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1"/>
  </p:notesMasterIdLst>
  <p:sldIdLst>
    <p:sldId id="256" r:id="rId3"/>
    <p:sldId id="276" r:id="rId4"/>
    <p:sldId id="379" r:id="rId5"/>
    <p:sldId id="346" r:id="rId6"/>
    <p:sldId id="407" r:id="rId7"/>
    <p:sldId id="327" r:id="rId8"/>
    <p:sldId id="282" r:id="rId9"/>
    <p:sldId id="328" r:id="rId10"/>
    <p:sldId id="408" r:id="rId11"/>
    <p:sldId id="329" r:id="rId12"/>
    <p:sldId id="330" r:id="rId13"/>
    <p:sldId id="331" r:id="rId14"/>
    <p:sldId id="332" r:id="rId15"/>
    <p:sldId id="409" r:id="rId16"/>
    <p:sldId id="333" r:id="rId17"/>
    <p:sldId id="334" r:id="rId18"/>
    <p:sldId id="301" r:id="rId19"/>
    <p:sldId id="410" r:id="rId20"/>
  </p:sldIdLst>
  <p:sldSz cx="9144000" cy="5143500" type="screen16x9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76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579A6-4DBE-4C19-887E-250767EF379B}" type="datetimeFigureOut">
              <a:rPr lang="zh-CN" altLang="en-US" smtClean="0"/>
              <a:t>2023/2/21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6280" y="1143000"/>
            <a:ext cx="548544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B11AB-E4A0-4025-A1C8-4B66FADA28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2354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B11AB-E4A0-4025-A1C8-4B66FADA285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3385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969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920"/>
            <a:ext cx="6858000" cy="179101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702001"/>
            <a:ext cx="6858000" cy="124203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8035" indent="0" algn="ctr">
              <a:buNone/>
              <a:defRPr sz="1200"/>
            </a:lvl7pPr>
            <a:lvl8pPr marL="2400935" indent="0" algn="ctr">
              <a:buNone/>
              <a:defRPr sz="1200"/>
            </a:lvl8pPr>
            <a:lvl9pPr marL="2743835" indent="0" algn="ctr">
              <a:buNone/>
              <a:defRPr sz="12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C4D08-B8ED-4742-96E0-3F95DC0BEEEC}" type="datetime1">
              <a:rPr lang="zh-CN" altLang="en-US" smtClean="0"/>
              <a:t>2023/2/21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A53B-F11A-4CEC-8C36-6836BB1CA96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2CE9-BC30-4603-9931-915B392ED953}" type="datetime1">
              <a:rPr lang="zh-CN" altLang="en-US" smtClean="0"/>
              <a:t>2023/2/21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A53B-F11A-4CEC-8C36-6836BB1CA96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92"/>
            <a:ext cx="1971675" cy="4359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273892"/>
            <a:ext cx="5800725" cy="4359641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5C94-ED86-44C3-918F-046D8C3228C4}" type="datetime1">
              <a:rPr lang="zh-CN" altLang="en-US" smtClean="0"/>
              <a:t>2023/2/21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A53B-F11A-4CEC-8C36-6836BB1CA96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329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822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99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316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734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806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1385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773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0E347-3B79-4551-ADB9-9732F346F7DA}" type="datetime1">
              <a:rPr lang="zh-CN" altLang="en-US" smtClean="0"/>
              <a:t>2023/2/21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A53B-F11A-4CEC-8C36-6836BB1CA96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4110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7511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63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528"/>
            <a:ext cx="7886700" cy="213992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3442699"/>
            <a:ext cx="7886700" cy="11253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80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9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8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348D-7C36-476D-9778-FF8BA2905851}" type="datetime1">
              <a:rPr lang="zh-CN" altLang="en-US" smtClean="0"/>
              <a:t>2023/2/21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A53B-F11A-4CEC-8C36-6836BB1CA96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369458"/>
            <a:ext cx="3886200" cy="326407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150" y="1369458"/>
            <a:ext cx="3886200" cy="326407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6AC5-F23C-4198-B57D-16E23066C382}" type="datetime1">
              <a:rPr lang="zh-CN" altLang="en-US" smtClean="0"/>
              <a:t>2023/2/21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A53B-F11A-4CEC-8C36-6836BB1CA96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92"/>
            <a:ext cx="7886700" cy="99434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41" y="1261093"/>
            <a:ext cx="3868340" cy="6180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41" y="1879135"/>
            <a:ext cx="3868340" cy="276392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1093"/>
            <a:ext cx="3887391" cy="6180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1879135"/>
            <a:ext cx="3887391" cy="276392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3A505-DFEC-4D21-9C0B-77D63787712E}" type="datetime1">
              <a:rPr lang="zh-CN" altLang="en-US" smtClean="0"/>
              <a:t>2023/2/21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A53B-F11A-4CEC-8C36-6836BB1CA96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8FC0-1BFC-4262-AC56-2178BF4CABD9}" type="datetime1">
              <a:rPr lang="zh-CN" altLang="en-US" smtClean="0"/>
              <a:t>2023/2/21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A53B-F11A-4CEC-8C36-6836BB1CA96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4ADB8-2F79-45C7-BEDA-A2E2A11AEA51}" type="datetime1">
              <a:rPr lang="zh-CN" altLang="en-US" smtClean="0"/>
              <a:t>2023/2/21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A53B-F11A-4CEC-8C36-6836BB1CA96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366395" y="360045"/>
            <a:ext cx="8479790" cy="44577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38100" dir="13500000" algn="br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60"/>
            <a:ext cx="2949178" cy="12003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391" y="740698"/>
            <a:ext cx="4629150" cy="3655858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320"/>
            <a:ext cx="2949178" cy="28591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8035" indent="0">
              <a:buNone/>
              <a:defRPr sz="750"/>
            </a:lvl7pPr>
            <a:lvl8pPr marL="2400935" indent="0">
              <a:buNone/>
              <a:defRPr sz="750"/>
            </a:lvl8pPr>
            <a:lvl9pPr marL="2743835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E401A-58BC-407C-AC30-0B4EA88E9C03}" type="datetime1">
              <a:rPr lang="zh-CN" altLang="en-US" smtClean="0"/>
              <a:t>2023/2/21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A53B-F11A-4CEC-8C36-6836BB1CA96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60"/>
            <a:ext cx="2949178" cy="12003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0698"/>
            <a:ext cx="4629150" cy="3655858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8035" indent="0">
              <a:buNone/>
              <a:defRPr sz="1500"/>
            </a:lvl7pPr>
            <a:lvl8pPr marL="2400935" indent="0">
              <a:buNone/>
              <a:defRPr sz="1500"/>
            </a:lvl8pPr>
            <a:lvl9pPr marL="2743835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320"/>
            <a:ext cx="2949178" cy="28591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8035" indent="0">
              <a:buNone/>
              <a:defRPr sz="750"/>
            </a:lvl7pPr>
            <a:lvl8pPr marL="2400935" indent="0">
              <a:buNone/>
              <a:defRPr sz="750"/>
            </a:lvl8pPr>
            <a:lvl9pPr marL="2743835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73D5-52BF-4E1D-9187-65D8BC74D499}" type="datetime1">
              <a:rPr lang="zh-CN" altLang="en-US" smtClean="0"/>
              <a:t>2023/2/21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A53B-F11A-4CEC-8C36-6836BB1CA96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D:\qq&#25991;&#20214;\712321467\Image\C2C\Image2\%7b75232B38-A165-1FB7-499C-2E1C792CACB5%7d.png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8096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733E7-32A1-43F6-B185-EECB65A136AB}" type="datetime1">
              <a:rPr lang="zh-CN" altLang="en-US" smtClean="0"/>
              <a:t>2023/2/21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8096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8096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0A53B-F11A-4CEC-8C36-6836BB1CA96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3" r:link="rId14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12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77240" y="781050"/>
            <a:ext cx="4785836" cy="1790700"/>
          </a:xfrm>
        </p:spPr>
        <p:txBody>
          <a:bodyPr>
            <a:noAutofit/>
          </a:bodyPr>
          <a:lstStyle/>
          <a:p>
            <a:pPr algn="l" fontAlgn="auto">
              <a:lnSpc>
                <a:spcPct val="110000"/>
              </a:lnSpc>
            </a:pPr>
            <a:r>
              <a:rPr lang="zh-CN" altLang="en-US" sz="6000" b="1" dirty="0">
                <a:solidFill>
                  <a:srgbClr val="C00000"/>
                </a:solidFill>
                <a:latin typeface="思源黑体 Heavy" panose="020B0A00000000000000" charset="-122"/>
                <a:ea typeface="思源黑体 Heavy" panose="020B0A00000000000000" charset="-122"/>
                <a:cs typeface="思源黑体 Heavy" panose="020B0A00000000000000" charset="-122"/>
              </a:rPr>
              <a:t/>
            </a:r>
            <a:br>
              <a:rPr lang="zh-CN" altLang="en-US" sz="6000" b="1" dirty="0">
                <a:solidFill>
                  <a:srgbClr val="C00000"/>
                </a:solidFill>
                <a:latin typeface="思源黑体 Heavy" panose="020B0A00000000000000" charset="-122"/>
                <a:ea typeface="思源黑体 Heavy" panose="020B0A00000000000000" charset="-122"/>
                <a:cs typeface="思源黑体 Heavy" panose="020B0A00000000000000" charset="-122"/>
              </a:rPr>
            </a:br>
            <a:r>
              <a:rPr lang="zh-CN" altLang="en-US" sz="6000" b="1" dirty="0">
                <a:solidFill>
                  <a:srgbClr val="0070C0"/>
                </a:solidFill>
                <a:latin typeface="思源黑体 Heavy" panose="020B0A00000000000000" charset="-122"/>
                <a:ea typeface="思源黑体 Heavy" panose="020B0A00000000000000" charset="-122"/>
                <a:cs typeface="思源黑体 Heavy" panose="020B0A00000000000000" charset="-122"/>
              </a:rPr>
              <a:t>为什么</a:t>
            </a:r>
            <a:r>
              <a:rPr lang="en-US" altLang="zh-CN" sz="6000" b="1" dirty="0">
                <a:solidFill>
                  <a:srgbClr val="0070C0"/>
                </a:solidFill>
                <a:latin typeface="思源黑体 Heavy" panose="020B0A00000000000000" charset="-122"/>
                <a:ea typeface="思源黑体 Heavy" panose="020B0A00000000000000" charset="-122"/>
                <a:cs typeface="思源黑体 Heavy" panose="020B0A00000000000000" charset="-122"/>
              </a:rPr>
              <a:t/>
            </a:r>
            <a:br>
              <a:rPr lang="en-US" altLang="zh-CN" sz="6000" b="1" dirty="0">
                <a:solidFill>
                  <a:srgbClr val="0070C0"/>
                </a:solidFill>
                <a:latin typeface="思源黑体 Heavy" panose="020B0A00000000000000" charset="-122"/>
                <a:ea typeface="思源黑体 Heavy" panose="020B0A00000000000000" charset="-122"/>
                <a:cs typeface="思源黑体 Heavy" panose="020B0A00000000000000" charset="-122"/>
              </a:rPr>
            </a:br>
            <a:r>
              <a:rPr lang="zh-CN" altLang="en-US" sz="6000" b="1" dirty="0">
                <a:solidFill>
                  <a:srgbClr val="0070C0"/>
                </a:solidFill>
                <a:latin typeface="思源黑体 Heavy" panose="020B0A00000000000000" charset="-122"/>
                <a:ea typeface="思源黑体 Heavy" panose="020B0A00000000000000" charset="-122"/>
                <a:cs typeface="思源黑体 Heavy" panose="020B0A00000000000000" charset="-122"/>
              </a:rPr>
              <a:t>要努力读书</a:t>
            </a:r>
          </a:p>
        </p:txBody>
      </p:sp>
      <p:pic>
        <p:nvPicPr>
          <p:cNvPr id="4" name="图片 3" descr="未标题-1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85105" y="1390650"/>
            <a:ext cx="3776980" cy="311213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52805" y="2785745"/>
            <a:ext cx="4252595" cy="321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/>
            <a:r>
              <a:rPr lang="zh-CN" altLang="en-US" sz="1500"/>
              <a:t>为梦想而奋斗/为理想而坚定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52805" y="3178175"/>
            <a:ext cx="4252595" cy="506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900" dirty="0"/>
              <a:t>FOR YOUWERE A TEARDROPONMY EYE, FORFEAR</a:t>
            </a:r>
            <a:r>
              <a:rPr lang="en-US" altLang="zh-CN" sz="900" dirty="0"/>
              <a:t> </a:t>
            </a:r>
            <a:r>
              <a:rPr lang="zh-CN" altLang="en-US" sz="900" dirty="0"/>
              <a:t>AND IF THE GOLDEN SUN,SHOULD CEASE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79780" y="1261929"/>
            <a:ext cx="4214115" cy="2962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>
                <a:latin typeface="思源黑体 Normal" panose="020B0400000000000000" charset="-122"/>
                <a:ea typeface="思源黑体 Normal" panose="020B0400000000000000" charset="-122"/>
              </a:rPr>
              <a:t>努力是一种最重要的人生态度，这种人生态度，需要我们每一天都坚持，将来，我们必将因此受益。退一步说，就算你经过努力也没有考上高中，没有考上理想的学校，这也算不上失败，你依旧有收获，因为你已经拥有一种努力的人生态度。我坚信，功夫不负有心人，坚信一份耕耘一份收获。但遗憾的是，我们当中的很多人，总是能给自己找到一万个不努力的借口，而总是不能给自己找到一个努力的理由。</a:t>
            </a:r>
          </a:p>
        </p:txBody>
      </p:sp>
      <p:pic>
        <p:nvPicPr>
          <p:cNvPr id="5" name="图片 4" descr="51miz-E1120721-8A4BC22B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06478" y="1128809"/>
            <a:ext cx="3228975" cy="32289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51miz-E1125175-AA848C9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77263" y="2026852"/>
            <a:ext cx="1988954" cy="1988954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8CDC138-5AE9-54A0-5445-92F9877B43D6}"/>
              </a:ext>
            </a:extLst>
          </p:cNvPr>
          <p:cNvSpPr txBox="1"/>
          <p:nvPr/>
        </p:nvSpPr>
        <p:spPr>
          <a:xfrm>
            <a:off x="706120" y="776201"/>
            <a:ext cx="5742806" cy="39322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4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rPr>
              <a:t>很多同学会说读书无用，现在社会上也会流行读书无用论。有些人会说，我们每天学这些有什么用。我们会举例子，比如谁谁没有读过书，他不是照样过得很好，很成功吗。这是没错，很多读书不多的人的确获得了成功，读书的确不是人生唯一出路，但你能认为所有没有读书的人都获得了成功了吗，你又能保证你就是那些没有读书者中成功的一个吗？我的观点是，我们没有必要去讨论读书是否有用，我们现在应当做的就是尽到自己最大努力。而且，我们也不必纠结于每天学的东西有什么用，那请问你们，究竟要学什么才有用？学印钞吗？学点石成金的绝技吗？别老是埋怨我们学的东西没有用，每一点滴的知识，都在潜移默化地影响着我们，滋润着我们的生命，多读点书，多学点知识，终究没错。同学关系应当是世间最纯洁的关系。　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1173687-740444F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73352" y="2891990"/>
            <a:ext cx="3001679" cy="2251510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9792DE3-B6B8-EBD6-E405-92CDC999C67A}"/>
              </a:ext>
            </a:extLst>
          </p:cNvPr>
          <p:cNvSpPr txBox="1"/>
          <p:nvPr/>
        </p:nvSpPr>
        <p:spPr>
          <a:xfrm>
            <a:off x="802105" y="713642"/>
            <a:ext cx="6689557" cy="30035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/>
              <a:t>每带一届学生，我在第一次班会课和学生说的第一句话都是：我们全国有十四亿人，我们四五十个同学从天南海北走在一起，组成一个班集体，这是缘分，我们应当倍加珍惜。同学之间的关系，有时甚至比亲戚关系更亲近，比兄弟关系更亲近。什么样的班集体才是一个优秀的班集体？不是成绩排在年级第一，不是运动会拿到冠军，而是这个班级在毕业两年，五年，十年，二十年后，还记得老同学，如果有同学一声吆喝，班上的同学会成群结队再回到母校看望老师，重温同学之情，那么这个班集体才叫优秀班级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51miz-E840211-5CCDFFE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3250" y="1510030"/>
            <a:ext cx="2692400" cy="2692400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65A1230-19D2-C746-DFA0-EC1884523DD9}"/>
              </a:ext>
            </a:extLst>
          </p:cNvPr>
          <p:cNvSpPr txBox="1"/>
          <p:nvPr/>
        </p:nvSpPr>
        <p:spPr>
          <a:xfrm>
            <a:off x="986589" y="1340108"/>
            <a:ext cx="4572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/>
              <a:t>同学们，现在你们彼此之间一定会有一些矛盾，这很正常，但记住，我们是同学，而同学关系本应当是世间最纯洁的关系，如果我们彼此之间有一些矛盾，希望我们能多些宽容和谅解，尽快把不愉快的一页翻过去，不要耿耿于怀。我相信绝大部分同学都希望生活在一个宽容、一个好的班集体，每个同学都可以从中收获到很多东西，但前提是我们每个人都要爱这个班集体，都要为这个班集体付出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03510" y="628386"/>
            <a:ext cx="4512729" cy="1790700"/>
          </a:xfrm>
        </p:spPr>
        <p:txBody>
          <a:bodyPr>
            <a:noAutofit/>
          </a:bodyPr>
          <a:lstStyle/>
          <a:p>
            <a:pPr algn="l" fontAlgn="auto">
              <a:lnSpc>
                <a:spcPct val="110000"/>
              </a:lnSpc>
            </a:pPr>
            <a:r>
              <a:rPr lang="zh-CN" altLang="en-US" sz="3200" dirty="0">
                <a:solidFill>
                  <a:srgbClr val="0070C0"/>
                </a:solidFill>
                <a:latin typeface="思源黑体 Heavy" panose="020B0A00000000000000" charset="-122"/>
                <a:ea typeface="思源黑体 Heavy" panose="020B0A00000000000000" charset="-122"/>
                <a:cs typeface="思源黑体 Heavy" panose="020B0A00000000000000" charset="-122"/>
              </a:rPr>
              <a:t>孝敬父母是你们一生的责任</a:t>
            </a:r>
          </a:p>
        </p:txBody>
      </p:sp>
      <p:pic>
        <p:nvPicPr>
          <p:cNvPr id="4" name="图片 3" descr="未标题-1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45831" y="1384432"/>
            <a:ext cx="3989546" cy="3287078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35343" y="2957486"/>
            <a:ext cx="3990499" cy="321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为梦想而奋斗/为理想而坚定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35343" y="3349440"/>
            <a:ext cx="3990499" cy="506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FOR YOUWERE A TEARDROPONMY EYE, FORFEAR</a:t>
            </a:r>
            <a:r>
              <a:rPr kumimoji="0" lang="en-US" altLang="zh-CN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 </a:t>
            </a: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AND IF THE GOLDEN SUN,SHOULD CEASE</a:t>
            </a:r>
          </a:p>
        </p:txBody>
      </p:sp>
    </p:spTree>
    <p:extLst>
      <p:ext uri="{BB962C8B-B14F-4D97-AF65-F5344CB8AC3E}">
        <p14:creationId xmlns:p14="http://schemas.microsoft.com/office/powerpoint/2010/main" val="1183499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51miz-E1029983-64A9B66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80735" y="1580515"/>
            <a:ext cx="2381885" cy="2381885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3A5CF41-3D19-2AA7-8BA0-AF0F851B70E4}"/>
              </a:ext>
            </a:extLst>
          </p:cNvPr>
          <p:cNvSpPr txBox="1"/>
          <p:nvPr/>
        </p:nvSpPr>
        <p:spPr>
          <a:xfrm>
            <a:off x="977265" y="1201796"/>
            <a:ext cx="4903469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/>
              <a:t>最后，想跟同学们聊聊你们和父母的关系问题。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/>
              <a:t>听到这个话题，我知道这会戳到很多同学的痛处，我知道在座的不少同学现在和父母的关系非常紧张，不少同学心里不仅对父母没有感恩，甚至会讨厌父母。我时常接到学生家长的电话，诉说自己的孩子不想与自己交流，说不了几句就很不耐烦，甚至“凶相毕露”。有很多家长对我说，老师啊，我真的管不了自己的孩子了，希望老师能帮帮忙。每当接到这样的电话，我的心里非常难受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51miz-E1023398-0F53B1A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17034" y="1793474"/>
            <a:ext cx="3018155" cy="3018155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88929FC-70BE-DA51-0DAE-8C1ED95E5EC3}"/>
              </a:ext>
            </a:extLst>
          </p:cNvPr>
          <p:cNvSpPr txBox="1"/>
          <p:nvPr/>
        </p:nvSpPr>
        <p:spPr>
          <a:xfrm>
            <a:off x="705853" y="863590"/>
            <a:ext cx="530191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/>
              <a:t>在座的很多同学总会以青春期、叛逆期等理由为自己找到对抗父母的理由，有些同学认为父母跟不上信息时代的步伐，认为父母</a:t>
            </a:r>
            <a:r>
              <a:rPr lang="en-US" altLang="zh-CN"/>
              <a:t>OUT</a:t>
            </a:r>
            <a:r>
              <a:rPr lang="zh-CN" altLang="en-US"/>
              <a:t>了而不愿与父母交流。是的，同学们，你们处于青春期、叛逆期，但这绝对不是对父母横眉冷对、恶语相向的理由，无论你处于什么阶段，孝敬父母都是你一生的责任，聆听父母唠叨是你一生的义务。或许，你的几句话，就可以让父母感到温暖，你们为什么不愿意说？想想，你有多长时间没有跟父母坐下来说说话了。别总是对父母说“烦死”了，这不仅没有礼貌，也没有基本的道德。父母都在渐渐老去，身为儿女，我们应当理解父母的艰辛和不易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51miz-E1173850-55A3693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08300" y="2143760"/>
            <a:ext cx="4025900" cy="3019425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7E2CC56-01E0-4709-6A2B-0F57CD5D1DAC}"/>
              </a:ext>
            </a:extLst>
          </p:cNvPr>
          <p:cNvSpPr txBox="1"/>
          <p:nvPr/>
        </p:nvSpPr>
        <p:spPr>
          <a:xfrm>
            <a:off x="1074821" y="1155978"/>
            <a:ext cx="6994358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b="1"/>
              <a:t>总结：</a:t>
            </a:r>
            <a:r>
              <a:rPr lang="zh-CN" altLang="en-US"/>
              <a:t>同学们，人生路上，最关键的是你们自己，老师只能尽到引导和提醒的责任，老师的力量仅仅如此。希望在接下来的学习中，同学们能调整心态，静下心来，以全新的精神面貌投入到学习之中。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212399"/>
            <a:ext cx="9143999" cy="49291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algn="ctr">
              <a:defRPr/>
            </a:pPr>
            <a:r>
              <a:rPr lang="en-US" altLang="zh-CN" sz="2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1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1636569"/>
            <a:ext cx="9143999" cy="5814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1936373" y="2940767"/>
            <a:ext cx="5179807" cy="126957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7016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1090" y="1085381"/>
            <a:ext cx="5123237" cy="2972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zh-CN" altLang="en-US" sz="16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我们先来回答一个问题，我们到学校来，究竟为什么？究竟要学些什么？也许每个同学都有不同的观点，我的观点是：我们到学校来，绝不仅仅是为了分数，更不仅仅是为了中考高考，我们到学校来，更重要的是要学习生存之道，准确地说，就是要学习职场生存之道，学会与人相处，学会尊重人、宽容人、理解人。</a:t>
            </a:r>
          </a:p>
        </p:txBody>
      </p:sp>
      <p:pic>
        <p:nvPicPr>
          <p:cNvPr id="3" name="图片 2" descr="51miz-E1120708-CCFE227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3530" y="2170762"/>
            <a:ext cx="3963651" cy="2972738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354667" y="711200"/>
            <a:ext cx="136821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>
                <a:solidFill>
                  <a:srgbClr val="FFFFFF"/>
                </a:solidFill>
              </a:rPr>
              <a:t>https://www.ypppt.com/</a:t>
            </a:r>
            <a:endParaRPr lang="zh-CN" altLang="en-US" sz="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27364" y="781050"/>
            <a:ext cx="4512729" cy="1790700"/>
          </a:xfrm>
        </p:spPr>
        <p:txBody>
          <a:bodyPr>
            <a:noAutofit/>
          </a:bodyPr>
          <a:lstStyle/>
          <a:p>
            <a:pPr algn="l" fontAlgn="auto">
              <a:lnSpc>
                <a:spcPct val="110000"/>
              </a:lnSpc>
            </a:pPr>
            <a:r>
              <a:rPr lang="zh-CN" altLang="en-US" sz="3200" dirty="0">
                <a:solidFill>
                  <a:srgbClr val="C00000"/>
                </a:solidFill>
                <a:latin typeface="思源黑体 Heavy" panose="020B0A00000000000000" charset="-122"/>
                <a:ea typeface="思源黑体 Heavy" panose="020B0A00000000000000" charset="-122"/>
                <a:cs typeface="思源黑体 Heavy" panose="020B0A00000000000000" charset="-122"/>
              </a:rPr>
              <a:t/>
            </a:r>
            <a:br>
              <a:rPr lang="zh-CN" altLang="en-US" sz="3200" dirty="0">
                <a:solidFill>
                  <a:srgbClr val="C00000"/>
                </a:solidFill>
                <a:latin typeface="思源黑体 Heavy" panose="020B0A00000000000000" charset="-122"/>
                <a:ea typeface="思源黑体 Heavy" panose="020B0A00000000000000" charset="-122"/>
                <a:cs typeface="思源黑体 Heavy" panose="020B0A00000000000000" charset="-122"/>
              </a:rPr>
            </a:br>
            <a:r>
              <a:rPr lang="zh-CN" altLang="en-US" sz="3200" dirty="0">
                <a:solidFill>
                  <a:srgbClr val="0070C0"/>
                </a:solidFill>
                <a:latin typeface="思源黑体 Heavy" panose="020B0A00000000000000" charset="-122"/>
                <a:ea typeface="思源黑体 Heavy" panose="020B0A00000000000000" charset="-122"/>
                <a:cs typeface="思源黑体 Heavy" panose="020B0A00000000000000" charset="-122"/>
              </a:rPr>
              <a:t>行为习惯和学习风气太差，可能会葬送一生</a:t>
            </a:r>
          </a:p>
        </p:txBody>
      </p:sp>
      <p:pic>
        <p:nvPicPr>
          <p:cNvPr id="4" name="图片 3" descr="未标题-1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45831" y="1384432"/>
            <a:ext cx="3989546" cy="3287078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35343" y="2957486"/>
            <a:ext cx="3990499" cy="321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/>
            <a:r>
              <a:rPr lang="zh-CN" altLang="en-US" sz="1500"/>
              <a:t>为梦想而奋斗/为理想而坚定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35343" y="3349440"/>
            <a:ext cx="3990499" cy="506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900"/>
              <a:t>FOR YOUWERE A TEARDROPONMY EYE, FORFEAR</a:t>
            </a:r>
            <a:r>
              <a:rPr lang="en-US" altLang="zh-CN" sz="900"/>
              <a:t> </a:t>
            </a:r>
            <a:r>
              <a:rPr lang="zh-CN" altLang="en-US" sz="900"/>
              <a:t>AND IF THE GOLDEN SUN,SHOULD CEASE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4063" y="1009653"/>
            <a:ext cx="4700718" cy="2285048"/>
          </a:xfrm>
        </p:spPr>
        <p:txBody>
          <a:bodyPr>
            <a:noAutofit/>
          </a:bodyPr>
          <a:lstStyle/>
          <a:p>
            <a:pPr fontAlgn="auto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600" dirty="0">
                <a:latin typeface="思源黑体 Normal" panose="020B0400000000000000" charset="-122"/>
                <a:ea typeface="思源黑体 Normal" panose="020B0400000000000000" charset="-122"/>
                <a:cs typeface="思源黑体 Normal" panose="020B0400000000000000" charset="-122"/>
              </a:rPr>
              <a:t>同学们已经进入初三毕业冲刺，但是，我从绝大部分同学身上真的没有看到初三毕业班的影子，我真的不太相信你们能在明年六月份的中考中打个翻身仗。</a:t>
            </a:r>
          </a:p>
          <a:p>
            <a:pPr fontAlgn="auto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1600" dirty="0">
                <a:latin typeface="思源黑体 Normal" panose="020B0400000000000000" charset="-122"/>
                <a:ea typeface="思源黑体 Normal" panose="020B0400000000000000" charset="-122"/>
                <a:cs typeface="思源黑体 Normal" panose="020B0400000000000000" charset="-122"/>
              </a:rPr>
              <a:t>原因并不仅仅是因为你们绝大部分的成绩不理想，而是绝大部分同学的行为习惯和学习风气着实令人堪忧，而后者，不仅仅会葬送中考，更可能会葬送你们一生。</a:t>
            </a:r>
          </a:p>
        </p:txBody>
      </p:sp>
      <p:pic>
        <p:nvPicPr>
          <p:cNvPr id="4" name="图片 3" descr="51miz-E1120784-6573A4D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0157" y="1767840"/>
            <a:ext cx="4500880" cy="3375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27364" y="898710"/>
            <a:ext cx="4512729" cy="1790700"/>
          </a:xfrm>
        </p:spPr>
        <p:txBody>
          <a:bodyPr>
            <a:noAutofit/>
          </a:bodyPr>
          <a:lstStyle/>
          <a:p>
            <a:pPr algn="l" fontAlgn="auto">
              <a:lnSpc>
                <a:spcPct val="110000"/>
              </a:lnSpc>
            </a:pPr>
            <a:r>
              <a:rPr lang="zh-CN" altLang="en-US" sz="3200" dirty="0">
                <a:solidFill>
                  <a:srgbClr val="0070C0"/>
                </a:solidFill>
                <a:latin typeface="思源黑体 Heavy" panose="020B0A00000000000000" charset="-122"/>
                <a:ea typeface="思源黑体 Heavy" panose="020B0A00000000000000" charset="-122"/>
                <a:cs typeface="思源黑体 Heavy" panose="020B0A00000000000000" charset="-122"/>
              </a:rPr>
              <a:t>你们永远要记住</a:t>
            </a:r>
            <a:r>
              <a:rPr lang="zh-CN" altLang="en-US" sz="3200" dirty="0">
                <a:solidFill>
                  <a:srgbClr val="C00000"/>
                </a:solidFill>
                <a:latin typeface="思源黑体 Heavy" panose="020B0A00000000000000" charset="-122"/>
                <a:ea typeface="思源黑体 Heavy" panose="020B0A00000000000000" charset="-122"/>
                <a:cs typeface="思源黑体 Heavy" panose="020B0A00000000000000" charset="-122"/>
              </a:rPr>
              <a:t/>
            </a:r>
            <a:br>
              <a:rPr lang="zh-CN" altLang="en-US" sz="3200" dirty="0">
                <a:solidFill>
                  <a:srgbClr val="C00000"/>
                </a:solidFill>
                <a:latin typeface="思源黑体 Heavy" panose="020B0A00000000000000" charset="-122"/>
                <a:ea typeface="思源黑体 Heavy" panose="020B0A00000000000000" charset="-122"/>
                <a:cs typeface="思源黑体 Heavy" panose="020B0A00000000000000" charset="-122"/>
              </a:rPr>
            </a:br>
            <a:r>
              <a:rPr lang="zh-CN" altLang="en-US" sz="3200" dirty="0">
                <a:solidFill>
                  <a:srgbClr val="0070C0"/>
                </a:solidFill>
                <a:latin typeface="思源黑体 Heavy" panose="020B0A00000000000000" charset="-122"/>
                <a:ea typeface="思源黑体 Heavy" panose="020B0A00000000000000" charset="-122"/>
                <a:cs typeface="思源黑体 Heavy" panose="020B0A00000000000000" charset="-122"/>
              </a:rPr>
              <a:t>习惯远比分数更重要</a:t>
            </a:r>
          </a:p>
        </p:txBody>
      </p:sp>
      <p:pic>
        <p:nvPicPr>
          <p:cNvPr id="4" name="图片 3" descr="未标题-1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45831" y="1384432"/>
            <a:ext cx="3989546" cy="3287078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35343" y="2957486"/>
            <a:ext cx="3990499" cy="321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为梦想而奋斗/为理想而坚定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35343" y="3349440"/>
            <a:ext cx="3990499" cy="506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FOR YOUWERE A TEARDROPONMY EYE, FORFEAR</a:t>
            </a:r>
            <a:r>
              <a:rPr kumimoji="0" lang="en-US" altLang="zh-CN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 </a:t>
            </a: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AND IF THE GOLDEN SUN,SHOULD CEASE</a:t>
            </a:r>
          </a:p>
        </p:txBody>
      </p:sp>
    </p:spTree>
    <p:extLst>
      <p:ext uri="{BB962C8B-B14F-4D97-AF65-F5344CB8AC3E}">
        <p14:creationId xmlns:p14="http://schemas.microsoft.com/office/powerpoint/2010/main" val="136781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505893" y="1270362"/>
            <a:ext cx="5080635" cy="3003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思源黑体 Normal" panose="020B0400000000000000" charset="-122"/>
                <a:ea typeface="思源黑体 Normal" panose="020B0400000000000000" charset="-122"/>
                <a:cs typeface="思源黑体 Normal" panose="020B0400000000000000" charset="-122"/>
              </a:rPr>
              <a:t>将来，在座的每位同学都会进入社会，进入职场，都会面对同事，面对领导，面对社会上众多的人。而现在，每个班级，实际上都是一个职场，你们在班上如何对待老师，如何对待同学，将来，你或许就会如此对待你的上司、同事和客户。现在你无视班集体的利益，无视你周围其他人的利益，将来你也会无视单位的利益，无视同事的利益。现在你抛弃班集体，将来，你也必将会被集体所抛弃！</a:t>
            </a:r>
          </a:p>
        </p:txBody>
      </p:sp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1386609" y="6185676"/>
            <a:ext cx="57150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zh-CN" altLang="en-US" sz="2700" b="1" kern="10">
              <a:ln w="12700">
                <a:solidFill>
                  <a:srgbClr val="3333CC"/>
                </a:solidFill>
                <a:round/>
              </a:ln>
              <a:solidFill>
                <a:srgbClr val="0000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宋体" panose="02010600030101010101" pitchFamily="2" charset="-122"/>
            </a:endParaRPr>
          </a:p>
        </p:txBody>
      </p:sp>
      <p:pic>
        <p:nvPicPr>
          <p:cNvPr id="6" name="图片 5" descr="51miz-E1123777-2CF76B8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617" y="1378642"/>
            <a:ext cx="2786957" cy="27869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>
            <a:spLocks noChangeArrowheads="1"/>
          </p:cNvSpPr>
          <p:nvPr/>
        </p:nvSpPr>
        <p:spPr bwMode="auto">
          <a:xfrm>
            <a:off x="1714500" y="207619"/>
            <a:ext cx="233680" cy="506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1350" b="1">
                <a:solidFill>
                  <a:srgbClr val="000000"/>
                </a:solidFill>
              </a:rPr>
              <a:t> </a:t>
            </a:r>
          </a:p>
          <a:p>
            <a:endParaRPr lang="zh-CN" altLang="zh-CN" sz="1350" b="1">
              <a:solidFill>
                <a:srgbClr val="000000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691764" y="595821"/>
            <a:ext cx="5613621" cy="4480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1600" dirty="0">
                <a:latin typeface="思源黑体 Normal" panose="020B0400000000000000" charset="-122"/>
                <a:ea typeface="思源黑体 Normal" panose="020B0400000000000000" charset="-122"/>
              </a:rPr>
              <a:t>一个人，最重要的是懂得尊重别人，这是最最重要的习惯。老师在上面讲课，你在下面捣乱，这是不尊重人的表现。你不尊重别人，又怎么能获得别人的尊重？我认为在课堂，自习课吵闹，这不仅仅是违纪行为，更是不道德的行为。退一万步说，如果你自己不想学习，放弃学习，那么请至少不要影响别人，这是底线，也是最基本的良知。我还要提醒同学们，我们生活在一个集体中，既然是集体，就有规则的约束。今天你们不受纪律的惩罚，将来一定会受到法律的惩罚。记住，那些时刻提醒你，管教你，甚至骂你的老师是为了你好，如果哪天老师真的不管你了，你不要以为你胜利了，那是老师已经放弃你。</a:t>
            </a:r>
          </a:p>
          <a:p>
            <a:pPr fontAlgn="auto">
              <a:lnSpc>
                <a:spcPct val="150000"/>
              </a:lnSpc>
            </a:pPr>
            <a:endParaRPr lang="zh-CN" altLang="en-US" sz="1600" dirty="0">
              <a:latin typeface="思源黑体 Normal" panose="020B0400000000000000" charset="-122"/>
              <a:ea typeface="思源黑体 Normal" panose="020B0400000000000000" charset="-122"/>
            </a:endParaRPr>
          </a:p>
        </p:txBody>
      </p:sp>
      <p:pic>
        <p:nvPicPr>
          <p:cNvPr id="9" name="图片 8" descr="51miz-E1123771-C37F980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5956993" y="1001337"/>
            <a:ext cx="3256280" cy="32562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51miz-E1123780-D79C4F6E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2765" y="1153160"/>
            <a:ext cx="2837180" cy="2837180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F613B89-E1A6-0D23-6BF1-E0F7478AD28A}"/>
              </a:ext>
            </a:extLst>
          </p:cNvPr>
          <p:cNvSpPr txBox="1"/>
          <p:nvPr/>
        </p:nvSpPr>
        <p:spPr>
          <a:xfrm>
            <a:off x="3488056" y="1707660"/>
            <a:ext cx="4829007" cy="1895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/>
              <a:t>你们都要记住，这是一个情商比智商更重要的时代：说到这里，也许有些同学会说，我现在基础这么差，我再努力也没有什么用。我非常不赞成这种消极颓废的人生态度，你从来就没有努力，怎么就知道没有用，怎么就知道自己不会成功？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03510" y="628386"/>
            <a:ext cx="4512729" cy="1790700"/>
          </a:xfrm>
        </p:spPr>
        <p:txBody>
          <a:bodyPr>
            <a:noAutofit/>
          </a:bodyPr>
          <a:lstStyle/>
          <a:p>
            <a:pPr algn="l" fontAlgn="auto">
              <a:lnSpc>
                <a:spcPct val="110000"/>
              </a:lnSpc>
            </a:pPr>
            <a:r>
              <a:rPr lang="zh-CN" altLang="en-US" sz="3200" dirty="0">
                <a:solidFill>
                  <a:srgbClr val="0070C0"/>
                </a:solidFill>
                <a:latin typeface="思源黑体 Heavy" panose="020B0A00000000000000" charset="-122"/>
                <a:ea typeface="思源黑体 Heavy" panose="020B0A00000000000000" charset="-122"/>
                <a:cs typeface="思源黑体 Heavy" panose="020B0A00000000000000" charset="-122"/>
              </a:rPr>
              <a:t>我们为什么要努力学习</a:t>
            </a:r>
          </a:p>
        </p:txBody>
      </p:sp>
      <p:pic>
        <p:nvPicPr>
          <p:cNvPr id="4" name="图片 3" descr="未标题-1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45831" y="1384432"/>
            <a:ext cx="3989546" cy="3287078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35343" y="2957486"/>
            <a:ext cx="3990499" cy="321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为梦想而奋斗/为理想而坚定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35343" y="3349440"/>
            <a:ext cx="3990499" cy="506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FOR YOUWERE A TEARDROPONMY EYE, FORFEAR</a:t>
            </a:r>
            <a:r>
              <a:rPr kumimoji="0" lang="en-US" altLang="zh-CN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 </a:t>
            </a: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AND IF THE GOLDEN SUN,SHOULD CEASE</a:t>
            </a:r>
          </a:p>
        </p:txBody>
      </p:sp>
    </p:spTree>
    <p:extLst>
      <p:ext uri="{BB962C8B-B14F-4D97-AF65-F5344CB8AC3E}">
        <p14:creationId xmlns:p14="http://schemas.microsoft.com/office/powerpoint/2010/main" val="270582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阿里巴巴普惠体 Medium"/>
        <a:ea typeface="阿里巴巴普惠体 Medium"/>
        <a:cs typeface="Arial"/>
      </a:majorFont>
      <a:minorFont>
        <a:latin typeface="微软雅黑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1682</Words>
  <Application>Microsoft Office PowerPoint</Application>
  <PresentationFormat>全屏显示(16:9)</PresentationFormat>
  <Paragraphs>42</Paragraphs>
  <Slides>18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31" baseType="lpstr">
      <vt:lpstr>Meiryo</vt:lpstr>
      <vt:lpstr>阿里巴巴普惠体 Medium</vt:lpstr>
      <vt:lpstr>等线</vt:lpstr>
      <vt:lpstr>思源黑体 Heavy</vt:lpstr>
      <vt:lpstr>思源黑体 Normal</vt:lpstr>
      <vt:lpstr>宋体</vt:lpstr>
      <vt:lpstr>微软雅黑</vt:lpstr>
      <vt:lpstr>Arial</vt:lpstr>
      <vt:lpstr>Calibri</vt:lpstr>
      <vt:lpstr>Calibri Light</vt:lpstr>
      <vt:lpstr>Wingdings</vt:lpstr>
      <vt:lpstr>第一PPT模板网-WWW.1PPT.COM</vt:lpstr>
      <vt:lpstr>Office Theme</vt:lpstr>
      <vt:lpstr> 为什么 要努力读书</vt:lpstr>
      <vt:lpstr>PowerPoint 演示文稿</vt:lpstr>
      <vt:lpstr> 行为习惯和学习风气太差，可能会葬送一生</vt:lpstr>
      <vt:lpstr>PowerPoint 演示文稿</vt:lpstr>
      <vt:lpstr>你们永远要记住 习惯远比分数更重要</vt:lpstr>
      <vt:lpstr>PowerPoint 演示文稿</vt:lpstr>
      <vt:lpstr>PowerPoint 演示文稿</vt:lpstr>
      <vt:lpstr>PowerPoint 演示文稿</vt:lpstr>
      <vt:lpstr>我们为什么要努力学习</vt:lpstr>
      <vt:lpstr>PowerPoint 演示文稿</vt:lpstr>
      <vt:lpstr>PowerPoint 演示文稿</vt:lpstr>
      <vt:lpstr>PowerPoint 演示文稿</vt:lpstr>
      <vt:lpstr>PowerPoint 演示文稿</vt:lpstr>
      <vt:lpstr>孝敬父母是你们一生的责任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5</cp:revision>
  <cp:lastPrinted>2022-07-06T22:15:12Z</cp:lastPrinted>
  <dcterms:created xsi:type="dcterms:W3CDTF">2022-07-06T22:15:12Z</dcterms:created>
  <dcterms:modified xsi:type="dcterms:W3CDTF">2023-02-21T03:32:59Z</dcterms:modified>
</cp:coreProperties>
</file>