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56" r:id="rId3"/>
    <p:sldId id="257" r:id="rId4"/>
    <p:sldId id="290" r:id="rId5"/>
    <p:sldId id="293" r:id="rId6"/>
    <p:sldId id="294" r:id="rId7"/>
    <p:sldId id="295" r:id="rId8"/>
    <p:sldId id="302" r:id="rId9"/>
    <p:sldId id="303" r:id="rId10"/>
    <p:sldId id="291" r:id="rId11"/>
    <p:sldId id="296" r:id="rId12"/>
    <p:sldId id="297" r:id="rId13"/>
    <p:sldId id="298" r:id="rId14"/>
    <p:sldId id="304" r:id="rId15"/>
    <p:sldId id="305" r:id="rId16"/>
    <p:sldId id="292" r:id="rId17"/>
    <p:sldId id="299" r:id="rId18"/>
    <p:sldId id="300" r:id="rId19"/>
    <p:sldId id="301" r:id="rId20"/>
    <p:sldId id="306" r:id="rId21"/>
    <p:sldId id="308" r:id="rId22"/>
    <p:sldId id="307" r:id="rId23"/>
    <p:sldId id="309" r:id="rId24"/>
    <p:sldId id="310" r:id="rId25"/>
    <p:sldId id="311" r:id="rId26"/>
    <p:sldId id="312" r:id="rId27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6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6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BB0FFAE-C555-40E3-8A8A-3054C1E300F1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6AF67E29-42A7-487A-B996-FE14553F1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690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67E29-42A7-487A-B996-FE14553F15F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6793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4645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CA0502-FDD0-864E-9DC7-47016DD46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16455C-B7F9-0891-E101-FD0A9D38D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1AD1DE2-0002-D737-9637-D2C546EC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9F5A970-A36B-EEEB-ADA3-6722E41F1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70D6B76-6F0D-083A-C127-B2675C4D9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212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97C682-4298-DEC5-8B42-04C447CC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9760C26-E131-0E32-D2F2-886EB7BA9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2551C08-090B-F688-605D-69B4D7838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BF1C79-FB0C-88BA-0F07-41E1A8A0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46B0D5-2951-8A9B-EC86-4DEF0FEE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738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FA0856-94BB-FFAA-8053-56F3B6F1B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39BE11-5323-9D84-A2A9-A4461BA62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D99BA0-9626-1836-A8E9-6369B7B91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97A734-2C5E-B5D5-0E31-6CA6C97C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5E7AE8-FD45-9A77-4185-5972E34E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716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754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000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674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536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84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457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389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74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18D0EC-6FD5-6FB5-3202-82CE06A1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483FDC-C399-8E80-93A6-E7CE85DF4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70D72FE-558E-0559-C110-1B8F8CC20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6677BA-3E9B-E41C-6029-06BA4D2E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E2ABF0-19F6-59E4-B117-2447DE95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11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613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15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78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0DC7B91-F6C4-9616-C9A8-1655209D9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07E697-5E2D-16EC-26FD-21A25B98F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90CEA45-AF26-A415-6F66-E595F52FD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92B67D8-E615-B8C9-2691-F9DBEC8F7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5B1E0D-A837-7E03-28FE-D2CC6233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452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78E8932-F5A2-E43C-1A3B-35EE9949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8F03D9F-2ADF-5CC1-6F06-AA166D082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E89AC42-A358-4859-9611-C85D8F980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85718DE-0C10-9AEB-970F-D94BA96A1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695244B-1144-4975-77C0-0F754C6A1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180A4D-8C38-C7BE-B220-149998B56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0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6F9A88B-D4F2-5254-8B67-CE1191289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8463F3-F25A-0E7A-FB34-F91EBB13F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ADABCF-02FE-392E-0015-E24F59856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979747-33E8-A17D-21F9-ACADF7523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EAD011F-6CFC-CF3F-DBE1-211246CC19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1ADBB5-9336-8E98-B549-563FEC42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7E8E8AA-954C-6144-F7FA-A23FAAF8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49B904-C02D-A48C-594F-C9865DBA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70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5F003D0-EA3E-FEF1-5B9F-38B2AA94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F207B5-9A89-3B00-06B6-BBD06EC0D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5D254E-9934-D944-0105-901B52330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37C8832-BC72-AAC2-C080-8BFB6D9E6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926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0B0705B-F66F-E9CC-A8DE-3BA25477F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A95C487-5D9C-B6CA-77E7-59619FF7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07406C5-35EF-42A1-D7EF-D1E12E63D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533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C4532F-320E-FCFF-106B-860149D9C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591B94-8226-511F-C090-51D301E27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D32715-4B91-6B34-FD89-953178FC1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47EF37-0865-49E6-54BC-5ACAF53A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A4A105-98F2-0CD6-13E4-A69F73F94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FC18105-4AF2-62FE-79D6-6826F07AE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840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AD3AE74-3EAF-4E46-193B-170BB43F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4C2306-26C1-5946-B014-AA0042F4E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292F45-011B-8460-72EB-7B81B9BD8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457510A-EE80-A38B-218B-28CD0DE67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146368-45B9-820A-4775-2401CF8CB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A15D54-CB96-571D-014E-170458C00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143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6A36566-7B52-2C96-BB93-54A89C6A2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21CAD0-67EC-1DCC-8243-D8784BBD1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128896-F0C4-A1A7-64C0-BC32DCA3EC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C9CD8D21-4067-40CB-B5A9-224B14EF34FE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B067478-9452-BC68-C76B-77B9EEBE4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D526C0-75A8-9DEF-4B3A-EE4E4A32B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25BC35B-5358-4F92-BA4D-C26D223C0B4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54738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05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78152D7-9673-284D-490E-1FF86D9BA20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3249" y="3429000"/>
            <a:ext cx="4690586" cy="344409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C396C1-DFAB-819A-94FF-FE7CD61501F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39706" y="4011500"/>
            <a:ext cx="752294" cy="28465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3760BC-B124-782B-8ED1-91397DABF06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201" y="5411741"/>
            <a:ext cx="10087370" cy="14462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6" name="组合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5FB6ED-A004-DF79-60F7-8781F1B55535}"/>
              </a:ext>
            </a:extLst>
          </p:cNvPr>
          <p:cNvGrpSpPr/>
          <p:nvPr/>
        </p:nvGrpSpPr>
        <p:grpSpPr>
          <a:xfrm>
            <a:off x="3048486" y="1760535"/>
            <a:ext cx="6095028" cy="1719048"/>
            <a:chOff x="3048486" y="1768921"/>
            <a:chExt cx="6095028" cy="1719048"/>
          </a:xfrm>
        </p:grpSpPr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06130D-CEAB-6546-0D6C-AE1BBD8A8615}"/>
                </a:ext>
              </a:extLst>
            </p:cNvPr>
            <p:cNvSpPr txBox="1"/>
            <p:nvPr/>
          </p:nvSpPr>
          <p:spPr>
            <a:xfrm>
              <a:off x="3048486" y="1779809"/>
              <a:ext cx="6095028" cy="17081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0500">
                  <a:ln w="127000">
                    <a:solidFill>
                      <a:srgbClr val="FA7B7B"/>
                    </a:solidFill>
                  </a:ln>
                  <a:solidFill>
                    <a:srgbClr val="FA7B7B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心坊童梦奇缘W" panose="020B0A04020202020204" pitchFamily="34" charset="-122"/>
                  <a:ea typeface="字心坊童梦奇缘W" panose="020B0A04020202020204" pitchFamily="34" charset="-122"/>
                </a:rPr>
                <a:t>书香家庭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3B10CE3-FE1C-0465-B6C7-A0C753E5647B}"/>
                </a:ext>
              </a:extLst>
            </p:cNvPr>
            <p:cNvSpPr txBox="1"/>
            <p:nvPr/>
          </p:nvSpPr>
          <p:spPr>
            <a:xfrm>
              <a:off x="3048486" y="1768921"/>
              <a:ext cx="6095028" cy="17081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05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心坊童梦奇缘W" panose="020B0A04020202020204" pitchFamily="34" charset="-122"/>
                  <a:ea typeface="字心坊童梦奇缘W" panose="020B0A04020202020204" pitchFamily="34" charset="-122"/>
                </a:rPr>
                <a:t>书香家庭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8F54E28-0B2A-4AF8-57BA-CAC4141C7B2F}"/>
              </a:ext>
            </a:extLst>
          </p:cNvPr>
          <p:cNvGrpSpPr/>
          <p:nvPr/>
        </p:nvGrpSpPr>
        <p:grpSpPr>
          <a:xfrm>
            <a:off x="3491488" y="933535"/>
            <a:ext cx="7122083" cy="678538"/>
            <a:chOff x="3398959" y="852504"/>
            <a:chExt cx="7122083" cy="678538"/>
          </a:xfrm>
        </p:grpSpPr>
        <p:sp>
          <p:nvSpPr>
            <p:cNvPr id="17" name="矩形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C6179B-39E7-1579-1131-1BE4FEDD737C}"/>
                </a:ext>
              </a:extLst>
            </p:cNvPr>
            <p:cNvSpPr/>
            <p:nvPr/>
          </p:nvSpPr>
          <p:spPr>
            <a:xfrm>
              <a:off x="6565568" y="933800"/>
              <a:ext cx="3955474" cy="557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 CN Regular" panose="020B0500000000000000" pitchFamily="34" charset="-122"/>
                </a:rPr>
                <a:t>Home </a:t>
              </a:r>
            </a:p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 CN Regular" panose="020B0500000000000000" pitchFamily="34" charset="-122"/>
                </a:rPr>
                <a:t>Education</a:t>
              </a:r>
              <a:endPara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A6F640-F2C0-B8BC-938A-15E81BCD279B}"/>
                </a:ext>
              </a:extLst>
            </p:cNvPr>
            <p:cNvGrpSpPr/>
            <p:nvPr/>
          </p:nvGrpSpPr>
          <p:grpSpPr>
            <a:xfrm>
              <a:off x="3398959" y="852504"/>
              <a:ext cx="3059468" cy="678538"/>
              <a:chOff x="3410284" y="957943"/>
              <a:chExt cx="3059468" cy="678538"/>
            </a:xfrm>
          </p:grpSpPr>
          <p:sp>
            <p:nvSpPr>
              <p:cNvPr id="18" name="椭圆 1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E8230C-561B-B559-387F-478A1A94B02C}"/>
                  </a:ext>
                </a:extLst>
              </p:cNvPr>
              <p:cNvSpPr/>
              <p:nvPr/>
            </p:nvSpPr>
            <p:spPr>
              <a:xfrm>
                <a:off x="3410284" y="957943"/>
                <a:ext cx="713129" cy="67853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A7B7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>
                    <a:solidFill>
                      <a:srgbClr val="FA7B7B"/>
                    </a:solidFill>
                    <a:latin typeface="汉仪综艺体简" panose="02010600000101010101" pitchFamily="2" charset="-122"/>
                    <a:ea typeface="汉仪综艺体简" panose="02010600000101010101" pitchFamily="2" charset="-122"/>
                    <a:cs typeface="+mn-ea"/>
                    <a:sym typeface="思源黑体 CN Regular" panose="020B0500000000000000" pitchFamily="34" charset="-122"/>
                  </a:rPr>
                  <a:t>家</a:t>
                </a:r>
              </a:p>
            </p:txBody>
          </p:sp>
          <p:sp>
            <p:nvSpPr>
              <p:cNvPr id="19" name="椭圆 1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AA41B1-06D3-DABF-DE94-323F391C16E3}"/>
                  </a:ext>
                </a:extLst>
              </p:cNvPr>
              <p:cNvSpPr/>
              <p:nvPr/>
            </p:nvSpPr>
            <p:spPr>
              <a:xfrm>
                <a:off x="4186444" y="957943"/>
                <a:ext cx="713129" cy="67853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A7B7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>
                    <a:solidFill>
                      <a:srgbClr val="FA7B7B"/>
                    </a:solidFill>
                    <a:latin typeface="汉仪综艺体简" panose="02010600000101010101" pitchFamily="2" charset="-122"/>
                    <a:ea typeface="汉仪综艺体简" panose="02010600000101010101" pitchFamily="2" charset="-122"/>
                    <a:cs typeface="+mn-ea"/>
                    <a:sym typeface="思源黑体 CN Regular" panose="020B0500000000000000" pitchFamily="34" charset="-122"/>
                  </a:rPr>
                  <a:t>庭</a:t>
                </a:r>
              </a:p>
            </p:txBody>
          </p:sp>
          <p:sp>
            <p:nvSpPr>
              <p:cNvPr id="20" name="椭圆 1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3F6BB1-56AB-DB42-B3D4-D9DA91F13CAE}"/>
                  </a:ext>
                </a:extLst>
              </p:cNvPr>
              <p:cNvSpPr/>
              <p:nvPr/>
            </p:nvSpPr>
            <p:spPr>
              <a:xfrm>
                <a:off x="4974715" y="957943"/>
                <a:ext cx="713129" cy="67853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A7B7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>
                    <a:solidFill>
                      <a:srgbClr val="FA7B7B"/>
                    </a:solidFill>
                    <a:latin typeface="汉仪综艺体简" panose="02010600000101010101" pitchFamily="2" charset="-122"/>
                    <a:ea typeface="汉仪综艺体简" panose="02010600000101010101" pitchFamily="2" charset="-122"/>
                    <a:cs typeface="+mn-ea"/>
                    <a:sym typeface="思源黑体 CN Regular" panose="020B0500000000000000" pitchFamily="34" charset="-122"/>
                  </a:rPr>
                  <a:t>教</a:t>
                </a:r>
              </a:p>
            </p:txBody>
          </p:sp>
          <p:sp>
            <p:nvSpPr>
              <p:cNvPr id="21" name="椭圆 2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BF2716-3FA0-64AA-6FE6-546793EE7DA9}"/>
                  </a:ext>
                </a:extLst>
              </p:cNvPr>
              <p:cNvSpPr/>
              <p:nvPr/>
            </p:nvSpPr>
            <p:spPr>
              <a:xfrm>
                <a:off x="5756623" y="957943"/>
                <a:ext cx="713129" cy="67853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A7B7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>
                    <a:solidFill>
                      <a:srgbClr val="FA7B7B"/>
                    </a:solidFill>
                    <a:latin typeface="汉仪综艺体简" panose="02010600000101010101" pitchFamily="2" charset="-122"/>
                    <a:ea typeface="汉仪综艺体简" panose="02010600000101010101" pitchFamily="2" charset="-122"/>
                    <a:cs typeface="+mn-ea"/>
                    <a:sym typeface="思源黑体 CN Regular" panose="020B0500000000000000" pitchFamily="34" charset="-122"/>
                  </a:rPr>
                  <a:t>育</a:t>
                </a:r>
              </a:p>
            </p:txBody>
          </p:sp>
        </p:grpSp>
      </p:grpSp>
      <p:sp>
        <p:nvSpPr>
          <p:cNvPr id="24" name="矩形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5711903-9FF1-DFC1-CBC2-65E38D69027B}"/>
              </a:ext>
            </a:extLst>
          </p:cNvPr>
          <p:cNvSpPr/>
          <p:nvPr/>
        </p:nvSpPr>
        <p:spPr>
          <a:xfrm>
            <a:off x="3321891" y="3595695"/>
            <a:ext cx="5548218" cy="369332"/>
          </a:xfrm>
          <a:prstGeom prst="rect">
            <a:avLst/>
          </a:prstGeom>
          <a:ln>
            <a:solidFill>
              <a:srgbClr val="FA7B7B"/>
            </a:solidFill>
            <a:prstDash val="dash"/>
          </a:ln>
        </p:spPr>
        <p:txBody>
          <a:bodyPr wrap="square">
            <a:spAutoFit/>
          </a:bodyPr>
          <a:lstStyle/>
          <a:p>
            <a:pPr algn="dist"/>
            <a:r>
              <a:rPr lang="en-US" altLang="zh-CN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-</a:t>
            </a: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与阅读为伴 和智慧同行</a:t>
            </a:r>
            <a:r>
              <a:rPr lang="en-US" altLang="zh-CN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-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F256556-EF40-A9D4-2E0C-0F517852841E}"/>
              </a:ext>
            </a:extLst>
          </p:cNvPr>
          <p:cNvSpPr/>
          <p:nvPr/>
        </p:nvSpPr>
        <p:spPr>
          <a:xfrm>
            <a:off x="4103914" y="4173329"/>
            <a:ext cx="1814914" cy="411480"/>
          </a:xfrm>
          <a:prstGeom prst="roundRect">
            <a:avLst>
              <a:gd name="adj" fmla="val 50000"/>
            </a:avLst>
          </a:prstGeom>
          <a:solidFill>
            <a:srgbClr val="FA7B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Regular" panose="020B0500000000000000" pitchFamily="34" charset="-122"/>
              </a:rPr>
              <a:t>教师</a:t>
            </a:r>
            <a:r>
              <a:rPr lang="zh-CN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Regular" panose="020B0500000000000000" pitchFamily="34" charset="-122"/>
              </a:rPr>
              <a:t>：</a:t>
            </a:r>
            <a:r>
              <a: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Regular" panose="020B0500000000000000" pitchFamily="34" charset="-122"/>
              </a:rPr>
              <a:t>优</a:t>
            </a:r>
            <a:r>
              <a:rPr lang="zh-CN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Regular" panose="020B0500000000000000" pitchFamily="34" charset="-122"/>
              </a:rPr>
              <a:t>品</a:t>
            </a:r>
            <a:r>
              <a:rPr lang="en-US" altLang="zh-CN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Regular" panose="020B0500000000000000" pitchFamily="34" charset="-122"/>
              </a:rPr>
              <a:t>PPT</a:t>
            </a:r>
            <a:endParaRPr lang="zh-CN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sp>
        <p:nvSpPr>
          <p:cNvPr id="26" name="矩形: 圆角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12C5C99-C414-7CD7-700D-6B8ACB7E8AFF}"/>
              </a:ext>
            </a:extLst>
          </p:cNvPr>
          <p:cNvSpPr/>
          <p:nvPr/>
        </p:nvSpPr>
        <p:spPr>
          <a:xfrm>
            <a:off x="6273174" y="4173329"/>
            <a:ext cx="1678165" cy="411480"/>
          </a:xfrm>
          <a:prstGeom prst="roundRect">
            <a:avLst>
              <a:gd name="adj" fmla="val 50000"/>
            </a:avLst>
          </a:prstGeom>
          <a:solidFill>
            <a:srgbClr val="FA7B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Regular" panose="020B0500000000000000" pitchFamily="34" charset="-122"/>
              </a:rPr>
              <a:t>时间：</a:t>
            </a:r>
            <a:r>
              <a:rPr lang="zh-CN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Regular" panose="020B0500000000000000" pitchFamily="34" charset="-122"/>
              </a:rPr>
              <a:t>20</a:t>
            </a:r>
            <a:r>
              <a:rPr lang="en-US" altLang="zh-CN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Regular" panose="020B0500000000000000" pitchFamily="34" charset="-122"/>
              </a:rPr>
              <a:t>XX</a:t>
            </a:r>
            <a:endParaRPr lang="zh-CN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pic>
        <p:nvPicPr>
          <p:cNvPr id="27" name="图片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B25E42A-F4D6-198D-E436-5E2B076BDAF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0132" y="502814"/>
            <a:ext cx="1113470" cy="111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89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53" presetClass="entr" presetSubtype="0" fill="hold" grpId="1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53" presetClass="entr" presetSubtype="0" fill="hold" grpId="2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1" animBg="1"/>
      <p:bldP spid="26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如何进行亲子阅读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4A8FC3-7294-A4C6-BF33-986304B4525F}"/>
              </a:ext>
            </a:extLst>
          </p:cNvPr>
          <p:cNvGrpSpPr/>
          <p:nvPr/>
        </p:nvGrpSpPr>
        <p:grpSpPr>
          <a:xfrm>
            <a:off x="1085447" y="1690556"/>
            <a:ext cx="7382597" cy="3670956"/>
            <a:chOff x="813304" y="1451070"/>
            <a:chExt cx="7382597" cy="3670956"/>
          </a:xfrm>
        </p:grpSpPr>
        <p:grpSp>
          <p:nvGrpSpPr>
            <p:cNvPr id="6" name="组合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1E3272-A5E3-1D64-155C-25A38E19C9D1}"/>
                </a:ext>
              </a:extLst>
            </p:cNvPr>
            <p:cNvGrpSpPr/>
            <p:nvPr/>
          </p:nvGrpSpPr>
          <p:grpSpPr>
            <a:xfrm>
              <a:off x="813304" y="1451070"/>
              <a:ext cx="7382597" cy="1147598"/>
              <a:chOff x="813304" y="1451070"/>
              <a:chExt cx="7382597" cy="1147598"/>
            </a:xfrm>
          </p:grpSpPr>
          <p:pic>
            <p:nvPicPr>
              <p:cNvPr id="2" name="图片 1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8ECC84-2FAA-0DF1-2B61-F67A817B02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813304" y="1451070"/>
                <a:ext cx="1373683" cy="1147598"/>
              </a:xfrm>
              <a:prstGeom prst="rect">
                <a:avLst/>
              </a:prstGeom>
            </p:spPr>
          </p:pic>
          <p:sp>
            <p:nvSpPr>
              <p:cNvPr id="5" name="文本框 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8119DE-DDCE-62F8-2BA0-A5DBE78F32FA}"/>
                  </a:ext>
                </a:extLst>
              </p:cNvPr>
              <p:cNvSpPr txBox="1"/>
              <p:nvPr/>
            </p:nvSpPr>
            <p:spPr>
              <a:xfrm>
                <a:off x="2099901" y="1912689"/>
                <a:ext cx="6096000" cy="5118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zh-CN" altLang="en-US" sz="24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 Medium" panose="00020600040101010101" pitchFamily="18" charset="-122"/>
                  </a:rPr>
                  <a:t>营造家庭阅读氛围</a:t>
                </a:r>
                <a:endParaRPr lang="en-US" altLang="zh-CN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endParaRPr>
              </a:p>
            </p:txBody>
          </p:sp>
        </p:grpSp>
        <p:sp>
          <p:nvSpPr>
            <p:cNvPr id="9" name="文本框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2A719B-A007-3302-6DAB-0F6E5607CFA3}"/>
                </a:ext>
              </a:extLst>
            </p:cNvPr>
            <p:cNvSpPr txBox="1"/>
            <p:nvPr/>
          </p:nvSpPr>
          <p:spPr>
            <a:xfrm>
              <a:off x="1085447" y="2878976"/>
              <a:ext cx="4062454" cy="22430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dist">
                <a:lnSpc>
                  <a:spcPct val="150000"/>
                </a:lnSpc>
                <a:buFont typeface="+mj-lt"/>
                <a:buAutoNum type="arabicPeriod"/>
              </a:pPr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少看电视，多读书</a:t>
              </a:r>
              <a:r>
                <a:rPr lang="en-US" alt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; </a:t>
              </a:r>
            </a:p>
            <a:p>
              <a:pPr marL="342900" indent="-342900" algn="dist">
                <a:lnSpc>
                  <a:spcPct val="150000"/>
                </a:lnSpc>
                <a:buFont typeface="+mj-lt"/>
                <a:buAutoNum type="arabicPeriod"/>
              </a:pPr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安静、舒适的环境</a:t>
              </a:r>
              <a:endPara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endParaRPr>
            </a:p>
            <a:p>
              <a:pPr marL="342900" indent="-342900" algn="dist">
                <a:lnSpc>
                  <a:spcPct val="150000"/>
                </a:lnSpc>
                <a:buFont typeface="+mj-lt"/>
                <a:buAutoNum type="arabicPeriod"/>
              </a:pPr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时间、地点相对固定</a:t>
              </a:r>
            </a:p>
            <a:p>
              <a:pPr marL="342900" indent="-342900" algn="dist">
                <a:lnSpc>
                  <a:spcPct val="150000"/>
                </a:lnSpc>
                <a:buFont typeface="+mj-lt"/>
                <a:buAutoNum type="arabicPeriod"/>
              </a:pPr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大人读书孩子读书</a:t>
              </a:r>
              <a:endPara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endParaRPr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741C61-EE39-036D-1D62-16829E8BA69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6366" y="1173573"/>
            <a:ext cx="6579805" cy="438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803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如何进行亲子阅读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C0E843-7F31-A4F6-02A6-6B55F441FE11}"/>
              </a:ext>
            </a:extLst>
          </p:cNvPr>
          <p:cNvSpPr txBox="1"/>
          <p:nvPr/>
        </p:nvSpPr>
        <p:spPr>
          <a:xfrm>
            <a:off x="1413060" y="2421853"/>
            <a:ext cx="3053339" cy="3142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千字文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千家诗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中华经典诗文读本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(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三、四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)》(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青岛版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)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水浒传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(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少儿版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)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大林和小林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寄小读者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严文井童话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高士其科普童话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叶圣陶童话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9C9246A-362D-51F3-BD0D-298A461DC9D2}"/>
              </a:ext>
            </a:extLst>
          </p:cNvPr>
          <p:cNvSpPr txBox="1"/>
          <p:nvPr/>
        </p:nvSpPr>
        <p:spPr>
          <a:xfrm>
            <a:off x="8174930" y="2421853"/>
            <a:ext cx="2794161" cy="3142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中华上下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5000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年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新编十万个为什么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希腊神话和传说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小飞人卡尔松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吹牛太王历险记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小思想家在行动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木偶奇遇记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小鹿班比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一 干零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- 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夜全集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卓娅和舒拉的故事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F03951-8DE4-FDB8-E3BE-F2946ECF7B8E}"/>
              </a:ext>
            </a:extLst>
          </p:cNvPr>
          <p:cNvSpPr txBox="1"/>
          <p:nvPr/>
        </p:nvSpPr>
        <p:spPr>
          <a:xfrm>
            <a:off x="4939484" y="2442137"/>
            <a:ext cx="2569575" cy="2834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皮皮鲁传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小兵张嘎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雷锋的故事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中外名人故事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成语故事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300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篇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发明发现故事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300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篇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益智故事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300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篇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东周列国故事新编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 </a:t>
            </a:r>
          </a:p>
          <a:p>
            <a:pPr marL="285750" indent="-285750">
              <a:lnSpc>
                <a:spcPct val="125000"/>
              </a:lnSpc>
              <a:buClr>
                <a:srgbClr val="067F52"/>
              </a:buClr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神话故事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387E841-BDFE-3EB0-6119-4A641BC5009A}"/>
              </a:ext>
            </a:extLst>
          </p:cNvPr>
          <p:cNvSpPr txBox="1"/>
          <p:nvPr/>
        </p:nvSpPr>
        <p:spPr>
          <a:xfrm>
            <a:off x="3882527" y="1517280"/>
            <a:ext cx="4405173" cy="523220"/>
          </a:xfrm>
          <a:prstGeom prst="rect">
            <a:avLst/>
          </a:prstGeom>
          <a:solidFill>
            <a:srgbClr val="FA7B7B"/>
          </a:solidFill>
          <a:ln>
            <a:solidFill>
              <a:srgbClr val="FA7B7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为孩子提供丰富的童书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17670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12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/>
      <p:bldP spid="5" grpId="2"/>
      <p:bldP spid="6" grpId="3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如何进行亲子阅读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1FEF46-8B96-6E7D-7DD2-B41374C53CBC}"/>
              </a:ext>
            </a:extLst>
          </p:cNvPr>
          <p:cNvSpPr txBox="1"/>
          <p:nvPr/>
        </p:nvSpPr>
        <p:spPr>
          <a:xfrm>
            <a:off x="1413060" y="2069548"/>
            <a:ext cx="3400016" cy="523220"/>
          </a:xfrm>
          <a:prstGeom prst="rect">
            <a:avLst/>
          </a:prstGeom>
          <a:solidFill>
            <a:srgbClr val="FA7B7B"/>
          </a:solidFill>
          <a:ln>
            <a:solidFill>
              <a:srgbClr val="FA7B7B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p"/>
            </a:pPr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亲自阅读的方式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473F51-D2BB-C5CD-5AF0-F0A92562C1B6}"/>
              </a:ext>
            </a:extLst>
          </p:cNvPr>
          <p:cNvSpPr txBox="1"/>
          <p:nvPr/>
        </p:nvSpPr>
        <p:spPr>
          <a:xfrm>
            <a:off x="1413060" y="2902890"/>
            <a:ext cx="6096000" cy="2120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孩子读给家长听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家长读给孩子听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: (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专心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不敷衍感情要投入。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家长读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-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部分，孩子读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-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部分，家长和孩子合作阅读。</a:t>
            </a:r>
            <a:endParaRPr lang="en-US" altLang="zh-CN" sz="18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和孩子共同讨论读过的书。</a:t>
            </a:r>
            <a:endParaRPr lang="en-US" altLang="zh-CN" sz="18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及时表扬孩子在读书过程中好的习惯。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( 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做批注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)</a:t>
            </a:r>
            <a:endParaRPr lang="zh-CN" altLang="en-US" sz="18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F23F35-8F0B-D921-1643-91A7DFCBD41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9535" y="1598626"/>
            <a:ext cx="4571349" cy="4571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0742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如何进行亲子阅读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D716834-91BC-043E-24ED-3120BC148C7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3060" y="1744655"/>
            <a:ext cx="4302776" cy="4302776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F6D199E-34C0-1F0E-BDCE-D718C55F79CC}"/>
              </a:ext>
            </a:extLst>
          </p:cNvPr>
          <p:cNvGrpSpPr/>
          <p:nvPr/>
        </p:nvGrpSpPr>
        <p:grpSpPr>
          <a:xfrm>
            <a:off x="6042407" y="1445209"/>
            <a:ext cx="4806910" cy="4350661"/>
            <a:chOff x="5859635" y="1554067"/>
            <a:chExt cx="4806910" cy="4350661"/>
          </a:xfrm>
        </p:grpSpPr>
        <p:grpSp>
          <p:nvGrpSpPr>
            <p:cNvPr id="4" name="组合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4BBF73-4AB2-7045-9D65-A50F064D970E}"/>
                </a:ext>
              </a:extLst>
            </p:cNvPr>
            <p:cNvGrpSpPr/>
            <p:nvPr/>
          </p:nvGrpSpPr>
          <p:grpSpPr>
            <a:xfrm>
              <a:off x="5982769" y="1554067"/>
              <a:ext cx="4302776" cy="1268134"/>
              <a:chOff x="3940971" y="2021435"/>
              <a:chExt cx="4302776" cy="1268134"/>
            </a:xfrm>
          </p:grpSpPr>
          <p:sp>
            <p:nvSpPr>
              <p:cNvPr id="5" name="文本框 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98C3C9D-2664-CE66-A51B-19B4D49D186B}"/>
                  </a:ext>
                </a:extLst>
              </p:cNvPr>
              <p:cNvSpPr txBox="1"/>
              <p:nvPr/>
            </p:nvSpPr>
            <p:spPr>
              <a:xfrm>
                <a:off x="3940971" y="2703174"/>
                <a:ext cx="430277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24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 Medium" panose="00020600040101010101" pitchFamily="18" charset="-122"/>
                  </a:rPr>
                  <a:t>积极配合学校开展的读书活动</a:t>
                </a:r>
              </a:p>
            </p:txBody>
          </p:sp>
          <p:sp>
            <p:nvSpPr>
              <p:cNvPr id="6" name="文本框 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F4171E-432E-C1CA-6C57-1EE6D9FB315E}"/>
                  </a:ext>
                </a:extLst>
              </p:cNvPr>
              <p:cNvSpPr txBox="1"/>
              <p:nvPr/>
            </p:nvSpPr>
            <p:spPr>
              <a:xfrm>
                <a:off x="5629732" y="2021435"/>
                <a:ext cx="18473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sz="4800">
                  <a:solidFill>
                    <a:srgbClr val="067F5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Heavy" panose="00020600040101010101" pitchFamily="18" charset="-122"/>
                </a:endParaRPr>
              </a:p>
            </p:txBody>
          </p:sp>
          <p:sp>
            <p:nvSpPr>
              <p:cNvPr id="8" name="任意多边形: 形状 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6C0F135-E42B-6E77-39C8-5B3958E07D7A}"/>
                  </a:ext>
                </a:extLst>
              </p:cNvPr>
              <p:cNvSpPr/>
              <p:nvPr/>
            </p:nvSpPr>
            <p:spPr>
              <a:xfrm>
                <a:off x="4159853" y="3227152"/>
                <a:ext cx="3885364" cy="62417"/>
              </a:xfrm>
              <a:custGeom>
                <a:avLst/>
                <a:gdLst>
                  <a:gd name="connsiteX0" fmla="*/ 0 w 3383862"/>
                  <a:gd name="connsiteY0" fmla="*/ 81556 h 81556"/>
                  <a:gd name="connsiteX1" fmla="*/ 1275501 w 3383862"/>
                  <a:gd name="connsiteY1" fmla="*/ 46610 h 81556"/>
                  <a:gd name="connsiteX2" fmla="*/ 1514293 w 3383862"/>
                  <a:gd name="connsiteY2" fmla="*/ 64083 h 81556"/>
                  <a:gd name="connsiteX3" fmla="*/ 2253967 w 3383862"/>
                  <a:gd name="connsiteY3" fmla="*/ 58259 h 81556"/>
                  <a:gd name="connsiteX4" fmla="*/ 2650013 w 3383862"/>
                  <a:gd name="connsiteY4" fmla="*/ 46610 h 81556"/>
                  <a:gd name="connsiteX5" fmla="*/ 3110125 w 3383862"/>
                  <a:gd name="connsiteY5" fmla="*/ 34962 h 81556"/>
                  <a:gd name="connsiteX6" fmla="*/ 3197488 w 3383862"/>
                  <a:gd name="connsiteY6" fmla="*/ 29138 h 81556"/>
                  <a:gd name="connsiteX7" fmla="*/ 3249906 w 3383862"/>
                  <a:gd name="connsiteY7" fmla="*/ 17489 h 81556"/>
                  <a:gd name="connsiteX8" fmla="*/ 3284851 w 3383862"/>
                  <a:gd name="connsiteY8" fmla="*/ 11665 h 81556"/>
                  <a:gd name="connsiteX9" fmla="*/ 3313972 w 3383862"/>
                  <a:gd name="connsiteY9" fmla="*/ 5841 h 81556"/>
                  <a:gd name="connsiteX10" fmla="*/ 3383862 w 3383862"/>
                  <a:gd name="connsiteY10" fmla="*/ 17 h 81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383862" h="81556">
                    <a:moveTo>
                      <a:pt x="0" y="81556"/>
                    </a:moveTo>
                    <a:cubicBezTo>
                      <a:pt x="808840" y="16195"/>
                      <a:pt x="383798" y="31749"/>
                      <a:pt x="1275501" y="46610"/>
                    </a:cubicBezTo>
                    <a:cubicBezTo>
                      <a:pt x="1337255" y="52224"/>
                      <a:pt x="1449659" y="64083"/>
                      <a:pt x="1514293" y="64083"/>
                    </a:cubicBezTo>
                    <a:lnTo>
                      <a:pt x="2253967" y="58259"/>
                    </a:lnTo>
                    <a:cubicBezTo>
                      <a:pt x="2423213" y="39455"/>
                      <a:pt x="2269455" y="54883"/>
                      <a:pt x="2650013" y="46610"/>
                    </a:cubicBezTo>
                    <a:lnTo>
                      <a:pt x="3110125" y="34962"/>
                    </a:lnTo>
                    <a:cubicBezTo>
                      <a:pt x="3139246" y="33021"/>
                      <a:pt x="3168528" y="32758"/>
                      <a:pt x="3197488" y="29138"/>
                    </a:cubicBezTo>
                    <a:cubicBezTo>
                      <a:pt x="3215249" y="26918"/>
                      <a:pt x="3232355" y="20999"/>
                      <a:pt x="3249906" y="17489"/>
                    </a:cubicBezTo>
                    <a:cubicBezTo>
                      <a:pt x="3261486" y="15173"/>
                      <a:pt x="3273232" y="13777"/>
                      <a:pt x="3284851" y="11665"/>
                    </a:cubicBezTo>
                    <a:cubicBezTo>
                      <a:pt x="3294591" y="9894"/>
                      <a:pt x="3304172" y="7241"/>
                      <a:pt x="3313972" y="5841"/>
                    </a:cubicBezTo>
                    <a:cubicBezTo>
                      <a:pt x="3359244" y="-626"/>
                      <a:pt x="3353095" y="17"/>
                      <a:pt x="3383862" y="17"/>
                    </a:cubicBezTo>
                  </a:path>
                </a:pathLst>
              </a:custGeom>
              <a:noFill/>
              <a:ln w="25400">
                <a:solidFill>
                  <a:srgbClr val="FA7B7B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9" name="文本框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F35ECB-36A5-37F8-80CE-34705AED1D78}"/>
                </a:ext>
              </a:extLst>
            </p:cNvPr>
            <p:cNvSpPr txBox="1"/>
            <p:nvPr/>
          </p:nvSpPr>
          <p:spPr>
            <a:xfrm>
              <a:off x="5859635" y="2952830"/>
              <a:ext cx="4806910" cy="2951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buClr>
                  <a:srgbClr val="067F52"/>
                </a:buClr>
              </a:pP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孩子的班主任很注意培养孩子们在阅读方面的兴趣。开展了各种各样的活动，如读书之星评比、讲故事比赛，还坚持让孩子们每天阅读课外书半小时。中午提前到校，给孩子们读书讲故事，激发孩子们的阅读兴趣。在老师有针对的指导下，孩子体验到了成功的喜悦，阅读兴趣越来越浓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74886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如何进行亲子阅读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76C1B8-3C99-24DF-5200-7015B9D2B7FC}"/>
              </a:ext>
            </a:extLst>
          </p:cNvPr>
          <p:cNvGrpSpPr/>
          <p:nvPr/>
        </p:nvGrpSpPr>
        <p:grpSpPr>
          <a:xfrm>
            <a:off x="1066800" y="1244281"/>
            <a:ext cx="10058400" cy="4503312"/>
            <a:chOff x="1066800" y="1244281"/>
            <a:chExt cx="10058400" cy="4503312"/>
          </a:xfrm>
        </p:grpSpPr>
        <p:grpSp>
          <p:nvGrpSpPr>
            <p:cNvPr id="11" name="组合 1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8EBA19-1656-0EE1-3574-0C19ACC3FF49}"/>
                </a:ext>
              </a:extLst>
            </p:cNvPr>
            <p:cNvGrpSpPr/>
            <p:nvPr/>
          </p:nvGrpSpPr>
          <p:grpSpPr>
            <a:xfrm>
              <a:off x="1066800" y="1696800"/>
              <a:ext cx="10058400" cy="4050793"/>
              <a:chOff x="1132114" y="1872132"/>
              <a:chExt cx="10058400" cy="4050793"/>
            </a:xfrm>
          </p:grpSpPr>
          <p:grpSp>
            <p:nvGrpSpPr>
              <p:cNvPr id="8" name="组合 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CA447B-0261-46A7-2E06-97FAAC57DA17}"/>
                  </a:ext>
                </a:extLst>
              </p:cNvPr>
              <p:cNvGrpSpPr/>
              <p:nvPr/>
            </p:nvGrpSpPr>
            <p:grpSpPr>
              <a:xfrm>
                <a:off x="1132114" y="1872132"/>
                <a:ext cx="6096000" cy="2197758"/>
                <a:chOff x="3048000" y="2257068"/>
                <a:chExt cx="6096000" cy="2197758"/>
              </a:xfrm>
            </p:grpSpPr>
            <p:sp>
              <p:nvSpPr>
                <p:cNvPr id="4" name="文本框 3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DAFD5DF-125C-4D27-0F0A-A02763A3F3D0}"/>
                    </a:ext>
                  </a:extLst>
                </p:cNvPr>
                <p:cNvSpPr txBox="1"/>
                <p:nvPr/>
              </p:nvSpPr>
              <p:spPr>
                <a:xfrm>
                  <a:off x="3048000" y="2784048"/>
                  <a:ext cx="6096000" cy="167077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342900" indent="-342900">
                    <a:lnSpc>
                      <a:spcPct val="200000"/>
                    </a:lnSpc>
                    <a:buFont typeface="+mj-lt"/>
                    <a:buAutoNum type="arabicPeriod"/>
                  </a:pPr>
                  <a:r>
                    <a:rPr lang="zh-CN" altLang="en-US" sz="18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阿里巴巴普惠体" panose="00020600040101010101" pitchFamily="18" charset="-122"/>
                    </a:rPr>
                    <a:t>积极地陪孩子去书店逛逛，看看，购买孩子感兴趣的书。 </a:t>
                  </a:r>
                </a:p>
                <a:p>
                  <a:pPr marL="342900" indent="-342900">
                    <a:lnSpc>
                      <a:spcPct val="200000"/>
                    </a:lnSpc>
                    <a:buFont typeface="+mj-lt"/>
                    <a:buAutoNum type="arabicPeriod"/>
                  </a:pPr>
                  <a:r>
                    <a:rPr lang="zh-CN" altLang="en-US" sz="18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阿里巴巴普惠体" panose="00020600040101010101" pitchFamily="18" charset="-122"/>
                    </a:rPr>
                    <a:t>在市图书馆办了借书证，借阅孩子感兴趣的书籍。</a:t>
                  </a:r>
                </a:p>
                <a:p>
                  <a:pPr marL="342900" indent="-342900">
                    <a:lnSpc>
                      <a:spcPct val="200000"/>
                    </a:lnSpc>
                    <a:buFont typeface="+mj-lt"/>
                    <a:buAutoNum type="arabicPeriod"/>
                  </a:pPr>
                  <a:r>
                    <a:rPr lang="zh-CN" altLang="en-US" sz="18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阿里巴巴普惠体" panose="00020600040101010101" pitchFamily="18" charset="-122"/>
                    </a:rPr>
                    <a:t>现代媒体也给孩子带来更多的新奇知识。</a:t>
                  </a:r>
                </a:p>
              </p:txBody>
            </p:sp>
            <p:sp>
              <p:nvSpPr>
                <p:cNvPr id="6" name="文本框 5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7807D2-87FD-4528-F342-57122ECA86BB}"/>
                    </a:ext>
                  </a:extLst>
                </p:cNvPr>
                <p:cNvSpPr txBox="1"/>
                <p:nvPr/>
              </p:nvSpPr>
              <p:spPr>
                <a:xfrm>
                  <a:off x="3048000" y="2257068"/>
                  <a:ext cx="6096000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342900" indent="-342900">
                    <a:buFont typeface="Wingdings" panose="05000000000000000000" pitchFamily="2" charset="2"/>
                    <a:buChar char="Ø"/>
                  </a:pPr>
                  <a:r>
                    <a:rPr lang="zh-CN" altLang="en-US" sz="24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阿里巴巴普惠体 Medium" panose="00020600040101010101" pitchFamily="18" charset="-122"/>
                    </a:rPr>
                    <a:t>利用一切可用资源来阅读</a:t>
                  </a:r>
                </a:p>
              </p:txBody>
            </p:sp>
          </p:grpSp>
          <p:sp>
            <p:nvSpPr>
              <p:cNvPr id="10" name="文本框 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9CF1CF-A21E-013E-1324-7EF600CB6599}"/>
                  </a:ext>
                </a:extLst>
              </p:cNvPr>
              <p:cNvSpPr txBox="1"/>
              <p:nvPr/>
            </p:nvSpPr>
            <p:spPr>
              <a:xfrm>
                <a:off x="1132114" y="4252147"/>
                <a:ext cx="10058400" cy="16707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  <a:buClr>
                    <a:srgbClr val="067F52"/>
                  </a:buClr>
                </a:pPr>
                <a:r>
                  <a:rPr lang="zh-CN" altLang="en-US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念书给孩子听</a:t>
                </a:r>
                <a:r>
                  <a:rPr lang="en-US" altLang="zh-CN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,</a:t>
                </a:r>
                <a:r>
                  <a:rPr lang="zh-CN" altLang="en-US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正是亲子间最好的交流方式</a:t>
                </a:r>
                <a:r>
                  <a:rPr lang="en-US" altLang="zh-CN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,</a:t>
                </a:r>
                <a:r>
                  <a:rPr lang="zh-CN" altLang="en-US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是父母和孩子说话的最佳方式之一。念书给孩子们听</a:t>
                </a:r>
                <a:r>
                  <a:rPr lang="en-US" altLang="zh-CN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,</a:t>
                </a:r>
                <a:r>
                  <a:rPr lang="zh-CN" altLang="en-US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就好像和孩子们手牵手到故事国去旅行</a:t>
                </a:r>
                <a:r>
                  <a:rPr lang="en-US" altLang="zh-CN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,</a:t>
                </a:r>
                <a:r>
                  <a:rPr lang="zh-CN" altLang="en-US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共同分享一段充满温暖语言的快乐时光。即使经过几十年</a:t>
                </a:r>
                <a:r>
                  <a:rPr lang="en-US" altLang="zh-CN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,</a:t>
                </a:r>
                <a:r>
                  <a:rPr lang="zh-CN" altLang="en-US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我们仍然会记得这种温暖的感觉</a:t>
                </a:r>
                <a:r>
                  <a:rPr lang="en-US" altLang="zh-CN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,</a:t>
                </a:r>
                <a:r>
                  <a:rPr lang="zh-CN" altLang="en-US" sz="1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将这些宝贵的经验和美好的回忆珍藏在内心深处。</a:t>
                </a:r>
              </a:p>
            </p:txBody>
          </p:sp>
        </p:grpSp>
        <p:pic>
          <p:nvPicPr>
            <p:cNvPr id="12" name="图片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4E236B6-BB67-22AF-8245-A798D9668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801940">
              <a:off x="7556997" y="1244281"/>
              <a:ext cx="2831824" cy="28318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53784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C396C1-DFAB-819A-94FF-FE7CD61501F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39706" y="4011500"/>
            <a:ext cx="752294" cy="2846500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5DC514-4BE5-F993-611B-EA3DB733178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617570" y="3600277"/>
            <a:ext cx="3728347" cy="2760606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EC399-7E69-8F0F-1D2F-EA001793E0E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2193" y="3809246"/>
            <a:ext cx="950551" cy="217931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F77E32-A77A-C3EE-C1B9-2012515CEDB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7543" y="766308"/>
            <a:ext cx="2038231" cy="1558647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24C85F-CDF5-DA1E-5B10-C437C428B9B2}"/>
              </a:ext>
            </a:extLst>
          </p:cNvPr>
          <p:cNvGrpSpPr/>
          <p:nvPr/>
        </p:nvGrpSpPr>
        <p:grpSpPr>
          <a:xfrm>
            <a:off x="3378643" y="2764513"/>
            <a:ext cx="5434713" cy="1938992"/>
            <a:chOff x="1011740" y="2953241"/>
            <a:chExt cx="3766836" cy="1938992"/>
          </a:xfrm>
        </p:grpSpPr>
        <p:sp>
          <p:nvSpPr>
            <p:cNvPr id="8" name="矩形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F13B88-C131-A3A0-852E-92B3C1AFA137}"/>
                </a:ext>
              </a:extLst>
            </p:cNvPr>
            <p:cNvSpPr/>
            <p:nvPr/>
          </p:nvSpPr>
          <p:spPr>
            <a:xfrm>
              <a:off x="1011740" y="2953241"/>
              <a:ext cx="3766836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zh-CN" altLang="en-US" sz="6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书香家庭共享汇报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2329264-8D76-D2C8-FA9A-1CB91C908626}"/>
                </a:ext>
              </a:extLst>
            </p:cNvPr>
            <p:cNvSpPr/>
            <p:nvPr/>
          </p:nvSpPr>
          <p:spPr>
            <a:xfrm>
              <a:off x="1675024" y="4152898"/>
              <a:ext cx="277277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41084C1-FD00-631D-EA7D-8A64E46A0E96}"/>
              </a:ext>
            </a:extLst>
          </p:cNvPr>
          <p:cNvGrpSpPr/>
          <p:nvPr/>
        </p:nvGrpSpPr>
        <p:grpSpPr>
          <a:xfrm>
            <a:off x="4670664" y="1409053"/>
            <a:ext cx="2750730" cy="1114295"/>
            <a:chOff x="3671842" y="1889712"/>
            <a:chExt cx="1763451" cy="1111187"/>
          </a:xfrm>
          <a:solidFill>
            <a:srgbClr val="FA7B7B"/>
          </a:solidFill>
        </p:grpSpPr>
        <p:sp>
          <p:nvSpPr>
            <p:cNvPr id="12" name="任意多边形: 形状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FE6B86-7A05-2B26-ABD7-C19B28B0903B}"/>
                </a:ext>
              </a:extLst>
            </p:cNvPr>
            <p:cNvSpPr/>
            <p:nvPr/>
          </p:nvSpPr>
          <p:spPr>
            <a:xfrm>
              <a:off x="3671842" y="1889712"/>
              <a:ext cx="1763451" cy="1111187"/>
            </a:xfrm>
            <a:custGeom>
              <a:avLst/>
              <a:gdLst>
                <a:gd name="connsiteX0" fmla="*/ 1971725 w 3228697"/>
                <a:gd name="connsiteY0" fmla="*/ 1772949 h 2034469"/>
                <a:gd name="connsiteX1" fmla="*/ 1928113 w 3228697"/>
                <a:gd name="connsiteY1" fmla="*/ 1769760 h 2034469"/>
                <a:gd name="connsiteX2" fmla="*/ 721462 w 3228697"/>
                <a:gd name="connsiteY2" fmla="*/ 1769246 h 2034469"/>
                <a:gd name="connsiteX3" fmla="*/ 490170 w 3228697"/>
                <a:gd name="connsiteY3" fmla="*/ 1716583 h 2034469"/>
                <a:gd name="connsiteX4" fmla="*/ 224285 w 3228697"/>
                <a:gd name="connsiteY4" fmla="*/ 1516698 h 2034469"/>
                <a:gd name="connsiteX5" fmla="*/ 68319 w 3228697"/>
                <a:gd name="connsiteY5" fmla="*/ 1253212 h 2034469"/>
                <a:gd name="connsiteX6" fmla="*/ 8044 w 3228697"/>
                <a:gd name="connsiteY6" fmla="*/ 1008823 h 2034469"/>
                <a:gd name="connsiteX7" fmla="*/ 4102 w 3228697"/>
                <a:gd name="connsiteY7" fmla="*/ 807943 h 2034469"/>
                <a:gd name="connsiteX8" fmla="*/ 34342 w 3228697"/>
                <a:gd name="connsiteY8" fmla="*/ 623349 h 2034469"/>
                <a:gd name="connsiteX9" fmla="*/ 213176 w 3228697"/>
                <a:gd name="connsiteY9" fmla="*/ 265475 h 2034469"/>
                <a:gd name="connsiteX10" fmla="*/ 564022 w 3228697"/>
                <a:gd name="connsiteY10" fmla="*/ 26263 h 2034469"/>
                <a:gd name="connsiteX11" fmla="*/ 731782 w 3228697"/>
                <a:gd name="connsiteY11" fmla="*/ 0 h 2034469"/>
                <a:gd name="connsiteX12" fmla="*/ 2507507 w 3228697"/>
                <a:gd name="connsiteY12" fmla="*/ 309 h 2034469"/>
                <a:gd name="connsiteX13" fmla="*/ 2729405 w 3228697"/>
                <a:gd name="connsiteY13" fmla="*/ 49029 h 2034469"/>
                <a:gd name="connsiteX14" fmla="*/ 3006639 w 3228697"/>
                <a:gd name="connsiteY14" fmla="*/ 255463 h 2034469"/>
                <a:gd name="connsiteX15" fmla="*/ 3160239 w 3228697"/>
                <a:gd name="connsiteY15" fmla="*/ 516412 h 2034469"/>
                <a:gd name="connsiteX16" fmla="*/ 3220753 w 3228697"/>
                <a:gd name="connsiteY16" fmla="*/ 760732 h 2034469"/>
                <a:gd name="connsiteX17" fmla="*/ 3224593 w 3228697"/>
                <a:gd name="connsiteY17" fmla="*/ 961612 h 2034469"/>
                <a:gd name="connsiteX18" fmla="*/ 3194902 w 3228697"/>
                <a:gd name="connsiteY18" fmla="*/ 1142812 h 2034469"/>
                <a:gd name="connsiteX19" fmla="*/ 3027656 w 3228697"/>
                <a:gd name="connsiteY19" fmla="*/ 1487760 h 2034469"/>
                <a:gd name="connsiteX20" fmla="*/ 2664639 w 3228697"/>
                <a:gd name="connsiteY20" fmla="*/ 1744526 h 2034469"/>
                <a:gd name="connsiteX21" fmla="*/ 2345096 w 3228697"/>
                <a:gd name="connsiteY21" fmla="*/ 1865349 h 2034469"/>
                <a:gd name="connsiteX22" fmla="*/ 2035325 w 3228697"/>
                <a:gd name="connsiteY22" fmla="*/ 1983052 h 2034469"/>
                <a:gd name="connsiteX23" fmla="*/ 1920296 w 3228697"/>
                <a:gd name="connsiteY23" fmla="*/ 2026560 h 2034469"/>
                <a:gd name="connsiteX24" fmla="*/ 1886388 w 3228697"/>
                <a:gd name="connsiteY24" fmla="*/ 2028172 h 2034469"/>
                <a:gd name="connsiteX25" fmla="*/ 1885942 w 3228697"/>
                <a:gd name="connsiteY25" fmla="*/ 1993818 h 2034469"/>
                <a:gd name="connsiteX26" fmla="*/ 1962159 w 3228697"/>
                <a:gd name="connsiteY26" fmla="*/ 1807200 h 2034469"/>
                <a:gd name="connsiteX27" fmla="*/ 1971725 w 3228697"/>
                <a:gd name="connsiteY27" fmla="*/ 1772949 h 2034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228697" h="2034469">
                  <a:moveTo>
                    <a:pt x="1971725" y="1772949"/>
                  </a:moveTo>
                  <a:cubicBezTo>
                    <a:pt x="1955473" y="1767566"/>
                    <a:pt x="1941690" y="1769760"/>
                    <a:pt x="1928113" y="1769760"/>
                  </a:cubicBezTo>
                  <a:cubicBezTo>
                    <a:pt x="1525907" y="1769623"/>
                    <a:pt x="1123667" y="1770069"/>
                    <a:pt x="721462" y="1769246"/>
                  </a:cubicBezTo>
                  <a:cubicBezTo>
                    <a:pt x="640924" y="1769075"/>
                    <a:pt x="564090" y="1748538"/>
                    <a:pt x="490170" y="1716583"/>
                  </a:cubicBezTo>
                  <a:cubicBezTo>
                    <a:pt x="385393" y="1671292"/>
                    <a:pt x="298067" y="1602206"/>
                    <a:pt x="224285" y="1516698"/>
                  </a:cubicBezTo>
                  <a:cubicBezTo>
                    <a:pt x="156845" y="1438560"/>
                    <a:pt x="105039" y="1350137"/>
                    <a:pt x="68319" y="1253212"/>
                  </a:cubicBezTo>
                  <a:cubicBezTo>
                    <a:pt x="38353" y="1174115"/>
                    <a:pt x="16513" y="1092515"/>
                    <a:pt x="8044" y="1008823"/>
                  </a:cubicBezTo>
                  <a:cubicBezTo>
                    <a:pt x="1325" y="942515"/>
                    <a:pt x="-4024" y="875898"/>
                    <a:pt x="4102" y="807943"/>
                  </a:cubicBezTo>
                  <a:cubicBezTo>
                    <a:pt x="11542" y="745749"/>
                    <a:pt x="19187" y="683863"/>
                    <a:pt x="34342" y="623349"/>
                  </a:cubicBezTo>
                  <a:cubicBezTo>
                    <a:pt x="67427" y="491075"/>
                    <a:pt x="125645" y="369703"/>
                    <a:pt x="213176" y="265475"/>
                  </a:cubicBezTo>
                  <a:cubicBezTo>
                    <a:pt x="306982" y="153772"/>
                    <a:pt x="420673" y="67338"/>
                    <a:pt x="564022" y="26263"/>
                  </a:cubicBezTo>
                  <a:cubicBezTo>
                    <a:pt x="618913" y="10526"/>
                    <a:pt x="674113" y="-68"/>
                    <a:pt x="731782" y="0"/>
                  </a:cubicBezTo>
                  <a:cubicBezTo>
                    <a:pt x="1323690" y="583"/>
                    <a:pt x="1915599" y="446"/>
                    <a:pt x="2507507" y="309"/>
                  </a:cubicBezTo>
                  <a:cubicBezTo>
                    <a:pt x="2585165" y="309"/>
                    <a:pt x="2658399" y="20332"/>
                    <a:pt x="2729405" y="49029"/>
                  </a:cubicBezTo>
                  <a:cubicBezTo>
                    <a:pt x="2839633" y="93566"/>
                    <a:pt x="2929770" y="166595"/>
                    <a:pt x="3006639" y="255463"/>
                  </a:cubicBezTo>
                  <a:cubicBezTo>
                    <a:pt x="3073462" y="332743"/>
                    <a:pt x="3123828" y="420720"/>
                    <a:pt x="3160239" y="516412"/>
                  </a:cubicBezTo>
                  <a:cubicBezTo>
                    <a:pt x="3190273" y="595406"/>
                    <a:pt x="3212867" y="676869"/>
                    <a:pt x="3220753" y="760732"/>
                  </a:cubicBezTo>
                  <a:cubicBezTo>
                    <a:pt x="3226993" y="827109"/>
                    <a:pt x="3232924" y="893692"/>
                    <a:pt x="3224593" y="961612"/>
                  </a:cubicBezTo>
                  <a:cubicBezTo>
                    <a:pt x="3217119" y="1022606"/>
                    <a:pt x="3209953" y="1083395"/>
                    <a:pt x="3194902" y="1142812"/>
                  </a:cubicBezTo>
                  <a:cubicBezTo>
                    <a:pt x="3162913" y="1269121"/>
                    <a:pt x="3108948" y="1385178"/>
                    <a:pt x="3027656" y="1487760"/>
                  </a:cubicBezTo>
                  <a:cubicBezTo>
                    <a:pt x="2931725" y="1608789"/>
                    <a:pt x="2812376" y="1695189"/>
                    <a:pt x="2664639" y="1744526"/>
                  </a:cubicBezTo>
                  <a:cubicBezTo>
                    <a:pt x="2556707" y="1780560"/>
                    <a:pt x="2451553" y="1824823"/>
                    <a:pt x="2345096" y="1865349"/>
                  </a:cubicBezTo>
                  <a:cubicBezTo>
                    <a:pt x="2241862" y="1904640"/>
                    <a:pt x="2138593" y="1943863"/>
                    <a:pt x="2035325" y="1983052"/>
                  </a:cubicBezTo>
                  <a:cubicBezTo>
                    <a:pt x="1996993" y="1997589"/>
                    <a:pt x="1958627" y="2012092"/>
                    <a:pt x="1920296" y="2026560"/>
                  </a:cubicBezTo>
                  <a:cubicBezTo>
                    <a:pt x="1909222" y="2030743"/>
                    <a:pt x="1899005" y="2041132"/>
                    <a:pt x="1886388" y="2028172"/>
                  </a:cubicBezTo>
                  <a:cubicBezTo>
                    <a:pt x="1874662" y="2016172"/>
                    <a:pt x="1881142" y="2005509"/>
                    <a:pt x="1885942" y="1993818"/>
                  </a:cubicBezTo>
                  <a:cubicBezTo>
                    <a:pt x="1911484" y="1931658"/>
                    <a:pt x="1936685" y="1869360"/>
                    <a:pt x="1962159" y="1807200"/>
                  </a:cubicBezTo>
                  <a:cubicBezTo>
                    <a:pt x="1966410" y="1796778"/>
                    <a:pt x="1970833" y="1786458"/>
                    <a:pt x="1971725" y="1772949"/>
                  </a:cubicBezTo>
                  <a:close/>
                </a:path>
              </a:pathLst>
            </a:custGeom>
            <a:grpFill/>
            <a:ln w="3429" cap="flat">
              <a:solidFill>
                <a:srgbClr val="FA7B7B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F641490-664E-ABA7-E868-5C066AE32290}"/>
                </a:ext>
              </a:extLst>
            </p:cNvPr>
            <p:cNvSpPr/>
            <p:nvPr/>
          </p:nvSpPr>
          <p:spPr>
            <a:xfrm>
              <a:off x="3902443" y="2025910"/>
              <a:ext cx="1302251" cy="644528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3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思源黑体 CN Regular" panose="020B0500000000000000" pitchFamily="34" charset="-122"/>
                </a:rPr>
                <a:t>第三部分</a:t>
              </a: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2E3D424-2356-F121-32B5-C492635A9DA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0132" y="502814"/>
            <a:ext cx="1113470" cy="111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481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书香家庭共享汇报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218FFF-B7F5-90EC-288E-F7D0B780029B}"/>
              </a:ext>
            </a:extLst>
          </p:cNvPr>
          <p:cNvGrpSpPr/>
          <p:nvPr/>
        </p:nvGrpSpPr>
        <p:grpSpPr>
          <a:xfrm>
            <a:off x="5350330" y="1173573"/>
            <a:ext cx="5725883" cy="4260759"/>
            <a:chOff x="1627417" y="1653638"/>
            <a:chExt cx="5725883" cy="4260759"/>
          </a:xfrm>
        </p:grpSpPr>
        <p:grpSp>
          <p:nvGrpSpPr>
            <p:cNvPr id="6" name="组合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307B8F7-731E-C8F7-7B61-94BB3B23343F}"/>
                </a:ext>
              </a:extLst>
            </p:cNvPr>
            <p:cNvGrpSpPr/>
            <p:nvPr/>
          </p:nvGrpSpPr>
          <p:grpSpPr>
            <a:xfrm>
              <a:off x="2988128" y="1653638"/>
              <a:ext cx="4365172" cy="1763486"/>
              <a:chOff x="1164771" y="1284514"/>
              <a:chExt cx="5355772" cy="2144486"/>
            </a:xfrm>
          </p:grpSpPr>
          <p:sp>
            <p:nvSpPr>
              <p:cNvPr id="4" name="文本框 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9E9ADF8-B85A-567C-B3A1-453ADFCBFC33}"/>
                  </a:ext>
                </a:extLst>
              </p:cNvPr>
              <p:cNvSpPr txBox="1"/>
              <p:nvPr/>
            </p:nvSpPr>
            <p:spPr>
              <a:xfrm>
                <a:off x="2006201" y="2036412"/>
                <a:ext cx="3540071" cy="636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 eaLnBrk="1" hangingPunct="1">
                  <a:buNone/>
                  <a:defRPr/>
                </a:pPr>
                <a:r>
                  <a:rPr lang="zh-CN" altLang="en-US" sz="2800" b="1" ker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和我一起读书去！</a:t>
                </a:r>
              </a:p>
            </p:txBody>
          </p:sp>
          <p:sp>
            <p:nvSpPr>
              <p:cNvPr id="5" name="云形 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BE661CA-C3A8-C872-8F5C-D2D991BC563D}"/>
                  </a:ext>
                </a:extLst>
              </p:cNvPr>
              <p:cNvSpPr/>
              <p:nvPr/>
            </p:nvSpPr>
            <p:spPr>
              <a:xfrm>
                <a:off x="1164771" y="1284514"/>
                <a:ext cx="5355772" cy="2144486"/>
              </a:xfrm>
              <a:prstGeom prst="cloud">
                <a:avLst/>
              </a:prstGeom>
              <a:noFill/>
              <a:ln w="28575">
                <a:solidFill>
                  <a:srgbClr val="FA7B7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" name="文本框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B10E8D4-0C07-A2AF-02D0-B5FCD4EB8DBD}"/>
                </a:ext>
              </a:extLst>
            </p:cNvPr>
            <p:cNvSpPr txBox="1"/>
            <p:nvPr/>
          </p:nvSpPr>
          <p:spPr>
            <a:xfrm>
              <a:off x="1627417" y="3239498"/>
              <a:ext cx="5600698" cy="26748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Clr>
                  <a:srgbClr val="067F52"/>
                </a:buClr>
              </a:pPr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我的小书屋</a:t>
              </a:r>
            </a:p>
            <a:p>
              <a:pPr>
                <a:lnSpc>
                  <a:spcPct val="150000"/>
                </a:lnSpc>
                <a:buClr>
                  <a:srgbClr val="067F52"/>
                </a:buClr>
              </a:pPr>
              <a:r>
                <a:rPr lang="zh-CN" alt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的小书屋里放了很多的书，有十万个为什么，有故事书，有我爸爸看的大人书，还有我妈妈看的家庭书。这里面有电脑，有台灯，还有一颗翠绿的碧螺正在茁壮的成长。这里的环境安静整齐，还生机勃勃，我喜欢在这里读书，我喜欢我的小书屋！</a:t>
              </a:r>
              <a:endPara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F36F5F-08D0-9084-1403-1BA71D87B1D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61999" y="2091618"/>
            <a:ext cx="4245431" cy="381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57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书香家庭共享汇报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BB374BB-ACB6-68E8-BD00-CCA80758CB00}"/>
              </a:ext>
            </a:extLst>
          </p:cNvPr>
          <p:cNvSpPr txBox="1"/>
          <p:nvPr/>
        </p:nvSpPr>
        <p:spPr>
          <a:xfrm>
            <a:off x="1591153" y="2366793"/>
            <a:ext cx="4867579" cy="27108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125000"/>
              </a:lnSpc>
              <a:spcAft>
                <a:spcPts val="1000"/>
              </a:spcAft>
              <a:buClr>
                <a:srgbClr val="FA7B7B"/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sz="2400" b="1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我有许多课外书：</a:t>
            </a:r>
            <a:endParaRPr lang="en-US" altLang="zh-CN" sz="2400" b="1" ker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  <a:p>
            <a:pPr eaLnBrk="1" hangingPunct="1">
              <a:lnSpc>
                <a:spcPct val="150000"/>
              </a:lnSpc>
              <a:spcAft>
                <a:spcPts val="1000"/>
              </a:spcAft>
              <a:buClr>
                <a:srgbClr val="97CBEF"/>
              </a:buClr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十万个为什么系列，可爱的鼠小弟系列，贝贝熊丛书系列，爱心树，花婆婆，一年级的小豆豆，我爸爸，我妈妈 系列，大卫不可以，尼尔森老师不见了，你看起来好像很好吃，我不知道我是谁，</a:t>
            </a:r>
            <a:r>
              <a:rPr lang="en-US" altLang="zh-CN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……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7EC8B6-7C7C-14A5-7B46-51FE97B467A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8732" y="894499"/>
            <a:ext cx="5043714" cy="504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6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书香家庭共享汇报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1BA2D0-E3BF-8AE3-84D9-810E8559D451}"/>
              </a:ext>
            </a:extLst>
          </p:cNvPr>
          <p:cNvGrpSpPr/>
          <p:nvPr/>
        </p:nvGrpSpPr>
        <p:grpSpPr>
          <a:xfrm>
            <a:off x="1413060" y="2660398"/>
            <a:ext cx="9156969" cy="2123598"/>
            <a:chOff x="1413060" y="2258837"/>
            <a:chExt cx="9156969" cy="2123598"/>
          </a:xfrm>
        </p:grpSpPr>
        <p:sp>
          <p:nvSpPr>
            <p:cNvPr id="4" name="文本框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383663-1337-B6D1-AA91-A428CD1B963F}"/>
                </a:ext>
              </a:extLst>
            </p:cNvPr>
            <p:cNvSpPr txBox="1"/>
            <p:nvPr/>
          </p:nvSpPr>
          <p:spPr>
            <a:xfrm>
              <a:off x="1413060" y="2258837"/>
              <a:ext cx="2786743" cy="2120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Clr>
                  <a:srgbClr val="067F52"/>
                </a:buClr>
              </a:pPr>
              <a:r>
                <a:rPr lang="zh-CN" altLang="en-US" sz="1800" b="1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和爸爸读书很有趣</a:t>
              </a:r>
              <a:endParaRPr lang="en-US" altLang="zh-CN" sz="1800" b="1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endParaRPr>
            </a:p>
            <a:p>
              <a:pPr>
                <a:lnSpc>
                  <a:spcPct val="150000"/>
                </a:lnSpc>
                <a:buClr>
                  <a:srgbClr val="067F52"/>
                </a:buClr>
              </a:pPr>
              <a:r>
                <a:rPr lang="zh-CN" alt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我们一个人读书，一个人在扮演书中的人物，读书的人很认真，扮演的人逼真有趣，很好玩。</a:t>
              </a:r>
              <a:endPara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650405-04E6-41BC-28FA-AF016C15D8CF}"/>
                </a:ext>
              </a:extLst>
            </p:cNvPr>
            <p:cNvSpPr txBox="1"/>
            <p:nvPr/>
          </p:nvSpPr>
          <p:spPr>
            <a:xfrm>
              <a:off x="8044543" y="2261533"/>
              <a:ext cx="2525486" cy="2120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800" b="1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和妈妈一起读书！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和妈妈一起读书：妈妈读书很有感情，声音随着书中故事情节高高低低，我从中学习了很多。</a:t>
              </a:r>
              <a:endPara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BAE0D8E-C6A6-AF1C-D592-3781FB6A2CF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6174" y="1960081"/>
            <a:ext cx="4441371" cy="444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3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书香家庭共享汇报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22C70BD-5C2E-9BC8-4381-F00D84B8D866}"/>
              </a:ext>
            </a:extLst>
          </p:cNvPr>
          <p:cNvGrpSpPr/>
          <p:nvPr/>
        </p:nvGrpSpPr>
        <p:grpSpPr>
          <a:xfrm>
            <a:off x="1245244" y="1429942"/>
            <a:ext cx="6263816" cy="3998116"/>
            <a:chOff x="2880184" y="1173573"/>
            <a:chExt cx="6263816" cy="3998116"/>
          </a:xfrm>
        </p:grpSpPr>
        <p:sp>
          <p:nvSpPr>
            <p:cNvPr id="4" name="文本框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FFC5E26-B98D-2513-0FF9-A883D3A959C3}"/>
                </a:ext>
              </a:extLst>
            </p:cNvPr>
            <p:cNvSpPr txBox="1"/>
            <p:nvPr/>
          </p:nvSpPr>
          <p:spPr>
            <a:xfrm>
              <a:off x="3048000" y="1824811"/>
              <a:ext cx="6096000" cy="33468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  <a:buClr>
                  <a:srgbClr val="067F52"/>
                </a:buClr>
                <a:defRPr/>
              </a:pPr>
              <a:r>
                <a:rPr lang="zh-CN" altLang="en-US" sz="2400" b="1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           “书是知识的力量”</a:t>
              </a:r>
              <a:endPara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endParaRPr>
            </a:p>
            <a:p>
              <a:pPr eaLnBrk="1" hangingPunct="1">
                <a:lnSpc>
                  <a:spcPct val="150000"/>
                </a:lnSpc>
                <a:spcAft>
                  <a:spcPts val="1000"/>
                </a:spcAft>
                <a:buClr>
                  <a:srgbClr val="067F52"/>
                </a:buClr>
                <a:defRPr/>
              </a:pPr>
              <a:r>
                <a:rPr lang="zh-CN" alt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肖扬从小的梦想就是长大了要当列一名优秀的人民教师</a:t>
              </a:r>
              <a:r>
                <a:rPr lang="en-US" altLang="zh-CN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r>
                <a:rPr lang="zh-CN" alt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我告诉肖扬教师是一个非常崇高的职业，不仅要有很强的责任心，而且要有很丰富的知识</a:t>
              </a:r>
              <a:r>
                <a:rPr lang="en-US" altLang="zh-CN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r>
                <a:rPr lang="zh-CN" alt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这样才能有足够的知识去培育出更优秀的人才</a:t>
              </a:r>
              <a:r>
                <a:rPr lang="en-US" altLang="zh-CN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</a:p>
            <a:p>
              <a:pPr eaLnBrk="1" hangingPunct="1">
                <a:lnSpc>
                  <a:spcPct val="150000"/>
                </a:lnSpc>
                <a:spcAft>
                  <a:spcPts val="1000"/>
                </a:spcAft>
                <a:buClr>
                  <a:srgbClr val="067F52"/>
                </a:buClr>
                <a:defRPr/>
              </a:pPr>
              <a:r>
                <a:rPr lang="zh-CN" alt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肖扬加油吧！读更多的读，掌握更多的知识，为自己的梦想开始启航</a:t>
              </a:r>
              <a:r>
                <a:rPr lang="en-US" altLang="zh-CN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···</a:t>
              </a:r>
              <a:endParaRPr lang="zh-CN" alt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3B32EC2-CA29-5AC2-6E68-A1021C7E5D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80184" y="1173573"/>
              <a:ext cx="1355141" cy="1355141"/>
            </a:xfrm>
            <a:prstGeom prst="rect">
              <a:avLst/>
            </a:prstGeom>
          </p:spPr>
        </p:pic>
      </p:grpSp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B3DD4B-657A-5F79-38D1-1C245CF10BC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2352" y="1709366"/>
            <a:ext cx="4652116" cy="465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85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C396C1-DFAB-819A-94FF-FE7CD61501F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39706" y="4011500"/>
            <a:ext cx="752294" cy="28465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3760BC-B124-782B-8ED1-91397DABF068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201" y="5411741"/>
            <a:ext cx="10087370" cy="14462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B4897E5-437C-8242-7342-EA733534EE0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7889" y="3733214"/>
            <a:ext cx="4019511" cy="290298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5BA251-8DCE-34FF-7BA0-01B46705E5A6}"/>
              </a:ext>
            </a:extLst>
          </p:cNvPr>
          <p:cNvSpPr txBox="1"/>
          <p:nvPr/>
        </p:nvSpPr>
        <p:spPr>
          <a:xfrm>
            <a:off x="2369971" y="932445"/>
            <a:ext cx="13824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800" b="1">
                <a:solidFill>
                  <a:srgbClr val="FA7B7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8800" b="1">
              <a:solidFill>
                <a:srgbClr val="FA7B7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F3D202-68A0-C2E9-13BA-7516310DD5CE}"/>
              </a:ext>
            </a:extLst>
          </p:cNvPr>
          <p:cNvGrpSpPr/>
          <p:nvPr/>
        </p:nvGrpSpPr>
        <p:grpSpPr>
          <a:xfrm>
            <a:off x="4878687" y="1646204"/>
            <a:ext cx="4943342" cy="531405"/>
            <a:chOff x="3818040" y="1231770"/>
            <a:chExt cx="3432856" cy="438822"/>
          </a:xfrm>
        </p:grpSpPr>
        <p:sp>
          <p:nvSpPr>
            <p:cNvPr id="5" name="矩形: 圆角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939D2AA-F0C5-2FDA-44EF-726B7E85CF5B}"/>
                </a:ext>
              </a:extLst>
            </p:cNvPr>
            <p:cNvSpPr/>
            <p:nvPr/>
          </p:nvSpPr>
          <p:spPr>
            <a:xfrm>
              <a:off x="3818040" y="1265023"/>
              <a:ext cx="663370" cy="341220"/>
            </a:xfrm>
            <a:prstGeom prst="roundRect">
              <a:avLst/>
            </a:prstGeom>
            <a:solidFill>
              <a:schemeClr val="bg1"/>
            </a:solidFill>
            <a:ln w="41275">
              <a:solidFill>
                <a:srgbClr val="FA7B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TextBox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EEB0BA2-F8A6-AB53-6BA5-3C882DB17A94}"/>
                </a:ext>
              </a:extLst>
            </p:cNvPr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583110" y="1231770"/>
              <a:ext cx="2667786" cy="438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tIns="46800" rIns="90000" bIns="46800" anchor="ctr" anchorCtr="0">
              <a:norm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>
                <a:buNone/>
              </a:pPr>
              <a:r>
                <a:rPr lang="zh-CN" altLang="en-US" sz="2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亲子共读营造书香家庭</a:t>
              </a:r>
              <a:endParaRPr lang="en-US" altLang="zh-CN" sz="2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52CA51-B0D5-40B0-28E1-BF792C1F8C62}"/>
              </a:ext>
            </a:extLst>
          </p:cNvPr>
          <p:cNvGrpSpPr/>
          <p:nvPr/>
        </p:nvGrpSpPr>
        <p:grpSpPr>
          <a:xfrm>
            <a:off x="4878688" y="2429936"/>
            <a:ext cx="6328119" cy="531405"/>
            <a:chOff x="3818041" y="2015502"/>
            <a:chExt cx="4394501" cy="438822"/>
          </a:xfrm>
        </p:grpSpPr>
        <p:sp>
          <p:nvSpPr>
            <p:cNvPr id="10" name="矩形: 圆角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1601C46-5797-44C4-4A0B-51AEC4CF24AC}"/>
                </a:ext>
              </a:extLst>
            </p:cNvPr>
            <p:cNvSpPr/>
            <p:nvPr/>
          </p:nvSpPr>
          <p:spPr>
            <a:xfrm>
              <a:off x="3818041" y="2072941"/>
              <a:ext cx="663370" cy="341220"/>
            </a:xfrm>
            <a:prstGeom prst="roundRect">
              <a:avLst/>
            </a:prstGeom>
            <a:solidFill>
              <a:schemeClr val="bg1"/>
            </a:solidFill>
            <a:ln w="41275">
              <a:solidFill>
                <a:srgbClr val="FA7B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TextBox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ECFF92-4083-A7D9-D53D-B8EA34CD10B2}"/>
                </a:ext>
              </a:extLst>
            </p:cNvPr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583110" y="2015502"/>
              <a:ext cx="3629432" cy="438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tIns="46800" rIns="90000" bIns="46800" anchor="ctr" anchorCtr="0">
              <a:no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>
                <a:buNone/>
              </a:pPr>
              <a:r>
                <a:rPr lang="zh-CN" altLang="en-US" sz="2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如何进行亲子阅读</a:t>
              </a:r>
              <a:endParaRPr lang="en-US" altLang="zh-CN" sz="2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3E791EC-D6C4-5A54-7523-83FE4F955C20}"/>
              </a:ext>
            </a:extLst>
          </p:cNvPr>
          <p:cNvGrpSpPr/>
          <p:nvPr/>
        </p:nvGrpSpPr>
        <p:grpSpPr>
          <a:xfrm>
            <a:off x="4878687" y="3234131"/>
            <a:ext cx="4943342" cy="531405"/>
            <a:chOff x="3818040" y="2819697"/>
            <a:chExt cx="3432856" cy="43882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1E17B64-95EC-3CFF-4B93-8DC6827BD31D}"/>
                </a:ext>
              </a:extLst>
            </p:cNvPr>
            <p:cNvSpPr/>
            <p:nvPr/>
          </p:nvSpPr>
          <p:spPr>
            <a:xfrm>
              <a:off x="3818040" y="2888656"/>
              <a:ext cx="663370" cy="341220"/>
            </a:xfrm>
            <a:prstGeom prst="roundRect">
              <a:avLst/>
            </a:prstGeom>
            <a:solidFill>
              <a:schemeClr val="bg1"/>
            </a:solidFill>
            <a:ln w="41275">
              <a:solidFill>
                <a:srgbClr val="FA7B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TextBox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403DA5-0E67-1A7F-6D7E-3BB4D6914FC7}"/>
                </a:ext>
              </a:extLst>
            </p:cNvPr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583110" y="2819697"/>
              <a:ext cx="2667786" cy="438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tIns="46800" rIns="90000" bIns="46800" anchor="ctr" anchorCtr="0">
              <a:no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>
                <a:buNone/>
              </a:pPr>
              <a:r>
                <a:rPr lang="zh-CN" altLang="en-US" sz="2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书香家庭共享汇报</a:t>
              </a:r>
            </a:p>
          </p:txBody>
        </p:sp>
      </p:grpSp>
      <p:sp>
        <p:nvSpPr>
          <p:cNvPr id="34" name="文本框 3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A93E553-6325-CF4C-7462-0296CD503AD4}"/>
              </a:ext>
            </a:extLst>
          </p:cNvPr>
          <p:cNvSpPr txBox="1"/>
          <p:nvPr/>
        </p:nvSpPr>
        <p:spPr>
          <a:xfrm>
            <a:off x="3685230" y="2024214"/>
            <a:ext cx="492443" cy="18742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8417233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书香家庭共享汇报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23D4AB-24DE-3D98-D142-251394C2A2F7}"/>
              </a:ext>
            </a:extLst>
          </p:cNvPr>
          <p:cNvGrpSpPr/>
          <p:nvPr/>
        </p:nvGrpSpPr>
        <p:grpSpPr>
          <a:xfrm>
            <a:off x="5834743" y="2045076"/>
            <a:ext cx="4833257" cy="3489993"/>
            <a:chOff x="1262743" y="1809590"/>
            <a:chExt cx="4833257" cy="3489993"/>
          </a:xfrm>
        </p:grpSpPr>
        <p:sp>
          <p:nvSpPr>
            <p:cNvPr id="4" name="文本框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5C34A0-D209-BB55-0106-F41F460E6486}"/>
                </a:ext>
              </a:extLst>
            </p:cNvPr>
            <p:cNvSpPr txBox="1"/>
            <p:nvPr/>
          </p:nvSpPr>
          <p:spPr>
            <a:xfrm>
              <a:off x="1262743" y="2520809"/>
              <a:ext cx="4822371" cy="2778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200000"/>
                </a:lnSpc>
                <a:buClr>
                  <a:srgbClr val="FA7B7B"/>
                </a:buClr>
                <a:buFont typeface="Wingdings" panose="05000000000000000000" pitchFamily="2" charset="2"/>
                <a:buChar char="l"/>
                <a:defRPr/>
              </a:pPr>
              <a:r>
                <a:rPr lang="zh-CN" alt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妈妈叫我要做读书笔记，我也做了一些。读书笔记可以训练我写字，让我知道怎么写作文。</a:t>
              </a:r>
            </a:p>
            <a:p>
              <a:pPr marL="285750" indent="-285750" eaLnBrk="1" hangingPunct="1">
                <a:lnSpc>
                  <a:spcPct val="200000"/>
                </a:lnSpc>
                <a:buClr>
                  <a:srgbClr val="FA7B7B"/>
                </a:buClr>
                <a:buFont typeface="Wingdings" panose="05000000000000000000" pitchFamily="2" charset="2"/>
                <a:buChar char="l"/>
                <a:defRPr/>
              </a:pPr>
              <a:r>
                <a:rPr lang="zh-CN" alt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爸爸说我现在的读书笔记只是很简单的几句话，我以后会认真读书写得更好，更多。</a:t>
              </a:r>
              <a:endParaRPr lang="en-US" altLang="zh-CN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6544EEB-62EF-4459-4701-7477A878B982}"/>
                </a:ext>
              </a:extLst>
            </p:cNvPr>
            <p:cNvSpPr txBox="1"/>
            <p:nvPr/>
          </p:nvSpPr>
          <p:spPr>
            <a:xfrm>
              <a:off x="1413060" y="1809590"/>
              <a:ext cx="4682940" cy="523220"/>
            </a:xfrm>
            <a:prstGeom prst="rect">
              <a:avLst/>
            </a:prstGeom>
            <a:solidFill>
              <a:srgbClr val="FA7B7B"/>
            </a:solidFill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我的读书笔记</a:t>
              </a:r>
            </a:p>
          </p:txBody>
        </p:sp>
      </p:grpSp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283517-EF55-CB76-F517-3CE34DCAF53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695" y="1282430"/>
            <a:ext cx="5681487" cy="568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19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书香家庭共享汇报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47C93A8-F526-300F-9762-5D177D13EB62}"/>
              </a:ext>
            </a:extLst>
          </p:cNvPr>
          <p:cNvGrpSpPr/>
          <p:nvPr/>
        </p:nvGrpSpPr>
        <p:grpSpPr>
          <a:xfrm>
            <a:off x="1413060" y="1880133"/>
            <a:ext cx="6095028" cy="3684128"/>
            <a:chOff x="5750803" y="1514097"/>
            <a:chExt cx="6095028" cy="3684128"/>
          </a:xfrm>
        </p:grpSpPr>
        <p:grpSp>
          <p:nvGrpSpPr>
            <p:cNvPr id="2" name="组合 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EBCF29B-8343-0FBF-764D-FE617514A84F}"/>
                </a:ext>
              </a:extLst>
            </p:cNvPr>
            <p:cNvGrpSpPr/>
            <p:nvPr/>
          </p:nvGrpSpPr>
          <p:grpSpPr>
            <a:xfrm>
              <a:off x="5750803" y="2074998"/>
              <a:ext cx="4323128" cy="3123227"/>
              <a:chOff x="5744979" y="1990392"/>
              <a:chExt cx="4323128" cy="3123227"/>
            </a:xfrm>
          </p:grpSpPr>
          <p:sp>
            <p:nvSpPr>
              <p:cNvPr id="4" name="文本框 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F9302B-BCA6-854F-6628-D39C98410A59}"/>
                  </a:ext>
                </a:extLst>
              </p:cNvPr>
              <p:cNvSpPr txBox="1"/>
              <p:nvPr/>
            </p:nvSpPr>
            <p:spPr>
              <a:xfrm>
                <a:off x="6417788" y="1990392"/>
                <a:ext cx="3650319" cy="31232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eaLnBrk="1" hangingPunct="1">
                  <a:lnSpc>
                    <a:spcPct val="210000"/>
                  </a:lnSpc>
                  <a:buNone/>
                  <a:defRPr/>
                </a:pPr>
                <a:r>
                  <a:rPr lang="zh-CN" altLang="en-US" sz="1600" ker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每年购买</a:t>
                </a:r>
                <a:r>
                  <a:rPr lang="en-US" altLang="zh-CN" sz="1600" ker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</a:t>
                </a:r>
                <a:r>
                  <a:rPr lang="zh-CN" altLang="en-US" sz="1600" ker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本以上新书进行阅读</a:t>
                </a:r>
              </a:p>
              <a:p>
                <a:pPr marL="0" indent="0" eaLnBrk="1" hangingPunct="1">
                  <a:lnSpc>
                    <a:spcPct val="210000"/>
                  </a:lnSpc>
                  <a:buNone/>
                  <a:defRPr/>
                </a:pPr>
                <a:r>
                  <a:rPr lang="zh-CN" altLang="en-US" sz="1600" ker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每周和爸爸妈妈一起读书两个小时</a:t>
                </a:r>
              </a:p>
              <a:p>
                <a:pPr marL="0" indent="0" eaLnBrk="1" hangingPunct="1">
                  <a:lnSpc>
                    <a:spcPct val="210000"/>
                  </a:lnSpc>
                  <a:buNone/>
                  <a:defRPr/>
                </a:pPr>
                <a:r>
                  <a:rPr lang="zh-CN" altLang="en-US" sz="1600" ker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每天的阅读时间不少于半小时</a:t>
                </a:r>
              </a:p>
              <a:p>
                <a:pPr marL="0" indent="0" eaLnBrk="1" hangingPunct="1">
                  <a:lnSpc>
                    <a:spcPct val="210000"/>
                  </a:lnSpc>
                  <a:buNone/>
                  <a:defRPr/>
                </a:pPr>
                <a:r>
                  <a:rPr lang="zh-CN" altLang="en-US" sz="1600" ker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每周写两篇读书笔记</a:t>
                </a:r>
              </a:p>
              <a:p>
                <a:pPr marL="0" indent="0" eaLnBrk="1" hangingPunct="1">
                  <a:lnSpc>
                    <a:spcPct val="210000"/>
                  </a:lnSpc>
                  <a:buNone/>
                  <a:defRPr/>
                </a:pPr>
                <a:r>
                  <a:rPr lang="zh-CN" altLang="en-US" sz="1600" ker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经常和爸爸妈妈交流读书的感想</a:t>
                </a:r>
              </a:p>
              <a:p>
                <a:pPr marL="0" indent="0" eaLnBrk="1" hangingPunct="1">
                  <a:lnSpc>
                    <a:spcPct val="210000"/>
                  </a:lnSpc>
                  <a:buNone/>
                  <a:defRPr/>
                </a:pPr>
                <a:r>
                  <a:rPr lang="zh-CN" altLang="en-US" sz="1600" ker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经常去图书馆看书</a:t>
                </a:r>
                <a:endParaRPr lang="en-US" altLang="zh-CN" sz="16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7A3365-5593-B140-8D22-6EF98DBC1CB6}"/>
                  </a:ext>
                </a:extLst>
              </p:cNvPr>
              <p:cNvSpPr txBox="1"/>
              <p:nvPr/>
            </p:nvSpPr>
            <p:spPr>
              <a:xfrm>
                <a:off x="5752318" y="2143589"/>
                <a:ext cx="502061" cy="400110"/>
              </a:xfrm>
              <a:prstGeom prst="rect">
                <a:avLst/>
              </a:prstGeom>
              <a:solidFill>
                <a:srgbClr val="FA7B7B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 Heavy" panose="00020600040101010101" pitchFamily="18" charset="-122"/>
                  </a:rPr>
                  <a:t>01</a:t>
                </a:r>
                <a:endPara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Heavy" panose="00020600040101010101" pitchFamily="18" charset="-122"/>
                </a:endParaRPr>
              </a:p>
            </p:txBody>
          </p:sp>
          <p:sp>
            <p:nvSpPr>
              <p:cNvPr id="6" name="文本框 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F2D0D5-4ADE-64BF-FAFA-2CBB4AD67D06}"/>
                  </a:ext>
                </a:extLst>
              </p:cNvPr>
              <p:cNvSpPr txBox="1"/>
              <p:nvPr/>
            </p:nvSpPr>
            <p:spPr>
              <a:xfrm>
                <a:off x="5762394" y="2650869"/>
                <a:ext cx="502061" cy="400110"/>
              </a:xfrm>
              <a:prstGeom prst="rect">
                <a:avLst/>
              </a:prstGeom>
              <a:solidFill>
                <a:srgbClr val="FA7B7B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 Heavy" panose="00020600040101010101" pitchFamily="18" charset="-122"/>
                  </a:rPr>
                  <a:t>02</a:t>
                </a:r>
                <a:endPara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Heavy" panose="00020600040101010101" pitchFamily="18" charset="-122"/>
                </a:endParaRPr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3D2FF4-3AB7-B648-B310-CD3524C7BB95}"/>
                  </a:ext>
                </a:extLst>
              </p:cNvPr>
              <p:cNvSpPr txBox="1"/>
              <p:nvPr/>
            </p:nvSpPr>
            <p:spPr>
              <a:xfrm>
                <a:off x="5752318" y="3184406"/>
                <a:ext cx="502061" cy="400110"/>
              </a:xfrm>
              <a:prstGeom prst="rect">
                <a:avLst/>
              </a:prstGeom>
              <a:solidFill>
                <a:srgbClr val="FA7B7B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 Heavy" panose="00020600040101010101" pitchFamily="18" charset="-122"/>
                  </a:rPr>
                  <a:t>03</a:t>
                </a:r>
                <a:endPara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Heavy" panose="00020600040101010101" pitchFamily="18" charset="-122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6C02EF-E363-09FF-D955-2E55EEFE0A70}"/>
                  </a:ext>
                </a:extLst>
              </p:cNvPr>
              <p:cNvSpPr txBox="1"/>
              <p:nvPr/>
            </p:nvSpPr>
            <p:spPr>
              <a:xfrm>
                <a:off x="5752318" y="3681369"/>
                <a:ext cx="502061" cy="400110"/>
              </a:xfrm>
              <a:prstGeom prst="rect">
                <a:avLst/>
              </a:prstGeom>
              <a:solidFill>
                <a:srgbClr val="FA7B7B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 Heavy" panose="00020600040101010101" pitchFamily="18" charset="-122"/>
                  </a:rPr>
                  <a:t>04</a:t>
                </a:r>
                <a:endPara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Heavy" panose="00020600040101010101" pitchFamily="18" charset="-122"/>
                </a:endParaRPr>
              </a:p>
            </p:txBody>
          </p:sp>
          <p:sp>
            <p:nvSpPr>
              <p:cNvPr id="10" name="文本框 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6D46573-FE76-3038-1990-35C7EE70B85A}"/>
                  </a:ext>
                </a:extLst>
              </p:cNvPr>
              <p:cNvSpPr txBox="1"/>
              <p:nvPr/>
            </p:nvSpPr>
            <p:spPr>
              <a:xfrm>
                <a:off x="5744979" y="4150202"/>
                <a:ext cx="502061" cy="400110"/>
              </a:xfrm>
              <a:prstGeom prst="rect">
                <a:avLst/>
              </a:prstGeom>
              <a:solidFill>
                <a:srgbClr val="FA7B7B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 Heavy" panose="00020600040101010101" pitchFamily="18" charset="-122"/>
                  </a:rPr>
                  <a:t>05</a:t>
                </a:r>
                <a:endPara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Heavy" panose="00020600040101010101" pitchFamily="18" charset="-122"/>
                </a:endParaRPr>
              </a:p>
            </p:txBody>
          </p:sp>
          <p:sp>
            <p:nvSpPr>
              <p:cNvPr id="11" name="文本框 1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DFB02D-3B4D-857E-C242-F35B8261DEBF}"/>
                  </a:ext>
                </a:extLst>
              </p:cNvPr>
              <p:cNvSpPr txBox="1"/>
              <p:nvPr/>
            </p:nvSpPr>
            <p:spPr>
              <a:xfrm>
                <a:off x="5744979" y="4654552"/>
                <a:ext cx="502061" cy="400110"/>
              </a:xfrm>
              <a:prstGeom prst="rect">
                <a:avLst/>
              </a:prstGeom>
              <a:solidFill>
                <a:srgbClr val="FA7B7B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 Heavy" panose="00020600040101010101" pitchFamily="18" charset="-122"/>
                  </a:rPr>
                  <a:t>06</a:t>
                </a:r>
                <a:endPara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Heavy" panose="00020600040101010101" pitchFamily="18" charset="-122"/>
                </a:endParaRPr>
              </a:p>
            </p:txBody>
          </p:sp>
        </p:grpSp>
        <p:sp>
          <p:nvSpPr>
            <p:cNvPr id="12" name="文本框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6270EDD-169D-8993-C8AC-0A6DB4C812B5}"/>
                </a:ext>
              </a:extLst>
            </p:cNvPr>
            <p:cNvSpPr txBox="1"/>
            <p:nvPr/>
          </p:nvSpPr>
          <p:spPr>
            <a:xfrm>
              <a:off x="5750803" y="1514097"/>
              <a:ext cx="609502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我的读书计划</a:t>
              </a:r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4B6CE5-CFD5-B0B3-2D12-87F47EB6D5B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9521" y="1086357"/>
            <a:ext cx="5348359" cy="534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50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书香家庭共享汇报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DB9653-00E0-247F-7981-6560ED00129B}"/>
              </a:ext>
            </a:extLst>
          </p:cNvPr>
          <p:cNvGrpSpPr/>
          <p:nvPr/>
        </p:nvGrpSpPr>
        <p:grpSpPr>
          <a:xfrm>
            <a:off x="1045756" y="1806107"/>
            <a:ext cx="6346684" cy="3832180"/>
            <a:chOff x="3810727" y="2098021"/>
            <a:chExt cx="6346684" cy="3832180"/>
          </a:xfrm>
        </p:grpSpPr>
        <p:sp>
          <p:nvSpPr>
            <p:cNvPr id="2" name="文本框 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EE08D9E-A815-0FFA-A740-CE60C4010ACC}"/>
                </a:ext>
              </a:extLst>
            </p:cNvPr>
            <p:cNvSpPr txBox="1"/>
            <p:nvPr/>
          </p:nvSpPr>
          <p:spPr>
            <a:xfrm>
              <a:off x="3810727" y="2625001"/>
              <a:ext cx="6346684" cy="33052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  <a:spcAft>
                  <a:spcPts val="1000"/>
                </a:spcAft>
                <a:buClr>
                  <a:srgbClr val="067F52"/>
                </a:buClr>
              </a:pP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通过老师的推荐我和我的爸妈共同读了作者是美国谢尔 希尔弗斯坦所写的</a:t>
              </a:r>
              <a:r>
                <a:rPr lang="en-US" alt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爱心树</a:t>
              </a:r>
              <a:r>
                <a:rPr lang="en-US" alt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的书。没读这本书之前我虽然也算是一个比较懂事的小孩。但是我发现自己有些时候还是有点像书中的小男孩一样，对爸妈有些时候要求的太多。</a:t>
              </a:r>
              <a:endPara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  <a:spcAft>
                  <a:spcPts val="1000"/>
                </a:spcAft>
                <a:buClr>
                  <a:srgbClr val="067F52"/>
                </a:buClr>
              </a:pP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以前爸妈告诉我做人从小就应该做一个懂的感恩的人，看了这本书我更加明白了其中的道理。我应该感谢我的爸妈，是他们让我来到这个</a:t>
              </a:r>
              <a:r>
                <a:rPr lang="en-US" alt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美好的世界。我应该感谢我的老师，是老师教给了我知识，我应该每一天都充满希望，给需要快乐的地方带来快乐</a:t>
              </a:r>
              <a:r>
                <a:rPr lang="en-US" alt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·····</a:t>
              </a:r>
            </a:p>
          </p:txBody>
        </p:sp>
        <p:sp>
          <p:nvSpPr>
            <p:cNvPr id="4" name="文本框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073C106-AD8A-A69A-DB70-26ABAC18231E}"/>
                </a:ext>
              </a:extLst>
            </p:cNvPr>
            <p:cNvSpPr txBox="1"/>
            <p:nvPr/>
          </p:nvSpPr>
          <p:spPr>
            <a:xfrm>
              <a:off x="3810727" y="2098021"/>
              <a:ext cx="609600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与爸妈一起的读书笔记</a:t>
              </a:r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0ECAB0-8BE0-21EE-7D05-F21374664EE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4508" y="1533998"/>
            <a:ext cx="4376397" cy="437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5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书香家庭共享汇报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535E7C6-753E-F934-52BA-B906339C4082}"/>
              </a:ext>
            </a:extLst>
          </p:cNvPr>
          <p:cNvSpPr txBox="1"/>
          <p:nvPr/>
        </p:nvSpPr>
        <p:spPr>
          <a:xfrm>
            <a:off x="794658" y="1812546"/>
            <a:ext cx="10722428" cy="879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今天一家人和肖扬一起读了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爱心树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这本书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听完肖扬的读后感我们非常的高兴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从那一晚起我们的肖扬学会了做人基本的感恩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感谢老师帮我们推荐了一本好书。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F8A03E6-30CF-0E9C-BC46-9DD86E38B38D}"/>
              </a:ext>
            </a:extLst>
          </p:cNvPr>
          <p:cNvGrpSpPr/>
          <p:nvPr/>
        </p:nvGrpSpPr>
        <p:grpSpPr>
          <a:xfrm>
            <a:off x="265489" y="2467811"/>
            <a:ext cx="10963722" cy="4079720"/>
            <a:chOff x="265489" y="2467811"/>
            <a:chExt cx="10963722" cy="4079720"/>
          </a:xfrm>
        </p:grpSpPr>
        <p:pic>
          <p:nvPicPr>
            <p:cNvPr id="5" name="图片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157D1B-E8A4-EA7C-698F-E67B172DA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117132" flipH="1">
              <a:off x="265489" y="2467811"/>
              <a:ext cx="4079720" cy="4079720"/>
            </a:xfrm>
            <a:prstGeom prst="rect">
              <a:avLst/>
            </a:prstGeom>
          </p:spPr>
        </p:pic>
        <p:sp>
          <p:nvSpPr>
            <p:cNvPr id="8" name="文本框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18DCA8-53DE-92B9-42FE-FF26A219B28F}"/>
                </a:ext>
              </a:extLst>
            </p:cNvPr>
            <p:cNvSpPr txBox="1"/>
            <p:nvPr/>
          </p:nvSpPr>
          <p:spPr>
            <a:xfrm>
              <a:off x="4937269" y="2476351"/>
              <a:ext cx="6291942" cy="35778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Aft>
                  <a:spcPts val="800"/>
                </a:spcAft>
              </a:pPr>
              <a:endPara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  <a:spcAft>
                  <a:spcPts val="800"/>
                </a:spcAft>
              </a:pP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从那一晚起，肖扬学会了给爸妈讲睡前故事，学会了爸妈生病时需要好好的关心，学会了如何去尊重他人。</a:t>
              </a:r>
              <a:endPara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  <a:spcAft>
                  <a:spcPts val="800"/>
                </a:spcAft>
              </a:pP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感谢一起共读带给我们的意外惊喜，是共读让我们与孩子的心更加贴近，是共读让我们了解如何与孩子更好的沟通，是共读让我与我的家人一同成长与进步！感谢共读，是共读让我明白孩子不仅仅需要一位关心自己的父母，更需要一位可以让他信任的无话不谈的朋友。</a:t>
              </a:r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3344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书香家庭共享汇报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C8CF13-D24E-B67A-C4E1-E9ADE351AE9E}"/>
              </a:ext>
            </a:extLst>
          </p:cNvPr>
          <p:cNvGrpSpPr/>
          <p:nvPr/>
        </p:nvGrpSpPr>
        <p:grpSpPr>
          <a:xfrm>
            <a:off x="1095110" y="509003"/>
            <a:ext cx="9778004" cy="6348997"/>
            <a:chOff x="1095110" y="509003"/>
            <a:chExt cx="9778004" cy="6348997"/>
          </a:xfrm>
        </p:grpSpPr>
        <p:grpSp>
          <p:nvGrpSpPr>
            <p:cNvPr id="12" name="组合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E27D1C-CDDE-81B4-F3BB-7363F92CB950}"/>
                </a:ext>
              </a:extLst>
            </p:cNvPr>
            <p:cNvGrpSpPr/>
            <p:nvPr/>
          </p:nvGrpSpPr>
          <p:grpSpPr>
            <a:xfrm>
              <a:off x="1095110" y="509003"/>
              <a:ext cx="9778004" cy="6348997"/>
              <a:chOff x="1095110" y="509003"/>
              <a:chExt cx="9778004" cy="6348997"/>
            </a:xfrm>
          </p:grpSpPr>
          <p:pic>
            <p:nvPicPr>
              <p:cNvPr id="9" name="图片 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97A9702-2856-7C87-2171-5C1FE83084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5110" y="509003"/>
                <a:ext cx="9778004" cy="6348997"/>
              </a:xfrm>
              <a:prstGeom prst="rect">
                <a:avLst/>
              </a:prstGeom>
            </p:spPr>
          </p:pic>
          <p:grpSp>
            <p:nvGrpSpPr>
              <p:cNvPr id="8" name="组合 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5D1E12-9349-3F92-D95C-95FD3EFF2D11}"/>
                  </a:ext>
                </a:extLst>
              </p:cNvPr>
              <p:cNvGrpSpPr/>
              <p:nvPr/>
            </p:nvGrpSpPr>
            <p:grpSpPr>
              <a:xfrm>
                <a:off x="2873829" y="2135030"/>
                <a:ext cx="6477000" cy="3107178"/>
                <a:chOff x="1317172" y="1734235"/>
                <a:chExt cx="6477000" cy="3107178"/>
              </a:xfrm>
            </p:grpSpPr>
            <p:sp>
              <p:nvSpPr>
                <p:cNvPr id="4" name="文本框 3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4EF87A-8646-932E-C504-02D79712A60D}"/>
                    </a:ext>
                  </a:extLst>
                </p:cNvPr>
                <p:cNvSpPr txBox="1"/>
                <p:nvPr/>
              </p:nvSpPr>
              <p:spPr>
                <a:xfrm>
                  <a:off x="1317172" y="1734235"/>
                  <a:ext cx="6096000" cy="11350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zh-CN" altLang="en-US" sz="24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会阅读的孩子更成功</a:t>
                  </a:r>
                  <a:endParaRPr lang="en-US" altLang="zh-CN" sz="24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zh-CN" altLang="en-US" sz="24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埋下书香的种子让孩子幸福一生</a:t>
                  </a:r>
                </a:p>
              </p:txBody>
            </p:sp>
            <p:sp>
              <p:nvSpPr>
                <p:cNvPr id="6" name="文本框 5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A4BB49-EFFA-129A-3FA5-A68F0A1B2216}"/>
                    </a:ext>
                  </a:extLst>
                </p:cNvPr>
                <p:cNvSpPr txBox="1"/>
                <p:nvPr/>
              </p:nvSpPr>
              <p:spPr>
                <a:xfrm>
                  <a:off x="1317172" y="3136010"/>
                  <a:ext cx="6477000" cy="170540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zh-CN" altLang="en-US" sz="18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阿里巴巴普惠体" panose="00020600040101010101" pitchFamily="18" charset="-122"/>
                    </a:rPr>
                    <a:t> 著名儿童文学作家秦文君：“阅读对一个人的心灵成长的作用是点点滴滴、潜移默化的，不好说哪一本书起了决定性的作用，也不好用数量来衡量。只要开始阅读，人生就开始了积累，开始了层层递进，开始了版本的不断升级。”</a:t>
                  </a:r>
                </a:p>
              </p:txBody>
            </p:sp>
          </p:grpSp>
        </p:grpSp>
        <p:sp>
          <p:nvSpPr>
            <p:cNvPr id="11" name="文本框 1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266369-716D-59AC-4A68-B628D78261D6}"/>
                </a:ext>
              </a:extLst>
            </p:cNvPr>
            <p:cNvSpPr txBox="1"/>
            <p:nvPr/>
          </p:nvSpPr>
          <p:spPr>
            <a:xfrm>
              <a:off x="7604529" y="2295112"/>
              <a:ext cx="1850571" cy="523220"/>
            </a:xfrm>
            <a:prstGeom prst="rect">
              <a:avLst/>
            </a:prstGeom>
            <a:solidFill>
              <a:srgbClr val="FA7B7B"/>
            </a:solidFill>
            <a:ln>
              <a:solidFill>
                <a:srgbClr val="FA7B7B"/>
              </a:solidFill>
            </a:ln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结束语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829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23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C396C1-DFAB-819A-94FF-FE7CD61501F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39706" y="4011500"/>
            <a:ext cx="752294" cy="2846500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5DC514-4BE5-F993-611B-EA3DB733178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617570" y="3600277"/>
            <a:ext cx="3728347" cy="2760606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EC399-7E69-8F0F-1D2F-EA001793E0E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2193" y="3809246"/>
            <a:ext cx="950551" cy="217931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F77E32-A77A-C3EE-C1B9-2012515CEDB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7543" y="766308"/>
            <a:ext cx="2038231" cy="1558647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24C85F-CDF5-DA1E-5B10-C437C428B9B2}"/>
              </a:ext>
            </a:extLst>
          </p:cNvPr>
          <p:cNvGrpSpPr/>
          <p:nvPr/>
        </p:nvGrpSpPr>
        <p:grpSpPr>
          <a:xfrm>
            <a:off x="3088802" y="2782468"/>
            <a:ext cx="5914454" cy="1938992"/>
            <a:chOff x="1011740" y="2953241"/>
            <a:chExt cx="4099348" cy="1938992"/>
          </a:xfrm>
        </p:grpSpPr>
        <p:sp>
          <p:nvSpPr>
            <p:cNvPr id="8" name="矩形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F13B88-C131-A3A0-852E-92B3C1AFA137}"/>
                </a:ext>
              </a:extLst>
            </p:cNvPr>
            <p:cNvSpPr/>
            <p:nvPr/>
          </p:nvSpPr>
          <p:spPr>
            <a:xfrm>
              <a:off x="1011740" y="2953241"/>
              <a:ext cx="4099348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zh-CN" altLang="en-US" sz="6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亲子共读营造书香家庭</a:t>
              </a:r>
              <a:endParaRPr lang="en-US" altLang="zh-CN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2329264-8D76-D2C8-FA9A-1CB91C908626}"/>
                </a:ext>
              </a:extLst>
            </p:cNvPr>
            <p:cNvSpPr/>
            <p:nvPr/>
          </p:nvSpPr>
          <p:spPr>
            <a:xfrm>
              <a:off x="1675024" y="4152898"/>
              <a:ext cx="277277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41084C1-FD00-631D-EA7D-8A64E46A0E96}"/>
              </a:ext>
            </a:extLst>
          </p:cNvPr>
          <p:cNvGrpSpPr/>
          <p:nvPr/>
        </p:nvGrpSpPr>
        <p:grpSpPr>
          <a:xfrm>
            <a:off x="4670664" y="1409053"/>
            <a:ext cx="2750730" cy="1114295"/>
            <a:chOff x="3671842" y="1889712"/>
            <a:chExt cx="1763451" cy="1111187"/>
          </a:xfrm>
          <a:solidFill>
            <a:srgbClr val="FA7B7B"/>
          </a:solidFill>
        </p:grpSpPr>
        <p:sp>
          <p:nvSpPr>
            <p:cNvPr id="12" name="任意多边形: 形状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FE6B86-7A05-2B26-ABD7-C19B28B0903B}"/>
                </a:ext>
              </a:extLst>
            </p:cNvPr>
            <p:cNvSpPr/>
            <p:nvPr/>
          </p:nvSpPr>
          <p:spPr>
            <a:xfrm>
              <a:off x="3671842" y="1889712"/>
              <a:ext cx="1763451" cy="1111187"/>
            </a:xfrm>
            <a:custGeom>
              <a:avLst/>
              <a:gdLst>
                <a:gd name="connsiteX0" fmla="*/ 1971725 w 3228697"/>
                <a:gd name="connsiteY0" fmla="*/ 1772949 h 2034469"/>
                <a:gd name="connsiteX1" fmla="*/ 1928113 w 3228697"/>
                <a:gd name="connsiteY1" fmla="*/ 1769760 h 2034469"/>
                <a:gd name="connsiteX2" fmla="*/ 721462 w 3228697"/>
                <a:gd name="connsiteY2" fmla="*/ 1769246 h 2034469"/>
                <a:gd name="connsiteX3" fmla="*/ 490170 w 3228697"/>
                <a:gd name="connsiteY3" fmla="*/ 1716583 h 2034469"/>
                <a:gd name="connsiteX4" fmla="*/ 224285 w 3228697"/>
                <a:gd name="connsiteY4" fmla="*/ 1516698 h 2034469"/>
                <a:gd name="connsiteX5" fmla="*/ 68319 w 3228697"/>
                <a:gd name="connsiteY5" fmla="*/ 1253212 h 2034469"/>
                <a:gd name="connsiteX6" fmla="*/ 8044 w 3228697"/>
                <a:gd name="connsiteY6" fmla="*/ 1008823 h 2034469"/>
                <a:gd name="connsiteX7" fmla="*/ 4102 w 3228697"/>
                <a:gd name="connsiteY7" fmla="*/ 807943 h 2034469"/>
                <a:gd name="connsiteX8" fmla="*/ 34342 w 3228697"/>
                <a:gd name="connsiteY8" fmla="*/ 623349 h 2034469"/>
                <a:gd name="connsiteX9" fmla="*/ 213176 w 3228697"/>
                <a:gd name="connsiteY9" fmla="*/ 265475 h 2034469"/>
                <a:gd name="connsiteX10" fmla="*/ 564022 w 3228697"/>
                <a:gd name="connsiteY10" fmla="*/ 26263 h 2034469"/>
                <a:gd name="connsiteX11" fmla="*/ 731782 w 3228697"/>
                <a:gd name="connsiteY11" fmla="*/ 0 h 2034469"/>
                <a:gd name="connsiteX12" fmla="*/ 2507507 w 3228697"/>
                <a:gd name="connsiteY12" fmla="*/ 309 h 2034469"/>
                <a:gd name="connsiteX13" fmla="*/ 2729405 w 3228697"/>
                <a:gd name="connsiteY13" fmla="*/ 49029 h 2034469"/>
                <a:gd name="connsiteX14" fmla="*/ 3006639 w 3228697"/>
                <a:gd name="connsiteY14" fmla="*/ 255463 h 2034469"/>
                <a:gd name="connsiteX15" fmla="*/ 3160239 w 3228697"/>
                <a:gd name="connsiteY15" fmla="*/ 516412 h 2034469"/>
                <a:gd name="connsiteX16" fmla="*/ 3220753 w 3228697"/>
                <a:gd name="connsiteY16" fmla="*/ 760732 h 2034469"/>
                <a:gd name="connsiteX17" fmla="*/ 3224593 w 3228697"/>
                <a:gd name="connsiteY17" fmla="*/ 961612 h 2034469"/>
                <a:gd name="connsiteX18" fmla="*/ 3194902 w 3228697"/>
                <a:gd name="connsiteY18" fmla="*/ 1142812 h 2034469"/>
                <a:gd name="connsiteX19" fmla="*/ 3027656 w 3228697"/>
                <a:gd name="connsiteY19" fmla="*/ 1487760 h 2034469"/>
                <a:gd name="connsiteX20" fmla="*/ 2664639 w 3228697"/>
                <a:gd name="connsiteY20" fmla="*/ 1744526 h 2034469"/>
                <a:gd name="connsiteX21" fmla="*/ 2345096 w 3228697"/>
                <a:gd name="connsiteY21" fmla="*/ 1865349 h 2034469"/>
                <a:gd name="connsiteX22" fmla="*/ 2035325 w 3228697"/>
                <a:gd name="connsiteY22" fmla="*/ 1983052 h 2034469"/>
                <a:gd name="connsiteX23" fmla="*/ 1920296 w 3228697"/>
                <a:gd name="connsiteY23" fmla="*/ 2026560 h 2034469"/>
                <a:gd name="connsiteX24" fmla="*/ 1886388 w 3228697"/>
                <a:gd name="connsiteY24" fmla="*/ 2028172 h 2034469"/>
                <a:gd name="connsiteX25" fmla="*/ 1885942 w 3228697"/>
                <a:gd name="connsiteY25" fmla="*/ 1993818 h 2034469"/>
                <a:gd name="connsiteX26" fmla="*/ 1962159 w 3228697"/>
                <a:gd name="connsiteY26" fmla="*/ 1807200 h 2034469"/>
                <a:gd name="connsiteX27" fmla="*/ 1971725 w 3228697"/>
                <a:gd name="connsiteY27" fmla="*/ 1772949 h 2034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228697" h="2034469">
                  <a:moveTo>
                    <a:pt x="1971725" y="1772949"/>
                  </a:moveTo>
                  <a:cubicBezTo>
                    <a:pt x="1955473" y="1767566"/>
                    <a:pt x="1941690" y="1769760"/>
                    <a:pt x="1928113" y="1769760"/>
                  </a:cubicBezTo>
                  <a:cubicBezTo>
                    <a:pt x="1525907" y="1769623"/>
                    <a:pt x="1123667" y="1770069"/>
                    <a:pt x="721462" y="1769246"/>
                  </a:cubicBezTo>
                  <a:cubicBezTo>
                    <a:pt x="640924" y="1769075"/>
                    <a:pt x="564090" y="1748538"/>
                    <a:pt x="490170" y="1716583"/>
                  </a:cubicBezTo>
                  <a:cubicBezTo>
                    <a:pt x="385393" y="1671292"/>
                    <a:pt x="298067" y="1602206"/>
                    <a:pt x="224285" y="1516698"/>
                  </a:cubicBezTo>
                  <a:cubicBezTo>
                    <a:pt x="156845" y="1438560"/>
                    <a:pt x="105039" y="1350137"/>
                    <a:pt x="68319" y="1253212"/>
                  </a:cubicBezTo>
                  <a:cubicBezTo>
                    <a:pt x="38353" y="1174115"/>
                    <a:pt x="16513" y="1092515"/>
                    <a:pt x="8044" y="1008823"/>
                  </a:cubicBezTo>
                  <a:cubicBezTo>
                    <a:pt x="1325" y="942515"/>
                    <a:pt x="-4024" y="875898"/>
                    <a:pt x="4102" y="807943"/>
                  </a:cubicBezTo>
                  <a:cubicBezTo>
                    <a:pt x="11542" y="745749"/>
                    <a:pt x="19187" y="683863"/>
                    <a:pt x="34342" y="623349"/>
                  </a:cubicBezTo>
                  <a:cubicBezTo>
                    <a:pt x="67427" y="491075"/>
                    <a:pt x="125645" y="369703"/>
                    <a:pt x="213176" y="265475"/>
                  </a:cubicBezTo>
                  <a:cubicBezTo>
                    <a:pt x="306982" y="153772"/>
                    <a:pt x="420673" y="67338"/>
                    <a:pt x="564022" y="26263"/>
                  </a:cubicBezTo>
                  <a:cubicBezTo>
                    <a:pt x="618913" y="10526"/>
                    <a:pt x="674113" y="-68"/>
                    <a:pt x="731782" y="0"/>
                  </a:cubicBezTo>
                  <a:cubicBezTo>
                    <a:pt x="1323690" y="583"/>
                    <a:pt x="1915599" y="446"/>
                    <a:pt x="2507507" y="309"/>
                  </a:cubicBezTo>
                  <a:cubicBezTo>
                    <a:pt x="2585165" y="309"/>
                    <a:pt x="2658399" y="20332"/>
                    <a:pt x="2729405" y="49029"/>
                  </a:cubicBezTo>
                  <a:cubicBezTo>
                    <a:pt x="2839633" y="93566"/>
                    <a:pt x="2929770" y="166595"/>
                    <a:pt x="3006639" y="255463"/>
                  </a:cubicBezTo>
                  <a:cubicBezTo>
                    <a:pt x="3073462" y="332743"/>
                    <a:pt x="3123828" y="420720"/>
                    <a:pt x="3160239" y="516412"/>
                  </a:cubicBezTo>
                  <a:cubicBezTo>
                    <a:pt x="3190273" y="595406"/>
                    <a:pt x="3212867" y="676869"/>
                    <a:pt x="3220753" y="760732"/>
                  </a:cubicBezTo>
                  <a:cubicBezTo>
                    <a:pt x="3226993" y="827109"/>
                    <a:pt x="3232924" y="893692"/>
                    <a:pt x="3224593" y="961612"/>
                  </a:cubicBezTo>
                  <a:cubicBezTo>
                    <a:pt x="3217119" y="1022606"/>
                    <a:pt x="3209953" y="1083395"/>
                    <a:pt x="3194902" y="1142812"/>
                  </a:cubicBezTo>
                  <a:cubicBezTo>
                    <a:pt x="3162913" y="1269121"/>
                    <a:pt x="3108948" y="1385178"/>
                    <a:pt x="3027656" y="1487760"/>
                  </a:cubicBezTo>
                  <a:cubicBezTo>
                    <a:pt x="2931725" y="1608789"/>
                    <a:pt x="2812376" y="1695189"/>
                    <a:pt x="2664639" y="1744526"/>
                  </a:cubicBezTo>
                  <a:cubicBezTo>
                    <a:pt x="2556707" y="1780560"/>
                    <a:pt x="2451553" y="1824823"/>
                    <a:pt x="2345096" y="1865349"/>
                  </a:cubicBezTo>
                  <a:cubicBezTo>
                    <a:pt x="2241862" y="1904640"/>
                    <a:pt x="2138593" y="1943863"/>
                    <a:pt x="2035325" y="1983052"/>
                  </a:cubicBezTo>
                  <a:cubicBezTo>
                    <a:pt x="1996993" y="1997589"/>
                    <a:pt x="1958627" y="2012092"/>
                    <a:pt x="1920296" y="2026560"/>
                  </a:cubicBezTo>
                  <a:cubicBezTo>
                    <a:pt x="1909222" y="2030743"/>
                    <a:pt x="1899005" y="2041132"/>
                    <a:pt x="1886388" y="2028172"/>
                  </a:cubicBezTo>
                  <a:cubicBezTo>
                    <a:pt x="1874662" y="2016172"/>
                    <a:pt x="1881142" y="2005509"/>
                    <a:pt x="1885942" y="1993818"/>
                  </a:cubicBezTo>
                  <a:cubicBezTo>
                    <a:pt x="1911484" y="1931658"/>
                    <a:pt x="1936685" y="1869360"/>
                    <a:pt x="1962159" y="1807200"/>
                  </a:cubicBezTo>
                  <a:cubicBezTo>
                    <a:pt x="1966410" y="1796778"/>
                    <a:pt x="1970833" y="1786458"/>
                    <a:pt x="1971725" y="1772949"/>
                  </a:cubicBezTo>
                  <a:close/>
                </a:path>
              </a:pathLst>
            </a:custGeom>
            <a:grpFill/>
            <a:ln w="3429" cap="flat">
              <a:solidFill>
                <a:srgbClr val="FA7B7B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F641490-664E-ABA7-E868-5C066AE32290}"/>
                </a:ext>
              </a:extLst>
            </p:cNvPr>
            <p:cNvSpPr/>
            <p:nvPr/>
          </p:nvSpPr>
          <p:spPr>
            <a:xfrm>
              <a:off x="3902443" y="2025910"/>
              <a:ext cx="1302251" cy="644528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3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思源黑体 CN Regular" panose="020B0500000000000000" pitchFamily="34" charset="-122"/>
                </a:rPr>
                <a:t>第一部分</a:t>
              </a: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2E3D424-2356-F121-32B5-C492635A9DA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0132" y="502814"/>
            <a:ext cx="1113470" cy="111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424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亲子共读营造书香家庭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227397C-F63E-7E3D-66BA-45CE08B329DE}"/>
              </a:ext>
            </a:extLst>
          </p:cNvPr>
          <p:cNvSpPr txBox="1"/>
          <p:nvPr/>
        </p:nvSpPr>
        <p:spPr>
          <a:xfrm>
            <a:off x="1448713" y="1870006"/>
            <a:ext cx="296466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dist"/>
            <a:r>
              <a:rPr lang="zh-CN" altLang="en-US" sz="2400" b="1">
                <a:solidFill>
                  <a:srgbClr val="FA7B7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世界各国的阅读措施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ECF2719-ABAF-1ABA-164B-6A3969FF4E4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317" y="1942129"/>
            <a:ext cx="4459323" cy="445932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4074D9-0437-45E2-F0EA-2D27136CDADC}"/>
              </a:ext>
            </a:extLst>
          </p:cNvPr>
          <p:cNvSpPr txBox="1"/>
          <p:nvPr/>
        </p:nvSpPr>
        <p:spPr>
          <a:xfrm>
            <a:off x="5521169" y="2296848"/>
            <a:ext cx="5923959" cy="3367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美 国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: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提出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"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美国阅读挑战”运动。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"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阅读优先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"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，推广全民阅读。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英 国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: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1998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年投入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3700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万英镑举行全国阅读年活动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并发起“图书起跑线”运动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培养儿童早期阅读习惯。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西班牙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: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发布总统令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政府每人赠送一本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《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堂吉诃德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》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。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日 本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: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设立日本国民阅读年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 4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月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23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日为其儿童阅读日。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法 国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: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提出“阅读去掉土气”阅读使人 罗曼蒂克。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台 湾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: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政府推行“儿童阅读计划”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民间组织更加活跃。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797118" y="825880"/>
            <a:ext cx="1711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6516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亲子共读营造书香家庭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8E406F-1BAE-B4DE-3523-3F8D691DB7AA}"/>
              </a:ext>
            </a:extLst>
          </p:cNvPr>
          <p:cNvGrpSpPr/>
          <p:nvPr/>
        </p:nvGrpSpPr>
        <p:grpSpPr>
          <a:xfrm>
            <a:off x="880701" y="1336612"/>
            <a:ext cx="10200956" cy="4494160"/>
            <a:chOff x="880701" y="1336612"/>
            <a:chExt cx="10200956" cy="4494160"/>
          </a:xfrm>
        </p:grpSpPr>
        <p:sp>
          <p:nvSpPr>
            <p:cNvPr id="4" name="文本框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474ED8-B66A-90C5-0C5E-334EE9485226}"/>
                </a:ext>
              </a:extLst>
            </p:cNvPr>
            <p:cNvSpPr txBox="1"/>
            <p:nvPr/>
          </p:nvSpPr>
          <p:spPr>
            <a:xfrm>
              <a:off x="4435928" y="1336612"/>
              <a:ext cx="3298371" cy="461665"/>
            </a:xfrm>
            <a:prstGeom prst="rect">
              <a:avLst/>
            </a:prstGeom>
            <a:solidFill>
              <a:srgbClr val="FA7B7B"/>
            </a:solidFill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n"/>
              </a:pPr>
              <a:r>
                <a:rPr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我们为什么要读书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AD3C3A-ED10-76A0-7C4B-7950424B63ED}"/>
                </a:ext>
              </a:extLst>
            </p:cNvPr>
            <p:cNvSpPr txBox="1"/>
            <p:nvPr/>
          </p:nvSpPr>
          <p:spPr>
            <a:xfrm>
              <a:off x="880701" y="1961315"/>
              <a:ext cx="10200956" cy="38694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  <a:buClr>
                  <a:srgbClr val="067F52"/>
                </a:buClr>
              </a:pP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李嘉诚先生是这样回答的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: “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读书虽然不能给我们带来更多的财富，但它可以给我们带来更多机会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.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做一件事情之前，知道其必要性和重要性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这样才会有的放矢。读书之前，必须先搞明白一个问题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: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为什么要读书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?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这个答案不言而喻，古今中外的文学大家争先恐后告诉我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: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莎士比亚说，“书是全世界的营养品”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;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高尔基说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,“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书是人类进步的阶梯”，西汉刘向说，“书犹药也，善读之可以医愚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”;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唐代李白说，“读书破万卷，下笔如有神’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;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臧克家说，“读过一本好书，像交了一一个益友。”</a:t>
              </a:r>
              <a:endPara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endParaRPr>
            </a:p>
            <a:p>
              <a:pPr>
                <a:lnSpc>
                  <a:spcPct val="125000"/>
                </a:lnSpc>
                <a:buClr>
                  <a:srgbClr val="067F52"/>
                </a:buClr>
              </a:pPr>
              <a:endPara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endParaRPr>
            </a:p>
            <a:p>
              <a:pPr>
                <a:lnSpc>
                  <a:spcPct val="125000"/>
                </a:lnSpc>
                <a:buClr>
                  <a:srgbClr val="067F52"/>
                </a:buClr>
              </a:pP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的确，读一本好书 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就像是与一位挚友侃侃而谈，孔子的要言妙道、曹雪芹的文采风流、屈原的干古绝唱、徐志摩的脍炙人口，妙语连珠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张爱玲的行云流水、鲁迅的入木三分，都会让我们感动不已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心驰神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...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在跳动的文字里，我们会感受到那些文学大家的激情和酒脱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;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我们会体味到那些哲学家、思想家的睿智和超然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;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我们还能领略到历史的云烟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人间的冷暖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世事的变迁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超越时空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与古人娓娓对话，与伟人促膝长谈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让书香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尽情滋养心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.....</a:t>
              </a:r>
              <a:endPara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73586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亲子共读营造书香家庭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83FCCC-AAEE-90FF-2710-2A37ED2E4AFC}"/>
              </a:ext>
            </a:extLst>
          </p:cNvPr>
          <p:cNvSpPr txBox="1"/>
          <p:nvPr/>
        </p:nvSpPr>
        <p:spPr>
          <a:xfrm>
            <a:off x="1045029" y="1787468"/>
            <a:ext cx="6096000" cy="3869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读书使人谦虚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思考使人睿智。多学多想，往往有意外的收获。读书能使人变得睿智与坦荡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无欲则刚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心底无私天地宽。读书使人不轻信。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  <a:p>
            <a:pPr marL="285750" indent="-285750">
              <a:lnSpc>
                <a:spcPct val="125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l"/>
            </a:pP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  <a:p>
            <a:pPr marL="285750" indent="-285750">
              <a:lnSpc>
                <a:spcPct val="125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人们常说讨论使人机智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笔记使人准确，那么读书是一种休闲的娱乐，慢慢地读书是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-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种享受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使人充实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使人进步，使人聪明。</a:t>
            </a:r>
          </a:p>
          <a:p>
            <a:pPr marL="285750" indent="-285750">
              <a:lnSpc>
                <a:spcPct val="125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读史使人明智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读诗使人聪颖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数学使人缜密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自然科学使人深刻，伦理道德使人庄重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逻辑修辞使人善辩。“不学不成，不问不知”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这是汉朝人王充的话。不去读书就没有真正的教养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,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rPr>
              <a:t>同时也不可能有什么鉴别力。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" panose="00020600040101010101" pitchFamily="18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4EADA1A-9272-838C-E0D9-F4FB2F6CDAD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929641" y="2846036"/>
            <a:ext cx="5510220" cy="329168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10DF0A2-3810-A567-D48D-F9E7DE3AB785}"/>
              </a:ext>
            </a:extLst>
          </p:cNvPr>
          <p:cNvSpPr txBox="1"/>
          <p:nvPr/>
        </p:nvSpPr>
        <p:spPr>
          <a:xfrm>
            <a:off x="7766956" y="1855087"/>
            <a:ext cx="3298371" cy="461665"/>
          </a:xfrm>
          <a:prstGeom prst="rect">
            <a:avLst/>
          </a:prstGeom>
          <a:solidFill>
            <a:srgbClr val="FA7B7B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我们为什么要读书</a:t>
            </a:r>
          </a:p>
        </p:txBody>
      </p:sp>
    </p:spTree>
    <p:extLst>
      <p:ext uri="{BB962C8B-B14F-4D97-AF65-F5344CB8AC3E}">
        <p14:creationId xmlns:p14="http://schemas.microsoft.com/office/powerpoint/2010/main" val="75588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亲子共读营造书香家庭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A9A5EC0-DD53-3055-9EF8-342B022DF8D9}"/>
              </a:ext>
            </a:extLst>
          </p:cNvPr>
          <p:cNvGrpSpPr/>
          <p:nvPr/>
        </p:nvGrpSpPr>
        <p:grpSpPr>
          <a:xfrm>
            <a:off x="5747657" y="2278164"/>
            <a:ext cx="6096000" cy="3317862"/>
            <a:chOff x="1110343" y="2169307"/>
            <a:chExt cx="6096000" cy="3317862"/>
          </a:xfrm>
        </p:grpSpPr>
        <p:grpSp>
          <p:nvGrpSpPr>
            <p:cNvPr id="8" name="组合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B11327D-C99B-C2A7-8DAF-126DE3007D42}"/>
                </a:ext>
              </a:extLst>
            </p:cNvPr>
            <p:cNvGrpSpPr/>
            <p:nvPr/>
          </p:nvGrpSpPr>
          <p:grpSpPr>
            <a:xfrm>
              <a:off x="1110343" y="2169307"/>
              <a:ext cx="6096000" cy="3317862"/>
              <a:chOff x="1110343" y="2169307"/>
              <a:chExt cx="6096000" cy="3317862"/>
            </a:xfrm>
          </p:grpSpPr>
          <p:sp>
            <p:nvSpPr>
              <p:cNvPr id="4" name="文本框 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85B5216-BFF9-5129-82A4-2365893E3701}"/>
                  </a:ext>
                </a:extLst>
              </p:cNvPr>
              <p:cNvSpPr txBox="1"/>
              <p:nvPr/>
            </p:nvSpPr>
            <p:spPr>
              <a:xfrm>
                <a:off x="1110343" y="216930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 Medium" panose="00020600040101010101" pitchFamily="18" charset="-122"/>
                  </a:rPr>
                  <a:t>早期阅读奠定人生发展的基础</a:t>
                </a:r>
                <a:endParaRPr lang="en-US" altLang="zh-CN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endParaRPr>
              </a:p>
            </p:txBody>
          </p:sp>
          <p:sp>
            <p:nvSpPr>
              <p:cNvPr id="6" name="文本框 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4B858A-065E-3099-399D-E5CCAA114AB0}"/>
                  </a:ext>
                </a:extLst>
              </p:cNvPr>
              <p:cNvSpPr txBox="1"/>
              <p:nvPr/>
            </p:nvSpPr>
            <p:spPr>
              <a:xfrm>
                <a:off x="1110343" y="2981547"/>
                <a:ext cx="6096000" cy="25056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  <a:buClr>
                    <a:srgbClr val="067F52"/>
                  </a:buClr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大声朗读</a:t>
                </a:r>
                <a:r>
                  <a:rPr lang="zh-CN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学会倾听</a:t>
                </a:r>
                <a:r>
                  <a:rPr lang="en-US" altLang="zh-CN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,</a:t>
                </a:r>
                <a:r>
                  <a:rPr lang="zh-CN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学会集中注意力</a:t>
                </a:r>
                <a:r>
                  <a:rPr lang="en-US" altLang="zh-CN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;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  <a:buClr>
                    <a:srgbClr val="067F52"/>
                  </a:buClr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阅读优秀的图画书</a:t>
                </a:r>
                <a:r>
                  <a:rPr lang="zh-CN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了解世界万物、人类发展的丰富知识、了解人性，更获得情感的体验和艺术的熏陶。</a:t>
                </a:r>
                <a:endPara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  <a:buClr>
                    <a:srgbClr val="067F52"/>
                  </a:buClr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阅读交流和讨论</a:t>
                </a:r>
                <a:r>
                  <a:rPr lang="zh-CN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学会思考和创新</a:t>
                </a: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  <a:buClr>
                    <a:srgbClr val="067F52"/>
                  </a:buClr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独立阅读</a:t>
                </a:r>
                <a:r>
                  <a:rPr lang="zh-CN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获得学习的基础能力</a:t>
                </a:r>
                <a:r>
                  <a:rPr lang="en-US" altLang="zh-CN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,</a:t>
                </a:r>
                <a:r>
                  <a:rPr lang="zh-CN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阿里巴巴普惠体" panose="00020600040101010101" pitchFamily="18" charset="-122"/>
                  </a:rPr>
                  <a:t>养成良好的学习习惯</a:t>
                </a:r>
              </a:p>
            </p:txBody>
          </p:sp>
        </p:grpSp>
        <p:cxnSp>
          <p:nvCxnSpPr>
            <p:cNvPr id="12" name="直接连接符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E28DCD-6A72-43BA-7F96-53630BC3D3A0}"/>
                </a:ext>
              </a:extLst>
            </p:cNvPr>
            <p:cNvCxnSpPr/>
            <p:nvPr/>
          </p:nvCxnSpPr>
          <p:spPr>
            <a:xfrm>
              <a:off x="1195345" y="2819400"/>
              <a:ext cx="1580511" cy="0"/>
            </a:xfrm>
            <a:prstGeom prst="line">
              <a:avLst/>
            </a:prstGeom>
            <a:ln w="57150">
              <a:solidFill>
                <a:srgbClr val="FA7B7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图片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53AAFF3-46AA-061D-343F-BE629BE6295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4744" y="2278164"/>
            <a:ext cx="3929743" cy="392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2675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0C3FCD-8BA5-84B0-80E9-3372706C5FFA}"/>
              </a:ext>
            </a:extLst>
          </p:cNvPr>
          <p:cNvSpPr/>
          <p:nvPr/>
        </p:nvSpPr>
        <p:spPr>
          <a:xfrm>
            <a:off x="326571" y="239485"/>
            <a:ext cx="11517086" cy="6379029"/>
          </a:xfrm>
          <a:prstGeom prst="rect">
            <a:avLst/>
          </a:prstGeom>
          <a:solidFill>
            <a:schemeClr val="bg1"/>
          </a:solidFill>
          <a:ln w="38100">
            <a:solidFill>
              <a:srgbClr val="FA7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292AB-C9E2-371F-4B1D-27E2E8129E09}"/>
              </a:ext>
            </a:extLst>
          </p:cNvPr>
          <p:cNvSpPr txBox="1"/>
          <p:nvPr/>
        </p:nvSpPr>
        <p:spPr>
          <a:xfrm>
            <a:off x="1413060" y="4565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1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rPr>
              <a:t>亲子共读营造书香家庭</a:t>
            </a:r>
            <a:endParaRPr lang="en-US" altLang="zh-CN" sz="18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阿里巴巴普惠体 Medium" panose="00020600040101010101" pitchFamily="18" charset="-122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0D4F1-844A-1A65-6BE2-1C3260AE6E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43" y="108856"/>
            <a:ext cx="1064717" cy="1064717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D7BC05D-9765-D1E4-1115-2651D8216616}"/>
              </a:ext>
            </a:extLst>
          </p:cNvPr>
          <p:cNvGrpSpPr/>
          <p:nvPr/>
        </p:nvGrpSpPr>
        <p:grpSpPr>
          <a:xfrm>
            <a:off x="1143000" y="2253474"/>
            <a:ext cx="6366060" cy="3299104"/>
            <a:chOff x="1143000" y="2253474"/>
            <a:chExt cx="6366060" cy="3299104"/>
          </a:xfrm>
        </p:grpSpPr>
        <p:sp>
          <p:nvSpPr>
            <p:cNvPr id="4" name="文本框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19394C-7130-B61C-DFD2-90E93F8C5938}"/>
                </a:ext>
              </a:extLst>
            </p:cNvPr>
            <p:cNvSpPr txBox="1"/>
            <p:nvPr/>
          </p:nvSpPr>
          <p:spPr>
            <a:xfrm>
              <a:off x="1143000" y="3016178"/>
              <a:ext cx="6366060" cy="25364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Clr>
                  <a:srgbClr val="97CBEF"/>
                </a:buClr>
              </a:pPr>
              <a:r>
                <a:rPr lang="zh-CN" altLang="en-US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精 读</a:t>
              </a:r>
              <a:r>
                <a:rPr lang="en-US" altLang="zh-CN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: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重在培养阅读理解能力，要对内容到语言到写法比较全面的掌握。在其中学习阅读方法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培养阅读能力。</a:t>
              </a:r>
              <a:endPara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endParaRPr>
            </a:p>
            <a:p>
              <a:pPr>
                <a:lnSpc>
                  <a:spcPct val="150000"/>
                </a:lnSpc>
                <a:buClr>
                  <a:srgbClr val="97CBEF"/>
                </a:buClr>
              </a:pPr>
              <a:r>
                <a:rPr lang="zh-CN" altLang="en-US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略 读</a:t>
              </a:r>
              <a:r>
                <a:rPr lang="en-US" altLang="zh-CN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: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是粗略的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不深究的阅读。意思是通过比较快的阅读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知道大体的意思。</a:t>
              </a:r>
              <a:endPara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endParaRPr>
            </a:p>
            <a:p>
              <a:pPr>
                <a:lnSpc>
                  <a:spcPct val="150000"/>
                </a:lnSpc>
                <a:buClr>
                  <a:srgbClr val="97CBEF"/>
                </a:buClr>
              </a:pPr>
              <a:r>
                <a:rPr lang="zh-CN" altLang="en-US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浏 览</a:t>
              </a:r>
              <a:r>
                <a:rPr lang="en-US" altLang="zh-CN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: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大略的看 。除了平时的消遣性阅读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浏览还有一个重要目的</a:t>
              </a: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,</a:t>
              </a:r>
              <a:r>
                <a:rPr lang="zh-CN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" panose="00020600040101010101" pitchFamily="18" charset="-122"/>
                </a:rPr>
                <a:t>根据需要搜集信息。只需要选取需要读的部分就可以。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AE626AB-7EDA-1C26-0DE6-6B40A6CD39CA}"/>
                </a:ext>
              </a:extLst>
            </p:cNvPr>
            <p:cNvSpPr txBox="1"/>
            <p:nvPr/>
          </p:nvSpPr>
          <p:spPr>
            <a:xfrm>
              <a:off x="1143000" y="2253474"/>
              <a:ext cx="3450771" cy="523220"/>
            </a:xfrm>
            <a:prstGeom prst="rect">
              <a:avLst/>
            </a:prstGeom>
            <a:solidFill>
              <a:srgbClr val="FA7B7B"/>
            </a:solidFill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我们如何读书？</a:t>
              </a:r>
            </a:p>
          </p:txBody>
        </p:sp>
      </p:grpSp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FB3733-CC2D-D506-E416-C2130E81153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134" y="2052437"/>
            <a:ext cx="4463881" cy="446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9087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CFFE6-350F-92FF-3B89-7BA69F30D9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C396C1-DFAB-819A-94FF-FE7CD61501F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39706" y="4011500"/>
            <a:ext cx="752294" cy="2846500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5DC514-4BE5-F993-611B-EA3DB733178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617570" y="3600277"/>
            <a:ext cx="3728347" cy="2760606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BEC399-7E69-8F0F-1D2F-EA001793E0E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2193" y="3809246"/>
            <a:ext cx="950551" cy="217931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F77E32-A77A-C3EE-C1B9-2012515CEDB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7543" y="766308"/>
            <a:ext cx="2038231" cy="1558647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24C85F-CDF5-DA1E-5B10-C437C428B9B2}"/>
              </a:ext>
            </a:extLst>
          </p:cNvPr>
          <p:cNvGrpSpPr/>
          <p:nvPr/>
        </p:nvGrpSpPr>
        <p:grpSpPr>
          <a:xfrm>
            <a:off x="3378643" y="2764513"/>
            <a:ext cx="5434713" cy="1938992"/>
            <a:chOff x="1011740" y="2953241"/>
            <a:chExt cx="3766836" cy="1938992"/>
          </a:xfrm>
        </p:grpSpPr>
        <p:sp>
          <p:nvSpPr>
            <p:cNvPr id="8" name="矩形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F13B88-C131-A3A0-852E-92B3C1AFA137}"/>
                </a:ext>
              </a:extLst>
            </p:cNvPr>
            <p:cNvSpPr/>
            <p:nvPr/>
          </p:nvSpPr>
          <p:spPr>
            <a:xfrm>
              <a:off x="1011740" y="2953241"/>
              <a:ext cx="3766836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zh-CN" altLang="en-US" sz="6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</a:rPr>
                <a:t>如何进行亲子阅读</a:t>
              </a:r>
              <a:endParaRPr lang="en-US" altLang="zh-CN" sz="6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2329264-8D76-D2C8-FA9A-1CB91C908626}"/>
                </a:ext>
              </a:extLst>
            </p:cNvPr>
            <p:cNvSpPr/>
            <p:nvPr/>
          </p:nvSpPr>
          <p:spPr>
            <a:xfrm>
              <a:off x="1675024" y="4152898"/>
              <a:ext cx="277277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41084C1-FD00-631D-EA7D-8A64E46A0E96}"/>
              </a:ext>
            </a:extLst>
          </p:cNvPr>
          <p:cNvGrpSpPr/>
          <p:nvPr/>
        </p:nvGrpSpPr>
        <p:grpSpPr>
          <a:xfrm>
            <a:off x="4670664" y="1409053"/>
            <a:ext cx="2750730" cy="1114295"/>
            <a:chOff x="3671842" y="1889712"/>
            <a:chExt cx="1763451" cy="1111187"/>
          </a:xfrm>
          <a:solidFill>
            <a:srgbClr val="FA7B7B"/>
          </a:solidFill>
        </p:grpSpPr>
        <p:sp>
          <p:nvSpPr>
            <p:cNvPr id="12" name="任意多边形: 形状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FE6B86-7A05-2B26-ABD7-C19B28B0903B}"/>
                </a:ext>
              </a:extLst>
            </p:cNvPr>
            <p:cNvSpPr/>
            <p:nvPr/>
          </p:nvSpPr>
          <p:spPr>
            <a:xfrm>
              <a:off x="3671842" y="1889712"/>
              <a:ext cx="1763451" cy="1111187"/>
            </a:xfrm>
            <a:custGeom>
              <a:avLst/>
              <a:gdLst>
                <a:gd name="connsiteX0" fmla="*/ 1971725 w 3228697"/>
                <a:gd name="connsiteY0" fmla="*/ 1772949 h 2034469"/>
                <a:gd name="connsiteX1" fmla="*/ 1928113 w 3228697"/>
                <a:gd name="connsiteY1" fmla="*/ 1769760 h 2034469"/>
                <a:gd name="connsiteX2" fmla="*/ 721462 w 3228697"/>
                <a:gd name="connsiteY2" fmla="*/ 1769246 h 2034469"/>
                <a:gd name="connsiteX3" fmla="*/ 490170 w 3228697"/>
                <a:gd name="connsiteY3" fmla="*/ 1716583 h 2034469"/>
                <a:gd name="connsiteX4" fmla="*/ 224285 w 3228697"/>
                <a:gd name="connsiteY4" fmla="*/ 1516698 h 2034469"/>
                <a:gd name="connsiteX5" fmla="*/ 68319 w 3228697"/>
                <a:gd name="connsiteY5" fmla="*/ 1253212 h 2034469"/>
                <a:gd name="connsiteX6" fmla="*/ 8044 w 3228697"/>
                <a:gd name="connsiteY6" fmla="*/ 1008823 h 2034469"/>
                <a:gd name="connsiteX7" fmla="*/ 4102 w 3228697"/>
                <a:gd name="connsiteY7" fmla="*/ 807943 h 2034469"/>
                <a:gd name="connsiteX8" fmla="*/ 34342 w 3228697"/>
                <a:gd name="connsiteY8" fmla="*/ 623349 h 2034469"/>
                <a:gd name="connsiteX9" fmla="*/ 213176 w 3228697"/>
                <a:gd name="connsiteY9" fmla="*/ 265475 h 2034469"/>
                <a:gd name="connsiteX10" fmla="*/ 564022 w 3228697"/>
                <a:gd name="connsiteY10" fmla="*/ 26263 h 2034469"/>
                <a:gd name="connsiteX11" fmla="*/ 731782 w 3228697"/>
                <a:gd name="connsiteY11" fmla="*/ 0 h 2034469"/>
                <a:gd name="connsiteX12" fmla="*/ 2507507 w 3228697"/>
                <a:gd name="connsiteY12" fmla="*/ 309 h 2034469"/>
                <a:gd name="connsiteX13" fmla="*/ 2729405 w 3228697"/>
                <a:gd name="connsiteY13" fmla="*/ 49029 h 2034469"/>
                <a:gd name="connsiteX14" fmla="*/ 3006639 w 3228697"/>
                <a:gd name="connsiteY14" fmla="*/ 255463 h 2034469"/>
                <a:gd name="connsiteX15" fmla="*/ 3160239 w 3228697"/>
                <a:gd name="connsiteY15" fmla="*/ 516412 h 2034469"/>
                <a:gd name="connsiteX16" fmla="*/ 3220753 w 3228697"/>
                <a:gd name="connsiteY16" fmla="*/ 760732 h 2034469"/>
                <a:gd name="connsiteX17" fmla="*/ 3224593 w 3228697"/>
                <a:gd name="connsiteY17" fmla="*/ 961612 h 2034469"/>
                <a:gd name="connsiteX18" fmla="*/ 3194902 w 3228697"/>
                <a:gd name="connsiteY18" fmla="*/ 1142812 h 2034469"/>
                <a:gd name="connsiteX19" fmla="*/ 3027656 w 3228697"/>
                <a:gd name="connsiteY19" fmla="*/ 1487760 h 2034469"/>
                <a:gd name="connsiteX20" fmla="*/ 2664639 w 3228697"/>
                <a:gd name="connsiteY20" fmla="*/ 1744526 h 2034469"/>
                <a:gd name="connsiteX21" fmla="*/ 2345096 w 3228697"/>
                <a:gd name="connsiteY21" fmla="*/ 1865349 h 2034469"/>
                <a:gd name="connsiteX22" fmla="*/ 2035325 w 3228697"/>
                <a:gd name="connsiteY22" fmla="*/ 1983052 h 2034469"/>
                <a:gd name="connsiteX23" fmla="*/ 1920296 w 3228697"/>
                <a:gd name="connsiteY23" fmla="*/ 2026560 h 2034469"/>
                <a:gd name="connsiteX24" fmla="*/ 1886388 w 3228697"/>
                <a:gd name="connsiteY24" fmla="*/ 2028172 h 2034469"/>
                <a:gd name="connsiteX25" fmla="*/ 1885942 w 3228697"/>
                <a:gd name="connsiteY25" fmla="*/ 1993818 h 2034469"/>
                <a:gd name="connsiteX26" fmla="*/ 1962159 w 3228697"/>
                <a:gd name="connsiteY26" fmla="*/ 1807200 h 2034469"/>
                <a:gd name="connsiteX27" fmla="*/ 1971725 w 3228697"/>
                <a:gd name="connsiteY27" fmla="*/ 1772949 h 2034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228697" h="2034469">
                  <a:moveTo>
                    <a:pt x="1971725" y="1772949"/>
                  </a:moveTo>
                  <a:cubicBezTo>
                    <a:pt x="1955473" y="1767566"/>
                    <a:pt x="1941690" y="1769760"/>
                    <a:pt x="1928113" y="1769760"/>
                  </a:cubicBezTo>
                  <a:cubicBezTo>
                    <a:pt x="1525907" y="1769623"/>
                    <a:pt x="1123667" y="1770069"/>
                    <a:pt x="721462" y="1769246"/>
                  </a:cubicBezTo>
                  <a:cubicBezTo>
                    <a:pt x="640924" y="1769075"/>
                    <a:pt x="564090" y="1748538"/>
                    <a:pt x="490170" y="1716583"/>
                  </a:cubicBezTo>
                  <a:cubicBezTo>
                    <a:pt x="385393" y="1671292"/>
                    <a:pt x="298067" y="1602206"/>
                    <a:pt x="224285" y="1516698"/>
                  </a:cubicBezTo>
                  <a:cubicBezTo>
                    <a:pt x="156845" y="1438560"/>
                    <a:pt x="105039" y="1350137"/>
                    <a:pt x="68319" y="1253212"/>
                  </a:cubicBezTo>
                  <a:cubicBezTo>
                    <a:pt x="38353" y="1174115"/>
                    <a:pt x="16513" y="1092515"/>
                    <a:pt x="8044" y="1008823"/>
                  </a:cubicBezTo>
                  <a:cubicBezTo>
                    <a:pt x="1325" y="942515"/>
                    <a:pt x="-4024" y="875898"/>
                    <a:pt x="4102" y="807943"/>
                  </a:cubicBezTo>
                  <a:cubicBezTo>
                    <a:pt x="11542" y="745749"/>
                    <a:pt x="19187" y="683863"/>
                    <a:pt x="34342" y="623349"/>
                  </a:cubicBezTo>
                  <a:cubicBezTo>
                    <a:pt x="67427" y="491075"/>
                    <a:pt x="125645" y="369703"/>
                    <a:pt x="213176" y="265475"/>
                  </a:cubicBezTo>
                  <a:cubicBezTo>
                    <a:pt x="306982" y="153772"/>
                    <a:pt x="420673" y="67338"/>
                    <a:pt x="564022" y="26263"/>
                  </a:cubicBezTo>
                  <a:cubicBezTo>
                    <a:pt x="618913" y="10526"/>
                    <a:pt x="674113" y="-68"/>
                    <a:pt x="731782" y="0"/>
                  </a:cubicBezTo>
                  <a:cubicBezTo>
                    <a:pt x="1323690" y="583"/>
                    <a:pt x="1915599" y="446"/>
                    <a:pt x="2507507" y="309"/>
                  </a:cubicBezTo>
                  <a:cubicBezTo>
                    <a:pt x="2585165" y="309"/>
                    <a:pt x="2658399" y="20332"/>
                    <a:pt x="2729405" y="49029"/>
                  </a:cubicBezTo>
                  <a:cubicBezTo>
                    <a:pt x="2839633" y="93566"/>
                    <a:pt x="2929770" y="166595"/>
                    <a:pt x="3006639" y="255463"/>
                  </a:cubicBezTo>
                  <a:cubicBezTo>
                    <a:pt x="3073462" y="332743"/>
                    <a:pt x="3123828" y="420720"/>
                    <a:pt x="3160239" y="516412"/>
                  </a:cubicBezTo>
                  <a:cubicBezTo>
                    <a:pt x="3190273" y="595406"/>
                    <a:pt x="3212867" y="676869"/>
                    <a:pt x="3220753" y="760732"/>
                  </a:cubicBezTo>
                  <a:cubicBezTo>
                    <a:pt x="3226993" y="827109"/>
                    <a:pt x="3232924" y="893692"/>
                    <a:pt x="3224593" y="961612"/>
                  </a:cubicBezTo>
                  <a:cubicBezTo>
                    <a:pt x="3217119" y="1022606"/>
                    <a:pt x="3209953" y="1083395"/>
                    <a:pt x="3194902" y="1142812"/>
                  </a:cubicBezTo>
                  <a:cubicBezTo>
                    <a:pt x="3162913" y="1269121"/>
                    <a:pt x="3108948" y="1385178"/>
                    <a:pt x="3027656" y="1487760"/>
                  </a:cubicBezTo>
                  <a:cubicBezTo>
                    <a:pt x="2931725" y="1608789"/>
                    <a:pt x="2812376" y="1695189"/>
                    <a:pt x="2664639" y="1744526"/>
                  </a:cubicBezTo>
                  <a:cubicBezTo>
                    <a:pt x="2556707" y="1780560"/>
                    <a:pt x="2451553" y="1824823"/>
                    <a:pt x="2345096" y="1865349"/>
                  </a:cubicBezTo>
                  <a:cubicBezTo>
                    <a:pt x="2241862" y="1904640"/>
                    <a:pt x="2138593" y="1943863"/>
                    <a:pt x="2035325" y="1983052"/>
                  </a:cubicBezTo>
                  <a:cubicBezTo>
                    <a:pt x="1996993" y="1997589"/>
                    <a:pt x="1958627" y="2012092"/>
                    <a:pt x="1920296" y="2026560"/>
                  </a:cubicBezTo>
                  <a:cubicBezTo>
                    <a:pt x="1909222" y="2030743"/>
                    <a:pt x="1899005" y="2041132"/>
                    <a:pt x="1886388" y="2028172"/>
                  </a:cubicBezTo>
                  <a:cubicBezTo>
                    <a:pt x="1874662" y="2016172"/>
                    <a:pt x="1881142" y="2005509"/>
                    <a:pt x="1885942" y="1993818"/>
                  </a:cubicBezTo>
                  <a:cubicBezTo>
                    <a:pt x="1911484" y="1931658"/>
                    <a:pt x="1936685" y="1869360"/>
                    <a:pt x="1962159" y="1807200"/>
                  </a:cubicBezTo>
                  <a:cubicBezTo>
                    <a:pt x="1966410" y="1796778"/>
                    <a:pt x="1970833" y="1786458"/>
                    <a:pt x="1971725" y="1772949"/>
                  </a:cubicBezTo>
                  <a:close/>
                </a:path>
              </a:pathLst>
            </a:custGeom>
            <a:grpFill/>
            <a:ln w="3429" cap="flat">
              <a:solidFill>
                <a:srgbClr val="FA7B7B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F641490-664E-ABA7-E868-5C066AE32290}"/>
                </a:ext>
              </a:extLst>
            </p:cNvPr>
            <p:cNvSpPr/>
            <p:nvPr/>
          </p:nvSpPr>
          <p:spPr>
            <a:xfrm>
              <a:off x="3902443" y="2025910"/>
              <a:ext cx="1302251" cy="644528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3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思源黑体 CN Regular" panose="020B0500000000000000" pitchFamily="34" charset="-122"/>
                </a:rPr>
                <a:t>第二部分</a:t>
              </a: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2E3D424-2356-F121-32B5-C492635A9DA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0132" y="502814"/>
            <a:ext cx="1113470" cy="111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368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70137"/>
  <p:tag name="KSO_WM_UNIT_CLEAR" val="0"/>
  <p:tag name="KSO_WM_UNIT_COMPATIBLE" val="0"/>
  <p:tag name="KSO_WM_UNIT_HIGHLIGHT" val="0"/>
  <p:tag name="KSO_WM_UNIT_ID" val="diagram20170137_3*l_h_f*1_1_1"/>
  <p:tag name="KSO_WM_UNIT_INDEX" val="1_1_1"/>
  <p:tag name="KSO_WM_UNIT_LAYERLEVEL" val="1_1_1"/>
  <p:tag name="KSO_WM_UNIT_PRESET_TEXT" val="竞标项目简介"/>
  <p:tag name="KSO_WM_UNIT_TEXT_FILL_FORE_SCHEMECOLOR_INDEX" val="14"/>
  <p:tag name="KSO_WM_UNIT_TEXT_FILL_TYPE" val="1"/>
  <p:tag name="KSO_WM_UNIT_TYPE" val="l_h_f"/>
  <p:tag name="KSO_WM_UNIT_USESOURCEFORMAT_APPLY" val="1"/>
  <p:tag name="KSO_WM_UNIT_VALUE" val="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70137"/>
  <p:tag name="KSO_WM_UNIT_CLEAR" val="0"/>
  <p:tag name="KSO_WM_UNIT_COMPATIBLE" val="0"/>
  <p:tag name="KSO_WM_UNIT_HIGHLIGHT" val="0"/>
  <p:tag name="KSO_WM_UNIT_ID" val="diagram20170137_3*l_h_f*1_1_1"/>
  <p:tag name="KSO_WM_UNIT_INDEX" val="1_1_1"/>
  <p:tag name="KSO_WM_UNIT_LAYERLEVEL" val="1_1_1"/>
  <p:tag name="KSO_WM_UNIT_PRESET_TEXT" val="竞标项目简介"/>
  <p:tag name="KSO_WM_UNIT_TEXT_FILL_FORE_SCHEMECOLOR_INDEX" val="14"/>
  <p:tag name="KSO_WM_UNIT_TEXT_FILL_TYPE" val="1"/>
  <p:tag name="KSO_WM_UNIT_TYPE" val="l_h_f"/>
  <p:tag name="KSO_WM_UNIT_USESOURCEFORMAT_APPLY" val="1"/>
  <p:tag name="KSO_WM_UNIT_VALUE" val="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70137"/>
  <p:tag name="KSO_WM_UNIT_CLEAR" val="0"/>
  <p:tag name="KSO_WM_UNIT_COMPATIBLE" val="0"/>
  <p:tag name="KSO_WM_UNIT_HIGHLIGHT" val="0"/>
  <p:tag name="KSO_WM_UNIT_ID" val="diagram20170137_3*l_h_f*1_1_1"/>
  <p:tag name="KSO_WM_UNIT_INDEX" val="1_1_1"/>
  <p:tag name="KSO_WM_UNIT_LAYERLEVEL" val="1_1_1"/>
  <p:tag name="KSO_WM_UNIT_PRESET_TEXT" val="竞标项目简介"/>
  <p:tag name="KSO_WM_UNIT_TEXT_FILL_FORE_SCHEMECOLOR_INDEX" val="14"/>
  <p:tag name="KSO_WM_UNIT_TEXT_FILL_TYPE" val="1"/>
  <p:tag name="KSO_WM_UNIT_TYPE" val="l_h_f"/>
  <p:tag name="KSO_WM_UNIT_USESOURCEFORMAT_APPLY" val="1"/>
  <p:tag name="KSO_WM_UNIT_VALUE" val="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2222</Words>
  <Application>Microsoft Office PowerPoint</Application>
  <PresentationFormat>宽屏</PresentationFormat>
  <Paragraphs>167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41" baseType="lpstr">
      <vt:lpstr>Meiryo</vt:lpstr>
      <vt:lpstr>阿里巴巴普惠体</vt:lpstr>
      <vt:lpstr>阿里巴巴普惠体 Heavy</vt:lpstr>
      <vt:lpstr>阿里巴巴普惠体 Medium</vt:lpstr>
      <vt:lpstr>等线</vt:lpstr>
      <vt:lpstr>汉仪综艺体简</vt:lpstr>
      <vt:lpstr>思源黑体 CN Regular</vt:lpstr>
      <vt:lpstr>宋体</vt:lpstr>
      <vt:lpstr>微软雅黑</vt:lpstr>
      <vt:lpstr>字心坊童梦奇缘W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dcterms:created xsi:type="dcterms:W3CDTF">2022-10-17T00:09:06Z</dcterms:created>
  <dcterms:modified xsi:type="dcterms:W3CDTF">2023-03-07T01:06:38Z</dcterms:modified>
</cp:coreProperties>
</file>