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2"/>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B1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E13D78-D8E7-4BAC-AF04-ADB0D994093A}" type="datetimeFigureOut">
              <a:rPr lang="zh-CN" altLang="en-US" smtClean="0"/>
              <a:t>2023/3/7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2B156-F0D0-4DAF-9D1D-3B07433BB91C}" type="slidenum">
              <a:rPr lang="zh-CN" altLang="en-US" smtClean="0"/>
              <a:t>‹#›</a:t>
            </a:fld>
            <a:endParaRPr lang="zh-CN" altLang="en-US"/>
          </a:p>
        </p:txBody>
      </p:sp>
    </p:spTree>
    <p:extLst>
      <p:ext uri="{BB962C8B-B14F-4D97-AF65-F5344CB8AC3E}">
        <p14:creationId xmlns:p14="http://schemas.microsoft.com/office/powerpoint/2010/main" val="4128165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EC2B156-F0D0-4DAF-9D1D-3B07433BB91C}" type="slidenum">
              <a:rPr lang="zh-CN" altLang="en-US" smtClean="0"/>
              <a:t>9</a:t>
            </a:fld>
            <a:endParaRPr lang="zh-CN" altLang="en-US"/>
          </a:p>
        </p:txBody>
      </p:sp>
    </p:spTree>
    <p:extLst>
      <p:ext uri="{BB962C8B-B14F-4D97-AF65-F5344CB8AC3E}">
        <p14:creationId xmlns:p14="http://schemas.microsoft.com/office/powerpoint/2010/main" val="172844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624339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1565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4393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9200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4956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18570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15086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3104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9451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1896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277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6919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9460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sp>
        <p:nvSpPr>
          <p:cNvPr id="17" name="TOP-PPT-3"/>
          <p:cNvSpPr txBox="1"/>
          <p:nvPr/>
        </p:nvSpPr>
        <p:spPr>
          <a:xfrm>
            <a:off x="2007349" y="1565449"/>
            <a:ext cx="9559063" cy="1323439"/>
          </a:xfrm>
          <a:prstGeom prst="rect">
            <a:avLst/>
          </a:prstGeom>
          <a:noFill/>
        </p:spPr>
        <p:txBody>
          <a:bodyPr wrap="square" rtlCol="0">
            <a:spAutoFit/>
          </a:bodyPr>
          <a:lstStyle/>
          <a:p>
            <a:pPr algn="ctr"/>
            <a:r>
              <a:rPr kumimoji="1" lang="zh-CN" altLang="en-US" sz="8000" spc="-300" dirty="0">
                <a:gradFill>
                  <a:gsLst>
                    <a:gs pos="0">
                      <a:srgbClr val="FF0000"/>
                    </a:gs>
                    <a:gs pos="100000">
                      <a:srgbClr val="C00000"/>
                    </a:gs>
                  </a:gsLst>
                  <a:lin ang="5400000" scaled="1"/>
                </a:gradFill>
                <a:latin typeface="汉仪尚巍手书简" panose="00020600040101010101" pitchFamily="18" charset="-122"/>
                <a:ea typeface="汉仪尚巍手书简" panose="00020600040101010101" pitchFamily="18" charset="-122"/>
                <a:sym typeface="Arial" panose="020B0604020202020204" pitchFamily="34" charset="0"/>
              </a:rPr>
              <a:t>扫黑除恶 社会安康</a:t>
            </a:r>
          </a:p>
        </p:txBody>
      </p:sp>
      <p:sp>
        <p:nvSpPr>
          <p:cNvPr id="18" name="TOP-PPT-4"/>
          <p:cNvSpPr txBox="1"/>
          <p:nvPr/>
        </p:nvSpPr>
        <p:spPr>
          <a:xfrm>
            <a:off x="3068819" y="3136977"/>
            <a:ext cx="7537839" cy="873957"/>
          </a:xfrm>
          <a:prstGeom prst="rect">
            <a:avLst/>
          </a:prstGeom>
          <a:noFill/>
        </p:spPr>
        <p:txBody>
          <a:bodyPr wrap="square" rtlCol="0">
            <a:spAutoFit/>
          </a:bodyPr>
          <a:lstStyle/>
          <a:p>
            <a:pPr algn="ctr">
              <a:lnSpc>
                <a:spcPct val="150000"/>
              </a:lnSpc>
            </a:pPr>
            <a:r>
              <a:rPr kumimoji="1" lang="zh-CN" altLang="en-US" dirty="0">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保障人民安居乐业，社会安定有序，国家长治久安，进一步巩固党的执政基础党中央</a:t>
            </a:r>
            <a:r>
              <a:rPr kumimoji="1" lang="zh-CN" altLang="en-US" dirty="0" smtClean="0">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、国</a:t>
            </a:r>
            <a:r>
              <a:rPr kumimoji="1" lang="zh-CN" altLang="en-US" dirty="0">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务院决定，在全国开展扫黑除恶专项斗争</a:t>
            </a:r>
          </a:p>
        </p:txBody>
      </p:sp>
      <p:cxnSp>
        <p:nvCxnSpPr>
          <p:cNvPr id="19" name="TOP-PPT-5"/>
          <p:cNvCxnSpPr/>
          <p:nvPr/>
        </p:nvCxnSpPr>
        <p:spPr>
          <a:xfrm>
            <a:off x="3068819" y="2993652"/>
            <a:ext cx="753783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pic>
        <p:nvPicPr>
          <p:cNvPr id="26" name="TOP-PPT-8"/>
          <p:cNvPicPr>
            <a:picLocks noChangeAspect="1"/>
          </p:cNvPicPr>
          <p:nvPr/>
        </p:nvPicPr>
        <p:blipFill>
          <a:blip r:embed="rId4"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9218001" y="171195"/>
            <a:ext cx="2290399" cy="162720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五要五坚持</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55" name="TOP-PPT-4"/>
          <p:cNvSpPr/>
          <p:nvPr/>
        </p:nvSpPr>
        <p:spPr>
          <a:xfrm>
            <a:off x="1201575" y="2285590"/>
            <a:ext cx="2592288" cy="2592288"/>
          </a:xfrm>
          <a:prstGeom prst="ellipse">
            <a:avLst/>
          </a:prstGeom>
          <a:gradFill>
            <a:gsLst>
              <a:gs pos="0">
                <a:srgbClr val="FF0000"/>
              </a:gs>
              <a:gs pos="100000">
                <a:srgbClr val="C00000"/>
              </a:gs>
            </a:gsLst>
            <a:lin ang="5400000" scaled="1"/>
          </a:gradFill>
          <a:ln w="28575" cap="flat" cmpd="sng" algn="ctr">
            <a:solidFill>
              <a:srgbClr val="FFFFFF"/>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6" name="TOP-PPT-5"/>
          <p:cNvSpPr/>
          <p:nvPr/>
        </p:nvSpPr>
        <p:spPr>
          <a:xfrm>
            <a:off x="1307129" y="3092369"/>
            <a:ext cx="2381183" cy="978729"/>
          </a:xfrm>
          <a:prstGeom prst="rect">
            <a:avLst/>
          </a:prstGeom>
        </p:spPr>
        <p:txBody>
          <a:bodyPr wrap="square">
            <a:spAutoFit/>
          </a:bodyPr>
          <a:lstStyle/>
          <a:p>
            <a:pPr algn="ctr">
              <a:lnSpc>
                <a:spcPct val="120000"/>
              </a:lnSpc>
            </a:pPr>
            <a:r>
              <a:rPr lang="zh-CN" altLang="en-US" sz="48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五坚持</a:t>
            </a:r>
          </a:p>
        </p:txBody>
      </p:sp>
      <p:grpSp>
        <p:nvGrpSpPr>
          <p:cNvPr id="57" name="TOP-PPT-6"/>
          <p:cNvGrpSpPr/>
          <p:nvPr/>
        </p:nvGrpSpPr>
        <p:grpSpPr>
          <a:xfrm>
            <a:off x="4765939" y="1820203"/>
            <a:ext cx="2751699" cy="1139585"/>
            <a:chOff x="4477026" y="1627869"/>
            <a:chExt cx="2751699" cy="1139585"/>
          </a:xfrm>
        </p:grpSpPr>
        <p:sp>
          <p:nvSpPr>
            <p:cNvPr id="58" name="TOP-PPT-6-1"/>
            <p:cNvSpPr/>
            <p:nvPr/>
          </p:nvSpPr>
          <p:spPr bwMode="auto">
            <a:xfrm>
              <a:off x="4477026" y="1867127"/>
              <a:ext cx="2751699" cy="900327"/>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9" name="TOP-PPT-6-2"/>
            <p:cNvSpPr/>
            <p:nvPr/>
          </p:nvSpPr>
          <p:spPr>
            <a:xfrm>
              <a:off x="5661322" y="1627869"/>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1</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sp>
        <p:nvSpPr>
          <p:cNvPr id="60" name="TOP-PPT-7"/>
          <p:cNvSpPr/>
          <p:nvPr/>
        </p:nvSpPr>
        <p:spPr bwMode="auto">
          <a:xfrm>
            <a:off x="5107897" y="2203313"/>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坚持党的领导</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发挥政治优势</a:t>
            </a:r>
          </a:p>
        </p:txBody>
      </p:sp>
      <p:grpSp>
        <p:nvGrpSpPr>
          <p:cNvPr id="61" name="TOP-PPT-8"/>
          <p:cNvGrpSpPr/>
          <p:nvPr/>
        </p:nvGrpSpPr>
        <p:grpSpPr>
          <a:xfrm>
            <a:off x="8002625" y="1820203"/>
            <a:ext cx="2751699" cy="1139585"/>
            <a:chOff x="7713712" y="1627869"/>
            <a:chExt cx="2751699" cy="1139585"/>
          </a:xfrm>
        </p:grpSpPr>
        <p:sp>
          <p:nvSpPr>
            <p:cNvPr id="62" name="TOP-PPT-8-1"/>
            <p:cNvSpPr/>
            <p:nvPr/>
          </p:nvSpPr>
          <p:spPr bwMode="auto">
            <a:xfrm>
              <a:off x="7713712" y="1867128"/>
              <a:ext cx="2751699" cy="900326"/>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3" name="TOP-PPT-8-2"/>
            <p:cNvSpPr/>
            <p:nvPr/>
          </p:nvSpPr>
          <p:spPr>
            <a:xfrm>
              <a:off x="8896812" y="1627869"/>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2</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grpSp>
        <p:nvGrpSpPr>
          <p:cNvPr id="64" name="TOP-PPT-9"/>
          <p:cNvGrpSpPr/>
          <p:nvPr/>
        </p:nvGrpSpPr>
        <p:grpSpPr>
          <a:xfrm>
            <a:off x="4765939" y="3295253"/>
            <a:ext cx="2751699" cy="1139587"/>
            <a:chOff x="4477026" y="3102921"/>
            <a:chExt cx="2751699" cy="1139587"/>
          </a:xfrm>
        </p:grpSpPr>
        <p:sp>
          <p:nvSpPr>
            <p:cNvPr id="65" name="TOP-PPT-9-1"/>
            <p:cNvSpPr/>
            <p:nvPr/>
          </p:nvSpPr>
          <p:spPr bwMode="auto">
            <a:xfrm>
              <a:off x="4477026" y="3342180"/>
              <a:ext cx="2751699" cy="900328"/>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6" name="TOP-PPT-9-2"/>
            <p:cNvSpPr/>
            <p:nvPr/>
          </p:nvSpPr>
          <p:spPr>
            <a:xfrm>
              <a:off x="5661322" y="3102921"/>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3</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grpSp>
        <p:nvGrpSpPr>
          <p:cNvPr id="67" name="TOP-PPT-10"/>
          <p:cNvGrpSpPr/>
          <p:nvPr/>
        </p:nvGrpSpPr>
        <p:grpSpPr>
          <a:xfrm>
            <a:off x="8002625" y="3295254"/>
            <a:ext cx="2751699" cy="1139585"/>
            <a:chOff x="7713712" y="3102921"/>
            <a:chExt cx="2751699" cy="1139585"/>
          </a:xfrm>
        </p:grpSpPr>
        <p:sp>
          <p:nvSpPr>
            <p:cNvPr id="68" name="TOP-PPT-10-1"/>
            <p:cNvSpPr/>
            <p:nvPr/>
          </p:nvSpPr>
          <p:spPr bwMode="auto">
            <a:xfrm>
              <a:off x="7713712" y="3342180"/>
              <a:ext cx="2751699" cy="900326"/>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9" name="TOP-PPT-10-2"/>
            <p:cNvSpPr/>
            <p:nvPr/>
          </p:nvSpPr>
          <p:spPr>
            <a:xfrm>
              <a:off x="8896812" y="3102921"/>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4</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grpSp>
        <p:nvGrpSpPr>
          <p:cNvPr id="70" name="TOP-PPT-11"/>
          <p:cNvGrpSpPr/>
          <p:nvPr/>
        </p:nvGrpSpPr>
        <p:grpSpPr>
          <a:xfrm>
            <a:off x="4765937" y="4770304"/>
            <a:ext cx="5987043" cy="1039212"/>
            <a:chOff x="4477025" y="4577972"/>
            <a:chExt cx="5987043" cy="1039212"/>
          </a:xfrm>
        </p:grpSpPr>
        <p:sp>
          <p:nvSpPr>
            <p:cNvPr id="71" name="TOP-PPT-11-1"/>
            <p:cNvSpPr/>
            <p:nvPr/>
          </p:nvSpPr>
          <p:spPr bwMode="auto">
            <a:xfrm>
              <a:off x="4477025" y="4817232"/>
              <a:ext cx="5987043" cy="799952"/>
            </a:xfrm>
            <a:prstGeom prst="rect">
              <a:avLst/>
            </a:prstGeom>
            <a:no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72" name="TOP-PPT-11-2"/>
            <p:cNvSpPr/>
            <p:nvPr/>
          </p:nvSpPr>
          <p:spPr>
            <a:xfrm>
              <a:off x="7278993" y="4577972"/>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5</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sp>
        <p:nvSpPr>
          <p:cNvPr id="73" name="TOP-PPT-12"/>
          <p:cNvSpPr/>
          <p:nvPr/>
        </p:nvSpPr>
        <p:spPr bwMode="auto">
          <a:xfrm>
            <a:off x="4998959" y="5258303"/>
            <a:ext cx="5137893" cy="412421"/>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坚持人民主体地位紧紧依靠群众</a:t>
            </a:r>
            <a:endPar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74" name="TOP-PPT-13"/>
          <p:cNvSpPr/>
          <p:nvPr/>
        </p:nvSpPr>
        <p:spPr bwMode="auto">
          <a:xfrm>
            <a:off x="5079130" y="3665130"/>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坚持综合治理</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齐抓共管</a:t>
            </a:r>
            <a:endPar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75" name="TOP-PPT-14"/>
          <p:cNvSpPr/>
          <p:nvPr/>
        </p:nvSpPr>
        <p:spPr bwMode="auto">
          <a:xfrm>
            <a:off x="8343386" y="3665130"/>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坚持依法严惩</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打早打小</a:t>
            </a:r>
            <a:endPar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76" name="TOP-PPT-15"/>
          <p:cNvSpPr/>
          <p:nvPr/>
        </p:nvSpPr>
        <p:spPr bwMode="auto">
          <a:xfrm>
            <a:off x="8304255" y="2195186"/>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坚持标本兼治</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源头治理</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3"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6"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叁</a:t>
              </a:r>
            </a:p>
          </p:txBody>
        </p:sp>
      </p:grpSp>
      <p:sp>
        <p:nvSpPr>
          <p:cNvPr id="43" name="TOP-PPT-4"/>
          <p:cNvSpPr/>
          <p:nvPr/>
        </p:nvSpPr>
        <p:spPr>
          <a:xfrm>
            <a:off x="3747139" y="2854894"/>
            <a:ext cx="5109091" cy="830997"/>
          </a:xfrm>
          <a:prstGeom prst="rect">
            <a:avLst/>
          </a:prstGeom>
        </p:spPr>
        <p:txBody>
          <a:bodyPr wrap="none">
            <a:spAutoFit/>
          </a:bodyPr>
          <a:lstStyle/>
          <a:p>
            <a:pPr algn="ctr"/>
            <a:r>
              <a:rPr lang="zh-CN" altLang="en-US" sz="4800" b="1">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扫黑除恶行动方式</a:t>
            </a:r>
          </a:p>
        </p:txBody>
      </p:sp>
      <p:sp>
        <p:nvSpPr>
          <p:cNvPr id="44" name="TOP-PPT-5"/>
          <p:cNvSpPr txBox="1"/>
          <p:nvPr/>
        </p:nvSpPr>
        <p:spPr>
          <a:xfrm>
            <a:off x="3141968" y="3745688"/>
            <a:ext cx="6306832" cy="369332"/>
          </a:xfrm>
          <a:prstGeom prst="rect">
            <a:avLst/>
          </a:prstGeom>
          <a:noFill/>
        </p:spPr>
        <p:txBody>
          <a:bodyPr wrap="square" rtlCol="0">
            <a:spAutoFit/>
          </a:bodyPr>
          <a:lstStyle/>
          <a:p>
            <a:pPr algn="dist"/>
            <a:r>
              <a:rPr lang="en-US" altLang="zh-CN">
                <a:latin typeface="Arial" panose="020B0604020202020204" pitchFamily="34" charset="0"/>
                <a:ea typeface="思源黑体 CN Regular" panose="020B0500000000000000" pitchFamily="34" charset="-122"/>
                <a:sym typeface="Arial" panose="020B0604020202020204" pitchFamily="34" charset="0"/>
              </a:rPr>
              <a:t>THE ANTI-MAFIA METHOD OF ACTION</a:t>
            </a:r>
            <a:endPar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endParaRP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27" name="TOP-PPT-4"/>
          <p:cNvSpPr/>
          <p:nvPr/>
        </p:nvSpPr>
        <p:spPr>
          <a:xfrm>
            <a:off x="791921" y="1679553"/>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8" name="TOP-PPT-5"/>
          <p:cNvSpPr/>
          <p:nvPr/>
        </p:nvSpPr>
        <p:spPr>
          <a:xfrm>
            <a:off x="683294" y="1608309"/>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01</a:t>
            </a:r>
          </a:p>
        </p:txBody>
      </p:sp>
      <p:sp>
        <p:nvSpPr>
          <p:cNvPr id="29" name="TOP-PPT-6"/>
          <p:cNvSpPr/>
          <p:nvPr/>
        </p:nvSpPr>
        <p:spPr>
          <a:xfrm>
            <a:off x="1464117" y="1632741"/>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30" name="TOP-PPT-7"/>
          <p:cNvSpPr/>
          <p:nvPr/>
        </p:nvSpPr>
        <p:spPr>
          <a:xfrm>
            <a:off x="1599507" y="1739874"/>
            <a:ext cx="9911203" cy="837152"/>
          </a:xfrm>
          <a:prstGeom prst="rect">
            <a:avLst/>
          </a:prstGeom>
        </p:spPr>
        <p:txBody>
          <a:bodyPr wrap="square">
            <a:spAutoFit/>
          </a:bodyPr>
          <a:lstStyle/>
          <a:p>
            <a:pPr>
              <a:lnSpc>
                <a:spcPct val="110000"/>
              </a:lnSpc>
            </a:pPr>
            <a:r>
              <a:rPr lang="zh-CN" altLang="en-US" sz="22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在各级党委领导下，发挥社会治安综合治理优势，推动各部门各司其职、齐抓</a:t>
            </a:r>
            <a:endParaRPr lang="en-US" altLang="zh-CN" sz="22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pPr>
              <a:lnSpc>
                <a:spcPct val="110000"/>
              </a:lnSpc>
            </a:pPr>
            <a:r>
              <a:rPr lang="zh-CN" altLang="en-US" sz="22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共管，综合运用各种手段预防和解决黑恶势力违法犯罪突出问题</a:t>
            </a:r>
            <a:endParaRPr lang="zh-CN" altLang="en-US" sz="2200" dirty="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1" name="TOP-PPT-8"/>
          <p:cNvSpPr/>
          <p:nvPr/>
        </p:nvSpPr>
        <p:spPr>
          <a:xfrm>
            <a:off x="791921" y="3205546"/>
            <a:ext cx="10593256" cy="3043518"/>
          </a:xfrm>
          <a:prstGeom prst="roundRect">
            <a:avLst>
              <a:gd name="adj" fmla="val 0"/>
            </a:avLst>
          </a:prstGeom>
          <a:noFill/>
          <a:ln w="285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32" name="TOP-PPT-9"/>
          <p:cNvSpPr/>
          <p:nvPr/>
        </p:nvSpPr>
        <p:spPr>
          <a:xfrm>
            <a:off x="1150317" y="3074477"/>
            <a:ext cx="1655604" cy="2181657"/>
          </a:xfrm>
          <a:prstGeom prst="flowChartOffpageConnector">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3" name="TOP-PPT-10"/>
          <p:cNvSpPr/>
          <p:nvPr/>
        </p:nvSpPr>
        <p:spPr>
          <a:xfrm>
            <a:off x="1217004" y="3432693"/>
            <a:ext cx="1588917" cy="1077218"/>
          </a:xfrm>
          <a:prstGeom prst="rect">
            <a:avLst/>
          </a:prstGeom>
          <a:noFill/>
        </p:spPr>
        <p:txBody>
          <a:bodyPr wrap="square">
            <a:spAutoFit/>
          </a:bodyPr>
          <a:lstStyle/>
          <a:p>
            <a:pPr algn="ctr"/>
            <a:r>
              <a:rPr lang="zh-CN" altLang="en-US"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rPr>
              <a:t>两种</a:t>
            </a:r>
            <a:endParaRPr lang="en-US" altLang="zh-CN"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pPr algn="ctr"/>
            <a:r>
              <a:rPr lang="zh-CN" altLang="en-US"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rPr>
              <a:t>手段</a:t>
            </a:r>
            <a:endParaRPr lang="en-US" altLang="zh-CN"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4" name="TOP-PPT-11"/>
          <p:cNvSpPr/>
          <p:nvPr/>
        </p:nvSpPr>
        <p:spPr>
          <a:xfrm>
            <a:off x="3323948" y="3566112"/>
            <a:ext cx="7792288" cy="2308324"/>
          </a:xfrm>
          <a:prstGeom prst="rect">
            <a:avLst/>
          </a:prstGeom>
        </p:spPr>
        <p:txBody>
          <a:bodyPr wrap="square">
            <a:spAutoFit/>
          </a:bodyPr>
          <a:lstStyle/>
          <a:p>
            <a:pPr marL="342900" indent="-342900">
              <a:buClr>
                <a:schemeClr val="accent2"/>
              </a:buClr>
              <a:buFont typeface="+mj-lt"/>
              <a:buAutoNum type="arabicPeriod"/>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各有关部门要结合自身职能，主动承担好在扫黑除恶专项斗争中的职责任务，依法行政、依法履职，强化重点行业、重点领域监管，防止行政不作为和乱作为，最大限度挤压黑恶势力滋生空间。</a:t>
            </a: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各有关部门要将日常执法检查中发现的涉黑涉恶线索及时向公安机关通报，建立健全线索发现移交机制。</a:t>
            </a: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政法机关对在办案中发现的行业管理漏洞，要及时通报相关部门、提出加强监管和行政执法的建议。</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3" name="TOP-PPT-4"/>
          <p:cNvSpPr/>
          <p:nvPr/>
        </p:nvSpPr>
        <p:spPr>
          <a:xfrm>
            <a:off x="791921" y="1687113"/>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4" name="TOP-PPT-5"/>
          <p:cNvSpPr/>
          <p:nvPr/>
        </p:nvSpPr>
        <p:spPr>
          <a:xfrm>
            <a:off x="10518714" y="1611715"/>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02</a:t>
            </a:r>
          </a:p>
        </p:txBody>
      </p:sp>
      <p:sp>
        <p:nvSpPr>
          <p:cNvPr id="16" name="TOP-PPT-6"/>
          <p:cNvSpPr/>
          <p:nvPr/>
        </p:nvSpPr>
        <p:spPr>
          <a:xfrm>
            <a:off x="10604355" y="1687111"/>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7" name="TOP-PPT-7"/>
          <p:cNvSpPr/>
          <p:nvPr/>
        </p:nvSpPr>
        <p:spPr>
          <a:xfrm>
            <a:off x="1065619" y="1742087"/>
            <a:ext cx="10594877" cy="830997"/>
          </a:xfrm>
          <a:prstGeom prst="rect">
            <a:avLst/>
          </a:prstGeom>
        </p:spPr>
        <p:txBody>
          <a:bodyPr wrap="square">
            <a:spAutoFit/>
          </a:bodyPr>
          <a:lstStyle/>
          <a:p>
            <a:r>
              <a:rPr lang="zh-CN" altLang="en-US" sz="24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把扫黑除恶与反腐败斗争和基层“拍蝇”结合起来，深挖黑恶势</a:t>
            </a:r>
            <a:endParaRPr lang="en-US" altLang="zh-CN" sz="2400" b="1">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r>
              <a:rPr lang="zh-CN" altLang="en-US" sz="24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力“保护伞”</a:t>
            </a:r>
          </a:p>
        </p:txBody>
      </p:sp>
      <p:sp>
        <p:nvSpPr>
          <p:cNvPr id="19" name="TOP-PPT-8"/>
          <p:cNvSpPr/>
          <p:nvPr/>
        </p:nvSpPr>
        <p:spPr>
          <a:xfrm>
            <a:off x="745916" y="3098764"/>
            <a:ext cx="493605" cy="493605"/>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0" name="TOP-PPT-9"/>
          <p:cNvSpPr txBox="1"/>
          <p:nvPr/>
        </p:nvSpPr>
        <p:spPr>
          <a:xfrm>
            <a:off x="772144" y="3156143"/>
            <a:ext cx="441146" cy="369332"/>
          </a:xfrm>
          <a:prstGeom prst="rect">
            <a:avLst/>
          </a:prstGeom>
          <a:noFill/>
        </p:spPr>
        <p:txBody>
          <a:bodyPr wrap="none" rtlCol="0">
            <a:spAutoFit/>
          </a:bodyPr>
          <a:lstStyle/>
          <a:p>
            <a:r>
              <a:rPr kumimoji="1" lang="en-US" altLang="zh-CN">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01</a:t>
            </a:r>
            <a:endParaRPr kumimoji="1" lang="zh-CN" altLang="en-US">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sp>
        <p:nvSpPr>
          <p:cNvPr id="22" name="TOP-PPT-10"/>
          <p:cNvSpPr/>
          <p:nvPr/>
        </p:nvSpPr>
        <p:spPr>
          <a:xfrm>
            <a:off x="1407564" y="3098762"/>
            <a:ext cx="2184128" cy="484094"/>
          </a:xfrm>
          <a:prstGeom prst="round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3" name="TOP-PPT-11"/>
          <p:cNvSpPr txBox="1"/>
          <p:nvPr/>
        </p:nvSpPr>
        <p:spPr>
          <a:xfrm>
            <a:off x="1599382" y="3166081"/>
            <a:ext cx="1800493" cy="369332"/>
          </a:xfrm>
          <a:prstGeom prst="rect">
            <a:avLst/>
          </a:prstGeom>
          <a:noFill/>
        </p:spPr>
        <p:txBody>
          <a:bodyPr wrap="none" rtlCol="0">
            <a:spAutoFit/>
          </a:bodyPr>
          <a:lstStyle/>
          <a:p>
            <a:r>
              <a:rPr kumimoji="1" lang="zh-CN" altLang="en-US" b="1">
                <a:solidFill>
                  <a:schemeClr val="bg1"/>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扫恶除黑第一条</a:t>
            </a:r>
          </a:p>
        </p:txBody>
      </p:sp>
      <p:sp>
        <p:nvSpPr>
          <p:cNvPr id="25" name="TOP-PPT-12"/>
          <p:cNvSpPr/>
          <p:nvPr/>
        </p:nvSpPr>
        <p:spPr>
          <a:xfrm>
            <a:off x="4590420" y="3089253"/>
            <a:ext cx="493605" cy="493605"/>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6" name="TOP-PPT-13"/>
          <p:cNvSpPr txBox="1"/>
          <p:nvPr/>
        </p:nvSpPr>
        <p:spPr>
          <a:xfrm>
            <a:off x="4616649" y="3146632"/>
            <a:ext cx="441146" cy="369332"/>
          </a:xfrm>
          <a:prstGeom prst="rect">
            <a:avLst/>
          </a:prstGeom>
          <a:noFill/>
        </p:spPr>
        <p:txBody>
          <a:bodyPr wrap="none" rtlCol="0">
            <a:spAutoFit/>
          </a:bodyPr>
          <a:lstStyle/>
          <a:p>
            <a:r>
              <a:rPr kumimoji="1" lang="en-US" altLang="zh-CN">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02</a:t>
            </a:r>
            <a:endParaRPr kumimoji="1" lang="zh-CN" altLang="en-US">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sp>
        <p:nvSpPr>
          <p:cNvPr id="36" name="TOP-PPT-14"/>
          <p:cNvSpPr/>
          <p:nvPr/>
        </p:nvSpPr>
        <p:spPr>
          <a:xfrm>
            <a:off x="5252069" y="3089251"/>
            <a:ext cx="2184128" cy="484094"/>
          </a:xfrm>
          <a:prstGeom prst="round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7" name="TOP-PPT-15"/>
          <p:cNvSpPr txBox="1"/>
          <p:nvPr/>
        </p:nvSpPr>
        <p:spPr>
          <a:xfrm>
            <a:off x="5443887" y="3156570"/>
            <a:ext cx="1800493" cy="369332"/>
          </a:xfrm>
          <a:prstGeom prst="rect">
            <a:avLst/>
          </a:prstGeom>
          <a:noFill/>
        </p:spPr>
        <p:txBody>
          <a:bodyPr wrap="none" rtlCol="0">
            <a:spAutoFit/>
          </a:bodyPr>
          <a:lstStyle/>
          <a:p>
            <a:r>
              <a:rPr kumimoji="1" lang="zh-CN" altLang="en-US" b="1">
                <a:solidFill>
                  <a:schemeClr val="bg1"/>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扫恶除黑第一条</a:t>
            </a:r>
          </a:p>
        </p:txBody>
      </p:sp>
      <p:sp>
        <p:nvSpPr>
          <p:cNvPr id="39" name="TOP-PPT-16"/>
          <p:cNvSpPr/>
          <p:nvPr/>
        </p:nvSpPr>
        <p:spPr>
          <a:xfrm>
            <a:off x="8434926" y="3079742"/>
            <a:ext cx="493605" cy="493605"/>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0" name="TOP-PPT-17"/>
          <p:cNvSpPr txBox="1"/>
          <p:nvPr/>
        </p:nvSpPr>
        <p:spPr>
          <a:xfrm>
            <a:off x="8461153" y="3154374"/>
            <a:ext cx="441146" cy="369332"/>
          </a:xfrm>
          <a:prstGeom prst="rect">
            <a:avLst/>
          </a:prstGeom>
          <a:noFill/>
        </p:spPr>
        <p:txBody>
          <a:bodyPr wrap="none" rtlCol="0">
            <a:spAutoFit/>
          </a:bodyPr>
          <a:lstStyle/>
          <a:p>
            <a:r>
              <a:rPr kumimoji="1" lang="en-US" altLang="zh-CN">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03</a:t>
            </a:r>
            <a:endParaRPr kumimoji="1" lang="zh-CN" altLang="en-US">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sp>
        <p:nvSpPr>
          <p:cNvPr id="42" name="TOP-PPT-18"/>
          <p:cNvSpPr/>
          <p:nvPr/>
        </p:nvSpPr>
        <p:spPr>
          <a:xfrm>
            <a:off x="9096575" y="3079740"/>
            <a:ext cx="2184128" cy="484094"/>
          </a:xfrm>
          <a:prstGeom prst="round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3" name="TOP-PPT-19"/>
          <p:cNvSpPr txBox="1"/>
          <p:nvPr/>
        </p:nvSpPr>
        <p:spPr>
          <a:xfrm>
            <a:off x="9288393" y="3147059"/>
            <a:ext cx="1800493" cy="369332"/>
          </a:xfrm>
          <a:prstGeom prst="rect">
            <a:avLst/>
          </a:prstGeom>
          <a:noFill/>
        </p:spPr>
        <p:txBody>
          <a:bodyPr wrap="none" rtlCol="0">
            <a:spAutoFit/>
          </a:bodyPr>
          <a:lstStyle/>
          <a:p>
            <a:r>
              <a:rPr kumimoji="1" lang="zh-CN" altLang="en-US" b="1">
                <a:solidFill>
                  <a:schemeClr val="bg1"/>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扫恶除黑第一条</a:t>
            </a:r>
          </a:p>
        </p:txBody>
      </p:sp>
      <p:sp>
        <p:nvSpPr>
          <p:cNvPr id="44" name="TOP-PPT-20"/>
          <p:cNvSpPr/>
          <p:nvPr/>
        </p:nvSpPr>
        <p:spPr>
          <a:xfrm>
            <a:off x="8967387" y="3806333"/>
            <a:ext cx="2442500" cy="1384995"/>
          </a:xfrm>
          <a:prstGeom prst="rect">
            <a:avLst/>
          </a:prstGeom>
        </p:spPr>
        <p:txBody>
          <a:bodyPr wrap="square">
            <a:spAutoFit/>
          </a:bodyPr>
          <a:lstStyle/>
          <a:p>
            <a:pPr>
              <a:lnSpc>
                <a:spcPct val="120000"/>
              </a:lnSpc>
            </a:pPr>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纪检监察机关要将治理党员干部涉黑涉恶问题作为整治群众身边腐败问题的一个重点，纳入执纪监督和巡视巡察工作内容。</a:t>
            </a:r>
          </a:p>
        </p:txBody>
      </p:sp>
      <p:sp>
        <p:nvSpPr>
          <p:cNvPr id="45" name="TOP-PPT-21"/>
          <p:cNvSpPr/>
          <p:nvPr/>
        </p:nvSpPr>
        <p:spPr>
          <a:xfrm>
            <a:off x="5195965" y="3806333"/>
            <a:ext cx="2422841" cy="1643527"/>
          </a:xfrm>
          <a:prstGeom prst="rect">
            <a:avLst/>
          </a:prstGeom>
        </p:spPr>
        <p:txBody>
          <a:bodyPr wrap="square">
            <a:spAutoFit/>
          </a:bodyPr>
          <a:lstStyle/>
          <a:p>
            <a:pPr>
              <a:lnSpc>
                <a:spcPct val="120000"/>
              </a:lnSpc>
            </a:pPr>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纪检监察机关和政法各机关建立问题线索快速移送反馈机制，对每起涉黑涉恶违法犯罪案件及时深挖其背后的腐败问题，防止就案办案、就事论事</a:t>
            </a:r>
          </a:p>
        </p:txBody>
      </p:sp>
      <p:sp>
        <p:nvSpPr>
          <p:cNvPr id="46" name="TOP-PPT-22"/>
          <p:cNvSpPr/>
          <p:nvPr/>
        </p:nvSpPr>
        <p:spPr>
          <a:xfrm>
            <a:off x="1208153" y="3806332"/>
            <a:ext cx="2587471" cy="2419124"/>
          </a:xfrm>
          <a:prstGeom prst="rect">
            <a:avLst/>
          </a:prstGeom>
        </p:spPr>
        <p:txBody>
          <a:bodyPr wrap="square">
            <a:spAutoFit/>
          </a:bodyPr>
          <a:lstStyle/>
          <a:p>
            <a:pPr>
              <a:lnSpc>
                <a:spcPct val="120000"/>
              </a:lnSpc>
            </a:pPr>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各级纪检监察机关要将党员干部涉黑涉恶问题作为执纪审查重点，对扫黑除恶专项斗争中发现的“保护伞”问题线索优先处置，一查到底、绝不姑息与侦办涉黑涉恶案件结合起来，做到同步侦办，深度交织的案件以及脱贫攻坚领域涉黑涉恶腐败案件重点督办</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30" name="TOP-PPT-4"/>
          <p:cNvSpPr/>
          <p:nvPr/>
        </p:nvSpPr>
        <p:spPr>
          <a:xfrm>
            <a:off x="791921" y="1833964"/>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1" name="TOP-PPT-5"/>
          <p:cNvSpPr/>
          <p:nvPr/>
        </p:nvSpPr>
        <p:spPr>
          <a:xfrm>
            <a:off x="683294" y="1762720"/>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03</a:t>
            </a:r>
          </a:p>
        </p:txBody>
      </p:sp>
      <p:sp>
        <p:nvSpPr>
          <p:cNvPr id="32" name="TOP-PPT-6"/>
          <p:cNvSpPr/>
          <p:nvPr/>
        </p:nvSpPr>
        <p:spPr>
          <a:xfrm>
            <a:off x="1464117" y="1787152"/>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33" name="TOP-PPT-7"/>
          <p:cNvSpPr/>
          <p:nvPr/>
        </p:nvSpPr>
        <p:spPr>
          <a:xfrm>
            <a:off x="1599507" y="1930183"/>
            <a:ext cx="9785671" cy="769441"/>
          </a:xfrm>
          <a:prstGeom prst="rect">
            <a:avLst/>
          </a:prstGeom>
        </p:spPr>
        <p:txBody>
          <a:bodyPr wrap="square">
            <a:spAutoFit/>
          </a:bodyPr>
          <a:lstStyle/>
          <a:p>
            <a:r>
              <a:rPr lang="zh-CN" altLang="en-US"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各级党委和政府要将扫黑除恶专项斗争作为一项重大政治任务，摆到工作全局</a:t>
            </a:r>
            <a:endParaRPr lang="en-US" altLang="zh-CN"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r>
              <a:rPr lang="zh-CN" altLang="en-US"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突出位置，列入重要议事日程</a:t>
            </a:r>
          </a:p>
        </p:txBody>
      </p:sp>
      <p:sp>
        <p:nvSpPr>
          <p:cNvPr id="34" name="TOP-PPT-8"/>
          <p:cNvSpPr/>
          <p:nvPr/>
        </p:nvSpPr>
        <p:spPr>
          <a:xfrm>
            <a:off x="987602" y="3625056"/>
            <a:ext cx="10086799" cy="862047"/>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48" name="TOP-PPT-9"/>
          <p:cNvSpPr/>
          <p:nvPr/>
        </p:nvSpPr>
        <p:spPr>
          <a:xfrm>
            <a:off x="5187339" y="3452831"/>
            <a:ext cx="1687324" cy="407662"/>
          </a:xfrm>
          <a:prstGeom prst="roundRect">
            <a:avLst>
              <a:gd name="adj" fmla="val 50000"/>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9" name="TOP-PPT-10"/>
          <p:cNvSpPr/>
          <p:nvPr/>
        </p:nvSpPr>
        <p:spPr>
          <a:xfrm>
            <a:off x="5323019" y="3461634"/>
            <a:ext cx="1415964" cy="400110"/>
          </a:xfrm>
          <a:prstGeom prst="rect">
            <a:avLst/>
          </a:prstGeom>
        </p:spPr>
        <p:txBody>
          <a:bodyPr wrap="square">
            <a:spAutoFit/>
          </a:bodyPr>
          <a:lstStyle/>
          <a:p>
            <a:pPr algn="ctr"/>
            <a:r>
              <a:rPr lang="zh-CN" altLang="en-US" sz="2000" b="1">
                <a:solidFill>
                  <a:srgbClr val="FEFAF9"/>
                </a:solidFill>
                <a:latin typeface="Arial" panose="020B0604020202020204" pitchFamily="34" charset="0"/>
                <a:ea typeface="思源黑体 CN Regular" panose="020B0500000000000000" pitchFamily="34" charset="-122"/>
                <a:sym typeface="Arial" panose="020B0604020202020204" pitchFamily="34" charset="0"/>
              </a:rPr>
              <a:t>具体执行</a:t>
            </a:r>
          </a:p>
        </p:txBody>
      </p:sp>
      <p:sp>
        <p:nvSpPr>
          <p:cNvPr id="50" name="TOP-PPT-11"/>
          <p:cNvSpPr/>
          <p:nvPr/>
        </p:nvSpPr>
        <p:spPr>
          <a:xfrm>
            <a:off x="987602" y="5060240"/>
            <a:ext cx="10086799" cy="862047"/>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52" name="TOP-PPT-12"/>
          <p:cNvSpPr/>
          <p:nvPr/>
        </p:nvSpPr>
        <p:spPr>
          <a:xfrm>
            <a:off x="5187339" y="4888013"/>
            <a:ext cx="1687324" cy="407662"/>
          </a:xfrm>
          <a:prstGeom prst="roundRect">
            <a:avLst>
              <a:gd name="adj" fmla="val 50000"/>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3" name="TOP-PPT-13"/>
          <p:cNvSpPr/>
          <p:nvPr/>
        </p:nvSpPr>
        <p:spPr>
          <a:xfrm>
            <a:off x="5323019" y="4873956"/>
            <a:ext cx="1415964" cy="400110"/>
          </a:xfrm>
          <a:prstGeom prst="rect">
            <a:avLst/>
          </a:prstGeom>
        </p:spPr>
        <p:txBody>
          <a:bodyPr wrap="square">
            <a:spAutoFit/>
          </a:bodyPr>
          <a:lstStyle/>
          <a:p>
            <a:pPr algn="ctr"/>
            <a:r>
              <a:rPr lang="zh-CN" altLang="en-US" sz="2000" b="1">
                <a:solidFill>
                  <a:srgbClr val="FEFAF9"/>
                </a:solidFill>
                <a:latin typeface="Arial" panose="020B0604020202020204" pitchFamily="34" charset="0"/>
                <a:ea typeface="思源黑体 CN Regular" panose="020B0500000000000000" pitchFamily="34" charset="-122"/>
                <a:sym typeface="Arial" panose="020B0604020202020204" pitchFamily="34" charset="0"/>
              </a:rPr>
              <a:t>具体执行</a:t>
            </a:r>
          </a:p>
        </p:txBody>
      </p:sp>
      <p:sp>
        <p:nvSpPr>
          <p:cNvPr id="54" name="TOP-PPT-14"/>
          <p:cNvSpPr/>
          <p:nvPr/>
        </p:nvSpPr>
        <p:spPr>
          <a:xfrm>
            <a:off x="1221688" y="3921218"/>
            <a:ext cx="9540777" cy="523220"/>
          </a:xfrm>
          <a:prstGeom prst="rect">
            <a:avLst/>
          </a:prstGeom>
        </p:spPr>
        <p:txBody>
          <a:bodyPr wrap="square">
            <a:spAutoFit/>
          </a:bodyPr>
          <a:lstStyle/>
          <a:p>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各级党委和政府主要负责同志要勇于担当，敢于碰硬，旗帜鲜明支持扫黑除恶工作，为政法机关依法办案和有关部门依法履职、深挖彻查“保护伞”排除阻力、提供有力保障</a:t>
            </a:r>
          </a:p>
        </p:txBody>
      </p:sp>
      <p:sp>
        <p:nvSpPr>
          <p:cNvPr id="55" name="TOP-PPT-15"/>
          <p:cNvSpPr/>
          <p:nvPr/>
        </p:nvSpPr>
        <p:spPr>
          <a:xfrm>
            <a:off x="1256843" y="5347370"/>
            <a:ext cx="9382128" cy="523220"/>
          </a:xfrm>
          <a:prstGeom prst="rect">
            <a:avLst/>
          </a:prstGeom>
        </p:spPr>
        <p:txBody>
          <a:bodyPr wrap="square">
            <a:spAutoFit/>
          </a:bodyPr>
          <a:lstStyle/>
          <a:p>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对涉黑涉恶问题尤其是群众反映强烈的大案要案，要有坚决的态度，无论涉及谁，都要一查到底，特别是要查清其背后的“保护伞”，坚决依法查办，毫不含糊</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9" name="TOP-PPT-4"/>
          <p:cNvSpPr/>
          <p:nvPr/>
        </p:nvSpPr>
        <p:spPr>
          <a:xfrm>
            <a:off x="791921" y="1937598"/>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0" name="TOP-PPT-5"/>
          <p:cNvSpPr/>
          <p:nvPr/>
        </p:nvSpPr>
        <p:spPr>
          <a:xfrm>
            <a:off x="10518714" y="1862200"/>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04</a:t>
            </a:r>
          </a:p>
        </p:txBody>
      </p:sp>
      <p:sp>
        <p:nvSpPr>
          <p:cNvPr id="21" name="TOP-PPT-6"/>
          <p:cNvSpPr/>
          <p:nvPr/>
        </p:nvSpPr>
        <p:spPr>
          <a:xfrm>
            <a:off x="10604355" y="1937596"/>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TOP-PPT-7"/>
          <p:cNvSpPr/>
          <p:nvPr/>
        </p:nvSpPr>
        <p:spPr>
          <a:xfrm>
            <a:off x="998214" y="2033818"/>
            <a:ext cx="9470749" cy="769441"/>
          </a:xfrm>
          <a:prstGeom prst="rect">
            <a:avLst/>
          </a:prstGeom>
        </p:spPr>
        <p:txBody>
          <a:bodyPr wrap="square">
            <a:spAutoFit/>
          </a:bodyPr>
          <a:lstStyle/>
          <a:p>
            <a:r>
              <a:rPr lang="zh-CN" altLang="en-US"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严格落实社会治安综合治理领导责任制，对涉黑涉恶问题突出的地区、行业、领域，通过通报、约谈、挂牌督办等方式，督促其限期整改</a:t>
            </a:r>
          </a:p>
        </p:txBody>
      </p:sp>
      <p:sp>
        <p:nvSpPr>
          <p:cNvPr id="23" name="TOP-PPT-8"/>
          <p:cNvSpPr/>
          <p:nvPr/>
        </p:nvSpPr>
        <p:spPr>
          <a:xfrm>
            <a:off x="1184541" y="3534083"/>
            <a:ext cx="3961769" cy="2554592"/>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24" name="TOP-PPT-9"/>
          <p:cNvSpPr/>
          <p:nvPr/>
        </p:nvSpPr>
        <p:spPr>
          <a:xfrm>
            <a:off x="6353541" y="3534083"/>
            <a:ext cx="3961769" cy="2554592"/>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25" name="TOP-PPT-10"/>
          <p:cNvSpPr/>
          <p:nvPr/>
        </p:nvSpPr>
        <p:spPr>
          <a:xfrm>
            <a:off x="1554985" y="4149264"/>
            <a:ext cx="3127357" cy="1372683"/>
          </a:xfrm>
          <a:prstGeom prst="rect">
            <a:avLst/>
          </a:prstGeom>
        </p:spPr>
        <p:txBody>
          <a:bodyPr wrap="square">
            <a:spAutoFit/>
          </a:bodyPr>
          <a:lstStyle/>
          <a:p>
            <a:pPr>
              <a:lnSpc>
                <a:spcPct val="130000"/>
              </a:lnSpc>
            </a:pPr>
            <a:r>
              <a:rPr lang="zh-CN" altLang="en-US" sz="16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对问题严重、造成恶劣影响的，由纪检监察机关、组织人事部门依法依纪对其第一责任人及其他相关责任人严肃追责，绝不姑息</a:t>
            </a:r>
          </a:p>
        </p:txBody>
      </p:sp>
      <p:sp>
        <p:nvSpPr>
          <p:cNvPr id="26" name="TOP-PPT-11"/>
          <p:cNvSpPr/>
          <p:nvPr/>
        </p:nvSpPr>
        <p:spPr>
          <a:xfrm>
            <a:off x="6656378" y="4309308"/>
            <a:ext cx="3332023" cy="1052596"/>
          </a:xfrm>
          <a:prstGeom prst="rect">
            <a:avLst/>
          </a:prstGeom>
        </p:spPr>
        <p:txBody>
          <a:bodyPr wrap="square">
            <a:spAutoFit/>
          </a:bodyPr>
          <a:lstStyle/>
          <a:p>
            <a:pPr>
              <a:lnSpc>
                <a:spcPct val="130000"/>
              </a:lnSpc>
            </a:pPr>
            <a:r>
              <a:rPr lang="zh-CN" altLang="en-US" sz="16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严格落实行业监管责任，对日常监管不到位，导致黑恶势力滋生蔓延的，要实行责任倒查，严肃问责</a:t>
            </a:r>
          </a:p>
        </p:txBody>
      </p:sp>
      <p:sp>
        <p:nvSpPr>
          <p:cNvPr id="27" name="TOP-PPT-12"/>
          <p:cNvSpPr/>
          <p:nvPr/>
        </p:nvSpPr>
        <p:spPr>
          <a:xfrm flipH="1" flipV="1">
            <a:off x="4682343" y="3534085"/>
            <a:ext cx="463967" cy="463967"/>
          </a:xfrm>
          <a:prstGeom prst="rtTriangl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8" name="TOP-PPT-13"/>
          <p:cNvSpPr/>
          <p:nvPr/>
        </p:nvSpPr>
        <p:spPr>
          <a:xfrm flipH="1" flipV="1">
            <a:off x="9839057" y="3551372"/>
            <a:ext cx="463967" cy="463967"/>
          </a:xfrm>
          <a:prstGeom prst="rtTriangl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3"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6"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肆</a:t>
              </a:r>
            </a:p>
          </p:txBody>
        </p:sp>
      </p:grpSp>
      <p:sp>
        <p:nvSpPr>
          <p:cNvPr id="43" name="TOP-PPT-4"/>
          <p:cNvSpPr/>
          <p:nvPr/>
        </p:nvSpPr>
        <p:spPr>
          <a:xfrm>
            <a:off x="3747139" y="2854894"/>
            <a:ext cx="5109091" cy="830997"/>
          </a:xfrm>
          <a:prstGeom prst="rect">
            <a:avLst/>
          </a:prstGeom>
        </p:spPr>
        <p:txBody>
          <a:bodyPr wrap="none">
            <a:spAutoFit/>
          </a:bodyPr>
          <a:lstStyle/>
          <a:p>
            <a:pPr algn="ctr"/>
            <a:r>
              <a:rPr lang="zh-CN" altLang="en-US" sz="4800" b="1">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扫黑除恶重点对象</a:t>
            </a:r>
          </a:p>
        </p:txBody>
      </p:sp>
      <p:sp>
        <p:nvSpPr>
          <p:cNvPr id="44" name="TOP-PPT-5"/>
          <p:cNvSpPr txBox="1"/>
          <p:nvPr/>
        </p:nvSpPr>
        <p:spPr>
          <a:xfrm>
            <a:off x="3141968" y="3745688"/>
            <a:ext cx="6306832" cy="369332"/>
          </a:xfrm>
          <a:prstGeom prst="rect">
            <a:avLst/>
          </a:prstGeom>
          <a:noFill/>
        </p:spPr>
        <p:txBody>
          <a:bodyPr wrap="square" rtlCol="0">
            <a:spAutoFit/>
          </a:bodyPr>
          <a:lstStyle/>
          <a:p>
            <a:pPr algn="dist"/>
            <a:r>
              <a:rPr lang="en-US" altLang="zh-CN">
                <a:latin typeface="Arial" panose="020B0604020202020204" pitchFamily="34" charset="0"/>
                <a:ea typeface="思源黑体 CN Regular" panose="020B0500000000000000" pitchFamily="34" charset="-122"/>
                <a:sym typeface="Arial" panose="020B0604020202020204" pitchFamily="34" charset="0"/>
              </a:rPr>
              <a:t>ANTI-MAFIA FOCUS GROUPS</a:t>
            </a:r>
            <a:endPar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endParaRP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除恶扫黑的重点对象</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52" name="TOP-PPT-4"/>
          <p:cNvSpPr/>
          <p:nvPr/>
        </p:nvSpPr>
        <p:spPr bwMode="auto">
          <a:xfrm>
            <a:off x="1578790" y="1630890"/>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5" name="TOP-PPT-5"/>
          <p:cNvSpPr/>
          <p:nvPr/>
        </p:nvSpPr>
        <p:spPr bwMode="auto">
          <a:xfrm>
            <a:off x="1578790" y="2451781"/>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8" name="TOP-PPT-6"/>
          <p:cNvSpPr/>
          <p:nvPr/>
        </p:nvSpPr>
        <p:spPr bwMode="auto">
          <a:xfrm>
            <a:off x="1578790" y="3272672"/>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1" name="TOP-PPT-7"/>
          <p:cNvSpPr/>
          <p:nvPr/>
        </p:nvSpPr>
        <p:spPr bwMode="auto">
          <a:xfrm>
            <a:off x="1578790" y="4093563"/>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4" name="TOP-PPT-8"/>
          <p:cNvSpPr/>
          <p:nvPr/>
        </p:nvSpPr>
        <p:spPr bwMode="auto">
          <a:xfrm>
            <a:off x="1578790" y="4914454"/>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7" name="TOP-PPT-9"/>
          <p:cNvSpPr/>
          <p:nvPr/>
        </p:nvSpPr>
        <p:spPr bwMode="auto">
          <a:xfrm>
            <a:off x="1578790" y="5735346"/>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8" name="TOP-PPT-10"/>
          <p:cNvSpPr/>
          <p:nvPr/>
        </p:nvSpPr>
        <p:spPr>
          <a:xfrm>
            <a:off x="1931917" y="1772953"/>
            <a:ext cx="6096000" cy="307777"/>
          </a:xfrm>
          <a:prstGeom prst="rect">
            <a:avLst/>
          </a:prstGeom>
        </p:spPr>
        <p:txBody>
          <a:bodyPr>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威胁政治安全特别是政权安全、制度安全以及向政治领域渗透的黑恶势力</a:t>
            </a:r>
          </a:p>
        </p:txBody>
      </p:sp>
      <p:sp>
        <p:nvSpPr>
          <p:cNvPr id="69" name="TOP-PPT-11"/>
          <p:cNvSpPr/>
          <p:nvPr/>
        </p:nvSpPr>
        <p:spPr>
          <a:xfrm>
            <a:off x="1931917" y="2548369"/>
            <a:ext cx="7026035" cy="307777"/>
          </a:xfrm>
          <a:prstGeom prst="rect">
            <a:avLst/>
          </a:prstGeom>
        </p:spPr>
        <p:txBody>
          <a:bodyPr>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把持基层政权、操纵破坏基层换届选举、垄断农村资源、侵吞集体资产的黑恶势力</a:t>
            </a:r>
          </a:p>
        </p:txBody>
      </p:sp>
      <p:sp>
        <p:nvSpPr>
          <p:cNvPr id="70" name="TOP-PPT-12"/>
          <p:cNvSpPr/>
          <p:nvPr/>
        </p:nvSpPr>
        <p:spPr>
          <a:xfrm>
            <a:off x="1931918" y="3381085"/>
            <a:ext cx="6835423" cy="307777"/>
          </a:xfrm>
          <a:prstGeom prst="rect">
            <a:avLst/>
          </a:prstGeom>
        </p:spPr>
        <p:txBody>
          <a:bodyPr wrap="square">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利用家族、宗族势力横行乡里、称霸一方、欺压残害百姓的“村霸修等黑恶势力</a:t>
            </a:r>
          </a:p>
        </p:txBody>
      </p:sp>
      <p:sp>
        <p:nvSpPr>
          <p:cNvPr id="71" name="TOP-PPT-13"/>
          <p:cNvSpPr/>
          <p:nvPr/>
        </p:nvSpPr>
        <p:spPr>
          <a:xfrm>
            <a:off x="1931917" y="4213804"/>
            <a:ext cx="7604835" cy="307777"/>
          </a:xfrm>
          <a:prstGeom prst="rect">
            <a:avLst/>
          </a:prstGeom>
        </p:spPr>
        <p:txBody>
          <a:bodyPr>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在征地、租地、拆迂、工程项目建设等过程中煽动闹事的黑恶势力</a:t>
            </a:r>
          </a:p>
        </p:txBody>
      </p:sp>
      <p:sp>
        <p:nvSpPr>
          <p:cNvPr id="72" name="TOP-PPT-14"/>
          <p:cNvSpPr/>
          <p:nvPr/>
        </p:nvSpPr>
        <p:spPr>
          <a:xfrm>
            <a:off x="1931918" y="4986359"/>
            <a:ext cx="6380567" cy="523220"/>
          </a:xfrm>
          <a:prstGeom prst="rect">
            <a:avLst/>
          </a:prstGeom>
        </p:spPr>
        <p:txBody>
          <a:bodyPr wrap="square">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在建筑工程、交运运输、矿产资源、渔业捕捞等行业、领域，强揽工程、恶意竞标、非法占地、滥开滥采的黑恶势力</a:t>
            </a:r>
          </a:p>
        </p:txBody>
      </p:sp>
      <p:sp>
        <p:nvSpPr>
          <p:cNvPr id="73" name="TOP-PPT-15"/>
          <p:cNvSpPr/>
          <p:nvPr/>
        </p:nvSpPr>
        <p:spPr>
          <a:xfrm>
            <a:off x="1849221" y="5795012"/>
            <a:ext cx="6463265" cy="523220"/>
          </a:xfrm>
          <a:prstGeom prst="rect">
            <a:avLst/>
          </a:prstGeom>
        </p:spPr>
        <p:txBody>
          <a:bodyPr wrap="square">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在商贸集市、批发市场、车站码头、旅游景区等场所欺行霸市、强买强卖、收保护费的市霸、行霸等黑恶势力</a:t>
            </a:r>
          </a:p>
        </p:txBody>
      </p:sp>
      <p:pic>
        <p:nvPicPr>
          <p:cNvPr id="75" name="TOP-PPT-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95183" y="3825298"/>
            <a:ext cx="4003072" cy="3043238"/>
          </a:xfrm>
          <a:prstGeom prst="rect">
            <a:avLst/>
          </a:prstGeom>
        </p:spPr>
      </p:pic>
      <p:sp>
        <p:nvSpPr>
          <p:cNvPr id="76" name="TOP-PPT-17"/>
          <p:cNvSpPr/>
          <p:nvPr/>
        </p:nvSpPr>
        <p:spPr bwMode="auto">
          <a:xfrm>
            <a:off x="1021127" y="1630890"/>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01</a:t>
            </a:r>
          </a:p>
        </p:txBody>
      </p:sp>
      <p:sp>
        <p:nvSpPr>
          <p:cNvPr id="77" name="TOP-PPT-18"/>
          <p:cNvSpPr/>
          <p:nvPr/>
        </p:nvSpPr>
        <p:spPr bwMode="auto">
          <a:xfrm>
            <a:off x="1021127" y="2451781"/>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02</a:t>
            </a:r>
          </a:p>
        </p:txBody>
      </p:sp>
      <p:sp>
        <p:nvSpPr>
          <p:cNvPr id="78" name="TOP-PPT-19"/>
          <p:cNvSpPr/>
          <p:nvPr/>
        </p:nvSpPr>
        <p:spPr bwMode="auto">
          <a:xfrm>
            <a:off x="1021127" y="3272672"/>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03</a:t>
            </a:r>
          </a:p>
        </p:txBody>
      </p:sp>
      <p:sp>
        <p:nvSpPr>
          <p:cNvPr id="79" name="TOP-PPT-20"/>
          <p:cNvSpPr/>
          <p:nvPr/>
        </p:nvSpPr>
        <p:spPr bwMode="auto">
          <a:xfrm>
            <a:off x="1021127" y="4093563"/>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04</a:t>
            </a:r>
          </a:p>
        </p:txBody>
      </p:sp>
      <p:sp>
        <p:nvSpPr>
          <p:cNvPr id="80" name="TOP-PPT-21"/>
          <p:cNvSpPr/>
          <p:nvPr/>
        </p:nvSpPr>
        <p:spPr bwMode="auto">
          <a:xfrm>
            <a:off x="1021127" y="4914454"/>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05</a:t>
            </a:r>
          </a:p>
        </p:txBody>
      </p:sp>
      <p:sp>
        <p:nvSpPr>
          <p:cNvPr id="81" name="TOP-PPT-22"/>
          <p:cNvSpPr/>
          <p:nvPr/>
        </p:nvSpPr>
        <p:spPr bwMode="auto">
          <a:xfrm>
            <a:off x="1021127" y="5735346"/>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06</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除恶扫黑的重点对象</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05" name="TOP-PPT-4"/>
          <p:cNvSpPr/>
          <p:nvPr/>
        </p:nvSpPr>
        <p:spPr>
          <a:xfrm>
            <a:off x="8581608" y="2280275"/>
            <a:ext cx="585635"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08</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6" name="TOP-PPT-5"/>
          <p:cNvSpPr/>
          <p:nvPr/>
        </p:nvSpPr>
        <p:spPr>
          <a:xfrm>
            <a:off x="8581608" y="3543117"/>
            <a:ext cx="585635"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10</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7" name="TOP-PPT-6"/>
          <p:cNvSpPr/>
          <p:nvPr/>
        </p:nvSpPr>
        <p:spPr>
          <a:xfrm>
            <a:off x="8581608" y="4805960"/>
            <a:ext cx="585635"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12</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8" name="TOP-PPT-7"/>
          <p:cNvSpPr/>
          <p:nvPr/>
        </p:nvSpPr>
        <p:spPr>
          <a:xfrm flipH="1">
            <a:off x="3003195" y="2284507"/>
            <a:ext cx="565904"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07</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9" name="TOP-PPT-8"/>
          <p:cNvSpPr/>
          <p:nvPr/>
        </p:nvSpPr>
        <p:spPr>
          <a:xfrm flipH="1">
            <a:off x="3003195" y="3547349"/>
            <a:ext cx="565904"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09</a:t>
            </a:r>
            <a:endParaRPr lang="en-AU"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10" name="TOP-PPT-9"/>
          <p:cNvSpPr/>
          <p:nvPr/>
        </p:nvSpPr>
        <p:spPr>
          <a:xfrm flipH="1">
            <a:off x="3003195" y="4810192"/>
            <a:ext cx="565904"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11</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11" name="TOP-PPT-10"/>
          <p:cNvSpPr/>
          <p:nvPr/>
        </p:nvSpPr>
        <p:spPr>
          <a:xfrm>
            <a:off x="9413264" y="4827758"/>
            <a:ext cx="1980144" cy="584775"/>
          </a:xfrm>
          <a:prstGeom prst="rect">
            <a:avLst/>
          </a:prstGeom>
        </p:spPr>
        <p:txBody>
          <a:bodyPr wrap="square">
            <a:spAutoFit/>
          </a:bodyPr>
          <a:lstStyle/>
          <a:p>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坚决深挖黑恶势力“保护伞”</a:t>
            </a:r>
          </a:p>
        </p:txBody>
      </p:sp>
      <p:sp>
        <p:nvSpPr>
          <p:cNvPr id="112" name="TOP-PPT-11"/>
          <p:cNvSpPr/>
          <p:nvPr/>
        </p:nvSpPr>
        <p:spPr>
          <a:xfrm>
            <a:off x="9413265" y="3543118"/>
            <a:ext cx="2187572" cy="830997"/>
          </a:xfrm>
          <a:prstGeom prst="rect">
            <a:avLst/>
          </a:prstGeom>
        </p:spPr>
        <p:txBody>
          <a:bodyPr wrap="square">
            <a:spAutoFit/>
          </a:bodyPr>
          <a:lstStyle/>
          <a:p>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境外黑社会入境发展渗透以及跨国跨境的黑恶势力</a:t>
            </a:r>
          </a:p>
        </p:txBody>
      </p:sp>
      <p:sp>
        <p:nvSpPr>
          <p:cNvPr id="113" name="TOP-PPT-12"/>
          <p:cNvSpPr/>
          <p:nvPr/>
        </p:nvSpPr>
        <p:spPr>
          <a:xfrm>
            <a:off x="760602" y="4710828"/>
            <a:ext cx="2137356" cy="1077218"/>
          </a:xfrm>
          <a:prstGeom prst="rect">
            <a:avLst/>
          </a:prstGeom>
        </p:spPr>
        <p:txBody>
          <a:bodyPr wrap="square">
            <a:spAutoFit/>
          </a:bodyPr>
          <a:lstStyle/>
          <a:p>
            <a:pPr algn="r"/>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组织或雇佣网络“水军”在网上威胁、恐吓、侮辱、诽谤、滋扰的黑恶势力</a:t>
            </a:r>
          </a:p>
        </p:txBody>
      </p:sp>
      <p:sp>
        <p:nvSpPr>
          <p:cNvPr id="114" name="TOP-PPT-13"/>
          <p:cNvSpPr/>
          <p:nvPr/>
        </p:nvSpPr>
        <p:spPr>
          <a:xfrm>
            <a:off x="611935" y="2213690"/>
            <a:ext cx="2308408" cy="830997"/>
          </a:xfrm>
          <a:prstGeom prst="rect">
            <a:avLst/>
          </a:prstGeom>
        </p:spPr>
        <p:txBody>
          <a:bodyPr wrap="square">
            <a:spAutoFit/>
          </a:bodyPr>
          <a:lstStyle/>
          <a:p>
            <a:pPr algn="r"/>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操纵、经营“黄赌毒”等违法犯罪活动的黑恶势力</a:t>
            </a:r>
          </a:p>
        </p:txBody>
      </p:sp>
      <p:sp>
        <p:nvSpPr>
          <p:cNvPr id="115" name="TOP-PPT-14"/>
          <p:cNvSpPr/>
          <p:nvPr/>
        </p:nvSpPr>
        <p:spPr>
          <a:xfrm>
            <a:off x="666919" y="3478200"/>
            <a:ext cx="2231039" cy="584775"/>
          </a:xfrm>
          <a:prstGeom prst="rect">
            <a:avLst/>
          </a:prstGeom>
        </p:spPr>
        <p:txBody>
          <a:bodyPr wrap="square">
            <a:spAutoFit/>
          </a:bodyPr>
          <a:lstStyle/>
          <a:p>
            <a:pPr algn="r"/>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非法高利放贷、暴力讨债的黑恶势力</a:t>
            </a:r>
          </a:p>
        </p:txBody>
      </p:sp>
      <p:sp>
        <p:nvSpPr>
          <p:cNvPr id="116" name="TOP-PPT-15"/>
          <p:cNvSpPr/>
          <p:nvPr/>
        </p:nvSpPr>
        <p:spPr>
          <a:xfrm>
            <a:off x="9424767" y="2208188"/>
            <a:ext cx="1979356" cy="830997"/>
          </a:xfrm>
          <a:prstGeom prst="rect">
            <a:avLst/>
          </a:prstGeom>
        </p:spPr>
        <p:txBody>
          <a:bodyPr wrap="square">
            <a:spAutoFit/>
          </a:bodyPr>
          <a:lstStyle/>
          <a:p>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插手民间纠纷，充当“地下执法队”的黑恶势力</a:t>
            </a:r>
          </a:p>
        </p:txBody>
      </p:sp>
      <p:pic>
        <p:nvPicPr>
          <p:cNvPr id="117" name="TOP-PPT-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04300" y="2046411"/>
            <a:ext cx="3919784" cy="3676651"/>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31251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cxnSp>
        <p:nvCxnSpPr>
          <p:cNvPr id="9" name="TOP-PPT-3"/>
          <p:cNvCxnSpPr/>
          <p:nvPr/>
        </p:nvCxnSpPr>
        <p:spPr>
          <a:xfrm>
            <a:off x="2230445" y="2006895"/>
            <a:ext cx="8386755" cy="0"/>
          </a:xfrm>
          <a:prstGeom prst="line">
            <a:avLst/>
          </a:prstGeom>
          <a:ln>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0" name="TOP-PPT-4"/>
          <p:cNvGrpSpPr/>
          <p:nvPr/>
        </p:nvGrpSpPr>
        <p:grpSpPr>
          <a:xfrm>
            <a:off x="2179517" y="1292102"/>
            <a:ext cx="2806250" cy="677108"/>
            <a:chOff x="5169025" y="988171"/>
            <a:chExt cx="3879048" cy="935959"/>
          </a:xfrm>
        </p:grpSpPr>
        <p:sp>
          <p:nvSpPr>
            <p:cNvPr id="11" name="TOP-PPT-4-1"/>
            <p:cNvSpPr/>
            <p:nvPr/>
          </p:nvSpPr>
          <p:spPr>
            <a:xfrm>
              <a:off x="5169025" y="988171"/>
              <a:ext cx="1602477" cy="935959"/>
            </a:xfrm>
            <a:prstGeom prst="rect">
              <a:avLst/>
            </a:prstGeom>
          </p:spPr>
          <p:txBody>
            <a:bodyPr wrap="none">
              <a:spAutoFit/>
            </a:bodyPr>
            <a:lstStyle/>
            <a:p>
              <a:r>
                <a:rPr lang="zh-CN" altLang="en-US" sz="3800" b="1">
                  <a:latin typeface="Arial" panose="020B0604020202020204" pitchFamily="34" charset="0"/>
                  <a:ea typeface="思源黑体 CN Regular" panose="020B0500000000000000" pitchFamily="34" charset="-122"/>
                  <a:cs typeface="RTWS ShangYaZhunSung G0v1" charset="-122"/>
                  <a:sym typeface="Arial" panose="020B0604020202020204" pitchFamily="34" charset="0"/>
                </a:rPr>
                <a:t>前言</a:t>
              </a:r>
            </a:p>
          </p:txBody>
        </p:sp>
        <p:sp>
          <p:nvSpPr>
            <p:cNvPr id="12" name="TOP-PPT-4-2"/>
            <p:cNvSpPr/>
            <p:nvPr/>
          </p:nvSpPr>
          <p:spPr>
            <a:xfrm>
              <a:off x="6630709" y="1080504"/>
              <a:ext cx="2417364" cy="681762"/>
            </a:xfrm>
            <a:prstGeom prst="rect">
              <a:avLst/>
            </a:prstGeom>
          </p:spPr>
          <p:txBody>
            <a:bodyPr wrap="none">
              <a:spAutoFit/>
            </a:bodyPr>
            <a:lstStyle/>
            <a:p>
              <a:r>
                <a:rPr lang="en-US" altLang="zh-CN" sz="2605">
                  <a:latin typeface="Arial" panose="020B0604020202020204" pitchFamily="34" charset="0"/>
                  <a:ea typeface="思源黑体 CN Regular" panose="020B0500000000000000" pitchFamily="34" charset="-122"/>
                  <a:cs typeface="方正苏新诗柳楷简体-yolan" panose="02000000000000000000" pitchFamily="2" charset="-122"/>
                  <a:sym typeface="Arial" panose="020B0604020202020204" pitchFamily="34" charset="0"/>
                </a:rPr>
                <a:t>QIAN YAN</a:t>
              </a:r>
              <a:endParaRPr lang="zh-CN" altLang="en-US" sz="2605">
                <a:latin typeface="Arial" panose="020B0604020202020204" pitchFamily="34" charset="0"/>
                <a:ea typeface="思源黑体 CN Regular" panose="020B0500000000000000" pitchFamily="34" charset="-122"/>
                <a:cs typeface="方正苏新诗柳楷简体-yolan" panose="02000000000000000000" pitchFamily="2" charset="-122"/>
                <a:sym typeface="Arial" panose="020B0604020202020204" pitchFamily="34" charset="0"/>
              </a:endParaRPr>
            </a:p>
          </p:txBody>
        </p:sp>
      </p:grpSp>
      <p:sp>
        <p:nvSpPr>
          <p:cNvPr id="13" name="TOP-PPT-5"/>
          <p:cNvSpPr/>
          <p:nvPr/>
        </p:nvSpPr>
        <p:spPr>
          <a:xfrm>
            <a:off x="2174389" y="2082479"/>
            <a:ext cx="8605371" cy="2062103"/>
          </a:xfrm>
          <a:prstGeom prst="rect">
            <a:avLst/>
          </a:prstGeom>
        </p:spPr>
        <p:txBody>
          <a:bodyPr wrap="square">
            <a:spAutoFit/>
          </a:bodyPr>
          <a:lstStyle/>
          <a:p>
            <a:pPr algn="just">
              <a:lnSpc>
                <a:spcPct val="200000"/>
              </a:lnSpc>
              <a:defRPr/>
            </a:pP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2018</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年</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1</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月</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24</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日，中共中央、国务院发出</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关于开展扫黑除恶专项斗争的通知</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通知</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指出，为深入贯彻落实党的十九大部署和习近平总书记重要指示精神，保障人民安居乐业、社会安定有序、国家长治久安，进一步巩固党的执政基础，党中央、国务院决定，在全国开展扫黑除恶专项斗争</a:t>
            </a:r>
            <a:endParaRPr lang="zh-CN" altLang="en-US" sz="1200" kern="0" dirty="0">
              <a:latin typeface="Arial" panose="020B0604020202020204" pitchFamily="34" charset="0"/>
              <a:ea typeface="思源黑体 CN Regular" panose="020B0500000000000000" pitchFamily="34" charset="-122"/>
              <a:cs typeface="微软雅黑 Light" panose="020B0502040204020203" charset="-122"/>
              <a:sym typeface="Arial" panose="020B0604020202020204" pitchFamily="34" charset="0"/>
            </a:endParaRPr>
          </a:p>
        </p:txBody>
      </p:sp>
      <p:sp>
        <p:nvSpPr>
          <p:cNvPr id="2" name="文本框 1"/>
          <p:cNvSpPr txBox="1"/>
          <p:nvPr/>
        </p:nvSpPr>
        <p:spPr>
          <a:xfrm>
            <a:off x="2539014" y="124287"/>
            <a:ext cx="1384916" cy="215444"/>
          </a:xfrm>
          <a:prstGeom prst="rect">
            <a:avLst/>
          </a:prstGeom>
          <a:noFill/>
        </p:spPr>
        <p:txBody>
          <a:bodyPr wrap="square" rtlCol="0">
            <a:spAutoFit/>
          </a:bodyPr>
          <a:lstStyle/>
          <a:p>
            <a:r>
              <a:rPr lang="en-US" altLang="zh-CN" sz="800" dirty="0">
                <a:solidFill>
                  <a:srgbClr val="75B1D8"/>
                </a:solidFill>
              </a:rPr>
              <a:t>https://www.ypppt.com/</a:t>
            </a:r>
            <a:endParaRPr lang="zh-CN" altLang="en-US" sz="800" dirty="0">
              <a:solidFill>
                <a:srgbClr val="75B1D8"/>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sp>
        <p:nvSpPr>
          <p:cNvPr id="14" name="TOP-PPT-3"/>
          <p:cNvSpPr txBox="1"/>
          <p:nvPr/>
        </p:nvSpPr>
        <p:spPr>
          <a:xfrm>
            <a:off x="6339683" y="1203716"/>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总体要求和目标任务</a:t>
            </a:r>
          </a:p>
        </p:txBody>
      </p:sp>
      <p:sp>
        <p:nvSpPr>
          <p:cNvPr id="17" name="TOP-PPT-4"/>
          <p:cNvSpPr/>
          <p:nvPr/>
        </p:nvSpPr>
        <p:spPr>
          <a:xfrm>
            <a:off x="4854877" y="1112112"/>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9" name="TOP-PPT-5"/>
          <p:cNvSpPr/>
          <p:nvPr/>
        </p:nvSpPr>
        <p:spPr>
          <a:xfrm>
            <a:off x="5180579" y="903987"/>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0" name="TOP-PPT-6"/>
          <p:cNvSpPr txBox="1"/>
          <p:nvPr/>
        </p:nvSpPr>
        <p:spPr>
          <a:xfrm>
            <a:off x="5276816" y="860669"/>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01</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21" name="TOP-PPT-7"/>
          <p:cNvSpPr txBox="1"/>
          <p:nvPr/>
        </p:nvSpPr>
        <p:spPr>
          <a:xfrm>
            <a:off x="6339683" y="2421201"/>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扫恶除黑五要五坚持</a:t>
            </a:r>
          </a:p>
        </p:txBody>
      </p:sp>
      <p:sp>
        <p:nvSpPr>
          <p:cNvPr id="22" name="TOP-PPT-8"/>
          <p:cNvSpPr/>
          <p:nvPr/>
        </p:nvSpPr>
        <p:spPr>
          <a:xfrm>
            <a:off x="4854877" y="2329597"/>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4" name="TOP-PPT-9"/>
          <p:cNvSpPr/>
          <p:nvPr/>
        </p:nvSpPr>
        <p:spPr>
          <a:xfrm>
            <a:off x="5180579" y="2121472"/>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5" name="TOP-PPT-10"/>
          <p:cNvSpPr txBox="1"/>
          <p:nvPr/>
        </p:nvSpPr>
        <p:spPr>
          <a:xfrm>
            <a:off x="5276816" y="2078154"/>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02</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26" name="TOP-PPT-11"/>
          <p:cNvSpPr txBox="1"/>
          <p:nvPr/>
        </p:nvSpPr>
        <p:spPr>
          <a:xfrm>
            <a:off x="6339683" y="3638686"/>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扫黑除恶行动方式</a:t>
            </a:r>
          </a:p>
        </p:txBody>
      </p:sp>
      <p:sp>
        <p:nvSpPr>
          <p:cNvPr id="27" name="TOP-PPT-12"/>
          <p:cNvSpPr/>
          <p:nvPr/>
        </p:nvSpPr>
        <p:spPr>
          <a:xfrm>
            <a:off x="4854877" y="3547082"/>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9" name="TOP-PPT-13"/>
          <p:cNvSpPr/>
          <p:nvPr/>
        </p:nvSpPr>
        <p:spPr>
          <a:xfrm>
            <a:off x="5180579" y="3338957"/>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0" name="TOP-PPT-14"/>
          <p:cNvSpPr txBox="1"/>
          <p:nvPr/>
        </p:nvSpPr>
        <p:spPr>
          <a:xfrm>
            <a:off x="5276816" y="3295639"/>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03</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31" name="TOP-PPT-15"/>
          <p:cNvSpPr/>
          <p:nvPr/>
        </p:nvSpPr>
        <p:spPr>
          <a:xfrm>
            <a:off x="4854877" y="4764567"/>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3" name="TOP-PPT-16"/>
          <p:cNvSpPr/>
          <p:nvPr/>
        </p:nvSpPr>
        <p:spPr>
          <a:xfrm>
            <a:off x="5180579" y="4556442"/>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4" name="TOP-PPT-17"/>
          <p:cNvSpPr txBox="1"/>
          <p:nvPr/>
        </p:nvSpPr>
        <p:spPr>
          <a:xfrm>
            <a:off x="5276816" y="4513124"/>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04</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35" name="TOP-PPT-18"/>
          <p:cNvSpPr txBox="1"/>
          <p:nvPr/>
        </p:nvSpPr>
        <p:spPr>
          <a:xfrm>
            <a:off x="6339683" y="4855565"/>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扫黑除恶重点对象</a:t>
            </a:r>
          </a:p>
        </p:txBody>
      </p:sp>
      <p:sp>
        <p:nvSpPr>
          <p:cNvPr id="36" name="TOP-PPT-19"/>
          <p:cNvSpPr txBox="1"/>
          <p:nvPr>
            <p:custDataLst>
              <p:tags r:id="rId1"/>
            </p:custDataLst>
          </p:nvPr>
        </p:nvSpPr>
        <p:spPr>
          <a:xfrm>
            <a:off x="2242054" y="2413338"/>
            <a:ext cx="1902460" cy="1015663"/>
          </a:xfrm>
          <a:prstGeom prst="rect">
            <a:avLst/>
          </a:prstGeom>
          <a:noFill/>
          <a:effectLst/>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6000" b="1" i="0" u="none" strike="noStrike" kern="2200" cap="none" spc="600" normalizeH="0" baseline="0" noProof="0">
                <a:ln>
                  <a:noFill/>
                </a:ln>
                <a:gradFill>
                  <a:gsLst>
                    <a:gs pos="0">
                      <a:srgbClr val="FF0000"/>
                    </a:gs>
                    <a:gs pos="100000">
                      <a:srgbClr val="C00000"/>
                    </a:gs>
                  </a:gsLst>
                  <a:lin ang="5400000" scaled="1"/>
                </a:gradFill>
                <a:uLnTx/>
                <a:uFillTx/>
                <a:latin typeface="Arial" panose="020B0604020202020204" pitchFamily="34" charset="0"/>
                <a:ea typeface="思源黑体 CN Regular" panose="020B0500000000000000" pitchFamily="34" charset="-122"/>
                <a:cs typeface="yuweij Medium" charset="-122"/>
                <a:sym typeface="Arial" panose="020B0604020202020204" pitchFamily="34" charset="0"/>
              </a:rPr>
              <a:t>目录</a:t>
            </a:r>
          </a:p>
        </p:txBody>
      </p:sp>
      <p:sp>
        <p:nvSpPr>
          <p:cNvPr id="37" name="TOP-PPT-20"/>
          <p:cNvSpPr txBox="1"/>
          <p:nvPr>
            <p:custDataLst>
              <p:tags r:id="rId2"/>
            </p:custDataLst>
          </p:nvPr>
        </p:nvSpPr>
        <p:spPr>
          <a:xfrm>
            <a:off x="2121303" y="3429000"/>
            <a:ext cx="2143960" cy="400110"/>
          </a:xfrm>
          <a:prstGeom prst="rect">
            <a:avLst/>
          </a:prstGeom>
          <a:noFill/>
          <a:effectLst/>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2000" i="0" u="none" strike="noStrike" kern="2200" cap="none" normalizeH="0" baseline="0" noProof="0">
                <a:ln>
                  <a:noFill/>
                </a:ln>
                <a:solidFill>
                  <a:schemeClr val="tx1">
                    <a:lumMod val="75000"/>
                    <a:lumOff val="25000"/>
                  </a:schemeClr>
                </a:solidFill>
                <a:uLnTx/>
                <a:uFillTx/>
                <a:latin typeface="Arial" panose="020B0604020202020204" pitchFamily="34" charset="0"/>
                <a:ea typeface="思源黑体 CN Regular" panose="020B0500000000000000" pitchFamily="34" charset="-122"/>
                <a:cs typeface="yuweij Medium" charset="-122"/>
                <a:sym typeface="Arial" panose="020B0604020202020204" pitchFamily="34" charset="0"/>
              </a:rPr>
              <a:t>CONTENTS</a:t>
            </a:r>
            <a:endParaRPr kumimoji="0" lang="zh-CN" altLang="en-US" sz="2000" i="0" u="none" strike="noStrike" kern="2200" cap="none" normalizeH="0" baseline="0" noProof="0">
              <a:ln>
                <a:noFill/>
              </a:ln>
              <a:solidFill>
                <a:schemeClr val="tx1">
                  <a:lumMod val="75000"/>
                  <a:lumOff val="25000"/>
                </a:schemeClr>
              </a:solidFill>
              <a:uLnTx/>
              <a:uFillTx/>
              <a:latin typeface="Arial" panose="020B0604020202020204" pitchFamily="34" charset="0"/>
              <a:ea typeface="思源黑体 CN Regular" panose="020B0500000000000000" pitchFamily="34" charset="-122"/>
              <a:cs typeface="yuweij Medium" charset="-122"/>
              <a:sym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2"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3"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壹</a:t>
              </a:r>
            </a:p>
          </p:txBody>
        </p:sp>
      </p:grpSp>
      <p:sp>
        <p:nvSpPr>
          <p:cNvPr id="43" name="TOP-PPT-4"/>
          <p:cNvSpPr/>
          <p:nvPr/>
        </p:nvSpPr>
        <p:spPr>
          <a:xfrm>
            <a:off x="3439362" y="2854894"/>
            <a:ext cx="5724644" cy="830997"/>
          </a:xfrm>
          <a:prstGeom prst="rect">
            <a:avLst/>
          </a:prstGeom>
        </p:spPr>
        <p:txBody>
          <a:bodyPr wrap="none">
            <a:spAutoFit/>
          </a:bodyPr>
          <a:lstStyle/>
          <a:p>
            <a:pPr algn="ctr"/>
            <a:r>
              <a:rPr lang="zh-CN" altLang="en-US" sz="4800" b="1" dirty="0">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总体要求和目标任务</a:t>
            </a:r>
          </a:p>
        </p:txBody>
      </p:sp>
      <p:sp>
        <p:nvSpPr>
          <p:cNvPr id="44" name="TOP-PPT-5"/>
          <p:cNvSpPr txBox="1"/>
          <p:nvPr/>
        </p:nvSpPr>
        <p:spPr>
          <a:xfrm>
            <a:off x="3141968" y="3745690"/>
            <a:ext cx="6306832" cy="276999"/>
          </a:xfrm>
          <a:prstGeom prst="rect">
            <a:avLst/>
          </a:prstGeom>
          <a:noFill/>
        </p:spPr>
        <p:txBody>
          <a:bodyPr wrap="square" rtlCol="0">
            <a:spAutoFit/>
          </a:bodyPr>
          <a:lstStyle/>
          <a:p>
            <a:pPr algn="dist"/>
            <a:r>
              <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rPr>
              <a:t>GENERAL REQUIREMENTS AND TARGET TASKS</a:t>
            </a: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4" name="TOP-PPT-4"/>
          <p:cNvSpPr/>
          <p:nvPr/>
        </p:nvSpPr>
        <p:spPr>
          <a:xfrm>
            <a:off x="1486265" y="2940064"/>
            <a:ext cx="9654731"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17" name="TOP-PPT-5"/>
          <p:cNvGrpSpPr/>
          <p:nvPr/>
        </p:nvGrpSpPr>
        <p:grpSpPr>
          <a:xfrm>
            <a:off x="861975" y="3017619"/>
            <a:ext cx="1544960" cy="462230"/>
            <a:chOff x="861975" y="2806686"/>
            <a:chExt cx="1544960" cy="462230"/>
          </a:xfrm>
        </p:grpSpPr>
        <p:sp>
          <p:nvSpPr>
            <p:cNvPr id="18" name="TOP-PPT-5-1"/>
            <p:cNvSpPr/>
            <p:nvPr/>
          </p:nvSpPr>
          <p:spPr>
            <a:xfrm>
              <a:off x="861975" y="2806686"/>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19" name="TOP-PPT-5-2"/>
            <p:cNvSpPr/>
            <p:nvPr/>
          </p:nvSpPr>
          <p:spPr>
            <a:xfrm>
              <a:off x="1192603" y="2829524"/>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第一条</a:t>
              </a:r>
            </a:p>
          </p:txBody>
        </p:sp>
      </p:grpSp>
      <p:sp>
        <p:nvSpPr>
          <p:cNvPr id="21" name="TOP-PPT-6"/>
          <p:cNvSpPr/>
          <p:nvPr/>
        </p:nvSpPr>
        <p:spPr>
          <a:xfrm>
            <a:off x="1486265" y="3826449"/>
            <a:ext cx="9654731"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TOP-PPT-7"/>
          <p:cNvSpPr/>
          <p:nvPr/>
        </p:nvSpPr>
        <p:spPr>
          <a:xfrm>
            <a:off x="861975" y="3882443"/>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3" name="TOP-PPT-8"/>
          <p:cNvSpPr/>
          <p:nvPr/>
        </p:nvSpPr>
        <p:spPr>
          <a:xfrm>
            <a:off x="1157402" y="3928493"/>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第二条</a:t>
            </a:r>
          </a:p>
        </p:txBody>
      </p:sp>
      <p:sp>
        <p:nvSpPr>
          <p:cNvPr id="25" name="TOP-PPT-9"/>
          <p:cNvSpPr/>
          <p:nvPr/>
        </p:nvSpPr>
        <p:spPr>
          <a:xfrm>
            <a:off x="1486265" y="4712833"/>
            <a:ext cx="9654731"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6" name="TOP-PPT-10"/>
          <p:cNvSpPr/>
          <p:nvPr/>
        </p:nvSpPr>
        <p:spPr>
          <a:xfrm>
            <a:off x="861975" y="4793799"/>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7" name="TOP-PPT-11"/>
          <p:cNvSpPr/>
          <p:nvPr/>
        </p:nvSpPr>
        <p:spPr>
          <a:xfrm>
            <a:off x="1111338" y="4837043"/>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第三条</a:t>
            </a:r>
          </a:p>
        </p:txBody>
      </p:sp>
      <p:sp>
        <p:nvSpPr>
          <p:cNvPr id="29" name="TOP-PPT-12"/>
          <p:cNvSpPr/>
          <p:nvPr/>
        </p:nvSpPr>
        <p:spPr>
          <a:xfrm>
            <a:off x="1486266" y="5599216"/>
            <a:ext cx="9730375"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30" name="TOP-PPT-13"/>
          <p:cNvSpPr/>
          <p:nvPr/>
        </p:nvSpPr>
        <p:spPr>
          <a:xfrm>
            <a:off x="861975" y="5677546"/>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31" name="TOP-PPT-14"/>
          <p:cNvSpPr/>
          <p:nvPr/>
        </p:nvSpPr>
        <p:spPr>
          <a:xfrm>
            <a:off x="1111338" y="5724857"/>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第四条</a:t>
            </a:r>
          </a:p>
        </p:txBody>
      </p:sp>
      <p:sp>
        <p:nvSpPr>
          <p:cNvPr id="32" name="TOP-PPT-15"/>
          <p:cNvSpPr/>
          <p:nvPr/>
        </p:nvSpPr>
        <p:spPr>
          <a:xfrm>
            <a:off x="2503849" y="3050651"/>
            <a:ext cx="7411116" cy="369332"/>
          </a:xfrm>
          <a:prstGeom prst="rect">
            <a:avLst/>
          </a:prstGeom>
        </p:spPr>
        <p:txBody>
          <a:bodyPr wrap="square">
            <a:spAutoFit/>
          </a:bodyPr>
          <a:lstStyle/>
          <a:p>
            <a:r>
              <a:rPr lang="zh-CN" altLang="en-US">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切实把专项治理和系统治理、综合治理、依法治理、源头治理结合起来</a:t>
            </a:r>
          </a:p>
        </p:txBody>
      </p:sp>
      <p:sp>
        <p:nvSpPr>
          <p:cNvPr id="33" name="TOP-PPT-16"/>
          <p:cNvSpPr/>
          <p:nvPr/>
        </p:nvSpPr>
        <p:spPr>
          <a:xfrm>
            <a:off x="2503848" y="3945911"/>
            <a:ext cx="6102269" cy="369332"/>
          </a:xfrm>
          <a:prstGeom prst="rect">
            <a:avLst/>
          </a:prstGeom>
        </p:spPr>
        <p:txBody>
          <a:bodyPr wrap="square">
            <a:spAutoFit/>
          </a:bodyPr>
          <a:lstStyle/>
          <a:p>
            <a:r>
              <a:rPr lang="zh-CN" altLang="en-US">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把打击黑恶势力犯罪和反腐败、基层“拍蝇”结合起来</a:t>
            </a:r>
            <a:endParaRPr lang="en-US" altLang="zh-CN">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34" name="TOP-PPT-17"/>
          <p:cNvSpPr/>
          <p:nvPr/>
        </p:nvSpPr>
        <p:spPr>
          <a:xfrm>
            <a:off x="1115027" y="3925563"/>
            <a:ext cx="184731" cy="400110"/>
          </a:xfrm>
          <a:prstGeom prst="rect">
            <a:avLst/>
          </a:prstGeom>
        </p:spPr>
        <p:txBody>
          <a:bodyPr wrap="none">
            <a:spAutoFit/>
          </a:bodyPr>
          <a:lstStyle/>
          <a:p>
            <a:endPar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5" name="TOP-PPT-18"/>
          <p:cNvSpPr/>
          <p:nvPr/>
        </p:nvSpPr>
        <p:spPr>
          <a:xfrm>
            <a:off x="2503849" y="4852433"/>
            <a:ext cx="4667916" cy="369332"/>
          </a:xfrm>
          <a:prstGeom prst="rect">
            <a:avLst/>
          </a:prstGeom>
        </p:spPr>
        <p:txBody>
          <a:bodyPr wrap="square">
            <a:spAutoFit/>
          </a:bodyPr>
          <a:lstStyle/>
          <a:p>
            <a:r>
              <a:rPr lang="zh-CN" altLang="en-US">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把扫黑除恶和加强基层组织建设结合起来</a:t>
            </a:r>
          </a:p>
        </p:txBody>
      </p:sp>
      <p:sp>
        <p:nvSpPr>
          <p:cNvPr id="36" name="TOP-PPT-19"/>
          <p:cNvSpPr/>
          <p:nvPr/>
        </p:nvSpPr>
        <p:spPr>
          <a:xfrm>
            <a:off x="2503848" y="5572392"/>
            <a:ext cx="8468952" cy="646331"/>
          </a:xfrm>
          <a:prstGeom prst="rect">
            <a:avLst/>
          </a:prstGeom>
        </p:spPr>
        <p:txBody>
          <a:bodyPr wrap="square">
            <a:spAutoFit/>
          </a:bodyPr>
          <a:lstStyle/>
          <a:p>
            <a:r>
              <a:rPr lang="zh-CN" altLang="en-US" sz="1750" dirty="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既有力打击震慑黑恶势力犯罪，形成压倒性态势，又有效铲除黑恶势力滋生土壤，形成长效机制</a:t>
            </a:r>
          </a:p>
        </p:txBody>
      </p:sp>
      <p:sp>
        <p:nvSpPr>
          <p:cNvPr id="37" name="TOP-PPT-20"/>
          <p:cNvSpPr/>
          <p:nvPr/>
        </p:nvSpPr>
        <p:spPr>
          <a:xfrm>
            <a:off x="798285" y="1743068"/>
            <a:ext cx="10702835" cy="914740"/>
          </a:xfrm>
          <a:prstGeom prst="roundRect">
            <a:avLst>
              <a:gd name="adj" fmla="val 38874"/>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38" name="TOP-PPT-21"/>
          <p:cNvSpPr/>
          <p:nvPr/>
        </p:nvSpPr>
        <p:spPr>
          <a:xfrm>
            <a:off x="1169516" y="1793077"/>
            <a:ext cx="10143253" cy="830997"/>
          </a:xfrm>
          <a:prstGeom prst="rect">
            <a:avLst/>
          </a:prstGeom>
        </p:spPr>
        <p:txBody>
          <a:bodyPr wrap="square">
            <a:spAutoFit/>
          </a:bodyPr>
          <a:lstStyle/>
          <a:p>
            <a:pPr>
              <a:lnSpc>
                <a:spcPct val="120000"/>
              </a:lnSpc>
            </a:pPr>
            <a:r>
              <a:rPr lang="zh-CN" altLang="en-US" sz="20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要全面贯彻党的十九大精神，以习近平新时代中国特色社会主义思想为指导，牢固树立以人民为中心的发展思想，针对当前涉黑涉恶问题新动向</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42" name="TOP-PPT-4"/>
          <p:cNvSpPr/>
          <p:nvPr/>
        </p:nvSpPr>
        <p:spPr>
          <a:xfrm>
            <a:off x="883920" y="2807755"/>
            <a:ext cx="5496560" cy="2400657"/>
          </a:xfrm>
          <a:prstGeom prst="rect">
            <a:avLst/>
          </a:prstGeom>
        </p:spPr>
        <p:txBody>
          <a:bodyPr wrap="square">
            <a:spAutoFit/>
          </a:bodyPr>
          <a:lstStyle/>
          <a:p>
            <a:pPr>
              <a:lnSpc>
                <a:spcPct val="150000"/>
              </a:lnSpc>
            </a:pPr>
            <a:r>
              <a:rPr lang="zh-CN" altLang="en-US" sz="20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       要不断增强人民获得感、幸福感、安全感，维护社会和谐稳定，巩固党的执政基础，为决胜全面建成小康社会、夺取新时代中国特色社会主义伟大胜利、实现中华民族伟大复兴的中国梦创造安全稳定的社会环境。</a:t>
            </a:r>
          </a:p>
        </p:txBody>
      </p:sp>
      <p:sp>
        <p:nvSpPr>
          <p:cNvPr id="43" name="TOP-PPT-5"/>
          <p:cNvSpPr/>
          <p:nvPr/>
        </p:nvSpPr>
        <p:spPr>
          <a:xfrm>
            <a:off x="883920" y="1980177"/>
            <a:ext cx="4248397" cy="522035"/>
          </a:xfrm>
          <a:prstGeom prst="roundRect">
            <a:avLst>
              <a:gd name="adj" fmla="val 50000"/>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6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4" name="TOP-PPT-6"/>
          <p:cNvSpPr txBox="1"/>
          <p:nvPr/>
        </p:nvSpPr>
        <p:spPr>
          <a:xfrm>
            <a:off x="1215773" y="1980177"/>
            <a:ext cx="1415772" cy="461665"/>
          </a:xfrm>
          <a:prstGeom prst="rect">
            <a:avLst/>
          </a:prstGeom>
          <a:noFill/>
        </p:spPr>
        <p:txBody>
          <a:bodyPr wrap="none" rtlCol="0">
            <a:spAutoFit/>
          </a:bodyPr>
          <a:lstStyle/>
          <a:p>
            <a:r>
              <a:rPr kumimoji="1" lang="zh-CN" altLang="en-US" sz="2400" b="1">
                <a:solidFill>
                  <a:srgbClr val="FFFFFF"/>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目标任务</a:t>
            </a:r>
          </a:p>
        </p:txBody>
      </p:sp>
      <p:sp>
        <p:nvSpPr>
          <p:cNvPr id="45" name="TOP-PPT-7"/>
          <p:cNvSpPr/>
          <p:nvPr/>
        </p:nvSpPr>
        <p:spPr>
          <a:xfrm>
            <a:off x="2586482" y="2041137"/>
            <a:ext cx="1966051" cy="400110"/>
          </a:xfrm>
          <a:prstGeom prst="rect">
            <a:avLst/>
          </a:prstGeom>
        </p:spPr>
        <p:txBody>
          <a:bodyPr wrap="none">
            <a:spAutoFit/>
          </a:bodyPr>
          <a:lstStyle/>
          <a:p>
            <a:r>
              <a:rPr lang="zh-CN" altLang="en-US" sz="2000">
                <a:solidFill>
                  <a:srgbClr val="FFFFFF"/>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Target Mission</a:t>
            </a:r>
            <a:r>
              <a:rPr lang="en-US" altLang="zh-CN" sz="2000">
                <a:solidFill>
                  <a:srgbClr val="FFFFFF"/>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v</a:t>
            </a:r>
            <a:endParaRPr lang="zh-CN" altLang="en-US" sz="2000">
              <a:solidFill>
                <a:srgbClr val="FFFFFF"/>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pic>
        <p:nvPicPr>
          <p:cNvPr id="46" name="TOP-PPT-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77997" y="2286000"/>
            <a:ext cx="6014004" cy="4572000"/>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3"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5"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kern="0">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贰</a:t>
              </a:r>
              <a:endPar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sp>
        <p:nvSpPr>
          <p:cNvPr id="43" name="TOP-PPT-4"/>
          <p:cNvSpPr/>
          <p:nvPr/>
        </p:nvSpPr>
        <p:spPr>
          <a:xfrm>
            <a:off x="3439362" y="2854894"/>
            <a:ext cx="5724644" cy="830997"/>
          </a:xfrm>
          <a:prstGeom prst="rect">
            <a:avLst/>
          </a:prstGeom>
        </p:spPr>
        <p:txBody>
          <a:bodyPr wrap="none">
            <a:spAutoFit/>
          </a:bodyPr>
          <a:lstStyle/>
          <a:p>
            <a:pPr algn="ctr"/>
            <a:r>
              <a:rPr lang="zh-CN" altLang="en-US" sz="4800" b="1" dirty="0">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扫恶除黑五要五坚持</a:t>
            </a:r>
          </a:p>
        </p:txBody>
      </p:sp>
      <p:sp>
        <p:nvSpPr>
          <p:cNvPr id="44" name="TOP-PPT-5"/>
          <p:cNvSpPr txBox="1"/>
          <p:nvPr/>
        </p:nvSpPr>
        <p:spPr>
          <a:xfrm>
            <a:off x="3141968" y="3745690"/>
            <a:ext cx="6306832" cy="276999"/>
          </a:xfrm>
          <a:prstGeom prst="rect">
            <a:avLst/>
          </a:prstGeom>
          <a:noFill/>
        </p:spPr>
        <p:txBody>
          <a:bodyPr wrap="square" rtlCol="0">
            <a:spAutoFit/>
          </a:bodyPr>
          <a:lstStyle/>
          <a:p>
            <a:pPr algn="dist"/>
            <a:r>
              <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rPr>
              <a:t>FIVE, FIVE, STICK TO IT</a:t>
            </a: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五要五坚持</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0" name="TOP-PPT-4"/>
          <p:cNvSpPr/>
          <p:nvPr/>
        </p:nvSpPr>
        <p:spPr>
          <a:xfrm>
            <a:off x="715439" y="2269043"/>
            <a:ext cx="2592288" cy="2592288"/>
          </a:xfrm>
          <a:prstGeom prst="ellipse">
            <a:avLst/>
          </a:prstGeom>
          <a:gradFill>
            <a:gsLst>
              <a:gs pos="0">
                <a:srgbClr val="FF0000"/>
              </a:gs>
              <a:gs pos="100000">
                <a:srgbClr val="C00000"/>
              </a:gs>
            </a:gsLst>
            <a:lin ang="5400000" scaled="1"/>
          </a:gra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13" name="TOP-PPT-5"/>
          <p:cNvSpPr/>
          <p:nvPr/>
        </p:nvSpPr>
        <p:spPr>
          <a:xfrm>
            <a:off x="1186771" y="3076222"/>
            <a:ext cx="1656184" cy="978729"/>
          </a:xfrm>
          <a:prstGeom prst="rect">
            <a:avLst/>
          </a:prstGeom>
        </p:spPr>
        <p:txBody>
          <a:bodyPr wrap="square">
            <a:spAutoFit/>
          </a:bodyPr>
          <a:lstStyle/>
          <a:p>
            <a:pPr algn="ctr">
              <a:lnSpc>
                <a:spcPct val="120000"/>
              </a:lnSpc>
            </a:pPr>
            <a:r>
              <a:rPr lang="zh-CN" altLang="en-US" sz="48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五要</a:t>
            </a:r>
          </a:p>
        </p:txBody>
      </p:sp>
      <p:grpSp>
        <p:nvGrpSpPr>
          <p:cNvPr id="14" name="TOP-PPT-6"/>
          <p:cNvGrpSpPr/>
          <p:nvPr/>
        </p:nvGrpSpPr>
        <p:grpSpPr>
          <a:xfrm>
            <a:off x="4177553" y="2006997"/>
            <a:ext cx="681317" cy="584775"/>
            <a:chOff x="4643718" y="1703294"/>
            <a:chExt cx="681317" cy="584775"/>
          </a:xfrm>
        </p:grpSpPr>
        <p:sp>
          <p:nvSpPr>
            <p:cNvPr id="16" name="TOP-PPT-6-1"/>
            <p:cNvSpPr/>
            <p:nvPr/>
          </p:nvSpPr>
          <p:spPr>
            <a:xfrm>
              <a:off x="4643718" y="1703294"/>
              <a:ext cx="681317" cy="565749"/>
            </a:xfrm>
            <a:prstGeom prst="wedgeRoundRectCallout">
              <a:avLst/>
            </a:prstGeom>
            <a:gradFill>
              <a:gsLst>
                <a:gs pos="0">
                  <a:srgbClr val="FF0000"/>
                </a:gs>
                <a:gs pos="100000">
                  <a:srgbClr val="C00000"/>
                </a:gs>
              </a:gsLst>
              <a:lin ang="54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17" name="TOP-PPT-6-2"/>
            <p:cNvSpPr txBox="1"/>
            <p:nvPr/>
          </p:nvSpPr>
          <p:spPr>
            <a:xfrm>
              <a:off x="4678921" y="1703294"/>
              <a:ext cx="639919" cy="584775"/>
            </a:xfrm>
            <a:prstGeom prst="rect">
              <a:avLst/>
            </a:prstGeom>
            <a:noFill/>
          </p:spPr>
          <p:txBody>
            <a:bodyPr wrap="none" rtlCol="0">
              <a:spAutoFit/>
            </a:bodyPr>
            <a:lstStyle/>
            <a:p>
              <a:r>
                <a:rPr kumimoji="1" lang="en-US" altLang="zh-CN"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01</a:t>
              </a:r>
              <a:endParaRPr kumimoji="1" lang="zh-CN" altLang="en-US"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sp>
        <p:nvSpPr>
          <p:cNvPr id="18" name="TOP-PPT-7"/>
          <p:cNvSpPr/>
          <p:nvPr/>
        </p:nvSpPr>
        <p:spPr>
          <a:xfrm>
            <a:off x="5216957" y="3675721"/>
            <a:ext cx="6096000" cy="1692771"/>
          </a:xfrm>
          <a:prstGeom prst="rect">
            <a:avLst/>
          </a:prstGeom>
        </p:spPr>
        <p:txBody>
          <a:bodyPr wrap="square">
            <a:spAutoFit/>
          </a:bodyPr>
          <a:lstStyle/>
          <a:p>
            <a:pPr>
              <a:lnSpc>
                <a:spcPct val="130000"/>
              </a:lnSpc>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坚持依法严惩、打早打小、除恶务尽，始终保持对各类黑恶势力违法犯罪的严打高压态势。政法各机关要进一步明确政策法律界限，统一执法思想，加强协调配合，既坚持严厉打击各类黑恶势力违法犯罪，又坚持严格依法办案，确保办案质量和办案效率的统一，确保政治效果、法律效果和社会效果的统一。</a:t>
            </a:r>
          </a:p>
        </p:txBody>
      </p:sp>
      <p:sp>
        <p:nvSpPr>
          <p:cNvPr id="19" name="TOP-PPT-8"/>
          <p:cNvSpPr/>
          <p:nvPr/>
        </p:nvSpPr>
        <p:spPr>
          <a:xfrm>
            <a:off x="5216957" y="2006996"/>
            <a:ext cx="6096000" cy="1052596"/>
          </a:xfrm>
          <a:prstGeom prst="rect">
            <a:avLst/>
          </a:prstGeom>
        </p:spPr>
        <p:txBody>
          <a:bodyPr wrap="square">
            <a:spAutoFit/>
          </a:bodyPr>
          <a:lstStyle/>
          <a:p>
            <a:pPr>
              <a:lnSpc>
                <a:spcPct val="130000"/>
              </a:lnSpc>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要聚焦涉黑涉恶问题突出的重点地区、重点行业、重点领域，把打击锋芒始终对准群众反映最强烈、最深恶痛绝的各类黑恶势力违法犯罪。</a:t>
            </a:r>
          </a:p>
        </p:txBody>
      </p:sp>
      <p:grpSp>
        <p:nvGrpSpPr>
          <p:cNvPr id="20" name="TOP-PPT-9"/>
          <p:cNvGrpSpPr/>
          <p:nvPr/>
        </p:nvGrpSpPr>
        <p:grpSpPr>
          <a:xfrm>
            <a:off x="4171361" y="3787587"/>
            <a:ext cx="681317" cy="584775"/>
            <a:chOff x="4643718" y="1703294"/>
            <a:chExt cx="681317" cy="584775"/>
          </a:xfrm>
        </p:grpSpPr>
        <p:sp>
          <p:nvSpPr>
            <p:cNvPr id="21" name="TOP-PPT-9-1"/>
            <p:cNvSpPr/>
            <p:nvPr/>
          </p:nvSpPr>
          <p:spPr>
            <a:xfrm>
              <a:off x="4643718" y="1703294"/>
              <a:ext cx="681317" cy="565749"/>
            </a:xfrm>
            <a:prstGeom prst="wedgeRoundRectCallout">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TOP-PPT-9-2"/>
            <p:cNvSpPr txBox="1"/>
            <p:nvPr/>
          </p:nvSpPr>
          <p:spPr>
            <a:xfrm>
              <a:off x="4643718" y="1703294"/>
              <a:ext cx="639919" cy="584775"/>
            </a:xfrm>
            <a:prstGeom prst="rect">
              <a:avLst/>
            </a:prstGeom>
            <a:noFill/>
          </p:spPr>
          <p:txBody>
            <a:bodyPr wrap="none" rtlCol="0">
              <a:spAutoFit/>
            </a:bodyPr>
            <a:lstStyle/>
            <a:p>
              <a:pPr algn="ctr"/>
              <a:r>
                <a:rPr kumimoji="1" lang="en-US" altLang="zh-CN"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02</a:t>
              </a:r>
              <a:endParaRPr kumimoji="1" lang="zh-CN" altLang="en-US"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五要五坚持</a:t>
            </a:r>
          </a:p>
        </p:txBody>
      </p:sp>
      <p:pic>
        <p:nvPicPr>
          <p:cNvPr id="12" name="TOP-PPT-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37" name="TOP-PPT-4"/>
          <p:cNvSpPr/>
          <p:nvPr/>
        </p:nvSpPr>
        <p:spPr>
          <a:xfrm>
            <a:off x="715439" y="2269043"/>
            <a:ext cx="2592288" cy="2592288"/>
          </a:xfrm>
          <a:prstGeom prst="ellipse">
            <a:avLst/>
          </a:prstGeom>
          <a:gradFill>
            <a:gsLst>
              <a:gs pos="0">
                <a:srgbClr val="FF0000"/>
              </a:gs>
              <a:gs pos="100000">
                <a:srgbClr val="C00000"/>
              </a:gs>
            </a:gsLst>
            <a:lin ang="5400000" scaled="1"/>
          </a:gradFill>
          <a:ln w="28575" cap="flat" cmpd="sng" algn="ctr">
            <a:solidFill>
              <a:srgbClr val="FFFFFF"/>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8" name="TOP-PPT-5"/>
          <p:cNvSpPr/>
          <p:nvPr/>
        </p:nvSpPr>
        <p:spPr>
          <a:xfrm>
            <a:off x="1186771" y="3076222"/>
            <a:ext cx="1656184" cy="978729"/>
          </a:xfrm>
          <a:prstGeom prst="rect">
            <a:avLst/>
          </a:prstGeom>
        </p:spPr>
        <p:txBody>
          <a:bodyPr wrap="square">
            <a:spAutoFit/>
          </a:bodyPr>
          <a:lstStyle/>
          <a:p>
            <a:pPr algn="ctr">
              <a:lnSpc>
                <a:spcPct val="120000"/>
              </a:lnSpc>
            </a:pPr>
            <a:r>
              <a:rPr lang="zh-CN" altLang="en-US" sz="48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五要</a:t>
            </a:r>
          </a:p>
        </p:txBody>
      </p:sp>
      <p:grpSp>
        <p:nvGrpSpPr>
          <p:cNvPr id="39" name="TOP-PPT-6"/>
          <p:cNvGrpSpPr/>
          <p:nvPr/>
        </p:nvGrpSpPr>
        <p:grpSpPr>
          <a:xfrm>
            <a:off x="4177552" y="2006997"/>
            <a:ext cx="681317" cy="584775"/>
            <a:chOff x="4643718" y="1703294"/>
            <a:chExt cx="681317" cy="584775"/>
          </a:xfrm>
        </p:grpSpPr>
        <p:sp>
          <p:nvSpPr>
            <p:cNvPr id="40" name="TOP-PPT-6-1"/>
            <p:cNvSpPr/>
            <p:nvPr/>
          </p:nvSpPr>
          <p:spPr>
            <a:xfrm>
              <a:off x="4643718" y="1703294"/>
              <a:ext cx="681317" cy="565749"/>
            </a:xfrm>
            <a:prstGeom prst="wedgeRoundRectCallout">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1" name="TOP-PPT-6-2"/>
            <p:cNvSpPr txBox="1"/>
            <p:nvPr/>
          </p:nvSpPr>
          <p:spPr>
            <a:xfrm>
              <a:off x="4653637" y="1703294"/>
              <a:ext cx="639919" cy="584775"/>
            </a:xfrm>
            <a:prstGeom prst="rect">
              <a:avLst/>
            </a:prstGeom>
            <a:noFill/>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1" lang="en-US" altLang="zh-CN"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03</a:t>
              </a:r>
              <a:endParaRPr kumimoji="1" lang="zh-CN" altLang="en-US"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grpSp>
        <p:nvGrpSpPr>
          <p:cNvPr id="42" name="TOP-PPT-7"/>
          <p:cNvGrpSpPr/>
          <p:nvPr/>
        </p:nvGrpSpPr>
        <p:grpSpPr>
          <a:xfrm>
            <a:off x="4171360" y="3433632"/>
            <a:ext cx="681317" cy="584775"/>
            <a:chOff x="4643718" y="1703294"/>
            <a:chExt cx="681317" cy="584775"/>
          </a:xfrm>
        </p:grpSpPr>
        <p:sp>
          <p:nvSpPr>
            <p:cNvPr id="43" name="TOP-PPT-7-1"/>
            <p:cNvSpPr/>
            <p:nvPr/>
          </p:nvSpPr>
          <p:spPr>
            <a:xfrm>
              <a:off x="4643718" y="1703294"/>
              <a:ext cx="681317" cy="565749"/>
            </a:xfrm>
            <a:prstGeom prst="wedgeRoundRectCallout">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4" name="TOP-PPT-7-2"/>
            <p:cNvSpPr txBox="1"/>
            <p:nvPr/>
          </p:nvSpPr>
          <p:spPr>
            <a:xfrm>
              <a:off x="4672714" y="1703294"/>
              <a:ext cx="639919" cy="584775"/>
            </a:xfrm>
            <a:prstGeom prst="rect">
              <a:avLst/>
            </a:prstGeom>
            <a:noFill/>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1" lang="en-US" altLang="zh-CN"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04</a:t>
              </a:r>
              <a:endParaRPr kumimoji="1" lang="zh-CN" altLang="en-US"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grpSp>
        <p:nvGrpSpPr>
          <p:cNvPr id="45" name="TOP-PPT-8"/>
          <p:cNvGrpSpPr/>
          <p:nvPr/>
        </p:nvGrpSpPr>
        <p:grpSpPr>
          <a:xfrm>
            <a:off x="4147234" y="4806445"/>
            <a:ext cx="681317" cy="584775"/>
            <a:chOff x="4643718" y="1703294"/>
            <a:chExt cx="681317" cy="584775"/>
          </a:xfrm>
        </p:grpSpPr>
        <p:sp>
          <p:nvSpPr>
            <p:cNvPr id="46" name="TOP-PPT-8-1"/>
            <p:cNvSpPr/>
            <p:nvPr/>
          </p:nvSpPr>
          <p:spPr>
            <a:xfrm>
              <a:off x="4643718" y="1703294"/>
              <a:ext cx="681317" cy="565749"/>
            </a:xfrm>
            <a:prstGeom prst="wedgeRoundRectCallout">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7" name="TOP-PPT-8-2"/>
            <p:cNvSpPr txBox="1"/>
            <p:nvPr/>
          </p:nvSpPr>
          <p:spPr>
            <a:xfrm>
              <a:off x="4664417" y="1703294"/>
              <a:ext cx="639919" cy="584775"/>
            </a:xfrm>
            <a:prstGeom prst="rect">
              <a:avLst/>
            </a:prstGeom>
            <a:noFill/>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1" lang="en-US" altLang="zh-CN"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05</a:t>
              </a:r>
              <a:endParaRPr kumimoji="1" lang="zh-CN" altLang="en-US"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sp>
        <p:nvSpPr>
          <p:cNvPr id="48" name="TOP-PPT-9"/>
          <p:cNvSpPr/>
          <p:nvPr/>
        </p:nvSpPr>
        <p:spPr>
          <a:xfrm>
            <a:off x="5245827" y="4720705"/>
            <a:ext cx="6096000" cy="1052596"/>
          </a:xfrm>
          <a:prstGeom prst="rect">
            <a:avLst/>
          </a:prstGeom>
        </p:spPr>
        <p:txBody>
          <a:bodyPr wrap="square">
            <a:spAutoFit/>
          </a:bodyPr>
          <a:lstStyle/>
          <a:p>
            <a:pPr>
              <a:lnSpc>
                <a:spcPct val="130000"/>
              </a:lnSpc>
            </a:pPr>
            <a:r>
              <a:rPr lang="zh-CN" altLang="en-US" sz="16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要主动适应以审判为中心的刑事诉讼制度改革，切实把好案件事实关、证据关、程序关和法律适用关，严禁刑讯逼供，防止冤假错案，确保把每一起案件都办成铁案</a:t>
            </a:r>
          </a:p>
        </p:txBody>
      </p:sp>
      <p:sp>
        <p:nvSpPr>
          <p:cNvPr id="49" name="TOP-PPT-10"/>
          <p:cNvSpPr/>
          <p:nvPr/>
        </p:nvSpPr>
        <p:spPr>
          <a:xfrm>
            <a:off x="5245827" y="3318047"/>
            <a:ext cx="6096000" cy="732508"/>
          </a:xfrm>
          <a:prstGeom prst="rect">
            <a:avLst/>
          </a:prstGeom>
        </p:spPr>
        <p:txBody>
          <a:bodyPr wrap="square">
            <a:spAutoFit/>
          </a:bodyPr>
          <a:lstStyle/>
          <a:p>
            <a:pPr>
              <a:lnSpc>
                <a:spcPct val="130000"/>
              </a:lnSpc>
            </a:pPr>
            <a:r>
              <a:rPr lang="zh-CN" altLang="en-US" sz="16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要依法及时采取查封、扣押、冻结等措施，综合运用追缴、没收、判处财产刑以及行政罚款等多种手段，铲除黑恶势力经济基础。</a:t>
            </a:r>
          </a:p>
        </p:txBody>
      </p:sp>
      <p:sp>
        <p:nvSpPr>
          <p:cNvPr id="50" name="TOP-PPT-11"/>
          <p:cNvSpPr/>
          <p:nvPr/>
        </p:nvSpPr>
        <p:spPr>
          <a:xfrm>
            <a:off x="5245827" y="1724666"/>
            <a:ext cx="6096000" cy="1052596"/>
          </a:xfrm>
          <a:prstGeom prst="rect">
            <a:avLst/>
          </a:prstGeom>
        </p:spPr>
        <p:txBody>
          <a:bodyPr wrap="square">
            <a:spAutoFit/>
          </a:bodyPr>
          <a:lstStyle/>
          <a:p>
            <a:pPr>
              <a:lnSpc>
                <a:spcPct val="130000"/>
              </a:lnSpc>
            </a:pPr>
            <a:r>
              <a:rPr lang="zh-CN" altLang="en-US" sz="16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要严格贯彻宽严相济的刑事政策，对黑社会性质组织犯罪组织者、领导者、骨干成员及其“保护伞”要依法从严惩处，对犯罪情节较轻的其他参加人员要依法从轻、减轻处罚。</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1555</Words>
  <Application>Microsoft Office PowerPoint</Application>
  <PresentationFormat>宽屏</PresentationFormat>
  <Paragraphs>146</Paragraphs>
  <Slides>19</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19</vt:i4>
      </vt:variant>
    </vt:vector>
  </HeadingPairs>
  <TitlesOfParts>
    <vt:vector size="34" baseType="lpstr">
      <vt:lpstr>Meiryo</vt:lpstr>
      <vt:lpstr>RTWS ShangYaZhunSung G0v1</vt:lpstr>
      <vt:lpstr>yuweij Medium</vt:lpstr>
      <vt:lpstr>方正苏新诗柳楷简体-yolan</vt:lpstr>
      <vt:lpstr>汉仪尚巍手书简</vt:lpstr>
      <vt:lpstr>思源黑体 CN Regular</vt:lpstr>
      <vt:lpstr>宋体</vt:lpstr>
      <vt:lpstr>微软雅黑</vt:lpstr>
      <vt:lpstr>微软雅黑 Light</vt:lpstr>
      <vt:lpstr>Agency FB</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2022-05-22T14:57:50Z</cp:lastPrinted>
  <dcterms:created xsi:type="dcterms:W3CDTF">2022-05-22T14:57:50Z</dcterms:created>
  <dcterms:modified xsi:type="dcterms:W3CDTF">2023-03-07T01:35:35Z</dcterms:modified>
</cp:coreProperties>
</file>