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2"/>
  </p:notesMasterIdLst>
  <p:sldIdLst>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custDataLst>
    <p:tags r:id="rId2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5B1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314" autoAdjust="0"/>
  </p:normalViewPr>
  <p:slideViewPr>
    <p:cSldViewPr snapToGrid="0">
      <p:cViewPr varScale="1">
        <p:scale>
          <a:sx n="108" d="100"/>
          <a:sy n="108" d="100"/>
        </p:scale>
        <p:origin x="654" y="150"/>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E13D78-D8E7-4BAC-AF04-ADB0D994093A}" type="datetimeFigureOut">
              <a:rPr lang="zh-CN" altLang="en-US" smtClean="0"/>
              <a:t>2023/3/7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C2B156-F0D0-4DAF-9D1D-3B07433BB91C}" type="slidenum">
              <a:rPr lang="zh-CN" altLang="en-US" smtClean="0"/>
              <a:t>‹#›</a:t>
            </a:fld>
            <a:endParaRPr lang="zh-CN" altLang="en-US"/>
          </a:p>
        </p:txBody>
      </p:sp>
    </p:spTree>
    <p:extLst>
      <p:ext uri="{BB962C8B-B14F-4D97-AF65-F5344CB8AC3E}">
        <p14:creationId xmlns:p14="http://schemas.microsoft.com/office/powerpoint/2010/main" val="41281653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DEC2B156-F0D0-4DAF-9D1D-3B07433BB91C}" type="slidenum">
              <a:rPr lang="zh-CN" altLang="en-US" smtClean="0"/>
              <a:t>9</a:t>
            </a:fld>
            <a:endParaRPr lang="zh-CN" altLang="en-US"/>
          </a:p>
        </p:txBody>
      </p:sp>
    </p:spTree>
    <p:extLst>
      <p:ext uri="{BB962C8B-B14F-4D97-AF65-F5344CB8AC3E}">
        <p14:creationId xmlns:p14="http://schemas.microsoft.com/office/powerpoint/2010/main" val="1728446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19</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6243393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2023/3/7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2023/3/7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1"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1"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2023/3/7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515650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243930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092001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049562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185708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150864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131041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94518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2023/3/7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818967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82771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6919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40"/>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2023/3/7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2023/3/7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7"/>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9"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1"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D997B5FA-0921-464F-AAE1-844C04324D75}" type="datetimeFigureOut">
              <a:rPr lang="zh-CN" altLang="en-US" smtClean="0"/>
              <a:t>2023/3/7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D997B5FA-0921-464F-AAE1-844C04324D75}" type="datetimeFigureOut">
              <a:rPr lang="zh-CN" altLang="en-US" smtClean="0"/>
              <a:t>2023/3/7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t>2023/3/7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2023/3/7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2023/3/7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file:///D:\qq&#25991;&#20214;\712321467\Image\C2C\Image2\%7b75232B38-A165-1FB7-499C-2E1C792CACB5%7d.png"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t>2023/3/7</a:t>
            </a:fld>
            <a:endParaRPr lang="zh-CN" altLang="en-US"/>
          </a:p>
        </p:txBody>
      </p:sp>
      <p:sp>
        <p:nvSpPr>
          <p:cNvPr id="5" name="页脚占位符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t>‹#›</a:t>
            </a:fld>
            <a:endParaRPr lang="zh-CN" altLang="en-US"/>
          </a:p>
        </p:txBody>
      </p:sp>
      <p:pic>
        <p:nvPicPr>
          <p:cNvPr id="7" name="图片 1073743875" descr="学科网 zxxk.com"/>
          <p:cNvPicPr>
            <a:picLocks noChangeAspect="1"/>
          </p:cNvPicPr>
          <p:nvPr/>
        </p:nvPicPr>
        <p:blipFill>
          <a:blip r:link="rId13"/>
          <a:stretch>
            <a:fillRect/>
          </a:stretch>
        </p:blipFill>
        <p:spPr>
          <a:xfrm>
            <a:off x="838200" y="365127"/>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694607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TOP-PPT-1"/>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pic>
        <p:nvPicPr>
          <p:cNvPr id="16" name="TOP-PPT-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763290"/>
            <a:ext cx="12192000" cy="7621290"/>
          </a:xfrm>
          <a:prstGeom prst="rect">
            <a:avLst/>
          </a:prstGeom>
        </p:spPr>
      </p:pic>
      <p:sp>
        <p:nvSpPr>
          <p:cNvPr id="17" name="TOP-PPT-3"/>
          <p:cNvSpPr txBox="1"/>
          <p:nvPr/>
        </p:nvSpPr>
        <p:spPr>
          <a:xfrm>
            <a:off x="2007349" y="1565449"/>
            <a:ext cx="9559063" cy="1323439"/>
          </a:xfrm>
          <a:prstGeom prst="rect">
            <a:avLst/>
          </a:prstGeom>
          <a:noFill/>
        </p:spPr>
        <p:txBody>
          <a:bodyPr wrap="square" rtlCol="0">
            <a:spAutoFit/>
          </a:bodyPr>
          <a:lstStyle/>
          <a:p>
            <a:pPr algn="ctr"/>
            <a:r>
              <a:rPr kumimoji="1" lang="zh-CN" altLang="en-US" sz="8000" spc="-300" dirty="0">
                <a:gradFill>
                  <a:gsLst>
                    <a:gs pos="0">
                      <a:srgbClr val="FF0000"/>
                    </a:gs>
                    <a:gs pos="100000">
                      <a:srgbClr val="C00000"/>
                    </a:gs>
                  </a:gsLst>
                  <a:lin ang="5400000" scaled="1"/>
                </a:gradFill>
                <a:latin typeface="汉仪尚巍手书简" panose="00020600040101010101" pitchFamily="18" charset="-122"/>
                <a:ea typeface="汉仪尚巍手书简" panose="00020600040101010101" pitchFamily="18" charset="-122"/>
                <a:sym typeface="Arial" panose="020B0604020202020204" pitchFamily="34" charset="0"/>
              </a:rPr>
              <a:t>扫黑除恶 社会安康</a:t>
            </a:r>
          </a:p>
        </p:txBody>
      </p:sp>
      <p:sp>
        <p:nvSpPr>
          <p:cNvPr id="18" name="TOP-PPT-4"/>
          <p:cNvSpPr txBox="1"/>
          <p:nvPr/>
        </p:nvSpPr>
        <p:spPr>
          <a:xfrm>
            <a:off x="3068819" y="3136977"/>
            <a:ext cx="7537839" cy="873957"/>
          </a:xfrm>
          <a:prstGeom prst="rect">
            <a:avLst/>
          </a:prstGeom>
          <a:noFill/>
        </p:spPr>
        <p:txBody>
          <a:bodyPr wrap="square" rtlCol="0">
            <a:spAutoFit/>
          </a:bodyPr>
          <a:lstStyle/>
          <a:p>
            <a:pPr algn="ctr">
              <a:lnSpc>
                <a:spcPct val="150000"/>
              </a:lnSpc>
            </a:pPr>
            <a:r>
              <a:rPr kumimoji="1" lang="zh-CN" altLang="en-US" dirty="0">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保障人民安居乐业，社会安定有序，国家长治久安，进一步巩固党的执政基础党中央</a:t>
            </a:r>
            <a:r>
              <a:rPr kumimoji="1" lang="zh-CN" altLang="en-US" dirty="0" smtClean="0">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、国</a:t>
            </a:r>
            <a:r>
              <a:rPr kumimoji="1" lang="zh-CN" altLang="en-US" dirty="0">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务院决定，在全国开展扫黑除恶专项斗争</a:t>
            </a:r>
          </a:p>
        </p:txBody>
      </p:sp>
      <p:cxnSp>
        <p:nvCxnSpPr>
          <p:cNvPr id="19" name="TOP-PPT-5"/>
          <p:cNvCxnSpPr/>
          <p:nvPr/>
        </p:nvCxnSpPr>
        <p:spPr>
          <a:xfrm>
            <a:off x="3068819" y="2993652"/>
            <a:ext cx="7537839"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pic>
        <p:nvPicPr>
          <p:cNvPr id="26" name="TOP-PPT-8"/>
          <p:cNvPicPr>
            <a:picLocks noChangeAspect="1"/>
          </p:cNvPicPr>
          <p:nvPr/>
        </p:nvPicPr>
        <p:blipFill>
          <a:blip r:embed="rId4" cstate="email">
            <a:extLst>
              <a:ext uri="{BEBA8EAE-BF5A-486C-A8C5-ECC9F3942E4B}">
                <a14:imgProps xmlns:a14="http://schemas.microsoft.com/office/drawing/2010/main">
                  <a14:imgLayer>
                    <a14:imgEffect>
                      <a14:colorTemperature colorTemp="11200"/>
                    </a14:imgEffect>
                  </a14:imgLayer>
                </a14:imgProps>
              </a:ext>
              <a:ext uri="{28A0092B-C50C-407E-A947-70E740481C1C}">
                <a14:useLocalDpi xmlns:a14="http://schemas.microsoft.com/office/drawing/2010/main"/>
              </a:ext>
            </a:extLst>
          </a:blip>
          <a:stretch>
            <a:fillRect/>
          </a:stretch>
        </p:blipFill>
        <p:spPr>
          <a:xfrm>
            <a:off x="9218001" y="171195"/>
            <a:ext cx="2290399" cy="1627208"/>
          </a:xfrm>
          <a:prstGeom prst="rect">
            <a:avLst/>
          </a:prstGeom>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TOP-PPT-1"/>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sp>
        <p:nvSpPr>
          <p:cNvPr id="11" name="TOP-PPT-2"/>
          <p:cNvSpPr txBox="1"/>
          <p:nvPr/>
        </p:nvSpPr>
        <p:spPr>
          <a:xfrm>
            <a:off x="1368707" y="700268"/>
            <a:ext cx="6094071" cy="461665"/>
          </a:xfrm>
          <a:prstGeom prst="rect">
            <a:avLst/>
          </a:prstGeom>
          <a:noFill/>
        </p:spPr>
        <p:txBody>
          <a:bodyPr wrap="square">
            <a:spAutoFit/>
          </a:bodyPr>
          <a:lstStyle/>
          <a:p>
            <a:r>
              <a:rPr kumimoji="1" lang="zh-CN" altLang="en-US" sz="2400" b="1">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五要五坚持</a:t>
            </a:r>
          </a:p>
        </p:txBody>
      </p:sp>
      <p:pic>
        <p:nvPicPr>
          <p:cNvPr id="12" name="TOP-PPT-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97923" y="267673"/>
            <a:ext cx="1333952" cy="865188"/>
          </a:xfrm>
          <a:prstGeom prst="rect">
            <a:avLst/>
          </a:prstGeom>
        </p:spPr>
      </p:pic>
      <p:sp>
        <p:nvSpPr>
          <p:cNvPr id="55" name="TOP-PPT-4"/>
          <p:cNvSpPr/>
          <p:nvPr/>
        </p:nvSpPr>
        <p:spPr>
          <a:xfrm>
            <a:off x="1201575" y="2285590"/>
            <a:ext cx="2592288" cy="2592288"/>
          </a:xfrm>
          <a:prstGeom prst="ellipse">
            <a:avLst/>
          </a:prstGeom>
          <a:gradFill>
            <a:gsLst>
              <a:gs pos="0">
                <a:srgbClr val="FF0000"/>
              </a:gs>
              <a:gs pos="100000">
                <a:srgbClr val="C00000"/>
              </a:gs>
            </a:gsLst>
            <a:lin ang="5400000" scaled="1"/>
          </a:gradFill>
          <a:ln w="28575" cap="flat" cmpd="sng" algn="ctr">
            <a:solidFill>
              <a:srgbClr val="FFFFFF"/>
            </a:soli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56" name="TOP-PPT-5"/>
          <p:cNvSpPr/>
          <p:nvPr/>
        </p:nvSpPr>
        <p:spPr>
          <a:xfrm>
            <a:off x="1307129" y="3092369"/>
            <a:ext cx="2381183" cy="978729"/>
          </a:xfrm>
          <a:prstGeom prst="rect">
            <a:avLst/>
          </a:prstGeom>
        </p:spPr>
        <p:txBody>
          <a:bodyPr wrap="square">
            <a:spAutoFit/>
          </a:bodyPr>
          <a:lstStyle/>
          <a:p>
            <a:pPr algn="ctr">
              <a:lnSpc>
                <a:spcPct val="120000"/>
              </a:lnSpc>
            </a:pPr>
            <a:r>
              <a:rPr lang="zh-CN" altLang="en-US" sz="48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rPr>
              <a:t>五坚持</a:t>
            </a:r>
          </a:p>
        </p:txBody>
      </p:sp>
      <p:grpSp>
        <p:nvGrpSpPr>
          <p:cNvPr id="57" name="TOP-PPT-6"/>
          <p:cNvGrpSpPr/>
          <p:nvPr/>
        </p:nvGrpSpPr>
        <p:grpSpPr>
          <a:xfrm>
            <a:off x="4765939" y="1820203"/>
            <a:ext cx="2751699" cy="1139585"/>
            <a:chOff x="4477026" y="1627869"/>
            <a:chExt cx="2751699" cy="1139585"/>
          </a:xfrm>
        </p:grpSpPr>
        <p:sp>
          <p:nvSpPr>
            <p:cNvPr id="58" name="TOP-PPT-6-1"/>
            <p:cNvSpPr/>
            <p:nvPr/>
          </p:nvSpPr>
          <p:spPr bwMode="auto">
            <a:xfrm>
              <a:off x="4477026" y="1867127"/>
              <a:ext cx="2751699" cy="900327"/>
            </a:xfrm>
            <a:prstGeom prst="rect">
              <a:avLst/>
            </a:prstGeom>
            <a:solidFill>
              <a:srgbClr val="FFFFFF">
                <a:lumMod val="95000"/>
                <a:alpha val="40000"/>
              </a:srgbClr>
            </a:solidFill>
            <a:ln w="3175">
              <a:solidFill>
                <a:schemeClr val="tx1">
                  <a:lumMod val="75000"/>
                  <a:lumOff val="25000"/>
                </a:schemeClr>
              </a:solidFill>
              <a:miter lim="800000"/>
            </a:ln>
          </p:spPr>
          <p:txBody>
            <a:bodyPr wrap="square" lIns="90000" tIns="46800" rIns="90000" bIns="46800" anchor="ctr"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171450" marR="0" lvl="0" indent="-171450" algn="l" defTabSz="914400" rtl="0" eaLnBrk="1" fontAlgn="auto" latinLnBrk="0" hangingPunct="1">
                <a:lnSpc>
                  <a:spcPct val="160000"/>
                </a:lnSpc>
                <a:spcBef>
                  <a:spcPct val="0"/>
                </a:spcBef>
                <a:spcAft>
                  <a:spcPct val="0"/>
                </a:spcAft>
                <a:buClrTx/>
                <a:buSzTx/>
                <a:buFont typeface="Arial" panose="020B0604020202020204" pitchFamily="34" charset="0"/>
                <a:buChar char="•"/>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59" name="TOP-PPT-6-2"/>
            <p:cNvSpPr/>
            <p:nvPr/>
          </p:nvSpPr>
          <p:spPr>
            <a:xfrm>
              <a:off x="5661322" y="1627869"/>
              <a:ext cx="383106" cy="383112"/>
            </a:xfrm>
            <a:prstGeom prst="ellipse">
              <a:avLst/>
            </a:prstGeom>
            <a:gradFill>
              <a:gsLst>
                <a:gs pos="0">
                  <a:srgbClr val="FF0000"/>
                </a:gs>
                <a:gs pos="100000">
                  <a:srgbClr val="C00000"/>
                </a:gs>
              </a:gsLst>
              <a:lin ang="5400000" scaled="1"/>
            </a:gradFill>
            <a:ln w="38100" cap="flat" cmpd="sng" algn="ctr">
              <a:solidFill>
                <a:srgbClr val="FFFFFF"/>
              </a:solidFill>
              <a:prstDash val="solid"/>
              <a:miter lim="800000"/>
            </a:ln>
            <a:effectLst/>
          </p:spPr>
          <p:txBody>
            <a:bodyPr wrap="none" rtlCol="0" anchor="ct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1600" b="1" i="0" u="none" strike="noStrike" kern="1200" cap="none" spc="0" normalizeH="0" baseline="0" noProof="0">
                  <a:ln>
                    <a:noFill/>
                  </a:ln>
                  <a:solidFill>
                    <a:srgbClr val="FFFFFF"/>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rPr>
                <a:t>1</a:t>
              </a:r>
              <a:endParaRPr kumimoji="0" lang="zh-CN" altLang="en-US" sz="1600" b="1" i="0" u="none" strike="noStrike" kern="1200" cap="none" spc="0" normalizeH="0" baseline="0" noProof="0">
                <a:ln>
                  <a:noFill/>
                </a:ln>
                <a:solidFill>
                  <a:srgbClr val="FFFFFF"/>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endParaRPr>
            </a:p>
          </p:txBody>
        </p:sp>
      </p:grpSp>
      <p:sp>
        <p:nvSpPr>
          <p:cNvPr id="60" name="TOP-PPT-7"/>
          <p:cNvSpPr/>
          <p:nvPr/>
        </p:nvSpPr>
        <p:spPr bwMode="auto">
          <a:xfrm>
            <a:off x="5107897" y="2203313"/>
            <a:ext cx="2067783" cy="732508"/>
          </a:xfrm>
          <a:prstGeom prst="rect">
            <a:avLst/>
          </a:prstGeom>
        </p:spPr>
        <p:txBody>
          <a:bodyPr wrap="square">
            <a:spAutoFit/>
          </a:bodyPr>
          <a:lstStyle/>
          <a:p>
            <a:pPr algn="ctr">
              <a:lnSpc>
                <a:spcPct val="130000"/>
              </a:lnSpc>
            </a:pPr>
            <a:r>
              <a:rPr lang="zh-CN" altLang="en-US" sz="1600" b="1">
                <a:solidFill>
                  <a:srgbClr val="000000">
                    <a:lumMod val="75000"/>
                    <a:lumOff val="25000"/>
                  </a:srgbClr>
                </a:solidFill>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坚持党的领导</a:t>
            </a:r>
            <a:endParaRPr lang="en-US" altLang="zh-CN" sz="1600" b="1">
              <a:solidFill>
                <a:srgbClr val="000000">
                  <a:lumMod val="75000"/>
                  <a:lumOff val="25000"/>
                </a:srgbClr>
              </a:solidFill>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endParaRPr>
          </a:p>
          <a:p>
            <a:pPr algn="ctr">
              <a:lnSpc>
                <a:spcPct val="130000"/>
              </a:lnSpc>
            </a:pPr>
            <a:r>
              <a:rPr lang="zh-CN" altLang="en-US" sz="1600" b="1">
                <a:solidFill>
                  <a:srgbClr val="000000">
                    <a:lumMod val="75000"/>
                    <a:lumOff val="25000"/>
                  </a:srgbClr>
                </a:solidFill>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发挥政治优势</a:t>
            </a:r>
          </a:p>
        </p:txBody>
      </p:sp>
      <p:grpSp>
        <p:nvGrpSpPr>
          <p:cNvPr id="61" name="TOP-PPT-8"/>
          <p:cNvGrpSpPr/>
          <p:nvPr/>
        </p:nvGrpSpPr>
        <p:grpSpPr>
          <a:xfrm>
            <a:off x="8002625" y="1820203"/>
            <a:ext cx="2751699" cy="1139585"/>
            <a:chOff x="7713712" y="1627869"/>
            <a:chExt cx="2751699" cy="1139585"/>
          </a:xfrm>
        </p:grpSpPr>
        <p:sp>
          <p:nvSpPr>
            <p:cNvPr id="62" name="TOP-PPT-8-1"/>
            <p:cNvSpPr/>
            <p:nvPr/>
          </p:nvSpPr>
          <p:spPr bwMode="auto">
            <a:xfrm>
              <a:off x="7713712" y="1867128"/>
              <a:ext cx="2751699" cy="900326"/>
            </a:xfrm>
            <a:prstGeom prst="rect">
              <a:avLst/>
            </a:prstGeom>
            <a:solidFill>
              <a:srgbClr val="FFFFFF">
                <a:lumMod val="95000"/>
                <a:alpha val="40000"/>
              </a:srgbClr>
            </a:solidFill>
            <a:ln w="3175">
              <a:solidFill>
                <a:schemeClr val="tx1">
                  <a:lumMod val="75000"/>
                  <a:lumOff val="25000"/>
                </a:schemeClr>
              </a:solidFill>
              <a:miter lim="800000"/>
            </a:ln>
          </p:spPr>
          <p:txBody>
            <a:bodyPr wrap="square" lIns="90000" tIns="46800" rIns="90000" bIns="46800" anchor="ctr"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171450" marR="0" lvl="0" indent="-171450" algn="l" defTabSz="914400" rtl="0" eaLnBrk="1" fontAlgn="auto" latinLnBrk="0" hangingPunct="1">
                <a:lnSpc>
                  <a:spcPct val="160000"/>
                </a:lnSpc>
                <a:spcBef>
                  <a:spcPct val="0"/>
                </a:spcBef>
                <a:spcAft>
                  <a:spcPct val="0"/>
                </a:spcAft>
                <a:buClrTx/>
                <a:buSzTx/>
                <a:buFont typeface="Arial" panose="020B0604020202020204" pitchFamily="34" charset="0"/>
                <a:buChar char="•"/>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63" name="TOP-PPT-8-2"/>
            <p:cNvSpPr/>
            <p:nvPr/>
          </p:nvSpPr>
          <p:spPr>
            <a:xfrm>
              <a:off x="8896812" y="1627869"/>
              <a:ext cx="383106" cy="383112"/>
            </a:xfrm>
            <a:prstGeom prst="ellipse">
              <a:avLst/>
            </a:prstGeom>
            <a:gradFill>
              <a:gsLst>
                <a:gs pos="0">
                  <a:srgbClr val="FF0000"/>
                </a:gs>
                <a:gs pos="100000">
                  <a:srgbClr val="C00000"/>
                </a:gs>
              </a:gsLst>
              <a:lin ang="5400000" scaled="1"/>
            </a:gradFill>
            <a:ln w="38100" cap="flat" cmpd="sng" algn="ctr">
              <a:solidFill>
                <a:srgbClr val="FFFFFF"/>
              </a:solidFill>
              <a:prstDash val="solid"/>
              <a:miter lim="800000"/>
            </a:ln>
            <a:effectLst/>
          </p:spPr>
          <p:txBody>
            <a:bodyPr wrap="none" rtlCol="0" anchor="ct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1600" b="1" i="0" u="none" strike="noStrike" kern="1200" cap="none" spc="0" normalizeH="0" baseline="0" noProof="0">
                  <a:ln>
                    <a:noFill/>
                  </a:ln>
                  <a:solidFill>
                    <a:srgbClr val="FFFFFF"/>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rPr>
                <a:t>2</a:t>
              </a:r>
              <a:endParaRPr kumimoji="0" lang="zh-CN" altLang="en-US" sz="1600" b="1" i="0" u="none" strike="noStrike" kern="1200" cap="none" spc="0" normalizeH="0" baseline="0" noProof="0">
                <a:ln>
                  <a:noFill/>
                </a:ln>
                <a:solidFill>
                  <a:srgbClr val="FFFFFF"/>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endParaRPr>
            </a:p>
          </p:txBody>
        </p:sp>
      </p:grpSp>
      <p:grpSp>
        <p:nvGrpSpPr>
          <p:cNvPr id="64" name="TOP-PPT-9"/>
          <p:cNvGrpSpPr/>
          <p:nvPr/>
        </p:nvGrpSpPr>
        <p:grpSpPr>
          <a:xfrm>
            <a:off x="4765939" y="3295253"/>
            <a:ext cx="2751699" cy="1139587"/>
            <a:chOff x="4477026" y="3102921"/>
            <a:chExt cx="2751699" cy="1139587"/>
          </a:xfrm>
        </p:grpSpPr>
        <p:sp>
          <p:nvSpPr>
            <p:cNvPr id="65" name="TOP-PPT-9-1"/>
            <p:cNvSpPr/>
            <p:nvPr/>
          </p:nvSpPr>
          <p:spPr bwMode="auto">
            <a:xfrm>
              <a:off x="4477026" y="3342180"/>
              <a:ext cx="2751699" cy="900328"/>
            </a:xfrm>
            <a:prstGeom prst="rect">
              <a:avLst/>
            </a:prstGeom>
            <a:solidFill>
              <a:srgbClr val="FFFFFF">
                <a:lumMod val="95000"/>
                <a:alpha val="40000"/>
              </a:srgbClr>
            </a:solidFill>
            <a:ln w="3175">
              <a:solidFill>
                <a:schemeClr val="tx1">
                  <a:lumMod val="75000"/>
                  <a:lumOff val="25000"/>
                </a:schemeClr>
              </a:solidFill>
              <a:miter lim="800000"/>
            </a:ln>
          </p:spPr>
          <p:txBody>
            <a:bodyPr wrap="square" lIns="90000" tIns="46800" rIns="90000" bIns="46800" anchor="ctr"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171450" marR="0" lvl="0" indent="-171450" algn="l" defTabSz="914400" rtl="0" eaLnBrk="1" fontAlgn="auto" latinLnBrk="0" hangingPunct="1">
                <a:lnSpc>
                  <a:spcPct val="160000"/>
                </a:lnSpc>
                <a:spcBef>
                  <a:spcPct val="0"/>
                </a:spcBef>
                <a:spcAft>
                  <a:spcPct val="0"/>
                </a:spcAft>
                <a:buClrTx/>
                <a:buSzTx/>
                <a:buFont typeface="Arial" panose="020B0604020202020204" pitchFamily="34" charset="0"/>
                <a:buChar char="•"/>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66" name="TOP-PPT-9-2"/>
            <p:cNvSpPr/>
            <p:nvPr/>
          </p:nvSpPr>
          <p:spPr>
            <a:xfrm>
              <a:off x="5661322" y="3102921"/>
              <a:ext cx="383106" cy="383112"/>
            </a:xfrm>
            <a:prstGeom prst="ellipse">
              <a:avLst/>
            </a:prstGeom>
            <a:gradFill>
              <a:gsLst>
                <a:gs pos="0">
                  <a:srgbClr val="FF0000"/>
                </a:gs>
                <a:gs pos="100000">
                  <a:srgbClr val="C00000"/>
                </a:gs>
              </a:gsLst>
              <a:lin ang="5400000" scaled="1"/>
            </a:gradFill>
            <a:ln w="38100" cap="flat" cmpd="sng" algn="ctr">
              <a:solidFill>
                <a:srgbClr val="FFFFFF"/>
              </a:solidFill>
              <a:prstDash val="solid"/>
              <a:miter lim="800000"/>
            </a:ln>
            <a:effectLst/>
          </p:spPr>
          <p:txBody>
            <a:bodyPr wrap="none" rtlCol="0" anchor="ct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1600" b="1" i="0" u="none" strike="noStrike" kern="1200" cap="none" spc="0" normalizeH="0" baseline="0" noProof="0">
                  <a:ln>
                    <a:noFill/>
                  </a:ln>
                  <a:solidFill>
                    <a:srgbClr val="FFFFFF"/>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rPr>
                <a:t>3</a:t>
              </a:r>
              <a:endParaRPr kumimoji="0" lang="zh-CN" altLang="en-US" sz="1600" b="1" i="0" u="none" strike="noStrike" kern="1200" cap="none" spc="0" normalizeH="0" baseline="0" noProof="0">
                <a:ln>
                  <a:noFill/>
                </a:ln>
                <a:solidFill>
                  <a:srgbClr val="FFFFFF"/>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endParaRPr>
            </a:p>
          </p:txBody>
        </p:sp>
      </p:grpSp>
      <p:grpSp>
        <p:nvGrpSpPr>
          <p:cNvPr id="67" name="TOP-PPT-10"/>
          <p:cNvGrpSpPr/>
          <p:nvPr/>
        </p:nvGrpSpPr>
        <p:grpSpPr>
          <a:xfrm>
            <a:off x="8002625" y="3295254"/>
            <a:ext cx="2751699" cy="1139585"/>
            <a:chOff x="7713712" y="3102921"/>
            <a:chExt cx="2751699" cy="1139585"/>
          </a:xfrm>
        </p:grpSpPr>
        <p:sp>
          <p:nvSpPr>
            <p:cNvPr id="68" name="TOP-PPT-10-1"/>
            <p:cNvSpPr/>
            <p:nvPr/>
          </p:nvSpPr>
          <p:spPr bwMode="auto">
            <a:xfrm>
              <a:off x="7713712" y="3342180"/>
              <a:ext cx="2751699" cy="900326"/>
            </a:xfrm>
            <a:prstGeom prst="rect">
              <a:avLst/>
            </a:prstGeom>
            <a:solidFill>
              <a:srgbClr val="FFFFFF">
                <a:lumMod val="95000"/>
                <a:alpha val="40000"/>
              </a:srgbClr>
            </a:solidFill>
            <a:ln w="3175">
              <a:solidFill>
                <a:schemeClr val="tx1">
                  <a:lumMod val="75000"/>
                  <a:lumOff val="25000"/>
                </a:schemeClr>
              </a:solidFill>
              <a:miter lim="800000"/>
            </a:ln>
          </p:spPr>
          <p:txBody>
            <a:bodyPr wrap="square" lIns="90000" tIns="46800" rIns="90000" bIns="46800" anchor="ctr"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171450" marR="0" lvl="0" indent="-171450" algn="l" defTabSz="914400" rtl="0" eaLnBrk="1" fontAlgn="auto" latinLnBrk="0" hangingPunct="1">
                <a:lnSpc>
                  <a:spcPct val="160000"/>
                </a:lnSpc>
                <a:spcBef>
                  <a:spcPct val="0"/>
                </a:spcBef>
                <a:spcAft>
                  <a:spcPct val="0"/>
                </a:spcAft>
                <a:buClrTx/>
                <a:buSzTx/>
                <a:buFont typeface="Arial" panose="020B0604020202020204" pitchFamily="34" charset="0"/>
                <a:buChar char="•"/>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69" name="TOP-PPT-10-2"/>
            <p:cNvSpPr/>
            <p:nvPr/>
          </p:nvSpPr>
          <p:spPr>
            <a:xfrm>
              <a:off x="8896812" y="3102921"/>
              <a:ext cx="383106" cy="383112"/>
            </a:xfrm>
            <a:prstGeom prst="ellipse">
              <a:avLst/>
            </a:prstGeom>
            <a:gradFill>
              <a:gsLst>
                <a:gs pos="0">
                  <a:srgbClr val="FF0000"/>
                </a:gs>
                <a:gs pos="100000">
                  <a:srgbClr val="C00000"/>
                </a:gs>
              </a:gsLst>
              <a:lin ang="5400000" scaled="1"/>
            </a:gradFill>
            <a:ln w="38100" cap="flat" cmpd="sng" algn="ctr">
              <a:solidFill>
                <a:srgbClr val="FFFFFF"/>
              </a:solidFill>
              <a:prstDash val="solid"/>
              <a:miter lim="800000"/>
            </a:ln>
            <a:effectLst/>
          </p:spPr>
          <p:txBody>
            <a:bodyPr wrap="none" rtlCol="0" anchor="ct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1600" b="1" i="0" u="none" strike="noStrike" kern="1200" cap="none" spc="0" normalizeH="0" baseline="0" noProof="0">
                  <a:ln>
                    <a:noFill/>
                  </a:ln>
                  <a:solidFill>
                    <a:srgbClr val="FFFFFF"/>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rPr>
                <a:t>4</a:t>
              </a:r>
              <a:endParaRPr kumimoji="0" lang="zh-CN" altLang="en-US" sz="1600" b="1" i="0" u="none" strike="noStrike" kern="1200" cap="none" spc="0" normalizeH="0" baseline="0" noProof="0">
                <a:ln>
                  <a:noFill/>
                </a:ln>
                <a:solidFill>
                  <a:srgbClr val="FFFFFF"/>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endParaRPr>
            </a:p>
          </p:txBody>
        </p:sp>
      </p:grpSp>
      <p:grpSp>
        <p:nvGrpSpPr>
          <p:cNvPr id="70" name="TOP-PPT-11"/>
          <p:cNvGrpSpPr/>
          <p:nvPr/>
        </p:nvGrpSpPr>
        <p:grpSpPr>
          <a:xfrm>
            <a:off x="4765937" y="4770304"/>
            <a:ext cx="5987043" cy="1039212"/>
            <a:chOff x="4477025" y="4577972"/>
            <a:chExt cx="5987043" cy="1039212"/>
          </a:xfrm>
        </p:grpSpPr>
        <p:sp>
          <p:nvSpPr>
            <p:cNvPr id="71" name="TOP-PPT-11-1"/>
            <p:cNvSpPr/>
            <p:nvPr/>
          </p:nvSpPr>
          <p:spPr bwMode="auto">
            <a:xfrm>
              <a:off x="4477025" y="4817232"/>
              <a:ext cx="5987043" cy="799952"/>
            </a:xfrm>
            <a:prstGeom prst="rect">
              <a:avLst/>
            </a:prstGeom>
            <a:noFill/>
            <a:ln w="3175">
              <a:solidFill>
                <a:schemeClr val="tx1">
                  <a:lumMod val="75000"/>
                  <a:lumOff val="25000"/>
                </a:schemeClr>
              </a:solidFill>
              <a:miter lim="800000"/>
            </a:ln>
          </p:spPr>
          <p:txBody>
            <a:bodyPr wrap="square" lIns="90000" tIns="46800" rIns="90000" bIns="46800" anchor="ctr"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171450" marR="0" lvl="0" indent="-171450" algn="l" defTabSz="914400" rtl="0" eaLnBrk="1" fontAlgn="auto" latinLnBrk="0" hangingPunct="1">
                <a:lnSpc>
                  <a:spcPct val="160000"/>
                </a:lnSpc>
                <a:spcBef>
                  <a:spcPct val="0"/>
                </a:spcBef>
                <a:spcAft>
                  <a:spcPct val="0"/>
                </a:spcAft>
                <a:buClrTx/>
                <a:buSzTx/>
                <a:buFont typeface="Arial" panose="020B0604020202020204" pitchFamily="34" charset="0"/>
                <a:buChar char="•"/>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72" name="TOP-PPT-11-2"/>
            <p:cNvSpPr/>
            <p:nvPr/>
          </p:nvSpPr>
          <p:spPr>
            <a:xfrm>
              <a:off x="7278993" y="4577972"/>
              <a:ext cx="383106" cy="383112"/>
            </a:xfrm>
            <a:prstGeom prst="ellipse">
              <a:avLst/>
            </a:prstGeom>
            <a:gradFill>
              <a:gsLst>
                <a:gs pos="0">
                  <a:srgbClr val="FF0000"/>
                </a:gs>
                <a:gs pos="100000">
                  <a:srgbClr val="C00000"/>
                </a:gs>
              </a:gsLst>
              <a:lin ang="5400000" scaled="1"/>
            </a:gradFill>
            <a:ln w="38100" cap="flat" cmpd="sng" algn="ctr">
              <a:solidFill>
                <a:srgbClr val="FFFFFF"/>
              </a:solidFill>
              <a:prstDash val="solid"/>
              <a:miter lim="800000"/>
            </a:ln>
            <a:effectLst/>
          </p:spPr>
          <p:txBody>
            <a:bodyPr wrap="none" rtlCol="0" anchor="ct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1600" b="1" i="0" u="none" strike="noStrike" kern="1200" cap="none" spc="0" normalizeH="0" baseline="0" noProof="0">
                  <a:ln>
                    <a:noFill/>
                  </a:ln>
                  <a:solidFill>
                    <a:srgbClr val="FFFFFF"/>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rPr>
                <a:t>5</a:t>
              </a:r>
              <a:endParaRPr kumimoji="0" lang="zh-CN" altLang="en-US" sz="1600" b="1" i="0" u="none" strike="noStrike" kern="1200" cap="none" spc="0" normalizeH="0" baseline="0" noProof="0">
                <a:ln>
                  <a:noFill/>
                </a:ln>
                <a:solidFill>
                  <a:srgbClr val="FFFFFF"/>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endParaRPr>
            </a:p>
          </p:txBody>
        </p:sp>
      </p:grpSp>
      <p:sp>
        <p:nvSpPr>
          <p:cNvPr id="73" name="TOP-PPT-12"/>
          <p:cNvSpPr/>
          <p:nvPr/>
        </p:nvSpPr>
        <p:spPr bwMode="auto">
          <a:xfrm>
            <a:off x="4998959" y="5258303"/>
            <a:ext cx="5137893" cy="412421"/>
          </a:xfrm>
          <a:prstGeom prst="rect">
            <a:avLst/>
          </a:prstGeom>
        </p:spPr>
        <p:txBody>
          <a:bodyPr wrap="square">
            <a:spAutoFit/>
          </a:bodyPr>
          <a:lstStyle/>
          <a:p>
            <a:pPr algn="ctr">
              <a:lnSpc>
                <a:spcPct val="130000"/>
              </a:lnSpc>
            </a:pPr>
            <a:r>
              <a:rPr lang="zh-CN" altLang="en-US" sz="1600" b="1">
                <a:solidFill>
                  <a:srgbClr val="000000">
                    <a:lumMod val="75000"/>
                    <a:lumOff val="25000"/>
                  </a:srgbClr>
                </a:solidFill>
                <a:latin typeface="Arial" panose="020B0604020202020204" pitchFamily="34" charset="0"/>
                <a:ea typeface="思源黑体 CN Regular" panose="020B0500000000000000" pitchFamily="34" charset="-122"/>
                <a:cs typeface="Arial"/>
                <a:sym typeface="Arial" panose="020B0604020202020204" pitchFamily="34" charset="0"/>
              </a:rPr>
              <a:t>坚持人民主体地位紧紧依靠群众</a:t>
            </a:r>
            <a:endParaRPr lang="zh-CN" altLang="en-US" sz="1600" b="1">
              <a:solidFill>
                <a:srgbClr val="000000">
                  <a:lumMod val="75000"/>
                  <a:lumOff val="25000"/>
                </a:srgbClr>
              </a:solidFill>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endParaRPr>
          </a:p>
        </p:txBody>
      </p:sp>
      <p:sp>
        <p:nvSpPr>
          <p:cNvPr id="74" name="TOP-PPT-13"/>
          <p:cNvSpPr/>
          <p:nvPr/>
        </p:nvSpPr>
        <p:spPr bwMode="auto">
          <a:xfrm>
            <a:off x="5079130" y="3665130"/>
            <a:ext cx="2067783" cy="732508"/>
          </a:xfrm>
          <a:prstGeom prst="rect">
            <a:avLst/>
          </a:prstGeom>
        </p:spPr>
        <p:txBody>
          <a:bodyPr wrap="square">
            <a:spAutoFit/>
          </a:bodyPr>
          <a:lstStyle/>
          <a:p>
            <a:pPr algn="ctr">
              <a:lnSpc>
                <a:spcPct val="130000"/>
              </a:lnSpc>
            </a:pPr>
            <a:r>
              <a:rPr lang="zh-CN" altLang="en-US" sz="1600" b="1">
                <a:solidFill>
                  <a:srgbClr val="000000">
                    <a:lumMod val="75000"/>
                    <a:lumOff val="25000"/>
                  </a:srgbClr>
                </a:solidFill>
                <a:latin typeface="Arial" panose="020B0604020202020204" pitchFamily="34" charset="0"/>
                <a:ea typeface="思源黑体 CN Regular" panose="020B0500000000000000" pitchFamily="34" charset="-122"/>
                <a:cs typeface="Arial"/>
                <a:sym typeface="Arial" panose="020B0604020202020204" pitchFamily="34" charset="0"/>
              </a:rPr>
              <a:t>坚持综合治理</a:t>
            </a:r>
            <a:endParaRPr lang="en-US" altLang="zh-CN" sz="1600" b="1">
              <a:solidFill>
                <a:srgbClr val="000000">
                  <a:lumMod val="75000"/>
                  <a:lumOff val="25000"/>
                </a:srgbClr>
              </a:solidFill>
              <a:latin typeface="Arial" panose="020B0604020202020204" pitchFamily="34" charset="0"/>
              <a:ea typeface="思源黑体 CN Regular" panose="020B0500000000000000" pitchFamily="34" charset="-122"/>
              <a:cs typeface="Arial"/>
              <a:sym typeface="Arial" panose="020B0604020202020204" pitchFamily="34" charset="0"/>
            </a:endParaRPr>
          </a:p>
          <a:p>
            <a:pPr algn="ctr">
              <a:lnSpc>
                <a:spcPct val="130000"/>
              </a:lnSpc>
            </a:pPr>
            <a:r>
              <a:rPr lang="zh-CN" altLang="en-US" sz="1600" b="1">
                <a:solidFill>
                  <a:srgbClr val="000000">
                    <a:lumMod val="75000"/>
                    <a:lumOff val="25000"/>
                  </a:srgbClr>
                </a:solidFill>
                <a:latin typeface="Arial" panose="020B0604020202020204" pitchFamily="34" charset="0"/>
                <a:ea typeface="思源黑体 CN Regular" panose="020B0500000000000000" pitchFamily="34" charset="-122"/>
                <a:cs typeface="Arial"/>
                <a:sym typeface="Arial" panose="020B0604020202020204" pitchFamily="34" charset="0"/>
              </a:rPr>
              <a:t>齐抓共管</a:t>
            </a:r>
            <a:endParaRPr lang="zh-CN" altLang="en-US" sz="1600" b="1">
              <a:solidFill>
                <a:srgbClr val="000000">
                  <a:lumMod val="75000"/>
                  <a:lumOff val="25000"/>
                </a:srgbClr>
              </a:solidFill>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endParaRPr>
          </a:p>
        </p:txBody>
      </p:sp>
      <p:sp>
        <p:nvSpPr>
          <p:cNvPr id="75" name="TOP-PPT-14"/>
          <p:cNvSpPr/>
          <p:nvPr/>
        </p:nvSpPr>
        <p:spPr bwMode="auto">
          <a:xfrm>
            <a:off x="8343386" y="3665130"/>
            <a:ext cx="2067783" cy="732508"/>
          </a:xfrm>
          <a:prstGeom prst="rect">
            <a:avLst/>
          </a:prstGeom>
        </p:spPr>
        <p:txBody>
          <a:bodyPr wrap="square">
            <a:spAutoFit/>
          </a:bodyPr>
          <a:lstStyle/>
          <a:p>
            <a:pPr algn="ctr">
              <a:lnSpc>
                <a:spcPct val="130000"/>
              </a:lnSpc>
            </a:pPr>
            <a:r>
              <a:rPr lang="zh-CN" altLang="en-US" sz="1600" b="1">
                <a:solidFill>
                  <a:srgbClr val="000000">
                    <a:lumMod val="75000"/>
                    <a:lumOff val="25000"/>
                  </a:srgbClr>
                </a:solidFill>
                <a:latin typeface="Arial" panose="020B0604020202020204" pitchFamily="34" charset="0"/>
                <a:ea typeface="思源黑体 CN Regular" panose="020B0500000000000000" pitchFamily="34" charset="-122"/>
                <a:cs typeface="Arial"/>
                <a:sym typeface="Arial" panose="020B0604020202020204" pitchFamily="34" charset="0"/>
              </a:rPr>
              <a:t>坚持依法严惩</a:t>
            </a:r>
            <a:endParaRPr lang="en-US" altLang="zh-CN" sz="1600" b="1">
              <a:solidFill>
                <a:srgbClr val="000000">
                  <a:lumMod val="75000"/>
                  <a:lumOff val="25000"/>
                </a:srgbClr>
              </a:solidFill>
              <a:latin typeface="Arial" panose="020B0604020202020204" pitchFamily="34" charset="0"/>
              <a:ea typeface="思源黑体 CN Regular" panose="020B0500000000000000" pitchFamily="34" charset="-122"/>
              <a:cs typeface="Arial"/>
              <a:sym typeface="Arial" panose="020B0604020202020204" pitchFamily="34" charset="0"/>
            </a:endParaRPr>
          </a:p>
          <a:p>
            <a:pPr algn="ctr">
              <a:lnSpc>
                <a:spcPct val="130000"/>
              </a:lnSpc>
            </a:pPr>
            <a:r>
              <a:rPr lang="zh-CN" altLang="en-US" sz="1600" b="1">
                <a:solidFill>
                  <a:srgbClr val="000000">
                    <a:lumMod val="75000"/>
                    <a:lumOff val="25000"/>
                  </a:srgbClr>
                </a:solidFill>
                <a:latin typeface="Arial" panose="020B0604020202020204" pitchFamily="34" charset="0"/>
                <a:ea typeface="思源黑体 CN Regular" panose="020B0500000000000000" pitchFamily="34" charset="-122"/>
                <a:cs typeface="Arial"/>
                <a:sym typeface="Arial" panose="020B0604020202020204" pitchFamily="34" charset="0"/>
              </a:rPr>
              <a:t>打早打小</a:t>
            </a:r>
            <a:endParaRPr lang="zh-CN" altLang="en-US" sz="1600" b="1">
              <a:solidFill>
                <a:srgbClr val="000000">
                  <a:lumMod val="75000"/>
                  <a:lumOff val="25000"/>
                </a:srgbClr>
              </a:solidFill>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endParaRPr>
          </a:p>
        </p:txBody>
      </p:sp>
      <p:sp>
        <p:nvSpPr>
          <p:cNvPr id="76" name="TOP-PPT-15"/>
          <p:cNvSpPr/>
          <p:nvPr/>
        </p:nvSpPr>
        <p:spPr bwMode="auto">
          <a:xfrm>
            <a:off x="8304255" y="2195186"/>
            <a:ext cx="2067783" cy="732508"/>
          </a:xfrm>
          <a:prstGeom prst="rect">
            <a:avLst/>
          </a:prstGeom>
        </p:spPr>
        <p:txBody>
          <a:bodyPr wrap="square">
            <a:spAutoFit/>
          </a:bodyPr>
          <a:lstStyle/>
          <a:p>
            <a:pPr algn="ctr">
              <a:lnSpc>
                <a:spcPct val="130000"/>
              </a:lnSpc>
            </a:pPr>
            <a:r>
              <a:rPr lang="zh-CN" altLang="en-US" sz="1600" b="1">
                <a:solidFill>
                  <a:srgbClr val="000000">
                    <a:lumMod val="75000"/>
                    <a:lumOff val="25000"/>
                  </a:srgbClr>
                </a:solidFill>
                <a:latin typeface="Arial" panose="020B0604020202020204" pitchFamily="34" charset="0"/>
                <a:ea typeface="思源黑体 CN Regular" panose="020B0500000000000000" pitchFamily="34" charset="-122"/>
                <a:cs typeface="Arial"/>
                <a:sym typeface="Arial" panose="020B0604020202020204" pitchFamily="34" charset="0"/>
              </a:rPr>
              <a:t>坚持标本兼治</a:t>
            </a:r>
            <a:endParaRPr lang="en-US" altLang="zh-CN" sz="1600" b="1">
              <a:solidFill>
                <a:srgbClr val="000000">
                  <a:lumMod val="75000"/>
                  <a:lumOff val="25000"/>
                </a:srgbClr>
              </a:solidFill>
              <a:latin typeface="Arial" panose="020B0604020202020204" pitchFamily="34" charset="0"/>
              <a:ea typeface="思源黑体 CN Regular" panose="020B0500000000000000" pitchFamily="34" charset="-122"/>
              <a:cs typeface="Arial"/>
              <a:sym typeface="Arial" panose="020B0604020202020204" pitchFamily="34" charset="0"/>
            </a:endParaRPr>
          </a:p>
          <a:p>
            <a:pPr algn="ctr">
              <a:lnSpc>
                <a:spcPct val="130000"/>
              </a:lnSpc>
            </a:pPr>
            <a:r>
              <a:rPr lang="zh-CN" altLang="en-US" sz="1600" b="1">
                <a:solidFill>
                  <a:srgbClr val="000000">
                    <a:lumMod val="75000"/>
                    <a:lumOff val="25000"/>
                  </a:srgbClr>
                </a:solidFill>
                <a:latin typeface="Arial" panose="020B0604020202020204" pitchFamily="34" charset="0"/>
                <a:ea typeface="思源黑体 CN Regular" panose="020B0500000000000000" pitchFamily="34" charset="-122"/>
                <a:cs typeface="Arial"/>
                <a:sym typeface="Arial" panose="020B0604020202020204" pitchFamily="34" charset="0"/>
              </a:rPr>
              <a:t>源头治理</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TOP-PPT-1"/>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pic>
        <p:nvPicPr>
          <p:cNvPr id="16" name="TOP-PPT-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763290"/>
            <a:ext cx="12192000" cy="7621290"/>
          </a:xfrm>
          <a:prstGeom prst="rect">
            <a:avLst/>
          </a:prstGeom>
        </p:spPr>
      </p:pic>
      <p:grpSp>
        <p:nvGrpSpPr>
          <p:cNvPr id="40" name="TOP-PPT-3"/>
          <p:cNvGrpSpPr/>
          <p:nvPr/>
        </p:nvGrpSpPr>
        <p:grpSpPr>
          <a:xfrm>
            <a:off x="5814153" y="1483317"/>
            <a:ext cx="988601" cy="988601"/>
            <a:chOff x="5580474" y="1252892"/>
            <a:chExt cx="988601" cy="988601"/>
          </a:xfrm>
        </p:grpSpPr>
        <p:sp>
          <p:nvSpPr>
            <p:cNvPr id="41" name="TOP-PPT-3-1"/>
            <p:cNvSpPr/>
            <p:nvPr/>
          </p:nvSpPr>
          <p:spPr>
            <a:xfrm>
              <a:off x="5580474" y="1252892"/>
              <a:ext cx="988601" cy="988601"/>
            </a:xfrm>
            <a:prstGeom prst="roundRect">
              <a:avLst/>
            </a:prstGeom>
            <a:gradFill>
              <a:gsLst>
                <a:gs pos="0">
                  <a:srgbClr val="FF0000"/>
                </a:gs>
                <a:gs pos="100000">
                  <a:srgbClr val="C00000"/>
                </a:gs>
              </a:gsLst>
              <a:lin ang="5400000" scaled="1"/>
            </a:gradFill>
            <a:ln w="12700" cap="flat" cmpd="sng" algn="ctr">
              <a:noFill/>
              <a:prstDash val="solid"/>
              <a:miter lim="800000"/>
            </a:ln>
            <a:effectLst>
              <a:outerShdw blurRad="63500" sx="102000" sy="102000" algn="ctr" rotWithShape="0">
                <a:prstClr val="black">
                  <a:alpha val="30000"/>
                </a:prstClr>
              </a:outerShdw>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1" lang="zh-CN" altLang="en-US" sz="1800" b="0" i="0" u="none" strike="noStrike" kern="0" cap="none" spc="0" normalizeH="0" baseline="0" noProof="0">
                <a:ln>
                  <a:noFill/>
                </a:ln>
                <a:solidFill>
                  <a:srgbClr val="FFFFFF"/>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42" name="TOP-PPT-3-2"/>
            <p:cNvSpPr txBox="1"/>
            <p:nvPr/>
          </p:nvSpPr>
          <p:spPr>
            <a:xfrm>
              <a:off x="5661596" y="1331693"/>
              <a:ext cx="800219" cy="830997"/>
            </a:xfrm>
            <a:prstGeom prst="rect">
              <a:avLst/>
            </a:prstGeom>
            <a:noFill/>
          </p:spPr>
          <p:txBody>
            <a:bodyPr wrap="none" rtlCol="0">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1" lang="zh-CN" altLang="en-US" sz="4800" b="0" i="0" u="none" strike="noStrike" kern="0" cap="none" spc="0" normalizeH="0" baseline="0" noProof="0">
                  <a:ln>
                    <a:noFill/>
                  </a:ln>
                  <a:solidFill>
                    <a:srgbClr val="FFFFFF"/>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rPr>
                <a:t>叁</a:t>
              </a:r>
            </a:p>
          </p:txBody>
        </p:sp>
      </p:grpSp>
      <p:sp>
        <p:nvSpPr>
          <p:cNvPr id="43" name="TOP-PPT-4"/>
          <p:cNvSpPr/>
          <p:nvPr/>
        </p:nvSpPr>
        <p:spPr>
          <a:xfrm>
            <a:off x="3747139" y="2854894"/>
            <a:ext cx="5109091" cy="830997"/>
          </a:xfrm>
          <a:prstGeom prst="rect">
            <a:avLst/>
          </a:prstGeom>
        </p:spPr>
        <p:txBody>
          <a:bodyPr wrap="none">
            <a:spAutoFit/>
          </a:bodyPr>
          <a:lstStyle/>
          <a:p>
            <a:pPr algn="ctr"/>
            <a:r>
              <a:rPr lang="zh-CN" altLang="en-US" sz="4800" b="1">
                <a:gradFill>
                  <a:gsLst>
                    <a:gs pos="0">
                      <a:srgbClr val="FF0000"/>
                    </a:gs>
                    <a:gs pos="100000">
                      <a:srgbClr val="C00000"/>
                    </a:gs>
                  </a:gsLst>
                  <a:lin ang="5400000" scaled="1"/>
                </a:gradFill>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扫黑除恶行动方式</a:t>
            </a:r>
          </a:p>
        </p:txBody>
      </p:sp>
      <p:sp>
        <p:nvSpPr>
          <p:cNvPr id="44" name="TOP-PPT-5"/>
          <p:cNvSpPr txBox="1"/>
          <p:nvPr/>
        </p:nvSpPr>
        <p:spPr>
          <a:xfrm>
            <a:off x="3141968" y="3745688"/>
            <a:ext cx="6306832" cy="369332"/>
          </a:xfrm>
          <a:prstGeom prst="rect">
            <a:avLst/>
          </a:prstGeom>
          <a:noFill/>
        </p:spPr>
        <p:txBody>
          <a:bodyPr wrap="square" rtlCol="0">
            <a:spAutoFit/>
          </a:bodyPr>
          <a:lstStyle/>
          <a:p>
            <a:pPr algn="dist"/>
            <a:r>
              <a:rPr lang="en-US" altLang="zh-CN">
                <a:latin typeface="Arial" panose="020B0604020202020204" pitchFamily="34" charset="0"/>
                <a:ea typeface="思源黑体 CN Regular" panose="020B0500000000000000" pitchFamily="34" charset="-122"/>
                <a:sym typeface="Arial" panose="020B0604020202020204" pitchFamily="34" charset="0"/>
              </a:rPr>
              <a:t>THE ANTI-MAFIA METHOD OF ACTION</a:t>
            </a:r>
            <a:endParaRPr lang="en-US" altLang="zh-CN" sz="1200">
              <a:solidFill>
                <a:srgbClr val="000000">
                  <a:lumMod val="65000"/>
                  <a:lumOff val="35000"/>
                </a:srgbClr>
              </a:solidFill>
              <a:latin typeface="Arial" panose="020B0604020202020204" pitchFamily="34" charset="0"/>
              <a:ea typeface="思源黑体 CN Regular" panose="020B0500000000000000" pitchFamily="34" charset="-122"/>
              <a:cs typeface="RTWS ShangYaZhunSung G0v1" charset="-122"/>
              <a:sym typeface="Arial" panose="020B0604020202020204" pitchFamily="34" charset="0"/>
            </a:endParaRPr>
          </a:p>
        </p:txBody>
      </p:sp>
      <p:pic>
        <p:nvPicPr>
          <p:cNvPr id="45" name="TOP-PPT-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245126" y="2161633"/>
            <a:ext cx="766196" cy="885722"/>
          </a:xfrm>
          <a:prstGeom prst="rect">
            <a:avLst/>
          </a:prstGeom>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TOP-PPT-1"/>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sp>
        <p:nvSpPr>
          <p:cNvPr id="11" name="TOP-PPT-2"/>
          <p:cNvSpPr txBox="1"/>
          <p:nvPr/>
        </p:nvSpPr>
        <p:spPr>
          <a:xfrm>
            <a:off x="1368707" y="700268"/>
            <a:ext cx="6094071" cy="461665"/>
          </a:xfrm>
          <a:prstGeom prst="rect">
            <a:avLst/>
          </a:prstGeom>
          <a:noFill/>
        </p:spPr>
        <p:txBody>
          <a:bodyPr wrap="square">
            <a:spAutoFit/>
          </a:bodyPr>
          <a:lstStyle/>
          <a:p>
            <a:r>
              <a:rPr kumimoji="1" lang="zh-CN" altLang="en-US" sz="2400" b="1">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除恶扫黑行动方式</a:t>
            </a:r>
          </a:p>
        </p:txBody>
      </p:sp>
      <p:pic>
        <p:nvPicPr>
          <p:cNvPr id="12" name="TOP-PPT-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97923" y="267673"/>
            <a:ext cx="1333952" cy="865188"/>
          </a:xfrm>
          <a:prstGeom prst="rect">
            <a:avLst/>
          </a:prstGeom>
        </p:spPr>
      </p:pic>
      <p:sp>
        <p:nvSpPr>
          <p:cNvPr id="27" name="TOP-PPT-4"/>
          <p:cNvSpPr/>
          <p:nvPr/>
        </p:nvSpPr>
        <p:spPr>
          <a:xfrm>
            <a:off x="791921" y="1679553"/>
            <a:ext cx="10593256" cy="936187"/>
          </a:xfrm>
          <a:prstGeom prst="rect">
            <a:avLst/>
          </a:prstGeom>
          <a:gradFill>
            <a:gsLst>
              <a:gs pos="0">
                <a:srgbClr val="FF0000"/>
              </a:gs>
              <a:gs pos="100000">
                <a:srgbClr val="C00000"/>
              </a:gs>
            </a:gsLst>
            <a:lin ang="5400000" scaled="1"/>
          </a:gradFill>
          <a:ln w="38100" cap="flat" cmpd="sng" algn="ctr">
            <a:solidFill>
              <a:srgbClr val="FFFFFF"/>
            </a:solidFill>
            <a:prstDash val="solid"/>
            <a:miter lim="800000"/>
          </a:ln>
          <a:effectLst/>
        </p:spPr>
        <p:txBody>
          <a:bodyPr wrap="none" rtlCol="0" anchor="ctr"/>
          <a:lstStyle/>
          <a:p>
            <a:pPr algn="ctr"/>
            <a:endParaRPr lang="zh-CN" altLang="en-US"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28" name="TOP-PPT-5"/>
          <p:cNvSpPr/>
          <p:nvPr/>
        </p:nvSpPr>
        <p:spPr>
          <a:xfrm>
            <a:off x="683294" y="1608309"/>
            <a:ext cx="916215" cy="1080296"/>
          </a:xfrm>
          <a:prstGeom prst="rect">
            <a:avLst/>
          </a:prstGeom>
          <a:noFill/>
        </p:spPr>
        <p:txBody>
          <a:bodyPr wrap="square" lIns="0" tIns="0" rIns="0" bIns="0">
            <a:spAutoFit/>
          </a:bodyPr>
          <a:lstStyle/>
          <a:p>
            <a:pPr marL="0" marR="0" lvl="0" indent="0" algn="ctr" defTabSz="914400" rtl="0" eaLnBrk="1" fontAlgn="auto" latinLnBrk="0" hangingPunct="1">
              <a:lnSpc>
                <a:spcPct val="130000"/>
              </a:lnSpc>
              <a:spcBef>
                <a:spcPts val="600"/>
              </a:spcBef>
              <a:spcAft>
                <a:spcPct val="0"/>
              </a:spcAft>
              <a:buClrTx/>
              <a:buSzTx/>
              <a:buFontTx/>
              <a:buNone/>
              <a:defRPr/>
            </a:pPr>
            <a:r>
              <a:rPr kumimoji="0" lang="en-US" altLang="zh-CN" sz="5400" b="0" i="0" u="none" strike="noStrike" kern="0" cap="none" spc="0" normalizeH="0" baseline="0" noProof="0">
                <a:ln>
                  <a:noFill/>
                </a:ln>
                <a:solidFill>
                  <a:prstClr val="white"/>
                </a:solidFill>
                <a:effectLst/>
                <a:uLnTx/>
                <a:uFillTx/>
                <a:latin typeface="Arial" panose="020B0604020202020204" pitchFamily="34" charset="0"/>
                <a:ea typeface="思源黑体 CN Regular" panose="020B0500000000000000" pitchFamily="34" charset="-122"/>
                <a:cs typeface="+mn-ea"/>
                <a:sym typeface="Arial" panose="020B0604020202020204" pitchFamily="34" charset="0"/>
              </a:rPr>
              <a:t>01</a:t>
            </a:r>
          </a:p>
        </p:txBody>
      </p:sp>
      <p:sp>
        <p:nvSpPr>
          <p:cNvPr id="29" name="TOP-PPT-6"/>
          <p:cNvSpPr/>
          <p:nvPr/>
        </p:nvSpPr>
        <p:spPr>
          <a:xfrm>
            <a:off x="1464117" y="1632741"/>
            <a:ext cx="45719" cy="1029806"/>
          </a:xfrm>
          <a:custGeom>
            <a:avLst/>
            <a:gdLst>
              <a:gd name="connsiteX0" fmla="*/ 0 w 0"/>
              <a:gd name="connsiteY0" fmla="*/ 0 h 1149350"/>
              <a:gd name="connsiteX1" fmla="*/ 0 w 0"/>
              <a:gd name="connsiteY1" fmla="*/ 1149350 h 1149350"/>
            </a:gdLst>
            <a:ahLst/>
            <a:cxnLst>
              <a:cxn ang="0">
                <a:pos x="connsiteX0" y="connsiteY0"/>
              </a:cxn>
              <a:cxn ang="0">
                <a:pos x="connsiteX1" y="connsiteY1"/>
              </a:cxn>
            </a:cxnLst>
            <a:rect l="l" t="t" r="r" b="b"/>
            <a:pathLst>
              <a:path h="1149350">
                <a:moveTo>
                  <a:pt x="0" y="0"/>
                </a:moveTo>
                <a:lnTo>
                  <a:pt x="0" y="1149350"/>
                </a:lnTo>
              </a:path>
            </a:pathLst>
          </a:custGeom>
          <a:noFill/>
          <a:ln w="19050">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思源黑体 CN Regular" panose="020B0500000000000000" pitchFamily="34" charset="-122"/>
              <a:sym typeface="Arial" panose="020B0604020202020204" pitchFamily="34" charset="0"/>
            </a:endParaRPr>
          </a:p>
        </p:txBody>
      </p:sp>
      <p:sp>
        <p:nvSpPr>
          <p:cNvPr id="30" name="TOP-PPT-7"/>
          <p:cNvSpPr/>
          <p:nvPr/>
        </p:nvSpPr>
        <p:spPr>
          <a:xfrm>
            <a:off x="1599507" y="1739874"/>
            <a:ext cx="9911203" cy="837152"/>
          </a:xfrm>
          <a:prstGeom prst="rect">
            <a:avLst/>
          </a:prstGeom>
        </p:spPr>
        <p:txBody>
          <a:bodyPr wrap="square">
            <a:spAutoFit/>
          </a:bodyPr>
          <a:lstStyle/>
          <a:p>
            <a:pPr>
              <a:lnSpc>
                <a:spcPct val="110000"/>
              </a:lnSpc>
            </a:pPr>
            <a:r>
              <a:rPr lang="zh-CN" altLang="en-US" sz="2200" b="1" dirty="0">
                <a:solidFill>
                  <a:schemeClr val="bg1"/>
                </a:solidFill>
                <a:latin typeface="Arial" panose="020B0604020202020204" pitchFamily="34" charset="0"/>
                <a:ea typeface="思源黑体 CN Regular" panose="020B0500000000000000" pitchFamily="34" charset="-122"/>
                <a:sym typeface="Arial" panose="020B0604020202020204" pitchFamily="34" charset="0"/>
              </a:rPr>
              <a:t>在各级党委领导下，发挥社会治安综合治理优势，推动各部门各司其职、齐抓</a:t>
            </a:r>
            <a:endParaRPr lang="en-US" altLang="zh-CN" sz="2200" b="1" dirty="0">
              <a:solidFill>
                <a:schemeClr val="bg1"/>
              </a:solidFill>
              <a:latin typeface="Arial" panose="020B0604020202020204" pitchFamily="34" charset="0"/>
              <a:ea typeface="思源黑体 CN Regular" panose="020B0500000000000000" pitchFamily="34" charset="-122"/>
              <a:sym typeface="Arial" panose="020B0604020202020204" pitchFamily="34" charset="0"/>
            </a:endParaRPr>
          </a:p>
          <a:p>
            <a:pPr>
              <a:lnSpc>
                <a:spcPct val="110000"/>
              </a:lnSpc>
            </a:pPr>
            <a:r>
              <a:rPr lang="zh-CN" altLang="en-US" sz="2200" b="1" dirty="0">
                <a:solidFill>
                  <a:schemeClr val="bg1"/>
                </a:solidFill>
                <a:latin typeface="Arial" panose="020B0604020202020204" pitchFamily="34" charset="0"/>
                <a:ea typeface="思源黑体 CN Regular" panose="020B0500000000000000" pitchFamily="34" charset="-122"/>
                <a:sym typeface="Arial" panose="020B0604020202020204" pitchFamily="34" charset="0"/>
              </a:rPr>
              <a:t>共管，综合运用各种手段预防和解决黑恶势力违法犯罪突出问题</a:t>
            </a:r>
            <a:endParaRPr lang="zh-CN" altLang="en-US" sz="2200" dirty="0">
              <a:solidFill>
                <a:schemeClr val="bg1"/>
              </a:solidFill>
              <a:latin typeface="Arial" panose="020B0604020202020204" pitchFamily="34" charset="0"/>
              <a:ea typeface="思源黑体 CN Regular" panose="020B0500000000000000" pitchFamily="34" charset="-122"/>
              <a:sym typeface="Arial" panose="020B0604020202020204" pitchFamily="34" charset="0"/>
            </a:endParaRPr>
          </a:p>
        </p:txBody>
      </p:sp>
      <p:sp>
        <p:nvSpPr>
          <p:cNvPr id="31" name="TOP-PPT-8"/>
          <p:cNvSpPr/>
          <p:nvPr/>
        </p:nvSpPr>
        <p:spPr>
          <a:xfrm>
            <a:off x="791921" y="3205546"/>
            <a:ext cx="10593256" cy="3043518"/>
          </a:xfrm>
          <a:prstGeom prst="roundRect">
            <a:avLst>
              <a:gd name="adj" fmla="val 0"/>
            </a:avLst>
          </a:prstGeom>
          <a:noFill/>
          <a:ln w="28575">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思源黑体 CN Regular" panose="020B0500000000000000" pitchFamily="34" charset="-122"/>
              <a:sym typeface="Arial" panose="020B0604020202020204" pitchFamily="34" charset="0"/>
            </a:endParaRPr>
          </a:p>
        </p:txBody>
      </p:sp>
      <p:sp>
        <p:nvSpPr>
          <p:cNvPr id="32" name="TOP-PPT-9"/>
          <p:cNvSpPr/>
          <p:nvPr/>
        </p:nvSpPr>
        <p:spPr>
          <a:xfrm>
            <a:off x="1150317" y="3074477"/>
            <a:ext cx="1655604" cy="2181657"/>
          </a:xfrm>
          <a:prstGeom prst="flowChartOffpageConnector">
            <a:avLst/>
          </a:prstGeom>
          <a:gradFill>
            <a:gsLst>
              <a:gs pos="0">
                <a:srgbClr val="FF0000"/>
              </a:gs>
              <a:gs pos="100000">
                <a:srgbClr val="C00000"/>
              </a:gs>
            </a:gsLst>
            <a:lin ang="5400000" scaled="1"/>
          </a:gradFill>
          <a:ln w="38100" cap="flat" cmpd="sng" algn="ctr">
            <a:solidFill>
              <a:srgbClr val="FFFFFF"/>
            </a:solidFill>
            <a:prstDash val="solid"/>
            <a:miter lim="800000"/>
          </a:ln>
          <a:effectLst/>
        </p:spPr>
        <p:txBody>
          <a:bodyPr wrap="none" rtlCol="0" anchor="ctr"/>
          <a:lstStyle/>
          <a:p>
            <a:pPr algn="ctr"/>
            <a:endParaRPr lang="zh-CN" altLang="en-US"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33" name="TOP-PPT-10"/>
          <p:cNvSpPr/>
          <p:nvPr/>
        </p:nvSpPr>
        <p:spPr>
          <a:xfrm>
            <a:off x="1217004" y="3432693"/>
            <a:ext cx="1588917" cy="1077218"/>
          </a:xfrm>
          <a:prstGeom prst="rect">
            <a:avLst/>
          </a:prstGeom>
          <a:noFill/>
        </p:spPr>
        <p:txBody>
          <a:bodyPr wrap="square">
            <a:spAutoFit/>
          </a:bodyPr>
          <a:lstStyle/>
          <a:p>
            <a:pPr algn="ctr"/>
            <a:r>
              <a:rPr lang="zh-CN" altLang="en-US" sz="3200" b="1" spc="300">
                <a:solidFill>
                  <a:schemeClr val="bg1"/>
                </a:solidFill>
                <a:latin typeface="Arial" panose="020B0604020202020204" pitchFamily="34" charset="0"/>
                <a:ea typeface="思源黑体 CN Regular" panose="020B0500000000000000" pitchFamily="34" charset="-122"/>
                <a:sym typeface="Arial" panose="020B0604020202020204" pitchFamily="34" charset="0"/>
              </a:rPr>
              <a:t>两种</a:t>
            </a:r>
            <a:endParaRPr lang="en-US" altLang="zh-CN" sz="3200" b="1" spc="300">
              <a:solidFill>
                <a:schemeClr val="bg1"/>
              </a:solidFill>
              <a:latin typeface="Arial" panose="020B0604020202020204" pitchFamily="34" charset="0"/>
              <a:ea typeface="思源黑体 CN Regular" panose="020B0500000000000000" pitchFamily="34" charset="-122"/>
              <a:sym typeface="Arial" panose="020B0604020202020204" pitchFamily="34" charset="0"/>
            </a:endParaRPr>
          </a:p>
          <a:p>
            <a:pPr algn="ctr"/>
            <a:r>
              <a:rPr lang="zh-CN" altLang="en-US" sz="3200" b="1" spc="300">
                <a:solidFill>
                  <a:schemeClr val="bg1"/>
                </a:solidFill>
                <a:latin typeface="Arial" panose="020B0604020202020204" pitchFamily="34" charset="0"/>
                <a:ea typeface="思源黑体 CN Regular" panose="020B0500000000000000" pitchFamily="34" charset="-122"/>
                <a:sym typeface="Arial" panose="020B0604020202020204" pitchFamily="34" charset="0"/>
              </a:rPr>
              <a:t>手段</a:t>
            </a:r>
            <a:endParaRPr lang="en-US" altLang="zh-CN" sz="3200" b="1" spc="300">
              <a:solidFill>
                <a:schemeClr val="bg1"/>
              </a:solidFill>
              <a:latin typeface="Arial" panose="020B0604020202020204" pitchFamily="34" charset="0"/>
              <a:ea typeface="思源黑体 CN Regular" panose="020B0500000000000000" pitchFamily="34" charset="-122"/>
              <a:sym typeface="Arial" panose="020B0604020202020204" pitchFamily="34" charset="0"/>
            </a:endParaRPr>
          </a:p>
        </p:txBody>
      </p:sp>
      <p:sp>
        <p:nvSpPr>
          <p:cNvPr id="34" name="TOP-PPT-11"/>
          <p:cNvSpPr/>
          <p:nvPr/>
        </p:nvSpPr>
        <p:spPr>
          <a:xfrm>
            <a:off x="3323948" y="3566112"/>
            <a:ext cx="7792288" cy="2308324"/>
          </a:xfrm>
          <a:prstGeom prst="rect">
            <a:avLst/>
          </a:prstGeom>
        </p:spPr>
        <p:txBody>
          <a:bodyPr wrap="square">
            <a:spAutoFit/>
          </a:bodyPr>
          <a:lstStyle/>
          <a:p>
            <a:pPr marL="342900" indent="-342900">
              <a:buClr>
                <a:schemeClr val="accent2"/>
              </a:buClr>
              <a:buFont typeface="+mj-lt"/>
              <a:buAutoNum type="arabicPeriod"/>
            </a:pPr>
            <a:r>
              <a:rPr lang="zh-CN" altLang="en-US" sz="1600" dirty="0">
                <a:solidFill>
                  <a:schemeClr val="tx1">
                    <a:lumMod val="75000"/>
                    <a:lumOff val="25000"/>
                  </a:schemeClr>
                </a:solidFill>
                <a:latin typeface="Arial" panose="020B0604020202020204" pitchFamily="34" charset="0"/>
                <a:ea typeface="思源黑体 CN Regular" panose="020B0500000000000000" pitchFamily="34" charset="-122"/>
                <a:sym typeface="Arial" panose="020B0604020202020204" pitchFamily="34" charset="0"/>
              </a:rPr>
              <a:t>各有关部门要结合自身职能，主动承担好在扫黑除恶专项斗争中的职责任务，依法行政、依法履职，强化重点行业、重点领域监管，防止行政不作为和乱作为，最大限度挤压黑恶势力滋生空间。</a:t>
            </a:r>
            <a:endParaRPr lang="en-US" altLang="zh-CN" sz="1600" dirty="0">
              <a:solidFill>
                <a:schemeClr val="tx1">
                  <a:lumMod val="75000"/>
                  <a:lumOff val="25000"/>
                </a:schemeClr>
              </a:solidFill>
              <a:latin typeface="Arial" panose="020B0604020202020204" pitchFamily="34" charset="0"/>
              <a:ea typeface="思源黑体 CN Regular" panose="020B0500000000000000" pitchFamily="34" charset="-122"/>
              <a:sym typeface="Arial" panose="020B0604020202020204" pitchFamily="34" charset="0"/>
            </a:endParaRPr>
          </a:p>
          <a:p>
            <a:pPr marL="342900" indent="-342900">
              <a:buClr>
                <a:schemeClr val="accent2"/>
              </a:buClr>
              <a:buFont typeface="+mj-lt"/>
              <a:buAutoNum type="arabicPeriod"/>
            </a:pPr>
            <a:endParaRPr lang="en-US" altLang="zh-CN" sz="1600" dirty="0">
              <a:solidFill>
                <a:schemeClr val="tx1">
                  <a:lumMod val="75000"/>
                  <a:lumOff val="25000"/>
                </a:schemeClr>
              </a:solidFill>
              <a:latin typeface="Arial" panose="020B0604020202020204" pitchFamily="34" charset="0"/>
              <a:ea typeface="思源黑体 CN Regular" panose="020B0500000000000000" pitchFamily="34" charset="-122"/>
              <a:sym typeface="Arial" panose="020B0604020202020204" pitchFamily="34" charset="0"/>
            </a:endParaRPr>
          </a:p>
          <a:p>
            <a:pPr marL="342900" indent="-342900">
              <a:buClr>
                <a:schemeClr val="accent2"/>
              </a:buClr>
              <a:buFont typeface="+mj-lt"/>
              <a:buAutoNum type="arabicPeriod"/>
            </a:pPr>
            <a:r>
              <a:rPr lang="zh-CN" altLang="en-US" sz="1600" dirty="0">
                <a:solidFill>
                  <a:schemeClr val="tx1">
                    <a:lumMod val="75000"/>
                    <a:lumOff val="25000"/>
                  </a:schemeClr>
                </a:solidFill>
                <a:latin typeface="Arial" panose="020B0604020202020204" pitchFamily="34" charset="0"/>
                <a:ea typeface="思源黑体 CN Regular" panose="020B0500000000000000" pitchFamily="34" charset="-122"/>
                <a:sym typeface="Arial" panose="020B0604020202020204" pitchFamily="34" charset="0"/>
              </a:rPr>
              <a:t>各有关部门要将日常执法检查中发现的涉黑涉恶线索及时向公安机关通报，建立健全线索发现移交机制。</a:t>
            </a:r>
            <a:endParaRPr lang="en-US" altLang="zh-CN" sz="1600" dirty="0">
              <a:solidFill>
                <a:schemeClr val="tx1">
                  <a:lumMod val="75000"/>
                  <a:lumOff val="25000"/>
                </a:schemeClr>
              </a:solidFill>
              <a:latin typeface="Arial" panose="020B0604020202020204" pitchFamily="34" charset="0"/>
              <a:ea typeface="思源黑体 CN Regular" panose="020B0500000000000000" pitchFamily="34" charset="-122"/>
              <a:sym typeface="Arial" panose="020B0604020202020204" pitchFamily="34" charset="0"/>
            </a:endParaRPr>
          </a:p>
          <a:p>
            <a:pPr marL="342900" indent="-342900">
              <a:buClr>
                <a:schemeClr val="accent2"/>
              </a:buClr>
              <a:buFont typeface="+mj-lt"/>
              <a:buAutoNum type="arabicPeriod"/>
            </a:pPr>
            <a:endParaRPr lang="en-US" altLang="zh-CN" sz="1600" dirty="0">
              <a:solidFill>
                <a:schemeClr val="tx1">
                  <a:lumMod val="75000"/>
                  <a:lumOff val="25000"/>
                </a:schemeClr>
              </a:solidFill>
              <a:latin typeface="Arial" panose="020B0604020202020204" pitchFamily="34" charset="0"/>
              <a:ea typeface="思源黑体 CN Regular" panose="020B0500000000000000" pitchFamily="34" charset="-122"/>
              <a:sym typeface="Arial" panose="020B0604020202020204" pitchFamily="34" charset="0"/>
            </a:endParaRPr>
          </a:p>
          <a:p>
            <a:pPr marL="342900" indent="-342900">
              <a:buClr>
                <a:schemeClr val="accent2"/>
              </a:buClr>
              <a:buFont typeface="+mj-lt"/>
              <a:buAutoNum type="arabicPeriod"/>
            </a:pPr>
            <a:r>
              <a:rPr lang="zh-CN" altLang="en-US" sz="1600" dirty="0">
                <a:solidFill>
                  <a:schemeClr val="tx1">
                    <a:lumMod val="75000"/>
                    <a:lumOff val="25000"/>
                  </a:schemeClr>
                </a:solidFill>
                <a:latin typeface="Arial" panose="020B0604020202020204" pitchFamily="34" charset="0"/>
                <a:ea typeface="思源黑体 CN Regular" panose="020B0500000000000000" pitchFamily="34" charset="-122"/>
                <a:sym typeface="Arial" panose="020B0604020202020204" pitchFamily="34" charset="0"/>
              </a:rPr>
              <a:t>政法机关对在办案中发现的行业管理漏洞，要及时通报相关部门、提出加强监管和行政执法的建议。</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TOP-PPT-1"/>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sp>
        <p:nvSpPr>
          <p:cNvPr id="11" name="TOP-PPT-2"/>
          <p:cNvSpPr txBox="1"/>
          <p:nvPr/>
        </p:nvSpPr>
        <p:spPr>
          <a:xfrm>
            <a:off x="1368707" y="700268"/>
            <a:ext cx="6094071" cy="461665"/>
          </a:xfrm>
          <a:prstGeom prst="rect">
            <a:avLst/>
          </a:prstGeom>
          <a:noFill/>
        </p:spPr>
        <p:txBody>
          <a:bodyPr wrap="square">
            <a:spAutoFit/>
          </a:bodyPr>
          <a:lstStyle/>
          <a:p>
            <a:r>
              <a:rPr kumimoji="1" lang="zh-CN" altLang="en-US" sz="2400" b="1">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除恶扫黑行动方式</a:t>
            </a:r>
          </a:p>
        </p:txBody>
      </p:sp>
      <p:pic>
        <p:nvPicPr>
          <p:cNvPr id="12" name="TOP-PPT-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97923" y="267673"/>
            <a:ext cx="1333952" cy="865188"/>
          </a:xfrm>
          <a:prstGeom prst="rect">
            <a:avLst/>
          </a:prstGeom>
        </p:spPr>
      </p:pic>
      <p:sp>
        <p:nvSpPr>
          <p:cNvPr id="13" name="TOP-PPT-4"/>
          <p:cNvSpPr/>
          <p:nvPr/>
        </p:nvSpPr>
        <p:spPr>
          <a:xfrm>
            <a:off x="791921" y="1687113"/>
            <a:ext cx="10593256" cy="936187"/>
          </a:xfrm>
          <a:prstGeom prst="rect">
            <a:avLst/>
          </a:prstGeom>
          <a:gradFill>
            <a:gsLst>
              <a:gs pos="0">
                <a:srgbClr val="FF0000"/>
              </a:gs>
              <a:gs pos="100000">
                <a:srgbClr val="C00000"/>
              </a:gs>
            </a:gsLst>
            <a:lin ang="5400000" scaled="1"/>
          </a:gradFill>
          <a:ln w="38100" cap="flat" cmpd="sng" algn="ctr">
            <a:solidFill>
              <a:srgbClr val="FFFFFF"/>
            </a:solidFill>
            <a:prstDash val="solid"/>
            <a:miter lim="800000"/>
          </a:ln>
          <a:effectLst/>
        </p:spPr>
        <p:txBody>
          <a:bodyPr wrap="none" rtlCol="0" anchor="ctr"/>
          <a:lstStyle/>
          <a:p>
            <a:pPr algn="ctr"/>
            <a:endParaRPr lang="zh-CN" altLang="en-US"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14" name="TOP-PPT-5"/>
          <p:cNvSpPr/>
          <p:nvPr/>
        </p:nvSpPr>
        <p:spPr>
          <a:xfrm>
            <a:off x="10518714" y="1611715"/>
            <a:ext cx="916215" cy="1080296"/>
          </a:xfrm>
          <a:prstGeom prst="rect">
            <a:avLst/>
          </a:prstGeom>
          <a:noFill/>
        </p:spPr>
        <p:txBody>
          <a:bodyPr wrap="square" lIns="0" tIns="0" rIns="0" bIns="0">
            <a:spAutoFit/>
          </a:bodyPr>
          <a:lstStyle/>
          <a:p>
            <a:pPr marL="0" marR="0" lvl="0" indent="0" algn="ctr" defTabSz="914400" rtl="0" eaLnBrk="1" fontAlgn="auto" latinLnBrk="0" hangingPunct="1">
              <a:lnSpc>
                <a:spcPct val="130000"/>
              </a:lnSpc>
              <a:spcBef>
                <a:spcPts val="600"/>
              </a:spcBef>
              <a:spcAft>
                <a:spcPct val="0"/>
              </a:spcAft>
              <a:buClrTx/>
              <a:buSzTx/>
              <a:buFontTx/>
              <a:buNone/>
              <a:defRPr/>
            </a:pPr>
            <a:r>
              <a:rPr kumimoji="0" lang="en-US" altLang="zh-CN" sz="5400" b="0" i="0" u="none" strike="noStrike" kern="0" cap="none" spc="0" normalizeH="0" baseline="0" noProof="0">
                <a:ln>
                  <a:noFill/>
                </a:ln>
                <a:solidFill>
                  <a:prstClr val="white"/>
                </a:solidFill>
                <a:effectLst/>
                <a:uLnTx/>
                <a:uFillTx/>
                <a:latin typeface="Arial" panose="020B0604020202020204" pitchFamily="34" charset="0"/>
                <a:ea typeface="思源黑体 CN Regular" panose="020B0500000000000000" pitchFamily="34" charset="-122"/>
                <a:cs typeface="+mn-ea"/>
                <a:sym typeface="Arial" panose="020B0604020202020204" pitchFamily="34" charset="0"/>
              </a:rPr>
              <a:t>02</a:t>
            </a:r>
          </a:p>
        </p:txBody>
      </p:sp>
      <p:sp>
        <p:nvSpPr>
          <p:cNvPr id="16" name="TOP-PPT-6"/>
          <p:cNvSpPr/>
          <p:nvPr/>
        </p:nvSpPr>
        <p:spPr>
          <a:xfrm>
            <a:off x="10604355" y="1687111"/>
            <a:ext cx="45719" cy="1029806"/>
          </a:xfrm>
          <a:custGeom>
            <a:avLst/>
            <a:gdLst>
              <a:gd name="connsiteX0" fmla="*/ 0 w 0"/>
              <a:gd name="connsiteY0" fmla="*/ 0 h 1149350"/>
              <a:gd name="connsiteX1" fmla="*/ 0 w 0"/>
              <a:gd name="connsiteY1" fmla="*/ 1149350 h 1149350"/>
            </a:gdLst>
            <a:ahLst/>
            <a:cxnLst>
              <a:cxn ang="0">
                <a:pos x="connsiteX0" y="connsiteY0"/>
              </a:cxn>
              <a:cxn ang="0">
                <a:pos x="connsiteX1" y="connsiteY1"/>
              </a:cxn>
            </a:cxnLst>
            <a:rect l="l" t="t" r="r" b="b"/>
            <a:pathLst>
              <a:path h="1149350">
                <a:moveTo>
                  <a:pt x="0" y="0"/>
                </a:moveTo>
                <a:lnTo>
                  <a:pt x="0" y="1149350"/>
                </a:lnTo>
              </a:path>
            </a:pathLst>
          </a:custGeom>
          <a:noFill/>
          <a:ln w="19050">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思源黑体 CN Regular" panose="020B0500000000000000" pitchFamily="34" charset="-122"/>
              <a:sym typeface="Arial" panose="020B0604020202020204" pitchFamily="34" charset="0"/>
            </a:endParaRPr>
          </a:p>
        </p:txBody>
      </p:sp>
      <p:sp>
        <p:nvSpPr>
          <p:cNvPr id="17" name="TOP-PPT-7"/>
          <p:cNvSpPr/>
          <p:nvPr/>
        </p:nvSpPr>
        <p:spPr>
          <a:xfrm>
            <a:off x="1065619" y="1742087"/>
            <a:ext cx="10594877" cy="830997"/>
          </a:xfrm>
          <a:prstGeom prst="rect">
            <a:avLst/>
          </a:prstGeom>
        </p:spPr>
        <p:txBody>
          <a:bodyPr wrap="square">
            <a:spAutoFit/>
          </a:bodyPr>
          <a:lstStyle/>
          <a:p>
            <a:r>
              <a:rPr lang="zh-CN" altLang="en-US" sz="2400" b="1">
                <a:solidFill>
                  <a:schemeClr val="bg1"/>
                </a:solidFill>
                <a:latin typeface="Arial" panose="020B0604020202020204" pitchFamily="34" charset="0"/>
                <a:ea typeface="思源黑体 CN Regular" panose="020B0500000000000000" pitchFamily="34" charset="-122"/>
                <a:sym typeface="Arial" panose="020B0604020202020204" pitchFamily="34" charset="0"/>
              </a:rPr>
              <a:t>把扫黑除恶与反腐败斗争和基层“拍蝇”结合起来，深挖黑恶势</a:t>
            </a:r>
            <a:endParaRPr lang="en-US" altLang="zh-CN" sz="2400" b="1">
              <a:solidFill>
                <a:schemeClr val="bg1"/>
              </a:solidFill>
              <a:latin typeface="Arial" panose="020B0604020202020204" pitchFamily="34" charset="0"/>
              <a:ea typeface="思源黑体 CN Regular" panose="020B0500000000000000" pitchFamily="34" charset="-122"/>
              <a:sym typeface="Arial" panose="020B0604020202020204" pitchFamily="34" charset="0"/>
            </a:endParaRPr>
          </a:p>
          <a:p>
            <a:r>
              <a:rPr lang="zh-CN" altLang="en-US" sz="2400" b="1">
                <a:solidFill>
                  <a:schemeClr val="bg1"/>
                </a:solidFill>
                <a:latin typeface="Arial" panose="020B0604020202020204" pitchFamily="34" charset="0"/>
                <a:ea typeface="思源黑体 CN Regular" panose="020B0500000000000000" pitchFamily="34" charset="-122"/>
                <a:sym typeface="Arial" panose="020B0604020202020204" pitchFamily="34" charset="0"/>
              </a:rPr>
              <a:t>力“保护伞”</a:t>
            </a:r>
          </a:p>
        </p:txBody>
      </p:sp>
      <p:sp>
        <p:nvSpPr>
          <p:cNvPr id="19" name="TOP-PPT-8"/>
          <p:cNvSpPr/>
          <p:nvPr/>
        </p:nvSpPr>
        <p:spPr>
          <a:xfrm>
            <a:off x="745916" y="3098764"/>
            <a:ext cx="493605" cy="493605"/>
          </a:xfrm>
          <a:prstGeom prst="ellipse">
            <a:avLst/>
          </a:prstGeom>
          <a:gradFill>
            <a:gsLst>
              <a:gs pos="0">
                <a:srgbClr val="FF0000"/>
              </a:gs>
              <a:gs pos="100000">
                <a:srgbClr val="C00000"/>
              </a:gs>
            </a:gsLst>
            <a:lin ang="5400000" scaled="1"/>
          </a:gradFill>
          <a:ln w="38100" cap="flat" cmpd="sng" algn="ctr">
            <a:solidFill>
              <a:srgbClr val="FFFFFF"/>
            </a:solidFill>
            <a:prstDash val="solid"/>
            <a:miter lim="800000"/>
          </a:ln>
          <a:effectLst/>
        </p:spPr>
        <p:txBody>
          <a:bodyPr wrap="none" rtlCol="0" anchor="ctr"/>
          <a:lstStyle/>
          <a:p>
            <a:pPr algn="ctr"/>
            <a:endParaRPr lang="zh-CN" altLang="en-US"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20" name="TOP-PPT-9"/>
          <p:cNvSpPr txBox="1"/>
          <p:nvPr/>
        </p:nvSpPr>
        <p:spPr>
          <a:xfrm>
            <a:off x="772144" y="3156143"/>
            <a:ext cx="441146" cy="369332"/>
          </a:xfrm>
          <a:prstGeom prst="rect">
            <a:avLst/>
          </a:prstGeom>
          <a:noFill/>
        </p:spPr>
        <p:txBody>
          <a:bodyPr wrap="none" rtlCol="0">
            <a:spAutoFit/>
          </a:bodyPr>
          <a:lstStyle/>
          <a:p>
            <a:r>
              <a:rPr kumimoji="1" lang="en-US" altLang="zh-CN">
                <a:solidFill>
                  <a:schemeClr val="bg1"/>
                </a:solidFill>
                <a:latin typeface="Arial" panose="020B0604020202020204" pitchFamily="34" charset="0"/>
                <a:ea typeface="思源黑体 CN Regular" panose="020B0500000000000000" pitchFamily="34" charset="-122"/>
                <a:cs typeface="Arial" panose="020B0604020202020204" pitchFamily="34" charset="0"/>
                <a:sym typeface="Arial" panose="020B0604020202020204" pitchFamily="34" charset="0"/>
              </a:rPr>
              <a:t>01</a:t>
            </a:r>
            <a:endParaRPr kumimoji="1" lang="zh-CN" altLang="en-US">
              <a:solidFill>
                <a:schemeClr val="bg1"/>
              </a:solidFill>
              <a:latin typeface="Arial" panose="020B0604020202020204" pitchFamily="34" charset="0"/>
              <a:ea typeface="思源黑体 CN Regular" panose="020B0500000000000000" pitchFamily="34" charset="-122"/>
              <a:cs typeface="Arial" panose="020B0604020202020204" pitchFamily="34" charset="0"/>
              <a:sym typeface="Arial" panose="020B0604020202020204" pitchFamily="34" charset="0"/>
            </a:endParaRPr>
          </a:p>
        </p:txBody>
      </p:sp>
      <p:sp>
        <p:nvSpPr>
          <p:cNvPr id="22" name="TOP-PPT-10"/>
          <p:cNvSpPr/>
          <p:nvPr/>
        </p:nvSpPr>
        <p:spPr>
          <a:xfrm>
            <a:off x="1407564" y="3098762"/>
            <a:ext cx="2184128" cy="484094"/>
          </a:xfrm>
          <a:prstGeom prst="roundRect">
            <a:avLst/>
          </a:prstGeom>
          <a:gradFill>
            <a:gsLst>
              <a:gs pos="0">
                <a:srgbClr val="FF0000"/>
              </a:gs>
              <a:gs pos="100000">
                <a:srgbClr val="C00000"/>
              </a:gs>
            </a:gsLst>
            <a:lin ang="5400000" scaled="1"/>
          </a:gradFill>
          <a:ln w="38100" cap="flat" cmpd="sng" algn="ctr">
            <a:solidFill>
              <a:srgbClr val="FFFFFF"/>
            </a:solidFill>
            <a:prstDash val="solid"/>
            <a:miter lim="800000"/>
          </a:ln>
          <a:effectLst/>
        </p:spPr>
        <p:txBody>
          <a:bodyPr wrap="none" rtlCol="0" anchor="ctr"/>
          <a:lstStyle/>
          <a:p>
            <a:pPr algn="ctr"/>
            <a:endParaRPr lang="zh-CN" altLang="en-US"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23" name="TOP-PPT-11"/>
          <p:cNvSpPr txBox="1"/>
          <p:nvPr/>
        </p:nvSpPr>
        <p:spPr>
          <a:xfrm>
            <a:off x="1599382" y="3166081"/>
            <a:ext cx="1800493" cy="369332"/>
          </a:xfrm>
          <a:prstGeom prst="rect">
            <a:avLst/>
          </a:prstGeom>
          <a:noFill/>
        </p:spPr>
        <p:txBody>
          <a:bodyPr wrap="none" rtlCol="0">
            <a:spAutoFit/>
          </a:bodyPr>
          <a:lstStyle/>
          <a:p>
            <a:r>
              <a:rPr kumimoji="1" lang="zh-CN" altLang="en-US" b="1">
                <a:solidFill>
                  <a:schemeClr val="bg1"/>
                </a:solidFill>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扫恶除黑第一条</a:t>
            </a:r>
          </a:p>
        </p:txBody>
      </p:sp>
      <p:sp>
        <p:nvSpPr>
          <p:cNvPr id="25" name="TOP-PPT-12"/>
          <p:cNvSpPr/>
          <p:nvPr/>
        </p:nvSpPr>
        <p:spPr>
          <a:xfrm>
            <a:off x="4590420" y="3089253"/>
            <a:ext cx="493605" cy="493605"/>
          </a:xfrm>
          <a:prstGeom prst="ellipse">
            <a:avLst/>
          </a:prstGeom>
          <a:gradFill>
            <a:gsLst>
              <a:gs pos="0">
                <a:srgbClr val="FF0000"/>
              </a:gs>
              <a:gs pos="100000">
                <a:srgbClr val="C00000"/>
              </a:gs>
            </a:gsLst>
            <a:lin ang="5400000" scaled="1"/>
          </a:gradFill>
          <a:ln w="38100" cap="flat" cmpd="sng" algn="ctr">
            <a:solidFill>
              <a:srgbClr val="FFFFFF"/>
            </a:solidFill>
            <a:prstDash val="solid"/>
            <a:miter lim="800000"/>
          </a:ln>
          <a:effectLst/>
        </p:spPr>
        <p:txBody>
          <a:bodyPr wrap="none" rtlCol="0" anchor="ctr"/>
          <a:lstStyle/>
          <a:p>
            <a:pPr algn="ctr"/>
            <a:endParaRPr lang="zh-CN" altLang="en-US"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26" name="TOP-PPT-13"/>
          <p:cNvSpPr txBox="1"/>
          <p:nvPr/>
        </p:nvSpPr>
        <p:spPr>
          <a:xfrm>
            <a:off x="4616649" y="3146632"/>
            <a:ext cx="441146" cy="369332"/>
          </a:xfrm>
          <a:prstGeom prst="rect">
            <a:avLst/>
          </a:prstGeom>
          <a:noFill/>
        </p:spPr>
        <p:txBody>
          <a:bodyPr wrap="none" rtlCol="0">
            <a:spAutoFit/>
          </a:bodyPr>
          <a:lstStyle/>
          <a:p>
            <a:r>
              <a:rPr kumimoji="1" lang="en-US" altLang="zh-CN">
                <a:solidFill>
                  <a:schemeClr val="bg1"/>
                </a:solidFill>
                <a:latin typeface="Arial" panose="020B0604020202020204" pitchFamily="34" charset="0"/>
                <a:ea typeface="思源黑体 CN Regular" panose="020B0500000000000000" pitchFamily="34" charset="-122"/>
                <a:cs typeface="Arial" panose="020B0604020202020204" pitchFamily="34" charset="0"/>
                <a:sym typeface="Arial" panose="020B0604020202020204" pitchFamily="34" charset="0"/>
              </a:rPr>
              <a:t>02</a:t>
            </a:r>
            <a:endParaRPr kumimoji="1" lang="zh-CN" altLang="en-US">
              <a:solidFill>
                <a:schemeClr val="bg1"/>
              </a:solidFill>
              <a:latin typeface="Arial" panose="020B0604020202020204" pitchFamily="34" charset="0"/>
              <a:ea typeface="思源黑体 CN Regular" panose="020B0500000000000000" pitchFamily="34" charset="-122"/>
              <a:cs typeface="Arial" panose="020B0604020202020204" pitchFamily="34" charset="0"/>
              <a:sym typeface="Arial" panose="020B0604020202020204" pitchFamily="34" charset="0"/>
            </a:endParaRPr>
          </a:p>
        </p:txBody>
      </p:sp>
      <p:sp>
        <p:nvSpPr>
          <p:cNvPr id="36" name="TOP-PPT-14"/>
          <p:cNvSpPr/>
          <p:nvPr/>
        </p:nvSpPr>
        <p:spPr>
          <a:xfrm>
            <a:off x="5252069" y="3089251"/>
            <a:ext cx="2184128" cy="484094"/>
          </a:xfrm>
          <a:prstGeom prst="roundRect">
            <a:avLst/>
          </a:prstGeom>
          <a:gradFill>
            <a:gsLst>
              <a:gs pos="0">
                <a:srgbClr val="FF0000"/>
              </a:gs>
              <a:gs pos="100000">
                <a:srgbClr val="C00000"/>
              </a:gs>
            </a:gsLst>
            <a:lin ang="5400000" scaled="1"/>
          </a:gradFill>
          <a:ln w="38100" cap="flat" cmpd="sng" algn="ctr">
            <a:solidFill>
              <a:srgbClr val="FFFFFF"/>
            </a:solidFill>
            <a:prstDash val="solid"/>
            <a:miter lim="800000"/>
          </a:ln>
          <a:effectLst/>
        </p:spPr>
        <p:txBody>
          <a:bodyPr wrap="none" rtlCol="0" anchor="ctr"/>
          <a:lstStyle/>
          <a:p>
            <a:pPr algn="ctr"/>
            <a:endParaRPr lang="zh-CN" altLang="en-US"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37" name="TOP-PPT-15"/>
          <p:cNvSpPr txBox="1"/>
          <p:nvPr/>
        </p:nvSpPr>
        <p:spPr>
          <a:xfrm>
            <a:off x="5443887" y="3156570"/>
            <a:ext cx="1800493" cy="369332"/>
          </a:xfrm>
          <a:prstGeom prst="rect">
            <a:avLst/>
          </a:prstGeom>
          <a:noFill/>
        </p:spPr>
        <p:txBody>
          <a:bodyPr wrap="none" rtlCol="0">
            <a:spAutoFit/>
          </a:bodyPr>
          <a:lstStyle/>
          <a:p>
            <a:r>
              <a:rPr kumimoji="1" lang="zh-CN" altLang="en-US" b="1">
                <a:solidFill>
                  <a:schemeClr val="bg1"/>
                </a:solidFill>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扫恶除黑第一条</a:t>
            </a:r>
          </a:p>
        </p:txBody>
      </p:sp>
      <p:sp>
        <p:nvSpPr>
          <p:cNvPr id="39" name="TOP-PPT-16"/>
          <p:cNvSpPr/>
          <p:nvPr/>
        </p:nvSpPr>
        <p:spPr>
          <a:xfrm>
            <a:off x="8434926" y="3079742"/>
            <a:ext cx="493605" cy="493605"/>
          </a:xfrm>
          <a:prstGeom prst="ellipse">
            <a:avLst/>
          </a:prstGeom>
          <a:gradFill>
            <a:gsLst>
              <a:gs pos="0">
                <a:srgbClr val="FF0000"/>
              </a:gs>
              <a:gs pos="100000">
                <a:srgbClr val="C00000"/>
              </a:gs>
            </a:gsLst>
            <a:lin ang="5400000" scaled="1"/>
          </a:gradFill>
          <a:ln w="38100" cap="flat" cmpd="sng" algn="ctr">
            <a:solidFill>
              <a:srgbClr val="FFFFFF"/>
            </a:solidFill>
            <a:prstDash val="solid"/>
            <a:miter lim="800000"/>
          </a:ln>
          <a:effectLst/>
        </p:spPr>
        <p:txBody>
          <a:bodyPr wrap="none" rtlCol="0" anchor="ctr"/>
          <a:lstStyle/>
          <a:p>
            <a:pPr algn="ctr"/>
            <a:endParaRPr lang="zh-CN" altLang="en-US"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40" name="TOP-PPT-17"/>
          <p:cNvSpPr txBox="1"/>
          <p:nvPr/>
        </p:nvSpPr>
        <p:spPr>
          <a:xfrm>
            <a:off x="8461153" y="3154374"/>
            <a:ext cx="441146" cy="369332"/>
          </a:xfrm>
          <a:prstGeom prst="rect">
            <a:avLst/>
          </a:prstGeom>
          <a:noFill/>
        </p:spPr>
        <p:txBody>
          <a:bodyPr wrap="none" rtlCol="0">
            <a:spAutoFit/>
          </a:bodyPr>
          <a:lstStyle/>
          <a:p>
            <a:r>
              <a:rPr kumimoji="1" lang="en-US" altLang="zh-CN">
                <a:solidFill>
                  <a:schemeClr val="bg1"/>
                </a:solidFill>
                <a:latin typeface="Arial" panose="020B0604020202020204" pitchFamily="34" charset="0"/>
                <a:ea typeface="思源黑体 CN Regular" panose="020B0500000000000000" pitchFamily="34" charset="-122"/>
                <a:cs typeface="Arial" panose="020B0604020202020204" pitchFamily="34" charset="0"/>
                <a:sym typeface="Arial" panose="020B0604020202020204" pitchFamily="34" charset="0"/>
              </a:rPr>
              <a:t>03</a:t>
            </a:r>
            <a:endParaRPr kumimoji="1" lang="zh-CN" altLang="en-US">
              <a:solidFill>
                <a:schemeClr val="bg1"/>
              </a:solidFill>
              <a:latin typeface="Arial" panose="020B0604020202020204" pitchFamily="34" charset="0"/>
              <a:ea typeface="思源黑体 CN Regular" panose="020B0500000000000000" pitchFamily="34" charset="-122"/>
              <a:cs typeface="Arial" panose="020B0604020202020204" pitchFamily="34" charset="0"/>
              <a:sym typeface="Arial" panose="020B0604020202020204" pitchFamily="34" charset="0"/>
            </a:endParaRPr>
          </a:p>
        </p:txBody>
      </p:sp>
      <p:sp>
        <p:nvSpPr>
          <p:cNvPr id="42" name="TOP-PPT-18"/>
          <p:cNvSpPr/>
          <p:nvPr/>
        </p:nvSpPr>
        <p:spPr>
          <a:xfrm>
            <a:off x="9096575" y="3079740"/>
            <a:ext cx="2184128" cy="484094"/>
          </a:xfrm>
          <a:prstGeom prst="roundRect">
            <a:avLst/>
          </a:prstGeom>
          <a:gradFill>
            <a:gsLst>
              <a:gs pos="0">
                <a:srgbClr val="FF0000"/>
              </a:gs>
              <a:gs pos="100000">
                <a:srgbClr val="C00000"/>
              </a:gs>
            </a:gsLst>
            <a:lin ang="5400000" scaled="1"/>
          </a:gradFill>
          <a:ln w="38100" cap="flat" cmpd="sng" algn="ctr">
            <a:solidFill>
              <a:srgbClr val="FFFFFF"/>
            </a:solidFill>
            <a:prstDash val="solid"/>
            <a:miter lim="800000"/>
          </a:ln>
          <a:effectLst/>
        </p:spPr>
        <p:txBody>
          <a:bodyPr wrap="none" rtlCol="0" anchor="ctr"/>
          <a:lstStyle/>
          <a:p>
            <a:pPr algn="ctr"/>
            <a:endParaRPr lang="zh-CN" altLang="en-US"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43" name="TOP-PPT-19"/>
          <p:cNvSpPr txBox="1"/>
          <p:nvPr/>
        </p:nvSpPr>
        <p:spPr>
          <a:xfrm>
            <a:off x="9288393" y="3147059"/>
            <a:ext cx="1800493" cy="369332"/>
          </a:xfrm>
          <a:prstGeom prst="rect">
            <a:avLst/>
          </a:prstGeom>
          <a:noFill/>
        </p:spPr>
        <p:txBody>
          <a:bodyPr wrap="none" rtlCol="0">
            <a:spAutoFit/>
          </a:bodyPr>
          <a:lstStyle/>
          <a:p>
            <a:r>
              <a:rPr kumimoji="1" lang="zh-CN" altLang="en-US" b="1">
                <a:solidFill>
                  <a:schemeClr val="bg1"/>
                </a:solidFill>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扫恶除黑第一条</a:t>
            </a:r>
          </a:p>
        </p:txBody>
      </p:sp>
      <p:sp>
        <p:nvSpPr>
          <p:cNvPr id="44" name="TOP-PPT-20"/>
          <p:cNvSpPr/>
          <p:nvPr/>
        </p:nvSpPr>
        <p:spPr>
          <a:xfrm>
            <a:off x="8967387" y="3806333"/>
            <a:ext cx="2442500" cy="1384995"/>
          </a:xfrm>
          <a:prstGeom prst="rect">
            <a:avLst/>
          </a:prstGeom>
        </p:spPr>
        <p:txBody>
          <a:bodyPr wrap="square">
            <a:spAutoFit/>
          </a:bodyPr>
          <a:lstStyle/>
          <a:p>
            <a:pPr>
              <a:lnSpc>
                <a:spcPct val="120000"/>
              </a:lnSpc>
            </a:pPr>
            <a:r>
              <a:rPr lang="zh-CN" altLang="en-US" sz="1400">
                <a:solidFill>
                  <a:schemeClr val="tx1">
                    <a:lumMod val="75000"/>
                    <a:lumOff val="25000"/>
                  </a:schemeClr>
                </a:solidFill>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纪检监察机关要将治理党员干部涉黑涉恶问题作为整治群众身边腐败问题的一个重点，纳入执纪监督和巡视巡察工作内容。</a:t>
            </a:r>
          </a:p>
        </p:txBody>
      </p:sp>
      <p:sp>
        <p:nvSpPr>
          <p:cNvPr id="45" name="TOP-PPT-21"/>
          <p:cNvSpPr/>
          <p:nvPr/>
        </p:nvSpPr>
        <p:spPr>
          <a:xfrm>
            <a:off x="5195965" y="3806333"/>
            <a:ext cx="2422841" cy="1643527"/>
          </a:xfrm>
          <a:prstGeom prst="rect">
            <a:avLst/>
          </a:prstGeom>
        </p:spPr>
        <p:txBody>
          <a:bodyPr wrap="square">
            <a:spAutoFit/>
          </a:bodyPr>
          <a:lstStyle/>
          <a:p>
            <a:pPr>
              <a:lnSpc>
                <a:spcPct val="120000"/>
              </a:lnSpc>
            </a:pPr>
            <a:r>
              <a:rPr lang="zh-CN" altLang="en-US" sz="1400">
                <a:solidFill>
                  <a:schemeClr val="tx1">
                    <a:lumMod val="75000"/>
                    <a:lumOff val="25000"/>
                  </a:schemeClr>
                </a:solidFill>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纪检监察机关和政法各机关建立问题线索快速移送反馈机制，对每起涉黑涉恶违法犯罪案件及时深挖其背后的腐败问题，防止就案办案、就事论事</a:t>
            </a:r>
          </a:p>
        </p:txBody>
      </p:sp>
      <p:sp>
        <p:nvSpPr>
          <p:cNvPr id="46" name="TOP-PPT-22"/>
          <p:cNvSpPr/>
          <p:nvPr/>
        </p:nvSpPr>
        <p:spPr>
          <a:xfrm>
            <a:off x="1208153" y="3806332"/>
            <a:ext cx="2587471" cy="2419124"/>
          </a:xfrm>
          <a:prstGeom prst="rect">
            <a:avLst/>
          </a:prstGeom>
        </p:spPr>
        <p:txBody>
          <a:bodyPr wrap="square">
            <a:spAutoFit/>
          </a:bodyPr>
          <a:lstStyle/>
          <a:p>
            <a:pPr>
              <a:lnSpc>
                <a:spcPct val="120000"/>
              </a:lnSpc>
            </a:pPr>
            <a:r>
              <a:rPr lang="zh-CN" altLang="en-US" sz="1400">
                <a:solidFill>
                  <a:schemeClr val="tx1">
                    <a:lumMod val="75000"/>
                    <a:lumOff val="25000"/>
                  </a:schemeClr>
                </a:solidFill>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各级纪检监察机关要将党员干部涉黑涉恶问题作为执纪审查重点，对扫黑除恶专项斗争中发现的“保护伞”问题线索优先处置，一查到底、绝不姑息与侦办涉黑涉恶案件结合起来，做到同步侦办，深度交织的案件以及脱贫攻坚领域涉黑涉恶腐败案件重点督办</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TOP-PPT-1"/>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sp>
        <p:nvSpPr>
          <p:cNvPr id="11" name="TOP-PPT-2"/>
          <p:cNvSpPr txBox="1"/>
          <p:nvPr/>
        </p:nvSpPr>
        <p:spPr>
          <a:xfrm>
            <a:off x="1368707" y="700268"/>
            <a:ext cx="6094071" cy="461665"/>
          </a:xfrm>
          <a:prstGeom prst="rect">
            <a:avLst/>
          </a:prstGeom>
          <a:noFill/>
        </p:spPr>
        <p:txBody>
          <a:bodyPr wrap="square">
            <a:spAutoFit/>
          </a:bodyPr>
          <a:lstStyle/>
          <a:p>
            <a:r>
              <a:rPr kumimoji="1" lang="zh-CN" altLang="en-US" sz="2400" b="1">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除恶扫黑行动方式</a:t>
            </a:r>
          </a:p>
        </p:txBody>
      </p:sp>
      <p:pic>
        <p:nvPicPr>
          <p:cNvPr id="12" name="TOP-PPT-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97923" y="267673"/>
            <a:ext cx="1333952" cy="865188"/>
          </a:xfrm>
          <a:prstGeom prst="rect">
            <a:avLst/>
          </a:prstGeom>
        </p:spPr>
      </p:pic>
      <p:sp>
        <p:nvSpPr>
          <p:cNvPr id="30" name="TOP-PPT-4"/>
          <p:cNvSpPr/>
          <p:nvPr/>
        </p:nvSpPr>
        <p:spPr>
          <a:xfrm>
            <a:off x="791921" y="1833964"/>
            <a:ext cx="10593256" cy="936187"/>
          </a:xfrm>
          <a:prstGeom prst="rect">
            <a:avLst/>
          </a:prstGeom>
          <a:gradFill>
            <a:gsLst>
              <a:gs pos="0">
                <a:srgbClr val="FF0000"/>
              </a:gs>
              <a:gs pos="100000">
                <a:srgbClr val="C00000"/>
              </a:gs>
            </a:gsLst>
            <a:lin ang="5400000" scaled="1"/>
          </a:gradFill>
          <a:ln w="38100" cap="flat" cmpd="sng" algn="ctr">
            <a:solidFill>
              <a:srgbClr val="FFFFFF"/>
            </a:solidFill>
            <a:prstDash val="solid"/>
            <a:miter lim="800000"/>
          </a:ln>
          <a:effectLst/>
        </p:spPr>
        <p:txBody>
          <a:bodyPr wrap="none" rtlCol="0" anchor="ctr"/>
          <a:lstStyle/>
          <a:p>
            <a:pPr algn="ctr"/>
            <a:endParaRPr lang="zh-CN" altLang="en-US"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31" name="TOP-PPT-5"/>
          <p:cNvSpPr/>
          <p:nvPr/>
        </p:nvSpPr>
        <p:spPr>
          <a:xfrm>
            <a:off x="683294" y="1762720"/>
            <a:ext cx="916215" cy="1080296"/>
          </a:xfrm>
          <a:prstGeom prst="rect">
            <a:avLst/>
          </a:prstGeom>
          <a:noFill/>
        </p:spPr>
        <p:txBody>
          <a:bodyPr wrap="square" lIns="0" tIns="0" rIns="0" bIns="0">
            <a:spAutoFit/>
          </a:bodyPr>
          <a:lstStyle/>
          <a:p>
            <a:pPr marL="0" marR="0" lvl="0" indent="0" algn="ctr" defTabSz="914400" rtl="0" eaLnBrk="1" fontAlgn="auto" latinLnBrk="0" hangingPunct="1">
              <a:lnSpc>
                <a:spcPct val="130000"/>
              </a:lnSpc>
              <a:spcBef>
                <a:spcPts val="600"/>
              </a:spcBef>
              <a:spcAft>
                <a:spcPct val="0"/>
              </a:spcAft>
              <a:buClrTx/>
              <a:buSzTx/>
              <a:buFontTx/>
              <a:buNone/>
              <a:defRPr/>
            </a:pPr>
            <a:r>
              <a:rPr kumimoji="0" lang="en-US" altLang="zh-CN" sz="5400" b="0" i="0" u="none" strike="noStrike" kern="0" cap="none" spc="0" normalizeH="0" baseline="0" noProof="0">
                <a:ln>
                  <a:noFill/>
                </a:ln>
                <a:solidFill>
                  <a:prstClr val="white"/>
                </a:solidFill>
                <a:effectLst/>
                <a:uLnTx/>
                <a:uFillTx/>
                <a:latin typeface="Arial" panose="020B0604020202020204" pitchFamily="34" charset="0"/>
                <a:ea typeface="思源黑体 CN Regular" panose="020B0500000000000000" pitchFamily="34" charset="-122"/>
                <a:cs typeface="+mn-ea"/>
                <a:sym typeface="Arial" panose="020B0604020202020204" pitchFamily="34" charset="0"/>
              </a:rPr>
              <a:t>03</a:t>
            </a:r>
          </a:p>
        </p:txBody>
      </p:sp>
      <p:sp>
        <p:nvSpPr>
          <p:cNvPr id="32" name="TOP-PPT-6"/>
          <p:cNvSpPr/>
          <p:nvPr/>
        </p:nvSpPr>
        <p:spPr>
          <a:xfrm>
            <a:off x="1464117" y="1787152"/>
            <a:ext cx="45719" cy="1029806"/>
          </a:xfrm>
          <a:custGeom>
            <a:avLst/>
            <a:gdLst>
              <a:gd name="connsiteX0" fmla="*/ 0 w 0"/>
              <a:gd name="connsiteY0" fmla="*/ 0 h 1149350"/>
              <a:gd name="connsiteX1" fmla="*/ 0 w 0"/>
              <a:gd name="connsiteY1" fmla="*/ 1149350 h 1149350"/>
            </a:gdLst>
            <a:ahLst/>
            <a:cxnLst>
              <a:cxn ang="0">
                <a:pos x="connsiteX0" y="connsiteY0"/>
              </a:cxn>
              <a:cxn ang="0">
                <a:pos x="connsiteX1" y="connsiteY1"/>
              </a:cxn>
            </a:cxnLst>
            <a:rect l="l" t="t" r="r" b="b"/>
            <a:pathLst>
              <a:path h="1149350">
                <a:moveTo>
                  <a:pt x="0" y="0"/>
                </a:moveTo>
                <a:lnTo>
                  <a:pt x="0" y="1149350"/>
                </a:lnTo>
              </a:path>
            </a:pathLst>
          </a:custGeom>
          <a:noFill/>
          <a:ln w="19050">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思源黑体 CN Regular" panose="020B0500000000000000" pitchFamily="34" charset="-122"/>
              <a:sym typeface="Arial" panose="020B0604020202020204" pitchFamily="34" charset="0"/>
            </a:endParaRPr>
          </a:p>
        </p:txBody>
      </p:sp>
      <p:sp>
        <p:nvSpPr>
          <p:cNvPr id="33" name="TOP-PPT-7"/>
          <p:cNvSpPr/>
          <p:nvPr/>
        </p:nvSpPr>
        <p:spPr>
          <a:xfrm>
            <a:off x="1599507" y="1930183"/>
            <a:ext cx="9785671" cy="769441"/>
          </a:xfrm>
          <a:prstGeom prst="rect">
            <a:avLst/>
          </a:prstGeom>
        </p:spPr>
        <p:txBody>
          <a:bodyPr wrap="square">
            <a:spAutoFit/>
          </a:bodyPr>
          <a:lstStyle/>
          <a:p>
            <a:r>
              <a:rPr lang="zh-CN" altLang="en-US" sz="2200" b="1">
                <a:solidFill>
                  <a:schemeClr val="bg1"/>
                </a:solidFill>
                <a:latin typeface="Arial" panose="020B0604020202020204" pitchFamily="34" charset="0"/>
                <a:ea typeface="思源黑体 CN Regular" panose="020B0500000000000000" pitchFamily="34" charset="-122"/>
                <a:sym typeface="Arial" panose="020B0604020202020204" pitchFamily="34" charset="0"/>
              </a:rPr>
              <a:t>各级党委和政府要将扫黑除恶专项斗争作为一项重大政治任务，摆到工作全局</a:t>
            </a:r>
            <a:endParaRPr lang="en-US" altLang="zh-CN" sz="2200" b="1">
              <a:solidFill>
                <a:schemeClr val="bg1"/>
              </a:solidFill>
              <a:latin typeface="Arial" panose="020B0604020202020204" pitchFamily="34" charset="0"/>
              <a:ea typeface="思源黑体 CN Regular" panose="020B0500000000000000" pitchFamily="34" charset="-122"/>
              <a:sym typeface="Arial" panose="020B0604020202020204" pitchFamily="34" charset="0"/>
            </a:endParaRPr>
          </a:p>
          <a:p>
            <a:r>
              <a:rPr lang="zh-CN" altLang="en-US" sz="2200" b="1">
                <a:solidFill>
                  <a:schemeClr val="bg1"/>
                </a:solidFill>
                <a:latin typeface="Arial" panose="020B0604020202020204" pitchFamily="34" charset="0"/>
                <a:ea typeface="思源黑体 CN Regular" panose="020B0500000000000000" pitchFamily="34" charset="-122"/>
                <a:sym typeface="Arial" panose="020B0604020202020204" pitchFamily="34" charset="0"/>
              </a:rPr>
              <a:t>突出位置，列入重要议事日程</a:t>
            </a:r>
          </a:p>
        </p:txBody>
      </p:sp>
      <p:sp>
        <p:nvSpPr>
          <p:cNvPr id="34" name="TOP-PPT-8"/>
          <p:cNvSpPr/>
          <p:nvPr/>
        </p:nvSpPr>
        <p:spPr>
          <a:xfrm>
            <a:off x="987602" y="3625056"/>
            <a:ext cx="10086799" cy="862047"/>
          </a:xfrm>
          <a:prstGeom prst="roundRect">
            <a:avLst>
              <a:gd name="adj" fmla="val 0"/>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思源黑体 CN Regular" panose="020B0500000000000000" pitchFamily="34" charset="-122"/>
              <a:sym typeface="Arial" panose="020B0604020202020204" pitchFamily="34" charset="0"/>
            </a:endParaRPr>
          </a:p>
        </p:txBody>
      </p:sp>
      <p:sp>
        <p:nvSpPr>
          <p:cNvPr id="48" name="TOP-PPT-9"/>
          <p:cNvSpPr/>
          <p:nvPr/>
        </p:nvSpPr>
        <p:spPr>
          <a:xfrm>
            <a:off x="5187339" y="3452831"/>
            <a:ext cx="1687324" cy="407662"/>
          </a:xfrm>
          <a:prstGeom prst="roundRect">
            <a:avLst>
              <a:gd name="adj" fmla="val 50000"/>
            </a:avLst>
          </a:prstGeom>
          <a:gradFill>
            <a:gsLst>
              <a:gs pos="0">
                <a:srgbClr val="FF0000"/>
              </a:gs>
              <a:gs pos="100000">
                <a:srgbClr val="C00000"/>
              </a:gs>
            </a:gsLst>
            <a:lin ang="5400000" scaled="1"/>
          </a:gradFill>
          <a:ln w="38100" cap="flat" cmpd="sng" algn="ctr">
            <a:solidFill>
              <a:srgbClr val="FFFFFF"/>
            </a:solidFill>
            <a:prstDash val="solid"/>
            <a:miter lim="800000"/>
          </a:ln>
          <a:effectLst/>
        </p:spPr>
        <p:txBody>
          <a:bodyPr wrap="none" rtlCol="0" anchor="ctr"/>
          <a:lstStyle/>
          <a:p>
            <a:pPr algn="ctr"/>
            <a:endParaRPr lang="zh-CN" altLang="en-US"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49" name="TOP-PPT-10"/>
          <p:cNvSpPr/>
          <p:nvPr/>
        </p:nvSpPr>
        <p:spPr>
          <a:xfrm>
            <a:off x="5323019" y="3461634"/>
            <a:ext cx="1415964" cy="400110"/>
          </a:xfrm>
          <a:prstGeom prst="rect">
            <a:avLst/>
          </a:prstGeom>
        </p:spPr>
        <p:txBody>
          <a:bodyPr wrap="square">
            <a:spAutoFit/>
          </a:bodyPr>
          <a:lstStyle/>
          <a:p>
            <a:pPr algn="ctr"/>
            <a:r>
              <a:rPr lang="zh-CN" altLang="en-US" sz="2000" b="1">
                <a:solidFill>
                  <a:srgbClr val="FEFAF9"/>
                </a:solidFill>
                <a:latin typeface="Arial" panose="020B0604020202020204" pitchFamily="34" charset="0"/>
                <a:ea typeface="思源黑体 CN Regular" panose="020B0500000000000000" pitchFamily="34" charset="-122"/>
                <a:sym typeface="Arial" panose="020B0604020202020204" pitchFamily="34" charset="0"/>
              </a:rPr>
              <a:t>具体执行</a:t>
            </a:r>
          </a:p>
        </p:txBody>
      </p:sp>
      <p:sp>
        <p:nvSpPr>
          <p:cNvPr id="50" name="TOP-PPT-11"/>
          <p:cNvSpPr/>
          <p:nvPr/>
        </p:nvSpPr>
        <p:spPr>
          <a:xfrm>
            <a:off x="987602" y="5060240"/>
            <a:ext cx="10086799" cy="862047"/>
          </a:xfrm>
          <a:prstGeom prst="roundRect">
            <a:avLst>
              <a:gd name="adj" fmla="val 0"/>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思源黑体 CN Regular" panose="020B0500000000000000" pitchFamily="34" charset="-122"/>
              <a:sym typeface="Arial" panose="020B0604020202020204" pitchFamily="34" charset="0"/>
            </a:endParaRPr>
          </a:p>
        </p:txBody>
      </p:sp>
      <p:sp>
        <p:nvSpPr>
          <p:cNvPr id="52" name="TOP-PPT-12"/>
          <p:cNvSpPr/>
          <p:nvPr/>
        </p:nvSpPr>
        <p:spPr>
          <a:xfrm>
            <a:off x="5187339" y="4888013"/>
            <a:ext cx="1687324" cy="407662"/>
          </a:xfrm>
          <a:prstGeom prst="roundRect">
            <a:avLst>
              <a:gd name="adj" fmla="val 50000"/>
            </a:avLst>
          </a:prstGeom>
          <a:gradFill>
            <a:gsLst>
              <a:gs pos="0">
                <a:srgbClr val="FF0000"/>
              </a:gs>
              <a:gs pos="100000">
                <a:srgbClr val="C00000"/>
              </a:gs>
            </a:gsLst>
            <a:lin ang="5400000" scaled="1"/>
          </a:gradFill>
          <a:ln w="38100" cap="flat" cmpd="sng" algn="ctr">
            <a:solidFill>
              <a:srgbClr val="FFFFFF"/>
            </a:solidFill>
            <a:prstDash val="solid"/>
            <a:miter lim="800000"/>
          </a:ln>
          <a:effectLst/>
        </p:spPr>
        <p:txBody>
          <a:bodyPr wrap="none" rtlCol="0" anchor="ctr"/>
          <a:lstStyle/>
          <a:p>
            <a:pPr algn="ctr"/>
            <a:endParaRPr lang="zh-CN" altLang="en-US"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53" name="TOP-PPT-13"/>
          <p:cNvSpPr/>
          <p:nvPr/>
        </p:nvSpPr>
        <p:spPr>
          <a:xfrm>
            <a:off x="5323019" y="4873956"/>
            <a:ext cx="1415964" cy="400110"/>
          </a:xfrm>
          <a:prstGeom prst="rect">
            <a:avLst/>
          </a:prstGeom>
        </p:spPr>
        <p:txBody>
          <a:bodyPr wrap="square">
            <a:spAutoFit/>
          </a:bodyPr>
          <a:lstStyle/>
          <a:p>
            <a:pPr algn="ctr"/>
            <a:r>
              <a:rPr lang="zh-CN" altLang="en-US" sz="2000" b="1">
                <a:solidFill>
                  <a:srgbClr val="FEFAF9"/>
                </a:solidFill>
                <a:latin typeface="Arial" panose="020B0604020202020204" pitchFamily="34" charset="0"/>
                <a:ea typeface="思源黑体 CN Regular" panose="020B0500000000000000" pitchFamily="34" charset="-122"/>
                <a:sym typeface="Arial" panose="020B0604020202020204" pitchFamily="34" charset="0"/>
              </a:rPr>
              <a:t>具体执行</a:t>
            </a:r>
          </a:p>
        </p:txBody>
      </p:sp>
      <p:sp>
        <p:nvSpPr>
          <p:cNvPr id="54" name="TOP-PPT-14"/>
          <p:cNvSpPr/>
          <p:nvPr/>
        </p:nvSpPr>
        <p:spPr>
          <a:xfrm>
            <a:off x="1221688" y="3921218"/>
            <a:ext cx="9540777" cy="523220"/>
          </a:xfrm>
          <a:prstGeom prst="rect">
            <a:avLst/>
          </a:prstGeom>
        </p:spPr>
        <p:txBody>
          <a:bodyPr wrap="square">
            <a:spAutoFit/>
          </a:bodyPr>
          <a:lstStyle/>
          <a:p>
            <a:r>
              <a:rPr lang="zh-CN" altLang="en-US" sz="1400">
                <a:solidFill>
                  <a:schemeClr val="tx1">
                    <a:lumMod val="75000"/>
                    <a:lumOff val="25000"/>
                  </a:schemeClr>
                </a:solidFill>
                <a:latin typeface="Arial" panose="020B0604020202020204" pitchFamily="34" charset="0"/>
                <a:ea typeface="思源黑体 CN Regular" panose="020B0500000000000000" pitchFamily="34" charset="-122"/>
                <a:sym typeface="Arial" panose="020B0604020202020204" pitchFamily="34" charset="0"/>
              </a:rPr>
              <a:t>各级党委和政府主要负责同志要勇于担当，敢于碰硬，旗帜鲜明支持扫黑除恶工作，为政法机关依法办案和有关部门依法履职、深挖彻查“保护伞”排除阻力、提供有力保障</a:t>
            </a:r>
          </a:p>
        </p:txBody>
      </p:sp>
      <p:sp>
        <p:nvSpPr>
          <p:cNvPr id="55" name="TOP-PPT-15"/>
          <p:cNvSpPr/>
          <p:nvPr/>
        </p:nvSpPr>
        <p:spPr>
          <a:xfrm>
            <a:off x="1256843" y="5347370"/>
            <a:ext cx="9382128" cy="523220"/>
          </a:xfrm>
          <a:prstGeom prst="rect">
            <a:avLst/>
          </a:prstGeom>
        </p:spPr>
        <p:txBody>
          <a:bodyPr wrap="square">
            <a:spAutoFit/>
          </a:bodyPr>
          <a:lstStyle/>
          <a:p>
            <a:r>
              <a:rPr lang="zh-CN" altLang="en-US" sz="1400">
                <a:solidFill>
                  <a:schemeClr val="tx1">
                    <a:lumMod val="75000"/>
                    <a:lumOff val="25000"/>
                  </a:schemeClr>
                </a:solidFill>
                <a:latin typeface="Arial" panose="020B0604020202020204" pitchFamily="34" charset="0"/>
                <a:ea typeface="思源黑体 CN Regular" panose="020B0500000000000000" pitchFamily="34" charset="-122"/>
                <a:sym typeface="Arial" panose="020B0604020202020204" pitchFamily="34" charset="0"/>
              </a:rPr>
              <a:t>对涉黑涉恶问题尤其是群众反映强烈的大案要案，要有坚决的态度，无论涉及谁，都要一查到底，特别是要查清其背后的“保护伞”，坚决依法查办，毫不含糊</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TOP-PPT-1"/>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sp>
        <p:nvSpPr>
          <p:cNvPr id="11" name="TOP-PPT-2"/>
          <p:cNvSpPr txBox="1"/>
          <p:nvPr/>
        </p:nvSpPr>
        <p:spPr>
          <a:xfrm>
            <a:off x="1368707" y="700268"/>
            <a:ext cx="6094071" cy="461665"/>
          </a:xfrm>
          <a:prstGeom prst="rect">
            <a:avLst/>
          </a:prstGeom>
          <a:noFill/>
        </p:spPr>
        <p:txBody>
          <a:bodyPr wrap="square">
            <a:spAutoFit/>
          </a:bodyPr>
          <a:lstStyle/>
          <a:p>
            <a:r>
              <a:rPr kumimoji="1" lang="zh-CN" altLang="en-US" sz="2400" b="1">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除恶扫黑行动方式</a:t>
            </a:r>
          </a:p>
        </p:txBody>
      </p:sp>
      <p:pic>
        <p:nvPicPr>
          <p:cNvPr id="12" name="TOP-PPT-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97923" y="267673"/>
            <a:ext cx="1333952" cy="865188"/>
          </a:xfrm>
          <a:prstGeom prst="rect">
            <a:avLst/>
          </a:prstGeom>
        </p:spPr>
      </p:pic>
      <p:sp>
        <p:nvSpPr>
          <p:cNvPr id="19" name="TOP-PPT-4"/>
          <p:cNvSpPr/>
          <p:nvPr/>
        </p:nvSpPr>
        <p:spPr>
          <a:xfrm>
            <a:off x="791921" y="1937598"/>
            <a:ext cx="10593256" cy="936187"/>
          </a:xfrm>
          <a:prstGeom prst="rect">
            <a:avLst/>
          </a:prstGeom>
          <a:gradFill>
            <a:gsLst>
              <a:gs pos="0">
                <a:srgbClr val="FF0000"/>
              </a:gs>
              <a:gs pos="100000">
                <a:srgbClr val="C00000"/>
              </a:gs>
            </a:gsLst>
            <a:lin ang="5400000" scaled="1"/>
          </a:gradFill>
          <a:ln w="38100" cap="flat" cmpd="sng" algn="ctr">
            <a:solidFill>
              <a:srgbClr val="FFFFFF"/>
            </a:solidFill>
            <a:prstDash val="solid"/>
            <a:miter lim="800000"/>
          </a:ln>
          <a:effectLst/>
        </p:spPr>
        <p:txBody>
          <a:bodyPr wrap="none" rtlCol="0" anchor="ctr"/>
          <a:lstStyle/>
          <a:p>
            <a:pPr algn="ctr"/>
            <a:endParaRPr lang="zh-CN" altLang="en-US"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20" name="TOP-PPT-5"/>
          <p:cNvSpPr/>
          <p:nvPr/>
        </p:nvSpPr>
        <p:spPr>
          <a:xfrm>
            <a:off x="10518714" y="1862200"/>
            <a:ext cx="916215" cy="1080296"/>
          </a:xfrm>
          <a:prstGeom prst="rect">
            <a:avLst/>
          </a:prstGeom>
          <a:noFill/>
        </p:spPr>
        <p:txBody>
          <a:bodyPr wrap="square" lIns="0" tIns="0" rIns="0" bIns="0">
            <a:spAutoFit/>
          </a:bodyPr>
          <a:lstStyle/>
          <a:p>
            <a:pPr marL="0" marR="0" lvl="0" indent="0" algn="ctr" defTabSz="914400" rtl="0" eaLnBrk="1" fontAlgn="auto" latinLnBrk="0" hangingPunct="1">
              <a:lnSpc>
                <a:spcPct val="130000"/>
              </a:lnSpc>
              <a:spcBef>
                <a:spcPts val="600"/>
              </a:spcBef>
              <a:spcAft>
                <a:spcPct val="0"/>
              </a:spcAft>
              <a:buClrTx/>
              <a:buSzTx/>
              <a:buFontTx/>
              <a:buNone/>
              <a:defRPr/>
            </a:pPr>
            <a:r>
              <a:rPr kumimoji="0" lang="en-US" altLang="zh-CN" sz="5400" b="0" i="0" u="none" strike="noStrike" kern="0" cap="none" spc="0" normalizeH="0" baseline="0" noProof="0">
                <a:ln>
                  <a:noFill/>
                </a:ln>
                <a:solidFill>
                  <a:prstClr val="white"/>
                </a:solidFill>
                <a:effectLst/>
                <a:uLnTx/>
                <a:uFillTx/>
                <a:latin typeface="Arial" panose="020B0604020202020204" pitchFamily="34" charset="0"/>
                <a:ea typeface="思源黑体 CN Regular" panose="020B0500000000000000" pitchFamily="34" charset="-122"/>
                <a:cs typeface="+mn-ea"/>
                <a:sym typeface="Arial" panose="020B0604020202020204" pitchFamily="34" charset="0"/>
              </a:rPr>
              <a:t>04</a:t>
            </a:r>
          </a:p>
        </p:txBody>
      </p:sp>
      <p:sp>
        <p:nvSpPr>
          <p:cNvPr id="21" name="TOP-PPT-6"/>
          <p:cNvSpPr/>
          <p:nvPr/>
        </p:nvSpPr>
        <p:spPr>
          <a:xfrm>
            <a:off x="10604355" y="1937596"/>
            <a:ext cx="45719" cy="1029806"/>
          </a:xfrm>
          <a:custGeom>
            <a:avLst/>
            <a:gdLst>
              <a:gd name="connsiteX0" fmla="*/ 0 w 0"/>
              <a:gd name="connsiteY0" fmla="*/ 0 h 1149350"/>
              <a:gd name="connsiteX1" fmla="*/ 0 w 0"/>
              <a:gd name="connsiteY1" fmla="*/ 1149350 h 1149350"/>
            </a:gdLst>
            <a:ahLst/>
            <a:cxnLst>
              <a:cxn ang="0">
                <a:pos x="connsiteX0" y="connsiteY0"/>
              </a:cxn>
              <a:cxn ang="0">
                <a:pos x="connsiteX1" y="connsiteY1"/>
              </a:cxn>
            </a:cxnLst>
            <a:rect l="l" t="t" r="r" b="b"/>
            <a:pathLst>
              <a:path h="1149350">
                <a:moveTo>
                  <a:pt x="0" y="0"/>
                </a:moveTo>
                <a:lnTo>
                  <a:pt x="0" y="1149350"/>
                </a:lnTo>
              </a:path>
            </a:pathLst>
          </a:custGeom>
          <a:noFill/>
          <a:ln w="19050">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思源黑体 CN Regular" panose="020B0500000000000000" pitchFamily="34" charset="-122"/>
              <a:sym typeface="Arial" panose="020B0604020202020204" pitchFamily="34" charset="0"/>
            </a:endParaRPr>
          </a:p>
        </p:txBody>
      </p:sp>
      <p:sp>
        <p:nvSpPr>
          <p:cNvPr id="22" name="TOP-PPT-7"/>
          <p:cNvSpPr/>
          <p:nvPr/>
        </p:nvSpPr>
        <p:spPr>
          <a:xfrm>
            <a:off x="998214" y="2033818"/>
            <a:ext cx="9470749" cy="769441"/>
          </a:xfrm>
          <a:prstGeom prst="rect">
            <a:avLst/>
          </a:prstGeom>
        </p:spPr>
        <p:txBody>
          <a:bodyPr wrap="square">
            <a:spAutoFit/>
          </a:bodyPr>
          <a:lstStyle/>
          <a:p>
            <a:r>
              <a:rPr lang="zh-CN" altLang="en-US" sz="2200" b="1">
                <a:solidFill>
                  <a:schemeClr val="bg1"/>
                </a:solidFill>
                <a:latin typeface="Arial" panose="020B0604020202020204" pitchFamily="34" charset="0"/>
                <a:ea typeface="思源黑体 CN Regular" panose="020B0500000000000000" pitchFamily="34" charset="-122"/>
                <a:sym typeface="Arial" panose="020B0604020202020204" pitchFamily="34" charset="0"/>
              </a:rPr>
              <a:t>严格落实社会治安综合治理领导责任制，对涉黑涉恶问题突出的地区、行业、领域，通过通报、约谈、挂牌督办等方式，督促其限期整改</a:t>
            </a:r>
          </a:p>
        </p:txBody>
      </p:sp>
      <p:sp>
        <p:nvSpPr>
          <p:cNvPr id="23" name="TOP-PPT-8"/>
          <p:cNvSpPr/>
          <p:nvPr/>
        </p:nvSpPr>
        <p:spPr>
          <a:xfrm>
            <a:off x="1184541" y="3534083"/>
            <a:ext cx="3961769" cy="2554592"/>
          </a:xfrm>
          <a:prstGeom prst="roundRect">
            <a:avLst>
              <a:gd name="adj" fmla="val 0"/>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思源黑体 CN Regular" panose="020B0500000000000000" pitchFamily="34" charset="-122"/>
              <a:sym typeface="Arial" panose="020B0604020202020204" pitchFamily="34" charset="0"/>
            </a:endParaRPr>
          </a:p>
        </p:txBody>
      </p:sp>
      <p:sp>
        <p:nvSpPr>
          <p:cNvPr id="24" name="TOP-PPT-9"/>
          <p:cNvSpPr/>
          <p:nvPr/>
        </p:nvSpPr>
        <p:spPr>
          <a:xfrm>
            <a:off x="6353541" y="3534083"/>
            <a:ext cx="3961769" cy="2554592"/>
          </a:xfrm>
          <a:prstGeom prst="roundRect">
            <a:avLst>
              <a:gd name="adj" fmla="val 0"/>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思源黑体 CN Regular" panose="020B0500000000000000" pitchFamily="34" charset="-122"/>
              <a:sym typeface="Arial" panose="020B0604020202020204" pitchFamily="34" charset="0"/>
            </a:endParaRPr>
          </a:p>
        </p:txBody>
      </p:sp>
      <p:sp>
        <p:nvSpPr>
          <p:cNvPr id="25" name="TOP-PPT-10"/>
          <p:cNvSpPr/>
          <p:nvPr/>
        </p:nvSpPr>
        <p:spPr>
          <a:xfrm>
            <a:off x="1554985" y="4149264"/>
            <a:ext cx="3127357" cy="1372683"/>
          </a:xfrm>
          <a:prstGeom prst="rect">
            <a:avLst/>
          </a:prstGeom>
        </p:spPr>
        <p:txBody>
          <a:bodyPr wrap="square">
            <a:spAutoFit/>
          </a:bodyPr>
          <a:lstStyle/>
          <a:p>
            <a:pPr>
              <a:lnSpc>
                <a:spcPct val="130000"/>
              </a:lnSpc>
            </a:pPr>
            <a:r>
              <a:rPr lang="zh-CN" altLang="en-US" sz="1600">
                <a:solidFill>
                  <a:schemeClr val="tx1">
                    <a:lumMod val="75000"/>
                    <a:lumOff val="25000"/>
                  </a:schemeClr>
                </a:solidFill>
                <a:latin typeface="Arial" panose="020B0604020202020204" pitchFamily="34" charset="0"/>
                <a:ea typeface="思源黑体 CN Regular" panose="020B0500000000000000" pitchFamily="34" charset="-122"/>
                <a:sym typeface="Arial" panose="020B0604020202020204" pitchFamily="34" charset="0"/>
              </a:rPr>
              <a:t>对问题严重、造成恶劣影响的，由纪检监察机关、组织人事部门依法依纪对其第一责任人及其他相关责任人严肃追责，绝不姑息</a:t>
            </a:r>
          </a:p>
        </p:txBody>
      </p:sp>
      <p:sp>
        <p:nvSpPr>
          <p:cNvPr id="26" name="TOP-PPT-11"/>
          <p:cNvSpPr/>
          <p:nvPr/>
        </p:nvSpPr>
        <p:spPr>
          <a:xfrm>
            <a:off x="6656378" y="4309308"/>
            <a:ext cx="3332023" cy="1052596"/>
          </a:xfrm>
          <a:prstGeom prst="rect">
            <a:avLst/>
          </a:prstGeom>
        </p:spPr>
        <p:txBody>
          <a:bodyPr wrap="square">
            <a:spAutoFit/>
          </a:bodyPr>
          <a:lstStyle/>
          <a:p>
            <a:pPr>
              <a:lnSpc>
                <a:spcPct val="130000"/>
              </a:lnSpc>
            </a:pPr>
            <a:r>
              <a:rPr lang="zh-CN" altLang="en-US" sz="1600">
                <a:solidFill>
                  <a:schemeClr val="tx1">
                    <a:lumMod val="75000"/>
                    <a:lumOff val="25000"/>
                  </a:schemeClr>
                </a:solidFill>
                <a:latin typeface="Arial" panose="020B0604020202020204" pitchFamily="34" charset="0"/>
                <a:ea typeface="思源黑体 CN Regular" panose="020B0500000000000000" pitchFamily="34" charset="-122"/>
                <a:sym typeface="Arial" panose="020B0604020202020204" pitchFamily="34" charset="0"/>
              </a:rPr>
              <a:t>严格落实行业监管责任，对日常监管不到位，导致黑恶势力滋生蔓延的，要实行责任倒查，严肃问责</a:t>
            </a:r>
          </a:p>
        </p:txBody>
      </p:sp>
      <p:sp>
        <p:nvSpPr>
          <p:cNvPr id="27" name="TOP-PPT-12"/>
          <p:cNvSpPr/>
          <p:nvPr/>
        </p:nvSpPr>
        <p:spPr>
          <a:xfrm flipH="1" flipV="1">
            <a:off x="4682343" y="3534085"/>
            <a:ext cx="463967" cy="463967"/>
          </a:xfrm>
          <a:prstGeom prst="rtTriangle">
            <a:avLst/>
          </a:prstGeom>
          <a:gradFill>
            <a:gsLst>
              <a:gs pos="0">
                <a:srgbClr val="FF0000"/>
              </a:gs>
              <a:gs pos="100000">
                <a:srgbClr val="C00000"/>
              </a:gs>
            </a:gsLst>
            <a:lin ang="5400000" scaled="1"/>
          </a:gradFill>
          <a:ln w="38100" cap="flat" cmpd="sng" algn="ctr">
            <a:solidFill>
              <a:srgbClr val="FFFFFF"/>
            </a:solidFill>
            <a:prstDash val="solid"/>
            <a:miter lim="800000"/>
          </a:ln>
          <a:effectLst/>
        </p:spPr>
        <p:txBody>
          <a:bodyPr wrap="none" rtlCol="0" anchor="ctr"/>
          <a:lstStyle/>
          <a:p>
            <a:pPr algn="ctr"/>
            <a:endParaRPr lang="zh-CN" altLang="en-US"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28" name="TOP-PPT-13"/>
          <p:cNvSpPr/>
          <p:nvPr/>
        </p:nvSpPr>
        <p:spPr>
          <a:xfrm flipH="1" flipV="1">
            <a:off x="9839057" y="3551372"/>
            <a:ext cx="463967" cy="463967"/>
          </a:xfrm>
          <a:prstGeom prst="rtTriangle">
            <a:avLst/>
          </a:prstGeom>
          <a:gradFill>
            <a:gsLst>
              <a:gs pos="0">
                <a:srgbClr val="FF0000"/>
              </a:gs>
              <a:gs pos="100000">
                <a:srgbClr val="C00000"/>
              </a:gs>
            </a:gsLst>
            <a:lin ang="5400000" scaled="1"/>
          </a:gradFill>
          <a:ln w="38100" cap="flat" cmpd="sng" algn="ctr">
            <a:solidFill>
              <a:srgbClr val="FFFFFF"/>
            </a:solidFill>
            <a:prstDash val="solid"/>
            <a:miter lim="800000"/>
          </a:ln>
          <a:effectLst/>
        </p:spPr>
        <p:txBody>
          <a:bodyPr wrap="none" rtlCol="0" anchor="ctr"/>
          <a:lstStyle/>
          <a:p>
            <a:pPr algn="ctr"/>
            <a:endParaRPr lang="zh-CN" altLang="en-US"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TOP-PPT-1"/>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pic>
        <p:nvPicPr>
          <p:cNvPr id="16" name="TOP-PPT-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763290"/>
            <a:ext cx="12192000" cy="7621290"/>
          </a:xfrm>
          <a:prstGeom prst="rect">
            <a:avLst/>
          </a:prstGeom>
        </p:spPr>
      </p:pic>
      <p:grpSp>
        <p:nvGrpSpPr>
          <p:cNvPr id="40" name="TOP-PPT-3"/>
          <p:cNvGrpSpPr/>
          <p:nvPr/>
        </p:nvGrpSpPr>
        <p:grpSpPr>
          <a:xfrm>
            <a:off x="5814153" y="1483317"/>
            <a:ext cx="988601" cy="988601"/>
            <a:chOff x="5580474" y="1252892"/>
            <a:chExt cx="988601" cy="988601"/>
          </a:xfrm>
        </p:grpSpPr>
        <p:sp>
          <p:nvSpPr>
            <p:cNvPr id="41" name="TOP-PPT-3-1"/>
            <p:cNvSpPr/>
            <p:nvPr/>
          </p:nvSpPr>
          <p:spPr>
            <a:xfrm>
              <a:off x="5580474" y="1252892"/>
              <a:ext cx="988601" cy="988601"/>
            </a:xfrm>
            <a:prstGeom prst="roundRect">
              <a:avLst/>
            </a:prstGeom>
            <a:gradFill>
              <a:gsLst>
                <a:gs pos="0">
                  <a:srgbClr val="FF0000"/>
                </a:gs>
                <a:gs pos="100000">
                  <a:srgbClr val="C00000"/>
                </a:gs>
              </a:gsLst>
              <a:lin ang="5400000" scaled="1"/>
            </a:gradFill>
            <a:ln w="12700" cap="flat" cmpd="sng" algn="ctr">
              <a:noFill/>
              <a:prstDash val="solid"/>
              <a:miter lim="800000"/>
            </a:ln>
            <a:effectLst>
              <a:outerShdw blurRad="63500" sx="102000" sy="102000" algn="ctr" rotWithShape="0">
                <a:prstClr val="black">
                  <a:alpha val="30000"/>
                </a:prstClr>
              </a:outerShdw>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1" lang="zh-CN" altLang="en-US" sz="1800" b="0" i="0" u="none" strike="noStrike" kern="0" cap="none" spc="0" normalizeH="0" baseline="0" noProof="0">
                <a:ln>
                  <a:noFill/>
                </a:ln>
                <a:solidFill>
                  <a:srgbClr val="FFFFFF"/>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42" name="TOP-PPT-3-2"/>
            <p:cNvSpPr txBox="1"/>
            <p:nvPr/>
          </p:nvSpPr>
          <p:spPr>
            <a:xfrm>
              <a:off x="5661596" y="1331693"/>
              <a:ext cx="800219" cy="830997"/>
            </a:xfrm>
            <a:prstGeom prst="rect">
              <a:avLst/>
            </a:prstGeom>
            <a:noFill/>
          </p:spPr>
          <p:txBody>
            <a:bodyPr wrap="none" rtlCol="0">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1" lang="zh-CN" altLang="en-US" sz="4800" b="0" i="0" u="none" strike="noStrike" kern="0" cap="none" spc="0" normalizeH="0" baseline="0" noProof="0">
                  <a:ln>
                    <a:noFill/>
                  </a:ln>
                  <a:solidFill>
                    <a:srgbClr val="FFFFFF"/>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rPr>
                <a:t>肆</a:t>
              </a:r>
            </a:p>
          </p:txBody>
        </p:sp>
      </p:grpSp>
      <p:sp>
        <p:nvSpPr>
          <p:cNvPr id="43" name="TOP-PPT-4"/>
          <p:cNvSpPr/>
          <p:nvPr/>
        </p:nvSpPr>
        <p:spPr>
          <a:xfrm>
            <a:off x="3747139" y="2854894"/>
            <a:ext cx="5109091" cy="830997"/>
          </a:xfrm>
          <a:prstGeom prst="rect">
            <a:avLst/>
          </a:prstGeom>
        </p:spPr>
        <p:txBody>
          <a:bodyPr wrap="none">
            <a:spAutoFit/>
          </a:bodyPr>
          <a:lstStyle/>
          <a:p>
            <a:pPr algn="ctr"/>
            <a:r>
              <a:rPr lang="zh-CN" altLang="en-US" sz="4800" b="1">
                <a:gradFill>
                  <a:gsLst>
                    <a:gs pos="0">
                      <a:srgbClr val="FF0000"/>
                    </a:gs>
                    <a:gs pos="100000">
                      <a:srgbClr val="C00000"/>
                    </a:gs>
                  </a:gsLst>
                  <a:lin ang="5400000" scaled="1"/>
                </a:gradFill>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扫黑除恶重点对象</a:t>
            </a:r>
          </a:p>
        </p:txBody>
      </p:sp>
      <p:sp>
        <p:nvSpPr>
          <p:cNvPr id="44" name="TOP-PPT-5"/>
          <p:cNvSpPr txBox="1"/>
          <p:nvPr/>
        </p:nvSpPr>
        <p:spPr>
          <a:xfrm>
            <a:off x="3141968" y="3745688"/>
            <a:ext cx="6306832" cy="369332"/>
          </a:xfrm>
          <a:prstGeom prst="rect">
            <a:avLst/>
          </a:prstGeom>
          <a:noFill/>
        </p:spPr>
        <p:txBody>
          <a:bodyPr wrap="square" rtlCol="0">
            <a:spAutoFit/>
          </a:bodyPr>
          <a:lstStyle/>
          <a:p>
            <a:pPr algn="dist"/>
            <a:r>
              <a:rPr lang="en-US" altLang="zh-CN">
                <a:latin typeface="Arial" panose="020B0604020202020204" pitchFamily="34" charset="0"/>
                <a:ea typeface="思源黑体 CN Regular" panose="020B0500000000000000" pitchFamily="34" charset="-122"/>
                <a:sym typeface="Arial" panose="020B0604020202020204" pitchFamily="34" charset="0"/>
              </a:rPr>
              <a:t>ANTI-MAFIA FOCUS GROUPS</a:t>
            </a:r>
            <a:endParaRPr lang="en-US" altLang="zh-CN" sz="1200">
              <a:solidFill>
                <a:srgbClr val="000000">
                  <a:lumMod val="65000"/>
                  <a:lumOff val="35000"/>
                </a:srgbClr>
              </a:solidFill>
              <a:latin typeface="Arial" panose="020B0604020202020204" pitchFamily="34" charset="0"/>
              <a:ea typeface="思源黑体 CN Regular" panose="020B0500000000000000" pitchFamily="34" charset="-122"/>
              <a:cs typeface="RTWS ShangYaZhunSung G0v1" charset="-122"/>
              <a:sym typeface="Arial" panose="020B0604020202020204" pitchFamily="34" charset="0"/>
            </a:endParaRPr>
          </a:p>
        </p:txBody>
      </p:sp>
      <p:pic>
        <p:nvPicPr>
          <p:cNvPr id="45" name="TOP-PPT-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245126" y="2161633"/>
            <a:ext cx="766196" cy="885722"/>
          </a:xfrm>
          <a:prstGeom prst="rect">
            <a:avLst/>
          </a:prstGeom>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TOP-PPT-1"/>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sp>
        <p:nvSpPr>
          <p:cNvPr id="11" name="TOP-PPT-2"/>
          <p:cNvSpPr txBox="1"/>
          <p:nvPr/>
        </p:nvSpPr>
        <p:spPr>
          <a:xfrm>
            <a:off x="1368707" y="700268"/>
            <a:ext cx="6094071" cy="461665"/>
          </a:xfrm>
          <a:prstGeom prst="rect">
            <a:avLst/>
          </a:prstGeom>
          <a:noFill/>
        </p:spPr>
        <p:txBody>
          <a:bodyPr wrap="square">
            <a:spAutoFit/>
          </a:bodyPr>
          <a:lstStyle/>
          <a:p>
            <a:r>
              <a:rPr kumimoji="1" lang="zh-CN" altLang="en-US" sz="2400" b="1">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除恶扫黑的重点对象</a:t>
            </a:r>
          </a:p>
        </p:txBody>
      </p:sp>
      <p:pic>
        <p:nvPicPr>
          <p:cNvPr id="12" name="TOP-PPT-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97923" y="267673"/>
            <a:ext cx="1333952" cy="865188"/>
          </a:xfrm>
          <a:prstGeom prst="rect">
            <a:avLst/>
          </a:prstGeom>
        </p:spPr>
      </p:pic>
      <p:sp>
        <p:nvSpPr>
          <p:cNvPr id="52" name="TOP-PPT-4"/>
          <p:cNvSpPr/>
          <p:nvPr/>
        </p:nvSpPr>
        <p:spPr bwMode="auto">
          <a:xfrm>
            <a:off x="1578790" y="1630890"/>
            <a:ext cx="6986359" cy="595554"/>
          </a:xfrm>
          <a:prstGeom prst="parallelogram">
            <a:avLst/>
          </a:prstGeom>
          <a:noFill/>
          <a:ln w="12700" cap="flat" cmpd="sng" algn="ctr">
            <a:solidFill>
              <a:srgbClr val="FF0000"/>
            </a:solidFill>
            <a:prstDash val="solid"/>
            <a:round/>
            <a:headEnd type="none" w="med" len="med"/>
            <a:tailEnd type="none" w="med" len="med"/>
          </a:ln>
        </p:spPr>
        <p:txBody>
          <a:bodyPr rot="0" spcFirstLastPara="0" vert="horz" wrap="square" lIns="91440" tIns="45720" rIns="91440" bIns="45720" anchor="ctr" anchorCtr="1" forceAA="0" compatLnSpc="1">
            <a:normAutofit/>
          </a:bodyPr>
          <a:lstStyle/>
          <a:p>
            <a:pPr marL="0" marR="0" lvl="0" indent="0" defTabSz="914400" eaLnBrk="1" fontAlgn="auto" latinLnBrk="0" hangingPunct="1">
              <a:lnSpc>
                <a:spcPct val="120000"/>
              </a:lnSpc>
              <a:spcBef>
                <a:spcPct val="0"/>
              </a:spcBef>
              <a:spcAft>
                <a:spcPct val="0"/>
              </a:spcAft>
              <a:buClrTx/>
              <a:buSzTx/>
              <a:buFontTx/>
              <a:buNone/>
              <a:defRPr/>
            </a:pPr>
            <a:endParaRPr kumimoji="0" lang="en-US" altLang="zh-CN" sz="1100" b="0" i="0" u="none" strike="noStrike" kern="0" cap="none" spc="0" normalizeH="0" baseline="0" noProof="0">
              <a:ln>
                <a:noFill/>
              </a:ln>
              <a:solidFill>
                <a:srgbClr val="000000"/>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55" name="TOP-PPT-5"/>
          <p:cNvSpPr/>
          <p:nvPr/>
        </p:nvSpPr>
        <p:spPr bwMode="auto">
          <a:xfrm>
            <a:off x="1578790" y="2451781"/>
            <a:ext cx="6986359" cy="595554"/>
          </a:xfrm>
          <a:prstGeom prst="parallelogram">
            <a:avLst/>
          </a:prstGeom>
          <a:noFill/>
          <a:ln w="12700" cap="flat" cmpd="sng" algn="ctr">
            <a:solidFill>
              <a:srgbClr val="FF0000"/>
            </a:solidFill>
            <a:prstDash val="solid"/>
            <a:round/>
            <a:headEnd type="none" w="med" len="med"/>
            <a:tailEnd type="none" w="med" len="med"/>
          </a:ln>
        </p:spPr>
        <p:txBody>
          <a:bodyPr rot="0" spcFirstLastPara="0" vert="horz" wrap="square" lIns="91440" tIns="45720" rIns="91440" bIns="45720" anchor="ctr" anchorCtr="1" forceAA="0" compatLnSpc="1">
            <a:normAutofit/>
          </a:bodyPr>
          <a:lstStyle/>
          <a:p>
            <a:pPr marL="0" marR="0" lvl="0" indent="0" defTabSz="914400" eaLnBrk="1" fontAlgn="auto" latinLnBrk="0" hangingPunct="1">
              <a:lnSpc>
                <a:spcPct val="120000"/>
              </a:lnSpc>
              <a:spcBef>
                <a:spcPct val="0"/>
              </a:spcBef>
              <a:spcAft>
                <a:spcPct val="0"/>
              </a:spcAft>
              <a:buClrTx/>
              <a:buSzTx/>
              <a:buFontTx/>
              <a:buNone/>
              <a:defRPr/>
            </a:pPr>
            <a:endParaRPr kumimoji="0" lang="en-US" altLang="zh-CN" sz="1100" b="0" i="0" u="none" strike="noStrike" kern="0" cap="none" spc="0" normalizeH="0" baseline="0" noProof="0">
              <a:ln>
                <a:noFill/>
              </a:ln>
              <a:solidFill>
                <a:srgbClr val="000000"/>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58" name="TOP-PPT-6"/>
          <p:cNvSpPr/>
          <p:nvPr/>
        </p:nvSpPr>
        <p:spPr bwMode="auto">
          <a:xfrm>
            <a:off x="1578790" y="3272672"/>
            <a:ext cx="6986359" cy="595554"/>
          </a:xfrm>
          <a:prstGeom prst="parallelogram">
            <a:avLst/>
          </a:prstGeom>
          <a:noFill/>
          <a:ln w="12700" cap="flat" cmpd="sng" algn="ctr">
            <a:solidFill>
              <a:srgbClr val="FF0000"/>
            </a:solidFill>
            <a:prstDash val="solid"/>
            <a:round/>
            <a:headEnd type="none" w="med" len="med"/>
            <a:tailEnd type="none" w="med" len="med"/>
          </a:ln>
        </p:spPr>
        <p:txBody>
          <a:bodyPr rot="0" spcFirstLastPara="0" vert="horz" wrap="square" lIns="91440" tIns="45720" rIns="91440" bIns="45720" anchor="ctr" anchorCtr="1" forceAA="0" compatLnSpc="1">
            <a:normAutofit/>
          </a:bodyPr>
          <a:lstStyle/>
          <a:p>
            <a:pPr marL="0" marR="0" lvl="0" indent="0" defTabSz="914400" eaLnBrk="1" fontAlgn="auto" latinLnBrk="0" hangingPunct="1">
              <a:lnSpc>
                <a:spcPct val="120000"/>
              </a:lnSpc>
              <a:spcBef>
                <a:spcPct val="0"/>
              </a:spcBef>
              <a:spcAft>
                <a:spcPct val="0"/>
              </a:spcAft>
              <a:buClrTx/>
              <a:buSzTx/>
              <a:buFontTx/>
              <a:buNone/>
              <a:defRPr/>
            </a:pPr>
            <a:endParaRPr kumimoji="0" lang="en-US" altLang="zh-CN" sz="1100" b="0" i="0" u="none" strike="noStrike" kern="0" cap="none" spc="0" normalizeH="0" baseline="0" noProof="0">
              <a:ln>
                <a:noFill/>
              </a:ln>
              <a:solidFill>
                <a:srgbClr val="000000"/>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61" name="TOP-PPT-7"/>
          <p:cNvSpPr/>
          <p:nvPr/>
        </p:nvSpPr>
        <p:spPr bwMode="auto">
          <a:xfrm>
            <a:off x="1578790" y="4093563"/>
            <a:ext cx="6986359" cy="595554"/>
          </a:xfrm>
          <a:prstGeom prst="parallelogram">
            <a:avLst/>
          </a:prstGeom>
          <a:noFill/>
          <a:ln w="12700" cap="flat" cmpd="sng" algn="ctr">
            <a:solidFill>
              <a:srgbClr val="FF0000"/>
            </a:solidFill>
            <a:prstDash val="solid"/>
            <a:round/>
            <a:headEnd type="none" w="med" len="med"/>
            <a:tailEnd type="none" w="med" len="med"/>
          </a:ln>
        </p:spPr>
        <p:txBody>
          <a:bodyPr rot="0" spcFirstLastPara="0" vert="horz" wrap="square" lIns="91440" tIns="45720" rIns="91440" bIns="45720" anchor="ctr" anchorCtr="1" forceAA="0" compatLnSpc="1">
            <a:normAutofit/>
          </a:bodyPr>
          <a:lstStyle/>
          <a:p>
            <a:pPr marL="0" marR="0" lvl="0" indent="0" defTabSz="914400" eaLnBrk="1" fontAlgn="auto" latinLnBrk="0" hangingPunct="1">
              <a:lnSpc>
                <a:spcPct val="120000"/>
              </a:lnSpc>
              <a:spcBef>
                <a:spcPct val="0"/>
              </a:spcBef>
              <a:spcAft>
                <a:spcPct val="0"/>
              </a:spcAft>
              <a:buClrTx/>
              <a:buSzTx/>
              <a:buFontTx/>
              <a:buNone/>
              <a:defRPr/>
            </a:pPr>
            <a:endParaRPr kumimoji="0" lang="en-US" altLang="zh-CN" sz="1100" b="0" i="0" u="none" strike="noStrike" kern="0" cap="none" spc="0" normalizeH="0" baseline="0" noProof="0">
              <a:ln>
                <a:noFill/>
              </a:ln>
              <a:solidFill>
                <a:srgbClr val="000000"/>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64" name="TOP-PPT-8"/>
          <p:cNvSpPr/>
          <p:nvPr/>
        </p:nvSpPr>
        <p:spPr bwMode="auto">
          <a:xfrm>
            <a:off x="1578790" y="4914454"/>
            <a:ext cx="6986359" cy="595554"/>
          </a:xfrm>
          <a:prstGeom prst="parallelogram">
            <a:avLst/>
          </a:prstGeom>
          <a:noFill/>
          <a:ln w="12700" cap="flat" cmpd="sng" algn="ctr">
            <a:solidFill>
              <a:srgbClr val="FF0000"/>
            </a:solidFill>
            <a:prstDash val="solid"/>
            <a:round/>
            <a:headEnd type="none" w="med" len="med"/>
            <a:tailEnd type="none" w="med" len="med"/>
          </a:ln>
        </p:spPr>
        <p:txBody>
          <a:bodyPr rot="0" spcFirstLastPara="0" vert="horz" wrap="square" lIns="91440" tIns="45720" rIns="91440" bIns="45720" anchor="ctr" anchorCtr="1" forceAA="0" compatLnSpc="1">
            <a:normAutofit/>
          </a:bodyPr>
          <a:lstStyle/>
          <a:p>
            <a:pPr marL="0" marR="0" lvl="0" indent="0" defTabSz="914400" eaLnBrk="1" fontAlgn="auto" latinLnBrk="0" hangingPunct="1">
              <a:lnSpc>
                <a:spcPct val="120000"/>
              </a:lnSpc>
              <a:spcBef>
                <a:spcPct val="0"/>
              </a:spcBef>
              <a:spcAft>
                <a:spcPct val="0"/>
              </a:spcAft>
              <a:buClrTx/>
              <a:buSzTx/>
              <a:buFontTx/>
              <a:buNone/>
              <a:defRPr/>
            </a:pPr>
            <a:endParaRPr kumimoji="0" lang="en-US" altLang="zh-CN" sz="1100" b="0" i="0" u="none" strike="noStrike" kern="0" cap="none" spc="0" normalizeH="0" baseline="0" noProof="0">
              <a:ln>
                <a:noFill/>
              </a:ln>
              <a:solidFill>
                <a:srgbClr val="000000"/>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67" name="TOP-PPT-9"/>
          <p:cNvSpPr/>
          <p:nvPr/>
        </p:nvSpPr>
        <p:spPr bwMode="auto">
          <a:xfrm>
            <a:off x="1578790" y="5735346"/>
            <a:ext cx="6986359" cy="595554"/>
          </a:xfrm>
          <a:prstGeom prst="parallelogram">
            <a:avLst/>
          </a:prstGeom>
          <a:noFill/>
          <a:ln w="12700" cap="flat" cmpd="sng" algn="ctr">
            <a:solidFill>
              <a:srgbClr val="FF0000"/>
            </a:solidFill>
            <a:prstDash val="solid"/>
            <a:round/>
            <a:headEnd type="none" w="med" len="med"/>
            <a:tailEnd type="none" w="med" len="med"/>
          </a:ln>
        </p:spPr>
        <p:txBody>
          <a:bodyPr rot="0" spcFirstLastPara="0" vert="horz" wrap="square" lIns="91440" tIns="45720" rIns="91440" bIns="45720" anchor="ctr" anchorCtr="1" forceAA="0" compatLnSpc="1">
            <a:normAutofit/>
          </a:bodyPr>
          <a:lstStyle/>
          <a:p>
            <a:pPr marL="0" marR="0" lvl="0" indent="0" defTabSz="914400" eaLnBrk="1" fontAlgn="auto" latinLnBrk="0" hangingPunct="1">
              <a:lnSpc>
                <a:spcPct val="120000"/>
              </a:lnSpc>
              <a:spcBef>
                <a:spcPct val="0"/>
              </a:spcBef>
              <a:spcAft>
                <a:spcPct val="0"/>
              </a:spcAft>
              <a:buClrTx/>
              <a:buSzTx/>
              <a:buFontTx/>
              <a:buNone/>
              <a:defRPr/>
            </a:pPr>
            <a:endParaRPr kumimoji="0" lang="en-US" altLang="zh-CN" sz="1100" b="0" i="0" u="none" strike="noStrike" kern="0" cap="none" spc="0" normalizeH="0" baseline="0" noProof="0">
              <a:ln>
                <a:noFill/>
              </a:ln>
              <a:solidFill>
                <a:srgbClr val="000000"/>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68" name="TOP-PPT-10"/>
          <p:cNvSpPr/>
          <p:nvPr/>
        </p:nvSpPr>
        <p:spPr>
          <a:xfrm>
            <a:off x="1931917" y="1772953"/>
            <a:ext cx="6096000" cy="307777"/>
          </a:xfrm>
          <a:prstGeom prst="rect">
            <a:avLst/>
          </a:prstGeom>
        </p:spPr>
        <p:txBody>
          <a:bodyPr>
            <a:spAutoFit/>
          </a:bodyPr>
          <a:lstStyle/>
          <a:p>
            <a:r>
              <a:rPr lang="zh-CN" altLang="en-US" sz="1400">
                <a:solidFill>
                  <a:srgbClr val="000000">
                    <a:lumMod val="75000"/>
                    <a:lumOff val="25000"/>
                  </a:srgbClr>
                </a:solidFill>
                <a:latin typeface="Arial" panose="020B0604020202020204" pitchFamily="34" charset="0"/>
                <a:ea typeface="思源黑体 CN Regular" panose="020B0500000000000000" pitchFamily="34" charset="-122"/>
                <a:cs typeface="Arial"/>
                <a:sym typeface="Arial" panose="020B0604020202020204" pitchFamily="34" charset="0"/>
              </a:rPr>
              <a:t>威胁政治安全特别是政权安全、制度安全以及向政治领域渗透的黑恶势力</a:t>
            </a:r>
          </a:p>
        </p:txBody>
      </p:sp>
      <p:sp>
        <p:nvSpPr>
          <p:cNvPr id="69" name="TOP-PPT-11"/>
          <p:cNvSpPr/>
          <p:nvPr/>
        </p:nvSpPr>
        <p:spPr>
          <a:xfrm>
            <a:off x="1931917" y="2548369"/>
            <a:ext cx="7026035" cy="307777"/>
          </a:xfrm>
          <a:prstGeom prst="rect">
            <a:avLst/>
          </a:prstGeom>
        </p:spPr>
        <p:txBody>
          <a:bodyPr>
            <a:spAutoFit/>
          </a:bodyPr>
          <a:lstStyle/>
          <a:p>
            <a:r>
              <a:rPr lang="zh-CN" altLang="en-US" sz="1400">
                <a:solidFill>
                  <a:srgbClr val="000000">
                    <a:lumMod val="75000"/>
                    <a:lumOff val="25000"/>
                  </a:srgbClr>
                </a:solidFill>
                <a:latin typeface="Arial" panose="020B0604020202020204" pitchFamily="34" charset="0"/>
                <a:ea typeface="思源黑体 CN Regular" panose="020B0500000000000000" pitchFamily="34" charset="-122"/>
                <a:cs typeface="Arial"/>
                <a:sym typeface="Arial" panose="020B0604020202020204" pitchFamily="34" charset="0"/>
              </a:rPr>
              <a:t>把持基层政权、操纵破坏基层换届选举、垄断农村资源、侵吞集体资产的黑恶势力</a:t>
            </a:r>
          </a:p>
        </p:txBody>
      </p:sp>
      <p:sp>
        <p:nvSpPr>
          <p:cNvPr id="70" name="TOP-PPT-12"/>
          <p:cNvSpPr/>
          <p:nvPr/>
        </p:nvSpPr>
        <p:spPr>
          <a:xfrm>
            <a:off x="1931918" y="3381085"/>
            <a:ext cx="6835423" cy="307777"/>
          </a:xfrm>
          <a:prstGeom prst="rect">
            <a:avLst/>
          </a:prstGeom>
        </p:spPr>
        <p:txBody>
          <a:bodyPr wrap="square">
            <a:spAutoFit/>
          </a:bodyPr>
          <a:lstStyle/>
          <a:p>
            <a:r>
              <a:rPr lang="zh-CN" altLang="en-US" sz="1400">
                <a:solidFill>
                  <a:srgbClr val="000000">
                    <a:lumMod val="75000"/>
                    <a:lumOff val="25000"/>
                  </a:srgbClr>
                </a:solidFill>
                <a:latin typeface="Arial" panose="020B0604020202020204" pitchFamily="34" charset="0"/>
                <a:ea typeface="思源黑体 CN Regular" panose="020B0500000000000000" pitchFamily="34" charset="-122"/>
                <a:cs typeface="Arial"/>
                <a:sym typeface="Arial" panose="020B0604020202020204" pitchFamily="34" charset="0"/>
              </a:rPr>
              <a:t>利用家族、宗族势力横行乡里、称霸一方、欺压残害百姓的“村霸修等黑恶势力</a:t>
            </a:r>
          </a:p>
        </p:txBody>
      </p:sp>
      <p:sp>
        <p:nvSpPr>
          <p:cNvPr id="71" name="TOP-PPT-13"/>
          <p:cNvSpPr/>
          <p:nvPr/>
        </p:nvSpPr>
        <p:spPr>
          <a:xfrm>
            <a:off x="1931917" y="4213804"/>
            <a:ext cx="7604835" cy="307777"/>
          </a:xfrm>
          <a:prstGeom prst="rect">
            <a:avLst/>
          </a:prstGeom>
        </p:spPr>
        <p:txBody>
          <a:bodyPr>
            <a:spAutoFit/>
          </a:bodyPr>
          <a:lstStyle/>
          <a:p>
            <a:r>
              <a:rPr lang="zh-CN" altLang="en-US" sz="1400">
                <a:solidFill>
                  <a:srgbClr val="000000">
                    <a:lumMod val="75000"/>
                    <a:lumOff val="25000"/>
                  </a:srgbClr>
                </a:solidFill>
                <a:latin typeface="Arial" panose="020B0604020202020204" pitchFamily="34" charset="0"/>
                <a:ea typeface="思源黑体 CN Regular" panose="020B0500000000000000" pitchFamily="34" charset="-122"/>
                <a:cs typeface="Arial"/>
                <a:sym typeface="Arial" panose="020B0604020202020204" pitchFamily="34" charset="0"/>
              </a:rPr>
              <a:t>在征地、租地、拆迂、工程项目建设等过程中煽动闹事的黑恶势力</a:t>
            </a:r>
          </a:p>
        </p:txBody>
      </p:sp>
      <p:sp>
        <p:nvSpPr>
          <p:cNvPr id="72" name="TOP-PPT-14"/>
          <p:cNvSpPr/>
          <p:nvPr/>
        </p:nvSpPr>
        <p:spPr>
          <a:xfrm>
            <a:off x="1931918" y="4986359"/>
            <a:ext cx="6380567" cy="523220"/>
          </a:xfrm>
          <a:prstGeom prst="rect">
            <a:avLst/>
          </a:prstGeom>
        </p:spPr>
        <p:txBody>
          <a:bodyPr wrap="square">
            <a:spAutoFit/>
          </a:bodyPr>
          <a:lstStyle/>
          <a:p>
            <a:r>
              <a:rPr lang="zh-CN" altLang="en-US" sz="1400">
                <a:solidFill>
                  <a:srgbClr val="000000">
                    <a:lumMod val="75000"/>
                    <a:lumOff val="25000"/>
                  </a:srgbClr>
                </a:solidFill>
                <a:latin typeface="Arial" panose="020B0604020202020204" pitchFamily="34" charset="0"/>
                <a:ea typeface="思源黑体 CN Regular" panose="020B0500000000000000" pitchFamily="34" charset="-122"/>
                <a:cs typeface="Arial"/>
                <a:sym typeface="Arial" panose="020B0604020202020204" pitchFamily="34" charset="0"/>
              </a:rPr>
              <a:t>在建筑工程、交运运输、矿产资源、渔业捕捞等行业、领域，强揽工程、恶意竞标、非法占地、滥开滥采的黑恶势力</a:t>
            </a:r>
          </a:p>
        </p:txBody>
      </p:sp>
      <p:sp>
        <p:nvSpPr>
          <p:cNvPr id="73" name="TOP-PPT-15"/>
          <p:cNvSpPr/>
          <p:nvPr/>
        </p:nvSpPr>
        <p:spPr>
          <a:xfrm>
            <a:off x="1849221" y="5795012"/>
            <a:ext cx="6463265" cy="523220"/>
          </a:xfrm>
          <a:prstGeom prst="rect">
            <a:avLst/>
          </a:prstGeom>
        </p:spPr>
        <p:txBody>
          <a:bodyPr wrap="square">
            <a:spAutoFit/>
          </a:bodyPr>
          <a:lstStyle/>
          <a:p>
            <a:r>
              <a:rPr lang="zh-CN" altLang="en-US" sz="1400">
                <a:solidFill>
                  <a:srgbClr val="000000">
                    <a:lumMod val="75000"/>
                    <a:lumOff val="25000"/>
                  </a:srgbClr>
                </a:solidFill>
                <a:latin typeface="Arial" panose="020B0604020202020204" pitchFamily="34" charset="0"/>
                <a:ea typeface="思源黑体 CN Regular" panose="020B0500000000000000" pitchFamily="34" charset="-122"/>
                <a:cs typeface="Arial"/>
                <a:sym typeface="Arial" panose="020B0604020202020204" pitchFamily="34" charset="0"/>
              </a:rPr>
              <a:t>在商贸集市、批发市场、车站码头、旅游景区等场所欺行霸市、强买强卖、收保护费的市霸、行霸等黑恶势力</a:t>
            </a:r>
          </a:p>
        </p:txBody>
      </p:sp>
      <p:pic>
        <p:nvPicPr>
          <p:cNvPr id="75" name="TOP-PPT-1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395183" y="3825298"/>
            <a:ext cx="4003072" cy="3043238"/>
          </a:xfrm>
          <a:prstGeom prst="rect">
            <a:avLst/>
          </a:prstGeom>
        </p:spPr>
      </p:pic>
      <p:sp>
        <p:nvSpPr>
          <p:cNvPr id="76" name="TOP-PPT-17"/>
          <p:cNvSpPr/>
          <p:nvPr/>
        </p:nvSpPr>
        <p:spPr bwMode="auto">
          <a:xfrm>
            <a:off x="1021127" y="1630890"/>
            <a:ext cx="828092" cy="595554"/>
          </a:xfrm>
          <a:prstGeom prst="parallelogram">
            <a:avLst/>
          </a:prstGeom>
          <a:gradFill>
            <a:gsLst>
              <a:gs pos="0">
                <a:srgbClr val="FF0000"/>
              </a:gs>
              <a:gs pos="100000">
                <a:srgbClr val="C00000"/>
              </a:gs>
            </a:gsLst>
            <a:lin ang="5400000" scaled="1"/>
          </a:gradFill>
          <a:ln w="38100" cap="flat" cmpd="sng" algn="ctr">
            <a:solidFill>
              <a:srgbClr val="FFFFFF"/>
            </a:solidFill>
            <a:prstDash val="solid"/>
            <a:miter lim="800000"/>
          </a:ln>
          <a:effectLst/>
        </p:spPr>
        <p:txBody>
          <a:bodyPr wrap="none" rtlCol="0" anchor="ctr"/>
          <a:lstStyle/>
          <a:p>
            <a:pPr algn="ctr"/>
            <a:r>
              <a:rPr lang="en-US" altLang="zh-CN"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rPr>
              <a:t>01</a:t>
            </a:r>
          </a:p>
        </p:txBody>
      </p:sp>
      <p:sp>
        <p:nvSpPr>
          <p:cNvPr id="77" name="TOP-PPT-18"/>
          <p:cNvSpPr/>
          <p:nvPr/>
        </p:nvSpPr>
        <p:spPr bwMode="auto">
          <a:xfrm>
            <a:off x="1021127" y="2451781"/>
            <a:ext cx="828092" cy="595554"/>
          </a:xfrm>
          <a:prstGeom prst="parallelogram">
            <a:avLst/>
          </a:prstGeom>
          <a:gradFill>
            <a:gsLst>
              <a:gs pos="0">
                <a:srgbClr val="FF0000"/>
              </a:gs>
              <a:gs pos="100000">
                <a:srgbClr val="C00000"/>
              </a:gs>
            </a:gsLst>
            <a:lin ang="5400000" scaled="1"/>
          </a:gradFill>
          <a:ln w="38100" cap="flat" cmpd="sng" algn="ctr">
            <a:solidFill>
              <a:srgbClr val="FFFFFF"/>
            </a:solidFill>
            <a:prstDash val="solid"/>
            <a:miter lim="800000"/>
          </a:ln>
          <a:effectLst/>
        </p:spPr>
        <p:txBody>
          <a:bodyPr wrap="none" rtlCol="0" anchor="ctr"/>
          <a:lstStyle/>
          <a:p>
            <a:pPr algn="ctr"/>
            <a:r>
              <a:rPr lang="en-US" altLang="zh-CN"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rPr>
              <a:t>02</a:t>
            </a:r>
          </a:p>
        </p:txBody>
      </p:sp>
      <p:sp>
        <p:nvSpPr>
          <p:cNvPr id="78" name="TOP-PPT-19"/>
          <p:cNvSpPr/>
          <p:nvPr/>
        </p:nvSpPr>
        <p:spPr bwMode="auto">
          <a:xfrm>
            <a:off x="1021127" y="3272672"/>
            <a:ext cx="828092" cy="595554"/>
          </a:xfrm>
          <a:prstGeom prst="parallelogram">
            <a:avLst/>
          </a:prstGeom>
          <a:gradFill>
            <a:gsLst>
              <a:gs pos="0">
                <a:srgbClr val="FF0000"/>
              </a:gs>
              <a:gs pos="100000">
                <a:srgbClr val="C00000"/>
              </a:gs>
            </a:gsLst>
            <a:lin ang="5400000" scaled="1"/>
          </a:gradFill>
          <a:ln w="38100" cap="flat" cmpd="sng" algn="ctr">
            <a:solidFill>
              <a:srgbClr val="FFFFFF"/>
            </a:solidFill>
            <a:prstDash val="solid"/>
            <a:miter lim="800000"/>
          </a:ln>
          <a:effectLst/>
        </p:spPr>
        <p:txBody>
          <a:bodyPr wrap="none" rtlCol="0" anchor="ctr"/>
          <a:lstStyle/>
          <a:p>
            <a:pPr algn="ctr"/>
            <a:r>
              <a:rPr lang="en-US" altLang="zh-CN"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rPr>
              <a:t>03</a:t>
            </a:r>
          </a:p>
        </p:txBody>
      </p:sp>
      <p:sp>
        <p:nvSpPr>
          <p:cNvPr id="79" name="TOP-PPT-20"/>
          <p:cNvSpPr/>
          <p:nvPr/>
        </p:nvSpPr>
        <p:spPr bwMode="auto">
          <a:xfrm>
            <a:off x="1021127" y="4093563"/>
            <a:ext cx="828092" cy="595554"/>
          </a:xfrm>
          <a:prstGeom prst="parallelogram">
            <a:avLst/>
          </a:prstGeom>
          <a:gradFill>
            <a:gsLst>
              <a:gs pos="0">
                <a:srgbClr val="FF0000"/>
              </a:gs>
              <a:gs pos="100000">
                <a:srgbClr val="C00000"/>
              </a:gs>
            </a:gsLst>
            <a:lin ang="5400000" scaled="1"/>
          </a:gradFill>
          <a:ln w="38100" cap="flat" cmpd="sng" algn="ctr">
            <a:solidFill>
              <a:srgbClr val="FFFFFF"/>
            </a:solidFill>
            <a:prstDash val="solid"/>
            <a:miter lim="800000"/>
          </a:ln>
          <a:effectLst/>
        </p:spPr>
        <p:txBody>
          <a:bodyPr wrap="none" rtlCol="0" anchor="ctr"/>
          <a:lstStyle/>
          <a:p>
            <a:pPr algn="ctr"/>
            <a:r>
              <a:rPr lang="en-US" altLang="zh-CN"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rPr>
              <a:t>04</a:t>
            </a:r>
          </a:p>
        </p:txBody>
      </p:sp>
      <p:sp>
        <p:nvSpPr>
          <p:cNvPr id="80" name="TOP-PPT-21"/>
          <p:cNvSpPr/>
          <p:nvPr/>
        </p:nvSpPr>
        <p:spPr bwMode="auto">
          <a:xfrm>
            <a:off x="1021127" y="4914454"/>
            <a:ext cx="828092" cy="595554"/>
          </a:xfrm>
          <a:prstGeom prst="parallelogram">
            <a:avLst/>
          </a:prstGeom>
          <a:gradFill>
            <a:gsLst>
              <a:gs pos="0">
                <a:srgbClr val="FF0000"/>
              </a:gs>
              <a:gs pos="100000">
                <a:srgbClr val="C00000"/>
              </a:gs>
            </a:gsLst>
            <a:lin ang="5400000" scaled="1"/>
          </a:gradFill>
          <a:ln w="38100" cap="flat" cmpd="sng" algn="ctr">
            <a:solidFill>
              <a:srgbClr val="FFFFFF"/>
            </a:solidFill>
            <a:prstDash val="solid"/>
            <a:miter lim="800000"/>
          </a:ln>
          <a:effectLst/>
        </p:spPr>
        <p:txBody>
          <a:bodyPr wrap="none" rtlCol="0" anchor="ctr"/>
          <a:lstStyle/>
          <a:p>
            <a:pPr algn="ctr"/>
            <a:r>
              <a:rPr lang="en-US" altLang="zh-CN"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rPr>
              <a:t>05</a:t>
            </a:r>
          </a:p>
        </p:txBody>
      </p:sp>
      <p:sp>
        <p:nvSpPr>
          <p:cNvPr id="81" name="TOP-PPT-22"/>
          <p:cNvSpPr/>
          <p:nvPr/>
        </p:nvSpPr>
        <p:spPr bwMode="auto">
          <a:xfrm>
            <a:off x="1021127" y="5735346"/>
            <a:ext cx="828092" cy="595554"/>
          </a:xfrm>
          <a:prstGeom prst="parallelogram">
            <a:avLst/>
          </a:prstGeom>
          <a:gradFill>
            <a:gsLst>
              <a:gs pos="0">
                <a:srgbClr val="FF0000"/>
              </a:gs>
              <a:gs pos="100000">
                <a:srgbClr val="C00000"/>
              </a:gs>
            </a:gsLst>
            <a:lin ang="5400000" scaled="1"/>
          </a:gradFill>
          <a:ln w="38100" cap="flat" cmpd="sng" algn="ctr">
            <a:solidFill>
              <a:srgbClr val="FFFFFF"/>
            </a:solidFill>
            <a:prstDash val="solid"/>
            <a:miter lim="800000"/>
          </a:ln>
          <a:effectLst/>
        </p:spPr>
        <p:txBody>
          <a:bodyPr wrap="none" rtlCol="0" anchor="ctr"/>
          <a:lstStyle/>
          <a:p>
            <a:pPr algn="ctr"/>
            <a:r>
              <a:rPr lang="en-US" altLang="zh-CN"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rPr>
              <a:t>06</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TOP-PPT-1"/>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sp>
        <p:nvSpPr>
          <p:cNvPr id="11" name="TOP-PPT-2"/>
          <p:cNvSpPr txBox="1"/>
          <p:nvPr/>
        </p:nvSpPr>
        <p:spPr>
          <a:xfrm>
            <a:off x="1368707" y="700268"/>
            <a:ext cx="6094071" cy="461665"/>
          </a:xfrm>
          <a:prstGeom prst="rect">
            <a:avLst/>
          </a:prstGeom>
          <a:noFill/>
        </p:spPr>
        <p:txBody>
          <a:bodyPr wrap="square">
            <a:spAutoFit/>
          </a:bodyPr>
          <a:lstStyle/>
          <a:p>
            <a:r>
              <a:rPr kumimoji="1" lang="zh-CN" altLang="en-US" sz="2400" b="1">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除恶扫黑的重点对象</a:t>
            </a:r>
          </a:p>
        </p:txBody>
      </p:sp>
      <p:pic>
        <p:nvPicPr>
          <p:cNvPr id="12" name="TOP-PPT-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97923" y="267673"/>
            <a:ext cx="1333952" cy="865188"/>
          </a:xfrm>
          <a:prstGeom prst="rect">
            <a:avLst/>
          </a:prstGeom>
        </p:spPr>
      </p:pic>
      <p:sp>
        <p:nvSpPr>
          <p:cNvPr id="105" name="TOP-PPT-4"/>
          <p:cNvSpPr/>
          <p:nvPr/>
        </p:nvSpPr>
        <p:spPr>
          <a:xfrm>
            <a:off x="8581608" y="2280275"/>
            <a:ext cx="585635" cy="565904"/>
          </a:xfrm>
          <a:prstGeom prst="roundRect">
            <a:avLst>
              <a:gd name="adj" fmla="val 16554"/>
            </a:avLst>
          </a:prstGeom>
          <a:gradFill>
            <a:gsLst>
              <a:gs pos="0">
                <a:srgbClr val="FF0000"/>
              </a:gs>
              <a:gs pos="100000">
                <a:srgbClr val="C00000"/>
              </a:gs>
            </a:gsLst>
            <a:lin ang="5400000" scaled="1"/>
          </a:gradFill>
          <a:ln w="38100" cap="flat" cmpd="sng" algn="ctr">
            <a:solidFill>
              <a:srgbClr val="FFFFFF"/>
            </a:solidFill>
            <a:prstDash val="solid"/>
            <a:miter lim="800000"/>
          </a:ln>
          <a:effectLst/>
        </p:spPr>
        <p:txBody>
          <a:bodyPr wrap="none" rtlCol="0" anchor="ctr"/>
          <a:lstStyle/>
          <a:p>
            <a:pPr algn="ctr"/>
            <a:r>
              <a:rPr lang="en-US" altLang="zh-CN"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rPr>
              <a:t>08</a:t>
            </a:r>
            <a:endParaRPr lang="en-US"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106" name="TOP-PPT-5"/>
          <p:cNvSpPr/>
          <p:nvPr/>
        </p:nvSpPr>
        <p:spPr>
          <a:xfrm>
            <a:off x="8581608" y="3543117"/>
            <a:ext cx="585635" cy="565904"/>
          </a:xfrm>
          <a:prstGeom prst="roundRect">
            <a:avLst>
              <a:gd name="adj" fmla="val 16554"/>
            </a:avLst>
          </a:prstGeom>
          <a:gradFill>
            <a:gsLst>
              <a:gs pos="0">
                <a:srgbClr val="FF0000"/>
              </a:gs>
              <a:gs pos="100000">
                <a:srgbClr val="C00000"/>
              </a:gs>
            </a:gsLst>
            <a:lin ang="5400000" scaled="1"/>
          </a:gradFill>
          <a:ln w="38100" cap="flat" cmpd="sng" algn="ctr">
            <a:solidFill>
              <a:srgbClr val="FFFFFF"/>
            </a:solidFill>
            <a:prstDash val="solid"/>
            <a:miter lim="800000"/>
          </a:ln>
          <a:effectLst/>
        </p:spPr>
        <p:txBody>
          <a:bodyPr wrap="none" rtlCol="0" anchor="ctr"/>
          <a:lstStyle/>
          <a:p>
            <a:pPr algn="ctr"/>
            <a:r>
              <a:rPr lang="en-US" altLang="zh-CN"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rPr>
              <a:t>10</a:t>
            </a:r>
            <a:endParaRPr lang="en-US"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107" name="TOP-PPT-6"/>
          <p:cNvSpPr/>
          <p:nvPr/>
        </p:nvSpPr>
        <p:spPr>
          <a:xfrm>
            <a:off x="8581608" y="4805960"/>
            <a:ext cx="585635" cy="565904"/>
          </a:xfrm>
          <a:prstGeom prst="roundRect">
            <a:avLst>
              <a:gd name="adj" fmla="val 16554"/>
            </a:avLst>
          </a:prstGeom>
          <a:gradFill>
            <a:gsLst>
              <a:gs pos="0">
                <a:srgbClr val="FF0000"/>
              </a:gs>
              <a:gs pos="100000">
                <a:srgbClr val="C00000"/>
              </a:gs>
            </a:gsLst>
            <a:lin ang="5400000" scaled="1"/>
          </a:gradFill>
          <a:ln w="38100" cap="flat" cmpd="sng" algn="ctr">
            <a:solidFill>
              <a:srgbClr val="FFFFFF"/>
            </a:solidFill>
            <a:prstDash val="solid"/>
            <a:miter lim="800000"/>
          </a:ln>
          <a:effectLst/>
        </p:spPr>
        <p:txBody>
          <a:bodyPr wrap="none" rtlCol="0" anchor="ctr"/>
          <a:lstStyle/>
          <a:p>
            <a:pPr algn="ctr"/>
            <a:r>
              <a:rPr lang="en-US" altLang="zh-CN"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rPr>
              <a:t>12</a:t>
            </a:r>
            <a:endParaRPr lang="en-US"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108" name="TOP-PPT-7"/>
          <p:cNvSpPr/>
          <p:nvPr/>
        </p:nvSpPr>
        <p:spPr>
          <a:xfrm flipH="1">
            <a:off x="3003195" y="2284507"/>
            <a:ext cx="565904" cy="565904"/>
          </a:xfrm>
          <a:prstGeom prst="roundRect">
            <a:avLst>
              <a:gd name="adj" fmla="val 16554"/>
            </a:avLst>
          </a:prstGeom>
          <a:gradFill>
            <a:gsLst>
              <a:gs pos="0">
                <a:srgbClr val="FF0000"/>
              </a:gs>
              <a:gs pos="100000">
                <a:srgbClr val="C00000"/>
              </a:gs>
            </a:gsLst>
            <a:lin ang="5400000" scaled="1"/>
          </a:gradFill>
          <a:ln w="38100" cap="flat" cmpd="sng" algn="ctr">
            <a:solidFill>
              <a:srgbClr val="FFFFFF"/>
            </a:solidFill>
            <a:prstDash val="solid"/>
            <a:miter lim="800000"/>
          </a:ln>
          <a:effectLst/>
        </p:spPr>
        <p:txBody>
          <a:bodyPr wrap="none" rtlCol="0" anchor="ctr"/>
          <a:lstStyle/>
          <a:p>
            <a:pPr algn="ctr"/>
            <a:r>
              <a:rPr lang="en-US" altLang="zh-CN"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rPr>
              <a:t>07</a:t>
            </a:r>
            <a:endParaRPr lang="en-US"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109" name="TOP-PPT-8"/>
          <p:cNvSpPr/>
          <p:nvPr/>
        </p:nvSpPr>
        <p:spPr>
          <a:xfrm flipH="1">
            <a:off x="3003195" y="3547349"/>
            <a:ext cx="565904" cy="565904"/>
          </a:xfrm>
          <a:prstGeom prst="roundRect">
            <a:avLst>
              <a:gd name="adj" fmla="val 16554"/>
            </a:avLst>
          </a:prstGeom>
          <a:gradFill>
            <a:gsLst>
              <a:gs pos="0">
                <a:srgbClr val="FF0000"/>
              </a:gs>
              <a:gs pos="100000">
                <a:srgbClr val="C00000"/>
              </a:gs>
            </a:gsLst>
            <a:lin ang="5400000" scaled="1"/>
          </a:gradFill>
          <a:ln w="38100" cap="flat" cmpd="sng" algn="ctr">
            <a:solidFill>
              <a:srgbClr val="FFFFFF"/>
            </a:solidFill>
            <a:prstDash val="solid"/>
            <a:miter lim="800000"/>
          </a:ln>
          <a:effectLst/>
        </p:spPr>
        <p:txBody>
          <a:bodyPr wrap="none" rtlCol="0" anchor="ctr"/>
          <a:lstStyle/>
          <a:p>
            <a:pPr algn="ctr"/>
            <a:r>
              <a:rPr lang="en-US" altLang="zh-CN"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rPr>
              <a:t>09</a:t>
            </a:r>
            <a:endParaRPr lang="en-AU"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110" name="TOP-PPT-9"/>
          <p:cNvSpPr/>
          <p:nvPr/>
        </p:nvSpPr>
        <p:spPr>
          <a:xfrm flipH="1">
            <a:off x="3003195" y="4810192"/>
            <a:ext cx="565904" cy="565904"/>
          </a:xfrm>
          <a:prstGeom prst="roundRect">
            <a:avLst>
              <a:gd name="adj" fmla="val 16554"/>
            </a:avLst>
          </a:prstGeom>
          <a:gradFill>
            <a:gsLst>
              <a:gs pos="0">
                <a:srgbClr val="FF0000"/>
              </a:gs>
              <a:gs pos="100000">
                <a:srgbClr val="C00000"/>
              </a:gs>
            </a:gsLst>
            <a:lin ang="5400000" scaled="1"/>
          </a:gradFill>
          <a:ln w="38100" cap="flat" cmpd="sng" algn="ctr">
            <a:solidFill>
              <a:srgbClr val="FFFFFF"/>
            </a:solidFill>
            <a:prstDash val="solid"/>
            <a:miter lim="800000"/>
          </a:ln>
          <a:effectLst/>
        </p:spPr>
        <p:txBody>
          <a:bodyPr wrap="none" rtlCol="0" anchor="ctr"/>
          <a:lstStyle/>
          <a:p>
            <a:pPr algn="ctr"/>
            <a:r>
              <a:rPr lang="en-US" altLang="zh-CN"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rPr>
              <a:t>11</a:t>
            </a:r>
            <a:endParaRPr lang="en-US" sz="16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111" name="TOP-PPT-10"/>
          <p:cNvSpPr/>
          <p:nvPr/>
        </p:nvSpPr>
        <p:spPr>
          <a:xfrm>
            <a:off x="9413264" y="4827758"/>
            <a:ext cx="1980144" cy="584775"/>
          </a:xfrm>
          <a:prstGeom prst="rect">
            <a:avLst/>
          </a:prstGeom>
        </p:spPr>
        <p:txBody>
          <a:bodyPr wrap="square">
            <a:spAutoFit/>
          </a:bodyPr>
          <a:lstStyle/>
          <a:p>
            <a:r>
              <a:rPr lang="zh-CN" altLang="en-US" sz="1600">
                <a:solidFill>
                  <a:srgbClr val="000000">
                    <a:lumMod val="75000"/>
                    <a:lumOff val="25000"/>
                  </a:srgbClr>
                </a:solidFill>
                <a:latin typeface="Arial" panose="020B0604020202020204" pitchFamily="34" charset="0"/>
                <a:ea typeface="思源黑体 CN Regular" panose="020B0500000000000000" pitchFamily="34" charset="-122"/>
                <a:cs typeface="Arial"/>
                <a:sym typeface="Arial" panose="020B0604020202020204" pitchFamily="34" charset="0"/>
              </a:rPr>
              <a:t>坚决深挖黑恶势力“保护伞”</a:t>
            </a:r>
          </a:p>
        </p:txBody>
      </p:sp>
      <p:sp>
        <p:nvSpPr>
          <p:cNvPr id="112" name="TOP-PPT-11"/>
          <p:cNvSpPr/>
          <p:nvPr/>
        </p:nvSpPr>
        <p:spPr>
          <a:xfrm>
            <a:off x="9413265" y="3543118"/>
            <a:ext cx="2187572" cy="830997"/>
          </a:xfrm>
          <a:prstGeom prst="rect">
            <a:avLst/>
          </a:prstGeom>
        </p:spPr>
        <p:txBody>
          <a:bodyPr wrap="square">
            <a:spAutoFit/>
          </a:bodyPr>
          <a:lstStyle/>
          <a:p>
            <a:r>
              <a:rPr lang="zh-CN" altLang="en-US" sz="1600">
                <a:solidFill>
                  <a:srgbClr val="000000">
                    <a:lumMod val="75000"/>
                    <a:lumOff val="25000"/>
                  </a:srgbClr>
                </a:solidFill>
                <a:latin typeface="Arial" panose="020B0604020202020204" pitchFamily="34" charset="0"/>
                <a:ea typeface="思源黑体 CN Regular" panose="020B0500000000000000" pitchFamily="34" charset="-122"/>
                <a:cs typeface="Arial"/>
                <a:sym typeface="Arial" panose="020B0604020202020204" pitchFamily="34" charset="0"/>
              </a:rPr>
              <a:t>境外黑社会入境发展渗透以及跨国跨境的黑恶势力</a:t>
            </a:r>
          </a:p>
        </p:txBody>
      </p:sp>
      <p:sp>
        <p:nvSpPr>
          <p:cNvPr id="113" name="TOP-PPT-12"/>
          <p:cNvSpPr/>
          <p:nvPr/>
        </p:nvSpPr>
        <p:spPr>
          <a:xfrm>
            <a:off x="760602" y="4710828"/>
            <a:ext cx="2137356" cy="1077218"/>
          </a:xfrm>
          <a:prstGeom prst="rect">
            <a:avLst/>
          </a:prstGeom>
        </p:spPr>
        <p:txBody>
          <a:bodyPr wrap="square">
            <a:spAutoFit/>
          </a:bodyPr>
          <a:lstStyle/>
          <a:p>
            <a:pPr algn="r"/>
            <a:r>
              <a:rPr lang="zh-CN" altLang="en-US" sz="1600">
                <a:solidFill>
                  <a:srgbClr val="000000">
                    <a:lumMod val="75000"/>
                    <a:lumOff val="25000"/>
                  </a:srgbClr>
                </a:solidFill>
                <a:latin typeface="Arial" panose="020B0604020202020204" pitchFamily="34" charset="0"/>
                <a:ea typeface="思源黑体 CN Regular" panose="020B0500000000000000" pitchFamily="34" charset="-122"/>
                <a:cs typeface="Arial"/>
                <a:sym typeface="Arial" panose="020B0604020202020204" pitchFamily="34" charset="0"/>
              </a:rPr>
              <a:t>组织或雇佣网络“水军”在网上威胁、恐吓、侮辱、诽谤、滋扰的黑恶势力</a:t>
            </a:r>
          </a:p>
        </p:txBody>
      </p:sp>
      <p:sp>
        <p:nvSpPr>
          <p:cNvPr id="114" name="TOP-PPT-13"/>
          <p:cNvSpPr/>
          <p:nvPr/>
        </p:nvSpPr>
        <p:spPr>
          <a:xfrm>
            <a:off x="611935" y="2213690"/>
            <a:ext cx="2308408" cy="830997"/>
          </a:xfrm>
          <a:prstGeom prst="rect">
            <a:avLst/>
          </a:prstGeom>
        </p:spPr>
        <p:txBody>
          <a:bodyPr wrap="square">
            <a:spAutoFit/>
          </a:bodyPr>
          <a:lstStyle/>
          <a:p>
            <a:pPr algn="r"/>
            <a:r>
              <a:rPr lang="zh-CN" altLang="en-US" sz="1600">
                <a:solidFill>
                  <a:srgbClr val="000000">
                    <a:lumMod val="75000"/>
                    <a:lumOff val="25000"/>
                  </a:srgbClr>
                </a:solidFill>
                <a:latin typeface="Arial" panose="020B0604020202020204" pitchFamily="34" charset="0"/>
                <a:ea typeface="思源黑体 CN Regular" panose="020B0500000000000000" pitchFamily="34" charset="-122"/>
                <a:cs typeface="Arial"/>
                <a:sym typeface="Arial" panose="020B0604020202020204" pitchFamily="34" charset="0"/>
              </a:rPr>
              <a:t>操纵、经营“黄赌毒”等违法犯罪活动的黑恶势力</a:t>
            </a:r>
          </a:p>
        </p:txBody>
      </p:sp>
      <p:sp>
        <p:nvSpPr>
          <p:cNvPr id="115" name="TOP-PPT-14"/>
          <p:cNvSpPr/>
          <p:nvPr/>
        </p:nvSpPr>
        <p:spPr>
          <a:xfrm>
            <a:off x="666919" y="3478200"/>
            <a:ext cx="2231039" cy="584775"/>
          </a:xfrm>
          <a:prstGeom prst="rect">
            <a:avLst/>
          </a:prstGeom>
        </p:spPr>
        <p:txBody>
          <a:bodyPr wrap="square">
            <a:spAutoFit/>
          </a:bodyPr>
          <a:lstStyle/>
          <a:p>
            <a:pPr algn="r"/>
            <a:r>
              <a:rPr lang="zh-CN" altLang="en-US" sz="1600">
                <a:solidFill>
                  <a:srgbClr val="000000">
                    <a:lumMod val="75000"/>
                    <a:lumOff val="25000"/>
                  </a:srgbClr>
                </a:solidFill>
                <a:latin typeface="Arial" panose="020B0604020202020204" pitchFamily="34" charset="0"/>
                <a:ea typeface="思源黑体 CN Regular" panose="020B0500000000000000" pitchFamily="34" charset="-122"/>
                <a:cs typeface="Arial"/>
                <a:sym typeface="Arial" panose="020B0604020202020204" pitchFamily="34" charset="0"/>
              </a:rPr>
              <a:t>非法高利放贷、暴力讨债的黑恶势力</a:t>
            </a:r>
          </a:p>
        </p:txBody>
      </p:sp>
      <p:sp>
        <p:nvSpPr>
          <p:cNvPr id="116" name="TOP-PPT-15"/>
          <p:cNvSpPr/>
          <p:nvPr/>
        </p:nvSpPr>
        <p:spPr>
          <a:xfrm>
            <a:off x="9424767" y="2208188"/>
            <a:ext cx="1979356" cy="830997"/>
          </a:xfrm>
          <a:prstGeom prst="rect">
            <a:avLst/>
          </a:prstGeom>
        </p:spPr>
        <p:txBody>
          <a:bodyPr wrap="square">
            <a:spAutoFit/>
          </a:bodyPr>
          <a:lstStyle/>
          <a:p>
            <a:r>
              <a:rPr lang="zh-CN" altLang="en-US" sz="1600">
                <a:solidFill>
                  <a:srgbClr val="000000">
                    <a:lumMod val="75000"/>
                    <a:lumOff val="25000"/>
                  </a:srgbClr>
                </a:solidFill>
                <a:latin typeface="Arial" panose="020B0604020202020204" pitchFamily="34" charset="0"/>
                <a:ea typeface="思源黑体 CN Regular" panose="020B0500000000000000" pitchFamily="34" charset="-122"/>
                <a:cs typeface="Arial"/>
                <a:sym typeface="Arial" panose="020B0604020202020204" pitchFamily="34" charset="0"/>
              </a:rPr>
              <a:t>插手民间纠纷，充当“地下执法队”的黑恶势力</a:t>
            </a:r>
          </a:p>
        </p:txBody>
      </p:sp>
      <p:pic>
        <p:nvPicPr>
          <p:cNvPr id="117" name="TOP-PPT-1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404300" y="2046411"/>
            <a:ext cx="3919784" cy="3676651"/>
          </a:xfrm>
          <a:prstGeom prst="rect">
            <a:avLst/>
          </a:prstGeom>
        </p:spPr>
      </p:pic>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6312511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TOP-PPT-1"/>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pic>
        <p:nvPicPr>
          <p:cNvPr id="16" name="TOP-PPT-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763290"/>
            <a:ext cx="12192000" cy="7621290"/>
          </a:xfrm>
          <a:prstGeom prst="rect">
            <a:avLst/>
          </a:prstGeom>
        </p:spPr>
      </p:pic>
      <p:cxnSp>
        <p:nvCxnSpPr>
          <p:cNvPr id="9" name="TOP-PPT-3"/>
          <p:cNvCxnSpPr/>
          <p:nvPr/>
        </p:nvCxnSpPr>
        <p:spPr>
          <a:xfrm>
            <a:off x="2230445" y="2006895"/>
            <a:ext cx="8386755" cy="0"/>
          </a:xfrm>
          <a:prstGeom prst="line">
            <a:avLst/>
          </a:prstGeom>
          <a:ln>
            <a:solidFill>
              <a:srgbClr val="FF0000"/>
            </a:solidFill>
            <a:headEnd type="none"/>
            <a:tailEnd type="none"/>
          </a:ln>
        </p:spPr>
        <p:style>
          <a:lnRef idx="1">
            <a:schemeClr val="accent1"/>
          </a:lnRef>
          <a:fillRef idx="0">
            <a:schemeClr val="accent1"/>
          </a:fillRef>
          <a:effectRef idx="0">
            <a:schemeClr val="accent1"/>
          </a:effectRef>
          <a:fontRef idx="minor">
            <a:schemeClr val="tx1"/>
          </a:fontRef>
        </p:style>
      </p:cxnSp>
      <p:grpSp>
        <p:nvGrpSpPr>
          <p:cNvPr id="10" name="TOP-PPT-4"/>
          <p:cNvGrpSpPr/>
          <p:nvPr/>
        </p:nvGrpSpPr>
        <p:grpSpPr>
          <a:xfrm>
            <a:off x="2179517" y="1292102"/>
            <a:ext cx="2806250" cy="677108"/>
            <a:chOff x="5169025" y="988171"/>
            <a:chExt cx="3879048" cy="935959"/>
          </a:xfrm>
        </p:grpSpPr>
        <p:sp>
          <p:nvSpPr>
            <p:cNvPr id="11" name="TOP-PPT-4-1"/>
            <p:cNvSpPr/>
            <p:nvPr/>
          </p:nvSpPr>
          <p:spPr>
            <a:xfrm>
              <a:off x="5169025" y="988171"/>
              <a:ext cx="1602477" cy="935959"/>
            </a:xfrm>
            <a:prstGeom prst="rect">
              <a:avLst/>
            </a:prstGeom>
          </p:spPr>
          <p:txBody>
            <a:bodyPr wrap="none">
              <a:spAutoFit/>
            </a:bodyPr>
            <a:lstStyle/>
            <a:p>
              <a:r>
                <a:rPr lang="zh-CN" altLang="en-US" sz="3800" b="1">
                  <a:latin typeface="Arial" panose="020B0604020202020204" pitchFamily="34" charset="0"/>
                  <a:ea typeface="思源黑体 CN Regular" panose="020B0500000000000000" pitchFamily="34" charset="-122"/>
                  <a:cs typeface="RTWS ShangYaZhunSung G0v1" charset="-122"/>
                  <a:sym typeface="Arial" panose="020B0604020202020204" pitchFamily="34" charset="0"/>
                </a:rPr>
                <a:t>前言</a:t>
              </a:r>
            </a:p>
          </p:txBody>
        </p:sp>
        <p:sp>
          <p:nvSpPr>
            <p:cNvPr id="12" name="TOP-PPT-4-2"/>
            <p:cNvSpPr/>
            <p:nvPr/>
          </p:nvSpPr>
          <p:spPr>
            <a:xfrm>
              <a:off x="6630709" y="1080504"/>
              <a:ext cx="2417364" cy="681762"/>
            </a:xfrm>
            <a:prstGeom prst="rect">
              <a:avLst/>
            </a:prstGeom>
          </p:spPr>
          <p:txBody>
            <a:bodyPr wrap="none">
              <a:spAutoFit/>
            </a:bodyPr>
            <a:lstStyle/>
            <a:p>
              <a:r>
                <a:rPr lang="en-US" altLang="zh-CN" sz="2605">
                  <a:latin typeface="Arial" panose="020B0604020202020204" pitchFamily="34" charset="0"/>
                  <a:ea typeface="思源黑体 CN Regular" panose="020B0500000000000000" pitchFamily="34" charset="-122"/>
                  <a:cs typeface="方正苏新诗柳楷简体-yolan" panose="02000000000000000000" pitchFamily="2" charset="-122"/>
                  <a:sym typeface="Arial" panose="020B0604020202020204" pitchFamily="34" charset="0"/>
                </a:rPr>
                <a:t>QIAN YAN</a:t>
              </a:r>
              <a:endParaRPr lang="zh-CN" altLang="en-US" sz="2605">
                <a:latin typeface="Arial" panose="020B0604020202020204" pitchFamily="34" charset="0"/>
                <a:ea typeface="思源黑体 CN Regular" panose="020B0500000000000000" pitchFamily="34" charset="-122"/>
                <a:cs typeface="方正苏新诗柳楷简体-yolan" panose="02000000000000000000" pitchFamily="2" charset="-122"/>
                <a:sym typeface="Arial" panose="020B0604020202020204" pitchFamily="34" charset="0"/>
              </a:endParaRPr>
            </a:p>
          </p:txBody>
        </p:sp>
      </p:grpSp>
      <p:sp>
        <p:nvSpPr>
          <p:cNvPr id="13" name="TOP-PPT-5"/>
          <p:cNvSpPr/>
          <p:nvPr/>
        </p:nvSpPr>
        <p:spPr>
          <a:xfrm>
            <a:off x="2174389" y="2082479"/>
            <a:ext cx="8605371" cy="2062103"/>
          </a:xfrm>
          <a:prstGeom prst="rect">
            <a:avLst/>
          </a:prstGeom>
        </p:spPr>
        <p:txBody>
          <a:bodyPr wrap="square">
            <a:spAutoFit/>
          </a:bodyPr>
          <a:lstStyle/>
          <a:p>
            <a:pPr algn="just">
              <a:lnSpc>
                <a:spcPct val="200000"/>
              </a:lnSpc>
              <a:defRPr/>
            </a:pPr>
            <a:r>
              <a:rPr lang="en-US" altLang="zh-CN" sz="1600" dirty="0">
                <a:latin typeface="Arial" panose="020B0604020202020204" pitchFamily="34" charset="0"/>
                <a:ea typeface="思源黑体 CN Regular" panose="020B0500000000000000" pitchFamily="34" charset="-122"/>
                <a:sym typeface="Arial" panose="020B0604020202020204" pitchFamily="34" charset="0"/>
              </a:rPr>
              <a:t>2018</a:t>
            </a:r>
            <a:r>
              <a:rPr lang="zh-CN" altLang="en-US" sz="1600" dirty="0">
                <a:latin typeface="Arial" panose="020B0604020202020204" pitchFamily="34" charset="0"/>
                <a:ea typeface="思源黑体 CN Regular" panose="020B0500000000000000" pitchFamily="34" charset="-122"/>
                <a:sym typeface="Arial" panose="020B0604020202020204" pitchFamily="34" charset="0"/>
              </a:rPr>
              <a:t>年</a:t>
            </a:r>
            <a:r>
              <a:rPr lang="en-US" altLang="zh-CN" sz="1600" dirty="0">
                <a:latin typeface="Arial" panose="020B0604020202020204" pitchFamily="34" charset="0"/>
                <a:ea typeface="思源黑体 CN Regular" panose="020B0500000000000000" pitchFamily="34" charset="-122"/>
                <a:sym typeface="Arial" panose="020B0604020202020204" pitchFamily="34" charset="0"/>
              </a:rPr>
              <a:t>1</a:t>
            </a:r>
            <a:r>
              <a:rPr lang="zh-CN" altLang="en-US" sz="1600" dirty="0">
                <a:latin typeface="Arial" panose="020B0604020202020204" pitchFamily="34" charset="0"/>
                <a:ea typeface="思源黑体 CN Regular" panose="020B0500000000000000" pitchFamily="34" charset="-122"/>
                <a:sym typeface="Arial" panose="020B0604020202020204" pitchFamily="34" charset="0"/>
              </a:rPr>
              <a:t>月</a:t>
            </a:r>
            <a:r>
              <a:rPr lang="en-US" altLang="zh-CN" sz="1600" dirty="0">
                <a:latin typeface="Arial" panose="020B0604020202020204" pitchFamily="34" charset="0"/>
                <a:ea typeface="思源黑体 CN Regular" panose="020B0500000000000000" pitchFamily="34" charset="-122"/>
                <a:sym typeface="Arial" panose="020B0604020202020204" pitchFamily="34" charset="0"/>
              </a:rPr>
              <a:t>24</a:t>
            </a:r>
            <a:r>
              <a:rPr lang="zh-CN" altLang="en-US" sz="1600" dirty="0">
                <a:latin typeface="Arial" panose="020B0604020202020204" pitchFamily="34" charset="0"/>
                <a:ea typeface="思源黑体 CN Regular" panose="020B0500000000000000" pitchFamily="34" charset="-122"/>
                <a:sym typeface="Arial" panose="020B0604020202020204" pitchFamily="34" charset="0"/>
              </a:rPr>
              <a:t>日，中共中央、国务院发出</a:t>
            </a:r>
            <a:r>
              <a:rPr lang="en-US" altLang="zh-CN" sz="1600" dirty="0">
                <a:latin typeface="Arial" panose="020B0604020202020204" pitchFamily="34" charset="0"/>
                <a:ea typeface="思源黑体 CN Regular" panose="020B0500000000000000" pitchFamily="34" charset="-122"/>
                <a:sym typeface="Arial" panose="020B0604020202020204" pitchFamily="34" charset="0"/>
              </a:rPr>
              <a:t>《</a:t>
            </a:r>
            <a:r>
              <a:rPr lang="zh-CN" altLang="en-US" sz="1600" dirty="0">
                <a:latin typeface="Arial" panose="020B0604020202020204" pitchFamily="34" charset="0"/>
                <a:ea typeface="思源黑体 CN Regular" panose="020B0500000000000000" pitchFamily="34" charset="-122"/>
                <a:sym typeface="Arial" panose="020B0604020202020204" pitchFamily="34" charset="0"/>
              </a:rPr>
              <a:t>关于开展扫黑除恶专项斗争的通知</a:t>
            </a:r>
            <a:r>
              <a:rPr lang="en-US" altLang="zh-CN" sz="1600" dirty="0">
                <a:latin typeface="Arial" panose="020B0604020202020204" pitchFamily="34" charset="0"/>
                <a:ea typeface="思源黑体 CN Regular" panose="020B0500000000000000" pitchFamily="34" charset="-122"/>
                <a:sym typeface="Arial" panose="020B0604020202020204" pitchFamily="34" charset="0"/>
              </a:rPr>
              <a:t>》</a:t>
            </a:r>
            <a:r>
              <a:rPr lang="zh-CN" altLang="en-US" sz="1600" dirty="0">
                <a:latin typeface="Arial" panose="020B0604020202020204" pitchFamily="34" charset="0"/>
                <a:ea typeface="思源黑体 CN Regular" panose="020B0500000000000000" pitchFamily="34" charset="-122"/>
                <a:sym typeface="Arial" panose="020B0604020202020204" pitchFamily="34" charset="0"/>
              </a:rPr>
              <a:t>。</a:t>
            </a:r>
            <a:r>
              <a:rPr lang="en-US" altLang="zh-CN" sz="1600" dirty="0">
                <a:latin typeface="Arial" panose="020B0604020202020204" pitchFamily="34" charset="0"/>
                <a:ea typeface="思源黑体 CN Regular" panose="020B0500000000000000" pitchFamily="34" charset="-122"/>
                <a:sym typeface="Arial" panose="020B0604020202020204" pitchFamily="34" charset="0"/>
              </a:rPr>
              <a:t>《</a:t>
            </a:r>
            <a:r>
              <a:rPr lang="zh-CN" altLang="en-US" sz="1600" dirty="0">
                <a:latin typeface="Arial" panose="020B0604020202020204" pitchFamily="34" charset="0"/>
                <a:ea typeface="思源黑体 CN Regular" panose="020B0500000000000000" pitchFamily="34" charset="-122"/>
                <a:sym typeface="Arial" panose="020B0604020202020204" pitchFamily="34" charset="0"/>
              </a:rPr>
              <a:t>通知</a:t>
            </a:r>
            <a:r>
              <a:rPr lang="en-US" altLang="zh-CN" sz="1600" dirty="0">
                <a:latin typeface="Arial" panose="020B0604020202020204" pitchFamily="34" charset="0"/>
                <a:ea typeface="思源黑体 CN Regular" panose="020B0500000000000000" pitchFamily="34" charset="-122"/>
                <a:sym typeface="Arial" panose="020B0604020202020204" pitchFamily="34" charset="0"/>
              </a:rPr>
              <a:t>》</a:t>
            </a:r>
            <a:r>
              <a:rPr lang="zh-CN" altLang="en-US" sz="1600" dirty="0">
                <a:latin typeface="Arial" panose="020B0604020202020204" pitchFamily="34" charset="0"/>
                <a:ea typeface="思源黑体 CN Regular" panose="020B0500000000000000" pitchFamily="34" charset="-122"/>
                <a:sym typeface="Arial" panose="020B0604020202020204" pitchFamily="34" charset="0"/>
              </a:rPr>
              <a:t>指出，为深入贯彻落实党的十九大部署和习近平总书记重要指示精神，保障人民安居乐业、社会安定有序、国家长治久安，进一步巩固党的执政基础，党中央、国务院决定，在全国开展扫黑除恶专项斗争</a:t>
            </a:r>
            <a:endParaRPr lang="zh-CN" altLang="en-US" sz="1200" kern="0" dirty="0">
              <a:latin typeface="Arial" panose="020B0604020202020204" pitchFamily="34" charset="0"/>
              <a:ea typeface="思源黑体 CN Regular" panose="020B0500000000000000" pitchFamily="34" charset="-122"/>
              <a:cs typeface="微软雅黑 Light" panose="020B0502040204020203" charset="-122"/>
              <a:sym typeface="Arial" panose="020B0604020202020204" pitchFamily="34" charset="0"/>
            </a:endParaRPr>
          </a:p>
        </p:txBody>
      </p:sp>
      <p:sp>
        <p:nvSpPr>
          <p:cNvPr id="2" name="文本框 1"/>
          <p:cNvSpPr txBox="1"/>
          <p:nvPr/>
        </p:nvSpPr>
        <p:spPr>
          <a:xfrm>
            <a:off x="2539014" y="124287"/>
            <a:ext cx="1384916" cy="215444"/>
          </a:xfrm>
          <a:prstGeom prst="rect">
            <a:avLst/>
          </a:prstGeom>
          <a:noFill/>
        </p:spPr>
        <p:txBody>
          <a:bodyPr wrap="square" rtlCol="0">
            <a:spAutoFit/>
          </a:bodyPr>
          <a:lstStyle/>
          <a:p>
            <a:r>
              <a:rPr lang="en-US" altLang="zh-CN" sz="800" dirty="0">
                <a:solidFill>
                  <a:srgbClr val="75B1D8"/>
                </a:solidFill>
              </a:rPr>
              <a:t>https://www.ypppt.com/</a:t>
            </a:r>
            <a:endParaRPr lang="zh-CN" altLang="en-US" sz="800" dirty="0">
              <a:solidFill>
                <a:srgbClr val="75B1D8"/>
              </a:solidFill>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TOP-PPT-1"/>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pic>
        <p:nvPicPr>
          <p:cNvPr id="16" name="TOP-PPT-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763290"/>
            <a:ext cx="12192000" cy="7621290"/>
          </a:xfrm>
          <a:prstGeom prst="rect">
            <a:avLst/>
          </a:prstGeom>
        </p:spPr>
      </p:pic>
      <p:sp>
        <p:nvSpPr>
          <p:cNvPr id="14" name="TOP-PPT-3"/>
          <p:cNvSpPr txBox="1"/>
          <p:nvPr/>
        </p:nvSpPr>
        <p:spPr>
          <a:xfrm>
            <a:off x="6339683" y="1203716"/>
            <a:ext cx="2876551" cy="369332"/>
          </a:xfrm>
          <a:prstGeom prst="rect">
            <a:avLst/>
          </a:prstGeom>
          <a:noFill/>
        </p:spPr>
        <p:txBody>
          <a:bodyPr wrap="square" lIns="0" tIns="0" rIns="0" bIns="0" rtlCol="0">
            <a:spAutoFit/>
          </a:bodyPr>
          <a:lstStyle/>
          <a:p>
            <a:r>
              <a:rPr lang="zh-CN" altLang="en-US" sz="2400" b="1">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总体要求和目标任务</a:t>
            </a:r>
          </a:p>
        </p:txBody>
      </p:sp>
      <p:sp>
        <p:nvSpPr>
          <p:cNvPr id="17" name="TOP-PPT-4"/>
          <p:cNvSpPr/>
          <p:nvPr/>
        </p:nvSpPr>
        <p:spPr>
          <a:xfrm>
            <a:off x="4854877" y="1112112"/>
            <a:ext cx="5546559" cy="553207"/>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latin typeface="Arial" panose="020B0604020202020204" pitchFamily="34" charset="0"/>
              <a:ea typeface="思源黑体 CN Regular" panose="020B0500000000000000" pitchFamily="34" charset="-122"/>
              <a:sym typeface="Arial" panose="020B0604020202020204" pitchFamily="34" charset="0"/>
            </a:endParaRPr>
          </a:p>
        </p:txBody>
      </p:sp>
      <p:sp>
        <p:nvSpPr>
          <p:cNvPr id="19" name="TOP-PPT-5"/>
          <p:cNvSpPr/>
          <p:nvPr/>
        </p:nvSpPr>
        <p:spPr>
          <a:xfrm>
            <a:off x="5180579" y="903987"/>
            <a:ext cx="758791" cy="466536"/>
          </a:xfrm>
          <a:prstGeom prst="roundRect">
            <a:avLst/>
          </a:prstGeom>
          <a:gradFill>
            <a:gsLst>
              <a:gs pos="0">
                <a:srgbClr val="FF0000"/>
              </a:gs>
              <a:gs pos="100000">
                <a:srgbClr val="C00000"/>
              </a:gs>
            </a:gsLst>
            <a:lin ang="5400000" scaled="1"/>
          </a:gradFill>
          <a:ln w="28575">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latin typeface="Arial" panose="020B0604020202020204" pitchFamily="34" charset="0"/>
              <a:ea typeface="思源黑体 CN Regular" panose="020B0500000000000000" pitchFamily="34" charset="-122"/>
              <a:sym typeface="Arial" panose="020B0604020202020204" pitchFamily="34" charset="0"/>
            </a:endParaRPr>
          </a:p>
        </p:txBody>
      </p:sp>
      <p:sp>
        <p:nvSpPr>
          <p:cNvPr id="20" name="TOP-PPT-6"/>
          <p:cNvSpPr txBox="1"/>
          <p:nvPr/>
        </p:nvSpPr>
        <p:spPr>
          <a:xfrm>
            <a:off x="5276816" y="860669"/>
            <a:ext cx="585417" cy="523220"/>
          </a:xfrm>
          <a:prstGeom prst="rect">
            <a:avLst/>
          </a:prstGeom>
          <a:noFill/>
        </p:spPr>
        <p:txBody>
          <a:bodyPr wrap="none" rtlCol="0">
            <a:spAutoFit/>
          </a:bodyPr>
          <a:lstStyle/>
          <a:p>
            <a:pPr algn="ctr"/>
            <a:r>
              <a:rPr kumimoji="1" lang="en-US" altLang="zh-CN" sz="2800">
                <a:solidFill>
                  <a:schemeClr val="bg1"/>
                </a:solidFill>
                <a:latin typeface="Arial" panose="020B0604020202020204" pitchFamily="34" charset="0"/>
                <a:ea typeface="思源黑体 CN Regular" panose="020B0500000000000000" pitchFamily="34" charset="-122"/>
                <a:cs typeface="Agency FB" panose="020B0503020202020204" charset="0"/>
                <a:sym typeface="Arial" panose="020B0604020202020204" pitchFamily="34" charset="0"/>
              </a:rPr>
              <a:t>01</a:t>
            </a:r>
            <a:endParaRPr kumimoji="1" lang="zh-CN" altLang="en-US" sz="2800">
              <a:solidFill>
                <a:schemeClr val="bg1"/>
              </a:solidFill>
              <a:latin typeface="Arial" panose="020B0604020202020204" pitchFamily="34" charset="0"/>
              <a:ea typeface="思源黑体 CN Regular" panose="020B0500000000000000" pitchFamily="34" charset="-122"/>
              <a:cs typeface="Agency FB" panose="020B0503020202020204" charset="0"/>
              <a:sym typeface="Arial" panose="020B0604020202020204" pitchFamily="34" charset="0"/>
            </a:endParaRPr>
          </a:p>
        </p:txBody>
      </p:sp>
      <p:sp>
        <p:nvSpPr>
          <p:cNvPr id="21" name="TOP-PPT-7"/>
          <p:cNvSpPr txBox="1"/>
          <p:nvPr/>
        </p:nvSpPr>
        <p:spPr>
          <a:xfrm>
            <a:off x="6339683" y="2421201"/>
            <a:ext cx="2876551" cy="369332"/>
          </a:xfrm>
          <a:prstGeom prst="rect">
            <a:avLst/>
          </a:prstGeom>
          <a:noFill/>
        </p:spPr>
        <p:txBody>
          <a:bodyPr wrap="square" lIns="0" tIns="0" rIns="0" bIns="0" rtlCol="0">
            <a:spAutoFit/>
          </a:bodyPr>
          <a:lstStyle/>
          <a:p>
            <a:r>
              <a:rPr lang="zh-CN" altLang="en-US" sz="2400" b="1">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扫恶除黑五要五坚持</a:t>
            </a:r>
          </a:p>
        </p:txBody>
      </p:sp>
      <p:sp>
        <p:nvSpPr>
          <p:cNvPr id="22" name="TOP-PPT-8"/>
          <p:cNvSpPr/>
          <p:nvPr/>
        </p:nvSpPr>
        <p:spPr>
          <a:xfrm>
            <a:off x="4854877" y="2329597"/>
            <a:ext cx="5546559" cy="553207"/>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latin typeface="Arial" panose="020B0604020202020204" pitchFamily="34" charset="0"/>
              <a:ea typeface="思源黑体 CN Regular" panose="020B0500000000000000" pitchFamily="34" charset="-122"/>
              <a:sym typeface="Arial" panose="020B0604020202020204" pitchFamily="34" charset="0"/>
            </a:endParaRPr>
          </a:p>
        </p:txBody>
      </p:sp>
      <p:sp>
        <p:nvSpPr>
          <p:cNvPr id="24" name="TOP-PPT-9"/>
          <p:cNvSpPr/>
          <p:nvPr/>
        </p:nvSpPr>
        <p:spPr>
          <a:xfrm>
            <a:off x="5180579" y="2121472"/>
            <a:ext cx="758791" cy="466536"/>
          </a:xfrm>
          <a:prstGeom prst="roundRect">
            <a:avLst/>
          </a:prstGeom>
          <a:gradFill>
            <a:gsLst>
              <a:gs pos="0">
                <a:srgbClr val="FF0000"/>
              </a:gs>
              <a:gs pos="100000">
                <a:srgbClr val="C00000"/>
              </a:gs>
            </a:gsLst>
            <a:lin ang="5400000" scaled="1"/>
          </a:gradFill>
          <a:ln w="28575">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latin typeface="Arial" panose="020B0604020202020204" pitchFamily="34" charset="0"/>
              <a:ea typeface="思源黑体 CN Regular" panose="020B0500000000000000" pitchFamily="34" charset="-122"/>
              <a:sym typeface="Arial" panose="020B0604020202020204" pitchFamily="34" charset="0"/>
            </a:endParaRPr>
          </a:p>
        </p:txBody>
      </p:sp>
      <p:sp>
        <p:nvSpPr>
          <p:cNvPr id="25" name="TOP-PPT-10"/>
          <p:cNvSpPr txBox="1"/>
          <p:nvPr/>
        </p:nvSpPr>
        <p:spPr>
          <a:xfrm>
            <a:off x="5276816" y="2078154"/>
            <a:ext cx="585417" cy="523220"/>
          </a:xfrm>
          <a:prstGeom prst="rect">
            <a:avLst/>
          </a:prstGeom>
          <a:noFill/>
        </p:spPr>
        <p:txBody>
          <a:bodyPr wrap="none" rtlCol="0">
            <a:spAutoFit/>
          </a:bodyPr>
          <a:lstStyle/>
          <a:p>
            <a:pPr algn="ctr"/>
            <a:r>
              <a:rPr kumimoji="1" lang="en-US" altLang="zh-CN" sz="2800">
                <a:solidFill>
                  <a:schemeClr val="bg1"/>
                </a:solidFill>
                <a:latin typeface="Arial" panose="020B0604020202020204" pitchFamily="34" charset="0"/>
                <a:ea typeface="思源黑体 CN Regular" panose="020B0500000000000000" pitchFamily="34" charset="-122"/>
                <a:cs typeface="Agency FB" panose="020B0503020202020204" charset="0"/>
                <a:sym typeface="Arial" panose="020B0604020202020204" pitchFamily="34" charset="0"/>
              </a:rPr>
              <a:t>02</a:t>
            </a:r>
            <a:endParaRPr kumimoji="1" lang="zh-CN" altLang="en-US" sz="2800">
              <a:solidFill>
                <a:schemeClr val="bg1"/>
              </a:solidFill>
              <a:latin typeface="Arial" panose="020B0604020202020204" pitchFamily="34" charset="0"/>
              <a:ea typeface="思源黑体 CN Regular" panose="020B0500000000000000" pitchFamily="34" charset="-122"/>
              <a:cs typeface="Agency FB" panose="020B0503020202020204" charset="0"/>
              <a:sym typeface="Arial" panose="020B0604020202020204" pitchFamily="34" charset="0"/>
            </a:endParaRPr>
          </a:p>
        </p:txBody>
      </p:sp>
      <p:sp>
        <p:nvSpPr>
          <p:cNvPr id="26" name="TOP-PPT-11"/>
          <p:cNvSpPr txBox="1"/>
          <p:nvPr/>
        </p:nvSpPr>
        <p:spPr>
          <a:xfrm>
            <a:off x="6339683" y="3638686"/>
            <a:ext cx="2876551" cy="369332"/>
          </a:xfrm>
          <a:prstGeom prst="rect">
            <a:avLst/>
          </a:prstGeom>
          <a:noFill/>
        </p:spPr>
        <p:txBody>
          <a:bodyPr wrap="square" lIns="0" tIns="0" rIns="0" bIns="0" rtlCol="0">
            <a:spAutoFit/>
          </a:bodyPr>
          <a:lstStyle/>
          <a:p>
            <a:r>
              <a:rPr lang="zh-CN" altLang="en-US" sz="2400" b="1">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扫黑除恶行动方式</a:t>
            </a:r>
          </a:p>
        </p:txBody>
      </p:sp>
      <p:sp>
        <p:nvSpPr>
          <p:cNvPr id="27" name="TOP-PPT-12"/>
          <p:cNvSpPr/>
          <p:nvPr/>
        </p:nvSpPr>
        <p:spPr>
          <a:xfrm>
            <a:off x="4854877" y="3547082"/>
            <a:ext cx="5546559" cy="553207"/>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latin typeface="Arial" panose="020B0604020202020204" pitchFamily="34" charset="0"/>
              <a:ea typeface="思源黑体 CN Regular" panose="020B0500000000000000" pitchFamily="34" charset="-122"/>
              <a:sym typeface="Arial" panose="020B0604020202020204" pitchFamily="34" charset="0"/>
            </a:endParaRPr>
          </a:p>
        </p:txBody>
      </p:sp>
      <p:sp>
        <p:nvSpPr>
          <p:cNvPr id="29" name="TOP-PPT-13"/>
          <p:cNvSpPr/>
          <p:nvPr/>
        </p:nvSpPr>
        <p:spPr>
          <a:xfrm>
            <a:off x="5180579" y="3338957"/>
            <a:ext cx="758791" cy="466536"/>
          </a:xfrm>
          <a:prstGeom prst="roundRect">
            <a:avLst/>
          </a:prstGeom>
          <a:gradFill>
            <a:gsLst>
              <a:gs pos="0">
                <a:srgbClr val="FF0000"/>
              </a:gs>
              <a:gs pos="100000">
                <a:srgbClr val="C00000"/>
              </a:gs>
            </a:gsLst>
            <a:lin ang="5400000" scaled="1"/>
          </a:gradFill>
          <a:ln w="28575">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latin typeface="Arial" panose="020B0604020202020204" pitchFamily="34" charset="0"/>
              <a:ea typeface="思源黑体 CN Regular" panose="020B0500000000000000" pitchFamily="34" charset="-122"/>
              <a:sym typeface="Arial" panose="020B0604020202020204" pitchFamily="34" charset="0"/>
            </a:endParaRPr>
          </a:p>
        </p:txBody>
      </p:sp>
      <p:sp>
        <p:nvSpPr>
          <p:cNvPr id="30" name="TOP-PPT-14"/>
          <p:cNvSpPr txBox="1"/>
          <p:nvPr/>
        </p:nvSpPr>
        <p:spPr>
          <a:xfrm>
            <a:off x="5276816" y="3295639"/>
            <a:ext cx="585417" cy="523220"/>
          </a:xfrm>
          <a:prstGeom prst="rect">
            <a:avLst/>
          </a:prstGeom>
          <a:noFill/>
        </p:spPr>
        <p:txBody>
          <a:bodyPr wrap="none" rtlCol="0">
            <a:spAutoFit/>
          </a:bodyPr>
          <a:lstStyle/>
          <a:p>
            <a:pPr algn="ctr"/>
            <a:r>
              <a:rPr kumimoji="1" lang="en-US" altLang="zh-CN" sz="2800">
                <a:solidFill>
                  <a:schemeClr val="bg1"/>
                </a:solidFill>
                <a:latin typeface="Arial" panose="020B0604020202020204" pitchFamily="34" charset="0"/>
                <a:ea typeface="思源黑体 CN Regular" panose="020B0500000000000000" pitchFamily="34" charset="-122"/>
                <a:cs typeface="Agency FB" panose="020B0503020202020204" charset="0"/>
                <a:sym typeface="Arial" panose="020B0604020202020204" pitchFamily="34" charset="0"/>
              </a:rPr>
              <a:t>03</a:t>
            </a:r>
            <a:endParaRPr kumimoji="1" lang="zh-CN" altLang="en-US" sz="2800">
              <a:solidFill>
                <a:schemeClr val="bg1"/>
              </a:solidFill>
              <a:latin typeface="Arial" panose="020B0604020202020204" pitchFamily="34" charset="0"/>
              <a:ea typeface="思源黑体 CN Regular" panose="020B0500000000000000" pitchFamily="34" charset="-122"/>
              <a:cs typeface="Agency FB" panose="020B0503020202020204" charset="0"/>
              <a:sym typeface="Arial" panose="020B0604020202020204" pitchFamily="34" charset="0"/>
            </a:endParaRPr>
          </a:p>
        </p:txBody>
      </p:sp>
      <p:sp>
        <p:nvSpPr>
          <p:cNvPr id="31" name="TOP-PPT-15"/>
          <p:cNvSpPr/>
          <p:nvPr/>
        </p:nvSpPr>
        <p:spPr>
          <a:xfrm>
            <a:off x="4854877" y="4764567"/>
            <a:ext cx="5546559" cy="553207"/>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latin typeface="Arial" panose="020B0604020202020204" pitchFamily="34" charset="0"/>
              <a:ea typeface="思源黑体 CN Regular" panose="020B0500000000000000" pitchFamily="34" charset="-122"/>
              <a:sym typeface="Arial" panose="020B0604020202020204" pitchFamily="34" charset="0"/>
            </a:endParaRPr>
          </a:p>
        </p:txBody>
      </p:sp>
      <p:sp>
        <p:nvSpPr>
          <p:cNvPr id="33" name="TOP-PPT-16"/>
          <p:cNvSpPr/>
          <p:nvPr/>
        </p:nvSpPr>
        <p:spPr>
          <a:xfrm>
            <a:off x="5180579" y="4556442"/>
            <a:ext cx="758791" cy="466536"/>
          </a:xfrm>
          <a:prstGeom prst="roundRect">
            <a:avLst/>
          </a:prstGeom>
          <a:gradFill>
            <a:gsLst>
              <a:gs pos="0">
                <a:srgbClr val="FF0000"/>
              </a:gs>
              <a:gs pos="100000">
                <a:srgbClr val="C00000"/>
              </a:gs>
            </a:gsLst>
            <a:lin ang="5400000" scaled="1"/>
          </a:gradFill>
          <a:ln w="28575">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latin typeface="Arial" panose="020B0604020202020204" pitchFamily="34" charset="0"/>
              <a:ea typeface="思源黑体 CN Regular" panose="020B0500000000000000" pitchFamily="34" charset="-122"/>
              <a:sym typeface="Arial" panose="020B0604020202020204" pitchFamily="34" charset="0"/>
            </a:endParaRPr>
          </a:p>
        </p:txBody>
      </p:sp>
      <p:sp>
        <p:nvSpPr>
          <p:cNvPr id="34" name="TOP-PPT-17"/>
          <p:cNvSpPr txBox="1"/>
          <p:nvPr/>
        </p:nvSpPr>
        <p:spPr>
          <a:xfrm>
            <a:off x="5276816" y="4513124"/>
            <a:ext cx="585417" cy="523220"/>
          </a:xfrm>
          <a:prstGeom prst="rect">
            <a:avLst/>
          </a:prstGeom>
          <a:noFill/>
        </p:spPr>
        <p:txBody>
          <a:bodyPr wrap="none" rtlCol="0">
            <a:spAutoFit/>
          </a:bodyPr>
          <a:lstStyle/>
          <a:p>
            <a:pPr algn="ctr"/>
            <a:r>
              <a:rPr kumimoji="1" lang="en-US" altLang="zh-CN" sz="2800">
                <a:solidFill>
                  <a:schemeClr val="bg1"/>
                </a:solidFill>
                <a:latin typeface="Arial" panose="020B0604020202020204" pitchFamily="34" charset="0"/>
                <a:ea typeface="思源黑体 CN Regular" panose="020B0500000000000000" pitchFamily="34" charset="-122"/>
                <a:cs typeface="Agency FB" panose="020B0503020202020204" charset="0"/>
                <a:sym typeface="Arial" panose="020B0604020202020204" pitchFamily="34" charset="0"/>
              </a:rPr>
              <a:t>04</a:t>
            </a:r>
            <a:endParaRPr kumimoji="1" lang="zh-CN" altLang="en-US" sz="2800">
              <a:solidFill>
                <a:schemeClr val="bg1"/>
              </a:solidFill>
              <a:latin typeface="Arial" panose="020B0604020202020204" pitchFamily="34" charset="0"/>
              <a:ea typeface="思源黑体 CN Regular" panose="020B0500000000000000" pitchFamily="34" charset="-122"/>
              <a:cs typeface="Agency FB" panose="020B0503020202020204" charset="0"/>
              <a:sym typeface="Arial" panose="020B0604020202020204" pitchFamily="34" charset="0"/>
            </a:endParaRPr>
          </a:p>
        </p:txBody>
      </p:sp>
      <p:sp>
        <p:nvSpPr>
          <p:cNvPr id="35" name="TOP-PPT-18"/>
          <p:cNvSpPr txBox="1"/>
          <p:nvPr/>
        </p:nvSpPr>
        <p:spPr>
          <a:xfrm>
            <a:off x="6339683" y="4855565"/>
            <a:ext cx="2876551" cy="369332"/>
          </a:xfrm>
          <a:prstGeom prst="rect">
            <a:avLst/>
          </a:prstGeom>
          <a:noFill/>
        </p:spPr>
        <p:txBody>
          <a:bodyPr wrap="square" lIns="0" tIns="0" rIns="0" bIns="0" rtlCol="0">
            <a:spAutoFit/>
          </a:bodyPr>
          <a:lstStyle/>
          <a:p>
            <a:r>
              <a:rPr lang="zh-CN" altLang="en-US" sz="2400" b="1">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扫黑除恶重点对象</a:t>
            </a:r>
          </a:p>
        </p:txBody>
      </p:sp>
      <p:sp>
        <p:nvSpPr>
          <p:cNvPr id="36" name="TOP-PPT-19"/>
          <p:cNvSpPr txBox="1"/>
          <p:nvPr>
            <p:custDataLst>
              <p:tags r:id="rId1"/>
            </p:custDataLst>
          </p:nvPr>
        </p:nvSpPr>
        <p:spPr>
          <a:xfrm>
            <a:off x="2242054" y="2413338"/>
            <a:ext cx="1902460" cy="1015663"/>
          </a:xfrm>
          <a:prstGeom prst="rect">
            <a:avLst/>
          </a:prstGeom>
          <a:noFill/>
          <a:effectLst/>
        </p:spPr>
        <p:txBody>
          <a:bodyPr wrap="square" rtlCol="0">
            <a:spAutoFit/>
          </a:bodyPr>
          <a:lstStyle/>
          <a:p>
            <a:pPr marL="0" marR="0" lvl="0" indent="0" algn="dist" defTabSz="914400" rtl="0" eaLnBrk="1" fontAlgn="auto" latinLnBrk="0" hangingPunct="1">
              <a:lnSpc>
                <a:spcPct val="100000"/>
              </a:lnSpc>
              <a:spcBef>
                <a:spcPct val="0"/>
              </a:spcBef>
              <a:spcAft>
                <a:spcPct val="0"/>
              </a:spcAft>
              <a:buClrTx/>
              <a:buSzTx/>
              <a:buFontTx/>
              <a:buNone/>
              <a:defRPr/>
            </a:pPr>
            <a:r>
              <a:rPr kumimoji="0" lang="zh-CN" altLang="en-US" sz="6000" b="1" i="0" u="none" strike="noStrike" kern="2200" cap="none" spc="600" normalizeH="0" baseline="0" noProof="0">
                <a:ln>
                  <a:noFill/>
                </a:ln>
                <a:gradFill>
                  <a:gsLst>
                    <a:gs pos="0">
                      <a:srgbClr val="FF0000"/>
                    </a:gs>
                    <a:gs pos="100000">
                      <a:srgbClr val="C00000"/>
                    </a:gs>
                  </a:gsLst>
                  <a:lin ang="5400000" scaled="1"/>
                </a:gradFill>
                <a:uLnTx/>
                <a:uFillTx/>
                <a:latin typeface="Arial" panose="020B0604020202020204" pitchFamily="34" charset="0"/>
                <a:ea typeface="思源黑体 CN Regular" panose="020B0500000000000000" pitchFamily="34" charset="-122"/>
                <a:cs typeface="yuweij Medium" charset="-122"/>
                <a:sym typeface="Arial" panose="020B0604020202020204" pitchFamily="34" charset="0"/>
              </a:rPr>
              <a:t>目录</a:t>
            </a:r>
          </a:p>
        </p:txBody>
      </p:sp>
      <p:sp>
        <p:nvSpPr>
          <p:cNvPr id="37" name="TOP-PPT-20"/>
          <p:cNvSpPr txBox="1"/>
          <p:nvPr>
            <p:custDataLst>
              <p:tags r:id="rId2"/>
            </p:custDataLst>
          </p:nvPr>
        </p:nvSpPr>
        <p:spPr>
          <a:xfrm>
            <a:off x="2121303" y="3429000"/>
            <a:ext cx="2143960" cy="400110"/>
          </a:xfrm>
          <a:prstGeom prst="rect">
            <a:avLst/>
          </a:prstGeom>
          <a:noFill/>
          <a:effectLst/>
        </p:spPr>
        <p:txBody>
          <a:bodyPr wrap="square" rtlCol="0">
            <a:spAutoFit/>
          </a:bodyPr>
          <a:lstStyle/>
          <a:p>
            <a:pPr marL="0" marR="0" lvl="0" indent="0" algn="dist" defTabSz="914400" rtl="0" eaLnBrk="1" fontAlgn="auto" latinLnBrk="0" hangingPunct="1">
              <a:lnSpc>
                <a:spcPct val="100000"/>
              </a:lnSpc>
              <a:spcBef>
                <a:spcPct val="0"/>
              </a:spcBef>
              <a:spcAft>
                <a:spcPct val="0"/>
              </a:spcAft>
              <a:buClrTx/>
              <a:buSzTx/>
              <a:buFontTx/>
              <a:buNone/>
              <a:defRPr/>
            </a:pPr>
            <a:r>
              <a:rPr kumimoji="0" lang="en-US" altLang="zh-CN" sz="2000" i="0" u="none" strike="noStrike" kern="2200" cap="none" normalizeH="0" baseline="0" noProof="0">
                <a:ln>
                  <a:noFill/>
                </a:ln>
                <a:solidFill>
                  <a:schemeClr val="tx1">
                    <a:lumMod val="75000"/>
                    <a:lumOff val="25000"/>
                  </a:schemeClr>
                </a:solidFill>
                <a:uLnTx/>
                <a:uFillTx/>
                <a:latin typeface="Arial" panose="020B0604020202020204" pitchFamily="34" charset="0"/>
                <a:ea typeface="思源黑体 CN Regular" panose="020B0500000000000000" pitchFamily="34" charset="-122"/>
                <a:cs typeface="yuweij Medium" charset="-122"/>
                <a:sym typeface="Arial" panose="020B0604020202020204" pitchFamily="34" charset="0"/>
              </a:rPr>
              <a:t>CONTENTS</a:t>
            </a:r>
            <a:endParaRPr kumimoji="0" lang="zh-CN" altLang="en-US" sz="2000" i="0" u="none" strike="noStrike" kern="2200" cap="none" normalizeH="0" baseline="0" noProof="0">
              <a:ln>
                <a:noFill/>
              </a:ln>
              <a:solidFill>
                <a:schemeClr val="tx1">
                  <a:lumMod val="75000"/>
                  <a:lumOff val="25000"/>
                </a:schemeClr>
              </a:solidFill>
              <a:uLnTx/>
              <a:uFillTx/>
              <a:latin typeface="Arial" panose="020B0604020202020204" pitchFamily="34" charset="0"/>
              <a:ea typeface="思源黑体 CN Regular" panose="020B0500000000000000" pitchFamily="34" charset="-122"/>
              <a:cs typeface="yuweij Medium" charset="-122"/>
              <a:sym typeface="Arial" panose="020B0604020202020204" pitchFamily="34"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TOP-PPT-1"/>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pic>
        <p:nvPicPr>
          <p:cNvPr id="16" name="TOP-PPT-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763290"/>
            <a:ext cx="12192000" cy="7621290"/>
          </a:xfrm>
          <a:prstGeom prst="rect">
            <a:avLst/>
          </a:prstGeom>
        </p:spPr>
      </p:pic>
      <p:grpSp>
        <p:nvGrpSpPr>
          <p:cNvPr id="40" name="TOP-PPT-3"/>
          <p:cNvGrpSpPr/>
          <p:nvPr/>
        </p:nvGrpSpPr>
        <p:grpSpPr>
          <a:xfrm>
            <a:off x="5814152" y="1483317"/>
            <a:ext cx="988601" cy="988601"/>
            <a:chOff x="5580474" y="1252892"/>
            <a:chExt cx="988601" cy="988601"/>
          </a:xfrm>
        </p:grpSpPr>
        <p:sp>
          <p:nvSpPr>
            <p:cNvPr id="41" name="TOP-PPT-3-1"/>
            <p:cNvSpPr/>
            <p:nvPr/>
          </p:nvSpPr>
          <p:spPr>
            <a:xfrm>
              <a:off x="5580474" y="1252892"/>
              <a:ext cx="988601" cy="988601"/>
            </a:xfrm>
            <a:prstGeom prst="roundRect">
              <a:avLst/>
            </a:prstGeom>
            <a:gradFill>
              <a:gsLst>
                <a:gs pos="0">
                  <a:srgbClr val="FF0000"/>
                </a:gs>
                <a:gs pos="100000">
                  <a:srgbClr val="C00000"/>
                </a:gs>
              </a:gsLst>
              <a:lin ang="5400000" scaled="1"/>
            </a:gradFill>
            <a:ln w="12700" cap="flat" cmpd="sng" algn="ctr">
              <a:noFill/>
              <a:prstDash val="solid"/>
              <a:miter lim="800000"/>
            </a:ln>
            <a:effectLst>
              <a:outerShdw blurRad="63500" sx="102000" sy="102000" algn="ctr" rotWithShape="0">
                <a:prstClr val="black">
                  <a:alpha val="30000"/>
                </a:prstClr>
              </a:outerShdw>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1" lang="zh-CN" altLang="en-US" sz="1800" b="0" i="0" u="none" strike="noStrike" kern="0" cap="none" spc="0" normalizeH="0" baseline="0" noProof="0">
                <a:ln>
                  <a:noFill/>
                </a:ln>
                <a:solidFill>
                  <a:srgbClr val="FFFFFF"/>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42" name="TOP-PPT-3-2"/>
            <p:cNvSpPr txBox="1"/>
            <p:nvPr/>
          </p:nvSpPr>
          <p:spPr>
            <a:xfrm>
              <a:off x="5661593" y="1331693"/>
              <a:ext cx="800219" cy="830997"/>
            </a:xfrm>
            <a:prstGeom prst="rect">
              <a:avLst/>
            </a:prstGeom>
            <a:noFill/>
          </p:spPr>
          <p:txBody>
            <a:bodyPr wrap="none" rtlCol="0">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1" lang="zh-CN" altLang="en-US" sz="4800" b="0" i="0" u="none" strike="noStrike" kern="0" cap="none" spc="0" normalizeH="0" baseline="0" noProof="0">
                  <a:ln>
                    <a:noFill/>
                  </a:ln>
                  <a:solidFill>
                    <a:srgbClr val="FFFFFF"/>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rPr>
                <a:t>壹</a:t>
              </a:r>
            </a:p>
          </p:txBody>
        </p:sp>
      </p:grpSp>
      <p:sp>
        <p:nvSpPr>
          <p:cNvPr id="43" name="TOP-PPT-4"/>
          <p:cNvSpPr/>
          <p:nvPr/>
        </p:nvSpPr>
        <p:spPr>
          <a:xfrm>
            <a:off x="3439362" y="2854894"/>
            <a:ext cx="5724644" cy="830997"/>
          </a:xfrm>
          <a:prstGeom prst="rect">
            <a:avLst/>
          </a:prstGeom>
        </p:spPr>
        <p:txBody>
          <a:bodyPr wrap="none">
            <a:spAutoFit/>
          </a:bodyPr>
          <a:lstStyle/>
          <a:p>
            <a:pPr algn="ctr"/>
            <a:r>
              <a:rPr lang="zh-CN" altLang="en-US" sz="4800" b="1" dirty="0">
                <a:gradFill>
                  <a:gsLst>
                    <a:gs pos="0">
                      <a:srgbClr val="FF0000"/>
                    </a:gs>
                    <a:gs pos="100000">
                      <a:srgbClr val="C00000"/>
                    </a:gs>
                  </a:gsLst>
                  <a:lin ang="5400000" scaled="1"/>
                </a:gradFill>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总体要求和目标任务</a:t>
            </a:r>
          </a:p>
        </p:txBody>
      </p:sp>
      <p:sp>
        <p:nvSpPr>
          <p:cNvPr id="44" name="TOP-PPT-5"/>
          <p:cNvSpPr txBox="1"/>
          <p:nvPr/>
        </p:nvSpPr>
        <p:spPr>
          <a:xfrm>
            <a:off x="3141968" y="3745690"/>
            <a:ext cx="6306832" cy="276999"/>
          </a:xfrm>
          <a:prstGeom prst="rect">
            <a:avLst/>
          </a:prstGeom>
          <a:noFill/>
        </p:spPr>
        <p:txBody>
          <a:bodyPr wrap="square" rtlCol="0">
            <a:spAutoFit/>
          </a:bodyPr>
          <a:lstStyle/>
          <a:p>
            <a:pPr algn="dist"/>
            <a:r>
              <a:rPr lang="en-US" altLang="zh-CN" sz="1200">
                <a:solidFill>
                  <a:srgbClr val="000000">
                    <a:lumMod val="65000"/>
                    <a:lumOff val="35000"/>
                  </a:srgbClr>
                </a:solidFill>
                <a:latin typeface="Arial" panose="020B0604020202020204" pitchFamily="34" charset="0"/>
                <a:ea typeface="思源黑体 CN Regular" panose="020B0500000000000000" pitchFamily="34" charset="-122"/>
                <a:cs typeface="RTWS ShangYaZhunSung G0v1" charset="-122"/>
                <a:sym typeface="Arial" panose="020B0604020202020204" pitchFamily="34" charset="0"/>
              </a:rPr>
              <a:t>GENERAL REQUIREMENTS AND TARGET TASKS</a:t>
            </a:r>
          </a:p>
        </p:txBody>
      </p:sp>
      <p:pic>
        <p:nvPicPr>
          <p:cNvPr id="45" name="TOP-PPT-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245126" y="2161633"/>
            <a:ext cx="766196" cy="885722"/>
          </a:xfrm>
          <a:prstGeom prst="rect">
            <a:avLst/>
          </a:prstGeom>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TOP-PPT-1"/>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sp>
        <p:nvSpPr>
          <p:cNvPr id="11" name="TOP-PPT-2"/>
          <p:cNvSpPr txBox="1"/>
          <p:nvPr/>
        </p:nvSpPr>
        <p:spPr>
          <a:xfrm>
            <a:off x="1368707" y="700268"/>
            <a:ext cx="6094071" cy="461665"/>
          </a:xfrm>
          <a:prstGeom prst="rect">
            <a:avLst/>
          </a:prstGeom>
          <a:noFill/>
        </p:spPr>
        <p:txBody>
          <a:bodyPr wrap="square">
            <a:spAutoFit/>
          </a:bodyPr>
          <a:lstStyle/>
          <a:p>
            <a:r>
              <a:rPr kumimoji="1" lang="zh-CN" altLang="en-US" sz="2400" b="1">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总体要求</a:t>
            </a:r>
          </a:p>
        </p:txBody>
      </p:sp>
      <p:pic>
        <p:nvPicPr>
          <p:cNvPr id="12" name="TOP-PPT-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97923" y="267673"/>
            <a:ext cx="1333952" cy="865188"/>
          </a:xfrm>
          <a:prstGeom prst="rect">
            <a:avLst/>
          </a:prstGeom>
        </p:spPr>
      </p:pic>
      <p:sp>
        <p:nvSpPr>
          <p:cNvPr id="14" name="TOP-PPT-4"/>
          <p:cNvSpPr/>
          <p:nvPr/>
        </p:nvSpPr>
        <p:spPr>
          <a:xfrm>
            <a:off x="1486265" y="2940064"/>
            <a:ext cx="9654731" cy="590509"/>
          </a:xfrm>
          <a:prstGeom prst="roundRect">
            <a:avLst>
              <a:gd name="adj" fmla="val 50000"/>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Arial" panose="020B0604020202020204" pitchFamily="34" charset="0"/>
              <a:ea typeface="思源黑体 CN Regular" panose="020B0500000000000000" pitchFamily="34" charset="-122"/>
              <a:sym typeface="Arial" panose="020B0604020202020204" pitchFamily="34" charset="0"/>
            </a:endParaRPr>
          </a:p>
        </p:txBody>
      </p:sp>
      <p:grpSp>
        <p:nvGrpSpPr>
          <p:cNvPr id="17" name="TOP-PPT-5"/>
          <p:cNvGrpSpPr/>
          <p:nvPr/>
        </p:nvGrpSpPr>
        <p:grpSpPr>
          <a:xfrm>
            <a:off x="861975" y="3017619"/>
            <a:ext cx="1544960" cy="462230"/>
            <a:chOff x="861975" y="2806686"/>
            <a:chExt cx="1544960" cy="462230"/>
          </a:xfrm>
        </p:grpSpPr>
        <p:sp>
          <p:nvSpPr>
            <p:cNvPr id="18" name="TOP-PPT-5-1"/>
            <p:cNvSpPr/>
            <p:nvPr/>
          </p:nvSpPr>
          <p:spPr>
            <a:xfrm>
              <a:off x="861975" y="2806686"/>
              <a:ext cx="1544960" cy="462230"/>
            </a:xfrm>
            <a:prstGeom prst="roundRect">
              <a:avLst>
                <a:gd name="adj" fmla="val 50000"/>
              </a:avLst>
            </a:prstGeom>
            <a:gradFill>
              <a:gsLst>
                <a:gs pos="0">
                  <a:srgbClr val="FF0000"/>
                </a:gs>
                <a:gs pos="100000">
                  <a:srgbClr val="C000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Arial" panose="020B0604020202020204" pitchFamily="34" charset="0"/>
                <a:ea typeface="思源黑体 CN Regular" panose="020B0500000000000000" pitchFamily="34" charset="-122"/>
                <a:sym typeface="Arial" panose="020B0604020202020204" pitchFamily="34" charset="0"/>
              </a:endParaRPr>
            </a:p>
          </p:txBody>
        </p:sp>
        <p:sp>
          <p:nvSpPr>
            <p:cNvPr id="19" name="TOP-PPT-5-2"/>
            <p:cNvSpPr/>
            <p:nvPr/>
          </p:nvSpPr>
          <p:spPr>
            <a:xfrm>
              <a:off x="1192603" y="2829524"/>
              <a:ext cx="954107" cy="400110"/>
            </a:xfrm>
            <a:prstGeom prst="rect">
              <a:avLst/>
            </a:prstGeom>
          </p:spPr>
          <p:txBody>
            <a:bodyPr wrap="none">
              <a:spAutoFit/>
            </a:bodyPr>
            <a:lstStyle/>
            <a:p>
              <a:r>
                <a:rPr lang="zh-CN" altLang="en-US" sz="2000" b="1">
                  <a:solidFill>
                    <a:schemeClr val="bg1"/>
                  </a:solidFill>
                  <a:latin typeface="Arial" panose="020B0604020202020204" pitchFamily="34" charset="0"/>
                  <a:ea typeface="思源黑体 CN Regular" panose="020B0500000000000000" pitchFamily="34" charset="-122"/>
                  <a:sym typeface="Arial" panose="020B0604020202020204" pitchFamily="34" charset="0"/>
                </a:rPr>
                <a:t>第一条</a:t>
              </a:r>
            </a:p>
          </p:txBody>
        </p:sp>
      </p:grpSp>
      <p:sp>
        <p:nvSpPr>
          <p:cNvPr id="21" name="TOP-PPT-6"/>
          <p:cNvSpPr/>
          <p:nvPr/>
        </p:nvSpPr>
        <p:spPr>
          <a:xfrm>
            <a:off x="1486265" y="3826449"/>
            <a:ext cx="9654731" cy="590509"/>
          </a:xfrm>
          <a:prstGeom prst="roundRect">
            <a:avLst>
              <a:gd name="adj" fmla="val 50000"/>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Arial" panose="020B0604020202020204" pitchFamily="34" charset="0"/>
              <a:ea typeface="思源黑体 CN Regular" panose="020B0500000000000000" pitchFamily="34" charset="-122"/>
              <a:sym typeface="Arial" panose="020B0604020202020204" pitchFamily="34" charset="0"/>
            </a:endParaRPr>
          </a:p>
        </p:txBody>
      </p:sp>
      <p:sp>
        <p:nvSpPr>
          <p:cNvPr id="22" name="TOP-PPT-7"/>
          <p:cNvSpPr/>
          <p:nvPr/>
        </p:nvSpPr>
        <p:spPr>
          <a:xfrm>
            <a:off x="861975" y="3882443"/>
            <a:ext cx="1544960" cy="462230"/>
          </a:xfrm>
          <a:prstGeom prst="roundRect">
            <a:avLst>
              <a:gd name="adj" fmla="val 50000"/>
            </a:avLst>
          </a:prstGeom>
          <a:gradFill>
            <a:gsLst>
              <a:gs pos="0">
                <a:srgbClr val="FF0000"/>
              </a:gs>
              <a:gs pos="100000">
                <a:srgbClr val="C000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Arial" panose="020B0604020202020204" pitchFamily="34" charset="0"/>
              <a:ea typeface="思源黑体 CN Regular" panose="020B0500000000000000" pitchFamily="34" charset="-122"/>
              <a:sym typeface="Arial" panose="020B0604020202020204" pitchFamily="34" charset="0"/>
            </a:endParaRPr>
          </a:p>
        </p:txBody>
      </p:sp>
      <p:sp>
        <p:nvSpPr>
          <p:cNvPr id="23" name="TOP-PPT-8"/>
          <p:cNvSpPr/>
          <p:nvPr/>
        </p:nvSpPr>
        <p:spPr>
          <a:xfrm>
            <a:off x="1157402" y="3928493"/>
            <a:ext cx="954107" cy="400110"/>
          </a:xfrm>
          <a:prstGeom prst="rect">
            <a:avLst/>
          </a:prstGeom>
        </p:spPr>
        <p:txBody>
          <a:bodyPr wrap="none">
            <a:spAutoFit/>
          </a:bodyPr>
          <a:lstStyle/>
          <a:p>
            <a:r>
              <a:rPr lang="zh-CN" altLang="en-US" sz="2000" b="1">
                <a:solidFill>
                  <a:schemeClr val="bg1"/>
                </a:solidFill>
                <a:latin typeface="Arial" panose="020B0604020202020204" pitchFamily="34" charset="0"/>
                <a:ea typeface="思源黑体 CN Regular" panose="020B0500000000000000" pitchFamily="34" charset="-122"/>
                <a:sym typeface="Arial" panose="020B0604020202020204" pitchFamily="34" charset="0"/>
              </a:rPr>
              <a:t>第二条</a:t>
            </a:r>
          </a:p>
        </p:txBody>
      </p:sp>
      <p:sp>
        <p:nvSpPr>
          <p:cNvPr id="25" name="TOP-PPT-9"/>
          <p:cNvSpPr/>
          <p:nvPr/>
        </p:nvSpPr>
        <p:spPr>
          <a:xfrm>
            <a:off x="1486265" y="4712833"/>
            <a:ext cx="9654731" cy="590509"/>
          </a:xfrm>
          <a:prstGeom prst="roundRect">
            <a:avLst>
              <a:gd name="adj" fmla="val 50000"/>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Arial" panose="020B0604020202020204" pitchFamily="34" charset="0"/>
              <a:ea typeface="思源黑体 CN Regular" panose="020B0500000000000000" pitchFamily="34" charset="-122"/>
              <a:sym typeface="Arial" panose="020B0604020202020204" pitchFamily="34" charset="0"/>
            </a:endParaRPr>
          </a:p>
        </p:txBody>
      </p:sp>
      <p:sp>
        <p:nvSpPr>
          <p:cNvPr id="26" name="TOP-PPT-10"/>
          <p:cNvSpPr/>
          <p:nvPr/>
        </p:nvSpPr>
        <p:spPr>
          <a:xfrm>
            <a:off x="861975" y="4793799"/>
            <a:ext cx="1544960" cy="462230"/>
          </a:xfrm>
          <a:prstGeom prst="roundRect">
            <a:avLst>
              <a:gd name="adj" fmla="val 50000"/>
            </a:avLst>
          </a:prstGeom>
          <a:gradFill>
            <a:gsLst>
              <a:gs pos="0">
                <a:srgbClr val="FF0000"/>
              </a:gs>
              <a:gs pos="100000">
                <a:srgbClr val="C000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Arial" panose="020B0604020202020204" pitchFamily="34" charset="0"/>
              <a:ea typeface="思源黑体 CN Regular" panose="020B0500000000000000" pitchFamily="34" charset="-122"/>
              <a:sym typeface="Arial" panose="020B0604020202020204" pitchFamily="34" charset="0"/>
            </a:endParaRPr>
          </a:p>
        </p:txBody>
      </p:sp>
      <p:sp>
        <p:nvSpPr>
          <p:cNvPr id="27" name="TOP-PPT-11"/>
          <p:cNvSpPr/>
          <p:nvPr/>
        </p:nvSpPr>
        <p:spPr>
          <a:xfrm>
            <a:off x="1111338" y="4837043"/>
            <a:ext cx="954107" cy="400110"/>
          </a:xfrm>
          <a:prstGeom prst="rect">
            <a:avLst/>
          </a:prstGeom>
        </p:spPr>
        <p:txBody>
          <a:bodyPr wrap="none">
            <a:spAutoFit/>
          </a:bodyPr>
          <a:lstStyle/>
          <a:p>
            <a:r>
              <a:rPr lang="zh-CN" altLang="en-US" sz="2000" b="1">
                <a:solidFill>
                  <a:schemeClr val="bg1"/>
                </a:solidFill>
                <a:latin typeface="Arial" panose="020B0604020202020204" pitchFamily="34" charset="0"/>
                <a:ea typeface="思源黑体 CN Regular" panose="020B0500000000000000" pitchFamily="34" charset="-122"/>
                <a:sym typeface="Arial" panose="020B0604020202020204" pitchFamily="34" charset="0"/>
              </a:rPr>
              <a:t>第三条</a:t>
            </a:r>
          </a:p>
        </p:txBody>
      </p:sp>
      <p:sp>
        <p:nvSpPr>
          <p:cNvPr id="29" name="TOP-PPT-12"/>
          <p:cNvSpPr/>
          <p:nvPr/>
        </p:nvSpPr>
        <p:spPr>
          <a:xfrm>
            <a:off x="1486266" y="5599216"/>
            <a:ext cx="9730375" cy="590509"/>
          </a:xfrm>
          <a:prstGeom prst="roundRect">
            <a:avLst>
              <a:gd name="adj" fmla="val 50000"/>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Arial" panose="020B0604020202020204" pitchFamily="34" charset="0"/>
              <a:ea typeface="思源黑体 CN Regular" panose="020B0500000000000000" pitchFamily="34" charset="-122"/>
              <a:sym typeface="Arial" panose="020B0604020202020204" pitchFamily="34" charset="0"/>
            </a:endParaRPr>
          </a:p>
        </p:txBody>
      </p:sp>
      <p:sp>
        <p:nvSpPr>
          <p:cNvPr id="30" name="TOP-PPT-13"/>
          <p:cNvSpPr/>
          <p:nvPr/>
        </p:nvSpPr>
        <p:spPr>
          <a:xfrm>
            <a:off x="861975" y="5677546"/>
            <a:ext cx="1544960" cy="462230"/>
          </a:xfrm>
          <a:prstGeom prst="roundRect">
            <a:avLst>
              <a:gd name="adj" fmla="val 50000"/>
            </a:avLst>
          </a:prstGeom>
          <a:gradFill>
            <a:gsLst>
              <a:gs pos="0">
                <a:srgbClr val="FF0000"/>
              </a:gs>
              <a:gs pos="100000">
                <a:srgbClr val="C000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Arial" panose="020B0604020202020204" pitchFamily="34" charset="0"/>
              <a:ea typeface="思源黑体 CN Regular" panose="020B0500000000000000" pitchFamily="34" charset="-122"/>
              <a:sym typeface="Arial" panose="020B0604020202020204" pitchFamily="34" charset="0"/>
            </a:endParaRPr>
          </a:p>
        </p:txBody>
      </p:sp>
      <p:sp>
        <p:nvSpPr>
          <p:cNvPr id="31" name="TOP-PPT-14"/>
          <p:cNvSpPr/>
          <p:nvPr/>
        </p:nvSpPr>
        <p:spPr>
          <a:xfrm>
            <a:off x="1111338" y="5724857"/>
            <a:ext cx="954107" cy="400110"/>
          </a:xfrm>
          <a:prstGeom prst="rect">
            <a:avLst/>
          </a:prstGeom>
        </p:spPr>
        <p:txBody>
          <a:bodyPr wrap="none">
            <a:spAutoFit/>
          </a:bodyPr>
          <a:lstStyle/>
          <a:p>
            <a:r>
              <a:rPr lang="zh-CN" altLang="en-US" sz="2000" b="1">
                <a:solidFill>
                  <a:schemeClr val="bg1"/>
                </a:solidFill>
                <a:latin typeface="Arial" panose="020B0604020202020204" pitchFamily="34" charset="0"/>
                <a:ea typeface="思源黑体 CN Regular" panose="020B0500000000000000" pitchFamily="34" charset="-122"/>
                <a:sym typeface="Arial" panose="020B0604020202020204" pitchFamily="34" charset="0"/>
              </a:rPr>
              <a:t>第四条</a:t>
            </a:r>
          </a:p>
        </p:txBody>
      </p:sp>
      <p:sp>
        <p:nvSpPr>
          <p:cNvPr id="32" name="TOP-PPT-15"/>
          <p:cNvSpPr/>
          <p:nvPr/>
        </p:nvSpPr>
        <p:spPr>
          <a:xfrm>
            <a:off x="2503849" y="3050651"/>
            <a:ext cx="7411116" cy="369332"/>
          </a:xfrm>
          <a:prstGeom prst="rect">
            <a:avLst/>
          </a:prstGeom>
        </p:spPr>
        <p:txBody>
          <a:bodyPr wrap="square">
            <a:spAutoFit/>
          </a:bodyPr>
          <a:lstStyle/>
          <a:p>
            <a:r>
              <a:rPr lang="zh-CN" altLang="en-US">
                <a:solidFill>
                  <a:schemeClr val="tx1">
                    <a:lumMod val="75000"/>
                    <a:lumOff val="25000"/>
                  </a:schemeClr>
                </a:solidFill>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切实把专项治理和系统治理、综合治理、依法治理、源头治理结合起来</a:t>
            </a:r>
          </a:p>
        </p:txBody>
      </p:sp>
      <p:sp>
        <p:nvSpPr>
          <p:cNvPr id="33" name="TOP-PPT-16"/>
          <p:cNvSpPr/>
          <p:nvPr/>
        </p:nvSpPr>
        <p:spPr>
          <a:xfrm>
            <a:off x="2503848" y="3945911"/>
            <a:ext cx="6102269" cy="369332"/>
          </a:xfrm>
          <a:prstGeom prst="rect">
            <a:avLst/>
          </a:prstGeom>
        </p:spPr>
        <p:txBody>
          <a:bodyPr wrap="square">
            <a:spAutoFit/>
          </a:bodyPr>
          <a:lstStyle/>
          <a:p>
            <a:r>
              <a:rPr lang="zh-CN" altLang="en-US">
                <a:solidFill>
                  <a:schemeClr val="tx1">
                    <a:lumMod val="75000"/>
                    <a:lumOff val="25000"/>
                  </a:schemeClr>
                </a:solidFill>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把打击黑恶势力犯罪和反腐败、基层“拍蝇”结合起来</a:t>
            </a:r>
            <a:endParaRPr lang="en-US" altLang="zh-CN">
              <a:solidFill>
                <a:schemeClr val="tx1">
                  <a:lumMod val="75000"/>
                  <a:lumOff val="25000"/>
                </a:schemeClr>
              </a:solidFill>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endParaRPr>
          </a:p>
        </p:txBody>
      </p:sp>
      <p:sp>
        <p:nvSpPr>
          <p:cNvPr id="34" name="TOP-PPT-17"/>
          <p:cNvSpPr/>
          <p:nvPr/>
        </p:nvSpPr>
        <p:spPr>
          <a:xfrm>
            <a:off x="1115027" y="3925563"/>
            <a:ext cx="184731" cy="400110"/>
          </a:xfrm>
          <a:prstGeom prst="rect">
            <a:avLst/>
          </a:prstGeom>
        </p:spPr>
        <p:txBody>
          <a:bodyPr wrap="none">
            <a:spAutoFit/>
          </a:bodyPr>
          <a:lstStyle/>
          <a:p>
            <a:endParaRPr lang="zh-CN" altLang="en-US" sz="2000" b="1">
              <a:solidFill>
                <a:schemeClr val="bg1"/>
              </a:solidFill>
              <a:latin typeface="Arial" panose="020B0604020202020204" pitchFamily="34" charset="0"/>
              <a:ea typeface="思源黑体 CN Regular" panose="020B0500000000000000" pitchFamily="34" charset="-122"/>
              <a:sym typeface="Arial" panose="020B0604020202020204" pitchFamily="34" charset="0"/>
            </a:endParaRPr>
          </a:p>
        </p:txBody>
      </p:sp>
      <p:sp>
        <p:nvSpPr>
          <p:cNvPr id="35" name="TOP-PPT-18"/>
          <p:cNvSpPr/>
          <p:nvPr/>
        </p:nvSpPr>
        <p:spPr>
          <a:xfrm>
            <a:off x="2503849" y="4852433"/>
            <a:ext cx="4667916" cy="369332"/>
          </a:xfrm>
          <a:prstGeom prst="rect">
            <a:avLst/>
          </a:prstGeom>
        </p:spPr>
        <p:txBody>
          <a:bodyPr wrap="square">
            <a:spAutoFit/>
          </a:bodyPr>
          <a:lstStyle/>
          <a:p>
            <a:r>
              <a:rPr lang="zh-CN" altLang="en-US">
                <a:solidFill>
                  <a:schemeClr val="tx1">
                    <a:lumMod val="75000"/>
                    <a:lumOff val="25000"/>
                  </a:schemeClr>
                </a:solidFill>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把扫黑除恶和加强基层组织建设结合起来</a:t>
            </a:r>
          </a:p>
        </p:txBody>
      </p:sp>
      <p:sp>
        <p:nvSpPr>
          <p:cNvPr id="36" name="TOP-PPT-19"/>
          <p:cNvSpPr/>
          <p:nvPr/>
        </p:nvSpPr>
        <p:spPr>
          <a:xfrm>
            <a:off x="2503848" y="5572392"/>
            <a:ext cx="8468952" cy="646331"/>
          </a:xfrm>
          <a:prstGeom prst="rect">
            <a:avLst/>
          </a:prstGeom>
        </p:spPr>
        <p:txBody>
          <a:bodyPr wrap="square">
            <a:spAutoFit/>
          </a:bodyPr>
          <a:lstStyle/>
          <a:p>
            <a:r>
              <a:rPr lang="zh-CN" altLang="en-US" sz="1750" dirty="0">
                <a:solidFill>
                  <a:schemeClr val="tx1">
                    <a:lumMod val="75000"/>
                    <a:lumOff val="25000"/>
                  </a:schemeClr>
                </a:solidFill>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既有力打击震慑黑恶势力犯罪，形成压倒性态势，又有效铲除黑恶势力滋生土壤，形成长效机制</a:t>
            </a:r>
          </a:p>
        </p:txBody>
      </p:sp>
      <p:sp>
        <p:nvSpPr>
          <p:cNvPr id="37" name="TOP-PPT-20"/>
          <p:cNvSpPr/>
          <p:nvPr/>
        </p:nvSpPr>
        <p:spPr>
          <a:xfrm>
            <a:off x="798285" y="1743068"/>
            <a:ext cx="10702835" cy="914740"/>
          </a:xfrm>
          <a:prstGeom prst="roundRect">
            <a:avLst>
              <a:gd name="adj" fmla="val 38874"/>
            </a:avLst>
          </a:prstGeom>
          <a:gradFill>
            <a:gsLst>
              <a:gs pos="0">
                <a:srgbClr val="FF0000"/>
              </a:gs>
              <a:gs pos="100000">
                <a:srgbClr val="C000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sym typeface="Arial" panose="020B0604020202020204" pitchFamily="34" charset="0"/>
            </a:endParaRPr>
          </a:p>
        </p:txBody>
      </p:sp>
      <p:sp>
        <p:nvSpPr>
          <p:cNvPr id="38" name="TOP-PPT-21"/>
          <p:cNvSpPr/>
          <p:nvPr/>
        </p:nvSpPr>
        <p:spPr>
          <a:xfrm>
            <a:off x="1169516" y="1793077"/>
            <a:ext cx="10143253" cy="830997"/>
          </a:xfrm>
          <a:prstGeom prst="rect">
            <a:avLst/>
          </a:prstGeom>
        </p:spPr>
        <p:txBody>
          <a:bodyPr wrap="square">
            <a:spAutoFit/>
          </a:bodyPr>
          <a:lstStyle/>
          <a:p>
            <a:pPr>
              <a:lnSpc>
                <a:spcPct val="120000"/>
              </a:lnSpc>
            </a:pPr>
            <a:r>
              <a:rPr lang="zh-CN" altLang="en-US" sz="2000" b="1" dirty="0">
                <a:solidFill>
                  <a:schemeClr val="bg1"/>
                </a:solidFill>
                <a:latin typeface="Arial" panose="020B0604020202020204" pitchFamily="34" charset="0"/>
                <a:ea typeface="思源黑体 CN Regular" panose="020B0500000000000000" pitchFamily="34" charset="-122"/>
                <a:sym typeface="Arial" panose="020B0604020202020204" pitchFamily="34" charset="0"/>
              </a:rPr>
              <a:t>要全面贯彻党的十九大精神，以习近平新时代中国特色社会主义思想为指导，牢固树立以人民为中心的发展思想，针对当前涉黑涉恶问题新动向</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TOP-PPT-1"/>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sp>
        <p:nvSpPr>
          <p:cNvPr id="11" name="TOP-PPT-2"/>
          <p:cNvSpPr txBox="1"/>
          <p:nvPr/>
        </p:nvSpPr>
        <p:spPr>
          <a:xfrm>
            <a:off x="1368707" y="700268"/>
            <a:ext cx="6094071" cy="461665"/>
          </a:xfrm>
          <a:prstGeom prst="rect">
            <a:avLst/>
          </a:prstGeom>
          <a:noFill/>
        </p:spPr>
        <p:txBody>
          <a:bodyPr wrap="square">
            <a:spAutoFit/>
          </a:bodyPr>
          <a:lstStyle/>
          <a:p>
            <a:r>
              <a:rPr kumimoji="1" lang="zh-CN" altLang="en-US" sz="2400" b="1">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总体要求</a:t>
            </a:r>
          </a:p>
        </p:txBody>
      </p:sp>
      <p:pic>
        <p:nvPicPr>
          <p:cNvPr id="12" name="TOP-PPT-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97923" y="267673"/>
            <a:ext cx="1333952" cy="865188"/>
          </a:xfrm>
          <a:prstGeom prst="rect">
            <a:avLst/>
          </a:prstGeom>
        </p:spPr>
      </p:pic>
      <p:sp>
        <p:nvSpPr>
          <p:cNvPr id="42" name="TOP-PPT-4"/>
          <p:cNvSpPr/>
          <p:nvPr/>
        </p:nvSpPr>
        <p:spPr>
          <a:xfrm>
            <a:off x="883920" y="2807755"/>
            <a:ext cx="5496560" cy="2400657"/>
          </a:xfrm>
          <a:prstGeom prst="rect">
            <a:avLst/>
          </a:prstGeom>
        </p:spPr>
        <p:txBody>
          <a:bodyPr wrap="square">
            <a:spAutoFit/>
          </a:bodyPr>
          <a:lstStyle/>
          <a:p>
            <a:pPr>
              <a:lnSpc>
                <a:spcPct val="150000"/>
              </a:lnSpc>
            </a:pPr>
            <a:r>
              <a:rPr lang="zh-CN" altLang="en-US" sz="2000" dirty="0">
                <a:solidFill>
                  <a:srgbClr val="000000">
                    <a:lumMod val="75000"/>
                    <a:lumOff val="25000"/>
                  </a:srgbClr>
                </a:solidFill>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       要不断增强人民获得感、幸福感、安全感，维护社会和谐稳定，巩固党的执政基础，为决胜全面建成小康社会、夺取新时代中国特色社会主义伟大胜利、实现中华民族伟大复兴的中国梦创造安全稳定的社会环境。</a:t>
            </a:r>
          </a:p>
        </p:txBody>
      </p:sp>
      <p:sp>
        <p:nvSpPr>
          <p:cNvPr id="43" name="TOP-PPT-5"/>
          <p:cNvSpPr/>
          <p:nvPr/>
        </p:nvSpPr>
        <p:spPr>
          <a:xfrm>
            <a:off x="883920" y="1980177"/>
            <a:ext cx="4248397" cy="522035"/>
          </a:xfrm>
          <a:prstGeom prst="roundRect">
            <a:avLst>
              <a:gd name="adj" fmla="val 50000"/>
            </a:avLst>
          </a:prstGeom>
          <a:gradFill>
            <a:gsLst>
              <a:gs pos="0">
                <a:srgbClr val="FF0000"/>
              </a:gs>
              <a:gs pos="100000">
                <a:srgbClr val="C00000"/>
              </a:gs>
            </a:gsLst>
            <a:lin ang="5400000" scaled="1"/>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1" lang="zh-CN" altLang="en-US" sz="1600" b="0" i="0" u="none" strike="noStrike" kern="0" cap="none" spc="0" normalizeH="0" baseline="0" noProof="0">
              <a:ln>
                <a:noFill/>
              </a:ln>
              <a:solidFill>
                <a:srgbClr val="FFFFFF"/>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44" name="TOP-PPT-6"/>
          <p:cNvSpPr txBox="1"/>
          <p:nvPr/>
        </p:nvSpPr>
        <p:spPr>
          <a:xfrm>
            <a:off x="1215773" y="1980177"/>
            <a:ext cx="1415772" cy="461665"/>
          </a:xfrm>
          <a:prstGeom prst="rect">
            <a:avLst/>
          </a:prstGeom>
          <a:noFill/>
        </p:spPr>
        <p:txBody>
          <a:bodyPr wrap="none" rtlCol="0">
            <a:spAutoFit/>
          </a:bodyPr>
          <a:lstStyle/>
          <a:p>
            <a:r>
              <a:rPr kumimoji="1" lang="zh-CN" altLang="en-US" sz="2400" b="1">
                <a:solidFill>
                  <a:srgbClr val="FFFFFF"/>
                </a:solidFill>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目标任务</a:t>
            </a:r>
          </a:p>
        </p:txBody>
      </p:sp>
      <p:sp>
        <p:nvSpPr>
          <p:cNvPr id="45" name="TOP-PPT-7"/>
          <p:cNvSpPr/>
          <p:nvPr/>
        </p:nvSpPr>
        <p:spPr>
          <a:xfrm>
            <a:off x="2586482" y="2041137"/>
            <a:ext cx="1966051" cy="400110"/>
          </a:xfrm>
          <a:prstGeom prst="rect">
            <a:avLst/>
          </a:prstGeom>
        </p:spPr>
        <p:txBody>
          <a:bodyPr wrap="none">
            <a:spAutoFit/>
          </a:bodyPr>
          <a:lstStyle/>
          <a:p>
            <a:r>
              <a:rPr lang="zh-CN" altLang="en-US" sz="2000">
                <a:solidFill>
                  <a:srgbClr val="FFFFFF"/>
                </a:solidFill>
                <a:latin typeface="Arial" panose="020B0604020202020204" pitchFamily="34" charset="0"/>
                <a:ea typeface="思源黑体 CN Regular" panose="020B0500000000000000" pitchFamily="34" charset="-122"/>
                <a:cs typeface="Arial" panose="020B0604020202020204" pitchFamily="34" charset="0"/>
                <a:sym typeface="Arial" panose="020B0604020202020204" pitchFamily="34" charset="0"/>
              </a:rPr>
              <a:t>Target Mission</a:t>
            </a:r>
            <a:r>
              <a:rPr lang="en-US" altLang="zh-CN" sz="2000">
                <a:solidFill>
                  <a:srgbClr val="FFFFFF"/>
                </a:solidFill>
                <a:latin typeface="Arial" panose="020B0604020202020204" pitchFamily="34" charset="0"/>
                <a:ea typeface="思源黑体 CN Regular" panose="020B0500000000000000" pitchFamily="34" charset="-122"/>
                <a:cs typeface="Arial" panose="020B0604020202020204" pitchFamily="34" charset="0"/>
                <a:sym typeface="Arial" panose="020B0604020202020204" pitchFamily="34" charset="0"/>
              </a:rPr>
              <a:t>v</a:t>
            </a:r>
            <a:endParaRPr lang="zh-CN" altLang="en-US" sz="2000">
              <a:solidFill>
                <a:srgbClr val="FFFFFF"/>
              </a:solidFill>
              <a:latin typeface="Arial" panose="020B0604020202020204" pitchFamily="34" charset="0"/>
              <a:ea typeface="思源黑体 CN Regular" panose="020B0500000000000000" pitchFamily="34" charset="-122"/>
              <a:cs typeface="Arial" panose="020B0604020202020204" pitchFamily="34" charset="0"/>
              <a:sym typeface="Arial" panose="020B0604020202020204" pitchFamily="34" charset="0"/>
            </a:endParaRPr>
          </a:p>
        </p:txBody>
      </p:sp>
      <p:pic>
        <p:nvPicPr>
          <p:cNvPr id="46" name="TOP-PPT-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177997" y="2286000"/>
            <a:ext cx="6014004" cy="4572000"/>
          </a:xfrm>
          <a:prstGeom prst="rect">
            <a:avLst/>
          </a:prstGeom>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TOP-PPT-1"/>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pic>
        <p:nvPicPr>
          <p:cNvPr id="16" name="TOP-PPT-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763290"/>
            <a:ext cx="12192000" cy="7621290"/>
          </a:xfrm>
          <a:prstGeom prst="rect">
            <a:avLst/>
          </a:prstGeom>
        </p:spPr>
      </p:pic>
      <p:grpSp>
        <p:nvGrpSpPr>
          <p:cNvPr id="40" name="TOP-PPT-3"/>
          <p:cNvGrpSpPr/>
          <p:nvPr/>
        </p:nvGrpSpPr>
        <p:grpSpPr>
          <a:xfrm>
            <a:off x="5814153" y="1483317"/>
            <a:ext cx="988601" cy="988601"/>
            <a:chOff x="5580474" y="1252892"/>
            <a:chExt cx="988601" cy="988601"/>
          </a:xfrm>
        </p:grpSpPr>
        <p:sp>
          <p:nvSpPr>
            <p:cNvPr id="41" name="TOP-PPT-3-1"/>
            <p:cNvSpPr/>
            <p:nvPr/>
          </p:nvSpPr>
          <p:spPr>
            <a:xfrm>
              <a:off x="5580474" y="1252892"/>
              <a:ext cx="988601" cy="988601"/>
            </a:xfrm>
            <a:prstGeom prst="roundRect">
              <a:avLst/>
            </a:prstGeom>
            <a:gradFill>
              <a:gsLst>
                <a:gs pos="0">
                  <a:srgbClr val="FF0000"/>
                </a:gs>
                <a:gs pos="100000">
                  <a:srgbClr val="C00000"/>
                </a:gs>
              </a:gsLst>
              <a:lin ang="5400000" scaled="1"/>
            </a:gradFill>
            <a:ln w="12700" cap="flat" cmpd="sng" algn="ctr">
              <a:noFill/>
              <a:prstDash val="solid"/>
              <a:miter lim="800000"/>
            </a:ln>
            <a:effectLst>
              <a:outerShdw blurRad="63500" sx="102000" sy="102000" algn="ctr" rotWithShape="0">
                <a:prstClr val="black">
                  <a:alpha val="30000"/>
                </a:prstClr>
              </a:outerShdw>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1" lang="zh-CN" altLang="en-US" sz="1800" b="0" i="0" u="none" strike="noStrike" kern="0" cap="none" spc="0" normalizeH="0" baseline="0" noProof="0">
                <a:ln>
                  <a:noFill/>
                </a:ln>
                <a:solidFill>
                  <a:srgbClr val="FFFFFF"/>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42" name="TOP-PPT-3-2"/>
            <p:cNvSpPr txBox="1"/>
            <p:nvPr/>
          </p:nvSpPr>
          <p:spPr>
            <a:xfrm>
              <a:off x="5661595" y="1331693"/>
              <a:ext cx="800219" cy="830997"/>
            </a:xfrm>
            <a:prstGeom prst="rect">
              <a:avLst/>
            </a:prstGeom>
            <a:noFill/>
          </p:spPr>
          <p:txBody>
            <a:bodyPr wrap="none" rtlCol="0">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1" lang="zh-CN" altLang="en-US" sz="4800" kern="0">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rPr>
                <a:t>贰</a:t>
              </a:r>
              <a:endParaRPr kumimoji="1" lang="zh-CN" altLang="en-US" sz="4800" b="0" i="0" u="none" strike="noStrike" kern="0" cap="none" spc="0" normalizeH="0" baseline="0" noProof="0">
                <a:ln>
                  <a:noFill/>
                </a:ln>
                <a:solidFill>
                  <a:srgbClr val="FFFFFF"/>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endParaRPr>
            </a:p>
          </p:txBody>
        </p:sp>
      </p:grpSp>
      <p:sp>
        <p:nvSpPr>
          <p:cNvPr id="43" name="TOP-PPT-4"/>
          <p:cNvSpPr/>
          <p:nvPr/>
        </p:nvSpPr>
        <p:spPr>
          <a:xfrm>
            <a:off x="3439362" y="2854894"/>
            <a:ext cx="5724644" cy="830997"/>
          </a:xfrm>
          <a:prstGeom prst="rect">
            <a:avLst/>
          </a:prstGeom>
        </p:spPr>
        <p:txBody>
          <a:bodyPr wrap="none">
            <a:spAutoFit/>
          </a:bodyPr>
          <a:lstStyle/>
          <a:p>
            <a:pPr algn="ctr"/>
            <a:r>
              <a:rPr lang="zh-CN" altLang="en-US" sz="4800" b="1" dirty="0">
                <a:gradFill>
                  <a:gsLst>
                    <a:gs pos="0">
                      <a:srgbClr val="FF0000"/>
                    </a:gs>
                    <a:gs pos="100000">
                      <a:srgbClr val="C00000"/>
                    </a:gs>
                  </a:gsLst>
                  <a:lin ang="5400000" scaled="1"/>
                </a:gradFill>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扫恶除黑五要五坚持</a:t>
            </a:r>
          </a:p>
        </p:txBody>
      </p:sp>
      <p:sp>
        <p:nvSpPr>
          <p:cNvPr id="44" name="TOP-PPT-5"/>
          <p:cNvSpPr txBox="1"/>
          <p:nvPr/>
        </p:nvSpPr>
        <p:spPr>
          <a:xfrm>
            <a:off x="3141968" y="3745690"/>
            <a:ext cx="6306832" cy="276999"/>
          </a:xfrm>
          <a:prstGeom prst="rect">
            <a:avLst/>
          </a:prstGeom>
          <a:noFill/>
        </p:spPr>
        <p:txBody>
          <a:bodyPr wrap="square" rtlCol="0">
            <a:spAutoFit/>
          </a:bodyPr>
          <a:lstStyle/>
          <a:p>
            <a:pPr algn="dist"/>
            <a:r>
              <a:rPr lang="en-US" altLang="zh-CN" sz="1200">
                <a:solidFill>
                  <a:srgbClr val="000000">
                    <a:lumMod val="65000"/>
                    <a:lumOff val="35000"/>
                  </a:srgbClr>
                </a:solidFill>
                <a:latin typeface="Arial" panose="020B0604020202020204" pitchFamily="34" charset="0"/>
                <a:ea typeface="思源黑体 CN Regular" panose="020B0500000000000000" pitchFamily="34" charset="-122"/>
                <a:cs typeface="RTWS ShangYaZhunSung G0v1" charset="-122"/>
                <a:sym typeface="Arial" panose="020B0604020202020204" pitchFamily="34" charset="0"/>
              </a:rPr>
              <a:t>FIVE, FIVE, STICK TO IT</a:t>
            </a:r>
          </a:p>
        </p:txBody>
      </p:sp>
      <p:pic>
        <p:nvPicPr>
          <p:cNvPr id="45" name="TOP-PPT-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245126" y="2161633"/>
            <a:ext cx="766196" cy="885722"/>
          </a:xfrm>
          <a:prstGeom prst="rect">
            <a:avLst/>
          </a:prstGeom>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TOP-PPT-1"/>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sp>
        <p:nvSpPr>
          <p:cNvPr id="11" name="TOP-PPT-2"/>
          <p:cNvSpPr txBox="1"/>
          <p:nvPr/>
        </p:nvSpPr>
        <p:spPr>
          <a:xfrm>
            <a:off x="1368707" y="700268"/>
            <a:ext cx="6094071" cy="461665"/>
          </a:xfrm>
          <a:prstGeom prst="rect">
            <a:avLst/>
          </a:prstGeom>
          <a:noFill/>
        </p:spPr>
        <p:txBody>
          <a:bodyPr wrap="square">
            <a:spAutoFit/>
          </a:bodyPr>
          <a:lstStyle/>
          <a:p>
            <a:r>
              <a:rPr kumimoji="1" lang="zh-CN" altLang="en-US" sz="2400" b="1">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五要五坚持</a:t>
            </a:r>
          </a:p>
        </p:txBody>
      </p:sp>
      <p:pic>
        <p:nvPicPr>
          <p:cNvPr id="12" name="TOP-PPT-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97923" y="267673"/>
            <a:ext cx="1333952" cy="865188"/>
          </a:xfrm>
          <a:prstGeom prst="rect">
            <a:avLst/>
          </a:prstGeom>
        </p:spPr>
      </p:pic>
      <p:sp>
        <p:nvSpPr>
          <p:cNvPr id="10" name="TOP-PPT-4"/>
          <p:cNvSpPr/>
          <p:nvPr/>
        </p:nvSpPr>
        <p:spPr>
          <a:xfrm>
            <a:off x="715439" y="2269043"/>
            <a:ext cx="2592288" cy="2592288"/>
          </a:xfrm>
          <a:prstGeom prst="ellipse">
            <a:avLst/>
          </a:prstGeom>
          <a:gradFill>
            <a:gsLst>
              <a:gs pos="0">
                <a:srgbClr val="FF0000"/>
              </a:gs>
              <a:gs pos="100000">
                <a:srgbClr val="C00000"/>
              </a:gs>
            </a:gsLst>
            <a:lin ang="5400000" scaled="1"/>
          </a:gradFill>
          <a:ln w="285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思源黑体 CN Regular" panose="020B0500000000000000" pitchFamily="34" charset="-122"/>
              <a:sym typeface="Arial" panose="020B0604020202020204" pitchFamily="34" charset="0"/>
            </a:endParaRPr>
          </a:p>
        </p:txBody>
      </p:sp>
      <p:sp>
        <p:nvSpPr>
          <p:cNvPr id="13" name="TOP-PPT-5"/>
          <p:cNvSpPr/>
          <p:nvPr/>
        </p:nvSpPr>
        <p:spPr>
          <a:xfrm>
            <a:off x="1186771" y="3076222"/>
            <a:ext cx="1656184" cy="978729"/>
          </a:xfrm>
          <a:prstGeom prst="rect">
            <a:avLst/>
          </a:prstGeom>
        </p:spPr>
        <p:txBody>
          <a:bodyPr wrap="square">
            <a:spAutoFit/>
          </a:bodyPr>
          <a:lstStyle/>
          <a:p>
            <a:pPr algn="ctr">
              <a:lnSpc>
                <a:spcPct val="120000"/>
              </a:lnSpc>
            </a:pPr>
            <a:r>
              <a:rPr lang="zh-CN" altLang="en-US" sz="4800" b="1">
                <a:solidFill>
                  <a:schemeClr val="bg1"/>
                </a:solidFill>
                <a:latin typeface="Arial" panose="020B0604020202020204" pitchFamily="34" charset="0"/>
                <a:ea typeface="思源黑体 CN Regular" panose="020B0500000000000000" pitchFamily="34" charset="-122"/>
                <a:sym typeface="Arial" panose="020B0604020202020204" pitchFamily="34" charset="0"/>
              </a:rPr>
              <a:t>五要</a:t>
            </a:r>
          </a:p>
        </p:txBody>
      </p:sp>
      <p:grpSp>
        <p:nvGrpSpPr>
          <p:cNvPr id="14" name="TOP-PPT-6"/>
          <p:cNvGrpSpPr/>
          <p:nvPr/>
        </p:nvGrpSpPr>
        <p:grpSpPr>
          <a:xfrm>
            <a:off x="4177553" y="2006997"/>
            <a:ext cx="681317" cy="584775"/>
            <a:chOff x="4643718" y="1703294"/>
            <a:chExt cx="681317" cy="584775"/>
          </a:xfrm>
        </p:grpSpPr>
        <p:sp>
          <p:nvSpPr>
            <p:cNvPr id="16" name="TOP-PPT-6-1"/>
            <p:cNvSpPr/>
            <p:nvPr/>
          </p:nvSpPr>
          <p:spPr>
            <a:xfrm>
              <a:off x="4643718" y="1703294"/>
              <a:ext cx="681317" cy="565749"/>
            </a:xfrm>
            <a:prstGeom prst="wedgeRoundRectCallout">
              <a:avLst/>
            </a:prstGeom>
            <a:gradFill>
              <a:gsLst>
                <a:gs pos="0">
                  <a:srgbClr val="FF0000"/>
                </a:gs>
                <a:gs pos="100000">
                  <a:srgbClr val="C00000"/>
                </a:gs>
              </a:gsLst>
              <a:lin ang="5400000" scaled="1"/>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sym typeface="Arial" panose="020B0604020202020204" pitchFamily="34" charset="0"/>
              </a:endParaRPr>
            </a:p>
          </p:txBody>
        </p:sp>
        <p:sp>
          <p:nvSpPr>
            <p:cNvPr id="17" name="TOP-PPT-6-2"/>
            <p:cNvSpPr txBox="1"/>
            <p:nvPr/>
          </p:nvSpPr>
          <p:spPr>
            <a:xfrm>
              <a:off x="4678921" y="1703294"/>
              <a:ext cx="639919" cy="584775"/>
            </a:xfrm>
            <a:prstGeom prst="rect">
              <a:avLst/>
            </a:prstGeom>
            <a:noFill/>
          </p:spPr>
          <p:txBody>
            <a:bodyPr wrap="none" rtlCol="0">
              <a:spAutoFit/>
            </a:bodyPr>
            <a:lstStyle/>
            <a:p>
              <a:r>
                <a:rPr kumimoji="1" lang="en-US" altLang="zh-CN" sz="3200">
                  <a:solidFill>
                    <a:schemeClr val="bg1"/>
                  </a:solidFill>
                  <a:latin typeface="Arial" panose="020B0604020202020204" pitchFamily="34" charset="0"/>
                  <a:ea typeface="思源黑体 CN Regular" panose="020B0500000000000000" pitchFamily="34" charset="-122"/>
                  <a:cs typeface="Arial" panose="020B0604020202020204" pitchFamily="34" charset="0"/>
                  <a:sym typeface="Arial" panose="020B0604020202020204" pitchFamily="34" charset="0"/>
                </a:rPr>
                <a:t>01</a:t>
              </a:r>
              <a:endParaRPr kumimoji="1" lang="zh-CN" altLang="en-US" sz="3200">
                <a:solidFill>
                  <a:schemeClr val="bg1"/>
                </a:solidFill>
                <a:latin typeface="Arial" panose="020B0604020202020204" pitchFamily="34" charset="0"/>
                <a:ea typeface="思源黑体 CN Regular" panose="020B0500000000000000" pitchFamily="34" charset="-122"/>
                <a:cs typeface="Arial" panose="020B0604020202020204" pitchFamily="34" charset="0"/>
                <a:sym typeface="Arial" panose="020B0604020202020204" pitchFamily="34" charset="0"/>
              </a:endParaRPr>
            </a:p>
          </p:txBody>
        </p:sp>
      </p:grpSp>
      <p:sp>
        <p:nvSpPr>
          <p:cNvPr id="18" name="TOP-PPT-7"/>
          <p:cNvSpPr/>
          <p:nvPr/>
        </p:nvSpPr>
        <p:spPr>
          <a:xfrm>
            <a:off x="5216957" y="3675721"/>
            <a:ext cx="6096000" cy="1692771"/>
          </a:xfrm>
          <a:prstGeom prst="rect">
            <a:avLst/>
          </a:prstGeom>
        </p:spPr>
        <p:txBody>
          <a:bodyPr wrap="square">
            <a:spAutoFit/>
          </a:bodyPr>
          <a:lstStyle/>
          <a:p>
            <a:pPr>
              <a:lnSpc>
                <a:spcPct val="130000"/>
              </a:lnSpc>
            </a:pPr>
            <a:r>
              <a:rPr lang="zh-CN" altLang="en-US" sz="1600" dirty="0">
                <a:solidFill>
                  <a:schemeClr val="tx1">
                    <a:lumMod val="75000"/>
                    <a:lumOff val="25000"/>
                  </a:schemeClr>
                </a:solidFill>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要坚持依法严惩、打早打小、除恶务尽，始终保持对各类黑恶势力违法犯罪的严打高压态势。政法各机关要进一步明确政策法律界限，统一执法思想，加强协调配合，既坚持严厉打击各类黑恶势力违法犯罪，又坚持严格依法办案，确保办案质量和办案效率的统一，确保政治效果、法律效果和社会效果的统一。</a:t>
            </a:r>
          </a:p>
        </p:txBody>
      </p:sp>
      <p:sp>
        <p:nvSpPr>
          <p:cNvPr id="19" name="TOP-PPT-8"/>
          <p:cNvSpPr/>
          <p:nvPr/>
        </p:nvSpPr>
        <p:spPr>
          <a:xfrm>
            <a:off x="5216957" y="2006996"/>
            <a:ext cx="6096000" cy="1052596"/>
          </a:xfrm>
          <a:prstGeom prst="rect">
            <a:avLst/>
          </a:prstGeom>
        </p:spPr>
        <p:txBody>
          <a:bodyPr wrap="square">
            <a:spAutoFit/>
          </a:bodyPr>
          <a:lstStyle/>
          <a:p>
            <a:pPr>
              <a:lnSpc>
                <a:spcPct val="130000"/>
              </a:lnSpc>
            </a:pPr>
            <a:r>
              <a:rPr lang="zh-CN" altLang="en-US" sz="1600" dirty="0">
                <a:solidFill>
                  <a:schemeClr val="tx1">
                    <a:lumMod val="75000"/>
                    <a:lumOff val="25000"/>
                  </a:schemeClr>
                </a:solidFill>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要聚焦涉黑涉恶问题突出的重点地区、重点行业、重点领域，把打击锋芒始终对准群众反映最强烈、最深恶痛绝的各类黑恶势力违法犯罪。</a:t>
            </a:r>
          </a:p>
        </p:txBody>
      </p:sp>
      <p:grpSp>
        <p:nvGrpSpPr>
          <p:cNvPr id="20" name="TOP-PPT-9"/>
          <p:cNvGrpSpPr/>
          <p:nvPr/>
        </p:nvGrpSpPr>
        <p:grpSpPr>
          <a:xfrm>
            <a:off x="4171361" y="3787587"/>
            <a:ext cx="681317" cy="584775"/>
            <a:chOff x="4643718" y="1703294"/>
            <a:chExt cx="681317" cy="584775"/>
          </a:xfrm>
        </p:grpSpPr>
        <p:sp>
          <p:nvSpPr>
            <p:cNvPr id="21" name="TOP-PPT-9-1"/>
            <p:cNvSpPr/>
            <p:nvPr/>
          </p:nvSpPr>
          <p:spPr>
            <a:xfrm>
              <a:off x="4643718" y="1703294"/>
              <a:ext cx="681317" cy="565749"/>
            </a:xfrm>
            <a:prstGeom prst="wedgeRoundRectCallout">
              <a:avLst/>
            </a:prstGeom>
            <a:gradFill>
              <a:gsLst>
                <a:gs pos="0">
                  <a:srgbClr val="FF0000"/>
                </a:gs>
                <a:gs pos="100000">
                  <a:srgbClr val="C000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sym typeface="Arial" panose="020B0604020202020204" pitchFamily="34" charset="0"/>
              </a:endParaRPr>
            </a:p>
          </p:txBody>
        </p:sp>
        <p:sp>
          <p:nvSpPr>
            <p:cNvPr id="22" name="TOP-PPT-9-2"/>
            <p:cNvSpPr txBox="1"/>
            <p:nvPr/>
          </p:nvSpPr>
          <p:spPr>
            <a:xfrm>
              <a:off x="4643718" y="1703294"/>
              <a:ext cx="639919" cy="584775"/>
            </a:xfrm>
            <a:prstGeom prst="rect">
              <a:avLst/>
            </a:prstGeom>
            <a:noFill/>
          </p:spPr>
          <p:txBody>
            <a:bodyPr wrap="none" rtlCol="0">
              <a:spAutoFit/>
            </a:bodyPr>
            <a:lstStyle/>
            <a:p>
              <a:pPr algn="ctr"/>
              <a:r>
                <a:rPr kumimoji="1" lang="en-US" altLang="zh-CN" sz="3200">
                  <a:solidFill>
                    <a:schemeClr val="bg1"/>
                  </a:solidFill>
                  <a:latin typeface="Arial" panose="020B0604020202020204" pitchFamily="34" charset="0"/>
                  <a:ea typeface="思源黑体 CN Regular" panose="020B0500000000000000" pitchFamily="34" charset="-122"/>
                  <a:cs typeface="Arial" panose="020B0604020202020204" pitchFamily="34" charset="0"/>
                  <a:sym typeface="Arial" panose="020B0604020202020204" pitchFamily="34" charset="0"/>
                </a:rPr>
                <a:t>02</a:t>
              </a:r>
              <a:endParaRPr kumimoji="1" lang="zh-CN" altLang="en-US" sz="3200">
                <a:solidFill>
                  <a:schemeClr val="bg1"/>
                </a:solidFill>
                <a:latin typeface="Arial" panose="020B0604020202020204" pitchFamily="34" charset="0"/>
                <a:ea typeface="思源黑体 CN Regular" panose="020B0500000000000000" pitchFamily="34" charset="-122"/>
                <a:cs typeface="Arial" panose="020B0604020202020204" pitchFamily="34" charset="0"/>
                <a:sym typeface="Arial" panose="020B0604020202020204" pitchFamily="34" charset="0"/>
              </a:endParaRPr>
            </a:p>
          </p:txBody>
        </p:sp>
      </p:gr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TOP-PPT-1"/>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sp>
        <p:nvSpPr>
          <p:cNvPr id="11" name="TOP-PPT-2"/>
          <p:cNvSpPr txBox="1"/>
          <p:nvPr/>
        </p:nvSpPr>
        <p:spPr>
          <a:xfrm>
            <a:off x="1368707" y="700268"/>
            <a:ext cx="6094071" cy="461665"/>
          </a:xfrm>
          <a:prstGeom prst="rect">
            <a:avLst/>
          </a:prstGeom>
          <a:noFill/>
        </p:spPr>
        <p:txBody>
          <a:bodyPr wrap="square">
            <a:spAutoFit/>
          </a:bodyPr>
          <a:lstStyle/>
          <a:p>
            <a:r>
              <a:rPr kumimoji="1" lang="zh-CN" altLang="en-US" sz="2400" b="1">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五要五坚持</a:t>
            </a:r>
          </a:p>
        </p:txBody>
      </p:sp>
      <p:pic>
        <p:nvPicPr>
          <p:cNvPr id="12" name="TOP-PPT-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97923" y="267673"/>
            <a:ext cx="1333952" cy="865188"/>
          </a:xfrm>
          <a:prstGeom prst="rect">
            <a:avLst/>
          </a:prstGeom>
        </p:spPr>
      </p:pic>
      <p:sp>
        <p:nvSpPr>
          <p:cNvPr id="37" name="TOP-PPT-4"/>
          <p:cNvSpPr/>
          <p:nvPr/>
        </p:nvSpPr>
        <p:spPr>
          <a:xfrm>
            <a:off x="715439" y="2269043"/>
            <a:ext cx="2592288" cy="2592288"/>
          </a:xfrm>
          <a:prstGeom prst="ellipse">
            <a:avLst/>
          </a:prstGeom>
          <a:gradFill>
            <a:gsLst>
              <a:gs pos="0">
                <a:srgbClr val="FF0000"/>
              </a:gs>
              <a:gs pos="100000">
                <a:srgbClr val="C00000"/>
              </a:gs>
            </a:gsLst>
            <a:lin ang="5400000" scaled="1"/>
          </a:gradFill>
          <a:ln w="28575" cap="flat" cmpd="sng" algn="ctr">
            <a:solidFill>
              <a:srgbClr val="FFFFFF"/>
            </a:solid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38" name="TOP-PPT-5"/>
          <p:cNvSpPr/>
          <p:nvPr/>
        </p:nvSpPr>
        <p:spPr>
          <a:xfrm>
            <a:off x="1186771" y="3076222"/>
            <a:ext cx="1656184" cy="978729"/>
          </a:xfrm>
          <a:prstGeom prst="rect">
            <a:avLst/>
          </a:prstGeom>
        </p:spPr>
        <p:txBody>
          <a:bodyPr wrap="square">
            <a:spAutoFit/>
          </a:bodyPr>
          <a:lstStyle/>
          <a:p>
            <a:pPr algn="ctr">
              <a:lnSpc>
                <a:spcPct val="120000"/>
              </a:lnSpc>
            </a:pPr>
            <a:r>
              <a:rPr lang="zh-CN" altLang="en-US" sz="4800" b="1">
                <a:solidFill>
                  <a:srgbClr val="FFFFFF"/>
                </a:solidFill>
                <a:latin typeface="Arial" panose="020B0604020202020204" pitchFamily="34" charset="0"/>
                <a:ea typeface="思源黑体 CN Regular" panose="020B0500000000000000" pitchFamily="34" charset="-122"/>
                <a:cs typeface="Arial"/>
                <a:sym typeface="Arial" panose="020B0604020202020204" pitchFamily="34" charset="0"/>
              </a:rPr>
              <a:t>五要</a:t>
            </a:r>
          </a:p>
        </p:txBody>
      </p:sp>
      <p:grpSp>
        <p:nvGrpSpPr>
          <p:cNvPr id="39" name="TOP-PPT-6"/>
          <p:cNvGrpSpPr/>
          <p:nvPr/>
        </p:nvGrpSpPr>
        <p:grpSpPr>
          <a:xfrm>
            <a:off x="4177552" y="2006997"/>
            <a:ext cx="681317" cy="584775"/>
            <a:chOff x="4643718" y="1703294"/>
            <a:chExt cx="681317" cy="584775"/>
          </a:xfrm>
        </p:grpSpPr>
        <p:sp>
          <p:nvSpPr>
            <p:cNvPr id="40" name="TOP-PPT-6-1"/>
            <p:cNvSpPr/>
            <p:nvPr/>
          </p:nvSpPr>
          <p:spPr>
            <a:xfrm>
              <a:off x="4643718" y="1703294"/>
              <a:ext cx="681317" cy="565749"/>
            </a:xfrm>
            <a:prstGeom prst="wedgeRoundRectCallout">
              <a:avLst/>
            </a:prstGeom>
            <a:gradFill>
              <a:gsLst>
                <a:gs pos="0">
                  <a:srgbClr val="FF0000"/>
                </a:gs>
                <a:gs pos="100000">
                  <a:srgbClr val="C00000"/>
                </a:gs>
              </a:gsLst>
              <a:lin ang="5400000" scaled="1"/>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1" lang="zh-CN" altLang="en-US" sz="1800" b="0" i="0" u="none" strike="noStrike" kern="0" cap="none" spc="0" normalizeH="0" baseline="0" noProof="0">
                <a:ln>
                  <a:noFill/>
                </a:ln>
                <a:solidFill>
                  <a:srgbClr val="FFFFFF"/>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41" name="TOP-PPT-6-2"/>
            <p:cNvSpPr txBox="1"/>
            <p:nvPr/>
          </p:nvSpPr>
          <p:spPr>
            <a:xfrm>
              <a:off x="4653637" y="1703294"/>
              <a:ext cx="639919" cy="584775"/>
            </a:xfrm>
            <a:prstGeom prst="rect">
              <a:avLst/>
            </a:prstGeom>
            <a:noFill/>
          </p:spPr>
          <p:txBody>
            <a:bodyPr wrap="none" rtlCol="0">
              <a:spAutoFit/>
            </a:bodyPr>
            <a:lstStyle/>
            <a:p>
              <a:pPr marL="0" marR="0" lvl="0" indent="0" defTabSz="914400" eaLnBrk="1" fontAlgn="auto" latinLnBrk="0" hangingPunct="1">
                <a:lnSpc>
                  <a:spcPct val="100000"/>
                </a:lnSpc>
                <a:spcBef>
                  <a:spcPct val="0"/>
                </a:spcBef>
                <a:spcAft>
                  <a:spcPct val="0"/>
                </a:spcAft>
                <a:buClrTx/>
                <a:buSzTx/>
                <a:buFontTx/>
                <a:buNone/>
                <a:defRPr/>
              </a:pPr>
              <a:r>
                <a:rPr kumimoji="1" lang="en-US" altLang="zh-CN" sz="3200" b="0" i="0" u="none" strike="noStrike" kern="0" cap="none" spc="0" normalizeH="0" baseline="0" noProof="0">
                  <a:ln>
                    <a:noFill/>
                  </a:ln>
                  <a:solidFill>
                    <a:srgbClr val="FFFFFF"/>
                  </a:solidFill>
                  <a:effectLst/>
                  <a:uLnTx/>
                  <a:uFillTx/>
                  <a:latin typeface="Arial" panose="020B0604020202020204" pitchFamily="34" charset="0"/>
                  <a:ea typeface="思源黑体 CN Regular" panose="020B0500000000000000" pitchFamily="34" charset="-122"/>
                  <a:cs typeface="Arial" panose="020B0604020202020204" pitchFamily="34" charset="0"/>
                  <a:sym typeface="Arial" panose="020B0604020202020204" pitchFamily="34" charset="0"/>
                </a:rPr>
                <a:t>03</a:t>
              </a:r>
              <a:endParaRPr kumimoji="1" lang="zh-CN" altLang="en-US" sz="3200" b="0" i="0" u="none" strike="noStrike" kern="0" cap="none" spc="0" normalizeH="0" baseline="0" noProof="0">
                <a:ln>
                  <a:noFill/>
                </a:ln>
                <a:solidFill>
                  <a:srgbClr val="FFFFFF"/>
                </a:solidFill>
                <a:effectLst/>
                <a:uLnTx/>
                <a:uFillTx/>
                <a:latin typeface="Arial" panose="020B0604020202020204" pitchFamily="34" charset="0"/>
                <a:ea typeface="思源黑体 CN Regular" panose="020B0500000000000000" pitchFamily="34" charset="-122"/>
                <a:cs typeface="Arial" panose="020B0604020202020204" pitchFamily="34" charset="0"/>
                <a:sym typeface="Arial" panose="020B0604020202020204" pitchFamily="34" charset="0"/>
              </a:endParaRPr>
            </a:p>
          </p:txBody>
        </p:sp>
      </p:grpSp>
      <p:grpSp>
        <p:nvGrpSpPr>
          <p:cNvPr id="42" name="TOP-PPT-7"/>
          <p:cNvGrpSpPr/>
          <p:nvPr/>
        </p:nvGrpSpPr>
        <p:grpSpPr>
          <a:xfrm>
            <a:off x="4171360" y="3433632"/>
            <a:ext cx="681317" cy="584775"/>
            <a:chOff x="4643718" y="1703294"/>
            <a:chExt cx="681317" cy="584775"/>
          </a:xfrm>
        </p:grpSpPr>
        <p:sp>
          <p:nvSpPr>
            <p:cNvPr id="43" name="TOP-PPT-7-1"/>
            <p:cNvSpPr/>
            <p:nvPr/>
          </p:nvSpPr>
          <p:spPr>
            <a:xfrm>
              <a:off x="4643718" y="1703294"/>
              <a:ext cx="681317" cy="565749"/>
            </a:xfrm>
            <a:prstGeom prst="wedgeRoundRectCallout">
              <a:avLst/>
            </a:prstGeom>
            <a:gradFill>
              <a:gsLst>
                <a:gs pos="0">
                  <a:srgbClr val="FF0000"/>
                </a:gs>
                <a:gs pos="100000">
                  <a:srgbClr val="C00000"/>
                </a:gs>
              </a:gsLst>
              <a:lin ang="5400000" scaled="1"/>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1" lang="zh-CN" altLang="en-US" sz="1800" b="0" i="0" u="none" strike="noStrike" kern="0" cap="none" spc="0" normalizeH="0" baseline="0" noProof="0">
                <a:ln>
                  <a:noFill/>
                </a:ln>
                <a:solidFill>
                  <a:srgbClr val="FFFFFF"/>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44" name="TOP-PPT-7-2"/>
            <p:cNvSpPr txBox="1"/>
            <p:nvPr/>
          </p:nvSpPr>
          <p:spPr>
            <a:xfrm>
              <a:off x="4672714" y="1703294"/>
              <a:ext cx="639919" cy="584775"/>
            </a:xfrm>
            <a:prstGeom prst="rect">
              <a:avLst/>
            </a:prstGeom>
            <a:noFill/>
          </p:spPr>
          <p:txBody>
            <a:bodyPr wrap="none" rtlCol="0">
              <a:spAutoFit/>
            </a:bodyPr>
            <a:lstStyle/>
            <a:p>
              <a:pPr marL="0" marR="0" lvl="0" indent="0" defTabSz="914400" eaLnBrk="1" fontAlgn="auto" latinLnBrk="0" hangingPunct="1">
                <a:lnSpc>
                  <a:spcPct val="100000"/>
                </a:lnSpc>
                <a:spcBef>
                  <a:spcPct val="0"/>
                </a:spcBef>
                <a:spcAft>
                  <a:spcPct val="0"/>
                </a:spcAft>
                <a:buClrTx/>
                <a:buSzTx/>
                <a:buFontTx/>
                <a:buNone/>
                <a:defRPr/>
              </a:pPr>
              <a:r>
                <a:rPr kumimoji="1" lang="en-US" altLang="zh-CN" sz="3200" b="0" i="0" u="none" strike="noStrike" kern="0" cap="none" spc="0" normalizeH="0" baseline="0" noProof="0">
                  <a:ln>
                    <a:noFill/>
                  </a:ln>
                  <a:solidFill>
                    <a:srgbClr val="FFFFFF"/>
                  </a:solidFill>
                  <a:effectLst/>
                  <a:uLnTx/>
                  <a:uFillTx/>
                  <a:latin typeface="Arial" panose="020B0604020202020204" pitchFamily="34" charset="0"/>
                  <a:ea typeface="思源黑体 CN Regular" panose="020B0500000000000000" pitchFamily="34" charset="-122"/>
                  <a:cs typeface="Arial" panose="020B0604020202020204" pitchFamily="34" charset="0"/>
                  <a:sym typeface="Arial" panose="020B0604020202020204" pitchFamily="34" charset="0"/>
                </a:rPr>
                <a:t>04</a:t>
              </a:r>
              <a:endParaRPr kumimoji="1" lang="zh-CN" altLang="en-US" sz="3200" b="0" i="0" u="none" strike="noStrike" kern="0" cap="none" spc="0" normalizeH="0" baseline="0" noProof="0">
                <a:ln>
                  <a:noFill/>
                </a:ln>
                <a:solidFill>
                  <a:srgbClr val="FFFFFF"/>
                </a:solidFill>
                <a:effectLst/>
                <a:uLnTx/>
                <a:uFillTx/>
                <a:latin typeface="Arial" panose="020B0604020202020204" pitchFamily="34" charset="0"/>
                <a:ea typeface="思源黑体 CN Regular" panose="020B0500000000000000" pitchFamily="34" charset="-122"/>
                <a:cs typeface="Arial" panose="020B0604020202020204" pitchFamily="34" charset="0"/>
                <a:sym typeface="Arial" panose="020B0604020202020204" pitchFamily="34" charset="0"/>
              </a:endParaRPr>
            </a:p>
          </p:txBody>
        </p:sp>
      </p:grpSp>
      <p:grpSp>
        <p:nvGrpSpPr>
          <p:cNvPr id="45" name="TOP-PPT-8"/>
          <p:cNvGrpSpPr/>
          <p:nvPr/>
        </p:nvGrpSpPr>
        <p:grpSpPr>
          <a:xfrm>
            <a:off x="4147234" y="4806445"/>
            <a:ext cx="681317" cy="584775"/>
            <a:chOff x="4643718" y="1703294"/>
            <a:chExt cx="681317" cy="584775"/>
          </a:xfrm>
        </p:grpSpPr>
        <p:sp>
          <p:nvSpPr>
            <p:cNvPr id="46" name="TOP-PPT-8-1"/>
            <p:cNvSpPr/>
            <p:nvPr/>
          </p:nvSpPr>
          <p:spPr>
            <a:xfrm>
              <a:off x="4643718" y="1703294"/>
              <a:ext cx="681317" cy="565749"/>
            </a:xfrm>
            <a:prstGeom prst="wedgeRoundRectCallout">
              <a:avLst/>
            </a:prstGeom>
            <a:gradFill>
              <a:gsLst>
                <a:gs pos="0">
                  <a:srgbClr val="FF0000"/>
                </a:gs>
                <a:gs pos="100000">
                  <a:srgbClr val="C00000"/>
                </a:gs>
              </a:gsLst>
              <a:lin ang="5400000" scaled="1"/>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1" lang="zh-CN" altLang="en-US" sz="1800" b="0" i="0" u="none" strike="noStrike" kern="0" cap="none" spc="0" normalizeH="0" baseline="0" noProof="0">
                <a:ln>
                  <a:noFill/>
                </a:ln>
                <a:solidFill>
                  <a:srgbClr val="FFFFFF"/>
                </a:solidFill>
                <a:effectLst/>
                <a:uLnTx/>
                <a:uFillTx/>
                <a:latin typeface="Arial" panose="020B0604020202020204" pitchFamily="34" charset="0"/>
                <a:ea typeface="思源黑体 CN Regular" panose="020B0500000000000000" pitchFamily="34" charset="-122"/>
                <a:cs typeface="Arial"/>
                <a:sym typeface="Arial" panose="020B0604020202020204" pitchFamily="34" charset="0"/>
              </a:endParaRPr>
            </a:p>
          </p:txBody>
        </p:sp>
        <p:sp>
          <p:nvSpPr>
            <p:cNvPr id="47" name="TOP-PPT-8-2"/>
            <p:cNvSpPr txBox="1"/>
            <p:nvPr/>
          </p:nvSpPr>
          <p:spPr>
            <a:xfrm>
              <a:off x="4664417" y="1703294"/>
              <a:ext cx="639919" cy="584775"/>
            </a:xfrm>
            <a:prstGeom prst="rect">
              <a:avLst/>
            </a:prstGeom>
            <a:noFill/>
          </p:spPr>
          <p:txBody>
            <a:bodyPr wrap="none" rtlCol="0">
              <a:spAutoFit/>
            </a:bodyPr>
            <a:lstStyle/>
            <a:p>
              <a:pPr marL="0" marR="0" lvl="0" indent="0" defTabSz="914400" eaLnBrk="1" fontAlgn="auto" latinLnBrk="0" hangingPunct="1">
                <a:lnSpc>
                  <a:spcPct val="100000"/>
                </a:lnSpc>
                <a:spcBef>
                  <a:spcPct val="0"/>
                </a:spcBef>
                <a:spcAft>
                  <a:spcPct val="0"/>
                </a:spcAft>
                <a:buClrTx/>
                <a:buSzTx/>
                <a:buFontTx/>
                <a:buNone/>
                <a:defRPr/>
              </a:pPr>
              <a:r>
                <a:rPr kumimoji="1" lang="en-US" altLang="zh-CN" sz="3200" b="0" i="0" u="none" strike="noStrike" kern="0" cap="none" spc="0" normalizeH="0" baseline="0" noProof="0">
                  <a:ln>
                    <a:noFill/>
                  </a:ln>
                  <a:solidFill>
                    <a:srgbClr val="FFFFFF"/>
                  </a:solidFill>
                  <a:effectLst/>
                  <a:uLnTx/>
                  <a:uFillTx/>
                  <a:latin typeface="Arial" panose="020B0604020202020204" pitchFamily="34" charset="0"/>
                  <a:ea typeface="思源黑体 CN Regular" panose="020B0500000000000000" pitchFamily="34" charset="-122"/>
                  <a:cs typeface="Arial" panose="020B0604020202020204" pitchFamily="34" charset="0"/>
                  <a:sym typeface="Arial" panose="020B0604020202020204" pitchFamily="34" charset="0"/>
                </a:rPr>
                <a:t>05</a:t>
              </a:r>
              <a:endParaRPr kumimoji="1" lang="zh-CN" altLang="en-US" sz="3200" b="0" i="0" u="none" strike="noStrike" kern="0" cap="none" spc="0" normalizeH="0" baseline="0" noProof="0">
                <a:ln>
                  <a:noFill/>
                </a:ln>
                <a:solidFill>
                  <a:srgbClr val="FFFFFF"/>
                </a:solidFill>
                <a:effectLst/>
                <a:uLnTx/>
                <a:uFillTx/>
                <a:latin typeface="Arial" panose="020B0604020202020204" pitchFamily="34" charset="0"/>
                <a:ea typeface="思源黑体 CN Regular" panose="020B0500000000000000" pitchFamily="34" charset="-122"/>
                <a:cs typeface="Arial" panose="020B0604020202020204" pitchFamily="34" charset="0"/>
                <a:sym typeface="Arial" panose="020B0604020202020204" pitchFamily="34" charset="0"/>
              </a:endParaRPr>
            </a:p>
          </p:txBody>
        </p:sp>
      </p:grpSp>
      <p:sp>
        <p:nvSpPr>
          <p:cNvPr id="48" name="TOP-PPT-9"/>
          <p:cNvSpPr/>
          <p:nvPr/>
        </p:nvSpPr>
        <p:spPr>
          <a:xfrm>
            <a:off x="5245827" y="4720705"/>
            <a:ext cx="6096000" cy="1052596"/>
          </a:xfrm>
          <a:prstGeom prst="rect">
            <a:avLst/>
          </a:prstGeom>
        </p:spPr>
        <p:txBody>
          <a:bodyPr wrap="square">
            <a:spAutoFit/>
          </a:bodyPr>
          <a:lstStyle/>
          <a:p>
            <a:pPr>
              <a:lnSpc>
                <a:spcPct val="130000"/>
              </a:lnSpc>
            </a:pPr>
            <a:r>
              <a:rPr lang="zh-CN" altLang="en-US" sz="1600" dirty="0">
                <a:solidFill>
                  <a:srgbClr val="000000">
                    <a:lumMod val="75000"/>
                    <a:lumOff val="25000"/>
                  </a:srgbClr>
                </a:solidFill>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要主动适应以审判为中心的刑事诉讼制度改革，切实把好案件事实关、证据关、程序关和法律适用关，严禁刑讯逼供，防止冤假错案，确保把每一起案件都办成铁案</a:t>
            </a:r>
          </a:p>
        </p:txBody>
      </p:sp>
      <p:sp>
        <p:nvSpPr>
          <p:cNvPr id="49" name="TOP-PPT-10"/>
          <p:cNvSpPr/>
          <p:nvPr/>
        </p:nvSpPr>
        <p:spPr>
          <a:xfrm>
            <a:off x="5245827" y="3318047"/>
            <a:ext cx="6096000" cy="732508"/>
          </a:xfrm>
          <a:prstGeom prst="rect">
            <a:avLst/>
          </a:prstGeom>
        </p:spPr>
        <p:txBody>
          <a:bodyPr wrap="square">
            <a:spAutoFit/>
          </a:bodyPr>
          <a:lstStyle/>
          <a:p>
            <a:pPr>
              <a:lnSpc>
                <a:spcPct val="130000"/>
              </a:lnSpc>
            </a:pPr>
            <a:r>
              <a:rPr lang="zh-CN" altLang="en-US" sz="1600" dirty="0">
                <a:solidFill>
                  <a:srgbClr val="000000">
                    <a:lumMod val="75000"/>
                    <a:lumOff val="25000"/>
                  </a:srgbClr>
                </a:solidFill>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要依法及时采取查封、扣押、冻结等措施，综合运用追缴、没收、判处财产刑以及行政罚款等多种手段，铲除黑恶势力经济基础。</a:t>
            </a:r>
          </a:p>
        </p:txBody>
      </p:sp>
      <p:sp>
        <p:nvSpPr>
          <p:cNvPr id="50" name="TOP-PPT-11"/>
          <p:cNvSpPr/>
          <p:nvPr/>
        </p:nvSpPr>
        <p:spPr>
          <a:xfrm>
            <a:off x="5245827" y="1724666"/>
            <a:ext cx="6096000" cy="1052596"/>
          </a:xfrm>
          <a:prstGeom prst="rect">
            <a:avLst/>
          </a:prstGeom>
        </p:spPr>
        <p:txBody>
          <a:bodyPr wrap="square">
            <a:spAutoFit/>
          </a:bodyPr>
          <a:lstStyle/>
          <a:p>
            <a:pPr>
              <a:lnSpc>
                <a:spcPct val="130000"/>
              </a:lnSpc>
            </a:pPr>
            <a:r>
              <a:rPr lang="zh-CN" altLang="en-US" sz="1600" dirty="0">
                <a:solidFill>
                  <a:srgbClr val="000000">
                    <a:lumMod val="75000"/>
                    <a:lumOff val="25000"/>
                  </a:srgbClr>
                </a:solidFill>
                <a:latin typeface="Arial" panose="020B0604020202020204" pitchFamily="34" charset="0"/>
                <a:ea typeface="思源黑体 CN Regular" panose="020B0500000000000000" pitchFamily="34" charset="-122"/>
                <a:cs typeface="微软雅黑" panose="020B0503020204020204" pitchFamily="34" charset="-122"/>
                <a:sym typeface="Arial" panose="020B0604020202020204" pitchFamily="34" charset="0"/>
              </a:rPr>
              <a:t>要严格贯彻宽严相济的刑事政策，对黑社会性质组织犯罪组织者、领导者、骨干成员及其“保护伞”要依法从严惩处，对犯罪情节较轻的其他参加人员要依法从轻、减轻处罚。</a:t>
            </a: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2.xml><?xml version="1.0" encoding="utf-8"?>
<p:tagLst xmlns:a="http://schemas.openxmlformats.org/drawingml/2006/main" xmlns:r="http://schemas.openxmlformats.org/officeDocument/2006/relationships" xmlns:p="http://schemas.openxmlformats.org/presentationml/2006/main">
  <p:tag name="PA" val="v3.0.1"/>
</p:tagLst>
</file>

<file path=ppt/tags/tag3.xml><?xml version="1.0" encoding="utf-8"?>
<p:tagLst xmlns:a="http://schemas.openxmlformats.org/drawingml/2006/main" xmlns:r="http://schemas.openxmlformats.org/officeDocument/2006/relationships" xmlns:p="http://schemas.openxmlformats.org/presentationml/2006/main">
  <p:tag name="PA" val="v3.0.1"/>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Arial"/>
        <a:cs typeface="Arial"/>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1555</Words>
  <Application>Microsoft Office PowerPoint</Application>
  <PresentationFormat>宽屏</PresentationFormat>
  <Paragraphs>146</Paragraphs>
  <Slides>19</Slides>
  <Notes>2</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19</vt:i4>
      </vt:variant>
    </vt:vector>
  </HeadingPairs>
  <TitlesOfParts>
    <vt:vector size="34" baseType="lpstr">
      <vt:lpstr>Meiryo</vt:lpstr>
      <vt:lpstr>RTWS ShangYaZhunSung G0v1</vt:lpstr>
      <vt:lpstr>yuweij Medium</vt:lpstr>
      <vt:lpstr>方正苏新诗柳楷简体-yolan</vt:lpstr>
      <vt:lpstr>汉仪尚巍手书简</vt:lpstr>
      <vt:lpstr>思源黑体 CN Regular</vt:lpstr>
      <vt:lpstr>宋体</vt:lpstr>
      <vt:lpstr>微软雅黑</vt:lpstr>
      <vt:lpstr>微软雅黑 Light</vt:lpstr>
      <vt:lpstr>Agency FB</vt:lpstr>
      <vt:lpstr>Arial</vt:lpstr>
      <vt:lpstr>Calibri</vt:lpstr>
      <vt:lpstr>Calibri Light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2022-05-22T14:57:50Z</cp:lastPrinted>
  <dcterms:created xsi:type="dcterms:W3CDTF">2022-05-22T14:57:50Z</dcterms:created>
  <dcterms:modified xsi:type="dcterms:W3CDTF">2023-03-07T01:35:35Z</dcterms:modified>
</cp:coreProperties>
</file>