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 id="2147483761" r:id="rId2"/>
  </p:sldMasterIdLst>
  <p:notesMasterIdLst>
    <p:notesMasterId r:id="rId22"/>
  </p:notesMasterIdLst>
  <p:sldIdLst>
    <p:sldId id="553" r:id="rId3"/>
    <p:sldId id="611" r:id="rId4"/>
    <p:sldId id="612" r:id="rId5"/>
    <p:sldId id="557" r:id="rId6"/>
    <p:sldId id="558" r:id="rId7"/>
    <p:sldId id="559" r:id="rId8"/>
    <p:sldId id="613" r:id="rId9"/>
    <p:sldId id="569" r:id="rId10"/>
    <p:sldId id="570" r:id="rId11"/>
    <p:sldId id="571" r:id="rId12"/>
    <p:sldId id="614" r:id="rId13"/>
    <p:sldId id="602" r:id="rId14"/>
    <p:sldId id="603" r:id="rId15"/>
    <p:sldId id="604" r:id="rId16"/>
    <p:sldId id="606" r:id="rId17"/>
    <p:sldId id="607" r:id="rId18"/>
    <p:sldId id="609" r:id="rId19"/>
    <p:sldId id="610" r:id="rId20"/>
    <p:sldId id="615" r:id="rId21"/>
  </p:sldIdLst>
  <p:sldSz cx="9144000" cy="5143500" type="screen16x9"/>
  <p:notesSz cx="6858000" cy="9144000"/>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288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a:tblStyle styleId="{BDBED569-4797-4DF1-A0F4-6AAB3CD982D8}" styleName="浅色样式 3 - 强调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D083AE6-46FA-4A59-8FB0-9F97EB10719F}" styleName="浅色样式 3 - 强调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700" autoAdjust="0"/>
  </p:normalViewPr>
  <p:slideViewPr>
    <p:cSldViewPr>
      <p:cViewPr varScale="1">
        <p:scale>
          <a:sx n="141" d="100"/>
          <a:sy n="141" d="100"/>
        </p:scale>
        <p:origin x="744" y="11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8" d="100"/>
          <a:sy n="88" d="100"/>
        </p:scale>
        <p:origin x="2778"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DD754-F49E-4351-AAFE-19D83F43501C}" type="datetimeFigureOut">
              <a:rPr lang="en-US" smtClean="0"/>
              <a:t>3/7/2023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F6036-E835-44CB-A25A-34C755DFD5D4}" type="slidenum">
              <a:rPr lang="en-US" smtClean="0"/>
              <a:t>‹#›</a:t>
            </a:fld>
            <a:endParaRPr lang="en-US"/>
          </a:p>
        </p:txBody>
      </p:sp>
    </p:spTree>
    <p:extLst>
      <p:ext uri="{BB962C8B-B14F-4D97-AF65-F5344CB8AC3E}">
        <p14:creationId xmlns:p14="http://schemas.microsoft.com/office/powerpoint/2010/main" val="3614133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ea typeface="思源黑体 CN Regular" panose="020B0500000000000000" pitchFamily="34" charset="-122"/>
            </a:endParaRPr>
          </a:p>
        </p:txBody>
      </p:sp>
      <p:sp>
        <p:nvSpPr>
          <p:cNvPr id="4" name="灯片编号占位符 3"/>
          <p:cNvSpPr>
            <a:spLocks noGrp="1"/>
          </p:cNvSpPr>
          <p:nvPr>
            <p:ph type="sldNum" sz="quarter" idx="5"/>
          </p:nvPr>
        </p:nvSpPr>
        <p:spPr/>
        <p:txBody>
          <a:bodyPr/>
          <a:lstStyle/>
          <a:p>
            <a:fld id="{B7844330-D65E-433C-A90B-DC730FD555C4}" type="slidenum">
              <a:rPr lang="zh-CN" altLang="en-US" smtClean="0">
                <a:ea typeface="思源黑体 CN Regular" panose="020B0500000000000000" pitchFamily="34" charset="-122"/>
              </a:rPr>
              <a:t>1</a:t>
            </a:fld>
            <a:endParaRPr lang="zh-CN" altLang="en-US">
              <a:ea typeface="思源黑体 CN Regular" panose="020B0500000000000000" pitchFamily="34" charset="-122"/>
            </a:endParaRPr>
          </a:p>
        </p:txBody>
      </p:sp>
    </p:spTree>
    <p:extLst>
      <p:ext uri="{BB962C8B-B14F-4D97-AF65-F5344CB8AC3E}">
        <p14:creationId xmlns:p14="http://schemas.microsoft.com/office/powerpoint/2010/main" val="637418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ea typeface="思源黑体 CN Regular" panose="020B0500000000000000" pitchFamily="34" charset="-122"/>
            </a:endParaRPr>
          </a:p>
        </p:txBody>
      </p:sp>
      <p:sp>
        <p:nvSpPr>
          <p:cNvPr id="4" name="灯片编号占位符 3"/>
          <p:cNvSpPr>
            <a:spLocks noGrp="1"/>
          </p:cNvSpPr>
          <p:nvPr>
            <p:ph type="sldNum" sz="quarter" idx="5"/>
          </p:nvPr>
        </p:nvSpPr>
        <p:spPr/>
        <p:txBody>
          <a:bodyPr/>
          <a:lstStyle/>
          <a:p>
            <a:fld id="{B7844330-D65E-433C-A90B-DC730FD555C4}" type="slidenum">
              <a:rPr lang="zh-CN" altLang="en-US" smtClean="0">
                <a:ea typeface="思源黑体 CN Regular" panose="020B0500000000000000" pitchFamily="34" charset="-122"/>
              </a:rPr>
              <a:t>2</a:t>
            </a:fld>
            <a:endParaRPr lang="zh-CN" altLang="en-US">
              <a:ea typeface="思源黑体 CN Regular" panose="020B0500000000000000" pitchFamily="34" charset="-122"/>
            </a:endParaRPr>
          </a:p>
        </p:txBody>
      </p:sp>
    </p:spTree>
    <p:extLst>
      <p:ext uri="{BB962C8B-B14F-4D97-AF65-F5344CB8AC3E}">
        <p14:creationId xmlns:p14="http://schemas.microsoft.com/office/powerpoint/2010/main" val="3939159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ea typeface="思源黑体 CN Regular" panose="020B0500000000000000" pitchFamily="34" charset="-122"/>
            </a:endParaRPr>
          </a:p>
        </p:txBody>
      </p:sp>
      <p:sp>
        <p:nvSpPr>
          <p:cNvPr id="4" name="灯片编号占位符 3"/>
          <p:cNvSpPr>
            <a:spLocks noGrp="1"/>
          </p:cNvSpPr>
          <p:nvPr>
            <p:ph type="sldNum" sz="quarter" idx="5"/>
          </p:nvPr>
        </p:nvSpPr>
        <p:spPr/>
        <p:txBody>
          <a:bodyPr/>
          <a:lstStyle/>
          <a:p>
            <a:fld id="{B7844330-D65E-433C-A90B-DC730FD555C4}" type="slidenum">
              <a:rPr lang="zh-CN" altLang="en-US" smtClean="0">
                <a:ea typeface="思源黑体 CN Regular" panose="020B0500000000000000" pitchFamily="34" charset="-122"/>
              </a:rPr>
              <a:t>3</a:t>
            </a:fld>
            <a:endParaRPr lang="zh-CN" altLang="en-US">
              <a:ea typeface="思源黑体 CN Regular" panose="020B0500000000000000" pitchFamily="34" charset="-122"/>
            </a:endParaRPr>
          </a:p>
        </p:txBody>
      </p:sp>
    </p:spTree>
    <p:extLst>
      <p:ext uri="{BB962C8B-B14F-4D97-AF65-F5344CB8AC3E}">
        <p14:creationId xmlns:p14="http://schemas.microsoft.com/office/powerpoint/2010/main" val="495343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ea typeface="思源黑体 CN Regular" panose="020B0500000000000000" pitchFamily="34" charset="-122"/>
            </a:endParaRPr>
          </a:p>
        </p:txBody>
      </p:sp>
      <p:sp>
        <p:nvSpPr>
          <p:cNvPr id="4" name="灯片编号占位符 3"/>
          <p:cNvSpPr>
            <a:spLocks noGrp="1"/>
          </p:cNvSpPr>
          <p:nvPr>
            <p:ph type="sldNum" sz="quarter" idx="5"/>
          </p:nvPr>
        </p:nvSpPr>
        <p:spPr/>
        <p:txBody>
          <a:bodyPr/>
          <a:lstStyle/>
          <a:p>
            <a:fld id="{B7844330-D65E-433C-A90B-DC730FD555C4}" type="slidenum">
              <a:rPr lang="zh-CN" altLang="en-US" smtClean="0">
                <a:ea typeface="思源黑体 CN Regular" panose="020B0500000000000000" pitchFamily="34" charset="-122"/>
              </a:rPr>
              <a:t>7</a:t>
            </a:fld>
            <a:endParaRPr lang="zh-CN" altLang="en-US">
              <a:ea typeface="思源黑体 CN Regular" panose="020B0500000000000000" pitchFamily="34" charset="-122"/>
            </a:endParaRPr>
          </a:p>
        </p:txBody>
      </p:sp>
    </p:spTree>
    <p:extLst>
      <p:ext uri="{BB962C8B-B14F-4D97-AF65-F5344CB8AC3E}">
        <p14:creationId xmlns:p14="http://schemas.microsoft.com/office/powerpoint/2010/main" val="20612546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B78F6036-E835-44CB-A25A-34C755DFD5D4}" type="slidenum">
              <a:rPr lang="en-US" smtClean="0"/>
              <a:t>9</a:t>
            </a:fld>
            <a:endParaRPr lang="en-US"/>
          </a:p>
        </p:txBody>
      </p:sp>
    </p:spTree>
    <p:extLst>
      <p:ext uri="{BB962C8B-B14F-4D97-AF65-F5344CB8AC3E}">
        <p14:creationId xmlns:p14="http://schemas.microsoft.com/office/powerpoint/2010/main" val="33760025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ea typeface="思源黑体 CN Regular" panose="020B0500000000000000" pitchFamily="34" charset="-122"/>
            </a:endParaRPr>
          </a:p>
        </p:txBody>
      </p:sp>
      <p:sp>
        <p:nvSpPr>
          <p:cNvPr id="4" name="灯片编号占位符 3"/>
          <p:cNvSpPr>
            <a:spLocks noGrp="1"/>
          </p:cNvSpPr>
          <p:nvPr>
            <p:ph type="sldNum" sz="quarter" idx="5"/>
          </p:nvPr>
        </p:nvSpPr>
        <p:spPr/>
        <p:txBody>
          <a:bodyPr/>
          <a:lstStyle/>
          <a:p>
            <a:fld id="{B7844330-D65E-433C-A90B-DC730FD555C4}" type="slidenum">
              <a:rPr lang="zh-CN" altLang="en-US" smtClean="0">
                <a:ea typeface="思源黑体 CN Regular" panose="020B0500000000000000" pitchFamily="34" charset="-122"/>
              </a:rPr>
              <a:t>11</a:t>
            </a:fld>
            <a:endParaRPr lang="zh-CN" altLang="en-US">
              <a:ea typeface="思源黑体 CN Regular" panose="020B0500000000000000" pitchFamily="34" charset="-122"/>
            </a:endParaRPr>
          </a:p>
        </p:txBody>
      </p:sp>
    </p:spTree>
    <p:extLst>
      <p:ext uri="{BB962C8B-B14F-4D97-AF65-F5344CB8AC3E}">
        <p14:creationId xmlns:p14="http://schemas.microsoft.com/office/powerpoint/2010/main" val="7360119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19</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1681654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自定义版式">
    <p:bg>
      <p:bgPr>
        <a:solidFill>
          <a:schemeClr val="accent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758933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26266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8047210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171385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9085914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067212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752309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44405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节标题">
    <p:bg>
      <p:bgPr>
        <a:solidFill>
          <a:schemeClr val="accent1"/>
        </a:solidFill>
        <a:effectLst/>
      </p:bgPr>
    </p:bg>
    <p:spTree>
      <p:nvGrpSpPr>
        <p:cNvPr id="1" name=""/>
        <p:cNvGrpSpPr/>
        <p:nvPr/>
      </p:nvGrpSpPr>
      <p:grpSpPr>
        <a:xfrm>
          <a:off x="0" y="0"/>
          <a:ext cx="0" cy="0"/>
          <a:chOff x="0" y="0"/>
          <a:chExt cx="0" cy="0"/>
        </a:xfrm>
      </p:grpSpPr>
      <p:sp>
        <p:nvSpPr>
          <p:cNvPr id="7" name="文本框 6"/>
          <p:cNvSpPr txBox="1"/>
          <p:nvPr userDrawn="1"/>
        </p:nvSpPr>
        <p:spPr>
          <a:xfrm>
            <a:off x="378735" y="438150"/>
            <a:ext cx="1826141" cy="338554"/>
          </a:xfrm>
          <a:prstGeom prst="rect">
            <a:avLst/>
          </a:prstGeom>
          <a:noFill/>
        </p:spPr>
        <p:txBody>
          <a:bodyPr wrap="none" rtlCol="0">
            <a:spAutoFit/>
          </a:bodyPr>
          <a:lstStyle/>
          <a:p>
            <a:r>
              <a:rPr lang="zh-CN" altLang="en-US" sz="1600">
                <a:solidFill>
                  <a:schemeClr val="bg1"/>
                </a:solidFill>
              </a:rPr>
              <a:t>低碳科技相关概述</a:t>
            </a:r>
          </a:p>
        </p:txBody>
      </p:sp>
      <p:sp>
        <p:nvSpPr>
          <p:cNvPr id="2" name="菱形 1"/>
          <p:cNvSpPr/>
          <p:nvPr userDrawn="1"/>
        </p:nvSpPr>
        <p:spPr>
          <a:xfrm>
            <a:off x="218022" y="476498"/>
            <a:ext cx="239178" cy="239178"/>
          </a:xfrm>
          <a:prstGeom prst="diamo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userDrawn="1"/>
        </p:nvSpPr>
        <p:spPr>
          <a:xfrm>
            <a:off x="189914" y="780757"/>
            <a:ext cx="8769151" cy="42062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690664281"/>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节标题">
    <p:bg>
      <p:bgPr>
        <a:solidFill>
          <a:schemeClr val="accent1"/>
        </a:solidFill>
        <a:effectLst/>
      </p:bgPr>
    </p:bg>
    <p:spTree>
      <p:nvGrpSpPr>
        <p:cNvPr id="1" name=""/>
        <p:cNvGrpSpPr/>
        <p:nvPr/>
      </p:nvGrpSpPr>
      <p:grpSpPr>
        <a:xfrm>
          <a:off x="0" y="0"/>
          <a:ext cx="0" cy="0"/>
          <a:chOff x="0" y="0"/>
          <a:chExt cx="0" cy="0"/>
        </a:xfrm>
      </p:grpSpPr>
      <p:sp>
        <p:nvSpPr>
          <p:cNvPr id="7" name="文本框 6"/>
          <p:cNvSpPr txBox="1"/>
          <p:nvPr userDrawn="1"/>
        </p:nvSpPr>
        <p:spPr>
          <a:xfrm>
            <a:off x="378735" y="438150"/>
            <a:ext cx="1826141" cy="338554"/>
          </a:xfrm>
          <a:prstGeom prst="rect">
            <a:avLst/>
          </a:prstGeom>
          <a:noFill/>
        </p:spPr>
        <p:txBody>
          <a:bodyPr wrap="none" rtlCol="0">
            <a:spAutoFit/>
          </a:bodyPr>
          <a:lstStyle/>
          <a:p>
            <a:r>
              <a:rPr lang="zh-CN" altLang="en-US" sz="1600">
                <a:solidFill>
                  <a:schemeClr val="bg1"/>
                </a:solidFill>
              </a:rPr>
              <a:t>低碳科技发展现状</a:t>
            </a:r>
          </a:p>
        </p:txBody>
      </p:sp>
      <p:sp>
        <p:nvSpPr>
          <p:cNvPr id="2" name="菱形 1"/>
          <p:cNvSpPr/>
          <p:nvPr userDrawn="1"/>
        </p:nvSpPr>
        <p:spPr>
          <a:xfrm>
            <a:off x="218022" y="476498"/>
            <a:ext cx="239178" cy="239178"/>
          </a:xfrm>
          <a:prstGeom prst="diamo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userDrawn="1"/>
        </p:nvSpPr>
        <p:spPr>
          <a:xfrm>
            <a:off x="189914" y="780757"/>
            <a:ext cx="8769151" cy="42062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862035079"/>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节标题">
    <p:bg>
      <p:bgPr>
        <a:solidFill>
          <a:schemeClr val="accent1"/>
        </a:solidFill>
        <a:effectLst/>
      </p:bgPr>
    </p:bg>
    <p:spTree>
      <p:nvGrpSpPr>
        <p:cNvPr id="1" name=""/>
        <p:cNvGrpSpPr/>
        <p:nvPr/>
      </p:nvGrpSpPr>
      <p:grpSpPr>
        <a:xfrm>
          <a:off x="0" y="0"/>
          <a:ext cx="0" cy="0"/>
          <a:chOff x="0" y="0"/>
          <a:chExt cx="0" cy="0"/>
        </a:xfrm>
      </p:grpSpPr>
      <p:sp>
        <p:nvSpPr>
          <p:cNvPr id="7" name="文本框 6"/>
          <p:cNvSpPr txBox="1"/>
          <p:nvPr userDrawn="1"/>
        </p:nvSpPr>
        <p:spPr>
          <a:xfrm>
            <a:off x="378735" y="438150"/>
            <a:ext cx="1826141" cy="338554"/>
          </a:xfrm>
          <a:prstGeom prst="rect">
            <a:avLst/>
          </a:prstGeom>
          <a:noFill/>
        </p:spPr>
        <p:txBody>
          <a:bodyPr wrap="none" rtlCol="0">
            <a:spAutoFit/>
          </a:bodyPr>
          <a:lstStyle/>
          <a:p>
            <a:r>
              <a:rPr lang="zh-CN" altLang="en-US" sz="1600">
                <a:solidFill>
                  <a:schemeClr val="bg1"/>
                </a:solidFill>
              </a:rPr>
              <a:t>科技发展动向趋势</a:t>
            </a:r>
          </a:p>
        </p:txBody>
      </p:sp>
      <p:sp>
        <p:nvSpPr>
          <p:cNvPr id="2" name="菱形 1"/>
          <p:cNvSpPr/>
          <p:nvPr userDrawn="1"/>
        </p:nvSpPr>
        <p:spPr>
          <a:xfrm>
            <a:off x="218022" y="476498"/>
            <a:ext cx="239178" cy="239178"/>
          </a:xfrm>
          <a:prstGeom prst="diamo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userDrawn="1"/>
        </p:nvSpPr>
        <p:spPr>
          <a:xfrm>
            <a:off x="189914" y="780757"/>
            <a:ext cx="8769151" cy="42062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243080147"/>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节标题">
    <p:bg>
      <p:bgPr>
        <a:solidFill>
          <a:schemeClr val="accent1"/>
        </a:solidFill>
        <a:effectLst/>
      </p:bgPr>
    </p:bg>
    <p:spTree>
      <p:nvGrpSpPr>
        <p:cNvPr id="1" name=""/>
        <p:cNvGrpSpPr/>
        <p:nvPr/>
      </p:nvGrpSpPr>
      <p:grpSpPr>
        <a:xfrm>
          <a:off x="0" y="0"/>
          <a:ext cx="0" cy="0"/>
          <a:chOff x="0" y="0"/>
          <a:chExt cx="0" cy="0"/>
        </a:xfrm>
      </p:grpSpPr>
      <p:sp>
        <p:nvSpPr>
          <p:cNvPr id="3" name="矩形 2"/>
          <p:cNvSpPr/>
          <p:nvPr userDrawn="1"/>
        </p:nvSpPr>
        <p:spPr>
          <a:xfrm>
            <a:off x="189914" y="780757"/>
            <a:ext cx="8769151" cy="42062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894076446"/>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2497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337983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26829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433701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file:///D:\qq&#25991;&#20214;\712321467\Image\C2C\Image2\%7b75232B38-A165-1FB7-499C-2E1C792CACB5%7d.png"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CEB1B6A-AEF1-4ACD-BD61-958570690F55}" type="datetimeFigureOut">
              <a:rPr lang="zh-CN" altLang="en-US" smtClean="0"/>
              <a:t>2023/3/7</a:t>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6CB991-6BD3-42F2-8A94-1903E9425430}" type="slidenum">
              <a:rPr lang="zh-CN" altLang="en-US" smtClean="0"/>
              <a:t>‹#›</a:t>
            </a:fld>
            <a:endParaRPr lang="zh-CN" altLang="en-US"/>
          </a:p>
        </p:txBody>
      </p:sp>
      <p:pic>
        <p:nvPicPr>
          <p:cNvPr id="7" name="图片 1073743875" descr="学科网 zxxk.com"/>
          <p:cNvPicPr>
            <a:picLocks noChangeAspect="1"/>
          </p:cNvPicPr>
          <p:nvPr/>
        </p:nvPicPr>
        <p:blipFill>
          <a:blip r:link="rId7"/>
          <a:stretch>
            <a:fillRect/>
          </a:stretch>
        </p:blipFill>
        <p:spPr>
          <a:xfrm>
            <a:off x="838200" y="365125"/>
            <a:ext cx="9525" cy="9525"/>
          </a:xfrm>
          <a:prstGeom prst="rect">
            <a:avLst/>
          </a:prstGeom>
          <a:noFill/>
          <a:ln>
            <a:noFill/>
            <a:miter lim="800000"/>
          </a:ln>
        </p:spPr>
      </p:pic>
    </p:spTree>
    <p:extLst>
      <p:ext uri="{BB962C8B-B14F-4D97-AF65-F5344CB8AC3E}">
        <p14:creationId xmlns:p14="http://schemas.microsoft.com/office/powerpoint/2010/main" val="3420558747"/>
      </p:ext>
    </p:extLst>
  </p:cSld>
  <p:clrMap bg1="lt1" tx1="dk1" bg2="lt2" tx2="dk2" accent1="accent1" accent2="accent2" accent3="accent3" accent4="accent4" accent5="accent5" accent6="accent6" hlink="hlink" folHlink="folHlink"/>
  <p:sldLayoutIdLst>
    <p:sldLayoutId id="2147483740" r:id="rId1"/>
    <p:sldLayoutId id="2147483676" r:id="rId2"/>
    <p:sldLayoutId id="2147483759" r:id="rId3"/>
    <p:sldLayoutId id="2147483760" r:id="rId4"/>
    <p:sldLayoutId id="2147483755" r:id="rId5"/>
  </p:sldLayoutIdLst>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pPr/>
              <a:t>2023/3/7</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15054127"/>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5.pn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7.xml"/><Relationship Id="rId1" Type="http://schemas.openxmlformats.org/officeDocument/2006/relationships/slideLayout" Target="../slideLayouts/slideLayout12.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5.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5.pn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5.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3" name="矩形 2"/>
          <p:cNvSpPr/>
          <p:nvPr/>
        </p:nvSpPr>
        <p:spPr>
          <a:xfrm>
            <a:off x="762000" y="716382"/>
            <a:ext cx="7620000" cy="3836568"/>
          </a:xfrm>
          <a:prstGeom prst="rect">
            <a:avLst/>
          </a:prstGeom>
          <a:pattFill prst="ltVert">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flipV="1">
            <a:off x="6781800" y="-3456"/>
            <a:ext cx="2362200" cy="2435489"/>
          </a:xfrm>
          <a:prstGeom prst="rect">
            <a:avLst/>
          </a:prstGeom>
        </p:spPr>
      </p:pic>
      <p:pic>
        <p:nvPicPr>
          <p:cNvPr id="11" name="图片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1" y="-3456"/>
            <a:ext cx="2748477" cy="2087959"/>
          </a:xfrm>
          <a:prstGeom prst="rect">
            <a:avLst/>
          </a:prstGeom>
        </p:spPr>
      </p:pic>
      <p:pic>
        <p:nvPicPr>
          <p:cNvPr id="12" name="图片 11"/>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flipV="1">
            <a:off x="6388836" y="2099320"/>
            <a:ext cx="2755164" cy="2633254"/>
          </a:xfrm>
          <a:prstGeom prst="rect">
            <a:avLst/>
          </a:prstGeom>
        </p:spPr>
      </p:pic>
      <p:grpSp>
        <p:nvGrpSpPr>
          <p:cNvPr id="7" name="组合 6"/>
          <p:cNvGrpSpPr/>
          <p:nvPr/>
        </p:nvGrpSpPr>
        <p:grpSpPr>
          <a:xfrm>
            <a:off x="756" y="3244247"/>
            <a:ext cx="9143244" cy="1901370"/>
            <a:chOff x="756" y="3244247"/>
            <a:chExt cx="9143244" cy="1901370"/>
          </a:xfrm>
        </p:grpSpPr>
        <p:pic>
          <p:nvPicPr>
            <p:cNvPr id="6" name="图片 5"/>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4215550" y="3244247"/>
              <a:ext cx="2794850" cy="1708480"/>
            </a:xfrm>
            <a:prstGeom prst="rect">
              <a:avLst/>
            </a:prstGeom>
          </p:spPr>
        </p:pic>
        <p:pic>
          <p:nvPicPr>
            <p:cNvPr id="10" name="图片 9"/>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56" y="4011855"/>
              <a:ext cx="9143244" cy="1133762"/>
            </a:xfrm>
            <a:prstGeom prst="rect">
              <a:avLst/>
            </a:prstGeom>
          </p:spPr>
        </p:pic>
      </p:grpSp>
      <p:pic>
        <p:nvPicPr>
          <p:cNvPr id="2" name="图片 1"/>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flipH="1">
            <a:off x="228600" y="2952571"/>
            <a:ext cx="2362379" cy="2362379"/>
          </a:xfrm>
          <a:prstGeom prst="rect">
            <a:avLst/>
          </a:prstGeom>
        </p:spPr>
      </p:pic>
      <p:sp>
        <p:nvSpPr>
          <p:cNvPr id="19" name="矩形 18">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8EF5F4DE-6E7E-4B6F-93C6-6CEB3477D818}"/>
              </a:ext>
            </a:extLst>
          </p:cNvPr>
          <p:cNvSpPr/>
          <p:nvPr/>
        </p:nvSpPr>
        <p:spPr>
          <a:xfrm flipH="1">
            <a:off x="1828799" y="2266950"/>
            <a:ext cx="5678379" cy="369332"/>
          </a:xfrm>
          <a:prstGeom prst="rect">
            <a:avLst/>
          </a:prstGeom>
        </p:spPr>
        <p:txBody>
          <a:bodyPr wrap="square">
            <a:spAutoFit/>
          </a:bodyPr>
          <a:lstStyle/>
          <a:p>
            <a:pPr algn="dist"/>
            <a:r>
              <a:rPr lang="zh-CN" altLang="en-US" spc="300">
                <a:solidFill>
                  <a:schemeClr val="accent1"/>
                </a:solidFill>
                <a:latin typeface="+mn-ea"/>
              </a:rPr>
              <a:t>双碳目标下的绿色低碳科技助力环保</a:t>
            </a:r>
          </a:p>
        </p:txBody>
      </p:sp>
      <p:sp>
        <p:nvSpPr>
          <p:cNvPr id="28" name="矩形 27"/>
          <p:cNvSpPr/>
          <p:nvPr/>
        </p:nvSpPr>
        <p:spPr>
          <a:xfrm>
            <a:off x="1748658" y="2883494"/>
            <a:ext cx="5791200" cy="532453"/>
          </a:xfrm>
          <a:prstGeom prst="rect">
            <a:avLst/>
          </a:prstGeom>
        </p:spPr>
        <p:txBody>
          <a:bodyPr wrap="square">
            <a:spAutoFit/>
          </a:bodyPr>
          <a:lstStyle/>
          <a:p>
            <a:pPr algn="ctr">
              <a:lnSpc>
                <a:spcPct val="130000"/>
              </a:lnSpc>
            </a:pPr>
            <a:r>
              <a:rPr lang="zh-CN" altLang="en-US" sz="1100" dirty="0">
                <a:solidFill>
                  <a:schemeClr val="accent1"/>
                </a:solidFill>
                <a:latin typeface="+mn-ea"/>
              </a:rPr>
              <a:t>office work summary office work summary office work summary office work summary office work summary</a:t>
            </a:r>
          </a:p>
        </p:txBody>
      </p:sp>
      <p:sp>
        <p:nvSpPr>
          <p:cNvPr id="29" name="矩形 28"/>
          <p:cNvSpPr/>
          <p:nvPr/>
        </p:nvSpPr>
        <p:spPr>
          <a:xfrm>
            <a:off x="2953906" y="3559373"/>
            <a:ext cx="3083787" cy="307777"/>
          </a:xfrm>
          <a:prstGeom prst="rect">
            <a:avLst/>
          </a:prstGeom>
        </p:spPr>
        <p:txBody>
          <a:bodyPr wrap="square">
            <a:spAutoFit/>
          </a:bodyPr>
          <a:lstStyle/>
          <a:p>
            <a:pPr algn="ctr"/>
            <a:r>
              <a:rPr lang="zh-CN" altLang="en-US" sz="1400">
                <a:solidFill>
                  <a:schemeClr val="accent1"/>
                </a:solidFill>
                <a:latin typeface="+mn-ea"/>
              </a:rPr>
              <a:t>学校            班级   </a:t>
            </a:r>
          </a:p>
        </p:txBody>
      </p:sp>
      <p:cxnSp>
        <p:nvCxnSpPr>
          <p:cNvPr id="32" name="直接连接符 31"/>
          <p:cNvCxnSpPr/>
          <p:nvPr/>
        </p:nvCxnSpPr>
        <p:spPr>
          <a:xfrm>
            <a:off x="1897117" y="2800350"/>
            <a:ext cx="5494283"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4" name="组合 3"/>
          <p:cNvGrpSpPr/>
          <p:nvPr/>
        </p:nvGrpSpPr>
        <p:grpSpPr>
          <a:xfrm>
            <a:off x="1828800" y="763153"/>
            <a:ext cx="5678379" cy="1443357"/>
            <a:chOff x="1828800" y="828524"/>
            <a:chExt cx="5678379" cy="1443357"/>
          </a:xfrm>
        </p:grpSpPr>
        <p:sp>
          <p:nvSpPr>
            <p:cNvPr id="5" name="TextBox 4">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D5EED0B1-5278-428F-9845-EA290F429A74}"/>
                </a:ext>
              </a:extLst>
            </p:cNvPr>
            <p:cNvSpPr txBox="1"/>
            <p:nvPr/>
          </p:nvSpPr>
          <p:spPr>
            <a:xfrm>
              <a:off x="1828800" y="1371687"/>
              <a:ext cx="5678379" cy="900194"/>
            </a:xfrm>
            <a:prstGeom prst="rect">
              <a:avLst/>
            </a:prstGeom>
            <a:noFill/>
          </p:spPr>
          <p:txBody>
            <a:bodyPr wrap="none" lIns="68531" tIns="34264" rIns="68531" bIns="34264" rtlCol="0">
              <a:spAutoFit/>
              <a:scene3d>
                <a:camera prst="orthographicFront"/>
                <a:lightRig rig="flat" dir="t"/>
              </a:scene3d>
              <a:sp3d extrusionH="38100">
                <a:extrusionClr>
                  <a:srgbClr val="FBD04E"/>
                </a:extrusionClr>
              </a:sp3d>
            </a:bodyPr>
            <a:lstStyle>
              <a:defPPr>
                <a:defRPr lang="zh-CN"/>
              </a:defPPr>
              <a:lvl1pPr algn="ctr">
                <a:defRPr sz="4000" b="1">
                  <a:gradFill flip="none" rotWithShape="1">
                    <a:gsLst>
                      <a:gs pos="0">
                        <a:srgbClr val="FBD04E">
                          <a:lumMod val="65000"/>
                          <a:lumOff val="35000"/>
                        </a:srgbClr>
                      </a:gs>
                      <a:gs pos="51000">
                        <a:srgbClr val="B87600">
                          <a:lumMod val="98000"/>
                          <a:lumOff val="2000"/>
                        </a:srgbClr>
                      </a:gs>
                      <a:gs pos="78000">
                        <a:srgbClr val="F4CF68">
                          <a:lumMod val="90000"/>
                          <a:lumOff val="10000"/>
                        </a:srgbClr>
                      </a:gs>
                      <a:gs pos="28000">
                        <a:srgbClr val="F4CF68">
                          <a:lumMod val="93000"/>
                          <a:lumOff val="7000"/>
                        </a:srgbClr>
                      </a:gs>
                      <a:gs pos="100000">
                        <a:srgbClr val="FBD04E">
                          <a:lumMod val="64000"/>
                          <a:lumOff val="36000"/>
                        </a:srgbClr>
                      </a:gs>
                    </a:gsLst>
                    <a:lin ang="2700000" scaled="1"/>
                  </a:gradFill>
                  <a:effectLst>
                    <a:outerShdw blurRad="317500" dist="38100" dir="2700000" algn="tl" rotWithShape="0">
                      <a:prstClr val="black">
                        <a:alpha val="59000"/>
                      </a:prstClr>
                    </a:outerShdw>
                  </a:effectLst>
                  <a:latin typeface="微软雅黑" pitchFamily="34" charset="-122"/>
                  <a:ea typeface="微软雅黑" pitchFamily="34" charset="-122"/>
                </a:defRPr>
              </a:lvl1pPr>
            </a:lstStyle>
            <a:p>
              <a:pPr defTabSz="685319">
                <a:defRPr/>
              </a:pPr>
              <a:r>
                <a:rPr lang="zh-CN" altLang="en-US" sz="5400" kern="0" dirty="0">
                  <a:solidFill>
                    <a:schemeClr val="accent1"/>
                  </a:solidFill>
                  <a:effectLst/>
                  <a:latin typeface="汉仪雅酷黑 85W" panose="020B0904020202020204" pitchFamily="34" charset="-122"/>
                  <a:ea typeface="汉仪雅酷黑 85W" panose="020B0904020202020204" pitchFamily="34" charset="-122"/>
                </a:rPr>
                <a:t>双碳</a:t>
              </a:r>
              <a:r>
                <a:rPr lang="zh-CN" altLang="en-US" sz="5400" kern="0" dirty="0">
                  <a:solidFill>
                    <a:srgbClr val="22C28D"/>
                  </a:solidFill>
                  <a:effectLst/>
                  <a:latin typeface="汉仪雅酷黑 85W" panose="020B0904020202020204" pitchFamily="34" charset="-122"/>
                  <a:ea typeface="汉仪雅酷黑 85W" panose="020B0904020202020204" pitchFamily="34" charset="-122"/>
                </a:rPr>
                <a:t>目标</a:t>
              </a:r>
              <a:r>
                <a:rPr lang="zh-CN" altLang="en-US" sz="5400" kern="0" dirty="0" smtClean="0">
                  <a:solidFill>
                    <a:schemeClr val="accent1"/>
                  </a:solidFill>
                  <a:effectLst/>
                  <a:latin typeface="汉仪雅酷黑 85W" panose="020B0904020202020204" pitchFamily="34" charset="-122"/>
                  <a:ea typeface="汉仪雅酷黑 85W" panose="020B0904020202020204" pitchFamily="34" charset="-122"/>
                </a:rPr>
                <a:t>环境保护</a:t>
              </a:r>
              <a:endParaRPr lang="zh-CN" altLang="en-US" sz="5400" kern="0" dirty="0">
                <a:solidFill>
                  <a:srgbClr val="22C28D"/>
                </a:solidFill>
                <a:effectLst/>
                <a:latin typeface="汉仪雅酷黑 85W" panose="020B0904020202020204" pitchFamily="34" charset="-122"/>
                <a:ea typeface="汉仪雅酷黑 85W" panose="020B0904020202020204" pitchFamily="34" charset="-122"/>
              </a:endParaRPr>
            </a:p>
          </p:txBody>
        </p:sp>
        <p:pic>
          <p:nvPicPr>
            <p:cNvPr id="8" name="图片 7"/>
            <p:cNvPicPr>
              <a:picLocks noChangeAspect="1"/>
            </p:cNvPicPr>
            <p:nvPr/>
          </p:nvPicPr>
          <p:blipFill>
            <a:blip r:embed="rId9" cstate="email">
              <a:extLst>
                <a:ext uri="{28A0092B-C50C-407E-A947-70E740481C1C}">
                  <a14:useLocalDpi xmlns:a14="http://schemas.microsoft.com/office/drawing/2010/main"/>
                </a:ext>
              </a:extLst>
            </a:blip>
            <a:srcRect/>
            <a:stretch>
              <a:fillRect/>
            </a:stretch>
          </p:blipFill>
          <p:spPr>
            <a:xfrm>
              <a:off x="4321727" y="828524"/>
              <a:ext cx="645062" cy="554739"/>
            </a:xfrm>
            <a:prstGeom prst="rect">
              <a:avLst/>
            </a:prstGeom>
          </p:spPr>
        </p:pic>
      </p:grpSp>
      <p:sp>
        <p:nvSpPr>
          <p:cNvPr id="20" name="文本框 19">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136CC11-B217-E13F-4309-F1CE5DA07AC6}"/>
              </a:ext>
            </a:extLst>
          </p:cNvPr>
          <p:cNvSpPr txBox="1"/>
          <p:nvPr/>
        </p:nvSpPr>
        <p:spPr>
          <a:xfrm>
            <a:off x="304979" y="72900"/>
            <a:ext cx="4572000" cy="369332"/>
          </a:xfrm>
          <a:prstGeom prst="rect">
            <a:avLst/>
          </a:prstGeom>
          <a:noFill/>
        </p:spPr>
        <p:txBody>
          <a:bodyPr wrap="square">
            <a:spAutoFit/>
          </a:bodyPr>
          <a:lstStyle/>
          <a:p>
            <a:r>
              <a:rPr lang="zh-CN" altLang="en-US" sz="1800" kern="0">
                <a:solidFill>
                  <a:schemeClr val="accent1"/>
                </a:solidFill>
                <a:effectLst/>
                <a:latin typeface="汉仪雅酷黑 85W" panose="020B0904020202020204" pitchFamily="34" charset="-122"/>
                <a:ea typeface="汉仪雅酷黑 85W" panose="020B0904020202020204" pitchFamily="34" charset="-122"/>
              </a:rPr>
              <a:t>高中主题班会</a:t>
            </a:r>
            <a:r>
              <a:rPr lang="en-US" altLang="zh-CN" sz="1800" kern="0">
                <a:solidFill>
                  <a:srgbClr val="22C28D"/>
                </a:solidFill>
                <a:effectLst/>
                <a:latin typeface="汉仪雅酷黑 85W" panose="020B0904020202020204" pitchFamily="34" charset="-122"/>
                <a:ea typeface="汉仪雅酷黑 85W" panose="020B0904020202020204" pitchFamily="34" charset="-122"/>
              </a:rPr>
              <a:t>---------</a:t>
            </a:r>
            <a:endParaRPr lang="zh-CN" altLang="en-US"/>
          </a:p>
        </p:txBody>
      </p:sp>
    </p:spTree>
    <p:extLst>
      <p:ext uri="{BB962C8B-B14F-4D97-AF65-F5344CB8AC3E}">
        <p14:creationId xmlns:p14="http://schemas.microsoft.com/office/powerpoint/2010/main" val="3785917029"/>
      </p:ext>
    </p:extLst>
  </p:cSld>
  <p:clrMapOvr>
    <a:masterClrMapping/>
  </p:clrMapOvr>
  <mc:AlternateContent xmlns:mc="http://schemas.openxmlformats.org/markup-compatibility/2006" xmlns:p14="http://schemas.microsoft.com/office/powerpoint/2010/main">
    <mc:Choice Requires="p14">
      <p:transition p14:dur="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par>
                                <p:cTn id="9" presetID="2" presetClass="entr" presetSubtype="9"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0-#ppt_w/2"/>
                                          </p:val>
                                        </p:tav>
                                        <p:tav tm="100000">
                                          <p:val>
                                            <p:strVal val="#ppt_x"/>
                                          </p:val>
                                        </p:tav>
                                      </p:tavLst>
                                    </p:anim>
                                    <p:anim calcmode="lin" valueType="num">
                                      <p:cBhvr additive="base">
                                        <p:cTn id="12" dur="500" fill="hold"/>
                                        <p:tgtEl>
                                          <p:spTgt spid="11"/>
                                        </p:tgtEl>
                                        <p:attrNameLst>
                                          <p:attrName>ppt_y</p:attrName>
                                        </p:attrNameLst>
                                      </p:cBhvr>
                                      <p:tavLst>
                                        <p:tav tm="0">
                                          <p:val>
                                            <p:strVal val="0-#ppt_h/2"/>
                                          </p:val>
                                        </p:tav>
                                        <p:tav tm="100000">
                                          <p:val>
                                            <p:strVal val="#ppt_y"/>
                                          </p:val>
                                        </p:tav>
                                      </p:tavLst>
                                    </p:anim>
                                  </p:childTnLst>
                                </p:cTn>
                              </p:par>
                              <p:par>
                                <p:cTn id="13" presetID="2" presetClass="entr" presetSubtype="3" fill="hold"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1+#ppt_w/2"/>
                                          </p:val>
                                        </p:tav>
                                        <p:tav tm="100000">
                                          <p:val>
                                            <p:strVal val="#ppt_x"/>
                                          </p:val>
                                        </p:tav>
                                      </p:tavLst>
                                    </p:anim>
                                    <p:anim calcmode="lin" valueType="num">
                                      <p:cBhvr additive="base">
                                        <p:cTn id="16"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17" fill="hold" nodeType="clickPar">
                      <p:stCondLst>
                        <p:cond delay="indefinite"/>
                        <p:cond evt="onBegin" delay="0">
                          <p:tn val="16"/>
                        </p:cond>
                      </p:stCondLst>
                      <p:childTnLst>
                        <p:par>
                          <p:cTn id="18" fill="hold" nodeType="afterGroup">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barn(inVertical)">
                                      <p:cBhvr>
                                        <p:cTn id="21" dur="500"/>
                                        <p:tgtEl>
                                          <p:spTgt spid="3"/>
                                        </p:tgtEl>
                                      </p:cBhvr>
                                    </p:animEffect>
                                  </p:childTnLst>
                                </p:cTn>
                              </p:par>
                            </p:childTnLst>
                          </p:cTn>
                        </p:par>
                      </p:childTnLst>
                    </p:cTn>
                  </p:par>
                  <p:par>
                    <p:cTn id="22" fill="hold" nodeType="clickPar">
                      <p:stCondLst>
                        <p:cond delay="indefinite"/>
                        <p:cond evt="onBegin" delay="0">
                          <p:tn val="21"/>
                        </p:cond>
                      </p:stCondLst>
                      <p:childTnLst>
                        <p:par>
                          <p:cTn id="23" fill="hold" nodeType="afterGroup">
                            <p:stCondLst>
                              <p:cond delay="0"/>
                            </p:stCondLst>
                            <p:childTnLst>
                              <p:par>
                                <p:cTn id="24" presetID="2" presetClass="entr" presetSubtype="2" fill="hold" nodeType="click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500" fill="hold"/>
                                        <p:tgtEl>
                                          <p:spTgt spid="12"/>
                                        </p:tgtEl>
                                        <p:attrNameLst>
                                          <p:attrName>ppt_x</p:attrName>
                                        </p:attrNameLst>
                                      </p:cBhvr>
                                      <p:tavLst>
                                        <p:tav tm="0">
                                          <p:val>
                                            <p:strVal val="1+#ppt_w/2"/>
                                          </p:val>
                                        </p:tav>
                                        <p:tav tm="100000">
                                          <p:val>
                                            <p:strVal val="#ppt_x"/>
                                          </p:val>
                                        </p:tav>
                                      </p:tavLst>
                                    </p:anim>
                                    <p:anim calcmode="lin" valueType="num">
                                      <p:cBhvr additive="base">
                                        <p:cTn id="27" dur="500" fill="hold"/>
                                        <p:tgtEl>
                                          <p:spTgt spid="12"/>
                                        </p:tgtEl>
                                        <p:attrNameLst>
                                          <p:attrName>ppt_y</p:attrName>
                                        </p:attrNameLst>
                                      </p:cBhvr>
                                      <p:tavLst>
                                        <p:tav tm="0">
                                          <p:val>
                                            <p:strVal val="#ppt_y"/>
                                          </p:val>
                                        </p:tav>
                                        <p:tav tm="100000">
                                          <p:val>
                                            <p:strVal val="#ppt_y"/>
                                          </p:val>
                                        </p:tav>
                                      </p:tavLst>
                                    </p:anim>
                                  </p:childTnLst>
                                </p:cTn>
                              </p:par>
                              <p:par>
                                <p:cTn id="28" presetID="2" presetClass="entr" presetSubtype="4" fill="hold" nodeType="withEffect">
                                  <p:stCondLst>
                                    <p:cond delay="0"/>
                                  </p:stCondLst>
                                  <p:childTnLst>
                                    <p:set>
                                      <p:cBhvr>
                                        <p:cTn id="29" dur="1" fill="hold">
                                          <p:stCondLst>
                                            <p:cond delay="0"/>
                                          </p:stCondLst>
                                        </p:cTn>
                                        <p:tgtEl>
                                          <p:spTgt spid="2"/>
                                        </p:tgtEl>
                                        <p:attrNameLst>
                                          <p:attrName>style.visibility</p:attrName>
                                        </p:attrNameLst>
                                      </p:cBhvr>
                                      <p:to>
                                        <p:strVal val="visible"/>
                                      </p:to>
                                    </p:set>
                                    <p:anim calcmode="lin" valueType="num">
                                      <p:cBhvr additive="base">
                                        <p:cTn id="30" dur="500" fill="hold"/>
                                        <p:tgtEl>
                                          <p:spTgt spid="2"/>
                                        </p:tgtEl>
                                        <p:attrNameLst>
                                          <p:attrName>ppt_x</p:attrName>
                                        </p:attrNameLst>
                                      </p:cBhvr>
                                      <p:tavLst>
                                        <p:tav tm="0">
                                          <p:val>
                                            <p:strVal val="#ppt_x"/>
                                          </p:val>
                                        </p:tav>
                                        <p:tav tm="100000">
                                          <p:val>
                                            <p:strVal val="#ppt_x"/>
                                          </p:val>
                                        </p:tav>
                                      </p:tavLst>
                                    </p:anim>
                                    <p:anim calcmode="lin" valueType="num">
                                      <p:cBhvr additive="base">
                                        <p:cTn id="31"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cond evt="onBegin" delay="0">
                          <p:tn val="31"/>
                        </p:cond>
                      </p:stCondLst>
                      <p:childTnLst>
                        <p:par>
                          <p:cTn id="33" fill="hold" nodeType="afterGroup">
                            <p:stCondLst>
                              <p:cond delay="0"/>
                            </p:stCondLst>
                            <p:childTnLst>
                              <p:par>
                                <p:cTn id="34" presetID="42" presetClass="entr" presetSubtype="0" fill="hold" nodeType="click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fade">
                                      <p:cBhvr>
                                        <p:cTn id="36" dur="1000"/>
                                        <p:tgtEl>
                                          <p:spTgt spid="4"/>
                                        </p:tgtEl>
                                      </p:cBhvr>
                                    </p:animEffect>
                                    <p:anim calcmode="lin" valueType="num">
                                      <p:cBhvr>
                                        <p:cTn id="37" dur="1000" fill="hold"/>
                                        <p:tgtEl>
                                          <p:spTgt spid="4"/>
                                        </p:tgtEl>
                                        <p:attrNameLst>
                                          <p:attrName>ppt_x</p:attrName>
                                        </p:attrNameLst>
                                      </p:cBhvr>
                                      <p:tavLst>
                                        <p:tav tm="0">
                                          <p:val>
                                            <p:strVal val="#ppt_x"/>
                                          </p:val>
                                        </p:tav>
                                        <p:tav tm="100000">
                                          <p:val>
                                            <p:strVal val="#ppt_x"/>
                                          </p:val>
                                        </p:tav>
                                      </p:tavLst>
                                    </p:anim>
                                    <p:anim calcmode="lin" valueType="num">
                                      <p:cBhvr>
                                        <p:cTn id="3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9" fill="hold" nodeType="clickPar">
                      <p:stCondLst>
                        <p:cond delay="indefinite"/>
                        <p:cond evt="onBegin" delay="0">
                          <p:tn val="38"/>
                        </p:cond>
                      </p:stCondLst>
                      <p:childTnLst>
                        <p:par>
                          <p:cTn id="40" fill="hold" nodeType="afterGroup">
                            <p:stCondLst>
                              <p:cond delay="0"/>
                            </p:stCondLst>
                            <p:childTnLst>
                              <p:par>
                                <p:cTn id="41" presetID="16" presetClass="entr" presetSubtype="21" fill="hold" nodeType="clickEffect">
                                  <p:stCondLst>
                                    <p:cond delay="0"/>
                                  </p:stCondLst>
                                  <p:childTnLst>
                                    <p:set>
                                      <p:cBhvr>
                                        <p:cTn id="42" dur="1" fill="hold">
                                          <p:stCondLst>
                                            <p:cond delay="0"/>
                                          </p:stCondLst>
                                        </p:cTn>
                                        <p:tgtEl>
                                          <p:spTgt spid="32"/>
                                        </p:tgtEl>
                                        <p:attrNameLst>
                                          <p:attrName>style.visibility</p:attrName>
                                        </p:attrNameLst>
                                      </p:cBhvr>
                                      <p:to>
                                        <p:strVal val="visible"/>
                                      </p:to>
                                    </p:set>
                                    <p:animEffect transition="in" filter="barn(inVertical)">
                                      <p:cBhvr>
                                        <p:cTn id="43" dur="500"/>
                                        <p:tgtEl>
                                          <p:spTgt spid="32"/>
                                        </p:tgtEl>
                                      </p:cBhvr>
                                    </p:animEffect>
                                  </p:childTnLst>
                                </p:cTn>
                              </p:par>
                              <p:par>
                                <p:cTn id="44" presetID="16" presetClass="entr" presetSubtype="21" fill="hold" grpId="1" nodeType="with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barn(inVertical)">
                                      <p:cBhvr>
                                        <p:cTn id="46" dur="500"/>
                                        <p:tgtEl>
                                          <p:spTgt spid="19"/>
                                        </p:tgtEl>
                                      </p:cBhvr>
                                    </p:animEffect>
                                  </p:childTnLst>
                                </p:cTn>
                              </p:par>
                            </p:childTnLst>
                          </p:cTn>
                        </p:par>
                      </p:childTnLst>
                    </p:cTn>
                  </p:par>
                  <p:par>
                    <p:cTn id="47" fill="hold" nodeType="clickPar">
                      <p:stCondLst>
                        <p:cond delay="indefinite"/>
                        <p:cond evt="onBegin" delay="0">
                          <p:tn val="46"/>
                        </p:cond>
                      </p:stCondLst>
                      <p:childTnLst>
                        <p:par>
                          <p:cTn id="48" fill="hold" nodeType="afterGroup">
                            <p:stCondLst>
                              <p:cond delay="0"/>
                            </p:stCondLst>
                            <p:childTnLst>
                              <p:par>
                                <p:cTn id="49" presetID="53" presetClass="entr" presetSubtype="0" fill="hold" grpId="2" nodeType="clickEffect">
                                  <p:stCondLst>
                                    <p:cond delay="0"/>
                                  </p:stCondLst>
                                  <p:childTnLst>
                                    <p:set>
                                      <p:cBhvr>
                                        <p:cTn id="50" dur="1" fill="hold">
                                          <p:stCondLst>
                                            <p:cond delay="0"/>
                                          </p:stCondLst>
                                        </p:cTn>
                                        <p:tgtEl>
                                          <p:spTgt spid="28"/>
                                        </p:tgtEl>
                                        <p:attrNameLst>
                                          <p:attrName>style.visibility</p:attrName>
                                        </p:attrNameLst>
                                      </p:cBhvr>
                                      <p:to>
                                        <p:strVal val="visible"/>
                                      </p:to>
                                    </p:set>
                                    <p:anim calcmode="lin" valueType="num">
                                      <p:cBhvr>
                                        <p:cTn id="51" dur="500" fill="hold"/>
                                        <p:tgtEl>
                                          <p:spTgt spid="28"/>
                                        </p:tgtEl>
                                        <p:attrNameLst>
                                          <p:attrName>ppt_w</p:attrName>
                                        </p:attrNameLst>
                                      </p:cBhvr>
                                      <p:tavLst>
                                        <p:tav tm="0">
                                          <p:val>
                                            <p:fltVal val="0"/>
                                          </p:val>
                                        </p:tav>
                                        <p:tav tm="100000">
                                          <p:val>
                                            <p:strVal val="#ppt_w"/>
                                          </p:val>
                                        </p:tav>
                                      </p:tavLst>
                                    </p:anim>
                                    <p:anim calcmode="lin" valueType="num">
                                      <p:cBhvr>
                                        <p:cTn id="52" dur="500" fill="hold"/>
                                        <p:tgtEl>
                                          <p:spTgt spid="28"/>
                                        </p:tgtEl>
                                        <p:attrNameLst>
                                          <p:attrName>ppt_h</p:attrName>
                                        </p:attrNameLst>
                                      </p:cBhvr>
                                      <p:tavLst>
                                        <p:tav tm="0">
                                          <p:val>
                                            <p:fltVal val="0"/>
                                          </p:val>
                                        </p:tav>
                                        <p:tav tm="100000">
                                          <p:val>
                                            <p:strVal val="#ppt_h"/>
                                          </p:val>
                                        </p:tav>
                                      </p:tavLst>
                                    </p:anim>
                                    <p:animEffect transition="in" filter="fade">
                                      <p:cBhvr>
                                        <p:cTn id="53" dur="500"/>
                                        <p:tgtEl>
                                          <p:spTgt spid="28"/>
                                        </p:tgtEl>
                                      </p:cBhvr>
                                    </p:animEffect>
                                  </p:childTnLst>
                                </p:cTn>
                              </p:par>
                            </p:childTnLst>
                          </p:cTn>
                        </p:par>
                      </p:childTnLst>
                    </p:cTn>
                  </p:par>
                  <p:par>
                    <p:cTn id="54" fill="hold" nodeType="clickPar">
                      <p:stCondLst>
                        <p:cond delay="indefinite"/>
                        <p:cond evt="onBegin" delay="0">
                          <p:tn val="53"/>
                        </p:cond>
                      </p:stCondLst>
                      <p:childTnLst>
                        <p:par>
                          <p:cTn id="55" fill="hold" nodeType="afterGroup">
                            <p:stCondLst>
                              <p:cond delay="0"/>
                            </p:stCondLst>
                            <p:childTnLst>
                              <p:par>
                                <p:cTn id="56" presetID="2" presetClass="entr" presetSubtype="4" fill="hold" grpId="3" nodeType="clickEffect">
                                  <p:stCondLst>
                                    <p:cond delay="0"/>
                                  </p:stCondLst>
                                  <p:childTnLst>
                                    <p:set>
                                      <p:cBhvr>
                                        <p:cTn id="57" dur="1" fill="hold">
                                          <p:stCondLst>
                                            <p:cond delay="0"/>
                                          </p:stCondLst>
                                        </p:cTn>
                                        <p:tgtEl>
                                          <p:spTgt spid="29"/>
                                        </p:tgtEl>
                                        <p:attrNameLst>
                                          <p:attrName>style.visibility</p:attrName>
                                        </p:attrNameLst>
                                      </p:cBhvr>
                                      <p:to>
                                        <p:strVal val="visible"/>
                                      </p:to>
                                    </p:set>
                                    <p:anim calcmode="lin" valueType="num">
                                      <p:cBhvr additive="base">
                                        <p:cTn id="58" dur="500" fill="hold"/>
                                        <p:tgtEl>
                                          <p:spTgt spid="29"/>
                                        </p:tgtEl>
                                        <p:attrNameLst>
                                          <p:attrName>ppt_x</p:attrName>
                                        </p:attrNameLst>
                                      </p:cBhvr>
                                      <p:tavLst>
                                        <p:tav tm="0">
                                          <p:val>
                                            <p:strVal val="#ppt_x"/>
                                          </p:val>
                                        </p:tav>
                                        <p:tav tm="100000">
                                          <p:val>
                                            <p:strVal val="#ppt_x"/>
                                          </p:val>
                                        </p:tav>
                                      </p:tavLst>
                                    </p:anim>
                                    <p:anim calcmode="lin" valueType="num">
                                      <p:cBhvr additive="base">
                                        <p:cTn id="59"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9" grpId="1"/>
      <p:bldP spid="28" grpId="2"/>
      <p:bldP spid="29" grpId="3"/>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1" name="组合 90"/>
          <p:cNvGrpSpPr/>
          <p:nvPr/>
        </p:nvGrpSpPr>
        <p:grpSpPr>
          <a:xfrm>
            <a:off x="484060" y="2040826"/>
            <a:ext cx="8221981" cy="2359724"/>
            <a:chOff x="484060" y="1962150"/>
            <a:chExt cx="8221981" cy="2359724"/>
          </a:xfrm>
        </p:grpSpPr>
        <p:sp>
          <p:nvSpPr>
            <p:cNvPr id="21" name="object 21"/>
            <p:cNvSpPr/>
            <p:nvPr/>
          </p:nvSpPr>
          <p:spPr>
            <a:xfrm>
              <a:off x="484060" y="1962150"/>
              <a:ext cx="8213408" cy="325755"/>
            </a:xfrm>
            <a:custGeom>
              <a:avLst/>
              <a:gdLst/>
              <a:ahLst/>
              <a:cxnLst/>
              <a:rect l="l" t="t" r="r" b="b"/>
              <a:pathLst>
                <a:path w="10951210" h="434339">
                  <a:moveTo>
                    <a:pt x="10878312" y="0"/>
                  </a:moveTo>
                  <a:lnTo>
                    <a:pt x="72390" y="0"/>
                  </a:lnTo>
                  <a:lnTo>
                    <a:pt x="44212" y="5685"/>
                  </a:lnTo>
                  <a:lnTo>
                    <a:pt x="21202" y="21193"/>
                  </a:lnTo>
                  <a:lnTo>
                    <a:pt x="5688" y="44201"/>
                  </a:lnTo>
                  <a:lnTo>
                    <a:pt x="0" y="72389"/>
                  </a:lnTo>
                  <a:lnTo>
                    <a:pt x="0" y="361950"/>
                  </a:lnTo>
                  <a:lnTo>
                    <a:pt x="5688" y="390138"/>
                  </a:lnTo>
                  <a:lnTo>
                    <a:pt x="21202" y="413146"/>
                  </a:lnTo>
                  <a:lnTo>
                    <a:pt x="44212" y="428654"/>
                  </a:lnTo>
                  <a:lnTo>
                    <a:pt x="72390" y="434339"/>
                  </a:lnTo>
                  <a:lnTo>
                    <a:pt x="10878312" y="434339"/>
                  </a:lnTo>
                  <a:lnTo>
                    <a:pt x="10906500" y="428654"/>
                  </a:lnTo>
                  <a:lnTo>
                    <a:pt x="10929508" y="413146"/>
                  </a:lnTo>
                  <a:lnTo>
                    <a:pt x="10945016" y="390138"/>
                  </a:lnTo>
                  <a:lnTo>
                    <a:pt x="10950702" y="361950"/>
                  </a:lnTo>
                  <a:lnTo>
                    <a:pt x="10950702" y="72389"/>
                  </a:lnTo>
                  <a:lnTo>
                    <a:pt x="10945016" y="44201"/>
                  </a:lnTo>
                  <a:lnTo>
                    <a:pt x="10929508" y="21193"/>
                  </a:lnTo>
                  <a:lnTo>
                    <a:pt x="10906500" y="5685"/>
                  </a:lnTo>
                  <a:lnTo>
                    <a:pt x="10878312" y="0"/>
                  </a:lnTo>
                  <a:close/>
                </a:path>
              </a:pathLst>
            </a:custGeom>
            <a:solidFill>
              <a:srgbClr val="F1F1F1"/>
            </a:solidFill>
          </p:spPr>
          <p:txBody>
            <a:bodyPr wrap="square" lIns="0" tIns="0" rIns="0" bIns="0" rtlCol="0"/>
            <a:lstStyle/>
            <a:p>
              <a:endParaRPr sz="1350"/>
            </a:p>
          </p:txBody>
        </p:sp>
        <p:sp>
          <p:nvSpPr>
            <p:cNvPr id="22" name="object 22"/>
            <p:cNvSpPr txBox="1"/>
            <p:nvPr/>
          </p:nvSpPr>
          <p:spPr>
            <a:xfrm>
              <a:off x="559118" y="2061402"/>
              <a:ext cx="1829276" cy="125034"/>
            </a:xfrm>
            <a:prstGeom prst="rect">
              <a:avLst/>
            </a:prstGeom>
          </p:spPr>
          <p:txBody>
            <a:bodyPr vert="horz" wrap="square" lIns="0" tIns="9525" rIns="0" bIns="0" rtlCol="0">
              <a:spAutoFit/>
            </a:bodyPr>
            <a:lstStyle/>
            <a:p>
              <a:pPr marL="9525">
                <a:spcBef>
                  <a:spcPts val="75"/>
                </a:spcBef>
              </a:pPr>
              <a:r>
                <a:rPr sz="750" spc="-8">
                  <a:solidFill>
                    <a:srgbClr val="585858"/>
                  </a:solidFill>
                  <a:latin typeface="思源黑体 CN Regular" panose="020B0500000000000000" pitchFamily="34" charset="-122"/>
                  <a:cs typeface="SimSun"/>
                </a:rPr>
                <a:t>北京市商汤科技开发有限公司</a:t>
              </a:r>
              <a:r>
                <a:rPr sz="750">
                  <a:solidFill>
                    <a:srgbClr val="585858"/>
                  </a:solidFill>
                  <a:latin typeface="思源黑体 CN Regular" panose="020B0500000000000000" pitchFamily="34" charset="-122"/>
                  <a:cs typeface="SimSun"/>
                </a:rPr>
                <a:t>（</a:t>
              </a:r>
              <a:r>
                <a:rPr sz="750" spc="-8">
                  <a:solidFill>
                    <a:srgbClr val="585858"/>
                  </a:solidFill>
                  <a:latin typeface="思源黑体 CN Regular" panose="020B0500000000000000" pitchFamily="34" charset="-122"/>
                  <a:cs typeface="SimSun"/>
                </a:rPr>
                <a:t>商汤科技</a:t>
              </a:r>
              <a:r>
                <a:rPr sz="750" spc="-38">
                  <a:solidFill>
                    <a:srgbClr val="585858"/>
                  </a:solidFill>
                  <a:latin typeface="思源黑体 CN Regular" panose="020B0500000000000000" pitchFamily="34" charset="-122"/>
                  <a:cs typeface="SimSun"/>
                </a:rPr>
                <a:t>）</a:t>
              </a:r>
              <a:endParaRPr sz="750">
                <a:latin typeface="思源黑体 CN Regular" panose="020B0500000000000000" pitchFamily="34" charset="-122"/>
                <a:cs typeface="SimSun"/>
              </a:endParaRPr>
            </a:p>
          </p:txBody>
        </p:sp>
        <p:sp>
          <p:nvSpPr>
            <p:cNvPr id="23" name="object 23"/>
            <p:cNvSpPr/>
            <p:nvPr/>
          </p:nvSpPr>
          <p:spPr>
            <a:xfrm>
              <a:off x="2651188" y="1962150"/>
              <a:ext cx="1039654" cy="325755"/>
            </a:xfrm>
            <a:custGeom>
              <a:avLst/>
              <a:gdLst/>
              <a:ahLst/>
              <a:cxnLst/>
              <a:rect l="l" t="t" r="r" b="b"/>
              <a:pathLst>
                <a:path w="1386204" h="434339">
                  <a:moveTo>
                    <a:pt x="1313688" y="0"/>
                  </a:moveTo>
                  <a:lnTo>
                    <a:pt x="72390" y="0"/>
                  </a:lnTo>
                  <a:lnTo>
                    <a:pt x="44201" y="5685"/>
                  </a:lnTo>
                  <a:lnTo>
                    <a:pt x="21193" y="21193"/>
                  </a:lnTo>
                  <a:lnTo>
                    <a:pt x="5685" y="44201"/>
                  </a:lnTo>
                  <a:lnTo>
                    <a:pt x="0" y="72389"/>
                  </a:lnTo>
                  <a:lnTo>
                    <a:pt x="0" y="361950"/>
                  </a:lnTo>
                  <a:lnTo>
                    <a:pt x="5685" y="390138"/>
                  </a:lnTo>
                  <a:lnTo>
                    <a:pt x="21193" y="413146"/>
                  </a:lnTo>
                  <a:lnTo>
                    <a:pt x="44201" y="428654"/>
                  </a:lnTo>
                  <a:lnTo>
                    <a:pt x="72390" y="434339"/>
                  </a:lnTo>
                  <a:lnTo>
                    <a:pt x="1313688" y="434339"/>
                  </a:lnTo>
                  <a:lnTo>
                    <a:pt x="1341876" y="428654"/>
                  </a:lnTo>
                  <a:lnTo>
                    <a:pt x="1364884" y="413146"/>
                  </a:lnTo>
                  <a:lnTo>
                    <a:pt x="1380392" y="390138"/>
                  </a:lnTo>
                  <a:lnTo>
                    <a:pt x="1386078" y="361950"/>
                  </a:lnTo>
                  <a:lnTo>
                    <a:pt x="1386078" y="72389"/>
                  </a:lnTo>
                  <a:lnTo>
                    <a:pt x="1380392" y="44201"/>
                  </a:lnTo>
                  <a:lnTo>
                    <a:pt x="1364884" y="21193"/>
                  </a:lnTo>
                  <a:lnTo>
                    <a:pt x="1341876" y="5685"/>
                  </a:lnTo>
                  <a:lnTo>
                    <a:pt x="1313688" y="0"/>
                  </a:lnTo>
                  <a:close/>
                </a:path>
              </a:pathLst>
            </a:custGeom>
            <a:solidFill>
              <a:srgbClr val="F1F1F1"/>
            </a:solidFill>
          </p:spPr>
          <p:txBody>
            <a:bodyPr wrap="square" lIns="0" tIns="0" rIns="0" bIns="0" rtlCol="0"/>
            <a:lstStyle/>
            <a:p>
              <a:endParaRPr sz="1350"/>
            </a:p>
          </p:txBody>
        </p:sp>
        <p:sp>
          <p:nvSpPr>
            <p:cNvPr id="24" name="object 24"/>
            <p:cNvSpPr txBox="1"/>
            <p:nvPr/>
          </p:nvSpPr>
          <p:spPr>
            <a:xfrm>
              <a:off x="2875788" y="2061402"/>
              <a:ext cx="591503" cy="125034"/>
            </a:xfrm>
            <a:prstGeom prst="rect">
              <a:avLst/>
            </a:prstGeom>
          </p:spPr>
          <p:txBody>
            <a:bodyPr vert="horz" wrap="square" lIns="0" tIns="9525" rIns="0" bIns="0" rtlCol="0">
              <a:spAutoFit/>
            </a:bodyPr>
            <a:lstStyle/>
            <a:p>
              <a:pPr marL="9525">
                <a:spcBef>
                  <a:spcPts val="75"/>
                </a:spcBef>
              </a:pPr>
              <a:r>
                <a:rPr sz="750" spc="-11">
                  <a:solidFill>
                    <a:srgbClr val="585858"/>
                  </a:solidFill>
                  <a:latin typeface="思源黑体 CN Regular" panose="020B0500000000000000" pitchFamily="34" charset="-122"/>
                  <a:cs typeface="SimSun"/>
                </a:rPr>
                <a:t>新兴科技企业</a:t>
              </a:r>
              <a:endParaRPr sz="750">
                <a:latin typeface="思源黑体 CN Regular" panose="020B0500000000000000" pitchFamily="34" charset="-122"/>
                <a:cs typeface="SimSun"/>
              </a:endParaRPr>
            </a:p>
          </p:txBody>
        </p:sp>
        <p:sp>
          <p:nvSpPr>
            <p:cNvPr id="25" name="object 25"/>
            <p:cNvSpPr/>
            <p:nvPr/>
          </p:nvSpPr>
          <p:spPr>
            <a:xfrm>
              <a:off x="3804476" y="1966151"/>
              <a:ext cx="1642110" cy="321944"/>
            </a:xfrm>
            <a:custGeom>
              <a:avLst/>
              <a:gdLst/>
              <a:ahLst/>
              <a:cxnLst/>
              <a:rect l="l" t="t" r="r" b="b"/>
              <a:pathLst>
                <a:path w="2189479" h="429259">
                  <a:moveTo>
                    <a:pt x="2117724" y="0"/>
                  </a:moveTo>
                  <a:lnTo>
                    <a:pt x="71500" y="0"/>
                  </a:lnTo>
                  <a:lnTo>
                    <a:pt x="43666" y="5617"/>
                  </a:lnTo>
                  <a:lnTo>
                    <a:pt x="20939" y="20939"/>
                  </a:lnTo>
                  <a:lnTo>
                    <a:pt x="5617" y="43666"/>
                  </a:lnTo>
                  <a:lnTo>
                    <a:pt x="0" y="71500"/>
                  </a:lnTo>
                  <a:lnTo>
                    <a:pt x="0" y="357505"/>
                  </a:lnTo>
                  <a:lnTo>
                    <a:pt x="5617" y="385339"/>
                  </a:lnTo>
                  <a:lnTo>
                    <a:pt x="20939" y="408066"/>
                  </a:lnTo>
                  <a:lnTo>
                    <a:pt x="43666" y="423388"/>
                  </a:lnTo>
                  <a:lnTo>
                    <a:pt x="71500" y="429006"/>
                  </a:lnTo>
                  <a:lnTo>
                    <a:pt x="2117724" y="429006"/>
                  </a:lnTo>
                  <a:lnTo>
                    <a:pt x="2145559" y="423388"/>
                  </a:lnTo>
                  <a:lnTo>
                    <a:pt x="2168286" y="408066"/>
                  </a:lnTo>
                  <a:lnTo>
                    <a:pt x="2183608" y="385339"/>
                  </a:lnTo>
                  <a:lnTo>
                    <a:pt x="2189225" y="357505"/>
                  </a:lnTo>
                  <a:lnTo>
                    <a:pt x="2189225" y="71500"/>
                  </a:lnTo>
                  <a:lnTo>
                    <a:pt x="2183608" y="43666"/>
                  </a:lnTo>
                  <a:lnTo>
                    <a:pt x="2168286" y="20939"/>
                  </a:lnTo>
                  <a:lnTo>
                    <a:pt x="2145559" y="5617"/>
                  </a:lnTo>
                  <a:lnTo>
                    <a:pt x="2117724" y="0"/>
                  </a:lnTo>
                  <a:close/>
                </a:path>
              </a:pathLst>
            </a:custGeom>
            <a:solidFill>
              <a:srgbClr val="F1F1F1"/>
            </a:solidFill>
          </p:spPr>
          <p:txBody>
            <a:bodyPr wrap="square" lIns="0" tIns="0" rIns="0" bIns="0" rtlCol="0"/>
            <a:lstStyle/>
            <a:p>
              <a:endParaRPr sz="1350"/>
            </a:p>
          </p:txBody>
        </p:sp>
        <p:sp>
          <p:nvSpPr>
            <p:cNvPr id="26" name="object 26"/>
            <p:cNvSpPr txBox="1"/>
            <p:nvPr/>
          </p:nvSpPr>
          <p:spPr>
            <a:xfrm>
              <a:off x="3901440" y="2006347"/>
              <a:ext cx="1448753" cy="240450"/>
            </a:xfrm>
            <a:prstGeom prst="rect">
              <a:avLst/>
            </a:prstGeom>
          </p:spPr>
          <p:txBody>
            <a:bodyPr vert="horz" wrap="square" lIns="0" tIns="9525" rIns="0" bIns="0" rtlCol="0">
              <a:spAutoFit/>
            </a:bodyPr>
            <a:lstStyle/>
            <a:p>
              <a:pPr marL="176213" marR="3810" indent="-167164">
                <a:spcBef>
                  <a:spcPts val="75"/>
                </a:spcBef>
              </a:pPr>
              <a:r>
                <a:rPr sz="750" spc="-11" err="1">
                  <a:solidFill>
                    <a:srgbClr val="585858"/>
                  </a:solidFill>
                  <a:latin typeface="思源黑体 CN Regular" panose="020B0500000000000000" pitchFamily="34" charset="-122"/>
                  <a:cs typeface="SimSun"/>
                </a:rPr>
                <a:t>图像识别、视</a:t>
              </a:r>
              <a:r>
                <a:rPr lang="en-US" altLang="zh-CN" sz="225" spc="-11" err="1">
                  <a:solidFill>
                    <a:schemeClr val="bg1"/>
                  </a:solidFill>
                  <a:latin typeface="思源黑体 CN Regular" panose="020B0500000000000000" pitchFamily="34" charset="-122"/>
                  <a:cs typeface="SimSun"/>
                </a:rPr>
                <a:t>.</a:t>
              </a:r>
              <a:r>
                <a:rPr sz="750" spc="-11" err="1">
                  <a:solidFill>
                    <a:srgbClr val="585858"/>
                  </a:solidFill>
                  <a:latin typeface="思源黑体 CN Regular" panose="020B0500000000000000" pitchFamily="34" charset="-122"/>
                  <a:cs typeface="SimSun"/>
                </a:rPr>
                <a:t>频分析等人工智能技</a:t>
              </a:r>
              <a:r>
                <a:rPr sz="750" spc="-8" err="1">
                  <a:solidFill>
                    <a:srgbClr val="585858"/>
                  </a:solidFill>
                  <a:latin typeface="思源黑体 CN Regular" panose="020B0500000000000000" pitchFamily="34" charset="-122"/>
                  <a:cs typeface="SimSun"/>
                </a:rPr>
                <a:t>术、商汤科技SenseM</a:t>
              </a:r>
              <a:r>
                <a:rPr lang="en-US" altLang="zh-CN" sz="100" spc="-11">
                  <a:solidFill>
                    <a:schemeClr val="bg1"/>
                  </a:solidFill>
                  <a:latin typeface="思源黑体 CN Regular" panose="020B0500000000000000" pitchFamily="34" charset="-122"/>
                  <a:cs typeface="SimSun"/>
                </a:rPr>
                <a:t> </a:t>
              </a:r>
              <a:r>
                <a:rPr lang="en-US" altLang="zh-CN" sz="600" spc="-11">
                  <a:solidFill>
                    <a:schemeClr val="bg1"/>
                  </a:solidFill>
                  <a:latin typeface="思源黑体 CN Regular" panose="020B0500000000000000" pitchFamily="34" charset="-122"/>
                  <a:cs typeface="SimSun"/>
                </a:rPr>
                <a:t> </a:t>
              </a:r>
              <a:r>
                <a:rPr sz="750" spc="-8" err="1">
                  <a:solidFill>
                    <a:srgbClr val="585858"/>
                  </a:solidFill>
                  <a:latin typeface="思源黑体 CN Regular" panose="020B0500000000000000" pitchFamily="34" charset="-122"/>
                  <a:cs typeface="SimSun"/>
                </a:rPr>
                <a:t>ARS</a:t>
              </a:r>
              <a:r>
                <a:rPr sz="750" spc="-38" err="1">
                  <a:solidFill>
                    <a:srgbClr val="585858"/>
                  </a:solidFill>
                  <a:latin typeface="思源黑体 CN Regular" panose="020B0500000000000000" pitchFamily="34" charset="-122"/>
                  <a:cs typeface="SimSun"/>
                </a:rPr>
                <a:t>等</a:t>
              </a:r>
              <a:endParaRPr sz="750">
                <a:latin typeface="思源黑体 CN Regular" panose="020B0500000000000000" pitchFamily="34" charset="-122"/>
                <a:cs typeface="SimSun"/>
              </a:endParaRPr>
            </a:p>
          </p:txBody>
        </p:sp>
        <p:sp>
          <p:nvSpPr>
            <p:cNvPr id="27" name="object 27"/>
            <p:cNvSpPr/>
            <p:nvPr/>
          </p:nvSpPr>
          <p:spPr>
            <a:xfrm>
              <a:off x="5551552" y="1966151"/>
              <a:ext cx="1322546" cy="313373"/>
            </a:xfrm>
            <a:custGeom>
              <a:avLst/>
              <a:gdLst/>
              <a:ahLst/>
              <a:cxnLst/>
              <a:rect l="l" t="t" r="r" b="b"/>
              <a:pathLst>
                <a:path w="1763395" h="417829">
                  <a:moveTo>
                    <a:pt x="1693672" y="0"/>
                  </a:moveTo>
                  <a:lnTo>
                    <a:pt x="69596" y="0"/>
                  </a:lnTo>
                  <a:lnTo>
                    <a:pt x="42487" y="5462"/>
                  </a:lnTo>
                  <a:lnTo>
                    <a:pt x="20367" y="20367"/>
                  </a:lnTo>
                  <a:lnTo>
                    <a:pt x="5462" y="42487"/>
                  </a:lnTo>
                  <a:lnTo>
                    <a:pt x="0" y="69596"/>
                  </a:lnTo>
                  <a:lnTo>
                    <a:pt x="0" y="347980"/>
                  </a:lnTo>
                  <a:lnTo>
                    <a:pt x="5462" y="375088"/>
                  </a:lnTo>
                  <a:lnTo>
                    <a:pt x="20367" y="397208"/>
                  </a:lnTo>
                  <a:lnTo>
                    <a:pt x="42487" y="412113"/>
                  </a:lnTo>
                  <a:lnTo>
                    <a:pt x="69596" y="417575"/>
                  </a:lnTo>
                  <a:lnTo>
                    <a:pt x="1693672" y="417575"/>
                  </a:lnTo>
                  <a:lnTo>
                    <a:pt x="1720780" y="412113"/>
                  </a:lnTo>
                  <a:lnTo>
                    <a:pt x="1742900" y="397208"/>
                  </a:lnTo>
                  <a:lnTo>
                    <a:pt x="1757805" y="375088"/>
                  </a:lnTo>
                  <a:lnTo>
                    <a:pt x="1763267" y="347980"/>
                  </a:lnTo>
                  <a:lnTo>
                    <a:pt x="1763267" y="69596"/>
                  </a:lnTo>
                  <a:lnTo>
                    <a:pt x="1757805" y="42487"/>
                  </a:lnTo>
                  <a:lnTo>
                    <a:pt x="1742900" y="20367"/>
                  </a:lnTo>
                  <a:lnTo>
                    <a:pt x="1720780" y="5462"/>
                  </a:lnTo>
                  <a:lnTo>
                    <a:pt x="1693672" y="0"/>
                  </a:lnTo>
                  <a:close/>
                </a:path>
              </a:pathLst>
            </a:custGeom>
            <a:solidFill>
              <a:srgbClr val="F1F1F1"/>
            </a:solidFill>
          </p:spPr>
          <p:txBody>
            <a:bodyPr wrap="square" lIns="0" tIns="0" rIns="0" bIns="0" rtlCol="0"/>
            <a:lstStyle/>
            <a:p>
              <a:endParaRPr sz="1350"/>
            </a:p>
          </p:txBody>
        </p:sp>
        <p:sp>
          <p:nvSpPr>
            <p:cNvPr id="28" name="object 28"/>
            <p:cNvSpPr txBox="1"/>
            <p:nvPr/>
          </p:nvSpPr>
          <p:spPr>
            <a:xfrm>
              <a:off x="5679949" y="2059306"/>
              <a:ext cx="1067276" cy="125034"/>
            </a:xfrm>
            <a:prstGeom prst="rect">
              <a:avLst/>
            </a:prstGeom>
          </p:spPr>
          <p:txBody>
            <a:bodyPr vert="horz" wrap="square" lIns="0" tIns="9525" rIns="0" bIns="0" rtlCol="0">
              <a:spAutoFit/>
            </a:bodyPr>
            <a:lstStyle/>
            <a:p>
              <a:pPr marL="9525">
                <a:spcBef>
                  <a:spcPts val="75"/>
                </a:spcBef>
              </a:pPr>
              <a:r>
                <a:rPr sz="750" spc="-11">
                  <a:solidFill>
                    <a:srgbClr val="585858"/>
                  </a:solidFill>
                  <a:latin typeface="思源黑体 CN Regular" panose="020B0500000000000000" pitchFamily="34" charset="-122"/>
                  <a:cs typeface="SimSun"/>
                </a:rPr>
                <a:t>能源电力行业数字化转型</a:t>
              </a:r>
              <a:endParaRPr sz="750">
                <a:latin typeface="思源黑体 CN Regular" panose="020B0500000000000000" pitchFamily="34" charset="-122"/>
                <a:cs typeface="SimSun"/>
              </a:endParaRPr>
            </a:p>
          </p:txBody>
        </p:sp>
        <p:sp>
          <p:nvSpPr>
            <p:cNvPr id="29" name="object 29"/>
            <p:cNvSpPr/>
            <p:nvPr/>
          </p:nvSpPr>
          <p:spPr>
            <a:xfrm>
              <a:off x="492633" y="2368488"/>
              <a:ext cx="8213408" cy="326707"/>
            </a:xfrm>
            <a:custGeom>
              <a:avLst/>
              <a:gdLst/>
              <a:ahLst/>
              <a:cxnLst/>
              <a:rect l="l" t="t" r="r" b="b"/>
              <a:pathLst>
                <a:path w="10951210" h="435609">
                  <a:moveTo>
                    <a:pt x="10878185" y="0"/>
                  </a:moveTo>
                  <a:lnTo>
                    <a:pt x="72517" y="0"/>
                  </a:lnTo>
                  <a:lnTo>
                    <a:pt x="44287" y="5705"/>
                  </a:lnTo>
                  <a:lnTo>
                    <a:pt x="21237" y="21256"/>
                  </a:lnTo>
                  <a:lnTo>
                    <a:pt x="5697" y="44309"/>
                  </a:lnTo>
                  <a:lnTo>
                    <a:pt x="0" y="72517"/>
                  </a:lnTo>
                  <a:lnTo>
                    <a:pt x="0" y="362585"/>
                  </a:lnTo>
                  <a:lnTo>
                    <a:pt x="5697" y="390792"/>
                  </a:lnTo>
                  <a:lnTo>
                    <a:pt x="21237" y="413845"/>
                  </a:lnTo>
                  <a:lnTo>
                    <a:pt x="44287" y="429396"/>
                  </a:lnTo>
                  <a:lnTo>
                    <a:pt x="72517" y="435102"/>
                  </a:lnTo>
                  <a:lnTo>
                    <a:pt x="10878185" y="435102"/>
                  </a:lnTo>
                  <a:lnTo>
                    <a:pt x="10906392" y="429396"/>
                  </a:lnTo>
                  <a:lnTo>
                    <a:pt x="10929445" y="413845"/>
                  </a:lnTo>
                  <a:lnTo>
                    <a:pt x="10944996" y="390792"/>
                  </a:lnTo>
                  <a:lnTo>
                    <a:pt x="10950702" y="362585"/>
                  </a:lnTo>
                  <a:lnTo>
                    <a:pt x="10950702" y="72517"/>
                  </a:lnTo>
                  <a:lnTo>
                    <a:pt x="10944996" y="44309"/>
                  </a:lnTo>
                  <a:lnTo>
                    <a:pt x="10929445" y="21256"/>
                  </a:lnTo>
                  <a:lnTo>
                    <a:pt x="10906392" y="5705"/>
                  </a:lnTo>
                  <a:lnTo>
                    <a:pt x="10878185" y="0"/>
                  </a:lnTo>
                  <a:close/>
                </a:path>
              </a:pathLst>
            </a:custGeom>
            <a:solidFill>
              <a:srgbClr val="F1F1F1"/>
            </a:solidFill>
          </p:spPr>
          <p:txBody>
            <a:bodyPr wrap="square" lIns="0" tIns="0" rIns="0" bIns="0" rtlCol="0"/>
            <a:lstStyle/>
            <a:p>
              <a:endParaRPr sz="1350"/>
            </a:p>
          </p:txBody>
        </p:sp>
        <p:sp>
          <p:nvSpPr>
            <p:cNvPr id="30" name="object 30"/>
            <p:cNvSpPr txBox="1"/>
            <p:nvPr/>
          </p:nvSpPr>
          <p:spPr>
            <a:xfrm>
              <a:off x="567880" y="2468119"/>
              <a:ext cx="1734503" cy="125034"/>
            </a:xfrm>
            <a:prstGeom prst="rect">
              <a:avLst/>
            </a:prstGeom>
          </p:spPr>
          <p:txBody>
            <a:bodyPr vert="horz" wrap="square" lIns="0" tIns="9525" rIns="0" bIns="0" rtlCol="0">
              <a:spAutoFit/>
            </a:bodyPr>
            <a:lstStyle/>
            <a:p>
              <a:pPr marL="9525">
                <a:spcBef>
                  <a:spcPts val="75"/>
                </a:spcBef>
              </a:pPr>
              <a:r>
                <a:rPr sz="750" spc="-8">
                  <a:solidFill>
                    <a:srgbClr val="585858"/>
                  </a:solidFill>
                  <a:latin typeface="思源黑体 CN Regular" panose="020B0500000000000000" pitchFamily="34" charset="-122"/>
                  <a:cs typeface="SimSun"/>
                </a:rPr>
                <a:t>上海箱箱智能科技有限公司</a:t>
              </a:r>
              <a:r>
                <a:rPr sz="750">
                  <a:solidFill>
                    <a:srgbClr val="585858"/>
                  </a:solidFill>
                  <a:latin typeface="思源黑体 CN Regular" panose="020B0500000000000000" pitchFamily="34" charset="-122"/>
                  <a:cs typeface="SimSun"/>
                </a:rPr>
                <a:t>（</a:t>
              </a:r>
              <a:r>
                <a:rPr sz="750" spc="-4">
                  <a:solidFill>
                    <a:srgbClr val="585858"/>
                  </a:solidFill>
                  <a:latin typeface="思源黑体 CN Regular" panose="020B0500000000000000" pitchFamily="34" charset="-122"/>
                  <a:cs typeface="SimSun"/>
                </a:rPr>
                <a:t>箱箱共用</a:t>
              </a:r>
              <a:r>
                <a:rPr sz="750" spc="-38">
                  <a:solidFill>
                    <a:srgbClr val="585858"/>
                  </a:solidFill>
                  <a:latin typeface="思源黑体 CN Regular" panose="020B0500000000000000" pitchFamily="34" charset="-122"/>
                  <a:cs typeface="SimSun"/>
                </a:rPr>
                <a:t>）</a:t>
              </a:r>
              <a:endParaRPr sz="750">
                <a:latin typeface="思源黑体 CN Regular" panose="020B0500000000000000" pitchFamily="34" charset="-122"/>
                <a:cs typeface="SimSun"/>
              </a:endParaRPr>
            </a:p>
          </p:txBody>
        </p:sp>
        <p:sp>
          <p:nvSpPr>
            <p:cNvPr id="31" name="object 31"/>
            <p:cNvSpPr/>
            <p:nvPr/>
          </p:nvSpPr>
          <p:spPr>
            <a:xfrm>
              <a:off x="2651188" y="2368488"/>
              <a:ext cx="1039654" cy="326707"/>
            </a:xfrm>
            <a:custGeom>
              <a:avLst/>
              <a:gdLst/>
              <a:ahLst/>
              <a:cxnLst/>
              <a:rect l="l" t="t" r="r" b="b"/>
              <a:pathLst>
                <a:path w="1386204" h="435609">
                  <a:moveTo>
                    <a:pt x="1313561" y="0"/>
                  </a:moveTo>
                  <a:lnTo>
                    <a:pt x="72517" y="0"/>
                  </a:lnTo>
                  <a:lnTo>
                    <a:pt x="44309" y="5705"/>
                  </a:lnTo>
                  <a:lnTo>
                    <a:pt x="21256" y="21256"/>
                  </a:lnTo>
                  <a:lnTo>
                    <a:pt x="5705" y="44309"/>
                  </a:lnTo>
                  <a:lnTo>
                    <a:pt x="0" y="72517"/>
                  </a:lnTo>
                  <a:lnTo>
                    <a:pt x="0" y="362585"/>
                  </a:lnTo>
                  <a:lnTo>
                    <a:pt x="5705" y="390792"/>
                  </a:lnTo>
                  <a:lnTo>
                    <a:pt x="21256" y="413845"/>
                  </a:lnTo>
                  <a:lnTo>
                    <a:pt x="44309" y="429396"/>
                  </a:lnTo>
                  <a:lnTo>
                    <a:pt x="72517" y="435102"/>
                  </a:lnTo>
                  <a:lnTo>
                    <a:pt x="1313561" y="435102"/>
                  </a:lnTo>
                  <a:lnTo>
                    <a:pt x="1341768" y="429396"/>
                  </a:lnTo>
                  <a:lnTo>
                    <a:pt x="1364821" y="413845"/>
                  </a:lnTo>
                  <a:lnTo>
                    <a:pt x="1380372" y="390792"/>
                  </a:lnTo>
                  <a:lnTo>
                    <a:pt x="1386078" y="362585"/>
                  </a:lnTo>
                  <a:lnTo>
                    <a:pt x="1386078" y="72517"/>
                  </a:lnTo>
                  <a:lnTo>
                    <a:pt x="1380372" y="44309"/>
                  </a:lnTo>
                  <a:lnTo>
                    <a:pt x="1364821" y="21256"/>
                  </a:lnTo>
                  <a:lnTo>
                    <a:pt x="1341768" y="5705"/>
                  </a:lnTo>
                  <a:lnTo>
                    <a:pt x="1313561" y="0"/>
                  </a:lnTo>
                  <a:close/>
                </a:path>
              </a:pathLst>
            </a:custGeom>
            <a:solidFill>
              <a:srgbClr val="F1F1F1"/>
            </a:solidFill>
          </p:spPr>
          <p:txBody>
            <a:bodyPr wrap="square" lIns="0" tIns="0" rIns="0" bIns="0" rtlCol="0"/>
            <a:lstStyle/>
            <a:p>
              <a:endParaRPr sz="1350"/>
            </a:p>
          </p:txBody>
        </p:sp>
        <p:sp>
          <p:nvSpPr>
            <p:cNvPr id="32" name="object 32"/>
            <p:cNvSpPr txBox="1"/>
            <p:nvPr/>
          </p:nvSpPr>
          <p:spPr>
            <a:xfrm>
              <a:off x="2875788" y="2468119"/>
              <a:ext cx="591503" cy="125034"/>
            </a:xfrm>
            <a:prstGeom prst="rect">
              <a:avLst/>
            </a:prstGeom>
          </p:spPr>
          <p:txBody>
            <a:bodyPr vert="horz" wrap="square" lIns="0" tIns="9525" rIns="0" bIns="0" rtlCol="0">
              <a:spAutoFit/>
            </a:bodyPr>
            <a:lstStyle/>
            <a:p>
              <a:pPr marL="9525">
                <a:spcBef>
                  <a:spcPts val="75"/>
                </a:spcBef>
              </a:pPr>
              <a:r>
                <a:rPr sz="750" spc="-11">
                  <a:solidFill>
                    <a:srgbClr val="585858"/>
                  </a:solidFill>
                  <a:latin typeface="思源黑体 CN Regular" panose="020B0500000000000000" pitchFamily="34" charset="-122"/>
                  <a:cs typeface="SimSun"/>
                </a:rPr>
                <a:t>低碳服务企业</a:t>
              </a:r>
              <a:endParaRPr sz="750">
                <a:latin typeface="思源黑体 CN Regular" panose="020B0500000000000000" pitchFamily="34" charset="-122"/>
                <a:cs typeface="SimSun"/>
              </a:endParaRPr>
            </a:p>
          </p:txBody>
        </p:sp>
        <p:sp>
          <p:nvSpPr>
            <p:cNvPr id="33" name="object 33"/>
            <p:cNvSpPr/>
            <p:nvPr/>
          </p:nvSpPr>
          <p:spPr>
            <a:xfrm>
              <a:off x="3804476" y="2368488"/>
              <a:ext cx="1642110" cy="326707"/>
            </a:xfrm>
            <a:custGeom>
              <a:avLst/>
              <a:gdLst/>
              <a:ahLst/>
              <a:cxnLst/>
              <a:rect l="l" t="t" r="r" b="b"/>
              <a:pathLst>
                <a:path w="2189479" h="435609">
                  <a:moveTo>
                    <a:pt x="2116709" y="0"/>
                  </a:moveTo>
                  <a:lnTo>
                    <a:pt x="72516" y="0"/>
                  </a:lnTo>
                  <a:lnTo>
                    <a:pt x="44309" y="5705"/>
                  </a:lnTo>
                  <a:lnTo>
                    <a:pt x="21256" y="21256"/>
                  </a:lnTo>
                  <a:lnTo>
                    <a:pt x="5705" y="44309"/>
                  </a:lnTo>
                  <a:lnTo>
                    <a:pt x="0" y="72517"/>
                  </a:lnTo>
                  <a:lnTo>
                    <a:pt x="0" y="362585"/>
                  </a:lnTo>
                  <a:lnTo>
                    <a:pt x="5705" y="390792"/>
                  </a:lnTo>
                  <a:lnTo>
                    <a:pt x="21256" y="413845"/>
                  </a:lnTo>
                  <a:lnTo>
                    <a:pt x="44309" y="429396"/>
                  </a:lnTo>
                  <a:lnTo>
                    <a:pt x="72516" y="435102"/>
                  </a:lnTo>
                  <a:lnTo>
                    <a:pt x="2116709" y="435102"/>
                  </a:lnTo>
                  <a:lnTo>
                    <a:pt x="2144916" y="429396"/>
                  </a:lnTo>
                  <a:lnTo>
                    <a:pt x="2167969" y="413845"/>
                  </a:lnTo>
                  <a:lnTo>
                    <a:pt x="2183520" y="390792"/>
                  </a:lnTo>
                  <a:lnTo>
                    <a:pt x="2189225" y="362585"/>
                  </a:lnTo>
                  <a:lnTo>
                    <a:pt x="2189225" y="72517"/>
                  </a:lnTo>
                  <a:lnTo>
                    <a:pt x="2183520" y="44309"/>
                  </a:lnTo>
                  <a:lnTo>
                    <a:pt x="2167969" y="21256"/>
                  </a:lnTo>
                  <a:lnTo>
                    <a:pt x="2144916" y="5705"/>
                  </a:lnTo>
                  <a:lnTo>
                    <a:pt x="2116709" y="0"/>
                  </a:lnTo>
                  <a:close/>
                </a:path>
              </a:pathLst>
            </a:custGeom>
            <a:solidFill>
              <a:srgbClr val="F1F1F1"/>
            </a:solidFill>
          </p:spPr>
          <p:txBody>
            <a:bodyPr wrap="square" lIns="0" tIns="0" rIns="0" bIns="0" rtlCol="0"/>
            <a:lstStyle/>
            <a:p>
              <a:endParaRPr sz="1350"/>
            </a:p>
          </p:txBody>
        </p:sp>
        <p:sp>
          <p:nvSpPr>
            <p:cNvPr id="34" name="object 34"/>
            <p:cNvSpPr txBox="1"/>
            <p:nvPr/>
          </p:nvSpPr>
          <p:spPr>
            <a:xfrm>
              <a:off x="4378262" y="2468119"/>
              <a:ext cx="495776" cy="125034"/>
            </a:xfrm>
            <a:prstGeom prst="rect">
              <a:avLst/>
            </a:prstGeom>
          </p:spPr>
          <p:txBody>
            <a:bodyPr vert="horz" wrap="square" lIns="0" tIns="9525" rIns="0" bIns="0" rtlCol="0">
              <a:spAutoFit/>
            </a:bodyPr>
            <a:lstStyle/>
            <a:p>
              <a:pPr marL="9525">
                <a:spcBef>
                  <a:spcPts val="75"/>
                </a:spcBef>
              </a:pPr>
              <a:r>
                <a:rPr sz="750" spc="-11">
                  <a:solidFill>
                    <a:srgbClr val="585858"/>
                  </a:solidFill>
                  <a:latin typeface="思源黑体 CN Regular" panose="020B0500000000000000" pitchFamily="34" charset="-122"/>
                  <a:cs typeface="SimSun"/>
                </a:rPr>
                <a:t>物联网技术</a:t>
              </a:r>
              <a:endParaRPr sz="750">
                <a:latin typeface="思源黑体 CN Regular" panose="020B0500000000000000" pitchFamily="34" charset="-122"/>
                <a:cs typeface="SimSun"/>
              </a:endParaRPr>
            </a:p>
          </p:txBody>
        </p:sp>
        <p:sp>
          <p:nvSpPr>
            <p:cNvPr id="35" name="object 35"/>
            <p:cNvSpPr/>
            <p:nvPr/>
          </p:nvSpPr>
          <p:spPr>
            <a:xfrm>
              <a:off x="5560123" y="2373059"/>
              <a:ext cx="1313973" cy="325755"/>
            </a:xfrm>
            <a:custGeom>
              <a:avLst/>
              <a:gdLst/>
              <a:ahLst/>
              <a:cxnLst/>
              <a:rect l="l" t="t" r="r" b="b"/>
              <a:pathLst>
                <a:path w="1751964" h="434339">
                  <a:moveTo>
                    <a:pt x="1679448" y="0"/>
                  </a:moveTo>
                  <a:lnTo>
                    <a:pt x="72390" y="0"/>
                  </a:lnTo>
                  <a:lnTo>
                    <a:pt x="44201" y="5685"/>
                  </a:lnTo>
                  <a:lnTo>
                    <a:pt x="21193" y="21193"/>
                  </a:lnTo>
                  <a:lnTo>
                    <a:pt x="5685" y="44201"/>
                  </a:lnTo>
                  <a:lnTo>
                    <a:pt x="0" y="72389"/>
                  </a:lnTo>
                  <a:lnTo>
                    <a:pt x="0" y="361950"/>
                  </a:lnTo>
                  <a:lnTo>
                    <a:pt x="5685" y="390138"/>
                  </a:lnTo>
                  <a:lnTo>
                    <a:pt x="21193" y="413146"/>
                  </a:lnTo>
                  <a:lnTo>
                    <a:pt x="44201" y="428654"/>
                  </a:lnTo>
                  <a:lnTo>
                    <a:pt x="72390" y="434339"/>
                  </a:lnTo>
                  <a:lnTo>
                    <a:pt x="1679448" y="434339"/>
                  </a:lnTo>
                  <a:lnTo>
                    <a:pt x="1707636" y="428654"/>
                  </a:lnTo>
                  <a:lnTo>
                    <a:pt x="1730644" y="413146"/>
                  </a:lnTo>
                  <a:lnTo>
                    <a:pt x="1746152" y="390138"/>
                  </a:lnTo>
                  <a:lnTo>
                    <a:pt x="1751837" y="361950"/>
                  </a:lnTo>
                  <a:lnTo>
                    <a:pt x="1751837" y="72389"/>
                  </a:lnTo>
                  <a:lnTo>
                    <a:pt x="1746152" y="44201"/>
                  </a:lnTo>
                  <a:lnTo>
                    <a:pt x="1730644" y="21193"/>
                  </a:lnTo>
                  <a:lnTo>
                    <a:pt x="1707636" y="5685"/>
                  </a:lnTo>
                  <a:lnTo>
                    <a:pt x="1679448" y="0"/>
                  </a:lnTo>
                  <a:close/>
                </a:path>
              </a:pathLst>
            </a:custGeom>
            <a:solidFill>
              <a:srgbClr val="F1F1F1"/>
            </a:solidFill>
          </p:spPr>
          <p:txBody>
            <a:bodyPr wrap="square" lIns="0" tIns="0" rIns="0" bIns="0" rtlCol="0"/>
            <a:lstStyle/>
            <a:p>
              <a:endParaRPr sz="1350"/>
            </a:p>
          </p:txBody>
        </p:sp>
        <p:sp>
          <p:nvSpPr>
            <p:cNvPr id="36" name="object 36"/>
            <p:cNvSpPr txBox="1"/>
            <p:nvPr/>
          </p:nvSpPr>
          <p:spPr>
            <a:xfrm>
              <a:off x="6017132" y="2472500"/>
              <a:ext cx="401003" cy="125034"/>
            </a:xfrm>
            <a:prstGeom prst="rect">
              <a:avLst/>
            </a:prstGeom>
          </p:spPr>
          <p:txBody>
            <a:bodyPr vert="horz" wrap="square" lIns="0" tIns="9525" rIns="0" bIns="0" rtlCol="0">
              <a:spAutoFit/>
            </a:bodyPr>
            <a:lstStyle/>
            <a:p>
              <a:pPr marL="9525">
                <a:spcBef>
                  <a:spcPts val="75"/>
                </a:spcBef>
              </a:pPr>
              <a:r>
                <a:rPr sz="750" spc="-11">
                  <a:solidFill>
                    <a:srgbClr val="585858"/>
                  </a:solidFill>
                  <a:latin typeface="思源黑体 CN Regular" panose="020B0500000000000000" pitchFamily="34" charset="-122"/>
                  <a:cs typeface="SimSun"/>
                </a:rPr>
                <a:t>智能包装</a:t>
              </a:r>
              <a:endParaRPr sz="750">
                <a:latin typeface="思源黑体 CN Regular" panose="020B0500000000000000" pitchFamily="34" charset="-122"/>
                <a:cs typeface="SimSun"/>
              </a:endParaRPr>
            </a:p>
          </p:txBody>
        </p:sp>
        <p:sp>
          <p:nvSpPr>
            <p:cNvPr id="37" name="object 37"/>
            <p:cNvSpPr/>
            <p:nvPr/>
          </p:nvSpPr>
          <p:spPr>
            <a:xfrm>
              <a:off x="492633" y="2775395"/>
              <a:ext cx="8213408" cy="326707"/>
            </a:xfrm>
            <a:custGeom>
              <a:avLst/>
              <a:gdLst/>
              <a:ahLst/>
              <a:cxnLst/>
              <a:rect l="l" t="t" r="r" b="b"/>
              <a:pathLst>
                <a:path w="10951210" h="435609">
                  <a:moveTo>
                    <a:pt x="10878185" y="0"/>
                  </a:moveTo>
                  <a:lnTo>
                    <a:pt x="72517" y="0"/>
                  </a:lnTo>
                  <a:lnTo>
                    <a:pt x="44287" y="5705"/>
                  </a:lnTo>
                  <a:lnTo>
                    <a:pt x="21237" y="21256"/>
                  </a:lnTo>
                  <a:lnTo>
                    <a:pt x="5697" y="44309"/>
                  </a:lnTo>
                  <a:lnTo>
                    <a:pt x="0" y="72516"/>
                  </a:lnTo>
                  <a:lnTo>
                    <a:pt x="0" y="362584"/>
                  </a:lnTo>
                  <a:lnTo>
                    <a:pt x="5697" y="390792"/>
                  </a:lnTo>
                  <a:lnTo>
                    <a:pt x="21237" y="413845"/>
                  </a:lnTo>
                  <a:lnTo>
                    <a:pt x="44287" y="429396"/>
                  </a:lnTo>
                  <a:lnTo>
                    <a:pt x="72517" y="435101"/>
                  </a:lnTo>
                  <a:lnTo>
                    <a:pt x="10878185" y="435101"/>
                  </a:lnTo>
                  <a:lnTo>
                    <a:pt x="10906392" y="429396"/>
                  </a:lnTo>
                  <a:lnTo>
                    <a:pt x="10929445" y="413845"/>
                  </a:lnTo>
                  <a:lnTo>
                    <a:pt x="10944996" y="390792"/>
                  </a:lnTo>
                  <a:lnTo>
                    <a:pt x="10950702" y="362584"/>
                  </a:lnTo>
                  <a:lnTo>
                    <a:pt x="10950702" y="72516"/>
                  </a:lnTo>
                  <a:lnTo>
                    <a:pt x="10944996" y="44309"/>
                  </a:lnTo>
                  <a:lnTo>
                    <a:pt x="10929445" y="21256"/>
                  </a:lnTo>
                  <a:lnTo>
                    <a:pt x="10906392" y="5705"/>
                  </a:lnTo>
                  <a:lnTo>
                    <a:pt x="10878185" y="0"/>
                  </a:lnTo>
                  <a:close/>
                </a:path>
              </a:pathLst>
            </a:custGeom>
            <a:solidFill>
              <a:srgbClr val="F1F1F1"/>
            </a:solidFill>
          </p:spPr>
          <p:txBody>
            <a:bodyPr wrap="square" lIns="0" tIns="0" rIns="0" bIns="0" rtlCol="0"/>
            <a:lstStyle/>
            <a:p>
              <a:endParaRPr sz="1350"/>
            </a:p>
          </p:txBody>
        </p:sp>
        <p:sp>
          <p:nvSpPr>
            <p:cNvPr id="38" name="object 38"/>
            <p:cNvSpPr txBox="1"/>
            <p:nvPr/>
          </p:nvSpPr>
          <p:spPr>
            <a:xfrm>
              <a:off x="567880" y="2875027"/>
              <a:ext cx="1544003" cy="125034"/>
            </a:xfrm>
            <a:prstGeom prst="rect">
              <a:avLst/>
            </a:prstGeom>
          </p:spPr>
          <p:txBody>
            <a:bodyPr vert="horz" wrap="square" lIns="0" tIns="9525" rIns="0" bIns="0" rtlCol="0">
              <a:spAutoFit/>
            </a:bodyPr>
            <a:lstStyle/>
            <a:p>
              <a:pPr marL="9525">
                <a:spcBef>
                  <a:spcPts val="75"/>
                </a:spcBef>
              </a:pPr>
              <a:r>
                <a:rPr sz="750" spc="-8">
                  <a:solidFill>
                    <a:srgbClr val="585858"/>
                  </a:solidFill>
                  <a:latin typeface="思源黑体 CN Regular" panose="020B0500000000000000" pitchFamily="34" charset="-122"/>
                  <a:cs typeface="SimSun"/>
                </a:rPr>
                <a:t>碳阻迹北京科技有限公司（</a:t>
              </a:r>
              <a:r>
                <a:rPr sz="750">
                  <a:solidFill>
                    <a:srgbClr val="585858"/>
                  </a:solidFill>
                  <a:latin typeface="思源黑体 CN Regular" panose="020B0500000000000000" pitchFamily="34" charset="-122"/>
                  <a:cs typeface="SimSun"/>
                </a:rPr>
                <a:t>碳阻迹</a:t>
              </a:r>
              <a:r>
                <a:rPr sz="750" spc="-38">
                  <a:solidFill>
                    <a:srgbClr val="585858"/>
                  </a:solidFill>
                  <a:latin typeface="思源黑体 CN Regular" panose="020B0500000000000000" pitchFamily="34" charset="-122"/>
                  <a:cs typeface="SimSun"/>
                </a:rPr>
                <a:t>）</a:t>
              </a:r>
              <a:endParaRPr sz="750">
                <a:latin typeface="思源黑体 CN Regular" panose="020B0500000000000000" pitchFamily="34" charset="-122"/>
                <a:cs typeface="SimSun"/>
              </a:endParaRPr>
            </a:p>
          </p:txBody>
        </p:sp>
        <p:sp>
          <p:nvSpPr>
            <p:cNvPr id="39" name="object 39"/>
            <p:cNvSpPr/>
            <p:nvPr/>
          </p:nvSpPr>
          <p:spPr>
            <a:xfrm>
              <a:off x="2651188" y="2775395"/>
              <a:ext cx="1039654" cy="326707"/>
            </a:xfrm>
            <a:custGeom>
              <a:avLst/>
              <a:gdLst/>
              <a:ahLst/>
              <a:cxnLst/>
              <a:rect l="l" t="t" r="r" b="b"/>
              <a:pathLst>
                <a:path w="1386204" h="435609">
                  <a:moveTo>
                    <a:pt x="1313561" y="0"/>
                  </a:moveTo>
                  <a:lnTo>
                    <a:pt x="72517" y="0"/>
                  </a:lnTo>
                  <a:lnTo>
                    <a:pt x="44309" y="5705"/>
                  </a:lnTo>
                  <a:lnTo>
                    <a:pt x="21256" y="21256"/>
                  </a:lnTo>
                  <a:lnTo>
                    <a:pt x="5705" y="44309"/>
                  </a:lnTo>
                  <a:lnTo>
                    <a:pt x="0" y="72516"/>
                  </a:lnTo>
                  <a:lnTo>
                    <a:pt x="0" y="362584"/>
                  </a:lnTo>
                  <a:lnTo>
                    <a:pt x="5705" y="390792"/>
                  </a:lnTo>
                  <a:lnTo>
                    <a:pt x="21256" y="413845"/>
                  </a:lnTo>
                  <a:lnTo>
                    <a:pt x="44309" y="429396"/>
                  </a:lnTo>
                  <a:lnTo>
                    <a:pt x="72517" y="435101"/>
                  </a:lnTo>
                  <a:lnTo>
                    <a:pt x="1313561" y="435101"/>
                  </a:lnTo>
                  <a:lnTo>
                    <a:pt x="1341768" y="429396"/>
                  </a:lnTo>
                  <a:lnTo>
                    <a:pt x="1364821" y="413845"/>
                  </a:lnTo>
                  <a:lnTo>
                    <a:pt x="1380372" y="390792"/>
                  </a:lnTo>
                  <a:lnTo>
                    <a:pt x="1386078" y="362584"/>
                  </a:lnTo>
                  <a:lnTo>
                    <a:pt x="1386078" y="72516"/>
                  </a:lnTo>
                  <a:lnTo>
                    <a:pt x="1380372" y="44309"/>
                  </a:lnTo>
                  <a:lnTo>
                    <a:pt x="1364821" y="21256"/>
                  </a:lnTo>
                  <a:lnTo>
                    <a:pt x="1341768" y="5705"/>
                  </a:lnTo>
                  <a:lnTo>
                    <a:pt x="1313561" y="0"/>
                  </a:lnTo>
                  <a:close/>
                </a:path>
              </a:pathLst>
            </a:custGeom>
            <a:solidFill>
              <a:srgbClr val="F1F1F1"/>
            </a:solidFill>
          </p:spPr>
          <p:txBody>
            <a:bodyPr wrap="square" lIns="0" tIns="0" rIns="0" bIns="0" rtlCol="0"/>
            <a:lstStyle/>
            <a:p>
              <a:endParaRPr sz="1350"/>
            </a:p>
          </p:txBody>
        </p:sp>
        <p:sp>
          <p:nvSpPr>
            <p:cNvPr id="40" name="object 40"/>
            <p:cNvSpPr txBox="1"/>
            <p:nvPr/>
          </p:nvSpPr>
          <p:spPr>
            <a:xfrm>
              <a:off x="2875788" y="2875027"/>
              <a:ext cx="591503" cy="125034"/>
            </a:xfrm>
            <a:prstGeom prst="rect">
              <a:avLst/>
            </a:prstGeom>
          </p:spPr>
          <p:txBody>
            <a:bodyPr vert="horz" wrap="square" lIns="0" tIns="9525" rIns="0" bIns="0" rtlCol="0">
              <a:spAutoFit/>
            </a:bodyPr>
            <a:lstStyle/>
            <a:p>
              <a:pPr marL="9525">
                <a:spcBef>
                  <a:spcPts val="75"/>
                </a:spcBef>
              </a:pPr>
              <a:r>
                <a:rPr sz="750" spc="-11">
                  <a:solidFill>
                    <a:srgbClr val="585858"/>
                  </a:solidFill>
                  <a:latin typeface="思源黑体 CN Regular" panose="020B0500000000000000" pitchFamily="34" charset="-122"/>
                  <a:cs typeface="SimSun"/>
                </a:rPr>
                <a:t>低碳技术企业</a:t>
              </a:r>
              <a:endParaRPr sz="750">
                <a:latin typeface="思源黑体 CN Regular" panose="020B0500000000000000" pitchFamily="34" charset="-122"/>
                <a:cs typeface="SimSun"/>
              </a:endParaRPr>
            </a:p>
          </p:txBody>
        </p:sp>
        <p:sp>
          <p:nvSpPr>
            <p:cNvPr id="41" name="object 41"/>
            <p:cNvSpPr/>
            <p:nvPr/>
          </p:nvSpPr>
          <p:spPr>
            <a:xfrm>
              <a:off x="3804476" y="2775395"/>
              <a:ext cx="1642110" cy="321944"/>
            </a:xfrm>
            <a:custGeom>
              <a:avLst/>
              <a:gdLst/>
              <a:ahLst/>
              <a:cxnLst/>
              <a:rect l="l" t="t" r="r" b="b"/>
              <a:pathLst>
                <a:path w="2189479" h="429259">
                  <a:moveTo>
                    <a:pt x="2117724" y="0"/>
                  </a:moveTo>
                  <a:lnTo>
                    <a:pt x="71500" y="0"/>
                  </a:lnTo>
                  <a:lnTo>
                    <a:pt x="43666" y="5617"/>
                  </a:lnTo>
                  <a:lnTo>
                    <a:pt x="20939" y="20939"/>
                  </a:lnTo>
                  <a:lnTo>
                    <a:pt x="5617" y="43666"/>
                  </a:lnTo>
                  <a:lnTo>
                    <a:pt x="0" y="71500"/>
                  </a:lnTo>
                  <a:lnTo>
                    <a:pt x="0" y="357504"/>
                  </a:lnTo>
                  <a:lnTo>
                    <a:pt x="5617" y="385339"/>
                  </a:lnTo>
                  <a:lnTo>
                    <a:pt x="20939" y="408066"/>
                  </a:lnTo>
                  <a:lnTo>
                    <a:pt x="43666" y="423388"/>
                  </a:lnTo>
                  <a:lnTo>
                    <a:pt x="71500" y="429005"/>
                  </a:lnTo>
                  <a:lnTo>
                    <a:pt x="2117724" y="429005"/>
                  </a:lnTo>
                  <a:lnTo>
                    <a:pt x="2145559" y="423388"/>
                  </a:lnTo>
                  <a:lnTo>
                    <a:pt x="2168286" y="408066"/>
                  </a:lnTo>
                  <a:lnTo>
                    <a:pt x="2183608" y="385339"/>
                  </a:lnTo>
                  <a:lnTo>
                    <a:pt x="2189225" y="357504"/>
                  </a:lnTo>
                  <a:lnTo>
                    <a:pt x="2189225" y="71500"/>
                  </a:lnTo>
                  <a:lnTo>
                    <a:pt x="2183608" y="43666"/>
                  </a:lnTo>
                  <a:lnTo>
                    <a:pt x="2168286" y="20939"/>
                  </a:lnTo>
                  <a:lnTo>
                    <a:pt x="2145559" y="5617"/>
                  </a:lnTo>
                  <a:lnTo>
                    <a:pt x="2117724" y="0"/>
                  </a:lnTo>
                  <a:close/>
                </a:path>
              </a:pathLst>
            </a:custGeom>
            <a:solidFill>
              <a:srgbClr val="F1F1F1"/>
            </a:solidFill>
          </p:spPr>
          <p:txBody>
            <a:bodyPr wrap="square" lIns="0" tIns="0" rIns="0" bIns="0" rtlCol="0"/>
            <a:lstStyle/>
            <a:p>
              <a:endParaRPr sz="1350"/>
            </a:p>
          </p:txBody>
        </p:sp>
        <p:sp>
          <p:nvSpPr>
            <p:cNvPr id="42" name="object 42"/>
            <p:cNvSpPr txBox="1"/>
            <p:nvPr/>
          </p:nvSpPr>
          <p:spPr>
            <a:xfrm>
              <a:off x="4235196" y="2872932"/>
              <a:ext cx="782002" cy="125034"/>
            </a:xfrm>
            <a:prstGeom prst="rect">
              <a:avLst/>
            </a:prstGeom>
          </p:spPr>
          <p:txBody>
            <a:bodyPr vert="horz" wrap="square" lIns="0" tIns="9525" rIns="0" bIns="0" rtlCol="0">
              <a:spAutoFit/>
            </a:bodyPr>
            <a:lstStyle/>
            <a:p>
              <a:pPr marL="9525">
                <a:spcBef>
                  <a:spcPts val="75"/>
                </a:spcBef>
              </a:pPr>
              <a:r>
                <a:rPr sz="750" spc="-11">
                  <a:solidFill>
                    <a:srgbClr val="585858"/>
                  </a:solidFill>
                  <a:latin typeface="思源黑体 CN Regular" panose="020B0500000000000000" pitchFamily="34" charset="-122"/>
                  <a:cs typeface="SimSun"/>
                </a:rPr>
                <a:t>碳排放管理软件等</a:t>
              </a:r>
              <a:endParaRPr sz="750">
                <a:latin typeface="思源黑体 CN Regular" panose="020B0500000000000000" pitchFamily="34" charset="-122"/>
                <a:cs typeface="SimSun"/>
              </a:endParaRPr>
            </a:p>
          </p:txBody>
        </p:sp>
        <p:sp>
          <p:nvSpPr>
            <p:cNvPr id="43" name="object 43"/>
            <p:cNvSpPr/>
            <p:nvPr/>
          </p:nvSpPr>
          <p:spPr>
            <a:xfrm>
              <a:off x="5560123" y="2779967"/>
              <a:ext cx="1313973" cy="325755"/>
            </a:xfrm>
            <a:custGeom>
              <a:avLst/>
              <a:gdLst/>
              <a:ahLst/>
              <a:cxnLst/>
              <a:rect l="l" t="t" r="r" b="b"/>
              <a:pathLst>
                <a:path w="1751964" h="434339">
                  <a:moveTo>
                    <a:pt x="1679448" y="0"/>
                  </a:moveTo>
                  <a:lnTo>
                    <a:pt x="72390" y="0"/>
                  </a:lnTo>
                  <a:lnTo>
                    <a:pt x="44201" y="5685"/>
                  </a:lnTo>
                  <a:lnTo>
                    <a:pt x="21193" y="21193"/>
                  </a:lnTo>
                  <a:lnTo>
                    <a:pt x="5685" y="44201"/>
                  </a:lnTo>
                  <a:lnTo>
                    <a:pt x="0" y="72389"/>
                  </a:lnTo>
                  <a:lnTo>
                    <a:pt x="0" y="361949"/>
                  </a:lnTo>
                  <a:lnTo>
                    <a:pt x="5685" y="390138"/>
                  </a:lnTo>
                  <a:lnTo>
                    <a:pt x="21193" y="413146"/>
                  </a:lnTo>
                  <a:lnTo>
                    <a:pt x="44201" y="428654"/>
                  </a:lnTo>
                  <a:lnTo>
                    <a:pt x="72390" y="434339"/>
                  </a:lnTo>
                  <a:lnTo>
                    <a:pt x="1679448" y="434339"/>
                  </a:lnTo>
                  <a:lnTo>
                    <a:pt x="1707636" y="428654"/>
                  </a:lnTo>
                  <a:lnTo>
                    <a:pt x="1730644" y="413146"/>
                  </a:lnTo>
                  <a:lnTo>
                    <a:pt x="1746152" y="390138"/>
                  </a:lnTo>
                  <a:lnTo>
                    <a:pt x="1751837" y="361949"/>
                  </a:lnTo>
                  <a:lnTo>
                    <a:pt x="1751837" y="72389"/>
                  </a:lnTo>
                  <a:lnTo>
                    <a:pt x="1746152" y="44201"/>
                  </a:lnTo>
                  <a:lnTo>
                    <a:pt x="1730644" y="21193"/>
                  </a:lnTo>
                  <a:lnTo>
                    <a:pt x="1707636" y="5685"/>
                  </a:lnTo>
                  <a:lnTo>
                    <a:pt x="1679448" y="0"/>
                  </a:lnTo>
                  <a:close/>
                </a:path>
              </a:pathLst>
            </a:custGeom>
            <a:solidFill>
              <a:srgbClr val="F1F1F1"/>
            </a:solidFill>
          </p:spPr>
          <p:txBody>
            <a:bodyPr wrap="square" lIns="0" tIns="0" rIns="0" bIns="0" rtlCol="0"/>
            <a:lstStyle/>
            <a:p>
              <a:endParaRPr sz="1350"/>
            </a:p>
          </p:txBody>
        </p:sp>
        <p:sp>
          <p:nvSpPr>
            <p:cNvPr id="44" name="object 44"/>
            <p:cNvSpPr txBox="1"/>
            <p:nvPr/>
          </p:nvSpPr>
          <p:spPr>
            <a:xfrm>
              <a:off x="5779389" y="2879218"/>
              <a:ext cx="877253" cy="125034"/>
            </a:xfrm>
            <a:prstGeom prst="rect">
              <a:avLst/>
            </a:prstGeom>
          </p:spPr>
          <p:txBody>
            <a:bodyPr vert="horz" wrap="square" lIns="0" tIns="9525" rIns="0" bIns="0" rtlCol="0">
              <a:spAutoFit/>
            </a:bodyPr>
            <a:lstStyle/>
            <a:p>
              <a:pPr marL="9525">
                <a:spcBef>
                  <a:spcPts val="75"/>
                </a:spcBef>
              </a:pPr>
              <a:r>
                <a:rPr sz="750" spc="-11">
                  <a:solidFill>
                    <a:srgbClr val="585858"/>
                  </a:solidFill>
                  <a:latin typeface="思源黑体 CN Regular" panose="020B0500000000000000" pitchFamily="34" charset="-122"/>
                  <a:cs typeface="SimSun"/>
                </a:rPr>
                <a:t>企业绿色可持续发展</a:t>
              </a:r>
              <a:endParaRPr sz="750">
                <a:latin typeface="思源黑体 CN Regular" panose="020B0500000000000000" pitchFamily="34" charset="-122"/>
                <a:cs typeface="SimSun"/>
              </a:endParaRPr>
            </a:p>
          </p:txBody>
        </p:sp>
        <p:sp>
          <p:nvSpPr>
            <p:cNvPr id="45" name="object 45"/>
            <p:cNvSpPr/>
            <p:nvPr/>
          </p:nvSpPr>
          <p:spPr>
            <a:xfrm>
              <a:off x="492633" y="3182303"/>
              <a:ext cx="8213408" cy="325755"/>
            </a:xfrm>
            <a:custGeom>
              <a:avLst/>
              <a:gdLst/>
              <a:ahLst/>
              <a:cxnLst/>
              <a:rect l="l" t="t" r="r" b="b"/>
              <a:pathLst>
                <a:path w="10951210" h="434339">
                  <a:moveTo>
                    <a:pt x="10878312" y="0"/>
                  </a:moveTo>
                  <a:lnTo>
                    <a:pt x="72390" y="0"/>
                  </a:lnTo>
                  <a:lnTo>
                    <a:pt x="44212" y="5685"/>
                  </a:lnTo>
                  <a:lnTo>
                    <a:pt x="21202" y="21193"/>
                  </a:lnTo>
                  <a:lnTo>
                    <a:pt x="5688" y="44201"/>
                  </a:lnTo>
                  <a:lnTo>
                    <a:pt x="0" y="72389"/>
                  </a:lnTo>
                  <a:lnTo>
                    <a:pt x="0" y="361949"/>
                  </a:lnTo>
                  <a:lnTo>
                    <a:pt x="5688" y="390138"/>
                  </a:lnTo>
                  <a:lnTo>
                    <a:pt x="21202" y="413146"/>
                  </a:lnTo>
                  <a:lnTo>
                    <a:pt x="44212" y="428654"/>
                  </a:lnTo>
                  <a:lnTo>
                    <a:pt x="72390" y="434339"/>
                  </a:lnTo>
                  <a:lnTo>
                    <a:pt x="10878312" y="434339"/>
                  </a:lnTo>
                  <a:lnTo>
                    <a:pt x="10906500" y="428654"/>
                  </a:lnTo>
                  <a:lnTo>
                    <a:pt x="10929508" y="413146"/>
                  </a:lnTo>
                  <a:lnTo>
                    <a:pt x="10945016" y="390138"/>
                  </a:lnTo>
                  <a:lnTo>
                    <a:pt x="10950702" y="361949"/>
                  </a:lnTo>
                  <a:lnTo>
                    <a:pt x="10950702" y="72389"/>
                  </a:lnTo>
                  <a:lnTo>
                    <a:pt x="10945016" y="44201"/>
                  </a:lnTo>
                  <a:lnTo>
                    <a:pt x="10929508" y="21193"/>
                  </a:lnTo>
                  <a:lnTo>
                    <a:pt x="10906500" y="5685"/>
                  </a:lnTo>
                  <a:lnTo>
                    <a:pt x="10878312" y="0"/>
                  </a:lnTo>
                  <a:close/>
                </a:path>
              </a:pathLst>
            </a:custGeom>
            <a:solidFill>
              <a:srgbClr val="F1F1F1"/>
            </a:solidFill>
          </p:spPr>
          <p:txBody>
            <a:bodyPr wrap="square" lIns="0" tIns="0" rIns="0" bIns="0" rtlCol="0"/>
            <a:lstStyle/>
            <a:p>
              <a:endParaRPr sz="1350"/>
            </a:p>
          </p:txBody>
        </p:sp>
        <p:sp>
          <p:nvSpPr>
            <p:cNvPr id="51" name="object 51"/>
            <p:cNvSpPr txBox="1"/>
            <p:nvPr/>
          </p:nvSpPr>
          <p:spPr>
            <a:xfrm>
              <a:off x="567880" y="3281744"/>
              <a:ext cx="1734503" cy="125034"/>
            </a:xfrm>
            <a:prstGeom prst="rect">
              <a:avLst/>
            </a:prstGeom>
          </p:spPr>
          <p:txBody>
            <a:bodyPr vert="horz" wrap="square" lIns="0" tIns="9525" rIns="0" bIns="0" rtlCol="0">
              <a:spAutoFit/>
            </a:bodyPr>
            <a:lstStyle/>
            <a:p>
              <a:pPr marL="9525">
                <a:spcBef>
                  <a:spcPts val="75"/>
                </a:spcBef>
              </a:pPr>
              <a:r>
                <a:rPr sz="750" spc="-8">
                  <a:solidFill>
                    <a:srgbClr val="585858"/>
                  </a:solidFill>
                  <a:latin typeface="思源黑体 CN Regular" panose="020B0500000000000000" pitchFamily="34" charset="-122"/>
                  <a:cs typeface="SimSun"/>
                </a:rPr>
                <a:t>北京碧水源科技股份有限公司</a:t>
              </a:r>
              <a:r>
                <a:rPr sz="750">
                  <a:solidFill>
                    <a:srgbClr val="585858"/>
                  </a:solidFill>
                  <a:latin typeface="思源黑体 CN Regular" panose="020B0500000000000000" pitchFamily="34" charset="-122"/>
                  <a:cs typeface="SimSun"/>
                </a:rPr>
                <a:t>（</a:t>
              </a:r>
              <a:r>
                <a:rPr sz="750" spc="-4">
                  <a:solidFill>
                    <a:srgbClr val="585858"/>
                  </a:solidFill>
                  <a:latin typeface="思源黑体 CN Regular" panose="020B0500000000000000" pitchFamily="34" charset="-122"/>
                  <a:cs typeface="SimSun"/>
                </a:rPr>
                <a:t>碧水源</a:t>
              </a:r>
              <a:r>
                <a:rPr sz="750" spc="-38">
                  <a:solidFill>
                    <a:srgbClr val="585858"/>
                  </a:solidFill>
                  <a:latin typeface="思源黑体 CN Regular" panose="020B0500000000000000" pitchFamily="34" charset="-122"/>
                  <a:cs typeface="SimSun"/>
                </a:rPr>
                <a:t>）</a:t>
              </a:r>
              <a:endParaRPr sz="750">
                <a:latin typeface="思源黑体 CN Regular" panose="020B0500000000000000" pitchFamily="34" charset="-122"/>
                <a:cs typeface="SimSun"/>
              </a:endParaRPr>
            </a:p>
          </p:txBody>
        </p:sp>
        <p:sp>
          <p:nvSpPr>
            <p:cNvPr id="52" name="object 52"/>
            <p:cNvSpPr/>
            <p:nvPr/>
          </p:nvSpPr>
          <p:spPr>
            <a:xfrm>
              <a:off x="2651188" y="3182303"/>
              <a:ext cx="1039654" cy="325755"/>
            </a:xfrm>
            <a:custGeom>
              <a:avLst/>
              <a:gdLst/>
              <a:ahLst/>
              <a:cxnLst/>
              <a:rect l="l" t="t" r="r" b="b"/>
              <a:pathLst>
                <a:path w="1386204" h="434339">
                  <a:moveTo>
                    <a:pt x="1313688" y="0"/>
                  </a:moveTo>
                  <a:lnTo>
                    <a:pt x="72390" y="0"/>
                  </a:lnTo>
                  <a:lnTo>
                    <a:pt x="44201" y="5685"/>
                  </a:lnTo>
                  <a:lnTo>
                    <a:pt x="21193" y="21193"/>
                  </a:lnTo>
                  <a:lnTo>
                    <a:pt x="5685" y="44201"/>
                  </a:lnTo>
                  <a:lnTo>
                    <a:pt x="0" y="72389"/>
                  </a:lnTo>
                  <a:lnTo>
                    <a:pt x="0" y="361949"/>
                  </a:lnTo>
                  <a:lnTo>
                    <a:pt x="5685" y="390138"/>
                  </a:lnTo>
                  <a:lnTo>
                    <a:pt x="21193" y="413146"/>
                  </a:lnTo>
                  <a:lnTo>
                    <a:pt x="44201" y="428654"/>
                  </a:lnTo>
                  <a:lnTo>
                    <a:pt x="72390" y="434339"/>
                  </a:lnTo>
                  <a:lnTo>
                    <a:pt x="1313688" y="434339"/>
                  </a:lnTo>
                  <a:lnTo>
                    <a:pt x="1341876" y="428654"/>
                  </a:lnTo>
                  <a:lnTo>
                    <a:pt x="1364884" y="413146"/>
                  </a:lnTo>
                  <a:lnTo>
                    <a:pt x="1380392" y="390138"/>
                  </a:lnTo>
                  <a:lnTo>
                    <a:pt x="1386078" y="361949"/>
                  </a:lnTo>
                  <a:lnTo>
                    <a:pt x="1386078" y="72389"/>
                  </a:lnTo>
                  <a:lnTo>
                    <a:pt x="1380392" y="44201"/>
                  </a:lnTo>
                  <a:lnTo>
                    <a:pt x="1364884" y="21193"/>
                  </a:lnTo>
                  <a:lnTo>
                    <a:pt x="1341876" y="5685"/>
                  </a:lnTo>
                  <a:lnTo>
                    <a:pt x="1313688" y="0"/>
                  </a:lnTo>
                  <a:close/>
                </a:path>
              </a:pathLst>
            </a:custGeom>
            <a:solidFill>
              <a:srgbClr val="F1F1F1"/>
            </a:solidFill>
          </p:spPr>
          <p:txBody>
            <a:bodyPr wrap="square" lIns="0" tIns="0" rIns="0" bIns="0" rtlCol="0"/>
            <a:lstStyle/>
            <a:p>
              <a:endParaRPr sz="1350"/>
            </a:p>
          </p:txBody>
        </p:sp>
        <p:sp>
          <p:nvSpPr>
            <p:cNvPr id="53" name="object 53"/>
            <p:cNvSpPr txBox="1"/>
            <p:nvPr/>
          </p:nvSpPr>
          <p:spPr>
            <a:xfrm>
              <a:off x="2875788" y="3281744"/>
              <a:ext cx="591503" cy="125034"/>
            </a:xfrm>
            <a:prstGeom prst="rect">
              <a:avLst/>
            </a:prstGeom>
          </p:spPr>
          <p:txBody>
            <a:bodyPr vert="horz" wrap="square" lIns="0" tIns="9525" rIns="0" bIns="0" rtlCol="0">
              <a:spAutoFit/>
            </a:bodyPr>
            <a:lstStyle/>
            <a:p>
              <a:pPr marL="9525">
                <a:spcBef>
                  <a:spcPts val="75"/>
                </a:spcBef>
              </a:pPr>
              <a:r>
                <a:rPr sz="750" spc="-11">
                  <a:solidFill>
                    <a:srgbClr val="585858"/>
                  </a:solidFill>
                  <a:latin typeface="思源黑体 CN Regular" panose="020B0500000000000000" pitchFamily="34" charset="-122"/>
                  <a:cs typeface="SimSun"/>
                </a:rPr>
                <a:t>低碳技术企业</a:t>
              </a:r>
              <a:endParaRPr sz="750">
                <a:latin typeface="思源黑体 CN Regular" panose="020B0500000000000000" pitchFamily="34" charset="-122"/>
                <a:cs typeface="SimSun"/>
              </a:endParaRPr>
            </a:p>
          </p:txBody>
        </p:sp>
        <p:sp>
          <p:nvSpPr>
            <p:cNvPr id="54" name="object 54"/>
            <p:cNvSpPr/>
            <p:nvPr/>
          </p:nvSpPr>
          <p:spPr>
            <a:xfrm>
              <a:off x="3804476" y="3182303"/>
              <a:ext cx="1642110" cy="325755"/>
            </a:xfrm>
            <a:custGeom>
              <a:avLst/>
              <a:gdLst/>
              <a:ahLst/>
              <a:cxnLst/>
              <a:rect l="l" t="t" r="r" b="b"/>
              <a:pathLst>
                <a:path w="2189479" h="434339">
                  <a:moveTo>
                    <a:pt x="2116836" y="0"/>
                  </a:moveTo>
                  <a:lnTo>
                    <a:pt x="72389" y="0"/>
                  </a:lnTo>
                  <a:lnTo>
                    <a:pt x="44201" y="5685"/>
                  </a:lnTo>
                  <a:lnTo>
                    <a:pt x="21193" y="21193"/>
                  </a:lnTo>
                  <a:lnTo>
                    <a:pt x="5685" y="44201"/>
                  </a:lnTo>
                  <a:lnTo>
                    <a:pt x="0" y="72389"/>
                  </a:lnTo>
                  <a:lnTo>
                    <a:pt x="0" y="361949"/>
                  </a:lnTo>
                  <a:lnTo>
                    <a:pt x="5685" y="390138"/>
                  </a:lnTo>
                  <a:lnTo>
                    <a:pt x="21193" y="413146"/>
                  </a:lnTo>
                  <a:lnTo>
                    <a:pt x="44201" y="428654"/>
                  </a:lnTo>
                  <a:lnTo>
                    <a:pt x="72389" y="434339"/>
                  </a:lnTo>
                  <a:lnTo>
                    <a:pt x="2116836" y="434339"/>
                  </a:lnTo>
                  <a:lnTo>
                    <a:pt x="2145024" y="428654"/>
                  </a:lnTo>
                  <a:lnTo>
                    <a:pt x="2168032" y="413146"/>
                  </a:lnTo>
                  <a:lnTo>
                    <a:pt x="2183540" y="390138"/>
                  </a:lnTo>
                  <a:lnTo>
                    <a:pt x="2189225" y="361949"/>
                  </a:lnTo>
                  <a:lnTo>
                    <a:pt x="2189225" y="72389"/>
                  </a:lnTo>
                  <a:lnTo>
                    <a:pt x="2183540" y="44201"/>
                  </a:lnTo>
                  <a:lnTo>
                    <a:pt x="2168032" y="21193"/>
                  </a:lnTo>
                  <a:lnTo>
                    <a:pt x="2145024" y="5685"/>
                  </a:lnTo>
                  <a:lnTo>
                    <a:pt x="2116836" y="0"/>
                  </a:lnTo>
                  <a:close/>
                </a:path>
              </a:pathLst>
            </a:custGeom>
            <a:solidFill>
              <a:srgbClr val="F1F1F1"/>
            </a:solidFill>
          </p:spPr>
          <p:txBody>
            <a:bodyPr wrap="square" lIns="0" tIns="0" rIns="0" bIns="0" rtlCol="0"/>
            <a:lstStyle/>
            <a:p>
              <a:endParaRPr sz="1350"/>
            </a:p>
          </p:txBody>
        </p:sp>
        <p:sp>
          <p:nvSpPr>
            <p:cNvPr id="55" name="object 55"/>
            <p:cNvSpPr txBox="1"/>
            <p:nvPr/>
          </p:nvSpPr>
          <p:spPr>
            <a:xfrm>
              <a:off x="3901440" y="3167444"/>
              <a:ext cx="1448753" cy="355867"/>
            </a:xfrm>
            <a:prstGeom prst="rect">
              <a:avLst/>
            </a:prstGeom>
          </p:spPr>
          <p:txBody>
            <a:bodyPr vert="horz" wrap="square" lIns="0" tIns="9525" rIns="0" bIns="0" rtlCol="0">
              <a:spAutoFit/>
            </a:bodyPr>
            <a:lstStyle/>
            <a:p>
              <a:pPr marL="9525" marR="3810" algn="ctr">
                <a:spcBef>
                  <a:spcPts val="75"/>
                </a:spcBef>
              </a:pPr>
              <a:r>
                <a:rPr sz="750" spc="-11" err="1">
                  <a:solidFill>
                    <a:srgbClr val="585858"/>
                  </a:solidFill>
                  <a:latin typeface="思源黑体 CN Regular" panose="020B0500000000000000" pitchFamily="34" charset="-122"/>
                  <a:cs typeface="SimSun"/>
                </a:rPr>
                <a:t>微滤膜、超滤膜、智能一体</a:t>
              </a:r>
              <a:r>
                <a:rPr lang="en-US" altLang="zh-CN" sz="225" spc="-15" err="1">
                  <a:solidFill>
                    <a:srgbClr val="FFFFFF"/>
                  </a:solidFill>
                  <a:latin typeface="微软雅黑" pitchFamily="34" charset="-122"/>
                  <a:ea typeface="微软雅黑" pitchFamily="34" charset="-122"/>
                  <a:cs typeface="SimSun"/>
                </a:rPr>
                <a:t>.</a:t>
              </a:r>
              <a:r>
                <a:rPr sz="750" spc="-11" err="1">
                  <a:solidFill>
                    <a:srgbClr val="585858"/>
                  </a:solidFill>
                  <a:latin typeface="思源黑体 CN Regular" panose="020B0500000000000000" pitchFamily="34" charset="-122"/>
                  <a:cs typeface="SimSun"/>
                </a:rPr>
                <a:t>化污水净化系统等膜集成城镇污水深</a:t>
              </a:r>
              <a:r>
                <a:rPr lang="en-US" altLang="zh-CN" sz="225" spc="-15" err="1">
                  <a:solidFill>
                    <a:srgbClr val="FFFFFF"/>
                  </a:solidFill>
                  <a:latin typeface="微软雅黑" pitchFamily="34" charset="-122"/>
                  <a:ea typeface="微软雅黑" pitchFamily="34" charset="-122"/>
                  <a:cs typeface="SimSun"/>
                </a:rPr>
                <a:t>.</a:t>
              </a:r>
              <a:r>
                <a:rPr sz="750" spc="-11" err="1">
                  <a:solidFill>
                    <a:srgbClr val="585858"/>
                  </a:solidFill>
                  <a:latin typeface="思源黑体 CN Regular" panose="020B0500000000000000" pitchFamily="34" charset="-122"/>
                  <a:cs typeface="SimSun"/>
                </a:rPr>
                <a:t>度净</a:t>
              </a:r>
              <a:r>
                <a:rPr sz="750" spc="-15" err="1">
                  <a:solidFill>
                    <a:srgbClr val="585858"/>
                  </a:solidFill>
                  <a:latin typeface="思源黑体 CN Regular" panose="020B0500000000000000" pitchFamily="34" charset="-122"/>
                  <a:cs typeface="SimSun"/>
                </a:rPr>
                <a:t>化技术</a:t>
              </a:r>
              <a:endParaRPr sz="750">
                <a:latin typeface="思源黑体 CN Regular" panose="020B0500000000000000" pitchFamily="34" charset="-122"/>
                <a:cs typeface="SimSun"/>
              </a:endParaRPr>
            </a:p>
          </p:txBody>
        </p:sp>
        <p:sp>
          <p:nvSpPr>
            <p:cNvPr id="56" name="object 56"/>
            <p:cNvSpPr/>
            <p:nvPr/>
          </p:nvSpPr>
          <p:spPr>
            <a:xfrm>
              <a:off x="5568697" y="3182303"/>
              <a:ext cx="1305401" cy="325755"/>
            </a:xfrm>
            <a:custGeom>
              <a:avLst/>
              <a:gdLst/>
              <a:ahLst/>
              <a:cxnLst/>
              <a:rect l="l" t="t" r="r" b="b"/>
              <a:pathLst>
                <a:path w="1740532" h="434339">
                  <a:moveTo>
                    <a:pt x="1668018" y="0"/>
                  </a:moveTo>
                  <a:lnTo>
                    <a:pt x="72390" y="0"/>
                  </a:lnTo>
                  <a:lnTo>
                    <a:pt x="44201" y="5685"/>
                  </a:lnTo>
                  <a:lnTo>
                    <a:pt x="21193" y="21193"/>
                  </a:lnTo>
                  <a:lnTo>
                    <a:pt x="5685" y="44201"/>
                  </a:lnTo>
                  <a:lnTo>
                    <a:pt x="0" y="72389"/>
                  </a:lnTo>
                  <a:lnTo>
                    <a:pt x="0" y="361949"/>
                  </a:lnTo>
                  <a:lnTo>
                    <a:pt x="5685" y="390138"/>
                  </a:lnTo>
                  <a:lnTo>
                    <a:pt x="21193" y="413146"/>
                  </a:lnTo>
                  <a:lnTo>
                    <a:pt x="44201" y="428654"/>
                  </a:lnTo>
                  <a:lnTo>
                    <a:pt x="72390" y="434339"/>
                  </a:lnTo>
                  <a:lnTo>
                    <a:pt x="1668018" y="434339"/>
                  </a:lnTo>
                  <a:lnTo>
                    <a:pt x="1696206" y="428654"/>
                  </a:lnTo>
                  <a:lnTo>
                    <a:pt x="1719214" y="413146"/>
                  </a:lnTo>
                  <a:lnTo>
                    <a:pt x="1734722" y="390138"/>
                  </a:lnTo>
                  <a:lnTo>
                    <a:pt x="1740407" y="361949"/>
                  </a:lnTo>
                  <a:lnTo>
                    <a:pt x="1740407" y="72389"/>
                  </a:lnTo>
                  <a:lnTo>
                    <a:pt x="1734722" y="44201"/>
                  </a:lnTo>
                  <a:lnTo>
                    <a:pt x="1719214" y="21193"/>
                  </a:lnTo>
                  <a:lnTo>
                    <a:pt x="1696206" y="5685"/>
                  </a:lnTo>
                  <a:lnTo>
                    <a:pt x="1668018" y="0"/>
                  </a:lnTo>
                  <a:close/>
                </a:path>
              </a:pathLst>
            </a:custGeom>
            <a:solidFill>
              <a:srgbClr val="F1F1F1"/>
            </a:solidFill>
          </p:spPr>
          <p:txBody>
            <a:bodyPr wrap="square" lIns="0" tIns="0" rIns="0" bIns="0" rtlCol="0"/>
            <a:lstStyle/>
            <a:p>
              <a:endParaRPr sz="1350"/>
            </a:p>
          </p:txBody>
        </p:sp>
        <p:sp>
          <p:nvSpPr>
            <p:cNvPr id="57" name="object 57"/>
            <p:cNvSpPr txBox="1"/>
            <p:nvPr/>
          </p:nvSpPr>
          <p:spPr>
            <a:xfrm>
              <a:off x="5688331" y="3224594"/>
              <a:ext cx="1067276" cy="240450"/>
            </a:xfrm>
            <a:prstGeom prst="rect">
              <a:avLst/>
            </a:prstGeom>
          </p:spPr>
          <p:txBody>
            <a:bodyPr vert="horz" wrap="square" lIns="0" tIns="9525" rIns="0" bIns="0" rtlCol="0">
              <a:spAutoFit/>
            </a:bodyPr>
            <a:lstStyle/>
            <a:p>
              <a:pPr marL="438150" marR="3810" indent="-429101">
                <a:spcBef>
                  <a:spcPts val="75"/>
                </a:spcBef>
              </a:pPr>
              <a:r>
                <a:rPr sz="750" spc="-11">
                  <a:solidFill>
                    <a:srgbClr val="585858"/>
                  </a:solidFill>
                  <a:latin typeface="思源黑体 CN Regular" panose="020B0500000000000000" pitchFamily="34" charset="-122"/>
                  <a:cs typeface="SimSun"/>
                </a:rPr>
                <a:t>污水及废水处理、海水淡</a:t>
              </a:r>
              <a:r>
                <a:rPr sz="750" spc="-19">
                  <a:solidFill>
                    <a:srgbClr val="585858"/>
                  </a:solidFill>
                  <a:latin typeface="思源黑体 CN Regular" panose="020B0500000000000000" pitchFamily="34" charset="-122"/>
                  <a:cs typeface="SimSun"/>
                </a:rPr>
                <a:t>化等</a:t>
              </a:r>
              <a:endParaRPr sz="750">
                <a:latin typeface="思源黑体 CN Regular" panose="020B0500000000000000" pitchFamily="34" charset="-122"/>
                <a:cs typeface="SimSun"/>
              </a:endParaRPr>
            </a:p>
          </p:txBody>
        </p:sp>
        <p:sp>
          <p:nvSpPr>
            <p:cNvPr id="58" name="object 58"/>
            <p:cNvSpPr/>
            <p:nvPr/>
          </p:nvSpPr>
          <p:spPr>
            <a:xfrm>
              <a:off x="484060" y="3589211"/>
              <a:ext cx="8213408" cy="325755"/>
            </a:xfrm>
            <a:custGeom>
              <a:avLst/>
              <a:gdLst/>
              <a:ahLst/>
              <a:cxnLst/>
              <a:rect l="l" t="t" r="r" b="b"/>
              <a:pathLst>
                <a:path w="10951210" h="434339">
                  <a:moveTo>
                    <a:pt x="10878312" y="0"/>
                  </a:moveTo>
                  <a:lnTo>
                    <a:pt x="72390" y="0"/>
                  </a:lnTo>
                  <a:lnTo>
                    <a:pt x="44212" y="5685"/>
                  </a:lnTo>
                  <a:lnTo>
                    <a:pt x="21202" y="21193"/>
                  </a:lnTo>
                  <a:lnTo>
                    <a:pt x="5688" y="44201"/>
                  </a:lnTo>
                  <a:lnTo>
                    <a:pt x="0" y="72389"/>
                  </a:lnTo>
                  <a:lnTo>
                    <a:pt x="0" y="361949"/>
                  </a:lnTo>
                  <a:lnTo>
                    <a:pt x="5688" y="390127"/>
                  </a:lnTo>
                  <a:lnTo>
                    <a:pt x="21202" y="413137"/>
                  </a:lnTo>
                  <a:lnTo>
                    <a:pt x="44212" y="428651"/>
                  </a:lnTo>
                  <a:lnTo>
                    <a:pt x="72390" y="434339"/>
                  </a:lnTo>
                  <a:lnTo>
                    <a:pt x="10878312" y="434339"/>
                  </a:lnTo>
                  <a:lnTo>
                    <a:pt x="10906500" y="428651"/>
                  </a:lnTo>
                  <a:lnTo>
                    <a:pt x="10929508" y="413137"/>
                  </a:lnTo>
                  <a:lnTo>
                    <a:pt x="10945016" y="390127"/>
                  </a:lnTo>
                  <a:lnTo>
                    <a:pt x="10950702" y="361949"/>
                  </a:lnTo>
                  <a:lnTo>
                    <a:pt x="10950702" y="72389"/>
                  </a:lnTo>
                  <a:lnTo>
                    <a:pt x="10945016" y="44201"/>
                  </a:lnTo>
                  <a:lnTo>
                    <a:pt x="10929508" y="21193"/>
                  </a:lnTo>
                  <a:lnTo>
                    <a:pt x="10906500" y="5685"/>
                  </a:lnTo>
                  <a:lnTo>
                    <a:pt x="10878312" y="0"/>
                  </a:lnTo>
                  <a:close/>
                </a:path>
              </a:pathLst>
            </a:custGeom>
            <a:solidFill>
              <a:srgbClr val="F1F1F1"/>
            </a:solidFill>
          </p:spPr>
          <p:txBody>
            <a:bodyPr wrap="square" lIns="0" tIns="0" rIns="0" bIns="0" rtlCol="0"/>
            <a:lstStyle/>
            <a:p>
              <a:endParaRPr sz="1350"/>
            </a:p>
          </p:txBody>
        </p:sp>
        <p:sp>
          <p:nvSpPr>
            <p:cNvPr id="59" name="object 59"/>
            <p:cNvSpPr txBox="1"/>
            <p:nvPr/>
          </p:nvSpPr>
          <p:spPr>
            <a:xfrm>
              <a:off x="559117" y="3688652"/>
              <a:ext cx="2020253" cy="125034"/>
            </a:xfrm>
            <a:prstGeom prst="rect">
              <a:avLst/>
            </a:prstGeom>
          </p:spPr>
          <p:txBody>
            <a:bodyPr vert="horz" wrap="square" lIns="0" tIns="9525" rIns="0" bIns="0" rtlCol="0">
              <a:spAutoFit/>
            </a:bodyPr>
            <a:lstStyle/>
            <a:p>
              <a:pPr marL="9525">
                <a:spcBef>
                  <a:spcPts val="75"/>
                </a:spcBef>
              </a:pPr>
              <a:r>
                <a:rPr sz="750" spc="-8">
                  <a:solidFill>
                    <a:srgbClr val="585858"/>
                  </a:solidFill>
                  <a:latin typeface="思源黑体 CN Regular" panose="020B0500000000000000" pitchFamily="34" charset="-122"/>
                  <a:cs typeface="SimSun"/>
                </a:rPr>
                <a:t>深圳市裕同包装科技股份有限公司（</a:t>
              </a:r>
              <a:r>
                <a:rPr sz="750" spc="-4">
                  <a:solidFill>
                    <a:srgbClr val="585858"/>
                  </a:solidFill>
                  <a:latin typeface="思源黑体 CN Regular" panose="020B0500000000000000" pitchFamily="34" charset="-122"/>
                  <a:cs typeface="SimSun"/>
                </a:rPr>
                <a:t>裕同科技</a:t>
              </a:r>
              <a:r>
                <a:rPr sz="750" spc="-38">
                  <a:solidFill>
                    <a:srgbClr val="585858"/>
                  </a:solidFill>
                  <a:latin typeface="思源黑体 CN Regular" panose="020B0500000000000000" pitchFamily="34" charset="-122"/>
                  <a:cs typeface="SimSun"/>
                </a:rPr>
                <a:t>）</a:t>
              </a:r>
              <a:endParaRPr sz="750">
                <a:latin typeface="思源黑体 CN Regular" panose="020B0500000000000000" pitchFamily="34" charset="-122"/>
                <a:cs typeface="SimSun"/>
              </a:endParaRPr>
            </a:p>
          </p:txBody>
        </p:sp>
        <p:sp>
          <p:nvSpPr>
            <p:cNvPr id="60" name="object 60"/>
            <p:cNvSpPr/>
            <p:nvPr/>
          </p:nvSpPr>
          <p:spPr>
            <a:xfrm>
              <a:off x="2651188" y="3589211"/>
              <a:ext cx="1039654" cy="325755"/>
            </a:xfrm>
            <a:custGeom>
              <a:avLst/>
              <a:gdLst/>
              <a:ahLst/>
              <a:cxnLst/>
              <a:rect l="l" t="t" r="r" b="b"/>
              <a:pathLst>
                <a:path w="1386204" h="434339">
                  <a:moveTo>
                    <a:pt x="1313688" y="0"/>
                  </a:moveTo>
                  <a:lnTo>
                    <a:pt x="72390" y="0"/>
                  </a:lnTo>
                  <a:lnTo>
                    <a:pt x="44201" y="5685"/>
                  </a:lnTo>
                  <a:lnTo>
                    <a:pt x="21193" y="21193"/>
                  </a:lnTo>
                  <a:lnTo>
                    <a:pt x="5685" y="44201"/>
                  </a:lnTo>
                  <a:lnTo>
                    <a:pt x="0" y="72389"/>
                  </a:lnTo>
                  <a:lnTo>
                    <a:pt x="0" y="361949"/>
                  </a:lnTo>
                  <a:lnTo>
                    <a:pt x="5685" y="390127"/>
                  </a:lnTo>
                  <a:lnTo>
                    <a:pt x="21193" y="413137"/>
                  </a:lnTo>
                  <a:lnTo>
                    <a:pt x="44201" y="428651"/>
                  </a:lnTo>
                  <a:lnTo>
                    <a:pt x="72390" y="434339"/>
                  </a:lnTo>
                  <a:lnTo>
                    <a:pt x="1313688" y="434339"/>
                  </a:lnTo>
                  <a:lnTo>
                    <a:pt x="1341876" y="428651"/>
                  </a:lnTo>
                  <a:lnTo>
                    <a:pt x="1364884" y="413137"/>
                  </a:lnTo>
                  <a:lnTo>
                    <a:pt x="1380392" y="390127"/>
                  </a:lnTo>
                  <a:lnTo>
                    <a:pt x="1386078" y="361949"/>
                  </a:lnTo>
                  <a:lnTo>
                    <a:pt x="1386078" y="72389"/>
                  </a:lnTo>
                  <a:lnTo>
                    <a:pt x="1380392" y="44201"/>
                  </a:lnTo>
                  <a:lnTo>
                    <a:pt x="1364884" y="21193"/>
                  </a:lnTo>
                  <a:lnTo>
                    <a:pt x="1341876" y="5685"/>
                  </a:lnTo>
                  <a:lnTo>
                    <a:pt x="1313688" y="0"/>
                  </a:lnTo>
                  <a:close/>
                </a:path>
              </a:pathLst>
            </a:custGeom>
            <a:solidFill>
              <a:srgbClr val="F1F1F1"/>
            </a:solidFill>
          </p:spPr>
          <p:txBody>
            <a:bodyPr wrap="square" lIns="0" tIns="0" rIns="0" bIns="0" rtlCol="0"/>
            <a:lstStyle/>
            <a:p>
              <a:endParaRPr sz="1350"/>
            </a:p>
          </p:txBody>
        </p:sp>
        <p:sp>
          <p:nvSpPr>
            <p:cNvPr id="61" name="object 61"/>
            <p:cNvSpPr txBox="1"/>
            <p:nvPr/>
          </p:nvSpPr>
          <p:spPr>
            <a:xfrm>
              <a:off x="2875788" y="3688652"/>
              <a:ext cx="591503" cy="125034"/>
            </a:xfrm>
            <a:prstGeom prst="rect">
              <a:avLst/>
            </a:prstGeom>
          </p:spPr>
          <p:txBody>
            <a:bodyPr vert="horz" wrap="square" lIns="0" tIns="9525" rIns="0" bIns="0" rtlCol="0">
              <a:spAutoFit/>
            </a:bodyPr>
            <a:lstStyle/>
            <a:p>
              <a:pPr marL="9525">
                <a:spcBef>
                  <a:spcPts val="75"/>
                </a:spcBef>
              </a:pPr>
              <a:r>
                <a:rPr sz="750" spc="-11">
                  <a:solidFill>
                    <a:srgbClr val="585858"/>
                  </a:solidFill>
                  <a:latin typeface="思源黑体 CN Regular" panose="020B0500000000000000" pitchFamily="34" charset="-122"/>
                  <a:cs typeface="SimSun"/>
                </a:rPr>
                <a:t>低碳技术企业</a:t>
              </a:r>
              <a:endParaRPr sz="750">
                <a:latin typeface="思源黑体 CN Regular" panose="020B0500000000000000" pitchFamily="34" charset="-122"/>
                <a:cs typeface="SimSun"/>
              </a:endParaRPr>
            </a:p>
          </p:txBody>
        </p:sp>
        <p:sp>
          <p:nvSpPr>
            <p:cNvPr id="62" name="object 62"/>
            <p:cNvSpPr/>
            <p:nvPr/>
          </p:nvSpPr>
          <p:spPr>
            <a:xfrm>
              <a:off x="3804476" y="3591498"/>
              <a:ext cx="1642110" cy="325755"/>
            </a:xfrm>
            <a:custGeom>
              <a:avLst/>
              <a:gdLst/>
              <a:ahLst/>
              <a:cxnLst/>
              <a:rect l="l" t="t" r="r" b="b"/>
              <a:pathLst>
                <a:path w="2189479" h="434339">
                  <a:moveTo>
                    <a:pt x="2116836" y="0"/>
                  </a:moveTo>
                  <a:lnTo>
                    <a:pt x="72389" y="0"/>
                  </a:lnTo>
                  <a:lnTo>
                    <a:pt x="44201" y="5685"/>
                  </a:lnTo>
                  <a:lnTo>
                    <a:pt x="21193" y="21193"/>
                  </a:lnTo>
                  <a:lnTo>
                    <a:pt x="5685" y="44201"/>
                  </a:lnTo>
                  <a:lnTo>
                    <a:pt x="0" y="72389"/>
                  </a:lnTo>
                  <a:lnTo>
                    <a:pt x="0" y="361949"/>
                  </a:lnTo>
                  <a:lnTo>
                    <a:pt x="5685" y="390127"/>
                  </a:lnTo>
                  <a:lnTo>
                    <a:pt x="21193" y="413137"/>
                  </a:lnTo>
                  <a:lnTo>
                    <a:pt x="44201" y="428651"/>
                  </a:lnTo>
                  <a:lnTo>
                    <a:pt x="72389" y="434339"/>
                  </a:lnTo>
                  <a:lnTo>
                    <a:pt x="2116836" y="434339"/>
                  </a:lnTo>
                  <a:lnTo>
                    <a:pt x="2145024" y="428651"/>
                  </a:lnTo>
                  <a:lnTo>
                    <a:pt x="2168032" y="413137"/>
                  </a:lnTo>
                  <a:lnTo>
                    <a:pt x="2183540" y="390127"/>
                  </a:lnTo>
                  <a:lnTo>
                    <a:pt x="2189225" y="361949"/>
                  </a:lnTo>
                  <a:lnTo>
                    <a:pt x="2189225" y="72389"/>
                  </a:lnTo>
                  <a:lnTo>
                    <a:pt x="2183540" y="44201"/>
                  </a:lnTo>
                  <a:lnTo>
                    <a:pt x="2168032" y="21193"/>
                  </a:lnTo>
                  <a:lnTo>
                    <a:pt x="2145024" y="5685"/>
                  </a:lnTo>
                  <a:lnTo>
                    <a:pt x="2116836" y="0"/>
                  </a:lnTo>
                  <a:close/>
                </a:path>
              </a:pathLst>
            </a:custGeom>
            <a:solidFill>
              <a:srgbClr val="F1F1F1"/>
            </a:solidFill>
          </p:spPr>
          <p:txBody>
            <a:bodyPr wrap="square" lIns="0" tIns="0" rIns="0" bIns="0" rtlCol="0"/>
            <a:lstStyle/>
            <a:p>
              <a:endParaRPr sz="1350"/>
            </a:p>
          </p:txBody>
        </p:sp>
        <p:sp>
          <p:nvSpPr>
            <p:cNvPr id="63" name="object 63"/>
            <p:cNvSpPr txBox="1"/>
            <p:nvPr/>
          </p:nvSpPr>
          <p:spPr>
            <a:xfrm>
              <a:off x="4044315" y="3690939"/>
              <a:ext cx="1163003" cy="125034"/>
            </a:xfrm>
            <a:prstGeom prst="rect">
              <a:avLst/>
            </a:prstGeom>
          </p:spPr>
          <p:txBody>
            <a:bodyPr vert="horz" wrap="square" lIns="0" tIns="9525" rIns="0" bIns="0" rtlCol="0">
              <a:spAutoFit/>
            </a:bodyPr>
            <a:lstStyle/>
            <a:p>
              <a:pPr marL="9525">
                <a:spcBef>
                  <a:spcPts val="75"/>
                </a:spcBef>
              </a:pPr>
              <a:r>
                <a:rPr sz="750" spc="-8">
                  <a:solidFill>
                    <a:srgbClr val="585858"/>
                  </a:solidFill>
                  <a:latin typeface="思源黑体 CN Regular" panose="020B0500000000000000" pitchFamily="34" charset="-122"/>
                  <a:cs typeface="SimSun"/>
                </a:rPr>
                <a:t>EB</a:t>
              </a:r>
              <a:r>
                <a:rPr sz="750" spc="-11">
                  <a:solidFill>
                    <a:srgbClr val="585858"/>
                  </a:solidFill>
                  <a:latin typeface="思源黑体 CN Regular" panose="020B0500000000000000" pitchFamily="34" charset="-122"/>
                  <a:cs typeface="SimSun"/>
                </a:rPr>
                <a:t>固化、无溶剂复合技术等</a:t>
              </a:r>
              <a:endParaRPr sz="750">
                <a:latin typeface="思源黑体 CN Regular" panose="020B0500000000000000" pitchFamily="34" charset="-122"/>
                <a:cs typeface="SimSun"/>
              </a:endParaRPr>
            </a:p>
          </p:txBody>
        </p:sp>
        <p:sp>
          <p:nvSpPr>
            <p:cNvPr id="64" name="object 64"/>
            <p:cNvSpPr/>
            <p:nvPr/>
          </p:nvSpPr>
          <p:spPr>
            <a:xfrm>
              <a:off x="484060" y="3996119"/>
              <a:ext cx="8213408" cy="325755"/>
            </a:xfrm>
            <a:custGeom>
              <a:avLst/>
              <a:gdLst/>
              <a:ahLst/>
              <a:cxnLst/>
              <a:rect l="l" t="t" r="r" b="b"/>
              <a:pathLst>
                <a:path w="10951210" h="434339">
                  <a:moveTo>
                    <a:pt x="10878312" y="0"/>
                  </a:moveTo>
                  <a:lnTo>
                    <a:pt x="72390" y="0"/>
                  </a:lnTo>
                  <a:lnTo>
                    <a:pt x="44212" y="5688"/>
                  </a:lnTo>
                  <a:lnTo>
                    <a:pt x="21202" y="21202"/>
                  </a:lnTo>
                  <a:lnTo>
                    <a:pt x="5688" y="44212"/>
                  </a:lnTo>
                  <a:lnTo>
                    <a:pt x="0" y="72390"/>
                  </a:lnTo>
                  <a:lnTo>
                    <a:pt x="0" y="361950"/>
                  </a:lnTo>
                  <a:lnTo>
                    <a:pt x="5688" y="390127"/>
                  </a:lnTo>
                  <a:lnTo>
                    <a:pt x="21202" y="413137"/>
                  </a:lnTo>
                  <a:lnTo>
                    <a:pt x="44212" y="428651"/>
                  </a:lnTo>
                  <a:lnTo>
                    <a:pt x="72390" y="434340"/>
                  </a:lnTo>
                  <a:lnTo>
                    <a:pt x="10878312" y="434340"/>
                  </a:lnTo>
                  <a:lnTo>
                    <a:pt x="10906500" y="428651"/>
                  </a:lnTo>
                  <a:lnTo>
                    <a:pt x="10929508" y="413137"/>
                  </a:lnTo>
                  <a:lnTo>
                    <a:pt x="10945016" y="390127"/>
                  </a:lnTo>
                  <a:lnTo>
                    <a:pt x="10950702" y="361950"/>
                  </a:lnTo>
                  <a:lnTo>
                    <a:pt x="10950702" y="72390"/>
                  </a:lnTo>
                  <a:lnTo>
                    <a:pt x="10945016" y="44212"/>
                  </a:lnTo>
                  <a:lnTo>
                    <a:pt x="10929508" y="21202"/>
                  </a:lnTo>
                  <a:lnTo>
                    <a:pt x="10906500" y="5688"/>
                  </a:lnTo>
                  <a:lnTo>
                    <a:pt x="10878312" y="0"/>
                  </a:lnTo>
                  <a:close/>
                </a:path>
              </a:pathLst>
            </a:custGeom>
            <a:solidFill>
              <a:srgbClr val="F1F1F1"/>
            </a:solidFill>
          </p:spPr>
          <p:txBody>
            <a:bodyPr wrap="square" lIns="0" tIns="0" rIns="0" bIns="0" rtlCol="0"/>
            <a:lstStyle/>
            <a:p>
              <a:endParaRPr sz="1350"/>
            </a:p>
          </p:txBody>
        </p:sp>
        <p:sp>
          <p:nvSpPr>
            <p:cNvPr id="65" name="object 65"/>
            <p:cNvSpPr txBox="1"/>
            <p:nvPr/>
          </p:nvSpPr>
          <p:spPr>
            <a:xfrm>
              <a:off x="559117" y="4095370"/>
              <a:ext cx="1734503" cy="125034"/>
            </a:xfrm>
            <a:prstGeom prst="rect">
              <a:avLst/>
            </a:prstGeom>
          </p:spPr>
          <p:txBody>
            <a:bodyPr vert="horz" wrap="square" lIns="0" tIns="9525" rIns="0" bIns="0" rtlCol="0">
              <a:spAutoFit/>
            </a:bodyPr>
            <a:lstStyle/>
            <a:p>
              <a:pPr marL="9525">
                <a:spcBef>
                  <a:spcPts val="75"/>
                </a:spcBef>
              </a:pPr>
              <a:r>
                <a:rPr sz="750" spc="-8">
                  <a:solidFill>
                    <a:srgbClr val="585858"/>
                  </a:solidFill>
                  <a:latin typeface="思源黑体 CN Regular" panose="020B0500000000000000" pitchFamily="34" charset="-122"/>
                  <a:cs typeface="SimSun"/>
                </a:rPr>
                <a:t>远大芯建数字科技有限公司</a:t>
              </a:r>
              <a:r>
                <a:rPr sz="750">
                  <a:solidFill>
                    <a:srgbClr val="585858"/>
                  </a:solidFill>
                  <a:latin typeface="思源黑体 CN Regular" panose="020B0500000000000000" pitchFamily="34" charset="-122"/>
                  <a:cs typeface="SimSun"/>
                </a:rPr>
                <a:t>（</a:t>
              </a:r>
              <a:r>
                <a:rPr sz="750" spc="-4">
                  <a:solidFill>
                    <a:srgbClr val="585858"/>
                  </a:solidFill>
                  <a:latin typeface="思源黑体 CN Regular" panose="020B0500000000000000" pitchFamily="34" charset="-122"/>
                  <a:cs typeface="SimSun"/>
                </a:rPr>
                <a:t>远大芯建</a:t>
              </a:r>
              <a:r>
                <a:rPr sz="750" spc="-38">
                  <a:solidFill>
                    <a:srgbClr val="585858"/>
                  </a:solidFill>
                  <a:latin typeface="思源黑体 CN Regular" panose="020B0500000000000000" pitchFamily="34" charset="-122"/>
                  <a:cs typeface="SimSun"/>
                </a:rPr>
                <a:t>）</a:t>
              </a:r>
              <a:endParaRPr sz="750">
                <a:latin typeface="思源黑体 CN Regular" panose="020B0500000000000000" pitchFamily="34" charset="-122"/>
                <a:cs typeface="SimSun"/>
              </a:endParaRPr>
            </a:p>
          </p:txBody>
        </p:sp>
        <p:sp>
          <p:nvSpPr>
            <p:cNvPr id="66" name="object 66"/>
            <p:cNvSpPr/>
            <p:nvPr/>
          </p:nvSpPr>
          <p:spPr>
            <a:xfrm>
              <a:off x="2651188" y="4004692"/>
              <a:ext cx="1039654" cy="315278"/>
            </a:xfrm>
            <a:custGeom>
              <a:avLst/>
              <a:gdLst/>
              <a:ahLst/>
              <a:cxnLst/>
              <a:rect l="l" t="t" r="r" b="b"/>
              <a:pathLst>
                <a:path w="1386204" h="420370">
                  <a:moveTo>
                    <a:pt x="1316101" y="0"/>
                  </a:moveTo>
                  <a:lnTo>
                    <a:pt x="69977" y="0"/>
                  </a:lnTo>
                  <a:lnTo>
                    <a:pt x="42755" y="5499"/>
                  </a:lnTo>
                  <a:lnTo>
                    <a:pt x="20510" y="20496"/>
                  </a:lnTo>
                  <a:lnTo>
                    <a:pt x="5504" y="42739"/>
                  </a:lnTo>
                  <a:lnTo>
                    <a:pt x="0" y="69976"/>
                  </a:lnTo>
                  <a:lnTo>
                    <a:pt x="0" y="349884"/>
                  </a:lnTo>
                  <a:lnTo>
                    <a:pt x="5504" y="377122"/>
                  </a:lnTo>
                  <a:lnTo>
                    <a:pt x="20510" y="399365"/>
                  </a:lnTo>
                  <a:lnTo>
                    <a:pt x="42755" y="414362"/>
                  </a:lnTo>
                  <a:lnTo>
                    <a:pt x="69977" y="419861"/>
                  </a:lnTo>
                  <a:lnTo>
                    <a:pt x="1316101" y="419861"/>
                  </a:lnTo>
                  <a:lnTo>
                    <a:pt x="1343322" y="414362"/>
                  </a:lnTo>
                  <a:lnTo>
                    <a:pt x="1365567" y="399365"/>
                  </a:lnTo>
                  <a:lnTo>
                    <a:pt x="1380573" y="377122"/>
                  </a:lnTo>
                  <a:lnTo>
                    <a:pt x="1386078" y="349884"/>
                  </a:lnTo>
                  <a:lnTo>
                    <a:pt x="1386078" y="69976"/>
                  </a:lnTo>
                  <a:lnTo>
                    <a:pt x="1380573" y="42739"/>
                  </a:lnTo>
                  <a:lnTo>
                    <a:pt x="1365567" y="20496"/>
                  </a:lnTo>
                  <a:lnTo>
                    <a:pt x="1343322" y="5499"/>
                  </a:lnTo>
                  <a:lnTo>
                    <a:pt x="1316101" y="0"/>
                  </a:lnTo>
                  <a:close/>
                </a:path>
              </a:pathLst>
            </a:custGeom>
            <a:solidFill>
              <a:srgbClr val="F1F1F1"/>
            </a:solidFill>
          </p:spPr>
          <p:txBody>
            <a:bodyPr wrap="square" lIns="0" tIns="0" rIns="0" bIns="0" rtlCol="0"/>
            <a:lstStyle/>
            <a:p>
              <a:endParaRPr sz="1350"/>
            </a:p>
          </p:txBody>
        </p:sp>
        <p:sp>
          <p:nvSpPr>
            <p:cNvPr id="67" name="object 67"/>
            <p:cNvSpPr txBox="1"/>
            <p:nvPr/>
          </p:nvSpPr>
          <p:spPr>
            <a:xfrm>
              <a:off x="2875597" y="4098608"/>
              <a:ext cx="591503" cy="125034"/>
            </a:xfrm>
            <a:prstGeom prst="rect">
              <a:avLst/>
            </a:prstGeom>
          </p:spPr>
          <p:txBody>
            <a:bodyPr vert="horz" wrap="square" lIns="0" tIns="9525" rIns="0" bIns="0" rtlCol="0">
              <a:spAutoFit/>
            </a:bodyPr>
            <a:lstStyle/>
            <a:p>
              <a:pPr marL="9525">
                <a:spcBef>
                  <a:spcPts val="75"/>
                </a:spcBef>
              </a:pPr>
              <a:r>
                <a:rPr sz="750" spc="-11">
                  <a:solidFill>
                    <a:srgbClr val="585858"/>
                  </a:solidFill>
                  <a:latin typeface="思源黑体 CN Regular" panose="020B0500000000000000" pitchFamily="34" charset="-122"/>
                  <a:cs typeface="SimSun"/>
                </a:rPr>
                <a:t>初创科技企业</a:t>
              </a:r>
              <a:endParaRPr sz="750">
                <a:latin typeface="思源黑体 CN Regular" panose="020B0500000000000000" pitchFamily="34" charset="-122"/>
                <a:cs typeface="SimSun"/>
              </a:endParaRPr>
            </a:p>
          </p:txBody>
        </p:sp>
        <p:sp>
          <p:nvSpPr>
            <p:cNvPr id="68" name="object 68"/>
            <p:cNvSpPr/>
            <p:nvPr/>
          </p:nvSpPr>
          <p:spPr>
            <a:xfrm>
              <a:off x="3804476" y="4004692"/>
              <a:ext cx="1642110" cy="315278"/>
            </a:xfrm>
            <a:custGeom>
              <a:avLst/>
              <a:gdLst/>
              <a:ahLst/>
              <a:cxnLst/>
              <a:rect l="l" t="t" r="r" b="b"/>
              <a:pathLst>
                <a:path w="2189479" h="420370">
                  <a:moveTo>
                    <a:pt x="2119248" y="0"/>
                  </a:moveTo>
                  <a:lnTo>
                    <a:pt x="69976" y="0"/>
                  </a:lnTo>
                  <a:lnTo>
                    <a:pt x="42755" y="5499"/>
                  </a:lnTo>
                  <a:lnTo>
                    <a:pt x="20510" y="20496"/>
                  </a:lnTo>
                  <a:lnTo>
                    <a:pt x="5504" y="42739"/>
                  </a:lnTo>
                  <a:lnTo>
                    <a:pt x="0" y="69976"/>
                  </a:lnTo>
                  <a:lnTo>
                    <a:pt x="0" y="349884"/>
                  </a:lnTo>
                  <a:lnTo>
                    <a:pt x="5504" y="377122"/>
                  </a:lnTo>
                  <a:lnTo>
                    <a:pt x="20510" y="399365"/>
                  </a:lnTo>
                  <a:lnTo>
                    <a:pt x="42755" y="414362"/>
                  </a:lnTo>
                  <a:lnTo>
                    <a:pt x="69976" y="419861"/>
                  </a:lnTo>
                  <a:lnTo>
                    <a:pt x="2119248" y="419861"/>
                  </a:lnTo>
                  <a:lnTo>
                    <a:pt x="2146470" y="414362"/>
                  </a:lnTo>
                  <a:lnTo>
                    <a:pt x="2168715" y="399365"/>
                  </a:lnTo>
                  <a:lnTo>
                    <a:pt x="2183721" y="377122"/>
                  </a:lnTo>
                  <a:lnTo>
                    <a:pt x="2189225" y="349884"/>
                  </a:lnTo>
                  <a:lnTo>
                    <a:pt x="2189225" y="69976"/>
                  </a:lnTo>
                  <a:lnTo>
                    <a:pt x="2183721" y="42739"/>
                  </a:lnTo>
                  <a:lnTo>
                    <a:pt x="2168715" y="20496"/>
                  </a:lnTo>
                  <a:lnTo>
                    <a:pt x="2146470" y="5499"/>
                  </a:lnTo>
                  <a:lnTo>
                    <a:pt x="2119248" y="0"/>
                  </a:lnTo>
                  <a:close/>
                </a:path>
              </a:pathLst>
            </a:custGeom>
            <a:solidFill>
              <a:srgbClr val="F1F1F1"/>
            </a:solidFill>
          </p:spPr>
          <p:txBody>
            <a:bodyPr wrap="square" lIns="0" tIns="0" rIns="0" bIns="0" rtlCol="0"/>
            <a:lstStyle/>
            <a:p>
              <a:endParaRPr sz="1350"/>
            </a:p>
          </p:txBody>
        </p:sp>
        <p:sp>
          <p:nvSpPr>
            <p:cNvPr id="69" name="object 69"/>
            <p:cNvSpPr txBox="1"/>
            <p:nvPr/>
          </p:nvSpPr>
          <p:spPr>
            <a:xfrm>
              <a:off x="3901440" y="4041458"/>
              <a:ext cx="1448753" cy="240450"/>
            </a:xfrm>
            <a:prstGeom prst="rect">
              <a:avLst/>
            </a:prstGeom>
          </p:spPr>
          <p:txBody>
            <a:bodyPr vert="horz" wrap="square" lIns="0" tIns="9525" rIns="0" bIns="0" rtlCol="0">
              <a:spAutoFit/>
            </a:bodyPr>
            <a:lstStyle/>
            <a:p>
              <a:pPr marL="629126" marR="3810" indent="-620077">
                <a:spcBef>
                  <a:spcPts val="75"/>
                </a:spcBef>
              </a:pPr>
              <a:r>
                <a:rPr sz="750" spc="-8">
                  <a:solidFill>
                    <a:srgbClr val="585858"/>
                  </a:solidFill>
                  <a:latin typeface="思源黑体 CN Regular" panose="020B0500000000000000" pitchFamily="34" charset="-122"/>
                  <a:cs typeface="SimSun"/>
                </a:rPr>
                <a:t>BIM，MMO</a:t>
              </a:r>
              <a:r>
                <a:rPr sz="750" spc="-11">
                  <a:solidFill>
                    <a:srgbClr val="585858"/>
                  </a:solidFill>
                  <a:latin typeface="思源黑体 CN Regular" panose="020B0500000000000000" pitchFamily="34" charset="-122"/>
                  <a:cs typeface="SimSun"/>
                </a:rPr>
                <a:t>、碳数据等信息化高科技</a:t>
              </a:r>
              <a:r>
                <a:rPr sz="750" spc="-19">
                  <a:solidFill>
                    <a:srgbClr val="585858"/>
                  </a:solidFill>
                  <a:latin typeface="思源黑体 CN Regular" panose="020B0500000000000000" pitchFamily="34" charset="-122"/>
                  <a:cs typeface="SimSun"/>
                </a:rPr>
                <a:t>技术</a:t>
              </a:r>
              <a:endParaRPr sz="750">
                <a:latin typeface="思源黑体 CN Regular" panose="020B0500000000000000" pitchFamily="34" charset="-122"/>
                <a:cs typeface="SimSun"/>
              </a:endParaRPr>
            </a:p>
          </p:txBody>
        </p:sp>
        <p:sp>
          <p:nvSpPr>
            <p:cNvPr id="70" name="object 70"/>
            <p:cNvSpPr/>
            <p:nvPr/>
          </p:nvSpPr>
          <p:spPr>
            <a:xfrm>
              <a:off x="5560123" y="3591498"/>
              <a:ext cx="1313973" cy="325755"/>
            </a:xfrm>
            <a:custGeom>
              <a:avLst/>
              <a:gdLst/>
              <a:ahLst/>
              <a:cxnLst/>
              <a:rect l="l" t="t" r="r" b="b"/>
              <a:pathLst>
                <a:path w="1751964" h="434339">
                  <a:moveTo>
                    <a:pt x="1679448" y="0"/>
                  </a:moveTo>
                  <a:lnTo>
                    <a:pt x="72390" y="0"/>
                  </a:lnTo>
                  <a:lnTo>
                    <a:pt x="44201" y="5685"/>
                  </a:lnTo>
                  <a:lnTo>
                    <a:pt x="21193" y="21193"/>
                  </a:lnTo>
                  <a:lnTo>
                    <a:pt x="5685" y="44201"/>
                  </a:lnTo>
                  <a:lnTo>
                    <a:pt x="0" y="72389"/>
                  </a:lnTo>
                  <a:lnTo>
                    <a:pt x="0" y="361949"/>
                  </a:lnTo>
                  <a:lnTo>
                    <a:pt x="5685" y="390127"/>
                  </a:lnTo>
                  <a:lnTo>
                    <a:pt x="21193" y="413137"/>
                  </a:lnTo>
                  <a:lnTo>
                    <a:pt x="44201" y="428651"/>
                  </a:lnTo>
                  <a:lnTo>
                    <a:pt x="72390" y="434339"/>
                  </a:lnTo>
                  <a:lnTo>
                    <a:pt x="1679448" y="434339"/>
                  </a:lnTo>
                  <a:lnTo>
                    <a:pt x="1707636" y="428651"/>
                  </a:lnTo>
                  <a:lnTo>
                    <a:pt x="1730644" y="413137"/>
                  </a:lnTo>
                  <a:lnTo>
                    <a:pt x="1746152" y="390127"/>
                  </a:lnTo>
                  <a:lnTo>
                    <a:pt x="1751837" y="361949"/>
                  </a:lnTo>
                  <a:lnTo>
                    <a:pt x="1751837" y="72389"/>
                  </a:lnTo>
                  <a:lnTo>
                    <a:pt x="1746152" y="44201"/>
                  </a:lnTo>
                  <a:lnTo>
                    <a:pt x="1730644" y="21193"/>
                  </a:lnTo>
                  <a:lnTo>
                    <a:pt x="1707636" y="5685"/>
                  </a:lnTo>
                  <a:lnTo>
                    <a:pt x="1679448" y="0"/>
                  </a:lnTo>
                  <a:close/>
                </a:path>
              </a:pathLst>
            </a:custGeom>
            <a:solidFill>
              <a:srgbClr val="F1F1F1"/>
            </a:solidFill>
          </p:spPr>
          <p:txBody>
            <a:bodyPr wrap="square" lIns="0" tIns="0" rIns="0" bIns="0" rtlCol="0"/>
            <a:lstStyle/>
            <a:p>
              <a:endParaRPr sz="1350"/>
            </a:p>
          </p:txBody>
        </p:sp>
        <p:sp>
          <p:nvSpPr>
            <p:cNvPr id="71" name="object 71"/>
            <p:cNvSpPr txBox="1"/>
            <p:nvPr/>
          </p:nvSpPr>
          <p:spPr>
            <a:xfrm>
              <a:off x="6017132" y="3690939"/>
              <a:ext cx="401003" cy="125034"/>
            </a:xfrm>
            <a:prstGeom prst="rect">
              <a:avLst/>
            </a:prstGeom>
          </p:spPr>
          <p:txBody>
            <a:bodyPr vert="horz" wrap="square" lIns="0" tIns="9525" rIns="0" bIns="0" rtlCol="0">
              <a:spAutoFit/>
            </a:bodyPr>
            <a:lstStyle/>
            <a:p>
              <a:pPr marL="9525">
                <a:spcBef>
                  <a:spcPts val="75"/>
                </a:spcBef>
              </a:pPr>
              <a:r>
                <a:rPr sz="750" spc="-11">
                  <a:solidFill>
                    <a:srgbClr val="585858"/>
                  </a:solidFill>
                  <a:latin typeface="思源黑体 CN Regular" panose="020B0500000000000000" pitchFamily="34" charset="-122"/>
                  <a:cs typeface="SimSun"/>
                </a:rPr>
                <a:t>绿色包装</a:t>
              </a:r>
              <a:endParaRPr sz="750">
                <a:latin typeface="思源黑体 CN Regular" panose="020B0500000000000000" pitchFamily="34" charset="-122"/>
                <a:cs typeface="SimSun"/>
              </a:endParaRPr>
            </a:p>
          </p:txBody>
        </p:sp>
        <p:sp>
          <p:nvSpPr>
            <p:cNvPr id="74" name="object 74"/>
            <p:cNvSpPr/>
            <p:nvPr/>
          </p:nvSpPr>
          <p:spPr>
            <a:xfrm>
              <a:off x="7046594" y="1966151"/>
              <a:ext cx="1642110" cy="313373"/>
            </a:xfrm>
            <a:custGeom>
              <a:avLst/>
              <a:gdLst/>
              <a:ahLst/>
              <a:cxnLst/>
              <a:rect l="l" t="t" r="r" b="b"/>
              <a:pathLst>
                <a:path w="2189479" h="417829">
                  <a:moveTo>
                    <a:pt x="2119630" y="0"/>
                  </a:moveTo>
                  <a:lnTo>
                    <a:pt x="69596" y="0"/>
                  </a:lnTo>
                  <a:lnTo>
                    <a:pt x="42487" y="5462"/>
                  </a:lnTo>
                  <a:lnTo>
                    <a:pt x="20367" y="20367"/>
                  </a:lnTo>
                  <a:lnTo>
                    <a:pt x="5462" y="42487"/>
                  </a:lnTo>
                  <a:lnTo>
                    <a:pt x="0" y="69596"/>
                  </a:lnTo>
                  <a:lnTo>
                    <a:pt x="0" y="347980"/>
                  </a:lnTo>
                  <a:lnTo>
                    <a:pt x="5462" y="375088"/>
                  </a:lnTo>
                  <a:lnTo>
                    <a:pt x="20367" y="397208"/>
                  </a:lnTo>
                  <a:lnTo>
                    <a:pt x="42487" y="412113"/>
                  </a:lnTo>
                  <a:lnTo>
                    <a:pt x="69596" y="417575"/>
                  </a:lnTo>
                  <a:lnTo>
                    <a:pt x="2119630" y="417575"/>
                  </a:lnTo>
                  <a:lnTo>
                    <a:pt x="2146738" y="412113"/>
                  </a:lnTo>
                  <a:lnTo>
                    <a:pt x="2168858" y="397208"/>
                  </a:lnTo>
                  <a:lnTo>
                    <a:pt x="2183763" y="375088"/>
                  </a:lnTo>
                  <a:lnTo>
                    <a:pt x="2189226" y="347980"/>
                  </a:lnTo>
                  <a:lnTo>
                    <a:pt x="2189226" y="69596"/>
                  </a:lnTo>
                  <a:lnTo>
                    <a:pt x="2183763" y="42487"/>
                  </a:lnTo>
                  <a:lnTo>
                    <a:pt x="2168858" y="20367"/>
                  </a:lnTo>
                  <a:lnTo>
                    <a:pt x="2146738" y="5462"/>
                  </a:lnTo>
                  <a:lnTo>
                    <a:pt x="2119630" y="0"/>
                  </a:lnTo>
                  <a:close/>
                </a:path>
              </a:pathLst>
            </a:custGeom>
            <a:solidFill>
              <a:srgbClr val="F1F1F1"/>
            </a:solidFill>
          </p:spPr>
          <p:txBody>
            <a:bodyPr wrap="square" lIns="0" tIns="0" rIns="0" bIns="0" rtlCol="0"/>
            <a:lstStyle/>
            <a:p>
              <a:endParaRPr sz="1350"/>
            </a:p>
          </p:txBody>
        </p:sp>
        <p:sp>
          <p:nvSpPr>
            <p:cNvPr id="75" name="object 75"/>
            <p:cNvSpPr txBox="1"/>
            <p:nvPr/>
          </p:nvSpPr>
          <p:spPr>
            <a:xfrm>
              <a:off x="7167943" y="2002156"/>
              <a:ext cx="1401128" cy="240450"/>
            </a:xfrm>
            <a:prstGeom prst="rect">
              <a:avLst/>
            </a:prstGeom>
          </p:spPr>
          <p:txBody>
            <a:bodyPr vert="horz" wrap="square" lIns="0" tIns="9525" rIns="0" bIns="0" rtlCol="0">
              <a:spAutoFit/>
            </a:bodyPr>
            <a:lstStyle/>
            <a:p>
              <a:pPr marL="319088" marR="3810" indent="-310038">
                <a:spcBef>
                  <a:spcPts val="75"/>
                </a:spcBef>
              </a:pPr>
              <a:r>
                <a:rPr sz="750" spc="-8">
                  <a:solidFill>
                    <a:srgbClr val="585858"/>
                  </a:solidFill>
                  <a:latin typeface="思源黑体 CN Regular" panose="020B0500000000000000" pitchFamily="34" charset="-122"/>
                  <a:cs typeface="SimSun"/>
                </a:rPr>
                <a:t>AI+AR</a:t>
              </a:r>
              <a:r>
                <a:rPr sz="750" spc="-11">
                  <a:solidFill>
                    <a:srgbClr val="585858"/>
                  </a:solidFill>
                  <a:latin typeface="思源黑体 CN Regular" panose="020B0500000000000000" pitchFamily="34" charset="-122"/>
                  <a:cs typeface="SimSun"/>
                </a:rPr>
                <a:t>巡检系统、新一代人工智能计算与赋能平台等</a:t>
              </a:r>
              <a:endParaRPr sz="750">
                <a:latin typeface="思源黑体 CN Regular" panose="020B0500000000000000" pitchFamily="34" charset="-122"/>
                <a:cs typeface="SimSun"/>
              </a:endParaRPr>
            </a:p>
          </p:txBody>
        </p:sp>
        <p:sp>
          <p:nvSpPr>
            <p:cNvPr id="76" name="object 76"/>
            <p:cNvSpPr/>
            <p:nvPr/>
          </p:nvSpPr>
          <p:spPr>
            <a:xfrm>
              <a:off x="7055739" y="2373059"/>
              <a:ext cx="1641634" cy="325755"/>
            </a:xfrm>
            <a:custGeom>
              <a:avLst/>
              <a:gdLst/>
              <a:ahLst/>
              <a:cxnLst/>
              <a:rect l="l" t="t" r="r" b="b"/>
              <a:pathLst>
                <a:path w="2188845" h="434339">
                  <a:moveTo>
                    <a:pt x="2116074" y="0"/>
                  </a:moveTo>
                  <a:lnTo>
                    <a:pt x="72390" y="0"/>
                  </a:lnTo>
                  <a:lnTo>
                    <a:pt x="44201" y="5685"/>
                  </a:lnTo>
                  <a:lnTo>
                    <a:pt x="21193" y="21193"/>
                  </a:lnTo>
                  <a:lnTo>
                    <a:pt x="5685" y="44201"/>
                  </a:lnTo>
                  <a:lnTo>
                    <a:pt x="0" y="72389"/>
                  </a:lnTo>
                  <a:lnTo>
                    <a:pt x="0" y="361950"/>
                  </a:lnTo>
                  <a:lnTo>
                    <a:pt x="5685" y="390138"/>
                  </a:lnTo>
                  <a:lnTo>
                    <a:pt x="21193" y="413146"/>
                  </a:lnTo>
                  <a:lnTo>
                    <a:pt x="44201" y="428654"/>
                  </a:lnTo>
                  <a:lnTo>
                    <a:pt x="72390" y="434339"/>
                  </a:lnTo>
                  <a:lnTo>
                    <a:pt x="2116074" y="434339"/>
                  </a:lnTo>
                  <a:lnTo>
                    <a:pt x="2144262" y="428654"/>
                  </a:lnTo>
                  <a:lnTo>
                    <a:pt x="2167270" y="413146"/>
                  </a:lnTo>
                  <a:lnTo>
                    <a:pt x="2182778" y="390138"/>
                  </a:lnTo>
                  <a:lnTo>
                    <a:pt x="2188464" y="361950"/>
                  </a:lnTo>
                  <a:lnTo>
                    <a:pt x="2188464" y="72389"/>
                  </a:lnTo>
                  <a:lnTo>
                    <a:pt x="2182778" y="44201"/>
                  </a:lnTo>
                  <a:lnTo>
                    <a:pt x="2167270" y="21193"/>
                  </a:lnTo>
                  <a:lnTo>
                    <a:pt x="2144262" y="5685"/>
                  </a:lnTo>
                  <a:lnTo>
                    <a:pt x="2116074" y="0"/>
                  </a:lnTo>
                  <a:close/>
                </a:path>
              </a:pathLst>
            </a:custGeom>
            <a:solidFill>
              <a:srgbClr val="F1F1F1"/>
            </a:solidFill>
          </p:spPr>
          <p:txBody>
            <a:bodyPr wrap="square" lIns="0" tIns="0" rIns="0" bIns="0" rtlCol="0"/>
            <a:lstStyle/>
            <a:p>
              <a:endParaRPr sz="1350"/>
            </a:p>
          </p:txBody>
        </p:sp>
        <p:sp>
          <p:nvSpPr>
            <p:cNvPr id="77" name="object 77"/>
            <p:cNvSpPr txBox="1"/>
            <p:nvPr/>
          </p:nvSpPr>
          <p:spPr>
            <a:xfrm>
              <a:off x="7271575" y="2472500"/>
              <a:ext cx="1210151" cy="125034"/>
            </a:xfrm>
            <a:prstGeom prst="rect">
              <a:avLst/>
            </a:prstGeom>
          </p:spPr>
          <p:txBody>
            <a:bodyPr vert="horz" wrap="square" lIns="0" tIns="9525" rIns="0" bIns="0" rtlCol="0">
              <a:spAutoFit/>
            </a:bodyPr>
            <a:lstStyle/>
            <a:p>
              <a:pPr marL="9525">
                <a:spcBef>
                  <a:spcPts val="75"/>
                </a:spcBef>
              </a:pPr>
              <a:r>
                <a:rPr sz="750" spc="-8">
                  <a:solidFill>
                    <a:srgbClr val="585858"/>
                  </a:solidFill>
                  <a:latin typeface="思源黑体 CN Regular" panose="020B0500000000000000" pitchFamily="34" charset="-122"/>
                  <a:cs typeface="SimSun"/>
                </a:rPr>
                <a:t>“数智+”Saas</a:t>
              </a:r>
              <a:r>
                <a:rPr sz="750" spc="-11">
                  <a:solidFill>
                    <a:srgbClr val="585858"/>
                  </a:solidFill>
                  <a:latin typeface="思源黑体 CN Regular" panose="020B0500000000000000" pitchFamily="34" charset="-122"/>
                  <a:cs typeface="SimSun"/>
                </a:rPr>
                <a:t>循环管理平台</a:t>
              </a:r>
              <a:endParaRPr sz="750">
                <a:latin typeface="思源黑体 CN Regular" panose="020B0500000000000000" pitchFamily="34" charset="-122"/>
                <a:cs typeface="SimSun"/>
              </a:endParaRPr>
            </a:p>
          </p:txBody>
        </p:sp>
        <p:sp>
          <p:nvSpPr>
            <p:cNvPr id="78" name="object 78"/>
            <p:cNvSpPr/>
            <p:nvPr/>
          </p:nvSpPr>
          <p:spPr>
            <a:xfrm>
              <a:off x="7055739" y="2779967"/>
              <a:ext cx="1641634" cy="325755"/>
            </a:xfrm>
            <a:custGeom>
              <a:avLst/>
              <a:gdLst/>
              <a:ahLst/>
              <a:cxnLst/>
              <a:rect l="l" t="t" r="r" b="b"/>
              <a:pathLst>
                <a:path w="2188845" h="434339">
                  <a:moveTo>
                    <a:pt x="2116074" y="0"/>
                  </a:moveTo>
                  <a:lnTo>
                    <a:pt x="72390" y="0"/>
                  </a:lnTo>
                  <a:lnTo>
                    <a:pt x="44201" y="5685"/>
                  </a:lnTo>
                  <a:lnTo>
                    <a:pt x="21193" y="21193"/>
                  </a:lnTo>
                  <a:lnTo>
                    <a:pt x="5685" y="44201"/>
                  </a:lnTo>
                  <a:lnTo>
                    <a:pt x="0" y="72389"/>
                  </a:lnTo>
                  <a:lnTo>
                    <a:pt x="0" y="361949"/>
                  </a:lnTo>
                  <a:lnTo>
                    <a:pt x="5685" y="390138"/>
                  </a:lnTo>
                  <a:lnTo>
                    <a:pt x="21193" y="413146"/>
                  </a:lnTo>
                  <a:lnTo>
                    <a:pt x="44201" y="428654"/>
                  </a:lnTo>
                  <a:lnTo>
                    <a:pt x="72390" y="434339"/>
                  </a:lnTo>
                  <a:lnTo>
                    <a:pt x="2116074" y="434339"/>
                  </a:lnTo>
                  <a:lnTo>
                    <a:pt x="2144262" y="428654"/>
                  </a:lnTo>
                  <a:lnTo>
                    <a:pt x="2167270" y="413146"/>
                  </a:lnTo>
                  <a:lnTo>
                    <a:pt x="2182778" y="390138"/>
                  </a:lnTo>
                  <a:lnTo>
                    <a:pt x="2188464" y="361949"/>
                  </a:lnTo>
                  <a:lnTo>
                    <a:pt x="2188464" y="72389"/>
                  </a:lnTo>
                  <a:lnTo>
                    <a:pt x="2182778" y="44201"/>
                  </a:lnTo>
                  <a:lnTo>
                    <a:pt x="2167270" y="21193"/>
                  </a:lnTo>
                  <a:lnTo>
                    <a:pt x="2144262" y="5685"/>
                  </a:lnTo>
                  <a:lnTo>
                    <a:pt x="2116074" y="0"/>
                  </a:lnTo>
                  <a:close/>
                </a:path>
              </a:pathLst>
            </a:custGeom>
            <a:solidFill>
              <a:srgbClr val="F1F1F1"/>
            </a:solidFill>
          </p:spPr>
          <p:txBody>
            <a:bodyPr wrap="square" lIns="0" tIns="0" rIns="0" bIns="0" rtlCol="0"/>
            <a:lstStyle/>
            <a:p>
              <a:endParaRPr sz="1350"/>
            </a:p>
          </p:txBody>
        </p:sp>
        <p:sp>
          <p:nvSpPr>
            <p:cNvPr id="79" name="object 79"/>
            <p:cNvSpPr txBox="1"/>
            <p:nvPr/>
          </p:nvSpPr>
          <p:spPr>
            <a:xfrm>
              <a:off x="7152703" y="2822068"/>
              <a:ext cx="1448753" cy="240450"/>
            </a:xfrm>
            <a:prstGeom prst="rect">
              <a:avLst/>
            </a:prstGeom>
          </p:spPr>
          <p:txBody>
            <a:bodyPr vert="horz" wrap="square" lIns="0" tIns="9525" rIns="0" bIns="0" rtlCol="0">
              <a:spAutoFit/>
            </a:bodyPr>
            <a:lstStyle/>
            <a:p>
              <a:pPr marL="438150" marR="3810" indent="-428625">
                <a:spcBef>
                  <a:spcPts val="75"/>
                </a:spcBef>
              </a:pPr>
              <a:r>
                <a:rPr sz="750" spc="-11">
                  <a:solidFill>
                    <a:srgbClr val="585858"/>
                  </a:solidFill>
                  <a:latin typeface="思源黑体 CN Regular" panose="020B0500000000000000" pitchFamily="34" charset="-122"/>
                  <a:cs typeface="SimSun"/>
                </a:rPr>
                <a:t>助力阿里巴巴绿色物流、助力百度碳减排核算等</a:t>
              </a:r>
              <a:endParaRPr sz="750">
                <a:latin typeface="思源黑体 CN Regular" panose="020B0500000000000000" pitchFamily="34" charset="-122"/>
                <a:cs typeface="SimSun"/>
              </a:endParaRPr>
            </a:p>
          </p:txBody>
        </p:sp>
        <p:sp>
          <p:nvSpPr>
            <p:cNvPr id="80" name="object 80"/>
            <p:cNvSpPr/>
            <p:nvPr/>
          </p:nvSpPr>
          <p:spPr>
            <a:xfrm>
              <a:off x="7046594" y="3182303"/>
              <a:ext cx="1642110" cy="325755"/>
            </a:xfrm>
            <a:custGeom>
              <a:avLst/>
              <a:gdLst/>
              <a:ahLst/>
              <a:cxnLst/>
              <a:rect l="l" t="t" r="r" b="b"/>
              <a:pathLst>
                <a:path w="2189479" h="434339">
                  <a:moveTo>
                    <a:pt x="2116836" y="0"/>
                  </a:moveTo>
                  <a:lnTo>
                    <a:pt x="72390" y="0"/>
                  </a:lnTo>
                  <a:lnTo>
                    <a:pt x="44201" y="5685"/>
                  </a:lnTo>
                  <a:lnTo>
                    <a:pt x="21193" y="21193"/>
                  </a:lnTo>
                  <a:lnTo>
                    <a:pt x="5685" y="44201"/>
                  </a:lnTo>
                  <a:lnTo>
                    <a:pt x="0" y="72389"/>
                  </a:lnTo>
                  <a:lnTo>
                    <a:pt x="0" y="361949"/>
                  </a:lnTo>
                  <a:lnTo>
                    <a:pt x="5685" y="390138"/>
                  </a:lnTo>
                  <a:lnTo>
                    <a:pt x="21193" y="413146"/>
                  </a:lnTo>
                  <a:lnTo>
                    <a:pt x="44201" y="428654"/>
                  </a:lnTo>
                  <a:lnTo>
                    <a:pt x="72390" y="434339"/>
                  </a:lnTo>
                  <a:lnTo>
                    <a:pt x="2116836" y="434339"/>
                  </a:lnTo>
                  <a:lnTo>
                    <a:pt x="2145024" y="428654"/>
                  </a:lnTo>
                  <a:lnTo>
                    <a:pt x="2168032" y="413146"/>
                  </a:lnTo>
                  <a:lnTo>
                    <a:pt x="2183540" y="390138"/>
                  </a:lnTo>
                  <a:lnTo>
                    <a:pt x="2189226" y="361949"/>
                  </a:lnTo>
                  <a:lnTo>
                    <a:pt x="2189226" y="72389"/>
                  </a:lnTo>
                  <a:lnTo>
                    <a:pt x="2183540" y="44201"/>
                  </a:lnTo>
                  <a:lnTo>
                    <a:pt x="2168032" y="21193"/>
                  </a:lnTo>
                  <a:lnTo>
                    <a:pt x="2145024" y="5685"/>
                  </a:lnTo>
                  <a:lnTo>
                    <a:pt x="2116836" y="0"/>
                  </a:lnTo>
                  <a:close/>
                </a:path>
              </a:pathLst>
            </a:custGeom>
            <a:solidFill>
              <a:srgbClr val="F1F1F1"/>
            </a:solidFill>
          </p:spPr>
          <p:txBody>
            <a:bodyPr wrap="square" lIns="0" tIns="0" rIns="0" bIns="0" rtlCol="0"/>
            <a:lstStyle/>
            <a:p>
              <a:endParaRPr sz="1350"/>
            </a:p>
          </p:txBody>
        </p:sp>
        <p:sp>
          <p:nvSpPr>
            <p:cNvPr id="81" name="object 81"/>
            <p:cNvSpPr txBox="1"/>
            <p:nvPr/>
          </p:nvSpPr>
          <p:spPr>
            <a:xfrm>
              <a:off x="7143940" y="3224594"/>
              <a:ext cx="1448753" cy="240450"/>
            </a:xfrm>
            <a:prstGeom prst="rect">
              <a:avLst/>
            </a:prstGeom>
          </p:spPr>
          <p:txBody>
            <a:bodyPr vert="horz" wrap="square" lIns="0" tIns="9525" rIns="0" bIns="0" rtlCol="0">
              <a:spAutoFit/>
            </a:bodyPr>
            <a:lstStyle/>
            <a:p>
              <a:pPr marL="57150" marR="3810" indent="-48101">
                <a:spcBef>
                  <a:spcPts val="75"/>
                </a:spcBef>
              </a:pPr>
              <a:r>
                <a:rPr sz="750" spc="-11" err="1">
                  <a:solidFill>
                    <a:srgbClr val="585858"/>
                  </a:solidFill>
                  <a:latin typeface="思源黑体 CN Regular" panose="020B0500000000000000" pitchFamily="34" charset="-122"/>
                  <a:cs typeface="SimSun"/>
                </a:rPr>
                <a:t>振动膜生物反应器污水深</a:t>
              </a:r>
              <a:r>
                <a:rPr lang="en-US" altLang="zh-CN" sz="225" spc="-15" err="1">
                  <a:solidFill>
                    <a:srgbClr val="FFFFFF"/>
                  </a:solidFill>
                  <a:latin typeface="微软雅黑" pitchFamily="34" charset="-122"/>
                  <a:ea typeface="微软雅黑" pitchFamily="34" charset="-122"/>
                  <a:cs typeface="SimSun"/>
                </a:rPr>
                <a:t>.</a:t>
              </a:r>
              <a:r>
                <a:rPr sz="750" spc="-11" err="1">
                  <a:solidFill>
                    <a:srgbClr val="585858"/>
                  </a:solidFill>
                  <a:latin typeface="思源黑体 CN Regular" panose="020B0500000000000000" pitchFamily="34" charset="-122"/>
                  <a:cs typeface="SimSun"/>
                </a:rPr>
                <a:t>度处理集成装备、碳排放监测监管平台等</a:t>
              </a:r>
              <a:endParaRPr sz="750">
                <a:latin typeface="思源黑体 CN Regular" panose="020B0500000000000000" pitchFamily="34" charset="-122"/>
                <a:cs typeface="SimSun"/>
              </a:endParaRPr>
            </a:p>
          </p:txBody>
        </p:sp>
        <p:sp>
          <p:nvSpPr>
            <p:cNvPr id="82" name="object 82"/>
            <p:cNvSpPr/>
            <p:nvPr/>
          </p:nvSpPr>
          <p:spPr>
            <a:xfrm>
              <a:off x="7046594" y="3589211"/>
              <a:ext cx="1642110" cy="325755"/>
            </a:xfrm>
            <a:custGeom>
              <a:avLst/>
              <a:gdLst/>
              <a:ahLst/>
              <a:cxnLst/>
              <a:rect l="l" t="t" r="r" b="b"/>
              <a:pathLst>
                <a:path w="2189479" h="434339">
                  <a:moveTo>
                    <a:pt x="2116836" y="0"/>
                  </a:moveTo>
                  <a:lnTo>
                    <a:pt x="72390" y="0"/>
                  </a:lnTo>
                  <a:lnTo>
                    <a:pt x="44201" y="5685"/>
                  </a:lnTo>
                  <a:lnTo>
                    <a:pt x="21193" y="21193"/>
                  </a:lnTo>
                  <a:lnTo>
                    <a:pt x="5685" y="44201"/>
                  </a:lnTo>
                  <a:lnTo>
                    <a:pt x="0" y="72389"/>
                  </a:lnTo>
                  <a:lnTo>
                    <a:pt x="0" y="361949"/>
                  </a:lnTo>
                  <a:lnTo>
                    <a:pt x="5685" y="390127"/>
                  </a:lnTo>
                  <a:lnTo>
                    <a:pt x="21193" y="413137"/>
                  </a:lnTo>
                  <a:lnTo>
                    <a:pt x="44201" y="428651"/>
                  </a:lnTo>
                  <a:lnTo>
                    <a:pt x="72390" y="434339"/>
                  </a:lnTo>
                  <a:lnTo>
                    <a:pt x="2116836" y="434339"/>
                  </a:lnTo>
                  <a:lnTo>
                    <a:pt x="2145024" y="428651"/>
                  </a:lnTo>
                  <a:lnTo>
                    <a:pt x="2168032" y="413137"/>
                  </a:lnTo>
                  <a:lnTo>
                    <a:pt x="2183540" y="390127"/>
                  </a:lnTo>
                  <a:lnTo>
                    <a:pt x="2189226" y="361949"/>
                  </a:lnTo>
                  <a:lnTo>
                    <a:pt x="2189226" y="72389"/>
                  </a:lnTo>
                  <a:lnTo>
                    <a:pt x="2183540" y="44201"/>
                  </a:lnTo>
                  <a:lnTo>
                    <a:pt x="2168032" y="21193"/>
                  </a:lnTo>
                  <a:lnTo>
                    <a:pt x="2145024" y="5685"/>
                  </a:lnTo>
                  <a:lnTo>
                    <a:pt x="2116836" y="0"/>
                  </a:lnTo>
                  <a:close/>
                </a:path>
              </a:pathLst>
            </a:custGeom>
            <a:solidFill>
              <a:srgbClr val="F1F1F1"/>
            </a:solidFill>
          </p:spPr>
          <p:txBody>
            <a:bodyPr wrap="square" lIns="0" tIns="0" rIns="0" bIns="0" rtlCol="0"/>
            <a:lstStyle/>
            <a:p>
              <a:endParaRPr sz="1350"/>
            </a:p>
          </p:txBody>
        </p:sp>
        <p:sp>
          <p:nvSpPr>
            <p:cNvPr id="83" name="object 83"/>
            <p:cNvSpPr txBox="1"/>
            <p:nvPr/>
          </p:nvSpPr>
          <p:spPr>
            <a:xfrm>
              <a:off x="7143940" y="3631502"/>
              <a:ext cx="1448753" cy="240450"/>
            </a:xfrm>
            <a:prstGeom prst="rect">
              <a:avLst/>
            </a:prstGeom>
          </p:spPr>
          <p:txBody>
            <a:bodyPr vert="horz" wrap="square" lIns="0" tIns="9525" rIns="0" bIns="0" rtlCol="0">
              <a:spAutoFit/>
            </a:bodyPr>
            <a:lstStyle/>
            <a:p>
              <a:pPr marL="533400" marR="3810" indent="-524351">
                <a:spcBef>
                  <a:spcPts val="75"/>
                </a:spcBef>
              </a:pPr>
              <a:r>
                <a:rPr sz="750" spc="-11">
                  <a:solidFill>
                    <a:srgbClr val="585858"/>
                  </a:solidFill>
                  <a:latin typeface="思源黑体 CN Regular" panose="020B0500000000000000" pitchFamily="34" charset="-122"/>
                  <a:cs typeface="SimSun"/>
                </a:rPr>
                <a:t>生物可降解包装、纸塑环保包装解决方案等</a:t>
              </a:r>
              <a:endParaRPr sz="750">
                <a:latin typeface="思源黑体 CN Regular" panose="020B0500000000000000" pitchFamily="34" charset="-122"/>
                <a:cs typeface="SimSun"/>
              </a:endParaRPr>
            </a:p>
          </p:txBody>
        </p:sp>
      </p:grpSp>
      <p:sp>
        <p:nvSpPr>
          <p:cNvPr id="88" name="object 88"/>
          <p:cNvSpPr txBox="1"/>
          <p:nvPr/>
        </p:nvSpPr>
        <p:spPr>
          <a:xfrm>
            <a:off x="498432" y="1224396"/>
            <a:ext cx="8251031" cy="561532"/>
          </a:xfrm>
          <a:prstGeom prst="rect">
            <a:avLst/>
          </a:prstGeom>
        </p:spPr>
        <p:txBody>
          <a:bodyPr vert="horz" wrap="square" lIns="0" tIns="101441" rIns="0" bIns="0" rtlCol="0">
            <a:spAutoFit/>
          </a:bodyPr>
          <a:lstStyle/>
          <a:p>
            <a:pPr marL="9525">
              <a:spcBef>
                <a:spcPts val="799"/>
              </a:spcBef>
            </a:pPr>
            <a:r>
              <a:rPr sz="1200" spc="-15">
                <a:latin typeface="思源黑体 CN Regular" panose="020B0500000000000000" pitchFamily="34" charset="-122"/>
                <a:cs typeface="SimSun"/>
              </a:rPr>
              <a:t>目前，我国代表性科技企业在运用技术优势实现自身低碳发展的同时，将新技术与传统破密集型产业结合，辅助碳密集型产</a:t>
            </a:r>
            <a:endParaRPr sz="1200">
              <a:latin typeface="思源黑体 CN Regular" panose="020B0500000000000000" pitchFamily="34" charset="-122"/>
              <a:cs typeface="SimSun"/>
            </a:endParaRPr>
          </a:p>
          <a:p>
            <a:pPr marL="9525">
              <a:spcBef>
                <a:spcPts val="720"/>
              </a:spcBef>
            </a:pPr>
            <a:r>
              <a:rPr sz="1200" spc="-11" err="1">
                <a:latin typeface="思源黑体 CN Regular" panose="020B0500000000000000" pitchFamily="34" charset="-122"/>
                <a:cs typeface="SimSun"/>
              </a:rPr>
              <a:t>业低碳发展。部分代表性企业低碳技术类型及应用如下：</a:t>
            </a:r>
            <a:endParaRPr sz="1050">
              <a:latin typeface="思源黑体 CN Regular" panose="020B0500000000000000" pitchFamily="34" charset="-122"/>
              <a:cs typeface="Microsoft YaHei"/>
            </a:endParaRPr>
          </a:p>
        </p:txBody>
      </p:sp>
    </p:spTree>
    <p:extLst>
      <p:ext uri="{BB962C8B-B14F-4D97-AF65-F5344CB8AC3E}">
        <p14:creationId xmlns:p14="http://schemas.microsoft.com/office/powerpoint/2010/main" val="3884425855"/>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8"/>
                                        </p:tgtEl>
                                        <p:attrNameLst>
                                          <p:attrName>style.visibility</p:attrName>
                                        </p:attrNameLst>
                                      </p:cBhvr>
                                      <p:to>
                                        <p:strVal val="visible"/>
                                      </p:to>
                                    </p:set>
                                    <p:animEffect transition="in" filter="barn(inVertical)">
                                      <p:cBhvr>
                                        <p:cTn id="7" dur="500"/>
                                        <p:tgtEl>
                                          <p:spTgt spid="8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91"/>
                                        </p:tgtEl>
                                        <p:attrNameLst>
                                          <p:attrName>style.visibility</p:attrName>
                                        </p:attrNameLst>
                                      </p:cBhvr>
                                      <p:to>
                                        <p:strVal val="visible"/>
                                      </p:to>
                                    </p:set>
                                    <p:anim calcmode="lin" valueType="num">
                                      <p:cBhvr>
                                        <p:cTn id="12" dur="500" fill="hold"/>
                                        <p:tgtEl>
                                          <p:spTgt spid="91"/>
                                        </p:tgtEl>
                                        <p:attrNameLst>
                                          <p:attrName>ppt_w</p:attrName>
                                        </p:attrNameLst>
                                      </p:cBhvr>
                                      <p:tavLst>
                                        <p:tav tm="0">
                                          <p:val>
                                            <p:fltVal val="0"/>
                                          </p:val>
                                        </p:tav>
                                        <p:tav tm="100000">
                                          <p:val>
                                            <p:strVal val="#ppt_w"/>
                                          </p:val>
                                        </p:tav>
                                      </p:tavLst>
                                    </p:anim>
                                    <p:anim calcmode="lin" valueType="num">
                                      <p:cBhvr>
                                        <p:cTn id="13" dur="500" fill="hold"/>
                                        <p:tgtEl>
                                          <p:spTgt spid="91"/>
                                        </p:tgtEl>
                                        <p:attrNameLst>
                                          <p:attrName>ppt_h</p:attrName>
                                        </p:attrNameLst>
                                      </p:cBhvr>
                                      <p:tavLst>
                                        <p:tav tm="0">
                                          <p:val>
                                            <p:fltVal val="0"/>
                                          </p:val>
                                        </p:tav>
                                        <p:tav tm="100000">
                                          <p:val>
                                            <p:strVal val="#ppt_h"/>
                                          </p:val>
                                        </p:tav>
                                      </p:tavLst>
                                    </p:anim>
                                    <p:animEffect transition="in" filter="fade">
                                      <p:cBhvr>
                                        <p:cTn id="14" dur="5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762000" y="716382"/>
            <a:ext cx="7620000" cy="3836568"/>
          </a:xfrm>
          <a:prstGeom prst="rect">
            <a:avLst/>
          </a:prstGeom>
          <a:pattFill prst="ltVert">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flipV="1">
            <a:off x="6781800" y="0"/>
            <a:ext cx="2362200" cy="2435489"/>
          </a:xfrm>
          <a:prstGeom prst="rect">
            <a:avLst/>
          </a:prstGeom>
        </p:spPr>
      </p:pic>
      <p:pic>
        <p:nvPicPr>
          <p:cNvPr id="14" name="图片 13"/>
          <p:cNvPicPr>
            <a:picLocks noChangeAspect="1"/>
          </p:cNvPicPr>
          <p:nvPr/>
        </p:nvPicPr>
        <p:blipFill>
          <a:blip r:embed="rId4"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762000" y="1581150"/>
            <a:ext cx="3115004" cy="3115004"/>
          </a:xfrm>
          <a:prstGeom prst="rect">
            <a:avLst/>
          </a:prstGeom>
        </p:spPr>
      </p:pic>
      <p:pic>
        <p:nvPicPr>
          <p:cNvPr id="10" name="图片 9"/>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1" y="4011855"/>
            <a:ext cx="9143244" cy="1133762"/>
          </a:xfrm>
          <a:prstGeom prst="rect">
            <a:avLst/>
          </a:prstGeom>
        </p:spPr>
      </p:pic>
      <p:pic>
        <p:nvPicPr>
          <p:cNvPr id="15" name="图片 14"/>
          <p:cNvPicPr>
            <a:picLocks noChangeAspect="1"/>
          </p:cNvPicPr>
          <p:nvPr/>
        </p:nvPicPr>
        <p:blipFill>
          <a:blip r:embed="rId6"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flipH="1">
            <a:off x="6581153" y="2828303"/>
            <a:ext cx="2410447" cy="2410447"/>
          </a:xfrm>
          <a:prstGeom prst="rect">
            <a:avLst/>
          </a:prstGeom>
        </p:spPr>
      </p:pic>
      <p:sp>
        <p:nvSpPr>
          <p:cNvPr id="19" name="TextBox 48"/>
          <p:cNvSpPr txBox="1"/>
          <p:nvPr/>
        </p:nvSpPr>
        <p:spPr>
          <a:xfrm>
            <a:off x="3733799" y="2343150"/>
            <a:ext cx="4572000" cy="615553"/>
          </a:xfrm>
          <a:prstGeom prst="rect">
            <a:avLst/>
          </a:prstGeom>
          <a:noFill/>
        </p:spPr>
        <p:txBody>
          <a:bodyPr wrap="square" lIns="0" tIns="0" rIns="0" bIns="0" rtlCol="0">
            <a:spAutoFit/>
          </a:bodyPr>
          <a:lstStyle/>
          <a:p>
            <a:pPr defTabSz="685800"/>
            <a:r>
              <a:rPr lang="zh-CN" altLang="en-US" sz="4000" b="1" dirty="0">
                <a:solidFill>
                  <a:schemeClr val="accent1"/>
                </a:solidFill>
                <a:latin typeface="+mj-ea"/>
                <a:ea typeface="+mj-ea"/>
                <a:cs typeface="+mn-ea"/>
                <a:sym typeface="+mn-lt"/>
              </a:rPr>
              <a:t>科技发展动向趋势</a:t>
            </a:r>
          </a:p>
        </p:txBody>
      </p:sp>
      <p:sp>
        <p:nvSpPr>
          <p:cNvPr id="28" name="TextBox 48"/>
          <p:cNvSpPr txBox="1"/>
          <p:nvPr/>
        </p:nvSpPr>
        <p:spPr>
          <a:xfrm>
            <a:off x="3733799" y="1575197"/>
            <a:ext cx="2667000" cy="615553"/>
          </a:xfrm>
          <a:prstGeom prst="rect">
            <a:avLst/>
          </a:prstGeom>
          <a:noFill/>
        </p:spPr>
        <p:txBody>
          <a:bodyPr wrap="square" lIns="0" tIns="0" rIns="0" bIns="0" rtlCol="0">
            <a:spAutoFit/>
          </a:bodyPr>
          <a:lstStyle/>
          <a:p>
            <a:pPr defTabSz="685800"/>
            <a:r>
              <a:rPr lang="zh-CN" altLang="en-US" sz="4000" spc="600">
                <a:solidFill>
                  <a:schemeClr val="accent1"/>
                </a:solidFill>
                <a:latin typeface="+mn-ea"/>
                <a:cs typeface="+mn-ea"/>
                <a:sym typeface="+mn-lt"/>
              </a:rPr>
              <a:t>第三部分</a:t>
            </a:r>
            <a:endParaRPr lang="en-US" altLang="zh-CN" sz="4000" spc="600">
              <a:solidFill>
                <a:schemeClr val="accent1"/>
              </a:solidFill>
              <a:latin typeface="+mn-ea"/>
              <a:cs typeface="+mn-ea"/>
              <a:sym typeface="+mn-lt"/>
            </a:endParaRPr>
          </a:p>
        </p:txBody>
      </p:sp>
      <p:sp>
        <p:nvSpPr>
          <p:cNvPr id="29" name="矩形 28"/>
          <p:cNvSpPr/>
          <p:nvPr/>
        </p:nvSpPr>
        <p:spPr>
          <a:xfrm>
            <a:off x="3657600" y="3069907"/>
            <a:ext cx="4190999" cy="492443"/>
          </a:xfrm>
          <a:prstGeom prst="rect">
            <a:avLst/>
          </a:prstGeom>
        </p:spPr>
        <p:txBody>
          <a:bodyPr wrap="square">
            <a:spAutoFit/>
          </a:bodyPr>
          <a:lstStyle/>
          <a:p>
            <a:pPr>
              <a:lnSpc>
                <a:spcPct val="130000"/>
              </a:lnSpc>
            </a:pPr>
            <a:r>
              <a:rPr lang="en-US" altLang="zh-CN" sz="1000">
                <a:solidFill>
                  <a:schemeClr val="accent1"/>
                </a:solidFill>
                <a:latin typeface="+mn-ea"/>
              </a:rPr>
              <a:t>performance in workplace execution comes from careful execution workplace execution comes</a:t>
            </a:r>
            <a:endParaRPr lang="zh-CN" altLang="en-US" sz="1000">
              <a:solidFill>
                <a:schemeClr val="accent1"/>
              </a:solidFill>
              <a:latin typeface="+mn-ea"/>
            </a:endParaRPr>
          </a:p>
        </p:txBody>
      </p:sp>
    </p:spTree>
    <p:extLst>
      <p:ext uri="{BB962C8B-B14F-4D97-AF65-F5344CB8AC3E}">
        <p14:creationId xmlns:p14="http://schemas.microsoft.com/office/powerpoint/2010/main" val="2121943046"/>
      </p:ext>
    </p:extLst>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1+#ppt_w/2"/>
                                          </p:val>
                                        </p:tav>
                                        <p:tav tm="100000">
                                          <p:val>
                                            <p:strVal val="#ppt_x"/>
                                          </p:val>
                                        </p:tav>
                                      </p:tavLst>
                                    </p:anim>
                                    <p:anim calcmode="lin" valueType="num">
                                      <p:cBhvr additive="base">
                                        <p:cTn id="12"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arn(inVertical)">
                                      <p:cBhvr>
                                        <p:cTn id="17" dur="500"/>
                                        <p:tgtEl>
                                          <p:spTgt spid="3"/>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2" presetClass="entr" presetSubtype="4"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fill="hold"/>
                                        <p:tgtEl>
                                          <p:spTgt spid="14"/>
                                        </p:tgtEl>
                                        <p:attrNameLst>
                                          <p:attrName>ppt_x</p:attrName>
                                        </p:attrNameLst>
                                      </p:cBhvr>
                                      <p:tavLst>
                                        <p:tav tm="0">
                                          <p:val>
                                            <p:strVal val="#ppt_x"/>
                                          </p:val>
                                        </p:tav>
                                        <p:tav tm="100000">
                                          <p:val>
                                            <p:strVal val="#ppt_x"/>
                                          </p:val>
                                        </p:tav>
                                      </p:tavLst>
                                    </p:anim>
                                    <p:anim calcmode="lin" valueType="num">
                                      <p:cBhvr additive="base">
                                        <p:cTn id="23" dur="500" fill="hold"/>
                                        <p:tgtEl>
                                          <p:spTgt spid="14"/>
                                        </p:tgtEl>
                                        <p:attrNameLst>
                                          <p:attrName>ppt_y</p:attrName>
                                        </p:attrNameLst>
                                      </p:cBhvr>
                                      <p:tavLst>
                                        <p:tav tm="0">
                                          <p:val>
                                            <p:strVal val="1+#ppt_h/2"/>
                                          </p:val>
                                        </p:tav>
                                        <p:tav tm="100000">
                                          <p:val>
                                            <p:strVal val="#ppt_y"/>
                                          </p:val>
                                        </p:tav>
                                      </p:tavLst>
                                    </p:anim>
                                  </p:childTnLst>
                                </p:cTn>
                              </p:par>
                              <p:par>
                                <p:cTn id="24" presetID="2" presetClass="entr" presetSubtype="2" fill="hold" nodeType="withEffect">
                                  <p:stCondLst>
                                    <p:cond delay="0"/>
                                  </p:stCondLst>
                                  <p:childTnLst>
                                    <p:set>
                                      <p:cBhvr>
                                        <p:cTn id="25" dur="1" fill="hold">
                                          <p:stCondLst>
                                            <p:cond delay="0"/>
                                          </p:stCondLst>
                                        </p:cTn>
                                        <p:tgtEl>
                                          <p:spTgt spid="15"/>
                                        </p:tgtEl>
                                        <p:attrNameLst>
                                          <p:attrName>style.visibility</p:attrName>
                                        </p:attrNameLst>
                                      </p:cBhvr>
                                      <p:to>
                                        <p:strVal val="visible"/>
                                      </p:to>
                                    </p:set>
                                    <p:anim calcmode="lin" valueType="num">
                                      <p:cBhvr additive="base">
                                        <p:cTn id="26" dur="500" fill="hold"/>
                                        <p:tgtEl>
                                          <p:spTgt spid="15"/>
                                        </p:tgtEl>
                                        <p:attrNameLst>
                                          <p:attrName>ppt_x</p:attrName>
                                        </p:attrNameLst>
                                      </p:cBhvr>
                                      <p:tavLst>
                                        <p:tav tm="0">
                                          <p:val>
                                            <p:strVal val="1+#ppt_w/2"/>
                                          </p:val>
                                        </p:tav>
                                        <p:tav tm="100000">
                                          <p:val>
                                            <p:strVal val="#ppt_x"/>
                                          </p:val>
                                        </p:tav>
                                      </p:tavLst>
                                    </p:anim>
                                    <p:anim calcmode="lin" valueType="num">
                                      <p:cBhvr additive="base">
                                        <p:cTn id="27" dur="500" fill="hold"/>
                                        <p:tgtEl>
                                          <p:spTgt spid="15"/>
                                        </p:tgtEl>
                                        <p:attrNameLst>
                                          <p:attrName>ppt_y</p:attrName>
                                        </p:attrNameLst>
                                      </p:cBhvr>
                                      <p:tavLst>
                                        <p:tav tm="0">
                                          <p:val>
                                            <p:strVal val="#ppt_y"/>
                                          </p:val>
                                        </p:tav>
                                        <p:tav tm="100000">
                                          <p:val>
                                            <p:strVal val="#ppt_y"/>
                                          </p:val>
                                        </p:tav>
                                      </p:tavLst>
                                    </p:anim>
                                  </p:childTnLst>
                                </p:cTn>
                              </p:par>
                            </p:childTnLst>
                          </p:cTn>
                        </p:par>
                        <p:par>
                          <p:cTn id="28" fill="hold" nodeType="afterGroup">
                            <p:stCondLst>
                              <p:cond delay="500"/>
                            </p:stCondLst>
                            <p:childTnLst>
                              <p:par>
                                <p:cTn id="29" presetID="53" presetClass="entr" presetSubtype="0" fill="hold" grpId="2" nodeType="afterEffect">
                                  <p:stCondLst>
                                    <p:cond delay="500"/>
                                  </p:stCondLst>
                                  <p:childTnLst>
                                    <p:set>
                                      <p:cBhvr>
                                        <p:cTn id="30" dur="1" fill="hold">
                                          <p:stCondLst>
                                            <p:cond delay="0"/>
                                          </p:stCondLst>
                                        </p:cTn>
                                        <p:tgtEl>
                                          <p:spTgt spid="28"/>
                                        </p:tgtEl>
                                        <p:attrNameLst>
                                          <p:attrName>style.visibility</p:attrName>
                                        </p:attrNameLst>
                                      </p:cBhvr>
                                      <p:to>
                                        <p:strVal val="visible"/>
                                      </p:to>
                                    </p:set>
                                    <p:anim calcmode="lin" valueType="num">
                                      <p:cBhvr>
                                        <p:cTn id="31" dur="500" fill="hold"/>
                                        <p:tgtEl>
                                          <p:spTgt spid="28"/>
                                        </p:tgtEl>
                                        <p:attrNameLst>
                                          <p:attrName>ppt_w</p:attrName>
                                        </p:attrNameLst>
                                      </p:cBhvr>
                                      <p:tavLst>
                                        <p:tav tm="0">
                                          <p:val>
                                            <p:fltVal val="0"/>
                                          </p:val>
                                        </p:tav>
                                        <p:tav tm="100000">
                                          <p:val>
                                            <p:strVal val="#ppt_w"/>
                                          </p:val>
                                        </p:tav>
                                      </p:tavLst>
                                    </p:anim>
                                    <p:anim calcmode="lin" valueType="num">
                                      <p:cBhvr>
                                        <p:cTn id="32" dur="500" fill="hold"/>
                                        <p:tgtEl>
                                          <p:spTgt spid="28"/>
                                        </p:tgtEl>
                                        <p:attrNameLst>
                                          <p:attrName>ppt_h</p:attrName>
                                        </p:attrNameLst>
                                      </p:cBhvr>
                                      <p:tavLst>
                                        <p:tav tm="0">
                                          <p:val>
                                            <p:fltVal val="0"/>
                                          </p:val>
                                        </p:tav>
                                        <p:tav tm="100000">
                                          <p:val>
                                            <p:strVal val="#ppt_h"/>
                                          </p:val>
                                        </p:tav>
                                      </p:tavLst>
                                    </p:anim>
                                    <p:animEffect transition="in" filter="fade">
                                      <p:cBhvr>
                                        <p:cTn id="33" dur="500"/>
                                        <p:tgtEl>
                                          <p:spTgt spid="28"/>
                                        </p:tgtEl>
                                      </p:cBhvr>
                                    </p:animEffect>
                                  </p:childTnLst>
                                </p:cTn>
                              </p:par>
                            </p:childTnLst>
                          </p:cTn>
                        </p:par>
                        <p:par>
                          <p:cTn id="34" fill="hold" nodeType="afterGroup">
                            <p:stCondLst>
                              <p:cond delay="1500"/>
                            </p:stCondLst>
                            <p:childTnLst>
                              <p:par>
                                <p:cTn id="35" presetID="22" presetClass="entr" presetSubtype="8" fill="hold" grpId="1" nodeType="afterEffect">
                                  <p:stCondLst>
                                    <p:cond delay="1000"/>
                                  </p:stCondLst>
                                  <p:childTnLst>
                                    <p:set>
                                      <p:cBhvr>
                                        <p:cTn id="36" dur="1" fill="hold">
                                          <p:stCondLst>
                                            <p:cond delay="0"/>
                                          </p:stCondLst>
                                        </p:cTn>
                                        <p:tgtEl>
                                          <p:spTgt spid="19"/>
                                        </p:tgtEl>
                                        <p:attrNameLst>
                                          <p:attrName>style.visibility</p:attrName>
                                        </p:attrNameLst>
                                      </p:cBhvr>
                                      <p:to>
                                        <p:strVal val="visible"/>
                                      </p:to>
                                    </p:set>
                                    <p:animEffect transition="in" filter="wipe(left)">
                                      <p:cBhvr>
                                        <p:cTn id="37" dur="500"/>
                                        <p:tgtEl>
                                          <p:spTgt spid="19"/>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53" presetClass="entr" presetSubtype="0" fill="hold" grpId="3" nodeType="clickEffect">
                                  <p:stCondLst>
                                    <p:cond delay="0"/>
                                  </p:stCondLst>
                                  <p:childTnLst>
                                    <p:set>
                                      <p:cBhvr>
                                        <p:cTn id="41" dur="1" fill="hold">
                                          <p:stCondLst>
                                            <p:cond delay="0"/>
                                          </p:stCondLst>
                                        </p:cTn>
                                        <p:tgtEl>
                                          <p:spTgt spid="29"/>
                                        </p:tgtEl>
                                        <p:attrNameLst>
                                          <p:attrName>style.visibility</p:attrName>
                                        </p:attrNameLst>
                                      </p:cBhvr>
                                      <p:to>
                                        <p:strVal val="visible"/>
                                      </p:to>
                                    </p:set>
                                    <p:anim calcmode="lin" valueType="num">
                                      <p:cBhvr>
                                        <p:cTn id="42" dur="500" fill="hold"/>
                                        <p:tgtEl>
                                          <p:spTgt spid="29"/>
                                        </p:tgtEl>
                                        <p:attrNameLst>
                                          <p:attrName>ppt_w</p:attrName>
                                        </p:attrNameLst>
                                      </p:cBhvr>
                                      <p:tavLst>
                                        <p:tav tm="0">
                                          <p:val>
                                            <p:fltVal val="0"/>
                                          </p:val>
                                        </p:tav>
                                        <p:tav tm="100000">
                                          <p:val>
                                            <p:strVal val="#ppt_w"/>
                                          </p:val>
                                        </p:tav>
                                      </p:tavLst>
                                    </p:anim>
                                    <p:anim calcmode="lin" valueType="num">
                                      <p:cBhvr>
                                        <p:cTn id="43" dur="500" fill="hold"/>
                                        <p:tgtEl>
                                          <p:spTgt spid="29"/>
                                        </p:tgtEl>
                                        <p:attrNameLst>
                                          <p:attrName>ppt_h</p:attrName>
                                        </p:attrNameLst>
                                      </p:cBhvr>
                                      <p:tavLst>
                                        <p:tav tm="0">
                                          <p:val>
                                            <p:fltVal val="0"/>
                                          </p:val>
                                        </p:tav>
                                        <p:tav tm="100000">
                                          <p:val>
                                            <p:strVal val="#ppt_h"/>
                                          </p:val>
                                        </p:tav>
                                      </p:tavLst>
                                    </p:anim>
                                    <p:animEffect transition="in" filter="fade">
                                      <p:cBhvr>
                                        <p:cTn id="44"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9" grpId="1"/>
      <p:bldP spid="28" grpId="2"/>
      <p:bldP spid="29" grpId="3"/>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object 47"/>
          <p:cNvSpPr txBox="1"/>
          <p:nvPr/>
        </p:nvSpPr>
        <p:spPr>
          <a:xfrm>
            <a:off x="885348" y="2419350"/>
            <a:ext cx="4269420" cy="217367"/>
          </a:xfrm>
          <a:prstGeom prst="rect">
            <a:avLst/>
          </a:prstGeom>
        </p:spPr>
        <p:txBody>
          <a:bodyPr vert="horz" wrap="square" lIns="0" tIns="9525" rIns="0" bIns="0" rtlCol="0">
            <a:spAutoFit/>
          </a:bodyPr>
          <a:lstStyle/>
          <a:p>
            <a:pPr marL="9525" marR="3810">
              <a:spcBef>
                <a:spcPts val="75"/>
              </a:spcBef>
            </a:pPr>
            <a:r>
              <a:rPr sz="1350" b="1" err="1">
                <a:latin typeface="思源黑体 CN Regular" panose="020B0500000000000000" pitchFamily="34" charset="-122"/>
                <a:cs typeface="Microsoft YaHei"/>
              </a:rPr>
              <a:t>目前</a:t>
            </a:r>
            <a:r>
              <a:rPr sz="1350" b="1" spc="-15" err="1">
                <a:latin typeface="Arial"/>
                <a:cs typeface="Arial"/>
              </a:rPr>
              <a:t>DAC</a:t>
            </a:r>
            <a:r>
              <a:rPr sz="1350" b="1" spc="-8" err="1">
                <a:latin typeface="思源黑体 CN Regular" panose="020B0500000000000000" pitchFamily="34" charset="-122"/>
                <a:cs typeface="Microsoft YaHei"/>
              </a:rPr>
              <a:t>技术成本不断下降，但依旧高</a:t>
            </a:r>
            <a:r>
              <a:rPr sz="1350" b="1" spc="-19" err="1">
                <a:latin typeface="思源黑体 CN Regular" panose="020B0500000000000000" pitchFamily="34" charset="-122"/>
                <a:cs typeface="Microsoft YaHei"/>
              </a:rPr>
              <a:t>昂</a:t>
            </a:r>
            <a:endParaRPr sz="1350">
              <a:latin typeface="思源黑体 CN Regular" panose="020B0500000000000000" pitchFamily="34" charset="-122"/>
              <a:cs typeface="Microsoft YaHei"/>
            </a:endParaRPr>
          </a:p>
        </p:txBody>
      </p:sp>
      <p:sp>
        <p:nvSpPr>
          <p:cNvPr id="53" name="object 53"/>
          <p:cNvSpPr txBox="1"/>
          <p:nvPr/>
        </p:nvSpPr>
        <p:spPr>
          <a:xfrm>
            <a:off x="885349" y="1733550"/>
            <a:ext cx="7420452" cy="379431"/>
          </a:xfrm>
          <a:prstGeom prst="rect">
            <a:avLst/>
          </a:prstGeom>
        </p:spPr>
        <p:txBody>
          <a:bodyPr vert="horz" wrap="square" lIns="0" tIns="10001" rIns="0" bIns="0" rtlCol="0">
            <a:spAutoFit/>
          </a:bodyPr>
          <a:lstStyle/>
          <a:p>
            <a:pPr>
              <a:spcBef>
                <a:spcPts val="79"/>
              </a:spcBef>
            </a:pPr>
            <a:r>
              <a:rPr sz="1200">
                <a:latin typeface="+mn-ea"/>
                <a:cs typeface="SimSun"/>
              </a:rPr>
              <a:t>DAC技术2011年平均捕获成本在610-780美元/吨二氧化碳，2020年平均222-463美元/吨二氧化碳。</a:t>
            </a:r>
            <a:r>
              <a:rPr sz="1200">
                <a:latin typeface="+mn-ea"/>
                <a:cs typeface="Microsoft YaHei"/>
              </a:rPr>
              <a:t>2010-2050年DAC成本评估及预测不同来源CO</a:t>
            </a:r>
            <a:r>
              <a:rPr sz="1200" baseline="-21164">
                <a:latin typeface="+mn-ea"/>
                <a:cs typeface="Microsoft YaHei"/>
              </a:rPr>
              <a:t>2</a:t>
            </a:r>
            <a:r>
              <a:rPr sz="1200">
                <a:latin typeface="+mn-ea"/>
                <a:cs typeface="Microsoft YaHei"/>
              </a:rPr>
              <a:t>捕集成本对比</a:t>
            </a:r>
            <a:r>
              <a:rPr sz="1200">
                <a:solidFill>
                  <a:srgbClr val="585858"/>
                </a:solidFill>
                <a:latin typeface="+mn-ea"/>
                <a:cs typeface="Arial"/>
              </a:rPr>
              <a:t>DAC</a:t>
            </a:r>
            <a:r>
              <a:rPr sz="1200">
                <a:solidFill>
                  <a:srgbClr val="585858"/>
                </a:solidFill>
                <a:latin typeface="+mn-ea"/>
                <a:cs typeface="SimSun"/>
              </a:rPr>
              <a:t>成本（美元</a:t>
            </a:r>
            <a:r>
              <a:rPr sz="1200">
                <a:solidFill>
                  <a:srgbClr val="585858"/>
                </a:solidFill>
                <a:latin typeface="+mn-ea"/>
                <a:cs typeface="Arial"/>
              </a:rPr>
              <a:t>/</a:t>
            </a:r>
            <a:r>
              <a:rPr sz="1200">
                <a:solidFill>
                  <a:srgbClr val="585858"/>
                </a:solidFill>
                <a:latin typeface="+mn-ea"/>
                <a:cs typeface="SimSun"/>
              </a:rPr>
              <a:t>吨）</a:t>
            </a:r>
            <a:endParaRPr sz="1200">
              <a:latin typeface="+mn-ea"/>
              <a:cs typeface="SimSun"/>
            </a:endParaRPr>
          </a:p>
        </p:txBody>
      </p:sp>
      <p:sp>
        <p:nvSpPr>
          <p:cNvPr id="57" name="object 57"/>
          <p:cNvSpPr txBox="1"/>
          <p:nvPr/>
        </p:nvSpPr>
        <p:spPr>
          <a:xfrm>
            <a:off x="902282" y="2809498"/>
            <a:ext cx="4050718" cy="1337867"/>
          </a:xfrm>
          <a:prstGeom prst="rect">
            <a:avLst/>
          </a:prstGeom>
          <a:noFill/>
          <a:ln>
            <a:solidFill>
              <a:schemeClr val="accent1"/>
            </a:solidFill>
          </a:ln>
        </p:spPr>
        <p:txBody>
          <a:bodyPr vert="horz" wrap="square" lIns="0" tIns="75248" rIns="0" bIns="0" rtlCol="0">
            <a:spAutoFit/>
          </a:bodyPr>
          <a:lstStyle/>
          <a:p>
            <a:pPr marL="70009" marR="63818">
              <a:lnSpc>
                <a:spcPct val="150000"/>
              </a:lnSpc>
              <a:spcBef>
                <a:spcPts val="593"/>
              </a:spcBef>
            </a:pPr>
            <a:endParaRPr lang="en-US" sz="1200" spc="-15" dirty="0">
              <a:solidFill>
                <a:schemeClr val="tx1">
                  <a:lumMod val="85000"/>
                  <a:lumOff val="15000"/>
                </a:schemeClr>
              </a:solidFill>
              <a:latin typeface="思源黑体 CN Regular" panose="020B0500000000000000" pitchFamily="34" charset="-122"/>
              <a:cs typeface="SimSun"/>
            </a:endParaRPr>
          </a:p>
          <a:p>
            <a:pPr marL="70009" marR="63818">
              <a:lnSpc>
                <a:spcPct val="150000"/>
              </a:lnSpc>
              <a:spcBef>
                <a:spcPts val="593"/>
              </a:spcBef>
            </a:pPr>
            <a:r>
              <a:rPr sz="1200" spc="-15" dirty="0" err="1">
                <a:solidFill>
                  <a:schemeClr val="tx1">
                    <a:lumMod val="85000"/>
                    <a:lumOff val="15000"/>
                  </a:schemeClr>
                </a:solidFill>
                <a:latin typeface="思源黑体 CN Regular" panose="020B0500000000000000" pitchFamily="34" charset="-122"/>
                <a:cs typeface="SimSun"/>
              </a:rPr>
              <a:t>如何开发兼具高吸附容量和高选择性</a:t>
            </a:r>
            <a:r>
              <a:rPr sz="1200" spc="-38" dirty="0" err="1">
                <a:solidFill>
                  <a:schemeClr val="tx1">
                    <a:lumMod val="85000"/>
                    <a:lumOff val="15000"/>
                  </a:schemeClr>
                </a:solidFill>
                <a:latin typeface="思源黑体 CN Regular" panose="020B0500000000000000" pitchFamily="34" charset="-122"/>
                <a:cs typeface="SimSun"/>
              </a:rPr>
              <a:t>的</a:t>
            </a:r>
            <a:r>
              <a:rPr sz="1200" spc="-8" dirty="0" err="1">
                <a:solidFill>
                  <a:schemeClr val="tx1">
                    <a:lumMod val="85000"/>
                    <a:lumOff val="15000"/>
                  </a:schemeClr>
                </a:solidFill>
                <a:latin typeface="思源黑体 CN Regular" panose="020B0500000000000000" pitchFamily="34" charset="-122"/>
                <a:cs typeface="SimSun"/>
              </a:rPr>
              <a:t>吸</a:t>
            </a:r>
            <a:r>
              <a:rPr sz="1200" spc="-15" dirty="0" err="1">
                <a:solidFill>
                  <a:schemeClr val="tx1">
                    <a:lumMod val="85000"/>
                    <a:lumOff val="15000"/>
                  </a:schemeClr>
                </a:solidFill>
                <a:latin typeface="思源黑体 CN Regular" panose="020B0500000000000000" pitchFamily="34" charset="-122"/>
                <a:cs typeface="SimSun"/>
              </a:rPr>
              <a:t>附材</a:t>
            </a:r>
            <a:r>
              <a:rPr sz="1200" spc="-8" dirty="0" err="1">
                <a:solidFill>
                  <a:schemeClr val="tx1">
                    <a:lumMod val="85000"/>
                    <a:lumOff val="15000"/>
                  </a:schemeClr>
                </a:solidFill>
                <a:latin typeface="思源黑体 CN Regular" panose="020B0500000000000000" pitchFamily="34" charset="-122"/>
                <a:cs typeface="SimSun"/>
              </a:rPr>
              <a:t>料</a:t>
            </a:r>
            <a:r>
              <a:rPr sz="1200" spc="-15" dirty="0" err="1">
                <a:solidFill>
                  <a:schemeClr val="tx1">
                    <a:lumMod val="85000"/>
                    <a:lumOff val="15000"/>
                  </a:schemeClr>
                </a:solidFill>
                <a:latin typeface="思源黑体 CN Regular" panose="020B0500000000000000" pitchFamily="34" charset="-122"/>
                <a:cs typeface="SimSun"/>
              </a:rPr>
              <a:t>是</a:t>
            </a:r>
            <a:r>
              <a:rPr sz="1200" spc="-8" dirty="0" err="1">
                <a:solidFill>
                  <a:schemeClr val="tx1">
                    <a:lumMod val="85000"/>
                    <a:lumOff val="15000"/>
                  </a:schemeClr>
                </a:solidFill>
                <a:latin typeface="思源黑体 CN Regular" panose="020B0500000000000000" pitchFamily="34" charset="-122"/>
                <a:cs typeface="SimSun"/>
              </a:rPr>
              <a:t>DAC</a:t>
            </a:r>
            <a:r>
              <a:rPr sz="1200" spc="-15" dirty="0" err="1">
                <a:solidFill>
                  <a:schemeClr val="tx1">
                    <a:lumMod val="85000"/>
                    <a:lumOff val="15000"/>
                  </a:schemeClr>
                </a:solidFill>
                <a:latin typeface="思源黑体 CN Regular" panose="020B0500000000000000" pitchFamily="34" charset="-122"/>
                <a:cs typeface="SimSun"/>
              </a:rPr>
              <a:t>技术未来商业化应用</a:t>
            </a:r>
            <a:r>
              <a:rPr sz="1200" spc="-38" dirty="0" err="1">
                <a:solidFill>
                  <a:schemeClr val="tx1">
                    <a:lumMod val="85000"/>
                    <a:lumOff val="15000"/>
                  </a:schemeClr>
                </a:solidFill>
                <a:latin typeface="思源黑体 CN Regular" panose="020B0500000000000000" pitchFamily="34" charset="-122"/>
                <a:cs typeface="SimSun"/>
              </a:rPr>
              <a:t>的</a:t>
            </a:r>
            <a:r>
              <a:rPr sz="1200" spc="-15" dirty="0" err="1">
                <a:solidFill>
                  <a:schemeClr val="tx1">
                    <a:lumMod val="85000"/>
                    <a:lumOff val="15000"/>
                  </a:schemeClr>
                </a:solidFill>
                <a:latin typeface="思源黑体 CN Regular" panose="020B0500000000000000" pitchFamily="34" charset="-122"/>
                <a:cs typeface="SimSun"/>
              </a:rPr>
              <a:t>关键</a:t>
            </a:r>
            <a:r>
              <a:rPr sz="1200" spc="-38" dirty="0">
                <a:solidFill>
                  <a:schemeClr val="tx1">
                    <a:lumMod val="85000"/>
                    <a:lumOff val="15000"/>
                  </a:schemeClr>
                </a:solidFill>
                <a:latin typeface="思源黑体 CN Regular" panose="020B0500000000000000" pitchFamily="34" charset="-122"/>
                <a:cs typeface="SimSun"/>
              </a:rPr>
              <a:t>。</a:t>
            </a:r>
            <a:endParaRPr lang="en-US" sz="1200" spc="-38" dirty="0">
              <a:solidFill>
                <a:schemeClr val="tx1">
                  <a:lumMod val="85000"/>
                  <a:lumOff val="15000"/>
                </a:schemeClr>
              </a:solidFill>
              <a:latin typeface="思源黑体 CN Regular" panose="020B0500000000000000" pitchFamily="34" charset="-122"/>
              <a:cs typeface="SimSun"/>
            </a:endParaRPr>
          </a:p>
          <a:p>
            <a:pPr marL="70009" marR="63818">
              <a:lnSpc>
                <a:spcPct val="150000"/>
              </a:lnSpc>
              <a:spcBef>
                <a:spcPts val="593"/>
              </a:spcBef>
            </a:pPr>
            <a:endParaRPr sz="1200" dirty="0">
              <a:solidFill>
                <a:schemeClr val="tx1">
                  <a:lumMod val="85000"/>
                  <a:lumOff val="15000"/>
                </a:schemeClr>
              </a:solidFill>
              <a:latin typeface="思源黑体 CN Regular" panose="020B0500000000000000" pitchFamily="34" charset="-122"/>
              <a:cs typeface="SimSun"/>
            </a:endParaRPr>
          </a:p>
        </p:txBody>
      </p:sp>
      <p:pic>
        <p:nvPicPr>
          <p:cNvPr id="74" name="图片 7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638800" y="2266950"/>
            <a:ext cx="2343150" cy="2343150"/>
          </a:xfrm>
          <a:prstGeom prst="rect">
            <a:avLst/>
          </a:prstGeom>
        </p:spPr>
      </p:pic>
    </p:spTree>
    <p:extLst>
      <p:ext uri="{BB962C8B-B14F-4D97-AF65-F5344CB8AC3E}">
        <p14:creationId xmlns:p14="http://schemas.microsoft.com/office/powerpoint/2010/main" val="278538277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1" nodeType="clickEffect">
                                  <p:stCondLst>
                                    <p:cond delay="0"/>
                                  </p:stCondLst>
                                  <p:childTnLst>
                                    <p:set>
                                      <p:cBhvr>
                                        <p:cTn id="6" dur="1" fill="hold">
                                          <p:stCondLst>
                                            <p:cond delay="0"/>
                                          </p:stCondLst>
                                        </p:cTn>
                                        <p:tgtEl>
                                          <p:spTgt spid="53"/>
                                        </p:tgtEl>
                                        <p:attrNameLst>
                                          <p:attrName>style.visibility</p:attrName>
                                        </p:attrNameLst>
                                      </p:cBhvr>
                                      <p:to>
                                        <p:strVal val="visible"/>
                                      </p:to>
                                    </p:set>
                                    <p:anim calcmode="lin" valueType="num">
                                      <p:cBhvr>
                                        <p:cTn id="7" dur="500" fill="hold"/>
                                        <p:tgtEl>
                                          <p:spTgt spid="53"/>
                                        </p:tgtEl>
                                        <p:attrNameLst>
                                          <p:attrName>ppt_w</p:attrName>
                                        </p:attrNameLst>
                                      </p:cBhvr>
                                      <p:tavLst>
                                        <p:tav tm="0">
                                          <p:val>
                                            <p:fltVal val="0"/>
                                          </p:val>
                                        </p:tav>
                                        <p:tav tm="100000">
                                          <p:val>
                                            <p:strVal val="#ppt_w"/>
                                          </p:val>
                                        </p:tav>
                                      </p:tavLst>
                                    </p:anim>
                                    <p:anim calcmode="lin" valueType="num">
                                      <p:cBhvr>
                                        <p:cTn id="8" dur="500" fill="hold"/>
                                        <p:tgtEl>
                                          <p:spTgt spid="53"/>
                                        </p:tgtEl>
                                        <p:attrNameLst>
                                          <p:attrName>ppt_h</p:attrName>
                                        </p:attrNameLst>
                                      </p:cBhvr>
                                      <p:tavLst>
                                        <p:tav tm="0">
                                          <p:val>
                                            <p:fltVal val="0"/>
                                          </p:val>
                                        </p:tav>
                                        <p:tav tm="100000">
                                          <p:val>
                                            <p:strVal val="#ppt_h"/>
                                          </p:val>
                                        </p:tav>
                                      </p:tavLst>
                                    </p:anim>
                                    <p:animEffect transition="in" filter="fade">
                                      <p:cBhvr>
                                        <p:cTn id="9" dur="500"/>
                                        <p:tgtEl>
                                          <p:spTgt spid="53"/>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47"/>
                                        </p:tgtEl>
                                        <p:attrNameLst>
                                          <p:attrName>style.visibility</p:attrName>
                                        </p:attrNameLst>
                                      </p:cBhvr>
                                      <p:to>
                                        <p:strVal val="visible"/>
                                      </p:to>
                                    </p:set>
                                    <p:anim calcmode="lin" valueType="num">
                                      <p:cBhvr>
                                        <p:cTn id="12" dur="500" fill="hold"/>
                                        <p:tgtEl>
                                          <p:spTgt spid="47"/>
                                        </p:tgtEl>
                                        <p:attrNameLst>
                                          <p:attrName>ppt_w</p:attrName>
                                        </p:attrNameLst>
                                      </p:cBhvr>
                                      <p:tavLst>
                                        <p:tav tm="0">
                                          <p:val>
                                            <p:fltVal val="0"/>
                                          </p:val>
                                        </p:tav>
                                        <p:tav tm="100000">
                                          <p:val>
                                            <p:strVal val="#ppt_w"/>
                                          </p:val>
                                        </p:tav>
                                      </p:tavLst>
                                    </p:anim>
                                    <p:anim calcmode="lin" valueType="num">
                                      <p:cBhvr>
                                        <p:cTn id="13" dur="500" fill="hold"/>
                                        <p:tgtEl>
                                          <p:spTgt spid="47"/>
                                        </p:tgtEl>
                                        <p:attrNameLst>
                                          <p:attrName>ppt_h</p:attrName>
                                        </p:attrNameLst>
                                      </p:cBhvr>
                                      <p:tavLst>
                                        <p:tav tm="0">
                                          <p:val>
                                            <p:fltVal val="0"/>
                                          </p:val>
                                        </p:tav>
                                        <p:tav tm="100000">
                                          <p:val>
                                            <p:strVal val="#ppt_h"/>
                                          </p:val>
                                        </p:tav>
                                      </p:tavLst>
                                    </p:anim>
                                    <p:animEffect transition="in" filter="fade">
                                      <p:cBhvr>
                                        <p:cTn id="14" dur="500"/>
                                        <p:tgtEl>
                                          <p:spTgt spid="47"/>
                                        </p:tgtEl>
                                      </p:cBhvr>
                                    </p:animEffect>
                                  </p:childTnLst>
                                </p:cTn>
                              </p:par>
                              <p:par>
                                <p:cTn id="15" presetID="53" presetClass="entr" presetSubtype="0" fill="hold" grpId="2" nodeType="withEffect">
                                  <p:stCondLst>
                                    <p:cond delay="0"/>
                                  </p:stCondLst>
                                  <p:childTnLst>
                                    <p:set>
                                      <p:cBhvr>
                                        <p:cTn id="16" dur="1" fill="hold">
                                          <p:stCondLst>
                                            <p:cond delay="0"/>
                                          </p:stCondLst>
                                        </p:cTn>
                                        <p:tgtEl>
                                          <p:spTgt spid="57"/>
                                        </p:tgtEl>
                                        <p:attrNameLst>
                                          <p:attrName>style.visibility</p:attrName>
                                        </p:attrNameLst>
                                      </p:cBhvr>
                                      <p:to>
                                        <p:strVal val="visible"/>
                                      </p:to>
                                    </p:set>
                                    <p:anim calcmode="lin" valueType="num">
                                      <p:cBhvr>
                                        <p:cTn id="17" dur="500" fill="hold"/>
                                        <p:tgtEl>
                                          <p:spTgt spid="57"/>
                                        </p:tgtEl>
                                        <p:attrNameLst>
                                          <p:attrName>ppt_w</p:attrName>
                                        </p:attrNameLst>
                                      </p:cBhvr>
                                      <p:tavLst>
                                        <p:tav tm="0">
                                          <p:val>
                                            <p:fltVal val="0"/>
                                          </p:val>
                                        </p:tav>
                                        <p:tav tm="100000">
                                          <p:val>
                                            <p:strVal val="#ppt_w"/>
                                          </p:val>
                                        </p:tav>
                                      </p:tavLst>
                                    </p:anim>
                                    <p:anim calcmode="lin" valueType="num">
                                      <p:cBhvr>
                                        <p:cTn id="18" dur="500" fill="hold"/>
                                        <p:tgtEl>
                                          <p:spTgt spid="57"/>
                                        </p:tgtEl>
                                        <p:attrNameLst>
                                          <p:attrName>ppt_h</p:attrName>
                                        </p:attrNameLst>
                                      </p:cBhvr>
                                      <p:tavLst>
                                        <p:tav tm="0">
                                          <p:val>
                                            <p:fltVal val="0"/>
                                          </p:val>
                                        </p:tav>
                                        <p:tav tm="100000">
                                          <p:val>
                                            <p:strVal val="#ppt_h"/>
                                          </p:val>
                                        </p:tav>
                                      </p:tavLst>
                                    </p:anim>
                                    <p:animEffect transition="in" filter="fade">
                                      <p:cBhvr>
                                        <p:cTn id="19" dur="500"/>
                                        <p:tgtEl>
                                          <p:spTgt spid="57"/>
                                        </p:tgtEl>
                                      </p:cBhvr>
                                    </p:animEffect>
                                  </p:childTnLst>
                                </p:cTn>
                              </p:par>
                            </p:childTnLst>
                          </p:cTn>
                        </p:par>
                      </p:childTnLst>
                    </p:cTn>
                  </p:par>
                  <p:par>
                    <p:cTn id="20" fill="hold" nodeType="clickPar">
                      <p:stCondLst>
                        <p:cond delay="indefinite"/>
                      </p:stCondLst>
                      <p:childTnLst>
                        <p:par>
                          <p:cTn id="21" fill="hold" nodeType="afterGroup">
                            <p:stCondLst>
                              <p:cond delay="0"/>
                            </p:stCondLst>
                            <p:childTnLst>
                              <p:par>
                                <p:cTn id="22" presetID="2" presetClass="entr" presetSubtype="4" fill="hold" nodeType="clickEffect">
                                  <p:stCondLst>
                                    <p:cond delay="0"/>
                                  </p:stCondLst>
                                  <p:childTnLst>
                                    <p:set>
                                      <p:cBhvr>
                                        <p:cTn id="23" dur="1" fill="hold">
                                          <p:stCondLst>
                                            <p:cond delay="0"/>
                                          </p:stCondLst>
                                        </p:cTn>
                                        <p:tgtEl>
                                          <p:spTgt spid="74"/>
                                        </p:tgtEl>
                                        <p:attrNameLst>
                                          <p:attrName>style.visibility</p:attrName>
                                        </p:attrNameLst>
                                      </p:cBhvr>
                                      <p:to>
                                        <p:strVal val="visible"/>
                                      </p:to>
                                    </p:set>
                                    <p:anim calcmode="lin" valueType="num">
                                      <p:cBhvr additive="base">
                                        <p:cTn id="24" dur="500" fill="hold"/>
                                        <p:tgtEl>
                                          <p:spTgt spid="74"/>
                                        </p:tgtEl>
                                        <p:attrNameLst>
                                          <p:attrName>ppt_x</p:attrName>
                                        </p:attrNameLst>
                                      </p:cBhvr>
                                      <p:tavLst>
                                        <p:tav tm="0">
                                          <p:val>
                                            <p:strVal val="#ppt_x"/>
                                          </p:val>
                                        </p:tav>
                                        <p:tav tm="100000">
                                          <p:val>
                                            <p:strVal val="#ppt_x"/>
                                          </p:val>
                                        </p:tav>
                                      </p:tavLst>
                                    </p:anim>
                                    <p:anim calcmode="lin" valueType="num">
                                      <p:cBhvr additive="base">
                                        <p:cTn id="25" dur="500" fill="hold"/>
                                        <p:tgtEl>
                                          <p:spTgt spid="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P spid="53" grpId="1"/>
      <p:bldP spid="57" grpId="2"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609600" y="1047750"/>
            <a:ext cx="7848600" cy="785215"/>
          </a:xfrm>
          <a:prstGeom prst="rect">
            <a:avLst/>
          </a:prstGeom>
        </p:spPr>
        <p:txBody>
          <a:bodyPr vert="horz" wrap="square" lIns="0" tIns="9525" rIns="0" bIns="0" rtlCol="0">
            <a:spAutoFit/>
          </a:bodyPr>
          <a:lstStyle/>
          <a:p>
            <a:pPr marL="9525" marR="3810" algn="just">
              <a:lnSpc>
                <a:spcPct val="140100"/>
              </a:lnSpc>
              <a:spcBef>
                <a:spcPts val="75"/>
              </a:spcBef>
            </a:pPr>
            <a:r>
              <a:rPr sz="1200" spc="-8" dirty="0">
                <a:latin typeface="思源黑体 CN Regular" panose="020B0500000000000000" pitchFamily="34" charset="-122"/>
                <a:cs typeface="SimSun"/>
              </a:rPr>
              <a:t>目前，全球有30</a:t>
            </a:r>
            <a:r>
              <a:rPr sz="1200" spc="-11" dirty="0">
                <a:latin typeface="思源黑体 CN Regular" panose="020B0500000000000000" pitchFamily="34" charset="-122"/>
                <a:cs typeface="SimSun"/>
              </a:rPr>
              <a:t>余家初创公司、科研机构、研发联合体正在对</a:t>
            </a:r>
            <a:r>
              <a:rPr sz="1200" spc="-8" dirty="0">
                <a:latin typeface="思源黑体 CN Regular" panose="020B0500000000000000" pitchFamily="34" charset="-122"/>
                <a:cs typeface="SimSun"/>
              </a:rPr>
              <a:t>DAC</a:t>
            </a:r>
            <a:r>
              <a:rPr sz="1200" spc="-11" dirty="0">
                <a:latin typeface="思源黑体 CN Regular" panose="020B0500000000000000" pitchFamily="34" charset="-122"/>
                <a:cs typeface="SimSun"/>
              </a:rPr>
              <a:t>技术进行研究，初创公司建立了</a:t>
            </a:r>
            <a:r>
              <a:rPr sz="1200" spc="-8" dirty="0">
                <a:latin typeface="思源黑体 CN Regular" panose="020B0500000000000000" pitchFamily="34" charset="-122"/>
                <a:cs typeface="SimSun"/>
              </a:rPr>
              <a:t>19</a:t>
            </a:r>
            <a:r>
              <a:rPr sz="1200" spc="-15" dirty="0">
                <a:latin typeface="思源黑体 CN Regular" panose="020B0500000000000000" pitchFamily="34" charset="-122"/>
                <a:cs typeface="SimSun"/>
              </a:rPr>
              <a:t>个试验场为研究提供试</a:t>
            </a:r>
            <a:r>
              <a:rPr sz="1200" spc="-8" dirty="0">
                <a:latin typeface="思源黑体 CN Regular" panose="020B0500000000000000" pitchFamily="34" charset="-122"/>
                <a:cs typeface="SimSun"/>
              </a:rPr>
              <a:t>验数据，修正研发方向。其中Climeworks</a:t>
            </a:r>
            <a:r>
              <a:rPr sz="1200" spc="-4" dirty="0">
                <a:latin typeface="思源黑体 CN Regular" panose="020B0500000000000000" pitchFamily="34" charset="-122"/>
                <a:cs typeface="SimSun"/>
              </a:rPr>
              <a:t>公司、</a:t>
            </a:r>
            <a:r>
              <a:rPr sz="1200" dirty="0">
                <a:latin typeface="思源黑体 CN Regular" panose="020B0500000000000000" pitchFamily="34" charset="-122"/>
                <a:cs typeface="SimSun"/>
              </a:rPr>
              <a:t>Global </a:t>
            </a:r>
            <a:r>
              <a:rPr sz="1200" spc="-8" dirty="0" err="1">
                <a:latin typeface="思源黑体 CN Regular" panose="020B0500000000000000" pitchFamily="34" charset="-122"/>
                <a:cs typeface="SimSun"/>
              </a:rPr>
              <a:t>Thermostat</a:t>
            </a:r>
            <a:r>
              <a:rPr sz="1200" dirty="0" err="1">
                <a:latin typeface="思源黑体 CN Regular" panose="020B0500000000000000" pitchFamily="34" charset="-122"/>
                <a:cs typeface="SimSun"/>
              </a:rPr>
              <a:t>公司、Carbon</a:t>
            </a:r>
            <a:r>
              <a:rPr sz="1200" dirty="0">
                <a:latin typeface="思源黑体 CN Regular" panose="020B0500000000000000" pitchFamily="34" charset="-122"/>
                <a:cs typeface="SimSun"/>
              </a:rPr>
              <a:t> </a:t>
            </a:r>
            <a:r>
              <a:rPr sz="1200" spc="-8" dirty="0" err="1">
                <a:latin typeface="思源黑体 CN Regular" panose="020B0500000000000000" pitchFamily="34" charset="-122"/>
                <a:cs typeface="SimSun"/>
              </a:rPr>
              <a:t>Engineering</a:t>
            </a:r>
            <a:r>
              <a:rPr sz="1200" spc="-11" dirty="0" err="1">
                <a:latin typeface="思源黑体 CN Regular" panose="020B0500000000000000" pitchFamily="34" charset="-122"/>
                <a:cs typeface="SimSun"/>
              </a:rPr>
              <a:t>公司技术领</a:t>
            </a:r>
            <a:r>
              <a:rPr lang="en-US" altLang="zh-CN" sz="600" spc="-11" dirty="0" err="1">
                <a:solidFill>
                  <a:schemeClr val="bg1"/>
                </a:solidFill>
                <a:latin typeface="微软雅黑" pitchFamily="34" charset="-122"/>
                <a:ea typeface="微软雅黑" pitchFamily="34" charset="-122"/>
                <a:cs typeface="SimSun"/>
              </a:rPr>
              <a:t>.</a:t>
            </a:r>
            <a:r>
              <a:rPr sz="1200" spc="-11" dirty="0" err="1">
                <a:latin typeface="思源黑体 CN Regular" panose="020B0500000000000000" pitchFamily="34" charset="-122"/>
                <a:cs typeface="SimSun"/>
              </a:rPr>
              <a:t>先，拥有自己的试验场，已经初步商业化</a:t>
            </a:r>
            <a:r>
              <a:rPr sz="1200" spc="-11" dirty="0">
                <a:latin typeface="思源黑体 CN Regular" panose="020B0500000000000000" pitchFamily="34" charset="-122"/>
                <a:cs typeface="SimSun"/>
              </a:rPr>
              <a:t>。</a:t>
            </a:r>
            <a:endParaRPr sz="1200" dirty="0">
              <a:latin typeface="思源黑体 CN Regular" panose="020B0500000000000000" pitchFamily="34" charset="-122"/>
              <a:cs typeface="SimSun"/>
            </a:endParaRPr>
          </a:p>
        </p:txBody>
      </p:sp>
      <p:graphicFrame>
        <p:nvGraphicFramePr>
          <p:cNvPr id="4" name="object 4"/>
          <p:cNvGraphicFramePr>
            <a:graphicFrameLocks noGrp="1"/>
          </p:cNvGraphicFramePr>
          <p:nvPr>
            <p:extLst>
              <p:ext uri="{D42A27DB-BD31-4B8C-83A1-F6EECF244321}">
                <p14:modId xmlns:p14="http://schemas.microsoft.com/office/powerpoint/2010/main" val="2060556367"/>
              </p:ext>
            </p:extLst>
          </p:nvPr>
        </p:nvGraphicFramePr>
        <p:xfrm>
          <a:off x="609600" y="1929289"/>
          <a:ext cx="7848602" cy="2623661"/>
        </p:xfrm>
        <a:graphic>
          <a:graphicData uri="http://schemas.openxmlformats.org/drawingml/2006/table">
            <a:tbl>
              <a:tblPr firstRow="1" bandRow="1">
                <a:tableStyleId>{BDBED569-4797-4DF1-A0F4-6AAB3CD982D8}</a:tableStyleId>
              </a:tblPr>
              <a:tblGrid>
                <a:gridCol w="631568">
                  <a:extLst>
                    <a:ext uri="{9D8B030D-6E8A-4147-A177-3AD203B41FA5}">
                      <a16:col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20000"/>
                    </a:ext>
                  </a:extLst>
                </a:gridCol>
                <a:gridCol w="333032">
                  <a:extLst>
                    <a:ext uri="{9D8B030D-6E8A-4147-A177-3AD203B41FA5}">
                      <a16:col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20001"/>
                    </a:ext>
                  </a:extLst>
                </a:gridCol>
                <a:gridCol w="492252">
                  <a:extLst>
                    <a:ext uri="{9D8B030D-6E8A-4147-A177-3AD203B41FA5}">
                      <a16:col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20002"/>
                    </a:ext>
                  </a:extLst>
                </a:gridCol>
                <a:gridCol w="596186">
                  <a:extLst>
                    <a:ext uri="{9D8B030D-6E8A-4147-A177-3AD203B41FA5}">
                      <a16:col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20003"/>
                    </a:ext>
                  </a:extLst>
                </a:gridCol>
                <a:gridCol w="1261809">
                  <a:extLst>
                    <a:ext uri="{9D8B030D-6E8A-4147-A177-3AD203B41FA5}">
                      <a16:col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20004"/>
                    </a:ext>
                  </a:extLst>
                </a:gridCol>
                <a:gridCol w="1351590">
                  <a:extLst>
                    <a:ext uri="{9D8B030D-6E8A-4147-A177-3AD203B41FA5}">
                      <a16:col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20005"/>
                    </a:ext>
                  </a:extLst>
                </a:gridCol>
                <a:gridCol w="1513463">
                  <a:extLst>
                    <a:ext uri="{9D8B030D-6E8A-4147-A177-3AD203B41FA5}">
                      <a16:col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20006"/>
                    </a:ext>
                  </a:extLst>
                </a:gridCol>
                <a:gridCol w="1668702">
                  <a:extLst>
                    <a:ext uri="{9D8B030D-6E8A-4147-A177-3AD203B41FA5}">
                      <a16:col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20007"/>
                    </a:ext>
                  </a:extLst>
                </a:gridCol>
              </a:tblGrid>
              <a:tr h="323196">
                <a:tc>
                  <a:txBody>
                    <a:bodyPr/>
                    <a:lstStyle/>
                    <a:p>
                      <a:pPr>
                        <a:lnSpc>
                          <a:spcPct val="100000"/>
                        </a:lnSpc>
                        <a:spcBef>
                          <a:spcPts val="5"/>
                        </a:spcBef>
                      </a:pPr>
                      <a:endParaRPr sz="700"/>
                    </a:p>
                    <a:p>
                      <a:pPr marL="4445" algn="ctr">
                        <a:lnSpc>
                          <a:spcPct val="100000"/>
                        </a:lnSpc>
                      </a:pPr>
                      <a:r>
                        <a:rPr sz="900" spc="-25"/>
                        <a:t>公司</a:t>
                      </a:r>
                      <a:endParaRPr sz="900">
                        <a:latin typeface="思源黑体 CN Regular" panose="020B0500000000000000" pitchFamily="34" charset="-122"/>
                        <a:cs typeface="Microsoft YaHei"/>
                      </a:endParaRPr>
                    </a:p>
                  </a:txBody>
                  <a:tcPr marL="0" marR="0" marT="476" marB="0"/>
                </a:tc>
                <a:tc>
                  <a:txBody>
                    <a:bodyPr/>
                    <a:lstStyle/>
                    <a:p>
                      <a:pPr>
                        <a:lnSpc>
                          <a:spcPct val="100000"/>
                        </a:lnSpc>
                        <a:spcBef>
                          <a:spcPts val="5"/>
                        </a:spcBef>
                      </a:pPr>
                      <a:endParaRPr sz="700"/>
                    </a:p>
                    <a:p>
                      <a:pPr marL="3810" algn="ctr">
                        <a:lnSpc>
                          <a:spcPct val="100000"/>
                        </a:lnSpc>
                      </a:pPr>
                      <a:r>
                        <a:rPr sz="900" spc="-25"/>
                        <a:t>地点</a:t>
                      </a:r>
                      <a:endParaRPr sz="900">
                        <a:latin typeface="思源黑体 CN Regular" panose="020B0500000000000000" pitchFamily="34" charset="-122"/>
                        <a:cs typeface="Microsoft YaHei"/>
                      </a:endParaRPr>
                    </a:p>
                  </a:txBody>
                  <a:tcPr marL="0" marR="0" marT="476" marB="0"/>
                </a:tc>
                <a:tc>
                  <a:txBody>
                    <a:bodyPr/>
                    <a:lstStyle/>
                    <a:p>
                      <a:pPr>
                        <a:lnSpc>
                          <a:spcPct val="100000"/>
                        </a:lnSpc>
                        <a:spcBef>
                          <a:spcPts val="5"/>
                        </a:spcBef>
                      </a:pPr>
                      <a:endParaRPr sz="700"/>
                    </a:p>
                    <a:p>
                      <a:pPr marR="40640" algn="r">
                        <a:lnSpc>
                          <a:spcPct val="100000"/>
                        </a:lnSpc>
                      </a:pPr>
                      <a:r>
                        <a:rPr sz="900" spc="-15"/>
                        <a:t>吸附原理</a:t>
                      </a:r>
                      <a:endParaRPr sz="900">
                        <a:latin typeface="思源黑体 CN Regular" panose="020B0500000000000000" pitchFamily="34" charset="-122"/>
                        <a:cs typeface="Microsoft YaHei"/>
                      </a:endParaRPr>
                    </a:p>
                  </a:txBody>
                  <a:tcPr marL="0" marR="0" marT="476" marB="0"/>
                </a:tc>
                <a:tc>
                  <a:txBody>
                    <a:bodyPr/>
                    <a:lstStyle/>
                    <a:p>
                      <a:pPr marL="84455" marR="13335" indent="-63500">
                        <a:lnSpc>
                          <a:spcPct val="100000"/>
                        </a:lnSpc>
                        <a:spcBef>
                          <a:spcPts val="380"/>
                        </a:spcBef>
                      </a:pPr>
                      <a:r>
                        <a:rPr sz="900"/>
                        <a:t>捕获</a:t>
                      </a:r>
                      <a:r>
                        <a:rPr sz="900" spc="-235"/>
                        <a:t>CO</a:t>
                      </a:r>
                      <a:r>
                        <a:rPr sz="900" spc="-352" baseline="-10416"/>
                        <a:t>2</a:t>
                      </a:r>
                      <a:r>
                        <a:rPr sz="900" spc="-25"/>
                        <a:t>循环</a:t>
                      </a:r>
                      <a:r>
                        <a:rPr sz="900" spc="-10"/>
                        <a:t>用水量/吨</a:t>
                      </a:r>
                      <a:endParaRPr sz="900">
                        <a:latin typeface="思源黑体 CN Regular" panose="020B0500000000000000" pitchFamily="34" charset="-122"/>
                        <a:cs typeface="Microsoft YaHei"/>
                      </a:endParaRPr>
                    </a:p>
                  </a:txBody>
                  <a:tcPr marL="0" marR="0" marT="36195" marB="0"/>
                </a:tc>
                <a:tc>
                  <a:txBody>
                    <a:bodyPr/>
                    <a:lstStyle/>
                    <a:p>
                      <a:pPr marL="385445">
                        <a:lnSpc>
                          <a:spcPct val="100000"/>
                        </a:lnSpc>
                        <a:spcBef>
                          <a:spcPts val="1100"/>
                        </a:spcBef>
                      </a:pPr>
                      <a:r>
                        <a:rPr sz="900" err="1"/>
                        <a:t>消耗能</a:t>
                      </a:r>
                      <a:r>
                        <a:rPr lang="en-US" altLang="zh-CN" sz="500" spc="-20" err="1"/>
                        <a:t>.</a:t>
                      </a:r>
                      <a:r>
                        <a:rPr sz="900" err="1"/>
                        <a:t>量/吨</a:t>
                      </a:r>
                      <a:r>
                        <a:rPr sz="900" spc="-25"/>
                        <a:t>CO</a:t>
                      </a:r>
                      <a:r>
                        <a:rPr sz="900" spc="-37" baseline="-10416"/>
                        <a:t>2</a:t>
                      </a:r>
                      <a:endParaRPr sz="900" baseline="-10416">
                        <a:latin typeface="思源黑体 CN Regular" panose="020B0500000000000000" pitchFamily="34" charset="-122"/>
                        <a:cs typeface="Microsoft YaHei"/>
                      </a:endParaRPr>
                    </a:p>
                  </a:txBody>
                  <a:tcPr marL="0" marR="0" marT="104775" marB="0"/>
                </a:tc>
                <a:tc>
                  <a:txBody>
                    <a:bodyPr/>
                    <a:lstStyle/>
                    <a:p>
                      <a:pPr>
                        <a:lnSpc>
                          <a:spcPct val="100000"/>
                        </a:lnSpc>
                        <a:spcBef>
                          <a:spcPts val="5"/>
                        </a:spcBef>
                      </a:pPr>
                      <a:endParaRPr sz="700"/>
                    </a:p>
                    <a:p>
                      <a:pPr marR="4445" algn="ctr">
                        <a:lnSpc>
                          <a:spcPct val="100000"/>
                        </a:lnSpc>
                      </a:pPr>
                      <a:r>
                        <a:rPr sz="900" spc="-25"/>
                        <a:t>项目</a:t>
                      </a:r>
                      <a:endParaRPr sz="900">
                        <a:latin typeface="思源黑体 CN Regular" panose="020B0500000000000000" pitchFamily="34" charset="-122"/>
                        <a:cs typeface="Microsoft YaHei"/>
                      </a:endParaRPr>
                    </a:p>
                  </a:txBody>
                  <a:tcPr marL="0" marR="0" marT="476" marB="0"/>
                </a:tc>
                <a:tc gridSpan="2">
                  <a:txBody>
                    <a:bodyPr/>
                    <a:lstStyle/>
                    <a:p>
                      <a:pPr marR="30480">
                        <a:lnSpc>
                          <a:spcPct val="100000"/>
                        </a:lnSpc>
                        <a:spcBef>
                          <a:spcPts val="5"/>
                        </a:spcBef>
                      </a:pPr>
                      <a:endParaRPr sz="700"/>
                    </a:p>
                    <a:p>
                      <a:pPr marL="5080" marR="30480" algn="ctr">
                        <a:lnSpc>
                          <a:spcPct val="100000"/>
                        </a:lnSpc>
                      </a:pPr>
                      <a:r>
                        <a:rPr sz="900" spc="-25"/>
                        <a:t>投资</a:t>
                      </a:r>
                      <a:endParaRPr sz="900">
                        <a:latin typeface="思源黑体 CN Regular" panose="020B0500000000000000" pitchFamily="34" charset="-122"/>
                        <a:cs typeface="Microsoft YaHei"/>
                      </a:endParaRPr>
                    </a:p>
                  </a:txBody>
                  <a:tcPr marL="0" marR="0" marT="476" marB="0"/>
                </a:tc>
                <a:tc hMerge="1">
                  <a:txBody>
                    <a:bodyPr/>
                    <a:lstStyle/>
                    <a:p>
                      <a:endParaRPr/>
                    </a:p>
                  </a:txBody>
                  <a:tcPr marL="0" marR="0" marT="0" marB="0"/>
                </a:tc>
                <a:extLst>
                  <a:ext uri="{0D108BD9-81ED-4DB2-BD59-A6C34878D82A}">
                    <a16:row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10000"/>
                  </a:ext>
                </a:extLst>
              </a:tr>
              <a:tr h="658524">
                <a:tc>
                  <a:txBody>
                    <a:bodyPr/>
                    <a:lstStyle/>
                    <a:p>
                      <a:pPr>
                        <a:lnSpc>
                          <a:spcPct val="100000"/>
                        </a:lnSpc>
                        <a:spcBef>
                          <a:spcPts val="30"/>
                        </a:spcBef>
                      </a:pPr>
                      <a:endParaRPr sz="1000"/>
                    </a:p>
                    <a:p>
                      <a:pPr marL="4445" algn="ctr">
                        <a:lnSpc>
                          <a:spcPct val="100000"/>
                        </a:lnSpc>
                      </a:pPr>
                      <a:r>
                        <a:rPr sz="800" spc="-10"/>
                        <a:t>Cimeworks</a:t>
                      </a:r>
                      <a:endParaRPr sz="800">
                        <a:latin typeface="思源黑体 CN Regular" panose="020B0500000000000000" pitchFamily="34" charset="-122"/>
                        <a:cs typeface="SimSun"/>
                      </a:endParaRPr>
                    </a:p>
                  </a:txBody>
                  <a:tcPr marL="0" marR="0" marT="2858" marB="0"/>
                </a:tc>
                <a:tc>
                  <a:txBody>
                    <a:bodyPr/>
                    <a:lstStyle/>
                    <a:p>
                      <a:pPr>
                        <a:lnSpc>
                          <a:spcPct val="100000"/>
                        </a:lnSpc>
                        <a:spcBef>
                          <a:spcPts val="30"/>
                        </a:spcBef>
                      </a:pPr>
                      <a:endParaRPr sz="1000"/>
                    </a:p>
                    <a:p>
                      <a:pPr marL="3810" algn="ctr">
                        <a:lnSpc>
                          <a:spcPct val="100000"/>
                        </a:lnSpc>
                      </a:pPr>
                      <a:r>
                        <a:rPr sz="800" spc="-25"/>
                        <a:t>瑞士</a:t>
                      </a:r>
                      <a:endParaRPr sz="800">
                        <a:latin typeface="思源黑体 CN Regular" panose="020B0500000000000000" pitchFamily="34" charset="-122"/>
                        <a:cs typeface="SimSun"/>
                      </a:endParaRPr>
                    </a:p>
                  </a:txBody>
                  <a:tcPr marL="0" marR="0" marT="2858" marB="0"/>
                </a:tc>
                <a:tc>
                  <a:txBody>
                    <a:bodyPr/>
                    <a:lstStyle/>
                    <a:p>
                      <a:pPr>
                        <a:lnSpc>
                          <a:spcPct val="100000"/>
                        </a:lnSpc>
                        <a:spcBef>
                          <a:spcPts val="30"/>
                        </a:spcBef>
                      </a:pPr>
                      <a:endParaRPr sz="1000"/>
                    </a:p>
                    <a:p>
                      <a:pPr marR="78740" algn="r">
                        <a:lnSpc>
                          <a:spcPct val="100000"/>
                        </a:lnSpc>
                      </a:pPr>
                      <a:r>
                        <a:rPr sz="800" spc="-15"/>
                        <a:t>固体吸附</a:t>
                      </a:r>
                      <a:endParaRPr sz="800">
                        <a:latin typeface="思源黑体 CN Regular" panose="020B0500000000000000" pitchFamily="34" charset="-122"/>
                        <a:cs typeface="SimSun"/>
                      </a:endParaRPr>
                    </a:p>
                  </a:txBody>
                  <a:tcPr marL="0" marR="0" marT="2858" marB="0"/>
                </a:tc>
                <a:tc>
                  <a:txBody>
                    <a:bodyPr/>
                    <a:lstStyle/>
                    <a:p>
                      <a:pPr>
                        <a:lnSpc>
                          <a:spcPct val="100000"/>
                        </a:lnSpc>
                        <a:spcBef>
                          <a:spcPts val="30"/>
                        </a:spcBef>
                      </a:pPr>
                      <a:endParaRPr sz="1000"/>
                    </a:p>
                    <a:p>
                      <a:pPr marL="194310">
                        <a:lnSpc>
                          <a:spcPct val="100000"/>
                        </a:lnSpc>
                      </a:pPr>
                      <a:r>
                        <a:rPr sz="800" spc="-10"/>
                        <a:t>0.8-2</a:t>
                      </a:r>
                      <a:r>
                        <a:rPr sz="800" spc="-50"/>
                        <a:t>吨</a:t>
                      </a:r>
                      <a:endParaRPr sz="800">
                        <a:latin typeface="思源黑体 CN Regular" panose="020B0500000000000000" pitchFamily="34" charset="-122"/>
                        <a:cs typeface="SimSun"/>
                      </a:endParaRPr>
                    </a:p>
                  </a:txBody>
                  <a:tcPr marL="0" marR="0" marT="2858" marB="0"/>
                </a:tc>
                <a:tc>
                  <a:txBody>
                    <a:bodyPr/>
                    <a:lstStyle/>
                    <a:p>
                      <a:pPr marL="38735" marR="30480" indent="166370">
                        <a:lnSpc>
                          <a:spcPts val="1889"/>
                        </a:lnSpc>
                      </a:pPr>
                      <a:r>
                        <a:rPr sz="800"/>
                        <a:t>加热：1800-2500k</a:t>
                      </a:r>
                      <a:r>
                        <a:rPr sz="800" spc="5"/>
                        <a:t> </a:t>
                      </a:r>
                      <a:r>
                        <a:rPr sz="800" spc="-20"/>
                        <a:t>Wh/t</a:t>
                      </a:r>
                      <a:r>
                        <a:rPr sz="800" spc="200"/>
                        <a:t> </a:t>
                      </a:r>
                      <a:r>
                        <a:rPr sz="800"/>
                        <a:t>电力（地热）：350-</a:t>
                      </a:r>
                      <a:r>
                        <a:rPr sz="800" spc="-10"/>
                        <a:t>450kWh/t</a:t>
                      </a:r>
                      <a:endParaRPr sz="800">
                        <a:latin typeface="思源黑体 CN Regular" panose="020B0500000000000000" pitchFamily="34" charset="-122"/>
                        <a:cs typeface="SimSun"/>
                      </a:endParaRPr>
                    </a:p>
                  </a:txBody>
                  <a:tcPr marL="0" marR="0" marT="0" marB="0"/>
                </a:tc>
                <a:tc>
                  <a:txBody>
                    <a:bodyPr/>
                    <a:lstStyle/>
                    <a:p>
                      <a:pPr marL="96520" marR="35560" indent="-66675">
                        <a:lnSpc>
                          <a:spcPts val="1889"/>
                        </a:lnSpc>
                      </a:pPr>
                      <a:r>
                        <a:rPr sz="800"/>
                        <a:t>拥有</a:t>
                      </a:r>
                      <a:r>
                        <a:rPr sz="800" spc="-10"/>
                        <a:t>16</a:t>
                      </a:r>
                      <a:r>
                        <a:rPr sz="800" spc="-5"/>
                        <a:t>家工厂，初步进行了商业</a:t>
                      </a:r>
                      <a:r>
                        <a:rPr sz="800"/>
                        <a:t>运营，总产能为</a:t>
                      </a:r>
                      <a:r>
                        <a:rPr sz="800" spc="-10"/>
                        <a:t>2000</a:t>
                      </a:r>
                      <a:r>
                        <a:rPr sz="800" spc="-5"/>
                        <a:t>吨/年</a:t>
                      </a:r>
                      <a:r>
                        <a:rPr sz="800" spc="-25"/>
                        <a:t>CO2</a:t>
                      </a:r>
                      <a:endParaRPr sz="800">
                        <a:latin typeface="思源黑体 CN Regular" panose="020B0500000000000000" pitchFamily="34" charset="-122"/>
                        <a:cs typeface="SimSun"/>
                      </a:endParaRPr>
                    </a:p>
                  </a:txBody>
                  <a:tcPr marL="0" marR="0" marT="0" marB="0"/>
                </a:tc>
                <a:tc>
                  <a:txBody>
                    <a:bodyPr/>
                    <a:lstStyle/>
                    <a:p>
                      <a:pPr marR="3810" algn="ctr">
                        <a:lnSpc>
                          <a:spcPct val="100000"/>
                        </a:lnSpc>
                        <a:spcBef>
                          <a:spcPts val="580"/>
                        </a:spcBef>
                      </a:pPr>
                      <a:r>
                        <a:rPr sz="800" spc="-10"/>
                        <a:t>2009</a:t>
                      </a:r>
                      <a:r>
                        <a:rPr sz="800"/>
                        <a:t>年至今获得</a:t>
                      </a:r>
                      <a:r>
                        <a:rPr sz="800" spc="-10"/>
                        <a:t>1.7亿美元投资，</a:t>
                      </a:r>
                      <a:endParaRPr sz="800"/>
                    </a:p>
                    <a:p>
                      <a:pPr marR="3810" algn="ctr">
                        <a:lnSpc>
                          <a:spcPts val="1205"/>
                        </a:lnSpc>
                        <a:spcBef>
                          <a:spcPts val="630"/>
                        </a:spcBef>
                      </a:pPr>
                      <a:r>
                        <a:rPr sz="800" spc="-10"/>
                        <a:t>2021</a:t>
                      </a:r>
                      <a:r>
                        <a:rPr sz="800"/>
                        <a:t>年</a:t>
                      </a:r>
                      <a:r>
                        <a:rPr sz="800" spc="-10"/>
                        <a:t>4月进行了第五轮融资</a:t>
                      </a:r>
                      <a:endParaRPr sz="800">
                        <a:latin typeface="思源黑体 CN Regular" panose="020B0500000000000000" pitchFamily="34" charset="-122"/>
                        <a:cs typeface="SimSun"/>
                      </a:endParaRPr>
                    </a:p>
                  </a:txBody>
                  <a:tcPr marL="0" marR="0" marT="55245" marB="0"/>
                </a:tc>
                <a:tc>
                  <a:txBody>
                    <a:bodyPr/>
                    <a:lstStyle/>
                    <a:p>
                      <a:pPr marL="376555" indent="-387985">
                        <a:lnSpc>
                          <a:spcPts val="1889"/>
                        </a:lnSpc>
                      </a:pPr>
                      <a:r>
                        <a:rPr sz="800"/>
                        <a:t>Zurich</a:t>
                      </a:r>
                      <a:r>
                        <a:rPr sz="800" spc="-35"/>
                        <a:t> </a:t>
                      </a:r>
                      <a:r>
                        <a:rPr sz="800"/>
                        <a:t>Cantonal</a:t>
                      </a:r>
                      <a:r>
                        <a:rPr sz="800" spc="-35"/>
                        <a:t> </a:t>
                      </a:r>
                      <a:r>
                        <a:rPr sz="800"/>
                        <a:t>Bank、Horizon</a:t>
                      </a:r>
                      <a:r>
                        <a:rPr sz="800" spc="-35"/>
                        <a:t> </a:t>
                      </a:r>
                      <a:r>
                        <a:rPr sz="800" spc="-10"/>
                        <a:t>2020，</a:t>
                      </a:r>
                      <a:r>
                        <a:rPr sz="800" spc="-5"/>
                        <a:t>瑞士企</a:t>
                      </a:r>
                      <a:r>
                        <a:rPr lang="en-US" altLang="zh-CN" sz="600" spc="-15"/>
                        <a:t>.</a:t>
                      </a:r>
                      <a:r>
                        <a:rPr sz="800" spc="-5"/>
                        <a:t>业家基金会、微软等</a:t>
                      </a:r>
                      <a:endParaRPr sz="800">
                        <a:latin typeface="思源黑体 CN Regular" panose="020B0500000000000000" pitchFamily="34" charset="-122"/>
                        <a:cs typeface="SimSun"/>
                      </a:endParaRPr>
                    </a:p>
                  </a:txBody>
                  <a:tcPr marL="0" marR="0" marT="0" marB="0"/>
                </a:tc>
                <a:extLst>
                  <a:ext uri="{0D108BD9-81ED-4DB2-BD59-A6C34878D82A}">
                    <a16:row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10001"/>
                  </a:ext>
                </a:extLst>
              </a:tr>
              <a:tr h="658524">
                <a:tc>
                  <a:txBody>
                    <a:bodyPr/>
                    <a:lstStyle/>
                    <a:p>
                      <a:pPr marL="121920" marR="109855" indent="133350">
                        <a:lnSpc>
                          <a:spcPts val="1889"/>
                        </a:lnSpc>
                      </a:pPr>
                      <a:r>
                        <a:rPr sz="800" spc="-10"/>
                        <a:t>Global Thermostat</a:t>
                      </a:r>
                      <a:endParaRPr sz="800">
                        <a:latin typeface="思源黑体 CN Regular" panose="020B0500000000000000" pitchFamily="34" charset="-122"/>
                        <a:cs typeface="SimSun"/>
                      </a:endParaRPr>
                    </a:p>
                  </a:txBody>
                  <a:tcPr marL="0" marR="0" marT="0" marB="0"/>
                </a:tc>
                <a:tc>
                  <a:txBody>
                    <a:bodyPr/>
                    <a:lstStyle/>
                    <a:p>
                      <a:pPr>
                        <a:lnSpc>
                          <a:spcPct val="100000"/>
                        </a:lnSpc>
                        <a:spcBef>
                          <a:spcPts val="35"/>
                        </a:spcBef>
                      </a:pPr>
                      <a:endParaRPr sz="1000"/>
                    </a:p>
                    <a:p>
                      <a:pPr marL="3810" algn="ctr">
                        <a:lnSpc>
                          <a:spcPct val="100000"/>
                        </a:lnSpc>
                      </a:pPr>
                      <a:r>
                        <a:rPr sz="800" spc="-25"/>
                        <a:t>美国</a:t>
                      </a:r>
                      <a:endParaRPr sz="800">
                        <a:latin typeface="思源黑体 CN Regular" panose="020B0500000000000000" pitchFamily="34" charset="-122"/>
                        <a:cs typeface="SimSun"/>
                      </a:endParaRPr>
                    </a:p>
                  </a:txBody>
                  <a:tcPr marL="0" marR="0" marT="3334" marB="0"/>
                </a:tc>
                <a:tc>
                  <a:txBody>
                    <a:bodyPr/>
                    <a:lstStyle/>
                    <a:p>
                      <a:pPr>
                        <a:lnSpc>
                          <a:spcPct val="100000"/>
                        </a:lnSpc>
                        <a:spcBef>
                          <a:spcPts val="35"/>
                        </a:spcBef>
                      </a:pPr>
                      <a:endParaRPr sz="1000"/>
                    </a:p>
                    <a:p>
                      <a:pPr marR="78740" algn="r">
                        <a:lnSpc>
                          <a:spcPct val="100000"/>
                        </a:lnSpc>
                      </a:pPr>
                      <a:r>
                        <a:rPr sz="800" spc="-15"/>
                        <a:t>固体吸附</a:t>
                      </a:r>
                      <a:endParaRPr sz="800">
                        <a:latin typeface="思源黑体 CN Regular" panose="020B0500000000000000" pitchFamily="34" charset="-122"/>
                        <a:cs typeface="SimSun"/>
                      </a:endParaRPr>
                    </a:p>
                  </a:txBody>
                  <a:tcPr marL="0" marR="0" marT="3334" marB="0"/>
                </a:tc>
                <a:tc>
                  <a:txBody>
                    <a:bodyPr/>
                    <a:lstStyle/>
                    <a:p>
                      <a:pPr>
                        <a:lnSpc>
                          <a:spcPct val="100000"/>
                        </a:lnSpc>
                        <a:spcBef>
                          <a:spcPts val="35"/>
                        </a:spcBef>
                      </a:pPr>
                      <a:endParaRPr sz="1000"/>
                    </a:p>
                    <a:p>
                      <a:pPr marL="260985">
                        <a:lnSpc>
                          <a:spcPct val="100000"/>
                        </a:lnSpc>
                      </a:pPr>
                      <a:r>
                        <a:rPr sz="800" spc="-10"/>
                        <a:t>1.6</a:t>
                      </a:r>
                      <a:r>
                        <a:rPr sz="800" spc="-60"/>
                        <a:t>吨</a:t>
                      </a:r>
                      <a:endParaRPr sz="800">
                        <a:latin typeface="思源黑体 CN Regular" panose="020B0500000000000000" pitchFamily="34" charset="-122"/>
                        <a:cs typeface="SimSun"/>
                      </a:endParaRPr>
                    </a:p>
                  </a:txBody>
                  <a:tcPr marL="0" marR="0" marT="3334" marB="0"/>
                </a:tc>
                <a:tc>
                  <a:txBody>
                    <a:bodyPr/>
                    <a:lstStyle/>
                    <a:p>
                      <a:pPr marL="305435" marR="297180" indent="166370">
                        <a:lnSpc>
                          <a:spcPts val="1889"/>
                        </a:lnSpc>
                      </a:pPr>
                      <a:r>
                        <a:rPr sz="800" spc="-5"/>
                        <a:t>加热：</a:t>
                      </a:r>
                      <a:r>
                        <a:rPr sz="800" spc="-10"/>
                        <a:t>4.4GJ/t</a:t>
                      </a:r>
                      <a:r>
                        <a:rPr sz="800" spc="200"/>
                        <a:t> </a:t>
                      </a:r>
                      <a:r>
                        <a:rPr sz="800" spc="-5"/>
                        <a:t>无碳电力：</a:t>
                      </a:r>
                      <a:r>
                        <a:rPr sz="800" spc="-10"/>
                        <a:t>160kWh/t</a:t>
                      </a:r>
                      <a:endParaRPr sz="800">
                        <a:latin typeface="思源黑体 CN Regular" panose="020B0500000000000000" pitchFamily="34" charset="-122"/>
                        <a:cs typeface="SimSun"/>
                      </a:endParaRPr>
                    </a:p>
                  </a:txBody>
                  <a:tcPr marL="0" marR="0" marT="0" marB="0"/>
                </a:tc>
                <a:tc>
                  <a:txBody>
                    <a:bodyPr/>
                    <a:lstStyle/>
                    <a:p>
                      <a:pPr>
                        <a:lnSpc>
                          <a:spcPct val="100000"/>
                        </a:lnSpc>
                        <a:spcBef>
                          <a:spcPts val="35"/>
                        </a:spcBef>
                      </a:pPr>
                      <a:endParaRPr sz="1000"/>
                    </a:p>
                    <a:p>
                      <a:pPr marL="363220">
                        <a:lnSpc>
                          <a:spcPct val="100000"/>
                        </a:lnSpc>
                      </a:pPr>
                      <a:r>
                        <a:rPr sz="800" spc="-10" err="1"/>
                        <a:t>Oldahom</a:t>
                      </a:r>
                      <a:r>
                        <a:rPr lang="en-US" altLang="zh-CN" sz="100" spc="-15" err="1"/>
                        <a:t>.</a:t>
                      </a:r>
                      <a:r>
                        <a:rPr sz="800" spc="-10" err="1"/>
                        <a:t>a</a:t>
                      </a:r>
                      <a:r>
                        <a:rPr sz="800" err="1"/>
                        <a:t>和</a:t>
                      </a:r>
                      <a:r>
                        <a:rPr sz="800" spc="-10" err="1"/>
                        <a:t>Colorado</a:t>
                      </a:r>
                      <a:endParaRPr sz="800">
                        <a:latin typeface="思源黑体 CN Regular" panose="020B0500000000000000" pitchFamily="34" charset="-122"/>
                        <a:cs typeface="SimSun"/>
                      </a:endParaRPr>
                    </a:p>
                  </a:txBody>
                  <a:tcPr marL="0" marR="0" marT="3334" marB="0"/>
                </a:tc>
                <a:tc>
                  <a:txBody>
                    <a:bodyPr/>
                    <a:lstStyle/>
                    <a:p>
                      <a:pPr>
                        <a:lnSpc>
                          <a:spcPct val="100000"/>
                        </a:lnSpc>
                        <a:spcBef>
                          <a:spcPts val="35"/>
                        </a:spcBef>
                      </a:pPr>
                      <a:endParaRPr sz="1000"/>
                    </a:p>
                    <a:p>
                      <a:pPr marL="213995">
                        <a:lnSpc>
                          <a:spcPct val="100000"/>
                        </a:lnSpc>
                      </a:pPr>
                      <a:r>
                        <a:rPr sz="800"/>
                        <a:t>建设试验场，募集</a:t>
                      </a:r>
                      <a:r>
                        <a:rPr sz="800" spc="-10"/>
                        <a:t>4200</a:t>
                      </a:r>
                      <a:r>
                        <a:rPr sz="800" spc="-20"/>
                        <a:t>万美元</a:t>
                      </a:r>
                      <a:endParaRPr sz="800">
                        <a:latin typeface="思源黑体 CN Regular" panose="020B0500000000000000" pitchFamily="34" charset="-122"/>
                        <a:cs typeface="SimSun"/>
                      </a:endParaRPr>
                    </a:p>
                  </a:txBody>
                  <a:tcPr marL="0" marR="0" marT="3334" marB="0"/>
                </a:tc>
                <a:tc>
                  <a:txBody>
                    <a:bodyPr/>
                    <a:lstStyle/>
                    <a:p>
                      <a:pPr marL="154305" marR="166370" indent="133985">
                        <a:lnSpc>
                          <a:spcPts val="1889"/>
                        </a:lnSpc>
                      </a:pPr>
                      <a:r>
                        <a:rPr sz="800" err="1"/>
                        <a:t>ExxonMobil，NRG </a:t>
                      </a:r>
                      <a:r>
                        <a:rPr sz="800" spc="-10" err="1"/>
                        <a:t>BAS</a:t>
                      </a:r>
                      <a:r>
                        <a:rPr lang="en-US" altLang="zh-CN" sz="300" spc="-15" err="1"/>
                        <a:t>.</a:t>
                      </a:r>
                      <a:r>
                        <a:rPr sz="800" spc="-10" err="1"/>
                        <a:t>F，Zeor- </a:t>
                      </a:r>
                      <a:r>
                        <a:rPr sz="800"/>
                        <a:t>CarbonPartners，Goldm</a:t>
                      </a:r>
                      <a:r>
                        <a:rPr lang="en-US" altLang="zh-CN" sz="100" spc="-15"/>
                        <a:t>.</a:t>
                      </a:r>
                      <a:r>
                        <a:rPr sz="800"/>
                        <a:t>an</a:t>
                      </a:r>
                      <a:r>
                        <a:rPr sz="800" spc="45"/>
                        <a:t> </a:t>
                      </a:r>
                      <a:r>
                        <a:rPr sz="800" spc="-10"/>
                        <a:t>Sachs</a:t>
                      </a:r>
                      <a:r>
                        <a:rPr sz="800" spc="-50"/>
                        <a:t>等</a:t>
                      </a:r>
                      <a:endParaRPr sz="800">
                        <a:latin typeface="思源黑体 CN Regular" panose="020B0500000000000000" pitchFamily="34" charset="-122"/>
                        <a:cs typeface="SimSun"/>
                      </a:endParaRPr>
                    </a:p>
                  </a:txBody>
                  <a:tcPr marL="0" marR="0" marT="0" marB="0"/>
                </a:tc>
                <a:extLst>
                  <a:ext uri="{0D108BD9-81ED-4DB2-BD59-A6C34878D82A}">
                    <a16:row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10002"/>
                  </a:ext>
                </a:extLst>
              </a:tr>
              <a:tr h="662423">
                <a:tc>
                  <a:txBody>
                    <a:bodyPr/>
                    <a:lstStyle/>
                    <a:p>
                      <a:pPr>
                        <a:lnSpc>
                          <a:spcPct val="100000"/>
                        </a:lnSpc>
                        <a:spcBef>
                          <a:spcPts val="35"/>
                        </a:spcBef>
                      </a:pPr>
                      <a:endParaRPr sz="600"/>
                    </a:p>
                    <a:p>
                      <a:pPr marL="88265" marR="76200" indent="166370">
                        <a:lnSpc>
                          <a:spcPct val="150000"/>
                        </a:lnSpc>
                      </a:pPr>
                      <a:r>
                        <a:rPr sz="800" spc="-10"/>
                        <a:t>Carbon Engineering</a:t>
                      </a:r>
                      <a:endParaRPr sz="800">
                        <a:latin typeface="思源黑体 CN Regular" panose="020B0500000000000000" pitchFamily="34" charset="-122"/>
                        <a:cs typeface="SimSun"/>
                      </a:endParaRPr>
                    </a:p>
                  </a:txBody>
                  <a:tcPr marL="0" marR="0" marT="3334" marB="0"/>
                </a:tc>
                <a:tc>
                  <a:txBody>
                    <a:bodyPr/>
                    <a:lstStyle/>
                    <a:p>
                      <a:pPr>
                        <a:lnSpc>
                          <a:spcPct val="100000"/>
                        </a:lnSpc>
                      </a:pPr>
                      <a:endParaRPr sz="800"/>
                    </a:p>
                    <a:p>
                      <a:pPr>
                        <a:lnSpc>
                          <a:spcPct val="100000"/>
                        </a:lnSpc>
                      </a:pPr>
                      <a:endParaRPr sz="900"/>
                    </a:p>
                    <a:p>
                      <a:pPr marL="4445" algn="ctr">
                        <a:lnSpc>
                          <a:spcPct val="100000"/>
                        </a:lnSpc>
                      </a:pPr>
                      <a:r>
                        <a:rPr sz="800" spc="-20"/>
                        <a:t>加拿大</a:t>
                      </a:r>
                      <a:endParaRPr sz="800">
                        <a:latin typeface="思源黑体 CN Regular" panose="020B0500000000000000" pitchFamily="34" charset="-122"/>
                        <a:cs typeface="SimSun"/>
                      </a:endParaRPr>
                    </a:p>
                  </a:txBody>
                  <a:tcPr marL="0" marR="0" marT="0" marB="0"/>
                </a:tc>
                <a:tc>
                  <a:txBody>
                    <a:bodyPr/>
                    <a:lstStyle/>
                    <a:p>
                      <a:pPr>
                        <a:lnSpc>
                          <a:spcPct val="100000"/>
                        </a:lnSpc>
                      </a:pPr>
                      <a:endParaRPr sz="800"/>
                    </a:p>
                    <a:p>
                      <a:pPr>
                        <a:lnSpc>
                          <a:spcPct val="100000"/>
                        </a:lnSpc>
                      </a:pPr>
                      <a:endParaRPr sz="900"/>
                    </a:p>
                    <a:p>
                      <a:pPr marR="78740" algn="r">
                        <a:lnSpc>
                          <a:spcPct val="100000"/>
                        </a:lnSpc>
                      </a:pPr>
                      <a:r>
                        <a:rPr sz="800" spc="-15"/>
                        <a:t>液体吸附</a:t>
                      </a:r>
                      <a:endParaRPr sz="800">
                        <a:latin typeface="思源黑体 CN Regular" panose="020B0500000000000000" pitchFamily="34" charset="-122"/>
                        <a:cs typeface="SimSun"/>
                      </a:endParaRPr>
                    </a:p>
                  </a:txBody>
                  <a:tcPr marL="0" marR="0" marT="0" marB="0"/>
                </a:tc>
                <a:tc>
                  <a:txBody>
                    <a:bodyPr/>
                    <a:lstStyle/>
                    <a:p>
                      <a:pPr>
                        <a:lnSpc>
                          <a:spcPct val="100000"/>
                        </a:lnSpc>
                      </a:pPr>
                      <a:endParaRPr sz="800"/>
                    </a:p>
                    <a:p>
                      <a:pPr>
                        <a:lnSpc>
                          <a:spcPct val="100000"/>
                        </a:lnSpc>
                      </a:pPr>
                      <a:endParaRPr sz="900"/>
                    </a:p>
                    <a:p>
                      <a:pPr marL="260985">
                        <a:lnSpc>
                          <a:spcPct val="100000"/>
                        </a:lnSpc>
                      </a:pPr>
                      <a:r>
                        <a:rPr sz="800"/>
                        <a:t>2-</a:t>
                      </a:r>
                      <a:r>
                        <a:rPr sz="800" spc="-10"/>
                        <a:t>7</a:t>
                      </a:r>
                      <a:r>
                        <a:rPr sz="800" spc="-50"/>
                        <a:t>吨</a:t>
                      </a:r>
                      <a:endParaRPr sz="800">
                        <a:latin typeface="思源黑体 CN Regular" panose="020B0500000000000000" pitchFamily="34" charset="-122"/>
                        <a:cs typeface="SimSun"/>
                      </a:endParaRPr>
                    </a:p>
                  </a:txBody>
                  <a:tcPr marL="0" marR="0" marT="0" marB="0"/>
                </a:tc>
                <a:tc>
                  <a:txBody>
                    <a:bodyPr/>
                    <a:lstStyle/>
                    <a:p>
                      <a:pPr>
                        <a:lnSpc>
                          <a:spcPct val="100000"/>
                        </a:lnSpc>
                        <a:spcBef>
                          <a:spcPts val="35"/>
                        </a:spcBef>
                      </a:pPr>
                      <a:endParaRPr sz="1000"/>
                    </a:p>
                    <a:p>
                      <a:pPr algn="ctr">
                        <a:lnSpc>
                          <a:spcPct val="100000"/>
                        </a:lnSpc>
                      </a:pPr>
                      <a:r>
                        <a:rPr sz="800" spc="-5"/>
                        <a:t>天</a:t>
                      </a:r>
                      <a:r>
                        <a:rPr lang="en-US" altLang="zh-CN" sz="300" spc="-20"/>
                        <a:t>.</a:t>
                      </a:r>
                      <a:r>
                        <a:rPr sz="800" spc="-5"/>
                        <a:t>然气：</a:t>
                      </a:r>
                      <a:r>
                        <a:rPr sz="800" spc="-10"/>
                        <a:t>4/GJ</a:t>
                      </a:r>
                      <a:endParaRPr sz="800"/>
                    </a:p>
                    <a:p>
                      <a:pPr marL="635" algn="ctr">
                        <a:lnSpc>
                          <a:spcPct val="100000"/>
                        </a:lnSpc>
                        <a:spcBef>
                          <a:spcPts val="630"/>
                        </a:spcBef>
                      </a:pPr>
                      <a:r>
                        <a:rPr sz="800"/>
                        <a:t>无碳电力：200-</a:t>
                      </a:r>
                      <a:r>
                        <a:rPr sz="800" spc="-10"/>
                        <a:t>300kWh/t</a:t>
                      </a:r>
                      <a:endParaRPr sz="800">
                        <a:latin typeface="思源黑体 CN Regular" panose="020B0500000000000000" pitchFamily="34" charset="-122"/>
                        <a:cs typeface="SimSun"/>
                      </a:endParaRPr>
                    </a:p>
                  </a:txBody>
                  <a:tcPr marL="0" marR="0" marT="3334" marB="0"/>
                </a:tc>
                <a:tc>
                  <a:txBody>
                    <a:bodyPr/>
                    <a:lstStyle/>
                    <a:p>
                      <a:pPr>
                        <a:lnSpc>
                          <a:spcPct val="100000"/>
                        </a:lnSpc>
                        <a:spcBef>
                          <a:spcPts val="35"/>
                        </a:spcBef>
                      </a:pPr>
                      <a:endParaRPr sz="600"/>
                    </a:p>
                    <a:p>
                      <a:pPr marL="830580" marR="35560" indent="-800100">
                        <a:lnSpc>
                          <a:spcPct val="150000"/>
                        </a:lnSpc>
                      </a:pPr>
                      <a:r>
                        <a:rPr sz="800"/>
                        <a:t>加拿大Squamish</a:t>
                      </a:r>
                      <a:r>
                        <a:rPr sz="800" spc="-10"/>
                        <a:t>的空气收集系统</a:t>
                      </a:r>
                      <a:r>
                        <a:rPr sz="800" spc="-25"/>
                        <a:t>工厂</a:t>
                      </a:r>
                      <a:endParaRPr sz="800">
                        <a:latin typeface="思源黑体 CN Regular" panose="020B0500000000000000" pitchFamily="34" charset="-122"/>
                        <a:cs typeface="SimSun"/>
                      </a:endParaRPr>
                    </a:p>
                  </a:txBody>
                  <a:tcPr marL="0" marR="0" marT="3334" marB="0"/>
                </a:tc>
                <a:tc>
                  <a:txBody>
                    <a:bodyPr/>
                    <a:lstStyle/>
                    <a:p>
                      <a:pPr marL="47625" marR="50800" algn="ctr">
                        <a:lnSpc>
                          <a:spcPts val="1889"/>
                        </a:lnSpc>
                        <a:spcBef>
                          <a:spcPts val="45"/>
                        </a:spcBef>
                      </a:pPr>
                      <a:r>
                        <a:rPr sz="800"/>
                        <a:t>政</a:t>
                      </a:r>
                      <a:r>
                        <a:rPr lang="en-US" altLang="zh-CN" sz="300" spc="-20"/>
                        <a:t>.</a:t>
                      </a:r>
                      <a:r>
                        <a:rPr sz="800"/>
                        <a:t>府初期投资</a:t>
                      </a:r>
                      <a:r>
                        <a:rPr sz="800" spc="-10"/>
                        <a:t>0.3</a:t>
                      </a:r>
                      <a:r>
                        <a:rPr sz="800"/>
                        <a:t>亿、Bill</a:t>
                      </a:r>
                      <a:r>
                        <a:rPr sz="800" spc="-65"/>
                        <a:t> </a:t>
                      </a:r>
                      <a:r>
                        <a:rPr sz="800" spc="-10"/>
                        <a:t>Gates</a:t>
                      </a:r>
                      <a:r>
                        <a:rPr sz="800" spc="-50"/>
                        <a:t>投</a:t>
                      </a:r>
                      <a:r>
                        <a:rPr sz="800"/>
                        <a:t>资</a:t>
                      </a:r>
                      <a:r>
                        <a:rPr sz="800" spc="-10"/>
                        <a:t>0.68</a:t>
                      </a:r>
                      <a:r>
                        <a:rPr sz="800"/>
                        <a:t>亿建造工厂，2020</a:t>
                      </a:r>
                      <a:r>
                        <a:rPr sz="800" spc="-15"/>
                        <a:t>年底获得</a:t>
                      </a:r>
                      <a:r>
                        <a:rPr sz="800" spc="-50"/>
                        <a:t> </a:t>
                      </a:r>
                      <a:r>
                        <a:rPr sz="800" spc="-10"/>
                        <a:t>0.6亿用于研发</a:t>
                      </a:r>
                      <a:endParaRPr sz="800">
                        <a:latin typeface="思源黑体 CN Regular" panose="020B0500000000000000" pitchFamily="34" charset="-122"/>
                        <a:cs typeface="SimSun"/>
                      </a:endParaRPr>
                    </a:p>
                  </a:txBody>
                  <a:tcPr marL="0" marR="0" marT="4286" marB="0"/>
                </a:tc>
                <a:tc>
                  <a:txBody>
                    <a:bodyPr/>
                    <a:lstStyle/>
                    <a:p>
                      <a:pPr marR="30480">
                        <a:lnSpc>
                          <a:spcPct val="100000"/>
                        </a:lnSpc>
                        <a:spcBef>
                          <a:spcPts val="35"/>
                        </a:spcBef>
                      </a:pPr>
                      <a:endParaRPr sz="600"/>
                    </a:p>
                    <a:p>
                      <a:pPr marL="422275" marR="233679" indent="-200660">
                        <a:lnSpc>
                          <a:spcPct val="150000"/>
                        </a:lnSpc>
                      </a:pPr>
                      <a:r>
                        <a:rPr sz="800"/>
                        <a:t>必和必拓、微软、</a:t>
                      </a:r>
                      <a:r>
                        <a:rPr sz="800" spc="-10"/>
                        <a:t>Oxy低碳风投、</a:t>
                      </a:r>
                      <a:r>
                        <a:rPr sz="800" spc="-50"/>
                        <a:t> </a:t>
                      </a:r>
                      <a:r>
                        <a:rPr sz="800"/>
                        <a:t>Chevron</a:t>
                      </a:r>
                      <a:r>
                        <a:rPr sz="800" spc="-10"/>
                        <a:t>技术风投、微软等</a:t>
                      </a:r>
                      <a:endParaRPr sz="800">
                        <a:latin typeface="思源黑体 CN Regular" panose="020B0500000000000000" pitchFamily="34" charset="-122"/>
                        <a:cs typeface="SimSun"/>
                      </a:endParaRPr>
                    </a:p>
                  </a:txBody>
                  <a:tcPr marL="0" marR="0" marT="3334" marB="0"/>
                </a:tc>
                <a:extLst>
                  <a:ext uri="{0D108BD9-81ED-4DB2-BD59-A6C34878D82A}">
                    <a16:row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10003"/>
                  </a:ext>
                </a:extLst>
              </a:tr>
            </a:tbl>
          </a:graphicData>
        </a:graphic>
      </p:graphicFrame>
    </p:spTree>
    <p:extLst>
      <p:ext uri="{BB962C8B-B14F-4D97-AF65-F5344CB8AC3E}">
        <p14:creationId xmlns:p14="http://schemas.microsoft.com/office/powerpoint/2010/main" val="343631374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53"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990600" y="1733550"/>
            <a:ext cx="4114800" cy="2233784"/>
          </a:xfrm>
          <a:prstGeom prst="rect">
            <a:avLst/>
          </a:prstGeom>
        </p:spPr>
        <p:txBody>
          <a:bodyPr vert="horz" wrap="square" lIns="0" tIns="101441" rIns="0" bIns="0" rtlCol="0">
            <a:spAutoFit/>
          </a:bodyPr>
          <a:lstStyle/>
          <a:p>
            <a:pPr marL="28575">
              <a:lnSpc>
                <a:spcPct val="150000"/>
              </a:lnSpc>
              <a:spcBef>
                <a:spcPts val="799"/>
              </a:spcBef>
            </a:pPr>
            <a:r>
              <a:rPr sz="1400" spc="-8" dirty="0" err="1">
                <a:solidFill>
                  <a:schemeClr val="tx1">
                    <a:lumMod val="85000"/>
                    <a:lumOff val="15000"/>
                  </a:schemeClr>
                </a:solidFill>
                <a:latin typeface="+mn-ea"/>
                <a:cs typeface="SimSun"/>
              </a:rPr>
              <a:t>哈佛大学Keith</a:t>
            </a:r>
            <a:r>
              <a:rPr sz="1400" spc="-11" dirty="0" err="1">
                <a:solidFill>
                  <a:schemeClr val="tx1">
                    <a:lumMod val="85000"/>
                    <a:lumOff val="15000"/>
                  </a:schemeClr>
                </a:solidFill>
                <a:latin typeface="+mn-ea"/>
                <a:cs typeface="SimSun"/>
              </a:rPr>
              <a:t>教</a:t>
            </a:r>
            <a:r>
              <a:rPr lang="en-US" altLang="zh-CN" sz="1400" spc="-15" dirty="0" err="1">
                <a:solidFill>
                  <a:schemeClr val="tx1">
                    <a:lumMod val="85000"/>
                    <a:lumOff val="15000"/>
                  </a:schemeClr>
                </a:solidFill>
                <a:latin typeface="+mn-ea"/>
                <a:cs typeface="SimSun"/>
              </a:rPr>
              <a:t>.</a:t>
            </a:r>
            <a:r>
              <a:rPr sz="1400" spc="-11" dirty="0" err="1">
                <a:solidFill>
                  <a:schemeClr val="tx1">
                    <a:lumMod val="85000"/>
                    <a:lumOff val="15000"/>
                  </a:schemeClr>
                </a:solidFill>
                <a:latin typeface="+mn-ea"/>
                <a:cs typeface="SimSun"/>
              </a:rPr>
              <a:t>授创办的碳工程公司</a:t>
            </a:r>
            <a:r>
              <a:rPr sz="1400" dirty="0" err="1">
                <a:solidFill>
                  <a:schemeClr val="tx1">
                    <a:lumMod val="85000"/>
                    <a:lumOff val="15000"/>
                  </a:schemeClr>
                </a:solidFill>
                <a:latin typeface="+mn-ea"/>
                <a:cs typeface="SimSun"/>
              </a:rPr>
              <a:t>（Carbon</a:t>
            </a:r>
            <a:r>
              <a:rPr sz="1400" spc="49" dirty="0">
                <a:solidFill>
                  <a:schemeClr val="tx1">
                    <a:lumMod val="85000"/>
                    <a:lumOff val="15000"/>
                  </a:schemeClr>
                </a:solidFill>
                <a:latin typeface="+mn-ea"/>
                <a:cs typeface="SimSun"/>
              </a:rPr>
              <a:t> </a:t>
            </a:r>
            <a:r>
              <a:rPr sz="1400" spc="-8" dirty="0" err="1">
                <a:solidFill>
                  <a:schemeClr val="tx1">
                    <a:lumMod val="85000"/>
                    <a:lumOff val="15000"/>
                  </a:schemeClr>
                </a:solidFill>
                <a:latin typeface="+mn-ea"/>
                <a:cs typeface="SimSun"/>
              </a:rPr>
              <a:t>Engineering，CE）</a:t>
            </a:r>
            <a:r>
              <a:rPr sz="1400" spc="-4" dirty="0" err="1">
                <a:solidFill>
                  <a:schemeClr val="tx1">
                    <a:lumMod val="85000"/>
                    <a:lumOff val="15000"/>
                  </a:schemeClr>
                </a:solidFill>
                <a:latin typeface="+mn-ea"/>
                <a:cs typeface="SimSun"/>
              </a:rPr>
              <a:t>构建了以</a:t>
            </a:r>
            <a:r>
              <a:rPr sz="1400" b="1" spc="-188" dirty="0" err="1">
                <a:solidFill>
                  <a:schemeClr val="tx1">
                    <a:lumMod val="85000"/>
                    <a:lumOff val="15000"/>
                  </a:schemeClr>
                </a:solidFill>
                <a:latin typeface="+mn-ea"/>
                <a:cs typeface="Microsoft YaHei"/>
              </a:rPr>
              <a:t>KOH</a:t>
            </a:r>
            <a:r>
              <a:rPr sz="1400" b="1" spc="-105" dirty="0">
                <a:solidFill>
                  <a:schemeClr val="tx1">
                    <a:lumMod val="85000"/>
                    <a:lumOff val="15000"/>
                  </a:schemeClr>
                </a:solidFill>
                <a:latin typeface="+mn-ea"/>
                <a:cs typeface="Microsoft YaHei"/>
              </a:rPr>
              <a:t> </a:t>
            </a:r>
            <a:r>
              <a:rPr sz="1400" dirty="0" err="1">
                <a:solidFill>
                  <a:schemeClr val="tx1">
                    <a:lumMod val="85000"/>
                    <a:lumOff val="15000"/>
                  </a:schemeClr>
                </a:solidFill>
                <a:latin typeface="+mn-ea"/>
                <a:cs typeface="SimSun"/>
              </a:rPr>
              <a:t>和</a:t>
            </a:r>
            <a:r>
              <a:rPr sz="1400" b="1" spc="49" dirty="0" err="1">
                <a:solidFill>
                  <a:schemeClr val="tx1">
                    <a:lumMod val="85000"/>
                    <a:lumOff val="15000"/>
                  </a:schemeClr>
                </a:solidFill>
                <a:latin typeface="+mn-ea"/>
                <a:cs typeface="Microsoft YaHei"/>
              </a:rPr>
              <a:t>Ca</a:t>
            </a:r>
            <a:r>
              <a:rPr sz="1400" b="1" spc="49" dirty="0">
                <a:solidFill>
                  <a:schemeClr val="tx1">
                    <a:lumMod val="85000"/>
                    <a:lumOff val="15000"/>
                  </a:schemeClr>
                </a:solidFill>
                <a:latin typeface="+mn-ea"/>
                <a:cs typeface="Microsoft YaHei"/>
              </a:rPr>
              <a:t>(OH</a:t>
            </a:r>
            <a:r>
              <a:rPr sz="1400" b="1" spc="-30" dirty="0">
                <a:solidFill>
                  <a:schemeClr val="tx1">
                    <a:lumMod val="85000"/>
                    <a:lumOff val="15000"/>
                  </a:schemeClr>
                </a:solidFill>
                <a:latin typeface="+mn-ea"/>
                <a:cs typeface="Microsoft YaHei"/>
              </a:rPr>
              <a:t>) </a:t>
            </a:r>
            <a:r>
              <a:rPr sz="1400" b="1" spc="-140" baseline="-21164" dirty="0">
                <a:solidFill>
                  <a:schemeClr val="tx1">
                    <a:lumMod val="85000"/>
                    <a:lumOff val="15000"/>
                  </a:schemeClr>
                </a:solidFill>
                <a:latin typeface="+mn-ea"/>
                <a:cs typeface="Microsoft YaHei"/>
              </a:rPr>
              <a:t>2</a:t>
            </a:r>
            <a:r>
              <a:rPr sz="1400" b="1" spc="-107" baseline="-21164" dirty="0">
                <a:solidFill>
                  <a:schemeClr val="tx1">
                    <a:lumMod val="85000"/>
                    <a:lumOff val="15000"/>
                  </a:schemeClr>
                </a:solidFill>
                <a:latin typeface="+mn-ea"/>
                <a:cs typeface="Microsoft YaHei"/>
              </a:rPr>
              <a:t> </a:t>
            </a:r>
            <a:r>
              <a:rPr sz="1400" spc="-15" dirty="0" err="1">
                <a:solidFill>
                  <a:schemeClr val="tx1">
                    <a:lumMod val="85000"/>
                    <a:lumOff val="15000"/>
                  </a:schemeClr>
                </a:solidFill>
                <a:latin typeface="+mn-ea"/>
                <a:cs typeface="SimSun"/>
              </a:rPr>
              <a:t>为核心吸收溶液的工艺，并在</a:t>
            </a:r>
            <a:endParaRPr lang="en-US" sz="1400" spc="-15" dirty="0">
              <a:solidFill>
                <a:schemeClr val="tx1">
                  <a:lumMod val="85000"/>
                  <a:lumOff val="15000"/>
                </a:schemeClr>
              </a:solidFill>
              <a:latin typeface="+mn-ea"/>
              <a:cs typeface="SimSun"/>
            </a:endParaRPr>
          </a:p>
          <a:p>
            <a:pPr marL="28575">
              <a:lnSpc>
                <a:spcPct val="150000"/>
              </a:lnSpc>
              <a:spcBef>
                <a:spcPts val="799"/>
              </a:spcBef>
            </a:pPr>
            <a:endParaRPr sz="1400" dirty="0">
              <a:solidFill>
                <a:schemeClr val="tx1">
                  <a:lumMod val="85000"/>
                  <a:lumOff val="15000"/>
                </a:schemeClr>
              </a:solidFill>
              <a:latin typeface="+mn-ea"/>
              <a:cs typeface="SimSun"/>
            </a:endParaRPr>
          </a:p>
          <a:p>
            <a:pPr marL="28575">
              <a:lnSpc>
                <a:spcPct val="150000"/>
              </a:lnSpc>
              <a:spcBef>
                <a:spcPts val="720"/>
              </a:spcBef>
            </a:pPr>
            <a:r>
              <a:rPr sz="1400" spc="-8" dirty="0" err="1">
                <a:solidFill>
                  <a:schemeClr val="tx1">
                    <a:lumMod val="85000"/>
                    <a:lumOff val="15000"/>
                  </a:schemeClr>
                </a:solidFill>
                <a:latin typeface="+mn-ea"/>
                <a:cs typeface="SimSun"/>
              </a:rPr>
              <a:t>加拿大进行了中试。国内最</a:t>
            </a:r>
            <a:r>
              <a:rPr lang="en-US" altLang="zh-CN" sz="1400" spc="-4" dirty="0" err="1">
                <a:solidFill>
                  <a:schemeClr val="tx1">
                    <a:lumMod val="85000"/>
                    <a:lumOff val="15000"/>
                  </a:schemeClr>
                </a:solidFill>
                <a:latin typeface="+mn-ea"/>
                <a:cs typeface="SimSun"/>
              </a:rPr>
              <a:t>.</a:t>
            </a:r>
            <a:r>
              <a:rPr sz="1400" spc="-8" dirty="0" err="1">
                <a:solidFill>
                  <a:schemeClr val="tx1">
                    <a:lumMod val="85000"/>
                    <a:lumOff val="15000"/>
                  </a:schemeClr>
                </a:solidFill>
                <a:latin typeface="+mn-ea"/>
                <a:cs typeface="SimSun"/>
              </a:rPr>
              <a:t>新的进展是山西清洁碳研究院正在进行固体吸附HOF</a:t>
            </a:r>
            <a:r>
              <a:rPr sz="1400" spc="-11" dirty="0" err="1">
                <a:solidFill>
                  <a:schemeClr val="tx1">
                    <a:lumMod val="85000"/>
                    <a:lumOff val="15000"/>
                  </a:schemeClr>
                </a:solidFill>
                <a:latin typeface="+mn-ea"/>
                <a:cs typeface="SimSun"/>
              </a:rPr>
              <a:t>材料的产业化开发</a:t>
            </a:r>
            <a:r>
              <a:rPr sz="1400" spc="-11" dirty="0">
                <a:solidFill>
                  <a:schemeClr val="tx1">
                    <a:lumMod val="85000"/>
                    <a:lumOff val="15000"/>
                  </a:schemeClr>
                </a:solidFill>
                <a:latin typeface="+mn-ea"/>
                <a:cs typeface="SimSun"/>
              </a:rPr>
              <a:t>。</a:t>
            </a:r>
            <a:endParaRPr sz="1400" dirty="0">
              <a:solidFill>
                <a:schemeClr val="tx1">
                  <a:lumMod val="85000"/>
                  <a:lumOff val="15000"/>
                </a:schemeClr>
              </a:solidFill>
              <a:latin typeface="+mn-ea"/>
              <a:cs typeface="SimSun"/>
            </a:endParaRPr>
          </a:p>
        </p:txBody>
      </p:sp>
      <p:pic>
        <p:nvPicPr>
          <p:cNvPr id="64" name="图片 6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05401" y="1362941"/>
            <a:ext cx="3200400" cy="2732809"/>
          </a:xfrm>
          <a:prstGeom prst="rect">
            <a:avLst/>
          </a:prstGeom>
        </p:spPr>
      </p:pic>
    </p:spTree>
    <p:extLst>
      <p:ext uri="{BB962C8B-B14F-4D97-AF65-F5344CB8AC3E}">
        <p14:creationId xmlns:p14="http://schemas.microsoft.com/office/powerpoint/2010/main" val="392926033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2" presetClass="entr" presetSubtype="4" fill="hold" nodeType="clickEffect">
                                  <p:stCondLst>
                                    <p:cond delay="0"/>
                                  </p:stCondLst>
                                  <p:childTnLst>
                                    <p:set>
                                      <p:cBhvr>
                                        <p:cTn id="13" dur="1" fill="hold">
                                          <p:stCondLst>
                                            <p:cond delay="0"/>
                                          </p:stCondLst>
                                        </p:cTn>
                                        <p:tgtEl>
                                          <p:spTgt spid="64"/>
                                        </p:tgtEl>
                                        <p:attrNameLst>
                                          <p:attrName>style.visibility</p:attrName>
                                        </p:attrNameLst>
                                      </p:cBhvr>
                                      <p:to>
                                        <p:strVal val="visible"/>
                                      </p:to>
                                    </p:set>
                                    <p:anim calcmode="lin" valueType="num">
                                      <p:cBhvr additive="base">
                                        <p:cTn id="14" dur="500" fill="hold"/>
                                        <p:tgtEl>
                                          <p:spTgt spid="64"/>
                                        </p:tgtEl>
                                        <p:attrNameLst>
                                          <p:attrName>ppt_x</p:attrName>
                                        </p:attrNameLst>
                                      </p:cBhvr>
                                      <p:tavLst>
                                        <p:tav tm="0">
                                          <p:val>
                                            <p:strVal val="#ppt_x"/>
                                          </p:val>
                                        </p:tav>
                                        <p:tav tm="100000">
                                          <p:val>
                                            <p:strVal val="#ppt_x"/>
                                          </p:val>
                                        </p:tav>
                                      </p:tavLst>
                                    </p:anim>
                                    <p:anim calcmode="lin" valueType="num">
                                      <p:cBhvr additive="base">
                                        <p:cTn id="15" dur="500" fill="hold"/>
                                        <p:tgtEl>
                                          <p:spTgt spid="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object 4"/>
          <p:cNvSpPr txBox="1"/>
          <p:nvPr/>
        </p:nvSpPr>
        <p:spPr>
          <a:xfrm>
            <a:off x="990600" y="1581150"/>
            <a:ext cx="4114800" cy="2569774"/>
          </a:xfrm>
          <a:prstGeom prst="rect">
            <a:avLst/>
          </a:prstGeom>
        </p:spPr>
        <p:txBody>
          <a:bodyPr vert="horz" wrap="square" lIns="0" tIns="101441" rIns="0" bIns="0" rtlCol="0">
            <a:spAutoFit/>
          </a:bodyPr>
          <a:lstStyle/>
          <a:p>
            <a:pPr marL="28575">
              <a:lnSpc>
                <a:spcPct val="150000"/>
              </a:lnSpc>
              <a:spcBef>
                <a:spcPts val="799"/>
              </a:spcBef>
            </a:pPr>
            <a:r>
              <a:rPr lang="zh-CN" altLang="en-US" sz="1400" spc="-8" dirty="0">
                <a:solidFill>
                  <a:schemeClr val="tx1">
                    <a:lumMod val="85000"/>
                    <a:lumOff val="15000"/>
                  </a:schemeClr>
                </a:solidFill>
                <a:latin typeface="+mn-ea"/>
                <a:cs typeface="SimSun"/>
              </a:rPr>
              <a:t>目前，我国科技企业在人工光合作用技术中的探索仍处于初步阶段，技术领域主要包含纳</a:t>
            </a:r>
            <a:r>
              <a:rPr lang="en-US" altLang="zh-CN" sz="1400" spc="-8" dirty="0">
                <a:solidFill>
                  <a:schemeClr val="tx1">
                    <a:lumMod val="85000"/>
                    <a:lumOff val="15000"/>
                  </a:schemeClr>
                </a:solidFill>
                <a:latin typeface="+mn-ea"/>
                <a:cs typeface="SimSun"/>
              </a:rPr>
              <a:t>.</a:t>
            </a:r>
            <a:r>
              <a:rPr lang="zh-CN" altLang="en-US" sz="1400" spc="-8" dirty="0">
                <a:solidFill>
                  <a:schemeClr val="tx1">
                    <a:lumMod val="85000"/>
                    <a:lumOff val="15000"/>
                  </a:schemeClr>
                </a:solidFill>
                <a:latin typeface="+mn-ea"/>
                <a:cs typeface="SimSun"/>
              </a:rPr>
              <a:t>米科技（利用纳</a:t>
            </a:r>
            <a:r>
              <a:rPr lang="en-US" altLang="zh-CN" sz="1400" spc="-8" dirty="0">
                <a:solidFill>
                  <a:schemeClr val="tx1">
                    <a:lumMod val="85000"/>
                    <a:lumOff val="15000"/>
                  </a:schemeClr>
                </a:solidFill>
                <a:latin typeface="+mn-ea"/>
                <a:cs typeface="SimSun"/>
              </a:rPr>
              <a:t>.</a:t>
            </a:r>
            <a:r>
              <a:rPr lang="zh-CN" altLang="en-US" sz="1400" spc="-8" dirty="0">
                <a:solidFill>
                  <a:schemeClr val="tx1">
                    <a:lumMod val="85000"/>
                    <a:lumOff val="15000"/>
                  </a:schemeClr>
                </a:solidFill>
                <a:latin typeface="+mn-ea"/>
                <a:cs typeface="SimSun"/>
              </a:rPr>
              <a:t>米大小的光感应材料将光能转换为电能）</a:t>
            </a:r>
            <a:endParaRPr lang="en-US" altLang="zh-CN" sz="1400" spc="-8" dirty="0">
              <a:solidFill>
                <a:schemeClr val="tx1">
                  <a:lumMod val="85000"/>
                  <a:lumOff val="15000"/>
                </a:schemeClr>
              </a:solidFill>
              <a:latin typeface="+mn-ea"/>
              <a:cs typeface="SimSun"/>
            </a:endParaRPr>
          </a:p>
          <a:p>
            <a:pPr marL="28575">
              <a:lnSpc>
                <a:spcPct val="150000"/>
              </a:lnSpc>
              <a:spcBef>
                <a:spcPts val="799"/>
              </a:spcBef>
            </a:pPr>
            <a:endParaRPr lang="en-US" altLang="zh-CN" sz="1400" spc="-8" dirty="0">
              <a:solidFill>
                <a:schemeClr val="tx1">
                  <a:lumMod val="85000"/>
                  <a:lumOff val="15000"/>
                </a:schemeClr>
              </a:solidFill>
              <a:latin typeface="+mn-ea"/>
              <a:cs typeface="SimSun"/>
            </a:endParaRPr>
          </a:p>
          <a:p>
            <a:pPr marL="28575">
              <a:lnSpc>
                <a:spcPct val="150000"/>
              </a:lnSpc>
              <a:spcBef>
                <a:spcPts val="799"/>
              </a:spcBef>
            </a:pPr>
            <a:r>
              <a:rPr lang="zh-CN" altLang="en-US" sz="1400" spc="-8" dirty="0">
                <a:solidFill>
                  <a:schemeClr val="tx1">
                    <a:lumMod val="85000"/>
                    <a:lumOff val="15000"/>
                  </a:schemeClr>
                </a:solidFill>
                <a:latin typeface="+mn-ea"/>
                <a:cs typeface="SimSun"/>
              </a:rPr>
              <a:t>太阳能制氢、水分</a:t>
            </a:r>
            <a:r>
              <a:rPr lang="en-US" altLang="zh-CN" sz="1400" spc="-8" dirty="0">
                <a:solidFill>
                  <a:schemeClr val="tx1">
                    <a:lumMod val="85000"/>
                    <a:lumOff val="15000"/>
                  </a:schemeClr>
                </a:solidFill>
                <a:latin typeface="+mn-ea"/>
                <a:cs typeface="SimSun"/>
              </a:rPr>
              <a:t>.</a:t>
            </a:r>
            <a:r>
              <a:rPr lang="zh-CN" altLang="en-US" sz="1400" spc="-8" dirty="0">
                <a:solidFill>
                  <a:schemeClr val="tx1">
                    <a:lumMod val="85000"/>
                    <a:lumOff val="15000"/>
                  </a:schemeClr>
                </a:solidFill>
                <a:latin typeface="+mn-ea"/>
                <a:cs typeface="SimSun"/>
              </a:rPr>
              <a:t>解催化剂等，致力于研究出人工光合作用相关技术。部分初创企业及科技企业人工光合作用相关技术专</a:t>
            </a:r>
            <a:r>
              <a:rPr lang="en-US" altLang="zh-CN" sz="1400" spc="-8" dirty="0">
                <a:solidFill>
                  <a:schemeClr val="tx1">
                    <a:lumMod val="85000"/>
                    <a:lumOff val="15000"/>
                  </a:schemeClr>
                </a:solidFill>
                <a:latin typeface="+mn-ea"/>
                <a:cs typeface="SimSun"/>
              </a:rPr>
              <a:t>.</a:t>
            </a:r>
            <a:r>
              <a:rPr lang="zh-CN" altLang="en-US" sz="1400" spc="-8" dirty="0">
                <a:solidFill>
                  <a:schemeClr val="tx1">
                    <a:lumMod val="85000"/>
                    <a:lumOff val="15000"/>
                  </a:schemeClr>
                </a:solidFill>
                <a:latin typeface="+mn-ea"/>
                <a:cs typeface="SimSun"/>
              </a:rPr>
              <a:t>利情况如下：</a:t>
            </a:r>
          </a:p>
        </p:txBody>
      </p:sp>
      <p:pic>
        <p:nvPicPr>
          <p:cNvPr id="51" name="图片 5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34000" y="1733550"/>
            <a:ext cx="2647950" cy="2647950"/>
          </a:xfrm>
          <a:prstGeom prst="rect">
            <a:avLst/>
          </a:prstGeom>
        </p:spPr>
      </p:pic>
    </p:spTree>
    <p:extLst>
      <p:ext uri="{BB962C8B-B14F-4D97-AF65-F5344CB8AC3E}">
        <p14:creationId xmlns:p14="http://schemas.microsoft.com/office/powerpoint/2010/main" val="160420342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anim calcmode="lin" valueType="num">
                                      <p:cBhvr>
                                        <p:cTn id="7" dur="500" fill="hold"/>
                                        <p:tgtEl>
                                          <p:spTgt spid="50"/>
                                        </p:tgtEl>
                                        <p:attrNameLst>
                                          <p:attrName>ppt_w</p:attrName>
                                        </p:attrNameLst>
                                      </p:cBhvr>
                                      <p:tavLst>
                                        <p:tav tm="0">
                                          <p:val>
                                            <p:fltVal val="0"/>
                                          </p:val>
                                        </p:tav>
                                        <p:tav tm="100000">
                                          <p:val>
                                            <p:strVal val="#ppt_w"/>
                                          </p:val>
                                        </p:tav>
                                      </p:tavLst>
                                    </p:anim>
                                    <p:anim calcmode="lin" valueType="num">
                                      <p:cBhvr>
                                        <p:cTn id="8" dur="500" fill="hold"/>
                                        <p:tgtEl>
                                          <p:spTgt spid="50"/>
                                        </p:tgtEl>
                                        <p:attrNameLst>
                                          <p:attrName>ppt_h</p:attrName>
                                        </p:attrNameLst>
                                      </p:cBhvr>
                                      <p:tavLst>
                                        <p:tav tm="0">
                                          <p:val>
                                            <p:fltVal val="0"/>
                                          </p:val>
                                        </p:tav>
                                        <p:tav tm="100000">
                                          <p:val>
                                            <p:strVal val="#ppt_h"/>
                                          </p:val>
                                        </p:tav>
                                      </p:tavLst>
                                    </p:anim>
                                    <p:animEffect transition="in" filter="fade">
                                      <p:cBhvr>
                                        <p:cTn id="9" dur="500"/>
                                        <p:tgtEl>
                                          <p:spTgt spid="50"/>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2" presetClass="entr" presetSubtype="4" fill="hold" nodeType="clickEffect">
                                  <p:stCondLst>
                                    <p:cond delay="0"/>
                                  </p:stCondLst>
                                  <p:childTnLst>
                                    <p:set>
                                      <p:cBhvr>
                                        <p:cTn id="13" dur="1" fill="hold">
                                          <p:stCondLst>
                                            <p:cond delay="0"/>
                                          </p:stCondLst>
                                        </p:cTn>
                                        <p:tgtEl>
                                          <p:spTgt spid="51"/>
                                        </p:tgtEl>
                                        <p:attrNameLst>
                                          <p:attrName>style.visibility</p:attrName>
                                        </p:attrNameLst>
                                      </p:cBhvr>
                                      <p:to>
                                        <p:strVal val="visible"/>
                                      </p:to>
                                    </p:set>
                                    <p:anim calcmode="lin" valueType="num">
                                      <p:cBhvr additive="base">
                                        <p:cTn id="14" dur="500" fill="hold"/>
                                        <p:tgtEl>
                                          <p:spTgt spid="51"/>
                                        </p:tgtEl>
                                        <p:attrNameLst>
                                          <p:attrName>ppt_x</p:attrName>
                                        </p:attrNameLst>
                                      </p:cBhvr>
                                      <p:tavLst>
                                        <p:tav tm="0">
                                          <p:val>
                                            <p:strVal val="#ppt_x"/>
                                          </p:val>
                                        </p:tav>
                                        <p:tav tm="100000">
                                          <p:val>
                                            <p:strVal val="#ppt_x"/>
                                          </p:val>
                                        </p:tav>
                                      </p:tavLst>
                                    </p:anim>
                                    <p:anim calcmode="lin" valueType="num">
                                      <p:cBhvr additive="base">
                                        <p:cTn id="15" dur="500" fill="hold"/>
                                        <p:tgtEl>
                                          <p:spTgt spid="5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9"/>
          <p:cNvSpPr txBox="1"/>
          <p:nvPr/>
        </p:nvSpPr>
        <p:spPr>
          <a:xfrm>
            <a:off x="513397" y="1253886"/>
            <a:ext cx="8173403" cy="632064"/>
          </a:xfrm>
          <a:prstGeom prst="rect">
            <a:avLst/>
          </a:prstGeom>
        </p:spPr>
        <p:txBody>
          <a:bodyPr vert="horz" wrap="square" lIns="0" tIns="112871" rIns="0" bIns="0" rtlCol="0">
            <a:spAutoFit/>
          </a:bodyPr>
          <a:lstStyle/>
          <a:p>
            <a:pPr marL="28575">
              <a:spcBef>
                <a:spcPts val="889"/>
              </a:spcBef>
            </a:pPr>
            <a:r>
              <a:rPr sz="1350" spc="-8" err="1">
                <a:latin typeface="思源黑体 CN Regular" panose="020B0500000000000000" pitchFamily="34" charset="-122"/>
                <a:cs typeface="SimSun"/>
              </a:rPr>
              <a:t>可再</a:t>
            </a:r>
            <a:r>
              <a:rPr lang="en-US" altLang="zh-CN" sz="600" spc="-15" err="1">
                <a:solidFill>
                  <a:srgbClr val="FFFFFF"/>
                </a:solidFill>
                <a:latin typeface="微软雅黑" pitchFamily="34" charset="-122"/>
                <a:ea typeface="微软雅黑" pitchFamily="34" charset="-122"/>
                <a:cs typeface="SimSun"/>
              </a:rPr>
              <a:t>.</a:t>
            </a:r>
            <a:r>
              <a:rPr sz="1350" spc="-8" err="1">
                <a:latin typeface="思源黑体 CN Regular" panose="020B0500000000000000" pitchFamily="34" charset="-122"/>
                <a:cs typeface="SimSun"/>
              </a:rPr>
              <a:t>生合成燃料技术（e-fuel），是指利用太阳能、风能、生物质能等可再</a:t>
            </a:r>
            <a:r>
              <a:rPr lang="en-US" altLang="zh-CN" sz="600" spc="-15">
                <a:solidFill>
                  <a:srgbClr val="FFFFFF"/>
                </a:solidFill>
                <a:latin typeface="微软雅黑" pitchFamily="34" charset="-122"/>
                <a:ea typeface="微软雅黑" pitchFamily="34" charset="-122"/>
                <a:cs typeface="SimSun"/>
              </a:rPr>
              <a:t>.</a:t>
            </a:r>
            <a:r>
              <a:rPr sz="1350" spc="-8">
                <a:latin typeface="思源黑体 CN Regular" panose="020B0500000000000000" pitchFamily="34" charset="-122"/>
                <a:cs typeface="SimSun"/>
              </a:rPr>
              <a:t>生能源，转化利用CO</a:t>
            </a:r>
            <a:r>
              <a:rPr sz="1350" spc="-11" baseline="-20833">
                <a:latin typeface="思源黑体 CN Regular" panose="020B0500000000000000" pitchFamily="34" charset="-122"/>
                <a:cs typeface="SimSun"/>
              </a:rPr>
              <a:t>2</a:t>
            </a:r>
            <a:r>
              <a:rPr sz="1350" spc="-15">
                <a:latin typeface="思源黑体 CN Regular" panose="020B0500000000000000" pitchFamily="34" charset="-122"/>
                <a:cs typeface="SimSun"/>
              </a:rPr>
              <a:t>设计出适合</a:t>
            </a:r>
            <a:endParaRPr sz="1350">
              <a:latin typeface="思源黑体 CN Regular" panose="020B0500000000000000" pitchFamily="34" charset="-122"/>
              <a:cs typeface="SimSun"/>
            </a:endParaRPr>
          </a:p>
          <a:p>
            <a:pPr marL="28575">
              <a:spcBef>
                <a:spcPts val="810"/>
              </a:spcBef>
            </a:pPr>
            <a:r>
              <a:rPr sz="1350" spc="-4" err="1">
                <a:latin typeface="思源黑体 CN Regular" panose="020B0500000000000000" pitchFamily="34" charset="-122"/>
                <a:cs typeface="SimSun"/>
              </a:rPr>
              <a:t>高</a:t>
            </a:r>
            <a:r>
              <a:rPr lang="en-US" altLang="zh-CN" sz="600" spc="-11" err="1">
                <a:solidFill>
                  <a:schemeClr val="bg1"/>
                </a:solidFill>
                <a:latin typeface="微软雅黑" pitchFamily="34" charset="-122"/>
                <a:ea typeface="微软雅黑" pitchFamily="34" charset="-122"/>
                <a:cs typeface="SimSun"/>
              </a:rPr>
              <a:t>.</a:t>
            </a:r>
            <a:r>
              <a:rPr sz="1350" spc="-4" err="1">
                <a:latin typeface="思源黑体 CN Regular" panose="020B0500000000000000" pitchFamily="34" charset="-122"/>
                <a:cs typeface="SimSun"/>
              </a:rPr>
              <a:t>效清洁燃烧的合成燃料分子结构，以生产合成甲烷、醇醚燃料、烷烃柴油、航</a:t>
            </a:r>
            <a:r>
              <a:rPr lang="en-US" altLang="zh-CN" sz="600" spc="-15" err="1">
                <a:solidFill>
                  <a:schemeClr val="bg1"/>
                </a:solidFill>
                <a:latin typeface="思源黑体 CN Regular" panose="020B0500000000000000" pitchFamily="34" charset="-122"/>
                <a:cs typeface="SimSun"/>
              </a:rPr>
              <a:t>.</a:t>
            </a:r>
            <a:r>
              <a:rPr sz="1350" spc="-4" err="1">
                <a:latin typeface="思源黑体 CN Regular" panose="020B0500000000000000" pitchFamily="34" charset="-122"/>
                <a:cs typeface="SimSun"/>
              </a:rPr>
              <a:t>空燃油等可再</a:t>
            </a:r>
            <a:r>
              <a:rPr lang="en-US" altLang="zh-CN" sz="600" spc="-15" err="1">
                <a:solidFill>
                  <a:srgbClr val="FFFFFF"/>
                </a:solidFill>
                <a:latin typeface="微软雅黑" pitchFamily="34" charset="-122"/>
                <a:ea typeface="微软雅黑" pitchFamily="34" charset="-122"/>
                <a:cs typeface="SimSun"/>
              </a:rPr>
              <a:t>.</a:t>
            </a:r>
            <a:r>
              <a:rPr sz="1350" spc="-4" err="1">
                <a:latin typeface="思源黑体 CN Regular" panose="020B0500000000000000" pitchFamily="34" charset="-122"/>
                <a:cs typeface="SimSun"/>
              </a:rPr>
              <a:t>生合成燃料。</a:t>
            </a:r>
            <a:endParaRPr sz="1350">
              <a:latin typeface="思源黑体 CN Regular" panose="020B0500000000000000" pitchFamily="34" charset="-122"/>
              <a:cs typeface="SimSun"/>
            </a:endParaRPr>
          </a:p>
        </p:txBody>
      </p:sp>
      <p:graphicFrame>
        <p:nvGraphicFramePr>
          <p:cNvPr id="10" name="object 10"/>
          <p:cNvGraphicFramePr>
            <a:graphicFrameLocks noGrp="1"/>
          </p:cNvGraphicFramePr>
          <p:nvPr>
            <p:extLst>
              <p:ext uri="{D42A27DB-BD31-4B8C-83A1-F6EECF244321}">
                <p14:modId xmlns:p14="http://schemas.microsoft.com/office/powerpoint/2010/main" val="2671809609"/>
              </p:ext>
            </p:extLst>
          </p:nvPr>
        </p:nvGraphicFramePr>
        <p:xfrm>
          <a:off x="457200" y="2038350"/>
          <a:ext cx="8124063" cy="2320290"/>
        </p:xfrm>
        <a:graphic>
          <a:graphicData uri="http://schemas.openxmlformats.org/drawingml/2006/table">
            <a:tbl>
              <a:tblPr firstRow="1" bandRow="1">
                <a:tableStyleId>{ED083AE6-46FA-4A59-8FB0-9F97EB10719F}</a:tableStyleId>
              </a:tblPr>
              <a:tblGrid>
                <a:gridCol w="459360">
                  <a:extLst>
                    <a:ext uri="{9D8B030D-6E8A-4147-A177-3AD203B41FA5}">
                      <a16:col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20000"/>
                    </a:ext>
                  </a:extLst>
                </a:gridCol>
                <a:gridCol w="719755">
                  <a:extLst>
                    <a:ext uri="{9D8B030D-6E8A-4147-A177-3AD203B41FA5}">
                      <a16:col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20001"/>
                    </a:ext>
                  </a:extLst>
                </a:gridCol>
                <a:gridCol w="1010407">
                  <a:extLst>
                    <a:ext uri="{9D8B030D-6E8A-4147-A177-3AD203B41FA5}">
                      <a16:col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20002"/>
                    </a:ext>
                  </a:extLst>
                </a:gridCol>
                <a:gridCol w="2139094">
                  <a:extLst>
                    <a:ext uri="{9D8B030D-6E8A-4147-A177-3AD203B41FA5}">
                      <a16:col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20003"/>
                    </a:ext>
                  </a:extLst>
                </a:gridCol>
                <a:gridCol w="1848441">
                  <a:extLst>
                    <a:ext uri="{9D8B030D-6E8A-4147-A177-3AD203B41FA5}">
                      <a16:col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20004"/>
                    </a:ext>
                  </a:extLst>
                </a:gridCol>
                <a:gridCol w="1947006">
                  <a:extLst>
                    <a:ext uri="{9D8B030D-6E8A-4147-A177-3AD203B41FA5}">
                      <a16:col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20005"/>
                    </a:ext>
                  </a:extLst>
                </a:gridCol>
              </a:tblGrid>
              <a:tr h="363379">
                <a:tc>
                  <a:txBody>
                    <a:bodyPr/>
                    <a:lstStyle/>
                    <a:p>
                      <a:pPr>
                        <a:lnSpc>
                          <a:spcPct val="100000"/>
                        </a:lnSpc>
                        <a:spcBef>
                          <a:spcPts val="45"/>
                        </a:spcBef>
                      </a:pPr>
                      <a:endParaRPr sz="700"/>
                    </a:p>
                    <a:p>
                      <a:pPr marL="165100">
                        <a:lnSpc>
                          <a:spcPct val="100000"/>
                        </a:lnSpc>
                        <a:spcBef>
                          <a:spcPts val="5"/>
                        </a:spcBef>
                      </a:pPr>
                      <a:r>
                        <a:rPr sz="900" spc="-25"/>
                        <a:t>分类</a:t>
                      </a:r>
                      <a:endParaRPr sz="900">
                        <a:latin typeface="思源黑体 CN Regular" panose="020B0500000000000000" pitchFamily="34" charset="-122"/>
                        <a:cs typeface="Microsoft YaHei"/>
                      </a:endParaRPr>
                    </a:p>
                  </a:txBody>
                  <a:tcPr marL="0" marR="0" marT="4286" marB="0"/>
                </a:tc>
                <a:tc>
                  <a:txBody>
                    <a:bodyPr/>
                    <a:lstStyle/>
                    <a:p>
                      <a:pPr>
                        <a:lnSpc>
                          <a:spcPct val="100000"/>
                        </a:lnSpc>
                        <a:spcBef>
                          <a:spcPts val="45"/>
                        </a:spcBef>
                      </a:pPr>
                      <a:endParaRPr sz="700"/>
                    </a:p>
                    <a:p>
                      <a:pPr algn="ctr">
                        <a:lnSpc>
                          <a:spcPct val="100000"/>
                        </a:lnSpc>
                        <a:spcBef>
                          <a:spcPts val="5"/>
                        </a:spcBef>
                      </a:pPr>
                      <a:r>
                        <a:rPr sz="900" spc="-15"/>
                        <a:t>制取路线</a:t>
                      </a:r>
                      <a:endParaRPr sz="900">
                        <a:latin typeface="思源黑体 CN Regular" panose="020B0500000000000000" pitchFamily="34" charset="-122"/>
                        <a:cs typeface="Microsoft YaHei"/>
                      </a:endParaRPr>
                    </a:p>
                  </a:txBody>
                  <a:tcPr marL="0" marR="0" marT="4286" marB="0"/>
                </a:tc>
                <a:tc>
                  <a:txBody>
                    <a:bodyPr/>
                    <a:lstStyle/>
                    <a:p>
                      <a:pPr>
                        <a:lnSpc>
                          <a:spcPct val="100000"/>
                        </a:lnSpc>
                        <a:spcBef>
                          <a:spcPts val="45"/>
                        </a:spcBef>
                      </a:pPr>
                      <a:endParaRPr sz="700"/>
                    </a:p>
                    <a:p>
                      <a:pPr algn="ctr">
                        <a:lnSpc>
                          <a:spcPct val="100000"/>
                        </a:lnSpc>
                        <a:spcBef>
                          <a:spcPts val="5"/>
                        </a:spcBef>
                      </a:pPr>
                      <a:r>
                        <a:rPr sz="900" spc="-10" err="1"/>
                        <a:t>可再</a:t>
                      </a:r>
                      <a:r>
                        <a:rPr lang="en-US" altLang="zh-CN" sz="500" spc="-20" err="1"/>
                        <a:t>.</a:t>
                      </a:r>
                      <a:r>
                        <a:rPr sz="900" spc="-10" err="1"/>
                        <a:t>生能源</a:t>
                      </a:r>
                      <a:endParaRPr sz="900">
                        <a:latin typeface="思源黑体 CN Regular" panose="020B0500000000000000" pitchFamily="34" charset="-122"/>
                        <a:cs typeface="Microsoft YaHei"/>
                      </a:endParaRPr>
                    </a:p>
                  </a:txBody>
                  <a:tcPr marL="0" marR="0" marT="4286" marB="0"/>
                </a:tc>
                <a:tc>
                  <a:txBody>
                    <a:bodyPr/>
                    <a:lstStyle/>
                    <a:p>
                      <a:pPr>
                        <a:lnSpc>
                          <a:spcPct val="100000"/>
                        </a:lnSpc>
                        <a:spcBef>
                          <a:spcPts val="45"/>
                        </a:spcBef>
                      </a:pPr>
                      <a:endParaRPr sz="700"/>
                    </a:p>
                    <a:p>
                      <a:pPr marL="635" algn="ctr">
                        <a:lnSpc>
                          <a:spcPct val="100000"/>
                        </a:lnSpc>
                        <a:spcBef>
                          <a:spcPts val="5"/>
                        </a:spcBef>
                      </a:pPr>
                      <a:r>
                        <a:rPr sz="900" spc="-10"/>
                        <a:t>催化剂种类</a:t>
                      </a:r>
                      <a:endParaRPr sz="900">
                        <a:latin typeface="思源黑体 CN Regular" panose="020B0500000000000000" pitchFamily="34" charset="-122"/>
                        <a:cs typeface="Microsoft YaHei"/>
                      </a:endParaRPr>
                    </a:p>
                  </a:txBody>
                  <a:tcPr marL="0" marR="0" marT="4286" marB="0"/>
                </a:tc>
                <a:tc>
                  <a:txBody>
                    <a:bodyPr/>
                    <a:lstStyle/>
                    <a:p>
                      <a:pPr>
                        <a:lnSpc>
                          <a:spcPct val="100000"/>
                        </a:lnSpc>
                        <a:spcBef>
                          <a:spcPts val="45"/>
                        </a:spcBef>
                      </a:pPr>
                      <a:endParaRPr sz="700"/>
                    </a:p>
                    <a:p>
                      <a:pPr marL="635" algn="ctr">
                        <a:lnSpc>
                          <a:spcPct val="100000"/>
                        </a:lnSpc>
                        <a:spcBef>
                          <a:spcPts val="5"/>
                        </a:spcBef>
                      </a:pPr>
                      <a:r>
                        <a:rPr sz="900" spc="-25"/>
                        <a:t>优势</a:t>
                      </a:r>
                      <a:endParaRPr sz="900">
                        <a:latin typeface="思源黑体 CN Regular" panose="020B0500000000000000" pitchFamily="34" charset="-122"/>
                        <a:cs typeface="Microsoft YaHei"/>
                      </a:endParaRPr>
                    </a:p>
                  </a:txBody>
                  <a:tcPr marL="0" marR="0" marT="4286" marB="0"/>
                </a:tc>
                <a:tc>
                  <a:txBody>
                    <a:bodyPr/>
                    <a:lstStyle/>
                    <a:p>
                      <a:pPr>
                        <a:lnSpc>
                          <a:spcPct val="100000"/>
                        </a:lnSpc>
                        <a:spcBef>
                          <a:spcPts val="45"/>
                        </a:spcBef>
                      </a:pPr>
                      <a:endParaRPr sz="700"/>
                    </a:p>
                    <a:p>
                      <a:pPr marL="1270" algn="ctr">
                        <a:lnSpc>
                          <a:spcPct val="100000"/>
                        </a:lnSpc>
                        <a:spcBef>
                          <a:spcPts val="5"/>
                        </a:spcBef>
                      </a:pPr>
                      <a:r>
                        <a:rPr sz="900" spc="-25"/>
                        <a:t>劣势</a:t>
                      </a:r>
                      <a:endParaRPr sz="900">
                        <a:latin typeface="思源黑体 CN Regular" panose="020B0500000000000000" pitchFamily="34" charset="-122"/>
                        <a:cs typeface="Microsoft YaHei"/>
                      </a:endParaRPr>
                    </a:p>
                  </a:txBody>
                  <a:tcPr marL="0" marR="0" marT="4286" marB="0"/>
                </a:tc>
                <a:extLst>
                  <a:ext uri="{0D108BD9-81ED-4DB2-BD59-A6C34878D82A}">
                    <a16:row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10000"/>
                  </a:ext>
                </a:extLst>
              </a:tr>
              <a:tr h="318611">
                <a:tc rowSpan="2">
                  <a:txBody>
                    <a:bodyPr/>
                    <a:lstStyle/>
                    <a:p>
                      <a:pPr>
                        <a:lnSpc>
                          <a:spcPct val="100000"/>
                        </a:lnSpc>
                        <a:spcBef>
                          <a:spcPts val="45"/>
                        </a:spcBef>
                      </a:pPr>
                      <a:endParaRPr sz="700"/>
                    </a:p>
                    <a:p>
                      <a:pPr marL="165100" marR="158115">
                        <a:lnSpc>
                          <a:spcPct val="150000"/>
                        </a:lnSpc>
                        <a:spcBef>
                          <a:spcPts val="5"/>
                        </a:spcBef>
                      </a:pPr>
                      <a:r>
                        <a:rPr sz="900" spc="-25"/>
                        <a:t>直接合成</a:t>
                      </a:r>
                      <a:endParaRPr sz="900">
                        <a:latin typeface="思源黑体 CN Regular" panose="020B0500000000000000" pitchFamily="34" charset="-122"/>
                        <a:cs typeface="SimSun"/>
                      </a:endParaRPr>
                    </a:p>
                  </a:txBody>
                  <a:tcPr marL="0" marR="0" marT="4286" marB="0"/>
                </a:tc>
                <a:tc>
                  <a:txBody>
                    <a:bodyPr/>
                    <a:lstStyle/>
                    <a:p>
                      <a:pPr>
                        <a:lnSpc>
                          <a:spcPct val="100000"/>
                        </a:lnSpc>
                      </a:pPr>
                      <a:endParaRPr sz="800"/>
                    </a:p>
                    <a:p>
                      <a:pPr algn="ctr">
                        <a:lnSpc>
                          <a:spcPct val="100000"/>
                        </a:lnSpc>
                      </a:pPr>
                      <a:r>
                        <a:rPr sz="900" spc="-10"/>
                        <a:t>电化学合成</a:t>
                      </a:r>
                      <a:endParaRPr sz="900">
                        <a:latin typeface="思源黑体 CN Regular" panose="020B0500000000000000" pitchFamily="34" charset="-122"/>
                        <a:cs typeface="SimSun"/>
                      </a:endParaRPr>
                    </a:p>
                  </a:txBody>
                  <a:tcPr marL="0" marR="0" marT="0" marB="0"/>
                </a:tc>
                <a:tc>
                  <a:txBody>
                    <a:bodyPr/>
                    <a:lstStyle/>
                    <a:p>
                      <a:pPr>
                        <a:lnSpc>
                          <a:spcPct val="100000"/>
                        </a:lnSpc>
                      </a:pPr>
                      <a:endParaRPr sz="800"/>
                    </a:p>
                    <a:p>
                      <a:pPr algn="ctr">
                        <a:lnSpc>
                          <a:spcPct val="100000"/>
                        </a:lnSpc>
                      </a:pPr>
                      <a:r>
                        <a:rPr sz="900" spc="-10"/>
                        <a:t>风能、太阳能</a:t>
                      </a:r>
                      <a:endParaRPr sz="900">
                        <a:latin typeface="思源黑体 CN Regular" panose="020B0500000000000000" pitchFamily="34" charset="-122"/>
                        <a:cs typeface="SimSun"/>
                      </a:endParaRPr>
                    </a:p>
                  </a:txBody>
                  <a:tcPr marL="0" marR="0" marT="0" marB="0"/>
                </a:tc>
                <a:tc>
                  <a:txBody>
                    <a:bodyPr/>
                    <a:lstStyle/>
                    <a:p>
                      <a:pPr>
                        <a:lnSpc>
                          <a:spcPct val="100000"/>
                        </a:lnSpc>
                      </a:pPr>
                      <a:endParaRPr sz="800"/>
                    </a:p>
                    <a:p>
                      <a:pPr marL="635" algn="ctr">
                        <a:lnSpc>
                          <a:spcPct val="100000"/>
                        </a:lnSpc>
                      </a:pPr>
                      <a:r>
                        <a:rPr sz="900" spc="-5"/>
                        <a:t>铂、铜等金属；碳基材料</a:t>
                      </a:r>
                      <a:endParaRPr sz="900">
                        <a:latin typeface="思源黑体 CN Regular" panose="020B0500000000000000" pitchFamily="34" charset="-122"/>
                        <a:cs typeface="SimSun"/>
                      </a:endParaRPr>
                    </a:p>
                  </a:txBody>
                  <a:tcPr marL="0" marR="0" marT="0" marB="0"/>
                </a:tc>
                <a:tc>
                  <a:txBody>
                    <a:bodyPr/>
                    <a:lstStyle/>
                    <a:p>
                      <a:pPr>
                        <a:lnSpc>
                          <a:spcPct val="100000"/>
                        </a:lnSpc>
                      </a:pPr>
                      <a:endParaRPr sz="800"/>
                    </a:p>
                    <a:p>
                      <a:pPr marL="635" algn="ctr">
                        <a:lnSpc>
                          <a:spcPct val="100000"/>
                        </a:lnSpc>
                      </a:pPr>
                      <a:r>
                        <a:rPr sz="900" spc="-5"/>
                        <a:t>富余电力转化、系统简单</a:t>
                      </a:r>
                      <a:endParaRPr sz="900">
                        <a:latin typeface="思源黑体 CN Regular" panose="020B0500000000000000" pitchFamily="34" charset="-122"/>
                        <a:cs typeface="SimSun"/>
                      </a:endParaRPr>
                    </a:p>
                  </a:txBody>
                  <a:tcPr marL="0" marR="0" marT="0" marB="0"/>
                </a:tc>
                <a:tc>
                  <a:txBody>
                    <a:bodyPr/>
                    <a:lstStyle/>
                    <a:p>
                      <a:pPr>
                        <a:lnSpc>
                          <a:spcPct val="100000"/>
                        </a:lnSpc>
                      </a:pPr>
                      <a:endParaRPr sz="800"/>
                    </a:p>
                    <a:p>
                      <a:pPr marL="1270" algn="ctr">
                        <a:lnSpc>
                          <a:spcPct val="100000"/>
                        </a:lnSpc>
                      </a:pPr>
                      <a:r>
                        <a:rPr sz="900" spc="-5"/>
                        <a:t>能耗高、法拉第效率低、电流密度低</a:t>
                      </a:r>
                      <a:endParaRPr sz="900">
                        <a:latin typeface="思源黑体 CN Regular" panose="020B0500000000000000" pitchFamily="34" charset="-122"/>
                        <a:cs typeface="SimSun"/>
                      </a:endParaRPr>
                    </a:p>
                  </a:txBody>
                  <a:tcPr marL="0" marR="0" marT="0" marB="0"/>
                </a:tc>
                <a:extLst>
                  <a:ext uri="{0D108BD9-81ED-4DB2-BD59-A6C34878D82A}">
                    <a16:row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10001"/>
                  </a:ext>
                </a:extLst>
              </a:tr>
              <a:tr h="318611">
                <a:tc vMerge="1">
                  <a:txBody>
                    <a:bodyPr/>
                    <a:lstStyle/>
                    <a:p>
                      <a:endParaRPr/>
                    </a:p>
                  </a:txBody>
                  <a:tcPr marL="0" marR="0" marT="571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3E7"/>
                    </a:solidFill>
                  </a:tcPr>
                </a:tc>
                <a:tc>
                  <a:txBody>
                    <a:bodyPr/>
                    <a:lstStyle/>
                    <a:p>
                      <a:pPr>
                        <a:lnSpc>
                          <a:spcPct val="100000"/>
                        </a:lnSpc>
                        <a:spcBef>
                          <a:spcPts val="5"/>
                        </a:spcBef>
                      </a:pPr>
                      <a:endParaRPr sz="800"/>
                    </a:p>
                    <a:p>
                      <a:pPr algn="ctr">
                        <a:lnSpc>
                          <a:spcPct val="100000"/>
                        </a:lnSpc>
                      </a:pPr>
                      <a:r>
                        <a:rPr sz="900" spc="-10"/>
                        <a:t>光催化转化</a:t>
                      </a:r>
                      <a:endParaRPr sz="900">
                        <a:latin typeface="思源黑体 CN Regular" panose="020B0500000000000000" pitchFamily="34" charset="-122"/>
                        <a:cs typeface="SimSun"/>
                      </a:endParaRPr>
                    </a:p>
                  </a:txBody>
                  <a:tcPr marL="0" marR="0" marT="476" marB="0"/>
                </a:tc>
                <a:tc>
                  <a:txBody>
                    <a:bodyPr/>
                    <a:lstStyle/>
                    <a:p>
                      <a:pPr>
                        <a:lnSpc>
                          <a:spcPct val="100000"/>
                        </a:lnSpc>
                        <a:spcBef>
                          <a:spcPts val="5"/>
                        </a:spcBef>
                      </a:pPr>
                      <a:endParaRPr sz="800"/>
                    </a:p>
                    <a:p>
                      <a:pPr algn="ctr">
                        <a:lnSpc>
                          <a:spcPct val="100000"/>
                        </a:lnSpc>
                      </a:pPr>
                      <a:r>
                        <a:rPr sz="900" spc="-20"/>
                        <a:t>太阳能</a:t>
                      </a:r>
                      <a:endParaRPr sz="900">
                        <a:latin typeface="思源黑体 CN Regular" panose="020B0500000000000000" pitchFamily="34" charset="-122"/>
                        <a:cs typeface="SimSun"/>
                      </a:endParaRPr>
                    </a:p>
                  </a:txBody>
                  <a:tcPr marL="0" marR="0" marT="476" marB="0"/>
                </a:tc>
                <a:tc>
                  <a:txBody>
                    <a:bodyPr/>
                    <a:lstStyle/>
                    <a:p>
                      <a:pPr>
                        <a:lnSpc>
                          <a:spcPct val="100000"/>
                        </a:lnSpc>
                        <a:spcBef>
                          <a:spcPts val="5"/>
                        </a:spcBef>
                      </a:pPr>
                      <a:endParaRPr sz="800"/>
                    </a:p>
                    <a:p>
                      <a:pPr marL="635" algn="ctr">
                        <a:lnSpc>
                          <a:spcPct val="100000"/>
                        </a:lnSpc>
                      </a:pPr>
                      <a:r>
                        <a:rPr sz="900" spc="-10"/>
                        <a:t>半导体材料</a:t>
                      </a:r>
                      <a:endParaRPr sz="900">
                        <a:latin typeface="思源黑体 CN Regular" panose="020B0500000000000000" pitchFamily="34" charset="-122"/>
                        <a:cs typeface="SimSun"/>
                      </a:endParaRPr>
                    </a:p>
                  </a:txBody>
                  <a:tcPr marL="0" marR="0" marT="476" marB="0"/>
                </a:tc>
                <a:tc>
                  <a:txBody>
                    <a:bodyPr/>
                    <a:lstStyle/>
                    <a:p>
                      <a:pPr>
                        <a:lnSpc>
                          <a:spcPct val="100000"/>
                        </a:lnSpc>
                        <a:spcBef>
                          <a:spcPts val="5"/>
                        </a:spcBef>
                      </a:pPr>
                      <a:endParaRPr sz="800"/>
                    </a:p>
                    <a:p>
                      <a:pPr marL="635" algn="ctr">
                        <a:lnSpc>
                          <a:spcPct val="100000"/>
                        </a:lnSpc>
                      </a:pPr>
                      <a:r>
                        <a:rPr sz="900" spc="-5"/>
                        <a:t>条件温和、系统简单、操作方便</a:t>
                      </a:r>
                      <a:endParaRPr sz="900">
                        <a:latin typeface="思源黑体 CN Regular" panose="020B0500000000000000" pitchFamily="34" charset="-122"/>
                        <a:cs typeface="SimSun"/>
                      </a:endParaRPr>
                    </a:p>
                  </a:txBody>
                  <a:tcPr marL="0" marR="0" marT="476" marB="0"/>
                </a:tc>
                <a:tc>
                  <a:txBody>
                    <a:bodyPr/>
                    <a:lstStyle/>
                    <a:p>
                      <a:pPr>
                        <a:lnSpc>
                          <a:spcPct val="100000"/>
                        </a:lnSpc>
                        <a:spcBef>
                          <a:spcPts val="5"/>
                        </a:spcBef>
                      </a:pPr>
                      <a:endParaRPr sz="800"/>
                    </a:p>
                    <a:p>
                      <a:pPr marL="1270" algn="ctr">
                        <a:lnSpc>
                          <a:spcPct val="100000"/>
                        </a:lnSpc>
                      </a:pPr>
                      <a:r>
                        <a:rPr sz="900" spc="-5"/>
                        <a:t>光能利用率低、反应速率慢</a:t>
                      </a:r>
                      <a:endParaRPr sz="900">
                        <a:latin typeface="思源黑体 CN Regular" panose="020B0500000000000000" pitchFamily="34" charset="-122"/>
                        <a:cs typeface="SimSun"/>
                      </a:endParaRPr>
                    </a:p>
                  </a:txBody>
                  <a:tcPr marL="0" marR="0" marT="476" marB="0"/>
                </a:tc>
                <a:extLst>
                  <a:ext uri="{0D108BD9-81ED-4DB2-BD59-A6C34878D82A}">
                    <a16:row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10002"/>
                  </a:ext>
                </a:extLst>
              </a:tr>
              <a:tr h="477679">
                <a:tc rowSpan="2">
                  <a:txBody>
                    <a:bodyPr/>
                    <a:lstStyle/>
                    <a:p>
                      <a:pPr>
                        <a:lnSpc>
                          <a:spcPct val="100000"/>
                        </a:lnSpc>
                        <a:spcBef>
                          <a:spcPts val="20"/>
                        </a:spcBef>
                      </a:pPr>
                      <a:endParaRPr sz="1300"/>
                    </a:p>
                    <a:p>
                      <a:pPr marL="165100" marR="158115">
                        <a:lnSpc>
                          <a:spcPct val="150000"/>
                        </a:lnSpc>
                        <a:spcBef>
                          <a:spcPts val="5"/>
                        </a:spcBef>
                      </a:pPr>
                      <a:r>
                        <a:rPr sz="900" spc="-25"/>
                        <a:t>间接合成</a:t>
                      </a:r>
                      <a:endParaRPr sz="900">
                        <a:latin typeface="思源黑体 CN Regular" panose="020B0500000000000000" pitchFamily="34" charset="-122"/>
                        <a:cs typeface="SimSun"/>
                      </a:endParaRPr>
                    </a:p>
                  </a:txBody>
                  <a:tcPr marL="0" marR="0" marT="1905" marB="0"/>
                </a:tc>
                <a:tc>
                  <a:txBody>
                    <a:bodyPr/>
                    <a:lstStyle/>
                    <a:p>
                      <a:pPr>
                        <a:lnSpc>
                          <a:spcPct val="100000"/>
                        </a:lnSpc>
                      </a:pPr>
                      <a:endParaRPr sz="900"/>
                    </a:p>
                    <a:p>
                      <a:pPr algn="ctr">
                        <a:lnSpc>
                          <a:spcPct val="100000"/>
                        </a:lnSpc>
                        <a:spcBef>
                          <a:spcPts val="725"/>
                        </a:spcBef>
                      </a:pPr>
                      <a:r>
                        <a:rPr sz="900" spc="-10"/>
                        <a:t>热化学转化</a:t>
                      </a:r>
                      <a:endParaRPr sz="900">
                        <a:latin typeface="思源黑体 CN Regular" panose="020B0500000000000000" pitchFamily="34" charset="-122"/>
                        <a:cs typeface="SimSun"/>
                      </a:endParaRPr>
                    </a:p>
                  </a:txBody>
                  <a:tcPr marL="0" marR="0" marT="0" marB="0"/>
                </a:tc>
                <a:tc>
                  <a:txBody>
                    <a:bodyPr/>
                    <a:lstStyle/>
                    <a:p>
                      <a:pPr>
                        <a:lnSpc>
                          <a:spcPct val="100000"/>
                        </a:lnSpc>
                      </a:pPr>
                      <a:endParaRPr sz="900"/>
                    </a:p>
                    <a:p>
                      <a:pPr algn="ctr">
                        <a:lnSpc>
                          <a:spcPct val="100000"/>
                        </a:lnSpc>
                        <a:spcBef>
                          <a:spcPts val="725"/>
                        </a:spcBef>
                      </a:pPr>
                      <a:r>
                        <a:rPr sz="900" spc="-10"/>
                        <a:t>生物质能、太阳能</a:t>
                      </a:r>
                      <a:endParaRPr sz="900">
                        <a:latin typeface="思源黑体 CN Regular" panose="020B0500000000000000" pitchFamily="34" charset="-122"/>
                        <a:cs typeface="SimSun"/>
                      </a:endParaRPr>
                    </a:p>
                  </a:txBody>
                  <a:tcPr marL="0" marR="0" marT="0" marB="0"/>
                </a:tc>
                <a:tc>
                  <a:txBody>
                    <a:bodyPr/>
                    <a:lstStyle/>
                    <a:p>
                      <a:pPr marL="635" algn="ctr">
                        <a:lnSpc>
                          <a:spcPct val="100000"/>
                        </a:lnSpc>
                        <a:spcBef>
                          <a:spcPts val="1025"/>
                        </a:spcBef>
                      </a:pPr>
                      <a:r>
                        <a:rPr sz="900" spc="-10" err="1"/>
                        <a:t>可不添</a:t>
                      </a:r>
                      <a:r>
                        <a:rPr lang="en-US" altLang="zh-CN" sz="500" spc="-20" err="1"/>
                        <a:t>.</a:t>
                      </a:r>
                      <a:r>
                        <a:rPr sz="900" spc="-10" err="1"/>
                        <a:t>加催化剂；</a:t>
                      </a:r>
                      <a:endParaRPr sz="900"/>
                    </a:p>
                    <a:p>
                      <a:pPr marL="635" algn="ctr">
                        <a:lnSpc>
                          <a:spcPct val="100000"/>
                        </a:lnSpc>
                        <a:spcBef>
                          <a:spcPts val="720"/>
                        </a:spcBef>
                      </a:pPr>
                      <a:r>
                        <a:rPr sz="900"/>
                        <a:t>镍、钴等金属氧化物；HZS</a:t>
                      </a:r>
                      <a:r>
                        <a:rPr lang="en-US" altLang="zh-CN" sz="100" spc="-15"/>
                        <a:t>.</a:t>
                      </a:r>
                      <a:r>
                        <a:rPr sz="900"/>
                        <a:t>M-5</a:t>
                      </a:r>
                      <a:r>
                        <a:rPr sz="900" spc="-15"/>
                        <a:t>等分子筛</a:t>
                      </a:r>
                      <a:endParaRPr sz="900">
                        <a:latin typeface="思源黑体 CN Regular" panose="020B0500000000000000" pitchFamily="34" charset="-122"/>
                        <a:cs typeface="SimSun"/>
                      </a:endParaRPr>
                    </a:p>
                  </a:txBody>
                  <a:tcPr marL="0" marR="0" marT="97631" marB="0"/>
                </a:tc>
                <a:tc>
                  <a:txBody>
                    <a:bodyPr/>
                    <a:lstStyle/>
                    <a:p>
                      <a:pPr>
                        <a:lnSpc>
                          <a:spcPct val="100000"/>
                        </a:lnSpc>
                      </a:pPr>
                      <a:endParaRPr sz="900"/>
                    </a:p>
                    <a:p>
                      <a:pPr algn="ctr">
                        <a:lnSpc>
                          <a:spcPct val="100000"/>
                        </a:lnSpc>
                        <a:spcBef>
                          <a:spcPts val="725"/>
                        </a:spcBef>
                      </a:pPr>
                      <a:r>
                        <a:rPr sz="900" spc="-5"/>
                        <a:t>生产周期短、反应速率快、转化率高</a:t>
                      </a:r>
                      <a:endParaRPr sz="900">
                        <a:latin typeface="思源黑体 CN Regular" panose="020B0500000000000000" pitchFamily="34" charset="-122"/>
                        <a:cs typeface="SimSun"/>
                      </a:endParaRPr>
                    </a:p>
                  </a:txBody>
                  <a:tcPr marL="0" marR="0" marT="0" marB="0"/>
                </a:tc>
                <a:tc>
                  <a:txBody>
                    <a:bodyPr/>
                    <a:lstStyle/>
                    <a:p>
                      <a:pPr marL="510540" marR="502284">
                        <a:lnSpc>
                          <a:spcPct val="150000"/>
                        </a:lnSpc>
                        <a:spcBef>
                          <a:spcPts val="305"/>
                        </a:spcBef>
                      </a:pPr>
                      <a:r>
                        <a:rPr sz="900" spc="-5"/>
                        <a:t>能耗高、产物组分复杂、燃料品质低、污染物排放</a:t>
                      </a:r>
                      <a:endParaRPr sz="900">
                        <a:latin typeface="思源黑体 CN Regular" panose="020B0500000000000000" pitchFamily="34" charset="-122"/>
                        <a:cs typeface="SimSun"/>
                      </a:endParaRPr>
                    </a:p>
                  </a:txBody>
                  <a:tcPr marL="0" marR="0" marT="29051" marB="0"/>
                </a:tc>
                <a:extLst>
                  <a:ext uri="{0D108BD9-81ED-4DB2-BD59-A6C34878D82A}">
                    <a16:row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10003"/>
                  </a:ext>
                </a:extLst>
              </a:tr>
              <a:tr h="318611">
                <a:tc vMerge="1">
                  <a:txBody>
                    <a:bodyPr/>
                    <a:lstStyle/>
                    <a:p>
                      <a:endParaRPr/>
                    </a:p>
                  </a:txBody>
                  <a:tcPr marL="0" marR="0" marT="254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3E7"/>
                    </a:solidFill>
                  </a:tcPr>
                </a:tc>
                <a:tc>
                  <a:txBody>
                    <a:bodyPr/>
                    <a:lstStyle/>
                    <a:p>
                      <a:pPr>
                        <a:lnSpc>
                          <a:spcPct val="100000"/>
                        </a:lnSpc>
                        <a:spcBef>
                          <a:spcPts val="5"/>
                        </a:spcBef>
                      </a:pPr>
                      <a:endParaRPr sz="800"/>
                    </a:p>
                    <a:p>
                      <a:pPr algn="ctr">
                        <a:lnSpc>
                          <a:spcPct val="100000"/>
                        </a:lnSpc>
                      </a:pPr>
                      <a:r>
                        <a:rPr sz="900" spc="-10"/>
                        <a:t>微生物转化</a:t>
                      </a:r>
                      <a:endParaRPr sz="900">
                        <a:latin typeface="思源黑体 CN Regular" panose="020B0500000000000000" pitchFamily="34" charset="-122"/>
                        <a:cs typeface="SimSun"/>
                      </a:endParaRPr>
                    </a:p>
                  </a:txBody>
                  <a:tcPr marL="0" marR="0" marT="476" marB="0"/>
                </a:tc>
                <a:tc>
                  <a:txBody>
                    <a:bodyPr/>
                    <a:lstStyle/>
                    <a:p>
                      <a:pPr>
                        <a:lnSpc>
                          <a:spcPct val="100000"/>
                        </a:lnSpc>
                        <a:spcBef>
                          <a:spcPts val="5"/>
                        </a:spcBef>
                      </a:pPr>
                      <a:endParaRPr sz="800"/>
                    </a:p>
                    <a:p>
                      <a:pPr algn="ctr">
                        <a:lnSpc>
                          <a:spcPct val="100000"/>
                        </a:lnSpc>
                      </a:pPr>
                      <a:r>
                        <a:rPr sz="900" spc="-15"/>
                        <a:t>生物质能</a:t>
                      </a:r>
                      <a:endParaRPr sz="900">
                        <a:latin typeface="思源黑体 CN Regular" panose="020B0500000000000000" pitchFamily="34" charset="-122"/>
                        <a:cs typeface="SimSun"/>
                      </a:endParaRPr>
                    </a:p>
                  </a:txBody>
                  <a:tcPr marL="0" marR="0" marT="476" marB="0"/>
                </a:tc>
                <a:tc>
                  <a:txBody>
                    <a:bodyPr/>
                    <a:lstStyle/>
                    <a:p>
                      <a:pPr>
                        <a:lnSpc>
                          <a:spcPct val="100000"/>
                        </a:lnSpc>
                        <a:spcBef>
                          <a:spcPts val="5"/>
                        </a:spcBef>
                      </a:pPr>
                      <a:endParaRPr sz="800"/>
                    </a:p>
                    <a:p>
                      <a:pPr marL="635" algn="ctr">
                        <a:lnSpc>
                          <a:spcPct val="100000"/>
                        </a:lnSpc>
                      </a:pPr>
                      <a:r>
                        <a:rPr sz="900" spc="-5" err="1"/>
                        <a:t>细</a:t>
                      </a:r>
                      <a:r>
                        <a:rPr lang="en-US" altLang="zh-CN" sz="500" spc="-20" err="1"/>
                        <a:t>.</a:t>
                      </a:r>
                      <a:r>
                        <a:rPr sz="900" spc="-5" err="1"/>
                        <a:t>菌、真</a:t>
                      </a:r>
                      <a:r>
                        <a:rPr lang="en-US" altLang="zh-CN" sz="500" spc="-20" err="1"/>
                        <a:t>.</a:t>
                      </a:r>
                      <a:r>
                        <a:rPr sz="900" spc="-5" err="1"/>
                        <a:t>菌、古菌等微生物；生物酶</a:t>
                      </a:r>
                      <a:endParaRPr sz="900">
                        <a:latin typeface="思源黑体 CN Regular" panose="020B0500000000000000" pitchFamily="34" charset="-122"/>
                        <a:cs typeface="SimSun"/>
                      </a:endParaRPr>
                    </a:p>
                  </a:txBody>
                  <a:tcPr marL="0" marR="0" marT="476" marB="0"/>
                </a:tc>
                <a:tc>
                  <a:txBody>
                    <a:bodyPr/>
                    <a:lstStyle/>
                    <a:p>
                      <a:pPr>
                        <a:lnSpc>
                          <a:spcPct val="100000"/>
                        </a:lnSpc>
                        <a:spcBef>
                          <a:spcPts val="5"/>
                        </a:spcBef>
                      </a:pPr>
                      <a:endParaRPr sz="800"/>
                    </a:p>
                    <a:p>
                      <a:pPr marL="635" algn="ctr">
                        <a:lnSpc>
                          <a:spcPct val="100000"/>
                        </a:lnSpc>
                      </a:pPr>
                      <a:r>
                        <a:rPr sz="900" spc="-5"/>
                        <a:t>条件温和、能耗低、环境友好</a:t>
                      </a:r>
                      <a:endParaRPr sz="900">
                        <a:latin typeface="思源黑体 CN Regular" panose="020B0500000000000000" pitchFamily="34" charset="-122"/>
                        <a:cs typeface="SimSun"/>
                      </a:endParaRPr>
                    </a:p>
                  </a:txBody>
                  <a:tcPr marL="0" marR="0" marT="476" marB="0"/>
                </a:tc>
                <a:tc>
                  <a:txBody>
                    <a:bodyPr/>
                    <a:lstStyle/>
                    <a:p>
                      <a:pPr>
                        <a:lnSpc>
                          <a:spcPct val="100000"/>
                        </a:lnSpc>
                        <a:spcBef>
                          <a:spcPts val="5"/>
                        </a:spcBef>
                      </a:pPr>
                      <a:endParaRPr sz="800"/>
                    </a:p>
                    <a:p>
                      <a:pPr marL="1270" algn="ctr">
                        <a:lnSpc>
                          <a:spcPct val="100000"/>
                        </a:lnSpc>
                      </a:pPr>
                      <a:r>
                        <a:rPr sz="900" spc="-5"/>
                        <a:t>反应速率慢、生产周期长、占地面积大</a:t>
                      </a:r>
                      <a:endParaRPr sz="900">
                        <a:latin typeface="思源黑体 CN Regular" panose="020B0500000000000000" pitchFamily="34" charset="-122"/>
                        <a:cs typeface="SimSun"/>
                      </a:endParaRPr>
                    </a:p>
                  </a:txBody>
                  <a:tcPr marL="0" marR="0" marT="476" marB="0"/>
                </a:tc>
                <a:extLst>
                  <a:ext uri="{0D108BD9-81ED-4DB2-BD59-A6C34878D82A}">
                    <a16:row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10004"/>
                  </a:ext>
                </a:extLst>
              </a:tr>
            </a:tbl>
          </a:graphicData>
        </a:graphic>
      </p:graphicFrame>
    </p:spTree>
    <p:extLst>
      <p:ext uri="{BB962C8B-B14F-4D97-AF65-F5344CB8AC3E}">
        <p14:creationId xmlns:p14="http://schemas.microsoft.com/office/powerpoint/2010/main" val="383845893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2" presetClass="entr" presetSubtype="4"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additive="base">
                                        <p:cTn id="14" dur="500" fill="hold"/>
                                        <p:tgtEl>
                                          <p:spTgt spid="10"/>
                                        </p:tgtEl>
                                        <p:attrNameLst>
                                          <p:attrName>ppt_x</p:attrName>
                                        </p:attrNameLst>
                                      </p:cBhvr>
                                      <p:tavLst>
                                        <p:tav tm="0">
                                          <p:val>
                                            <p:strVal val="#ppt_x"/>
                                          </p:val>
                                        </p:tav>
                                        <p:tav tm="100000">
                                          <p:val>
                                            <p:strVal val="#ppt_x"/>
                                          </p:val>
                                        </p:tav>
                                      </p:tavLst>
                                    </p:anim>
                                    <p:anim calcmode="lin" valueType="num">
                                      <p:cBhvr additive="base">
                                        <p:cTn id="1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bject 15"/>
          <p:cNvSpPr txBox="1"/>
          <p:nvPr/>
        </p:nvSpPr>
        <p:spPr>
          <a:xfrm>
            <a:off x="3505201" y="1631478"/>
            <a:ext cx="4572000" cy="646971"/>
          </a:xfrm>
          <a:prstGeom prst="rect">
            <a:avLst/>
          </a:prstGeom>
        </p:spPr>
        <p:txBody>
          <a:bodyPr vert="horz" wrap="square" lIns="0" tIns="43814" rIns="0" bIns="0" rtlCol="0">
            <a:spAutoFit/>
          </a:bodyPr>
          <a:lstStyle/>
          <a:p>
            <a:pPr marL="9525">
              <a:spcBef>
                <a:spcPts val="344"/>
              </a:spcBef>
            </a:pPr>
            <a:r>
              <a:rPr sz="1050" b="1" spc="-15" dirty="0" err="1">
                <a:latin typeface="思源黑体 CN Regular" panose="020B0500000000000000" pitchFamily="34" charset="-122"/>
                <a:cs typeface="Microsoft YaHei"/>
              </a:rPr>
              <a:t>产业低碳</a:t>
            </a:r>
            <a:r>
              <a:rPr sz="1050" b="1" spc="-38" dirty="0" err="1">
                <a:latin typeface="思源黑体 CN Regular" panose="020B0500000000000000" pitchFamily="34" charset="-122"/>
                <a:cs typeface="Microsoft YaHei"/>
              </a:rPr>
              <a:t>化</a:t>
            </a:r>
            <a:endParaRPr sz="1050" dirty="0">
              <a:latin typeface="思源黑体 CN Regular" panose="020B0500000000000000" pitchFamily="34" charset="-122"/>
              <a:cs typeface="Microsoft YaHei"/>
            </a:endParaRPr>
          </a:p>
          <a:p>
            <a:pPr marL="9525" marR="3810" algn="just">
              <a:spcBef>
                <a:spcPts val="232"/>
              </a:spcBef>
            </a:pPr>
            <a:r>
              <a:rPr sz="900" spc="-4" dirty="0">
                <a:latin typeface="思源黑体 CN Regular" panose="020B0500000000000000" pitchFamily="34" charset="-122"/>
                <a:cs typeface="SimSun"/>
              </a:rPr>
              <a:t>低碳技术将引导产业结构转向低碳产业为主体，新兴绿色产业、现代服务业将快速发展；而应用于传统产业的低碳技术，将着眼于节能减排、提升资源利用效率，以助力传统行业低碳化发展。</a:t>
            </a:r>
            <a:endParaRPr sz="900" dirty="0">
              <a:latin typeface="思源黑体 CN Regular" panose="020B0500000000000000" pitchFamily="34" charset="-122"/>
              <a:cs typeface="SimSun"/>
            </a:endParaRPr>
          </a:p>
        </p:txBody>
      </p:sp>
      <p:sp>
        <p:nvSpPr>
          <p:cNvPr id="18" name="object 18"/>
          <p:cNvSpPr txBox="1"/>
          <p:nvPr/>
        </p:nvSpPr>
        <p:spPr>
          <a:xfrm>
            <a:off x="3505200" y="2562672"/>
            <a:ext cx="4643067" cy="646491"/>
          </a:xfrm>
          <a:prstGeom prst="rect">
            <a:avLst/>
          </a:prstGeom>
        </p:spPr>
        <p:txBody>
          <a:bodyPr vert="horz" wrap="square" lIns="0" tIns="43339" rIns="0" bIns="0" rtlCol="0">
            <a:spAutoFit/>
          </a:bodyPr>
          <a:lstStyle/>
          <a:p>
            <a:pPr marL="9525">
              <a:spcBef>
                <a:spcPts val="341"/>
              </a:spcBef>
            </a:pPr>
            <a:r>
              <a:rPr sz="1050" b="1" spc="-15">
                <a:latin typeface="思源黑体 CN Regular" panose="020B0500000000000000" pitchFamily="34" charset="-122"/>
                <a:cs typeface="Microsoft YaHei"/>
              </a:rPr>
              <a:t>生产去碳</a:t>
            </a:r>
            <a:r>
              <a:rPr sz="1050" b="1" spc="-38">
                <a:latin typeface="思源黑体 CN Regular" panose="020B0500000000000000" pitchFamily="34" charset="-122"/>
                <a:cs typeface="Microsoft YaHei"/>
              </a:rPr>
              <a:t>化</a:t>
            </a:r>
            <a:endParaRPr sz="1050">
              <a:latin typeface="思源黑体 CN Regular" panose="020B0500000000000000" pitchFamily="34" charset="-122"/>
              <a:cs typeface="Microsoft YaHei"/>
            </a:endParaRPr>
          </a:p>
          <a:p>
            <a:pPr marL="9525" marR="3810">
              <a:spcBef>
                <a:spcPts val="233"/>
              </a:spcBef>
            </a:pPr>
            <a:r>
              <a:rPr sz="900">
                <a:latin typeface="思源黑体 CN Regular" panose="020B0500000000000000" pitchFamily="34" charset="-122"/>
                <a:cs typeface="SimSun"/>
              </a:rPr>
              <a:t>生产端低碳技术将朝着“低成本化、低风险化”趋势发展。以CCUS</a:t>
            </a:r>
            <a:r>
              <a:rPr sz="900" spc="-15">
                <a:latin typeface="思源黑体 CN Regular" panose="020B0500000000000000" pitchFamily="34" charset="-122"/>
                <a:cs typeface="SimSun"/>
              </a:rPr>
              <a:t>技术为</a:t>
            </a:r>
            <a:r>
              <a:rPr sz="900" spc="-4">
                <a:latin typeface="思源黑体 CN Regular" panose="020B0500000000000000" pitchFamily="34" charset="-122"/>
                <a:cs typeface="SimSun"/>
              </a:rPr>
              <a:t>例，当前碳捕捉技术成本高、碳封存技术存在较大的碳泄漏风险，制约了</a:t>
            </a:r>
            <a:r>
              <a:rPr sz="900">
                <a:latin typeface="思源黑体 CN Regular" panose="020B0500000000000000" pitchFamily="34" charset="-122"/>
                <a:cs typeface="SimSun"/>
              </a:rPr>
              <a:t>它的广泛应用，未来技术发展将以实现CO2</a:t>
            </a:r>
            <a:r>
              <a:rPr sz="900" spc="-4">
                <a:latin typeface="思源黑体 CN Regular" panose="020B0500000000000000" pitchFamily="34" charset="-122"/>
                <a:cs typeface="SimSun"/>
              </a:rPr>
              <a:t>捕捉的低成本化和碳封存的低风</a:t>
            </a:r>
            <a:r>
              <a:rPr sz="900" spc="-8">
                <a:latin typeface="思源黑体 CN Regular" panose="020B0500000000000000" pitchFamily="34" charset="-122"/>
                <a:cs typeface="SimSun"/>
              </a:rPr>
              <a:t>险化为方向。</a:t>
            </a:r>
            <a:endParaRPr sz="900">
              <a:latin typeface="思源黑体 CN Regular" panose="020B0500000000000000" pitchFamily="34" charset="-122"/>
              <a:cs typeface="SimSun"/>
            </a:endParaRPr>
          </a:p>
        </p:txBody>
      </p:sp>
      <p:sp>
        <p:nvSpPr>
          <p:cNvPr id="21" name="object 21"/>
          <p:cNvSpPr txBox="1"/>
          <p:nvPr/>
        </p:nvSpPr>
        <p:spPr>
          <a:xfrm>
            <a:off x="3505201" y="3677859"/>
            <a:ext cx="4572000" cy="646491"/>
          </a:xfrm>
          <a:prstGeom prst="rect">
            <a:avLst/>
          </a:prstGeom>
        </p:spPr>
        <p:txBody>
          <a:bodyPr vert="horz" wrap="square" lIns="0" tIns="43339" rIns="0" bIns="0" rtlCol="0">
            <a:spAutoFit/>
          </a:bodyPr>
          <a:lstStyle/>
          <a:p>
            <a:pPr marL="9525">
              <a:spcBef>
                <a:spcPts val="341"/>
              </a:spcBef>
            </a:pPr>
            <a:r>
              <a:rPr sz="1050" b="1" spc="-15">
                <a:latin typeface="思源黑体 CN Regular" panose="020B0500000000000000" pitchFamily="34" charset="-122"/>
                <a:cs typeface="Microsoft YaHei"/>
              </a:rPr>
              <a:t>能源低碳</a:t>
            </a:r>
            <a:r>
              <a:rPr sz="1050" b="1" spc="-38">
                <a:latin typeface="思源黑体 CN Regular" panose="020B0500000000000000" pitchFamily="34" charset="-122"/>
                <a:cs typeface="Microsoft YaHei"/>
              </a:rPr>
              <a:t>化</a:t>
            </a:r>
            <a:endParaRPr sz="1050">
              <a:latin typeface="思源黑体 CN Regular" panose="020B0500000000000000" pitchFamily="34" charset="-122"/>
              <a:cs typeface="Microsoft YaHei"/>
            </a:endParaRPr>
          </a:p>
          <a:p>
            <a:pPr marL="9525" marR="3810" algn="just">
              <a:spcBef>
                <a:spcPts val="233"/>
              </a:spcBef>
            </a:pPr>
            <a:r>
              <a:rPr sz="900" spc="-4">
                <a:latin typeface="思源黑体 CN Regular" panose="020B0500000000000000" pitchFamily="34" charset="-122"/>
                <a:cs typeface="SimSun"/>
              </a:rPr>
              <a:t>一方面，为提升化石能源利用效率，低碳技术将在现有技术基础上不断革新；另一方面，技术发展将着眼于新能源开发与利用，新能源种类不断被扩展，新能源的利用渠道不断拓宽、 利用规模不断扩大。</a:t>
            </a:r>
            <a:endParaRPr sz="900">
              <a:latin typeface="思源黑体 CN Regular" panose="020B0500000000000000" pitchFamily="34" charset="-122"/>
              <a:cs typeface="SimSun"/>
            </a:endParaRPr>
          </a:p>
        </p:txBody>
      </p:sp>
      <p:pic>
        <p:nvPicPr>
          <p:cNvPr id="26" name="图片 2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62000" y="1443673"/>
            <a:ext cx="2514600" cy="2880677"/>
          </a:xfrm>
          <a:prstGeom prst="rect">
            <a:avLst/>
          </a:prstGeom>
        </p:spPr>
      </p:pic>
    </p:spTree>
    <p:extLst>
      <p:ext uri="{BB962C8B-B14F-4D97-AF65-F5344CB8AC3E}">
        <p14:creationId xmlns:p14="http://schemas.microsoft.com/office/powerpoint/2010/main" val="373131339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p:cTn id="13" dur="500" fill="hold"/>
                                        <p:tgtEl>
                                          <p:spTgt spid="15"/>
                                        </p:tgtEl>
                                        <p:attrNameLst>
                                          <p:attrName>ppt_w</p:attrName>
                                        </p:attrNameLst>
                                      </p:cBhvr>
                                      <p:tavLst>
                                        <p:tav tm="0">
                                          <p:val>
                                            <p:fltVal val="0"/>
                                          </p:val>
                                        </p:tav>
                                        <p:tav tm="100000">
                                          <p:val>
                                            <p:strVal val="#ppt_w"/>
                                          </p:val>
                                        </p:tav>
                                      </p:tavLst>
                                    </p:anim>
                                    <p:anim calcmode="lin" valueType="num">
                                      <p:cBhvr>
                                        <p:cTn id="14" dur="500" fill="hold"/>
                                        <p:tgtEl>
                                          <p:spTgt spid="15"/>
                                        </p:tgtEl>
                                        <p:attrNameLst>
                                          <p:attrName>ppt_h</p:attrName>
                                        </p:attrNameLst>
                                      </p:cBhvr>
                                      <p:tavLst>
                                        <p:tav tm="0">
                                          <p:val>
                                            <p:fltVal val="0"/>
                                          </p:val>
                                        </p:tav>
                                        <p:tav tm="100000">
                                          <p:val>
                                            <p:strVal val="#ppt_h"/>
                                          </p:val>
                                        </p:tav>
                                      </p:tavLst>
                                    </p:anim>
                                    <p:animEffect transition="in" filter="fade">
                                      <p:cBhvr>
                                        <p:cTn id="15" dur="500"/>
                                        <p:tgtEl>
                                          <p:spTgt spid="15"/>
                                        </p:tgtEl>
                                      </p:cBhvr>
                                    </p:animEffect>
                                  </p:childTnLst>
                                </p:cTn>
                              </p:par>
                              <p:par>
                                <p:cTn id="16" presetID="53" presetClass="entr" presetSubtype="0" fill="hold" grpId="1" nodeType="withEffect">
                                  <p:stCondLst>
                                    <p:cond delay="0"/>
                                  </p:stCondLst>
                                  <p:childTnLst>
                                    <p:set>
                                      <p:cBhvr>
                                        <p:cTn id="17" dur="1" fill="hold">
                                          <p:stCondLst>
                                            <p:cond delay="0"/>
                                          </p:stCondLst>
                                        </p:cTn>
                                        <p:tgtEl>
                                          <p:spTgt spid="18"/>
                                        </p:tgtEl>
                                        <p:attrNameLst>
                                          <p:attrName>style.visibility</p:attrName>
                                        </p:attrNameLst>
                                      </p:cBhvr>
                                      <p:to>
                                        <p:strVal val="visible"/>
                                      </p:to>
                                    </p:set>
                                    <p:anim calcmode="lin" valueType="num">
                                      <p:cBhvr>
                                        <p:cTn id="18" dur="500" fill="hold"/>
                                        <p:tgtEl>
                                          <p:spTgt spid="18"/>
                                        </p:tgtEl>
                                        <p:attrNameLst>
                                          <p:attrName>ppt_w</p:attrName>
                                        </p:attrNameLst>
                                      </p:cBhvr>
                                      <p:tavLst>
                                        <p:tav tm="0">
                                          <p:val>
                                            <p:fltVal val="0"/>
                                          </p:val>
                                        </p:tav>
                                        <p:tav tm="100000">
                                          <p:val>
                                            <p:strVal val="#ppt_w"/>
                                          </p:val>
                                        </p:tav>
                                      </p:tavLst>
                                    </p:anim>
                                    <p:anim calcmode="lin" valueType="num">
                                      <p:cBhvr>
                                        <p:cTn id="19" dur="500" fill="hold"/>
                                        <p:tgtEl>
                                          <p:spTgt spid="18"/>
                                        </p:tgtEl>
                                        <p:attrNameLst>
                                          <p:attrName>ppt_h</p:attrName>
                                        </p:attrNameLst>
                                      </p:cBhvr>
                                      <p:tavLst>
                                        <p:tav tm="0">
                                          <p:val>
                                            <p:fltVal val="0"/>
                                          </p:val>
                                        </p:tav>
                                        <p:tav tm="100000">
                                          <p:val>
                                            <p:strVal val="#ppt_h"/>
                                          </p:val>
                                        </p:tav>
                                      </p:tavLst>
                                    </p:anim>
                                    <p:animEffect transition="in" filter="fade">
                                      <p:cBhvr>
                                        <p:cTn id="20" dur="500"/>
                                        <p:tgtEl>
                                          <p:spTgt spid="18"/>
                                        </p:tgtEl>
                                      </p:cBhvr>
                                    </p:animEffect>
                                  </p:childTnLst>
                                </p:cTn>
                              </p:par>
                              <p:par>
                                <p:cTn id="21" presetID="53" presetClass="entr" presetSubtype="0" fill="hold" grpId="2" nodeType="withEffect">
                                  <p:stCondLst>
                                    <p:cond delay="0"/>
                                  </p:stCondLst>
                                  <p:childTnLst>
                                    <p:set>
                                      <p:cBhvr>
                                        <p:cTn id="22" dur="1" fill="hold">
                                          <p:stCondLst>
                                            <p:cond delay="0"/>
                                          </p:stCondLst>
                                        </p:cTn>
                                        <p:tgtEl>
                                          <p:spTgt spid="21"/>
                                        </p:tgtEl>
                                        <p:attrNameLst>
                                          <p:attrName>style.visibility</p:attrName>
                                        </p:attrNameLst>
                                      </p:cBhvr>
                                      <p:to>
                                        <p:strVal val="visible"/>
                                      </p:to>
                                    </p:set>
                                    <p:anim calcmode="lin" valueType="num">
                                      <p:cBhvr>
                                        <p:cTn id="23" dur="500" fill="hold"/>
                                        <p:tgtEl>
                                          <p:spTgt spid="21"/>
                                        </p:tgtEl>
                                        <p:attrNameLst>
                                          <p:attrName>ppt_w</p:attrName>
                                        </p:attrNameLst>
                                      </p:cBhvr>
                                      <p:tavLst>
                                        <p:tav tm="0">
                                          <p:val>
                                            <p:fltVal val="0"/>
                                          </p:val>
                                        </p:tav>
                                        <p:tav tm="100000">
                                          <p:val>
                                            <p:strVal val="#ppt_w"/>
                                          </p:val>
                                        </p:tav>
                                      </p:tavLst>
                                    </p:anim>
                                    <p:anim calcmode="lin" valueType="num">
                                      <p:cBhvr>
                                        <p:cTn id="24" dur="500" fill="hold"/>
                                        <p:tgtEl>
                                          <p:spTgt spid="21"/>
                                        </p:tgtEl>
                                        <p:attrNameLst>
                                          <p:attrName>ppt_h</p:attrName>
                                        </p:attrNameLst>
                                      </p:cBhvr>
                                      <p:tavLst>
                                        <p:tav tm="0">
                                          <p:val>
                                            <p:fltVal val="0"/>
                                          </p:val>
                                        </p:tav>
                                        <p:tav tm="100000">
                                          <p:val>
                                            <p:strVal val="#ppt_h"/>
                                          </p:val>
                                        </p:tav>
                                      </p:tavLst>
                                    </p:anim>
                                    <p:animEffect transition="in" filter="fade">
                                      <p:cBhvr>
                                        <p:cTn id="25"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8" grpId="1"/>
      <p:bldP spid="21" grpId="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982567" y="3333750"/>
            <a:ext cx="1233624" cy="170720"/>
          </a:xfrm>
          <a:prstGeom prst="rect">
            <a:avLst/>
          </a:prstGeom>
        </p:spPr>
        <p:txBody>
          <a:bodyPr vert="horz" wrap="square" lIns="0" tIns="9049" rIns="0" bIns="0" rtlCol="0">
            <a:spAutoFit/>
          </a:bodyPr>
          <a:lstStyle/>
          <a:p>
            <a:pPr marL="9525">
              <a:spcBef>
                <a:spcPts val="71"/>
              </a:spcBef>
            </a:pPr>
            <a:r>
              <a:rPr sz="1050" b="1" spc="-15" err="1">
                <a:latin typeface="思源黑体 CN Regular" panose="020B0500000000000000" pitchFamily="34" charset="-122"/>
                <a:cs typeface="Microsoft YaHei"/>
              </a:rPr>
              <a:t>重</a:t>
            </a:r>
            <a:r>
              <a:rPr lang="en-US" altLang="zh-CN" sz="525" spc="-15" err="1">
                <a:solidFill>
                  <a:srgbClr val="FFFFFF"/>
                </a:solidFill>
                <a:latin typeface="微软雅黑" pitchFamily="34" charset="-122"/>
                <a:ea typeface="微软雅黑" pitchFamily="34" charset="-122"/>
                <a:cs typeface="SimSun"/>
              </a:rPr>
              <a:t>.</a:t>
            </a:r>
            <a:r>
              <a:rPr sz="1050" b="1" spc="-15" err="1">
                <a:latin typeface="思源黑体 CN Regular" panose="020B0500000000000000" pitchFamily="34" charset="-122"/>
                <a:cs typeface="Microsoft YaHei"/>
              </a:rPr>
              <a:t>点突破零碳技</a:t>
            </a:r>
            <a:r>
              <a:rPr sz="1050" b="1" spc="-38" err="1">
                <a:latin typeface="思源黑体 CN Regular" panose="020B0500000000000000" pitchFamily="34" charset="-122"/>
                <a:cs typeface="Microsoft YaHei"/>
              </a:rPr>
              <a:t>术</a:t>
            </a:r>
            <a:endParaRPr sz="1050">
              <a:latin typeface="思源黑体 CN Regular" panose="020B0500000000000000" pitchFamily="34" charset="-122"/>
              <a:cs typeface="Microsoft YaHei"/>
            </a:endParaRPr>
          </a:p>
        </p:txBody>
      </p:sp>
      <p:sp>
        <p:nvSpPr>
          <p:cNvPr id="7" name="object 7"/>
          <p:cNvSpPr txBox="1"/>
          <p:nvPr/>
        </p:nvSpPr>
        <p:spPr>
          <a:xfrm>
            <a:off x="906367" y="3560446"/>
            <a:ext cx="2252282" cy="771365"/>
          </a:xfrm>
          <a:prstGeom prst="rect">
            <a:avLst/>
          </a:prstGeom>
        </p:spPr>
        <p:txBody>
          <a:bodyPr vert="horz" wrap="square" lIns="0" tIns="9525" rIns="0" bIns="0" rtlCol="0">
            <a:spAutoFit/>
          </a:bodyPr>
          <a:lstStyle/>
          <a:p>
            <a:pPr marL="9525" marR="3810">
              <a:lnSpc>
                <a:spcPct val="150000"/>
              </a:lnSpc>
              <a:spcBef>
                <a:spcPts val="75"/>
              </a:spcBef>
            </a:pPr>
            <a:r>
              <a:rPr sz="825" spc="-15">
                <a:latin typeface="思源黑体 CN Regular" panose="020B0500000000000000" pitchFamily="34" charset="-122"/>
                <a:cs typeface="SimSun"/>
              </a:rPr>
              <a:t>在能源供给端，逐渐转变以“化</a:t>
            </a:r>
            <a:r>
              <a:rPr sz="825" spc="-38">
                <a:latin typeface="思源黑体 CN Regular" panose="020B0500000000000000" pitchFamily="34" charset="-122"/>
                <a:cs typeface="SimSun"/>
              </a:rPr>
              <a:t>石</a:t>
            </a:r>
            <a:r>
              <a:rPr sz="825" spc="-15">
                <a:latin typeface="思源黑体 CN Regular" panose="020B0500000000000000" pitchFamily="34" charset="-122"/>
                <a:cs typeface="SimSun"/>
              </a:rPr>
              <a:t>能源”为主的供给结构，构建水</a:t>
            </a:r>
            <a:r>
              <a:rPr sz="825" spc="-38">
                <a:latin typeface="思源黑体 CN Regular" panose="020B0500000000000000" pitchFamily="34" charset="-122"/>
                <a:cs typeface="SimSun"/>
              </a:rPr>
              <a:t>、</a:t>
            </a:r>
            <a:r>
              <a:rPr sz="825" spc="-15">
                <a:latin typeface="思源黑体 CN Regular" panose="020B0500000000000000" pitchFamily="34" charset="-122"/>
                <a:cs typeface="SimSun"/>
              </a:rPr>
              <a:t>风、光等资源利</a:t>
            </a:r>
            <a:r>
              <a:rPr sz="825" spc="-8">
                <a:latin typeface="思源黑体 CN Regular" panose="020B0500000000000000" pitchFamily="34" charset="-122"/>
                <a:cs typeface="SimSun"/>
              </a:rPr>
              <a:t>用</a:t>
            </a:r>
            <a:r>
              <a:rPr sz="825" spc="-15">
                <a:latin typeface="Arial"/>
                <a:cs typeface="Arial"/>
              </a:rPr>
              <a:t>—</a:t>
            </a:r>
            <a:r>
              <a:rPr sz="825" spc="-15" err="1">
                <a:latin typeface="思源黑体 CN Regular" panose="020B0500000000000000" pitchFamily="34" charset="-122"/>
                <a:cs typeface="SimSun"/>
              </a:rPr>
              <a:t>可再</a:t>
            </a:r>
            <a:r>
              <a:rPr lang="en-US" altLang="zh-CN" sz="375" spc="-15" err="1">
                <a:solidFill>
                  <a:srgbClr val="FFFFFF"/>
                </a:solidFill>
                <a:latin typeface="微软雅黑" pitchFamily="34" charset="-122"/>
                <a:ea typeface="微软雅黑" pitchFamily="34" charset="-122"/>
                <a:cs typeface="SimSun"/>
              </a:rPr>
              <a:t>.</a:t>
            </a:r>
            <a:r>
              <a:rPr sz="825" spc="-15" err="1">
                <a:latin typeface="思源黑体 CN Regular" panose="020B0500000000000000" pitchFamily="34" charset="-122"/>
                <a:cs typeface="SimSun"/>
              </a:rPr>
              <a:t>生</a:t>
            </a:r>
            <a:r>
              <a:rPr lang="en-US" altLang="zh-CN" sz="375" spc="-15" err="1">
                <a:solidFill>
                  <a:srgbClr val="FFFFFF"/>
                </a:solidFill>
                <a:latin typeface="微软雅黑" pitchFamily="34" charset="-122"/>
                <a:ea typeface="微软雅黑" pitchFamily="34" charset="-122"/>
                <a:cs typeface="SimSun"/>
              </a:rPr>
              <a:t>.</a:t>
            </a:r>
            <a:r>
              <a:rPr sz="825" spc="-15" err="1">
                <a:latin typeface="思源黑体 CN Regular" panose="020B0500000000000000" pitchFamily="34" charset="-122"/>
                <a:cs typeface="SimSun"/>
              </a:rPr>
              <a:t>发</a:t>
            </a:r>
            <a:r>
              <a:rPr sz="825" spc="-8" err="1">
                <a:latin typeface="思源黑体 CN Regular" panose="020B0500000000000000" pitchFamily="34" charset="-122"/>
                <a:cs typeface="SimSun"/>
              </a:rPr>
              <a:t>电</a:t>
            </a:r>
            <a:r>
              <a:rPr sz="825" spc="-38">
                <a:latin typeface="Arial"/>
                <a:cs typeface="Arial"/>
              </a:rPr>
              <a:t>—</a:t>
            </a:r>
            <a:r>
              <a:rPr sz="825" spc="-15" err="1">
                <a:latin typeface="思源黑体 CN Regular" panose="020B0500000000000000" pitchFamily="34" charset="-122"/>
                <a:cs typeface="SimSun"/>
              </a:rPr>
              <a:t>终端用能优化匹配技术体系，发</a:t>
            </a:r>
            <a:r>
              <a:rPr sz="825" spc="-38" err="1">
                <a:latin typeface="思源黑体 CN Regular" panose="020B0500000000000000" pitchFamily="34" charset="-122"/>
                <a:cs typeface="SimSun"/>
              </a:rPr>
              <a:t>展</a:t>
            </a:r>
            <a:r>
              <a:rPr sz="825" spc="-15" err="1">
                <a:latin typeface="思源黑体 CN Regular" panose="020B0500000000000000" pitchFamily="34" charset="-122"/>
                <a:cs typeface="SimSun"/>
              </a:rPr>
              <a:t>可再</a:t>
            </a:r>
            <a:r>
              <a:rPr lang="en-US" altLang="zh-CN" sz="375" spc="-15" err="1">
                <a:solidFill>
                  <a:srgbClr val="FFFFFF"/>
                </a:solidFill>
                <a:latin typeface="微软雅黑" pitchFamily="34" charset="-122"/>
                <a:ea typeface="微软雅黑" pitchFamily="34" charset="-122"/>
                <a:cs typeface="SimSun"/>
              </a:rPr>
              <a:t>.</a:t>
            </a:r>
            <a:r>
              <a:rPr sz="825" spc="-15" err="1">
                <a:latin typeface="思源黑体 CN Regular" panose="020B0500000000000000" pitchFamily="34" charset="-122"/>
                <a:cs typeface="SimSun"/>
              </a:rPr>
              <a:t>生能源规模化运用相关技</a:t>
            </a:r>
            <a:r>
              <a:rPr sz="825" spc="-38" err="1">
                <a:latin typeface="思源黑体 CN Regular" panose="020B0500000000000000" pitchFamily="34" charset="-122"/>
                <a:cs typeface="SimSun"/>
              </a:rPr>
              <a:t>术 </a:t>
            </a:r>
            <a:r>
              <a:rPr sz="825" spc="-8">
                <a:latin typeface="思源黑体 CN Regular" panose="020B0500000000000000" pitchFamily="34" charset="-122"/>
                <a:cs typeface="SimSun"/>
              </a:rPr>
              <a:t>等</a:t>
            </a:r>
            <a:r>
              <a:rPr sz="825" spc="-38">
                <a:latin typeface="思源黑体 CN Regular" panose="020B0500000000000000" pitchFamily="34" charset="-122"/>
                <a:cs typeface="SimSun"/>
              </a:rPr>
              <a:t>。</a:t>
            </a:r>
            <a:endParaRPr sz="825">
              <a:latin typeface="思源黑体 CN Regular" panose="020B0500000000000000" pitchFamily="34" charset="-122"/>
              <a:cs typeface="SimSun"/>
            </a:endParaRPr>
          </a:p>
        </p:txBody>
      </p:sp>
      <p:sp>
        <p:nvSpPr>
          <p:cNvPr id="10" name="object 10"/>
          <p:cNvSpPr txBox="1"/>
          <p:nvPr/>
        </p:nvSpPr>
        <p:spPr>
          <a:xfrm>
            <a:off x="5767993" y="3441480"/>
            <a:ext cx="1990904" cy="170720"/>
          </a:xfrm>
          <a:prstGeom prst="rect">
            <a:avLst/>
          </a:prstGeom>
        </p:spPr>
        <p:txBody>
          <a:bodyPr vert="horz" wrap="square" lIns="0" tIns="9049" rIns="0" bIns="0" rtlCol="0">
            <a:spAutoFit/>
          </a:bodyPr>
          <a:lstStyle/>
          <a:p>
            <a:pPr marL="9525">
              <a:spcBef>
                <a:spcPts val="71"/>
              </a:spcBef>
            </a:pPr>
            <a:r>
              <a:rPr sz="1050" b="1" spc="-15">
                <a:latin typeface="思源黑体 CN Regular" panose="020B0500000000000000" pitchFamily="34" charset="-122"/>
                <a:cs typeface="Microsoft YaHei"/>
              </a:rPr>
              <a:t>推动耦合集成与优化技术发</a:t>
            </a:r>
            <a:r>
              <a:rPr sz="1050" b="1" spc="-38">
                <a:latin typeface="思源黑体 CN Regular" panose="020B0500000000000000" pitchFamily="34" charset="-122"/>
                <a:cs typeface="Microsoft YaHei"/>
              </a:rPr>
              <a:t>展</a:t>
            </a:r>
            <a:endParaRPr sz="1050">
              <a:latin typeface="思源黑体 CN Regular" panose="020B0500000000000000" pitchFamily="34" charset="-122"/>
              <a:cs typeface="Microsoft YaHei"/>
            </a:endParaRPr>
          </a:p>
        </p:txBody>
      </p:sp>
      <p:sp>
        <p:nvSpPr>
          <p:cNvPr id="11" name="object 11"/>
          <p:cNvSpPr txBox="1"/>
          <p:nvPr/>
        </p:nvSpPr>
        <p:spPr>
          <a:xfrm>
            <a:off x="982567" y="2181034"/>
            <a:ext cx="2294033" cy="170720"/>
          </a:xfrm>
          <a:prstGeom prst="rect">
            <a:avLst/>
          </a:prstGeom>
        </p:spPr>
        <p:txBody>
          <a:bodyPr vert="horz" wrap="square" lIns="0" tIns="9049" rIns="0" bIns="0" rtlCol="0">
            <a:spAutoFit/>
          </a:bodyPr>
          <a:lstStyle/>
          <a:p>
            <a:pPr marL="9525">
              <a:spcBef>
                <a:spcPts val="71"/>
              </a:spcBef>
            </a:pPr>
            <a:r>
              <a:rPr sz="1050" b="1" spc="-15" err="1">
                <a:latin typeface="思源黑体 CN Regular" panose="020B0500000000000000" pitchFamily="34" charset="-122"/>
                <a:cs typeface="Microsoft YaHei"/>
              </a:rPr>
              <a:t>加</a:t>
            </a:r>
            <a:r>
              <a:rPr lang="en-US" altLang="zh-CN" sz="525" spc="-15" err="1">
                <a:solidFill>
                  <a:srgbClr val="FFFFFF"/>
                </a:solidFill>
                <a:latin typeface="微软雅黑" pitchFamily="34" charset="-122"/>
                <a:ea typeface="微软雅黑" pitchFamily="34" charset="-122"/>
                <a:cs typeface="SimSun"/>
              </a:rPr>
              <a:t>.</a:t>
            </a:r>
            <a:r>
              <a:rPr sz="1050" b="1" spc="-15" err="1">
                <a:latin typeface="思源黑体 CN Regular" panose="020B0500000000000000" pitchFamily="34" charset="-122"/>
                <a:cs typeface="Microsoft YaHei"/>
              </a:rPr>
              <a:t>快推进零碳非电能源技术的发</a:t>
            </a:r>
            <a:r>
              <a:rPr sz="1050" b="1" spc="-38" err="1">
                <a:latin typeface="思源黑体 CN Regular" panose="020B0500000000000000" pitchFamily="34" charset="-122"/>
                <a:cs typeface="Microsoft YaHei"/>
              </a:rPr>
              <a:t>展</a:t>
            </a:r>
            <a:endParaRPr sz="1050">
              <a:latin typeface="思源黑体 CN Regular" panose="020B0500000000000000" pitchFamily="34" charset="-122"/>
              <a:cs typeface="Microsoft YaHei"/>
            </a:endParaRPr>
          </a:p>
        </p:txBody>
      </p:sp>
      <p:sp>
        <p:nvSpPr>
          <p:cNvPr id="12" name="object 12"/>
          <p:cNvSpPr txBox="1"/>
          <p:nvPr/>
        </p:nvSpPr>
        <p:spPr>
          <a:xfrm>
            <a:off x="919321" y="2437790"/>
            <a:ext cx="2283748" cy="580928"/>
          </a:xfrm>
          <a:prstGeom prst="rect">
            <a:avLst/>
          </a:prstGeom>
        </p:spPr>
        <p:txBody>
          <a:bodyPr vert="horz" wrap="square" lIns="0" tIns="9525" rIns="0" bIns="0" rtlCol="0">
            <a:spAutoFit/>
          </a:bodyPr>
          <a:lstStyle/>
          <a:p>
            <a:pPr marL="9525" marR="3810" algn="just">
              <a:lnSpc>
                <a:spcPct val="150000"/>
              </a:lnSpc>
              <a:spcBef>
                <a:spcPts val="75"/>
              </a:spcBef>
            </a:pPr>
            <a:r>
              <a:rPr sz="825" spc="-15">
                <a:latin typeface="思源黑体 CN Regular" panose="020B0500000000000000" pitchFamily="34" charset="-122"/>
                <a:cs typeface="SimSun"/>
              </a:rPr>
              <a:t>加</a:t>
            </a:r>
            <a:r>
              <a:rPr lang="en-US" altLang="zh-CN" sz="375" spc="-15">
                <a:solidFill>
                  <a:srgbClr val="FFFFFF"/>
                </a:solidFill>
                <a:latin typeface="微软雅黑" pitchFamily="34" charset="-122"/>
                <a:ea typeface="微软雅黑" pitchFamily="34" charset="-122"/>
                <a:cs typeface="SimSun"/>
              </a:rPr>
              <a:t>.</a:t>
            </a:r>
            <a:r>
              <a:rPr sz="825" spc="-15">
                <a:latin typeface="思源黑体 CN Regular" panose="020B0500000000000000" pitchFamily="34" charset="-122"/>
                <a:cs typeface="SimSun"/>
              </a:rPr>
              <a:t>快推进“蓝氢”、“绿氢”等低碳制氢</a:t>
            </a:r>
            <a:r>
              <a:rPr sz="825" spc="-38">
                <a:latin typeface="思源黑体 CN Regular" panose="020B0500000000000000" pitchFamily="34" charset="-122"/>
                <a:cs typeface="SimSun"/>
              </a:rPr>
              <a:t>技</a:t>
            </a:r>
            <a:r>
              <a:rPr sz="825" spc="-15">
                <a:latin typeface="思源黑体 CN Regular" panose="020B0500000000000000" pitchFamily="34" charset="-122"/>
                <a:cs typeface="SimSun"/>
              </a:rPr>
              <a:t>术的研发，超前部署前沿制氢技术；推动</a:t>
            </a:r>
            <a:r>
              <a:rPr sz="825" spc="-38">
                <a:latin typeface="思源黑体 CN Regular" panose="020B0500000000000000" pitchFamily="34" charset="-122"/>
                <a:cs typeface="SimSun"/>
              </a:rPr>
              <a:t>生</a:t>
            </a:r>
            <a:r>
              <a:rPr sz="825" spc="-15">
                <a:latin typeface="思源黑体 CN Regular" panose="020B0500000000000000" pitchFamily="34" charset="-122"/>
                <a:cs typeface="SimSun"/>
              </a:rPr>
              <a:t>物质能、氨能等其他零碳非电能源技术发</a:t>
            </a:r>
            <a:r>
              <a:rPr sz="825" spc="-38">
                <a:latin typeface="思源黑体 CN Regular" panose="020B0500000000000000" pitchFamily="34" charset="-122"/>
                <a:cs typeface="SimSun"/>
              </a:rPr>
              <a:t>展</a:t>
            </a:r>
            <a:endParaRPr sz="825">
              <a:latin typeface="思源黑体 CN Regular" panose="020B0500000000000000" pitchFamily="34" charset="-122"/>
              <a:cs typeface="SimSun"/>
            </a:endParaRPr>
          </a:p>
        </p:txBody>
      </p:sp>
      <p:sp>
        <p:nvSpPr>
          <p:cNvPr id="15" name="object 15"/>
          <p:cNvSpPr txBox="1"/>
          <p:nvPr/>
        </p:nvSpPr>
        <p:spPr>
          <a:xfrm>
            <a:off x="5722047" y="2189606"/>
            <a:ext cx="2142469" cy="170720"/>
          </a:xfrm>
          <a:prstGeom prst="rect">
            <a:avLst/>
          </a:prstGeom>
        </p:spPr>
        <p:txBody>
          <a:bodyPr vert="horz" wrap="square" lIns="0" tIns="9049" rIns="0" bIns="0" rtlCol="0">
            <a:spAutoFit/>
          </a:bodyPr>
          <a:lstStyle/>
          <a:p>
            <a:pPr marL="9525">
              <a:spcBef>
                <a:spcPts val="71"/>
              </a:spcBef>
            </a:pPr>
            <a:r>
              <a:rPr sz="1050" b="1" spc="-15">
                <a:latin typeface="思源黑体 CN Regular" panose="020B0500000000000000" pitchFamily="34" charset="-122"/>
                <a:cs typeface="Microsoft YaHei"/>
              </a:rPr>
              <a:t>超前部署增汇技术和负排放技</a:t>
            </a:r>
            <a:r>
              <a:rPr sz="1050" b="1" spc="-38">
                <a:latin typeface="思源黑体 CN Regular" panose="020B0500000000000000" pitchFamily="34" charset="-122"/>
                <a:cs typeface="Microsoft YaHei"/>
              </a:rPr>
              <a:t>术</a:t>
            </a:r>
            <a:endParaRPr sz="1050">
              <a:latin typeface="思源黑体 CN Regular" panose="020B0500000000000000" pitchFamily="34" charset="-122"/>
              <a:cs typeface="Microsoft YaHei"/>
            </a:endParaRPr>
          </a:p>
        </p:txBody>
      </p:sp>
      <p:sp>
        <p:nvSpPr>
          <p:cNvPr id="16" name="object 16"/>
          <p:cNvSpPr txBox="1"/>
          <p:nvPr/>
        </p:nvSpPr>
        <p:spPr>
          <a:xfrm>
            <a:off x="5722048" y="2446553"/>
            <a:ext cx="2659952" cy="771365"/>
          </a:xfrm>
          <a:prstGeom prst="rect">
            <a:avLst/>
          </a:prstGeom>
        </p:spPr>
        <p:txBody>
          <a:bodyPr vert="horz" wrap="square" lIns="0" tIns="9525" rIns="0" bIns="0" rtlCol="0">
            <a:spAutoFit/>
          </a:bodyPr>
          <a:lstStyle/>
          <a:p>
            <a:pPr marL="9525" marR="3810" algn="just">
              <a:lnSpc>
                <a:spcPct val="150000"/>
              </a:lnSpc>
              <a:spcBef>
                <a:spcPts val="75"/>
              </a:spcBef>
            </a:pPr>
            <a:r>
              <a:rPr sz="825">
                <a:latin typeface="思源黑体 CN Regular" panose="020B0500000000000000" pitchFamily="34" charset="-122"/>
                <a:cs typeface="SimSun"/>
              </a:rPr>
              <a:t>发展</a:t>
            </a:r>
            <a:r>
              <a:rPr sz="825" spc="-8">
                <a:latin typeface="Arial"/>
                <a:cs typeface="Arial"/>
              </a:rPr>
              <a:t>CCU</a:t>
            </a:r>
            <a:r>
              <a:rPr sz="825" spc="-4">
                <a:latin typeface="Arial"/>
                <a:cs typeface="Arial"/>
              </a:rPr>
              <a:t>S</a:t>
            </a:r>
            <a:r>
              <a:rPr sz="825" spc="11">
                <a:latin typeface="Arial"/>
                <a:cs typeface="Arial"/>
              </a:rPr>
              <a:t> </a:t>
            </a:r>
            <a:r>
              <a:rPr sz="825" spc="-4" err="1">
                <a:latin typeface="思源黑体 CN Regular" panose="020B0500000000000000" pitchFamily="34" charset="-122"/>
                <a:cs typeface="SimSun"/>
              </a:rPr>
              <a:t>关键技术，重</a:t>
            </a:r>
            <a:r>
              <a:rPr lang="en-US" altLang="zh-CN" sz="375" spc="-15" err="1">
                <a:solidFill>
                  <a:srgbClr val="FFFFFF"/>
                </a:solidFill>
                <a:latin typeface="微软雅黑" pitchFamily="34" charset="-122"/>
                <a:ea typeface="微软雅黑" pitchFamily="34" charset="-122"/>
                <a:cs typeface="SimSun"/>
              </a:rPr>
              <a:t>.</a:t>
            </a:r>
            <a:r>
              <a:rPr sz="825" spc="-4" err="1">
                <a:latin typeface="思源黑体 CN Regular" panose="020B0500000000000000" pitchFamily="34" charset="-122"/>
                <a:cs typeface="SimSun"/>
              </a:rPr>
              <a:t>点部署</a:t>
            </a:r>
            <a:r>
              <a:rPr sz="825" spc="-191">
                <a:latin typeface="思源黑体 CN Regular" panose="020B0500000000000000" pitchFamily="34" charset="-122"/>
                <a:cs typeface="SimSun"/>
              </a:rPr>
              <a:t> </a:t>
            </a:r>
            <a:r>
              <a:rPr sz="825" spc="-8">
                <a:latin typeface="Arial"/>
                <a:cs typeface="Arial"/>
              </a:rPr>
              <a:t>BECC</a:t>
            </a:r>
            <a:r>
              <a:rPr sz="825" spc="-4">
                <a:latin typeface="Arial"/>
                <a:cs typeface="Arial"/>
              </a:rPr>
              <a:t>S</a:t>
            </a:r>
            <a:r>
              <a:rPr sz="825" spc="15">
                <a:latin typeface="Arial"/>
                <a:cs typeface="Arial"/>
              </a:rPr>
              <a:t> </a:t>
            </a:r>
            <a:r>
              <a:rPr sz="825">
                <a:latin typeface="思源黑体 CN Regular" panose="020B0500000000000000" pitchFamily="34" charset="-122"/>
                <a:cs typeface="SimSun"/>
              </a:rPr>
              <a:t>以及直接空气捕集（</a:t>
            </a:r>
            <a:r>
              <a:rPr sz="825" spc="-8">
                <a:latin typeface="Arial"/>
                <a:cs typeface="Arial"/>
              </a:rPr>
              <a:t>DAC</a:t>
            </a:r>
            <a:r>
              <a:rPr sz="825" spc="-4">
                <a:latin typeface="思源黑体 CN Regular" panose="020B0500000000000000" pitchFamily="34" charset="-122"/>
                <a:cs typeface="SimSun"/>
              </a:rPr>
              <a:t>）技术；发展农业、林业草原减排增汇技术，研究海洋、土壤等碳储技术，发展以红树林、海草床、盐藻为代表的海洋蓝碳等技术</a:t>
            </a:r>
            <a:endParaRPr sz="825">
              <a:latin typeface="思源黑体 CN Regular" panose="020B0500000000000000" pitchFamily="34" charset="-122"/>
              <a:cs typeface="SimSun"/>
            </a:endParaRPr>
          </a:p>
        </p:txBody>
      </p:sp>
      <p:sp>
        <p:nvSpPr>
          <p:cNvPr id="18" name="object 18"/>
          <p:cNvSpPr txBox="1"/>
          <p:nvPr/>
        </p:nvSpPr>
        <p:spPr>
          <a:xfrm>
            <a:off x="3188208" y="1242195"/>
            <a:ext cx="2445055" cy="170720"/>
          </a:xfrm>
          <a:prstGeom prst="rect">
            <a:avLst/>
          </a:prstGeom>
        </p:spPr>
        <p:txBody>
          <a:bodyPr vert="horz" wrap="square" lIns="0" tIns="9049" rIns="0" bIns="0" rtlCol="0">
            <a:spAutoFit/>
          </a:bodyPr>
          <a:lstStyle/>
          <a:p>
            <a:pPr marL="9525">
              <a:spcBef>
                <a:spcPts val="71"/>
              </a:spcBef>
            </a:pPr>
            <a:r>
              <a:rPr sz="1050" b="1" spc="-15">
                <a:latin typeface="思源黑体 CN Regular" panose="020B0500000000000000" pitchFamily="34" charset="-122"/>
                <a:cs typeface="Microsoft YaHei"/>
              </a:rPr>
              <a:t>持续发展节能节材、循环利用技术</a:t>
            </a:r>
            <a:r>
              <a:rPr sz="1050" b="1" spc="-38">
                <a:latin typeface="思源黑体 CN Regular" panose="020B0500000000000000" pitchFamily="34" charset="-122"/>
                <a:cs typeface="Microsoft YaHei"/>
              </a:rPr>
              <a:t>等</a:t>
            </a:r>
            <a:endParaRPr sz="1050">
              <a:latin typeface="思源黑体 CN Regular" panose="020B0500000000000000" pitchFamily="34" charset="-122"/>
              <a:cs typeface="Microsoft YaHei"/>
            </a:endParaRPr>
          </a:p>
        </p:txBody>
      </p:sp>
      <p:sp>
        <p:nvSpPr>
          <p:cNvPr id="19" name="object 19"/>
          <p:cNvSpPr txBox="1"/>
          <p:nvPr/>
        </p:nvSpPr>
        <p:spPr>
          <a:xfrm>
            <a:off x="2971800" y="1457422"/>
            <a:ext cx="2998265" cy="580928"/>
          </a:xfrm>
          <a:prstGeom prst="rect">
            <a:avLst/>
          </a:prstGeom>
        </p:spPr>
        <p:txBody>
          <a:bodyPr vert="horz" wrap="square" lIns="0" tIns="9525" rIns="0" bIns="0" rtlCol="0">
            <a:spAutoFit/>
          </a:bodyPr>
          <a:lstStyle/>
          <a:p>
            <a:pPr marL="9525" marR="3810" algn="just">
              <a:lnSpc>
                <a:spcPct val="150100"/>
              </a:lnSpc>
              <a:spcBef>
                <a:spcPts val="75"/>
              </a:spcBef>
            </a:pPr>
            <a:r>
              <a:rPr sz="825" spc="-15">
                <a:latin typeface="思源黑体 CN Regular" panose="020B0500000000000000" pitchFamily="34" charset="-122"/>
                <a:cs typeface="SimSun"/>
              </a:rPr>
              <a:t>升级现有节能技术和设备，持续挖掘节能潜力提升能效</a:t>
            </a:r>
            <a:r>
              <a:rPr sz="825" spc="-38">
                <a:latin typeface="思源黑体 CN Regular" panose="020B0500000000000000" pitchFamily="34" charset="-122"/>
                <a:cs typeface="SimSun"/>
              </a:rPr>
              <a:t>；</a:t>
            </a:r>
            <a:r>
              <a:rPr sz="825" spc="-15">
                <a:latin typeface="思源黑体 CN Regular" panose="020B0500000000000000" pitchFamily="34" charset="-122"/>
                <a:cs typeface="SimSun"/>
              </a:rPr>
              <a:t>推动钢铁、水泥等基础材料的绿色化转型；重</a:t>
            </a:r>
            <a:r>
              <a:rPr lang="en-US" altLang="zh-CN" sz="375" spc="-15">
                <a:solidFill>
                  <a:srgbClr val="FFFFFF"/>
                </a:solidFill>
                <a:latin typeface="微软雅黑" pitchFamily="34" charset="-122"/>
                <a:ea typeface="微软雅黑" pitchFamily="34" charset="-122"/>
                <a:cs typeface="SimSun"/>
              </a:rPr>
              <a:t>.</a:t>
            </a:r>
            <a:r>
              <a:rPr sz="825" spc="-15">
                <a:latin typeface="思源黑体 CN Regular" panose="020B0500000000000000" pitchFamily="34" charset="-122"/>
                <a:cs typeface="SimSun"/>
              </a:rPr>
              <a:t>点推进电</a:t>
            </a:r>
            <a:r>
              <a:rPr sz="825" spc="-38">
                <a:latin typeface="思源黑体 CN Regular" panose="020B0500000000000000" pitchFamily="34" charset="-122"/>
                <a:cs typeface="SimSun"/>
              </a:rPr>
              <a:t>能</a:t>
            </a:r>
            <a:r>
              <a:rPr sz="825" spc="-15">
                <a:latin typeface="思源黑体 CN Regular" panose="020B0500000000000000" pitchFamily="34" charset="-122"/>
                <a:cs typeface="SimSun"/>
              </a:rPr>
              <a:t>替代、氢基工业、生物燃料等工艺革新技术并推广应</a:t>
            </a:r>
            <a:r>
              <a:rPr sz="825" spc="-38">
                <a:latin typeface="思源黑体 CN Regular" panose="020B0500000000000000" pitchFamily="34" charset="-122"/>
                <a:cs typeface="SimSun"/>
              </a:rPr>
              <a:t>用</a:t>
            </a:r>
            <a:endParaRPr sz="825">
              <a:latin typeface="思源黑体 CN Regular" panose="020B0500000000000000" pitchFamily="34" charset="-122"/>
              <a:cs typeface="SimSun"/>
            </a:endParaRPr>
          </a:p>
        </p:txBody>
      </p:sp>
      <p:sp>
        <p:nvSpPr>
          <p:cNvPr id="20" name="object 20"/>
          <p:cNvSpPr txBox="1"/>
          <p:nvPr/>
        </p:nvSpPr>
        <p:spPr>
          <a:xfrm>
            <a:off x="5334000" y="3629185"/>
            <a:ext cx="3124200" cy="771365"/>
          </a:xfrm>
          <a:prstGeom prst="rect">
            <a:avLst/>
          </a:prstGeom>
        </p:spPr>
        <p:txBody>
          <a:bodyPr vert="horz" wrap="square" lIns="0" tIns="9525" rIns="0" bIns="0" rtlCol="0">
            <a:spAutoFit/>
          </a:bodyPr>
          <a:lstStyle/>
          <a:p>
            <a:pPr marL="418148" marR="60008">
              <a:lnSpc>
                <a:spcPct val="150000"/>
              </a:lnSpc>
              <a:spcBef>
                <a:spcPts val="75"/>
              </a:spcBef>
            </a:pPr>
            <a:r>
              <a:rPr sz="825" spc="-15">
                <a:latin typeface="思源黑体 CN Regular" panose="020B0500000000000000" pitchFamily="34" charset="-122"/>
                <a:cs typeface="SimSun"/>
              </a:rPr>
              <a:t>及时评估脱碳、零碳和负排放技术发展</a:t>
            </a:r>
            <a:r>
              <a:rPr sz="825" spc="-38">
                <a:latin typeface="思源黑体 CN Regular" panose="020B0500000000000000" pitchFamily="34" charset="-122"/>
                <a:cs typeface="SimSun"/>
              </a:rPr>
              <a:t>进</a:t>
            </a:r>
            <a:r>
              <a:rPr sz="825" spc="-15">
                <a:latin typeface="思源黑体 CN Regular" panose="020B0500000000000000" pitchFamily="34" charset="-122"/>
                <a:cs typeface="SimSun"/>
              </a:rPr>
              <a:t>程，促</a:t>
            </a:r>
            <a:r>
              <a:rPr lang="en-US" altLang="zh-CN" sz="375" spc="-15">
                <a:solidFill>
                  <a:srgbClr val="FFFFFF"/>
                </a:solidFill>
                <a:latin typeface="微软雅黑" pitchFamily="34" charset="-122"/>
                <a:ea typeface="微软雅黑" pitchFamily="34" charset="-122"/>
                <a:cs typeface="SimSun"/>
              </a:rPr>
              <a:t>.</a:t>
            </a:r>
            <a:r>
              <a:rPr sz="825" spc="-15">
                <a:latin typeface="思源黑体 CN Regular" panose="020B0500000000000000" pitchFamily="34" charset="-122"/>
                <a:cs typeface="SimSun"/>
              </a:rPr>
              <a:t>进不同技术单元集成耦合，最</a:t>
            </a:r>
            <a:r>
              <a:rPr lang="en-US" altLang="zh-CN" sz="375" spc="-11">
                <a:solidFill>
                  <a:schemeClr val="bg1"/>
                </a:solidFill>
                <a:latin typeface="微软雅黑" pitchFamily="34" charset="-122"/>
                <a:ea typeface="微软雅黑" pitchFamily="34" charset="-122"/>
                <a:cs typeface="SimSun"/>
              </a:rPr>
              <a:t>.</a:t>
            </a:r>
            <a:r>
              <a:rPr sz="825" spc="-15">
                <a:latin typeface="思源黑体 CN Regular" panose="020B0500000000000000" pitchFamily="34" charset="-122"/>
                <a:cs typeface="SimSun"/>
              </a:rPr>
              <a:t>大</a:t>
            </a:r>
            <a:r>
              <a:rPr sz="825" spc="-38">
                <a:latin typeface="思源黑体 CN Regular" panose="020B0500000000000000" pitchFamily="34" charset="-122"/>
                <a:cs typeface="SimSun"/>
              </a:rPr>
              <a:t>限</a:t>
            </a:r>
            <a:r>
              <a:rPr sz="825" spc="-15">
                <a:latin typeface="思源黑体 CN Regular" panose="020B0500000000000000" pitchFamily="34" charset="-122"/>
                <a:cs typeface="SimSun"/>
              </a:rPr>
              <a:t>度地挖掘相应技术的减排潜力；融</a:t>
            </a:r>
            <a:r>
              <a:rPr lang="en-US" altLang="zh-CN" sz="375" spc="-15">
                <a:solidFill>
                  <a:srgbClr val="FFFFFF"/>
                </a:solidFill>
                <a:latin typeface="微软雅黑" pitchFamily="34" charset="-122"/>
                <a:ea typeface="微软雅黑" pitchFamily="34" charset="-122"/>
                <a:cs typeface="SimSun"/>
              </a:rPr>
              <a:t>.</a:t>
            </a:r>
            <a:r>
              <a:rPr sz="825" spc="-15">
                <a:latin typeface="思源黑体 CN Regular" panose="020B0500000000000000" pitchFamily="34" charset="-122"/>
                <a:cs typeface="SimSun"/>
              </a:rPr>
              <a:t>合人</a:t>
            </a:r>
            <a:r>
              <a:rPr sz="825" spc="-38">
                <a:latin typeface="思源黑体 CN Regular" panose="020B0500000000000000" pitchFamily="34" charset="-122"/>
                <a:cs typeface="SimSun"/>
              </a:rPr>
              <a:t>工</a:t>
            </a:r>
            <a:r>
              <a:rPr sz="825" spc="-15">
                <a:latin typeface="思源黑体 CN Regular" panose="020B0500000000000000" pitchFamily="34" charset="-122"/>
                <a:cs typeface="SimSun"/>
              </a:rPr>
              <a:t>智能、互联网、信息通讯等系统优化</a:t>
            </a:r>
            <a:r>
              <a:rPr sz="825" spc="-38">
                <a:latin typeface="思源黑体 CN Regular" panose="020B0500000000000000" pitchFamily="34" charset="-122"/>
                <a:cs typeface="SimSun"/>
              </a:rPr>
              <a:t>技 </a:t>
            </a:r>
            <a:r>
              <a:rPr sz="825" spc="-15" err="1">
                <a:latin typeface="思源黑体 CN Regular" panose="020B0500000000000000" pitchFamily="34" charset="-122"/>
                <a:cs typeface="SimSun"/>
              </a:rPr>
              <a:t>术，开展技术融</a:t>
            </a:r>
            <a:r>
              <a:rPr lang="en-US" altLang="zh-CN" sz="375" spc="-15" err="1">
                <a:solidFill>
                  <a:srgbClr val="FFFFFF"/>
                </a:solidFill>
                <a:latin typeface="微软雅黑" pitchFamily="34" charset="-122"/>
                <a:ea typeface="微软雅黑" pitchFamily="34" charset="-122"/>
                <a:cs typeface="SimSun"/>
              </a:rPr>
              <a:t>.</a:t>
            </a:r>
            <a:r>
              <a:rPr sz="825" spc="-15" err="1">
                <a:latin typeface="思源黑体 CN Regular" panose="020B0500000000000000" pitchFamily="34" charset="-122"/>
                <a:cs typeface="SimSun"/>
              </a:rPr>
              <a:t>合优化的工程示范</a:t>
            </a:r>
            <a:r>
              <a:rPr sz="825" spc="-38">
                <a:latin typeface="思源黑体 CN Regular" panose="020B0500000000000000" pitchFamily="34" charset="-122"/>
                <a:cs typeface="SimSun"/>
              </a:rPr>
              <a:t>。</a:t>
            </a:r>
            <a:endParaRPr sz="788">
              <a:latin typeface="思源黑体 CN Regular" panose="020B0500000000000000" pitchFamily="34" charset="-122"/>
              <a:cs typeface="SimSun"/>
            </a:endParaRPr>
          </a:p>
        </p:txBody>
      </p:sp>
      <p:pic>
        <p:nvPicPr>
          <p:cNvPr id="21" name="图片 20"/>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200400" y="2148714"/>
            <a:ext cx="2451680" cy="2328036"/>
          </a:xfrm>
          <a:prstGeom prst="rect">
            <a:avLst/>
          </a:prstGeom>
        </p:spPr>
      </p:pic>
    </p:spTree>
    <p:extLst>
      <p:ext uri="{BB962C8B-B14F-4D97-AF65-F5344CB8AC3E}">
        <p14:creationId xmlns:p14="http://schemas.microsoft.com/office/powerpoint/2010/main" val="346056802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53" presetClass="entr" presetSubtype="0" fill="hold" grpId="1"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par>
                                <p:cTn id="15" presetID="53" presetClass="entr" presetSubtype="0" fill="hold" grpId="2" nodeType="with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p:cTn id="17" dur="500" fill="hold"/>
                                        <p:tgtEl>
                                          <p:spTgt spid="10"/>
                                        </p:tgtEl>
                                        <p:attrNameLst>
                                          <p:attrName>ppt_w</p:attrName>
                                        </p:attrNameLst>
                                      </p:cBhvr>
                                      <p:tavLst>
                                        <p:tav tm="0">
                                          <p:val>
                                            <p:fltVal val="0"/>
                                          </p:val>
                                        </p:tav>
                                        <p:tav tm="100000">
                                          <p:val>
                                            <p:strVal val="#ppt_w"/>
                                          </p:val>
                                        </p:tav>
                                      </p:tavLst>
                                    </p:anim>
                                    <p:anim calcmode="lin" valueType="num">
                                      <p:cBhvr>
                                        <p:cTn id="18" dur="500" fill="hold"/>
                                        <p:tgtEl>
                                          <p:spTgt spid="10"/>
                                        </p:tgtEl>
                                        <p:attrNameLst>
                                          <p:attrName>ppt_h</p:attrName>
                                        </p:attrNameLst>
                                      </p:cBhvr>
                                      <p:tavLst>
                                        <p:tav tm="0">
                                          <p:val>
                                            <p:fltVal val="0"/>
                                          </p:val>
                                        </p:tav>
                                        <p:tav tm="100000">
                                          <p:val>
                                            <p:strVal val="#ppt_h"/>
                                          </p:val>
                                        </p:tav>
                                      </p:tavLst>
                                    </p:anim>
                                    <p:animEffect transition="in" filter="fade">
                                      <p:cBhvr>
                                        <p:cTn id="19" dur="500"/>
                                        <p:tgtEl>
                                          <p:spTgt spid="10"/>
                                        </p:tgtEl>
                                      </p:cBhvr>
                                    </p:animEffect>
                                  </p:childTnLst>
                                </p:cTn>
                              </p:par>
                              <p:par>
                                <p:cTn id="20" presetID="53" presetClass="entr" presetSubtype="0" fill="hold" grpId="3"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p:cTn id="22" dur="500" fill="hold"/>
                                        <p:tgtEl>
                                          <p:spTgt spid="11"/>
                                        </p:tgtEl>
                                        <p:attrNameLst>
                                          <p:attrName>ppt_w</p:attrName>
                                        </p:attrNameLst>
                                      </p:cBhvr>
                                      <p:tavLst>
                                        <p:tav tm="0">
                                          <p:val>
                                            <p:fltVal val="0"/>
                                          </p:val>
                                        </p:tav>
                                        <p:tav tm="100000">
                                          <p:val>
                                            <p:strVal val="#ppt_w"/>
                                          </p:val>
                                        </p:tav>
                                      </p:tavLst>
                                    </p:anim>
                                    <p:anim calcmode="lin" valueType="num">
                                      <p:cBhvr>
                                        <p:cTn id="23" dur="500" fill="hold"/>
                                        <p:tgtEl>
                                          <p:spTgt spid="11"/>
                                        </p:tgtEl>
                                        <p:attrNameLst>
                                          <p:attrName>ppt_h</p:attrName>
                                        </p:attrNameLst>
                                      </p:cBhvr>
                                      <p:tavLst>
                                        <p:tav tm="0">
                                          <p:val>
                                            <p:fltVal val="0"/>
                                          </p:val>
                                        </p:tav>
                                        <p:tav tm="100000">
                                          <p:val>
                                            <p:strVal val="#ppt_h"/>
                                          </p:val>
                                        </p:tav>
                                      </p:tavLst>
                                    </p:anim>
                                    <p:animEffect transition="in" filter="fade">
                                      <p:cBhvr>
                                        <p:cTn id="24" dur="500"/>
                                        <p:tgtEl>
                                          <p:spTgt spid="11"/>
                                        </p:tgtEl>
                                      </p:cBhvr>
                                    </p:animEffect>
                                  </p:childTnLst>
                                </p:cTn>
                              </p:par>
                              <p:par>
                                <p:cTn id="25" presetID="53" presetClass="entr" presetSubtype="0" fill="hold" grpId="4"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fill="hold"/>
                                        <p:tgtEl>
                                          <p:spTgt spid="12"/>
                                        </p:tgtEl>
                                        <p:attrNameLst>
                                          <p:attrName>ppt_w</p:attrName>
                                        </p:attrNameLst>
                                      </p:cBhvr>
                                      <p:tavLst>
                                        <p:tav tm="0">
                                          <p:val>
                                            <p:fltVal val="0"/>
                                          </p:val>
                                        </p:tav>
                                        <p:tav tm="100000">
                                          <p:val>
                                            <p:strVal val="#ppt_w"/>
                                          </p:val>
                                        </p:tav>
                                      </p:tavLst>
                                    </p:anim>
                                    <p:anim calcmode="lin" valueType="num">
                                      <p:cBhvr>
                                        <p:cTn id="28" dur="500" fill="hold"/>
                                        <p:tgtEl>
                                          <p:spTgt spid="12"/>
                                        </p:tgtEl>
                                        <p:attrNameLst>
                                          <p:attrName>ppt_h</p:attrName>
                                        </p:attrNameLst>
                                      </p:cBhvr>
                                      <p:tavLst>
                                        <p:tav tm="0">
                                          <p:val>
                                            <p:fltVal val="0"/>
                                          </p:val>
                                        </p:tav>
                                        <p:tav tm="100000">
                                          <p:val>
                                            <p:strVal val="#ppt_h"/>
                                          </p:val>
                                        </p:tav>
                                      </p:tavLst>
                                    </p:anim>
                                    <p:animEffect transition="in" filter="fade">
                                      <p:cBhvr>
                                        <p:cTn id="29" dur="500"/>
                                        <p:tgtEl>
                                          <p:spTgt spid="12"/>
                                        </p:tgtEl>
                                      </p:cBhvr>
                                    </p:animEffect>
                                  </p:childTnLst>
                                </p:cTn>
                              </p:par>
                              <p:par>
                                <p:cTn id="30" presetID="53" presetClass="entr" presetSubtype="0" fill="hold" grpId="5" nodeType="withEffect">
                                  <p:stCondLst>
                                    <p:cond delay="0"/>
                                  </p:stCondLst>
                                  <p:childTnLst>
                                    <p:set>
                                      <p:cBhvr>
                                        <p:cTn id="31" dur="1" fill="hold">
                                          <p:stCondLst>
                                            <p:cond delay="0"/>
                                          </p:stCondLst>
                                        </p:cTn>
                                        <p:tgtEl>
                                          <p:spTgt spid="15"/>
                                        </p:tgtEl>
                                        <p:attrNameLst>
                                          <p:attrName>style.visibility</p:attrName>
                                        </p:attrNameLst>
                                      </p:cBhvr>
                                      <p:to>
                                        <p:strVal val="visible"/>
                                      </p:to>
                                    </p:set>
                                    <p:anim calcmode="lin" valueType="num">
                                      <p:cBhvr>
                                        <p:cTn id="32" dur="500" fill="hold"/>
                                        <p:tgtEl>
                                          <p:spTgt spid="15"/>
                                        </p:tgtEl>
                                        <p:attrNameLst>
                                          <p:attrName>ppt_w</p:attrName>
                                        </p:attrNameLst>
                                      </p:cBhvr>
                                      <p:tavLst>
                                        <p:tav tm="0">
                                          <p:val>
                                            <p:fltVal val="0"/>
                                          </p:val>
                                        </p:tav>
                                        <p:tav tm="100000">
                                          <p:val>
                                            <p:strVal val="#ppt_w"/>
                                          </p:val>
                                        </p:tav>
                                      </p:tavLst>
                                    </p:anim>
                                    <p:anim calcmode="lin" valueType="num">
                                      <p:cBhvr>
                                        <p:cTn id="33" dur="500" fill="hold"/>
                                        <p:tgtEl>
                                          <p:spTgt spid="15"/>
                                        </p:tgtEl>
                                        <p:attrNameLst>
                                          <p:attrName>ppt_h</p:attrName>
                                        </p:attrNameLst>
                                      </p:cBhvr>
                                      <p:tavLst>
                                        <p:tav tm="0">
                                          <p:val>
                                            <p:fltVal val="0"/>
                                          </p:val>
                                        </p:tav>
                                        <p:tav tm="100000">
                                          <p:val>
                                            <p:strVal val="#ppt_h"/>
                                          </p:val>
                                        </p:tav>
                                      </p:tavLst>
                                    </p:anim>
                                    <p:animEffect transition="in" filter="fade">
                                      <p:cBhvr>
                                        <p:cTn id="34" dur="500"/>
                                        <p:tgtEl>
                                          <p:spTgt spid="15"/>
                                        </p:tgtEl>
                                      </p:cBhvr>
                                    </p:animEffect>
                                  </p:childTnLst>
                                </p:cTn>
                              </p:par>
                              <p:par>
                                <p:cTn id="35" presetID="53" presetClass="entr" presetSubtype="0" fill="hold" grpId="6" nodeType="withEffect">
                                  <p:stCondLst>
                                    <p:cond delay="0"/>
                                  </p:stCondLst>
                                  <p:childTnLst>
                                    <p:set>
                                      <p:cBhvr>
                                        <p:cTn id="36" dur="1" fill="hold">
                                          <p:stCondLst>
                                            <p:cond delay="0"/>
                                          </p:stCondLst>
                                        </p:cTn>
                                        <p:tgtEl>
                                          <p:spTgt spid="16"/>
                                        </p:tgtEl>
                                        <p:attrNameLst>
                                          <p:attrName>style.visibility</p:attrName>
                                        </p:attrNameLst>
                                      </p:cBhvr>
                                      <p:to>
                                        <p:strVal val="visible"/>
                                      </p:to>
                                    </p:set>
                                    <p:anim calcmode="lin" valueType="num">
                                      <p:cBhvr>
                                        <p:cTn id="37" dur="500" fill="hold"/>
                                        <p:tgtEl>
                                          <p:spTgt spid="16"/>
                                        </p:tgtEl>
                                        <p:attrNameLst>
                                          <p:attrName>ppt_w</p:attrName>
                                        </p:attrNameLst>
                                      </p:cBhvr>
                                      <p:tavLst>
                                        <p:tav tm="0">
                                          <p:val>
                                            <p:fltVal val="0"/>
                                          </p:val>
                                        </p:tav>
                                        <p:tav tm="100000">
                                          <p:val>
                                            <p:strVal val="#ppt_w"/>
                                          </p:val>
                                        </p:tav>
                                      </p:tavLst>
                                    </p:anim>
                                    <p:anim calcmode="lin" valueType="num">
                                      <p:cBhvr>
                                        <p:cTn id="38" dur="500" fill="hold"/>
                                        <p:tgtEl>
                                          <p:spTgt spid="16"/>
                                        </p:tgtEl>
                                        <p:attrNameLst>
                                          <p:attrName>ppt_h</p:attrName>
                                        </p:attrNameLst>
                                      </p:cBhvr>
                                      <p:tavLst>
                                        <p:tav tm="0">
                                          <p:val>
                                            <p:fltVal val="0"/>
                                          </p:val>
                                        </p:tav>
                                        <p:tav tm="100000">
                                          <p:val>
                                            <p:strVal val="#ppt_h"/>
                                          </p:val>
                                        </p:tav>
                                      </p:tavLst>
                                    </p:anim>
                                    <p:animEffect transition="in" filter="fade">
                                      <p:cBhvr>
                                        <p:cTn id="39" dur="500"/>
                                        <p:tgtEl>
                                          <p:spTgt spid="16"/>
                                        </p:tgtEl>
                                      </p:cBhvr>
                                    </p:animEffect>
                                  </p:childTnLst>
                                </p:cTn>
                              </p:par>
                              <p:par>
                                <p:cTn id="40" presetID="53" presetClass="entr" presetSubtype="0" fill="hold" grpId="7" nodeType="withEffect">
                                  <p:stCondLst>
                                    <p:cond delay="0"/>
                                  </p:stCondLst>
                                  <p:childTnLst>
                                    <p:set>
                                      <p:cBhvr>
                                        <p:cTn id="41" dur="1" fill="hold">
                                          <p:stCondLst>
                                            <p:cond delay="0"/>
                                          </p:stCondLst>
                                        </p:cTn>
                                        <p:tgtEl>
                                          <p:spTgt spid="18"/>
                                        </p:tgtEl>
                                        <p:attrNameLst>
                                          <p:attrName>style.visibility</p:attrName>
                                        </p:attrNameLst>
                                      </p:cBhvr>
                                      <p:to>
                                        <p:strVal val="visible"/>
                                      </p:to>
                                    </p:set>
                                    <p:anim calcmode="lin" valueType="num">
                                      <p:cBhvr>
                                        <p:cTn id="42" dur="500" fill="hold"/>
                                        <p:tgtEl>
                                          <p:spTgt spid="18"/>
                                        </p:tgtEl>
                                        <p:attrNameLst>
                                          <p:attrName>ppt_w</p:attrName>
                                        </p:attrNameLst>
                                      </p:cBhvr>
                                      <p:tavLst>
                                        <p:tav tm="0">
                                          <p:val>
                                            <p:fltVal val="0"/>
                                          </p:val>
                                        </p:tav>
                                        <p:tav tm="100000">
                                          <p:val>
                                            <p:strVal val="#ppt_w"/>
                                          </p:val>
                                        </p:tav>
                                      </p:tavLst>
                                    </p:anim>
                                    <p:anim calcmode="lin" valueType="num">
                                      <p:cBhvr>
                                        <p:cTn id="43" dur="500" fill="hold"/>
                                        <p:tgtEl>
                                          <p:spTgt spid="18"/>
                                        </p:tgtEl>
                                        <p:attrNameLst>
                                          <p:attrName>ppt_h</p:attrName>
                                        </p:attrNameLst>
                                      </p:cBhvr>
                                      <p:tavLst>
                                        <p:tav tm="0">
                                          <p:val>
                                            <p:fltVal val="0"/>
                                          </p:val>
                                        </p:tav>
                                        <p:tav tm="100000">
                                          <p:val>
                                            <p:strVal val="#ppt_h"/>
                                          </p:val>
                                        </p:tav>
                                      </p:tavLst>
                                    </p:anim>
                                    <p:animEffect transition="in" filter="fade">
                                      <p:cBhvr>
                                        <p:cTn id="44" dur="500"/>
                                        <p:tgtEl>
                                          <p:spTgt spid="18"/>
                                        </p:tgtEl>
                                      </p:cBhvr>
                                    </p:animEffect>
                                  </p:childTnLst>
                                </p:cTn>
                              </p:par>
                              <p:par>
                                <p:cTn id="45" presetID="53" presetClass="entr" presetSubtype="0" fill="hold" grpId="8" nodeType="withEffect">
                                  <p:stCondLst>
                                    <p:cond delay="0"/>
                                  </p:stCondLst>
                                  <p:childTnLst>
                                    <p:set>
                                      <p:cBhvr>
                                        <p:cTn id="46" dur="1" fill="hold">
                                          <p:stCondLst>
                                            <p:cond delay="0"/>
                                          </p:stCondLst>
                                        </p:cTn>
                                        <p:tgtEl>
                                          <p:spTgt spid="19"/>
                                        </p:tgtEl>
                                        <p:attrNameLst>
                                          <p:attrName>style.visibility</p:attrName>
                                        </p:attrNameLst>
                                      </p:cBhvr>
                                      <p:to>
                                        <p:strVal val="visible"/>
                                      </p:to>
                                    </p:set>
                                    <p:anim calcmode="lin" valueType="num">
                                      <p:cBhvr>
                                        <p:cTn id="47" dur="500" fill="hold"/>
                                        <p:tgtEl>
                                          <p:spTgt spid="19"/>
                                        </p:tgtEl>
                                        <p:attrNameLst>
                                          <p:attrName>ppt_w</p:attrName>
                                        </p:attrNameLst>
                                      </p:cBhvr>
                                      <p:tavLst>
                                        <p:tav tm="0">
                                          <p:val>
                                            <p:fltVal val="0"/>
                                          </p:val>
                                        </p:tav>
                                        <p:tav tm="100000">
                                          <p:val>
                                            <p:strVal val="#ppt_w"/>
                                          </p:val>
                                        </p:tav>
                                      </p:tavLst>
                                    </p:anim>
                                    <p:anim calcmode="lin" valueType="num">
                                      <p:cBhvr>
                                        <p:cTn id="48" dur="500" fill="hold"/>
                                        <p:tgtEl>
                                          <p:spTgt spid="19"/>
                                        </p:tgtEl>
                                        <p:attrNameLst>
                                          <p:attrName>ppt_h</p:attrName>
                                        </p:attrNameLst>
                                      </p:cBhvr>
                                      <p:tavLst>
                                        <p:tav tm="0">
                                          <p:val>
                                            <p:fltVal val="0"/>
                                          </p:val>
                                        </p:tav>
                                        <p:tav tm="100000">
                                          <p:val>
                                            <p:strVal val="#ppt_h"/>
                                          </p:val>
                                        </p:tav>
                                      </p:tavLst>
                                    </p:anim>
                                    <p:animEffect transition="in" filter="fade">
                                      <p:cBhvr>
                                        <p:cTn id="49" dur="500"/>
                                        <p:tgtEl>
                                          <p:spTgt spid="19"/>
                                        </p:tgtEl>
                                      </p:cBhvr>
                                    </p:animEffect>
                                  </p:childTnLst>
                                </p:cTn>
                              </p:par>
                              <p:par>
                                <p:cTn id="50" presetID="53" presetClass="entr" presetSubtype="0" fill="hold" grpId="9" nodeType="withEffect">
                                  <p:stCondLst>
                                    <p:cond delay="0"/>
                                  </p:stCondLst>
                                  <p:childTnLst>
                                    <p:set>
                                      <p:cBhvr>
                                        <p:cTn id="51" dur="1" fill="hold">
                                          <p:stCondLst>
                                            <p:cond delay="0"/>
                                          </p:stCondLst>
                                        </p:cTn>
                                        <p:tgtEl>
                                          <p:spTgt spid="20"/>
                                        </p:tgtEl>
                                        <p:attrNameLst>
                                          <p:attrName>style.visibility</p:attrName>
                                        </p:attrNameLst>
                                      </p:cBhvr>
                                      <p:to>
                                        <p:strVal val="visible"/>
                                      </p:to>
                                    </p:set>
                                    <p:anim calcmode="lin" valueType="num">
                                      <p:cBhvr>
                                        <p:cTn id="52" dur="500" fill="hold"/>
                                        <p:tgtEl>
                                          <p:spTgt spid="20"/>
                                        </p:tgtEl>
                                        <p:attrNameLst>
                                          <p:attrName>ppt_w</p:attrName>
                                        </p:attrNameLst>
                                      </p:cBhvr>
                                      <p:tavLst>
                                        <p:tav tm="0">
                                          <p:val>
                                            <p:fltVal val="0"/>
                                          </p:val>
                                        </p:tav>
                                        <p:tav tm="100000">
                                          <p:val>
                                            <p:strVal val="#ppt_w"/>
                                          </p:val>
                                        </p:tav>
                                      </p:tavLst>
                                    </p:anim>
                                    <p:anim calcmode="lin" valueType="num">
                                      <p:cBhvr>
                                        <p:cTn id="53" dur="500" fill="hold"/>
                                        <p:tgtEl>
                                          <p:spTgt spid="20"/>
                                        </p:tgtEl>
                                        <p:attrNameLst>
                                          <p:attrName>ppt_h</p:attrName>
                                        </p:attrNameLst>
                                      </p:cBhvr>
                                      <p:tavLst>
                                        <p:tav tm="0">
                                          <p:val>
                                            <p:fltVal val="0"/>
                                          </p:val>
                                        </p:tav>
                                        <p:tav tm="100000">
                                          <p:val>
                                            <p:strVal val="#ppt_h"/>
                                          </p:val>
                                        </p:tav>
                                      </p:tavLst>
                                    </p:anim>
                                    <p:animEffect transition="in" filter="fade">
                                      <p:cBhvr>
                                        <p:cTn id="54" dur="500"/>
                                        <p:tgtEl>
                                          <p:spTgt spid="20"/>
                                        </p:tgtEl>
                                      </p:cBhvr>
                                    </p:animEffect>
                                  </p:childTnLst>
                                </p:cTn>
                              </p:par>
                            </p:childTnLst>
                          </p:cTn>
                        </p:par>
                      </p:childTnLst>
                    </p:cTn>
                  </p:par>
                  <p:par>
                    <p:cTn id="55" fill="hold" nodeType="clickPar">
                      <p:stCondLst>
                        <p:cond delay="indefinite"/>
                      </p:stCondLst>
                      <p:childTnLst>
                        <p:par>
                          <p:cTn id="56" fill="hold" nodeType="afterGroup">
                            <p:stCondLst>
                              <p:cond delay="0"/>
                            </p:stCondLst>
                            <p:childTnLst>
                              <p:par>
                                <p:cTn id="57" presetID="2" presetClass="entr" presetSubtype="4" fill="hold" nodeType="click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additive="base">
                                        <p:cTn id="59" dur="500" fill="hold"/>
                                        <p:tgtEl>
                                          <p:spTgt spid="21"/>
                                        </p:tgtEl>
                                        <p:attrNameLst>
                                          <p:attrName>ppt_x</p:attrName>
                                        </p:attrNameLst>
                                      </p:cBhvr>
                                      <p:tavLst>
                                        <p:tav tm="0">
                                          <p:val>
                                            <p:strVal val="#ppt_x"/>
                                          </p:val>
                                        </p:tav>
                                        <p:tav tm="100000">
                                          <p:val>
                                            <p:strVal val="#ppt_x"/>
                                          </p:val>
                                        </p:tav>
                                      </p:tavLst>
                                    </p:anim>
                                    <p:anim calcmode="lin" valueType="num">
                                      <p:cBhvr additive="base">
                                        <p:cTn id="60"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1"/>
      <p:bldP spid="10" grpId="2"/>
      <p:bldP spid="11" grpId="3"/>
      <p:bldP spid="12" grpId="4"/>
      <p:bldP spid="15" grpId="5"/>
      <p:bldP spid="16" grpId="6"/>
      <p:bldP spid="18" grpId="7"/>
      <p:bldP spid="19" grpId="8"/>
      <p:bldP spid="20" grpId="9"/>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212399"/>
            <a:ext cx="9143999" cy="4929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0" rIns="135000" bIns="0" anchor="ctr"/>
          <a:lstStyle/>
          <a:p>
            <a:pPr algn="ctr">
              <a:defRPr/>
            </a:pPr>
            <a:r>
              <a:rPr lang="en-US" altLang="zh-CN" sz="21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1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1" y="1636569"/>
            <a:ext cx="9143999" cy="5814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1936373" y="2940767"/>
            <a:ext cx="5179807" cy="1269578"/>
          </a:xfrm>
          <a:prstGeom prst="rect">
            <a:avLst/>
          </a:prstGeom>
          <a:noFill/>
          <a:ln w="25400" cap="flat" cmpd="sng" algn="ctr">
            <a:noFill/>
            <a:prstDash val="solid"/>
          </a:ln>
          <a:effectLst/>
        </p:spPr>
        <p:txBody>
          <a:bodyPr rtlCol="0" anchor="ctr"/>
          <a:lstStyle/>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0826996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762000" y="716382"/>
            <a:ext cx="7620000" cy="3836568"/>
          </a:xfrm>
          <a:prstGeom prst="rect">
            <a:avLst/>
          </a:prstGeom>
          <a:pattFill prst="ltVert">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V="1">
            <a:off x="-1" y="-3456"/>
            <a:ext cx="2362200" cy="2435489"/>
          </a:xfrm>
          <a:prstGeom prst="rect">
            <a:avLst/>
          </a:prstGeom>
        </p:spPr>
      </p:pic>
      <p:pic>
        <p:nvPicPr>
          <p:cNvPr id="11" name="图片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395523" y="-3456"/>
            <a:ext cx="2748477" cy="2087959"/>
          </a:xfrm>
          <a:prstGeom prst="rect">
            <a:avLst/>
          </a:prstGeom>
        </p:spPr>
      </p:pic>
      <p:pic>
        <p:nvPicPr>
          <p:cNvPr id="10" name="图片 9"/>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1" y="4011855"/>
            <a:ext cx="9143244" cy="1133762"/>
          </a:xfrm>
          <a:prstGeom prst="rect">
            <a:avLst/>
          </a:prstGeom>
        </p:spPr>
      </p:pic>
      <p:sp>
        <p:nvSpPr>
          <p:cNvPr id="18" name="矩形 17"/>
          <p:cNvSpPr/>
          <p:nvPr/>
        </p:nvSpPr>
        <p:spPr>
          <a:xfrm>
            <a:off x="2057400" y="1352550"/>
            <a:ext cx="815608" cy="1418828"/>
          </a:xfrm>
          <a:prstGeom prst="rect">
            <a:avLst/>
          </a:prstGeom>
        </p:spPr>
        <p:txBody>
          <a:bodyPr vert="eaVert" wrap="square" lIns="68580" tIns="34290" rIns="68580" bIns="34290">
            <a:spAutoFit/>
          </a:bodyPr>
          <a:lstStyle/>
          <a:p>
            <a:pPr defTabSz="685800">
              <a:defRPr/>
            </a:pPr>
            <a:r>
              <a:rPr lang="zh-CN" altLang="en-US" sz="4400" b="1" spc="225">
                <a:solidFill>
                  <a:schemeClr val="accent1"/>
                </a:solidFill>
                <a:latin typeface="+mj-ea"/>
                <a:ea typeface="+mj-ea"/>
                <a:cs typeface="+mn-ea"/>
                <a:sym typeface="+mn-lt"/>
              </a:rPr>
              <a:t>目录</a:t>
            </a:r>
            <a:endParaRPr sz="4400" b="1" spc="225">
              <a:solidFill>
                <a:schemeClr val="accent1"/>
              </a:solidFill>
              <a:latin typeface="+mj-ea"/>
              <a:ea typeface="+mj-ea"/>
              <a:cs typeface="+mn-ea"/>
              <a:sym typeface="+mn-lt"/>
            </a:endParaRPr>
          </a:p>
        </p:txBody>
      </p:sp>
      <p:grpSp>
        <p:nvGrpSpPr>
          <p:cNvPr id="20" name="组合 19"/>
          <p:cNvGrpSpPr/>
          <p:nvPr/>
        </p:nvGrpSpPr>
        <p:grpSpPr>
          <a:xfrm>
            <a:off x="2895598" y="1492908"/>
            <a:ext cx="3810002" cy="321730"/>
            <a:chOff x="3113365" y="1214277"/>
            <a:chExt cx="4449212" cy="321730"/>
          </a:xfrm>
        </p:grpSpPr>
        <p:sp>
          <p:nvSpPr>
            <p:cNvPr id="21" name="文本框 7"/>
            <p:cNvSpPr txBox="1"/>
            <p:nvPr/>
          </p:nvSpPr>
          <p:spPr>
            <a:xfrm>
              <a:off x="3113365" y="1220536"/>
              <a:ext cx="489752" cy="315471"/>
            </a:xfrm>
            <a:prstGeom prst="rect">
              <a:avLst/>
            </a:prstGeom>
            <a:solidFill>
              <a:schemeClr val="accent1"/>
            </a:solidFill>
            <a:ln>
              <a:noFill/>
            </a:ln>
          </p:spPr>
          <p:txBody>
            <a:bodyPr wrap="square" lIns="68580" tIns="34290" rIns="68580" bIns="34290" rtlCol="0">
              <a:spAutoFit/>
            </a:bodyPr>
            <a:lstStyle/>
            <a:p>
              <a:pPr algn="ctr" defTabSz="685800"/>
              <a:r>
                <a:rPr lang="en-US" altLang="zh-CN" sz="1600">
                  <a:solidFill>
                    <a:schemeClr val="bg1"/>
                  </a:solidFill>
                  <a:latin typeface="+mn-ea"/>
                  <a:cs typeface="+mn-ea"/>
                  <a:sym typeface="+mn-lt"/>
                </a:rPr>
                <a:t>01</a:t>
              </a:r>
            </a:p>
          </p:txBody>
        </p:sp>
        <p:sp>
          <p:nvSpPr>
            <p:cNvPr id="22" name="文本框 15"/>
            <p:cNvSpPr txBox="1"/>
            <p:nvPr/>
          </p:nvSpPr>
          <p:spPr>
            <a:xfrm>
              <a:off x="3679315" y="1214277"/>
              <a:ext cx="3883262" cy="315471"/>
            </a:xfrm>
            <a:prstGeom prst="rect">
              <a:avLst/>
            </a:prstGeom>
            <a:noFill/>
            <a:ln>
              <a:solidFill>
                <a:schemeClr val="accent1"/>
              </a:solidFill>
            </a:ln>
          </p:spPr>
          <p:txBody>
            <a:bodyPr wrap="square" lIns="68580" tIns="34290" rIns="68580" bIns="34290" rtlCol="0">
              <a:spAutoFit/>
            </a:bodyPr>
            <a:lstStyle/>
            <a:p>
              <a:pPr algn="ctr" defTabSz="685800"/>
              <a:r>
                <a:rPr lang="zh-CN" altLang="en-US" sz="1600">
                  <a:solidFill>
                    <a:schemeClr val="tx1">
                      <a:lumMod val="85000"/>
                      <a:lumOff val="15000"/>
                    </a:schemeClr>
                  </a:solidFill>
                  <a:latin typeface="+mn-ea"/>
                  <a:cs typeface="+mn-ea"/>
                  <a:sym typeface="+mn-lt"/>
                </a:rPr>
                <a:t>低碳科技相关概述</a:t>
              </a:r>
            </a:p>
          </p:txBody>
        </p:sp>
      </p:grpSp>
      <p:grpSp>
        <p:nvGrpSpPr>
          <p:cNvPr id="23" name="组合 22"/>
          <p:cNvGrpSpPr/>
          <p:nvPr/>
        </p:nvGrpSpPr>
        <p:grpSpPr>
          <a:xfrm>
            <a:off x="2895598" y="2483508"/>
            <a:ext cx="3810002" cy="321730"/>
            <a:chOff x="3113365" y="1214277"/>
            <a:chExt cx="4449212" cy="321730"/>
          </a:xfrm>
        </p:grpSpPr>
        <p:sp>
          <p:nvSpPr>
            <p:cNvPr id="24" name="文本框 7"/>
            <p:cNvSpPr txBox="1"/>
            <p:nvPr/>
          </p:nvSpPr>
          <p:spPr>
            <a:xfrm>
              <a:off x="3113365" y="1220536"/>
              <a:ext cx="489752" cy="315471"/>
            </a:xfrm>
            <a:prstGeom prst="rect">
              <a:avLst/>
            </a:prstGeom>
            <a:solidFill>
              <a:schemeClr val="accent1"/>
            </a:solidFill>
            <a:ln>
              <a:noFill/>
            </a:ln>
          </p:spPr>
          <p:txBody>
            <a:bodyPr wrap="square" lIns="68580" tIns="34290" rIns="68580" bIns="34290" rtlCol="0">
              <a:spAutoFit/>
            </a:bodyPr>
            <a:lstStyle/>
            <a:p>
              <a:pPr algn="ctr" defTabSz="685800"/>
              <a:r>
                <a:rPr lang="en-US" altLang="zh-CN" sz="1600">
                  <a:solidFill>
                    <a:schemeClr val="bg1"/>
                  </a:solidFill>
                  <a:latin typeface="+mn-ea"/>
                  <a:cs typeface="+mn-ea"/>
                  <a:sym typeface="+mn-lt"/>
                </a:rPr>
                <a:t>02</a:t>
              </a:r>
            </a:p>
          </p:txBody>
        </p:sp>
        <p:sp>
          <p:nvSpPr>
            <p:cNvPr id="25" name="文本框 15"/>
            <p:cNvSpPr txBox="1"/>
            <p:nvPr/>
          </p:nvSpPr>
          <p:spPr>
            <a:xfrm>
              <a:off x="3679315" y="1214277"/>
              <a:ext cx="3883262" cy="315471"/>
            </a:xfrm>
            <a:prstGeom prst="rect">
              <a:avLst/>
            </a:prstGeom>
            <a:noFill/>
            <a:ln>
              <a:solidFill>
                <a:schemeClr val="accent1"/>
              </a:solidFill>
            </a:ln>
          </p:spPr>
          <p:txBody>
            <a:bodyPr wrap="square" lIns="68580" tIns="34290" rIns="68580" bIns="34290" rtlCol="0">
              <a:spAutoFit/>
            </a:bodyPr>
            <a:lstStyle/>
            <a:p>
              <a:pPr algn="ctr" defTabSz="685800"/>
              <a:r>
                <a:rPr lang="zh-CN" altLang="en-US" sz="1600">
                  <a:solidFill>
                    <a:schemeClr val="tx1">
                      <a:lumMod val="85000"/>
                      <a:lumOff val="15000"/>
                    </a:schemeClr>
                  </a:solidFill>
                  <a:latin typeface="+mn-ea"/>
                  <a:cs typeface="+mn-ea"/>
                  <a:sym typeface="+mn-lt"/>
                </a:rPr>
                <a:t>低碳科技发展现状</a:t>
              </a:r>
            </a:p>
          </p:txBody>
        </p:sp>
      </p:grpSp>
      <p:grpSp>
        <p:nvGrpSpPr>
          <p:cNvPr id="26" name="组合 25"/>
          <p:cNvGrpSpPr/>
          <p:nvPr/>
        </p:nvGrpSpPr>
        <p:grpSpPr>
          <a:xfrm>
            <a:off x="2895598" y="3474108"/>
            <a:ext cx="3810002" cy="321730"/>
            <a:chOff x="3113365" y="1214277"/>
            <a:chExt cx="4449212" cy="321730"/>
          </a:xfrm>
        </p:grpSpPr>
        <p:sp>
          <p:nvSpPr>
            <p:cNvPr id="27" name="文本框 7"/>
            <p:cNvSpPr txBox="1"/>
            <p:nvPr/>
          </p:nvSpPr>
          <p:spPr>
            <a:xfrm>
              <a:off x="3113365" y="1220536"/>
              <a:ext cx="489752" cy="315471"/>
            </a:xfrm>
            <a:prstGeom prst="rect">
              <a:avLst/>
            </a:prstGeom>
            <a:solidFill>
              <a:schemeClr val="accent1"/>
            </a:solidFill>
            <a:ln>
              <a:noFill/>
            </a:ln>
          </p:spPr>
          <p:txBody>
            <a:bodyPr wrap="square" lIns="68580" tIns="34290" rIns="68580" bIns="34290" rtlCol="0">
              <a:spAutoFit/>
            </a:bodyPr>
            <a:lstStyle/>
            <a:p>
              <a:pPr algn="ctr" defTabSz="685800"/>
              <a:r>
                <a:rPr lang="en-US" altLang="zh-CN" sz="1600">
                  <a:solidFill>
                    <a:schemeClr val="bg1"/>
                  </a:solidFill>
                  <a:latin typeface="+mn-ea"/>
                  <a:cs typeface="+mn-ea"/>
                  <a:sym typeface="+mn-lt"/>
                </a:rPr>
                <a:t>03</a:t>
              </a:r>
            </a:p>
          </p:txBody>
        </p:sp>
        <p:sp>
          <p:nvSpPr>
            <p:cNvPr id="30" name="文本框 15"/>
            <p:cNvSpPr txBox="1"/>
            <p:nvPr/>
          </p:nvSpPr>
          <p:spPr>
            <a:xfrm>
              <a:off x="3679315" y="1214277"/>
              <a:ext cx="3883262" cy="315471"/>
            </a:xfrm>
            <a:prstGeom prst="rect">
              <a:avLst/>
            </a:prstGeom>
            <a:noFill/>
            <a:ln>
              <a:solidFill>
                <a:schemeClr val="accent1"/>
              </a:solidFill>
            </a:ln>
          </p:spPr>
          <p:txBody>
            <a:bodyPr wrap="square" lIns="68580" tIns="34290" rIns="68580" bIns="34290" rtlCol="0">
              <a:spAutoFit/>
            </a:bodyPr>
            <a:lstStyle/>
            <a:p>
              <a:pPr algn="ctr" defTabSz="685800"/>
              <a:r>
                <a:rPr lang="zh-CN" altLang="en-US" sz="1600">
                  <a:solidFill>
                    <a:schemeClr val="tx1">
                      <a:lumMod val="85000"/>
                      <a:lumOff val="15000"/>
                    </a:schemeClr>
                  </a:solidFill>
                  <a:latin typeface="+mn-ea"/>
                  <a:cs typeface="+mn-ea"/>
                  <a:sym typeface="+mn-lt"/>
                </a:rPr>
                <a:t>科技发展动向趋势</a:t>
              </a:r>
            </a:p>
          </p:txBody>
        </p:sp>
      </p:grpSp>
      <p:pic>
        <p:nvPicPr>
          <p:cNvPr id="14" name="图片 13"/>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999796" y="2851244"/>
            <a:ext cx="1591004" cy="1997686"/>
          </a:xfrm>
          <a:prstGeom prst="rect">
            <a:avLst/>
          </a:prstGeom>
        </p:spPr>
      </p:pic>
      <p:pic>
        <p:nvPicPr>
          <p:cNvPr id="15" name="图片 14"/>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flipH="1">
            <a:off x="6705600" y="2547840"/>
            <a:ext cx="2410447" cy="2410447"/>
          </a:xfrm>
          <a:prstGeom prst="rect">
            <a:avLst/>
          </a:prstGeom>
        </p:spPr>
      </p:pic>
    </p:spTree>
    <p:extLst>
      <p:ext uri="{BB962C8B-B14F-4D97-AF65-F5344CB8AC3E}">
        <p14:creationId xmlns:p14="http://schemas.microsoft.com/office/powerpoint/2010/main" val="6418387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2" presetClass="entr" presetSubtype="9"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0-#ppt_w/2"/>
                                          </p:val>
                                        </p:tav>
                                        <p:tav tm="100000">
                                          <p:val>
                                            <p:strVal val="#ppt_x"/>
                                          </p:val>
                                        </p:tav>
                                      </p:tavLst>
                                    </p:anim>
                                    <p:anim calcmode="lin" valueType="num">
                                      <p:cBhvr additive="base">
                                        <p:cTn id="12" dur="500" fill="hold"/>
                                        <p:tgtEl>
                                          <p:spTgt spid="9"/>
                                        </p:tgtEl>
                                        <p:attrNameLst>
                                          <p:attrName>ppt_y</p:attrName>
                                        </p:attrNameLst>
                                      </p:cBhvr>
                                      <p:tavLst>
                                        <p:tav tm="0">
                                          <p:val>
                                            <p:strVal val="0-#ppt_h/2"/>
                                          </p:val>
                                        </p:tav>
                                        <p:tav tm="100000">
                                          <p:val>
                                            <p:strVal val="#ppt_y"/>
                                          </p:val>
                                        </p:tav>
                                      </p:tavLst>
                                    </p:anim>
                                  </p:childTnLst>
                                </p:cTn>
                              </p:par>
                              <p:par>
                                <p:cTn id="13" presetID="2" presetClass="entr" presetSubtype="3"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500" fill="hold"/>
                                        <p:tgtEl>
                                          <p:spTgt spid="11"/>
                                        </p:tgtEl>
                                        <p:attrNameLst>
                                          <p:attrName>ppt_x</p:attrName>
                                        </p:attrNameLst>
                                      </p:cBhvr>
                                      <p:tavLst>
                                        <p:tav tm="0">
                                          <p:val>
                                            <p:strVal val="1+#ppt_w/2"/>
                                          </p:val>
                                        </p:tav>
                                        <p:tav tm="100000">
                                          <p:val>
                                            <p:strVal val="#ppt_x"/>
                                          </p:val>
                                        </p:tav>
                                      </p:tavLst>
                                    </p:anim>
                                    <p:anim calcmode="lin" valueType="num">
                                      <p:cBhvr additive="base">
                                        <p:cTn id="16"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barn(inVertical)">
                                      <p:cBhvr>
                                        <p:cTn id="21" dur="500"/>
                                        <p:tgtEl>
                                          <p:spTgt spid="3"/>
                                        </p:tgtEl>
                                      </p:cBhvr>
                                    </p:animEffect>
                                  </p:childTnLst>
                                </p:cTn>
                              </p:par>
                            </p:childTnLst>
                          </p:cTn>
                        </p:par>
                      </p:childTnLst>
                    </p:cTn>
                  </p:par>
                  <p:par>
                    <p:cTn id="22" fill="hold" nodeType="clickPar">
                      <p:stCondLst>
                        <p:cond delay="indefinite"/>
                      </p:stCondLst>
                      <p:childTnLst>
                        <p:par>
                          <p:cTn id="23" fill="hold" nodeType="afterGroup">
                            <p:stCondLst>
                              <p:cond delay="0"/>
                            </p:stCondLst>
                            <p:childTnLst>
                              <p:par>
                                <p:cTn id="24" presetID="2" presetClass="entr" presetSubtype="4" fill="hold" nodeType="click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additive="base">
                                        <p:cTn id="26" dur="500" fill="hold"/>
                                        <p:tgtEl>
                                          <p:spTgt spid="14"/>
                                        </p:tgtEl>
                                        <p:attrNameLst>
                                          <p:attrName>ppt_x</p:attrName>
                                        </p:attrNameLst>
                                      </p:cBhvr>
                                      <p:tavLst>
                                        <p:tav tm="0">
                                          <p:val>
                                            <p:strVal val="#ppt_x"/>
                                          </p:val>
                                        </p:tav>
                                        <p:tav tm="100000">
                                          <p:val>
                                            <p:strVal val="#ppt_x"/>
                                          </p:val>
                                        </p:tav>
                                      </p:tavLst>
                                    </p:anim>
                                    <p:anim calcmode="lin" valueType="num">
                                      <p:cBhvr additive="base">
                                        <p:cTn id="27" dur="500" fill="hold"/>
                                        <p:tgtEl>
                                          <p:spTgt spid="14"/>
                                        </p:tgtEl>
                                        <p:attrNameLst>
                                          <p:attrName>ppt_y</p:attrName>
                                        </p:attrNameLst>
                                      </p:cBhvr>
                                      <p:tavLst>
                                        <p:tav tm="0">
                                          <p:val>
                                            <p:strVal val="1+#ppt_h/2"/>
                                          </p:val>
                                        </p:tav>
                                        <p:tav tm="100000">
                                          <p:val>
                                            <p:strVal val="#ppt_y"/>
                                          </p:val>
                                        </p:tav>
                                      </p:tavLst>
                                    </p:anim>
                                  </p:childTnLst>
                                </p:cTn>
                              </p:par>
                              <p:par>
                                <p:cTn id="28" presetID="2" presetClass="entr" presetSubtype="4" fill="hold" nodeType="withEffect">
                                  <p:stCondLst>
                                    <p:cond delay="0"/>
                                  </p:stCondLst>
                                  <p:childTnLst>
                                    <p:set>
                                      <p:cBhvr>
                                        <p:cTn id="29" dur="1" fill="hold">
                                          <p:stCondLst>
                                            <p:cond delay="0"/>
                                          </p:stCondLst>
                                        </p:cTn>
                                        <p:tgtEl>
                                          <p:spTgt spid="15"/>
                                        </p:tgtEl>
                                        <p:attrNameLst>
                                          <p:attrName>style.visibility</p:attrName>
                                        </p:attrNameLst>
                                      </p:cBhvr>
                                      <p:to>
                                        <p:strVal val="visible"/>
                                      </p:to>
                                    </p:set>
                                    <p:anim calcmode="lin" valueType="num">
                                      <p:cBhvr additive="base">
                                        <p:cTn id="30" dur="500" fill="hold"/>
                                        <p:tgtEl>
                                          <p:spTgt spid="15"/>
                                        </p:tgtEl>
                                        <p:attrNameLst>
                                          <p:attrName>ppt_x</p:attrName>
                                        </p:attrNameLst>
                                      </p:cBhvr>
                                      <p:tavLst>
                                        <p:tav tm="0">
                                          <p:val>
                                            <p:strVal val="#ppt_x"/>
                                          </p:val>
                                        </p:tav>
                                        <p:tav tm="100000">
                                          <p:val>
                                            <p:strVal val="#ppt_x"/>
                                          </p:val>
                                        </p:tav>
                                      </p:tavLst>
                                    </p:anim>
                                    <p:anim calcmode="lin" valueType="num">
                                      <p:cBhvr additive="base">
                                        <p:cTn id="31"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afterGroup">
                            <p:stCondLst>
                              <p:cond delay="0"/>
                            </p:stCondLst>
                            <p:childTnLst>
                              <p:par>
                                <p:cTn id="34" presetID="53" presetClass="entr" presetSubtype="0" fill="hold" grpId="1" nodeType="clickEffect">
                                  <p:stCondLst>
                                    <p:cond delay="0"/>
                                  </p:stCondLst>
                                  <p:childTnLst>
                                    <p:set>
                                      <p:cBhvr>
                                        <p:cTn id="35" dur="1" fill="hold">
                                          <p:stCondLst>
                                            <p:cond delay="0"/>
                                          </p:stCondLst>
                                        </p:cTn>
                                        <p:tgtEl>
                                          <p:spTgt spid="18"/>
                                        </p:tgtEl>
                                        <p:attrNameLst>
                                          <p:attrName>style.visibility</p:attrName>
                                        </p:attrNameLst>
                                      </p:cBhvr>
                                      <p:to>
                                        <p:strVal val="visible"/>
                                      </p:to>
                                    </p:set>
                                    <p:anim calcmode="lin" valueType="num">
                                      <p:cBhvr>
                                        <p:cTn id="36" dur="500" fill="hold"/>
                                        <p:tgtEl>
                                          <p:spTgt spid="18"/>
                                        </p:tgtEl>
                                        <p:attrNameLst>
                                          <p:attrName>ppt_w</p:attrName>
                                        </p:attrNameLst>
                                      </p:cBhvr>
                                      <p:tavLst>
                                        <p:tav tm="0">
                                          <p:val>
                                            <p:fltVal val="0"/>
                                          </p:val>
                                        </p:tav>
                                        <p:tav tm="100000">
                                          <p:val>
                                            <p:strVal val="#ppt_w"/>
                                          </p:val>
                                        </p:tav>
                                      </p:tavLst>
                                    </p:anim>
                                    <p:anim calcmode="lin" valueType="num">
                                      <p:cBhvr>
                                        <p:cTn id="37" dur="500" fill="hold"/>
                                        <p:tgtEl>
                                          <p:spTgt spid="18"/>
                                        </p:tgtEl>
                                        <p:attrNameLst>
                                          <p:attrName>ppt_h</p:attrName>
                                        </p:attrNameLst>
                                      </p:cBhvr>
                                      <p:tavLst>
                                        <p:tav tm="0">
                                          <p:val>
                                            <p:fltVal val="0"/>
                                          </p:val>
                                        </p:tav>
                                        <p:tav tm="100000">
                                          <p:val>
                                            <p:strVal val="#ppt_h"/>
                                          </p:val>
                                        </p:tav>
                                      </p:tavLst>
                                    </p:anim>
                                    <p:animEffect transition="in" filter="fade">
                                      <p:cBhvr>
                                        <p:cTn id="38" dur="500"/>
                                        <p:tgtEl>
                                          <p:spTgt spid="18"/>
                                        </p:tgtEl>
                                      </p:cBhvr>
                                    </p:animEffect>
                                  </p:childTnLst>
                                </p:cTn>
                              </p:par>
                            </p:childTnLst>
                          </p:cTn>
                        </p:par>
                      </p:childTnLst>
                    </p:cTn>
                  </p:par>
                  <p:par>
                    <p:cTn id="39" fill="hold" nodeType="clickPar">
                      <p:stCondLst>
                        <p:cond delay="indefinite"/>
                      </p:stCondLst>
                      <p:childTnLst>
                        <p:par>
                          <p:cTn id="40" fill="hold" nodeType="afterGroup">
                            <p:stCondLst>
                              <p:cond delay="0"/>
                            </p:stCondLst>
                            <p:childTnLst>
                              <p:par>
                                <p:cTn id="41" presetID="22" presetClass="entr" presetSubtype="8" fill="hold" nodeType="clickEffect">
                                  <p:stCondLst>
                                    <p:cond delay="0"/>
                                  </p:stCondLst>
                                  <p:childTnLst>
                                    <p:set>
                                      <p:cBhvr>
                                        <p:cTn id="42" dur="1" fill="hold">
                                          <p:stCondLst>
                                            <p:cond delay="0"/>
                                          </p:stCondLst>
                                        </p:cTn>
                                        <p:tgtEl>
                                          <p:spTgt spid="20"/>
                                        </p:tgtEl>
                                        <p:attrNameLst>
                                          <p:attrName>style.visibility</p:attrName>
                                        </p:attrNameLst>
                                      </p:cBhvr>
                                      <p:to>
                                        <p:strVal val="visible"/>
                                      </p:to>
                                    </p:set>
                                    <p:animEffect transition="in" filter="wipe(left)">
                                      <p:cBhvr>
                                        <p:cTn id="43" dur="500"/>
                                        <p:tgtEl>
                                          <p:spTgt spid="20"/>
                                        </p:tgtEl>
                                      </p:cBhvr>
                                    </p:animEffect>
                                  </p:childTnLst>
                                </p:cTn>
                              </p:par>
                              <p:par>
                                <p:cTn id="44" presetID="22" presetClass="entr" presetSubtype="8" fill="hold" nodeType="withEffect">
                                  <p:stCondLst>
                                    <p:cond delay="0"/>
                                  </p:stCondLst>
                                  <p:childTnLst>
                                    <p:set>
                                      <p:cBhvr>
                                        <p:cTn id="45" dur="1" fill="hold">
                                          <p:stCondLst>
                                            <p:cond delay="0"/>
                                          </p:stCondLst>
                                        </p:cTn>
                                        <p:tgtEl>
                                          <p:spTgt spid="23"/>
                                        </p:tgtEl>
                                        <p:attrNameLst>
                                          <p:attrName>style.visibility</p:attrName>
                                        </p:attrNameLst>
                                      </p:cBhvr>
                                      <p:to>
                                        <p:strVal val="visible"/>
                                      </p:to>
                                    </p:set>
                                    <p:animEffect transition="in" filter="wipe(left)">
                                      <p:cBhvr>
                                        <p:cTn id="46" dur="500"/>
                                        <p:tgtEl>
                                          <p:spTgt spid="23"/>
                                        </p:tgtEl>
                                      </p:cBhvr>
                                    </p:animEffect>
                                  </p:childTnLst>
                                </p:cTn>
                              </p:par>
                              <p:par>
                                <p:cTn id="47" presetID="22" presetClass="entr" presetSubtype="8" fill="hold" nodeType="withEffect">
                                  <p:stCondLst>
                                    <p:cond delay="0"/>
                                  </p:stCondLst>
                                  <p:childTnLst>
                                    <p:set>
                                      <p:cBhvr>
                                        <p:cTn id="48" dur="1" fill="hold">
                                          <p:stCondLst>
                                            <p:cond delay="0"/>
                                          </p:stCondLst>
                                        </p:cTn>
                                        <p:tgtEl>
                                          <p:spTgt spid="26"/>
                                        </p:tgtEl>
                                        <p:attrNameLst>
                                          <p:attrName>style.visibility</p:attrName>
                                        </p:attrNameLst>
                                      </p:cBhvr>
                                      <p:to>
                                        <p:strVal val="visible"/>
                                      </p:to>
                                    </p:set>
                                    <p:animEffect transition="in" filter="wipe(left)">
                                      <p:cBhvr>
                                        <p:cTn id="49"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8"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762000" y="716382"/>
            <a:ext cx="7620000" cy="3836568"/>
          </a:xfrm>
          <a:prstGeom prst="rect">
            <a:avLst/>
          </a:prstGeom>
          <a:pattFill prst="ltVert">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flipV="1">
            <a:off x="6781800" y="0"/>
            <a:ext cx="2362200" cy="2435489"/>
          </a:xfrm>
          <a:prstGeom prst="rect">
            <a:avLst/>
          </a:prstGeom>
        </p:spPr>
      </p:pic>
      <p:pic>
        <p:nvPicPr>
          <p:cNvPr id="14" name="图片 13"/>
          <p:cNvPicPr>
            <a:picLocks noChangeAspect="1"/>
          </p:cNvPicPr>
          <p:nvPr/>
        </p:nvPicPr>
        <p:blipFill>
          <a:blip r:embed="rId4"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762000" y="1581150"/>
            <a:ext cx="3115004" cy="3115004"/>
          </a:xfrm>
          <a:prstGeom prst="rect">
            <a:avLst/>
          </a:prstGeom>
        </p:spPr>
      </p:pic>
      <p:pic>
        <p:nvPicPr>
          <p:cNvPr id="10" name="图片 9"/>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1" y="4011855"/>
            <a:ext cx="9143244" cy="1133762"/>
          </a:xfrm>
          <a:prstGeom prst="rect">
            <a:avLst/>
          </a:prstGeom>
        </p:spPr>
      </p:pic>
      <p:pic>
        <p:nvPicPr>
          <p:cNvPr id="15" name="图片 14"/>
          <p:cNvPicPr>
            <a:picLocks noChangeAspect="1"/>
          </p:cNvPicPr>
          <p:nvPr/>
        </p:nvPicPr>
        <p:blipFill>
          <a:blip r:embed="rId6"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flipH="1">
            <a:off x="6581153" y="2828303"/>
            <a:ext cx="2410447" cy="2410447"/>
          </a:xfrm>
          <a:prstGeom prst="rect">
            <a:avLst/>
          </a:prstGeom>
        </p:spPr>
      </p:pic>
      <p:sp>
        <p:nvSpPr>
          <p:cNvPr id="19" name="TextBox 48"/>
          <p:cNvSpPr txBox="1"/>
          <p:nvPr/>
        </p:nvSpPr>
        <p:spPr>
          <a:xfrm>
            <a:off x="3733799" y="2343150"/>
            <a:ext cx="4572000" cy="615553"/>
          </a:xfrm>
          <a:prstGeom prst="rect">
            <a:avLst/>
          </a:prstGeom>
          <a:noFill/>
        </p:spPr>
        <p:txBody>
          <a:bodyPr wrap="square" lIns="0" tIns="0" rIns="0" bIns="0" rtlCol="0">
            <a:spAutoFit/>
          </a:bodyPr>
          <a:lstStyle/>
          <a:p>
            <a:pPr defTabSz="685800"/>
            <a:r>
              <a:rPr lang="zh-CN" altLang="en-US" sz="4000" b="1" dirty="0">
                <a:solidFill>
                  <a:schemeClr val="accent1"/>
                </a:solidFill>
                <a:latin typeface="+mj-ea"/>
                <a:ea typeface="+mj-ea"/>
                <a:cs typeface="+mn-ea"/>
                <a:sym typeface="+mn-lt"/>
              </a:rPr>
              <a:t>低碳科技相关概述</a:t>
            </a:r>
          </a:p>
        </p:txBody>
      </p:sp>
      <p:sp>
        <p:nvSpPr>
          <p:cNvPr id="28" name="TextBox 48"/>
          <p:cNvSpPr txBox="1"/>
          <p:nvPr/>
        </p:nvSpPr>
        <p:spPr>
          <a:xfrm>
            <a:off x="3733799" y="1575197"/>
            <a:ext cx="2667000" cy="615553"/>
          </a:xfrm>
          <a:prstGeom prst="rect">
            <a:avLst/>
          </a:prstGeom>
          <a:noFill/>
        </p:spPr>
        <p:txBody>
          <a:bodyPr wrap="square" lIns="0" tIns="0" rIns="0" bIns="0" rtlCol="0">
            <a:spAutoFit/>
          </a:bodyPr>
          <a:lstStyle/>
          <a:p>
            <a:pPr defTabSz="685800"/>
            <a:r>
              <a:rPr lang="zh-CN" altLang="en-US" sz="4000" spc="600">
                <a:solidFill>
                  <a:schemeClr val="accent1"/>
                </a:solidFill>
                <a:latin typeface="+mn-ea"/>
                <a:cs typeface="+mn-ea"/>
                <a:sym typeface="+mn-lt"/>
              </a:rPr>
              <a:t>第一部分</a:t>
            </a:r>
            <a:endParaRPr lang="en-US" altLang="zh-CN" sz="4000" spc="600">
              <a:solidFill>
                <a:schemeClr val="accent1"/>
              </a:solidFill>
              <a:latin typeface="+mn-ea"/>
              <a:cs typeface="+mn-ea"/>
              <a:sym typeface="+mn-lt"/>
            </a:endParaRPr>
          </a:p>
        </p:txBody>
      </p:sp>
      <p:sp>
        <p:nvSpPr>
          <p:cNvPr id="29" name="矩形 28"/>
          <p:cNvSpPr/>
          <p:nvPr/>
        </p:nvSpPr>
        <p:spPr>
          <a:xfrm>
            <a:off x="3657600" y="3069907"/>
            <a:ext cx="4190999" cy="492443"/>
          </a:xfrm>
          <a:prstGeom prst="rect">
            <a:avLst/>
          </a:prstGeom>
        </p:spPr>
        <p:txBody>
          <a:bodyPr wrap="square">
            <a:spAutoFit/>
          </a:bodyPr>
          <a:lstStyle/>
          <a:p>
            <a:pPr>
              <a:lnSpc>
                <a:spcPct val="130000"/>
              </a:lnSpc>
            </a:pPr>
            <a:r>
              <a:rPr lang="en-US" altLang="zh-CN" sz="1000">
                <a:solidFill>
                  <a:schemeClr val="accent1"/>
                </a:solidFill>
                <a:latin typeface="+mn-ea"/>
              </a:rPr>
              <a:t>performance in workplace execution comes from careful execution workplace execution comes</a:t>
            </a:r>
            <a:endParaRPr lang="zh-CN" altLang="en-US" sz="1000">
              <a:solidFill>
                <a:schemeClr val="accent1"/>
              </a:solidFill>
              <a:latin typeface="+mn-ea"/>
            </a:endParaRPr>
          </a:p>
        </p:txBody>
      </p:sp>
    </p:spTree>
    <p:extLst>
      <p:ext uri="{BB962C8B-B14F-4D97-AF65-F5344CB8AC3E}">
        <p14:creationId xmlns:p14="http://schemas.microsoft.com/office/powerpoint/2010/main" val="1307763450"/>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1+#ppt_w/2"/>
                                          </p:val>
                                        </p:tav>
                                        <p:tav tm="100000">
                                          <p:val>
                                            <p:strVal val="#ppt_x"/>
                                          </p:val>
                                        </p:tav>
                                      </p:tavLst>
                                    </p:anim>
                                    <p:anim calcmode="lin" valueType="num">
                                      <p:cBhvr additive="base">
                                        <p:cTn id="12"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arn(inVertical)">
                                      <p:cBhvr>
                                        <p:cTn id="17" dur="500"/>
                                        <p:tgtEl>
                                          <p:spTgt spid="3"/>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2" presetClass="entr" presetSubtype="4"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fill="hold"/>
                                        <p:tgtEl>
                                          <p:spTgt spid="14"/>
                                        </p:tgtEl>
                                        <p:attrNameLst>
                                          <p:attrName>ppt_x</p:attrName>
                                        </p:attrNameLst>
                                      </p:cBhvr>
                                      <p:tavLst>
                                        <p:tav tm="0">
                                          <p:val>
                                            <p:strVal val="#ppt_x"/>
                                          </p:val>
                                        </p:tav>
                                        <p:tav tm="100000">
                                          <p:val>
                                            <p:strVal val="#ppt_x"/>
                                          </p:val>
                                        </p:tav>
                                      </p:tavLst>
                                    </p:anim>
                                    <p:anim calcmode="lin" valueType="num">
                                      <p:cBhvr additive="base">
                                        <p:cTn id="23" dur="500" fill="hold"/>
                                        <p:tgtEl>
                                          <p:spTgt spid="14"/>
                                        </p:tgtEl>
                                        <p:attrNameLst>
                                          <p:attrName>ppt_y</p:attrName>
                                        </p:attrNameLst>
                                      </p:cBhvr>
                                      <p:tavLst>
                                        <p:tav tm="0">
                                          <p:val>
                                            <p:strVal val="1+#ppt_h/2"/>
                                          </p:val>
                                        </p:tav>
                                        <p:tav tm="100000">
                                          <p:val>
                                            <p:strVal val="#ppt_y"/>
                                          </p:val>
                                        </p:tav>
                                      </p:tavLst>
                                    </p:anim>
                                  </p:childTnLst>
                                </p:cTn>
                              </p:par>
                              <p:par>
                                <p:cTn id="24" presetID="2" presetClass="entr" presetSubtype="2" fill="hold" nodeType="withEffect">
                                  <p:stCondLst>
                                    <p:cond delay="0"/>
                                  </p:stCondLst>
                                  <p:childTnLst>
                                    <p:set>
                                      <p:cBhvr>
                                        <p:cTn id="25" dur="1" fill="hold">
                                          <p:stCondLst>
                                            <p:cond delay="0"/>
                                          </p:stCondLst>
                                        </p:cTn>
                                        <p:tgtEl>
                                          <p:spTgt spid="15"/>
                                        </p:tgtEl>
                                        <p:attrNameLst>
                                          <p:attrName>style.visibility</p:attrName>
                                        </p:attrNameLst>
                                      </p:cBhvr>
                                      <p:to>
                                        <p:strVal val="visible"/>
                                      </p:to>
                                    </p:set>
                                    <p:anim calcmode="lin" valueType="num">
                                      <p:cBhvr additive="base">
                                        <p:cTn id="26" dur="500" fill="hold"/>
                                        <p:tgtEl>
                                          <p:spTgt spid="15"/>
                                        </p:tgtEl>
                                        <p:attrNameLst>
                                          <p:attrName>ppt_x</p:attrName>
                                        </p:attrNameLst>
                                      </p:cBhvr>
                                      <p:tavLst>
                                        <p:tav tm="0">
                                          <p:val>
                                            <p:strVal val="1+#ppt_w/2"/>
                                          </p:val>
                                        </p:tav>
                                        <p:tav tm="100000">
                                          <p:val>
                                            <p:strVal val="#ppt_x"/>
                                          </p:val>
                                        </p:tav>
                                      </p:tavLst>
                                    </p:anim>
                                    <p:anim calcmode="lin" valueType="num">
                                      <p:cBhvr additive="base">
                                        <p:cTn id="27" dur="500" fill="hold"/>
                                        <p:tgtEl>
                                          <p:spTgt spid="15"/>
                                        </p:tgtEl>
                                        <p:attrNameLst>
                                          <p:attrName>ppt_y</p:attrName>
                                        </p:attrNameLst>
                                      </p:cBhvr>
                                      <p:tavLst>
                                        <p:tav tm="0">
                                          <p:val>
                                            <p:strVal val="#ppt_y"/>
                                          </p:val>
                                        </p:tav>
                                        <p:tav tm="100000">
                                          <p:val>
                                            <p:strVal val="#ppt_y"/>
                                          </p:val>
                                        </p:tav>
                                      </p:tavLst>
                                    </p:anim>
                                  </p:childTnLst>
                                </p:cTn>
                              </p:par>
                            </p:childTnLst>
                          </p:cTn>
                        </p:par>
                        <p:par>
                          <p:cTn id="28" fill="hold" nodeType="afterGroup">
                            <p:stCondLst>
                              <p:cond delay="500"/>
                            </p:stCondLst>
                            <p:childTnLst>
                              <p:par>
                                <p:cTn id="29" presetID="53" presetClass="entr" presetSubtype="0" fill="hold" grpId="2" nodeType="afterEffect">
                                  <p:stCondLst>
                                    <p:cond delay="500"/>
                                  </p:stCondLst>
                                  <p:childTnLst>
                                    <p:set>
                                      <p:cBhvr>
                                        <p:cTn id="30" dur="1" fill="hold">
                                          <p:stCondLst>
                                            <p:cond delay="0"/>
                                          </p:stCondLst>
                                        </p:cTn>
                                        <p:tgtEl>
                                          <p:spTgt spid="28"/>
                                        </p:tgtEl>
                                        <p:attrNameLst>
                                          <p:attrName>style.visibility</p:attrName>
                                        </p:attrNameLst>
                                      </p:cBhvr>
                                      <p:to>
                                        <p:strVal val="visible"/>
                                      </p:to>
                                    </p:set>
                                    <p:anim calcmode="lin" valueType="num">
                                      <p:cBhvr>
                                        <p:cTn id="31" dur="500" fill="hold"/>
                                        <p:tgtEl>
                                          <p:spTgt spid="28"/>
                                        </p:tgtEl>
                                        <p:attrNameLst>
                                          <p:attrName>ppt_w</p:attrName>
                                        </p:attrNameLst>
                                      </p:cBhvr>
                                      <p:tavLst>
                                        <p:tav tm="0">
                                          <p:val>
                                            <p:fltVal val="0"/>
                                          </p:val>
                                        </p:tav>
                                        <p:tav tm="100000">
                                          <p:val>
                                            <p:strVal val="#ppt_w"/>
                                          </p:val>
                                        </p:tav>
                                      </p:tavLst>
                                    </p:anim>
                                    <p:anim calcmode="lin" valueType="num">
                                      <p:cBhvr>
                                        <p:cTn id="32" dur="500" fill="hold"/>
                                        <p:tgtEl>
                                          <p:spTgt spid="28"/>
                                        </p:tgtEl>
                                        <p:attrNameLst>
                                          <p:attrName>ppt_h</p:attrName>
                                        </p:attrNameLst>
                                      </p:cBhvr>
                                      <p:tavLst>
                                        <p:tav tm="0">
                                          <p:val>
                                            <p:fltVal val="0"/>
                                          </p:val>
                                        </p:tav>
                                        <p:tav tm="100000">
                                          <p:val>
                                            <p:strVal val="#ppt_h"/>
                                          </p:val>
                                        </p:tav>
                                      </p:tavLst>
                                    </p:anim>
                                    <p:animEffect transition="in" filter="fade">
                                      <p:cBhvr>
                                        <p:cTn id="33" dur="500"/>
                                        <p:tgtEl>
                                          <p:spTgt spid="28"/>
                                        </p:tgtEl>
                                      </p:cBhvr>
                                    </p:animEffect>
                                  </p:childTnLst>
                                </p:cTn>
                              </p:par>
                            </p:childTnLst>
                          </p:cTn>
                        </p:par>
                        <p:par>
                          <p:cTn id="34" fill="hold" nodeType="afterGroup">
                            <p:stCondLst>
                              <p:cond delay="1500"/>
                            </p:stCondLst>
                            <p:childTnLst>
                              <p:par>
                                <p:cTn id="35" presetID="22" presetClass="entr" presetSubtype="8" fill="hold" grpId="1" nodeType="afterEffect">
                                  <p:stCondLst>
                                    <p:cond delay="1000"/>
                                  </p:stCondLst>
                                  <p:childTnLst>
                                    <p:set>
                                      <p:cBhvr>
                                        <p:cTn id="36" dur="1" fill="hold">
                                          <p:stCondLst>
                                            <p:cond delay="0"/>
                                          </p:stCondLst>
                                        </p:cTn>
                                        <p:tgtEl>
                                          <p:spTgt spid="19"/>
                                        </p:tgtEl>
                                        <p:attrNameLst>
                                          <p:attrName>style.visibility</p:attrName>
                                        </p:attrNameLst>
                                      </p:cBhvr>
                                      <p:to>
                                        <p:strVal val="visible"/>
                                      </p:to>
                                    </p:set>
                                    <p:animEffect transition="in" filter="wipe(left)">
                                      <p:cBhvr>
                                        <p:cTn id="37" dur="500"/>
                                        <p:tgtEl>
                                          <p:spTgt spid="19"/>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53" presetClass="entr" presetSubtype="0" fill="hold" grpId="3" nodeType="clickEffect">
                                  <p:stCondLst>
                                    <p:cond delay="0"/>
                                  </p:stCondLst>
                                  <p:childTnLst>
                                    <p:set>
                                      <p:cBhvr>
                                        <p:cTn id="41" dur="1" fill="hold">
                                          <p:stCondLst>
                                            <p:cond delay="0"/>
                                          </p:stCondLst>
                                        </p:cTn>
                                        <p:tgtEl>
                                          <p:spTgt spid="29"/>
                                        </p:tgtEl>
                                        <p:attrNameLst>
                                          <p:attrName>style.visibility</p:attrName>
                                        </p:attrNameLst>
                                      </p:cBhvr>
                                      <p:to>
                                        <p:strVal val="visible"/>
                                      </p:to>
                                    </p:set>
                                    <p:anim calcmode="lin" valueType="num">
                                      <p:cBhvr>
                                        <p:cTn id="42" dur="500" fill="hold"/>
                                        <p:tgtEl>
                                          <p:spTgt spid="29"/>
                                        </p:tgtEl>
                                        <p:attrNameLst>
                                          <p:attrName>ppt_w</p:attrName>
                                        </p:attrNameLst>
                                      </p:cBhvr>
                                      <p:tavLst>
                                        <p:tav tm="0">
                                          <p:val>
                                            <p:fltVal val="0"/>
                                          </p:val>
                                        </p:tav>
                                        <p:tav tm="100000">
                                          <p:val>
                                            <p:strVal val="#ppt_w"/>
                                          </p:val>
                                        </p:tav>
                                      </p:tavLst>
                                    </p:anim>
                                    <p:anim calcmode="lin" valueType="num">
                                      <p:cBhvr>
                                        <p:cTn id="43" dur="500" fill="hold"/>
                                        <p:tgtEl>
                                          <p:spTgt spid="29"/>
                                        </p:tgtEl>
                                        <p:attrNameLst>
                                          <p:attrName>ppt_h</p:attrName>
                                        </p:attrNameLst>
                                      </p:cBhvr>
                                      <p:tavLst>
                                        <p:tav tm="0">
                                          <p:val>
                                            <p:fltVal val="0"/>
                                          </p:val>
                                        </p:tav>
                                        <p:tav tm="100000">
                                          <p:val>
                                            <p:strVal val="#ppt_h"/>
                                          </p:val>
                                        </p:tav>
                                      </p:tavLst>
                                    </p:anim>
                                    <p:animEffect transition="in" filter="fade">
                                      <p:cBhvr>
                                        <p:cTn id="44"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9" grpId="1"/>
      <p:bldP spid="28" grpId="2"/>
      <p:bldP spid="29" grpId="3"/>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762000" y="1388253"/>
            <a:ext cx="7666863" cy="1345080"/>
          </a:xfrm>
          <a:prstGeom prst="rect">
            <a:avLst/>
          </a:prstGeom>
        </p:spPr>
        <p:txBody>
          <a:bodyPr vert="horz" wrap="square" lIns="0" tIns="112871" rIns="0" bIns="0" rtlCol="0">
            <a:spAutoFit/>
          </a:bodyPr>
          <a:lstStyle/>
          <a:p>
            <a:pPr marL="28575">
              <a:spcBef>
                <a:spcPts val="889"/>
              </a:spcBef>
            </a:pPr>
            <a:r>
              <a:rPr sz="1200" spc="-4" dirty="0" err="1">
                <a:latin typeface="思源黑体 CN Regular" panose="020B0500000000000000" pitchFamily="34" charset="-122"/>
                <a:cs typeface="SimSun"/>
              </a:rPr>
              <a:t>低碳技术是指能够有</a:t>
            </a:r>
            <a:r>
              <a:rPr lang="en-US" altLang="zh-CN" sz="500" spc="-15" dirty="0" err="1">
                <a:solidFill>
                  <a:srgbClr val="FFFFFF"/>
                </a:solidFill>
                <a:latin typeface="微软雅黑" pitchFamily="34" charset="-122"/>
                <a:ea typeface="微软雅黑" pitchFamily="34" charset="-122"/>
                <a:cs typeface="SimSun"/>
              </a:rPr>
              <a:t>.</a:t>
            </a:r>
            <a:r>
              <a:rPr sz="1200" spc="-4" dirty="0" err="1">
                <a:latin typeface="思源黑体 CN Regular" panose="020B0500000000000000" pitchFamily="34" charset="-122"/>
                <a:cs typeface="SimSun"/>
              </a:rPr>
              <a:t>效降低碳能源消耗、减少温室气体排放、防止气候变暖而采取的技术手段。根据减排机理</a:t>
            </a:r>
            <a:r>
              <a:rPr sz="1200" spc="-4" dirty="0">
                <a:latin typeface="思源黑体 CN Regular" panose="020B0500000000000000" pitchFamily="34" charset="-122"/>
                <a:cs typeface="SimSun"/>
              </a:rPr>
              <a:t>，</a:t>
            </a:r>
            <a:endParaRPr sz="1200" dirty="0">
              <a:latin typeface="思源黑体 CN Regular" panose="020B0500000000000000" pitchFamily="34" charset="-122"/>
              <a:cs typeface="SimSun"/>
            </a:endParaRPr>
          </a:p>
          <a:p>
            <a:pPr marL="28575">
              <a:spcBef>
                <a:spcPts val="810"/>
              </a:spcBef>
            </a:pPr>
            <a:r>
              <a:rPr sz="1200" spc="-4" dirty="0" err="1">
                <a:latin typeface="思源黑体 CN Regular" panose="020B0500000000000000" pitchFamily="34" charset="-122"/>
                <a:cs typeface="SimSun"/>
              </a:rPr>
              <a:t>低碳技术可分为零碳技术、减碳技术和储碳技术；根据技术特征，可分为非化石能源类技术等五大类。根据</a:t>
            </a:r>
            <a:endParaRPr sz="1200" dirty="0">
              <a:latin typeface="思源黑体 CN Regular" panose="020B0500000000000000" pitchFamily="34" charset="-122"/>
              <a:cs typeface="SimSun"/>
            </a:endParaRPr>
          </a:p>
          <a:p>
            <a:pPr marL="28575">
              <a:spcBef>
                <a:spcPts val="810"/>
              </a:spcBef>
            </a:pPr>
            <a:r>
              <a:rPr sz="1200" dirty="0">
                <a:latin typeface="思源黑体 CN Regular" panose="020B0500000000000000" pitchFamily="34" charset="-122"/>
                <a:cs typeface="SimSun"/>
              </a:rPr>
              <a:t>《国家重</a:t>
            </a:r>
            <a:r>
              <a:rPr lang="en-US" altLang="zh-CN" sz="500" spc="-15" dirty="0">
                <a:solidFill>
                  <a:srgbClr val="FFFFFF"/>
                </a:solidFill>
                <a:latin typeface="微软雅黑" pitchFamily="34" charset="-122"/>
                <a:ea typeface="微软雅黑" pitchFamily="34" charset="-122"/>
                <a:cs typeface="SimSun"/>
              </a:rPr>
              <a:t>.</a:t>
            </a:r>
            <a:r>
              <a:rPr sz="1200" dirty="0">
                <a:latin typeface="思源黑体 CN Regular" panose="020B0500000000000000" pitchFamily="34" charset="-122"/>
                <a:cs typeface="SimSun"/>
              </a:rPr>
              <a:t>点推广的低碳技术目录》低碳技术的评价的温室气体主要为二氧化碳（CO</a:t>
            </a:r>
            <a:r>
              <a:rPr sz="1200" baseline="-20833" dirty="0">
                <a:latin typeface="思源黑体 CN Regular" panose="020B0500000000000000" pitchFamily="34" charset="-122"/>
                <a:cs typeface="SimSun"/>
              </a:rPr>
              <a:t>2</a:t>
            </a:r>
            <a:r>
              <a:rPr sz="1200" dirty="0">
                <a:latin typeface="思源黑体 CN Regular" panose="020B0500000000000000" pitchFamily="34" charset="-122"/>
                <a:cs typeface="SimSun"/>
              </a:rPr>
              <a:t>），</a:t>
            </a:r>
            <a:r>
              <a:rPr sz="1200" spc="-8" dirty="0" err="1">
                <a:latin typeface="思源黑体 CN Regular" panose="020B0500000000000000" pitchFamily="34" charset="-122"/>
                <a:cs typeface="SimSun"/>
              </a:rPr>
              <a:t>同时也适当考虑甲烷</a:t>
            </a:r>
            <a:endParaRPr sz="1200" dirty="0">
              <a:latin typeface="思源黑体 CN Regular" panose="020B0500000000000000" pitchFamily="34" charset="-122"/>
              <a:cs typeface="SimSun"/>
            </a:endParaRPr>
          </a:p>
          <a:p>
            <a:pPr marL="28575">
              <a:spcBef>
                <a:spcPts val="810"/>
              </a:spcBef>
            </a:pPr>
            <a:r>
              <a:rPr sz="1200" dirty="0">
                <a:latin typeface="思源黑体 CN Regular" panose="020B0500000000000000" pitchFamily="34" charset="-122"/>
                <a:cs typeface="SimSun"/>
              </a:rPr>
              <a:t>（CH</a:t>
            </a:r>
            <a:r>
              <a:rPr sz="1200" baseline="-20833" dirty="0">
                <a:latin typeface="思源黑体 CN Regular" panose="020B0500000000000000" pitchFamily="34" charset="-122"/>
                <a:cs typeface="SimSun"/>
              </a:rPr>
              <a:t>4</a:t>
            </a:r>
            <a:r>
              <a:rPr sz="1200" dirty="0">
                <a:latin typeface="思源黑体 CN Regular" panose="020B0500000000000000" pitchFamily="34" charset="-122"/>
                <a:cs typeface="SimSun"/>
              </a:rPr>
              <a:t>）、氧化亚氮（N</a:t>
            </a:r>
            <a:r>
              <a:rPr sz="1200" baseline="-20833" dirty="0">
                <a:latin typeface="思源黑体 CN Regular" panose="020B0500000000000000" pitchFamily="34" charset="-122"/>
                <a:cs typeface="SimSun"/>
              </a:rPr>
              <a:t>2</a:t>
            </a:r>
            <a:r>
              <a:rPr sz="1200" dirty="0">
                <a:latin typeface="思源黑体 CN Regular" panose="020B0500000000000000" pitchFamily="34" charset="-122"/>
                <a:cs typeface="SimSun"/>
              </a:rPr>
              <a:t>O）、</a:t>
            </a:r>
            <a:r>
              <a:rPr sz="1200" dirty="0" err="1">
                <a:latin typeface="思源黑体 CN Regular" panose="020B0500000000000000" pitchFamily="34" charset="-122"/>
                <a:cs typeface="SimSun"/>
              </a:rPr>
              <a:t>氢氟碳化物（HFCs</a:t>
            </a:r>
            <a:r>
              <a:rPr sz="1200" dirty="0">
                <a:latin typeface="思源黑体 CN Regular" panose="020B0500000000000000" pitchFamily="34" charset="-122"/>
                <a:cs typeface="SimSun"/>
              </a:rPr>
              <a:t>）、</a:t>
            </a:r>
            <a:r>
              <a:rPr sz="1200" dirty="0" err="1">
                <a:latin typeface="思源黑体 CN Regular" panose="020B0500000000000000" pitchFamily="34" charset="-122"/>
                <a:cs typeface="SimSun"/>
              </a:rPr>
              <a:t>全氟化碳（PFCs）和六氟化硫（S</a:t>
            </a:r>
            <a:r>
              <a:rPr lang="en-US" altLang="zh-CN" sz="100" spc="-11" dirty="0">
                <a:solidFill>
                  <a:schemeClr val="bg1"/>
                </a:solidFill>
                <a:latin typeface="思源黑体 CN Regular" panose="020B0500000000000000" pitchFamily="34" charset="-122"/>
                <a:cs typeface="SimSun"/>
              </a:rPr>
              <a:t>  </a:t>
            </a:r>
            <a:r>
              <a:rPr sz="1200" dirty="0">
                <a:latin typeface="思源黑体 CN Regular" panose="020B0500000000000000" pitchFamily="34" charset="-122"/>
                <a:cs typeface="SimSun"/>
              </a:rPr>
              <a:t>F</a:t>
            </a:r>
            <a:r>
              <a:rPr sz="1200" baseline="-20833" dirty="0">
                <a:latin typeface="思源黑体 CN Regular" panose="020B0500000000000000" pitchFamily="34" charset="-122"/>
                <a:cs typeface="SimSun"/>
              </a:rPr>
              <a:t>6</a:t>
            </a:r>
            <a:r>
              <a:rPr sz="1200" dirty="0">
                <a:latin typeface="思源黑体 CN Regular" panose="020B0500000000000000" pitchFamily="34" charset="-122"/>
                <a:cs typeface="SimSun"/>
              </a:rPr>
              <a:t>）</a:t>
            </a:r>
            <a:r>
              <a:rPr sz="1200" spc="-4" dirty="0">
                <a:latin typeface="思源黑体 CN Regular" panose="020B0500000000000000" pitchFamily="34" charset="-122"/>
                <a:cs typeface="SimSun"/>
              </a:rPr>
              <a:t>等其他种类温室气体。</a:t>
            </a:r>
            <a:endParaRPr sz="1200" dirty="0">
              <a:latin typeface="思源黑体 CN Regular" panose="020B0500000000000000" pitchFamily="34" charset="-122"/>
              <a:cs typeface="SimSun"/>
            </a:endParaRPr>
          </a:p>
        </p:txBody>
      </p:sp>
      <p:grpSp>
        <p:nvGrpSpPr>
          <p:cNvPr id="4" name="object 4"/>
          <p:cNvGrpSpPr/>
          <p:nvPr/>
        </p:nvGrpSpPr>
        <p:grpSpPr>
          <a:xfrm>
            <a:off x="844867" y="2805399"/>
            <a:ext cx="1721644" cy="210979"/>
            <a:chOff x="962405" y="4009644"/>
            <a:chExt cx="2295525" cy="281305"/>
          </a:xfrm>
          <a:solidFill>
            <a:schemeClr val="accent1"/>
          </a:solidFill>
        </p:grpSpPr>
        <p:sp>
          <p:nvSpPr>
            <p:cNvPr id="5" name="object 5"/>
            <p:cNvSpPr/>
            <p:nvPr/>
          </p:nvSpPr>
          <p:spPr>
            <a:xfrm>
              <a:off x="968882" y="4016121"/>
              <a:ext cx="2282190" cy="268605"/>
            </a:xfrm>
            <a:custGeom>
              <a:avLst/>
              <a:gdLst/>
              <a:ahLst/>
              <a:cxnLst/>
              <a:rect l="l" t="t" r="r" b="b"/>
              <a:pathLst>
                <a:path w="2282190" h="268604">
                  <a:moveTo>
                    <a:pt x="2237486" y="0"/>
                  </a:moveTo>
                  <a:lnTo>
                    <a:pt x="44703" y="0"/>
                  </a:lnTo>
                  <a:lnTo>
                    <a:pt x="27303" y="3520"/>
                  </a:lnTo>
                  <a:lnTo>
                    <a:pt x="13093" y="13112"/>
                  </a:lnTo>
                  <a:lnTo>
                    <a:pt x="3513" y="27324"/>
                  </a:lnTo>
                  <a:lnTo>
                    <a:pt x="0" y="44703"/>
                  </a:lnTo>
                  <a:lnTo>
                    <a:pt x="0" y="223519"/>
                  </a:lnTo>
                  <a:lnTo>
                    <a:pt x="3513" y="240899"/>
                  </a:lnTo>
                  <a:lnTo>
                    <a:pt x="13093" y="255111"/>
                  </a:lnTo>
                  <a:lnTo>
                    <a:pt x="27303" y="264703"/>
                  </a:lnTo>
                  <a:lnTo>
                    <a:pt x="44703" y="268223"/>
                  </a:lnTo>
                  <a:lnTo>
                    <a:pt x="2237486" y="268223"/>
                  </a:lnTo>
                  <a:lnTo>
                    <a:pt x="2254865" y="264703"/>
                  </a:lnTo>
                  <a:lnTo>
                    <a:pt x="2269077" y="255111"/>
                  </a:lnTo>
                  <a:lnTo>
                    <a:pt x="2278669" y="240899"/>
                  </a:lnTo>
                  <a:lnTo>
                    <a:pt x="2282190" y="223519"/>
                  </a:lnTo>
                  <a:lnTo>
                    <a:pt x="2282190" y="44703"/>
                  </a:lnTo>
                  <a:lnTo>
                    <a:pt x="2278669" y="27324"/>
                  </a:lnTo>
                  <a:lnTo>
                    <a:pt x="2269077" y="13112"/>
                  </a:lnTo>
                  <a:lnTo>
                    <a:pt x="2254865" y="3520"/>
                  </a:lnTo>
                  <a:lnTo>
                    <a:pt x="2237486" y="0"/>
                  </a:lnTo>
                  <a:close/>
                </a:path>
              </a:pathLst>
            </a:custGeom>
            <a:grpFill/>
            <a:ln>
              <a:noFill/>
            </a:ln>
          </p:spPr>
          <p:txBody>
            <a:bodyPr wrap="square" lIns="0" tIns="0" rIns="0" bIns="0" rtlCol="0"/>
            <a:lstStyle/>
            <a:p>
              <a:endParaRPr sz="1350"/>
            </a:p>
          </p:txBody>
        </p:sp>
        <p:sp>
          <p:nvSpPr>
            <p:cNvPr id="6" name="object 6"/>
            <p:cNvSpPr/>
            <p:nvPr/>
          </p:nvSpPr>
          <p:spPr>
            <a:xfrm>
              <a:off x="968882" y="4016121"/>
              <a:ext cx="2282190" cy="268605"/>
            </a:xfrm>
            <a:custGeom>
              <a:avLst/>
              <a:gdLst/>
              <a:ahLst/>
              <a:cxnLst/>
              <a:rect l="l" t="t" r="r" b="b"/>
              <a:pathLst>
                <a:path w="2282190" h="268604">
                  <a:moveTo>
                    <a:pt x="0" y="44703"/>
                  </a:moveTo>
                  <a:lnTo>
                    <a:pt x="3513" y="27324"/>
                  </a:lnTo>
                  <a:lnTo>
                    <a:pt x="13093" y="13112"/>
                  </a:lnTo>
                  <a:lnTo>
                    <a:pt x="27303" y="3520"/>
                  </a:lnTo>
                  <a:lnTo>
                    <a:pt x="44703" y="0"/>
                  </a:lnTo>
                  <a:lnTo>
                    <a:pt x="2237486" y="0"/>
                  </a:lnTo>
                  <a:lnTo>
                    <a:pt x="2254865" y="3520"/>
                  </a:lnTo>
                  <a:lnTo>
                    <a:pt x="2269077" y="13112"/>
                  </a:lnTo>
                  <a:lnTo>
                    <a:pt x="2278669" y="27324"/>
                  </a:lnTo>
                  <a:lnTo>
                    <a:pt x="2282190" y="44703"/>
                  </a:lnTo>
                  <a:lnTo>
                    <a:pt x="2282190" y="223519"/>
                  </a:lnTo>
                  <a:lnTo>
                    <a:pt x="2278669" y="240899"/>
                  </a:lnTo>
                  <a:lnTo>
                    <a:pt x="2269077" y="255111"/>
                  </a:lnTo>
                  <a:lnTo>
                    <a:pt x="2254865" y="264703"/>
                  </a:lnTo>
                  <a:lnTo>
                    <a:pt x="2237486" y="268223"/>
                  </a:lnTo>
                  <a:lnTo>
                    <a:pt x="44703" y="268223"/>
                  </a:lnTo>
                  <a:lnTo>
                    <a:pt x="27303" y="264703"/>
                  </a:lnTo>
                  <a:lnTo>
                    <a:pt x="13093" y="255111"/>
                  </a:lnTo>
                  <a:lnTo>
                    <a:pt x="3513" y="240899"/>
                  </a:lnTo>
                  <a:lnTo>
                    <a:pt x="0" y="223519"/>
                  </a:lnTo>
                  <a:lnTo>
                    <a:pt x="0" y="44703"/>
                  </a:lnTo>
                  <a:close/>
                </a:path>
              </a:pathLst>
            </a:custGeom>
            <a:grpFill/>
            <a:ln w="12954">
              <a:noFill/>
            </a:ln>
          </p:spPr>
          <p:txBody>
            <a:bodyPr wrap="square" lIns="0" tIns="0" rIns="0" bIns="0" rtlCol="0"/>
            <a:lstStyle/>
            <a:p>
              <a:endParaRPr sz="1350"/>
            </a:p>
          </p:txBody>
        </p:sp>
        <p:sp>
          <p:nvSpPr>
            <p:cNvPr id="7" name="object 7"/>
            <p:cNvSpPr/>
            <p:nvPr/>
          </p:nvSpPr>
          <p:spPr>
            <a:xfrm>
              <a:off x="968882" y="4116705"/>
              <a:ext cx="167640" cy="167640"/>
            </a:xfrm>
            <a:custGeom>
              <a:avLst/>
              <a:gdLst/>
              <a:ahLst/>
              <a:cxnLst/>
              <a:rect l="l" t="t" r="r" b="b"/>
              <a:pathLst>
                <a:path w="167640" h="167639">
                  <a:moveTo>
                    <a:pt x="167640" y="0"/>
                  </a:moveTo>
                  <a:lnTo>
                    <a:pt x="0" y="0"/>
                  </a:lnTo>
                  <a:lnTo>
                    <a:pt x="0" y="167640"/>
                  </a:lnTo>
                  <a:lnTo>
                    <a:pt x="167640" y="167640"/>
                  </a:lnTo>
                  <a:lnTo>
                    <a:pt x="167640" y="0"/>
                  </a:lnTo>
                  <a:close/>
                </a:path>
              </a:pathLst>
            </a:custGeom>
            <a:grpFill/>
            <a:ln>
              <a:noFill/>
            </a:ln>
          </p:spPr>
          <p:txBody>
            <a:bodyPr wrap="square" lIns="0" tIns="0" rIns="0" bIns="0" rtlCol="0"/>
            <a:lstStyle/>
            <a:p>
              <a:endParaRPr sz="1350"/>
            </a:p>
          </p:txBody>
        </p:sp>
        <p:sp>
          <p:nvSpPr>
            <p:cNvPr id="8" name="object 8"/>
            <p:cNvSpPr/>
            <p:nvPr/>
          </p:nvSpPr>
          <p:spPr>
            <a:xfrm>
              <a:off x="968882" y="4116705"/>
              <a:ext cx="167640" cy="167640"/>
            </a:xfrm>
            <a:custGeom>
              <a:avLst/>
              <a:gdLst/>
              <a:ahLst/>
              <a:cxnLst/>
              <a:rect l="l" t="t" r="r" b="b"/>
              <a:pathLst>
                <a:path w="167640" h="167639">
                  <a:moveTo>
                    <a:pt x="0" y="167640"/>
                  </a:moveTo>
                  <a:lnTo>
                    <a:pt x="167640" y="167640"/>
                  </a:lnTo>
                  <a:lnTo>
                    <a:pt x="167640" y="0"/>
                  </a:lnTo>
                  <a:lnTo>
                    <a:pt x="0" y="0"/>
                  </a:lnTo>
                  <a:lnTo>
                    <a:pt x="0" y="167640"/>
                  </a:lnTo>
                  <a:close/>
                </a:path>
              </a:pathLst>
            </a:custGeom>
            <a:grpFill/>
            <a:ln w="12953">
              <a:noFill/>
            </a:ln>
          </p:spPr>
          <p:txBody>
            <a:bodyPr wrap="square" lIns="0" tIns="0" rIns="0" bIns="0" rtlCol="0"/>
            <a:lstStyle/>
            <a:p>
              <a:endParaRPr sz="1350"/>
            </a:p>
          </p:txBody>
        </p:sp>
      </p:grpSp>
      <p:sp>
        <p:nvSpPr>
          <p:cNvPr id="10" name="object 10"/>
          <p:cNvSpPr/>
          <p:nvPr/>
        </p:nvSpPr>
        <p:spPr>
          <a:xfrm>
            <a:off x="849725" y="3178874"/>
            <a:ext cx="125730" cy="125730"/>
          </a:xfrm>
          <a:custGeom>
            <a:avLst/>
            <a:gdLst/>
            <a:ahLst/>
            <a:cxnLst/>
            <a:rect l="l" t="t" r="r" b="b"/>
            <a:pathLst>
              <a:path w="167640" h="167639">
                <a:moveTo>
                  <a:pt x="0" y="167639"/>
                </a:moveTo>
                <a:lnTo>
                  <a:pt x="167640" y="167639"/>
                </a:lnTo>
                <a:lnTo>
                  <a:pt x="167640" y="0"/>
                </a:lnTo>
                <a:lnTo>
                  <a:pt x="0" y="0"/>
                </a:lnTo>
                <a:lnTo>
                  <a:pt x="0" y="167639"/>
                </a:lnTo>
                <a:close/>
              </a:path>
            </a:pathLst>
          </a:custGeom>
          <a:ln w="12953">
            <a:solidFill>
              <a:srgbClr val="FF8915"/>
            </a:solidFill>
          </a:ln>
        </p:spPr>
        <p:txBody>
          <a:bodyPr wrap="square" lIns="0" tIns="0" rIns="0" bIns="0" rtlCol="0"/>
          <a:lstStyle/>
          <a:p>
            <a:endParaRPr sz="1350"/>
          </a:p>
        </p:txBody>
      </p:sp>
      <p:sp>
        <p:nvSpPr>
          <p:cNvPr id="11" name="object 11"/>
          <p:cNvSpPr txBox="1"/>
          <p:nvPr/>
        </p:nvSpPr>
        <p:spPr>
          <a:xfrm>
            <a:off x="1023746" y="3151729"/>
            <a:ext cx="476250" cy="148117"/>
          </a:xfrm>
          <a:prstGeom prst="rect">
            <a:avLst/>
          </a:prstGeom>
        </p:spPr>
        <p:txBody>
          <a:bodyPr vert="horz" wrap="square" lIns="0" tIns="9525" rIns="0" bIns="0" rtlCol="0">
            <a:spAutoFit/>
          </a:bodyPr>
          <a:lstStyle/>
          <a:p>
            <a:pPr marL="9525">
              <a:spcBef>
                <a:spcPts val="75"/>
              </a:spcBef>
            </a:pPr>
            <a:r>
              <a:rPr sz="900" spc="-11">
                <a:latin typeface="思源黑体 CN Regular" panose="020B0500000000000000" pitchFamily="34" charset="-122"/>
                <a:cs typeface="SimSun"/>
              </a:rPr>
              <a:t>零碳技术</a:t>
            </a:r>
            <a:endParaRPr sz="900">
              <a:latin typeface="思源黑体 CN Regular" panose="020B0500000000000000" pitchFamily="34" charset="-122"/>
              <a:cs typeface="SimSun"/>
            </a:endParaRPr>
          </a:p>
        </p:txBody>
      </p:sp>
      <p:sp>
        <p:nvSpPr>
          <p:cNvPr id="12" name="object 12"/>
          <p:cNvSpPr/>
          <p:nvPr/>
        </p:nvSpPr>
        <p:spPr>
          <a:xfrm>
            <a:off x="849725" y="3472053"/>
            <a:ext cx="125730" cy="125730"/>
          </a:xfrm>
          <a:custGeom>
            <a:avLst/>
            <a:gdLst/>
            <a:ahLst/>
            <a:cxnLst/>
            <a:rect l="l" t="t" r="r" b="b"/>
            <a:pathLst>
              <a:path w="167640" h="167639">
                <a:moveTo>
                  <a:pt x="0" y="167639"/>
                </a:moveTo>
                <a:lnTo>
                  <a:pt x="167640" y="167639"/>
                </a:lnTo>
                <a:lnTo>
                  <a:pt x="167640" y="0"/>
                </a:lnTo>
                <a:lnTo>
                  <a:pt x="0" y="0"/>
                </a:lnTo>
                <a:lnTo>
                  <a:pt x="0" y="167639"/>
                </a:lnTo>
                <a:close/>
              </a:path>
            </a:pathLst>
          </a:custGeom>
          <a:ln w="12953">
            <a:solidFill>
              <a:srgbClr val="FF8915"/>
            </a:solidFill>
          </a:ln>
        </p:spPr>
        <p:txBody>
          <a:bodyPr wrap="square" lIns="0" tIns="0" rIns="0" bIns="0" rtlCol="0"/>
          <a:lstStyle/>
          <a:p>
            <a:endParaRPr sz="1350"/>
          </a:p>
        </p:txBody>
      </p:sp>
      <p:sp>
        <p:nvSpPr>
          <p:cNvPr id="13" name="object 13"/>
          <p:cNvSpPr txBox="1"/>
          <p:nvPr/>
        </p:nvSpPr>
        <p:spPr>
          <a:xfrm>
            <a:off x="1023746" y="3444907"/>
            <a:ext cx="476250" cy="148117"/>
          </a:xfrm>
          <a:prstGeom prst="rect">
            <a:avLst/>
          </a:prstGeom>
        </p:spPr>
        <p:txBody>
          <a:bodyPr vert="horz" wrap="square" lIns="0" tIns="9525" rIns="0" bIns="0" rtlCol="0">
            <a:spAutoFit/>
          </a:bodyPr>
          <a:lstStyle/>
          <a:p>
            <a:pPr marL="9525">
              <a:spcBef>
                <a:spcPts val="75"/>
              </a:spcBef>
            </a:pPr>
            <a:r>
              <a:rPr sz="900" spc="-11">
                <a:latin typeface="思源黑体 CN Regular" panose="020B0500000000000000" pitchFamily="34" charset="-122"/>
                <a:cs typeface="SimSun"/>
              </a:rPr>
              <a:t>减碳技术</a:t>
            </a:r>
            <a:endParaRPr sz="900">
              <a:latin typeface="思源黑体 CN Regular" panose="020B0500000000000000" pitchFamily="34" charset="-122"/>
              <a:cs typeface="SimSun"/>
            </a:endParaRPr>
          </a:p>
        </p:txBody>
      </p:sp>
      <p:sp>
        <p:nvSpPr>
          <p:cNvPr id="14" name="object 14"/>
          <p:cNvSpPr/>
          <p:nvPr/>
        </p:nvSpPr>
        <p:spPr>
          <a:xfrm>
            <a:off x="849725" y="3765233"/>
            <a:ext cx="125730" cy="125730"/>
          </a:xfrm>
          <a:custGeom>
            <a:avLst/>
            <a:gdLst/>
            <a:ahLst/>
            <a:cxnLst/>
            <a:rect l="l" t="t" r="r" b="b"/>
            <a:pathLst>
              <a:path w="167640" h="167639">
                <a:moveTo>
                  <a:pt x="0" y="167639"/>
                </a:moveTo>
                <a:lnTo>
                  <a:pt x="167640" y="167639"/>
                </a:lnTo>
                <a:lnTo>
                  <a:pt x="167640" y="0"/>
                </a:lnTo>
                <a:lnTo>
                  <a:pt x="0" y="0"/>
                </a:lnTo>
                <a:lnTo>
                  <a:pt x="0" y="167639"/>
                </a:lnTo>
                <a:close/>
              </a:path>
            </a:pathLst>
          </a:custGeom>
          <a:ln w="12954">
            <a:solidFill>
              <a:srgbClr val="FF8915"/>
            </a:solidFill>
          </a:ln>
        </p:spPr>
        <p:txBody>
          <a:bodyPr wrap="square" lIns="0" tIns="0" rIns="0" bIns="0" rtlCol="0"/>
          <a:lstStyle/>
          <a:p>
            <a:endParaRPr sz="1350"/>
          </a:p>
        </p:txBody>
      </p:sp>
      <p:sp>
        <p:nvSpPr>
          <p:cNvPr id="15" name="object 15"/>
          <p:cNvSpPr txBox="1"/>
          <p:nvPr/>
        </p:nvSpPr>
        <p:spPr>
          <a:xfrm>
            <a:off x="1023746" y="3737896"/>
            <a:ext cx="476250" cy="148117"/>
          </a:xfrm>
          <a:prstGeom prst="rect">
            <a:avLst/>
          </a:prstGeom>
        </p:spPr>
        <p:txBody>
          <a:bodyPr vert="horz" wrap="square" lIns="0" tIns="9525" rIns="0" bIns="0" rtlCol="0">
            <a:spAutoFit/>
          </a:bodyPr>
          <a:lstStyle/>
          <a:p>
            <a:pPr marL="9525">
              <a:spcBef>
                <a:spcPts val="75"/>
              </a:spcBef>
            </a:pPr>
            <a:r>
              <a:rPr sz="900" spc="-11">
                <a:latin typeface="思源黑体 CN Regular" panose="020B0500000000000000" pitchFamily="34" charset="-122"/>
                <a:cs typeface="SimSun"/>
              </a:rPr>
              <a:t>储碳技术</a:t>
            </a:r>
            <a:endParaRPr sz="900">
              <a:latin typeface="思源黑体 CN Regular" panose="020B0500000000000000" pitchFamily="34" charset="-122"/>
              <a:cs typeface="SimSun"/>
            </a:endParaRPr>
          </a:p>
        </p:txBody>
      </p:sp>
      <p:grpSp>
        <p:nvGrpSpPr>
          <p:cNvPr id="16" name="object 16"/>
          <p:cNvGrpSpPr/>
          <p:nvPr/>
        </p:nvGrpSpPr>
        <p:grpSpPr>
          <a:xfrm>
            <a:off x="2641664" y="2805399"/>
            <a:ext cx="1721644" cy="210979"/>
            <a:chOff x="3358134" y="4009644"/>
            <a:chExt cx="2295525" cy="281305"/>
          </a:xfrm>
          <a:solidFill>
            <a:schemeClr val="accent1"/>
          </a:solidFill>
        </p:grpSpPr>
        <p:sp>
          <p:nvSpPr>
            <p:cNvPr id="17" name="object 17"/>
            <p:cNvSpPr/>
            <p:nvPr/>
          </p:nvSpPr>
          <p:spPr>
            <a:xfrm>
              <a:off x="3364611" y="4016121"/>
              <a:ext cx="2282190" cy="268605"/>
            </a:xfrm>
            <a:custGeom>
              <a:avLst/>
              <a:gdLst/>
              <a:ahLst/>
              <a:cxnLst/>
              <a:rect l="l" t="t" r="r" b="b"/>
              <a:pathLst>
                <a:path w="2282190" h="268604">
                  <a:moveTo>
                    <a:pt x="2237486" y="0"/>
                  </a:moveTo>
                  <a:lnTo>
                    <a:pt x="44703" y="0"/>
                  </a:lnTo>
                  <a:lnTo>
                    <a:pt x="27324" y="3520"/>
                  </a:lnTo>
                  <a:lnTo>
                    <a:pt x="13112" y="13112"/>
                  </a:lnTo>
                  <a:lnTo>
                    <a:pt x="3520" y="27324"/>
                  </a:lnTo>
                  <a:lnTo>
                    <a:pt x="0" y="44703"/>
                  </a:lnTo>
                  <a:lnTo>
                    <a:pt x="0" y="223519"/>
                  </a:lnTo>
                  <a:lnTo>
                    <a:pt x="3520" y="240899"/>
                  </a:lnTo>
                  <a:lnTo>
                    <a:pt x="13112" y="255111"/>
                  </a:lnTo>
                  <a:lnTo>
                    <a:pt x="27324" y="264703"/>
                  </a:lnTo>
                  <a:lnTo>
                    <a:pt x="44703" y="268223"/>
                  </a:lnTo>
                  <a:lnTo>
                    <a:pt x="2237486" y="268223"/>
                  </a:lnTo>
                  <a:lnTo>
                    <a:pt x="2254865" y="264703"/>
                  </a:lnTo>
                  <a:lnTo>
                    <a:pt x="2269077" y="255111"/>
                  </a:lnTo>
                  <a:lnTo>
                    <a:pt x="2278669" y="240899"/>
                  </a:lnTo>
                  <a:lnTo>
                    <a:pt x="2282190" y="223519"/>
                  </a:lnTo>
                  <a:lnTo>
                    <a:pt x="2282190" y="44703"/>
                  </a:lnTo>
                  <a:lnTo>
                    <a:pt x="2278669" y="27324"/>
                  </a:lnTo>
                  <a:lnTo>
                    <a:pt x="2269077" y="13112"/>
                  </a:lnTo>
                  <a:lnTo>
                    <a:pt x="2254865" y="3520"/>
                  </a:lnTo>
                  <a:lnTo>
                    <a:pt x="2237486" y="0"/>
                  </a:lnTo>
                  <a:close/>
                </a:path>
              </a:pathLst>
            </a:custGeom>
            <a:grpFill/>
            <a:ln>
              <a:noFill/>
            </a:ln>
          </p:spPr>
          <p:txBody>
            <a:bodyPr wrap="square" lIns="0" tIns="0" rIns="0" bIns="0" rtlCol="0"/>
            <a:lstStyle/>
            <a:p>
              <a:endParaRPr sz="1350"/>
            </a:p>
          </p:txBody>
        </p:sp>
        <p:sp>
          <p:nvSpPr>
            <p:cNvPr id="18" name="object 18"/>
            <p:cNvSpPr/>
            <p:nvPr/>
          </p:nvSpPr>
          <p:spPr>
            <a:xfrm>
              <a:off x="3364611" y="4016121"/>
              <a:ext cx="2282190" cy="268605"/>
            </a:xfrm>
            <a:custGeom>
              <a:avLst/>
              <a:gdLst/>
              <a:ahLst/>
              <a:cxnLst/>
              <a:rect l="l" t="t" r="r" b="b"/>
              <a:pathLst>
                <a:path w="2282190" h="268604">
                  <a:moveTo>
                    <a:pt x="0" y="44703"/>
                  </a:moveTo>
                  <a:lnTo>
                    <a:pt x="3520" y="27324"/>
                  </a:lnTo>
                  <a:lnTo>
                    <a:pt x="13112" y="13112"/>
                  </a:lnTo>
                  <a:lnTo>
                    <a:pt x="27324" y="3520"/>
                  </a:lnTo>
                  <a:lnTo>
                    <a:pt x="44703" y="0"/>
                  </a:lnTo>
                  <a:lnTo>
                    <a:pt x="2237486" y="0"/>
                  </a:lnTo>
                  <a:lnTo>
                    <a:pt x="2254865" y="3520"/>
                  </a:lnTo>
                  <a:lnTo>
                    <a:pt x="2269077" y="13112"/>
                  </a:lnTo>
                  <a:lnTo>
                    <a:pt x="2278669" y="27324"/>
                  </a:lnTo>
                  <a:lnTo>
                    <a:pt x="2282190" y="44703"/>
                  </a:lnTo>
                  <a:lnTo>
                    <a:pt x="2282190" y="223519"/>
                  </a:lnTo>
                  <a:lnTo>
                    <a:pt x="2278669" y="240899"/>
                  </a:lnTo>
                  <a:lnTo>
                    <a:pt x="2269077" y="255111"/>
                  </a:lnTo>
                  <a:lnTo>
                    <a:pt x="2254865" y="264703"/>
                  </a:lnTo>
                  <a:lnTo>
                    <a:pt x="2237486" y="268223"/>
                  </a:lnTo>
                  <a:lnTo>
                    <a:pt x="44703" y="268223"/>
                  </a:lnTo>
                  <a:lnTo>
                    <a:pt x="27324" y="264703"/>
                  </a:lnTo>
                  <a:lnTo>
                    <a:pt x="13112" y="255111"/>
                  </a:lnTo>
                  <a:lnTo>
                    <a:pt x="3520" y="240899"/>
                  </a:lnTo>
                  <a:lnTo>
                    <a:pt x="0" y="223519"/>
                  </a:lnTo>
                  <a:lnTo>
                    <a:pt x="0" y="44703"/>
                  </a:lnTo>
                  <a:close/>
                </a:path>
              </a:pathLst>
            </a:custGeom>
            <a:grpFill/>
            <a:ln w="12954">
              <a:noFill/>
            </a:ln>
          </p:spPr>
          <p:txBody>
            <a:bodyPr wrap="square" lIns="0" tIns="0" rIns="0" bIns="0" rtlCol="0"/>
            <a:lstStyle/>
            <a:p>
              <a:endParaRPr sz="1350"/>
            </a:p>
          </p:txBody>
        </p:sp>
        <p:sp>
          <p:nvSpPr>
            <p:cNvPr id="19" name="object 19"/>
            <p:cNvSpPr/>
            <p:nvPr/>
          </p:nvSpPr>
          <p:spPr>
            <a:xfrm>
              <a:off x="3364611" y="4116705"/>
              <a:ext cx="167640" cy="167640"/>
            </a:xfrm>
            <a:custGeom>
              <a:avLst/>
              <a:gdLst/>
              <a:ahLst/>
              <a:cxnLst/>
              <a:rect l="l" t="t" r="r" b="b"/>
              <a:pathLst>
                <a:path w="167639" h="167639">
                  <a:moveTo>
                    <a:pt x="167639" y="0"/>
                  </a:moveTo>
                  <a:lnTo>
                    <a:pt x="0" y="0"/>
                  </a:lnTo>
                  <a:lnTo>
                    <a:pt x="0" y="167640"/>
                  </a:lnTo>
                  <a:lnTo>
                    <a:pt x="167639" y="167640"/>
                  </a:lnTo>
                  <a:lnTo>
                    <a:pt x="167639" y="0"/>
                  </a:lnTo>
                  <a:close/>
                </a:path>
              </a:pathLst>
            </a:custGeom>
            <a:grpFill/>
            <a:ln>
              <a:noFill/>
            </a:ln>
          </p:spPr>
          <p:txBody>
            <a:bodyPr wrap="square" lIns="0" tIns="0" rIns="0" bIns="0" rtlCol="0"/>
            <a:lstStyle/>
            <a:p>
              <a:endParaRPr sz="1350"/>
            </a:p>
          </p:txBody>
        </p:sp>
        <p:sp>
          <p:nvSpPr>
            <p:cNvPr id="20" name="object 20"/>
            <p:cNvSpPr/>
            <p:nvPr/>
          </p:nvSpPr>
          <p:spPr>
            <a:xfrm>
              <a:off x="3364611" y="4116705"/>
              <a:ext cx="167640" cy="167640"/>
            </a:xfrm>
            <a:custGeom>
              <a:avLst/>
              <a:gdLst/>
              <a:ahLst/>
              <a:cxnLst/>
              <a:rect l="l" t="t" r="r" b="b"/>
              <a:pathLst>
                <a:path w="167639" h="167639">
                  <a:moveTo>
                    <a:pt x="0" y="167640"/>
                  </a:moveTo>
                  <a:lnTo>
                    <a:pt x="167639" y="167640"/>
                  </a:lnTo>
                  <a:lnTo>
                    <a:pt x="167639" y="0"/>
                  </a:lnTo>
                  <a:lnTo>
                    <a:pt x="0" y="0"/>
                  </a:lnTo>
                  <a:lnTo>
                    <a:pt x="0" y="167640"/>
                  </a:lnTo>
                  <a:close/>
                </a:path>
              </a:pathLst>
            </a:custGeom>
            <a:grpFill/>
            <a:ln w="12954">
              <a:noFill/>
            </a:ln>
          </p:spPr>
          <p:txBody>
            <a:bodyPr wrap="square" lIns="0" tIns="0" rIns="0" bIns="0" rtlCol="0"/>
            <a:lstStyle/>
            <a:p>
              <a:endParaRPr sz="1350"/>
            </a:p>
          </p:txBody>
        </p:sp>
      </p:grpSp>
      <p:sp>
        <p:nvSpPr>
          <p:cNvPr id="22" name="object 22"/>
          <p:cNvSpPr/>
          <p:nvPr/>
        </p:nvSpPr>
        <p:spPr>
          <a:xfrm>
            <a:off x="2646521" y="3178874"/>
            <a:ext cx="125730" cy="125730"/>
          </a:xfrm>
          <a:custGeom>
            <a:avLst/>
            <a:gdLst/>
            <a:ahLst/>
            <a:cxnLst/>
            <a:rect l="l" t="t" r="r" b="b"/>
            <a:pathLst>
              <a:path w="167639" h="167639">
                <a:moveTo>
                  <a:pt x="0" y="167639"/>
                </a:moveTo>
                <a:lnTo>
                  <a:pt x="167639" y="167639"/>
                </a:lnTo>
                <a:lnTo>
                  <a:pt x="167639" y="0"/>
                </a:lnTo>
                <a:lnTo>
                  <a:pt x="0" y="0"/>
                </a:lnTo>
                <a:lnTo>
                  <a:pt x="0" y="167639"/>
                </a:lnTo>
                <a:close/>
              </a:path>
            </a:pathLst>
          </a:custGeom>
          <a:ln w="12954">
            <a:solidFill>
              <a:srgbClr val="FF8915"/>
            </a:solidFill>
          </a:ln>
        </p:spPr>
        <p:txBody>
          <a:bodyPr wrap="square" lIns="0" tIns="0" rIns="0" bIns="0" rtlCol="0"/>
          <a:lstStyle/>
          <a:p>
            <a:endParaRPr sz="1350"/>
          </a:p>
        </p:txBody>
      </p:sp>
      <p:sp>
        <p:nvSpPr>
          <p:cNvPr id="23" name="object 23"/>
          <p:cNvSpPr txBox="1"/>
          <p:nvPr/>
        </p:nvSpPr>
        <p:spPr>
          <a:xfrm>
            <a:off x="2820923" y="3151729"/>
            <a:ext cx="933450" cy="148117"/>
          </a:xfrm>
          <a:prstGeom prst="rect">
            <a:avLst/>
          </a:prstGeom>
        </p:spPr>
        <p:txBody>
          <a:bodyPr vert="horz" wrap="square" lIns="0" tIns="9525" rIns="0" bIns="0" rtlCol="0">
            <a:spAutoFit/>
          </a:bodyPr>
          <a:lstStyle/>
          <a:p>
            <a:pPr marL="9525">
              <a:spcBef>
                <a:spcPts val="75"/>
              </a:spcBef>
            </a:pPr>
            <a:r>
              <a:rPr sz="900" spc="-8">
                <a:latin typeface="思源黑体 CN Regular" panose="020B0500000000000000" pitchFamily="34" charset="-122"/>
                <a:cs typeface="SimSun"/>
              </a:rPr>
              <a:t>非化石能源类技术</a:t>
            </a:r>
            <a:endParaRPr sz="900">
              <a:latin typeface="思源黑体 CN Regular" panose="020B0500000000000000" pitchFamily="34" charset="-122"/>
              <a:cs typeface="SimSun"/>
            </a:endParaRPr>
          </a:p>
        </p:txBody>
      </p:sp>
      <p:sp>
        <p:nvSpPr>
          <p:cNvPr id="24" name="object 24"/>
          <p:cNvSpPr/>
          <p:nvPr/>
        </p:nvSpPr>
        <p:spPr>
          <a:xfrm>
            <a:off x="2646521" y="3472053"/>
            <a:ext cx="125730" cy="125730"/>
          </a:xfrm>
          <a:custGeom>
            <a:avLst/>
            <a:gdLst/>
            <a:ahLst/>
            <a:cxnLst/>
            <a:rect l="l" t="t" r="r" b="b"/>
            <a:pathLst>
              <a:path w="167639" h="167639">
                <a:moveTo>
                  <a:pt x="0" y="167639"/>
                </a:moveTo>
                <a:lnTo>
                  <a:pt x="167639" y="167639"/>
                </a:lnTo>
                <a:lnTo>
                  <a:pt x="167639" y="0"/>
                </a:lnTo>
                <a:lnTo>
                  <a:pt x="0" y="0"/>
                </a:lnTo>
                <a:lnTo>
                  <a:pt x="0" y="167639"/>
                </a:lnTo>
                <a:close/>
              </a:path>
            </a:pathLst>
          </a:custGeom>
          <a:ln w="12954">
            <a:solidFill>
              <a:srgbClr val="FF8915"/>
            </a:solidFill>
          </a:ln>
        </p:spPr>
        <p:txBody>
          <a:bodyPr wrap="square" lIns="0" tIns="0" rIns="0" bIns="0" rtlCol="0"/>
          <a:lstStyle/>
          <a:p>
            <a:endParaRPr sz="1350"/>
          </a:p>
        </p:txBody>
      </p:sp>
      <p:sp>
        <p:nvSpPr>
          <p:cNvPr id="25" name="object 25"/>
          <p:cNvSpPr txBox="1"/>
          <p:nvPr/>
        </p:nvSpPr>
        <p:spPr>
          <a:xfrm>
            <a:off x="2820923" y="3444907"/>
            <a:ext cx="1276350" cy="148117"/>
          </a:xfrm>
          <a:prstGeom prst="rect">
            <a:avLst/>
          </a:prstGeom>
        </p:spPr>
        <p:txBody>
          <a:bodyPr vert="horz" wrap="square" lIns="0" tIns="9525" rIns="0" bIns="0" rtlCol="0">
            <a:spAutoFit/>
          </a:bodyPr>
          <a:lstStyle/>
          <a:p>
            <a:pPr marL="9525">
              <a:spcBef>
                <a:spcPts val="75"/>
              </a:spcBef>
            </a:pPr>
            <a:r>
              <a:rPr sz="900" spc="-4">
                <a:latin typeface="思源黑体 CN Regular" panose="020B0500000000000000" pitchFamily="34" charset="-122"/>
                <a:cs typeface="SimSun"/>
              </a:rPr>
              <a:t>燃料及原材料替代类技术</a:t>
            </a:r>
            <a:endParaRPr sz="900">
              <a:latin typeface="思源黑体 CN Regular" panose="020B0500000000000000" pitchFamily="34" charset="-122"/>
              <a:cs typeface="SimSun"/>
            </a:endParaRPr>
          </a:p>
        </p:txBody>
      </p:sp>
      <p:sp>
        <p:nvSpPr>
          <p:cNvPr id="26" name="object 26"/>
          <p:cNvSpPr/>
          <p:nvPr/>
        </p:nvSpPr>
        <p:spPr>
          <a:xfrm>
            <a:off x="2646521" y="3765233"/>
            <a:ext cx="125730" cy="125730"/>
          </a:xfrm>
          <a:custGeom>
            <a:avLst/>
            <a:gdLst/>
            <a:ahLst/>
            <a:cxnLst/>
            <a:rect l="l" t="t" r="r" b="b"/>
            <a:pathLst>
              <a:path w="167639" h="167639">
                <a:moveTo>
                  <a:pt x="0" y="167639"/>
                </a:moveTo>
                <a:lnTo>
                  <a:pt x="167639" y="167639"/>
                </a:lnTo>
                <a:lnTo>
                  <a:pt x="167639" y="0"/>
                </a:lnTo>
                <a:lnTo>
                  <a:pt x="0" y="0"/>
                </a:lnTo>
                <a:lnTo>
                  <a:pt x="0" y="167639"/>
                </a:lnTo>
                <a:close/>
              </a:path>
            </a:pathLst>
          </a:custGeom>
          <a:ln w="12953">
            <a:solidFill>
              <a:srgbClr val="FF8915"/>
            </a:solidFill>
          </a:ln>
        </p:spPr>
        <p:txBody>
          <a:bodyPr wrap="square" lIns="0" tIns="0" rIns="0" bIns="0" rtlCol="0"/>
          <a:lstStyle/>
          <a:p>
            <a:endParaRPr sz="1350"/>
          </a:p>
        </p:txBody>
      </p:sp>
      <p:sp>
        <p:nvSpPr>
          <p:cNvPr id="27" name="object 27"/>
          <p:cNvSpPr txBox="1"/>
          <p:nvPr/>
        </p:nvSpPr>
        <p:spPr>
          <a:xfrm>
            <a:off x="2820923" y="3671031"/>
            <a:ext cx="1390650" cy="299441"/>
          </a:xfrm>
          <a:prstGeom prst="rect">
            <a:avLst/>
          </a:prstGeom>
        </p:spPr>
        <p:txBody>
          <a:bodyPr vert="horz" wrap="square" lIns="0" tIns="17145" rIns="0" bIns="0" rtlCol="0">
            <a:spAutoFit/>
          </a:bodyPr>
          <a:lstStyle/>
          <a:p>
            <a:pPr marL="9525" marR="3810">
              <a:lnSpc>
                <a:spcPts val="1050"/>
              </a:lnSpc>
              <a:spcBef>
                <a:spcPts val="135"/>
              </a:spcBef>
            </a:pPr>
            <a:r>
              <a:rPr sz="900" spc="-4">
                <a:latin typeface="思源黑体 CN Regular" panose="020B0500000000000000" pitchFamily="34" charset="-122"/>
                <a:cs typeface="SimSun"/>
              </a:rPr>
              <a:t>工艺过程等非二氧化碳减排</a:t>
            </a:r>
            <a:r>
              <a:rPr sz="900" spc="-15">
                <a:latin typeface="思源黑体 CN Regular" panose="020B0500000000000000" pitchFamily="34" charset="-122"/>
                <a:cs typeface="SimSun"/>
              </a:rPr>
              <a:t>类技术</a:t>
            </a:r>
            <a:endParaRPr sz="900">
              <a:latin typeface="思源黑体 CN Regular" panose="020B0500000000000000" pitchFamily="34" charset="-122"/>
              <a:cs typeface="SimSun"/>
            </a:endParaRPr>
          </a:p>
        </p:txBody>
      </p:sp>
      <p:sp>
        <p:nvSpPr>
          <p:cNvPr id="28" name="object 28"/>
          <p:cNvSpPr/>
          <p:nvPr/>
        </p:nvSpPr>
        <p:spPr>
          <a:xfrm>
            <a:off x="2646521" y="4058412"/>
            <a:ext cx="125730" cy="125730"/>
          </a:xfrm>
          <a:custGeom>
            <a:avLst/>
            <a:gdLst/>
            <a:ahLst/>
            <a:cxnLst/>
            <a:rect l="l" t="t" r="r" b="b"/>
            <a:pathLst>
              <a:path w="167639" h="167639">
                <a:moveTo>
                  <a:pt x="0" y="167640"/>
                </a:moveTo>
                <a:lnTo>
                  <a:pt x="167639" y="167640"/>
                </a:lnTo>
                <a:lnTo>
                  <a:pt x="167639" y="0"/>
                </a:lnTo>
                <a:lnTo>
                  <a:pt x="0" y="0"/>
                </a:lnTo>
                <a:lnTo>
                  <a:pt x="0" y="167640"/>
                </a:lnTo>
                <a:close/>
              </a:path>
            </a:pathLst>
          </a:custGeom>
          <a:ln w="12953">
            <a:solidFill>
              <a:srgbClr val="FF8915"/>
            </a:solidFill>
          </a:ln>
        </p:spPr>
        <p:txBody>
          <a:bodyPr wrap="square" lIns="0" tIns="0" rIns="0" bIns="0" rtlCol="0"/>
          <a:lstStyle/>
          <a:p>
            <a:endParaRPr sz="1350"/>
          </a:p>
        </p:txBody>
      </p:sp>
      <p:sp>
        <p:nvSpPr>
          <p:cNvPr id="29" name="object 29"/>
          <p:cNvSpPr txBox="1"/>
          <p:nvPr/>
        </p:nvSpPr>
        <p:spPr>
          <a:xfrm>
            <a:off x="2820923" y="4031076"/>
            <a:ext cx="1390650" cy="148117"/>
          </a:xfrm>
          <a:prstGeom prst="rect">
            <a:avLst/>
          </a:prstGeom>
        </p:spPr>
        <p:txBody>
          <a:bodyPr vert="horz" wrap="square" lIns="0" tIns="9525" rIns="0" bIns="0" rtlCol="0">
            <a:spAutoFit/>
          </a:bodyPr>
          <a:lstStyle/>
          <a:p>
            <a:pPr marL="9525">
              <a:spcBef>
                <a:spcPts val="75"/>
              </a:spcBef>
            </a:pPr>
            <a:r>
              <a:rPr sz="900" spc="-4">
                <a:latin typeface="思源黑体 CN Regular" panose="020B0500000000000000" pitchFamily="34" charset="-122"/>
                <a:cs typeface="SimSun"/>
              </a:rPr>
              <a:t>碳捕集、利用与封存类技术</a:t>
            </a:r>
            <a:endParaRPr sz="900">
              <a:latin typeface="思源黑体 CN Regular" panose="020B0500000000000000" pitchFamily="34" charset="-122"/>
              <a:cs typeface="SimSun"/>
            </a:endParaRPr>
          </a:p>
        </p:txBody>
      </p:sp>
      <p:sp>
        <p:nvSpPr>
          <p:cNvPr id="30" name="object 30"/>
          <p:cNvSpPr/>
          <p:nvPr/>
        </p:nvSpPr>
        <p:spPr>
          <a:xfrm>
            <a:off x="2646521" y="4351020"/>
            <a:ext cx="125730" cy="125730"/>
          </a:xfrm>
          <a:custGeom>
            <a:avLst/>
            <a:gdLst/>
            <a:ahLst/>
            <a:cxnLst/>
            <a:rect l="l" t="t" r="r" b="b"/>
            <a:pathLst>
              <a:path w="167639" h="167639">
                <a:moveTo>
                  <a:pt x="0" y="167639"/>
                </a:moveTo>
                <a:lnTo>
                  <a:pt x="167639" y="167639"/>
                </a:lnTo>
                <a:lnTo>
                  <a:pt x="167639" y="0"/>
                </a:lnTo>
                <a:lnTo>
                  <a:pt x="0" y="0"/>
                </a:lnTo>
                <a:lnTo>
                  <a:pt x="0" y="167639"/>
                </a:lnTo>
                <a:close/>
              </a:path>
            </a:pathLst>
          </a:custGeom>
          <a:ln w="12953">
            <a:solidFill>
              <a:srgbClr val="FF8915"/>
            </a:solidFill>
          </a:ln>
        </p:spPr>
        <p:txBody>
          <a:bodyPr wrap="square" lIns="0" tIns="0" rIns="0" bIns="0" rtlCol="0"/>
          <a:lstStyle/>
          <a:p>
            <a:endParaRPr sz="1350"/>
          </a:p>
        </p:txBody>
      </p:sp>
      <p:sp>
        <p:nvSpPr>
          <p:cNvPr id="31" name="object 31"/>
          <p:cNvSpPr txBox="1"/>
          <p:nvPr/>
        </p:nvSpPr>
        <p:spPr>
          <a:xfrm>
            <a:off x="2820923" y="4324066"/>
            <a:ext cx="590550" cy="148117"/>
          </a:xfrm>
          <a:prstGeom prst="rect">
            <a:avLst/>
          </a:prstGeom>
        </p:spPr>
        <p:txBody>
          <a:bodyPr vert="horz" wrap="square" lIns="0" tIns="9525" rIns="0" bIns="0" rtlCol="0">
            <a:spAutoFit/>
          </a:bodyPr>
          <a:lstStyle/>
          <a:p>
            <a:pPr marL="9525">
              <a:spcBef>
                <a:spcPts val="75"/>
              </a:spcBef>
            </a:pPr>
            <a:r>
              <a:rPr sz="900" spc="-8">
                <a:latin typeface="思源黑体 CN Regular" panose="020B0500000000000000" pitchFamily="34" charset="-122"/>
                <a:cs typeface="SimSun"/>
              </a:rPr>
              <a:t>碳汇类技术</a:t>
            </a:r>
            <a:endParaRPr sz="900">
              <a:latin typeface="思源黑体 CN Regular" panose="020B0500000000000000" pitchFamily="34" charset="-122"/>
              <a:cs typeface="SimSun"/>
            </a:endParaRPr>
          </a:p>
        </p:txBody>
      </p:sp>
      <p:pic>
        <p:nvPicPr>
          <p:cNvPr id="42" name="图片 4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04663" y="2452897"/>
            <a:ext cx="2656391" cy="2091730"/>
          </a:xfrm>
          <a:prstGeom prst="rect">
            <a:avLst/>
          </a:prstGeom>
        </p:spPr>
      </p:pic>
      <p:sp>
        <p:nvSpPr>
          <p:cNvPr id="2" name="文本框 1"/>
          <p:cNvSpPr txBox="1"/>
          <p:nvPr/>
        </p:nvSpPr>
        <p:spPr>
          <a:xfrm>
            <a:off x="3124200" y="209550"/>
            <a:ext cx="1233965" cy="200055"/>
          </a:xfrm>
          <a:prstGeom prst="rect">
            <a:avLst/>
          </a:prstGeom>
          <a:noFill/>
        </p:spPr>
        <p:txBody>
          <a:bodyPr wrap="square" rtlCol="0">
            <a:spAutoFit/>
          </a:bodyPr>
          <a:lstStyle/>
          <a:p>
            <a:r>
              <a:rPr lang="en-US" altLang="zh-CN" sz="700" dirty="0">
                <a:solidFill>
                  <a:srgbClr val="028865"/>
                </a:solidFill>
              </a:rPr>
              <a:t>https://www.ypppt.com/</a:t>
            </a:r>
            <a:endParaRPr lang="zh-CN" altLang="en-US" sz="700" dirty="0">
              <a:solidFill>
                <a:srgbClr val="028865"/>
              </a:solidFill>
            </a:endParaRPr>
          </a:p>
        </p:txBody>
      </p:sp>
    </p:spTree>
    <p:extLst>
      <p:ext uri="{BB962C8B-B14F-4D97-AF65-F5344CB8AC3E}">
        <p14:creationId xmlns:p14="http://schemas.microsoft.com/office/powerpoint/2010/main" val="56404111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53"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500" fill="hold"/>
                                        <p:tgtEl>
                                          <p:spTgt spid="4"/>
                                        </p:tgtEl>
                                        <p:attrNameLst>
                                          <p:attrName>ppt_w</p:attrName>
                                        </p:attrNameLst>
                                      </p:cBhvr>
                                      <p:tavLst>
                                        <p:tav tm="0">
                                          <p:val>
                                            <p:fltVal val="0"/>
                                          </p:val>
                                        </p:tav>
                                        <p:tav tm="100000">
                                          <p:val>
                                            <p:strVal val="#ppt_w"/>
                                          </p:val>
                                        </p:tav>
                                      </p:tavLst>
                                    </p:anim>
                                    <p:anim calcmode="lin" valueType="num">
                                      <p:cBhvr>
                                        <p:cTn id="13" dur="500" fill="hold"/>
                                        <p:tgtEl>
                                          <p:spTgt spid="4"/>
                                        </p:tgtEl>
                                        <p:attrNameLst>
                                          <p:attrName>ppt_h</p:attrName>
                                        </p:attrNameLst>
                                      </p:cBhvr>
                                      <p:tavLst>
                                        <p:tav tm="0">
                                          <p:val>
                                            <p:fltVal val="0"/>
                                          </p:val>
                                        </p:tav>
                                        <p:tav tm="100000">
                                          <p:val>
                                            <p:strVal val="#ppt_h"/>
                                          </p:val>
                                        </p:tav>
                                      </p:tavLst>
                                    </p:anim>
                                    <p:animEffect transition="in" filter="fade">
                                      <p:cBhvr>
                                        <p:cTn id="14" dur="500"/>
                                        <p:tgtEl>
                                          <p:spTgt spid="4"/>
                                        </p:tgtEl>
                                      </p:cBhvr>
                                    </p:animEffect>
                                  </p:childTnLst>
                                </p:cTn>
                              </p:par>
                              <p:par>
                                <p:cTn id="15" presetID="53" presetClass="entr" presetSubtype="0" fill="hold" grpId="1" nodeType="with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p:cTn id="17" dur="500" fill="hold"/>
                                        <p:tgtEl>
                                          <p:spTgt spid="10"/>
                                        </p:tgtEl>
                                        <p:attrNameLst>
                                          <p:attrName>ppt_w</p:attrName>
                                        </p:attrNameLst>
                                      </p:cBhvr>
                                      <p:tavLst>
                                        <p:tav tm="0">
                                          <p:val>
                                            <p:fltVal val="0"/>
                                          </p:val>
                                        </p:tav>
                                        <p:tav tm="100000">
                                          <p:val>
                                            <p:strVal val="#ppt_w"/>
                                          </p:val>
                                        </p:tav>
                                      </p:tavLst>
                                    </p:anim>
                                    <p:anim calcmode="lin" valueType="num">
                                      <p:cBhvr>
                                        <p:cTn id="18" dur="500" fill="hold"/>
                                        <p:tgtEl>
                                          <p:spTgt spid="10"/>
                                        </p:tgtEl>
                                        <p:attrNameLst>
                                          <p:attrName>ppt_h</p:attrName>
                                        </p:attrNameLst>
                                      </p:cBhvr>
                                      <p:tavLst>
                                        <p:tav tm="0">
                                          <p:val>
                                            <p:fltVal val="0"/>
                                          </p:val>
                                        </p:tav>
                                        <p:tav tm="100000">
                                          <p:val>
                                            <p:strVal val="#ppt_h"/>
                                          </p:val>
                                        </p:tav>
                                      </p:tavLst>
                                    </p:anim>
                                    <p:animEffect transition="in" filter="fade">
                                      <p:cBhvr>
                                        <p:cTn id="19" dur="500"/>
                                        <p:tgtEl>
                                          <p:spTgt spid="10"/>
                                        </p:tgtEl>
                                      </p:cBhvr>
                                    </p:animEffect>
                                  </p:childTnLst>
                                </p:cTn>
                              </p:par>
                              <p:par>
                                <p:cTn id="20" presetID="53" presetClass="entr" presetSubtype="0" fill="hold" grpId="2" nodeType="with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p:cTn id="22" dur="500" fill="hold"/>
                                        <p:tgtEl>
                                          <p:spTgt spid="11"/>
                                        </p:tgtEl>
                                        <p:attrNameLst>
                                          <p:attrName>ppt_w</p:attrName>
                                        </p:attrNameLst>
                                      </p:cBhvr>
                                      <p:tavLst>
                                        <p:tav tm="0">
                                          <p:val>
                                            <p:fltVal val="0"/>
                                          </p:val>
                                        </p:tav>
                                        <p:tav tm="100000">
                                          <p:val>
                                            <p:strVal val="#ppt_w"/>
                                          </p:val>
                                        </p:tav>
                                      </p:tavLst>
                                    </p:anim>
                                    <p:anim calcmode="lin" valueType="num">
                                      <p:cBhvr>
                                        <p:cTn id="23" dur="500" fill="hold"/>
                                        <p:tgtEl>
                                          <p:spTgt spid="11"/>
                                        </p:tgtEl>
                                        <p:attrNameLst>
                                          <p:attrName>ppt_h</p:attrName>
                                        </p:attrNameLst>
                                      </p:cBhvr>
                                      <p:tavLst>
                                        <p:tav tm="0">
                                          <p:val>
                                            <p:fltVal val="0"/>
                                          </p:val>
                                        </p:tav>
                                        <p:tav tm="100000">
                                          <p:val>
                                            <p:strVal val="#ppt_h"/>
                                          </p:val>
                                        </p:tav>
                                      </p:tavLst>
                                    </p:anim>
                                    <p:animEffect transition="in" filter="fade">
                                      <p:cBhvr>
                                        <p:cTn id="24" dur="500"/>
                                        <p:tgtEl>
                                          <p:spTgt spid="11"/>
                                        </p:tgtEl>
                                      </p:cBhvr>
                                    </p:animEffect>
                                  </p:childTnLst>
                                </p:cTn>
                              </p:par>
                              <p:par>
                                <p:cTn id="25" presetID="53" presetClass="entr" presetSubtype="0" fill="hold" grpId="3"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fill="hold"/>
                                        <p:tgtEl>
                                          <p:spTgt spid="12"/>
                                        </p:tgtEl>
                                        <p:attrNameLst>
                                          <p:attrName>ppt_w</p:attrName>
                                        </p:attrNameLst>
                                      </p:cBhvr>
                                      <p:tavLst>
                                        <p:tav tm="0">
                                          <p:val>
                                            <p:fltVal val="0"/>
                                          </p:val>
                                        </p:tav>
                                        <p:tav tm="100000">
                                          <p:val>
                                            <p:strVal val="#ppt_w"/>
                                          </p:val>
                                        </p:tav>
                                      </p:tavLst>
                                    </p:anim>
                                    <p:anim calcmode="lin" valueType="num">
                                      <p:cBhvr>
                                        <p:cTn id="28" dur="500" fill="hold"/>
                                        <p:tgtEl>
                                          <p:spTgt spid="12"/>
                                        </p:tgtEl>
                                        <p:attrNameLst>
                                          <p:attrName>ppt_h</p:attrName>
                                        </p:attrNameLst>
                                      </p:cBhvr>
                                      <p:tavLst>
                                        <p:tav tm="0">
                                          <p:val>
                                            <p:fltVal val="0"/>
                                          </p:val>
                                        </p:tav>
                                        <p:tav tm="100000">
                                          <p:val>
                                            <p:strVal val="#ppt_h"/>
                                          </p:val>
                                        </p:tav>
                                      </p:tavLst>
                                    </p:anim>
                                    <p:animEffect transition="in" filter="fade">
                                      <p:cBhvr>
                                        <p:cTn id="29" dur="500"/>
                                        <p:tgtEl>
                                          <p:spTgt spid="12"/>
                                        </p:tgtEl>
                                      </p:cBhvr>
                                    </p:animEffect>
                                  </p:childTnLst>
                                </p:cTn>
                              </p:par>
                              <p:par>
                                <p:cTn id="30" presetID="53" presetClass="entr" presetSubtype="0" fill="hold" grpId="4" nodeType="with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p:cTn id="32" dur="500" fill="hold"/>
                                        <p:tgtEl>
                                          <p:spTgt spid="13"/>
                                        </p:tgtEl>
                                        <p:attrNameLst>
                                          <p:attrName>ppt_w</p:attrName>
                                        </p:attrNameLst>
                                      </p:cBhvr>
                                      <p:tavLst>
                                        <p:tav tm="0">
                                          <p:val>
                                            <p:fltVal val="0"/>
                                          </p:val>
                                        </p:tav>
                                        <p:tav tm="100000">
                                          <p:val>
                                            <p:strVal val="#ppt_w"/>
                                          </p:val>
                                        </p:tav>
                                      </p:tavLst>
                                    </p:anim>
                                    <p:anim calcmode="lin" valueType="num">
                                      <p:cBhvr>
                                        <p:cTn id="33" dur="500" fill="hold"/>
                                        <p:tgtEl>
                                          <p:spTgt spid="13"/>
                                        </p:tgtEl>
                                        <p:attrNameLst>
                                          <p:attrName>ppt_h</p:attrName>
                                        </p:attrNameLst>
                                      </p:cBhvr>
                                      <p:tavLst>
                                        <p:tav tm="0">
                                          <p:val>
                                            <p:fltVal val="0"/>
                                          </p:val>
                                        </p:tav>
                                        <p:tav tm="100000">
                                          <p:val>
                                            <p:strVal val="#ppt_h"/>
                                          </p:val>
                                        </p:tav>
                                      </p:tavLst>
                                    </p:anim>
                                    <p:animEffect transition="in" filter="fade">
                                      <p:cBhvr>
                                        <p:cTn id="34" dur="500"/>
                                        <p:tgtEl>
                                          <p:spTgt spid="13"/>
                                        </p:tgtEl>
                                      </p:cBhvr>
                                    </p:animEffect>
                                  </p:childTnLst>
                                </p:cTn>
                              </p:par>
                              <p:par>
                                <p:cTn id="35" presetID="53" presetClass="entr" presetSubtype="0" fill="hold" grpId="5" nodeType="with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p:cTn id="37" dur="500" fill="hold"/>
                                        <p:tgtEl>
                                          <p:spTgt spid="14"/>
                                        </p:tgtEl>
                                        <p:attrNameLst>
                                          <p:attrName>ppt_w</p:attrName>
                                        </p:attrNameLst>
                                      </p:cBhvr>
                                      <p:tavLst>
                                        <p:tav tm="0">
                                          <p:val>
                                            <p:fltVal val="0"/>
                                          </p:val>
                                        </p:tav>
                                        <p:tav tm="100000">
                                          <p:val>
                                            <p:strVal val="#ppt_w"/>
                                          </p:val>
                                        </p:tav>
                                      </p:tavLst>
                                    </p:anim>
                                    <p:anim calcmode="lin" valueType="num">
                                      <p:cBhvr>
                                        <p:cTn id="38" dur="500" fill="hold"/>
                                        <p:tgtEl>
                                          <p:spTgt spid="14"/>
                                        </p:tgtEl>
                                        <p:attrNameLst>
                                          <p:attrName>ppt_h</p:attrName>
                                        </p:attrNameLst>
                                      </p:cBhvr>
                                      <p:tavLst>
                                        <p:tav tm="0">
                                          <p:val>
                                            <p:fltVal val="0"/>
                                          </p:val>
                                        </p:tav>
                                        <p:tav tm="100000">
                                          <p:val>
                                            <p:strVal val="#ppt_h"/>
                                          </p:val>
                                        </p:tav>
                                      </p:tavLst>
                                    </p:anim>
                                    <p:animEffect transition="in" filter="fade">
                                      <p:cBhvr>
                                        <p:cTn id="39" dur="500"/>
                                        <p:tgtEl>
                                          <p:spTgt spid="14"/>
                                        </p:tgtEl>
                                      </p:cBhvr>
                                    </p:animEffect>
                                  </p:childTnLst>
                                </p:cTn>
                              </p:par>
                              <p:par>
                                <p:cTn id="40" presetID="53" presetClass="entr" presetSubtype="0" fill="hold" grpId="6" nodeType="with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p:cTn id="42" dur="500" fill="hold"/>
                                        <p:tgtEl>
                                          <p:spTgt spid="15"/>
                                        </p:tgtEl>
                                        <p:attrNameLst>
                                          <p:attrName>ppt_w</p:attrName>
                                        </p:attrNameLst>
                                      </p:cBhvr>
                                      <p:tavLst>
                                        <p:tav tm="0">
                                          <p:val>
                                            <p:fltVal val="0"/>
                                          </p:val>
                                        </p:tav>
                                        <p:tav tm="100000">
                                          <p:val>
                                            <p:strVal val="#ppt_w"/>
                                          </p:val>
                                        </p:tav>
                                      </p:tavLst>
                                    </p:anim>
                                    <p:anim calcmode="lin" valueType="num">
                                      <p:cBhvr>
                                        <p:cTn id="43" dur="500" fill="hold"/>
                                        <p:tgtEl>
                                          <p:spTgt spid="15"/>
                                        </p:tgtEl>
                                        <p:attrNameLst>
                                          <p:attrName>ppt_h</p:attrName>
                                        </p:attrNameLst>
                                      </p:cBhvr>
                                      <p:tavLst>
                                        <p:tav tm="0">
                                          <p:val>
                                            <p:fltVal val="0"/>
                                          </p:val>
                                        </p:tav>
                                        <p:tav tm="100000">
                                          <p:val>
                                            <p:strVal val="#ppt_h"/>
                                          </p:val>
                                        </p:tav>
                                      </p:tavLst>
                                    </p:anim>
                                    <p:animEffect transition="in" filter="fade">
                                      <p:cBhvr>
                                        <p:cTn id="44" dur="500"/>
                                        <p:tgtEl>
                                          <p:spTgt spid="15"/>
                                        </p:tgtEl>
                                      </p:cBhvr>
                                    </p:animEffect>
                                  </p:childTnLst>
                                </p:cTn>
                              </p:par>
                              <p:par>
                                <p:cTn id="45" presetID="53" presetClass="entr" presetSubtype="0" fill="hold" nodeType="withEffect">
                                  <p:stCondLst>
                                    <p:cond delay="0"/>
                                  </p:stCondLst>
                                  <p:childTnLst>
                                    <p:set>
                                      <p:cBhvr>
                                        <p:cTn id="46" dur="1" fill="hold">
                                          <p:stCondLst>
                                            <p:cond delay="0"/>
                                          </p:stCondLst>
                                        </p:cTn>
                                        <p:tgtEl>
                                          <p:spTgt spid="16"/>
                                        </p:tgtEl>
                                        <p:attrNameLst>
                                          <p:attrName>style.visibility</p:attrName>
                                        </p:attrNameLst>
                                      </p:cBhvr>
                                      <p:to>
                                        <p:strVal val="visible"/>
                                      </p:to>
                                    </p:set>
                                    <p:anim calcmode="lin" valueType="num">
                                      <p:cBhvr>
                                        <p:cTn id="47" dur="500" fill="hold"/>
                                        <p:tgtEl>
                                          <p:spTgt spid="16"/>
                                        </p:tgtEl>
                                        <p:attrNameLst>
                                          <p:attrName>ppt_w</p:attrName>
                                        </p:attrNameLst>
                                      </p:cBhvr>
                                      <p:tavLst>
                                        <p:tav tm="0">
                                          <p:val>
                                            <p:fltVal val="0"/>
                                          </p:val>
                                        </p:tav>
                                        <p:tav tm="100000">
                                          <p:val>
                                            <p:strVal val="#ppt_w"/>
                                          </p:val>
                                        </p:tav>
                                      </p:tavLst>
                                    </p:anim>
                                    <p:anim calcmode="lin" valueType="num">
                                      <p:cBhvr>
                                        <p:cTn id="48" dur="500" fill="hold"/>
                                        <p:tgtEl>
                                          <p:spTgt spid="16"/>
                                        </p:tgtEl>
                                        <p:attrNameLst>
                                          <p:attrName>ppt_h</p:attrName>
                                        </p:attrNameLst>
                                      </p:cBhvr>
                                      <p:tavLst>
                                        <p:tav tm="0">
                                          <p:val>
                                            <p:fltVal val="0"/>
                                          </p:val>
                                        </p:tav>
                                        <p:tav tm="100000">
                                          <p:val>
                                            <p:strVal val="#ppt_h"/>
                                          </p:val>
                                        </p:tav>
                                      </p:tavLst>
                                    </p:anim>
                                    <p:animEffect transition="in" filter="fade">
                                      <p:cBhvr>
                                        <p:cTn id="49" dur="500"/>
                                        <p:tgtEl>
                                          <p:spTgt spid="16"/>
                                        </p:tgtEl>
                                      </p:cBhvr>
                                    </p:animEffect>
                                  </p:childTnLst>
                                </p:cTn>
                              </p:par>
                              <p:par>
                                <p:cTn id="50" presetID="53" presetClass="entr" presetSubtype="0" fill="hold" grpId="7" nodeType="withEffect">
                                  <p:stCondLst>
                                    <p:cond delay="0"/>
                                  </p:stCondLst>
                                  <p:childTnLst>
                                    <p:set>
                                      <p:cBhvr>
                                        <p:cTn id="51" dur="1" fill="hold">
                                          <p:stCondLst>
                                            <p:cond delay="0"/>
                                          </p:stCondLst>
                                        </p:cTn>
                                        <p:tgtEl>
                                          <p:spTgt spid="22"/>
                                        </p:tgtEl>
                                        <p:attrNameLst>
                                          <p:attrName>style.visibility</p:attrName>
                                        </p:attrNameLst>
                                      </p:cBhvr>
                                      <p:to>
                                        <p:strVal val="visible"/>
                                      </p:to>
                                    </p:set>
                                    <p:anim calcmode="lin" valueType="num">
                                      <p:cBhvr>
                                        <p:cTn id="52" dur="500" fill="hold"/>
                                        <p:tgtEl>
                                          <p:spTgt spid="22"/>
                                        </p:tgtEl>
                                        <p:attrNameLst>
                                          <p:attrName>ppt_w</p:attrName>
                                        </p:attrNameLst>
                                      </p:cBhvr>
                                      <p:tavLst>
                                        <p:tav tm="0">
                                          <p:val>
                                            <p:fltVal val="0"/>
                                          </p:val>
                                        </p:tav>
                                        <p:tav tm="100000">
                                          <p:val>
                                            <p:strVal val="#ppt_w"/>
                                          </p:val>
                                        </p:tav>
                                      </p:tavLst>
                                    </p:anim>
                                    <p:anim calcmode="lin" valueType="num">
                                      <p:cBhvr>
                                        <p:cTn id="53" dur="500" fill="hold"/>
                                        <p:tgtEl>
                                          <p:spTgt spid="22"/>
                                        </p:tgtEl>
                                        <p:attrNameLst>
                                          <p:attrName>ppt_h</p:attrName>
                                        </p:attrNameLst>
                                      </p:cBhvr>
                                      <p:tavLst>
                                        <p:tav tm="0">
                                          <p:val>
                                            <p:fltVal val="0"/>
                                          </p:val>
                                        </p:tav>
                                        <p:tav tm="100000">
                                          <p:val>
                                            <p:strVal val="#ppt_h"/>
                                          </p:val>
                                        </p:tav>
                                      </p:tavLst>
                                    </p:anim>
                                    <p:animEffect transition="in" filter="fade">
                                      <p:cBhvr>
                                        <p:cTn id="54" dur="500"/>
                                        <p:tgtEl>
                                          <p:spTgt spid="22"/>
                                        </p:tgtEl>
                                      </p:cBhvr>
                                    </p:animEffect>
                                  </p:childTnLst>
                                </p:cTn>
                              </p:par>
                              <p:par>
                                <p:cTn id="55" presetID="53" presetClass="entr" presetSubtype="0" fill="hold" grpId="8" nodeType="withEffect">
                                  <p:stCondLst>
                                    <p:cond delay="0"/>
                                  </p:stCondLst>
                                  <p:childTnLst>
                                    <p:set>
                                      <p:cBhvr>
                                        <p:cTn id="56" dur="1" fill="hold">
                                          <p:stCondLst>
                                            <p:cond delay="0"/>
                                          </p:stCondLst>
                                        </p:cTn>
                                        <p:tgtEl>
                                          <p:spTgt spid="23"/>
                                        </p:tgtEl>
                                        <p:attrNameLst>
                                          <p:attrName>style.visibility</p:attrName>
                                        </p:attrNameLst>
                                      </p:cBhvr>
                                      <p:to>
                                        <p:strVal val="visible"/>
                                      </p:to>
                                    </p:set>
                                    <p:anim calcmode="lin" valueType="num">
                                      <p:cBhvr>
                                        <p:cTn id="57" dur="500" fill="hold"/>
                                        <p:tgtEl>
                                          <p:spTgt spid="23"/>
                                        </p:tgtEl>
                                        <p:attrNameLst>
                                          <p:attrName>ppt_w</p:attrName>
                                        </p:attrNameLst>
                                      </p:cBhvr>
                                      <p:tavLst>
                                        <p:tav tm="0">
                                          <p:val>
                                            <p:fltVal val="0"/>
                                          </p:val>
                                        </p:tav>
                                        <p:tav tm="100000">
                                          <p:val>
                                            <p:strVal val="#ppt_w"/>
                                          </p:val>
                                        </p:tav>
                                      </p:tavLst>
                                    </p:anim>
                                    <p:anim calcmode="lin" valueType="num">
                                      <p:cBhvr>
                                        <p:cTn id="58" dur="500" fill="hold"/>
                                        <p:tgtEl>
                                          <p:spTgt spid="23"/>
                                        </p:tgtEl>
                                        <p:attrNameLst>
                                          <p:attrName>ppt_h</p:attrName>
                                        </p:attrNameLst>
                                      </p:cBhvr>
                                      <p:tavLst>
                                        <p:tav tm="0">
                                          <p:val>
                                            <p:fltVal val="0"/>
                                          </p:val>
                                        </p:tav>
                                        <p:tav tm="100000">
                                          <p:val>
                                            <p:strVal val="#ppt_h"/>
                                          </p:val>
                                        </p:tav>
                                      </p:tavLst>
                                    </p:anim>
                                    <p:animEffect transition="in" filter="fade">
                                      <p:cBhvr>
                                        <p:cTn id="59" dur="500"/>
                                        <p:tgtEl>
                                          <p:spTgt spid="23"/>
                                        </p:tgtEl>
                                      </p:cBhvr>
                                    </p:animEffect>
                                  </p:childTnLst>
                                </p:cTn>
                              </p:par>
                              <p:par>
                                <p:cTn id="60" presetID="53" presetClass="entr" presetSubtype="0" fill="hold" grpId="9" nodeType="withEffect">
                                  <p:stCondLst>
                                    <p:cond delay="0"/>
                                  </p:stCondLst>
                                  <p:childTnLst>
                                    <p:set>
                                      <p:cBhvr>
                                        <p:cTn id="61" dur="1" fill="hold">
                                          <p:stCondLst>
                                            <p:cond delay="0"/>
                                          </p:stCondLst>
                                        </p:cTn>
                                        <p:tgtEl>
                                          <p:spTgt spid="24"/>
                                        </p:tgtEl>
                                        <p:attrNameLst>
                                          <p:attrName>style.visibility</p:attrName>
                                        </p:attrNameLst>
                                      </p:cBhvr>
                                      <p:to>
                                        <p:strVal val="visible"/>
                                      </p:to>
                                    </p:set>
                                    <p:anim calcmode="lin" valueType="num">
                                      <p:cBhvr>
                                        <p:cTn id="62" dur="500" fill="hold"/>
                                        <p:tgtEl>
                                          <p:spTgt spid="24"/>
                                        </p:tgtEl>
                                        <p:attrNameLst>
                                          <p:attrName>ppt_w</p:attrName>
                                        </p:attrNameLst>
                                      </p:cBhvr>
                                      <p:tavLst>
                                        <p:tav tm="0">
                                          <p:val>
                                            <p:fltVal val="0"/>
                                          </p:val>
                                        </p:tav>
                                        <p:tav tm="100000">
                                          <p:val>
                                            <p:strVal val="#ppt_w"/>
                                          </p:val>
                                        </p:tav>
                                      </p:tavLst>
                                    </p:anim>
                                    <p:anim calcmode="lin" valueType="num">
                                      <p:cBhvr>
                                        <p:cTn id="63" dur="500" fill="hold"/>
                                        <p:tgtEl>
                                          <p:spTgt spid="24"/>
                                        </p:tgtEl>
                                        <p:attrNameLst>
                                          <p:attrName>ppt_h</p:attrName>
                                        </p:attrNameLst>
                                      </p:cBhvr>
                                      <p:tavLst>
                                        <p:tav tm="0">
                                          <p:val>
                                            <p:fltVal val="0"/>
                                          </p:val>
                                        </p:tav>
                                        <p:tav tm="100000">
                                          <p:val>
                                            <p:strVal val="#ppt_h"/>
                                          </p:val>
                                        </p:tav>
                                      </p:tavLst>
                                    </p:anim>
                                    <p:animEffect transition="in" filter="fade">
                                      <p:cBhvr>
                                        <p:cTn id="64" dur="500"/>
                                        <p:tgtEl>
                                          <p:spTgt spid="24"/>
                                        </p:tgtEl>
                                      </p:cBhvr>
                                    </p:animEffect>
                                  </p:childTnLst>
                                </p:cTn>
                              </p:par>
                              <p:par>
                                <p:cTn id="65" presetID="53" presetClass="entr" presetSubtype="0" fill="hold" grpId="10" nodeType="withEffect">
                                  <p:stCondLst>
                                    <p:cond delay="0"/>
                                  </p:stCondLst>
                                  <p:childTnLst>
                                    <p:set>
                                      <p:cBhvr>
                                        <p:cTn id="66" dur="1" fill="hold">
                                          <p:stCondLst>
                                            <p:cond delay="0"/>
                                          </p:stCondLst>
                                        </p:cTn>
                                        <p:tgtEl>
                                          <p:spTgt spid="25"/>
                                        </p:tgtEl>
                                        <p:attrNameLst>
                                          <p:attrName>style.visibility</p:attrName>
                                        </p:attrNameLst>
                                      </p:cBhvr>
                                      <p:to>
                                        <p:strVal val="visible"/>
                                      </p:to>
                                    </p:set>
                                    <p:anim calcmode="lin" valueType="num">
                                      <p:cBhvr>
                                        <p:cTn id="67" dur="500" fill="hold"/>
                                        <p:tgtEl>
                                          <p:spTgt spid="25"/>
                                        </p:tgtEl>
                                        <p:attrNameLst>
                                          <p:attrName>ppt_w</p:attrName>
                                        </p:attrNameLst>
                                      </p:cBhvr>
                                      <p:tavLst>
                                        <p:tav tm="0">
                                          <p:val>
                                            <p:fltVal val="0"/>
                                          </p:val>
                                        </p:tav>
                                        <p:tav tm="100000">
                                          <p:val>
                                            <p:strVal val="#ppt_w"/>
                                          </p:val>
                                        </p:tav>
                                      </p:tavLst>
                                    </p:anim>
                                    <p:anim calcmode="lin" valueType="num">
                                      <p:cBhvr>
                                        <p:cTn id="68" dur="500" fill="hold"/>
                                        <p:tgtEl>
                                          <p:spTgt spid="25"/>
                                        </p:tgtEl>
                                        <p:attrNameLst>
                                          <p:attrName>ppt_h</p:attrName>
                                        </p:attrNameLst>
                                      </p:cBhvr>
                                      <p:tavLst>
                                        <p:tav tm="0">
                                          <p:val>
                                            <p:fltVal val="0"/>
                                          </p:val>
                                        </p:tav>
                                        <p:tav tm="100000">
                                          <p:val>
                                            <p:strVal val="#ppt_h"/>
                                          </p:val>
                                        </p:tav>
                                      </p:tavLst>
                                    </p:anim>
                                    <p:animEffect transition="in" filter="fade">
                                      <p:cBhvr>
                                        <p:cTn id="69" dur="500"/>
                                        <p:tgtEl>
                                          <p:spTgt spid="25"/>
                                        </p:tgtEl>
                                      </p:cBhvr>
                                    </p:animEffect>
                                  </p:childTnLst>
                                </p:cTn>
                              </p:par>
                              <p:par>
                                <p:cTn id="70" presetID="53" presetClass="entr" presetSubtype="0" fill="hold" grpId="11" nodeType="withEffect">
                                  <p:stCondLst>
                                    <p:cond delay="0"/>
                                  </p:stCondLst>
                                  <p:childTnLst>
                                    <p:set>
                                      <p:cBhvr>
                                        <p:cTn id="71" dur="1" fill="hold">
                                          <p:stCondLst>
                                            <p:cond delay="0"/>
                                          </p:stCondLst>
                                        </p:cTn>
                                        <p:tgtEl>
                                          <p:spTgt spid="26"/>
                                        </p:tgtEl>
                                        <p:attrNameLst>
                                          <p:attrName>style.visibility</p:attrName>
                                        </p:attrNameLst>
                                      </p:cBhvr>
                                      <p:to>
                                        <p:strVal val="visible"/>
                                      </p:to>
                                    </p:set>
                                    <p:anim calcmode="lin" valueType="num">
                                      <p:cBhvr>
                                        <p:cTn id="72" dur="500" fill="hold"/>
                                        <p:tgtEl>
                                          <p:spTgt spid="26"/>
                                        </p:tgtEl>
                                        <p:attrNameLst>
                                          <p:attrName>ppt_w</p:attrName>
                                        </p:attrNameLst>
                                      </p:cBhvr>
                                      <p:tavLst>
                                        <p:tav tm="0">
                                          <p:val>
                                            <p:fltVal val="0"/>
                                          </p:val>
                                        </p:tav>
                                        <p:tav tm="100000">
                                          <p:val>
                                            <p:strVal val="#ppt_w"/>
                                          </p:val>
                                        </p:tav>
                                      </p:tavLst>
                                    </p:anim>
                                    <p:anim calcmode="lin" valueType="num">
                                      <p:cBhvr>
                                        <p:cTn id="73" dur="500" fill="hold"/>
                                        <p:tgtEl>
                                          <p:spTgt spid="26"/>
                                        </p:tgtEl>
                                        <p:attrNameLst>
                                          <p:attrName>ppt_h</p:attrName>
                                        </p:attrNameLst>
                                      </p:cBhvr>
                                      <p:tavLst>
                                        <p:tav tm="0">
                                          <p:val>
                                            <p:fltVal val="0"/>
                                          </p:val>
                                        </p:tav>
                                        <p:tav tm="100000">
                                          <p:val>
                                            <p:strVal val="#ppt_h"/>
                                          </p:val>
                                        </p:tav>
                                      </p:tavLst>
                                    </p:anim>
                                    <p:animEffect transition="in" filter="fade">
                                      <p:cBhvr>
                                        <p:cTn id="74" dur="500"/>
                                        <p:tgtEl>
                                          <p:spTgt spid="26"/>
                                        </p:tgtEl>
                                      </p:cBhvr>
                                    </p:animEffect>
                                  </p:childTnLst>
                                </p:cTn>
                              </p:par>
                              <p:par>
                                <p:cTn id="75" presetID="53" presetClass="entr" presetSubtype="0" fill="hold" grpId="12" nodeType="withEffect">
                                  <p:stCondLst>
                                    <p:cond delay="0"/>
                                  </p:stCondLst>
                                  <p:childTnLst>
                                    <p:set>
                                      <p:cBhvr>
                                        <p:cTn id="76" dur="1" fill="hold">
                                          <p:stCondLst>
                                            <p:cond delay="0"/>
                                          </p:stCondLst>
                                        </p:cTn>
                                        <p:tgtEl>
                                          <p:spTgt spid="27"/>
                                        </p:tgtEl>
                                        <p:attrNameLst>
                                          <p:attrName>style.visibility</p:attrName>
                                        </p:attrNameLst>
                                      </p:cBhvr>
                                      <p:to>
                                        <p:strVal val="visible"/>
                                      </p:to>
                                    </p:set>
                                    <p:anim calcmode="lin" valueType="num">
                                      <p:cBhvr>
                                        <p:cTn id="77" dur="500" fill="hold"/>
                                        <p:tgtEl>
                                          <p:spTgt spid="27"/>
                                        </p:tgtEl>
                                        <p:attrNameLst>
                                          <p:attrName>ppt_w</p:attrName>
                                        </p:attrNameLst>
                                      </p:cBhvr>
                                      <p:tavLst>
                                        <p:tav tm="0">
                                          <p:val>
                                            <p:fltVal val="0"/>
                                          </p:val>
                                        </p:tav>
                                        <p:tav tm="100000">
                                          <p:val>
                                            <p:strVal val="#ppt_w"/>
                                          </p:val>
                                        </p:tav>
                                      </p:tavLst>
                                    </p:anim>
                                    <p:anim calcmode="lin" valueType="num">
                                      <p:cBhvr>
                                        <p:cTn id="78" dur="500" fill="hold"/>
                                        <p:tgtEl>
                                          <p:spTgt spid="27"/>
                                        </p:tgtEl>
                                        <p:attrNameLst>
                                          <p:attrName>ppt_h</p:attrName>
                                        </p:attrNameLst>
                                      </p:cBhvr>
                                      <p:tavLst>
                                        <p:tav tm="0">
                                          <p:val>
                                            <p:fltVal val="0"/>
                                          </p:val>
                                        </p:tav>
                                        <p:tav tm="100000">
                                          <p:val>
                                            <p:strVal val="#ppt_h"/>
                                          </p:val>
                                        </p:tav>
                                      </p:tavLst>
                                    </p:anim>
                                    <p:animEffect transition="in" filter="fade">
                                      <p:cBhvr>
                                        <p:cTn id="79" dur="500"/>
                                        <p:tgtEl>
                                          <p:spTgt spid="27"/>
                                        </p:tgtEl>
                                      </p:cBhvr>
                                    </p:animEffect>
                                  </p:childTnLst>
                                </p:cTn>
                              </p:par>
                              <p:par>
                                <p:cTn id="80" presetID="53" presetClass="entr" presetSubtype="0" fill="hold" grpId="13" nodeType="withEffect">
                                  <p:stCondLst>
                                    <p:cond delay="0"/>
                                  </p:stCondLst>
                                  <p:childTnLst>
                                    <p:set>
                                      <p:cBhvr>
                                        <p:cTn id="81" dur="1" fill="hold">
                                          <p:stCondLst>
                                            <p:cond delay="0"/>
                                          </p:stCondLst>
                                        </p:cTn>
                                        <p:tgtEl>
                                          <p:spTgt spid="28"/>
                                        </p:tgtEl>
                                        <p:attrNameLst>
                                          <p:attrName>style.visibility</p:attrName>
                                        </p:attrNameLst>
                                      </p:cBhvr>
                                      <p:to>
                                        <p:strVal val="visible"/>
                                      </p:to>
                                    </p:set>
                                    <p:anim calcmode="lin" valueType="num">
                                      <p:cBhvr>
                                        <p:cTn id="82" dur="500" fill="hold"/>
                                        <p:tgtEl>
                                          <p:spTgt spid="28"/>
                                        </p:tgtEl>
                                        <p:attrNameLst>
                                          <p:attrName>ppt_w</p:attrName>
                                        </p:attrNameLst>
                                      </p:cBhvr>
                                      <p:tavLst>
                                        <p:tav tm="0">
                                          <p:val>
                                            <p:fltVal val="0"/>
                                          </p:val>
                                        </p:tav>
                                        <p:tav tm="100000">
                                          <p:val>
                                            <p:strVal val="#ppt_w"/>
                                          </p:val>
                                        </p:tav>
                                      </p:tavLst>
                                    </p:anim>
                                    <p:anim calcmode="lin" valueType="num">
                                      <p:cBhvr>
                                        <p:cTn id="83" dur="500" fill="hold"/>
                                        <p:tgtEl>
                                          <p:spTgt spid="28"/>
                                        </p:tgtEl>
                                        <p:attrNameLst>
                                          <p:attrName>ppt_h</p:attrName>
                                        </p:attrNameLst>
                                      </p:cBhvr>
                                      <p:tavLst>
                                        <p:tav tm="0">
                                          <p:val>
                                            <p:fltVal val="0"/>
                                          </p:val>
                                        </p:tav>
                                        <p:tav tm="100000">
                                          <p:val>
                                            <p:strVal val="#ppt_h"/>
                                          </p:val>
                                        </p:tav>
                                      </p:tavLst>
                                    </p:anim>
                                    <p:animEffect transition="in" filter="fade">
                                      <p:cBhvr>
                                        <p:cTn id="84" dur="500"/>
                                        <p:tgtEl>
                                          <p:spTgt spid="28"/>
                                        </p:tgtEl>
                                      </p:cBhvr>
                                    </p:animEffect>
                                  </p:childTnLst>
                                </p:cTn>
                              </p:par>
                              <p:par>
                                <p:cTn id="85" presetID="53" presetClass="entr" presetSubtype="0" fill="hold" grpId="14" nodeType="withEffect">
                                  <p:stCondLst>
                                    <p:cond delay="0"/>
                                  </p:stCondLst>
                                  <p:childTnLst>
                                    <p:set>
                                      <p:cBhvr>
                                        <p:cTn id="86" dur="1" fill="hold">
                                          <p:stCondLst>
                                            <p:cond delay="0"/>
                                          </p:stCondLst>
                                        </p:cTn>
                                        <p:tgtEl>
                                          <p:spTgt spid="29"/>
                                        </p:tgtEl>
                                        <p:attrNameLst>
                                          <p:attrName>style.visibility</p:attrName>
                                        </p:attrNameLst>
                                      </p:cBhvr>
                                      <p:to>
                                        <p:strVal val="visible"/>
                                      </p:to>
                                    </p:set>
                                    <p:anim calcmode="lin" valueType="num">
                                      <p:cBhvr>
                                        <p:cTn id="87" dur="500" fill="hold"/>
                                        <p:tgtEl>
                                          <p:spTgt spid="29"/>
                                        </p:tgtEl>
                                        <p:attrNameLst>
                                          <p:attrName>ppt_w</p:attrName>
                                        </p:attrNameLst>
                                      </p:cBhvr>
                                      <p:tavLst>
                                        <p:tav tm="0">
                                          <p:val>
                                            <p:fltVal val="0"/>
                                          </p:val>
                                        </p:tav>
                                        <p:tav tm="100000">
                                          <p:val>
                                            <p:strVal val="#ppt_w"/>
                                          </p:val>
                                        </p:tav>
                                      </p:tavLst>
                                    </p:anim>
                                    <p:anim calcmode="lin" valueType="num">
                                      <p:cBhvr>
                                        <p:cTn id="88" dur="500" fill="hold"/>
                                        <p:tgtEl>
                                          <p:spTgt spid="29"/>
                                        </p:tgtEl>
                                        <p:attrNameLst>
                                          <p:attrName>ppt_h</p:attrName>
                                        </p:attrNameLst>
                                      </p:cBhvr>
                                      <p:tavLst>
                                        <p:tav tm="0">
                                          <p:val>
                                            <p:fltVal val="0"/>
                                          </p:val>
                                        </p:tav>
                                        <p:tav tm="100000">
                                          <p:val>
                                            <p:strVal val="#ppt_h"/>
                                          </p:val>
                                        </p:tav>
                                      </p:tavLst>
                                    </p:anim>
                                    <p:animEffect transition="in" filter="fade">
                                      <p:cBhvr>
                                        <p:cTn id="89" dur="500"/>
                                        <p:tgtEl>
                                          <p:spTgt spid="29"/>
                                        </p:tgtEl>
                                      </p:cBhvr>
                                    </p:animEffect>
                                  </p:childTnLst>
                                </p:cTn>
                              </p:par>
                              <p:par>
                                <p:cTn id="90" presetID="53" presetClass="entr" presetSubtype="0" fill="hold" grpId="15" nodeType="withEffect">
                                  <p:stCondLst>
                                    <p:cond delay="0"/>
                                  </p:stCondLst>
                                  <p:childTnLst>
                                    <p:set>
                                      <p:cBhvr>
                                        <p:cTn id="91" dur="1" fill="hold">
                                          <p:stCondLst>
                                            <p:cond delay="0"/>
                                          </p:stCondLst>
                                        </p:cTn>
                                        <p:tgtEl>
                                          <p:spTgt spid="30"/>
                                        </p:tgtEl>
                                        <p:attrNameLst>
                                          <p:attrName>style.visibility</p:attrName>
                                        </p:attrNameLst>
                                      </p:cBhvr>
                                      <p:to>
                                        <p:strVal val="visible"/>
                                      </p:to>
                                    </p:set>
                                    <p:anim calcmode="lin" valueType="num">
                                      <p:cBhvr>
                                        <p:cTn id="92" dur="500" fill="hold"/>
                                        <p:tgtEl>
                                          <p:spTgt spid="30"/>
                                        </p:tgtEl>
                                        <p:attrNameLst>
                                          <p:attrName>ppt_w</p:attrName>
                                        </p:attrNameLst>
                                      </p:cBhvr>
                                      <p:tavLst>
                                        <p:tav tm="0">
                                          <p:val>
                                            <p:fltVal val="0"/>
                                          </p:val>
                                        </p:tav>
                                        <p:tav tm="100000">
                                          <p:val>
                                            <p:strVal val="#ppt_w"/>
                                          </p:val>
                                        </p:tav>
                                      </p:tavLst>
                                    </p:anim>
                                    <p:anim calcmode="lin" valueType="num">
                                      <p:cBhvr>
                                        <p:cTn id="93" dur="500" fill="hold"/>
                                        <p:tgtEl>
                                          <p:spTgt spid="30"/>
                                        </p:tgtEl>
                                        <p:attrNameLst>
                                          <p:attrName>ppt_h</p:attrName>
                                        </p:attrNameLst>
                                      </p:cBhvr>
                                      <p:tavLst>
                                        <p:tav tm="0">
                                          <p:val>
                                            <p:fltVal val="0"/>
                                          </p:val>
                                        </p:tav>
                                        <p:tav tm="100000">
                                          <p:val>
                                            <p:strVal val="#ppt_h"/>
                                          </p:val>
                                        </p:tav>
                                      </p:tavLst>
                                    </p:anim>
                                    <p:animEffect transition="in" filter="fade">
                                      <p:cBhvr>
                                        <p:cTn id="94" dur="500"/>
                                        <p:tgtEl>
                                          <p:spTgt spid="30"/>
                                        </p:tgtEl>
                                      </p:cBhvr>
                                    </p:animEffect>
                                  </p:childTnLst>
                                </p:cTn>
                              </p:par>
                              <p:par>
                                <p:cTn id="95" presetID="53" presetClass="entr" presetSubtype="0" fill="hold" grpId="16" nodeType="withEffect">
                                  <p:stCondLst>
                                    <p:cond delay="0"/>
                                  </p:stCondLst>
                                  <p:childTnLst>
                                    <p:set>
                                      <p:cBhvr>
                                        <p:cTn id="96" dur="1" fill="hold">
                                          <p:stCondLst>
                                            <p:cond delay="0"/>
                                          </p:stCondLst>
                                        </p:cTn>
                                        <p:tgtEl>
                                          <p:spTgt spid="31"/>
                                        </p:tgtEl>
                                        <p:attrNameLst>
                                          <p:attrName>style.visibility</p:attrName>
                                        </p:attrNameLst>
                                      </p:cBhvr>
                                      <p:to>
                                        <p:strVal val="visible"/>
                                      </p:to>
                                    </p:set>
                                    <p:anim calcmode="lin" valueType="num">
                                      <p:cBhvr>
                                        <p:cTn id="97" dur="500" fill="hold"/>
                                        <p:tgtEl>
                                          <p:spTgt spid="31"/>
                                        </p:tgtEl>
                                        <p:attrNameLst>
                                          <p:attrName>ppt_w</p:attrName>
                                        </p:attrNameLst>
                                      </p:cBhvr>
                                      <p:tavLst>
                                        <p:tav tm="0">
                                          <p:val>
                                            <p:fltVal val="0"/>
                                          </p:val>
                                        </p:tav>
                                        <p:tav tm="100000">
                                          <p:val>
                                            <p:strVal val="#ppt_w"/>
                                          </p:val>
                                        </p:tav>
                                      </p:tavLst>
                                    </p:anim>
                                    <p:anim calcmode="lin" valueType="num">
                                      <p:cBhvr>
                                        <p:cTn id="98" dur="500" fill="hold"/>
                                        <p:tgtEl>
                                          <p:spTgt spid="31"/>
                                        </p:tgtEl>
                                        <p:attrNameLst>
                                          <p:attrName>ppt_h</p:attrName>
                                        </p:attrNameLst>
                                      </p:cBhvr>
                                      <p:tavLst>
                                        <p:tav tm="0">
                                          <p:val>
                                            <p:fltVal val="0"/>
                                          </p:val>
                                        </p:tav>
                                        <p:tav tm="100000">
                                          <p:val>
                                            <p:strVal val="#ppt_h"/>
                                          </p:val>
                                        </p:tav>
                                      </p:tavLst>
                                    </p:anim>
                                    <p:animEffect transition="in" filter="fade">
                                      <p:cBhvr>
                                        <p:cTn id="99" dur="500"/>
                                        <p:tgtEl>
                                          <p:spTgt spid="31"/>
                                        </p:tgtEl>
                                      </p:cBhvr>
                                    </p:animEffect>
                                  </p:childTnLst>
                                </p:cTn>
                              </p:par>
                            </p:childTnLst>
                          </p:cTn>
                        </p:par>
                      </p:childTnLst>
                    </p:cTn>
                  </p:par>
                  <p:par>
                    <p:cTn id="100" fill="hold" nodeType="clickPar">
                      <p:stCondLst>
                        <p:cond delay="indefinite"/>
                      </p:stCondLst>
                      <p:childTnLst>
                        <p:par>
                          <p:cTn id="101" fill="hold" nodeType="afterGroup">
                            <p:stCondLst>
                              <p:cond delay="0"/>
                            </p:stCondLst>
                            <p:childTnLst>
                              <p:par>
                                <p:cTn id="102" presetID="2" presetClass="entr" presetSubtype="4" fill="hold" nodeType="clickEffect">
                                  <p:stCondLst>
                                    <p:cond delay="0"/>
                                  </p:stCondLst>
                                  <p:childTnLst>
                                    <p:set>
                                      <p:cBhvr>
                                        <p:cTn id="103" dur="1" fill="hold">
                                          <p:stCondLst>
                                            <p:cond delay="0"/>
                                          </p:stCondLst>
                                        </p:cTn>
                                        <p:tgtEl>
                                          <p:spTgt spid="42"/>
                                        </p:tgtEl>
                                        <p:attrNameLst>
                                          <p:attrName>style.visibility</p:attrName>
                                        </p:attrNameLst>
                                      </p:cBhvr>
                                      <p:to>
                                        <p:strVal val="visible"/>
                                      </p:to>
                                    </p:set>
                                    <p:anim calcmode="lin" valueType="num">
                                      <p:cBhvr additive="base">
                                        <p:cTn id="104" dur="500" fill="hold"/>
                                        <p:tgtEl>
                                          <p:spTgt spid="42"/>
                                        </p:tgtEl>
                                        <p:attrNameLst>
                                          <p:attrName>ppt_x</p:attrName>
                                        </p:attrNameLst>
                                      </p:cBhvr>
                                      <p:tavLst>
                                        <p:tav tm="0">
                                          <p:val>
                                            <p:strVal val="#ppt_x"/>
                                          </p:val>
                                        </p:tav>
                                        <p:tav tm="100000">
                                          <p:val>
                                            <p:strVal val="#ppt_x"/>
                                          </p:val>
                                        </p:tav>
                                      </p:tavLst>
                                    </p:anim>
                                    <p:anim calcmode="lin" valueType="num">
                                      <p:cBhvr additive="base">
                                        <p:cTn id="105" dur="500" fill="hold"/>
                                        <p:tgtEl>
                                          <p:spTgt spid="4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1" animBg="1"/>
      <p:bldP spid="11" grpId="2"/>
      <p:bldP spid="12" grpId="3" animBg="1"/>
      <p:bldP spid="13" grpId="4"/>
      <p:bldP spid="14" grpId="5" animBg="1"/>
      <p:bldP spid="15" grpId="6"/>
      <p:bldP spid="22" grpId="7" animBg="1"/>
      <p:bldP spid="23" grpId="8"/>
      <p:bldP spid="24" grpId="9" animBg="1"/>
      <p:bldP spid="25" grpId="10"/>
      <p:bldP spid="26" grpId="11" animBg="1"/>
      <p:bldP spid="27" grpId="12"/>
      <p:bldP spid="28" grpId="13" animBg="1"/>
      <p:bldP spid="29" grpId="14"/>
      <p:bldP spid="30" grpId="15" animBg="1"/>
      <p:bldP spid="31" grpId="16"/>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838200" y="1581150"/>
            <a:ext cx="7620000" cy="841095"/>
          </a:xfrm>
          <a:prstGeom prst="rect">
            <a:avLst/>
          </a:prstGeom>
        </p:spPr>
        <p:txBody>
          <a:bodyPr vert="horz" wrap="square" lIns="0" tIns="10001" rIns="0" bIns="0" rtlCol="0">
            <a:spAutoFit/>
          </a:bodyPr>
          <a:lstStyle/>
          <a:p>
            <a:pPr marL="28575" marR="22860">
              <a:lnSpc>
                <a:spcPct val="150000"/>
              </a:lnSpc>
              <a:spcBef>
                <a:spcPts val="79"/>
              </a:spcBef>
            </a:pPr>
            <a:r>
              <a:rPr sz="1200" spc="-8" dirty="0">
                <a:latin typeface="思源黑体 CN Regular" panose="020B0500000000000000" pitchFamily="34" charset="-122"/>
                <a:cs typeface="SimSun"/>
              </a:rPr>
              <a:t>目前，全球约73%的碳排放来源于能源领域。2019年，全球能源相关的CO</a:t>
            </a:r>
            <a:r>
              <a:rPr sz="1200" spc="-11" baseline="-20833" dirty="0">
                <a:latin typeface="思源黑体 CN Regular" panose="020B0500000000000000" pitchFamily="34" charset="-122"/>
                <a:cs typeface="SimSun"/>
              </a:rPr>
              <a:t>2</a:t>
            </a:r>
            <a:r>
              <a:rPr sz="1200" spc="-8" dirty="0">
                <a:latin typeface="思源黑体 CN Regular" panose="020B0500000000000000" pitchFamily="34" charset="-122"/>
                <a:cs typeface="SimSun"/>
              </a:rPr>
              <a:t>排放量约为330</a:t>
            </a:r>
            <a:r>
              <a:rPr sz="1200" spc="-11" dirty="0">
                <a:latin typeface="思源黑体 CN Regular" panose="020B0500000000000000" pitchFamily="34" charset="-122"/>
                <a:cs typeface="SimSun"/>
              </a:rPr>
              <a:t>亿吨，其中，发达经</a:t>
            </a:r>
            <a:r>
              <a:rPr sz="1200" dirty="0">
                <a:latin typeface="思源黑体 CN Regular" panose="020B0500000000000000" pitchFamily="34" charset="-122"/>
                <a:cs typeface="SimSun"/>
              </a:rPr>
              <a:t>济体的排放量约占三分之一。从能源相关的CO</a:t>
            </a:r>
            <a:r>
              <a:rPr sz="1200" baseline="-20833" dirty="0">
                <a:latin typeface="思源黑体 CN Regular" panose="020B0500000000000000" pitchFamily="34" charset="-122"/>
                <a:cs typeface="SimSun"/>
              </a:rPr>
              <a:t>2</a:t>
            </a:r>
            <a:r>
              <a:rPr sz="1200" dirty="0">
                <a:latin typeface="思源黑体 CN Regular" panose="020B0500000000000000" pitchFamily="34" charset="-122"/>
                <a:cs typeface="SimSun"/>
              </a:rPr>
              <a:t>排放量来源来看，目前煤炭和石油的燃烧是CO</a:t>
            </a:r>
            <a:r>
              <a:rPr sz="1200" baseline="-20833" dirty="0">
                <a:latin typeface="思源黑体 CN Regular" panose="020B0500000000000000" pitchFamily="34" charset="-122"/>
                <a:cs typeface="SimSun"/>
              </a:rPr>
              <a:t>2</a:t>
            </a:r>
            <a:r>
              <a:rPr sz="1200" spc="-8" dirty="0">
                <a:latin typeface="思源黑体 CN Regular" panose="020B0500000000000000" pitchFamily="34" charset="-122"/>
                <a:cs typeface="SimSun"/>
              </a:rPr>
              <a:t>排放量的主要来</a:t>
            </a:r>
            <a:r>
              <a:rPr sz="1200" dirty="0">
                <a:latin typeface="思源黑体 CN Regular" panose="020B0500000000000000" pitchFamily="34" charset="-122"/>
                <a:cs typeface="SimSun"/>
              </a:rPr>
              <a:t>源，合计占比在75%</a:t>
            </a:r>
            <a:r>
              <a:rPr sz="1200" spc="-4" dirty="0">
                <a:latin typeface="思源黑体 CN Regular" panose="020B0500000000000000" pitchFamily="34" charset="-122"/>
                <a:cs typeface="SimSun"/>
              </a:rPr>
              <a:t>左右；从排放部门来看，电力部门、交通运输和工业部门的排放量排名前三。</a:t>
            </a:r>
            <a:endParaRPr sz="1200" dirty="0">
              <a:latin typeface="思源黑体 CN Regular" panose="020B0500000000000000" pitchFamily="34" charset="-122"/>
              <a:cs typeface="SimSun"/>
            </a:endParaRPr>
          </a:p>
        </p:txBody>
      </p:sp>
      <p:grpSp>
        <p:nvGrpSpPr>
          <p:cNvPr id="77" name="object 77"/>
          <p:cNvGrpSpPr/>
          <p:nvPr/>
        </p:nvGrpSpPr>
        <p:grpSpPr>
          <a:xfrm>
            <a:off x="4572000" y="2835210"/>
            <a:ext cx="1390650" cy="1399223"/>
            <a:chOff x="6631960" y="4188586"/>
            <a:chExt cx="1854200" cy="1865630"/>
          </a:xfrm>
          <a:solidFill>
            <a:schemeClr val="accent1"/>
          </a:solidFill>
        </p:grpSpPr>
        <p:sp>
          <p:nvSpPr>
            <p:cNvPr id="78" name="object 78"/>
            <p:cNvSpPr/>
            <p:nvPr/>
          </p:nvSpPr>
          <p:spPr>
            <a:xfrm>
              <a:off x="7578343" y="4212843"/>
              <a:ext cx="908050" cy="1752600"/>
            </a:xfrm>
            <a:custGeom>
              <a:avLst/>
              <a:gdLst/>
              <a:ahLst/>
              <a:cxnLst/>
              <a:rect l="l" t="t" r="r" b="b"/>
              <a:pathLst>
                <a:path w="908050" h="1752600">
                  <a:moveTo>
                    <a:pt x="0" y="0"/>
                  </a:moveTo>
                  <a:lnTo>
                    <a:pt x="0" y="453770"/>
                  </a:lnTo>
                  <a:lnTo>
                    <a:pt x="46387" y="456091"/>
                  </a:lnTo>
                  <a:lnTo>
                    <a:pt x="91433" y="462949"/>
                  </a:lnTo>
                  <a:lnTo>
                    <a:pt x="134911" y="474116"/>
                  </a:lnTo>
                  <a:lnTo>
                    <a:pt x="176591" y="489362"/>
                  </a:lnTo>
                  <a:lnTo>
                    <a:pt x="216247" y="508460"/>
                  </a:lnTo>
                  <a:lnTo>
                    <a:pt x="253650" y="531182"/>
                  </a:lnTo>
                  <a:lnTo>
                    <a:pt x="288572" y="557298"/>
                  </a:lnTo>
                  <a:lnTo>
                    <a:pt x="320786" y="586581"/>
                  </a:lnTo>
                  <a:lnTo>
                    <a:pt x="350063" y="618801"/>
                  </a:lnTo>
                  <a:lnTo>
                    <a:pt x="376176" y="653731"/>
                  </a:lnTo>
                  <a:lnTo>
                    <a:pt x="398897" y="691142"/>
                  </a:lnTo>
                  <a:lnTo>
                    <a:pt x="417998" y="730805"/>
                  </a:lnTo>
                  <a:lnTo>
                    <a:pt x="433251" y="772493"/>
                  </a:lnTo>
                  <a:lnTo>
                    <a:pt x="444428" y="815975"/>
                  </a:lnTo>
                  <a:lnTo>
                    <a:pt x="451302" y="861026"/>
                  </a:lnTo>
                  <a:lnTo>
                    <a:pt x="453644" y="907414"/>
                  </a:lnTo>
                  <a:lnTo>
                    <a:pt x="450851" y="957797"/>
                  </a:lnTo>
                  <a:lnTo>
                    <a:pt x="442637" y="1006872"/>
                  </a:lnTo>
                  <a:lnTo>
                    <a:pt x="429249" y="1054277"/>
                  </a:lnTo>
                  <a:lnTo>
                    <a:pt x="410933" y="1099648"/>
                  </a:lnTo>
                  <a:lnTo>
                    <a:pt x="387937" y="1142622"/>
                  </a:lnTo>
                  <a:lnTo>
                    <a:pt x="360507" y="1182837"/>
                  </a:lnTo>
                  <a:lnTo>
                    <a:pt x="328889" y="1219930"/>
                  </a:lnTo>
                  <a:lnTo>
                    <a:pt x="293331" y="1253537"/>
                  </a:lnTo>
                  <a:lnTo>
                    <a:pt x="254079" y="1283296"/>
                  </a:lnTo>
                  <a:lnTo>
                    <a:pt x="211380" y="1308843"/>
                  </a:lnTo>
                  <a:lnTo>
                    <a:pt x="165480" y="1329816"/>
                  </a:lnTo>
                  <a:lnTo>
                    <a:pt x="330834" y="1752206"/>
                  </a:lnTo>
                  <a:lnTo>
                    <a:pt x="375245" y="1733467"/>
                  </a:lnTo>
                  <a:lnTo>
                    <a:pt x="418144" y="1712664"/>
                  </a:lnTo>
                  <a:lnTo>
                    <a:pt x="459495" y="1689877"/>
                  </a:lnTo>
                  <a:lnTo>
                    <a:pt x="499263" y="1665189"/>
                  </a:lnTo>
                  <a:lnTo>
                    <a:pt x="537413" y="1638681"/>
                  </a:lnTo>
                  <a:lnTo>
                    <a:pt x="573909" y="1610432"/>
                  </a:lnTo>
                  <a:lnTo>
                    <a:pt x="608715" y="1580526"/>
                  </a:lnTo>
                  <a:lnTo>
                    <a:pt x="641797" y="1549043"/>
                  </a:lnTo>
                  <a:lnTo>
                    <a:pt x="673118" y="1516065"/>
                  </a:lnTo>
                  <a:lnTo>
                    <a:pt x="702643" y="1481672"/>
                  </a:lnTo>
                  <a:lnTo>
                    <a:pt x="730336" y="1445945"/>
                  </a:lnTo>
                  <a:lnTo>
                    <a:pt x="756163" y="1408967"/>
                  </a:lnTo>
                  <a:lnTo>
                    <a:pt x="780087" y="1370819"/>
                  </a:lnTo>
                  <a:lnTo>
                    <a:pt x="802073" y="1331580"/>
                  </a:lnTo>
                  <a:lnTo>
                    <a:pt x="822086" y="1291334"/>
                  </a:lnTo>
                  <a:lnTo>
                    <a:pt x="840090" y="1250161"/>
                  </a:lnTo>
                  <a:lnTo>
                    <a:pt x="856049" y="1208142"/>
                  </a:lnTo>
                  <a:lnTo>
                    <a:pt x="869929" y="1165359"/>
                  </a:lnTo>
                  <a:lnTo>
                    <a:pt x="881693" y="1121892"/>
                  </a:lnTo>
                  <a:lnTo>
                    <a:pt x="891306" y="1077824"/>
                  </a:lnTo>
                  <a:lnTo>
                    <a:pt x="898732" y="1033235"/>
                  </a:lnTo>
                  <a:lnTo>
                    <a:pt x="903937" y="988206"/>
                  </a:lnTo>
                  <a:lnTo>
                    <a:pt x="906884" y="942820"/>
                  </a:lnTo>
                  <a:lnTo>
                    <a:pt x="907538" y="897156"/>
                  </a:lnTo>
                  <a:lnTo>
                    <a:pt x="905863" y="851296"/>
                  </a:lnTo>
                  <a:lnTo>
                    <a:pt x="901825" y="805323"/>
                  </a:lnTo>
                  <a:lnTo>
                    <a:pt x="895387" y="759315"/>
                  </a:lnTo>
                  <a:lnTo>
                    <a:pt x="886514" y="713356"/>
                  </a:lnTo>
                  <a:lnTo>
                    <a:pt x="875171" y="667526"/>
                  </a:lnTo>
                  <a:lnTo>
                    <a:pt x="861321" y="621907"/>
                  </a:lnTo>
                  <a:lnTo>
                    <a:pt x="844930" y="576579"/>
                  </a:lnTo>
                  <a:lnTo>
                    <a:pt x="826056" y="531907"/>
                  </a:lnTo>
                  <a:lnTo>
                    <a:pt x="805003" y="488637"/>
                  </a:lnTo>
                  <a:lnTo>
                    <a:pt x="781850" y="446824"/>
                  </a:lnTo>
                  <a:lnTo>
                    <a:pt x="756676" y="406522"/>
                  </a:lnTo>
                  <a:lnTo>
                    <a:pt x="729561" y="367785"/>
                  </a:lnTo>
                  <a:lnTo>
                    <a:pt x="700584" y="330667"/>
                  </a:lnTo>
                  <a:lnTo>
                    <a:pt x="669825" y="295224"/>
                  </a:lnTo>
                  <a:lnTo>
                    <a:pt x="637362" y="261508"/>
                  </a:lnTo>
                  <a:lnTo>
                    <a:pt x="603276" y="229574"/>
                  </a:lnTo>
                  <a:lnTo>
                    <a:pt x="567645" y="199476"/>
                  </a:lnTo>
                  <a:lnTo>
                    <a:pt x="530549" y="171270"/>
                  </a:lnTo>
                  <a:lnTo>
                    <a:pt x="492067" y="145008"/>
                  </a:lnTo>
                  <a:lnTo>
                    <a:pt x="452279" y="120745"/>
                  </a:lnTo>
                  <a:lnTo>
                    <a:pt x="411263" y="98536"/>
                  </a:lnTo>
                  <a:lnTo>
                    <a:pt x="369100" y="78434"/>
                  </a:lnTo>
                  <a:lnTo>
                    <a:pt x="325869" y="60494"/>
                  </a:lnTo>
                  <a:lnTo>
                    <a:pt x="281648" y="44770"/>
                  </a:lnTo>
                  <a:lnTo>
                    <a:pt x="236518" y="31316"/>
                  </a:lnTo>
                  <a:lnTo>
                    <a:pt x="190558" y="20187"/>
                  </a:lnTo>
                  <a:lnTo>
                    <a:pt x="143846" y="11436"/>
                  </a:lnTo>
                  <a:lnTo>
                    <a:pt x="96463" y="5119"/>
                  </a:lnTo>
                  <a:lnTo>
                    <a:pt x="48488" y="1288"/>
                  </a:lnTo>
                  <a:lnTo>
                    <a:pt x="0" y="0"/>
                  </a:lnTo>
                  <a:close/>
                </a:path>
              </a:pathLst>
            </a:custGeom>
            <a:grpFill/>
          </p:spPr>
          <p:txBody>
            <a:bodyPr wrap="square" lIns="0" tIns="0" rIns="0" bIns="0" rtlCol="0"/>
            <a:lstStyle/>
            <a:p>
              <a:endParaRPr sz="1350"/>
            </a:p>
          </p:txBody>
        </p:sp>
        <p:sp>
          <p:nvSpPr>
            <p:cNvPr id="79" name="object 79"/>
            <p:cNvSpPr/>
            <p:nvPr/>
          </p:nvSpPr>
          <p:spPr>
            <a:xfrm>
              <a:off x="6641485" y="4960619"/>
              <a:ext cx="1238250" cy="1083945"/>
            </a:xfrm>
            <a:custGeom>
              <a:avLst/>
              <a:gdLst/>
              <a:ahLst/>
              <a:cxnLst/>
              <a:rect l="l" t="t" r="r" b="b"/>
              <a:pathLst>
                <a:path w="1238250" h="1083945">
                  <a:moveTo>
                    <a:pt x="17505" y="0"/>
                  </a:moveTo>
                  <a:lnTo>
                    <a:pt x="9347" y="47507"/>
                  </a:lnTo>
                  <a:lnTo>
                    <a:pt x="3743" y="94855"/>
                  </a:lnTo>
                  <a:lnTo>
                    <a:pt x="644" y="141968"/>
                  </a:lnTo>
                  <a:lnTo>
                    <a:pt x="0" y="188774"/>
                  </a:lnTo>
                  <a:lnTo>
                    <a:pt x="1761" y="235198"/>
                  </a:lnTo>
                  <a:lnTo>
                    <a:pt x="5880" y="281167"/>
                  </a:lnTo>
                  <a:lnTo>
                    <a:pt x="12306" y="326606"/>
                  </a:lnTo>
                  <a:lnTo>
                    <a:pt x="20990" y="371443"/>
                  </a:lnTo>
                  <a:lnTo>
                    <a:pt x="31883" y="415604"/>
                  </a:lnTo>
                  <a:lnTo>
                    <a:pt x="44936" y="459014"/>
                  </a:lnTo>
                  <a:lnTo>
                    <a:pt x="60099" y="501600"/>
                  </a:lnTo>
                  <a:lnTo>
                    <a:pt x="77323" y="543289"/>
                  </a:lnTo>
                  <a:lnTo>
                    <a:pt x="96558" y="584006"/>
                  </a:lnTo>
                  <a:lnTo>
                    <a:pt x="117756" y="623678"/>
                  </a:lnTo>
                  <a:lnTo>
                    <a:pt x="140867" y="662232"/>
                  </a:lnTo>
                  <a:lnTo>
                    <a:pt x="165842" y="699592"/>
                  </a:lnTo>
                  <a:lnTo>
                    <a:pt x="192632" y="735687"/>
                  </a:lnTo>
                  <a:lnTo>
                    <a:pt x="221187" y="770441"/>
                  </a:lnTo>
                  <a:lnTo>
                    <a:pt x="251457" y="803782"/>
                  </a:lnTo>
                  <a:lnTo>
                    <a:pt x="283395" y="835635"/>
                  </a:lnTo>
                  <a:lnTo>
                    <a:pt x="316950" y="865927"/>
                  </a:lnTo>
                  <a:lnTo>
                    <a:pt x="352072" y="894584"/>
                  </a:lnTo>
                  <a:lnTo>
                    <a:pt x="388714" y="921533"/>
                  </a:lnTo>
                  <a:lnTo>
                    <a:pt x="426825" y="946699"/>
                  </a:lnTo>
                  <a:lnTo>
                    <a:pt x="466357" y="970009"/>
                  </a:lnTo>
                  <a:lnTo>
                    <a:pt x="507259" y="991389"/>
                  </a:lnTo>
                  <a:lnTo>
                    <a:pt x="549483" y="1010765"/>
                  </a:lnTo>
                  <a:lnTo>
                    <a:pt x="592980" y="1028065"/>
                  </a:lnTo>
                  <a:lnTo>
                    <a:pt x="637699" y="1043213"/>
                  </a:lnTo>
                  <a:lnTo>
                    <a:pt x="683592" y="1056136"/>
                  </a:lnTo>
                  <a:lnTo>
                    <a:pt x="730610" y="1066761"/>
                  </a:lnTo>
                  <a:lnTo>
                    <a:pt x="781788" y="1075419"/>
                  </a:lnTo>
                  <a:lnTo>
                    <a:pt x="833207" y="1081122"/>
                  </a:lnTo>
                  <a:lnTo>
                    <a:pt x="884741" y="1083881"/>
                  </a:lnTo>
                  <a:lnTo>
                    <a:pt x="936267" y="1083708"/>
                  </a:lnTo>
                  <a:lnTo>
                    <a:pt x="987658" y="1080614"/>
                  </a:lnTo>
                  <a:lnTo>
                    <a:pt x="1038790" y="1074610"/>
                  </a:lnTo>
                  <a:lnTo>
                    <a:pt x="1089538" y="1065707"/>
                  </a:lnTo>
                  <a:lnTo>
                    <a:pt x="1139778" y="1053916"/>
                  </a:lnTo>
                  <a:lnTo>
                    <a:pt x="1189383" y="1039248"/>
                  </a:lnTo>
                  <a:lnTo>
                    <a:pt x="1238229" y="1021714"/>
                  </a:lnTo>
                  <a:lnTo>
                    <a:pt x="1072748" y="599312"/>
                  </a:lnTo>
                  <a:lnTo>
                    <a:pt x="1028704" y="614039"/>
                  </a:lnTo>
                  <a:lnTo>
                    <a:pt x="984256" y="624057"/>
                  </a:lnTo>
                  <a:lnTo>
                    <a:pt x="939699" y="629496"/>
                  </a:lnTo>
                  <a:lnTo>
                    <a:pt x="895329" y="630484"/>
                  </a:lnTo>
                  <a:lnTo>
                    <a:pt x="851441" y="627152"/>
                  </a:lnTo>
                  <a:lnTo>
                    <a:pt x="808331" y="619629"/>
                  </a:lnTo>
                  <a:lnTo>
                    <a:pt x="766294" y="608042"/>
                  </a:lnTo>
                  <a:lnTo>
                    <a:pt x="725625" y="592523"/>
                  </a:lnTo>
                  <a:lnTo>
                    <a:pt x="686620" y="573199"/>
                  </a:lnTo>
                  <a:lnTo>
                    <a:pt x="649575" y="550200"/>
                  </a:lnTo>
                  <a:lnTo>
                    <a:pt x="614784" y="523655"/>
                  </a:lnTo>
                  <a:lnTo>
                    <a:pt x="582544" y="493694"/>
                  </a:lnTo>
                  <a:lnTo>
                    <a:pt x="553149" y="460445"/>
                  </a:lnTo>
                  <a:lnTo>
                    <a:pt x="526895" y="424038"/>
                  </a:lnTo>
                  <a:lnTo>
                    <a:pt x="504078" y="384601"/>
                  </a:lnTo>
                  <a:lnTo>
                    <a:pt x="484992" y="342264"/>
                  </a:lnTo>
                  <a:lnTo>
                    <a:pt x="468889" y="293014"/>
                  </a:lnTo>
                  <a:lnTo>
                    <a:pt x="458554" y="242514"/>
                  </a:lnTo>
                  <a:lnTo>
                    <a:pt x="454021" y="191251"/>
                  </a:lnTo>
                  <a:lnTo>
                    <a:pt x="455329" y="139715"/>
                  </a:lnTo>
                  <a:lnTo>
                    <a:pt x="462513" y="88391"/>
                  </a:lnTo>
                  <a:lnTo>
                    <a:pt x="17505" y="0"/>
                  </a:lnTo>
                  <a:close/>
                </a:path>
              </a:pathLst>
            </a:custGeom>
            <a:grpFill/>
          </p:spPr>
          <p:txBody>
            <a:bodyPr wrap="square" lIns="0" tIns="0" rIns="0" bIns="0" rtlCol="0"/>
            <a:lstStyle/>
            <a:p>
              <a:endParaRPr sz="1350"/>
            </a:p>
          </p:txBody>
        </p:sp>
        <p:sp>
          <p:nvSpPr>
            <p:cNvPr id="80" name="object 80"/>
            <p:cNvSpPr/>
            <p:nvPr/>
          </p:nvSpPr>
          <p:spPr>
            <a:xfrm>
              <a:off x="6641485" y="4960619"/>
              <a:ext cx="1238250" cy="1083945"/>
            </a:xfrm>
            <a:custGeom>
              <a:avLst/>
              <a:gdLst/>
              <a:ahLst/>
              <a:cxnLst/>
              <a:rect l="l" t="t" r="r" b="b"/>
              <a:pathLst>
                <a:path w="1238250" h="1083945">
                  <a:moveTo>
                    <a:pt x="17505" y="0"/>
                  </a:moveTo>
                  <a:lnTo>
                    <a:pt x="9347" y="47507"/>
                  </a:lnTo>
                  <a:lnTo>
                    <a:pt x="3743" y="94855"/>
                  </a:lnTo>
                  <a:lnTo>
                    <a:pt x="644" y="141968"/>
                  </a:lnTo>
                  <a:lnTo>
                    <a:pt x="0" y="188774"/>
                  </a:lnTo>
                  <a:lnTo>
                    <a:pt x="1761" y="235198"/>
                  </a:lnTo>
                  <a:lnTo>
                    <a:pt x="5880" y="281167"/>
                  </a:lnTo>
                  <a:lnTo>
                    <a:pt x="12306" y="326606"/>
                  </a:lnTo>
                  <a:lnTo>
                    <a:pt x="20990" y="371443"/>
                  </a:lnTo>
                  <a:lnTo>
                    <a:pt x="31883" y="415604"/>
                  </a:lnTo>
                  <a:lnTo>
                    <a:pt x="44936" y="459014"/>
                  </a:lnTo>
                  <a:lnTo>
                    <a:pt x="60099" y="501600"/>
                  </a:lnTo>
                  <a:lnTo>
                    <a:pt x="77323" y="543289"/>
                  </a:lnTo>
                  <a:lnTo>
                    <a:pt x="96558" y="584006"/>
                  </a:lnTo>
                  <a:lnTo>
                    <a:pt x="117756" y="623678"/>
                  </a:lnTo>
                  <a:lnTo>
                    <a:pt x="140867" y="662232"/>
                  </a:lnTo>
                  <a:lnTo>
                    <a:pt x="165842" y="699592"/>
                  </a:lnTo>
                  <a:lnTo>
                    <a:pt x="192632" y="735687"/>
                  </a:lnTo>
                  <a:lnTo>
                    <a:pt x="221187" y="770441"/>
                  </a:lnTo>
                  <a:lnTo>
                    <a:pt x="251457" y="803782"/>
                  </a:lnTo>
                  <a:lnTo>
                    <a:pt x="283395" y="835635"/>
                  </a:lnTo>
                  <a:lnTo>
                    <a:pt x="316950" y="865927"/>
                  </a:lnTo>
                  <a:lnTo>
                    <a:pt x="352072" y="894584"/>
                  </a:lnTo>
                  <a:lnTo>
                    <a:pt x="388714" y="921533"/>
                  </a:lnTo>
                  <a:lnTo>
                    <a:pt x="426825" y="946699"/>
                  </a:lnTo>
                  <a:lnTo>
                    <a:pt x="466357" y="970009"/>
                  </a:lnTo>
                  <a:lnTo>
                    <a:pt x="507259" y="991389"/>
                  </a:lnTo>
                  <a:lnTo>
                    <a:pt x="549483" y="1010765"/>
                  </a:lnTo>
                  <a:lnTo>
                    <a:pt x="592980" y="1028065"/>
                  </a:lnTo>
                  <a:lnTo>
                    <a:pt x="637699" y="1043213"/>
                  </a:lnTo>
                  <a:lnTo>
                    <a:pt x="683592" y="1056136"/>
                  </a:lnTo>
                  <a:lnTo>
                    <a:pt x="730610" y="1066761"/>
                  </a:lnTo>
                  <a:lnTo>
                    <a:pt x="781788" y="1075419"/>
                  </a:lnTo>
                  <a:lnTo>
                    <a:pt x="833207" y="1081122"/>
                  </a:lnTo>
                  <a:lnTo>
                    <a:pt x="884741" y="1083881"/>
                  </a:lnTo>
                  <a:lnTo>
                    <a:pt x="936267" y="1083708"/>
                  </a:lnTo>
                  <a:lnTo>
                    <a:pt x="987658" y="1080614"/>
                  </a:lnTo>
                  <a:lnTo>
                    <a:pt x="1038790" y="1074610"/>
                  </a:lnTo>
                  <a:lnTo>
                    <a:pt x="1089538" y="1065707"/>
                  </a:lnTo>
                  <a:lnTo>
                    <a:pt x="1139778" y="1053916"/>
                  </a:lnTo>
                  <a:lnTo>
                    <a:pt x="1189383" y="1039248"/>
                  </a:lnTo>
                  <a:lnTo>
                    <a:pt x="1238229" y="1021714"/>
                  </a:lnTo>
                  <a:lnTo>
                    <a:pt x="1072748" y="599312"/>
                  </a:lnTo>
                  <a:lnTo>
                    <a:pt x="1028704" y="614039"/>
                  </a:lnTo>
                  <a:lnTo>
                    <a:pt x="984256" y="624057"/>
                  </a:lnTo>
                  <a:lnTo>
                    <a:pt x="939699" y="629496"/>
                  </a:lnTo>
                  <a:lnTo>
                    <a:pt x="895329" y="630484"/>
                  </a:lnTo>
                  <a:lnTo>
                    <a:pt x="851441" y="627152"/>
                  </a:lnTo>
                  <a:lnTo>
                    <a:pt x="808331" y="619629"/>
                  </a:lnTo>
                  <a:lnTo>
                    <a:pt x="766294" y="608042"/>
                  </a:lnTo>
                  <a:lnTo>
                    <a:pt x="725625" y="592523"/>
                  </a:lnTo>
                  <a:lnTo>
                    <a:pt x="686620" y="573199"/>
                  </a:lnTo>
                  <a:lnTo>
                    <a:pt x="649575" y="550200"/>
                  </a:lnTo>
                  <a:lnTo>
                    <a:pt x="614784" y="523655"/>
                  </a:lnTo>
                  <a:lnTo>
                    <a:pt x="582544" y="493694"/>
                  </a:lnTo>
                  <a:lnTo>
                    <a:pt x="553149" y="460445"/>
                  </a:lnTo>
                  <a:lnTo>
                    <a:pt x="526895" y="424038"/>
                  </a:lnTo>
                  <a:lnTo>
                    <a:pt x="504078" y="384601"/>
                  </a:lnTo>
                  <a:lnTo>
                    <a:pt x="484992" y="342264"/>
                  </a:lnTo>
                  <a:lnTo>
                    <a:pt x="468889" y="293014"/>
                  </a:lnTo>
                  <a:lnTo>
                    <a:pt x="458554" y="242514"/>
                  </a:lnTo>
                  <a:lnTo>
                    <a:pt x="454021" y="191251"/>
                  </a:lnTo>
                  <a:lnTo>
                    <a:pt x="455329" y="139715"/>
                  </a:lnTo>
                  <a:lnTo>
                    <a:pt x="462513" y="88391"/>
                  </a:lnTo>
                  <a:lnTo>
                    <a:pt x="17505" y="0"/>
                  </a:lnTo>
                  <a:close/>
                </a:path>
              </a:pathLst>
            </a:custGeom>
            <a:grpFill/>
            <a:ln w="19050">
              <a:solidFill>
                <a:srgbClr val="FFFFFF"/>
              </a:solidFill>
            </a:ln>
          </p:spPr>
          <p:txBody>
            <a:bodyPr wrap="square" lIns="0" tIns="0" rIns="0" bIns="0" rtlCol="0"/>
            <a:lstStyle/>
            <a:p>
              <a:endParaRPr sz="1350"/>
            </a:p>
          </p:txBody>
        </p:sp>
        <p:sp>
          <p:nvSpPr>
            <p:cNvPr id="81" name="object 81"/>
            <p:cNvSpPr/>
            <p:nvPr/>
          </p:nvSpPr>
          <p:spPr>
            <a:xfrm>
              <a:off x="6658863" y="4203318"/>
              <a:ext cx="870585" cy="818515"/>
            </a:xfrm>
            <a:custGeom>
              <a:avLst/>
              <a:gdLst/>
              <a:ahLst/>
              <a:cxnLst/>
              <a:rect l="l" t="t" r="r" b="b"/>
              <a:pathLst>
                <a:path w="870584" h="818514">
                  <a:moveTo>
                    <a:pt x="851153" y="0"/>
                  </a:moveTo>
                  <a:lnTo>
                    <a:pt x="803220" y="3314"/>
                  </a:lnTo>
                  <a:lnTo>
                    <a:pt x="755947" y="9084"/>
                  </a:lnTo>
                  <a:lnTo>
                    <a:pt x="709403" y="17252"/>
                  </a:lnTo>
                  <a:lnTo>
                    <a:pt x="663658" y="27756"/>
                  </a:lnTo>
                  <a:lnTo>
                    <a:pt x="618781" y="40539"/>
                  </a:lnTo>
                  <a:lnTo>
                    <a:pt x="574843" y="55539"/>
                  </a:lnTo>
                  <a:lnTo>
                    <a:pt x="531912" y="72698"/>
                  </a:lnTo>
                  <a:lnTo>
                    <a:pt x="490058" y="91956"/>
                  </a:lnTo>
                  <a:lnTo>
                    <a:pt x="449350" y="113254"/>
                  </a:lnTo>
                  <a:lnTo>
                    <a:pt x="409858" y="136531"/>
                  </a:lnTo>
                  <a:lnTo>
                    <a:pt x="371651" y="161728"/>
                  </a:lnTo>
                  <a:lnTo>
                    <a:pt x="334798" y="188786"/>
                  </a:lnTo>
                  <a:lnTo>
                    <a:pt x="299370" y="217646"/>
                  </a:lnTo>
                  <a:lnTo>
                    <a:pt x="265436" y="248247"/>
                  </a:lnTo>
                  <a:lnTo>
                    <a:pt x="233064" y="280529"/>
                  </a:lnTo>
                  <a:lnTo>
                    <a:pt x="202325" y="314435"/>
                  </a:lnTo>
                  <a:lnTo>
                    <a:pt x="173288" y="349903"/>
                  </a:lnTo>
                  <a:lnTo>
                    <a:pt x="146022" y="386874"/>
                  </a:lnTo>
                  <a:lnTo>
                    <a:pt x="120597" y="425289"/>
                  </a:lnTo>
                  <a:lnTo>
                    <a:pt x="97082" y="465088"/>
                  </a:lnTo>
                  <a:lnTo>
                    <a:pt x="75547" y="506212"/>
                  </a:lnTo>
                  <a:lnTo>
                    <a:pt x="56061" y="548601"/>
                  </a:lnTo>
                  <a:lnTo>
                    <a:pt x="38694" y="592195"/>
                  </a:lnTo>
                  <a:lnTo>
                    <a:pt x="23515" y="636935"/>
                  </a:lnTo>
                  <a:lnTo>
                    <a:pt x="10594" y="682761"/>
                  </a:lnTo>
                  <a:lnTo>
                    <a:pt x="0" y="729614"/>
                  </a:lnTo>
                  <a:lnTo>
                    <a:pt x="444880" y="818006"/>
                  </a:lnTo>
                  <a:lnTo>
                    <a:pt x="456638" y="771679"/>
                  </a:lnTo>
                  <a:lnTo>
                    <a:pt x="472911" y="727521"/>
                  </a:lnTo>
                  <a:lnTo>
                    <a:pt x="493422" y="685770"/>
                  </a:lnTo>
                  <a:lnTo>
                    <a:pt x="517892" y="646666"/>
                  </a:lnTo>
                  <a:lnTo>
                    <a:pt x="546043" y="610448"/>
                  </a:lnTo>
                  <a:lnTo>
                    <a:pt x="577599" y="577354"/>
                  </a:lnTo>
                  <a:lnTo>
                    <a:pt x="612280" y="547624"/>
                  </a:lnTo>
                  <a:lnTo>
                    <a:pt x="649810" y="521497"/>
                  </a:lnTo>
                  <a:lnTo>
                    <a:pt x="689910" y="499211"/>
                  </a:lnTo>
                  <a:lnTo>
                    <a:pt x="732302" y="481006"/>
                  </a:lnTo>
                  <a:lnTo>
                    <a:pt x="776710" y="467120"/>
                  </a:lnTo>
                  <a:lnTo>
                    <a:pt x="822854" y="457792"/>
                  </a:lnTo>
                  <a:lnTo>
                    <a:pt x="870457" y="453262"/>
                  </a:lnTo>
                  <a:lnTo>
                    <a:pt x="851153" y="0"/>
                  </a:lnTo>
                  <a:close/>
                </a:path>
              </a:pathLst>
            </a:custGeom>
            <a:grpFill/>
          </p:spPr>
          <p:txBody>
            <a:bodyPr wrap="square" lIns="0" tIns="0" rIns="0" bIns="0" rtlCol="0"/>
            <a:lstStyle/>
            <a:p>
              <a:endParaRPr sz="1350"/>
            </a:p>
          </p:txBody>
        </p:sp>
        <p:sp>
          <p:nvSpPr>
            <p:cNvPr id="82" name="object 82"/>
            <p:cNvSpPr/>
            <p:nvPr/>
          </p:nvSpPr>
          <p:spPr>
            <a:xfrm>
              <a:off x="6658863" y="4203318"/>
              <a:ext cx="870585" cy="818515"/>
            </a:xfrm>
            <a:custGeom>
              <a:avLst/>
              <a:gdLst/>
              <a:ahLst/>
              <a:cxnLst/>
              <a:rect l="l" t="t" r="r" b="b"/>
              <a:pathLst>
                <a:path w="870584" h="818514">
                  <a:moveTo>
                    <a:pt x="851153" y="0"/>
                  </a:moveTo>
                  <a:lnTo>
                    <a:pt x="803220" y="3314"/>
                  </a:lnTo>
                  <a:lnTo>
                    <a:pt x="755947" y="9084"/>
                  </a:lnTo>
                  <a:lnTo>
                    <a:pt x="709403" y="17252"/>
                  </a:lnTo>
                  <a:lnTo>
                    <a:pt x="663658" y="27756"/>
                  </a:lnTo>
                  <a:lnTo>
                    <a:pt x="618781" y="40539"/>
                  </a:lnTo>
                  <a:lnTo>
                    <a:pt x="574843" y="55539"/>
                  </a:lnTo>
                  <a:lnTo>
                    <a:pt x="531912" y="72698"/>
                  </a:lnTo>
                  <a:lnTo>
                    <a:pt x="490058" y="91956"/>
                  </a:lnTo>
                  <a:lnTo>
                    <a:pt x="449350" y="113254"/>
                  </a:lnTo>
                  <a:lnTo>
                    <a:pt x="409858" y="136531"/>
                  </a:lnTo>
                  <a:lnTo>
                    <a:pt x="371651" y="161728"/>
                  </a:lnTo>
                  <a:lnTo>
                    <a:pt x="334798" y="188786"/>
                  </a:lnTo>
                  <a:lnTo>
                    <a:pt x="299370" y="217646"/>
                  </a:lnTo>
                  <a:lnTo>
                    <a:pt x="265436" y="248247"/>
                  </a:lnTo>
                  <a:lnTo>
                    <a:pt x="233064" y="280529"/>
                  </a:lnTo>
                  <a:lnTo>
                    <a:pt x="202325" y="314435"/>
                  </a:lnTo>
                  <a:lnTo>
                    <a:pt x="173288" y="349903"/>
                  </a:lnTo>
                  <a:lnTo>
                    <a:pt x="146022" y="386874"/>
                  </a:lnTo>
                  <a:lnTo>
                    <a:pt x="120597" y="425289"/>
                  </a:lnTo>
                  <a:lnTo>
                    <a:pt x="97082" y="465088"/>
                  </a:lnTo>
                  <a:lnTo>
                    <a:pt x="75547" y="506212"/>
                  </a:lnTo>
                  <a:lnTo>
                    <a:pt x="56061" y="548601"/>
                  </a:lnTo>
                  <a:lnTo>
                    <a:pt x="38694" y="592195"/>
                  </a:lnTo>
                  <a:lnTo>
                    <a:pt x="23515" y="636935"/>
                  </a:lnTo>
                  <a:lnTo>
                    <a:pt x="10594" y="682761"/>
                  </a:lnTo>
                  <a:lnTo>
                    <a:pt x="0" y="729614"/>
                  </a:lnTo>
                  <a:lnTo>
                    <a:pt x="444880" y="818006"/>
                  </a:lnTo>
                  <a:lnTo>
                    <a:pt x="456638" y="771679"/>
                  </a:lnTo>
                  <a:lnTo>
                    <a:pt x="472911" y="727521"/>
                  </a:lnTo>
                  <a:lnTo>
                    <a:pt x="493422" y="685770"/>
                  </a:lnTo>
                  <a:lnTo>
                    <a:pt x="517892" y="646666"/>
                  </a:lnTo>
                  <a:lnTo>
                    <a:pt x="546043" y="610448"/>
                  </a:lnTo>
                  <a:lnTo>
                    <a:pt x="577599" y="577354"/>
                  </a:lnTo>
                  <a:lnTo>
                    <a:pt x="612280" y="547624"/>
                  </a:lnTo>
                  <a:lnTo>
                    <a:pt x="649810" y="521497"/>
                  </a:lnTo>
                  <a:lnTo>
                    <a:pt x="689910" y="499211"/>
                  </a:lnTo>
                  <a:lnTo>
                    <a:pt x="732302" y="481006"/>
                  </a:lnTo>
                  <a:lnTo>
                    <a:pt x="776710" y="467120"/>
                  </a:lnTo>
                  <a:lnTo>
                    <a:pt x="822854" y="457792"/>
                  </a:lnTo>
                  <a:lnTo>
                    <a:pt x="870457" y="453262"/>
                  </a:lnTo>
                  <a:lnTo>
                    <a:pt x="851153" y="0"/>
                  </a:lnTo>
                  <a:close/>
                </a:path>
              </a:pathLst>
            </a:custGeom>
            <a:solidFill>
              <a:schemeClr val="accent2"/>
            </a:solidFill>
            <a:ln w="19050">
              <a:solidFill>
                <a:srgbClr val="FFFFFF"/>
              </a:solidFill>
            </a:ln>
          </p:spPr>
          <p:txBody>
            <a:bodyPr wrap="square" lIns="0" tIns="0" rIns="0" bIns="0" rtlCol="0"/>
            <a:lstStyle/>
            <a:p>
              <a:endParaRPr sz="1350"/>
            </a:p>
          </p:txBody>
        </p:sp>
        <p:sp>
          <p:nvSpPr>
            <p:cNvPr id="83" name="object 83"/>
            <p:cNvSpPr/>
            <p:nvPr/>
          </p:nvSpPr>
          <p:spPr>
            <a:xfrm>
              <a:off x="7521320" y="4198111"/>
              <a:ext cx="39370" cy="454025"/>
            </a:xfrm>
            <a:custGeom>
              <a:avLst/>
              <a:gdLst/>
              <a:ahLst/>
              <a:cxnLst/>
              <a:rect l="l" t="t" r="r" b="b"/>
              <a:pathLst>
                <a:path w="39370" h="454025">
                  <a:moveTo>
                    <a:pt x="38861" y="0"/>
                  </a:moveTo>
                  <a:lnTo>
                    <a:pt x="0" y="888"/>
                  </a:lnTo>
                  <a:lnTo>
                    <a:pt x="19430" y="454025"/>
                  </a:lnTo>
                  <a:lnTo>
                    <a:pt x="38861" y="453644"/>
                  </a:lnTo>
                  <a:lnTo>
                    <a:pt x="38861" y="0"/>
                  </a:lnTo>
                  <a:close/>
                </a:path>
              </a:pathLst>
            </a:custGeom>
            <a:grpFill/>
          </p:spPr>
          <p:txBody>
            <a:bodyPr wrap="square" lIns="0" tIns="0" rIns="0" bIns="0" rtlCol="0"/>
            <a:lstStyle/>
            <a:p>
              <a:endParaRPr sz="1350"/>
            </a:p>
          </p:txBody>
        </p:sp>
        <p:sp>
          <p:nvSpPr>
            <p:cNvPr id="84" name="object 84"/>
            <p:cNvSpPr/>
            <p:nvPr/>
          </p:nvSpPr>
          <p:spPr>
            <a:xfrm>
              <a:off x="7521320" y="4198111"/>
              <a:ext cx="39370" cy="454025"/>
            </a:xfrm>
            <a:custGeom>
              <a:avLst/>
              <a:gdLst/>
              <a:ahLst/>
              <a:cxnLst/>
              <a:rect l="l" t="t" r="r" b="b"/>
              <a:pathLst>
                <a:path w="39370" h="454025">
                  <a:moveTo>
                    <a:pt x="38861" y="453644"/>
                  </a:moveTo>
                  <a:lnTo>
                    <a:pt x="38861" y="0"/>
                  </a:lnTo>
                  <a:lnTo>
                    <a:pt x="0" y="888"/>
                  </a:lnTo>
                  <a:lnTo>
                    <a:pt x="19430" y="454025"/>
                  </a:lnTo>
                  <a:lnTo>
                    <a:pt x="38861" y="453644"/>
                  </a:lnTo>
                </a:path>
              </a:pathLst>
            </a:custGeom>
            <a:grpFill/>
            <a:ln w="19050">
              <a:solidFill>
                <a:srgbClr val="FFFFFF"/>
              </a:solidFill>
            </a:ln>
          </p:spPr>
          <p:txBody>
            <a:bodyPr wrap="square" lIns="0" tIns="0" rIns="0" bIns="0" rtlCol="0"/>
            <a:lstStyle/>
            <a:p>
              <a:endParaRPr sz="1350"/>
            </a:p>
          </p:txBody>
        </p:sp>
      </p:grpSp>
      <p:sp>
        <p:nvSpPr>
          <p:cNvPr id="85" name="object 85"/>
          <p:cNvSpPr txBox="1"/>
          <p:nvPr/>
        </p:nvSpPr>
        <p:spPr>
          <a:xfrm>
            <a:off x="5659740" y="3357848"/>
            <a:ext cx="247650" cy="147156"/>
          </a:xfrm>
          <a:prstGeom prst="rect">
            <a:avLst/>
          </a:prstGeom>
        </p:spPr>
        <p:txBody>
          <a:bodyPr vert="horz" wrap="square" lIns="0" tIns="8573" rIns="0" bIns="0" rtlCol="0">
            <a:spAutoFit/>
          </a:bodyPr>
          <a:lstStyle/>
          <a:p>
            <a:pPr marL="9525">
              <a:spcBef>
                <a:spcPts val="68"/>
              </a:spcBef>
            </a:pPr>
            <a:r>
              <a:rPr sz="900" spc="-19">
                <a:latin typeface="Arial"/>
                <a:cs typeface="Arial"/>
              </a:rPr>
              <a:t>44%</a:t>
            </a:r>
            <a:endParaRPr sz="900">
              <a:latin typeface="Arial"/>
              <a:cs typeface="Arial"/>
            </a:endParaRPr>
          </a:p>
        </p:txBody>
      </p:sp>
      <p:grpSp>
        <p:nvGrpSpPr>
          <p:cNvPr id="95" name="object 95"/>
          <p:cNvGrpSpPr/>
          <p:nvPr/>
        </p:nvGrpSpPr>
        <p:grpSpPr>
          <a:xfrm>
            <a:off x="6745627" y="2803684"/>
            <a:ext cx="1438751" cy="1444466"/>
            <a:chOff x="9530128" y="4146550"/>
            <a:chExt cx="1918335" cy="1925955"/>
          </a:xfrm>
          <a:solidFill>
            <a:schemeClr val="accent1"/>
          </a:solidFill>
        </p:grpSpPr>
        <p:sp>
          <p:nvSpPr>
            <p:cNvPr id="96" name="object 96"/>
            <p:cNvSpPr/>
            <p:nvPr/>
          </p:nvSpPr>
          <p:spPr>
            <a:xfrm>
              <a:off x="10512297" y="4167885"/>
              <a:ext cx="935990" cy="1747520"/>
            </a:xfrm>
            <a:custGeom>
              <a:avLst/>
              <a:gdLst/>
              <a:ahLst/>
              <a:cxnLst/>
              <a:rect l="l" t="t" r="r" b="b"/>
              <a:pathLst>
                <a:path w="935990" h="1747520">
                  <a:moveTo>
                    <a:pt x="0" y="0"/>
                  </a:moveTo>
                  <a:lnTo>
                    <a:pt x="0" y="467868"/>
                  </a:lnTo>
                  <a:lnTo>
                    <a:pt x="47823" y="470283"/>
                  </a:lnTo>
                  <a:lnTo>
                    <a:pt x="94269" y="477371"/>
                  </a:lnTo>
                  <a:lnTo>
                    <a:pt x="139100" y="488898"/>
                  </a:lnTo>
                  <a:lnTo>
                    <a:pt x="182082" y="504628"/>
                  </a:lnTo>
                  <a:lnTo>
                    <a:pt x="222978" y="524327"/>
                  </a:lnTo>
                  <a:lnTo>
                    <a:pt x="261555" y="547759"/>
                  </a:lnTo>
                  <a:lnTo>
                    <a:pt x="297574" y="574690"/>
                  </a:lnTo>
                  <a:lnTo>
                    <a:pt x="330803" y="604885"/>
                  </a:lnTo>
                  <a:lnTo>
                    <a:pt x="361004" y="638108"/>
                  </a:lnTo>
                  <a:lnTo>
                    <a:pt x="387942" y="674125"/>
                  </a:lnTo>
                  <a:lnTo>
                    <a:pt x="411383" y="712700"/>
                  </a:lnTo>
                  <a:lnTo>
                    <a:pt x="431089" y="753600"/>
                  </a:lnTo>
                  <a:lnTo>
                    <a:pt x="446826" y="796588"/>
                  </a:lnTo>
                  <a:lnTo>
                    <a:pt x="458359" y="841430"/>
                  </a:lnTo>
                  <a:lnTo>
                    <a:pt x="465451" y="887891"/>
                  </a:lnTo>
                  <a:lnTo>
                    <a:pt x="467868" y="935736"/>
                  </a:lnTo>
                  <a:lnTo>
                    <a:pt x="465215" y="985550"/>
                  </a:lnTo>
                  <a:lnTo>
                    <a:pt x="457394" y="1034250"/>
                  </a:lnTo>
                  <a:lnTo>
                    <a:pt x="444605" y="1081484"/>
                  </a:lnTo>
                  <a:lnTo>
                    <a:pt x="427053" y="1126900"/>
                  </a:lnTo>
                  <a:lnTo>
                    <a:pt x="404939" y="1170146"/>
                  </a:lnTo>
                  <a:lnTo>
                    <a:pt x="378467" y="1210869"/>
                  </a:lnTo>
                  <a:lnTo>
                    <a:pt x="347838" y="1248719"/>
                  </a:lnTo>
                  <a:lnTo>
                    <a:pt x="313257" y="1283342"/>
                  </a:lnTo>
                  <a:lnTo>
                    <a:pt x="274925" y="1314386"/>
                  </a:lnTo>
                  <a:lnTo>
                    <a:pt x="233045" y="1341501"/>
                  </a:lnTo>
                  <a:lnTo>
                    <a:pt x="466090" y="1747189"/>
                  </a:lnTo>
                  <a:lnTo>
                    <a:pt x="507243" y="1722142"/>
                  </a:lnTo>
                  <a:lnTo>
                    <a:pt x="546654" y="1695333"/>
                  </a:lnTo>
                  <a:lnTo>
                    <a:pt x="584301" y="1666841"/>
                  </a:lnTo>
                  <a:lnTo>
                    <a:pt x="620163" y="1636747"/>
                  </a:lnTo>
                  <a:lnTo>
                    <a:pt x="654218" y="1605131"/>
                  </a:lnTo>
                  <a:lnTo>
                    <a:pt x="686444" y="1572074"/>
                  </a:lnTo>
                  <a:lnTo>
                    <a:pt x="716820" y="1537655"/>
                  </a:lnTo>
                  <a:lnTo>
                    <a:pt x="745323" y="1501955"/>
                  </a:lnTo>
                  <a:lnTo>
                    <a:pt x="771932" y="1465054"/>
                  </a:lnTo>
                  <a:lnTo>
                    <a:pt x="796626" y="1427033"/>
                  </a:lnTo>
                  <a:lnTo>
                    <a:pt x="819383" y="1387971"/>
                  </a:lnTo>
                  <a:lnTo>
                    <a:pt x="840181" y="1347949"/>
                  </a:lnTo>
                  <a:lnTo>
                    <a:pt x="858998" y="1307048"/>
                  </a:lnTo>
                  <a:lnTo>
                    <a:pt x="875813" y="1265347"/>
                  </a:lnTo>
                  <a:lnTo>
                    <a:pt x="890605" y="1222927"/>
                  </a:lnTo>
                  <a:lnTo>
                    <a:pt x="903350" y="1179868"/>
                  </a:lnTo>
                  <a:lnTo>
                    <a:pt x="914029" y="1136250"/>
                  </a:lnTo>
                  <a:lnTo>
                    <a:pt x="922619" y="1092154"/>
                  </a:lnTo>
                  <a:lnTo>
                    <a:pt x="929098" y="1047659"/>
                  </a:lnTo>
                  <a:lnTo>
                    <a:pt x="933445" y="1002847"/>
                  </a:lnTo>
                  <a:lnTo>
                    <a:pt x="935637" y="957797"/>
                  </a:lnTo>
                  <a:lnTo>
                    <a:pt x="935655" y="912589"/>
                  </a:lnTo>
                  <a:lnTo>
                    <a:pt x="933475" y="867305"/>
                  </a:lnTo>
                  <a:lnTo>
                    <a:pt x="929076" y="822024"/>
                  </a:lnTo>
                  <a:lnTo>
                    <a:pt x="922436" y="776826"/>
                  </a:lnTo>
                  <a:lnTo>
                    <a:pt x="913535" y="731792"/>
                  </a:lnTo>
                  <a:lnTo>
                    <a:pt x="902349" y="687001"/>
                  </a:lnTo>
                  <a:lnTo>
                    <a:pt x="888858" y="642535"/>
                  </a:lnTo>
                  <a:lnTo>
                    <a:pt x="873039" y="598474"/>
                  </a:lnTo>
                  <a:lnTo>
                    <a:pt x="854871" y="554897"/>
                  </a:lnTo>
                  <a:lnTo>
                    <a:pt x="834333" y="511885"/>
                  </a:lnTo>
                  <a:lnTo>
                    <a:pt x="811402" y="469519"/>
                  </a:lnTo>
                  <a:lnTo>
                    <a:pt x="785299" y="426795"/>
                  </a:lnTo>
                  <a:lnTo>
                    <a:pt x="757147" y="385793"/>
                  </a:lnTo>
                  <a:lnTo>
                    <a:pt x="727034" y="346563"/>
                  </a:lnTo>
                  <a:lnTo>
                    <a:pt x="695049" y="309156"/>
                  </a:lnTo>
                  <a:lnTo>
                    <a:pt x="661279" y="273623"/>
                  </a:lnTo>
                  <a:lnTo>
                    <a:pt x="625810" y="240014"/>
                  </a:lnTo>
                  <a:lnTo>
                    <a:pt x="588731" y="208381"/>
                  </a:lnTo>
                  <a:lnTo>
                    <a:pt x="550130" y="178774"/>
                  </a:lnTo>
                  <a:lnTo>
                    <a:pt x="510093" y="151243"/>
                  </a:lnTo>
                  <a:lnTo>
                    <a:pt x="468709" y="125841"/>
                  </a:lnTo>
                  <a:lnTo>
                    <a:pt x="426064" y="102616"/>
                  </a:lnTo>
                  <a:lnTo>
                    <a:pt x="382247" y="81621"/>
                  </a:lnTo>
                  <a:lnTo>
                    <a:pt x="337345" y="62905"/>
                  </a:lnTo>
                  <a:lnTo>
                    <a:pt x="291445" y="46521"/>
                  </a:lnTo>
                  <a:lnTo>
                    <a:pt x="244635" y="32517"/>
                  </a:lnTo>
                  <a:lnTo>
                    <a:pt x="197003" y="20946"/>
                  </a:lnTo>
                  <a:lnTo>
                    <a:pt x="148636" y="11858"/>
                  </a:lnTo>
                  <a:lnTo>
                    <a:pt x="99621" y="5304"/>
                  </a:lnTo>
                  <a:lnTo>
                    <a:pt x="50046" y="1334"/>
                  </a:lnTo>
                  <a:lnTo>
                    <a:pt x="0" y="0"/>
                  </a:lnTo>
                  <a:close/>
                </a:path>
              </a:pathLst>
            </a:custGeom>
            <a:solidFill>
              <a:schemeClr val="accent2"/>
            </a:solidFill>
          </p:spPr>
          <p:txBody>
            <a:bodyPr wrap="square" lIns="0" tIns="0" rIns="0" bIns="0" rtlCol="0"/>
            <a:lstStyle/>
            <a:p>
              <a:endParaRPr sz="1350"/>
            </a:p>
          </p:txBody>
        </p:sp>
        <p:sp>
          <p:nvSpPr>
            <p:cNvPr id="97" name="object 97"/>
            <p:cNvSpPr/>
            <p:nvPr/>
          </p:nvSpPr>
          <p:spPr>
            <a:xfrm>
              <a:off x="9690099" y="5369813"/>
              <a:ext cx="1265555" cy="692785"/>
            </a:xfrm>
            <a:custGeom>
              <a:avLst/>
              <a:gdLst/>
              <a:ahLst/>
              <a:cxnLst/>
              <a:rect l="l" t="t" r="r" b="b"/>
              <a:pathLst>
                <a:path w="1265554" h="692785">
                  <a:moveTo>
                    <a:pt x="399669" y="0"/>
                  </a:moveTo>
                  <a:lnTo>
                    <a:pt x="0" y="243255"/>
                  </a:lnTo>
                  <a:lnTo>
                    <a:pt x="26454" y="284318"/>
                  </a:lnTo>
                  <a:lnTo>
                    <a:pt x="54681" y="323552"/>
                  </a:lnTo>
                  <a:lnTo>
                    <a:pt x="84598" y="360934"/>
                  </a:lnTo>
                  <a:lnTo>
                    <a:pt x="116119" y="396445"/>
                  </a:lnTo>
                  <a:lnTo>
                    <a:pt x="149161" y="430061"/>
                  </a:lnTo>
                  <a:lnTo>
                    <a:pt x="183639" y="461761"/>
                  </a:lnTo>
                  <a:lnTo>
                    <a:pt x="219469" y="491523"/>
                  </a:lnTo>
                  <a:lnTo>
                    <a:pt x="256566" y="519327"/>
                  </a:lnTo>
                  <a:lnTo>
                    <a:pt x="294846" y="545149"/>
                  </a:lnTo>
                  <a:lnTo>
                    <a:pt x="334224" y="568969"/>
                  </a:lnTo>
                  <a:lnTo>
                    <a:pt x="374617" y="590764"/>
                  </a:lnTo>
                  <a:lnTo>
                    <a:pt x="415939" y="610514"/>
                  </a:lnTo>
                  <a:lnTo>
                    <a:pt x="458107" y="628196"/>
                  </a:lnTo>
                  <a:lnTo>
                    <a:pt x="501037" y="643789"/>
                  </a:lnTo>
                  <a:lnTo>
                    <a:pt x="544643" y="657271"/>
                  </a:lnTo>
                  <a:lnTo>
                    <a:pt x="588842" y="668621"/>
                  </a:lnTo>
                  <a:lnTo>
                    <a:pt x="633548" y="677816"/>
                  </a:lnTo>
                  <a:lnTo>
                    <a:pt x="678679" y="684836"/>
                  </a:lnTo>
                  <a:lnTo>
                    <a:pt x="724149" y="689657"/>
                  </a:lnTo>
                  <a:lnTo>
                    <a:pt x="769874" y="692260"/>
                  </a:lnTo>
                  <a:lnTo>
                    <a:pt x="815769" y="692622"/>
                  </a:lnTo>
                  <a:lnTo>
                    <a:pt x="861751" y="690721"/>
                  </a:lnTo>
                  <a:lnTo>
                    <a:pt x="907735" y="686536"/>
                  </a:lnTo>
                  <a:lnTo>
                    <a:pt x="953637" y="680045"/>
                  </a:lnTo>
                  <a:lnTo>
                    <a:pt x="999371" y="671226"/>
                  </a:lnTo>
                  <a:lnTo>
                    <a:pt x="1044855" y="660059"/>
                  </a:lnTo>
                  <a:lnTo>
                    <a:pt x="1090003" y="646520"/>
                  </a:lnTo>
                  <a:lnTo>
                    <a:pt x="1134732" y="630589"/>
                  </a:lnTo>
                  <a:lnTo>
                    <a:pt x="1178956" y="612243"/>
                  </a:lnTo>
                  <a:lnTo>
                    <a:pt x="1222592" y="591462"/>
                  </a:lnTo>
                  <a:lnTo>
                    <a:pt x="1265554" y="568223"/>
                  </a:lnTo>
                  <a:lnTo>
                    <a:pt x="1032509" y="162560"/>
                  </a:lnTo>
                  <a:lnTo>
                    <a:pt x="990582" y="183948"/>
                  </a:lnTo>
                  <a:lnTo>
                    <a:pt x="947539" y="200763"/>
                  </a:lnTo>
                  <a:lnTo>
                    <a:pt x="903687" y="213084"/>
                  </a:lnTo>
                  <a:lnTo>
                    <a:pt x="859333" y="220990"/>
                  </a:lnTo>
                  <a:lnTo>
                    <a:pt x="814784" y="224558"/>
                  </a:lnTo>
                  <a:lnTo>
                    <a:pt x="770347" y="223867"/>
                  </a:lnTo>
                  <a:lnTo>
                    <a:pt x="726329" y="218997"/>
                  </a:lnTo>
                  <a:lnTo>
                    <a:pt x="683037" y="210024"/>
                  </a:lnTo>
                  <a:lnTo>
                    <a:pt x="640778" y="197028"/>
                  </a:lnTo>
                  <a:lnTo>
                    <a:pt x="599859" y="180088"/>
                  </a:lnTo>
                  <a:lnTo>
                    <a:pt x="560586" y="159281"/>
                  </a:lnTo>
                  <a:lnTo>
                    <a:pt x="523267" y="134686"/>
                  </a:lnTo>
                  <a:lnTo>
                    <a:pt x="488209" y="106382"/>
                  </a:lnTo>
                  <a:lnTo>
                    <a:pt x="455719" y="74448"/>
                  </a:lnTo>
                  <a:lnTo>
                    <a:pt x="426103" y="38960"/>
                  </a:lnTo>
                  <a:lnTo>
                    <a:pt x="399669" y="0"/>
                  </a:lnTo>
                  <a:close/>
                </a:path>
              </a:pathLst>
            </a:custGeom>
            <a:grpFill/>
          </p:spPr>
          <p:txBody>
            <a:bodyPr wrap="square" lIns="0" tIns="0" rIns="0" bIns="0" rtlCol="0"/>
            <a:lstStyle/>
            <a:p>
              <a:endParaRPr sz="1350"/>
            </a:p>
          </p:txBody>
        </p:sp>
        <p:sp>
          <p:nvSpPr>
            <p:cNvPr id="98" name="object 98"/>
            <p:cNvSpPr/>
            <p:nvPr/>
          </p:nvSpPr>
          <p:spPr>
            <a:xfrm>
              <a:off x="9690099" y="5369813"/>
              <a:ext cx="1265555" cy="692785"/>
            </a:xfrm>
            <a:custGeom>
              <a:avLst/>
              <a:gdLst/>
              <a:ahLst/>
              <a:cxnLst/>
              <a:rect l="l" t="t" r="r" b="b"/>
              <a:pathLst>
                <a:path w="1265554" h="692785">
                  <a:moveTo>
                    <a:pt x="0" y="243255"/>
                  </a:moveTo>
                  <a:lnTo>
                    <a:pt x="26454" y="284318"/>
                  </a:lnTo>
                  <a:lnTo>
                    <a:pt x="54681" y="323552"/>
                  </a:lnTo>
                  <a:lnTo>
                    <a:pt x="84598" y="360934"/>
                  </a:lnTo>
                  <a:lnTo>
                    <a:pt x="116119" y="396445"/>
                  </a:lnTo>
                  <a:lnTo>
                    <a:pt x="149161" y="430061"/>
                  </a:lnTo>
                  <a:lnTo>
                    <a:pt x="183639" y="461761"/>
                  </a:lnTo>
                  <a:lnTo>
                    <a:pt x="219469" y="491523"/>
                  </a:lnTo>
                  <a:lnTo>
                    <a:pt x="256566" y="519327"/>
                  </a:lnTo>
                  <a:lnTo>
                    <a:pt x="294846" y="545149"/>
                  </a:lnTo>
                  <a:lnTo>
                    <a:pt x="334224" y="568969"/>
                  </a:lnTo>
                  <a:lnTo>
                    <a:pt x="374617" y="590764"/>
                  </a:lnTo>
                  <a:lnTo>
                    <a:pt x="415939" y="610514"/>
                  </a:lnTo>
                  <a:lnTo>
                    <a:pt x="458107" y="628196"/>
                  </a:lnTo>
                  <a:lnTo>
                    <a:pt x="501037" y="643789"/>
                  </a:lnTo>
                  <a:lnTo>
                    <a:pt x="544643" y="657271"/>
                  </a:lnTo>
                  <a:lnTo>
                    <a:pt x="588842" y="668621"/>
                  </a:lnTo>
                  <a:lnTo>
                    <a:pt x="633548" y="677816"/>
                  </a:lnTo>
                  <a:lnTo>
                    <a:pt x="678679" y="684836"/>
                  </a:lnTo>
                  <a:lnTo>
                    <a:pt x="724149" y="689657"/>
                  </a:lnTo>
                  <a:lnTo>
                    <a:pt x="769874" y="692260"/>
                  </a:lnTo>
                  <a:lnTo>
                    <a:pt x="815769" y="692622"/>
                  </a:lnTo>
                  <a:lnTo>
                    <a:pt x="861751" y="690721"/>
                  </a:lnTo>
                  <a:lnTo>
                    <a:pt x="907735" y="686536"/>
                  </a:lnTo>
                  <a:lnTo>
                    <a:pt x="953637" y="680045"/>
                  </a:lnTo>
                  <a:lnTo>
                    <a:pt x="999371" y="671226"/>
                  </a:lnTo>
                  <a:lnTo>
                    <a:pt x="1044855" y="660059"/>
                  </a:lnTo>
                  <a:lnTo>
                    <a:pt x="1090003" y="646520"/>
                  </a:lnTo>
                  <a:lnTo>
                    <a:pt x="1134732" y="630589"/>
                  </a:lnTo>
                  <a:lnTo>
                    <a:pt x="1178956" y="612243"/>
                  </a:lnTo>
                  <a:lnTo>
                    <a:pt x="1222592" y="591462"/>
                  </a:lnTo>
                  <a:lnTo>
                    <a:pt x="1265554" y="568223"/>
                  </a:lnTo>
                  <a:lnTo>
                    <a:pt x="1032509" y="162560"/>
                  </a:lnTo>
                  <a:lnTo>
                    <a:pt x="990582" y="183948"/>
                  </a:lnTo>
                  <a:lnTo>
                    <a:pt x="947539" y="200763"/>
                  </a:lnTo>
                  <a:lnTo>
                    <a:pt x="903687" y="213084"/>
                  </a:lnTo>
                  <a:lnTo>
                    <a:pt x="859333" y="220990"/>
                  </a:lnTo>
                  <a:lnTo>
                    <a:pt x="814784" y="224558"/>
                  </a:lnTo>
                  <a:lnTo>
                    <a:pt x="770347" y="223867"/>
                  </a:lnTo>
                  <a:lnTo>
                    <a:pt x="726329" y="218997"/>
                  </a:lnTo>
                  <a:lnTo>
                    <a:pt x="683037" y="210024"/>
                  </a:lnTo>
                  <a:lnTo>
                    <a:pt x="640778" y="197028"/>
                  </a:lnTo>
                  <a:lnTo>
                    <a:pt x="599859" y="180088"/>
                  </a:lnTo>
                  <a:lnTo>
                    <a:pt x="560586" y="159281"/>
                  </a:lnTo>
                  <a:lnTo>
                    <a:pt x="523267" y="134686"/>
                  </a:lnTo>
                  <a:lnTo>
                    <a:pt x="488209" y="106382"/>
                  </a:lnTo>
                  <a:lnTo>
                    <a:pt x="455719" y="74448"/>
                  </a:lnTo>
                  <a:lnTo>
                    <a:pt x="426103" y="38960"/>
                  </a:lnTo>
                  <a:lnTo>
                    <a:pt x="399669" y="0"/>
                  </a:lnTo>
                  <a:lnTo>
                    <a:pt x="0" y="243255"/>
                  </a:lnTo>
                  <a:close/>
                </a:path>
              </a:pathLst>
            </a:custGeom>
            <a:grpFill/>
            <a:ln w="19050">
              <a:solidFill>
                <a:srgbClr val="FFFFFF"/>
              </a:solidFill>
            </a:ln>
          </p:spPr>
          <p:txBody>
            <a:bodyPr wrap="square" lIns="0" tIns="0" rIns="0" bIns="0" rtlCol="0"/>
            <a:lstStyle/>
            <a:p>
              <a:endParaRPr sz="1350"/>
            </a:p>
          </p:txBody>
        </p:sp>
        <p:sp>
          <p:nvSpPr>
            <p:cNvPr id="99" name="object 99"/>
            <p:cNvSpPr/>
            <p:nvPr/>
          </p:nvSpPr>
          <p:spPr>
            <a:xfrm>
              <a:off x="9539653" y="4572254"/>
              <a:ext cx="552450" cy="1022350"/>
            </a:xfrm>
            <a:custGeom>
              <a:avLst/>
              <a:gdLst/>
              <a:ahLst/>
              <a:cxnLst/>
              <a:rect l="l" t="t" r="r" b="b"/>
              <a:pathLst>
                <a:path w="552450" h="1022350">
                  <a:moveTo>
                    <a:pt x="168480" y="0"/>
                  </a:moveTo>
                  <a:lnTo>
                    <a:pt x="141916" y="40207"/>
                  </a:lnTo>
                  <a:lnTo>
                    <a:pt x="117619" y="81423"/>
                  </a:lnTo>
                  <a:lnTo>
                    <a:pt x="95592" y="123559"/>
                  </a:lnTo>
                  <a:lnTo>
                    <a:pt x="75838" y="166525"/>
                  </a:lnTo>
                  <a:lnTo>
                    <a:pt x="58361" y="210232"/>
                  </a:lnTo>
                  <a:lnTo>
                    <a:pt x="43163" y="254591"/>
                  </a:lnTo>
                  <a:lnTo>
                    <a:pt x="30247" y="299512"/>
                  </a:lnTo>
                  <a:lnTo>
                    <a:pt x="19615" y="344908"/>
                  </a:lnTo>
                  <a:lnTo>
                    <a:pt x="11272" y="390688"/>
                  </a:lnTo>
                  <a:lnTo>
                    <a:pt x="5220" y="436764"/>
                  </a:lnTo>
                  <a:lnTo>
                    <a:pt x="1461" y="483047"/>
                  </a:lnTo>
                  <a:lnTo>
                    <a:pt x="0" y="529446"/>
                  </a:lnTo>
                  <a:lnTo>
                    <a:pt x="837" y="575874"/>
                  </a:lnTo>
                  <a:lnTo>
                    <a:pt x="3978" y="622241"/>
                  </a:lnTo>
                  <a:lnTo>
                    <a:pt x="9424" y="668458"/>
                  </a:lnTo>
                  <a:lnTo>
                    <a:pt x="17179" y="714435"/>
                  </a:lnTo>
                  <a:lnTo>
                    <a:pt x="27245" y="760085"/>
                  </a:lnTo>
                  <a:lnTo>
                    <a:pt x="39626" y="805317"/>
                  </a:lnTo>
                  <a:lnTo>
                    <a:pt x="54324" y="850042"/>
                  </a:lnTo>
                  <a:lnTo>
                    <a:pt x="71342" y="894172"/>
                  </a:lnTo>
                  <a:lnTo>
                    <a:pt x="90684" y="937616"/>
                  </a:lnTo>
                  <a:lnTo>
                    <a:pt x="112352" y="980288"/>
                  </a:lnTo>
                  <a:lnTo>
                    <a:pt x="136349" y="1022096"/>
                  </a:lnTo>
                  <a:lnTo>
                    <a:pt x="536018" y="778891"/>
                  </a:lnTo>
                  <a:lnTo>
                    <a:pt x="512274" y="734690"/>
                  </a:lnTo>
                  <a:lnTo>
                    <a:pt x="493612" y="688813"/>
                  </a:lnTo>
                  <a:lnTo>
                    <a:pt x="480018" y="641669"/>
                  </a:lnTo>
                  <a:lnTo>
                    <a:pt x="471479" y="593664"/>
                  </a:lnTo>
                  <a:lnTo>
                    <a:pt x="467982" y="545208"/>
                  </a:lnTo>
                  <a:lnTo>
                    <a:pt x="469514" y="496708"/>
                  </a:lnTo>
                  <a:lnTo>
                    <a:pt x="476062" y="448573"/>
                  </a:lnTo>
                  <a:lnTo>
                    <a:pt x="487613" y="401210"/>
                  </a:lnTo>
                  <a:lnTo>
                    <a:pt x="504152" y="355029"/>
                  </a:lnTo>
                  <a:lnTo>
                    <a:pt x="525668" y="310437"/>
                  </a:lnTo>
                  <a:lnTo>
                    <a:pt x="552147" y="267843"/>
                  </a:lnTo>
                  <a:lnTo>
                    <a:pt x="168480" y="0"/>
                  </a:lnTo>
                  <a:close/>
                </a:path>
              </a:pathLst>
            </a:custGeom>
            <a:grpFill/>
          </p:spPr>
          <p:txBody>
            <a:bodyPr wrap="square" lIns="0" tIns="0" rIns="0" bIns="0" rtlCol="0"/>
            <a:lstStyle/>
            <a:p>
              <a:endParaRPr sz="1350"/>
            </a:p>
          </p:txBody>
        </p:sp>
        <p:sp>
          <p:nvSpPr>
            <p:cNvPr id="100" name="object 100"/>
            <p:cNvSpPr/>
            <p:nvPr/>
          </p:nvSpPr>
          <p:spPr>
            <a:xfrm>
              <a:off x="9539653" y="4572254"/>
              <a:ext cx="552450" cy="1022350"/>
            </a:xfrm>
            <a:custGeom>
              <a:avLst/>
              <a:gdLst/>
              <a:ahLst/>
              <a:cxnLst/>
              <a:rect l="l" t="t" r="r" b="b"/>
              <a:pathLst>
                <a:path w="552450" h="1022350">
                  <a:moveTo>
                    <a:pt x="168480" y="0"/>
                  </a:moveTo>
                  <a:lnTo>
                    <a:pt x="141916" y="40207"/>
                  </a:lnTo>
                  <a:lnTo>
                    <a:pt x="117619" y="81423"/>
                  </a:lnTo>
                  <a:lnTo>
                    <a:pt x="95592" y="123559"/>
                  </a:lnTo>
                  <a:lnTo>
                    <a:pt x="75838" y="166525"/>
                  </a:lnTo>
                  <a:lnTo>
                    <a:pt x="58361" y="210232"/>
                  </a:lnTo>
                  <a:lnTo>
                    <a:pt x="43163" y="254591"/>
                  </a:lnTo>
                  <a:lnTo>
                    <a:pt x="30247" y="299512"/>
                  </a:lnTo>
                  <a:lnTo>
                    <a:pt x="19615" y="344908"/>
                  </a:lnTo>
                  <a:lnTo>
                    <a:pt x="11272" y="390688"/>
                  </a:lnTo>
                  <a:lnTo>
                    <a:pt x="5220" y="436764"/>
                  </a:lnTo>
                  <a:lnTo>
                    <a:pt x="1461" y="483047"/>
                  </a:lnTo>
                  <a:lnTo>
                    <a:pt x="0" y="529446"/>
                  </a:lnTo>
                  <a:lnTo>
                    <a:pt x="837" y="575874"/>
                  </a:lnTo>
                  <a:lnTo>
                    <a:pt x="3978" y="622241"/>
                  </a:lnTo>
                  <a:lnTo>
                    <a:pt x="9424" y="668458"/>
                  </a:lnTo>
                  <a:lnTo>
                    <a:pt x="17179" y="714435"/>
                  </a:lnTo>
                  <a:lnTo>
                    <a:pt x="27245" y="760085"/>
                  </a:lnTo>
                  <a:lnTo>
                    <a:pt x="39626" y="805317"/>
                  </a:lnTo>
                  <a:lnTo>
                    <a:pt x="54324" y="850042"/>
                  </a:lnTo>
                  <a:lnTo>
                    <a:pt x="71342" y="894172"/>
                  </a:lnTo>
                  <a:lnTo>
                    <a:pt x="90684" y="937616"/>
                  </a:lnTo>
                  <a:lnTo>
                    <a:pt x="112352" y="980288"/>
                  </a:lnTo>
                  <a:lnTo>
                    <a:pt x="136349" y="1022096"/>
                  </a:lnTo>
                  <a:lnTo>
                    <a:pt x="536018" y="778891"/>
                  </a:lnTo>
                  <a:lnTo>
                    <a:pt x="512274" y="734690"/>
                  </a:lnTo>
                  <a:lnTo>
                    <a:pt x="493612" y="688813"/>
                  </a:lnTo>
                  <a:lnTo>
                    <a:pt x="480018" y="641669"/>
                  </a:lnTo>
                  <a:lnTo>
                    <a:pt x="471479" y="593664"/>
                  </a:lnTo>
                  <a:lnTo>
                    <a:pt x="467982" y="545208"/>
                  </a:lnTo>
                  <a:lnTo>
                    <a:pt x="469514" y="496708"/>
                  </a:lnTo>
                  <a:lnTo>
                    <a:pt x="476062" y="448573"/>
                  </a:lnTo>
                  <a:lnTo>
                    <a:pt x="487613" y="401210"/>
                  </a:lnTo>
                  <a:lnTo>
                    <a:pt x="504152" y="355029"/>
                  </a:lnTo>
                  <a:lnTo>
                    <a:pt x="525668" y="310437"/>
                  </a:lnTo>
                  <a:lnTo>
                    <a:pt x="552147" y="267843"/>
                  </a:lnTo>
                  <a:lnTo>
                    <a:pt x="168480" y="0"/>
                  </a:lnTo>
                  <a:close/>
                </a:path>
              </a:pathLst>
            </a:custGeom>
            <a:grpFill/>
            <a:ln w="19050">
              <a:solidFill>
                <a:srgbClr val="FFFFFF"/>
              </a:solidFill>
            </a:ln>
          </p:spPr>
          <p:txBody>
            <a:bodyPr wrap="square" lIns="0" tIns="0" rIns="0" bIns="0" rtlCol="0"/>
            <a:lstStyle/>
            <a:p>
              <a:endParaRPr sz="1350"/>
            </a:p>
          </p:txBody>
        </p:sp>
        <p:sp>
          <p:nvSpPr>
            <p:cNvPr id="101" name="object 101"/>
            <p:cNvSpPr/>
            <p:nvPr/>
          </p:nvSpPr>
          <p:spPr>
            <a:xfrm>
              <a:off x="9718166" y="4156075"/>
              <a:ext cx="767715" cy="668020"/>
            </a:xfrm>
            <a:custGeom>
              <a:avLst/>
              <a:gdLst/>
              <a:ahLst/>
              <a:cxnLst/>
              <a:rect l="l" t="t" r="r" b="b"/>
              <a:pathLst>
                <a:path w="767715" h="668020">
                  <a:moveTo>
                    <a:pt x="767333" y="0"/>
                  </a:moveTo>
                  <a:lnTo>
                    <a:pt x="716559" y="1374"/>
                  </a:lnTo>
                  <a:lnTo>
                    <a:pt x="666236" y="5465"/>
                  </a:lnTo>
                  <a:lnTo>
                    <a:pt x="616461" y="12224"/>
                  </a:lnTo>
                  <a:lnTo>
                    <a:pt x="567328" y="21600"/>
                  </a:lnTo>
                  <a:lnTo>
                    <a:pt x="518932" y="33546"/>
                  </a:lnTo>
                  <a:lnTo>
                    <a:pt x="471367" y="48010"/>
                  </a:lnTo>
                  <a:lnTo>
                    <a:pt x="424729" y="64945"/>
                  </a:lnTo>
                  <a:lnTo>
                    <a:pt x="379113" y="84301"/>
                  </a:lnTo>
                  <a:lnTo>
                    <a:pt x="334613" y="106029"/>
                  </a:lnTo>
                  <a:lnTo>
                    <a:pt x="291324" y="130079"/>
                  </a:lnTo>
                  <a:lnTo>
                    <a:pt x="249341" y="156402"/>
                  </a:lnTo>
                  <a:lnTo>
                    <a:pt x="208759" y="184949"/>
                  </a:lnTo>
                  <a:lnTo>
                    <a:pt x="169673" y="215671"/>
                  </a:lnTo>
                  <a:lnTo>
                    <a:pt x="132178" y="248518"/>
                  </a:lnTo>
                  <a:lnTo>
                    <a:pt x="96368" y="283442"/>
                  </a:lnTo>
                  <a:lnTo>
                    <a:pt x="62338" y="320392"/>
                  </a:lnTo>
                  <a:lnTo>
                    <a:pt x="30184" y="359320"/>
                  </a:lnTo>
                  <a:lnTo>
                    <a:pt x="0" y="400176"/>
                  </a:lnTo>
                  <a:lnTo>
                    <a:pt x="383666" y="668019"/>
                  </a:lnTo>
                  <a:lnTo>
                    <a:pt x="414836" y="628108"/>
                  </a:lnTo>
                  <a:lnTo>
                    <a:pt x="449756" y="592157"/>
                  </a:lnTo>
                  <a:lnTo>
                    <a:pt x="488046" y="560361"/>
                  </a:lnTo>
                  <a:lnTo>
                    <a:pt x="529329" y="532918"/>
                  </a:lnTo>
                  <a:lnTo>
                    <a:pt x="573223" y="510024"/>
                  </a:lnTo>
                  <a:lnTo>
                    <a:pt x="619350" y="491875"/>
                  </a:lnTo>
                  <a:lnTo>
                    <a:pt x="667331" y="478669"/>
                  </a:lnTo>
                  <a:lnTo>
                    <a:pt x="716785" y="470601"/>
                  </a:lnTo>
                  <a:lnTo>
                    <a:pt x="767333" y="467868"/>
                  </a:lnTo>
                  <a:lnTo>
                    <a:pt x="767333" y="0"/>
                  </a:lnTo>
                  <a:close/>
                </a:path>
              </a:pathLst>
            </a:custGeom>
            <a:grpFill/>
          </p:spPr>
          <p:txBody>
            <a:bodyPr wrap="square" lIns="0" tIns="0" rIns="0" bIns="0" rtlCol="0"/>
            <a:lstStyle/>
            <a:p>
              <a:endParaRPr sz="1350"/>
            </a:p>
          </p:txBody>
        </p:sp>
        <p:sp>
          <p:nvSpPr>
            <p:cNvPr id="102" name="object 102"/>
            <p:cNvSpPr/>
            <p:nvPr/>
          </p:nvSpPr>
          <p:spPr>
            <a:xfrm>
              <a:off x="9718166" y="4156075"/>
              <a:ext cx="767715" cy="668020"/>
            </a:xfrm>
            <a:custGeom>
              <a:avLst/>
              <a:gdLst/>
              <a:ahLst/>
              <a:cxnLst/>
              <a:rect l="l" t="t" r="r" b="b"/>
              <a:pathLst>
                <a:path w="767715" h="668020">
                  <a:moveTo>
                    <a:pt x="767333" y="0"/>
                  </a:moveTo>
                  <a:lnTo>
                    <a:pt x="716559" y="1374"/>
                  </a:lnTo>
                  <a:lnTo>
                    <a:pt x="666236" y="5465"/>
                  </a:lnTo>
                  <a:lnTo>
                    <a:pt x="616461" y="12224"/>
                  </a:lnTo>
                  <a:lnTo>
                    <a:pt x="567328" y="21600"/>
                  </a:lnTo>
                  <a:lnTo>
                    <a:pt x="518932" y="33546"/>
                  </a:lnTo>
                  <a:lnTo>
                    <a:pt x="471367" y="48010"/>
                  </a:lnTo>
                  <a:lnTo>
                    <a:pt x="424729" y="64945"/>
                  </a:lnTo>
                  <a:lnTo>
                    <a:pt x="379113" y="84301"/>
                  </a:lnTo>
                  <a:lnTo>
                    <a:pt x="334613" y="106029"/>
                  </a:lnTo>
                  <a:lnTo>
                    <a:pt x="291324" y="130079"/>
                  </a:lnTo>
                  <a:lnTo>
                    <a:pt x="249341" y="156402"/>
                  </a:lnTo>
                  <a:lnTo>
                    <a:pt x="208759" y="184949"/>
                  </a:lnTo>
                  <a:lnTo>
                    <a:pt x="169673" y="215671"/>
                  </a:lnTo>
                  <a:lnTo>
                    <a:pt x="132178" y="248518"/>
                  </a:lnTo>
                  <a:lnTo>
                    <a:pt x="96368" y="283442"/>
                  </a:lnTo>
                  <a:lnTo>
                    <a:pt x="62338" y="320392"/>
                  </a:lnTo>
                  <a:lnTo>
                    <a:pt x="30184" y="359320"/>
                  </a:lnTo>
                  <a:lnTo>
                    <a:pt x="0" y="400176"/>
                  </a:lnTo>
                  <a:lnTo>
                    <a:pt x="383666" y="668019"/>
                  </a:lnTo>
                  <a:lnTo>
                    <a:pt x="414836" y="628108"/>
                  </a:lnTo>
                  <a:lnTo>
                    <a:pt x="449756" y="592157"/>
                  </a:lnTo>
                  <a:lnTo>
                    <a:pt x="488046" y="560361"/>
                  </a:lnTo>
                  <a:lnTo>
                    <a:pt x="529329" y="532918"/>
                  </a:lnTo>
                  <a:lnTo>
                    <a:pt x="573223" y="510024"/>
                  </a:lnTo>
                  <a:lnTo>
                    <a:pt x="619350" y="491875"/>
                  </a:lnTo>
                  <a:lnTo>
                    <a:pt x="667331" y="478669"/>
                  </a:lnTo>
                  <a:lnTo>
                    <a:pt x="716785" y="470601"/>
                  </a:lnTo>
                  <a:lnTo>
                    <a:pt x="767333" y="467868"/>
                  </a:lnTo>
                  <a:lnTo>
                    <a:pt x="767333" y="0"/>
                  </a:lnTo>
                  <a:close/>
                </a:path>
              </a:pathLst>
            </a:custGeom>
            <a:grpFill/>
            <a:ln w="19049">
              <a:solidFill>
                <a:srgbClr val="FFFFFF"/>
              </a:solidFill>
            </a:ln>
          </p:spPr>
          <p:txBody>
            <a:bodyPr wrap="square" lIns="0" tIns="0" rIns="0" bIns="0" rtlCol="0"/>
            <a:lstStyle/>
            <a:p>
              <a:endParaRPr sz="1350"/>
            </a:p>
          </p:txBody>
        </p:sp>
      </p:grpSp>
      <p:sp>
        <p:nvSpPr>
          <p:cNvPr id="103" name="object 103"/>
          <p:cNvSpPr txBox="1"/>
          <p:nvPr/>
        </p:nvSpPr>
        <p:spPr>
          <a:xfrm>
            <a:off x="7867635" y="3304317"/>
            <a:ext cx="247650" cy="147156"/>
          </a:xfrm>
          <a:prstGeom prst="rect">
            <a:avLst/>
          </a:prstGeom>
        </p:spPr>
        <p:txBody>
          <a:bodyPr vert="horz" wrap="square" lIns="0" tIns="8573" rIns="0" bIns="0" rtlCol="0">
            <a:spAutoFit/>
          </a:bodyPr>
          <a:lstStyle/>
          <a:p>
            <a:pPr marL="9525">
              <a:spcBef>
                <a:spcPts val="68"/>
              </a:spcBef>
            </a:pPr>
            <a:r>
              <a:rPr sz="900" spc="-19">
                <a:latin typeface="Arial"/>
                <a:cs typeface="Arial"/>
              </a:rPr>
              <a:t>42%</a:t>
            </a:r>
            <a:endParaRPr sz="900">
              <a:latin typeface="Arial"/>
              <a:cs typeface="Arial"/>
            </a:endParaRPr>
          </a:p>
        </p:txBody>
      </p:sp>
      <p:sp>
        <p:nvSpPr>
          <p:cNvPr id="105" name="object 105"/>
          <p:cNvSpPr txBox="1"/>
          <p:nvPr/>
        </p:nvSpPr>
        <p:spPr>
          <a:xfrm>
            <a:off x="6805216" y="3426618"/>
            <a:ext cx="247650" cy="147156"/>
          </a:xfrm>
          <a:prstGeom prst="rect">
            <a:avLst/>
          </a:prstGeom>
        </p:spPr>
        <p:txBody>
          <a:bodyPr vert="horz" wrap="square" lIns="0" tIns="8573" rIns="0" bIns="0" rtlCol="0">
            <a:spAutoFit/>
          </a:bodyPr>
          <a:lstStyle/>
          <a:p>
            <a:pPr marL="9525">
              <a:spcBef>
                <a:spcPts val="68"/>
              </a:spcBef>
            </a:pPr>
            <a:r>
              <a:rPr sz="900" spc="-19">
                <a:latin typeface="Arial"/>
                <a:cs typeface="Arial"/>
              </a:rPr>
              <a:t>18%</a:t>
            </a:r>
            <a:endParaRPr sz="900">
              <a:latin typeface="Arial"/>
              <a:cs typeface="Arial"/>
            </a:endParaRPr>
          </a:p>
        </p:txBody>
      </p:sp>
      <p:pic>
        <p:nvPicPr>
          <p:cNvPr id="114" name="图片 11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80316" y="2571750"/>
            <a:ext cx="3282084" cy="1883953"/>
          </a:xfrm>
          <a:prstGeom prst="rect">
            <a:avLst/>
          </a:prstGeom>
        </p:spPr>
      </p:pic>
    </p:spTree>
    <p:extLst>
      <p:ext uri="{BB962C8B-B14F-4D97-AF65-F5344CB8AC3E}">
        <p14:creationId xmlns:p14="http://schemas.microsoft.com/office/powerpoint/2010/main" val="14564369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bject 17"/>
          <p:cNvSpPr txBox="1"/>
          <p:nvPr/>
        </p:nvSpPr>
        <p:spPr>
          <a:xfrm>
            <a:off x="990600" y="3253319"/>
            <a:ext cx="2497455" cy="979114"/>
          </a:xfrm>
          <a:prstGeom prst="rect">
            <a:avLst/>
          </a:prstGeom>
        </p:spPr>
        <p:txBody>
          <a:bodyPr vert="horz" wrap="square" lIns="0" tIns="9525" rIns="0" bIns="0" rtlCol="0">
            <a:spAutoFit/>
          </a:bodyPr>
          <a:lstStyle/>
          <a:p>
            <a:pPr marL="9525" marR="3810" algn="just">
              <a:lnSpc>
                <a:spcPct val="150000"/>
              </a:lnSpc>
              <a:spcBef>
                <a:spcPts val="75"/>
              </a:spcBef>
            </a:pPr>
            <a:r>
              <a:rPr sz="1400" spc="-4">
                <a:latin typeface="思源黑体 CN Regular" panose="020B0500000000000000" pitchFamily="34" charset="-122"/>
                <a:cs typeface="SimSun"/>
              </a:rPr>
              <a:t>《巴黎协定》在巴黎气候大</a:t>
            </a:r>
            <a:r>
              <a:rPr sz="1400">
                <a:latin typeface="思源黑体 CN Regular" panose="020B0500000000000000" pitchFamily="34" charset="-122"/>
                <a:cs typeface="SimSun"/>
              </a:rPr>
              <a:t>会上通过，为2020</a:t>
            </a:r>
            <a:r>
              <a:rPr sz="1400" spc="-11">
                <a:latin typeface="思源黑体 CN Regular" panose="020B0500000000000000" pitchFamily="34" charset="-122"/>
                <a:cs typeface="SimSun"/>
              </a:rPr>
              <a:t>年后全球</a:t>
            </a:r>
            <a:r>
              <a:rPr sz="1400" spc="-4">
                <a:latin typeface="思源黑体 CN Regular" panose="020B0500000000000000" pitchFamily="34" charset="-122"/>
                <a:cs typeface="SimSun"/>
              </a:rPr>
              <a:t>应对气候变化做出安排</a:t>
            </a:r>
            <a:endParaRPr sz="1400">
              <a:latin typeface="思源黑体 CN Regular" panose="020B0500000000000000" pitchFamily="34" charset="-122"/>
              <a:cs typeface="SimSun"/>
            </a:endParaRPr>
          </a:p>
        </p:txBody>
      </p:sp>
      <p:sp>
        <p:nvSpPr>
          <p:cNvPr id="18" name="object 18"/>
          <p:cNvSpPr txBox="1"/>
          <p:nvPr/>
        </p:nvSpPr>
        <p:spPr>
          <a:xfrm>
            <a:off x="5432870" y="2343150"/>
            <a:ext cx="2339530" cy="650787"/>
          </a:xfrm>
          <a:prstGeom prst="rect">
            <a:avLst/>
          </a:prstGeom>
        </p:spPr>
        <p:txBody>
          <a:bodyPr vert="horz" wrap="square" lIns="0" tIns="21431" rIns="0" bIns="0" rtlCol="0">
            <a:spAutoFit/>
          </a:bodyPr>
          <a:lstStyle/>
          <a:p>
            <a:pPr marL="9525" marR="3810">
              <a:lnSpc>
                <a:spcPct val="145800"/>
              </a:lnSpc>
              <a:spcBef>
                <a:spcPts val="169"/>
              </a:spcBef>
            </a:pPr>
            <a:r>
              <a:rPr sz="1400" b="1" spc="-135">
                <a:latin typeface="思源黑体 CN Regular" panose="020B0500000000000000" pitchFamily="34" charset="-122"/>
                <a:cs typeface="Microsoft YaHei"/>
              </a:rPr>
              <a:t>449</a:t>
            </a:r>
            <a:r>
              <a:rPr sz="1400" b="1" spc="-15">
                <a:latin typeface="思源黑体 CN Regular" panose="020B0500000000000000" pitchFamily="34" charset="-122"/>
                <a:cs typeface="Microsoft YaHei"/>
              </a:rPr>
              <a:t>个城</a:t>
            </a:r>
            <a:r>
              <a:rPr sz="1400" b="1" spc="-8">
                <a:latin typeface="思源黑体 CN Regular" panose="020B0500000000000000" pitchFamily="34" charset="-122"/>
                <a:cs typeface="Microsoft YaHei"/>
              </a:rPr>
              <a:t>市</a:t>
            </a:r>
            <a:r>
              <a:rPr sz="1400" spc="-11">
                <a:latin typeface="思源黑体 CN Regular" panose="020B0500000000000000" pitchFamily="34" charset="-122"/>
                <a:cs typeface="SimSun"/>
              </a:rPr>
              <a:t>参与由联合</a:t>
            </a:r>
            <a:r>
              <a:rPr lang="en-US" sz="1400" spc="-11">
                <a:solidFill>
                  <a:schemeClr val="bg1"/>
                </a:solidFill>
                <a:latin typeface="思源黑体 CN Regular" panose="020B0500000000000000" pitchFamily="34" charset="-122"/>
                <a:cs typeface="SimSun"/>
              </a:rPr>
              <a:t>.</a:t>
            </a:r>
            <a:r>
              <a:rPr sz="1400" spc="-11">
                <a:latin typeface="思源黑体 CN Regular" panose="020B0500000000000000" pitchFamily="34" charset="-122"/>
                <a:cs typeface="SimSun"/>
              </a:rPr>
              <a:t>国气</a:t>
            </a:r>
            <a:r>
              <a:rPr sz="1400" spc="-4">
                <a:latin typeface="思源黑体 CN Regular" panose="020B0500000000000000" pitchFamily="34" charset="-122"/>
                <a:cs typeface="SimSun"/>
              </a:rPr>
              <a:t>候领域专家提出的零碳竞赛</a:t>
            </a:r>
            <a:endParaRPr sz="1400">
              <a:latin typeface="思源黑体 CN Regular" panose="020B0500000000000000" pitchFamily="34" charset="-122"/>
              <a:cs typeface="SimSun"/>
            </a:endParaRPr>
          </a:p>
        </p:txBody>
      </p:sp>
      <p:sp>
        <p:nvSpPr>
          <p:cNvPr id="19" name="object 19"/>
          <p:cNvSpPr txBox="1"/>
          <p:nvPr/>
        </p:nvSpPr>
        <p:spPr>
          <a:xfrm>
            <a:off x="5393055" y="3273267"/>
            <a:ext cx="2514600" cy="974883"/>
          </a:xfrm>
          <a:prstGeom prst="rect">
            <a:avLst/>
          </a:prstGeom>
        </p:spPr>
        <p:txBody>
          <a:bodyPr vert="horz" wrap="square" lIns="0" tIns="18098" rIns="0" bIns="0" rtlCol="0">
            <a:spAutoFit/>
          </a:bodyPr>
          <a:lstStyle/>
          <a:p>
            <a:pPr marL="9525" marR="3810" algn="just">
              <a:lnSpc>
                <a:spcPct val="147900"/>
              </a:lnSpc>
              <a:spcBef>
                <a:spcPts val="143"/>
              </a:spcBef>
            </a:pPr>
            <a:r>
              <a:rPr sz="1400" b="1" spc="-135">
                <a:latin typeface="思源黑体 CN Regular" panose="020B0500000000000000" pitchFamily="34" charset="-122"/>
                <a:cs typeface="Microsoft YaHei"/>
              </a:rPr>
              <a:t>125</a:t>
            </a:r>
            <a:r>
              <a:rPr sz="1400" b="1" spc="-15">
                <a:latin typeface="思源黑体 CN Regular" panose="020B0500000000000000" pitchFamily="34" charset="-122"/>
                <a:cs typeface="Microsoft YaHei"/>
              </a:rPr>
              <a:t>个国</a:t>
            </a:r>
            <a:r>
              <a:rPr sz="1400" b="1" spc="-8">
                <a:latin typeface="思源黑体 CN Regular" panose="020B0500000000000000" pitchFamily="34" charset="-122"/>
                <a:cs typeface="Microsoft YaHei"/>
              </a:rPr>
              <a:t>家</a:t>
            </a:r>
            <a:r>
              <a:rPr sz="1400">
                <a:latin typeface="思源黑体 CN Regular" panose="020B0500000000000000" pitchFamily="34" charset="-122"/>
                <a:cs typeface="SimSun"/>
              </a:rPr>
              <a:t>承诺</a:t>
            </a:r>
            <a:r>
              <a:rPr sz="1400" spc="-8">
                <a:latin typeface="思源黑体 CN Regular" panose="020B0500000000000000" pitchFamily="34" charset="-122"/>
                <a:cs typeface="SimSun"/>
              </a:rPr>
              <a:t>21</a:t>
            </a:r>
            <a:r>
              <a:rPr sz="1400" spc="-15">
                <a:latin typeface="思源黑体 CN Regular" panose="020B0500000000000000" pitchFamily="34" charset="-122"/>
                <a:cs typeface="SimSun"/>
              </a:rPr>
              <a:t>世纪中</a:t>
            </a:r>
            <a:r>
              <a:rPr sz="1400" spc="-4">
                <a:latin typeface="思源黑体 CN Regular" panose="020B0500000000000000" pitchFamily="34" charset="-122"/>
                <a:cs typeface="SimSun"/>
              </a:rPr>
              <a:t>叶前实现碳中和，不丹、苏里南已经实现碳中和</a:t>
            </a:r>
            <a:endParaRPr sz="1400">
              <a:latin typeface="思源黑体 CN Regular" panose="020B0500000000000000" pitchFamily="34" charset="-122"/>
              <a:cs typeface="SimSun"/>
            </a:endParaRPr>
          </a:p>
        </p:txBody>
      </p:sp>
      <p:sp>
        <p:nvSpPr>
          <p:cNvPr id="21" name="object 21"/>
          <p:cNvSpPr txBox="1"/>
          <p:nvPr/>
        </p:nvSpPr>
        <p:spPr>
          <a:xfrm>
            <a:off x="931545" y="2373001"/>
            <a:ext cx="2421255" cy="655949"/>
          </a:xfrm>
          <a:prstGeom prst="rect">
            <a:avLst/>
          </a:prstGeom>
        </p:spPr>
        <p:txBody>
          <a:bodyPr vert="horz" wrap="square" lIns="0" tIns="9525" rIns="0" bIns="0" rtlCol="0">
            <a:spAutoFit/>
          </a:bodyPr>
          <a:lstStyle/>
          <a:p>
            <a:pPr marL="9525" marR="3810">
              <a:lnSpc>
                <a:spcPct val="150000"/>
              </a:lnSpc>
              <a:spcBef>
                <a:spcPts val="75"/>
              </a:spcBef>
            </a:pPr>
            <a:r>
              <a:rPr sz="1400">
                <a:latin typeface="思源黑体 CN Regular" panose="020B0500000000000000" pitchFamily="34" charset="-122"/>
                <a:cs typeface="SimSun"/>
              </a:rPr>
              <a:t>《碳中和联盟生命》，承诺</a:t>
            </a:r>
            <a:r>
              <a:rPr sz="1400" spc="-19">
                <a:latin typeface="思源黑体 CN Regular" panose="020B0500000000000000" pitchFamily="34" charset="-122"/>
                <a:cs typeface="SimSun"/>
              </a:rPr>
              <a:t>21</a:t>
            </a:r>
            <a:r>
              <a:rPr sz="1400" spc="-4">
                <a:latin typeface="思源黑体 CN Regular" panose="020B0500000000000000" pitchFamily="34" charset="-122"/>
                <a:cs typeface="SimSun"/>
              </a:rPr>
              <a:t>世纪中叶实现碳零排放</a:t>
            </a:r>
            <a:endParaRPr sz="1400">
              <a:latin typeface="思源黑体 CN Regular" panose="020B0500000000000000" pitchFamily="34" charset="-122"/>
              <a:cs typeface="SimSun"/>
            </a:endParaRPr>
          </a:p>
        </p:txBody>
      </p:sp>
      <p:sp>
        <p:nvSpPr>
          <p:cNvPr id="22" name="object 22"/>
          <p:cNvSpPr txBox="1"/>
          <p:nvPr/>
        </p:nvSpPr>
        <p:spPr>
          <a:xfrm>
            <a:off x="914400" y="1354246"/>
            <a:ext cx="7221855" cy="760304"/>
          </a:xfrm>
          <a:prstGeom prst="rect">
            <a:avLst/>
          </a:prstGeom>
        </p:spPr>
        <p:txBody>
          <a:bodyPr vert="horz" wrap="square" lIns="0" tIns="112871" rIns="0" bIns="0" rtlCol="0">
            <a:spAutoFit/>
          </a:bodyPr>
          <a:lstStyle/>
          <a:p>
            <a:pPr marL="9525">
              <a:spcBef>
                <a:spcPts val="889"/>
              </a:spcBef>
            </a:pPr>
            <a:r>
              <a:rPr sz="1400" spc="-8">
                <a:latin typeface="思源黑体 CN Regular" panose="020B0500000000000000" pitchFamily="34" charset="-122"/>
                <a:cs typeface="SimSun"/>
              </a:rPr>
              <a:t>随着温室气体浓度的不断增加，气候变化已成为21</a:t>
            </a:r>
            <a:r>
              <a:rPr sz="1400" spc="-11">
                <a:latin typeface="思源黑体 CN Regular" panose="020B0500000000000000" pitchFamily="34" charset="-122"/>
                <a:cs typeface="SimSun"/>
              </a:rPr>
              <a:t>世纪全人类共同面对的严峻挑战之一。对此，全球各国纷纷</a:t>
            </a:r>
            <a:r>
              <a:rPr sz="1400" spc="-4">
                <a:latin typeface="思源黑体 CN Regular" panose="020B0500000000000000" pitchFamily="34" charset="-122"/>
                <a:cs typeface="SimSun"/>
              </a:rPr>
              <a:t>采取气候变化应对行动、制定碳减排目标，“碳达峰、碳中和”已逐渐成为全球议题。</a:t>
            </a:r>
            <a:endParaRPr sz="1400">
              <a:latin typeface="思源黑体 CN Regular" panose="020B0500000000000000" pitchFamily="34" charset="-122"/>
              <a:cs typeface="SimSun"/>
            </a:endParaRPr>
          </a:p>
        </p:txBody>
      </p:sp>
      <p:pic>
        <p:nvPicPr>
          <p:cNvPr id="27" name="图片 2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672750" y="2114550"/>
            <a:ext cx="1406303" cy="2038350"/>
          </a:xfrm>
          <a:prstGeom prst="rect">
            <a:avLst/>
          </a:prstGeom>
        </p:spPr>
      </p:pic>
    </p:spTree>
    <p:extLst>
      <p:ext uri="{BB962C8B-B14F-4D97-AF65-F5344CB8AC3E}">
        <p14:creationId xmlns:p14="http://schemas.microsoft.com/office/powerpoint/2010/main" val="428902724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4"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ppt_w</p:attrName>
                                        </p:attrNameLst>
                                      </p:cBhvr>
                                      <p:tavLst>
                                        <p:tav tm="0">
                                          <p:val>
                                            <p:fltVal val="0"/>
                                          </p:val>
                                        </p:tav>
                                        <p:tav tm="100000">
                                          <p:val>
                                            <p:strVal val="#ppt_w"/>
                                          </p:val>
                                        </p:tav>
                                      </p:tavLst>
                                    </p:anim>
                                    <p:anim calcmode="lin" valueType="num">
                                      <p:cBhvr>
                                        <p:cTn id="8" dur="500" fill="hold"/>
                                        <p:tgtEl>
                                          <p:spTgt spid="22"/>
                                        </p:tgtEl>
                                        <p:attrNameLst>
                                          <p:attrName>ppt_h</p:attrName>
                                        </p:attrNameLst>
                                      </p:cBhvr>
                                      <p:tavLst>
                                        <p:tav tm="0">
                                          <p:val>
                                            <p:fltVal val="0"/>
                                          </p:val>
                                        </p:tav>
                                        <p:tav tm="100000">
                                          <p:val>
                                            <p:strVal val="#ppt_h"/>
                                          </p:val>
                                        </p:tav>
                                      </p:tavLst>
                                    </p:anim>
                                    <p:animEffect transition="in" filter="fade">
                                      <p:cBhvr>
                                        <p:cTn id="9" dur="500"/>
                                        <p:tgtEl>
                                          <p:spTgt spid="22"/>
                                        </p:tgtEl>
                                      </p:cBhvr>
                                    </p:animEffect>
                                  </p:childTnLst>
                                </p:cTn>
                              </p:par>
                              <p:par>
                                <p:cTn id="10" presetID="53" presetClass="entr" presetSubtype="0" fill="hold" grpId="3" nodeType="withEffect">
                                  <p:stCondLst>
                                    <p:cond delay="0"/>
                                  </p:stCondLst>
                                  <p:childTnLst>
                                    <p:set>
                                      <p:cBhvr>
                                        <p:cTn id="11" dur="1" fill="hold">
                                          <p:stCondLst>
                                            <p:cond delay="0"/>
                                          </p:stCondLst>
                                        </p:cTn>
                                        <p:tgtEl>
                                          <p:spTgt spid="21"/>
                                        </p:tgtEl>
                                        <p:attrNameLst>
                                          <p:attrName>style.visibility</p:attrName>
                                        </p:attrNameLst>
                                      </p:cBhvr>
                                      <p:to>
                                        <p:strVal val="visible"/>
                                      </p:to>
                                    </p:set>
                                    <p:anim calcmode="lin" valueType="num">
                                      <p:cBhvr>
                                        <p:cTn id="12" dur="500" fill="hold"/>
                                        <p:tgtEl>
                                          <p:spTgt spid="21"/>
                                        </p:tgtEl>
                                        <p:attrNameLst>
                                          <p:attrName>ppt_w</p:attrName>
                                        </p:attrNameLst>
                                      </p:cBhvr>
                                      <p:tavLst>
                                        <p:tav tm="0">
                                          <p:val>
                                            <p:fltVal val="0"/>
                                          </p:val>
                                        </p:tav>
                                        <p:tav tm="100000">
                                          <p:val>
                                            <p:strVal val="#ppt_w"/>
                                          </p:val>
                                        </p:tav>
                                      </p:tavLst>
                                    </p:anim>
                                    <p:anim calcmode="lin" valueType="num">
                                      <p:cBhvr>
                                        <p:cTn id="13" dur="500" fill="hold"/>
                                        <p:tgtEl>
                                          <p:spTgt spid="21"/>
                                        </p:tgtEl>
                                        <p:attrNameLst>
                                          <p:attrName>ppt_h</p:attrName>
                                        </p:attrNameLst>
                                      </p:cBhvr>
                                      <p:tavLst>
                                        <p:tav tm="0">
                                          <p:val>
                                            <p:fltVal val="0"/>
                                          </p:val>
                                        </p:tav>
                                        <p:tav tm="100000">
                                          <p:val>
                                            <p:strVal val="#ppt_h"/>
                                          </p:val>
                                        </p:tav>
                                      </p:tavLst>
                                    </p:anim>
                                    <p:animEffect transition="in" filter="fade">
                                      <p:cBhvr>
                                        <p:cTn id="14" dur="500"/>
                                        <p:tgtEl>
                                          <p:spTgt spid="21"/>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p:cTn id="17" dur="500" fill="hold"/>
                                        <p:tgtEl>
                                          <p:spTgt spid="17"/>
                                        </p:tgtEl>
                                        <p:attrNameLst>
                                          <p:attrName>ppt_w</p:attrName>
                                        </p:attrNameLst>
                                      </p:cBhvr>
                                      <p:tavLst>
                                        <p:tav tm="0">
                                          <p:val>
                                            <p:fltVal val="0"/>
                                          </p:val>
                                        </p:tav>
                                        <p:tav tm="100000">
                                          <p:val>
                                            <p:strVal val="#ppt_w"/>
                                          </p:val>
                                        </p:tav>
                                      </p:tavLst>
                                    </p:anim>
                                    <p:anim calcmode="lin" valueType="num">
                                      <p:cBhvr>
                                        <p:cTn id="18" dur="500" fill="hold"/>
                                        <p:tgtEl>
                                          <p:spTgt spid="17"/>
                                        </p:tgtEl>
                                        <p:attrNameLst>
                                          <p:attrName>ppt_h</p:attrName>
                                        </p:attrNameLst>
                                      </p:cBhvr>
                                      <p:tavLst>
                                        <p:tav tm="0">
                                          <p:val>
                                            <p:fltVal val="0"/>
                                          </p:val>
                                        </p:tav>
                                        <p:tav tm="100000">
                                          <p:val>
                                            <p:strVal val="#ppt_h"/>
                                          </p:val>
                                        </p:tav>
                                      </p:tavLst>
                                    </p:anim>
                                    <p:animEffect transition="in" filter="fade">
                                      <p:cBhvr>
                                        <p:cTn id="19" dur="500"/>
                                        <p:tgtEl>
                                          <p:spTgt spid="17"/>
                                        </p:tgtEl>
                                      </p:cBhvr>
                                    </p:animEffect>
                                  </p:childTnLst>
                                </p:cTn>
                              </p:par>
                              <p:par>
                                <p:cTn id="20" presetID="53" presetClass="entr" presetSubtype="0" fill="hold" grpId="1"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par>
                                <p:cTn id="25" presetID="53" presetClass="entr" presetSubtype="0" fill="hold" grpId="2" nodeType="withEffect">
                                  <p:stCondLst>
                                    <p:cond delay="0"/>
                                  </p:stCondLst>
                                  <p:childTnLst>
                                    <p:set>
                                      <p:cBhvr>
                                        <p:cTn id="26" dur="1" fill="hold">
                                          <p:stCondLst>
                                            <p:cond delay="0"/>
                                          </p:stCondLst>
                                        </p:cTn>
                                        <p:tgtEl>
                                          <p:spTgt spid="19"/>
                                        </p:tgtEl>
                                        <p:attrNameLst>
                                          <p:attrName>style.visibility</p:attrName>
                                        </p:attrNameLst>
                                      </p:cBhvr>
                                      <p:to>
                                        <p:strVal val="visible"/>
                                      </p:to>
                                    </p:set>
                                    <p:anim calcmode="lin" valueType="num">
                                      <p:cBhvr>
                                        <p:cTn id="27" dur="500" fill="hold"/>
                                        <p:tgtEl>
                                          <p:spTgt spid="19"/>
                                        </p:tgtEl>
                                        <p:attrNameLst>
                                          <p:attrName>ppt_w</p:attrName>
                                        </p:attrNameLst>
                                      </p:cBhvr>
                                      <p:tavLst>
                                        <p:tav tm="0">
                                          <p:val>
                                            <p:fltVal val="0"/>
                                          </p:val>
                                        </p:tav>
                                        <p:tav tm="100000">
                                          <p:val>
                                            <p:strVal val="#ppt_w"/>
                                          </p:val>
                                        </p:tav>
                                      </p:tavLst>
                                    </p:anim>
                                    <p:anim calcmode="lin" valueType="num">
                                      <p:cBhvr>
                                        <p:cTn id="28" dur="500" fill="hold"/>
                                        <p:tgtEl>
                                          <p:spTgt spid="19"/>
                                        </p:tgtEl>
                                        <p:attrNameLst>
                                          <p:attrName>ppt_h</p:attrName>
                                        </p:attrNameLst>
                                      </p:cBhvr>
                                      <p:tavLst>
                                        <p:tav tm="0">
                                          <p:val>
                                            <p:fltVal val="0"/>
                                          </p:val>
                                        </p:tav>
                                        <p:tav tm="100000">
                                          <p:val>
                                            <p:strVal val="#ppt_h"/>
                                          </p:val>
                                        </p:tav>
                                      </p:tavLst>
                                    </p:anim>
                                    <p:animEffect transition="in" filter="fade">
                                      <p:cBhvr>
                                        <p:cTn id="29" dur="500"/>
                                        <p:tgtEl>
                                          <p:spTgt spid="19"/>
                                        </p:tgtEl>
                                      </p:cBhvr>
                                    </p:animEffect>
                                  </p:childTnLst>
                                </p:cTn>
                              </p:par>
                            </p:childTnLst>
                          </p:cTn>
                        </p:par>
                      </p:childTnLst>
                    </p:cTn>
                  </p:par>
                  <p:par>
                    <p:cTn id="30" fill="hold" nodeType="clickPar">
                      <p:stCondLst>
                        <p:cond delay="indefinite"/>
                      </p:stCondLst>
                      <p:childTnLst>
                        <p:par>
                          <p:cTn id="31" fill="hold" nodeType="afterGroup">
                            <p:stCondLst>
                              <p:cond delay="0"/>
                            </p:stCondLst>
                            <p:childTnLst>
                              <p:par>
                                <p:cTn id="32" presetID="2" presetClass="entr" presetSubtype="4" fill="hold" nodeType="clickEffect">
                                  <p:stCondLst>
                                    <p:cond delay="0"/>
                                  </p:stCondLst>
                                  <p:childTnLst>
                                    <p:set>
                                      <p:cBhvr>
                                        <p:cTn id="33" dur="1" fill="hold">
                                          <p:stCondLst>
                                            <p:cond delay="0"/>
                                          </p:stCondLst>
                                        </p:cTn>
                                        <p:tgtEl>
                                          <p:spTgt spid="27"/>
                                        </p:tgtEl>
                                        <p:attrNameLst>
                                          <p:attrName>style.visibility</p:attrName>
                                        </p:attrNameLst>
                                      </p:cBhvr>
                                      <p:to>
                                        <p:strVal val="visible"/>
                                      </p:to>
                                    </p:set>
                                    <p:anim calcmode="lin" valueType="num">
                                      <p:cBhvr additive="base">
                                        <p:cTn id="34" dur="500" fill="hold"/>
                                        <p:tgtEl>
                                          <p:spTgt spid="27"/>
                                        </p:tgtEl>
                                        <p:attrNameLst>
                                          <p:attrName>ppt_x</p:attrName>
                                        </p:attrNameLst>
                                      </p:cBhvr>
                                      <p:tavLst>
                                        <p:tav tm="0">
                                          <p:val>
                                            <p:strVal val="#ppt_x"/>
                                          </p:val>
                                        </p:tav>
                                        <p:tav tm="100000">
                                          <p:val>
                                            <p:strVal val="#ppt_x"/>
                                          </p:val>
                                        </p:tav>
                                      </p:tavLst>
                                    </p:anim>
                                    <p:anim calcmode="lin" valueType="num">
                                      <p:cBhvr additive="base">
                                        <p:cTn id="35"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1"/>
      <p:bldP spid="19" grpId="2"/>
      <p:bldP spid="21" grpId="3"/>
      <p:bldP spid="22" grpId="4"/>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762000" y="716382"/>
            <a:ext cx="7620000" cy="3836568"/>
          </a:xfrm>
          <a:prstGeom prst="rect">
            <a:avLst/>
          </a:prstGeom>
          <a:pattFill prst="ltVert">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9" name="图片 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flipV="1">
            <a:off x="6781800" y="0"/>
            <a:ext cx="2362200" cy="2435489"/>
          </a:xfrm>
          <a:prstGeom prst="rect">
            <a:avLst/>
          </a:prstGeom>
        </p:spPr>
      </p:pic>
      <p:pic>
        <p:nvPicPr>
          <p:cNvPr id="14" name="图片 13"/>
          <p:cNvPicPr>
            <a:picLocks noChangeAspect="1"/>
          </p:cNvPicPr>
          <p:nvPr/>
        </p:nvPicPr>
        <p:blipFill>
          <a:blip r:embed="rId4"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762000" y="1581150"/>
            <a:ext cx="3115004" cy="3115004"/>
          </a:xfrm>
          <a:prstGeom prst="rect">
            <a:avLst/>
          </a:prstGeom>
        </p:spPr>
      </p:pic>
      <p:pic>
        <p:nvPicPr>
          <p:cNvPr id="10" name="图片 9"/>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1" y="4011855"/>
            <a:ext cx="9143244" cy="1133762"/>
          </a:xfrm>
          <a:prstGeom prst="rect">
            <a:avLst/>
          </a:prstGeom>
        </p:spPr>
      </p:pic>
      <p:pic>
        <p:nvPicPr>
          <p:cNvPr id="15" name="图片 14"/>
          <p:cNvPicPr>
            <a:picLocks noChangeAspect="1"/>
          </p:cNvPicPr>
          <p:nvPr/>
        </p:nvPicPr>
        <p:blipFill>
          <a:blip r:embed="rId6"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flipH="1">
            <a:off x="6581153" y="2828303"/>
            <a:ext cx="2410447" cy="2410447"/>
          </a:xfrm>
          <a:prstGeom prst="rect">
            <a:avLst/>
          </a:prstGeom>
        </p:spPr>
      </p:pic>
      <p:sp>
        <p:nvSpPr>
          <p:cNvPr id="19" name="TextBox 48"/>
          <p:cNvSpPr txBox="1"/>
          <p:nvPr/>
        </p:nvSpPr>
        <p:spPr>
          <a:xfrm>
            <a:off x="3733799" y="2343150"/>
            <a:ext cx="4572000" cy="615553"/>
          </a:xfrm>
          <a:prstGeom prst="rect">
            <a:avLst/>
          </a:prstGeom>
          <a:noFill/>
        </p:spPr>
        <p:txBody>
          <a:bodyPr wrap="square" lIns="0" tIns="0" rIns="0" bIns="0" rtlCol="0">
            <a:spAutoFit/>
          </a:bodyPr>
          <a:lstStyle/>
          <a:p>
            <a:pPr defTabSz="685800"/>
            <a:r>
              <a:rPr lang="zh-CN" altLang="en-US" sz="4000" b="1" dirty="0">
                <a:solidFill>
                  <a:schemeClr val="accent1"/>
                </a:solidFill>
                <a:latin typeface="+mj-ea"/>
                <a:ea typeface="+mj-ea"/>
                <a:cs typeface="+mn-ea"/>
                <a:sym typeface="+mn-lt"/>
              </a:rPr>
              <a:t>低碳科技发展现状</a:t>
            </a:r>
          </a:p>
        </p:txBody>
      </p:sp>
      <p:sp>
        <p:nvSpPr>
          <p:cNvPr id="28" name="TextBox 48"/>
          <p:cNvSpPr txBox="1"/>
          <p:nvPr/>
        </p:nvSpPr>
        <p:spPr>
          <a:xfrm>
            <a:off x="3733799" y="1575197"/>
            <a:ext cx="2667000" cy="615553"/>
          </a:xfrm>
          <a:prstGeom prst="rect">
            <a:avLst/>
          </a:prstGeom>
          <a:noFill/>
        </p:spPr>
        <p:txBody>
          <a:bodyPr wrap="square" lIns="0" tIns="0" rIns="0" bIns="0" rtlCol="0">
            <a:spAutoFit/>
          </a:bodyPr>
          <a:lstStyle/>
          <a:p>
            <a:pPr defTabSz="685800"/>
            <a:r>
              <a:rPr lang="zh-CN" altLang="en-US" sz="4000" spc="600">
                <a:solidFill>
                  <a:schemeClr val="accent1"/>
                </a:solidFill>
                <a:latin typeface="+mn-ea"/>
                <a:cs typeface="+mn-ea"/>
                <a:sym typeface="+mn-lt"/>
              </a:rPr>
              <a:t>第二部分</a:t>
            </a:r>
            <a:endParaRPr lang="en-US" altLang="zh-CN" sz="4000" spc="600">
              <a:solidFill>
                <a:schemeClr val="accent1"/>
              </a:solidFill>
              <a:latin typeface="+mn-ea"/>
              <a:cs typeface="+mn-ea"/>
              <a:sym typeface="+mn-lt"/>
            </a:endParaRPr>
          </a:p>
        </p:txBody>
      </p:sp>
      <p:sp>
        <p:nvSpPr>
          <p:cNvPr id="29" name="矩形 28"/>
          <p:cNvSpPr/>
          <p:nvPr/>
        </p:nvSpPr>
        <p:spPr>
          <a:xfrm>
            <a:off x="3657600" y="3069907"/>
            <a:ext cx="4190999" cy="492443"/>
          </a:xfrm>
          <a:prstGeom prst="rect">
            <a:avLst/>
          </a:prstGeom>
        </p:spPr>
        <p:txBody>
          <a:bodyPr wrap="square">
            <a:spAutoFit/>
          </a:bodyPr>
          <a:lstStyle/>
          <a:p>
            <a:pPr>
              <a:lnSpc>
                <a:spcPct val="130000"/>
              </a:lnSpc>
            </a:pPr>
            <a:r>
              <a:rPr lang="en-US" altLang="zh-CN" sz="1000">
                <a:solidFill>
                  <a:schemeClr val="accent1"/>
                </a:solidFill>
                <a:latin typeface="+mn-ea"/>
              </a:rPr>
              <a:t>performance in workplace execution comes from careful execution workplace execution comes</a:t>
            </a:r>
            <a:endParaRPr lang="zh-CN" altLang="en-US" sz="1000">
              <a:solidFill>
                <a:schemeClr val="accent1"/>
              </a:solidFill>
              <a:latin typeface="+mn-ea"/>
            </a:endParaRPr>
          </a:p>
        </p:txBody>
      </p:sp>
    </p:spTree>
    <p:extLst>
      <p:ext uri="{BB962C8B-B14F-4D97-AF65-F5344CB8AC3E}">
        <p14:creationId xmlns:p14="http://schemas.microsoft.com/office/powerpoint/2010/main" val="130197294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2" presetClass="entr" presetSubtype="3"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1+#ppt_w/2"/>
                                          </p:val>
                                        </p:tav>
                                        <p:tav tm="100000">
                                          <p:val>
                                            <p:strVal val="#ppt_x"/>
                                          </p:val>
                                        </p:tav>
                                      </p:tavLst>
                                    </p:anim>
                                    <p:anim calcmode="lin" valueType="num">
                                      <p:cBhvr additive="base">
                                        <p:cTn id="12"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arn(inVertical)">
                                      <p:cBhvr>
                                        <p:cTn id="17" dur="500"/>
                                        <p:tgtEl>
                                          <p:spTgt spid="3"/>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2" presetClass="entr" presetSubtype="4"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fill="hold"/>
                                        <p:tgtEl>
                                          <p:spTgt spid="14"/>
                                        </p:tgtEl>
                                        <p:attrNameLst>
                                          <p:attrName>ppt_x</p:attrName>
                                        </p:attrNameLst>
                                      </p:cBhvr>
                                      <p:tavLst>
                                        <p:tav tm="0">
                                          <p:val>
                                            <p:strVal val="#ppt_x"/>
                                          </p:val>
                                        </p:tav>
                                        <p:tav tm="100000">
                                          <p:val>
                                            <p:strVal val="#ppt_x"/>
                                          </p:val>
                                        </p:tav>
                                      </p:tavLst>
                                    </p:anim>
                                    <p:anim calcmode="lin" valueType="num">
                                      <p:cBhvr additive="base">
                                        <p:cTn id="23" dur="500" fill="hold"/>
                                        <p:tgtEl>
                                          <p:spTgt spid="14"/>
                                        </p:tgtEl>
                                        <p:attrNameLst>
                                          <p:attrName>ppt_y</p:attrName>
                                        </p:attrNameLst>
                                      </p:cBhvr>
                                      <p:tavLst>
                                        <p:tav tm="0">
                                          <p:val>
                                            <p:strVal val="1+#ppt_h/2"/>
                                          </p:val>
                                        </p:tav>
                                        <p:tav tm="100000">
                                          <p:val>
                                            <p:strVal val="#ppt_y"/>
                                          </p:val>
                                        </p:tav>
                                      </p:tavLst>
                                    </p:anim>
                                  </p:childTnLst>
                                </p:cTn>
                              </p:par>
                              <p:par>
                                <p:cTn id="24" presetID="2" presetClass="entr" presetSubtype="2" fill="hold" nodeType="withEffect">
                                  <p:stCondLst>
                                    <p:cond delay="0"/>
                                  </p:stCondLst>
                                  <p:childTnLst>
                                    <p:set>
                                      <p:cBhvr>
                                        <p:cTn id="25" dur="1" fill="hold">
                                          <p:stCondLst>
                                            <p:cond delay="0"/>
                                          </p:stCondLst>
                                        </p:cTn>
                                        <p:tgtEl>
                                          <p:spTgt spid="15"/>
                                        </p:tgtEl>
                                        <p:attrNameLst>
                                          <p:attrName>style.visibility</p:attrName>
                                        </p:attrNameLst>
                                      </p:cBhvr>
                                      <p:to>
                                        <p:strVal val="visible"/>
                                      </p:to>
                                    </p:set>
                                    <p:anim calcmode="lin" valueType="num">
                                      <p:cBhvr additive="base">
                                        <p:cTn id="26" dur="500" fill="hold"/>
                                        <p:tgtEl>
                                          <p:spTgt spid="15"/>
                                        </p:tgtEl>
                                        <p:attrNameLst>
                                          <p:attrName>ppt_x</p:attrName>
                                        </p:attrNameLst>
                                      </p:cBhvr>
                                      <p:tavLst>
                                        <p:tav tm="0">
                                          <p:val>
                                            <p:strVal val="1+#ppt_w/2"/>
                                          </p:val>
                                        </p:tav>
                                        <p:tav tm="100000">
                                          <p:val>
                                            <p:strVal val="#ppt_x"/>
                                          </p:val>
                                        </p:tav>
                                      </p:tavLst>
                                    </p:anim>
                                    <p:anim calcmode="lin" valueType="num">
                                      <p:cBhvr additive="base">
                                        <p:cTn id="27" dur="500" fill="hold"/>
                                        <p:tgtEl>
                                          <p:spTgt spid="15"/>
                                        </p:tgtEl>
                                        <p:attrNameLst>
                                          <p:attrName>ppt_y</p:attrName>
                                        </p:attrNameLst>
                                      </p:cBhvr>
                                      <p:tavLst>
                                        <p:tav tm="0">
                                          <p:val>
                                            <p:strVal val="#ppt_y"/>
                                          </p:val>
                                        </p:tav>
                                        <p:tav tm="100000">
                                          <p:val>
                                            <p:strVal val="#ppt_y"/>
                                          </p:val>
                                        </p:tav>
                                      </p:tavLst>
                                    </p:anim>
                                  </p:childTnLst>
                                </p:cTn>
                              </p:par>
                            </p:childTnLst>
                          </p:cTn>
                        </p:par>
                        <p:par>
                          <p:cTn id="28" fill="hold" nodeType="afterGroup">
                            <p:stCondLst>
                              <p:cond delay="500"/>
                            </p:stCondLst>
                            <p:childTnLst>
                              <p:par>
                                <p:cTn id="29" presetID="53" presetClass="entr" presetSubtype="0" fill="hold" grpId="2" nodeType="afterEffect">
                                  <p:stCondLst>
                                    <p:cond delay="500"/>
                                  </p:stCondLst>
                                  <p:childTnLst>
                                    <p:set>
                                      <p:cBhvr>
                                        <p:cTn id="30" dur="1" fill="hold">
                                          <p:stCondLst>
                                            <p:cond delay="0"/>
                                          </p:stCondLst>
                                        </p:cTn>
                                        <p:tgtEl>
                                          <p:spTgt spid="28"/>
                                        </p:tgtEl>
                                        <p:attrNameLst>
                                          <p:attrName>style.visibility</p:attrName>
                                        </p:attrNameLst>
                                      </p:cBhvr>
                                      <p:to>
                                        <p:strVal val="visible"/>
                                      </p:to>
                                    </p:set>
                                    <p:anim calcmode="lin" valueType="num">
                                      <p:cBhvr>
                                        <p:cTn id="31" dur="500" fill="hold"/>
                                        <p:tgtEl>
                                          <p:spTgt spid="28"/>
                                        </p:tgtEl>
                                        <p:attrNameLst>
                                          <p:attrName>ppt_w</p:attrName>
                                        </p:attrNameLst>
                                      </p:cBhvr>
                                      <p:tavLst>
                                        <p:tav tm="0">
                                          <p:val>
                                            <p:fltVal val="0"/>
                                          </p:val>
                                        </p:tav>
                                        <p:tav tm="100000">
                                          <p:val>
                                            <p:strVal val="#ppt_w"/>
                                          </p:val>
                                        </p:tav>
                                      </p:tavLst>
                                    </p:anim>
                                    <p:anim calcmode="lin" valueType="num">
                                      <p:cBhvr>
                                        <p:cTn id="32" dur="500" fill="hold"/>
                                        <p:tgtEl>
                                          <p:spTgt spid="28"/>
                                        </p:tgtEl>
                                        <p:attrNameLst>
                                          <p:attrName>ppt_h</p:attrName>
                                        </p:attrNameLst>
                                      </p:cBhvr>
                                      <p:tavLst>
                                        <p:tav tm="0">
                                          <p:val>
                                            <p:fltVal val="0"/>
                                          </p:val>
                                        </p:tav>
                                        <p:tav tm="100000">
                                          <p:val>
                                            <p:strVal val="#ppt_h"/>
                                          </p:val>
                                        </p:tav>
                                      </p:tavLst>
                                    </p:anim>
                                    <p:animEffect transition="in" filter="fade">
                                      <p:cBhvr>
                                        <p:cTn id="33" dur="500"/>
                                        <p:tgtEl>
                                          <p:spTgt spid="28"/>
                                        </p:tgtEl>
                                      </p:cBhvr>
                                    </p:animEffect>
                                  </p:childTnLst>
                                </p:cTn>
                              </p:par>
                            </p:childTnLst>
                          </p:cTn>
                        </p:par>
                        <p:par>
                          <p:cTn id="34" fill="hold" nodeType="afterGroup">
                            <p:stCondLst>
                              <p:cond delay="1500"/>
                            </p:stCondLst>
                            <p:childTnLst>
                              <p:par>
                                <p:cTn id="35" presetID="22" presetClass="entr" presetSubtype="8" fill="hold" grpId="1" nodeType="afterEffect">
                                  <p:stCondLst>
                                    <p:cond delay="1000"/>
                                  </p:stCondLst>
                                  <p:childTnLst>
                                    <p:set>
                                      <p:cBhvr>
                                        <p:cTn id="36" dur="1" fill="hold">
                                          <p:stCondLst>
                                            <p:cond delay="0"/>
                                          </p:stCondLst>
                                        </p:cTn>
                                        <p:tgtEl>
                                          <p:spTgt spid="19"/>
                                        </p:tgtEl>
                                        <p:attrNameLst>
                                          <p:attrName>style.visibility</p:attrName>
                                        </p:attrNameLst>
                                      </p:cBhvr>
                                      <p:to>
                                        <p:strVal val="visible"/>
                                      </p:to>
                                    </p:set>
                                    <p:animEffect transition="in" filter="wipe(left)">
                                      <p:cBhvr>
                                        <p:cTn id="37" dur="500"/>
                                        <p:tgtEl>
                                          <p:spTgt spid="19"/>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53" presetClass="entr" presetSubtype="0" fill="hold" grpId="3" nodeType="clickEffect">
                                  <p:stCondLst>
                                    <p:cond delay="0"/>
                                  </p:stCondLst>
                                  <p:childTnLst>
                                    <p:set>
                                      <p:cBhvr>
                                        <p:cTn id="41" dur="1" fill="hold">
                                          <p:stCondLst>
                                            <p:cond delay="0"/>
                                          </p:stCondLst>
                                        </p:cTn>
                                        <p:tgtEl>
                                          <p:spTgt spid="29"/>
                                        </p:tgtEl>
                                        <p:attrNameLst>
                                          <p:attrName>style.visibility</p:attrName>
                                        </p:attrNameLst>
                                      </p:cBhvr>
                                      <p:to>
                                        <p:strVal val="visible"/>
                                      </p:to>
                                    </p:set>
                                    <p:anim calcmode="lin" valueType="num">
                                      <p:cBhvr>
                                        <p:cTn id="42" dur="500" fill="hold"/>
                                        <p:tgtEl>
                                          <p:spTgt spid="29"/>
                                        </p:tgtEl>
                                        <p:attrNameLst>
                                          <p:attrName>ppt_w</p:attrName>
                                        </p:attrNameLst>
                                      </p:cBhvr>
                                      <p:tavLst>
                                        <p:tav tm="0">
                                          <p:val>
                                            <p:fltVal val="0"/>
                                          </p:val>
                                        </p:tav>
                                        <p:tav tm="100000">
                                          <p:val>
                                            <p:strVal val="#ppt_w"/>
                                          </p:val>
                                        </p:tav>
                                      </p:tavLst>
                                    </p:anim>
                                    <p:anim calcmode="lin" valueType="num">
                                      <p:cBhvr>
                                        <p:cTn id="43" dur="500" fill="hold"/>
                                        <p:tgtEl>
                                          <p:spTgt spid="29"/>
                                        </p:tgtEl>
                                        <p:attrNameLst>
                                          <p:attrName>ppt_h</p:attrName>
                                        </p:attrNameLst>
                                      </p:cBhvr>
                                      <p:tavLst>
                                        <p:tav tm="0">
                                          <p:val>
                                            <p:fltVal val="0"/>
                                          </p:val>
                                        </p:tav>
                                        <p:tav tm="100000">
                                          <p:val>
                                            <p:strVal val="#ppt_h"/>
                                          </p:val>
                                        </p:tav>
                                      </p:tavLst>
                                    </p:anim>
                                    <p:animEffect transition="in" filter="fade">
                                      <p:cBhvr>
                                        <p:cTn id="44"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9" grpId="1"/>
      <p:bldP spid="28" grpId="2"/>
      <p:bldP spid="29" grpId="3"/>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3" name="object 53"/>
          <p:cNvGraphicFramePr>
            <a:graphicFrameLocks noGrp="1"/>
          </p:cNvGraphicFramePr>
          <p:nvPr>
            <p:extLst>
              <p:ext uri="{D42A27DB-BD31-4B8C-83A1-F6EECF244321}">
                <p14:modId xmlns:p14="http://schemas.microsoft.com/office/powerpoint/2010/main" val="930151327"/>
              </p:ext>
            </p:extLst>
          </p:nvPr>
        </p:nvGraphicFramePr>
        <p:xfrm>
          <a:off x="609600" y="1748115"/>
          <a:ext cx="7848601" cy="2842180"/>
        </p:xfrm>
        <a:graphic>
          <a:graphicData uri="http://schemas.openxmlformats.org/drawingml/2006/table">
            <a:tbl>
              <a:tblPr firstRow="1" bandRow="1">
                <a:tableStyleId>{BDBED569-4797-4DF1-A0F4-6AAB3CD982D8}</a:tableStyleId>
              </a:tblPr>
              <a:tblGrid>
                <a:gridCol w="1505831">
                  <a:extLst>
                    <a:ext uri="{9D8B030D-6E8A-4147-A177-3AD203B41FA5}">
                      <a16:col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20000"/>
                    </a:ext>
                  </a:extLst>
                </a:gridCol>
                <a:gridCol w="1157990">
                  <a:extLst>
                    <a:ext uri="{9D8B030D-6E8A-4147-A177-3AD203B41FA5}">
                      <a16:col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20001"/>
                    </a:ext>
                  </a:extLst>
                </a:gridCol>
                <a:gridCol w="1228090">
                  <a:extLst>
                    <a:ext uri="{9D8B030D-6E8A-4147-A177-3AD203B41FA5}">
                      <a16:col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20002"/>
                    </a:ext>
                  </a:extLst>
                </a:gridCol>
                <a:gridCol w="97610">
                  <a:extLst>
                    <a:ext uri="{9D8B030D-6E8A-4147-A177-3AD203B41FA5}">
                      <a16:col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20003"/>
                    </a:ext>
                  </a:extLst>
                </a:gridCol>
                <a:gridCol w="764007">
                  <a:extLst>
                    <a:ext uri="{9D8B030D-6E8A-4147-A177-3AD203B41FA5}">
                      <a16:col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20004"/>
                    </a:ext>
                  </a:extLst>
                </a:gridCol>
                <a:gridCol w="1022226">
                  <a:extLst>
                    <a:ext uri="{9D8B030D-6E8A-4147-A177-3AD203B41FA5}">
                      <a16:col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20005"/>
                    </a:ext>
                  </a:extLst>
                </a:gridCol>
                <a:gridCol w="2072847">
                  <a:extLst>
                    <a:ext uri="{9D8B030D-6E8A-4147-A177-3AD203B41FA5}">
                      <a16:col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20006"/>
                    </a:ext>
                  </a:extLst>
                </a:gridCol>
              </a:tblGrid>
              <a:tr h="273273">
                <a:tc>
                  <a:txBody>
                    <a:bodyPr/>
                    <a:lstStyle/>
                    <a:p>
                      <a:pPr algn="ctr">
                        <a:lnSpc>
                          <a:spcPct val="100000"/>
                        </a:lnSpc>
                        <a:spcBef>
                          <a:spcPts val="975"/>
                        </a:spcBef>
                      </a:pPr>
                      <a:r>
                        <a:rPr sz="900" spc="-15"/>
                        <a:t>主要技术</a:t>
                      </a:r>
                      <a:endParaRPr sz="900">
                        <a:latin typeface="思源黑体 CN Regular" panose="020B0500000000000000" pitchFamily="34" charset="-122"/>
                        <a:cs typeface="Microsoft YaHei"/>
                      </a:endParaRPr>
                    </a:p>
                  </a:txBody>
                  <a:tcPr marL="0" marR="0" marT="92869" marB="0"/>
                </a:tc>
                <a:tc gridSpan="2">
                  <a:txBody>
                    <a:bodyPr/>
                    <a:lstStyle/>
                    <a:p>
                      <a:pPr marL="244475">
                        <a:lnSpc>
                          <a:spcPct val="100000"/>
                        </a:lnSpc>
                        <a:spcBef>
                          <a:spcPts val="975"/>
                        </a:spcBef>
                      </a:pPr>
                      <a:r>
                        <a:rPr sz="900" spc="-10"/>
                        <a:t>粉煤加压气化技术</a:t>
                      </a:r>
                      <a:endParaRPr sz="900">
                        <a:latin typeface="思源黑体 CN Regular" panose="020B0500000000000000" pitchFamily="34" charset="-122"/>
                        <a:cs typeface="Microsoft YaHei"/>
                      </a:endParaRPr>
                    </a:p>
                  </a:txBody>
                  <a:tcPr marL="0" marR="0" marT="92869" marB="0"/>
                </a:tc>
                <a:tc hMerge="1">
                  <a:txBody>
                    <a:bodyPr/>
                    <a:lstStyle/>
                    <a:p>
                      <a:endParaRPr/>
                    </a:p>
                  </a:txBody>
                  <a:tcPr marL="0" marR="0" marT="0" marB="0"/>
                </a:tc>
                <a:tc gridSpan="3">
                  <a:txBody>
                    <a:bodyPr/>
                    <a:lstStyle/>
                    <a:p>
                      <a:pPr marL="140335" marR="56515" indent="-76200">
                        <a:lnSpc>
                          <a:spcPct val="100000"/>
                        </a:lnSpc>
                        <a:spcBef>
                          <a:spcPts val="254"/>
                        </a:spcBef>
                      </a:pPr>
                      <a:r>
                        <a:rPr sz="900" spc="-30"/>
                        <a:t>非熔渣—</a:t>
                      </a:r>
                      <a:r>
                        <a:rPr sz="900" spc="-15"/>
                        <a:t>熔渣水煤</a:t>
                      </a:r>
                      <a:r>
                        <a:rPr sz="900" spc="-10"/>
                        <a:t>浆分级气化技术</a:t>
                      </a:r>
                      <a:endParaRPr sz="900">
                        <a:latin typeface="思源黑体 CN Regular" panose="020B0500000000000000" pitchFamily="34" charset="-122"/>
                        <a:cs typeface="Microsoft YaHei"/>
                      </a:endParaRPr>
                    </a:p>
                  </a:txBody>
                  <a:tcPr marL="0" marR="0" marT="24288" marB="0"/>
                </a:tc>
                <a:tc hMerge="1">
                  <a:txBody>
                    <a:bodyPr/>
                    <a:lstStyle/>
                    <a:p>
                      <a:endParaRPr/>
                    </a:p>
                  </a:txBody>
                  <a:tcPr marL="0" marR="0" marT="0" marB="0"/>
                </a:tc>
                <a:tc hMerge="1">
                  <a:txBody>
                    <a:bodyPr/>
                    <a:lstStyle/>
                    <a:p>
                      <a:endParaRPr/>
                    </a:p>
                  </a:txBody>
                  <a:tcPr marL="0" marR="0" marT="0" marB="0"/>
                </a:tc>
                <a:tc>
                  <a:txBody>
                    <a:bodyPr/>
                    <a:lstStyle/>
                    <a:p>
                      <a:pPr marL="436880" marR="47625" indent="-381000">
                        <a:lnSpc>
                          <a:spcPct val="100000"/>
                        </a:lnSpc>
                        <a:spcBef>
                          <a:spcPts val="254"/>
                        </a:spcBef>
                      </a:pPr>
                      <a:r>
                        <a:rPr sz="900" spc="-10"/>
                        <a:t>多喷嘴对置式水煤浆</a:t>
                      </a:r>
                      <a:r>
                        <a:rPr sz="900" spc="-15"/>
                        <a:t>气化技术</a:t>
                      </a:r>
                      <a:endParaRPr sz="900">
                        <a:latin typeface="思源黑体 CN Regular" panose="020B0500000000000000" pitchFamily="34" charset="-122"/>
                        <a:cs typeface="Microsoft YaHei"/>
                      </a:endParaRPr>
                    </a:p>
                  </a:txBody>
                  <a:tcPr marL="0" marR="0" marT="24288" marB="0"/>
                </a:tc>
                <a:extLst>
                  <a:ext uri="{0D108BD9-81ED-4DB2-BD59-A6C34878D82A}">
                    <a16:row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10000"/>
                  </a:ext>
                </a:extLst>
              </a:tr>
              <a:tr h="464900">
                <a:tc>
                  <a:txBody>
                    <a:bodyPr/>
                    <a:lstStyle/>
                    <a:p>
                      <a:pPr>
                        <a:lnSpc>
                          <a:spcPct val="100000"/>
                        </a:lnSpc>
                      </a:pPr>
                      <a:endParaRPr sz="800"/>
                    </a:p>
                    <a:p>
                      <a:pPr>
                        <a:lnSpc>
                          <a:spcPct val="100000"/>
                        </a:lnSpc>
                        <a:spcBef>
                          <a:spcPts val="5"/>
                        </a:spcBef>
                      </a:pPr>
                      <a:endParaRPr sz="900"/>
                    </a:p>
                    <a:p>
                      <a:pPr algn="ctr">
                        <a:lnSpc>
                          <a:spcPct val="100000"/>
                        </a:lnSpc>
                      </a:pPr>
                      <a:r>
                        <a:rPr sz="800" spc="-20"/>
                        <a:t>技术条</a:t>
                      </a:r>
                      <a:r>
                        <a:rPr sz="800" spc="-50"/>
                        <a:t>件</a:t>
                      </a:r>
                      <a:endParaRPr sz="800">
                        <a:latin typeface="思源黑体 CN Regular" panose="020B0500000000000000" pitchFamily="34" charset="-122"/>
                        <a:cs typeface="SimSun"/>
                      </a:endParaRPr>
                    </a:p>
                  </a:txBody>
                  <a:tcPr marL="0" marR="0" marT="0" marB="0"/>
                </a:tc>
                <a:tc gridSpan="2">
                  <a:txBody>
                    <a:bodyPr/>
                    <a:lstStyle/>
                    <a:p>
                      <a:pPr marL="50800" marR="43180" indent="-635" algn="ctr">
                        <a:lnSpc>
                          <a:spcPts val="1980"/>
                        </a:lnSpc>
                      </a:pPr>
                      <a:r>
                        <a:rPr sz="800" spc="-20"/>
                        <a:t>采用先进的</a:t>
                      </a:r>
                      <a:r>
                        <a:rPr sz="800" spc="-10"/>
                        <a:t>HT-</a:t>
                      </a:r>
                      <a:r>
                        <a:rPr sz="800"/>
                        <a:t>L</a:t>
                      </a:r>
                      <a:r>
                        <a:rPr sz="800" spc="-10"/>
                        <a:t> 粉</a:t>
                      </a:r>
                      <a:r>
                        <a:rPr sz="800" spc="-20"/>
                        <a:t>煤加</a:t>
                      </a:r>
                      <a:r>
                        <a:rPr sz="800" spc="-50"/>
                        <a:t>压</a:t>
                      </a:r>
                      <a:r>
                        <a:rPr sz="800" spc="-20"/>
                        <a:t>煤气化技术改造原有</a:t>
                      </a:r>
                      <a:r>
                        <a:rPr sz="800"/>
                        <a:t>的</a:t>
                      </a:r>
                      <a:r>
                        <a:rPr sz="800" spc="-25"/>
                        <a:t> 常</a:t>
                      </a:r>
                      <a:r>
                        <a:rPr sz="800" spc="-20"/>
                        <a:t>压固定床煤气化装</a:t>
                      </a:r>
                      <a:r>
                        <a:rPr sz="800" spc="-50"/>
                        <a:t>置</a:t>
                      </a:r>
                      <a:endParaRPr sz="800">
                        <a:latin typeface="思源黑体 CN Regular" panose="020B0500000000000000" pitchFamily="34" charset="-122"/>
                        <a:cs typeface="SimSun"/>
                      </a:endParaRPr>
                    </a:p>
                  </a:txBody>
                  <a:tcPr marL="0" marR="0" marT="0" marB="0"/>
                </a:tc>
                <a:tc hMerge="1">
                  <a:txBody>
                    <a:bodyPr/>
                    <a:lstStyle/>
                    <a:p>
                      <a:endParaRPr/>
                    </a:p>
                  </a:txBody>
                  <a:tcPr marL="0" marR="0" marT="0" marB="0"/>
                </a:tc>
                <a:tc gridSpan="4">
                  <a:txBody>
                    <a:bodyPr/>
                    <a:lstStyle/>
                    <a:p>
                      <a:pPr marL="926465" marR="45720" indent="-873125">
                        <a:lnSpc>
                          <a:spcPct val="150000"/>
                        </a:lnSpc>
                        <a:spcBef>
                          <a:spcPts val="940"/>
                        </a:spcBef>
                      </a:pPr>
                      <a:r>
                        <a:rPr sz="800" spc="-20"/>
                        <a:t>采用常压固定床间歇式气化技术</a:t>
                      </a:r>
                      <a:r>
                        <a:rPr sz="800" spc="-10"/>
                        <a:t>、20万</a:t>
                      </a:r>
                      <a:r>
                        <a:rPr sz="800" spc="-20"/>
                        <a:t>t总</a:t>
                      </a:r>
                      <a:r>
                        <a:rPr sz="800" spc="-50"/>
                        <a:t>氨</a:t>
                      </a:r>
                      <a:r>
                        <a:rPr sz="800" spc="-20"/>
                        <a:t>能力的化工企</a:t>
                      </a:r>
                      <a:r>
                        <a:rPr sz="800" spc="-50"/>
                        <a:t>业</a:t>
                      </a:r>
                      <a:endParaRPr sz="800">
                        <a:latin typeface="思源黑体 CN Regular" panose="020B0500000000000000" pitchFamily="34" charset="-122"/>
                        <a:cs typeface="SimSun"/>
                      </a:endParaRPr>
                    </a:p>
                  </a:txBody>
                  <a:tcPr marL="0" marR="0" marT="89535"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10001"/>
                  </a:ext>
                </a:extLst>
              </a:tr>
              <a:tr h="255405">
                <a:tc>
                  <a:txBody>
                    <a:bodyPr/>
                    <a:lstStyle/>
                    <a:p>
                      <a:pPr>
                        <a:lnSpc>
                          <a:spcPct val="100000"/>
                        </a:lnSpc>
                        <a:spcBef>
                          <a:spcPts val="50"/>
                        </a:spcBef>
                      </a:pPr>
                      <a:endParaRPr sz="1000"/>
                    </a:p>
                    <a:p>
                      <a:pPr algn="ctr">
                        <a:lnSpc>
                          <a:spcPct val="100000"/>
                        </a:lnSpc>
                      </a:pPr>
                      <a:r>
                        <a:rPr sz="800" spc="-20"/>
                        <a:t>建设规</a:t>
                      </a:r>
                      <a:r>
                        <a:rPr sz="800" spc="-50"/>
                        <a:t>模</a:t>
                      </a:r>
                      <a:endParaRPr sz="800">
                        <a:latin typeface="思源黑体 CN Regular" panose="020B0500000000000000" pitchFamily="34" charset="-122"/>
                        <a:cs typeface="SimSun"/>
                      </a:endParaRPr>
                    </a:p>
                  </a:txBody>
                  <a:tcPr marL="0" marR="0" marT="4763" marB="0"/>
                </a:tc>
                <a:tc gridSpan="2">
                  <a:txBody>
                    <a:bodyPr/>
                    <a:lstStyle/>
                    <a:p>
                      <a:pPr>
                        <a:lnSpc>
                          <a:spcPct val="100000"/>
                        </a:lnSpc>
                        <a:spcBef>
                          <a:spcPts val="50"/>
                        </a:spcBef>
                      </a:pPr>
                      <a:endParaRPr sz="1000"/>
                    </a:p>
                    <a:p>
                      <a:pPr marL="189865">
                        <a:lnSpc>
                          <a:spcPct val="100000"/>
                        </a:lnSpc>
                      </a:pPr>
                      <a:r>
                        <a:rPr sz="800" spc="-10"/>
                        <a:t>18</a:t>
                      </a:r>
                      <a:r>
                        <a:rPr sz="800" spc="-20"/>
                        <a:t>万</a:t>
                      </a:r>
                      <a:r>
                        <a:rPr sz="800" spc="-10"/>
                        <a:t>t/a</a:t>
                      </a:r>
                      <a:r>
                        <a:rPr sz="800" spc="-20"/>
                        <a:t>合成氨或甲</a:t>
                      </a:r>
                      <a:r>
                        <a:rPr sz="800" spc="-50"/>
                        <a:t>醇</a:t>
                      </a:r>
                      <a:endParaRPr sz="800">
                        <a:latin typeface="思源黑体 CN Regular" panose="020B0500000000000000" pitchFamily="34" charset="-122"/>
                        <a:cs typeface="SimSun"/>
                      </a:endParaRPr>
                    </a:p>
                  </a:txBody>
                  <a:tcPr marL="0" marR="0" marT="4763" marB="0"/>
                </a:tc>
                <a:tc hMerge="1">
                  <a:txBody>
                    <a:bodyPr/>
                    <a:lstStyle/>
                    <a:p>
                      <a:endParaRPr/>
                    </a:p>
                  </a:txBody>
                  <a:tcPr marL="0" marR="0" marT="0" marB="0"/>
                </a:tc>
                <a:tc gridSpan="3">
                  <a:txBody>
                    <a:bodyPr/>
                    <a:lstStyle/>
                    <a:p>
                      <a:pPr>
                        <a:lnSpc>
                          <a:spcPct val="100000"/>
                        </a:lnSpc>
                        <a:spcBef>
                          <a:spcPts val="50"/>
                        </a:spcBef>
                      </a:pPr>
                      <a:endParaRPr sz="1000"/>
                    </a:p>
                    <a:p>
                      <a:pPr marL="10795">
                        <a:lnSpc>
                          <a:spcPct val="100000"/>
                        </a:lnSpc>
                      </a:pPr>
                      <a:r>
                        <a:rPr sz="800" spc="-10"/>
                        <a:t>20</a:t>
                      </a:r>
                      <a:r>
                        <a:rPr sz="800" spc="-20"/>
                        <a:t>万</a:t>
                      </a:r>
                      <a:r>
                        <a:rPr sz="800" spc="-10"/>
                        <a:t>t/a</a:t>
                      </a:r>
                      <a:r>
                        <a:rPr sz="800" spc="-20"/>
                        <a:t>甲醇气化装</a:t>
                      </a:r>
                      <a:r>
                        <a:rPr sz="800" spc="-50"/>
                        <a:t>置</a:t>
                      </a:r>
                      <a:endParaRPr sz="800">
                        <a:latin typeface="思源黑体 CN Regular" panose="020B0500000000000000" pitchFamily="34" charset="-122"/>
                        <a:cs typeface="SimSun"/>
                      </a:endParaRPr>
                    </a:p>
                  </a:txBody>
                  <a:tcPr marL="0" marR="0" marT="4763" marB="0"/>
                </a:tc>
                <a:tc hMerge="1">
                  <a:txBody>
                    <a:bodyPr/>
                    <a:lstStyle/>
                    <a:p>
                      <a:endParaRPr/>
                    </a:p>
                  </a:txBody>
                  <a:tcPr marL="0" marR="0" marT="0" marB="0"/>
                </a:tc>
                <a:tc hMerge="1">
                  <a:txBody>
                    <a:bodyPr/>
                    <a:lstStyle/>
                    <a:p>
                      <a:endParaRPr/>
                    </a:p>
                  </a:txBody>
                  <a:tcPr marL="0" marR="0" marT="0" marB="0"/>
                </a:tc>
                <a:tc>
                  <a:txBody>
                    <a:bodyPr/>
                    <a:lstStyle/>
                    <a:p>
                      <a:pPr marL="252729" marR="35560" indent="-209550">
                        <a:lnSpc>
                          <a:spcPts val="1980"/>
                        </a:lnSpc>
                      </a:pPr>
                      <a:r>
                        <a:rPr sz="800" spc="-10"/>
                        <a:t>1</a:t>
                      </a:r>
                      <a:r>
                        <a:rPr sz="800" spc="-20"/>
                        <a:t>台日处</a:t>
                      </a:r>
                      <a:r>
                        <a:rPr sz="800" spc="-10"/>
                        <a:t>理1150t</a:t>
                      </a:r>
                      <a:r>
                        <a:rPr sz="800" spc="-20"/>
                        <a:t>煤多</a:t>
                      </a:r>
                      <a:r>
                        <a:rPr sz="800" spc="-50"/>
                        <a:t>喷</a:t>
                      </a:r>
                      <a:r>
                        <a:rPr sz="800" spc="-20"/>
                        <a:t>嘴对置式气化</a:t>
                      </a:r>
                      <a:r>
                        <a:rPr sz="800" spc="-50"/>
                        <a:t>炉</a:t>
                      </a:r>
                      <a:endParaRPr sz="800">
                        <a:latin typeface="思源黑体 CN Regular" panose="020B0500000000000000" pitchFamily="34" charset="-122"/>
                        <a:cs typeface="SimSun"/>
                      </a:endParaRPr>
                    </a:p>
                  </a:txBody>
                  <a:tcPr marL="0" marR="0" marT="0" marB="0"/>
                </a:tc>
                <a:extLst>
                  <a:ext uri="{0D108BD9-81ED-4DB2-BD59-A6C34878D82A}">
                    <a16:row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10002"/>
                  </a:ext>
                </a:extLst>
              </a:tr>
              <a:tr h="164750">
                <a:tc>
                  <a:txBody>
                    <a:bodyPr/>
                    <a:lstStyle/>
                    <a:p>
                      <a:pPr>
                        <a:lnSpc>
                          <a:spcPct val="100000"/>
                        </a:lnSpc>
                      </a:pPr>
                      <a:endParaRPr sz="800">
                        <a:latin typeface="Times New Roman"/>
                        <a:cs typeface="Times New Roman"/>
                      </a:endParaRPr>
                    </a:p>
                  </a:txBody>
                  <a:tcPr marL="0" marR="0" marT="0" marB="0"/>
                </a:tc>
                <a:tc gridSpan="2">
                  <a:txBody>
                    <a:bodyPr/>
                    <a:lstStyle/>
                    <a:p>
                      <a:pPr algn="ctr">
                        <a:lnSpc>
                          <a:spcPct val="100000"/>
                        </a:lnSpc>
                        <a:spcBef>
                          <a:spcPts val="610"/>
                        </a:spcBef>
                      </a:pPr>
                      <a:r>
                        <a:rPr sz="800" spc="-20"/>
                        <a:t>化工行</a:t>
                      </a:r>
                      <a:r>
                        <a:rPr sz="800" spc="-50"/>
                        <a:t>业</a:t>
                      </a:r>
                      <a:endParaRPr sz="800">
                        <a:latin typeface="思源黑体 CN Regular" panose="020B0500000000000000" pitchFamily="34" charset="-122"/>
                        <a:cs typeface="SimSun"/>
                      </a:endParaRPr>
                    </a:p>
                  </a:txBody>
                  <a:tcPr marL="0" marR="0" marT="58103" marB="0"/>
                </a:tc>
                <a:tc hMerge="1">
                  <a:txBody>
                    <a:bodyPr/>
                    <a:lstStyle/>
                    <a:p>
                      <a:endParaRPr/>
                    </a:p>
                  </a:txBody>
                  <a:tcPr marL="0" marR="0" marT="0" marB="0"/>
                </a:tc>
                <a:tc gridSpan="4">
                  <a:txBody>
                    <a:bodyPr/>
                    <a:lstStyle/>
                    <a:p>
                      <a:pPr>
                        <a:lnSpc>
                          <a:spcPct val="100000"/>
                        </a:lnSpc>
                      </a:pPr>
                      <a:endParaRPr sz="800">
                        <a:latin typeface="Times New Roman"/>
                        <a:cs typeface="Times New Roman"/>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10003"/>
                  </a:ext>
                </a:extLst>
              </a:tr>
              <a:tr h="306834">
                <a:tc>
                  <a:txBody>
                    <a:bodyPr/>
                    <a:lstStyle/>
                    <a:p>
                      <a:pPr>
                        <a:lnSpc>
                          <a:spcPct val="100000"/>
                        </a:lnSpc>
                      </a:pPr>
                      <a:endParaRPr sz="800"/>
                    </a:p>
                    <a:p>
                      <a:pPr>
                        <a:lnSpc>
                          <a:spcPct val="100000"/>
                        </a:lnSpc>
                        <a:spcBef>
                          <a:spcPts val="20"/>
                        </a:spcBef>
                      </a:pPr>
                      <a:endParaRPr sz="600"/>
                    </a:p>
                    <a:p>
                      <a:pPr algn="ctr">
                        <a:lnSpc>
                          <a:spcPct val="100000"/>
                        </a:lnSpc>
                      </a:pPr>
                      <a:r>
                        <a:rPr sz="800" spc="-20"/>
                        <a:t>适用范</a:t>
                      </a:r>
                      <a:r>
                        <a:rPr sz="800" spc="-50"/>
                        <a:t>围</a:t>
                      </a:r>
                      <a:endParaRPr sz="800">
                        <a:latin typeface="思源黑体 CN Regular" panose="020B0500000000000000" pitchFamily="34" charset="-122"/>
                        <a:cs typeface="SimSun"/>
                      </a:endParaRPr>
                    </a:p>
                  </a:txBody>
                  <a:tcPr marL="0" marR="0" marT="0" marB="0"/>
                </a:tc>
                <a:tc gridSpan="2">
                  <a:txBody>
                    <a:bodyPr/>
                    <a:lstStyle/>
                    <a:p>
                      <a:pPr algn="ctr">
                        <a:lnSpc>
                          <a:spcPct val="100000"/>
                        </a:lnSpc>
                        <a:spcBef>
                          <a:spcPts val="284"/>
                        </a:spcBef>
                      </a:pPr>
                      <a:r>
                        <a:rPr sz="800" spc="-20" err="1"/>
                        <a:t>煤制烯烃、煤制天</a:t>
                      </a:r>
                      <a:r>
                        <a:rPr lang="en-US" altLang="zh-CN" sz="400" spc="-20" err="1"/>
                        <a:t>.</a:t>
                      </a:r>
                      <a:r>
                        <a:rPr sz="800" spc="-20" err="1"/>
                        <a:t>然气、</a:t>
                      </a:r>
                      <a:r>
                        <a:rPr sz="800" spc="-50" err="1"/>
                        <a:t>煤</a:t>
                      </a:r>
                      <a:r>
                        <a:rPr sz="800" spc="-20" err="1"/>
                        <a:t>制油等现代</a:t>
                      </a:r>
                      <a:r>
                        <a:rPr sz="800" spc="-50" err="1"/>
                        <a:t>煤</a:t>
                      </a:r>
                      <a:r>
                        <a:rPr sz="800" spc="-20" err="1"/>
                        <a:t>化工行业，电力行</a:t>
                      </a:r>
                      <a:r>
                        <a:rPr sz="800" spc="-50" err="1"/>
                        <a:t>业</a:t>
                      </a:r>
                      <a:endParaRPr sz="800">
                        <a:latin typeface="思源黑体 CN Regular" panose="020B0500000000000000" pitchFamily="34" charset="-122"/>
                        <a:cs typeface="SimSun"/>
                      </a:endParaRPr>
                    </a:p>
                  </a:txBody>
                  <a:tcPr marL="0" marR="0" marT="27146" marB="0"/>
                </a:tc>
                <a:tc hMerge="1">
                  <a:txBody>
                    <a:bodyPr/>
                    <a:lstStyle/>
                    <a:p>
                      <a:endParaRPr/>
                    </a:p>
                  </a:txBody>
                  <a:tcPr marL="0" marR="0" marT="0" marB="0"/>
                </a:tc>
                <a:tc gridSpan="4">
                  <a:txBody>
                    <a:bodyPr/>
                    <a:lstStyle/>
                    <a:p>
                      <a:pPr marL="1066800" marR="1058545" algn="ctr">
                        <a:lnSpc>
                          <a:spcPct val="150000"/>
                        </a:lnSpc>
                        <a:spcBef>
                          <a:spcPts val="615"/>
                        </a:spcBef>
                      </a:pPr>
                      <a:r>
                        <a:rPr sz="800" spc="-20"/>
                        <a:t>化工行</a:t>
                      </a:r>
                      <a:r>
                        <a:rPr sz="800" spc="-50"/>
                        <a:t>业 </a:t>
                      </a:r>
                      <a:r>
                        <a:rPr sz="800" spc="-20"/>
                        <a:t>煤制合成</a:t>
                      </a:r>
                      <a:r>
                        <a:rPr sz="800" spc="-50"/>
                        <a:t>气</a:t>
                      </a:r>
                      <a:endParaRPr sz="800">
                        <a:latin typeface="思源黑体 CN Regular" panose="020B0500000000000000" pitchFamily="34" charset="-122"/>
                        <a:cs typeface="SimSun"/>
                      </a:endParaRPr>
                    </a:p>
                  </a:txBody>
                  <a:tcPr marL="0" marR="0" marT="58579"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10004"/>
                  </a:ext>
                </a:extLst>
              </a:tr>
              <a:tr h="175935">
                <a:tc>
                  <a:txBody>
                    <a:bodyPr/>
                    <a:lstStyle/>
                    <a:p>
                      <a:pPr>
                        <a:lnSpc>
                          <a:spcPct val="100000"/>
                        </a:lnSpc>
                      </a:pPr>
                      <a:endParaRPr sz="800">
                        <a:latin typeface="Times New Roman"/>
                        <a:cs typeface="Times New Roman"/>
                      </a:endParaRPr>
                    </a:p>
                  </a:txBody>
                  <a:tcPr marL="0" marR="0" marT="0" marB="0"/>
                </a:tc>
                <a:tc gridSpan="2">
                  <a:txBody>
                    <a:bodyPr/>
                    <a:lstStyle/>
                    <a:p>
                      <a:pPr marL="154940">
                        <a:lnSpc>
                          <a:spcPts val="1265"/>
                        </a:lnSpc>
                        <a:spcBef>
                          <a:spcPts val="284"/>
                        </a:spcBef>
                      </a:pPr>
                      <a:r>
                        <a:rPr sz="800" spc="-10"/>
                        <a:t>（IGCC），</a:t>
                      </a:r>
                      <a:r>
                        <a:rPr sz="800" spc="-20"/>
                        <a:t>城市煤气</a:t>
                      </a:r>
                      <a:r>
                        <a:rPr sz="800" spc="-50"/>
                        <a:t>等</a:t>
                      </a:r>
                      <a:endParaRPr sz="800">
                        <a:latin typeface="思源黑体 CN Regular" panose="020B0500000000000000" pitchFamily="34" charset="-122"/>
                        <a:cs typeface="SimSun"/>
                      </a:endParaRPr>
                    </a:p>
                  </a:txBody>
                  <a:tcPr marL="0" marR="0" marT="27146" marB="0"/>
                </a:tc>
                <a:tc hMerge="1">
                  <a:txBody>
                    <a:bodyPr/>
                    <a:lstStyle/>
                    <a:p>
                      <a:endParaRPr/>
                    </a:p>
                  </a:txBody>
                  <a:tcPr marL="0" marR="0" marT="0" marB="0"/>
                </a:tc>
                <a:tc gridSpan="4">
                  <a:txBody>
                    <a:bodyPr/>
                    <a:lstStyle/>
                    <a:p>
                      <a:pPr>
                        <a:lnSpc>
                          <a:spcPct val="100000"/>
                        </a:lnSpc>
                      </a:pPr>
                      <a:endParaRPr sz="800">
                        <a:latin typeface="Times New Roman"/>
                        <a:cs typeface="Times New Roman"/>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10005"/>
                  </a:ext>
                </a:extLst>
              </a:tr>
              <a:tr h="167364">
                <a:tc rowSpan="9">
                  <a:txBody>
                    <a:bodyPr/>
                    <a:lstStyle/>
                    <a:p>
                      <a:pPr>
                        <a:lnSpc>
                          <a:spcPct val="100000"/>
                        </a:lnSpc>
                      </a:pPr>
                      <a:endParaRPr sz="200"/>
                    </a:p>
                    <a:p>
                      <a:pPr>
                        <a:lnSpc>
                          <a:spcPct val="100000"/>
                        </a:lnSpc>
                      </a:pPr>
                      <a:endParaRPr sz="200"/>
                    </a:p>
                    <a:p>
                      <a:pPr>
                        <a:lnSpc>
                          <a:spcPct val="100000"/>
                        </a:lnSpc>
                      </a:pPr>
                      <a:endParaRPr sz="200"/>
                    </a:p>
                    <a:p>
                      <a:pPr>
                        <a:lnSpc>
                          <a:spcPct val="100000"/>
                        </a:lnSpc>
                      </a:pPr>
                      <a:endParaRPr sz="200"/>
                    </a:p>
                    <a:p>
                      <a:pPr>
                        <a:lnSpc>
                          <a:spcPct val="100000"/>
                        </a:lnSpc>
                        <a:spcBef>
                          <a:spcPts val="45"/>
                        </a:spcBef>
                      </a:pPr>
                      <a:endParaRPr sz="200"/>
                    </a:p>
                    <a:p>
                      <a:pPr marL="990600">
                        <a:lnSpc>
                          <a:spcPct val="100000"/>
                        </a:lnSpc>
                        <a:spcBef>
                          <a:spcPts val="5"/>
                        </a:spcBef>
                      </a:pPr>
                      <a:r>
                        <a:rPr sz="200" spc="-20"/>
                        <a:t>120%</a:t>
                      </a:r>
                      <a:endParaRPr sz="200"/>
                    </a:p>
                    <a:p>
                      <a:pPr marR="11430" algn="r">
                        <a:lnSpc>
                          <a:spcPts val="1200"/>
                        </a:lnSpc>
                        <a:spcBef>
                          <a:spcPts val="65"/>
                        </a:spcBef>
                      </a:pPr>
                      <a:r>
                        <a:rPr sz="800" spc="-10"/>
                        <a:t>目前推广比</a:t>
                      </a:r>
                      <a:r>
                        <a:rPr sz="800" spc="-20"/>
                        <a:t>例/</a:t>
                      </a:r>
                      <a:r>
                        <a:rPr sz="800" spc="-465"/>
                        <a:t>该</a:t>
                      </a:r>
                      <a:r>
                        <a:rPr sz="200" spc="-30" baseline="138888"/>
                        <a:t>100%</a:t>
                      </a:r>
                      <a:endParaRPr sz="200" baseline="138888"/>
                    </a:p>
                    <a:p>
                      <a:pPr marL="1005840">
                        <a:lnSpc>
                          <a:spcPts val="120"/>
                        </a:lnSpc>
                      </a:pPr>
                      <a:r>
                        <a:rPr sz="200" spc="-25"/>
                        <a:t>80%</a:t>
                      </a:r>
                      <a:endParaRPr sz="200"/>
                    </a:p>
                    <a:p>
                      <a:pPr>
                        <a:lnSpc>
                          <a:spcPct val="100000"/>
                        </a:lnSpc>
                      </a:pPr>
                      <a:endParaRPr sz="200"/>
                    </a:p>
                    <a:p>
                      <a:pPr>
                        <a:lnSpc>
                          <a:spcPct val="100000"/>
                        </a:lnSpc>
                        <a:spcBef>
                          <a:spcPts val="50"/>
                        </a:spcBef>
                      </a:pPr>
                      <a:endParaRPr sz="100"/>
                    </a:p>
                    <a:p>
                      <a:pPr marL="1005840">
                        <a:lnSpc>
                          <a:spcPts val="225"/>
                        </a:lnSpc>
                        <a:spcBef>
                          <a:spcPts val="5"/>
                        </a:spcBef>
                      </a:pPr>
                      <a:r>
                        <a:rPr sz="200" spc="-25"/>
                        <a:t>60%</a:t>
                      </a:r>
                      <a:endParaRPr sz="200"/>
                    </a:p>
                    <a:p>
                      <a:pPr marR="11430" algn="r">
                        <a:lnSpc>
                          <a:spcPts val="1235"/>
                        </a:lnSpc>
                      </a:pPr>
                      <a:r>
                        <a:rPr sz="800" spc="-20"/>
                        <a:t>技术在行</a:t>
                      </a:r>
                      <a:r>
                        <a:rPr sz="800"/>
                        <a:t>业</a:t>
                      </a:r>
                      <a:r>
                        <a:rPr sz="800" spc="400"/>
                        <a:t> </a:t>
                      </a:r>
                      <a:r>
                        <a:rPr sz="200" spc="-37" baseline="111111"/>
                        <a:t>40%</a:t>
                      </a:r>
                      <a:endParaRPr sz="200" baseline="111111"/>
                    </a:p>
                    <a:p>
                      <a:pPr marL="1005840">
                        <a:lnSpc>
                          <a:spcPts val="170"/>
                        </a:lnSpc>
                      </a:pPr>
                      <a:r>
                        <a:rPr sz="200" spc="-25"/>
                        <a:t>20%</a:t>
                      </a:r>
                      <a:endParaRPr sz="200"/>
                    </a:p>
                    <a:p>
                      <a:pPr>
                        <a:lnSpc>
                          <a:spcPct val="100000"/>
                        </a:lnSpc>
                      </a:pPr>
                      <a:endParaRPr sz="200"/>
                    </a:p>
                    <a:p>
                      <a:pPr>
                        <a:lnSpc>
                          <a:spcPct val="100000"/>
                        </a:lnSpc>
                        <a:spcBef>
                          <a:spcPts val="50"/>
                        </a:spcBef>
                      </a:pPr>
                      <a:endParaRPr sz="100"/>
                    </a:p>
                    <a:p>
                      <a:pPr marL="1020444">
                        <a:lnSpc>
                          <a:spcPts val="175"/>
                        </a:lnSpc>
                      </a:pPr>
                      <a:r>
                        <a:rPr sz="200" spc="-25"/>
                        <a:t>0%</a:t>
                      </a:r>
                      <a:endParaRPr sz="200"/>
                    </a:p>
                    <a:p>
                      <a:pPr marL="119380">
                        <a:lnSpc>
                          <a:spcPts val="1255"/>
                        </a:lnSpc>
                      </a:pPr>
                      <a:r>
                        <a:rPr sz="800" spc="-20"/>
                        <a:t>内的推广潜</a:t>
                      </a:r>
                      <a:r>
                        <a:rPr sz="800" spc="-50"/>
                        <a:t>力</a:t>
                      </a:r>
                      <a:endParaRPr sz="800">
                        <a:latin typeface="思源黑体 CN Regular" panose="020B0500000000000000" pitchFamily="34" charset="-122"/>
                        <a:cs typeface="SimSun"/>
                      </a:endParaRPr>
                    </a:p>
                  </a:txBody>
                  <a:tcPr marL="0" marR="0" marT="0" marB="0"/>
                </a:tc>
                <a:tc>
                  <a:txBody>
                    <a:bodyPr/>
                    <a:lstStyle/>
                    <a:p>
                      <a:pPr>
                        <a:lnSpc>
                          <a:spcPct val="100000"/>
                        </a:lnSpc>
                      </a:pPr>
                      <a:endParaRPr sz="800">
                        <a:latin typeface="Times New Roman"/>
                        <a:cs typeface="Times New Roman"/>
                      </a:endParaRPr>
                    </a:p>
                  </a:txBody>
                  <a:tcPr marL="0" marR="0" marT="0" marB="0"/>
                </a:tc>
                <a:tc>
                  <a:txBody>
                    <a:bodyPr/>
                    <a:lstStyle/>
                    <a:p>
                      <a:pPr>
                        <a:lnSpc>
                          <a:spcPct val="100000"/>
                        </a:lnSpc>
                      </a:pPr>
                      <a:endParaRPr sz="800">
                        <a:latin typeface="Times New Roman"/>
                        <a:cs typeface="Times New Roman"/>
                      </a:endParaRPr>
                    </a:p>
                  </a:txBody>
                  <a:tcPr marL="0" marR="0" marT="0" marB="0"/>
                </a:tc>
                <a:tc rowSpan="7">
                  <a:txBody>
                    <a:bodyPr/>
                    <a:lstStyle/>
                    <a:p>
                      <a:pPr>
                        <a:lnSpc>
                          <a:spcPct val="100000"/>
                        </a:lnSpc>
                      </a:pPr>
                      <a:endParaRPr sz="800">
                        <a:latin typeface="Times New Roman"/>
                        <a:cs typeface="Times New Roman"/>
                      </a:endParaRPr>
                    </a:p>
                  </a:txBody>
                  <a:tcPr marL="0" marR="0" marT="0" marB="0"/>
                </a:tc>
                <a:tc>
                  <a:txBody>
                    <a:bodyPr/>
                    <a:lstStyle/>
                    <a:p>
                      <a:pPr>
                        <a:lnSpc>
                          <a:spcPct val="100000"/>
                        </a:lnSpc>
                      </a:pPr>
                      <a:endParaRPr sz="200"/>
                    </a:p>
                    <a:p>
                      <a:pPr>
                        <a:lnSpc>
                          <a:spcPct val="100000"/>
                        </a:lnSpc>
                      </a:pPr>
                      <a:endParaRPr sz="200"/>
                    </a:p>
                    <a:p>
                      <a:pPr>
                        <a:lnSpc>
                          <a:spcPct val="100000"/>
                        </a:lnSpc>
                      </a:pPr>
                      <a:endParaRPr sz="200"/>
                    </a:p>
                    <a:p>
                      <a:pPr>
                        <a:lnSpc>
                          <a:spcPct val="100000"/>
                        </a:lnSpc>
                      </a:pPr>
                      <a:endParaRPr sz="200"/>
                    </a:p>
                    <a:p>
                      <a:pPr>
                        <a:lnSpc>
                          <a:spcPct val="100000"/>
                        </a:lnSpc>
                        <a:spcBef>
                          <a:spcPts val="45"/>
                        </a:spcBef>
                      </a:pPr>
                      <a:endParaRPr sz="200"/>
                    </a:p>
                    <a:p>
                      <a:pPr marR="163195" algn="r">
                        <a:lnSpc>
                          <a:spcPct val="100000"/>
                        </a:lnSpc>
                        <a:spcBef>
                          <a:spcPts val="5"/>
                        </a:spcBef>
                      </a:pPr>
                      <a:r>
                        <a:rPr sz="200" spc="-20"/>
                        <a:t>120%</a:t>
                      </a:r>
                      <a:endParaRPr sz="200">
                        <a:latin typeface="思源黑体 CN Regular" panose="020B0500000000000000" pitchFamily="34" charset="-122"/>
                        <a:cs typeface="Microsoft YaHei"/>
                      </a:endParaRPr>
                    </a:p>
                  </a:txBody>
                  <a:tcPr marL="0" marR="0" marT="0" marB="0"/>
                </a:tc>
                <a:tc>
                  <a:txBody>
                    <a:bodyPr/>
                    <a:lstStyle/>
                    <a:p>
                      <a:pPr>
                        <a:lnSpc>
                          <a:spcPct val="100000"/>
                        </a:lnSpc>
                      </a:pPr>
                      <a:endParaRPr sz="800">
                        <a:latin typeface="Times New Roman"/>
                        <a:cs typeface="Times New Roman"/>
                      </a:endParaRPr>
                    </a:p>
                  </a:txBody>
                  <a:tcPr marL="0" marR="0" marT="0" marB="0"/>
                </a:tc>
                <a:tc>
                  <a:txBody>
                    <a:bodyPr/>
                    <a:lstStyle/>
                    <a:p>
                      <a:pPr>
                        <a:lnSpc>
                          <a:spcPct val="100000"/>
                        </a:lnSpc>
                      </a:pPr>
                      <a:endParaRPr sz="800">
                        <a:latin typeface="Times New Roman"/>
                        <a:cs typeface="Times New Roman"/>
                      </a:endParaRPr>
                    </a:p>
                  </a:txBody>
                  <a:tcPr marL="0" marR="0" marT="0" marB="0"/>
                </a:tc>
                <a:extLst>
                  <a:ext uri="{0D108BD9-81ED-4DB2-BD59-A6C34878D82A}">
                    <a16:row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10006"/>
                  </a:ext>
                </a:extLst>
              </a:tr>
              <a:tr h="30414">
                <a:tc vMerge="1">
                  <a:txBody>
                    <a:bodyPr/>
                    <a:lstStyle/>
                    <a:p>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3E7"/>
                    </a:solidFill>
                  </a:tcPr>
                </a:tc>
                <a:tc>
                  <a:txBody>
                    <a:bodyPr/>
                    <a:lstStyle/>
                    <a:p>
                      <a:pPr>
                        <a:lnSpc>
                          <a:spcPct val="100000"/>
                        </a:lnSpc>
                      </a:pPr>
                      <a:endParaRPr sz="800">
                        <a:latin typeface="Times New Roman"/>
                        <a:cs typeface="Times New Roman"/>
                      </a:endParaRPr>
                    </a:p>
                  </a:txBody>
                  <a:tcPr marL="0" marR="0" marT="0" marB="0"/>
                </a:tc>
                <a:tc>
                  <a:txBody>
                    <a:bodyPr/>
                    <a:lstStyle/>
                    <a:p>
                      <a:pPr marL="410845">
                        <a:lnSpc>
                          <a:spcPct val="100000"/>
                        </a:lnSpc>
                        <a:spcBef>
                          <a:spcPts val="40"/>
                        </a:spcBef>
                      </a:pPr>
                      <a:r>
                        <a:rPr sz="800" spc="-25"/>
                        <a:t>60%</a:t>
                      </a:r>
                      <a:endParaRPr sz="800">
                        <a:latin typeface="思源黑体 CN Regular" panose="020B0500000000000000" pitchFamily="34" charset="-122"/>
                        <a:cs typeface="SimSun"/>
                      </a:endParaRPr>
                    </a:p>
                  </a:txBody>
                  <a:tcPr marL="0" marR="0" marT="3810" marB="0"/>
                </a:tc>
                <a:tc vMerge="1">
                  <a:txBody>
                    <a:bodyPr/>
                    <a:lstStyle/>
                    <a:p>
                      <a:endParaRPr/>
                    </a:p>
                  </a:txBody>
                  <a:tcPr marL="0" marR="0" marT="0" marB="0">
                    <a:lnL w="12700" cap="flat" cmpd="sng" algn="ctr">
                      <a:solidFill>
                        <a:srgbClr val="FFFFFF"/>
                      </a:solidFill>
                      <a:prstDash val="solid"/>
                      <a:round/>
                      <a:headEnd type="none" w="med" len="med"/>
                      <a:tailEnd type="none" w="med" len="med"/>
                    </a:lnL>
                    <a:lnT w="12700" cap="flat" cmpd="sng" algn="ctr">
                      <a:solidFill>
                        <a:srgbClr val="FFFFFF"/>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3E7"/>
                    </a:solidFill>
                  </a:tcPr>
                </a:tc>
                <a:tc rowSpan="2">
                  <a:txBody>
                    <a:bodyPr/>
                    <a:lstStyle/>
                    <a:p>
                      <a:pPr>
                        <a:lnSpc>
                          <a:spcPct val="100000"/>
                        </a:lnSpc>
                        <a:spcBef>
                          <a:spcPts val="25"/>
                        </a:spcBef>
                      </a:pPr>
                      <a:endParaRPr sz="200"/>
                    </a:p>
                    <a:p>
                      <a:pPr marL="308610">
                        <a:lnSpc>
                          <a:spcPct val="100000"/>
                        </a:lnSpc>
                        <a:spcBef>
                          <a:spcPts val="5"/>
                        </a:spcBef>
                      </a:pPr>
                      <a:r>
                        <a:rPr sz="200" spc="-20"/>
                        <a:t>100%</a:t>
                      </a:r>
                      <a:endParaRPr sz="200"/>
                    </a:p>
                    <a:p>
                      <a:pPr>
                        <a:lnSpc>
                          <a:spcPct val="100000"/>
                        </a:lnSpc>
                      </a:pPr>
                      <a:endParaRPr sz="200"/>
                    </a:p>
                    <a:p>
                      <a:pPr>
                        <a:lnSpc>
                          <a:spcPct val="100000"/>
                        </a:lnSpc>
                        <a:spcBef>
                          <a:spcPts val="50"/>
                        </a:spcBef>
                      </a:pPr>
                      <a:endParaRPr sz="100"/>
                    </a:p>
                    <a:p>
                      <a:pPr marL="323215">
                        <a:lnSpc>
                          <a:spcPct val="100000"/>
                        </a:lnSpc>
                      </a:pPr>
                      <a:r>
                        <a:rPr sz="200" spc="-25"/>
                        <a:t>80%</a:t>
                      </a:r>
                      <a:endParaRPr sz="200">
                        <a:latin typeface="思源黑体 CN Regular" panose="020B0500000000000000" pitchFamily="34" charset="-122"/>
                        <a:cs typeface="Microsoft YaHei"/>
                      </a:endParaRPr>
                    </a:p>
                  </a:txBody>
                  <a:tcPr marL="0" marR="0" marT="2381" marB="0"/>
                </a:tc>
                <a:tc rowSpan="2">
                  <a:txBody>
                    <a:bodyPr/>
                    <a:lstStyle/>
                    <a:p>
                      <a:pPr>
                        <a:lnSpc>
                          <a:spcPct val="100000"/>
                        </a:lnSpc>
                      </a:pPr>
                      <a:endParaRPr sz="800">
                        <a:latin typeface="Times New Roman"/>
                        <a:cs typeface="Times New Roman"/>
                      </a:endParaRPr>
                    </a:p>
                  </a:txBody>
                  <a:tcPr marL="0" marR="0" marT="0" marB="0"/>
                </a:tc>
                <a:tc rowSpan="2">
                  <a:txBody>
                    <a:bodyPr/>
                    <a:lstStyle/>
                    <a:p>
                      <a:pPr>
                        <a:lnSpc>
                          <a:spcPct val="100000"/>
                        </a:lnSpc>
                      </a:pPr>
                      <a:endParaRPr sz="800">
                        <a:latin typeface="Times New Roman"/>
                        <a:cs typeface="Times New Roman"/>
                      </a:endParaRPr>
                    </a:p>
                  </a:txBody>
                  <a:tcPr marL="0" marR="0" marT="0" marB="0"/>
                </a:tc>
                <a:extLst>
                  <a:ext uri="{0D108BD9-81ED-4DB2-BD59-A6C34878D82A}">
                    <a16:row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10007"/>
                  </a:ext>
                </a:extLst>
              </a:tr>
              <a:tr h="121827">
                <a:tc vMerge="1">
                  <a:txBody>
                    <a:bodyPr/>
                    <a:lstStyle/>
                    <a:p>
                      <a:endParaRPr lang="zh-CN" altLang="en-US"/>
                    </a:p>
                  </a:txBody>
                  <a:tcPr/>
                </a:tc>
                <a:tc rowSpan="2">
                  <a:txBody>
                    <a:bodyPr/>
                    <a:lstStyle/>
                    <a:p>
                      <a:endParaRPr lang="zh-CN" altLang="en-US"/>
                    </a:p>
                  </a:txBody>
                  <a:tcPr marL="0" marR="0" marT="0" marB="0"/>
                </a:tc>
                <a:tc rowSpan="2">
                  <a:txBody>
                    <a:bodyPr/>
                    <a:lstStyle/>
                    <a:p>
                      <a:endParaRPr lang="zh-CN" altLang="en-US"/>
                    </a:p>
                  </a:txBody>
                  <a:tcPr marL="0" marR="0" marT="0" marB="0"/>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10008"/>
                  </a:ext>
                </a:extLst>
              </a:tr>
              <a:tr h="0">
                <a:tc vMerge="1">
                  <a:txBody>
                    <a:bodyPr/>
                    <a:lstStyle/>
                    <a:p>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3E7"/>
                    </a:solidFill>
                  </a:tcPr>
                </a:tc>
                <a:tc vMerge="1">
                  <a:txBody>
                    <a:bodyPr/>
                    <a:lstStyle/>
                    <a:p>
                      <a:pPr>
                        <a:lnSpc>
                          <a:spcPct val="100000"/>
                        </a:lnSpc>
                      </a:pPr>
                      <a:endParaRPr sz="100">
                        <a:latin typeface="Times New Roman"/>
                        <a:cs typeface="Times New Roman"/>
                      </a:endParaRPr>
                    </a:p>
                  </a:txBody>
                  <a:tcPr marL="0" marR="0" marT="0" marB="0"/>
                </a:tc>
                <a:tc vMerge="1">
                  <a:txBody>
                    <a:bodyPr/>
                    <a:lstStyle/>
                    <a:p>
                      <a:pPr>
                        <a:lnSpc>
                          <a:spcPct val="100000"/>
                        </a:lnSpc>
                      </a:pPr>
                      <a:endParaRPr sz="100">
                        <a:latin typeface="Times New Roman"/>
                        <a:cs typeface="Times New Roman"/>
                      </a:endParaRPr>
                    </a:p>
                  </a:txBody>
                  <a:tcPr marL="0" marR="0" marT="0" marB="0"/>
                </a:tc>
                <a:tc vMerge="1">
                  <a:txBody>
                    <a:bodyPr/>
                    <a:lstStyle/>
                    <a:p>
                      <a:endParaRPr/>
                    </a:p>
                  </a:txBody>
                  <a:tcPr marL="0" marR="0" marT="0" marB="0">
                    <a:lnL w="12700" cap="flat" cmpd="sng" algn="ctr">
                      <a:solidFill>
                        <a:srgbClr val="FFFFFF"/>
                      </a:solidFill>
                      <a:prstDash val="solid"/>
                      <a:round/>
                      <a:headEnd type="none" w="med" len="med"/>
                      <a:tailEnd type="none" w="med" len="med"/>
                    </a:lnL>
                    <a:lnT w="12700" cap="flat" cmpd="sng" algn="ctr">
                      <a:solidFill>
                        <a:srgbClr val="FFFFFF"/>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3E7"/>
                    </a:solidFill>
                  </a:tcPr>
                </a:tc>
                <a:tc>
                  <a:txBody>
                    <a:bodyPr/>
                    <a:lstStyle/>
                    <a:p>
                      <a:pPr>
                        <a:lnSpc>
                          <a:spcPct val="100000"/>
                        </a:lnSpc>
                      </a:pPr>
                      <a:endParaRPr sz="100">
                        <a:latin typeface="Times New Roman"/>
                        <a:cs typeface="Times New Roman"/>
                      </a:endParaRPr>
                    </a:p>
                  </a:txBody>
                  <a:tcPr marL="0" marR="0" marT="0" marB="0"/>
                </a:tc>
                <a:tc>
                  <a:txBody>
                    <a:bodyPr/>
                    <a:lstStyle/>
                    <a:p>
                      <a:pPr>
                        <a:lnSpc>
                          <a:spcPct val="100000"/>
                        </a:lnSpc>
                      </a:pPr>
                      <a:endParaRPr sz="100">
                        <a:latin typeface="Times New Roman"/>
                        <a:cs typeface="Times New Roman"/>
                      </a:endParaRPr>
                    </a:p>
                  </a:txBody>
                  <a:tcPr marL="0" marR="0" marT="0" marB="0"/>
                </a:tc>
                <a:tc>
                  <a:txBody>
                    <a:bodyPr/>
                    <a:lstStyle/>
                    <a:p>
                      <a:pPr>
                        <a:lnSpc>
                          <a:spcPct val="100000"/>
                        </a:lnSpc>
                      </a:pPr>
                      <a:endParaRPr sz="100">
                        <a:latin typeface="Times New Roman"/>
                        <a:cs typeface="Times New Roman"/>
                      </a:endParaRPr>
                    </a:p>
                  </a:txBody>
                  <a:tcPr marL="0" marR="0" marT="0" marB="0"/>
                </a:tc>
                <a:extLst>
                  <a:ext uri="{0D108BD9-81ED-4DB2-BD59-A6C34878D82A}">
                    <a16:row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10009"/>
                  </a:ext>
                </a:extLst>
              </a:tr>
              <a:tr h="116225">
                <a:tc vMerge="1">
                  <a:txBody>
                    <a:bodyPr/>
                    <a:lstStyle/>
                    <a:p>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3E7"/>
                    </a:solidFill>
                  </a:tcPr>
                </a:tc>
                <a:tc>
                  <a:txBody>
                    <a:bodyPr/>
                    <a:lstStyle/>
                    <a:p>
                      <a:pPr marL="69850" algn="ctr">
                        <a:lnSpc>
                          <a:spcPts val="965"/>
                        </a:lnSpc>
                      </a:pPr>
                      <a:r>
                        <a:rPr sz="800" spc="-25"/>
                        <a:t>15%</a:t>
                      </a:r>
                      <a:endParaRPr sz="800">
                        <a:latin typeface="思源黑体 CN Regular" panose="020B0500000000000000" pitchFamily="34" charset="-122"/>
                        <a:cs typeface="SimSun"/>
                      </a:endParaRPr>
                    </a:p>
                  </a:txBody>
                  <a:tcPr marL="0" marR="0" marT="0" marB="0"/>
                </a:tc>
                <a:tc>
                  <a:txBody>
                    <a:bodyPr/>
                    <a:lstStyle/>
                    <a:p>
                      <a:pPr>
                        <a:lnSpc>
                          <a:spcPct val="100000"/>
                        </a:lnSpc>
                      </a:pPr>
                      <a:endParaRPr sz="500">
                        <a:latin typeface="Times New Roman"/>
                        <a:cs typeface="Times New Roman"/>
                      </a:endParaRPr>
                    </a:p>
                  </a:txBody>
                  <a:tcPr marL="0" marR="0" marT="0" marB="0"/>
                </a:tc>
                <a:tc vMerge="1">
                  <a:txBody>
                    <a:bodyPr/>
                    <a:lstStyle/>
                    <a:p>
                      <a:endParaRPr/>
                    </a:p>
                  </a:txBody>
                  <a:tcPr marL="0" marR="0" marT="0" marB="0">
                    <a:lnL w="12700" cap="flat" cmpd="sng" algn="ctr">
                      <a:solidFill>
                        <a:srgbClr val="FFFFFF"/>
                      </a:solidFill>
                      <a:prstDash val="solid"/>
                      <a:round/>
                      <a:headEnd type="none" w="med" len="med"/>
                      <a:tailEnd type="none" w="med" len="med"/>
                    </a:lnL>
                    <a:lnT w="12700" cap="flat" cmpd="sng" algn="ctr">
                      <a:solidFill>
                        <a:srgbClr val="FFFFFF"/>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3E7"/>
                    </a:solidFill>
                  </a:tcPr>
                </a:tc>
                <a:tc>
                  <a:txBody>
                    <a:bodyPr/>
                    <a:lstStyle/>
                    <a:p>
                      <a:pPr>
                        <a:lnSpc>
                          <a:spcPct val="100000"/>
                        </a:lnSpc>
                      </a:pPr>
                      <a:endParaRPr sz="200"/>
                    </a:p>
                    <a:p>
                      <a:pPr>
                        <a:lnSpc>
                          <a:spcPct val="100000"/>
                        </a:lnSpc>
                      </a:pPr>
                      <a:endParaRPr sz="200"/>
                    </a:p>
                    <a:p>
                      <a:pPr marR="163195" algn="r">
                        <a:lnSpc>
                          <a:spcPct val="100000"/>
                        </a:lnSpc>
                      </a:pPr>
                      <a:r>
                        <a:rPr sz="200" spc="-25"/>
                        <a:t>40%</a:t>
                      </a:r>
                      <a:endParaRPr sz="200">
                        <a:latin typeface="思源黑体 CN Regular" panose="020B0500000000000000" pitchFamily="34" charset="-122"/>
                        <a:cs typeface="Microsoft YaHei"/>
                      </a:endParaRPr>
                    </a:p>
                  </a:txBody>
                  <a:tcPr marL="0" marR="0" marT="0" marB="0"/>
                </a:tc>
                <a:tc>
                  <a:txBody>
                    <a:bodyPr/>
                    <a:lstStyle/>
                    <a:p>
                      <a:pPr marL="201930">
                        <a:lnSpc>
                          <a:spcPts val="965"/>
                        </a:lnSpc>
                      </a:pPr>
                      <a:r>
                        <a:rPr sz="800" spc="-25"/>
                        <a:t>15%</a:t>
                      </a:r>
                      <a:endParaRPr sz="800">
                        <a:latin typeface="思源黑体 CN Regular" panose="020B0500000000000000" pitchFamily="34" charset="-122"/>
                        <a:cs typeface="SimSun"/>
                      </a:endParaRPr>
                    </a:p>
                  </a:txBody>
                  <a:tcPr marL="0" marR="0" marT="0" marB="0"/>
                </a:tc>
                <a:tc>
                  <a:txBody>
                    <a:bodyPr/>
                    <a:lstStyle/>
                    <a:p>
                      <a:pPr marR="572135" algn="ctr">
                        <a:lnSpc>
                          <a:spcPts val="465"/>
                        </a:lnSpc>
                      </a:pPr>
                      <a:r>
                        <a:rPr sz="800" spc="-25"/>
                        <a:t>30%</a:t>
                      </a:r>
                      <a:endParaRPr sz="800">
                        <a:latin typeface="思源黑体 CN Regular" panose="020B0500000000000000" pitchFamily="34" charset="-122"/>
                        <a:cs typeface="SimSun"/>
                      </a:endParaRPr>
                    </a:p>
                  </a:txBody>
                  <a:tcPr marL="0" marR="0" marT="0" marB="0"/>
                </a:tc>
                <a:extLst>
                  <a:ext uri="{0D108BD9-81ED-4DB2-BD59-A6C34878D82A}">
                    <a16:row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10010"/>
                  </a:ext>
                </a:extLst>
              </a:tr>
              <a:tr h="40970">
                <a:tc vMerge="1">
                  <a:txBody>
                    <a:bodyPr/>
                    <a:lstStyle/>
                    <a:p>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3E7"/>
                    </a:solidFill>
                  </a:tcPr>
                </a:tc>
                <a:tc>
                  <a:txBody>
                    <a:bodyPr/>
                    <a:lstStyle/>
                    <a:p>
                      <a:pPr>
                        <a:lnSpc>
                          <a:spcPct val="100000"/>
                        </a:lnSpc>
                      </a:pPr>
                      <a:endParaRPr sz="200">
                        <a:latin typeface="Times New Roman"/>
                        <a:cs typeface="Times New Roman"/>
                      </a:endParaRPr>
                    </a:p>
                  </a:txBody>
                  <a:tcPr marL="0" marR="0" marT="0" marB="0"/>
                </a:tc>
                <a:tc>
                  <a:txBody>
                    <a:bodyPr/>
                    <a:lstStyle/>
                    <a:p>
                      <a:pPr>
                        <a:lnSpc>
                          <a:spcPct val="100000"/>
                        </a:lnSpc>
                      </a:pPr>
                      <a:endParaRPr sz="200">
                        <a:latin typeface="Times New Roman"/>
                        <a:cs typeface="Times New Roman"/>
                      </a:endParaRPr>
                    </a:p>
                  </a:txBody>
                  <a:tcPr marL="0" marR="0" marT="0" marB="0"/>
                </a:tc>
                <a:tc vMerge="1">
                  <a:txBody>
                    <a:bodyPr/>
                    <a:lstStyle/>
                    <a:p>
                      <a:endParaRPr/>
                    </a:p>
                  </a:txBody>
                  <a:tcPr marL="0" marR="0" marT="0" marB="0">
                    <a:lnL w="12700" cap="flat" cmpd="sng" algn="ctr">
                      <a:solidFill>
                        <a:srgbClr val="FFFFFF"/>
                      </a:solidFill>
                      <a:prstDash val="solid"/>
                      <a:round/>
                      <a:headEnd type="none" w="med" len="med"/>
                      <a:tailEnd type="none" w="med" len="med"/>
                    </a:lnL>
                    <a:lnT w="12700" cap="flat" cmpd="sng" algn="ctr">
                      <a:solidFill>
                        <a:srgbClr val="FFFFFF"/>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3E7"/>
                    </a:solidFill>
                  </a:tcPr>
                </a:tc>
                <a:tc>
                  <a:txBody>
                    <a:bodyPr/>
                    <a:lstStyle/>
                    <a:p>
                      <a:pPr marR="163195" algn="r">
                        <a:lnSpc>
                          <a:spcPct val="100000"/>
                        </a:lnSpc>
                        <a:spcBef>
                          <a:spcPts val="150"/>
                        </a:spcBef>
                      </a:pPr>
                      <a:r>
                        <a:rPr sz="200" spc="-25"/>
                        <a:t>20%</a:t>
                      </a:r>
                      <a:endParaRPr sz="200">
                        <a:latin typeface="思源黑体 CN Regular" panose="020B0500000000000000" pitchFamily="34" charset="-122"/>
                        <a:cs typeface="Microsoft YaHei"/>
                      </a:endParaRPr>
                    </a:p>
                  </a:txBody>
                  <a:tcPr marL="0" marR="0" marT="14288" marB="0"/>
                </a:tc>
                <a:tc>
                  <a:txBody>
                    <a:bodyPr/>
                    <a:lstStyle/>
                    <a:p>
                      <a:pPr>
                        <a:lnSpc>
                          <a:spcPct val="100000"/>
                        </a:lnSpc>
                      </a:pPr>
                      <a:endParaRPr sz="200">
                        <a:latin typeface="Times New Roman"/>
                        <a:cs typeface="Times New Roman"/>
                      </a:endParaRPr>
                    </a:p>
                  </a:txBody>
                  <a:tcPr marL="0" marR="0" marT="0" marB="0"/>
                </a:tc>
                <a:tc>
                  <a:txBody>
                    <a:bodyPr/>
                    <a:lstStyle/>
                    <a:p>
                      <a:pPr>
                        <a:lnSpc>
                          <a:spcPct val="100000"/>
                        </a:lnSpc>
                      </a:pPr>
                      <a:endParaRPr sz="200">
                        <a:latin typeface="Times New Roman"/>
                        <a:cs typeface="Times New Roman"/>
                      </a:endParaRPr>
                    </a:p>
                  </a:txBody>
                  <a:tcPr marL="0" marR="0" marT="0" marB="0"/>
                </a:tc>
                <a:extLst>
                  <a:ext uri="{0D108BD9-81ED-4DB2-BD59-A6C34878D82A}">
                    <a16:row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10011"/>
                  </a:ext>
                </a:extLst>
              </a:tr>
              <a:tr h="0">
                <a:tc vMerge="1">
                  <a:txBody>
                    <a:bodyPr/>
                    <a:lstStyle/>
                    <a:p>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3E7"/>
                    </a:solidFill>
                  </a:tcPr>
                </a:tc>
                <a:tc>
                  <a:txBody>
                    <a:bodyPr/>
                    <a:lstStyle/>
                    <a:p>
                      <a:pPr>
                        <a:lnSpc>
                          <a:spcPct val="100000"/>
                        </a:lnSpc>
                      </a:pPr>
                      <a:endParaRPr sz="100">
                        <a:latin typeface="Times New Roman"/>
                        <a:cs typeface="Times New Roman"/>
                      </a:endParaRPr>
                    </a:p>
                  </a:txBody>
                  <a:tcPr marL="0" marR="0" marT="0" marB="0"/>
                </a:tc>
                <a:tc>
                  <a:txBody>
                    <a:bodyPr/>
                    <a:lstStyle/>
                    <a:p>
                      <a:pPr>
                        <a:lnSpc>
                          <a:spcPct val="100000"/>
                        </a:lnSpc>
                      </a:pPr>
                      <a:endParaRPr sz="100">
                        <a:latin typeface="Times New Roman"/>
                        <a:cs typeface="Times New Roman"/>
                      </a:endParaRPr>
                    </a:p>
                  </a:txBody>
                  <a:tcPr marL="0" marR="0" marT="0" marB="0"/>
                </a:tc>
                <a:tc vMerge="1">
                  <a:txBody>
                    <a:bodyPr/>
                    <a:lstStyle/>
                    <a:p>
                      <a:endParaRPr/>
                    </a:p>
                  </a:txBody>
                  <a:tcPr marL="0" marR="0" marT="0" marB="0">
                    <a:lnL w="12700" cap="flat" cmpd="sng" algn="ctr">
                      <a:solidFill>
                        <a:srgbClr val="FFFFFF"/>
                      </a:solidFill>
                      <a:prstDash val="solid"/>
                      <a:round/>
                      <a:headEnd type="none" w="med" len="med"/>
                      <a:tailEnd type="none" w="med" len="med"/>
                    </a:lnL>
                    <a:lnT w="12700" cap="flat" cmpd="sng" algn="ctr">
                      <a:solidFill>
                        <a:srgbClr val="FFFFFF"/>
                      </a:solidFill>
                      <a:prstDash val="solid"/>
                      <a:round/>
                      <a:headEnd type="none" w="med" len="med"/>
                      <a:tailEnd type="none" w="med" len="med"/>
                    </a:lnT>
                    <a:lnB w="9525" cap="flat" cmpd="sng" algn="ctr">
                      <a:solidFill>
                        <a:srgbClr val="D9D9D9"/>
                      </a:solidFill>
                      <a:prstDash val="solid"/>
                      <a:round/>
                      <a:headEnd type="none" w="med" len="med"/>
                      <a:tailEnd type="none" w="med" len="med"/>
                    </a:lnB>
                    <a:solidFill>
                      <a:srgbClr val="FFF3E7"/>
                    </a:solidFill>
                  </a:tcPr>
                </a:tc>
                <a:tc rowSpan="2">
                  <a:txBody>
                    <a:bodyPr/>
                    <a:lstStyle/>
                    <a:p>
                      <a:pPr>
                        <a:lnSpc>
                          <a:spcPct val="100000"/>
                        </a:lnSpc>
                        <a:spcBef>
                          <a:spcPts val="50"/>
                        </a:spcBef>
                      </a:pPr>
                      <a:endParaRPr sz="100"/>
                    </a:p>
                    <a:p>
                      <a:pPr marL="338455">
                        <a:lnSpc>
                          <a:spcPct val="100000"/>
                        </a:lnSpc>
                      </a:pPr>
                      <a:r>
                        <a:rPr sz="200" spc="-25"/>
                        <a:t>0%</a:t>
                      </a:r>
                      <a:endParaRPr sz="200">
                        <a:latin typeface="思源黑体 CN Regular" panose="020B0500000000000000" pitchFamily="34" charset="-122"/>
                        <a:cs typeface="Microsoft YaHei"/>
                      </a:endParaRPr>
                    </a:p>
                  </a:txBody>
                  <a:tcPr marL="0" marR="0" marT="4763" marB="0"/>
                </a:tc>
                <a:tc rowSpan="2">
                  <a:txBody>
                    <a:bodyPr/>
                    <a:lstStyle/>
                    <a:p>
                      <a:pPr>
                        <a:lnSpc>
                          <a:spcPct val="100000"/>
                        </a:lnSpc>
                      </a:pPr>
                      <a:endParaRPr sz="400">
                        <a:latin typeface="Times New Roman"/>
                        <a:cs typeface="Times New Roman"/>
                      </a:endParaRPr>
                    </a:p>
                  </a:txBody>
                  <a:tcPr marL="0" marR="0" marT="0" marB="0"/>
                </a:tc>
                <a:tc rowSpan="2">
                  <a:txBody>
                    <a:bodyPr/>
                    <a:lstStyle/>
                    <a:p>
                      <a:pPr>
                        <a:lnSpc>
                          <a:spcPct val="100000"/>
                        </a:lnSpc>
                      </a:pPr>
                      <a:endParaRPr sz="400">
                        <a:latin typeface="Times New Roman"/>
                        <a:cs typeface="Times New Roman"/>
                      </a:endParaRPr>
                    </a:p>
                  </a:txBody>
                  <a:tcPr marL="0" marR="0" marT="0" marB="0"/>
                </a:tc>
                <a:extLst>
                  <a:ext uri="{0D108BD9-81ED-4DB2-BD59-A6C34878D82A}">
                    <a16:row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10012"/>
                  </a:ext>
                </a:extLst>
              </a:tr>
              <a:tr h="0">
                <a:tc vMerge="1">
                  <a:txBody>
                    <a:bodyPr/>
                    <a:lstStyle/>
                    <a:p>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3E7"/>
                    </a:solidFill>
                  </a:tcPr>
                </a:tc>
                <a:tc rowSpan="2">
                  <a:txBody>
                    <a:bodyPr/>
                    <a:lstStyle/>
                    <a:p>
                      <a:pPr marL="321945">
                        <a:lnSpc>
                          <a:spcPct val="100000"/>
                        </a:lnSpc>
                        <a:spcBef>
                          <a:spcPts val="580"/>
                        </a:spcBef>
                      </a:pPr>
                      <a:r>
                        <a:rPr sz="800" spc="-25"/>
                        <a:t>目前</a:t>
                      </a:r>
                      <a:endParaRPr sz="800">
                        <a:latin typeface="思源黑体 CN Regular" panose="020B0500000000000000" pitchFamily="34" charset="-122"/>
                        <a:cs typeface="SimSun"/>
                      </a:endParaRPr>
                    </a:p>
                  </a:txBody>
                  <a:tcPr marL="0" marR="0" marT="55245" marB="0"/>
                </a:tc>
                <a:tc rowSpan="2">
                  <a:txBody>
                    <a:bodyPr/>
                    <a:lstStyle/>
                    <a:p>
                      <a:pPr marL="251460">
                        <a:lnSpc>
                          <a:spcPct val="100000"/>
                        </a:lnSpc>
                        <a:spcBef>
                          <a:spcPts val="580"/>
                        </a:spcBef>
                      </a:pPr>
                      <a:r>
                        <a:rPr sz="800" spc="-15"/>
                        <a:t>推广潜力</a:t>
                      </a:r>
                      <a:endParaRPr sz="800">
                        <a:latin typeface="思源黑体 CN Regular" panose="020B0500000000000000" pitchFamily="34" charset="-122"/>
                        <a:cs typeface="SimSun"/>
                      </a:endParaRPr>
                    </a:p>
                  </a:txBody>
                  <a:tcPr marL="0" marR="0" marT="55245" marB="0"/>
                </a:tc>
                <a:tc rowSpan="2">
                  <a:txBody>
                    <a:bodyPr/>
                    <a:lstStyle/>
                    <a:p>
                      <a:pPr>
                        <a:lnSpc>
                          <a:spcPct val="100000"/>
                        </a:lnSpc>
                      </a:pPr>
                      <a:endParaRPr sz="800">
                        <a:latin typeface="Times New Roman"/>
                        <a:cs typeface="Times New Roman"/>
                      </a:endParaRPr>
                    </a:p>
                  </a:txBody>
                  <a:tcPr marL="0" marR="0" marT="0" marB="0"/>
                </a:tc>
                <a:tc vMerge="1">
                  <a:txBody>
                    <a:bodyPr/>
                    <a:lstStyle/>
                    <a:p>
                      <a:endParaRPr/>
                    </a:p>
                  </a:txBody>
                  <a:tcPr marL="0" marR="0" marT="6350" marB="0">
                    <a:solidFill>
                      <a:srgbClr val="FFF3E7"/>
                    </a:solidFill>
                  </a:tcPr>
                </a:tc>
                <a:tc vMerge="1">
                  <a:txBody>
                    <a:bodyPr/>
                    <a:lstStyle/>
                    <a:p>
                      <a:endParaRPr/>
                    </a:p>
                  </a:txBody>
                  <a:tcPr marL="0" marR="0" marT="0" marB="0">
                    <a:solidFill>
                      <a:srgbClr val="FFF3E7"/>
                    </a:solidFill>
                  </a:tcPr>
                </a:tc>
                <a:tc vMerge="1">
                  <a:txBody>
                    <a:bodyPr/>
                    <a:lstStyle/>
                    <a:p>
                      <a:endParaRPr/>
                    </a:p>
                  </a:txBody>
                  <a:tcPr marL="0" marR="0" marT="0" marB="0">
                    <a:lnR w="12700" cap="flat" cmpd="sng" algn="ctr">
                      <a:solidFill>
                        <a:srgbClr val="FFFFFF"/>
                      </a:solidFill>
                      <a:prstDash val="solid"/>
                      <a:round/>
                      <a:headEnd type="none" w="med" len="med"/>
                      <a:tailEnd type="none" w="med" len="med"/>
                    </a:lnR>
                    <a:solidFill>
                      <a:srgbClr val="FFF3E7"/>
                    </a:solidFill>
                  </a:tcPr>
                </a:tc>
                <a:extLst>
                  <a:ext uri="{0D108BD9-81ED-4DB2-BD59-A6C34878D82A}">
                    <a16:row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10013"/>
                  </a:ext>
                </a:extLst>
              </a:tr>
              <a:tr h="208769">
                <a:tc vMerge="1">
                  <a:txBody>
                    <a:bodyPr/>
                    <a:lstStyle/>
                    <a:p>
                      <a:endParaRPr/>
                    </a:p>
                  </a:txBody>
                  <a:tcPr marL="0" marR="0"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3E7"/>
                    </a:solidFill>
                  </a:tcPr>
                </a:tc>
                <a:tc vMerge="1">
                  <a:txBody>
                    <a:bodyPr/>
                    <a:lstStyle/>
                    <a:p>
                      <a:endParaRPr/>
                    </a:p>
                  </a:txBody>
                  <a:tcPr marL="0" marR="0" marT="73660" marB="0">
                    <a:lnL w="12700" cap="flat" cmpd="sng" algn="ctr">
                      <a:solidFill>
                        <a:srgbClr val="FFFFFF"/>
                      </a:solidFill>
                      <a:prstDash val="solid"/>
                      <a:round/>
                      <a:headEnd type="none" w="med" len="med"/>
                      <a:tailEnd type="none" w="med" len="med"/>
                    </a:lnL>
                    <a:lnT w="9525" cap="flat" cmpd="sng" algn="ctr">
                      <a:solidFill>
                        <a:srgbClr val="000000"/>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3E7"/>
                    </a:solidFill>
                  </a:tcPr>
                </a:tc>
                <a:tc vMerge="1">
                  <a:txBody>
                    <a:bodyPr/>
                    <a:lstStyle/>
                    <a:p>
                      <a:endParaRPr/>
                    </a:p>
                  </a:txBody>
                  <a:tcPr marL="0" marR="0" marT="73660" marB="0">
                    <a:lnR w="12700" cap="flat" cmpd="sng" algn="ctr">
                      <a:solidFill>
                        <a:srgbClr val="FFFFFF"/>
                      </a:solidFill>
                      <a:prstDash val="solid"/>
                      <a:round/>
                      <a:headEnd type="none" w="med" len="med"/>
                      <a:tailEnd type="none" w="med" len="med"/>
                    </a:lnR>
                    <a:lnT w="9525" cap="flat" cmpd="sng" algn="ctr">
                      <a:solidFill>
                        <a:srgbClr val="D9D9D9"/>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3E7"/>
                    </a:solidFill>
                  </a:tcPr>
                </a:tc>
                <a:tc vMerge="1">
                  <a:txBody>
                    <a:bodyPr/>
                    <a:lstStyle/>
                    <a:p>
                      <a:endParaRPr/>
                    </a:p>
                  </a:txBody>
                  <a:tcPr marL="0" marR="0" marT="0" marB="0">
                    <a:lnL w="12700" cap="flat" cmpd="sng" algn="ctr">
                      <a:solidFill>
                        <a:srgbClr val="FFFFFF"/>
                      </a:solidFill>
                      <a:prstDash val="solid"/>
                      <a:round/>
                      <a:headEnd type="none" w="med" len="med"/>
                      <a:tailEnd type="none" w="med" len="med"/>
                    </a:lnL>
                    <a:lnT w="9525" cap="flat" cmpd="sng" algn="ctr">
                      <a:solidFill>
                        <a:srgbClr val="D9D9D9"/>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3E7"/>
                    </a:solidFill>
                  </a:tcPr>
                </a:tc>
                <a:tc>
                  <a:txBody>
                    <a:bodyPr/>
                    <a:lstStyle/>
                    <a:p>
                      <a:pPr>
                        <a:lnSpc>
                          <a:spcPct val="100000"/>
                        </a:lnSpc>
                      </a:pPr>
                      <a:endParaRPr sz="800">
                        <a:latin typeface="Times New Roman"/>
                        <a:cs typeface="Times New Roman"/>
                      </a:endParaRPr>
                    </a:p>
                  </a:txBody>
                  <a:tcPr marL="0" marR="0" marT="0" marB="0"/>
                </a:tc>
                <a:tc>
                  <a:txBody>
                    <a:bodyPr/>
                    <a:lstStyle/>
                    <a:p>
                      <a:pPr marL="170180">
                        <a:lnSpc>
                          <a:spcPct val="100000"/>
                        </a:lnSpc>
                        <a:spcBef>
                          <a:spcPts val="165"/>
                        </a:spcBef>
                      </a:pPr>
                      <a:r>
                        <a:rPr sz="800" spc="-25"/>
                        <a:t>目前</a:t>
                      </a:r>
                      <a:endParaRPr sz="800">
                        <a:latin typeface="思源黑体 CN Regular" panose="020B0500000000000000" pitchFamily="34" charset="-122"/>
                        <a:cs typeface="SimSun"/>
                      </a:endParaRPr>
                    </a:p>
                  </a:txBody>
                  <a:tcPr marL="0" marR="0" marT="15716" marB="0"/>
                </a:tc>
                <a:tc>
                  <a:txBody>
                    <a:bodyPr/>
                    <a:lstStyle/>
                    <a:p>
                      <a:pPr marR="573405" algn="ctr">
                        <a:lnSpc>
                          <a:spcPct val="100000"/>
                        </a:lnSpc>
                        <a:spcBef>
                          <a:spcPts val="165"/>
                        </a:spcBef>
                      </a:pPr>
                      <a:r>
                        <a:rPr sz="800" spc="-15"/>
                        <a:t>推广潜力</a:t>
                      </a:r>
                      <a:endParaRPr sz="800">
                        <a:latin typeface="思源黑体 CN Regular" panose="020B0500000000000000" pitchFamily="34" charset="-122"/>
                        <a:cs typeface="SimSun"/>
                      </a:endParaRPr>
                    </a:p>
                  </a:txBody>
                  <a:tcPr marL="0" marR="0" marT="15716" marB="0"/>
                </a:tc>
                <a:extLst>
                  <a:ext uri="{0D108BD9-81ED-4DB2-BD59-A6C34878D82A}">
                    <a16:row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val="10014"/>
                  </a:ext>
                </a:extLst>
              </a:tr>
            </a:tbl>
          </a:graphicData>
        </a:graphic>
      </p:graphicFrame>
      <p:sp>
        <p:nvSpPr>
          <p:cNvPr id="60" name="object 60"/>
          <p:cNvSpPr txBox="1"/>
          <p:nvPr/>
        </p:nvSpPr>
        <p:spPr>
          <a:xfrm>
            <a:off x="664845" y="1123950"/>
            <a:ext cx="7793355" cy="471764"/>
          </a:xfrm>
          <a:prstGeom prst="rect">
            <a:avLst/>
          </a:prstGeom>
        </p:spPr>
        <p:txBody>
          <a:bodyPr vert="horz" wrap="square" lIns="0" tIns="101441" rIns="0" bIns="0" rtlCol="0">
            <a:spAutoFit/>
          </a:bodyPr>
          <a:lstStyle/>
          <a:p>
            <a:pPr marL="9525">
              <a:spcBef>
                <a:spcPts val="799"/>
              </a:spcBef>
            </a:pPr>
            <a:r>
              <a:rPr sz="1200" spc="-15">
                <a:latin typeface="思源黑体 CN Regular" panose="020B0500000000000000" pitchFamily="34" charset="-122"/>
                <a:cs typeface="SimSun"/>
              </a:rPr>
              <a:t>煤炭是我国主要能源消费需求。先进煤气化技术是大幅提升合成氨等传统煤化工产业水平的基础技术之一，在节能环保、煤</a:t>
            </a:r>
            <a:r>
              <a:rPr sz="1200" spc="-11">
                <a:latin typeface="思源黑体 CN Regular" panose="020B0500000000000000" pitchFamily="34" charset="-122"/>
                <a:cs typeface="SimSun"/>
              </a:rPr>
              <a:t>种适应性等方面</a:t>
            </a:r>
            <a:r>
              <a:rPr lang="en-US" altLang="zh-CN" sz="600" spc="-15">
                <a:solidFill>
                  <a:schemeClr val="bg1"/>
                </a:solidFill>
                <a:latin typeface="思源黑体 CN Regular" panose="020B0500000000000000" pitchFamily="34" charset="-122"/>
                <a:cs typeface="SimSun"/>
              </a:rPr>
              <a:t>.</a:t>
            </a:r>
            <a:r>
              <a:rPr sz="1200" spc="-11">
                <a:latin typeface="思源黑体 CN Regular" panose="020B0500000000000000" pitchFamily="34" charset="-122"/>
                <a:cs typeface="SimSun"/>
              </a:rPr>
              <a:t>具有十分突出的优势。</a:t>
            </a:r>
            <a:endParaRPr sz="1200">
              <a:latin typeface="思源黑体 CN Regular" panose="020B0500000000000000" pitchFamily="34" charset="-122"/>
              <a:cs typeface="Microsoft YaHei"/>
            </a:endParaRPr>
          </a:p>
        </p:txBody>
      </p:sp>
    </p:spTree>
    <p:extLst>
      <p:ext uri="{BB962C8B-B14F-4D97-AF65-F5344CB8AC3E}">
        <p14:creationId xmlns:p14="http://schemas.microsoft.com/office/powerpoint/2010/main" val="1705045296"/>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0"/>
                                        </p:tgtEl>
                                        <p:attrNameLst>
                                          <p:attrName>style.visibility</p:attrName>
                                        </p:attrNameLst>
                                      </p:cBhvr>
                                      <p:to>
                                        <p:strVal val="visible"/>
                                      </p:to>
                                    </p:set>
                                    <p:anim calcmode="lin" valueType="num">
                                      <p:cBhvr>
                                        <p:cTn id="7" dur="500" fill="hold"/>
                                        <p:tgtEl>
                                          <p:spTgt spid="60"/>
                                        </p:tgtEl>
                                        <p:attrNameLst>
                                          <p:attrName>ppt_w</p:attrName>
                                        </p:attrNameLst>
                                      </p:cBhvr>
                                      <p:tavLst>
                                        <p:tav tm="0">
                                          <p:val>
                                            <p:fltVal val="0"/>
                                          </p:val>
                                        </p:tav>
                                        <p:tav tm="100000">
                                          <p:val>
                                            <p:strVal val="#ppt_w"/>
                                          </p:val>
                                        </p:tav>
                                      </p:tavLst>
                                    </p:anim>
                                    <p:anim calcmode="lin" valueType="num">
                                      <p:cBhvr>
                                        <p:cTn id="8" dur="500" fill="hold"/>
                                        <p:tgtEl>
                                          <p:spTgt spid="60"/>
                                        </p:tgtEl>
                                        <p:attrNameLst>
                                          <p:attrName>ppt_h</p:attrName>
                                        </p:attrNameLst>
                                      </p:cBhvr>
                                      <p:tavLst>
                                        <p:tav tm="0">
                                          <p:val>
                                            <p:fltVal val="0"/>
                                          </p:val>
                                        </p:tav>
                                        <p:tav tm="100000">
                                          <p:val>
                                            <p:strVal val="#ppt_h"/>
                                          </p:val>
                                        </p:tav>
                                      </p:tavLst>
                                    </p:anim>
                                    <p:animEffect transition="in" filter="fade">
                                      <p:cBhvr>
                                        <p:cTn id="9" dur="500"/>
                                        <p:tgtEl>
                                          <p:spTgt spid="60"/>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53" presetClass="entr" presetSubtype="0" fill="hold" nodeType="clickEffect">
                                  <p:stCondLst>
                                    <p:cond delay="0"/>
                                  </p:stCondLst>
                                  <p:childTnLst>
                                    <p:set>
                                      <p:cBhvr>
                                        <p:cTn id="13" dur="1" fill="hold">
                                          <p:stCondLst>
                                            <p:cond delay="0"/>
                                          </p:stCondLst>
                                        </p:cTn>
                                        <p:tgtEl>
                                          <p:spTgt spid="53"/>
                                        </p:tgtEl>
                                        <p:attrNameLst>
                                          <p:attrName>style.visibility</p:attrName>
                                        </p:attrNameLst>
                                      </p:cBhvr>
                                      <p:to>
                                        <p:strVal val="visible"/>
                                      </p:to>
                                    </p:set>
                                    <p:anim calcmode="lin" valueType="num">
                                      <p:cBhvr>
                                        <p:cTn id="14" dur="500" fill="hold"/>
                                        <p:tgtEl>
                                          <p:spTgt spid="53"/>
                                        </p:tgtEl>
                                        <p:attrNameLst>
                                          <p:attrName>ppt_w</p:attrName>
                                        </p:attrNameLst>
                                      </p:cBhvr>
                                      <p:tavLst>
                                        <p:tav tm="0">
                                          <p:val>
                                            <p:fltVal val="0"/>
                                          </p:val>
                                        </p:tav>
                                        <p:tav tm="100000">
                                          <p:val>
                                            <p:strVal val="#ppt_w"/>
                                          </p:val>
                                        </p:tav>
                                      </p:tavLst>
                                    </p:anim>
                                    <p:anim calcmode="lin" valueType="num">
                                      <p:cBhvr>
                                        <p:cTn id="15" dur="500" fill="hold"/>
                                        <p:tgtEl>
                                          <p:spTgt spid="53"/>
                                        </p:tgtEl>
                                        <p:attrNameLst>
                                          <p:attrName>ppt_h</p:attrName>
                                        </p:attrNameLst>
                                      </p:cBhvr>
                                      <p:tavLst>
                                        <p:tav tm="0">
                                          <p:val>
                                            <p:fltVal val="0"/>
                                          </p:val>
                                        </p:tav>
                                        <p:tav tm="100000">
                                          <p:val>
                                            <p:strVal val="#ppt_h"/>
                                          </p:val>
                                        </p:tav>
                                      </p:tavLst>
                                    </p:anim>
                                    <p:animEffect transition="in" filter="fade">
                                      <p:cBhvr>
                                        <p:cTn id="16"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p:nvPr/>
        </p:nvSpPr>
        <p:spPr>
          <a:xfrm>
            <a:off x="3360801" y="2266950"/>
            <a:ext cx="4716399" cy="832440"/>
          </a:xfrm>
          <a:prstGeom prst="rect">
            <a:avLst/>
          </a:prstGeom>
        </p:spPr>
        <p:txBody>
          <a:bodyPr vert="horz" wrap="square" lIns="0" tIns="54769" rIns="0" bIns="0" rtlCol="0">
            <a:spAutoFit/>
          </a:bodyPr>
          <a:lstStyle/>
          <a:p>
            <a:pPr marL="9525">
              <a:spcBef>
                <a:spcPts val="431"/>
              </a:spcBef>
            </a:pPr>
            <a:r>
              <a:rPr sz="1200" b="1" spc="-4" dirty="0" err="1">
                <a:solidFill>
                  <a:schemeClr val="tx1">
                    <a:lumMod val="85000"/>
                    <a:lumOff val="15000"/>
                  </a:schemeClr>
                </a:solidFill>
                <a:latin typeface="思源黑体 CN Regular" panose="020B0500000000000000" pitchFamily="34" charset="-122"/>
                <a:cs typeface="Microsoft YaHei"/>
              </a:rPr>
              <a:t>吉林英台采油厂新技术“密闭”收油污</a:t>
            </a:r>
            <a:endParaRPr sz="1200" dirty="0">
              <a:solidFill>
                <a:schemeClr val="tx1">
                  <a:lumMod val="85000"/>
                  <a:lumOff val="15000"/>
                </a:schemeClr>
              </a:solidFill>
              <a:latin typeface="思源黑体 CN Regular" panose="020B0500000000000000" pitchFamily="34" charset="-122"/>
              <a:cs typeface="Microsoft YaHei"/>
            </a:endParaRPr>
          </a:p>
          <a:p>
            <a:pPr marL="9525" marR="3810" algn="just">
              <a:spcBef>
                <a:spcPts val="300"/>
              </a:spcBef>
            </a:pPr>
            <a:r>
              <a:rPr sz="1200" spc="-8" dirty="0">
                <a:solidFill>
                  <a:schemeClr val="tx1">
                    <a:lumMod val="85000"/>
                    <a:lumOff val="15000"/>
                  </a:schemeClr>
                </a:solidFill>
                <a:latin typeface="思源黑体 CN Regular" panose="020B0500000000000000" pitchFamily="34" charset="-122"/>
                <a:cs typeface="SimSun"/>
              </a:rPr>
              <a:t>研制出以“井筒内蒸汽清洗密闭回收工艺技术”为主的“清洁环保1+3</a:t>
            </a:r>
            <a:r>
              <a:rPr sz="1200" spc="-15" dirty="0">
                <a:solidFill>
                  <a:schemeClr val="tx1">
                    <a:lumMod val="85000"/>
                    <a:lumOff val="15000"/>
                  </a:schemeClr>
                </a:solidFill>
                <a:latin typeface="思源黑体 CN Regular" panose="020B0500000000000000" pitchFamily="34" charset="-122"/>
                <a:cs typeface="SimSun"/>
              </a:rPr>
              <a:t>”配套清洁方</a:t>
            </a:r>
            <a:r>
              <a:rPr sz="1200" spc="-11" dirty="0">
                <a:solidFill>
                  <a:schemeClr val="tx1">
                    <a:lumMod val="85000"/>
                    <a:lumOff val="15000"/>
                  </a:schemeClr>
                </a:solidFill>
                <a:latin typeface="思源黑体 CN Regular" panose="020B0500000000000000" pitchFamily="34" charset="-122"/>
                <a:cs typeface="SimSun"/>
              </a:rPr>
              <a:t>式,在有</a:t>
            </a:r>
            <a:r>
              <a:rPr lang="en-US" altLang="zh-CN" sz="1200" spc="-15" dirty="0">
                <a:solidFill>
                  <a:schemeClr val="tx1">
                    <a:lumMod val="85000"/>
                    <a:lumOff val="15000"/>
                  </a:schemeClr>
                </a:solidFill>
                <a:latin typeface="微软雅黑" pitchFamily="34" charset="-122"/>
                <a:ea typeface="微软雅黑" pitchFamily="34" charset="-122"/>
                <a:cs typeface="SimSun"/>
              </a:rPr>
              <a:t>.</a:t>
            </a:r>
            <a:r>
              <a:rPr sz="1200" spc="-11" dirty="0">
                <a:solidFill>
                  <a:schemeClr val="tx1">
                    <a:lumMod val="85000"/>
                    <a:lumOff val="15000"/>
                  </a:schemeClr>
                </a:solidFill>
                <a:latin typeface="思源黑体 CN Regular" panose="020B0500000000000000" pitchFamily="34" charset="-122"/>
                <a:cs typeface="SimSun"/>
              </a:rPr>
              <a:t>效减少因杆管挑选不细、地面清蜡不彻</a:t>
            </a:r>
            <a:r>
              <a:rPr lang="en-US" altLang="zh-CN" sz="1200" spc="-11" dirty="0">
                <a:solidFill>
                  <a:schemeClr val="tx1">
                    <a:lumMod val="85000"/>
                    <a:lumOff val="15000"/>
                  </a:schemeClr>
                </a:solidFill>
                <a:latin typeface="微软雅黑" pitchFamily="34" charset="-122"/>
                <a:ea typeface="微软雅黑" pitchFamily="34" charset="-122"/>
                <a:cs typeface="SimSun"/>
              </a:rPr>
              <a:t>.</a:t>
            </a:r>
            <a:r>
              <a:rPr sz="1200" spc="-11" dirty="0">
                <a:solidFill>
                  <a:schemeClr val="tx1">
                    <a:lumMod val="85000"/>
                    <a:lumOff val="15000"/>
                  </a:schemeClr>
                </a:solidFill>
                <a:latin typeface="思源黑体 CN Regular" panose="020B0500000000000000" pitchFamily="34" charset="-122"/>
                <a:cs typeface="SimSun"/>
              </a:rPr>
              <a:t>底导致的返修井问题方面发挥了重要</a:t>
            </a:r>
            <a:r>
              <a:rPr sz="1200" spc="-15" dirty="0">
                <a:solidFill>
                  <a:schemeClr val="tx1">
                    <a:lumMod val="85000"/>
                    <a:lumOff val="15000"/>
                  </a:schemeClr>
                </a:solidFill>
                <a:latin typeface="思源黑体 CN Regular" panose="020B0500000000000000" pitchFamily="34" charset="-122"/>
                <a:cs typeface="SimSun"/>
              </a:rPr>
              <a:t>作用。</a:t>
            </a:r>
            <a:endParaRPr sz="1200" dirty="0">
              <a:solidFill>
                <a:schemeClr val="tx1">
                  <a:lumMod val="85000"/>
                  <a:lumOff val="15000"/>
                </a:schemeClr>
              </a:solidFill>
              <a:latin typeface="思源黑体 CN Regular" panose="020B0500000000000000" pitchFamily="34" charset="-122"/>
              <a:cs typeface="SimSun"/>
            </a:endParaRPr>
          </a:p>
        </p:txBody>
      </p:sp>
      <p:sp>
        <p:nvSpPr>
          <p:cNvPr id="6" name="object 6"/>
          <p:cNvSpPr txBox="1"/>
          <p:nvPr/>
        </p:nvSpPr>
        <p:spPr>
          <a:xfrm>
            <a:off x="3352800" y="3257550"/>
            <a:ext cx="4695013" cy="975460"/>
          </a:xfrm>
          <a:prstGeom prst="rect">
            <a:avLst/>
          </a:prstGeom>
        </p:spPr>
        <p:txBody>
          <a:bodyPr vert="horz" wrap="square" lIns="0" tIns="86678" rIns="0" bIns="0" rtlCol="0">
            <a:spAutoFit/>
          </a:bodyPr>
          <a:lstStyle/>
          <a:p>
            <a:pPr marL="19526">
              <a:spcBef>
                <a:spcPts val="683"/>
              </a:spcBef>
            </a:pPr>
            <a:r>
              <a:rPr sz="1200" b="1">
                <a:solidFill>
                  <a:schemeClr val="tx1">
                    <a:lumMod val="85000"/>
                    <a:lumOff val="15000"/>
                  </a:schemeClr>
                </a:solidFill>
                <a:latin typeface="思源黑体 CN Regular" panose="020B0500000000000000" pitchFamily="34" charset="-122"/>
                <a:cs typeface="Microsoft YaHei"/>
              </a:rPr>
              <a:t>吉林油田</a:t>
            </a:r>
            <a:r>
              <a:rPr sz="1200" b="1" spc="-98">
                <a:solidFill>
                  <a:schemeClr val="tx1">
                    <a:lumMod val="85000"/>
                    <a:lumOff val="15000"/>
                  </a:schemeClr>
                </a:solidFill>
                <a:latin typeface="思源黑体 CN Regular" panose="020B0500000000000000" pitchFamily="34" charset="-122"/>
                <a:cs typeface="Microsoft YaHei"/>
              </a:rPr>
              <a:t>CCS-</a:t>
            </a:r>
            <a:r>
              <a:rPr sz="1200" b="1" spc="-188">
                <a:solidFill>
                  <a:schemeClr val="tx1">
                    <a:lumMod val="85000"/>
                    <a:lumOff val="15000"/>
                  </a:schemeClr>
                </a:solidFill>
                <a:latin typeface="思源黑体 CN Regular" panose="020B0500000000000000" pitchFamily="34" charset="-122"/>
                <a:cs typeface="Microsoft YaHei"/>
              </a:rPr>
              <a:t>EOR</a:t>
            </a:r>
            <a:r>
              <a:rPr sz="1200" b="1" spc="-19">
                <a:solidFill>
                  <a:schemeClr val="tx1">
                    <a:lumMod val="85000"/>
                    <a:lumOff val="15000"/>
                  </a:schemeClr>
                </a:solidFill>
                <a:latin typeface="思源黑体 CN Regular" panose="020B0500000000000000" pitchFamily="34" charset="-122"/>
                <a:cs typeface="Microsoft YaHei"/>
              </a:rPr>
              <a:t>技术</a:t>
            </a:r>
            <a:endParaRPr sz="1200">
              <a:solidFill>
                <a:schemeClr val="tx1">
                  <a:lumMod val="85000"/>
                  <a:lumOff val="15000"/>
                </a:schemeClr>
              </a:solidFill>
              <a:latin typeface="思源黑体 CN Regular" panose="020B0500000000000000" pitchFamily="34" charset="-122"/>
              <a:cs typeface="Microsoft YaHei"/>
            </a:endParaRPr>
          </a:p>
          <a:p>
            <a:pPr marL="9525" marR="3810">
              <a:lnSpc>
                <a:spcPct val="120000"/>
              </a:lnSpc>
              <a:spcBef>
                <a:spcPts val="326"/>
              </a:spcBef>
            </a:pPr>
            <a:r>
              <a:rPr sz="1200" spc="-11">
                <a:solidFill>
                  <a:schemeClr val="tx1">
                    <a:lumMod val="85000"/>
                    <a:lumOff val="15000"/>
                  </a:schemeClr>
                </a:solidFill>
                <a:latin typeface="思源黑体 CN Regular" panose="020B0500000000000000" pitchFamily="34" charset="-122"/>
                <a:cs typeface="SimSun"/>
              </a:rPr>
              <a:t>解决了吉林长岭含二氧化碳天</a:t>
            </a:r>
            <a:r>
              <a:rPr lang="en-US" altLang="zh-CN" sz="1200" spc="-15">
                <a:solidFill>
                  <a:schemeClr val="tx1">
                    <a:lumMod val="85000"/>
                    <a:lumOff val="15000"/>
                  </a:schemeClr>
                </a:solidFill>
                <a:latin typeface="微软雅黑" pitchFamily="34" charset="-122"/>
                <a:ea typeface="微软雅黑" pitchFamily="34" charset="-122"/>
                <a:cs typeface="SimSun"/>
              </a:rPr>
              <a:t>.</a:t>
            </a:r>
            <a:r>
              <a:rPr sz="1200" spc="-11">
                <a:solidFill>
                  <a:schemeClr val="tx1">
                    <a:lumMod val="85000"/>
                    <a:lumOff val="15000"/>
                  </a:schemeClr>
                </a:solidFill>
                <a:latin typeface="思源黑体 CN Regular" panose="020B0500000000000000" pitchFamily="34" charset="-122"/>
                <a:cs typeface="SimSun"/>
              </a:rPr>
              <a:t>然气田清洁开发二氧化碳去向问题，实现了低渗</a:t>
            </a:r>
            <a:r>
              <a:rPr lang="en-US" altLang="zh-CN" sz="1200" spc="-15">
                <a:solidFill>
                  <a:schemeClr val="tx1">
                    <a:lumMod val="85000"/>
                    <a:lumOff val="15000"/>
                  </a:schemeClr>
                </a:solidFill>
                <a:latin typeface="微软雅黑" pitchFamily="34" charset="-122"/>
                <a:ea typeface="微软雅黑" pitchFamily="34" charset="-122"/>
                <a:cs typeface="SimSun"/>
              </a:rPr>
              <a:t>.</a:t>
            </a:r>
            <a:r>
              <a:rPr sz="1200" spc="-11">
                <a:solidFill>
                  <a:schemeClr val="tx1">
                    <a:lumMod val="85000"/>
                    <a:lumOff val="15000"/>
                  </a:schemeClr>
                </a:solidFill>
                <a:latin typeface="思源黑体 CN Regular" panose="020B0500000000000000" pitchFamily="34" charset="-122"/>
                <a:cs typeface="SimSun"/>
              </a:rPr>
              <a:t>透油田二氧化碳驱油增产，通过循环注入，最终实现二氧化碳有</a:t>
            </a:r>
            <a:r>
              <a:rPr lang="en-US" altLang="zh-CN" sz="1200" spc="-15">
                <a:solidFill>
                  <a:schemeClr val="tx1">
                    <a:lumMod val="85000"/>
                    <a:lumOff val="15000"/>
                  </a:schemeClr>
                </a:solidFill>
                <a:latin typeface="微软雅黑" pitchFamily="34" charset="-122"/>
                <a:ea typeface="微软雅黑" pitchFamily="34" charset="-122"/>
                <a:cs typeface="SimSun"/>
              </a:rPr>
              <a:t>.</a:t>
            </a:r>
            <a:r>
              <a:rPr sz="1200" spc="-11">
                <a:solidFill>
                  <a:schemeClr val="tx1">
                    <a:lumMod val="85000"/>
                    <a:lumOff val="15000"/>
                  </a:schemeClr>
                </a:solidFill>
                <a:latin typeface="思源黑体 CN Regular" panose="020B0500000000000000" pitchFamily="34" charset="-122"/>
                <a:cs typeface="SimSun"/>
              </a:rPr>
              <a:t>效埋存和零排放。</a:t>
            </a:r>
            <a:endParaRPr sz="1200">
              <a:solidFill>
                <a:schemeClr val="tx1">
                  <a:lumMod val="85000"/>
                  <a:lumOff val="15000"/>
                </a:schemeClr>
              </a:solidFill>
              <a:latin typeface="思源黑体 CN Regular" panose="020B0500000000000000" pitchFamily="34" charset="-122"/>
              <a:cs typeface="SimSun"/>
            </a:endParaRPr>
          </a:p>
        </p:txBody>
      </p:sp>
      <p:sp>
        <p:nvSpPr>
          <p:cNvPr id="38" name="object 38"/>
          <p:cNvSpPr txBox="1"/>
          <p:nvPr/>
        </p:nvSpPr>
        <p:spPr>
          <a:xfrm>
            <a:off x="990600" y="1443890"/>
            <a:ext cx="7467600" cy="656429"/>
          </a:xfrm>
          <a:prstGeom prst="rect">
            <a:avLst/>
          </a:prstGeom>
        </p:spPr>
        <p:txBody>
          <a:bodyPr vert="horz" wrap="square" lIns="0" tIns="101441" rIns="0" bIns="0" rtlCol="0">
            <a:spAutoFit/>
          </a:bodyPr>
          <a:lstStyle/>
          <a:p>
            <a:pPr marL="9525">
              <a:spcBef>
                <a:spcPts val="799"/>
              </a:spcBef>
            </a:pPr>
            <a:r>
              <a:rPr sz="1200" spc="-15" dirty="0">
                <a:latin typeface="思源黑体 CN Regular" panose="020B0500000000000000" pitchFamily="34" charset="-122"/>
                <a:cs typeface="SimSun"/>
              </a:rPr>
              <a:t>为控制温室气体排放，中国石油开展了二氧化碳驱油与埋存、咸水层和油藏碳封存潜力评估、自备电厂烟道气二氧化碳捕集</a:t>
            </a:r>
            <a:r>
              <a:rPr sz="1200" dirty="0">
                <a:latin typeface="思源黑体 CN Regular" panose="020B0500000000000000" pitchFamily="34" charset="-122"/>
                <a:cs typeface="SimSun"/>
              </a:rPr>
              <a:t>等重</a:t>
            </a:r>
            <a:r>
              <a:rPr sz="1200" spc="-8" dirty="0">
                <a:latin typeface="思源黑体 CN Regular" panose="020B0500000000000000" pitchFamily="34" charset="-122"/>
                <a:cs typeface="SimSun"/>
              </a:rPr>
              <a:t>要</a:t>
            </a:r>
            <a:r>
              <a:rPr sz="1200" dirty="0">
                <a:latin typeface="思源黑体 CN Regular" panose="020B0500000000000000" pitchFamily="34" charset="-122"/>
                <a:cs typeface="SimSun"/>
              </a:rPr>
              <a:t>碳减</a:t>
            </a:r>
            <a:r>
              <a:rPr sz="1200" spc="-8" dirty="0">
                <a:latin typeface="思源黑体 CN Regular" panose="020B0500000000000000" pitchFamily="34" charset="-122"/>
                <a:cs typeface="SimSun"/>
              </a:rPr>
              <a:t>排</a:t>
            </a:r>
            <a:r>
              <a:rPr sz="1200" dirty="0">
                <a:latin typeface="思源黑体 CN Regular" panose="020B0500000000000000" pitchFamily="34" charset="-122"/>
                <a:cs typeface="SimSun"/>
              </a:rPr>
              <a:t>技术</a:t>
            </a:r>
            <a:r>
              <a:rPr sz="1200" spc="-8" dirty="0">
                <a:latin typeface="思源黑体 CN Regular" panose="020B0500000000000000" pitchFamily="34" charset="-122"/>
                <a:cs typeface="SimSun"/>
              </a:rPr>
              <a:t>研</a:t>
            </a:r>
            <a:r>
              <a:rPr sz="1200" dirty="0">
                <a:latin typeface="思源黑体 CN Regular" panose="020B0500000000000000" pitchFamily="34" charset="-122"/>
                <a:cs typeface="SimSun"/>
              </a:rPr>
              <a:t>究；</a:t>
            </a:r>
            <a:r>
              <a:rPr sz="1200" spc="-8" dirty="0">
                <a:latin typeface="思源黑体 CN Regular" panose="020B0500000000000000" pitchFamily="34" charset="-122"/>
                <a:cs typeface="SimSun"/>
              </a:rPr>
              <a:t>中</a:t>
            </a:r>
            <a:r>
              <a:rPr sz="1200" dirty="0">
                <a:latin typeface="思源黑体 CN Regular" panose="020B0500000000000000" pitchFamily="34" charset="-122"/>
                <a:cs typeface="SimSun"/>
              </a:rPr>
              <a:t>国石</a:t>
            </a:r>
            <a:r>
              <a:rPr sz="1200" spc="-8" dirty="0">
                <a:latin typeface="思源黑体 CN Regular" panose="020B0500000000000000" pitchFamily="34" charset="-122"/>
                <a:cs typeface="SimSun"/>
              </a:rPr>
              <a:t>化</a:t>
            </a:r>
            <a:r>
              <a:rPr sz="1200" dirty="0">
                <a:latin typeface="思源黑体 CN Regular" panose="020B0500000000000000" pitchFamily="34" charset="-122"/>
                <a:cs typeface="SimSun"/>
              </a:rPr>
              <a:t>针对</a:t>
            </a:r>
            <a:r>
              <a:rPr sz="1200" spc="-8" dirty="0">
                <a:latin typeface="思源黑体 CN Regular" panose="020B0500000000000000" pitchFamily="34" charset="-122"/>
                <a:cs typeface="SimSun"/>
              </a:rPr>
              <a:t>性</a:t>
            </a:r>
            <a:r>
              <a:rPr sz="1200" dirty="0">
                <a:latin typeface="思源黑体 CN Regular" panose="020B0500000000000000" pitchFamily="34" charset="-122"/>
                <a:cs typeface="SimSun"/>
              </a:rPr>
              <a:t>地采</a:t>
            </a:r>
            <a:r>
              <a:rPr sz="1200" spc="-8" dirty="0">
                <a:latin typeface="思源黑体 CN Regular" panose="020B0500000000000000" pitchFamily="34" charset="-122"/>
                <a:cs typeface="SimSun"/>
              </a:rPr>
              <a:t>取</a:t>
            </a:r>
            <a:r>
              <a:rPr sz="1200" dirty="0">
                <a:latin typeface="思源黑体 CN Regular" panose="020B0500000000000000" pitchFamily="34" charset="-122"/>
                <a:cs typeface="SimSun"/>
              </a:rPr>
              <a:t>减排</a:t>
            </a:r>
            <a:r>
              <a:rPr sz="1200" spc="-8" dirty="0">
                <a:latin typeface="思源黑体 CN Regular" panose="020B0500000000000000" pitchFamily="34" charset="-122"/>
                <a:cs typeface="SimSun"/>
              </a:rPr>
              <a:t>措</a:t>
            </a:r>
            <a:r>
              <a:rPr sz="1200" dirty="0">
                <a:latin typeface="思源黑体 CN Regular" panose="020B0500000000000000" pitchFamily="34" charset="-122"/>
                <a:cs typeface="SimSun"/>
              </a:rPr>
              <a:t>施，</a:t>
            </a:r>
            <a:r>
              <a:rPr sz="1200" spc="-8" dirty="0">
                <a:latin typeface="思源黑体 CN Regular" panose="020B0500000000000000" pitchFamily="34" charset="-122"/>
                <a:cs typeface="SimSun"/>
              </a:rPr>
              <a:t>并</a:t>
            </a:r>
            <a:r>
              <a:rPr sz="1200" dirty="0">
                <a:latin typeface="思源黑体 CN Regular" panose="020B0500000000000000" pitchFamily="34" charset="-122"/>
                <a:cs typeface="SimSun"/>
              </a:rPr>
              <a:t>借助</a:t>
            </a:r>
            <a:r>
              <a:rPr sz="1200" spc="-8" dirty="0">
                <a:latin typeface="思源黑体 CN Regular" panose="020B0500000000000000" pitchFamily="34" charset="-122"/>
                <a:cs typeface="SimSun"/>
              </a:rPr>
              <a:t>CCUS</a:t>
            </a:r>
            <a:r>
              <a:rPr sz="1200" dirty="0">
                <a:latin typeface="思源黑体 CN Regular" panose="020B0500000000000000" pitchFamily="34" charset="-122"/>
                <a:cs typeface="SimSun"/>
              </a:rPr>
              <a:t>和林</a:t>
            </a:r>
            <a:r>
              <a:rPr sz="1200" spc="-8" dirty="0">
                <a:latin typeface="思源黑体 CN Regular" panose="020B0500000000000000" pitchFamily="34" charset="-122"/>
                <a:cs typeface="SimSun"/>
              </a:rPr>
              <a:t>业</a:t>
            </a:r>
            <a:r>
              <a:rPr sz="1200" dirty="0">
                <a:latin typeface="思源黑体 CN Regular" panose="020B0500000000000000" pitchFamily="34" charset="-122"/>
                <a:cs typeface="SimSun"/>
              </a:rPr>
              <a:t>碳汇</a:t>
            </a:r>
            <a:r>
              <a:rPr sz="1200" spc="-8" dirty="0">
                <a:latin typeface="思源黑体 CN Regular" panose="020B0500000000000000" pitchFamily="34" charset="-122"/>
                <a:cs typeface="SimSun"/>
              </a:rPr>
              <a:t>等</a:t>
            </a:r>
            <a:r>
              <a:rPr sz="1200" dirty="0">
                <a:latin typeface="思源黑体 CN Regular" panose="020B0500000000000000" pitchFamily="34" charset="-122"/>
                <a:cs typeface="SimSun"/>
              </a:rPr>
              <a:t>碳移</a:t>
            </a:r>
            <a:r>
              <a:rPr sz="1200" spc="-8" dirty="0">
                <a:latin typeface="思源黑体 CN Regular" panose="020B0500000000000000" pitchFamily="34" charset="-122"/>
                <a:cs typeface="SimSun"/>
              </a:rPr>
              <a:t>除</a:t>
            </a:r>
            <a:r>
              <a:rPr sz="1200" dirty="0">
                <a:latin typeface="思源黑体 CN Regular" panose="020B0500000000000000" pitchFamily="34" charset="-122"/>
                <a:cs typeface="SimSun"/>
              </a:rPr>
              <a:t>技术</a:t>
            </a:r>
            <a:r>
              <a:rPr sz="1200" spc="-8" dirty="0">
                <a:latin typeface="思源黑体 CN Regular" panose="020B0500000000000000" pitchFamily="34" charset="-122"/>
                <a:cs typeface="SimSun"/>
              </a:rPr>
              <a:t>，</a:t>
            </a:r>
            <a:r>
              <a:rPr sz="1200" dirty="0">
                <a:latin typeface="思源黑体 CN Regular" panose="020B0500000000000000" pitchFamily="34" charset="-122"/>
                <a:cs typeface="SimSun"/>
              </a:rPr>
              <a:t>减少</a:t>
            </a:r>
            <a:r>
              <a:rPr sz="1200" spc="-8" dirty="0">
                <a:latin typeface="思源黑体 CN Regular" panose="020B0500000000000000" pitchFamily="34" charset="-122"/>
                <a:cs typeface="SimSun"/>
              </a:rPr>
              <a:t>自</a:t>
            </a:r>
            <a:r>
              <a:rPr sz="1200" dirty="0">
                <a:latin typeface="思源黑体 CN Regular" panose="020B0500000000000000" pitchFamily="34" charset="-122"/>
                <a:cs typeface="SimSun"/>
              </a:rPr>
              <a:t>身的</a:t>
            </a:r>
            <a:r>
              <a:rPr sz="1200" spc="-8" dirty="0">
                <a:latin typeface="思源黑体 CN Regular" panose="020B0500000000000000" pitchFamily="34" charset="-122"/>
                <a:cs typeface="SimSun"/>
              </a:rPr>
              <a:t>碳</a:t>
            </a:r>
            <a:r>
              <a:rPr sz="1200" dirty="0">
                <a:latin typeface="思源黑体 CN Regular" panose="020B0500000000000000" pitchFamily="34" charset="-122"/>
                <a:cs typeface="SimSun"/>
              </a:rPr>
              <a:t>足迹</a:t>
            </a:r>
            <a:r>
              <a:rPr sz="1200" spc="-38" dirty="0">
                <a:latin typeface="思源黑体 CN Regular" panose="020B0500000000000000" pitchFamily="34" charset="-122"/>
                <a:cs typeface="SimSun"/>
              </a:rPr>
              <a:t>。</a:t>
            </a:r>
            <a:r>
              <a:rPr b="1" baseline="1736" dirty="0">
                <a:solidFill>
                  <a:srgbClr val="FFFFFF"/>
                </a:solidFill>
                <a:latin typeface="思源黑体 CN Regular" panose="020B0500000000000000" pitchFamily="34" charset="-122"/>
                <a:cs typeface="Microsoft YaHei"/>
              </a:rPr>
              <a:t>中国石</a:t>
            </a:r>
            <a:r>
              <a:rPr b="1" spc="-56" baseline="1736" dirty="0">
                <a:solidFill>
                  <a:srgbClr val="FFFFFF"/>
                </a:solidFill>
                <a:latin typeface="思源黑体 CN Regular" panose="020B0500000000000000" pitchFamily="34" charset="-122"/>
                <a:cs typeface="Microsoft YaHei"/>
              </a:rPr>
              <a:t>油</a:t>
            </a:r>
            <a:r>
              <a:rPr b="1" baseline="1736" dirty="0">
                <a:solidFill>
                  <a:srgbClr val="FFFFFF"/>
                </a:solidFill>
                <a:latin typeface="思源黑体 CN Regular" panose="020B0500000000000000" pitchFamily="34" charset="-122"/>
                <a:cs typeface="Microsoft YaHei"/>
              </a:rPr>
              <a:t>	</a:t>
            </a:r>
            <a:r>
              <a:rPr sz="1200" b="1" dirty="0" err="1">
                <a:solidFill>
                  <a:srgbClr val="FFFFFF"/>
                </a:solidFill>
                <a:latin typeface="思源黑体 CN Regular" panose="020B0500000000000000" pitchFamily="34" charset="-122"/>
                <a:cs typeface="Microsoft YaHei"/>
              </a:rPr>
              <a:t>中国石</a:t>
            </a:r>
            <a:r>
              <a:rPr sz="1200" b="1" spc="-38" dirty="0" err="1">
                <a:solidFill>
                  <a:srgbClr val="FFFFFF"/>
                </a:solidFill>
                <a:latin typeface="思源黑体 CN Regular" panose="020B0500000000000000" pitchFamily="34" charset="-122"/>
                <a:cs typeface="Microsoft YaHei"/>
              </a:rPr>
              <a:t>化</a:t>
            </a:r>
            <a:endParaRPr sz="1200" dirty="0">
              <a:latin typeface="思源黑体 CN Regular" panose="020B0500000000000000" pitchFamily="34" charset="-122"/>
              <a:cs typeface="Microsoft YaHei"/>
            </a:endParaRPr>
          </a:p>
        </p:txBody>
      </p:sp>
      <p:pic>
        <p:nvPicPr>
          <p:cNvPr id="82" name="图片 8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38200" y="2024915"/>
            <a:ext cx="2231238" cy="2343150"/>
          </a:xfrm>
          <a:prstGeom prst="rect">
            <a:avLst/>
          </a:prstGeom>
        </p:spPr>
      </p:pic>
    </p:spTree>
    <p:extLst>
      <p:ext uri="{BB962C8B-B14F-4D97-AF65-F5344CB8AC3E}">
        <p14:creationId xmlns:p14="http://schemas.microsoft.com/office/powerpoint/2010/main" val="661569322"/>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par>
                                <p:cTn id="10" presetID="53" presetClass="entr" presetSubtype="0" fill="hold" grpId="1"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par>
                                <p:cTn id="15" presetID="53" presetClass="entr" presetSubtype="0" fill="hold" grpId="2" nodeType="withEffect">
                                  <p:stCondLst>
                                    <p:cond delay="0"/>
                                  </p:stCondLst>
                                  <p:childTnLst>
                                    <p:set>
                                      <p:cBhvr>
                                        <p:cTn id="16" dur="1" fill="hold">
                                          <p:stCondLst>
                                            <p:cond delay="0"/>
                                          </p:stCondLst>
                                        </p:cTn>
                                        <p:tgtEl>
                                          <p:spTgt spid="38"/>
                                        </p:tgtEl>
                                        <p:attrNameLst>
                                          <p:attrName>style.visibility</p:attrName>
                                        </p:attrNameLst>
                                      </p:cBhvr>
                                      <p:to>
                                        <p:strVal val="visible"/>
                                      </p:to>
                                    </p:set>
                                    <p:anim calcmode="lin" valueType="num">
                                      <p:cBhvr>
                                        <p:cTn id="17" dur="500" fill="hold"/>
                                        <p:tgtEl>
                                          <p:spTgt spid="38"/>
                                        </p:tgtEl>
                                        <p:attrNameLst>
                                          <p:attrName>ppt_w</p:attrName>
                                        </p:attrNameLst>
                                      </p:cBhvr>
                                      <p:tavLst>
                                        <p:tav tm="0">
                                          <p:val>
                                            <p:fltVal val="0"/>
                                          </p:val>
                                        </p:tav>
                                        <p:tav tm="100000">
                                          <p:val>
                                            <p:strVal val="#ppt_w"/>
                                          </p:val>
                                        </p:tav>
                                      </p:tavLst>
                                    </p:anim>
                                    <p:anim calcmode="lin" valueType="num">
                                      <p:cBhvr>
                                        <p:cTn id="18" dur="500" fill="hold"/>
                                        <p:tgtEl>
                                          <p:spTgt spid="38"/>
                                        </p:tgtEl>
                                        <p:attrNameLst>
                                          <p:attrName>ppt_h</p:attrName>
                                        </p:attrNameLst>
                                      </p:cBhvr>
                                      <p:tavLst>
                                        <p:tav tm="0">
                                          <p:val>
                                            <p:fltVal val="0"/>
                                          </p:val>
                                        </p:tav>
                                        <p:tav tm="100000">
                                          <p:val>
                                            <p:strVal val="#ppt_h"/>
                                          </p:val>
                                        </p:tav>
                                      </p:tavLst>
                                    </p:anim>
                                    <p:animEffect transition="in" filter="fade">
                                      <p:cBhvr>
                                        <p:cTn id="19" dur="500"/>
                                        <p:tgtEl>
                                          <p:spTgt spid="38"/>
                                        </p:tgtEl>
                                      </p:cBhvr>
                                    </p:animEffect>
                                  </p:childTnLst>
                                </p:cTn>
                              </p:par>
                            </p:childTnLst>
                          </p:cTn>
                        </p:par>
                      </p:childTnLst>
                    </p:cTn>
                  </p:par>
                  <p:par>
                    <p:cTn id="20" fill="hold" nodeType="clickPar">
                      <p:stCondLst>
                        <p:cond delay="indefinite"/>
                      </p:stCondLst>
                      <p:childTnLst>
                        <p:par>
                          <p:cTn id="21" fill="hold" nodeType="afterGroup">
                            <p:stCondLst>
                              <p:cond delay="0"/>
                            </p:stCondLst>
                            <p:childTnLst>
                              <p:par>
                                <p:cTn id="22" presetID="2" presetClass="entr" presetSubtype="4" fill="hold" nodeType="clickEffect">
                                  <p:stCondLst>
                                    <p:cond delay="0"/>
                                  </p:stCondLst>
                                  <p:childTnLst>
                                    <p:set>
                                      <p:cBhvr>
                                        <p:cTn id="23" dur="1" fill="hold">
                                          <p:stCondLst>
                                            <p:cond delay="0"/>
                                          </p:stCondLst>
                                        </p:cTn>
                                        <p:tgtEl>
                                          <p:spTgt spid="82"/>
                                        </p:tgtEl>
                                        <p:attrNameLst>
                                          <p:attrName>style.visibility</p:attrName>
                                        </p:attrNameLst>
                                      </p:cBhvr>
                                      <p:to>
                                        <p:strVal val="visible"/>
                                      </p:to>
                                    </p:set>
                                    <p:anim calcmode="lin" valueType="num">
                                      <p:cBhvr additive="base">
                                        <p:cTn id="24" dur="500" fill="hold"/>
                                        <p:tgtEl>
                                          <p:spTgt spid="82"/>
                                        </p:tgtEl>
                                        <p:attrNameLst>
                                          <p:attrName>ppt_x</p:attrName>
                                        </p:attrNameLst>
                                      </p:cBhvr>
                                      <p:tavLst>
                                        <p:tav tm="0">
                                          <p:val>
                                            <p:strVal val="#ppt_x"/>
                                          </p:val>
                                        </p:tav>
                                        <p:tav tm="100000">
                                          <p:val>
                                            <p:strVal val="#ppt_x"/>
                                          </p:val>
                                        </p:tav>
                                      </p:tavLst>
                                    </p:anim>
                                    <p:anim calcmode="lin" valueType="num">
                                      <p:cBhvr additive="base">
                                        <p:cTn id="25" dur="500" fill="hold"/>
                                        <p:tgtEl>
                                          <p:spTgt spid="8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1"/>
      <p:bldP spid="38" grpId="2"/>
    </p:bld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Unix 3.10 unknown"/>
  <p:tag name="AS_RELEASE_DATE" val="2020.11.30"/>
  <p:tag name="AS_TITLE" val="Aspose.Slides for Java"/>
  <p:tag name="AS_VERSION" val="20.11"/>
  <p:tag name="ISPRING_FIRST_PUBLISH" val="1"/>
  <p:tag name="ISPRING_OUTPUT_FOLDER" val="F:\我图VIP设计PPT上传\10月份上传文件\298"/>
  <p:tag name="ISPRING_PLAYERS_CUSTOMIZATION" val="UEsDBBQAAgAIAJCuo0g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kK6jSA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CQrqNI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JCuo0g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JCuo0h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JCuo0g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JCuo0i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kK6jSIyYS/o+CAAAjyAAACkAAAB1bml2ZXJzYWwvc2tpbl9jdXN0b21pemF0aW9uX3NldHRpbmdzLnhtbLVa627iShL+v0/RYnWks9IqXMwtK4aVL01iDTEc7CQzu1qhBneCFdvNsRtmOOLHPs0+2D7JVrftYBMgdmYWT6JxddVX1XXrCxnEL16ob2LOAu8Pwj0W2pRzL3yOh39CaLBkPoumEY0pj+sHyqMXuuybGT4xQQNqzEnoksjVxWg8bKCR/KB+T+0bfXhra+0W6rVxC/eRgTs6jF0rxrWiw5jRauqD+hFEghvRJQ35adRBvTD6VsAMYxpxM3Tp96FS5M4PFWdwExHXA7542G2LZ59p3Rtt8aB2s9Pr4H1LVRSli/SO0TQa+17vuqc2EW60Ow1lr/VbSktBzU6ned3dN3utjgJvo+suoLTxdRe1e+12y9i3cAukkapqRkvf95TrZlMFbbh/re9HI63XaKBms6m0jX2nq4y0BgJuBTBUpS8cqBiKpnT3qqY2+woa6SNt1N5jA3f1Duq3cLfR2Lc1TWk0Ds49zC7vrgO19HQyd74DeDIEJ0dFbtVPJNdguYkiYHZosPYJpygkAf1UkzkZcpmx6NclW+/+UksTVCZzxp7ZVaQmRCALsOEJrEFdjmRs0q58YeTpyHM/1RYbzll4tWQhB6irkEUB8WvDPye5k86sjCTb0qiK3BNZ0oO6nvyUFUt1QT7Dc0loyYI1CXdj9syuFmT58hyxTeiWMnO1W9PI98IX4G5c93R8UZHvxdzkNCjYh/viKS+2hnjGVJjXxeIpJemTBfUzjQ35qSB3UPm+R45Et17scSmqNsVzSXRNnmkxAH1VPJdlQtBSjFpPPO8LcfqdA7siyr91kd0nOxoVlSTt8qIUW2/WVfNpHbFn4eyi3PuBfpXzGXSf8FlY2BBPKSExQaGwVJRSt8n5G0eM6etxLxkEoAWCm28uKUlCTrW5PrmbqtbX+XhyM5lr5k1tqCdViURZ/trq9r83O13oXKlcSST7Th2Pi1hIgnUa5bAsZzYZzwEQj+cW/uLUhuJ3ZdHJvTM2LVwbpv+pDDCd4YfaUPwuI3o/m2HLmdtj08Bz055bE0f6ZYwdbNSGX9kGrciWIs7Q1qPfEF9RBO3ZiyiKfc+VA6Jle+GGltBnTO5U05rPsO3MTN0xJ1ZtaLMo2v1VIpMNX0HyrEiMXC8mC5+6Ui2kiBxf51co+MdXHnCygHjhVRntM/XRtG7mzmQytufYMjJKbYhDFxkREZqqA81UG88AIyKwjn9MfC6zTyIg1fcrg9yaN7dj+HGEIbfe88qHH/4Ba6YYQjKlYQlBSBw8g6yz7cfJzBA+BIWIoDWJ428scgtJkw9dCWzT0ieQmrqTw3cETIYNgffCJaQOXfISeHfYttUbPNcmXyDHoTYnFYUmn6EkP1cU+optqCFslxCz1AfzRhUVIcowK5CsBpdE5Lu/Q2S5BDnhza3HNjFQhIehTGQ1xleVNdn4t3sIpKmOz1R7AgzOlm/P3paCKZELy1wJXdCGdGyI7Prt3vzHfKSaY2zMId2MyePckV1SKA3IDoWMI+JuSbikaEGXZAOVsIMx13PlmIi8NOH3jfcHIjztP7+krcsy8JdfPmBSoeGdsAz2y6AMtilr/p524bZ0Bh80ROT6WSvKOODDJtg6ttSZOfk5IYq9YOMnXfpnBOrVuKrBeteOH/dX+bD9H4yxkxasmdDRNI9VEsKwEoslBxZPv5KgaY1AXXpYhIYvTqiVAKxJimEx9AMwD+C5giEP4NFqEI9Ys00HNluPdCFOHyWEZa0mUTsdb3FG9Ckc0F9LdUGfGOyXfEq2yUYG1i4Z/jJRzm2VCkuLYzpjMNwCzOckqQDV9wJxhioHe3+HM1ckq0FhPo9s47uyun3vRa4I4OdNQN/uw54iFkiqT+Isr5NF6e8/aEgyxVmid1ptA/FaoKVjlavPH4qYjdWZfjvXVUvH4kQh6tkvLwfVIXwyduz5WNUEApRJQPhyBavwkzjnlcdKTgQGHqmAl07epiRarv777/+UhzmyJ6GilPq3qjhQ/KJr4le8f1qM0/hfJXAcVSuKypeSgumBKhMtf75yTEjQn3JkIcmyFLBAXHGVUg0lkIZRdRxVv72DKrFlUbBNBHvBiiB36uwzND65168N70j0Ao3TYcyvCiQ9L3KTV7bhcMTdcN8LaUXxH16JxOQdczpXDUOe/aFGfW/5kiy/Lhxg0ms+5LPnKnj6rWpBdz6CpK7Hq2PKxS3rWtASkvdDQ9ieXOteCYcLFZ9AD+eF+5mQR8yfiputt1e5wCAu4iCNhzwSR/rsLc8Rr9i3NHbDJ+LHwJYnHbNOwYap2CymkEXaMfdM1I6bx00px4wPzId1QU+mk4Mu0o+ldF2TN795Ba+0N5bDMSsdypl+IB7zW/Q7f8OfIx7z22JNmcC57q1Nx0N50ew6TiNRnl4mdsBDQ9mlUp7srcgjLBiLa9k4N5GUUOQMmEuHcm10vICm5SxoeYPrZywehK/blzshs9jJacfia4fCwCF965fzd8A97tPzyS3nASWYd7V8P1UBKc+pEki+Pjh2RkJFfLemn2pwECHLlej0cQ2lGJ9qwp3JNzTn5NZZPxPtLCcprbksGsh+Ltt5JZWh6OLVVLGk2C8LDepv/DSoX4rQIIU9H8BwEyxohCEHPOhyaYSKxDz7KrsKe5A70iO5M6N5AL4C7BDOSFkl5AiFxJLbqqxakpf8OOwtuefTLc1aVY6Qc87l+Q9iqI7Lya3yMX3i+fROKZWrIO11h1ws9sAc/ayUPJHllRyNVCw6ThaxnP2JbpUtPgcbTyxHWZsW6Z7v0IwfRb1+QhXwnvP+oJ5fZqFHvfmW9ZgGooB39m8O/gdQSwMEFAACAAgAkK6jSCqKN+aHEQAA8GEAABcAAAB1bml2ZXJzYWwvdW5pdmVyc2FsLnBuZ+3d+VeS2f8AcEszJ2eizcwsbZq0xQXUGjMXWmzSkXKd1FLR1GwzNTMUWVKnsUUldcpdmlzaJW3S3MAlJdSgCZXSlAqFEJUQkR0+9J2az4x+5g/4nvNwDni49znPva/73NUf3lzyOrDvm0WrF2lpaX3j7ubqo6WlA9PS0o7T09WkqHZb7tP8mRfvs2+3VhV1DVfzRSdq1/5dWlrVOH1F2ALN969i3QLjtbQWt396zyPH3I7Q0gq74O66yy8xZGIIfuVBpJIsUOajtJzPH9AGteV+tHya9SNk04+uznrL59ssmXgGKf/ouv5F2jL9+Xt0Lnl5KrRTkJWBFJlobZNiSH7uQT2fdujRUcI2JuOX/fUcWml9FaOnNIlP6yE+LlBIpume9vxm8TC7BDFcL5Gyi2Jk3K9XhZ6fp/v3j7c/rF6lLDvkti2bizvMgrpI3qYZS7uuuNw01P4a0qL194/7Nl7REYoneuamWEV1wM2Vtv/MhrTsTNbucxsjP6BB1U3KsPt3YCb7MiNmlXcjPeWEWd0Y72xQIk4fQZss+Gf2+ZRI7b4fTyuVfKwhDFY1p7rnU8Df+FnUV1ha5ZlFjWTMzv8QuRPivcTAVXd2Rr7REliTd2LZnPvNay1n/PwsogdtN0tz1fghxHvpT3Nv9RBCuZezjNMzt+yWNte9fkuNZpfR0lbuv9R355D97Batn6e/3MB7b8ScOunnNm3ZHEfNmG0P0bWE+bkaZM++XpOMNLBZ0AsgAASAABAAAkAACAABIAAEgAAQAAJAAAgAASAABIAAEAACQAAIAAEgAASAABAAAkAACAABIAAEgAAQAAJAAAgAASAABIAAEAACQAAIAAEgAASAABAAAkAACAABIAAEgAAQAAJAAAgAASAABIAAEAACQAAIAAEgAASAABAA4v8RIkXaNvKI5jIo+R/RAs+nqO1ju8MS0+bG0dM9bb8uP+BVwCqb2WEBW3rOh77PbDNeMCeioJ750YNHD85OhcT+e/v+W/I12ObIOXV9dh5MmWc+v2zn3RezylirKTr1Umib1uwq+QucYS7SkdznHuDm35OmKBvtcU5Tz9gpC0221+NFZ/q6/cFRzU1rx/IY3qP/LNDaHqJEzayA5gXLbfs4jSJhHUkZPe0Q06wSbWVxGSrMLUkiWVUMDclHSd6lF5mqJeSNhm7WjU3IJN7oTFa7qck/YynCtflE+SRFVaH+dtdNF84DRjTlnDO1Hu1CYgedgFSzRfAdeGk7K3TqTTyt5CdLo/TDYARy+0kT9QXDkFe9tG04ebupKlZIdeSjJuLgaFHfczBGcOUKnuYiH7/LecwWC7d3Y5c0CTqN4SVKPlYtH6RikGBRYiP10eSpN0yoWkobNAE3M4J/qHovDkAGmqCn/3geSeD8VlqFLDi6t3Zc/sJROE3N//L0c1JkHtO+ykWXtnmHcuNKk9gFHTQzXtz1Ulq9S9PkzN30ZXEQB8bqn8Din0jVjI3ViKEERsfG7pOl4mbxsPwx+d4rH1IIvphBi8EIiwzVjWxpUnG7WuveI4KXT5SqmY/mv1cz6g9KViG8QY3yyUZEZxWyAVmMHEA2xYFHb65/qgcWqfMmTxVlC2rWTiUHzdT08g4R9gS6XG8OB9PvP1uMPRxQw333V4Wpr3cqR4dYOCgmPLz14hoPxNkqm4iJ7mAE6hoz57vF5ifhL3xRTWZOlHbe8h7ZyBMVYj/kTiSl1jP/pDdEuSHhvlZOXgdrUpzO0PuWpTgR7J1drkrW+UXw8HJ4gr+IaVDfWZL51taE4JTR4b3gIvf9iDFT0tn/wbb0XF42GotDru28ya3JqwjhvJMGtI7suH6cfCg7ST7An+iud7D/3K+2m2mLmq08BfG99zAF16mKu1iSLwqTwPDgPJx5l0opZX6VhOK2DbR442NppJHwQbPA/CCmqSWrO6hS7BX2myrZpGbLhgzRvguEpXu3pMLwmMTbXjbwKxlmf1TZU4N/mFE6j4ktbnmAuy9u8QAzBxBbBk34n2oSkL12akfyAC/58Ll+auGXDm7nxRx8vwJaDe3s/n26NjaDKewt5QzwOTVnD4piWyNoobaLEdGQO6RWPBZ7RbqgbyM3vOMhe8qJGoaFnGpsXApjC0JXw2oXXK9Pj8aRVmw4Z2QEphNJ5IG8SO6o49PBhOblziOR07+nNzs7QDnkz2Ph1rEbRCeWOZaZIyW/9kDEBpvmMbnMW8StUVzLfqcgSH1laM1Esm+G/t2rPiBDjyoxqMBX37wxQ8+cp349tY0/7UQVEUscYjjPP98Q8bJlv8r81uDNpy8DmdyrcSUkrJJO8eBUT8e2jqxOdUdvplbx432qy4mGXYUxeg1nC0xKlWF+8IN2mX50fpgPyUXJwFUy2yOQVJGZHx0rPYYC5coeC5RenSz4jDPM2u7MB371TGQ1hKJITI4P+WsaPG6cOPGYMYDanBUja1CCA+FYpSjtJmWtvnnRa9zx4w3jYekr7oQ37TksNHPIU8Y/EF1KWpArIIz0qk/Lb6XjBDUIbGkC1cCmU1xWgHH368hpyFt06LsTmedtlZUE+q07HLvM9QY7Kj3tQJvoQritbduBqWQYicsrzBvtTaWYqj6mP8C29MnTg/kLG4pmZPiZhdGTZOXnKRetm6UkbDWZSuLa4M9RXtlg+b6o4XTVycJUSop+ruznxAbXV7pnGXmHMsAdd9I9sdbOpAr7+SC4OusJtYE4UoHJ2mlLJazvSAyw2tdJ8NQUe3EzS1CJsH//g/P93V2R6vnPX+ad6uu+rjJhFRH7u5vZkfWWA2tObEniBPJ7hzHyiSunGya4OrkiIqjZ3pN///NC9jbomzVTnnoM+JvnWNWYP0k2Fk6XPUmSfTSEo+KEvb6e0RiVEM+cEfBqOb6kGYWQBkddaJWohbgkXlJf+xg2F1fGi8ubtEBjRBKRZk7Yjh4Q2PbzvEkhBHoVo84khOMPwpeGK5HOTJlItiaUQecnr2SNOo/IC/TMF+rmml01mQQZ6bocVmYRhwUYGfcWPLOH3f1IFtP6dPDXus1/BdK11YxVi5mvtFnH2XABRJXsmibLT2Dg7Jko4T1mMoPVC1/cz9/mMlmivpLDJ6lVHblZq7KbrD1ijCnCQjx561u/p7dNWYxOeOLp5BKe1A9211S0A8eoe++uXMWpFnqpxeeDecLHBBqRSXOFLIWttBh5aVySLtc+SWmJ5D+zTiZvyn/4OKK73Sjs8/p3J6VuGMm7EWCrSj2NWgY9uITuOb4PUoBZBo9jaSY+otVZGP7oILkdq+TBwSbYhuHbHF/olsL7mfPo5MPI5FecpCwcgycy9iRZ5AfNKMj0Xl7wHxE6ZUmrVnMcm9PQIZNS+q+ZFcICaJCmPke2brbF8UHVe1IpAb/2qBGDwojMbX+F/a1LuSfxj6u9kFUtu43bVbcgVyaCqgS4ugfW1zXXB8NYbh25Mm/4+xrPDQFTJJqwWLWAc9FVrpMrayY7ZO3tqh19Vp3q/jpgh2mr67pL2eW3nTB8aHntECm07Wex/l9jLGHVq416Pfijlk5jy8Uyh91uVusrW8tduKZMRLhqe/idmuj9zpk64ddsiWqK3iIhmB4oR1qVCAY4dnAkg3cIfLikVaKyEDVYod2pKDPb9d7OE2erbZXKLAPYmPhT4Rv0zDUrN/R7kmIUDN4Jw/YT+tpfts9IVFc/nNgJCSPdQxPs5X9WJ4iQgk5tqQ2tsTqbEROww+U30+oyk7rdu9HqHG5eXgaccAyidAjGZbzwUTsS19wiRkQyGeGUQRcawjKykxdM4FRdoCgSHjBOypIPkFZEMfLe6JnDMazOzW1JrQOih2jrRKfny0oFHy9/e0GkkvOZTjOvwos2lia+r8WDoIqP7EamcrKDpbeRIV8cO7EW2URvMGwd+X2yfTBd/mWHVHTibfY+k9eO32fgAjn6uVLSQTt1TvFSEDsulOtxZkxchLHrFYxuF2LdzaVrErkhuZxtzril9p3iYCO4jx0839JZfdkqPNhWrbJiHccZwLo6X0oD8i0tYS6yD2XPxSS1cv/e7NQGHofuCUULtoueiLZyW5NRWLcE21g3SAGxzITeGUwj0AuQwc2gsC9bKeLpt9f8Q+pzQs+8tl8zpJlSO/Ne9qivFW9jPjnb4PdaFLnF49sjE26hE8LXM2YOopP0C89qwZT6cSmj5qhr+fFNher4HvIi88jv0EWC/fCoeRX9G0AukrcV1RGrvcfieMdfpoklqvO8iNAJR7Y3h9x2SpV1CCI4R+dOdPK6HP9cJeRGiZrdH+iyuUf31WD1j1TJqnP3rc9peoXTzYxId2cVqqJmhvWBt8hcJM/ALk48DCnAuh9QIhZky8YyZDUVAmevMWkGI1kFnr/2u/xfL6GHS3Vy3SFJrEx7a2Ivu0azkUgfiqc5F2meEaKIpJyIwZS+NlKw7Un1kpcWUAR+V3PaIKeke/p4DmJatPiMYnn4YGnVsM3h/HFxa/tv4g/cks8V/bo4LcVTs2U98lU26usd6DeyDeqaWG9TUwarR21WtEiLZdzaLxxcCeok7MeSLn/FYnDUT0/LdlgOecoUnTwbKE72snjpnrG4sXeNIcwdBNmVP5CSabxX1S1jWpQs0o2FAmXuYyVY6Uce4Z6qdQ6CFGiG5NEqkbMH27vcWuyJldE7aDK1MB06/WJPEV4xsvEIpaAjZ+mTpzmjob/THPPQaZR82UQheJG5i5djb9mtqIufu17M2wd1wwOO+ePLDQ6MHr9+Ct/VnVQCJvMIJKK/5Z1HTeGaXRHo2IQTV7MNbpREZVfuKl/0CuXgQ/oeXVwoRskHmSthOrnGjX6BSHLj9EceMhmOdHBSsLGxI1lDNp8b52ttcPO0T+OxmhF1g4s19BqTU88pHXS8rmf+iA8/w28WY6Kda3jdp9gWuTFo3mHNmWB9/riksoshWhzPBemBxPNWfNmSv+hu0Uyaw1sKLaXEKly35zvxHaxBFBPcYcQ5FmYr1fGEcKXOASh3KlfTS4j80DzV+Y8fQ0zX1ceIv2w9TDGSd7uYtAgmzoPfS7cqIPmCGSUSNBMtHkrrN1tp/oj0DfNTj9Y0rkWuVGwjMHPgrD2kk8tamLuHyO0fQFSJki2V8969czl25MtgkRnd5odVz4R3xWObzJgclewBWgpPnnhsIX3T0haxbP8YfuHwzH44HCMdJdx0V6qjmdOPVUlhmi6d9Mvy1hFJaznxXOyEYx3alP+C4Bkka+9ol6NjR6lDDn/W2Z7ckoByauCTq/2lZz2OEqbEO/o4Cdfwhk81z0dVKVm1kMSOwasVHCgcBbo8jTdQURHER1IRAWuVX/xODJF2w1Vnwkn8Zz9duGGqeLtwIeN1uOe3vIlGDK4Cuk7zvFAvWNZDZp9buVx3zEI7S1DPvuNEk5Wu9YjywcVvAfNtQrIaWBV2biYmC3PjreJPWtBxmOmy5+0gaNOOwl5WP31D+mRcczxfs1f85eMqrFufsOkywXM8cWNIFP/KlyUoNyVcbTZsM3/nlBMDRU2uwtMIDunhCrMTa2DUpYFnYj8Fy68k5lE+9WmPMsp/p6yS4T8Sg5WtXX8/KHKO3VDdnAginXhfc+zhTPxwvAKFibZ06ITf7GwtH96UJbLvOLl4PboYrZqpn++GhubKfH6WMaV5HxTjUdBGiW0WMj/gPehyvCKtrbvH6r/HPn9tzrR0vJCGpdOSGkmqS/LmVPcp42IhizjVZVG0zxR91lf95uN0lPKQ83gx3B7cCF03+8j/KnonpEBJb3uYmN4654Cr6eFHNrfPSbbTZNgvilkx5ywOAZmrZQzSmsv2X+vO/fEAj/8L1i9nqs+tG970b8H6RR2G8O1L/se9W1rydO9eezOg4Kdfu8RX8Rx32s25IsowsxwTpJlzBJo+ts/dZ/mcf3DceJBy4jsW2b+1HPNOs+Dw2UIaNCYZ8mNhYdfs3yeAavftvnsJhlWYFhB7mn9T60K1NC/3vQdcq3aHpv4HUEsDBBQAAgAIAJCuo0iV7pF+SwAAAGsAAAAbAAAAdW5pdmVyc2FsL3VuaXZlcnNhbC5wbmcueG1ss7GvyM1RKEstKs7Mz7NVMtQzULK34+WyKShKLctMLVeoAIoBBSFASaESyDVCcMszU0oygEIG5mYIwYzUzPSMElslCwNzuKA+0EwAUEsBAgAAFAACAAgAkK6jSA5qJE5iBAAABREAAB0AAAAAAAAAAQAAAAAAAAAAAHVuaXZlcnNhbC9jb21tb25fbWVzc2FnZXMubG5nUEsBAgAAFAACAAgAkK6jSAh+CyMpAwAAhgwAACcAAAAAAAAAAQAAAAAAnQQAAHVuaXZlcnNhbC9mbGFzaF9wdWJsaXNoaW5nX3NldHRpbmdzLnhtbFBLAQIAABQAAgAIAJCuo0i1/AlkugIAAFUKAAAhAAAAAAAAAAEAAAAAAAsIAAB1bml2ZXJzYWwvZmxhc2hfc2tpbl9zZXR0aW5ncy54bWxQSwECAAAUAAIACACQrqNIKpYPZ/4CAACXCwAAJgAAAAAAAAABAAAAAAAECwAAdW5pdmVyc2FsL2h0bWxfcHVibGlzaGluZ19zZXR0aW5ncy54bWxQSwECAAAUAAIACACQrqNIaHFSkZoBAAAfBgAAHwAAAAAAAAABAAAAAABGDgAAdW5pdmVyc2FsL2h0bWxfc2tpbl9zZXR0aW5ncy5qc1BLAQIAABQAAgAIAJCuo0g9PC/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o+CAAAjyAAACkAAAAAAAAAAQAAAAAA6hQAAHVuaXZlcnNhbC9za2luX2N1c3RvbWl6YXRpb25fc2V0dGluZ3MueG1sUEsBAgAAFAACAAgAkK6jSCqKN+aHEQAA8GEAABcAAAAAAAAAAAAAAAAAbx0AAHVuaXZlcnNhbC91bml2ZXJzYWwucG5nUEsBAgAAFAACAAgAkK6jSJXukX5LAAAAawAAABsAAAAAAAAAAQAAAAAAKy8AAHVuaXZlcnNhbC91bml2ZXJzYWwucG5nLnhtbFBLBQYAAAAACwALAEkDAACvLwAAAAA="/>
  <p:tag name="ISPRING_PRESENTATION_TITLE" val="1"/>
  <p:tag name="ISPRING_SCORM_ENDPOINT" val="&lt;endpoint&gt;&lt;enable&gt;0&lt;/enable&gt;&lt;lrs&gt;http://&lt;/lrs&gt;&lt;auth&gt;0&lt;/auth&gt;&lt;login&gt;&lt;/login&gt;&lt;password&gt;&lt;/password&gt;&lt;key&gt;&lt;/key&gt;&lt;name&gt;&lt;/name&gt;&lt;email&gt;&lt;/email&gt;&lt;/endpoint&gt;&#10;"/>
  <p:tag name="ISPRING_SCORM_PASSING_SCORE" val="100.000000"/>
  <p:tag name="ISPRING_SCORM_RATE_QUIZZES" val="0"/>
  <p:tag name="ISPRING_SCORM_RATE_SLIDES" val="1"/>
  <p:tag name="ISPRING_ULTRA_SCORM_COURSE_ID" val="82ADB108-2F67-4B4E-A97E-19ABB6FAC58E"/>
  <p:tag name="ISPRINGCLOUDFOLDERID" val="0"/>
  <p:tag name="ISPRINGCLOUDFOLDERPATH" val="Repository"/>
  <p:tag name="ISPRINGONLINEFOLDERID" val="0"/>
  <p:tag name="ISPRINGONLINEFOLDERPATH" val="Content List"/>
</p:tagLst>
</file>

<file path=ppt/theme/theme1.xml><?xml version="1.0" encoding="utf-8"?>
<a:theme xmlns:a="http://schemas.openxmlformats.org/drawingml/2006/main" name="第一PPT模板网-WWW.1PPT.COM">
  <a:themeElements>
    <a:clrScheme name="自定义 1">
      <a:dk1>
        <a:srgbClr val="000000"/>
      </a:dk1>
      <a:lt1>
        <a:srgbClr val="FFFFFF"/>
      </a:lt1>
      <a:dk2>
        <a:srgbClr val="000000"/>
      </a:dk2>
      <a:lt2>
        <a:srgbClr val="FFFFFF"/>
      </a:lt2>
      <a:accent1>
        <a:srgbClr val="028865"/>
      </a:accent1>
      <a:accent2>
        <a:srgbClr val="00B050"/>
      </a:accent2>
      <a:accent3>
        <a:srgbClr val="028865"/>
      </a:accent3>
      <a:accent4>
        <a:srgbClr val="00B050"/>
      </a:accent4>
      <a:accent5>
        <a:srgbClr val="028865"/>
      </a:accent5>
      <a:accent6>
        <a:srgbClr val="00B050"/>
      </a:accent6>
      <a:hlink>
        <a:srgbClr val="028865"/>
      </a:hlink>
      <a:folHlink>
        <a:srgbClr val="00B050"/>
      </a:folHlink>
    </a:clrScheme>
    <a:fontScheme name="自定义 1">
      <a:majorFont>
        <a:latin typeface="Calibri Light"/>
        <a:ea typeface="思源黑体 CN Bold"/>
        <a:cs typeface="Arial"/>
      </a:majorFont>
      <a:minorFont>
        <a:latin typeface="Calibri"/>
        <a:ea typeface="思源黑体 CN Regular"/>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1210</Words>
  <Application>Microsoft Office PowerPoint</Application>
  <PresentationFormat>全屏显示(16:9)</PresentationFormat>
  <Paragraphs>301</Paragraphs>
  <Slides>19</Slides>
  <Notes>7</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19</vt:i4>
      </vt:variant>
    </vt:vector>
  </HeadingPairs>
  <TitlesOfParts>
    <vt:vector size="33" baseType="lpstr">
      <vt:lpstr>Meiryo</vt:lpstr>
      <vt:lpstr>汉仪雅酷黑 85W</vt:lpstr>
      <vt:lpstr>思源黑体 CN Bold</vt:lpstr>
      <vt:lpstr>思源黑体 CN Regular</vt:lpstr>
      <vt:lpstr>宋体</vt:lpstr>
      <vt:lpstr>宋体</vt:lpstr>
      <vt:lpstr>Microsoft YaHei</vt:lpstr>
      <vt:lpstr>Microsoft YaHei</vt:lpstr>
      <vt:lpstr>Arial</vt:lpstr>
      <vt:lpstr>Calibri</vt:lpstr>
      <vt:lpstr>Calibri Light</vt:lpstr>
      <vt:lpstr>Times New Roman</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
  <cp:lastModifiedBy/>
  <cp:revision>1</cp:revision>
  <cp:lastPrinted>2022-06-14T21:20:58Z</cp:lastPrinted>
  <dcterms:created xsi:type="dcterms:W3CDTF">2022-06-14T21:20:58Z</dcterms:created>
  <dcterms:modified xsi:type="dcterms:W3CDTF">2023-03-07T01:57:45Z</dcterms:modified>
</cp:coreProperties>
</file>