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sldIdLst>
    <p:sldId id="256" r:id="rId3"/>
    <p:sldId id="261" r:id="rId4"/>
    <p:sldId id="257" r:id="rId5"/>
    <p:sldId id="258" r:id="rId6"/>
    <p:sldId id="259" r:id="rId7"/>
    <p:sldId id="264" r:id="rId8"/>
    <p:sldId id="265" r:id="rId9"/>
    <p:sldId id="266" r:id="rId10"/>
    <p:sldId id="267" r:id="rId11"/>
    <p:sldId id="280" r:id="rId12"/>
    <p:sldId id="262" r:id="rId13"/>
    <p:sldId id="268" r:id="rId14"/>
    <p:sldId id="269" r:id="rId15"/>
    <p:sldId id="270" r:id="rId16"/>
    <p:sldId id="271" r:id="rId17"/>
    <p:sldId id="272" r:id="rId18"/>
    <p:sldId id="273" r:id="rId19"/>
    <p:sldId id="274" r:id="rId20"/>
    <p:sldId id="275" r:id="rId21"/>
    <p:sldId id="263" r:id="rId22"/>
    <p:sldId id="276" r:id="rId23"/>
    <p:sldId id="277" r:id="rId24"/>
    <p:sldId id="279" r:id="rId25"/>
    <p:sldId id="281"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0E1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F72FD-2483-4293-BA8A-D8115BE769DB}" type="datetimeFigureOut">
              <a:rPr lang="zh-CN" altLang="en-US" smtClean="0"/>
              <a:t>2023/3/7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65AD2-6516-41F9-9370-C597D3B9E76D}" type="slidenum">
              <a:rPr lang="zh-CN" altLang="en-US" smtClean="0"/>
              <a:t>‹#›</a:t>
            </a:fld>
            <a:endParaRPr lang="zh-CN" altLang="en-US"/>
          </a:p>
        </p:txBody>
      </p:sp>
    </p:spTree>
    <p:extLst>
      <p:ext uri="{BB962C8B-B14F-4D97-AF65-F5344CB8AC3E}">
        <p14:creationId xmlns:p14="http://schemas.microsoft.com/office/powerpoint/2010/main" val="538291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D565AD2-6516-41F9-9370-C597D3B9E76D}" type="slidenum">
              <a:rPr lang="zh-CN" altLang="en-US" smtClean="0"/>
              <a:t>12</a:t>
            </a:fld>
            <a:endParaRPr lang="zh-CN" altLang="en-US"/>
          </a:p>
        </p:txBody>
      </p:sp>
    </p:spTree>
    <p:extLst>
      <p:ext uri="{BB962C8B-B14F-4D97-AF65-F5344CB8AC3E}">
        <p14:creationId xmlns:p14="http://schemas.microsoft.com/office/powerpoint/2010/main" val="123889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691790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26644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4303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3757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0578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3247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92225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8510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866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2411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8984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6669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B908CEE-9737-49D2-B81F-2E71D3E08E61}" type="datetimeFigureOut">
              <a:rPr lang="zh-CN" altLang="en-US" smtClean="0"/>
              <a:t>2023/3/7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7E88C7-1DD6-4438-B3A0-7C21AA40B0AE}"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08CEE-9737-49D2-B81F-2E71D3E08E61}" type="datetimeFigureOut">
              <a:rPr lang="zh-CN" altLang="en-US" smtClean="0"/>
              <a:t>2023/3/7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E88C7-1DD6-4438-B3A0-7C21AA40B0AE}" type="slidenum">
              <a:rPr lang="zh-CN" altLang="en-US" smtClean="0"/>
              <a:t>‹#›</a:t>
            </a:fld>
            <a:endParaRPr lang="zh-CN" altLang="en-US"/>
          </a:p>
        </p:txBody>
      </p:sp>
      <p:pic>
        <p:nvPicPr>
          <p:cNvPr id="7"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5471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hemeOverride" Target="../theme/themeOverride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hemeOverride" Target="../theme/themeOverride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657617" y="3803786"/>
            <a:ext cx="3983158" cy="3263362"/>
          </a:xfrm>
          <a:prstGeom prst="rect">
            <a:avLst/>
          </a:prstGeom>
        </p:spPr>
      </p:pic>
      <p:sp>
        <p:nvSpPr>
          <p:cNvPr id="6" name="文本框 5"/>
          <p:cNvSpPr txBox="1"/>
          <p:nvPr/>
        </p:nvSpPr>
        <p:spPr>
          <a:xfrm>
            <a:off x="1136649" y="1414253"/>
            <a:ext cx="9918700" cy="2554545"/>
          </a:xfrm>
          <a:prstGeom prst="rect">
            <a:avLst/>
          </a:prstGeom>
          <a:noFill/>
        </p:spPr>
        <p:txBody>
          <a:bodyPr wrap="square" rtlCol="0">
            <a:spAutoFit/>
          </a:bodyPr>
          <a:lstStyle/>
          <a:p>
            <a:pPr algn="ctr"/>
            <a:r>
              <a:rPr lang="zh-CN" altLang="en-US" sz="8000" dirty="0">
                <a:solidFill>
                  <a:schemeClr val="bg1"/>
                </a:solidFill>
                <a:effectLst>
                  <a:outerShdw blurRad="63500" sx="102000" sy="102000" algn="ctr" rotWithShape="0">
                    <a:prstClr val="black">
                      <a:alpha val="40000"/>
                    </a:prstClr>
                  </a:outerShdw>
                </a:effectLst>
                <a:latin typeface="思源黑体 CN Heavy" panose="020B0A00000000000000" pitchFamily="34" charset="-122"/>
                <a:ea typeface="思源黑体 CN Heavy" panose="020B0A00000000000000" pitchFamily="34" charset="-122"/>
                <a:sym typeface="思源黑体 CN Medium" panose="020B0600000000000000" pitchFamily="34" charset="-122"/>
              </a:rPr>
              <a:t>新时代加强</a:t>
            </a:r>
            <a:endParaRPr lang="en-US" altLang="zh-CN" sz="8000" dirty="0">
              <a:solidFill>
                <a:schemeClr val="bg1"/>
              </a:solidFill>
              <a:effectLst>
                <a:outerShdw blurRad="63500" sx="102000" sy="102000" algn="ctr" rotWithShape="0">
                  <a:prstClr val="black">
                    <a:alpha val="40000"/>
                  </a:prstClr>
                </a:outerShdw>
              </a:effectLst>
              <a:latin typeface="思源黑体 CN Heavy" panose="020B0A00000000000000" pitchFamily="34" charset="-122"/>
              <a:ea typeface="思源黑体 CN Heavy" panose="020B0A00000000000000" pitchFamily="34" charset="-122"/>
              <a:sym typeface="思源黑体 CN Medium" panose="020B0600000000000000" pitchFamily="34" charset="-122"/>
            </a:endParaRPr>
          </a:p>
          <a:p>
            <a:pPr algn="ctr"/>
            <a:r>
              <a:rPr lang="zh-CN" altLang="en-US" sz="8000" dirty="0">
                <a:solidFill>
                  <a:schemeClr val="bg1"/>
                </a:solidFill>
                <a:effectLst>
                  <a:outerShdw blurRad="63500" sx="102000" sy="102000" algn="ctr" rotWithShape="0">
                    <a:prstClr val="black">
                      <a:alpha val="40000"/>
                    </a:prstClr>
                  </a:outerShdw>
                </a:effectLst>
                <a:latin typeface="思源黑体 CN Heavy" panose="020B0A00000000000000" pitchFamily="34" charset="-122"/>
                <a:ea typeface="思源黑体 CN Heavy" panose="020B0A00000000000000" pitchFamily="34" charset="-122"/>
                <a:sym typeface="思源黑体 CN Medium" panose="020B0600000000000000" pitchFamily="34" charset="-122"/>
              </a:rPr>
              <a:t>党史学习教育研究</a:t>
            </a:r>
            <a:endParaRPr lang="en-US" altLang="zh-CN" sz="8000" dirty="0">
              <a:solidFill>
                <a:schemeClr val="bg1"/>
              </a:solidFill>
              <a:effectLst>
                <a:outerShdw blurRad="63500" sx="102000" sy="102000" algn="ctr" rotWithShape="0">
                  <a:prstClr val="black">
                    <a:alpha val="40000"/>
                  </a:prstClr>
                </a:outerShdw>
              </a:effectLst>
              <a:latin typeface="思源黑体 CN Heavy" panose="020B0A00000000000000" pitchFamily="34" charset="-122"/>
              <a:ea typeface="思源黑体 CN Heavy" panose="020B0A00000000000000" pitchFamily="34" charset="-122"/>
              <a:sym typeface="思源黑体 CN Medium" panose="020B0600000000000000" pitchFamily="34" charset="-122"/>
            </a:endParaRPr>
          </a:p>
        </p:txBody>
      </p:sp>
      <p:sp>
        <p:nvSpPr>
          <p:cNvPr id="7" name="文本框 6"/>
          <p:cNvSpPr txBox="1"/>
          <p:nvPr/>
        </p:nvSpPr>
        <p:spPr>
          <a:xfrm>
            <a:off x="3011030" y="4157483"/>
            <a:ext cx="6169939" cy="368300"/>
          </a:xfrm>
          <a:prstGeom prst="rect">
            <a:avLst/>
          </a:prstGeom>
          <a:noFill/>
          <a:effectLst>
            <a:outerShdw blurRad="63500" sx="102000" sy="102000" algn="ctr" rotWithShape="0">
              <a:prstClr val="black">
                <a:alpha val="40000"/>
              </a:prstClr>
            </a:outerShdw>
          </a:effectLst>
        </p:spPr>
        <p:txBody>
          <a:bodyPr wrap="square" rtlCol="0">
            <a:spAutoFit/>
          </a:bodyPr>
          <a:lstStyle/>
          <a:p>
            <a:pPr algn="dist"/>
            <a:r>
              <a:rPr lang="en-US" altLang="zh-CN" dirty="0" smtClean="0">
                <a:solidFill>
                  <a:schemeClr val="bg1"/>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20XX</a:t>
            </a:r>
            <a:r>
              <a:rPr lang="zh-CN" altLang="en-US" dirty="0" smtClean="0">
                <a:solidFill>
                  <a:schemeClr val="bg1"/>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年度</a:t>
            </a:r>
            <a:r>
              <a:rPr lang="zh-CN" altLang="en-US" dirty="0">
                <a:solidFill>
                  <a:schemeClr val="bg1"/>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党史学习教育课件</a:t>
            </a:r>
          </a:p>
        </p:txBody>
      </p:sp>
      <p:sp>
        <p:nvSpPr>
          <p:cNvPr id="8" name="文本框 7"/>
          <p:cNvSpPr txBox="1"/>
          <p:nvPr/>
        </p:nvSpPr>
        <p:spPr>
          <a:xfrm>
            <a:off x="4398471" y="4865805"/>
            <a:ext cx="640080" cy="368300"/>
          </a:xfrm>
          <a:prstGeom prst="rect">
            <a:avLst/>
          </a:prstGeom>
          <a:noFill/>
        </p:spPr>
        <p:txBody>
          <a:bodyPr wrap="none" rtlCol="0">
            <a:spAutoFit/>
          </a:bodyPr>
          <a:lstStyle/>
          <a:p>
            <a:r>
              <a:rPr lang="zh-CN" dirty="0">
                <a:solidFill>
                  <a:srgbClr val="FFE39F"/>
                </a:solidFill>
                <a:latin typeface="思源黑体 CN Medium" panose="020B0600000000000000" pitchFamily="34" charset="-122"/>
                <a:ea typeface="宋体" panose="02010600030101010101" pitchFamily="2" charset="-122"/>
                <a:sym typeface="思源黑体 CN Medium" panose="020B0600000000000000" pitchFamily="34" charset="-122"/>
              </a:rPr>
              <a:t>学校</a:t>
            </a:r>
          </a:p>
        </p:txBody>
      </p:sp>
      <p:sp>
        <p:nvSpPr>
          <p:cNvPr id="9" name="文本框 8"/>
          <p:cNvSpPr txBox="1"/>
          <p:nvPr/>
        </p:nvSpPr>
        <p:spPr>
          <a:xfrm>
            <a:off x="6095999" y="4865805"/>
            <a:ext cx="640080" cy="368300"/>
          </a:xfrm>
          <a:prstGeom prst="rect">
            <a:avLst/>
          </a:prstGeom>
          <a:noFill/>
        </p:spPr>
        <p:txBody>
          <a:bodyPr wrap="none" rtlCol="0">
            <a:spAutoFit/>
          </a:bodyPr>
          <a:lstStyle/>
          <a:p>
            <a:r>
              <a:rPr lang="zh-CN" dirty="0">
                <a:solidFill>
                  <a:srgbClr val="FFE39F"/>
                </a:solidFill>
                <a:latin typeface="思源黑体 CN Medium" panose="020B0600000000000000" pitchFamily="34" charset="-122"/>
                <a:ea typeface="宋体" panose="02010600030101010101" pitchFamily="2" charset="-122"/>
                <a:sym typeface="思源黑体 CN Medium" panose="020B0600000000000000" pitchFamily="34" charset="-122"/>
              </a:rPr>
              <a:t>班级</a:t>
            </a:r>
          </a:p>
        </p:txBody>
      </p:sp>
    </p:spTree>
  </p:cSld>
  <p:clrMapOvr>
    <a:masterClrMapping/>
  </p:clrMapOvr>
  <mc:AlternateContent xmlns:mc="http://schemas.openxmlformats.org/markup-compatibility/2006" xmlns:p14="http://schemas.microsoft.com/office/powerpoint/2010/main">
    <mc:Choice Requires="p14">
      <p:transition spd="slow" p14:dur="4000" advClick="0" advTm="2000">
        <p14:vortex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53"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childTnLst>
                          </p:cTn>
                        </p:par>
                        <p:par>
                          <p:cTn id="19" fill="hold" nodeType="afterGroup">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760976" y="1169507"/>
            <a:ext cx="3410756" cy="408944"/>
          </a:xfrm>
          <a:prstGeom prst="roundRect">
            <a:avLst>
              <a:gd name="adj" fmla="val 50000"/>
            </a:avLst>
          </a:prstGeom>
          <a:solidFill>
            <a:srgbClr val="C00000"/>
          </a:solidFill>
          <a:ln w="12700" cap="flat" cmpd="sng" algn="ctr">
            <a:solidFill>
              <a:srgbClr val="C00000"/>
            </a:solidFill>
            <a:prstDash val="solid"/>
          </a:ln>
          <a:effectLst/>
        </p:spPr>
        <p:txBody>
          <a:bodyPr rtlCol="0" anchor="ctr"/>
          <a:lstStyle/>
          <a:p>
            <a:pPr algn="ctr" defTabSz="914400">
              <a:defRPr/>
            </a:pPr>
            <a:endPar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7" name="Freeform 9"/>
          <p:cNvSpPr/>
          <p:nvPr/>
        </p:nvSpPr>
        <p:spPr bwMode="auto">
          <a:xfrm>
            <a:off x="1568871" y="1297912"/>
            <a:ext cx="158750" cy="182562"/>
          </a:xfrm>
          <a:custGeom>
            <a:avLst/>
            <a:gdLst>
              <a:gd name="T0" fmla="*/ 2147483647 w 205"/>
              <a:gd name="T1" fmla="*/ 2147483647 h 234"/>
              <a:gd name="T2" fmla="*/ 2147483647 w 205"/>
              <a:gd name="T3" fmla="*/ 2147483647 h 234"/>
              <a:gd name="T4" fmla="*/ 2147483647 w 205"/>
              <a:gd name="T5" fmla="*/ 2147483647 h 234"/>
              <a:gd name="T6" fmla="*/ 0 w 205"/>
              <a:gd name="T7" fmla="*/ 2147483647 h 234"/>
              <a:gd name="T8" fmla="*/ 0 w 205"/>
              <a:gd name="T9" fmla="*/ 2147483647 h 234"/>
              <a:gd name="T10" fmla="*/ 0 w 205"/>
              <a:gd name="T11" fmla="*/ 2147483647 h 234"/>
              <a:gd name="T12" fmla="*/ 2147483647 w 205"/>
              <a:gd name="T13" fmla="*/ 2147483647 h 234"/>
              <a:gd name="T14" fmla="*/ 2147483647 w 205"/>
              <a:gd name="T15" fmla="*/ 2147483647 h 234"/>
              <a:gd name="T16" fmla="*/ 2147483647 w 205"/>
              <a:gd name="T17" fmla="*/ 2147483647 h 234"/>
              <a:gd name="T18" fmla="*/ 2147483647 w 205"/>
              <a:gd name="T19" fmla="*/ 2147483647 h 2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5" h="234">
                <a:moveTo>
                  <a:pt x="194" y="127"/>
                </a:moveTo>
                <a:lnTo>
                  <a:pt x="106" y="178"/>
                </a:lnTo>
                <a:cubicBezTo>
                  <a:pt x="78" y="194"/>
                  <a:pt x="50" y="210"/>
                  <a:pt x="23" y="226"/>
                </a:cubicBezTo>
                <a:cubicBezTo>
                  <a:pt x="9" y="234"/>
                  <a:pt x="2" y="232"/>
                  <a:pt x="0" y="219"/>
                </a:cubicBezTo>
                <a:lnTo>
                  <a:pt x="0" y="117"/>
                </a:lnTo>
                <a:cubicBezTo>
                  <a:pt x="0" y="85"/>
                  <a:pt x="0" y="53"/>
                  <a:pt x="0" y="21"/>
                </a:cubicBezTo>
                <a:cubicBezTo>
                  <a:pt x="0" y="5"/>
                  <a:pt x="6" y="0"/>
                  <a:pt x="18" y="5"/>
                </a:cubicBezTo>
                <a:lnTo>
                  <a:pt x="106" y="56"/>
                </a:lnTo>
                <a:cubicBezTo>
                  <a:pt x="134" y="72"/>
                  <a:pt x="161" y="88"/>
                  <a:pt x="189" y="104"/>
                </a:cubicBezTo>
                <a:cubicBezTo>
                  <a:pt x="203" y="111"/>
                  <a:pt x="205" y="119"/>
                  <a:pt x="194" y="127"/>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8" name="组合 7"/>
          <p:cNvGrpSpPr/>
          <p:nvPr/>
        </p:nvGrpSpPr>
        <p:grpSpPr>
          <a:xfrm>
            <a:off x="1040966" y="1167950"/>
            <a:ext cx="404813" cy="406669"/>
            <a:chOff x="1296847" y="1742267"/>
            <a:chExt cx="404813" cy="406669"/>
          </a:xfrm>
        </p:grpSpPr>
        <p:sp>
          <p:nvSpPr>
            <p:cNvPr id="9" name="Oval 8"/>
            <p:cNvSpPr>
              <a:spLocks noChangeArrowheads="1"/>
            </p:cNvSpPr>
            <p:nvPr/>
          </p:nvSpPr>
          <p:spPr bwMode="auto">
            <a:xfrm>
              <a:off x="1296847" y="1742267"/>
              <a:ext cx="404813" cy="404812"/>
            </a:xfrm>
            <a:prstGeom prst="ellipse">
              <a:avLst/>
            </a:prstGeom>
            <a:solidFill>
              <a:srgbClr val="C00000"/>
            </a:solidFill>
            <a:ln w="28575">
              <a:solidFill>
                <a:srgbClr val="FFFFFF"/>
              </a:solidFill>
              <a:round/>
            </a:ln>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 </a:t>
              </a: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0" name="TextBox 7"/>
            <p:cNvSpPr txBox="1">
              <a:spLocks noChangeArrowheads="1"/>
            </p:cNvSpPr>
            <p:nvPr/>
          </p:nvSpPr>
          <p:spPr bwMode="auto">
            <a:xfrm>
              <a:off x="1343443" y="1748826"/>
              <a:ext cx="3433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2</a:t>
              </a:r>
              <a:endParaRPr kumimoji="0" lang="zh-CN" altLang="en-US"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
        <p:nvSpPr>
          <p:cNvPr id="11" name="文本框 10"/>
          <p:cNvSpPr txBox="1"/>
          <p:nvPr/>
        </p:nvSpPr>
        <p:spPr>
          <a:xfrm>
            <a:off x="1727621" y="1150605"/>
            <a:ext cx="404115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400" b="0" i="0" u="none" strike="noStrike" kern="0" cap="none" spc="0" normalizeH="0" baseline="0" noProof="0">
                <a:ln>
                  <a:noFill/>
                </a:ln>
                <a:solidFill>
                  <a:schemeClr val="bg1"/>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要从党史中激发担当之心</a:t>
            </a:r>
          </a:p>
        </p:txBody>
      </p:sp>
      <p:sp>
        <p:nvSpPr>
          <p:cNvPr id="12" name="圆角矩形 26"/>
          <p:cNvSpPr/>
          <p:nvPr/>
        </p:nvSpPr>
        <p:spPr>
          <a:xfrm>
            <a:off x="1210085" y="1753060"/>
            <a:ext cx="5512625" cy="1112132"/>
          </a:xfrm>
          <a:prstGeom prst="roundRect">
            <a:avLst>
              <a:gd name="adj" fmla="val 3955"/>
            </a:avLst>
          </a:prstGeom>
          <a:solidFill>
            <a:sysClr val="window" lastClr="FFFFFF"/>
          </a:solidFill>
          <a:ln w="6350" cap="flat" cmpd="sng" algn="ctr">
            <a:solidFill>
              <a:srgbClr val="FFFFFF">
                <a:lumMod val="65000"/>
              </a:srgbClr>
            </a:solidFill>
            <a:prstDash val="sysDot"/>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                      </a:t>
            </a:r>
            <a:endParaRPr kumimoji="0" lang="zh-CN" altLang="en-US" sz="2000" b="0" i="0" u="none" strike="noStrike" kern="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3" name="矩形 12"/>
          <p:cNvSpPr/>
          <p:nvPr/>
        </p:nvSpPr>
        <p:spPr>
          <a:xfrm>
            <a:off x="1283368" y="1796867"/>
            <a:ext cx="5247213" cy="894187"/>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深刻认识一代人有一代人的担当，立足新征程新使命，接好时代的“接力棒”，走好当代人的长征路。</a:t>
            </a:r>
          </a:p>
        </p:txBody>
      </p:sp>
      <p:sp>
        <p:nvSpPr>
          <p:cNvPr id="14" name="Freeform 9"/>
          <p:cNvSpPr/>
          <p:nvPr/>
        </p:nvSpPr>
        <p:spPr bwMode="auto">
          <a:xfrm>
            <a:off x="1568871" y="3364456"/>
            <a:ext cx="158750" cy="182562"/>
          </a:xfrm>
          <a:custGeom>
            <a:avLst/>
            <a:gdLst>
              <a:gd name="T0" fmla="*/ 2147483647 w 205"/>
              <a:gd name="T1" fmla="*/ 2147483647 h 234"/>
              <a:gd name="T2" fmla="*/ 2147483647 w 205"/>
              <a:gd name="T3" fmla="*/ 2147483647 h 234"/>
              <a:gd name="T4" fmla="*/ 2147483647 w 205"/>
              <a:gd name="T5" fmla="*/ 2147483647 h 234"/>
              <a:gd name="T6" fmla="*/ 0 w 205"/>
              <a:gd name="T7" fmla="*/ 2147483647 h 234"/>
              <a:gd name="T8" fmla="*/ 0 w 205"/>
              <a:gd name="T9" fmla="*/ 2147483647 h 234"/>
              <a:gd name="T10" fmla="*/ 0 w 205"/>
              <a:gd name="T11" fmla="*/ 2147483647 h 234"/>
              <a:gd name="T12" fmla="*/ 2147483647 w 205"/>
              <a:gd name="T13" fmla="*/ 2147483647 h 234"/>
              <a:gd name="T14" fmla="*/ 2147483647 w 205"/>
              <a:gd name="T15" fmla="*/ 2147483647 h 234"/>
              <a:gd name="T16" fmla="*/ 2147483647 w 205"/>
              <a:gd name="T17" fmla="*/ 2147483647 h 234"/>
              <a:gd name="T18" fmla="*/ 2147483647 w 205"/>
              <a:gd name="T19" fmla="*/ 2147483647 h 2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5" h="234">
                <a:moveTo>
                  <a:pt x="194" y="127"/>
                </a:moveTo>
                <a:lnTo>
                  <a:pt x="106" y="178"/>
                </a:lnTo>
                <a:cubicBezTo>
                  <a:pt x="78" y="194"/>
                  <a:pt x="50" y="210"/>
                  <a:pt x="23" y="226"/>
                </a:cubicBezTo>
                <a:cubicBezTo>
                  <a:pt x="9" y="234"/>
                  <a:pt x="2" y="232"/>
                  <a:pt x="0" y="219"/>
                </a:cubicBezTo>
                <a:lnTo>
                  <a:pt x="0" y="117"/>
                </a:lnTo>
                <a:cubicBezTo>
                  <a:pt x="0" y="85"/>
                  <a:pt x="0" y="53"/>
                  <a:pt x="0" y="21"/>
                </a:cubicBezTo>
                <a:cubicBezTo>
                  <a:pt x="0" y="5"/>
                  <a:pt x="6" y="0"/>
                  <a:pt x="18" y="5"/>
                </a:cubicBezTo>
                <a:lnTo>
                  <a:pt x="106" y="56"/>
                </a:lnTo>
                <a:cubicBezTo>
                  <a:pt x="134" y="72"/>
                  <a:pt x="161" y="88"/>
                  <a:pt x="189" y="104"/>
                </a:cubicBezTo>
                <a:cubicBezTo>
                  <a:pt x="203" y="111"/>
                  <a:pt x="205" y="119"/>
                  <a:pt x="194" y="127"/>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15" name="组合 14"/>
          <p:cNvGrpSpPr/>
          <p:nvPr/>
        </p:nvGrpSpPr>
        <p:grpSpPr>
          <a:xfrm>
            <a:off x="1040966" y="3234494"/>
            <a:ext cx="404813" cy="406669"/>
            <a:chOff x="1296847" y="1742267"/>
            <a:chExt cx="404813" cy="406669"/>
          </a:xfrm>
        </p:grpSpPr>
        <p:sp>
          <p:nvSpPr>
            <p:cNvPr id="16" name="Oval 8"/>
            <p:cNvSpPr>
              <a:spLocks noChangeArrowheads="1"/>
            </p:cNvSpPr>
            <p:nvPr/>
          </p:nvSpPr>
          <p:spPr bwMode="auto">
            <a:xfrm>
              <a:off x="1296847" y="1742267"/>
              <a:ext cx="404813" cy="404812"/>
            </a:xfrm>
            <a:prstGeom prst="ellipse">
              <a:avLst/>
            </a:prstGeom>
            <a:solidFill>
              <a:srgbClr val="C00000"/>
            </a:solidFill>
            <a:ln w="28575">
              <a:solidFill>
                <a:srgbClr val="FFFFFF"/>
              </a:solidFill>
              <a:round/>
            </a:ln>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 </a:t>
              </a: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7" name="TextBox 7"/>
            <p:cNvSpPr txBox="1">
              <a:spLocks noChangeArrowheads="1"/>
            </p:cNvSpPr>
            <p:nvPr/>
          </p:nvSpPr>
          <p:spPr bwMode="auto">
            <a:xfrm>
              <a:off x="1343443" y="1748826"/>
              <a:ext cx="3433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3</a:t>
              </a:r>
              <a:endParaRPr kumimoji="0" lang="zh-CN" altLang="en-US"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
        <p:nvSpPr>
          <p:cNvPr id="18" name="圆角矩形 35"/>
          <p:cNvSpPr/>
          <p:nvPr/>
        </p:nvSpPr>
        <p:spPr>
          <a:xfrm>
            <a:off x="1210085" y="3819603"/>
            <a:ext cx="5512625" cy="1916804"/>
          </a:xfrm>
          <a:prstGeom prst="roundRect">
            <a:avLst>
              <a:gd name="adj" fmla="val 3955"/>
            </a:avLst>
          </a:prstGeom>
          <a:solidFill>
            <a:sysClr val="window" lastClr="FFFFFF"/>
          </a:solidFill>
          <a:ln w="6350" cap="flat" cmpd="sng" algn="ctr">
            <a:solidFill>
              <a:srgbClr val="FFFFFF">
                <a:lumMod val="65000"/>
              </a:srgbClr>
            </a:solidFill>
            <a:prstDash val="sysDot"/>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                      </a:t>
            </a:r>
            <a:endParaRPr kumimoji="0" lang="zh-CN" altLang="en-US" sz="2000" b="0" i="0" u="none" strike="noStrike" kern="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9" name="矩形 18"/>
          <p:cNvSpPr/>
          <p:nvPr/>
        </p:nvSpPr>
        <p:spPr>
          <a:xfrm>
            <a:off x="1283368" y="3863411"/>
            <a:ext cx="5247213" cy="1725184"/>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始终坚持以人民为中心的发展思想，做到发展为了人民、发展依靠人民、发展成果由人民共享，把贯彻新发展理念、构建新发展格局、推动高质量发展与创造人民高品质生活紧密结合起来。</a:t>
            </a:r>
          </a:p>
        </p:txBody>
      </p:sp>
      <p:sp>
        <p:nvSpPr>
          <p:cNvPr id="20" name="圆角矩形 16"/>
          <p:cNvSpPr/>
          <p:nvPr/>
        </p:nvSpPr>
        <p:spPr>
          <a:xfrm>
            <a:off x="1760976" y="3247965"/>
            <a:ext cx="3536714" cy="408944"/>
          </a:xfrm>
          <a:prstGeom prst="roundRect">
            <a:avLst>
              <a:gd name="adj" fmla="val 50000"/>
            </a:avLst>
          </a:prstGeom>
          <a:solidFill>
            <a:srgbClr val="C00000"/>
          </a:solidFill>
          <a:ln w="12700" cap="flat" cmpd="sng" algn="ctr">
            <a:solidFill>
              <a:srgbClr val="C00000"/>
            </a:solidFill>
            <a:prstDash val="solid"/>
          </a:ln>
          <a:effectLst/>
        </p:spPr>
        <p:txBody>
          <a:bodyPr rtlCol="0" anchor="ctr"/>
          <a:lstStyle/>
          <a:p>
            <a:pPr algn="ctr" defTabSz="914400">
              <a:defRPr/>
            </a:pPr>
            <a:endPar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21" name="文本框 20"/>
          <p:cNvSpPr txBox="1"/>
          <p:nvPr/>
        </p:nvSpPr>
        <p:spPr>
          <a:xfrm>
            <a:off x="1727621" y="3217149"/>
            <a:ext cx="404115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400" b="0" i="0" u="none" strike="noStrike" kern="0" cap="none" spc="0" normalizeH="0" baseline="0" noProof="0">
                <a:ln>
                  <a:noFill/>
                </a:ln>
                <a:solidFill>
                  <a:schemeClr val="bg1"/>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要从党史中激发为民之心</a:t>
            </a:r>
          </a:p>
        </p:txBody>
      </p:sp>
      <p:pic>
        <p:nvPicPr>
          <p:cNvPr id="22" name="图片 2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358429" y="1814583"/>
            <a:ext cx="3476455" cy="32288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par>
                          <p:cTn id="11" fill="hold" nodeType="afterGroup">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300"/>
                                        <p:tgtEl>
                                          <p:spTgt spid="7"/>
                                        </p:tgtEl>
                                        <p:attrNameLst>
                                          <p:attrName>ppt_x</p:attrName>
                                        </p:attrNameLst>
                                      </p:cBhvr>
                                      <p:tavLst>
                                        <p:tav tm="0">
                                          <p:val>
                                            <p:strVal val="#ppt_x-#ppt_w*1.125000"/>
                                          </p:val>
                                        </p:tav>
                                        <p:tav tm="100000">
                                          <p:val>
                                            <p:strVal val="#ppt_x"/>
                                          </p:val>
                                        </p:tav>
                                      </p:tavLst>
                                    </p:anim>
                                    <p:animEffect transition="in" filter="wipe(right)">
                                      <p:cBhvr>
                                        <p:cTn id="15" dur="300"/>
                                        <p:tgtEl>
                                          <p:spTgt spid="7"/>
                                        </p:tgtEl>
                                      </p:cBhvr>
                                    </p:animEffect>
                                  </p:childTnLst>
                                </p:cTn>
                              </p:par>
                            </p:childTnLst>
                          </p:cTn>
                        </p:par>
                        <p:par>
                          <p:cTn id="16" fill="hold" nodeType="afterGroup">
                            <p:stCondLst>
                              <p:cond delay="800"/>
                            </p:stCondLst>
                            <p:childTnLst>
                              <p:par>
                                <p:cTn id="17" presetID="49" presetClass="entr" presetSubtype="0" decel="10000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 calcmode="lin" valueType="num">
                                      <p:cBhvr>
                                        <p:cTn id="21" dur="500" fill="hold"/>
                                        <p:tgtEl>
                                          <p:spTgt spid="15"/>
                                        </p:tgtEl>
                                        <p:attrNameLst>
                                          <p:attrName>style.rotation</p:attrName>
                                        </p:attrNameLst>
                                      </p:cBhvr>
                                      <p:tavLst>
                                        <p:tav tm="0">
                                          <p:val>
                                            <p:fltVal val="360"/>
                                          </p:val>
                                        </p:tav>
                                        <p:tav tm="100000">
                                          <p:val>
                                            <p:fltVal val="0"/>
                                          </p:val>
                                        </p:tav>
                                      </p:tavLst>
                                    </p:anim>
                                    <p:animEffect transition="in" filter="fade">
                                      <p:cBhvr>
                                        <p:cTn id="22" dur="500"/>
                                        <p:tgtEl>
                                          <p:spTgt spid="15"/>
                                        </p:tgtEl>
                                      </p:cBhvr>
                                    </p:animEffect>
                                  </p:childTnLst>
                                </p:cTn>
                              </p:par>
                            </p:childTnLst>
                          </p:cTn>
                        </p:par>
                        <p:par>
                          <p:cTn id="23" fill="hold" nodeType="afterGroup">
                            <p:stCondLst>
                              <p:cond delay="1300"/>
                            </p:stCondLst>
                            <p:childTnLst>
                              <p:par>
                                <p:cTn id="24" presetID="12" presetClass="entr" presetSubtype="8"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300"/>
                                        <p:tgtEl>
                                          <p:spTgt spid="14"/>
                                        </p:tgtEl>
                                        <p:attrNameLst>
                                          <p:attrName>ppt_x</p:attrName>
                                        </p:attrNameLst>
                                      </p:cBhvr>
                                      <p:tavLst>
                                        <p:tav tm="0">
                                          <p:val>
                                            <p:strVal val="#ppt_x-#ppt_w*1.125000"/>
                                          </p:val>
                                        </p:tav>
                                        <p:tav tm="100000">
                                          <p:val>
                                            <p:strVal val="#ppt_x"/>
                                          </p:val>
                                        </p:tav>
                                      </p:tavLst>
                                    </p:anim>
                                    <p:animEffect transition="in" filter="wipe(right)">
                                      <p:cBhvr>
                                        <p:cTn id="27" dur="300"/>
                                        <p:tgtEl>
                                          <p:spTgt spid="14"/>
                                        </p:tgtEl>
                                      </p:cBhvr>
                                    </p:animEffect>
                                  </p:childTnLst>
                                </p:cTn>
                              </p:par>
                            </p:childTnLst>
                          </p:cTn>
                        </p:par>
                        <p:par>
                          <p:cTn id="28" fill="hold" nodeType="afterGroup">
                            <p:stCondLst>
                              <p:cond delay="160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1"/>
                                        </p:tgtEl>
                                        <p:attrNameLst>
                                          <p:attrName>ppt_y</p:attrName>
                                        </p:attrNameLst>
                                      </p:cBhvr>
                                      <p:tavLst>
                                        <p:tav tm="0">
                                          <p:val>
                                            <p:strVal val="#ppt_y"/>
                                          </p:val>
                                        </p:tav>
                                        <p:tav tm="100000">
                                          <p:val>
                                            <p:strVal val="#ppt_y"/>
                                          </p:val>
                                        </p:tav>
                                      </p:tavLst>
                                    </p:anim>
                                    <p:anim calcmode="lin" valueType="num">
                                      <p:cBhvr>
                                        <p:cTn id="33"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1"/>
                                        </p:tgtEl>
                                      </p:cBhvr>
                                    </p:animEffect>
                                  </p:childTnLst>
                                </p:cTn>
                              </p:par>
                              <p:par>
                                <p:cTn id="36" presetID="41" presetClass="entr" presetSubtype="0" fill="hold" grpId="0" nodeType="withEffect">
                                  <p:stCondLst>
                                    <p:cond delay="0"/>
                                  </p:stCondLst>
                                  <p:iterate type="lt">
                                    <p:tmPct val="10000"/>
                                  </p:iterate>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39" dur="500" fill="hold"/>
                                        <p:tgtEl>
                                          <p:spTgt spid="21"/>
                                        </p:tgtEl>
                                        <p:attrNameLst>
                                          <p:attrName>ppt_y</p:attrName>
                                        </p:attrNameLst>
                                      </p:cBhvr>
                                      <p:tavLst>
                                        <p:tav tm="0">
                                          <p:val>
                                            <p:strVal val="#ppt_y"/>
                                          </p:val>
                                        </p:tav>
                                        <p:tav tm="100000">
                                          <p:val>
                                            <p:strVal val="#ppt_y"/>
                                          </p:val>
                                        </p:tav>
                                      </p:tavLst>
                                    </p:anim>
                                    <p:anim calcmode="lin" valueType="num">
                                      <p:cBhvr>
                                        <p:cTn id="40"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41"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42" dur="500" tmFilter="0,0; .5, 1; 1, 1"/>
                                        <p:tgtEl>
                                          <p:spTgt spid="21"/>
                                        </p:tgtEl>
                                      </p:cBhvr>
                                    </p:animEffect>
                                  </p:childTnLst>
                                </p:cTn>
                              </p:par>
                            </p:childTnLst>
                          </p:cTn>
                        </p:par>
                        <p:par>
                          <p:cTn id="43" fill="hold" nodeType="afterGroup">
                            <p:stCondLst>
                              <p:cond delay="2100"/>
                            </p:stCondLst>
                            <p:childTnLst>
                              <p:par>
                                <p:cTn id="44" presetID="2" presetClass="entr" presetSubtype="8" fill="hold" grpId="0" nodeType="after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additive="base">
                                        <p:cTn id="46" dur="500" fill="hold"/>
                                        <p:tgtEl>
                                          <p:spTgt spid="6"/>
                                        </p:tgtEl>
                                        <p:attrNameLst>
                                          <p:attrName>ppt_x</p:attrName>
                                        </p:attrNameLst>
                                      </p:cBhvr>
                                      <p:tavLst>
                                        <p:tav tm="0">
                                          <p:val>
                                            <p:strVal val="0-#ppt_w/2"/>
                                          </p:val>
                                        </p:tav>
                                        <p:tav tm="100000">
                                          <p:val>
                                            <p:strVal val="#ppt_x"/>
                                          </p:val>
                                        </p:tav>
                                      </p:tavLst>
                                    </p:anim>
                                    <p:anim calcmode="lin" valueType="num">
                                      <p:cBhvr additive="base">
                                        <p:cTn id="47" dur="500" fill="hold"/>
                                        <p:tgtEl>
                                          <p:spTgt spid="6"/>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2600"/>
                            </p:stCondLst>
                            <p:childTnLst>
                              <p:par>
                                <p:cTn id="49" presetID="2" presetClass="entr" presetSubtype="8"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0-#ppt_w/2"/>
                                          </p:val>
                                        </p:tav>
                                        <p:tav tm="100000">
                                          <p:val>
                                            <p:strVal val="#ppt_x"/>
                                          </p:val>
                                        </p:tav>
                                      </p:tavLst>
                                    </p:anim>
                                    <p:anim calcmode="lin" valueType="num">
                                      <p:cBhvr additive="base">
                                        <p:cTn id="52" dur="500" fill="hold"/>
                                        <p:tgtEl>
                                          <p:spTgt spid="20"/>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3100"/>
                            </p:stCondLst>
                            <p:childTnLst>
                              <p:par>
                                <p:cTn id="54" presetID="22" presetClass="entr" presetSubtype="1"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up)">
                                      <p:cBhvr>
                                        <p:cTn id="56" dur="500"/>
                                        <p:tgtEl>
                                          <p:spTgt spid="13"/>
                                        </p:tgtEl>
                                      </p:cBhvr>
                                    </p:animEffect>
                                  </p:childTnLst>
                                </p:cTn>
                              </p:par>
                            </p:childTnLst>
                          </p:cTn>
                        </p:par>
                        <p:par>
                          <p:cTn id="57" fill="hold" nodeType="afterGroup">
                            <p:stCondLst>
                              <p:cond delay="3600"/>
                            </p:stCondLst>
                            <p:childTnLst>
                              <p:par>
                                <p:cTn id="58" presetID="42" presetClass="entr" presetSubtype="0"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1000"/>
                                        <p:tgtEl>
                                          <p:spTgt spid="12"/>
                                        </p:tgtEl>
                                      </p:cBhvr>
                                    </p:animEffect>
                                    <p:anim calcmode="lin" valueType="num">
                                      <p:cBhvr>
                                        <p:cTn id="61" dur="1000" fill="hold"/>
                                        <p:tgtEl>
                                          <p:spTgt spid="12"/>
                                        </p:tgtEl>
                                        <p:attrNameLst>
                                          <p:attrName>ppt_x</p:attrName>
                                        </p:attrNameLst>
                                      </p:cBhvr>
                                      <p:tavLst>
                                        <p:tav tm="0">
                                          <p:val>
                                            <p:strVal val="#ppt_x"/>
                                          </p:val>
                                        </p:tav>
                                        <p:tav tm="100000">
                                          <p:val>
                                            <p:strVal val="#ppt_x"/>
                                          </p:val>
                                        </p:tav>
                                      </p:tavLst>
                                    </p:anim>
                                    <p:anim calcmode="lin" valueType="num">
                                      <p:cBhvr>
                                        <p:cTn id="62" dur="1000" fill="hold"/>
                                        <p:tgtEl>
                                          <p:spTgt spid="12"/>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4600"/>
                            </p:stCondLst>
                            <p:childTnLst>
                              <p:par>
                                <p:cTn id="64" presetID="42" presetClass="entr" presetSubtype="0"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1000"/>
                                        <p:tgtEl>
                                          <p:spTgt spid="18"/>
                                        </p:tgtEl>
                                      </p:cBhvr>
                                    </p:animEffect>
                                    <p:anim calcmode="lin" valueType="num">
                                      <p:cBhvr>
                                        <p:cTn id="67" dur="1000" fill="hold"/>
                                        <p:tgtEl>
                                          <p:spTgt spid="18"/>
                                        </p:tgtEl>
                                        <p:attrNameLst>
                                          <p:attrName>ppt_x</p:attrName>
                                        </p:attrNameLst>
                                      </p:cBhvr>
                                      <p:tavLst>
                                        <p:tav tm="0">
                                          <p:val>
                                            <p:strVal val="#ppt_x"/>
                                          </p:val>
                                        </p:tav>
                                        <p:tav tm="100000">
                                          <p:val>
                                            <p:strVal val="#ppt_x"/>
                                          </p:val>
                                        </p:tav>
                                      </p:tavLst>
                                    </p:anim>
                                    <p:anim calcmode="lin" valueType="num">
                                      <p:cBhvr>
                                        <p:cTn id="68" dur="1000" fill="hold"/>
                                        <p:tgtEl>
                                          <p:spTgt spid="18"/>
                                        </p:tgtEl>
                                        <p:attrNameLst>
                                          <p:attrName>ppt_y</p:attrName>
                                        </p:attrNameLst>
                                      </p:cBhvr>
                                      <p:tavLst>
                                        <p:tav tm="0">
                                          <p:val>
                                            <p:strVal val="#ppt_y+.1"/>
                                          </p:val>
                                        </p:tav>
                                        <p:tav tm="100000">
                                          <p:val>
                                            <p:strVal val="#ppt_y"/>
                                          </p:val>
                                        </p:tav>
                                      </p:tavLst>
                                    </p:anim>
                                  </p:childTnLst>
                                </p:cTn>
                              </p:par>
                            </p:childTnLst>
                          </p:cTn>
                        </p:par>
                        <p:par>
                          <p:cTn id="69" fill="hold" nodeType="afterGroup">
                            <p:stCondLst>
                              <p:cond delay="5600"/>
                            </p:stCondLst>
                            <p:childTnLst>
                              <p:par>
                                <p:cTn id="70" presetID="22" presetClass="entr" presetSubtype="1"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up)">
                                      <p:cBhvr>
                                        <p:cTn id="72" dur="500"/>
                                        <p:tgtEl>
                                          <p:spTgt spid="19"/>
                                        </p:tgtEl>
                                      </p:cBhvr>
                                    </p:animEffect>
                                  </p:childTnLst>
                                </p:cTn>
                              </p:par>
                            </p:childTnLst>
                          </p:cTn>
                        </p:par>
                        <p:par>
                          <p:cTn id="73" fill="hold" nodeType="afterGroup">
                            <p:stCondLst>
                              <p:cond delay="6100"/>
                            </p:stCondLst>
                            <p:childTnLst>
                              <p:par>
                                <p:cTn id="74" presetID="53" presetClass="entr" presetSubtype="0" fill="hold"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p:bldP spid="12" grpId="0" animBg="1"/>
      <p:bldP spid="13" grpId="0"/>
      <p:bldP spid="14" grpId="0" animBg="1"/>
      <p:bldP spid="18" grpId="0" animBg="1"/>
      <p:bldP spid="19" grpId="0"/>
      <p:bldP spid="20" grpId="0" animBg="1"/>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286171"/>
            <a:ext cx="3291840" cy="7237842"/>
          </a:xfrm>
          <a:prstGeom prst="rect">
            <a:avLst/>
          </a:prstGeom>
        </p:spPr>
      </p:pic>
      <p:sp>
        <p:nvSpPr>
          <p:cNvPr id="5" name="TextBox 495"/>
          <p:cNvSpPr txBox="1"/>
          <p:nvPr/>
        </p:nvSpPr>
        <p:spPr>
          <a:xfrm>
            <a:off x="4808938" y="2445353"/>
            <a:ext cx="1870994" cy="584775"/>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marL="0" marR="0" lvl="0" indent="0" defTabSz="914400" rtl="0" eaLnBrk="1" fontAlgn="base" latinLnBrk="0" hangingPunct="1">
              <a:lnSpc>
                <a:spcPct val="100000"/>
              </a:lnSpc>
              <a:spcBef>
                <a:spcPct val="0"/>
              </a:spcBef>
              <a:spcAft>
                <a:spcPct val="0"/>
              </a:spcAft>
              <a:buClrTx/>
              <a:buSzTx/>
              <a:buFontTx/>
              <a:buNone/>
              <a:defRPr/>
            </a:pPr>
            <a:r>
              <a:rPr kumimoji="0" lang="zh-CN" altLang="en-US"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第二部分</a:t>
            </a:r>
            <a:endParaRPr kumimoji="0" lang="zh-CN" altLang="en-US" sz="2400"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endParaRPr>
          </a:p>
        </p:txBody>
      </p:sp>
      <p:sp>
        <p:nvSpPr>
          <p:cNvPr id="6" name="文本框 5"/>
          <p:cNvSpPr txBox="1"/>
          <p:nvPr/>
        </p:nvSpPr>
        <p:spPr>
          <a:xfrm>
            <a:off x="4808937" y="3173214"/>
            <a:ext cx="7059011" cy="707886"/>
          </a:xfrm>
          <a:prstGeom prst="rect">
            <a:avLst/>
          </a:prstGeom>
          <a:noFill/>
        </p:spPr>
        <p:txBody>
          <a:bodyPr wrap="square">
            <a:spAutoFit/>
          </a:bodyPr>
          <a:lstStyle/>
          <a:p>
            <a:r>
              <a:rPr lang="zh-CN" altLang="en-US" sz="4000" b="1" dirty="0">
                <a:solidFill>
                  <a:srgbClr val="FFE39F"/>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开展党史学习教育的主要内容</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47"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240631"/>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矩形 83"/>
          <p:cNvSpPr>
            <a:spLocks noChangeArrowheads="1"/>
          </p:cNvSpPr>
          <p:nvPr/>
        </p:nvSpPr>
        <p:spPr bwMode="auto">
          <a:xfrm>
            <a:off x="4236942" y="2216493"/>
            <a:ext cx="6789137" cy="3058151"/>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矩形 6"/>
          <p:cNvSpPr>
            <a:spLocks noChangeArrowheads="1"/>
          </p:cNvSpPr>
          <p:nvPr/>
        </p:nvSpPr>
        <p:spPr bwMode="auto">
          <a:xfrm>
            <a:off x="4413236" y="2306826"/>
            <a:ext cx="6302502" cy="2862314"/>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XXXXXXX</a:t>
            </a:r>
            <a:r>
              <a:rPr kumimoji="0" lang="zh-CN" altLang="en-US"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在中央党校建校</a:t>
            </a:r>
            <a:r>
              <a:rPr kumimoji="0" lang="en-US" altLang="zh-CN"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80</a:t>
            </a:r>
            <a:r>
              <a:rPr kumimoji="0" lang="zh-CN" altLang="en-US"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周年庆祝大会暨</a:t>
            </a:r>
            <a:r>
              <a:rPr kumimoji="0" lang="en-US" altLang="zh-CN"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2013</a:t>
            </a:r>
            <a:r>
              <a:rPr kumimoji="0" lang="zh-CN" altLang="en-US"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年春季学期开学典礼上的讲话指出，</a:t>
            </a:r>
            <a:r>
              <a:rPr kumimoji="0" lang="zh-CN" altLang="en-US" sz="2000" b="0" i="0" u="none" strike="noStrike" kern="1200" cap="none" spc="0" normalizeH="0" baseline="0" noProof="0" dirty="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要了解我们党和国家事业的来龙去脉，汲取我们党和国家的历史经验，正确了解党和国家历史上的重大事件和重要人物。</a:t>
            </a:r>
            <a:r>
              <a:rPr kumimoji="0" lang="zh-CN" altLang="en-US" sz="20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这对正确认识党情、国情十分必要，对开创未来也十分必要，因为历史是最好的教科书。</a:t>
            </a:r>
          </a:p>
        </p:txBody>
      </p:sp>
      <p:sp>
        <p:nvSpPr>
          <p:cNvPr id="8" name="圆角矩形 16"/>
          <p:cNvSpPr/>
          <p:nvPr/>
        </p:nvSpPr>
        <p:spPr>
          <a:xfrm>
            <a:off x="4318329" y="1362688"/>
            <a:ext cx="3410756" cy="408944"/>
          </a:xfrm>
          <a:prstGeom prst="roundRect">
            <a:avLst/>
          </a:prstGeom>
          <a:solidFill>
            <a:srgbClr val="C00000"/>
          </a:solidFill>
          <a:ln w="12700" cap="flat" cmpd="sng" algn="ctr">
            <a:solidFill>
              <a:srgbClr val="C00000"/>
            </a:solidFill>
            <a:prstDash val="solid"/>
          </a:ln>
          <a:effectLst/>
        </p:spPr>
        <p:txBody>
          <a:bodyPr rtlCol="0" anchor="ctr"/>
          <a:lstStyle/>
          <a:p>
            <a:pPr algn="ctr" defTabSz="914400">
              <a:defRPr/>
            </a:pPr>
            <a:r>
              <a:rPr lang="en-US" altLang="zh-CN"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2013</a:t>
            </a: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年</a:t>
            </a:r>
            <a:r>
              <a:rPr lang="en-US" altLang="zh-CN"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3</a:t>
            </a: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月</a:t>
            </a:r>
            <a:r>
              <a:rPr lang="en-US" altLang="zh-CN"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1</a:t>
            </a: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日</a:t>
            </a:r>
          </a:p>
        </p:txBody>
      </p:sp>
      <p:pic>
        <p:nvPicPr>
          <p:cNvPr id="9" name="图片 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599203" y="2216493"/>
            <a:ext cx="3288021" cy="263029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par>
                          <p:cTn id="12" fill="hold" nodeType="afterGroup">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750"/>
                                        <p:tgtEl>
                                          <p:spTgt spid="7"/>
                                        </p:tgtEl>
                                      </p:cBhvr>
                                    </p:animEffect>
                                  </p:childTnLst>
                                </p:cTn>
                              </p:par>
                            </p:childTnLst>
                          </p:cTn>
                        </p:par>
                        <p:par>
                          <p:cTn id="16" fill="hold" nodeType="afterGroup">
                            <p:stCondLst>
                              <p:cond delay="1750"/>
                            </p:stCondLst>
                            <p:childTnLst>
                              <p:par>
                                <p:cTn id="17" presetID="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096671" y="1159351"/>
            <a:ext cx="4354032"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dirty="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要深刻感悟共产党人的初心和使命</a:t>
            </a:r>
          </a:p>
        </p:txBody>
      </p:sp>
      <p:sp>
        <p:nvSpPr>
          <p:cNvPr id="10" name="矩形 9"/>
          <p:cNvSpPr>
            <a:spLocks noChangeArrowheads="1"/>
          </p:cNvSpPr>
          <p:nvPr/>
        </p:nvSpPr>
        <p:spPr bwMode="auto">
          <a:xfrm>
            <a:off x="1065420" y="1871202"/>
            <a:ext cx="9108376" cy="874527"/>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1800" b="0" i="0" u="none" strike="noStrike" kern="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落实新时代党的建设总要求，实事求是、坚持真理，科学应变、主动求变，咬定目标、勇往直前，走好新时代的长征路。</a:t>
            </a:r>
          </a:p>
        </p:txBody>
      </p:sp>
      <p:sp>
        <p:nvSpPr>
          <p:cNvPr id="11" name="矩形 10"/>
          <p:cNvSpPr/>
          <p:nvPr/>
        </p:nvSpPr>
        <p:spPr>
          <a:xfrm>
            <a:off x="1065420" y="2999530"/>
            <a:ext cx="7807568"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翻阅中国共产党近</a:t>
            </a:r>
            <a:r>
              <a:rPr kumimoji="0" lang="en-US" altLang="zh-CN" sz="24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100</a:t>
            </a:r>
            <a:r>
              <a:rPr kumimoji="0" lang="zh-CN" altLang="en-US" sz="24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年的历史</a:t>
            </a:r>
            <a:endParaRPr kumimoji="0" lang="en-US" altLang="zh-CN" sz="2400" b="0" i="0" u="none" strike="noStrike" kern="120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cxnSp>
        <p:nvCxnSpPr>
          <p:cNvPr id="12" name="直接连接符 11"/>
          <p:cNvCxnSpPr/>
          <p:nvPr/>
        </p:nvCxnSpPr>
        <p:spPr>
          <a:xfrm>
            <a:off x="1065420" y="3492074"/>
            <a:ext cx="7913857" cy="0"/>
          </a:xfrm>
          <a:prstGeom prst="line">
            <a:avLst/>
          </a:prstGeom>
          <a:noFill/>
          <a:ln w="9525" cap="flat" cmpd="sng" algn="ctr">
            <a:solidFill>
              <a:srgbClr val="C00000"/>
            </a:solidFill>
            <a:prstDash val="solid"/>
          </a:ln>
          <a:effectLst/>
        </p:spPr>
      </p:cxnSp>
      <p:sp>
        <p:nvSpPr>
          <p:cNvPr id="13" name="矩形 83"/>
          <p:cNvSpPr>
            <a:spLocks noChangeArrowheads="1"/>
          </p:cNvSpPr>
          <p:nvPr/>
        </p:nvSpPr>
        <p:spPr bwMode="auto">
          <a:xfrm>
            <a:off x="978403" y="3733540"/>
            <a:ext cx="10235194" cy="1927176"/>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4" name="矩形 13"/>
          <p:cNvSpPr>
            <a:spLocks noChangeArrowheads="1"/>
          </p:cNvSpPr>
          <p:nvPr/>
        </p:nvSpPr>
        <p:spPr bwMode="auto">
          <a:xfrm>
            <a:off x="1066895" y="3817772"/>
            <a:ext cx="10146701" cy="1754318"/>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从嘉兴南湖承载革命火种的小船，到劈波斩浪领航复兴伟业的“中国号”巨轮，中国共产党谱写了执政</a:t>
            </a:r>
            <a:r>
              <a:rPr kumimoji="0" lang="en-US" altLang="zh-CN"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14</a:t>
            </a: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亿人口大国的气吞山河的壮丽史诗。中国共产党的历史，是我们党、国家和民族的宝贵精神财富，是中国共产党人的教科书。作为党员干部，就应自觉把学习党史作为“必修课”，在学习党史、借鉴党史中汲取成长营养、获取奋进力量，不断坚定理想信念，恪守为民初心，担当时代重任。</a:t>
            </a:r>
            <a:endParaRPr kumimoji="0" lang="zh-CN" altLang="en-US" sz="18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750"/>
                                        <p:tgtEl>
                                          <p:spTgt spid="10"/>
                                        </p:tgtEl>
                                      </p:cBhvr>
                                    </p:animEffect>
                                  </p:childTnLst>
                                </p:cTn>
                              </p:par>
                            </p:childTnLst>
                          </p:cTn>
                        </p:par>
                        <p:par>
                          <p:cTn id="13" fill="hold" nodeType="afterGroup">
                            <p:stCondLst>
                              <p:cond delay="125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1"/>
                                        </p:tgtEl>
                                        <p:attrNameLst>
                                          <p:attrName>ppt_y</p:attrName>
                                        </p:attrNameLst>
                                      </p:cBhvr>
                                      <p:tavLst>
                                        <p:tav tm="0">
                                          <p:val>
                                            <p:strVal val="#ppt_y"/>
                                          </p:val>
                                        </p:tav>
                                        <p:tav tm="100000">
                                          <p:val>
                                            <p:strVal val="#ppt_y"/>
                                          </p:val>
                                        </p:tav>
                                      </p:tavLst>
                                    </p:anim>
                                    <p:anim calcmode="lin" valueType="num">
                                      <p:cBhvr>
                                        <p:cTn id="18"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1"/>
                                        </p:tgtEl>
                                      </p:cBhvr>
                                    </p:animEffect>
                                  </p:childTnLst>
                                </p:cTn>
                              </p:par>
                              <p:par>
                                <p:cTn id="21" presetID="2" presetClass="entr" presetSubtype="2"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1000" fill="hold"/>
                                        <p:tgtEl>
                                          <p:spTgt spid="12"/>
                                        </p:tgtEl>
                                        <p:attrNameLst>
                                          <p:attrName>ppt_x</p:attrName>
                                        </p:attrNameLst>
                                      </p:cBhvr>
                                      <p:tavLst>
                                        <p:tav tm="0">
                                          <p:val>
                                            <p:strVal val="1+#ppt_w/2"/>
                                          </p:val>
                                        </p:tav>
                                        <p:tav tm="100000">
                                          <p:val>
                                            <p:strVal val="#ppt_x"/>
                                          </p:val>
                                        </p:tav>
                                      </p:tavLst>
                                    </p:anim>
                                    <p:anim calcmode="lin" valueType="num">
                                      <p:cBhvr additive="base">
                                        <p:cTn id="24" dur="1000" fill="hold"/>
                                        <p:tgtEl>
                                          <p:spTgt spid="12"/>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2250"/>
                            </p:stCondLst>
                            <p:childTnLst>
                              <p:par>
                                <p:cTn id="26" presetID="22" presetClass="entr" presetSubtype="1"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nodeType="afterGroup">
                            <p:stCondLst>
                              <p:cond delay="2750"/>
                            </p:stCondLst>
                            <p:childTnLst>
                              <p:par>
                                <p:cTn id="30" presetID="14" presetClass="entr" presetSubtype="10"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randombar(horizontal)">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1" grpId="0"/>
      <p:bldP spid="13" grpId="0" animBg="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096671" y="1159351"/>
            <a:ext cx="4354032"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dirty="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要深入学习党的创新理论</a:t>
            </a:r>
          </a:p>
        </p:txBody>
      </p:sp>
      <p:sp>
        <p:nvSpPr>
          <p:cNvPr id="10" name="矩形 9"/>
          <p:cNvSpPr>
            <a:spLocks noChangeArrowheads="1"/>
          </p:cNvSpPr>
          <p:nvPr/>
        </p:nvSpPr>
        <p:spPr bwMode="auto">
          <a:xfrm>
            <a:off x="1114879" y="1904370"/>
            <a:ext cx="9108376" cy="1295411"/>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1800" b="0" i="0" u="none" strike="noStrike" kern="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加强党史学习教育，同时学习新中国史、改革开放史、社会主义发展史，不断提高</a:t>
            </a:r>
            <a:r>
              <a:rPr kumimoji="0" lang="zh-CN" altLang="en-US" sz="1800" b="0" i="0" u="none" strike="noStrike" kern="0" cap="none" spc="0" normalizeH="0" baseline="0" noProof="0" dirty="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政治判断力、政治领悟力、政治执行力。</a:t>
            </a:r>
            <a:r>
              <a:rPr kumimoji="0" lang="zh-CN" altLang="en-US" sz="1800" b="0" i="0" u="none" strike="noStrike" kern="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旗帜鲜明讲政治，是我们党作为马克思主义政党的根本要求，是共产党人的根本属性和本质特征，是我们党取得一个又一个胜利的保证。</a:t>
            </a:r>
          </a:p>
        </p:txBody>
      </p:sp>
      <p:sp>
        <p:nvSpPr>
          <p:cNvPr id="11" name="文本框 10"/>
          <p:cNvSpPr txBox="1"/>
          <p:nvPr/>
        </p:nvSpPr>
        <p:spPr>
          <a:xfrm>
            <a:off x="1114879" y="3411967"/>
            <a:ext cx="738788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要在学好党史中不断提高政治判断力</a:t>
            </a:r>
          </a:p>
        </p:txBody>
      </p:sp>
      <p:sp>
        <p:nvSpPr>
          <p:cNvPr id="12" name="矩形 11"/>
          <p:cNvSpPr/>
          <p:nvPr/>
        </p:nvSpPr>
        <p:spPr>
          <a:xfrm>
            <a:off x="1096671" y="3882895"/>
            <a:ext cx="9600729" cy="1309685"/>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我们党领导人民进行革命、建设、改革的历史进程反复证明了一个道理：政治上的主动是最有利的主动，政治上的被动是最危险的被动。在党的历史上，政治方向、政治路线一旦出现问题，形势就会变得复杂，局势也会随之艰难，党的前途命运则可能出现危险局面。</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750"/>
                                        <p:tgtEl>
                                          <p:spTgt spid="10"/>
                                        </p:tgtEl>
                                      </p:cBhvr>
                                    </p:animEffect>
                                  </p:childTnLst>
                                </p:cTn>
                              </p:par>
                              <p:par>
                                <p:cTn id="13" presetID="41" presetClass="entr" presetSubtype="0" fill="hold" grpId="0" nodeType="withEffect">
                                  <p:stCondLst>
                                    <p:cond delay="0"/>
                                  </p:stCondLst>
                                  <p:iterate type="lt">
                                    <p:tmPct val="10000"/>
                                  </p:iterate>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1"/>
                                        </p:tgtEl>
                                        <p:attrNameLst>
                                          <p:attrName>ppt_y</p:attrName>
                                        </p:attrNameLst>
                                      </p:cBhvr>
                                      <p:tavLst>
                                        <p:tav tm="0">
                                          <p:val>
                                            <p:strVal val="#ppt_y"/>
                                          </p:val>
                                        </p:tav>
                                        <p:tav tm="100000">
                                          <p:val>
                                            <p:strVal val="#ppt_y"/>
                                          </p:val>
                                        </p:tav>
                                      </p:tavLst>
                                    </p:anim>
                                    <p:anim calcmode="lin" valueType="num">
                                      <p:cBhvr>
                                        <p:cTn id="1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1"/>
                                        </p:tgtEl>
                                      </p:cBhvr>
                                    </p:animEffect>
                                  </p:childTnLst>
                                </p:cTn>
                              </p:par>
                            </p:childTnLst>
                          </p:cTn>
                        </p:par>
                        <p:par>
                          <p:cTn id="20" fill="hold" nodeType="afterGroup">
                            <p:stCondLst>
                              <p:cond delay="1250"/>
                            </p:stCondLst>
                            <p:childTnLst>
                              <p:par>
                                <p:cTn id="21" presetID="22" presetClass="entr" presetSubtype="1"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up)">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文本框 5"/>
          <p:cNvSpPr txBox="1"/>
          <p:nvPr/>
        </p:nvSpPr>
        <p:spPr>
          <a:xfrm>
            <a:off x="1165559" y="1479911"/>
            <a:ext cx="56962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要在学好党史中不断提高政治领悟力</a:t>
            </a:r>
          </a:p>
        </p:txBody>
      </p:sp>
      <p:sp>
        <p:nvSpPr>
          <p:cNvPr id="7" name="矩形 6"/>
          <p:cNvSpPr/>
          <p:nvPr/>
        </p:nvSpPr>
        <p:spPr>
          <a:xfrm>
            <a:off x="1165559" y="1978416"/>
            <a:ext cx="9922744" cy="1309685"/>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面对党和国家事业发展新要求，重温党和人民共同走过的光辉历程，坚定崇高的精神信仰，获取继往开来的强大动力，汲取革命前辈的智慧，练就“观察事物的敏锐眼光，判断时事的深刻洞见，处理人际关系的练达胸襟以及知行合一的行动能力”，是我们学习党史的落脚点。</a:t>
            </a:r>
          </a:p>
        </p:txBody>
      </p:sp>
      <p:sp>
        <p:nvSpPr>
          <p:cNvPr id="8" name="矩形 7"/>
          <p:cNvSpPr/>
          <p:nvPr/>
        </p:nvSpPr>
        <p:spPr>
          <a:xfrm>
            <a:off x="1153574" y="3429000"/>
            <a:ext cx="7807568"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我们要在党史学习中坚定信仰、获得力量、汲取智慧</a:t>
            </a:r>
            <a:endParaRPr kumimoji="0" lang="en-US" altLang="zh-CN" sz="2400" b="1" i="0" u="none" strike="noStrike" kern="120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9" name="矩形 83"/>
          <p:cNvSpPr>
            <a:spLocks noChangeArrowheads="1"/>
          </p:cNvSpPr>
          <p:nvPr/>
        </p:nvSpPr>
        <p:spPr bwMode="auto">
          <a:xfrm>
            <a:off x="1229269" y="4083508"/>
            <a:ext cx="9746162" cy="1338821"/>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0" name="矩形 9"/>
          <p:cNvSpPr>
            <a:spLocks noChangeArrowheads="1"/>
          </p:cNvSpPr>
          <p:nvPr/>
        </p:nvSpPr>
        <p:spPr bwMode="auto">
          <a:xfrm>
            <a:off x="1299701" y="4100824"/>
            <a:ext cx="9605297" cy="1338820"/>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做到在重大问题和关键环节上头脑特别清醒、眼睛特别明亮，善于从一般事务中发现政治问题，善于从倾向性、苗头性问题中发现政治端倪，善于从错综复杂的矛盾关系中把握政治逻辑，坚持政治立场不移、政治方向不偏。</a:t>
            </a:r>
            <a:endParaRPr kumimoji="0" lang="zh-CN" altLang="en-US" sz="18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nodeType="afterGroup">
                            <p:stCondLst>
                              <p:cond delay="500"/>
                            </p:stCondLst>
                            <p:childTnLst>
                              <p:par>
                                <p:cTn id="13" presetID="22" presetClass="entr" presetSubtype="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par>
                          <p:cTn id="16" fill="hold" nodeType="afterGroup">
                            <p:stCondLst>
                              <p:cond delay="10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
                                        </p:tgtEl>
                                        <p:attrNameLst>
                                          <p:attrName>ppt_y</p:attrName>
                                        </p:attrNameLst>
                                      </p:cBhvr>
                                      <p:tavLst>
                                        <p:tav tm="0">
                                          <p:val>
                                            <p:strVal val="#ppt_y"/>
                                          </p:val>
                                        </p:tav>
                                        <p:tav tm="100000">
                                          <p:val>
                                            <p:strVal val="#ppt_y"/>
                                          </p:val>
                                        </p:tav>
                                      </p:tavLst>
                                    </p:anim>
                                    <p:anim calcmode="lin" valueType="num">
                                      <p:cBhvr>
                                        <p:cTn id="2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8"/>
                                        </p:tgtEl>
                                      </p:cBhvr>
                                    </p:animEffect>
                                  </p:childTnLst>
                                </p:cTn>
                              </p:par>
                            </p:childTnLst>
                          </p:cTn>
                        </p:par>
                        <p:par>
                          <p:cTn id="24" fill="hold" nodeType="afterGroup">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par>
                          <p:cTn id="28" fill="hold" nodeType="afterGroup">
                            <p:stCondLst>
                              <p:cond delay="200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文本框 5"/>
          <p:cNvSpPr txBox="1"/>
          <p:nvPr/>
        </p:nvSpPr>
        <p:spPr>
          <a:xfrm>
            <a:off x="1165559" y="1175111"/>
            <a:ext cx="56962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要在学好党史中不断提高政治执行力</a:t>
            </a:r>
          </a:p>
        </p:txBody>
      </p:sp>
      <p:sp>
        <p:nvSpPr>
          <p:cNvPr id="7" name="矩形 6"/>
          <p:cNvSpPr/>
          <p:nvPr/>
        </p:nvSpPr>
        <p:spPr>
          <a:xfrm>
            <a:off x="1165559" y="1575221"/>
            <a:ext cx="9860882" cy="1309685"/>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中国共产党成立近百年来，从小到大、从弱到强，攻坚克难，一路成长，成为当今世界第一大党。回望历史，不难发现，在中国这样的大国，只有具备崇高信仰、严明纪律、自我牺牲精神、敢于且善于战胜各种风险挑战的中国共产党，才能领导中国，才能带领中国人民持续前进。</a:t>
            </a:r>
          </a:p>
        </p:txBody>
      </p:sp>
      <p:sp>
        <p:nvSpPr>
          <p:cNvPr id="8" name="文本框 7"/>
          <p:cNvSpPr txBox="1"/>
          <p:nvPr/>
        </p:nvSpPr>
        <p:spPr>
          <a:xfrm>
            <a:off x="1165559" y="2956721"/>
            <a:ext cx="7834062" cy="830997"/>
          </a:xfrm>
          <a:prstGeom prst="rect">
            <a:avLst/>
          </a:prstGeom>
          <a:noFill/>
        </p:spPr>
        <p:txBody>
          <a:bodyPr wrap="square" rtlCol="0">
            <a:spAutoFit/>
          </a:bodyPr>
          <a:lstStyle>
            <a:defPPr>
              <a:defRPr lang="zh-CN"/>
            </a:defPPr>
            <a:lvl1pPr>
              <a:defRPr sz="4000" b="1">
                <a:solidFill>
                  <a:srgbClr val="FF000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党的十九届五中全会擘画了“十四五”和全面建设社会主义现代化国家的宏伟蓝图</a:t>
            </a:r>
          </a:p>
        </p:txBody>
      </p:sp>
      <p:sp>
        <p:nvSpPr>
          <p:cNvPr id="9" name="矩形 8"/>
          <p:cNvSpPr/>
          <p:nvPr/>
        </p:nvSpPr>
        <p:spPr>
          <a:xfrm>
            <a:off x="1262652" y="3859533"/>
            <a:ext cx="9763790" cy="1471275"/>
          </a:xfrm>
          <a:prstGeom prst="rect">
            <a:avLst/>
          </a:prstGeom>
          <a:solidFill>
            <a:srgbClr val="FFBF53">
              <a:lumMod val="20000"/>
              <a:lumOff val="80000"/>
              <a:alpha val="38000"/>
            </a:srgbClr>
          </a:solidFill>
          <a:ln w="9525" cap="flat" cmpd="sng" algn="ctr">
            <a:solidFill>
              <a:srgbClr val="FFFFFF">
                <a:lumMod val="75000"/>
              </a:srgbClr>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0" name="矩形 9"/>
          <p:cNvSpPr>
            <a:spLocks noChangeArrowheads="1"/>
          </p:cNvSpPr>
          <p:nvPr/>
        </p:nvSpPr>
        <p:spPr bwMode="auto">
          <a:xfrm>
            <a:off x="1380396" y="3931348"/>
            <a:ext cx="9516790" cy="1295411"/>
          </a:xfrm>
          <a:prstGeom prst="rect">
            <a:avLst/>
          </a:prstGeom>
          <a:noFill/>
          <a:ln w="9525">
            <a:noFill/>
            <a:miter lim="800000"/>
          </a:ln>
        </p:spPr>
        <p:txBody>
          <a:bodyPr wrap="square" lIns="91431" tIns="45716" rIns="91431" bIns="45716">
            <a:spAutoFit/>
          </a:bodyPr>
          <a:lstStyle/>
          <a:p>
            <a:pPr marL="0" marR="0" lvl="0" indent="0" algn="l" defTabSz="914400" rtl="0" eaLnBrk="1" fontAlgn="base" latinLnBrk="0" hangingPunct="1">
              <a:lnSpc>
                <a:spcPct val="150000"/>
              </a:lnSpc>
              <a:spcBef>
                <a:spcPct val="0"/>
              </a:spcBef>
              <a:spcAft>
                <a:spcPts val="500"/>
              </a:spcAft>
              <a:buClr>
                <a:srgbClr val="C00000"/>
              </a:buClr>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摆在全党全国各族人民面前的使命更光荣、任务更艰巨、挑战更严峻、工作更伟大，这需要全党站在历史和现实交会的高度，牢固树立“四个意识”，自觉坚定“四个自信”，坚决做到“两个维护”，为实现第二个百年奋斗目标努力前行。</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nodeType="afterGroup">
                            <p:stCondLst>
                              <p:cond delay="500"/>
                            </p:stCondLst>
                            <p:childTnLst>
                              <p:par>
                                <p:cTn id="13" presetID="22" presetClass="entr" presetSubtype="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par>
                          <p:cTn id="16" fill="hold" nodeType="afterGroup">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nodeType="afterGroup">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nodeType="afterGroup">
                            <p:stCondLst>
                              <p:cond delay="2000"/>
                            </p:stCondLst>
                            <p:childTnLst>
                              <p:par>
                                <p:cTn id="25" presetID="14" presetClass="entr" presetSubtype="1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071003" y="947595"/>
            <a:ext cx="4354032"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要把造福人民作为最重要的政绩</a:t>
            </a:r>
          </a:p>
        </p:txBody>
      </p:sp>
      <p:grpSp>
        <p:nvGrpSpPr>
          <p:cNvPr id="7" name="Group 54"/>
          <p:cNvGrpSpPr/>
          <p:nvPr/>
        </p:nvGrpSpPr>
        <p:grpSpPr>
          <a:xfrm>
            <a:off x="1071003" y="1558169"/>
            <a:ext cx="9489950" cy="620850"/>
            <a:chOff x="0" y="190607"/>
            <a:chExt cx="9247591" cy="620145"/>
          </a:xfrm>
        </p:grpSpPr>
        <p:sp>
          <p:nvSpPr>
            <p:cNvPr id="8" name="TextBox 105"/>
            <p:cNvSpPr>
              <a:spLocks noChangeArrowheads="1"/>
            </p:cNvSpPr>
            <p:nvPr/>
          </p:nvSpPr>
          <p:spPr bwMode="auto">
            <a:xfrm>
              <a:off x="84795" y="190607"/>
              <a:ext cx="9162796" cy="620145"/>
            </a:xfrm>
            <a:prstGeom prst="roundRect">
              <a:avLst>
                <a:gd name="adj" fmla="val 8176"/>
              </a:avLst>
            </a:prstGeom>
            <a:noFill/>
            <a:ln w="19050">
              <a:solidFill>
                <a:srgbClr val="FF9933">
                  <a:lumMod val="75000"/>
                </a:srgbClr>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 typeface="Arial" panose="020B0604020202020204" pitchFamily="34" charset="0"/>
                <a:buNone/>
                <a:defRPr/>
              </a:pPr>
              <a:r>
                <a:rPr kumimoji="0" lang="en-US" altLang="zh-CN" sz="1500" b="1"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 </a:t>
              </a:r>
              <a:endParaRPr kumimoji="0" lang="zh-CN" altLang="en-US" sz="1500" b="1"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流程图: 联系 107"/>
            <p:cNvSpPr>
              <a:spLocks noChangeArrowheads="1"/>
            </p:cNvSpPr>
            <p:nvPr/>
          </p:nvSpPr>
          <p:spPr bwMode="auto">
            <a:xfrm>
              <a:off x="0" y="413100"/>
              <a:ext cx="169589" cy="169589"/>
            </a:xfrm>
            <a:prstGeom prst="flowChartConnector">
              <a:avLst/>
            </a:prstGeom>
            <a:solidFill>
              <a:srgbClr val="D99593"/>
            </a:solidFill>
            <a:ln w="25400">
              <a:solidFill>
                <a:srgbClr val="D8D8D8"/>
              </a:solidFill>
              <a:rou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zh-CN" sz="1800" b="0" i="0" u="none" strike="noStrike" kern="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
        <p:nvSpPr>
          <p:cNvPr id="10" name="矩形 9"/>
          <p:cNvSpPr>
            <a:spLocks noChangeArrowheads="1"/>
          </p:cNvSpPr>
          <p:nvPr/>
        </p:nvSpPr>
        <p:spPr bwMode="auto">
          <a:xfrm>
            <a:off x="1315417" y="1570838"/>
            <a:ext cx="9108376" cy="505708"/>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2000" b="0" i="0" u="none" strike="noStrike" kern="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坚决反对和克服形式主义、官僚主义。我们党历来反对形式主义官僚主义。</a:t>
            </a:r>
          </a:p>
        </p:txBody>
      </p:sp>
      <p:grpSp>
        <p:nvGrpSpPr>
          <p:cNvPr id="11" name="组合 10"/>
          <p:cNvGrpSpPr/>
          <p:nvPr/>
        </p:nvGrpSpPr>
        <p:grpSpPr>
          <a:xfrm>
            <a:off x="1641046" y="2249125"/>
            <a:ext cx="9434102" cy="926210"/>
            <a:chOff x="1258519" y="1681316"/>
            <a:chExt cx="9940039" cy="1187784"/>
          </a:xfrm>
        </p:grpSpPr>
        <p:sp>
          <p:nvSpPr>
            <p:cNvPr id="12" name="矩形 11"/>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矩形 12"/>
            <p:cNvSpPr/>
            <p:nvPr/>
          </p:nvSpPr>
          <p:spPr>
            <a:xfrm>
              <a:off x="2168162" y="1691571"/>
              <a:ext cx="8894282" cy="1128422"/>
            </a:xfrm>
            <a:prstGeom prst="rect">
              <a:avLst/>
            </a:prstGeom>
          </p:spPr>
          <p:txBody>
            <a:bodyPr wrap="square">
              <a:spAutoFit/>
            </a:bodyPr>
            <a:lstStyle/>
            <a:p>
              <a:pPr marL="0" marR="0" lvl="0" indent="0" algn="just" defTabSz="913765" rtl="0" eaLnBrk="1" fontAlgn="auto" latinLnBrk="0" hangingPunct="1">
                <a:lnSpc>
                  <a:spcPct val="150000"/>
                </a:lnSpc>
                <a:spcBef>
                  <a:spcPct val="0"/>
                </a:spcBef>
                <a:spcAft>
                  <a:spcPct val="0"/>
                </a:spcAft>
                <a:buClrTx/>
                <a:buSzTx/>
                <a:buFontTx/>
                <a:buNone/>
                <a:defRPr/>
              </a:pPr>
              <a:r>
                <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a:t>
              </a: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同志就明确指出：“形式主义是一种幼稚的、低级的、不动脑子的东西”“要把官僚主义这个极坏的家伙抛到粪缸里去”。</a:t>
              </a:r>
              <a:endPar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4" name="组合 13"/>
          <p:cNvGrpSpPr/>
          <p:nvPr/>
        </p:nvGrpSpPr>
        <p:grpSpPr>
          <a:xfrm>
            <a:off x="1013862" y="2249868"/>
            <a:ext cx="1392774" cy="925560"/>
            <a:chOff x="852347" y="4837233"/>
            <a:chExt cx="2124533" cy="1137921"/>
          </a:xfrm>
        </p:grpSpPr>
        <p:sp>
          <p:nvSpPr>
            <p:cNvPr id="15"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6" name="矩形 15"/>
            <p:cNvSpPr/>
            <p:nvPr/>
          </p:nvSpPr>
          <p:spPr>
            <a:xfrm>
              <a:off x="852347" y="4978885"/>
              <a:ext cx="1957322" cy="870304"/>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民主革命时期</a:t>
              </a:r>
              <a:endParaRPr kumimoji="0" lang="en-US" altLang="zh-CN"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grpSp>
        <p:nvGrpSpPr>
          <p:cNvPr id="17" name="组合 16"/>
          <p:cNvGrpSpPr/>
          <p:nvPr/>
        </p:nvGrpSpPr>
        <p:grpSpPr>
          <a:xfrm>
            <a:off x="1641046" y="3236677"/>
            <a:ext cx="9434102" cy="926210"/>
            <a:chOff x="1258519" y="1681316"/>
            <a:chExt cx="9940039" cy="1187784"/>
          </a:xfrm>
        </p:grpSpPr>
        <p:sp>
          <p:nvSpPr>
            <p:cNvPr id="18" name="矩形 17"/>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9" name="矩形 18"/>
            <p:cNvSpPr/>
            <p:nvPr/>
          </p:nvSpPr>
          <p:spPr>
            <a:xfrm>
              <a:off x="2168162" y="1691571"/>
              <a:ext cx="8894282" cy="1128422"/>
            </a:xfrm>
            <a:prstGeom prst="rect">
              <a:avLst/>
            </a:prstGeom>
          </p:spPr>
          <p:txBody>
            <a:bodyPr wrap="square">
              <a:spAutoFit/>
            </a:bodyPr>
            <a:lstStyle/>
            <a:p>
              <a:pPr marL="0" marR="0" lvl="0" indent="0" algn="just" defTabSz="913765" rtl="0" eaLnBrk="1" fontAlgn="auto" latinLnBrk="0" hangingPunct="1">
                <a:lnSpc>
                  <a:spcPct val="150000"/>
                </a:lnSpc>
                <a:spcBef>
                  <a:spcPct val="0"/>
                </a:spcBef>
                <a:spcAft>
                  <a:spcPct val="0"/>
                </a:spcAft>
                <a:buClrTx/>
                <a:buSzTx/>
                <a:buFontTx/>
                <a:buNone/>
                <a:defRPr/>
              </a:pPr>
              <a:r>
                <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XXXXXXXX</a:t>
              </a: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就坚决整治形式主义、官僚主义发表了一系列重要讲话，强调纠正“四风”不能止步，作风建设永远在路上。</a:t>
              </a:r>
              <a:endPar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20" name="组合 19"/>
          <p:cNvGrpSpPr/>
          <p:nvPr/>
        </p:nvGrpSpPr>
        <p:grpSpPr>
          <a:xfrm>
            <a:off x="1013862" y="3237420"/>
            <a:ext cx="1392774" cy="925560"/>
            <a:chOff x="852347" y="4837233"/>
            <a:chExt cx="2124533" cy="1137921"/>
          </a:xfrm>
        </p:grpSpPr>
        <p:sp>
          <p:nvSpPr>
            <p:cNvPr id="21"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22" name="矩形 21"/>
            <p:cNvSpPr/>
            <p:nvPr/>
          </p:nvSpPr>
          <p:spPr>
            <a:xfrm>
              <a:off x="852347" y="4978885"/>
              <a:ext cx="1957322" cy="870304"/>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党的十八大以来</a:t>
              </a:r>
              <a:endParaRPr kumimoji="0" lang="en-US" altLang="zh-CN"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sp>
        <p:nvSpPr>
          <p:cNvPr id="23" name="矩形 22"/>
          <p:cNvSpPr>
            <a:spLocks noChangeArrowheads="1"/>
          </p:cNvSpPr>
          <p:nvPr/>
        </p:nvSpPr>
        <p:spPr bwMode="auto">
          <a:xfrm>
            <a:off x="1013862" y="4170884"/>
            <a:ext cx="10164276" cy="1295411"/>
          </a:xfrm>
          <a:prstGeom prst="rect">
            <a:avLst/>
          </a:prstGeom>
          <a:noFill/>
          <a:ln w="9525">
            <a:noFill/>
            <a:miter lim="800000"/>
          </a:ln>
        </p:spPr>
        <p:txBody>
          <a:bodyPr wrap="square" lIns="91431" tIns="45716" rIns="91431" bIns="45716">
            <a:spAutoFit/>
          </a:bodyPr>
          <a:lstStyle/>
          <a:p>
            <a:pPr marL="0" marR="0" lvl="0" indent="0" algn="l" defTabSz="914400" rtl="0" eaLnBrk="1" fontAlgn="base" latinLnBrk="0" hangingPunct="1">
              <a:lnSpc>
                <a:spcPct val="150000"/>
              </a:lnSpc>
              <a:spcBef>
                <a:spcPct val="0"/>
              </a:spcBef>
              <a:spcAft>
                <a:spcPts val="500"/>
              </a:spcAft>
              <a:buClr>
                <a:srgbClr val="C00000"/>
              </a:buClr>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经过一段时期的教育治理，作风有明显好转，但依然存在一些突出问题。这说明，反对形式主义官僚主义依然任重道远，需要作出艰苦努力。这要求我们通过学习党史，引导党员干部坚定理想信念，始终坚持以人民为中心的根本立场，恪守全心全意为人民服务的宗旨</a:t>
            </a:r>
            <a:r>
              <a:rPr lang="zh-CN" altLang="en-US">
                <a:solidFill>
                  <a:prstClr val="black"/>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endPar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nodeType="afterGroup">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750"/>
                                        <p:tgtEl>
                                          <p:spTgt spid="10"/>
                                        </p:tgtEl>
                                      </p:cBhvr>
                                    </p:animEffect>
                                  </p:childTnLst>
                                </p:cTn>
                              </p:par>
                            </p:childTnLst>
                          </p:cTn>
                        </p:par>
                        <p:par>
                          <p:cTn id="17" fill="hold" nodeType="afterGroup">
                            <p:stCondLst>
                              <p:cond delay="1750"/>
                            </p:stCondLst>
                            <p:childTnLst>
                              <p:par>
                                <p:cTn id="18" presetID="2" presetClass="entr" presetSubtype="8" fill="hold" nodeType="after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0-#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25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2750"/>
                            </p:stCondLst>
                            <p:childTnLst>
                              <p:par>
                                <p:cTn id="27" presetID="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0-#ppt_w/2"/>
                                          </p:val>
                                        </p:tav>
                                        <p:tav tm="100000">
                                          <p:val>
                                            <p:strVal val="#ppt_x"/>
                                          </p:val>
                                        </p:tav>
                                      </p:tavLst>
                                    </p:anim>
                                    <p:anim calcmode="lin" valueType="num">
                                      <p:cBhvr additive="base">
                                        <p:cTn id="30" dur="500" fill="hold"/>
                                        <p:tgtEl>
                                          <p:spTgt spid="20"/>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3250"/>
                            </p:stCondLst>
                            <p:childTnLst>
                              <p:par>
                                <p:cTn id="32" presetID="22" presetClass="entr" presetSubtype="8"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left)">
                                      <p:cBhvr>
                                        <p:cTn id="34" dur="500"/>
                                        <p:tgtEl>
                                          <p:spTgt spid="17"/>
                                        </p:tgtEl>
                                      </p:cBhvr>
                                    </p:animEffect>
                                  </p:childTnLst>
                                </p:cTn>
                              </p:par>
                            </p:childTnLst>
                          </p:cTn>
                        </p:par>
                        <p:par>
                          <p:cTn id="35" fill="hold" nodeType="afterGroup">
                            <p:stCondLst>
                              <p:cond delay="3750"/>
                            </p:stCondLst>
                            <p:childTnLst>
                              <p:par>
                                <p:cTn id="36" presetID="14" presetClass="entr" presetSubtype="10" fill="hold" grpId="0" nodeType="after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randombar(horizontal)">
                                      <p:cBhvr>
                                        <p:cTn id="38"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955499" y="868721"/>
            <a:ext cx="5024997"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要一体推进不敢腐、不能腐、不想腐</a:t>
            </a:r>
          </a:p>
        </p:txBody>
      </p:sp>
      <p:grpSp>
        <p:nvGrpSpPr>
          <p:cNvPr id="7" name="Group 54"/>
          <p:cNvGrpSpPr/>
          <p:nvPr/>
        </p:nvGrpSpPr>
        <p:grpSpPr>
          <a:xfrm>
            <a:off x="955499" y="1586277"/>
            <a:ext cx="9489950" cy="620850"/>
            <a:chOff x="0" y="190607"/>
            <a:chExt cx="9247591" cy="620145"/>
          </a:xfrm>
        </p:grpSpPr>
        <p:sp>
          <p:nvSpPr>
            <p:cNvPr id="8" name="TextBox 105"/>
            <p:cNvSpPr>
              <a:spLocks noChangeArrowheads="1"/>
            </p:cNvSpPr>
            <p:nvPr/>
          </p:nvSpPr>
          <p:spPr bwMode="auto">
            <a:xfrm>
              <a:off x="84795" y="190607"/>
              <a:ext cx="9162796" cy="620145"/>
            </a:xfrm>
            <a:prstGeom prst="roundRect">
              <a:avLst>
                <a:gd name="adj" fmla="val 8176"/>
              </a:avLst>
            </a:prstGeom>
            <a:noFill/>
            <a:ln w="19050">
              <a:solidFill>
                <a:srgbClr val="FF9933">
                  <a:lumMod val="75000"/>
                </a:srgbClr>
              </a:solidFill>
              <a:rou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 typeface="Arial" panose="020B0604020202020204" pitchFamily="34" charset="0"/>
                <a:buNone/>
                <a:defRPr/>
              </a:pPr>
              <a:r>
                <a:rPr kumimoji="0" lang="en-US" altLang="zh-CN" sz="1500" b="1"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 </a:t>
              </a:r>
              <a:endParaRPr kumimoji="0" lang="zh-CN" altLang="en-US" sz="1500" b="1"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流程图: 联系 107"/>
            <p:cNvSpPr>
              <a:spLocks noChangeArrowheads="1"/>
            </p:cNvSpPr>
            <p:nvPr/>
          </p:nvSpPr>
          <p:spPr bwMode="auto">
            <a:xfrm>
              <a:off x="0" y="413100"/>
              <a:ext cx="169589" cy="169589"/>
            </a:xfrm>
            <a:prstGeom prst="flowChartConnector">
              <a:avLst/>
            </a:prstGeom>
            <a:solidFill>
              <a:srgbClr val="D99593"/>
            </a:solidFill>
            <a:ln w="25400">
              <a:solidFill>
                <a:srgbClr val="D8D8D8"/>
              </a:solidFill>
              <a:rou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zh-CN" sz="1800" b="0" i="0" u="none" strike="noStrike" kern="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
        <p:nvSpPr>
          <p:cNvPr id="10" name="矩形 9"/>
          <p:cNvSpPr>
            <a:spLocks noChangeArrowheads="1"/>
          </p:cNvSpPr>
          <p:nvPr/>
        </p:nvSpPr>
        <p:spPr bwMode="auto">
          <a:xfrm>
            <a:off x="1199913" y="1598946"/>
            <a:ext cx="9108376" cy="505708"/>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2000" b="0" i="0" u="none" strike="noStrike" kern="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不断净化政治生态，营造风清气正的发展环境。</a:t>
            </a:r>
          </a:p>
        </p:txBody>
      </p:sp>
      <p:grpSp>
        <p:nvGrpSpPr>
          <p:cNvPr id="11" name="组合 10"/>
          <p:cNvGrpSpPr/>
          <p:nvPr/>
        </p:nvGrpSpPr>
        <p:grpSpPr>
          <a:xfrm>
            <a:off x="1551211" y="2377041"/>
            <a:ext cx="9434102" cy="679321"/>
            <a:chOff x="1258519" y="1681316"/>
            <a:chExt cx="9940039" cy="1187784"/>
          </a:xfrm>
        </p:grpSpPr>
        <p:sp>
          <p:nvSpPr>
            <p:cNvPr id="12" name="矩形 11"/>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矩形 12"/>
            <p:cNvSpPr/>
            <p:nvPr/>
          </p:nvSpPr>
          <p:spPr>
            <a:xfrm>
              <a:off x="2168162" y="1952875"/>
              <a:ext cx="8894282" cy="699587"/>
            </a:xfrm>
            <a:prstGeom prst="rect">
              <a:avLst/>
            </a:prstGeom>
          </p:spPr>
          <p:txBody>
            <a:bodyPr wrap="square">
              <a:spAutoFit/>
            </a:bodyPr>
            <a:lstStyle/>
            <a:p>
              <a:pPr marL="0" marR="0" lvl="0" indent="0" algn="just" defTabSz="913765" rtl="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早在</a:t>
              </a:r>
              <a:r>
                <a:rPr kumimoji="0" lang="en-US" altLang="zh-CN"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1932</a:t>
              </a:r>
              <a:r>
                <a:rPr kumimoji="0" lang="zh-CN" altLang="en-US"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年的江西瑞金，中央苏区政府就专门设置了检举木箱。</a:t>
              </a:r>
              <a:endParaRPr kumimoji="0" lang="en-US" altLang="zh-CN"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4" name="组合 13"/>
          <p:cNvGrpSpPr/>
          <p:nvPr/>
        </p:nvGrpSpPr>
        <p:grpSpPr>
          <a:xfrm>
            <a:off x="924027" y="2377784"/>
            <a:ext cx="1392774" cy="678844"/>
            <a:chOff x="852347" y="4837233"/>
            <a:chExt cx="2124533" cy="1137921"/>
          </a:xfrm>
        </p:grpSpPr>
        <p:sp>
          <p:nvSpPr>
            <p:cNvPr id="15"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6" name="矩形 15"/>
            <p:cNvSpPr/>
            <p:nvPr/>
          </p:nvSpPr>
          <p:spPr>
            <a:xfrm>
              <a:off x="852347" y="4978886"/>
              <a:ext cx="1957322" cy="773872"/>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1932</a:t>
              </a: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年</a:t>
              </a:r>
              <a:endParaRPr kumimoji="0" lang="en-US" altLang="zh-CN"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grpSp>
        <p:nvGrpSpPr>
          <p:cNvPr id="17" name="组合 16"/>
          <p:cNvGrpSpPr/>
          <p:nvPr/>
        </p:nvGrpSpPr>
        <p:grpSpPr>
          <a:xfrm>
            <a:off x="1551211" y="3140867"/>
            <a:ext cx="9434102" cy="926210"/>
            <a:chOff x="1258519" y="1681316"/>
            <a:chExt cx="9940039" cy="1187784"/>
          </a:xfrm>
        </p:grpSpPr>
        <p:sp>
          <p:nvSpPr>
            <p:cNvPr id="18" name="矩形 17"/>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9" name="矩形 18"/>
            <p:cNvSpPr/>
            <p:nvPr/>
          </p:nvSpPr>
          <p:spPr>
            <a:xfrm>
              <a:off x="2168162" y="1691571"/>
              <a:ext cx="8894282" cy="1128422"/>
            </a:xfrm>
            <a:prstGeom prst="rect">
              <a:avLst/>
            </a:prstGeom>
          </p:spPr>
          <p:txBody>
            <a:bodyPr wrap="square">
              <a:spAutoFit/>
            </a:bodyPr>
            <a:lstStyle/>
            <a:p>
              <a:pPr marL="0" marR="0" lvl="0" indent="0" algn="just" defTabSz="913765" rtl="0" eaLnBrk="1" fontAlgn="auto" latinLnBrk="0" hangingPunct="1">
                <a:lnSpc>
                  <a:spcPct val="15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中央坚持不懈“打虎”“拍蝇”“猎狐”，一体推进不敢腐、不能腐、不想腐，抓铁有痕、踏石留印、成效显著。</a:t>
              </a:r>
              <a:endPar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20" name="组合 19"/>
          <p:cNvGrpSpPr/>
          <p:nvPr/>
        </p:nvGrpSpPr>
        <p:grpSpPr>
          <a:xfrm>
            <a:off x="924027" y="3141610"/>
            <a:ext cx="1392774" cy="925560"/>
            <a:chOff x="852347" y="4837233"/>
            <a:chExt cx="2124533" cy="1137921"/>
          </a:xfrm>
        </p:grpSpPr>
        <p:sp>
          <p:nvSpPr>
            <p:cNvPr id="21"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22" name="矩形 21"/>
            <p:cNvSpPr/>
            <p:nvPr/>
          </p:nvSpPr>
          <p:spPr>
            <a:xfrm>
              <a:off x="852347" y="4978885"/>
              <a:ext cx="1957322" cy="870304"/>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党的十八大以来</a:t>
              </a:r>
              <a:endParaRPr kumimoji="0" lang="en-US" altLang="zh-CN" sz="20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sp>
        <p:nvSpPr>
          <p:cNvPr id="23" name="矩形 22"/>
          <p:cNvSpPr/>
          <p:nvPr/>
        </p:nvSpPr>
        <p:spPr>
          <a:xfrm>
            <a:off x="924027" y="4217993"/>
            <a:ext cx="7807568"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在新形势下，我们党员干部应把党史作为最好的营养剂</a:t>
            </a:r>
            <a:endParaRPr kumimoji="0" lang="en-US" altLang="zh-CN" sz="2400" b="1" i="0" u="none" strike="noStrike" kern="120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24" name="矩形 83"/>
          <p:cNvSpPr>
            <a:spLocks noChangeArrowheads="1"/>
          </p:cNvSpPr>
          <p:nvPr/>
        </p:nvSpPr>
        <p:spPr bwMode="auto">
          <a:xfrm>
            <a:off x="1009178" y="4787169"/>
            <a:ext cx="10028531" cy="589940"/>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5" name="矩形 24"/>
          <p:cNvSpPr>
            <a:spLocks noChangeArrowheads="1"/>
          </p:cNvSpPr>
          <p:nvPr/>
        </p:nvSpPr>
        <p:spPr bwMode="auto">
          <a:xfrm>
            <a:off x="1020859" y="4787169"/>
            <a:ext cx="9835268" cy="505708"/>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努力修好党史这门必修课。要知敬畏、存戒惧、守底线，经常揽镜自照、每日三省。</a:t>
            </a:r>
            <a:endParaRPr kumimoji="0" lang="zh-CN" altLang="en-US" sz="20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nodeType="afterGroup">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750"/>
                                        <p:tgtEl>
                                          <p:spTgt spid="10"/>
                                        </p:tgtEl>
                                      </p:cBhvr>
                                    </p:animEffect>
                                  </p:childTnLst>
                                </p:cTn>
                              </p:par>
                            </p:childTnLst>
                          </p:cTn>
                        </p:par>
                        <p:par>
                          <p:cTn id="17" fill="hold" nodeType="afterGroup">
                            <p:stCondLst>
                              <p:cond delay="1750"/>
                            </p:stCondLst>
                            <p:childTnLst>
                              <p:par>
                                <p:cTn id="18" presetID="2" presetClass="entr" presetSubtype="8" fill="hold" nodeType="after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0-#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25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2750"/>
                            </p:stCondLst>
                            <p:childTnLst>
                              <p:par>
                                <p:cTn id="27" presetID="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0-#ppt_w/2"/>
                                          </p:val>
                                        </p:tav>
                                        <p:tav tm="100000">
                                          <p:val>
                                            <p:strVal val="#ppt_x"/>
                                          </p:val>
                                        </p:tav>
                                      </p:tavLst>
                                    </p:anim>
                                    <p:anim calcmode="lin" valueType="num">
                                      <p:cBhvr additive="base">
                                        <p:cTn id="30" dur="500" fill="hold"/>
                                        <p:tgtEl>
                                          <p:spTgt spid="20"/>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3250"/>
                            </p:stCondLst>
                            <p:childTnLst>
                              <p:par>
                                <p:cTn id="32" presetID="22" presetClass="entr" presetSubtype="8"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left)">
                                      <p:cBhvr>
                                        <p:cTn id="34" dur="500"/>
                                        <p:tgtEl>
                                          <p:spTgt spid="17"/>
                                        </p:tgtEl>
                                      </p:cBhvr>
                                    </p:animEffect>
                                  </p:childTnLst>
                                </p:cTn>
                              </p:par>
                            </p:childTnLst>
                          </p:cTn>
                        </p:par>
                        <p:par>
                          <p:cTn id="35" fill="hold" nodeType="afterGroup">
                            <p:stCondLst>
                              <p:cond delay="3750"/>
                            </p:stCondLst>
                            <p:childTnLst>
                              <p:par>
                                <p:cTn id="36" presetID="41" presetClass="entr" presetSubtype="0" fill="hold" grpId="0" nodeType="afterEffect">
                                  <p:stCondLst>
                                    <p:cond delay="0"/>
                                  </p:stCondLst>
                                  <p:iterate type="lt">
                                    <p:tmPct val="10000"/>
                                  </p:iterate>
                                  <p:childTnLst>
                                    <p:set>
                                      <p:cBhvr>
                                        <p:cTn id="37" dur="1" fill="hold">
                                          <p:stCondLst>
                                            <p:cond delay="0"/>
                                          </p:stCondLst>
                                        </p:cTn>
                                        <p:tgtEl>
                                          <p:spTgt spid="23"/>
                                        </p:tgtEl>
                                        <p:attrNameLst>
                                          <p:attrName>style.visibility</p:attrName>
                                        </p:attrNameLst>
                                      </p:cBhvr>
                                      <p:to>
                                        <p:strVal val="visible"/>
                                      </p:to>
                                    </p:set>
                                    <p:anim calcmode="lin" valueType="num">
                                      <p:cBhvr>
                                        <p:cTn id="38"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39" dur="500" fill="hold"/>
                                        <p:tgtEl>
                                          <p:spTgt spid="23"/>
                                        </p:tgtEl>
                                        <p:attrNameLst>
                                          <p:attrName>ppt_y</p:attrName>
                                        </p:attrNameLst>
                                      </p:cBhvr>
                                      <p:tavLst>
                                        <p:tav tm="0">
                                          <p:val>
                                            <p:strVal val="#ppt_y"/>
                                          </p:val>
                                        </p:tav>
                                        <p:tav tm="100000">
                                          <p:val>
                                            <p:strVal val="#ppt_y"/>
                                          </p:val>
                                        </p:tav>
                                      </p:tavLst>
                                    </p:anim>
                                    <p:anim calcmode="lin" valueType="num">
                                      <p:cBhvr>
                                        <p:cTn id="40"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41"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42" dur="500" tmFilter="0,0; .5, 1; 1, 1"/>
                                        <p:tgtEl>
                                          <p:spTgt spid="23"/>
                                        </p:tgtEl>
                                      </p:cBhvr>
                                    </p:animEffect>
                                  </p:childTnLst>
                                </p:cTn>
                              </p:par>
                            </p:childTnLst>
                          </p:cTn>
                        </p:par>
                        <p:par>
                          <p:cTn id="43" fill="hold" nodeType="afterGroup">
                            <p:stCondLst>
                              <p:cond delay="4250"/>
                            </p:stCondLst>
                            <p:childTnLst>
                              <p:par>
                                <p:cTn id="44" presetID="22" presetClass="entr" presetSubtype="1"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up)">
                                      <p:cBhvr>
                                        <p:cTn id="46" dur="500"/>
                                        <p:tgtEl>
                                          <p:spTgt spid="24"/>
                                        </p:tgtEl>
                                      </p:cBhvr>
                                    </p:animEffect>
                                  </p:childTnLst>
                                </p:cTn>
                              </p:par>
                            </p:childTnLst>
                          </p:cTn>
                        </p:par>
                        <p:par>
                          <p:cTn id="47" fill="hold" nodeType="afterGroup">
                            <p:stCondLst>
                              <p:cond delay="4750"/>
                            </p:stCondLst>
                            <p:childTnLst>
                              <p:par>
                                <p:cTn id="48" presetID="14" presetClass="entr" presetSubtype="1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randombar(horizontal)">
                                      <p:cBhvr>
                                        <p:cTn id="50" dur="7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23" grpId="0"/>
      <p:bldP spid="24" grpId="0" animBg="1"/>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矩形 83"/>
          <p:cNvSpPr>
            <a:spLocks noChangeArrowheads="1"/>
          </p:cNvSpPr>
          <p:nvPr/>
        </p:nvSpPr>
        <p:spPr bwMode="auto">
          <a:xfrm>
            <a:off x="1076502" y="1411675"/>
            <a:ext cx="10120585" cy="1063301"/>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矩形 6"/>
          <p:cNvSpPr>
            <a:spLocks noChangeArrowheads="1"/>
          </p:cNvSpPr>
          <p:nvPr/>
        </p:nvSpPr>
        <p:spPr bwMode="auto">
          <a:xfrm>
            <a:off x="1239213" y="1746603"/>
            <a:ext cx="9793127" cy="505708"/>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常存“白袍点墨”之戒，在从政伊始，就扣好人生的第一粒扣子。</a:t>
            </a:r>
            <a:endParaRPr kumimoji="0" lang="zh-CN" altLang="en-US" sz="20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8" name="圆角矩形 34"/>
          <p:cNvSpPr/>
          <p:nvPr/>
        </p:nvSpPr>
        <p:spPr>
          <a:xfrm>
            <a:off x="1726614" y="1165694"/>
            <a:ext cx="2808810" cy="491960"/>
          </a:xfrm>
          <a:prstGeom prst="roundRect">
            <a:avLst/>
          </a:prstGeom>
          <a:solidFill>
            <a:srgbClr val="C00000"/>
          </a:solidFill>
          <a:ln w="127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要严在第一次</a:t>
            </a:r>
          </a:p>
        </p:txBody>
      </p:sp>
      <p:sp>
        <p:nvSpPr>
          <p:cNvPr id="9" name="矩形 83"/>
          <p:cNvSpPr>
            <a:spLocks noChangeArrowheads="1"/>
          </p:cNvSpPr>
          <p:nvPr/>
        </p:nvSpPr>
        <p:spPr bwMode="auto">
          <a:xfrm>
            <a:off x="1076502" y="2966939"/>
            <a:ext cx="10120585" cy="1007654"/>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0" name="矩形 9"/>
          <p:cNvSpPr>
            <a:spLocks noChangeArrowheads="1"/>
          </p:cNvSpPr>
          <p:nvPr/>
        </p:nvSpPr>
        <p:spPr bwMode="auto">
          <a:xfrm>
            <a:off x="1239213" y="3301866"/>
            <a:ext cx="9793127" cy="464414"/>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严守中央八项规定及实施细则，保持对“腐蚀”“围猎”的警觉，把“严”的基因薪火相传。</a:t>
            </a:r>
            <a:endParaRPr kumimoji="0" lang="zh-CN" altLang="en-US" sz="18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1" name="圆角矩形 37"/>
          <p:cNvSpPr/>
          <p:nvPr/>
        </p:nvSpPr>
        <p:spPr>
          <a:xfrm>
            <a:off x="1726614" y="2720957"/>
            <a:ext cx="2808810" cy="491960"/>
          </a:xfrm>
          <a:prstGeom prst="roundRect">
            <a:avLst/>
          </a:prstGeom>
          <a:solidFill>
            <a:srgbClr val="C00000"/>
          </a:solidFill>
          <a:ln w="127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要严在关键处</a:t>
            </a:r>
          </a:p>
        </p:txBody>
      </p:sp>
      <p:sp>
        <p:nvSpPr>
          <p:cNvPr id="12" name="矩形 83"/>
          <p:cNvSpPr>
            <a:spLocks noChangeArrowheads="1"/>
          </p:cNvSpPr>
          <p:nvPr/>
        </p:nvSpPr>
        <p:spPr bwMode="auto">
          <a:xfrm>
            <a:off x="1076502" y="4426580"/>
            <a:ext cx="10120585" cy="1431675"/>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矩形 12"/>
          <p:cNvSpPr>
            <a:spLocks noChangeArrowheads="1"/>
          </p:cNvSpPr>
          <p:nvPr/>
        </p:nvSpPr>
        <p:spPr bwMode="auto">
          <a:xfrm>
            <a:off x="1239213" y="4761508"/>
            <a:ext cx="9793127" cy="879913"/>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常怀“堤溃蚁穴”之思，树牢进步靠组织、温暖靠家庭、消费靠工资的意识，从一包烟、一瓶酒、一盒茶做起，管好自己的手，做到干干净净做人、清清白白做事。</a:t>
            </a:r>
            <a:endParaRPr kumimoji="0" lang="zh-CN" altLang="en-US" sz="18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4" name="圆角矩形 40"/>
          <p:cNvSpPr/>
          <p:nvPr/>
        </p:nvSpPr>
        <p:spPr>
          <a:xfrm>
            <a:off x="1726614" y="4180599"/>
            <a:ext cx="2808810" cy="491960"/>
          </a:xfrm>
          <a:prstGeom prst="roundRect">
            <a:avLst/>
          </a:prstGeom>
          <a:solidFill>
            <a:srgbClr val="C00000"/>
          </a:solidFill>
          <a:ln w="127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要严在细微处</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par>
                          <p:cTn id="13" fill="hold" nodeType="afterGroup">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750"/>
                                        <p:tgtEl>
                                          <p:spTgt spid="7"/>
                                        </p:tgtEl>
                                      </p:cBhvr>
                                    </p:animEffect>
                                  </p:childTnLst>
                                </p:cTn>
                              </p:par>
                            </p:childTnLst>
                          </p:cTn>
                        </p:par>
                        <p:par>
                          <p:cTn id="17" fill="hold" nodeType="afterGroup">
                            <p:stCondLst>
                              <p:cond delay="1750"/>
                            </p:stCondLst>
                            <p:childTnLst>
                              <p:par>
                                <p:cTn id="18" presetID="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0-#ppt_w/2"/>
                                          </p:val>
                                        </p:tav>
                                        <p:tav tm="100000">
                                          <p:val>
                                            <p:strVal val="#ppt_x"/>
                                          </p:val>
                                        </p:tav>
                                      </p:tavLst>
                                    </p:anim>
                                    <p:anim calcmode="lin" valueType="num">
                                      <p:cBhvr additive="base">
                                        <p:cTn id="21" dur="500" fill="hold"/>
                                        <p:tgtEl>
                                          <p:spTgt spid="11"/>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250"/>
                            </p:stCondLst>
                            <p:childTnLst>
                              <p:par>
                                <p:cTn id="23" presetID="22" presetClass="entr" presetSubtype="1"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up)">
                                      <p:cBhvr>
                                        <p:cTn id="25" dur="500"/>
                                        <p:tgtEl>
                                          <p:spTgt spid="9"/>
                                        </p:tgtEl>
                                      </p:cBhvr>
                                    </p:animEffect>
                                  </p:childTnLst>
                                </p:cTn>
                              </p:par>
                            </p:childTnLst>
                          </p:cTn>
                        </p:par>
                        <p:par>
                          <p:cTn id="26" fill="hold" nodeType="afterGroup">
                            <p:stCondLst>
                              <p:cond delay="2750"/>
                            </p:stCondLst>
                            <p:childTnLst>
                              <p:par>
                                <p:cTn id="27" presetID="14" presetClass="entr" presetSubtype="1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randombar(horizontal)">
                                      <p:cBhvr>
                                        <p:cTn id="29" dur="750"/>
                                        <p:tgtEl>
                                          <p:spTgt spid="10"/>
                                        </p:tgtEl>
                                      </p:cBhvr>
                                    </p:animEffect>
                                  </p:childTnLst>
                                </p:cTn>
                              </p:par>
                            </p:childTnLst>
                          </p:cTn>
                        </p:par>
                        <p:par>
                          <p:cTn id="30" fill="hold" nodeType="afterGroup">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0-#ppt_w/2"/>
                                          </p:val>
                                        </p:tav>
                                        <p:tav tm="100000">
                                          <p:val>
                                            <p:strVal val="#ppt_x"/>
                                          </p:val>
                                        </p:tav>
                                      </p:tavLst>
                                    </p:anim>
                                    <p:anim calcmode="lin" valueType="num">
                                      <p:cBhvr additive="base">
                                        <p:cTn id="34" dur="500" fill="hold"/>
                                        <p:tgtEl>
                                          <p:spTgt spid="14"/>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4000"/>
                            </p:stCondLst>
                            <p:childTnLst>
                              <p:par>
                                <p:cTn id="36" presetID="22" presetClass="entr" presetSubtype="1"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up)">
                                      <p:cBhvr>
                                        <p:cTn id="38" dur="500"/>
                                        <p:tgtEl>
                                          <p:spTgt spid="12"/>
                                        </p:tgtEl>
                                      </p:cBhvr>
                                    </p:animEffect>
                                  </p:childTnLst>
                                </p:cTn>
                              </p:par>
                            </p:childTnLst>
                          </p:cTn>
                        </p:par>
                        <p:par>
                          <p:cTn id="39" fill="hold" nodeType="afterGroup">
                            <p:stCondLst>
                              <p:cond delay="4500"/>
                            </p:stCondLst>
                            <p:childTnLst>
                              <p:par>
                                <p:cTn id="40" presetID="14" presetClass="entr" presetSubtype="1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randombar(horizontal)">
                                      <p:cBhvr>
                                        <p:cTn id="42"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P spid="10" grpId="0"/>
      <p:bldP spid="11" grpId="0" animBg="1"/>
      <p:bldP spid="12" grpId="0" animBg="1"/>
      <p:bldP spid="13" grpId="0"/>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20" name="矩形 19"/>
          <p:cNvSpPr/>
          <p:nvPr/>
        </p:nvSpPr>
        <p:spPr>
          <a:xfrm>
            <a:off x="1339765" y="1778819"/>
            <a:ext cx="9512470" cy="3608370"/>
          </a:xfrm>
          <a:prstGeom prst="rect">
            <a:avLst/>
          </a:prstGeom>
          <a:solidFill>
            <a:srgbClr val="FFFFFF">
              <a:alpha val="81176"/>
            </a:srgbClr>
          </a:solidFill>
          <a:ln w="19050" cap="flat" cmpd="sng" algn="ctr">
            <a:solidFill>
              <a:srgbClr val="C00000"/>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1" name="TextBox 22"/>
          <p:cNvSpPr txBox="1"/>
          <p:nvPr/>
        </p:nvSpPr>
        <p:spPr>
          <a:xfrm>
            <a:off x="1520167" y="1881698"/>
            <a:ext cx="9166212" cy="3408162"/>
          </a:xfrm>
          <a:prstGeom prst="rect">
            <a:avLst/>
          </a:prstGeom>
          <a:noFill/>
        </p:spPr>
        <p:txBody>
          <a:bodyPr wrap="square" lIns="121843" tIns="60921" rIns="121843" bIns="60921">
            <a:spAutoFit/>
          </a:bodyPr>
          <a:lstStyle/>
          <a:p>
            <a:pPr marL="0" marR="0" lvl="0" indent="0" algn="just" defTabSz="914400" rtl="0" eaLnBrk="1" fontAlgn="auto" latinLnBrk="0" hangingPunct="1">
              <a:lnSpc>
                <a:spcPct val="150000"/>
              </a:lnSpc>
              <a:spcBef>
                <a:spcPct val="0"/>
              </a:spcBef>
              <a:spcAft>
                <a:spcPts val="1000"/>
              </a:spcAft>
              <a:buClrTx/>
              <a:buSzTx/>
              <a:buFontTx/>
              <a:buNone/>
              <a:defRPr/>
            </a:pPr>
            <a:r>
              <a:rPr kumimoji="0" lang="zh-CN" altLang="en-US"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中国共产党的历史，是我们党、国家和民族的宝贵精神财富，是中国共产党人的教科书。今年</a:t>
            </a:r>
            <a:r>
              <a:rPr kumimoji="0" lang="en-US" altLang="zh-CN"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2</a:t>
            </a:r>
            <a:r>
              <a:rPr kumimoji="0" lang="zh-CN" altLang="en-US"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月</a:t>
            </a:r>
            <a:r>
              <a:rPr kumimoji="0" lang="en-US" altLang="zh-CN"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1</a:t>
            </a:r>
            <a:r>
              <a:rPr kumimoji="0" lang="zh-CN" altLang="en-US"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日，</a:t>
            </a:r>
            <a:r>
              <a:rPr kumimoji="0" lang="en-US" altLang="zh-CN"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XXXXXXXX</a:t>
            </a:r>
            <a:r>
              <a:rPr kumimoji="0" lang="zh-CN" altLang="en-US"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在同各民主党派中央、全国工商联负责人和无党派人士代表共迎新春佳节时指出，中共中央决定，今年在全党开展中共党史学习教育，激励全党不忘初心、牢记使命，在新时代不断加强党的建设。要求，要结合庆祝中国共产党成立</a:t>
            </a:r>
            <a:r>
              <a:rPr kumimoji="0" lang="en-US" altLang="zh-CN"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100</a:t>
            </a:r>
            <a:r>
              <a:rPr kumimoji="0" lang="zh-CN" altLang="en-US" sz="1800" b="0" i="0" u="none" strike="noStrike" kern="0" cap="none" spc="0" normalizeH="0" baseline="0" noProof="0" dirty="0">
                <a:ln>
                  <a:noFill/>
                </a:ln>
                <a:solidFill>
                  <a:schemeClr val="tx1">
                    <a:lumMod val="75000"/>
                    <a:lumOff val="25000"/>
                  </a:schemeClr>
                </a:solidFill>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周年，全面回顾同中国共产党团结合作的奋斗历程，发扬光荣传统，坚守合作初心，加强自身建设。按照中央要求，我们及时开展了党史学习教育活动，将党史学习教育作为党员、干部教育培训重点任务，引导各级党员干部在回顾和重温党的光辉历史中不忘初心、牢记使命走好新时代的长征路。</a:t>
            </a:r>
          </a:p>
        </p:txBody>
      </p:sp>
      <p:grpSp>
        <p:nvGrpSpPr>
          <p:cNvPr id="22" name="组合 21"/>
          <p:cNvGrpSpPr/>
          <p:nvPr/>
        </p:nvGrpSpPr>
        <p:grpSpPr>
          <a:xfrm>
            <a:off x="4064378" y="679223"/>
            <a:ext cx="979957" cy="864096"/>
            <a:chOff x="5941486" y="3363838"/>
            <a:chExt cx="734968" cy="648072"/>
          </a:xfrm>
        </p:grpSpPr>
        <p:sp>
          <p:nvSpPr>
            <p:cNvPr id="23" name="矩形: 圆角 22"/>
            <p:cNvSpPr/>
            <p:nvPr/>
          </p:nvSpPr>
          <p:spPr>
            <a:xfrm>
              <a:off x="5978009" y="3363838"/>
              <a:ext cx="648072" cy="648072"/>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36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4" name="矩形 23"/>
            <p:cNvSpPr/>
            <p:nvPr/>
          </p:nvSpPr>
          <p:spPr>
            <a:xfrm>
              <a:off x="5941486" y="3395486"/>
              <a:ext cx="734968" cy="57708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前</a:t>
              </a:r>
            </a:p>
          </p:txBody>
        </p:sp>
      </p:grpSp>
      <p:grpSp>
        <p:nvGrpSpPr>
          <p:cNvPr id="25" name="组合 24"/>
          <p:cNvGrpSpPr/>
          <p:nvPr/>
        </p:nvGrpSpPr>
        <p:grpSpPr>
          <a:xfrm>
            <a:off x="5060786" y="679223"/>
            <a:ext cx="979957" cy="864096"/>
            <a:chOff x="6688792" y="3363838"/>
            <a:chExt cx="734968" cy="648072"/>
          </a:xfrm>
        </p:grpSpPr>
        <p:sp>
          <p:nvSpPr>
            <p:cNvPr id="26" name="矩形: 圆角 25"/>
            <p:cNvSpPr/>
            <p:nvPr/>
          </p:nvSpPr>
          <p:spPr>
            <a:xfrm>
              <a:off x="6732240" y="3363838"/>
              <a:ext cx="648072" cy="648072"/>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36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7" name="矩形 26"/>
            <p:cNvSpPr/>
            <p:nvPr/>
          </p:nvSpPr>
          <p:spPr>
            <a:xfrm>
              <a:off x="6688792" y="3395486"/>
              <a:ext cx="734968" cy="57708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言</a:t>
              </a:r>
            </a:p>
          </p:txBody>
        </p:sp>
      </p:grpSp>
      <p:grpSp>
        <p:nvGrpSpPr>
          <p:cNvPr id="28" name="组合 27"/>
          <p:cNvGrpSpPr/>
          <p:nvPr/>
        </p:nvGrpSpPr>
        <p:grpSpPr>
          <a:xfrm>
            <a:off x="6100534" y="679228"/>
            <a:ext cx="979957" cy="864096"/>
            <a:chOff x="7468602" y="3363838"/>
            <a:chExt cx="734968" cy="648072"/>
          </a:xfrm>
        </p:grpSpPr>
        <p:sp>
          <p:nvSpPr>
            <p:cNvPr id="29" name="矩形: 圆角 28"/>
            <p:cNvSpPr/>
            <p:nvPr/>
          </p:nvSpPr>
          <p:spPr>
            <a:xfrm>
              <a:off x="7515944" y="3363838"/>
              <a:ext cx="648072" cy="648072"/>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36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0" name="矩形 29"/>
            <p:cNvSpPr/>
            <p:nvPr/>
          </p:nvSpPr>
          <p:spPr>
            <a:xfrm>
              <a:off x="7468602" y="3402345"/>
              <a:ext cx="734968" cy="57708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导</a:t>
              </a:r>
            </a:p>
          </p:txBody>
        </p:sp>
      </p:grpSp>
      <p:grpSp>
        <p:nvGrpSpPr>
          <p:cNvPr id="31" name="组合 30"/>
          <p:cNvGrpSpPr/>
          <p:nvPr/>
        </p:nvGrpSpPr>
        <p:grpSpPr>
          <a:xfrm>
            <a:off x="7115090" y="679228"/>
            <a:ext cx="979957" cy="864096"/>
            <a:chOff x="8200960" y="3363838"/>
            <a:chExt cx="734968" cy="648072"/>
          </a:xfrm>
        </p:grpSpPr>
        <p:sp>
          <p:nvSpPr>
            <p:cNvPr id="32" name="矩形: 圆角 31"/>
            <p:cNvSpPr/>
            <p:nvPr/>
          </p:nvSpPr>
          <p:spPr>
            <a:xfrm>
              <a:off x="8244408" y="3363838"/>
              <a:ext cx="648072" cy="648072"/>
            </a:xfrm>
            <a:prstGeom prst="roundRect">
              <a:avLst/>
            </a:prstGeom>
            <a:solidFill>
              <a:srgbClr val="C000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36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3" name="矩形 32"/>
            <p:cNvSpPr/>
            <p:nvPr/>
          </p:nvSpPr>
          <p:spPr>
            <a:xfrm>
              <a:off x="8200960" y="3394527"/>
              <a:ext cx="734968" cy="57708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i="0" u="none" strike="noStrike" kern="0" cap="none" spc="0" normalizeH="0" baseline="0" noProof="0">
                  <a:ln>
                    <a:noFill/>
                  </a:ln>
                  <a:gradFill>
                    <a:gsLst>
                      <a:gs pos="47000">
                        <a:prstClr val="white">
                          <a:lumMod val="95000"/>
                        </a:prstClr>
                      </a:gs>
                      <a:gs pos="0">
                        <a:prstClr val="white"/>
                      </a:gs>
                      <a:gs pos="100000">
                        <a:prstClr val="white"/>
                      </a:gs>
                    </a:gsLst>
                    <a:lin ang="5400000" scaled="0"/>
                  </a:gra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读</a:t>
              </a:r>
            </a:p>
          </p:txBody>
        </p:sp>
      </p:grpSp>
      <p:sp>
        <p:nvSpPr>
          <p:cNvPr id="3" name="文本框 2"/>
          <p:cNvSpPr txBox="1"/>
          <p:nvPr/>
        </p:nvSpPr>
        <p:spPr>
          <a:xfrm>
            <a:off x="1520167" y="832919"/>
            <a:ext cx="1494637"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2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000"/>
                            </p:stCondLst>
                            <p:childTnLst>
                              <p:par>
                                <p:cTn id="21" presetID="49" presetClass="entr" presetSubtype="0" decel="100000"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750" fill="hold"/>
                                        <p:tgtEl>
                                          <p:spTgt spid="22"/>
                                        </p:tgtEl>
                                        <p:attrNameLst>
                                          <p:attrName>ppt_w</p:attrName>
                                        </p:attrNameLst>
                                      </p:cBhvr>
                                      <p:tavLst>
                                        <p:tav tm="0">
                                          <p:val>
                                            <p:fltVal val="0"/>
                                          </p:val>
                                        </p:tav>
                                        <p:tav tm="100000">
                                          <p:val>
                                            <p:strVal val="#ppt_w"/>
                                          </p:val>
                                        </p:tav>
                                      </p:tavLst>
                                    </p:anim>
                                    <p:anim calcmode="lin" valueType="num">
                                      <p:cBhvr>
                                        <p:cTn id="24" dur="750" fill="hold"/>
                                        <p:tgtEl>
                                          <p:spTgt spid="22"/>
                                        </p:tgtEl>
                                        <p:attrNameLst>
                                          <p:attrName>ppt_h</p:attrName>
                                        </p:attrNameLst>
                                      </p:cBhvr>
                                      <p:tavLst>
                                        <p:tav tm="0">
                                          <p:val>
                                            <p:fltVal val="0"/>
                                          </p:val>
                                        </p:tav>
                                        <p:tav tm="100000">
                                          <p:val>
                                            <p:strVal val="#ppt_h"/>
                                          </p:val>
                                        </p:tav>
                                      </p:tavLst>
                                    </p:anim>
                                    <p:anim calcmode="lin" valueType="num">
                                      <p:cBhvr>
                                        <p:cTn id="25" dur="750" fill="hold"/>
                                        <p:tgtEl>
                                          <p:spTgt spid="22"/>
                                        </p:tgtEl>
                                        <p:attrNameLst>
                                          <p:attrName>style.rotation</p:attrName>
                                        </p:attrNameLst>
                                      </p:cBhvr>
                                      <p:tavLst>
                                        <p:tav tm="0">
                                          <p:val>
                                            <p:fltVal val="360"/>
                                          </p:val>
                                        </p:tav>
                                        <p:tav tm="100000">
                                          <p:val>
                                            <p:fltVal val="0"/>
                                          </p:val>
                                        </p:tav>
                                      </p:tavLst>
                                    </p:anim>
                                    <p:animEffect transition="in" filter="fade">
                                      <p:cBhvr>
                                        <p:cTn id="26" dur="750"/>
                                        <p:tgtEl>
                                          <p:spTgt spid="22"/>
                                        </p:tgtEl>
                                      </p:cBhvr>
                                    </p:animEffect>
                                  </p:childTnLst>
                                </p:cTn>
                              </p:par>
                              <p:par>
                                <p:cTn id="27" presetID="49" presetClass="entr" presetSubtype="0" decel="100000" fill="hold" nodeType="withEffect">
                                  <p:stCondLst>
                                    <p:cond delay="450"/>
                                  </p:stCondLst>
                                  <p:childTnLst>
                                    <p:set>
                                      <p:cBhvr>
                                        <p:cTn id="28" dur="1" fill="hold">
                                          <p:stCondLst>
                                            <p:cond delay="0"/>
                                          </p:stCondLst>
                                        </p:cTn>
                                        <p:tgtEl>
                                          <p:spTgt spid="25"/>
                                        </p:tgtEl>
                                        <p:attrNameLst>
                                          <p:attrName>style.visibility</p:attrName>
                                        </p:attrNameLst>
                                      </p:cBhvr>
                                      <p:to>
                                        <p:strVal val="visible"/>
                                      </p:to>
                                    </p:set>
                                    <p:anim calcmode="lin" valueType="num">
                                      <p:cBhvr>
                                        <p:cTn id="29" dur="750" fill="hold"/>
                                        <p:tgtEl>
                                          <p:spTgt spid="25"/>
                                        </p:tgtEl>
                                        <p:attrNameLst>
                                          <p:attrName>ppt_w</p:attrName>
                                        </p:attrNameLst>
                                      </p:cBhvr>
                                      <p:tavLst>
                                        <p:tav tm="0">
                                          <p:val>
                                            <p:fltVal val="0"/>
                                          </p:val>
                                        </p:tav>
                                        <p:tav tm="100000">
                                          <p:val>
                                            <p:strVal val="#ppt_w"/>
                                          </p:val>
                                        </p:tav>
                                      </p:tavLst>
                                    </p:anim>
                                    <p:anim calcmode="lin" valueType="num">
                                      <p:cBhvr>
                                        <p:cTn id="30" dur="750" fill="hold"/>
                                        <p:tgtEl>
                                          <p:spTgt spid="25"/>
                                        </p:tgtEl>
                                        <p:attrNameLst>
                                          <p:attrName>ppt_h</p:attrName>
                                        </p:attrNameLst>
                                      </p:cBhvr>
                                      <p:tavLst>
                                        <p:tav tm="0">
                                          <p:val>
                                            <p:fltVal val="0"/>
                                          </p:val>
                                        </p:tav>
                                        <p:tav tm="100000">
                                          <p:val>
                                            <p:strVal val="#ppt_h"/>
                                          </p:val>
                                        </p:tav>
                                      </p:tavLst>
                                    </p:anim>
                                    <p:anim calcmode="lin" valueType="num">
                                      <p:cBhvr>
                                        <p:cTn id="31" dur="750" fill="hold"/>
                                        <p:tgtEl>
                                          <p:spTgt spid="25"/>
                                        </p:tgtEl>
                                        <p:attrNameLst>
                                          <p:attrName>style.rotation</p:attrName>
                                        </p:attrNameLst>
                                      </p:cBhvr>
                                      <p:tavLst>
                                        <p:tav tm="0">
                                          <p:val>
                                            <p:fltVal val="360"/>
                                          </p:val>
                                        </p:tav>
                                        <p:tav tm="100000">
                                          <p:val>
                                            <p:fltVal val="0"/>
                                          </p:val>
                                        </p:tav>
                                      </p:tavLst>
                                    </p:anim>
                                    <p:animEffect transition="in" filter="fade">
                                      <p:cBhvr>
                                        <p:cTn id="32" dur="750"/>
                                        <p:tgtEl>
                                          <p:spTgt spid="25"/>
                                        </p:tgtEl>
                                      </p:cBhvr>
                                    </p:animEffect>
                                  </p:childTnLst>
                                </p:cTn>
                              </p:par>
                              <p:par>
                                <p:cTn id="33" presetID="49" presetClass="entr" presetSubtype="0" decel="100000" fill="hold" nodeType="withEffect">
                                  <p:stCondLst>
                                    <p:cond delay="750"/>
                                  </p:stCondLst>
                                  <p:childTnLst>
                                    <p:set>
                                      <p:cBhvr>
                                        <p:cTn id="34" dur="1" fill="hold">
                                          <p:stCondLst>
                                            <p:cond delay="0"/>
                                          </p:stCondLst>
                                        </p:cTn>
                                        <p:tgtEl>
                                          <p:spTgt spid="28"/>
                                        </p:tgtEl>
                                        <p:attrNameLst>
                                          <p:attrName>style.visibility</p:attrName>
                                        </p:attrNameLst>
                                      </p:cBhvr>
                                      <p:to>
                                        <p:strVal val="visible"/>
                                      </p:to>
                                    </p:set>
                                    <p:anim calcmode="lin" valueType="num">
                                      <p:cBhvr>
                                        <p:cTn id="35" dur="750" fill="hold"/>
                                        <p:tgtEl>
                                          <p:spTgt spid="28"/>
                                        </p:tgtEl>
                                        <p:attrNameLst>
                                          <p:attrName>ppt_w</p:attrName>
                                        </p:attrNameLst>
                                      </p:cBhvr>
                                      <p:tavLst>
                                        <p:tav tm="0">
                                          <p:val>
                                            <p:fltVal val="0"/>
                                          </p:val>
                                        </p:tav>
                                        <p:tav tm="100000">
                                          <p:val>
                                            <p:strVal val="#ppt_w"/>
                                          </p:val>
                                        </p:tav>
                                      </p:tavLst>
                                    </p:anim>
                                    <p:anim calcmode="lin" valueType="num">
                                      <p:cBhvr>
                                        <p:cTn id="36" dur="750" fill="hold"/>
                                        <p:tgtEl>
                                          <p:spTgt spid="28"/>
                                        </p:tgtEl>
                                        <p:attrNameLst>
                                          <p:attrName>ppt_h</p:attrName>
                                        </p:attrNameLst>
                                      </p:cBhvr>
                                      <p:tavLst>
                                        <p:tav tm="0">
                                          <p:val>
                                            <p:fltVal val="0"/>
                                          </p:val>
                                        </p:tav>
                                        <p:tav tm="100000">
                                          <p:val>
                                            <p:strVal val="#ppt_h"/>
                                          </p:val>
                                        </p:tav>
                                      </p:tavLst>
                                    </p:anim>
                                    <p:anim calcmode="lin" valueType="num">
                                      <p:cBhvr>
                                        <p:cTn id="37" dur="750" fill="hold"/>
                                        <p:tgtEl>
                                          <p:spTgt spid="28"/>
                                        </p:tgtEl>
                                        <p:attrNameLst>
                                          <p:attrName>style.rotation</p:attrName>
                                        </p:attrNameLst>
                                      </p:cBhvr>
                                      <p:tavLst>
                                        <p:tav tm="0">
                                          <p:val>
                                            <p:fltVal val="360"/>
                                          </p:val>
                                        </p:tav>
                                        <p:tav tm="100000">
                                          <p:val>
                                            <p:fltVal val="0"/>
                                          </p:val>
                                        </p:tav>
                                      </p:tavLst>
                                    </p:anim>
                                    <p:animEffect transition="in" filter="fade">
                                      <p:cBhvr>
                                        <p:cTn id="38" dur="750"/>
                                        <p:tgtEl>
                                          <p:spTgt spid="28"/>
                                        </p:tgtEl>
                                      </p:cBhvr>
                                    </p:animEffect>
                                  </p:childTnLst>
                                </p:cTn>
                              </p:par>
                              <p:par>
                                <p:cTn id="39" presetID="49" presetClass="entr" presetSubtype="0" decel="100000" fill="hold" nodeType="withEffect">
                                  <p:stCondLst>
                                    <p:cond delay="1150"/>
                                  </p:stCondLst>
                                  <p:childTnLst>
                                    <p:set>
                                      <p:cBhvr>
                                        <p:cTn id="40" dur="1" fill="hold">
                                          <p:stCondLst>
                                            <p:cond delay="0"/>
                                          </p:stCondLst>
                                        </p:cTn>
                                        <p:tgtEl>
                                          <p:spTgt spid="31"/>
                                        </p:tgtEl>
                                        <p:attrNameLst>
                                          <p:attrName>style.visibility</p:attrName>
                                        </p:attrNameLst>
                                      </p:cBhvr>
                                      <p:to>
                                        <p:strVal val="visible"/>
                                      </p:to>
                                    </p:set>
                                    <p:anim calcmode="lin" valueType="num">
                                      <p:cBhvr>
                                        <p:cTn id="41" dur="750" fill="hold"/>
                                        <p:tgtEl>
                                          <p:spTgt spid="31"/>
                                        </p:tgtEl>
                                        <p:attrNameLst>
                                          <p:attrName>ppt_w</p:attrName>
                                        </p:attrNameLst>
                                      </p:cBhvr>
                                      <p:tavLst>
                                        <p:tav tm="0">
                                          <p:val>
                                            <p:fltVal val="0"/>
                                          </p:val>
                                        </p:tav>
                                        <p:tav tm="100000">
                                          <p:val>
                                            <p:strVal val="#ppt_w"/>
                                          </p:val>
                                        </p:tav>
                                      </p:tavLst>
                                    </p:anim>
                                    <p:anim calcmode="lin" valueType="num">
                                      <p:cBhvr>
                                        <p:cTn id="42" dur="750" fill="hold"/>
                                        <p:tgtEl>
                                          <p:spTgt spid="31"/>
                                        </p:tgtEl>
                                        <p:attrNameLst>
                                          <p:attrName>ppt_h</p:attrName>
                                        </p:attrNameLst>
                                      </p:cBhvr>
                                      <p:tavLst>
                                        <p:tav tm="0">
                                          <p:val>
                                            <p:fltVal val="0"/>
                                          </p:val>
                                        </p:tav>
                                        <p:tav tm="100000">
                                          <p:val>
                                            <p:strVal val="#ppt_h"/>
                                          </p:val>
                                        </p:tav>
                                      </p:tavLst>
                                    </p:anim>
                                    <p:anim calcmode="lin" valueType="num">
                                      <p:cBhvr>
                                        <p:cTn id="43" dur="750" fill="hold"/>
                                        <p:tgtEl>
                                          <p:spTgt spid="31"/>
                                        </p:tgtEl>
                                        <p:attrNameLst>
                                          <p:attrName>style.rotation</p:attrName>
                                        </p:attrNameLst>
                                      </p:cBhvr>
                                      <p:tavLst>
                                        <p:tav tm="0">
                                          <p:val>
                                            <p:fltVal val="360"/>
                                          </p:val>
                                        </p:tav>
                                        <p:tav tm="100000">
                                          <p:val>
                                            <p:fltVal val="0"/>
                                          </p:val>
                                        </p:tav>
                                      </p:tavLst>
                                    </p:anim>
                                    <p:animEffect transition="in" filter="fade">
                                      <p:cBhvr>
                                        <p:cTn id="44" dur="750"/>
                                        <p:tgtEl>
                                          <p:spTgt spid="31"/>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3900"/>
                            </p:stCondLst>
                            <p:childTnLst>
                              <p:par>
                                <p:cTn id="51" presetID="10" presetClass="entr" presetSubtype="0" fill="hold" grpId="0" nodeType="afterEffect">
                                  <p:stCondLst>
                                    <p:cond delay="0"/>
                                  </p:stCondLst>
                                  <p:iterate type="lt">
                                    <p:tmPct val="10000"/>
                                  </p:iterate>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286171"/>
            <a:ext cx="3291840" cy="7237842"/>
          </a:xfrm>
          <a:prstGeom prst="rect">
            <a:avLst/>
          </a:prstGeom>
        </p:spPr>
      </p:pic>
      <p:sp>
        <p:nvSpPr>
          <p:cNvPr id="5" name="TextBox 495"/>
          <p:cNvSpPr txBox="1"/>
          <p:nvPr/>
        </p:nvSpPr>
        <p:spPr>
          <a:xfrm>
            <a:off x="4808938" y="2445353"/>
            <a:ext cx="1870994" cy="584775"/>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marL="0" marR="0" lvl="0" indent="0" defTabSz="914400" rtl="0" eaLnBrk="1" fontAlgn="base" latinLnBrk="0" hangingPunct="1">
              <a:lnSpc>
                <a:spcPct val="100000"/>
              </a:lnSpc>
              <a:spcBef>
                <a:spcPct val="0"/>
              </a:spcBef>
              <a:spcAft>
                <a:spcPct val="0"/>
              </a:spcAft>
              <a:buClrTx/>
              <a:buSzTx/>
              <a:buFontTx/>
              <a:buNone/>
              <a:defRPr/>
            </a:pPr>
            <a:r>
              <a:rPr kumimoji="0" lang="zh-CN" altLang="en-US"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第三部分</a:t>
            </a:r>
            <a:endParaRPr kumimoji="0" lang="zh-CN" altLang="en-US" sz="2400"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endParaRPr>
          </a:p>
        </p:txBody>
      </p:sp>
      <p:sp>
        <p:nvSpPr>
          <p:cNvPr id="6" name="文本框 5"/>
          <p:cNvSpPr txBox="1"/>
          <p:nvPr/>
        </p:nvSpPr>
        <p:spPr>
          <a:xfrm>
            <a:off x="4808938" y="3173214"/>
            <a:ext cx="6660682" cy="707886"/>
          </a:xfrm>
          <a:prstGeom prst="rect">
            <a:avLst/>
          </a:prstGeom>
          <a:noFill/>
        </p:spPr>
        <p:txBody>
          <a:bodyPr wrap="square">
            <a:spAutoFit/>
          </a:bodyPr>
          <a:lstStyle/>
          <a:p>
            <a:r>
              <a:rPr lang="zh-CN" altLang="en-US" sz="4000" b="1">
                <a:solidFill>
                  <a:srgbClr val="FFE39F"/>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开展党史学习教育的方法</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47"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文本框 5"/>
          <p:cNvSpPr txBox="1"/>
          <p:nvPr/>
        </p:nvSpPr>
        <p:spPr>
          <a:xfrm>
            <a:off x="4806904" y="1275538"/>
            <a:ext cx="6180815" cy="830997"/>
          </a:xfrm>
          <a:prstGeom prst="rect">
            <a:avLst/>
          </a:prstGeom>
          <a:noFill/>
        </p:spPr>
        <p:txBody>
          <a:bodyPr wrap="square" rtlCol="0">
            <a:spAutoFit/>
          </a:bodyPr>
          <a:lstStyle>
            <a:defPPr>
              <a:defRPr lang="zh-CN"/>
            </a:defPPr>
            <a:lvl1pPr>
              <a:defRPr sz="4000" b="1">
                <a:solidFill>
                  <a:srgbClr val="FF000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2015</a:t>
            </a:r>
            <a:r>
              <a:rPr kumimoji="0" lang="zh-CN" altLang="en-US"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a:t>
            </a:r>
            <a:r>
              <a:rPr kumimoji="0" lang="en-US" altLang="zh-CN"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7</a:t>
            </a:r>
            <a:r>
              <a:rPr kumimoji="0" lang="zh-CN" altLang="en-US"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月</a:t>
            </a:r>
            <a:r>
              <a:rPr kumimoji="0" lang="en-US" altLang="zh-CN"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30</a:t>
            </a:r>
            <a:r>
              <a:rPr kumimoji="0" lang="zh-CN" altLang="en-US"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日，习</a:t>
            </a:r>
            <a:r>
              <a:rPr kumimoji="0" lang="en-US" altLang="zh-CN"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XXXXXX</a:t>
            </a:r>
            <a:r>
              <a:rPr kumimoji="0" lang="zh-CN" altLang="en-US" sz="2400" i="0" u="none" strike="noStrike" kern="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在中共中央政治局第二十五次集体学习时强调</a:t>
            </a:r>
          </a:p>
        </p:txBody>
      </p:sp>
      <p:sp>
        <p:nvSpPr>
          <p:cNvPr id="7" name="矩形 6"/>
          <p:cNvSpPr/>
          <p:nvPr/>
        </p:nvSpPr>
        <p:spPr>
          <a:xfrm>
            <a:off x="4829416" y="2436058"/>
            <a:ext cx="6158303" cy="1124825"/>
          </a:xfrm>
          <a:prstGeom prst="rect">
            <a:avLst/>
          </a:prstGeom>
          <a:solidFill>
            <a:sysClr val="window" lastClr="FFFFFF"/>
          </a:solidFill>
          <a:ln w="28575" cap="flat" cmpd="sng" algn="ctr">
            <a:solidFill>
              <a:srgbClr val="C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8" name="TextBox 20"/>
          <p:cNvSpPr txBox="1"/>
          <p:nvPr/>
        </p:nvSpPr>
        <p:spPr>
          <a:xfrm>
            <a:off x="5169973" y="2530790"/>
            <a:ext cx="5784826" cy="879921"/>
          </a:xfrm>
          <a:prstGeom prst="rect">
            <a:avLst/>
          </a:prstGeom>
          <a:noFill/>
        </p:spPr>
        <p:txBody>
          <a:bodyPr wrap="square" rtlCol="0">
            <a:spAutoFit/>
          </a:bodyPr>
          <a:lstStyle>
            <a:defPPr>
              <a:defRPr lang="zh-CN"/>
            </a:defPPr>
            <a:lvl1pPr>
              <a:defRPr sz="5400" b="1">
                <a:solidFill>
                  <a:srgbClr val="C00000"/>
                </a:solidFill>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5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坚持用唯物史观来认识和记述历史，把历史结论建立在翔实准确的史料支撑和深入细致的研究分析的基础之上。</a:t>
            </a:r>
          </a:p>
        </p:txBody>
      </p:sp>
      <p:sp>
        <p:nvSpPr>
          <p:cNvPr id="9" name="椭圆 8"/>
          <p:cNvSpPr/>
          <p:nvPr/>
        </p:nvSpPr>
        <p:spPr bwMode="auto">
          <a:xfrm flipH="1">
            <a:off x="4737977" y="2921145"/>
            <a:ext cx="186876" cy="186878"/>
          </a:xfrm>
          <a:prstGeom prst="ellipse">
            <a:avLst/>
          </a:prstGeom>
          <a:solidFill>
            <a:srgbClr val="C00000"/>
          </a:solidFill>
          <a:ln w="25400" cap="flat" cmpd="sng" algn="ctr">
            <a:noFill/>
            <a:prstDash val="solid"/>
          </a:ln>
          <a:effectLst>
            <a:outerShdw blurRad="279400" dir="8100000" algn="tr" rotWithShape="0">
              <a:srgbClr val="FFCC00">
                <a:alpha val="40000"/>
              </a:srgbClr>
            </a:outerShdw>
          </a:effectLst>
        </p:spPr>
        <p:txBody>
          <a:bodyPr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nvGrpSpPr>
          <p:cNvPr id="10" name="组合 9"/>
          <p:cNvGrpSpPr/>
          <p:nvPr/>
        </p:nvGrpSpPr>
        <p:grpSpPr>
          <a:xfrm>
            <a:off x="4494718" y="2689621"/>
            <a:ext cx="624374" cy="624374"/>
            <a:chOff x="1719008" y="1341445"/>
            <a:chExt cx="872411" cy="872410"/>
          </a:xfrm>
        </p:grpSpPr>
        <p:sp>
          <p:nvSpPr>
            <p:cNvPr id="11" name="椭圆 10"/>
            <p:cNvSpPr/>
            <p:nvPr/>
          </p:nvSpPr>
          <p:spPr>
            <a:xfrm>
              <a:off x="1719008" y="1341445"/>
              <a:ext cx="872410" cy="872410"/>
            </a:xfrm>
            <a:prstGeom prst="ellipse">
              <a:avLst/>
            </a:prstGeom>
            <a:solidFill>
              <a:srgbClr val="C00000"/>
            </a:solidFill>
            <a:ln w="6350" cap="flat" cmpd="sng" algn="ctr">
              <a:solidFill>
                <a:srgbClr val="FFCC00"/>
              </a:solidFill>
              <a:prstDash val="solid"/>
            </a:ln>
            <a:effectLst/>
          </p:spPr>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2" name="TextBox 10"/>
            <p:cNvSpPr txBox="1"/>
            <p:nvPr/>
          </p:nvSpPr>
          <p:spPr>
            <a:xfrm>
              <a:off x="1719008" y="1439362"/>
              <a:ext cx="872411" cy="645064"/>
            </a:xfrm>
            <a:prstGeom prst="rect">
              <a:avLst/>
            </a:prstGeom>
            <a:noFill/>
          </p:spPr>
          <p:txBody>
            <a:bodyPr wrap="square" rtlCol="0">
              <a:spAutoFit/>
            </a:bodyPr>
            <a:lstStyle>
              <a:defPPr>
                <a:defRPr lang="zh-CN"/>
              </a:defPPr>
              <a:lvl1pPr algn="ctr">
                <a:defRPr sz="3200" b="1" spc="-150">
                  <a:gradFill flip="none" rotWithShape="1">
                    <a:gsLst>
                      <a:gs pos="0">
                        <a:srgbClr val="FFC000"/>
                      </a:gs>
                      <a:gs pos="100000">
                        <a:schemeClr val="accent6">
                          <a:lumMod val="75000"/>
                        </a:schemeClr>
                      </a:gs>
                    </a:gsLst>
                    <a:path path="circle">
                      <a:fillToRect l="50000" t="50000" r="50000" b="50000"/>
                    </a:path>
                  </a:gra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defRPr>
              </a:lvl1p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400" b="0" i="0" u="none" strike="noStrike" kern="0" cap="none" spc="-15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a:t>
              </a:r>
            </a:p>
          </p:txBody>
        </p:sp>
      </p:grpSp>
      <p:sp>
        <p:nvSpPr>
          <p:cNvPr id="13" name="矩形 12"/>
          <p:cNvSpPr/>
          <p:nvPr/>
        </p:nvSpPr>
        <p:spPr>
          <a:xfrm>
            <a:off x="4829416" y="3811545"/>
            <a:ext cx="6158303" cy="1526755"/>
          </a:xfrm>
          <a:prstGeom prst="rect">
            <a:avLst/>
          </a:prstGeom>
          <a:solidFill>
            <a:sysClr val="window" lastClr="FFFFFF"/>
          </a:solidFill>
          <a:ln w="28575" cap="flat" cmpd="sng" algn="ctr">
            <a:solidFill>
              <a:srgbClr val="C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4" name="TextBox 20"/>
          <p:cNvSpPr txBox="1"/>
          <p:nvPr/>
        </p:nvSpPr>
        <p:spPr>
          <a:xfrm>
            <a:off x="5169973" y="3906277"/>
            <a:ext cx="5784826" cy="1295419"/>
          </a:xfrm>
          <a:prstGeom prst="rect">
            <a:avLst/>
          </a:prstGeom>
          <a:noFill/>
        </p:spPr>
        <p:txBody>
          <a:bodyPr wrap="square" rtlCol="0">
            <a:spAutoFit/>
          </a:bodyPr>
          <a:lstStyle>
            <a:defPPr>
              <a:defRPr lang="zh-CN"/>
            </a:defPPr>
            <a:lvl1pPr>
              <a:defRPr sz="5400" b="1">
                <a:solidFill>
                  <a:srgbClr val="C00000"/>
                </a:solidFill>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5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坚持正确方向、把握正确导向，准确把握中国人民抗日战争的历史进程、主流、本质，正确评价重大事件、重要党派、重要人物。</a:t>
            </a:r>
          </a:p>
        </p:txBody>
      </p:sp>
      <p:sp>
        <p:nvSpPr>
          <p:cNvPr id="15" name="椭圆 14"/>
          <p:cNvSpPr/>
          <p:nvPr/>
        </p:nvSpPr>
        <p:spPr bwMode="auto">
          <a:xfrm flipH="1">
            <a:off x="4737977" y="4479512"/>
            <a:ext cx="186876" cy="186878"/>
          </a:xfrm>
          <a:prstGeom prst="ellipse">
            <a:avLst/>
          </a:prstGeom>
          <a:solidFill>
            <a:srgbClr val="C00000"/>
          </a:solidFill>
          <a:ln w="25400" cap="flat" cmpd="sng" algn="ctr">
            <a:noFill/>
            <a:prstDash val="solid"/>
          </a:ln>
          <a:effectLst>
            <a:outerShdw blurRad="279400" dir="8100000" algn="tr" rotWithShape="0">
              <a:srgbClr val="FFCC00">
                <a:alpha val="40000"/>
              </a:srgbClr>
            </a:outerShdw>
          </a:effectLst>
        </p:spPr>
        <p:txBody>
          <a:bodyPr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nvGrpSpPr>
          <p:cNvPr id="16" name="组合 15"/>
          <p:cNvGrpSpPr/>
          <p:nvPr/>
        </p:nvGrpSpPr>
        <p:grpSpPr>
          <a:xfrm>
            <a:off x="4494718" y="4247988"/>
            <a:ext cx="624374" cy="624374"/>
            <a:chOff x="1719008" y="1341445"/>
            <a:chExt cx="872411" cy="872410"/>
          </a:xfrm>
        </p:grpSpPr>
        <p:sp>
          <p:nvSpPr>
            <p:cNvPr id="17" name="椭圆 16"/>
            <p:cNvSpPr/>
            <p:nvPr/>
          </p:nvSpPr>
          <p:spPr>
            <a:xfrm>
              <a:off x="1719008" y="1341445"/>
              <a:ext cx="872410" cy="872410"/>
            </a:xfrm>
            <a:prstGeom prst="ellipse">
              <a:avLst/>
            </a:prstGeom>
            <a:solidFill>
              <a:srgbClr val="C00000"/>
            </a:solidFill>
            <a:ln w="6350" cap="flat" cmpd="sng" algn="ctr">
              <a:solidFill>
                <a:srgbClr val="FFCC00"/>
              </a:solidFill>
              <a:prstDash val="solid"/>
            </a:ln>
            <a:effectLst/>
          </p:spPr>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8" name="TextBox 10"/>
            <p:cNvSpPr txBox="1"/>
            <p:nvPr/>
          </p:nvSpPr>
          <p:spPr>
            <a:xfrm>
              <a:off x="1719008" y="1439362"/>
              <a:ext cx="872411" cy="645064"/>
            </a:xfrm>
            <a:prstGeom prst="rect">
              <a:avLst/>
            </a:prstGeom>
            <a:noFill/>
          </p:spPr>
          <p:txBody>
            <a:bodyPr wrap="square" rtlCol="0">
              <a:spAutoFit/>
            </a:bodyPr>
            <a:lstStyle>
              <a:defPPr>
                <a:defRPr lang="zh-CN"/>
              </a:defPPr>
              <a:lvl1pPr algn="ctr">
                <a:defRPr sz="3200" b="1" spc="-150">
                  <a:gradFill flip="none" rotWithShape="1">
                    <a:gsLst>
                      <a:gs pos="0">
                        <a:srgbClr val="FFC000"/>
                      </a:gs>
                      <a:gs pos="100000">
                        <a:schemeClr val="accent6">
                          <a:lumMod val="75000"/>
                        </a:schemeClr>
                      </a:gs>
                    </a:gsLst>
                    <a:path path="circle">
                      <a:fillToRect l="50000" t="50000" r="50000" b="50000"/>
                    </a:path>
                  </a:gra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defRPr>
              </a:lvl1p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400" b="0" i="0" u="none" strike="noStrike" kern="0" cap="none" spc="-15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a:t>
              </a:r>
            </a:p>
          </p:txBody>
        </p:sp>
      </p:grpSp>
      <p:pic>
        <p:nvPicPr>
          <p:cNvPr id="19" name="图片 1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6226" y="2362414"/>
            <a:ext cx="3428898" cy="23679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nodeType="afterGroup">
                            <p:stCondLst>
                              <p:cond delay="1500"/>
                            </p:stCondLst>
                            <p:childTnLst>
                              <p:par>
                                <p:cTn id="15" presetID="37"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450" decel="100000" fill="hold"/>
                                        <p:tgtEl>
                                          <p:spTgt spid="9"/>
                                        </p:tgtEl>
                                        <p:attrNameLst>
                                          <p:attrName>ppt_y</p:attrName>
                                        </p:attrNameLst>
                                      </p:cBhvr>
                                      <p:tavLst>
                                        <p:tav tm="0">
                                          <p:val>
                                            <p:strVal val="#ppt_y+1"/>
                                          </p:val>
                                        </p:tav>
                                        <p:tav tm="100000">
                                          <p:val>
                                            <p:strVal val="#ppt_y-.03"/>
                                          </p:val>
                                        </p:tav>
                                      </p:tavLst>
                                    </p:anim>
                                    <p:anim calcmode="lin" valueType="num">
                                      <p:cBhvr>
                                        <p:cTn id="20"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childTnLst>
                          </p:cTn>
                        </p:par>
                        <p:par>
                          <p:cTn id="21" fill="hold" nodeType="afterGroup">
                            <p:stCondLst>
                              <p:cond delay="2000"/>
                            </p:stCondLst>
                            <p:childTnLst>
                              <p:par>
                                <p:cTn id="22" presetID="6" presetClass="emph" presetSubtype="0" fill="hold" grpId="1" nodeType="afterEffect">
                                  <p:stCondLst>
                                    <p:cond delay="0"/>
                                  </p:stCondLst>
                                  <p:childTnLst>
                                    <p:animScale>
                                      <p:cBhvr>
                                        <p:cTn id="23" dur="100" fill="hold"/>
                                        <p:tgtEl>
                                          <p:spTgt spid="9"/>
                                        </p:tgtEl>
                                      </p:cBhvr>
                                      <p:by x="600000" y="600000"/>
                                    </p:animScale>
                                  </p:childTnLst>
                                </p:cTn>
                              </p:par>
                              <p:par>
                                <p:cTn id="24" presetID="10" presetClass="exit" presetSubtype="0" fill="hold" grpId="2" nodeType="withEffect">
                                  <p:stCondLst>
                                    <p:cond delay="0"/>
                                  </p:stCondLst>
                                  <p:childTnLst>
                                    <p:animEffect transition="out" filter="fade">
                                      <p:cBhvr>
                                        <p:cTn id="25" dur="100"/>
                                        <p:tgtEl>
                                          <p:spTgt spid="9"/>
                                        </p:tgtEl>
                                      </p:cBhvr>
                                    </p:animEffect>
                                    <p:set>
                                      <p:cBhvr>
                                        <p:cTn id="26" dur="1" fill="hold">
                                          <p:stCondLst>
                                            <p:cond delay="99"/>
                                          </p:stCondLst>
                                        </p:cTn>
                                        <p:tgtEl>
                                          <p:spTgt spid="9"/>
                                        </p:tgtEl>
                                        <p:attrNameLst>
                                          <p:attrName>style.visibility</p:attrName>
                                        </p:attrNameLst>
                                      </p:cBhvr>
                                      <p:to>
                                        <p:strVal val="hidden"/>
                                      </p:to>
                                    </p:set>
                                  </p:childTnLst>
                                </p:cTn>
                              </p:par>
                            </p:childTnLst>
                          </p:cTn>
                        </p:par>
                        <p:par>
                          <p:cTn id="27" fill="hold" nodeType="afterGroup">
                            <p:stCondLst>
                              <p:cond delay="2100"/>
                            </p:stCondLst>
                            <p:childTnLst>
                              <p:par>
                                <p:cTn id="28" presetID="23" presetClass="entr" presetSubtype="288" fill="hold" nodeType="after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4/3*#ppt_w"/>
                                          </p:val>
                                        </p:tav>
                                        <p:tav tm="100000">
                                          <p:val>
                                            <p:strVal val="#ppt_w"/>
                                          </p:val>
                                        </p:tav>
                                      </p:tavLst>
                                    </p:anim>
                                    <p:anim calcmode="lin" valueType="num">
                                      <p:cBhvr>
                                        <p:cTn id="31" dur="500" fill="hold"/>
                                        <p:tgtEl>
                                          <p:spTgt spid="10"/>
                                        </p:tgtEl>
                                        <p:attrNameLst>
                                          <p:attrName>ppt_h</p:attrName>
                                        </p:attrNameLst>
                                      </p:cBhvr>
                                      <p:tavLst>
                                        <p:tav tm="0">
                                          <p:val>
                                            <p:strVal val="4/3*#ppt_h"/>
                                          </p:val>
                                        </p:tav>
                                        <p:tav tm="100000">
                                          <p:val>
                                            <p:strVal val="#ppt_h"/>
                                          </p:val>
                                        </p:tav>
                                      </p:tavLst>
                                    </p:anim>
                                  </p:childTnLst>
                                </p:cTn>
                              </p:par>
                              <p:par>
                                <p:cTn id="32" presetID="22" presetClass="entr" presetSubtype="8"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par>
                          <p:cTn id="35" fill="hold" nodeType="afterGroup">
                            <p:stCondLst>
                              <p:cond delay="2600"/>
                            </p:stCondLst>
                            <p:childTnLst>
                              <p:par>
                                <p:cTn id="36" presetID="56" presetClass="entr" presetSubtype="0" fill="hold" grpId="0" nodeType="afterEffect">
                                  <p:stCondLst>
                                    <p:cond delay="0"/>
                                  </p:stCondLst>
                                  <p:iterate type="lt">
                                    <p:tmPct val="10000"/>
                                  </p:iterate>
                                  <p:childTnLst>
                                    <p:set>
                                      <p:cBhvr>
                                        <p:cTn id="37" dur="1" fill="hold">
                                          <p:stCondLst>
                                            <p:cond delay="0"/>
                                          </p:stCondLst>
                                        </p:cTn>
                                        <p:tgtEl>
                                          <p:spTgt spid="8"/>
                                        </p:tgtEl>
                                        <p:attrNameLst>
                                          <p:attrName>style.visibility</p:attrName>
                                        </p:attrNameLst>
                                      </p:cBhvr>
                                      <p:to>
                                        <p:strVal val="visible"/>
                                      </p:to>
                                    </p:set>
                                    <p:anim by="(-#ppt_w*2)" calcmode="lin" valueType="num">
                                      <p:cBhvr rctx="PPT">
                                        <p:cTn id="38" dur="300" autoRev="1" fill="hold">
                                          <p:stCondLst>
                                            <p:cond delay="0"/>
                                          </p:stCondLst>
                                        </p:cTn>
                                        <p:tgtEl>
                                          <p:spTgt spid="8"/>
                                        </p:tgtEl>
                                        <p:attrNameLst>
                                          <p:attrName>ppt_w</p:attrName>
                                        </p:attrNameLst>
                                      </p:cBhvr>
                                    </p:anim>
                                    <p:anim by="(#ppt_w*0.50)" calcmode="lin" valueType="num">
                                      <p:cBhvr>
                                        <p:cTn id="39" dur="300" decel="50000" autoRev="1" fill="hold">
                                          <p:stCondLst>
                                            <p:cond delay="0"/>
                                          </p:stCondLst>
                                        </p:cTn>
                                        <p:tgtEl>
                                          <p:spTgt spid="8"/>
                                        </p:tgtEl>
                                        <p:attrNameLst>
                                          <p:attrName>ppt_x</p:attrName>
                                        </p:attrNameLst>
                                      </p:cBhvr>
                                    </p:anim>
                                    <p:anim from="(-#ppt_h/2)" to="(#ppt_y)" calcmode="lin" valueType="num">
                                      <p:cBhvr>
                                        <p:cTn id="40" dur="600" fill="hold">
                                          <p:stCondLst>
                                            <p:cond delay="0"/>
                                          </p:stCondLst>
                                        </p:cTn>
                                        <p:tgtEl>
                                          <p:spTgt spid="8"/>
                                        </p:tgtEl>
                                        <p:attrNameLst>
                                          <p:attrName>ppt_y</p:attrName>
                                        </p:attrNameLst>
                                      </p:cBhvr>
                                    </p:anim>
                                    <p:animRot by="21600000">
                                      <p:cBhvr>
                                        <p:cTn id="41" dur="600" fill="hold">
                                          <p:stCondLst>
                                            <p:cond delay="0"/>
                                          </p:stCondLst>
                                        </p:cTn>
                                        <p:tgtEl>
                                          <p:spTgt spid="8"/>
                                        </p:tgtEl>
                                        <p:attrNameLst>
                                          <p:attrName>r</p:attrName>
                                        </p:attrNameLst>
                                      </p:cBhvr>
                                    </p:animRot>
                                  </p:childTnLst>
                                </p:cTn>
                              </p:par>
                            </p:childTnLst>
                          </p:cTn>
                        </p:par>
                        <p:par>
                          <p:cTn id="42" fill="hold" nodeType="afterGroup">
                            <p:stCondLst>
                              <p:cond delay="3200"/>
                            </p:stCondLst>
                            <p:childTnLst>
                              <p:par>
                                <p:cTn id="43" presetID="37" presetClass="entr" presetSubtype="0"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anim calcmode="lin" valueType="num">
                                      <p:cBhvr>
                                        <p:cTn id="46" dur="500" fill="hold"/>
                                        <p:tgtEl>
                                          <p:spTgt spid="15"/>
                                        </p:tgtEl>
                                        <p:attrNameLst>
                                          <p:attrName>ppt_x</p:attrName>
                                        </p:attrNameLst>
                                      </p:cBhvr>
                                      <p:tavLst>
                                        <p:tav tm="0">
                                          <p:val>
                                            <p:strVal val="#ppt_x"/>
                                          </p:val>
                                        </p:tav>
                                        <p:tav tm="100000">
                                          <p:val>
                                            <p:strVal val="#ppt_x"/>
                                          </p:val>
                                        </p:tav>
                                      </p:tavLst>
                                    </p:anim>
                                    <p:anim calcmode="lin" valueType="num">
                                      <p:cBhvr>
                                        <p:cTn id="47" dur="450" decel="100000" fill="hold"/>
                                        <p:tgtEl>
                                          <p:spTgt spid="15"/>
                                        </p:tgtEl>
                                        <p:attrNameLst>
                                          <p:attrName>ppt_y</p:attrName>
                                        </p:attrNameLst>
                                      </p:cBhvr>
                                      <p:tavLst>
                                        <p:tav tm="0">
                                          <p:val>
                                            <p:strVal val="#ppt_y+1"/>
                                          </p:val>
                                        </p:tav>
                                        <p:tav tm="100000">
                                          <p:val>
                                            <p:strVal val="#ppt_y-.03"/>
                                          </p:val>
                                        </p:tav>
                                      </p:tavLst>
                                    </p:anim>
                                    <p:anim calcmode="lin" valueType="num">
                                      <p:cBhvr>
                                        <p:cTn id="48"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par>
                          <p:cTn id="49" fill="hold" nodeType="afterGroup">
                            <p:stCondLst>
                              <p:cond delay="3700"/>
                            </p:stCondLst>
                            <p:childTnLst>
                              <p:par>
                                <p:cTn id="50" presetID="6" presetClass="emph" presetSubtype="0" fill="hold" grpId="1" nodeType="afterEffect">
                                  <p:stCondLst>
                                    <p:cond delay="0"/>
                                  </p:stCondLst>
                                  <p:childTnLst>
                                    <p:animScale>
                                      <p:cBhvr>
                                        <p:cTn id="51" dur="100" fill="hold"/>
                                        <p:tgtEl>
                                          <p:spTgt spid="15"/>
                                        </p:tgtEl>
                                      </p:cBhvr>
                                      <p:by x="600000" y="600000"/>
                                    </p:animScale>
                                  </p:childTnLst>
                                </p:cTn>
                              </p:par>
                              <p:par>
                                <p:cTn id="52" presetID="10" presetClass="exit" presetSubtype="0" fill="hold" grpId="2" nodeType="withEffect">
                                  <p:stCondLst>
                                    <p:cond delay="0"/>
                                  </p:stCondLst>
                                  <p:childTnLst>
                                    <p:animEffect transition="out" filter="fade">
                                      <p:cBhvr>
                                        <p:cTn id="53" dur="100"/>
                                        <p:tgtEl>
                                          <p:spTgt spid="15"/>
                                        </p:tgtEl>
                                      </p:cBhvr>
                                    </p:animEffect>
                                    <p:set>
                                      <p:cBhvr>
                                        <p:cTn id="54" dur="1" fill="hold">
                                          <p:stCondLst>
                                            <p:cond delay="99"/>
                                          </p:stCondLst>
                                        </p:cTn>
                                        <p:tgtEl>
                                          <p:spTgt spid="15"/>
                                        </p:tgtEl>
                                        <p:attrNameLst>
                                          <p:attrName>style.visibility</p:attrName>
                                        </p:attrNameLst>
                                      </p:cBhvr>
                                      <p:to>
                                        <p:strVal val="hidden"/>
                                      </p:to>
                                    </p:set>
                                  </p:childTnLst>
                                </p:cTn>
                              </p:par>
                            </p:childTnLst>
                          </p:cTn>
                        </p:par>
                        <p:par>
                          <p:cTn id="55" fill="hold" nodeType="afterGroup">
                            <p:stCondLst>
                              <p:cond delay="3800"/>
                            </p:stCondLst>
                            <p:childTnLst>
                              <p:par>
                                <p:cTn id="56" presetID="23" presetClass="entr" presetSubtype="288"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500" fill="hold"/>
                                        <p:tgtEl>
                                          <p:spTgt spid="16"/>
                                        </p:tgtEl>
                                        <p:attrNameLst>
                                          <p:attrName>ppt_w</p:attrName>
                                        </p:attrNameLst>
                                      </p:cBhvr>
                                      <p:tavLst>
                                        <p:tav tm="0">
                                          <p:val>
                                            <p:strVal val="4/3*#ppt_w"/>
                                          </p:val>
                                        </p:tav>
                                        <p:tav tm="100000">
                                          <p:val>
                                            <p:strVal val="#ppt_w"/>
                                          </p:val>
                                        </p:tav>
                                      </p:tavLst>
                                    </p:anim>
                                    <p:anim calcmode="lin" valueType="num">
                                      <p:cBhvr>
                                        <p:cTn id="59" dur="500" fill="hold"/>
                                        <p:tgtEl>
                                          <p:spTgt spid="16"/>
                                        </p:tgtEl>
                                        <p:attrNameLst>
                                          <p:attrName>ppt_h</p:attrName>
                                        </p:attrNameLst>
                                      </p:cBhvr>
                                      <p:tavLst>
                                        <p:tav tm="0">
                                          <p:val>
                                            <p:strVal val="4/3*#ppt_h"/>
                                          </p:val>
                                        </p:tav>
                                        <p:tav tm="100000">
                                          <p:val>
                                            <p:strVal val="#ppt_h"/>
                                          </p:val>
                                        </p:tav>
                                      </p:tavLst>
                                    </p:anim>
                                  </p:childTnLst>
                                </p:cTn>
                              </p:par>
                              <p:par>
                                <p:cTn id="60" presetID="22" presetClass="entr" presetSubtype="8"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left)">
                                      <p:cBhvr>
                                        <p:cTn id="62" dur="500"/>
                                        <p:tgtEl>
                                          <p:spTgt spid="13"/>
                                        </p:tgtEl>
                                      </p:cBhvr>
                                    </p:animEffect>
                                  </p:childTnLst>
                                </p:cTn>
                              </p:par>
                            </p:childTnLst>
                          </p:cTn>
                        </p:par>
                        <p:par>
                          <p:cTn id="63" fill="hold" nodeType="afterGroup">
                            <p:stCondLst>
                              <p:cond delay="4300"/>
                            </p:stCondLst>
                            <p:childTnLst>
                              <p:par>
                                <p:cTn id="64" presetID="56" presetClass="entr" presetSubtype="0" fill="hold" grpId="0" nodeType="afterEffect">
                                  <p:stCondLst>
                                    <p:cond delay="0"/>
                                  </p:stCondLst>
                                  <p:iterate type="lt">
                                    <p:tmPct val="10000"/>
                                  </p:iterate>
                                  <p:childTnLst>
                                    <p:set>
                                      <p:cBhvr>
                                        <p:cTn id="65" dur="1" fill="hold">
                                          <p:stCondLst>
                                            <p:cond delay="0"/>
                                          </p:stCondLst>
                                        </p:cTn>
                                        <p:tgtEl>
                                          <p:spTgt spid="14"/>
                                        </p:tgtEl>
                                        <p:attrNameLst>
                                          <p:attrName>style.visibility</p:attrName>
                                        </p:attrNameLst>
                                      </p:cBhvr>
                                      <p:to>
                                        <p:strVal val="visible"/>
                                      </p:to>
                                    </p:set>
                                    <p:anim by="(-#ppt_w*2)" calcmode="lin" valueType="num">
                                      <p:cBhvr rctx="PPT">
                                        <p:cTn id="66" dur="300" autoRev="1" fill="hold">
                                          <p:stCondLst>
                                            <p:cond delay="0"/>
                                          </p:stCondLst>
                                        </p:cTn>
                                        <p:tgtEl>
                                          <p:spTgt spid="14"/>
                                        </p:tgtEl>
                                        <p:attrNameLst>
                                          <p:attrName>ppt_w</p:attrName>
                                        </p:attrNameLst>
                                      </p:cBhvr>
                                    </p:anim>
                                    <p:anim by="(#ppt_w*0.50)" calcmode="lin" valueType="num">
                                      <p:cBhvr>
                                        <p:cTn id="67" dur="300" decel="50000" autoRev="1" fill="hold">
                                          <p:stCondLst>
                                            <p:cond delay="0"/>
                                          </p:stCondLst>
                                        </p:cTn>
                                        <p:tgtEl>
                                          <p:spTgt spid="14"/>
                                        </p:tgtEl>
                                        <p:attrNameLst>
                                          <p:attrName>ppt_x</p:attrName>
                                        </p:attrNameLst>
                                      </p:cBhvr>
                                    </p:anim>
                                    <p:anim from="(-#ppt_h/2)" to="(#ppt_y)" calcmode="lin" valueType="num">
                                      <p:cBhvr>
                                        <p:cTn id="68" dur="600" fill="hold">
                                          <p:stCondLst>
                                            <p:cond delay="0"/>
                                          </p:stCondLst>
                                        </p:cTn>
                                        <p:tgtEl>
                                          <p:spTgt spid="14"/>
                                        </p:tgtEl>
                                        <p:attrNameLst>
                                          <p:attrName>ppt_y</p:attrName>
                                        </p:attrNameLst>
                                      </p:cBhvr>
                                    </p:anim>
                                    <p:animRot by="21600000">
                                      <p:cBhvr>
                                        <p:cTn id="69" dur="600"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P spid="9" grpId="1" animBg="1"/>
      <p:bldP spid="9" grpId="2" animBg="1"/>
      <p:bldP spid="13" grpId="0" animBg="1"/>
      <p:bldP spid="14" grpId="0"/>
      <p:bldP spid="15" grpId="0" animBg="1"/>
      <p:bldP spid="15" grpId="1" animBg="1"/>
      <p:bldP spid="15"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34"/>
          <p:cNvSpPr/>
          <p:nvPr/>
        </p:nvSpPr>
        <p:spPr>
          <a:xfrm>
            <a:off x="1081721" y="1182529"/>
            <a:ext cx="2808810" cy="491960"/>
          </a:xfrm>
          <a:prstGeom prst="roundRect">
            <a:avLst/>
          </a:prstGeom>
          <a:solidFill>
            <a:srgbClr val="C00000"/>
          </a:solidFill>
          <a:ln w="12700" cap="flat" cmpd="sng" algn="ctr">
            <a:solidFill>
              <a:srgbClr val="C00000"/>
            </a:solidFill>
            <a:prstDash val="solid"/>
          </a:ln>
          <a:effectLst/>
        </p:spPr>
        <p:txBody>
          <a:bodyPr rtlCol="0" anchor="ctr"/>
          <a:lstStyle/>
          <a:p>
            <a:pPr lvl="0" algn="ctr" defTabSz="914400">
              <a:defRPr/>
            </a:pPr>
            <a:r>
              <a:rPr lang="zh-CN" altLang="en-US" sz="2400" b="1" kern="0">
                <a:solidFill>
                  <a:prstClr val="white"/>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要真学、笃学</a:t>
            </a:r>
          </a:p>
        </p:txBody>
      </p:sp>
      <p:sp>
        <p:nvSpPr>
          <p:cNvPr id="7" name="TextBox 54"/>
          <p:cNvSpPr txBox="1">
            <a:spLocks noChangeArrowheads="1"/>
          </p:cNvSpPr>
          <p:nvPr/>
        </p:nvSpPr>
        <p:spPr bwMode="auto">
          <a:xfrm>
            <a:off x="1081720" y="1887337"/>
            <a:ext cx="100555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gradFill>
                  <a:gsLst>
                    <a:gs pos="40000">
                      <a:srgbClr val="FF0000"/>
                    </a:gs>
                    <a:gs pos="0">
                      <a:srgbClr val="FF3300"/>
                    </a:gs>
                    <a:gs pos="85000">
                      <a:srgbClr val="740000"/>
                    </a:gs>
                  </a:gsLst>
                  <a:lin ang="5400000" scaled="1"/>
                </a:gra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多重温我们党领导人民进行革命的伟大历史，心中就会增添很多正能量。</a:t>
            </a:r>
          </a:p>
        </p:txBody>
      </p:sp>
      <p:sp>
        <p:nvSpPr>
          <p:cNvPr id="8" name="矩形 83"/>
          <p:cNvSpPr>
            <a:spLocks noChangeArrowheads="1"/>
          </p:cNvSpPr>
          <p:nvPr/>
        </p:nvSpPr>
        <p:spPr bwMode="auto">
          <a:xfrm>
            <a:off x="1170916" y="2370964"/>
            <a:ext cx="10285744" cy="1032003"/>
          </a:xfrm>
          <a:prstGeom prst="roundRect">
            <a:avLst>
              <a:gd name="adj" fmla="val 5783"/>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矩形 8"/>
          <p:cNvSpPr/>
          <p:nvPr/>
        </p:nvSpPr>
        <p:spPr>
          <a:xfrm>
            <a:off x="1081721" y="3700340"/>
            <a:ext cx="8118665" cy="400110"/>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000" b="1"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只有理解和回答好这些问题，在真学、笃学党史中寻根守魂</a:t>
            </a:r>
            <a:endParaRPr kumimoji="0" lang="en-US" altLang="zh-CN" sz="2000" b="1" i="0" u="none" strike="noStrike" kern="1200" cap="none" spc="0" normalizeH="0" baseline="0" noProof="0">
              <a:ln>
                <a:noFill/>
              </a:ln>
              <a:solidFill>
                <a:srgbClr val="E7E6E6">
                  <a:lumMod val="25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0" name="矩形 9"/>
          <p:cNvSpPr/>
          <p:nvPr/>
        </p:nvSpPr>
        <p:spPr>
          <a:xfrm>
            <a:off x="1081721" y="4239340"/>
            <a:ext cx="8865961" cy="981647"/>
          </a:xfrm>
          <a:prstGeom prst="rect">
            <a:avLst/>
          </a:prstGeom>
        </p:spPr>
        <p:txBody>
          <a:bodyPr wrap="square" lIns="105571" tIns="52784" rIns="105571" bIns="52784">
            <a:spAutoFit/>
          </a:bodyPr>
          <a:lstStyle/>
          <a:p>
            <a:pPr marL="0" marR="0" lvl="0" indent="0" algn="just" defTabSz="914400" rtl="0" eaLnBrk="1" fontAlgn="auto" latinLnBrk="0" hangingPunct="1">
              <a:lnSpc>
                <a:spcPct val="15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才能真正补足精神之钙，坚定共产主义信念，胸怀共产主义崇高理想，坚定不移走中国特色社会主义发展道路，在走好新时代长征路上行稳致远。</a:t>
            </a:r>
            <a:endParaRPr kumimoji="0" lang="zh-CN" altLang="en-US" sz="20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1" name="矩形 10"/>
          <p:cNvSpPr>
            <a:spLocks noChangeArrowheads="1"/>
          </p:cNvSpPr>
          <p:nvPr/>
        </p:nvSpPr>
        <p:spPr bwMode="auto">
          <a:xfrm>
            <a:off x="1314244" y="2451859"/>
            <a:ext cx="10055598" cy="879913"/>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正如</a:t>
            </a:r>
            <a:r>
              <a:rPr kumimoji="0" lang="en-US" altLang="zh-CN"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XXXXXXXX</a:t>
            </a: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所言，只有多学习党史，学好党史、学深党史，才能深刻理解中国共产党是一个什么样的党，深刻领悟中国共产党为什么能，深刻领会中国共产党为什么出发、走向哪里。</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3500"/>
                                        <p:tgtEl>
                                          <p:spTgt spid="7"/>
                                        </p:tgtEl>
                                      </p:cBhvr>
                                    </p:animEffect>
                                  </p:childTnLst>
                                </p:cTn>
                              </p:par>
                            </p:childTnLst>
                          </p:cTn>
                        </p:par>
                        <p:par>
                          <p:cTn id="12" fill="hold" nodeType="afterGroup">
                            <p:stCondLst>
                              <p:cond delay="400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par>
                          <p:cTn id="16" fill="hold" nodeType="afterGroup">
                            <p:stCondLst>
                              <p:cond delay="4500"/>
                            </p:stCondLst>
                            <p:childTnLst>
                              <p:par>
                                <p:cTn id="17" presetID="14" presetClass="entr" presetSubtype="1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750"/>
                                        <p:tgtEl>
                                          <p:spTgt spid="11"/>
                                        </p:tgtEl>
                                      </p:cBhvr>
                                    </p:animEffect>
                                  </p:childTnLst>
                                </p:cTn>
                              </p:par>
                            </p:childTnLst>
                          </p:cTn>
                        </p:par>
                        <p:par>
                          <p:cTn id="20" fill="hold" nodeType="afterGroup">
                            <p:stCondLst>
                              <p:cond delay="525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9"/>
                                        </p:tgtEl>
                                        <p:attrNameLst>
                                          <p:attrName>ppt_y</p:attrName>
                                        </p:attrNameLst>
                                      </p:cBhvr>
                                      <p:tavLst>
                                        <p:tav tm="0">
                                          <p:val>
                                            <p:strVal val="#ppt_y"/>
                                          </p:val>
                                        </p:tav>
                                        <p:tav tm="100000">
                                          <p:val>
                                            <p:strVal val="#ppt_y"/>
                                          </p:val>
                                        </p:tav>
                                      </p:tavLst>
                                    </p:anim>
                                    <p:anim calcmode="lin" valueType="num">
                                      <p:cBhvr>
                                        <p:cTn id="25"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9"/>
                                        </p:tgtEl>
                                      </p:cBhvr>
                                    </p:animEffect>
                                  </p:childTnLst>
                                </p:cTn>
                              </p:par>
                            </p:childTnLst>
                          </p:cTn>
                        </p:par>
                        <p:par>
                          <p:cTn id="28" fill="hold" nodeType="afterGroup">
                            <p:stCondLst>
                              <p:cond delay="5750"/>
                            </p:stCondLst>
                            <p:childTnLst>
                              <p:par>
                                <p:cTn id="29" presetID="22"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34"/>
          <p:cNvSpPr/>
          <p:nvPr/>
        </p:nvSpPr>
        <p:spPr>
          <a:xfrm>
            <a:off x="1030459" y="1438036"/>
            <a:ext cx="5723340" cy="491960"/>
          </a:xfrm>
          <a:prstGeom prst="roundRect">
            <a:avLst/>
          </a:prstGeom>
          <a:solidFill>
            <a:srgbClr val="C00000"/>
          </a:solidFill>
          <a:ln w="12700" cap="flat" cmpd="sng" algn="ctr">
            <a:solidFill>
              <a:srgbClr val="C00000"/>
            </a:solidFill>
            <a:prstDash val="solid"/>
          </a:ln>
          <a:effectLst/>
        </p:spPr>
        <p:txBody>
          <a:bodyPr rtlCol="0" anchor="ctr"/>
          <a:lstStyle/>
          <a:p>
            <a:pPr lvl="0" algn="ctr" defTabSz="914400">
              <a:defRPr/>
            </a:pPr>
            <a:r>
              <a:rPr lang="zh-CN" altLang="en-US" sz="2400" b="1" kern="0">
                <a:solidFill>
                  <a:prstClr val="white"/>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学史者不愚，知史者不慌，用史者不乱</a:t>
            </a:r>
          </a:p>
        </p:txBody>
      </p:sp>
      <p:grpSp>
        <p:nvGrpSpPr>
          <p:cNvPr id="7" name="组合 6"/>
          <p:cNvGrpSpPr/>
          <p:nvPr/>
        </p:nvGrpSpPr>
        <p:grpSpPr>
          <a:xfrm>
            <a:off x="1657643" y="2365044"/>
            <a:ext cx="9434102" cy="679321"/>
            <a:chOff x="1258519" y="1681316"/>
            <a:chExt cx="9940039" cy="1187784"/>
          </a:xfrm>
        </p:grpSpPr>
        <p:sp>
          <p:nvSpPr>
            <p:cNvPr id="8" name="矩形 7"/>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矩形 8"/>
            <p:cNvSpPr/>
            <p:nvPr/>
          </p:nvSpPr>
          <p:spPr>
            <a:xfrm>
              <a:off x="2489079" y="1952875"/>
              <a:ext cx="8573365" cy="699587"/>
            </a:xfrm>
            <a:prstGeom prst="rect">
              <a:avLst/>
            </a:prstGeom>
          </p:spPr>
          <p:txBody>
            <a:bodyPr wrap="square">
              <a:spAutoFit/>
            </a:bodyPr>
            <a:lstStyle/>
            <a:p>
              <a:pPr marL="0" marR="0" lvl="0" indent="0" algn="just" defTabSz="913765" rtl="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既是固根涵源的营养液、揽镜自照的清醒剂，更是鉴往知来的航标灯。</a:t>
              </a:r>
              <a:endParaRPr kumimoji="0" lang="en-US" altLang="zh-CN" sz="20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0" name="组合 9"/>
          <p:cNvGrpSpPr/>
          <p:nvPr/>
        </p:nvGrpSpPr>
        <p:grpSpPr>
          <a:xfrm>
            <a:off x="1030459" y="2365787"/>
            <a:ext cx="1694526" cy="678844"/>
            <a:chOff x="852347" y="4837233"/>
            <a:chExt cx="2124533" cy="1137921"/>
          </a:xfrm>
        </p:grpSpPr>
        <p:sp>
          <p:nvSpPr>
            <p:cNvPr id="11"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2" name="矩形 11"/>
            <p:cNvSpPr/>
            <p:nvPr/>
          </p:nvSpPr>
          <p:spPr>
            <a:xfrm>
              <a:off x="852347" y="4978886"/>
              <a:ext cx="1957322" cy="773872"/>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百年党史</a:t>
              </a:r>
              <a:endParaRPr kumimoji="0" lang="en-US" altLang="zh-CN"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grpSp>
        <p:nvGrpSpPr>
          <p:cNvPr id="13" name="组合 12"/>
          <p:cNvGrpSpPr/>
          <p:nvPr/>
        </p:nvGrpSpPr>
        <p:grpSpPr>
          <a:xfrm>
            <a:off x="1657643" y="3151428"/>
            <a:ext cx="9434102" cy="679321"/>
            <a:chOff x="1258519" y="1681316"/>
            <a:chExt cx="9940039" cy="1187784"/>
          </a:xfrm>
        </p:grpSpPr>
        <p:sp>
          <p:nvSpPr>
            <p:cNvPr id="14" name="矩形 13"/>
            <p:cNvSpPr/>
            <p:nvPr/>
          </p:nvSpPr>
          <p:spPr bwMode="auto">
            <a:xfrm>
              <a:off x="1258519" y="1681316"/>
              <a:ext cx="9940039" cy="1187784"/>
            </a:xfrm>
            <a:prstGeom prst="rect">
              <a:avLst/>
            </a:prstGeom>
            <a:noFill/>
            <a:ln w="9525" cap="flat" cmpd="sng" algn="ctr">
              <a:solidFill>
                <a:srgbClr val="FFFFFF">
                  <a:lumMod val="75000"/>
                </a:srgbClr>
              </a:solidFill>
              <a:prstDash val="solid"/>
              <a:round/>
              <a:headEnd type="none" w="med" len="med"/>
              <a:tailEnd type="none" w="med" len="med"/>
            </a:ln>
            <a:effectLst/>
          </p:spPr>
          <p:txBody>
            <a:bodyPr vert="horz" wrap="square" lIns="91404" tIns="45702" rIns="91404" bIns="45702" numCol="1" rtlCol="0" anchor="t" anchorCtr="0" compatLnSpc="1"/>
            <a:lstStyle/>
            <a:p>
              <a:pPr marL="0" marR="0" lvl="0" indent="0" algn="l" defTabSz="913765"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BC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5" name="矩形 14"/>
            <p:cNvSpPr/>
            <p:nvPr/>
          </p:nvSpPr>
          <p:spPr>
            <a:xfrm>
              <a:off x="2489079" y="1968863"/>
              <a:ext cx="8573365" cy="645772"/>
            </a:xfrm>
            <a:prstGeom prst="rect">
              <a:avLst/>
            </a:prstGeom>
          </p:spPr>
          <p:txBody>
            <a:bodyPr wrap="square">
              <a:spAutoFit/>
            </a:bodyPr>
            <a:lstStyle/>
            <a:p>
              <a:pPr marL="0" marR="0" lvl="0" indent="0" algn="just" defTabSz="913765"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是“十四五”开局之年，也是全面建设社会主义现代化国家新征程开启之年。</a:t>
              </a:r>
              <a:endPar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6" name="组合 15"/>
          <p:cNvGrpSpPr/>
          <p:nvPr/>
        </p:nvGrpSpPr>
        <p:grpSpPr>
          <a:xfrm>
            <a:off x="1030459" y="3152171"/>
            <a:ext cx="1694526" cy="678844"/>
            <a:chOff x="852347" y="4837233"/>
            <a:chExt cx="2124533" cy="1137921"/>
          </a:xfrm>
        </p:grpSpPr>
        <p:sp>
          <p:nvSpPr>
            <p:cNvPr id="17" name="箭头: 五边形 21"/>
            <p:cNvSpPr/>
            <p:nvPr/>
          </p:nvSpPr>
          <p:spPr bwMode="auto">
            <a:xfrm>
              <a:off x="852347" y="4837233"/>
              <a:ext cx="2124533" cy="1137921"/>
            </a:xfrm>
            <a:prstGeom prst="roundRect">
              <a:avLst/>
            </a:prstGeom>
            <a:solidFill>
              <a:srgbClr val="C00000"/>
            </a:solidFill>
            <a:ln w="12700" cap="flat" cmpd="sng" algn="ctr">
              <a:noFill/>
              <a:prstDash val="solid"/>
              <a:miter lim="800000"/>
            </a:ln>
            <a:effectLst/>
          </p:spPr>
          <p:txBody>
            <a:bodyPr rot="0" spcFirstLastPara="0" vertOverflow="overflow" horzOverflow="overflow" vert="horz" wrap="square" lIns="91404" tIns="45702" rIns="91404" bIns="45702" numCol="1" spcCol="0" rtlCol="0" fromWordArt="0" anchor="t" anchorCtr="0" forceAA="0" compatLnSpc="1">
              <a:noAutofit/>
            </a:bodyPr>
            <a:lstStyle/>
            <a:p>
              <a:pPr marL="0" marR="0" lvl="0" indent="0" algn="ctr" defTabSz="913765" rtl="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gradFill>
                  <a:gsLst>
                    <a:gs pos="34000">
                      <a:prstClr val="white"/>
                    </a:gs>
                    <a:gs pos="85000">
                      <a:srgbClr val="FFFF00"/>
                    </a:gs>
                  </a:gsLst>
                  <a:lin ang="5400000" scaled="1"/>
                </a:gra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sp>
          <p:nvSpPr>
            <p:cNvPr id="18" name="矩形 17"/>
            <p:cNvSpPr/>
            <p:nvPr/>
          </p:nvSpPr>
          <p:spPr>
            <a:xfrm>
              <a:off x="852347" y="4978886"/>
              <a:ext cx="1957322" cy="773872"/>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2021</a:t>
              </a:r>
              <a:r>
                <a:rPr kumimoji="0" lang="zh-CN" altLang="en-US"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年</a:t>
              </a:r>
              <a:endParaRPr kumimoji="0" lang="en-US" altLang="zh-CN" sz="2400" b="1" i="0" u="none" strike="noStrike" kern="0" cap="none" spc="0" normalizeH="0" baseline="0" noProof="0">
                <a:ln>
                  <a:noFill/>
                </a:ln>
                <a:solidFill>
                  <a:prstClr val="white"/>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endParaRPr>
            </a:p>
          </p:txBody>
        </p:sp>
      </p:grpSp>
      <p:sp>
        <p:nvSpPr>
          <p:cNvPr id="19" name="矩形 18"/>
          <p:cNvSpPr/>
          <p:nvPr/>
        </p:nvSpPr>
        <p:spPr>
          <a:xfrm>
            <a:off x="1100255" y="3995655"/>
            <a:ext cx="9991490" cy="1309685"/>
          </a:xfrm>
          <a:prstGeom prst="rect">
            <a:avLst/>
          </a:prstGeom>
        </p:spPr>
        <p:txBody>
          <a:bodyPr wrap="square" lIns="105571" tIns="52784" rIns="105571" bIns="52784">
            <a:spAutoFit/>
          </a:bodyPr>
          <a:lstStyle/>
          <a:p>
            <a:pPr marL="0" marR="0" lvl="0" indent="0" algn="just"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从党的光辉历史中汲取阔步新征程的磅礴力量，坚守初心、勇担使命，攻坚克难、砥砺奋进，凝聚一切可以凝聚的智慧，团结一切可以团结的力量，就一定能战胜一切困难，赢得一切挑战，抓住一切机遇，在全面建设社会主义现代化国家新征程上开好局、起好步。</a:t>
            </a:r>
            <a:endParaRPr kumimoji="0" lang="zh-CN" altLang="en-US" sz="1800" b="0"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0-#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2" presetClass="entr" presetSubtype="8"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par>
                          <p:cTn id="22" fill="hold" nodeType="afterGroup">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up)">
                                      <p:cBhvr>
                                        <p:cTn id="2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36901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0"/>
            <a:ext cx="12192000" cy="6858000"/>
          </a:xfrm>
          <a:prstGeom prst="rect">
            <a:avLst/>
          </a:prstGeom>
        </p:spPr>
      </p:pic>
      <p:sp>
        <p:nvSpPr>
          <p:cNvPr id="62" name="圆角矩形 31"/>
          <p:cNvSpPr/>
          <p:nvPr/>
        </p:nvSpPr>
        <p:spPr>
          <a:xfrm>
            <a:off x="4891920" y="1656047"/>
            <a:ext cx="540002" cy="540000"/>
          </a:xfrm>
          <a:prstGeom prst="roundRect">
            <a:avLst/>
          </a:prstGeom>
          <a:gradFill>
            <a:gsLst>
              <a:gs pos="0">
                <a:schemeClr val="accent5">
                  <a:lumMod val="60000"/>
                  <a:lumOff val="40000"/>
                </a:schemeClr>
              </a:gs>
              <a:gs pos="60000">
                <a:schemeClr val="accent5"/>
              </a:gs>
            </a:gsLst>
            <a:lin ang="2700000" scaled="0"/>
          </a:gradFill>
          <a:ln w="57150" cap="rnd">
            <a:noFill/>
            <a:prstDash val="solid"/>
            <a:round/>
          </a:ln>
          <a:effectLst>
            <a:outerShdw blurRad="76200" dist="50800" dir="5400000" algn="ctr" rotWithShape="0">
              <a:schemeClr val="accent5">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0" rIns="0" bIns="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lnSpc>
                <a:spcPct val="120000"/>
              </a:lnSpc>
            </a:pPr>
            <a:r>
              <a:rPr lang="en-US" altLang="zh-CN" sz="2000" b="1">
                <a:solidFill>
                  <a:srgbClr val="FFFFFF"/>
                </a:solidFill>
              </a:rPr>
              <a:t>01</a:t>
            </a:r>
            <a:endParaRPr lang="zh-CN" altLang="en-US" sz="2000" b="1">
              <a:solidFill>
                <a:srgbClr val="FFFFFF"/>
              </a:solidFill>
            </a:endParaRPr>
          </a:p>
        </p:txBody>
      </p:sp>
      <p:sp>
        <p:nvSpPr>
          <p:cNvPr id="63" name="矩形 62"/>
          <p:cNvSpPr/>
          <p:nvPr/>
        </p:nvSpPr>
        <p:spPr>
          <a:xfrm>
            <a:off x="5594168" y="1703036"/>
            <a:ext cx="5782893" cy="436956"/>
          </a:xfrm>
          <a:prstGeom prst="rect">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90000" rIns="90000" bIns="90000" numCol="1" spcCol="0" rtlCol="0" fromWordArt="0" anchor="ctr" anchorCtr="0" forceAA="0" compatLnSpc="1">
            <a:noAutofit/>
          </a:bodyPr>
          <a:lstStyle/>
          <a:p>
            <a:r>
              <a:rPr kumimoji="1" lang="zh-CN" altLang="en-US" sz="3200" b="1" dirty="0">
                <a:solidFill>
                  <a:schemeClr val="bg1"/>
                </a:solidFill>
              </a:rPr>
              <a:t>开展党史学习教育的重要性</a:t>
            </a:r>
          </a:p>
        </p:txBody>
      </p:sp>
      <p:sp>
        <p:nvSpPr>
          <p:cNvPr id="64" name="圆角矩形 32"/>
          <p:cNvSpPr/>
          <p:nvPr/>
        </p:nvSpPr>
        <p:spPr>
          <a:xfrm>
            <a:off x="4891920" y="2890256"/>
            <a:ext cx="540002" cy="540000"/>
          </a:xfrm>
          <a:prstGeom prst="roundRect">
            <a:avLst/>
          </a:prstGeom>
          <a:gradFill>
            <a:gsLst>
              <a:gs pos="0">
                <a:schemeClr val="accent6">
                  <a:lumMod val="60000"/>
                  <a:lumOff val="40000"/>
                </a:schemeClr>
              </a:gs>
              <a:gs pos="60000">
                <a:schemeClr val="accent6"/>
              </a:gs>
            </a:gsLst>
            <a:lin ang="2700000" scaled="0"/>
          </a:gradFill>
          <a:ln w="57150" cap="rnd">
            <a:noFill/>
            <a:prstDash val="solid"/>
            <a:round/>
          </a:ln>
          <a:effectLst>
            <a:outerShdw blurRad="76200" dist="50800" dir="5400000" algn="ctr" rotWithShape="0">
              <a:schemeClr val="accent6">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0" rIns="0" bIns="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lnSpc>
                <a:spcPct val="120000"/>
              </a:lnSpc>
            </a:pPr>
            <a:r>
              <a:rPr lang="en-US" altLang="zh-CN" sz="2000" b="1">
                <a:solidFill>
                  <a:srgbClr val="FFFFFF"/>
                </a:solidFill>
              </a:rPr>
              <a:t>02</a:t>
            </a:r>
            <a:endParaRPr lang="zh-CN" altLang="en-US" sz="2000" b="1">
              <a:solidFill>
                <a:srgbClr val="FFFFFF"/>
              </a:solidFill>
            </a:endParaRPr>
          </a:p>
        </p:txBody>
      </p:sp>
      <p:sp>
        <p:nvSpPr>
          <p:cNvPr id="65" name="矩形 64"/>
          <p:cNvSpPr/>
          <p:nvPr/>
        </p:nvSpPr>
        <p:spPr>
          <a:xfrm>
            <a:off x="5594168" y="2937245"/>
            <a:ext cx="5782893" cy="436956"/>
          </a:xfrm>
          <a:prstGeom prst="rect">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90000" rIns="90000" bIns="90000" numCol="1" spcCol="0" rtlCol="0" fromWordArt="0" anchor="ctr" anchorCtr="0" forceAA="0" compatLnSpc="1">
            <a:noAutofit/>
          </a:bodyPr>
          <a:lstStyle/>
          <a:p>
            <a:r>
              <a:rPr kumimoji="1" lang="zh-CN" altLang="en-US" sz="3200" b="1">
                <a:solidFill>
                  <a:schemeClr val="bg1"/>
                </a:solidFill>
              </a:rPr>
              <a:t>开展党史学习教育的主要内容</a:t>
            </a:r>
          </a:p>
        </p:txBody>
      </p:sp>
      <p:sp>
        <p:nvSpPr>
          <p:cNvPr id="66" name="圆角矩形 34"/>
          <p:cNvSpPr/>
          <p:nvPr/>
        </p:nvSpPr>
        <p:spPr>
          <a:xfrm>
            <a:off x="4891920" y="4124465"/>
            <a:ext cx="540002" cy="540000"/>
          </a:xfrm>
          <a:prstGeom prst="roundRect">
            <a:avLst/>
          </a:prstGeom>
          <a:gradFill>
            <a:gsLst>
              <a:gs pos="0">
                <a:schemeClr val="accent4">
                  <a:lumMod val="60000"/>
                  <a:lumOff val="40000"/>
                </a:schemeClr>
              </a:gs>
              <a:gs pos="60000">
                <a:schemeClr val="accent4"/>
              </a:gs>
            </a:gsLst>
            <a:lin ang="2700000" scaled="0"/>
          </a:gradFill>
          <a:ln w="57150" cap="rnd">
            <a:noFill/>
            <a:prstDash val="solid"/>
            <a:round/>
          </a:ln>
          <a:effectLst>
            <a:outerShdw blurRad="762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0" rIns="0" bIns="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lnSpc>
                <a:spcPct val="120000"/>
              </a:lnSpc>
            </a:pPr>
            <a:r>
              <a:rPr lang="en-US" altLang="zh-CN" sz="2000" b="1">
                <a:solidFill>
                  <a:srgbClr val="FFFFFF"/>
                </a:solidFill>
              </a:rPr>
              <a:t>03</a:t>
            </a:r>
            <a:endParaRPr lang="zh-CN" altLang="en-US" sz="2000" b="1">
              <a:solidFill>
                <a:srgbClr val="FFFFFF"/>
              </a:solidFill>
            </a:endParaRPr>
          </a:p>
        </p:txBody>
      </p:sp>
      <p:sp>
        <p:nvSpPr>
          <p:cNvPr id="67" name="矩形 66"/>
          <p:cNvSpPr/>
          <p:nvPr/>
        </p:nvSpPr>
        <p:spPr>
          <a:xfrm>
            <a:off x="5594168" y="4171454"/>
            <a:ext cx="5782893" cy="436956"/>
          </a:xfrm>
          <a:prstGeom prst="rect">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90000" rIns="90000" bIns="90000" numCol="1" spcCol="0" rtlCol="0" fromWordArt="0" anchor="ctr" anchorCtr="0" forceAA="0" compatLnSpc="1">
            <a:noAutofit/>
          </a:bodyPr>
          <a:lstStyle/>
          <a:p>
            <a:r>
              <a:rPr kumimoji="1" lang="zh-CN" altLang="en-US" sz="3200" b="1">
                <a:solidFill>
                  <a:schemeClr val="bg1"/>
                </a:solidFill>
              </a:rPr>
              <a:t>开展党史学习教育的方法</a:t>
            </a:r>
          </a:p>
        </p:txBody>
      </p:sp>
      <p:sp>
        <p:nvSpPr>
          <p:cNvPr id="60" name="矩形 59"/>
          <p:cNvSpPr/>
          <p:nvPr/>
        </p:nvSpPr>
        <p:spPr>
          <a:xfrm>
            <a:off x="1020663" y="2643027"/>
            <a:ext cx="2526756" cy="744173"/>
          </a:xfrm>
          <a:prstGeom prst="rect">
            <a:avLst/>
          </a:prstGeom>
        </p:spPr>
        <p:txBody>
          <a:bodyPr wrap="square" anchor="t" anchorCtr="0">
            <a:noAutofit/>
          </a:bodyPr>
          <a:lstStyle/>
          <a:p>
            <a:pPr marR="0" lvl="0" indent="0" fontAlgn="base">
              <a:lnSpc>
                <a:spcPct val="100000"/>
              </a:lnSpc>
              <a:spcBef>
                <a:spcPct val="0"/>
              </a:spcBef>
              <a:spcAft>
                <a:spcPct val="0"/>
              </a:spcAft>
              <a:buClrTx/>
              <a:buSzTx/>
              <a:buFontTx/>
              <a:buNone/>
            </a:pPr>
            <a:r>
              <a:rPr lang="zh-CN" altLang="en-US" sz="6600" b="1">
                <a:solidFill>
                  <a:schemeClr val="bg1"/>
                </a:solidFill>
              </a:rPr>
              <a:t>目录</a:t>
            </a:r>
            <a:endParaRPr lang="zh-CN" altLang="zh-CN" sz="6600" b="1">
              <a:solidFill>
                <a:schemeClr val="bg1"/>
              </a:solidFill>
            </a:endParaRPr>
          </a:p>
        </p:txBody>
      </p:sp>
      <p:sp>
        <p:nvSpPr>
          <p:cNvPr id="61" name="圆角矩形 94"/>
          <p:cNvSpPr/>
          <p:nvPr/>
        </p:nvSpPr>
        <p:spPr>
          <a:xfrm>
            <a:off x="1126955" y="2437841"/>
            <a:ext cx="432000" cy="72000"/>
          </a:xfrm>
          <a:prstGeom prst="roundRect">
            <a:avLst>
              <a:gd name="adj" fmla="val 50000"/>
            </a:avLst>
          </a:prstGeom>
          <a:gradFill>
            <a:gsLst>
              <a:gs pos="0">
                <a:schemeClr val="accent5">
                  <a:lumMod val="60000"/>
                  <a:lumOff val="40000"/>
                </a:schemeClr>
              </a:gs>
              <a:gs pos="60000">
                <a:schemeClr val="accent5"/>
              </a:gs>
            </a:gsLst>
            <a:lin ang="2700000" scaled="0"/>
          </a:gradFill>
          <a:ln w="57150" cap="rnd">
            <a:noFill/>
            <a:prstDash val="solid"/>
            <a:round/>
          </a:ln>
          <a:effectLst>
            <a:outerShdw blurRad="76200" dist="50800" dir="5400000" algn="ctr" rotWithShape="0">
              <a:schemeClr val="accent5">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endParaRPr>
          </a:p>
        </p:txBody>
      </p:sp>
      <p:cxnSp>
        <p:nvCxnSpPr>
          <p:cNvPr id="58" name="直接连接符 57"/>
          <p:cNvCxnSpPr/>
          <p:nvPr/>
        </p:nvCxnSpPr>
        <p:spPr>
          <a:xfrm flipH="1">
            <a:off x="4764920" y="2555825"/>
            <a:ext cx="4169864" cy="0"/>
          </a:xfrm>
          <a:prstGeom prst="line">
            <a:avLst/>
          </a:prstGeom>
          <a:ln w="12700">
            <a:solidFill>
              <a:schemeClr val="tx1">
                <a:lumMod val="50000"/>
                <a:lumOff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flipH="1">
            <a:off x="4764920" y="3775025"/>
            <a:ext cx="4169864" cy="0"/>
          </a:xfrm>
          <a:prstGeom prst="line">
            <a:avLst/>
          </a:prstGeom>
          <a:ln w="12700">
            <a:solidFill>
              <a:schemeClr val="tx1">
                <a:lumMod val="50000"/>
                <a:lumOff val="50000"/>
                <a:alpha val="20000"/>
              </a:schemeClr>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1520167" y="832919"/>
            <a:ext cx="1494637" cy="230832"/>
          </a:xfrm>
          <a:prstGeom prst="rect">
            <a:avLst/>
          </a:prstGeom>
          <a:noFill/>
        </p:spPr>
        <p:txBody>
          <a:bodyPr wrap="square" rtlCol="0">
            <a:spAutoFit/>
          </a:bodyPr>
          <a:lstStyle/>
          <a:p>
            <a:r>
              <a:rPr lang="en-US" altLang="zh-CN" sz="900" dirty="0">
                <a:solidFill>
                  <a:srgbClr val="A60E1B"/>
                </a:solidFill>
              </a:rPr>
              <a:t>https://www.ypppt.com/</a:t>
            </a:r>
            <a:endParaRPr lang="zh-CN" altLang="en-US" sz="900" dirty="0">
              <a:solidFill>
                <a:srgbClr val="A60E1B"/>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p:cTn id="11" dur="500" fill="hold"/>
                                        <p:tgtEl>
                                          <p:spTgt spid="60"/>
                                        </p:tgtEl>
                                        <p:attrNameLst>
                                          <p:attrName>ppt_w</p:attrName>
                                        </p:attrNameLst>
                                      </p:cBhvr>
                                      <p:tavLst>
                                        <p:tav tm="0">
                                          <p:val>
                                            <p:fltVal val="0"/>
                                          </p:val>
                                        </p:tav>
                                        <p:tav tm="100000">
                                          <p:val>
                                            <p:strVal val="#ppt_w"/>
                                          </p:val>
                                        </p:tav>
                                      </p:tavLst>
                                    </p:anim>
                                    <p:anim calcmode="lin" valueType="num">
                                      <p:cBhvr>
                                        <p:cTn id="12" dur="500" fill="hold"/>
                                        <p:tgtEl>
                                          <p:spTgt spid="60"/>
                                        </p:tgtEl>
                                        <p:attrNameLst>
                                          <p:attrName>ppt_h</p:attrName>
                                        </p:attrNameLst>
                                      </p:cBhvr>
                                      <p:tavLst>
                                        <p:tav tm="0">
                                          <p:val>
                                            <p:fltVal val="0"/>
                                          </p:val>
                                        </p:tav>
                                        <p:tav tm="100000">
                                          <p:val>
                                            <p:strVal val="#ppt_h"/>
                                          </p:val>
                                        </p:tav>
                                      </p:tavLst>
                                    </p:anim>
                                    <p:animEffect transition="in" filter="fade">
                                      <p:cBhvr>
                                        <p:cTn id="13" dur="500"/>
                                        <p:tgtEl>
                                          <p:spTgt spid="60"/>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nodeType="afterGroup">
                            <p:stCondLst>
                              <p:cond delay="1000"/>
                            </p:stCondLst>
                            <p:childTnLst>
                              <p:par>
                                <p:cTn id="20" presetID="2" presetClass="entr" presetSubtype="4" fill="hold" grpId="0" nodeType="afterEffect">
                                  <p:stCondLst>
                                    <p:cond delay="0"/>
                                  </p:stCondLst>
                                  <p:childTnLst>
                                    <p:set>
                                      <p:cBhvr>
                                        <p:cTn id="21" dur="1" fill="hold">
                                          <p:stCondLst>
                                            <p:cond delay="0"/>
                                          </p:stCondLst>
                                        </p:cTn>
                                        <p:tgtEl>
                                          <p:spTgt spid="62"/>
                                        </p:tgtEl>
                                        <p:attrNameLst>
                                          <p:attrName>style.visibility</p:attrName>
                                        </p:attrNameLst>
                                      </p:cBhvr>
                                      <p:to>
                                        <p:strVal val="visible"/>
                                      </p:to>
                                    </p:set>
                                    <p:anim calcmode="lin" valueType="num">
                                      <p:cBhvr additive="base">
                                        <p:cTn id="22" dur="500" fill="hold"/>
                                        <p:tgtEl>
                                          <p:spTgt spid="62"/>
                                        </p:tgtEl>
                                        <p:attrNameLst>
                                          <p:attrName>ppt_x</p:attrName>
                                        </p:attrNameLst>
                                      </p:cBhvr>
                                      <p:tavLst>
                                        <p:tav tm="0">
                                          <p:val>
                                            <p:strVal val="#ppt_x"/>
                                          </p:val>
                                        </p:tav>
                                        <p:tav tm="100000">
                                          <p:val>
                                            <p:strVal val="#ppt_x"/>
                                          </p:val>
                                        </p:tav>
                                      </p:tavLst>
                                    </p:anim>
                                    <p:anim calcmode="lin" valueType="num">
                                      <p:cBhvr additive="base">
                                        <p:cTn id="23" dur="500" fill="hold"/>
                                        <p:tgtEl>
                                          <p:spTgt spid="62"/>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63"/>
                                        </p:tgtEl>
                                        <p:attrNameLst>
                                          <p:attrName>style.visibility</p:attrName>
                                        </p:attrNameLst>
                                      </p:cBhvr>
                                      <p:to>
                                        <p:strVal val="visible"/>
                                      </p:to>
                                    </p:set>
                                    <p:anim calcmode="lin" valueType="num">
                                      <p:cBhvr additive="base">
                                        <p:cTn id="26" dur="500" fill="hold"/>
                                        <p:tgtEl>
                                          <p:spTgt spid="63"/>
                                        </p:tgtEl>
                                        <p:attrNameLst>
                                          <p:attrName>ppt_x</p:attrName>
                                        </p:attrNameLst>
                                      </p:cBhvr>
                                      <p:tavLst>
                                        <p:tav tm="0">
                                          <p:val>
                                            <p:strVal val="#ppt_x"/>
                                          </p:val>
                                        </p:tav>
                                        <p:tav tm="100000">
                                          <p:val>
                                            <p:strVal val="#ppt_x"/>
                                          </p:val>
                                        </p:tav>
                                      </p:tavLst>
                                    </p:anim>
                                    <p:anim calcmode="lin" valueType="num">
                                      <p:cBhvr additive="base">
                                        <p:cTn id="27" dur="500" fill="hold"/>
                                        <p:tgtEl>
                                          <p:spTgt spid="63"/>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additive="base">
                                        <p:cTn id="30" dur="500" fill="hold"/>
                                        <p:tgtEl>
                                          <p:spTgt spid="64"/>
                                        </p:tgtEl>
                                        <p:attrNameLst>
                                          <p:attrName>ppt_x</p:attrName>
                                        </p:attrNameLst>
                                      </p:cBhvr>
                                      <p:tavLst>
                                        <p:tav tm="0">
                                          <p:val>
                                            <p:strVal val="#ppt_x"/>
                                          </p:val>
                                        </p:tav>
                                        <p:tav tm="100000">
                                          <p:val>
                                            <p:strVal val="#ppt_x"/>
                                          </p:val>
                                        </p:tav>
                                      </p:tavLst>
                                    </p:anim>
                                    <p:anim calcmode="lin" valueType="num">
                                      <p:cBhvr additive="base">
                                        <p:cTn id="31" dur="500" fill="hold"/>
                                        <p:tgtEl>
                                          <p:spTgt spid="6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65"/>
                                        </p:tgtEl>
                                        <p:attrNameLst>
                                          <p:attrName>style.visibility</p:attrName>
                                        </p:attrNameLst>
                                      </p:cBhvr>
                                      <p:to>
                                        <p:strVal val="visible"/>
                                      </p:to>
                                    </p:set>
                                    <p:anim calcmode="lin" valueType="num">
                                      <p:cBhvr additive="base">
                                        <p:cTn id="34" dur="500" fill="hold"/>
                                        <p:tgtEl>
                                          <p:spTgt spid="65"/>
                                        </p:tgtEl>
                                        <p:attrNameLst>
                                          <p:attrName>ppt_x</p:attrName>
                                        </p:attrNameLst>
                                      </p:cBhvr>
                                      <p:tavLst>
                                        <p:tav tm="0">
                                          <p:val>
                                            <p:strVal val="#ppt_x"/>
                                          </p:val>
                                        </p:tav>
                                        <p:tav tm="100000">
                                          <p:val>
                                            <p:strVal val="#ppt_x"/>
                                          </p:val>
                                        </p:tav>
                                      </p:tavLst>
                                    </p:anim>
                                    <p:anim calcmode="lin" valueType="num">
                                      <p:cBhvr additive="base">
                                        <p:cTn id="35" dur="500" fill="hold"/>
                                        <p:tgtEl>
                                          <p:spTgt spid="65"/>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66"/>
                                        </p:tgtEl>
                                        <p:attrNameLst>
                                          <p:attrName>style.visibility</p:attrName>
                                        </p:attrNameLst>
                                      </p:cBhvr>
                                      <p:to>
                                        <p:strVal val="visible"/>
                                      </p:to>
                                    </p:set>
                                    <p:anim calcmode="lin" valueType="num">
                                      <p:cBhvr additive="base">
                                        <p:cTn id="38" dur="500" fill="hold"/>
                                        <p:tgtEl>
                                          <p:spTgt spid="66"/>
                                        </p:tgtEl>
                                        <p:attrNameLst>
                                          <p:attrName>ppt_x</p:attrName>
                                        </p:attrNameLst>
                                      </p:cBhvr>
                                      <p:tavLst>
                                        <p:tav tm="0">
                                          <p:val>
                                            <p:strVal val="#ppt_x"/>
                                          </p:val>
                                        </p:tav>
                                        <p:tav tm="100000">
                                          <p:val>
                                            <p:strVal val="#ppt_x"/>
                                          </p:val>
                                        </p:tav>
                                      </p:tavLst>
                                    </p:anim>
                                    <p:anim calcmode="lin" valueType="num">
                                      <p:cBhvr additive="base">
                                        <p:cTn id="39" dur="500" fill="hold"/>
                                        <p:tgtEl>
                                          <p:spTgt spid="66"/>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additive="base">
                                        <p:cTn id="42" dur="500" fill="hold"/>
                                        <p:tgtEl>
                                          <p:spTgt spid="67"/>
                                        </p:tgtEl>
                                        <p:attrNameLst>
                                          <p:attrName>ppt_x</p:attrName>
                                        </p:attrNameLst>
                                      </p:cBhvr>
                                      <p:tavLst>
                                        <p:tav tm="0">
                                          <p:val>
                                            <p:strVal val="#ppt_x"/>
                                          </p:val>
                                        </p:tav>
                                        <p:tav tm="100000">
                                          <p:val>
                                            <p:strVal val="#ppt_x"/>
                                          </p:val>
                                        </p:tav>
                                      </p:tavLst>
                                    </p:anim>
                                    <p:anim calcmode="lin" valueType="num">
                                      <p:cBhvr additive="base">
                                        <p:cTn id="43" dur="500" fill="hold"/>
                                        <p:tgtEl>
                                          <p:spTgt spid="67"/>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additive="base">
                                        <p:cTn id="46" dur="500" fill="hold"/>
                                        <p:tgtEl>
                                          <p:spTgt spid="58"/>
                                        </p:tgtEl>
                                        <p:attrNameLst>
                                          <p:attrName>ppt_x</p:attrName>
                                        </p:attrNameLst>
                                      </p:cBhvr>
                                      <p:tavLst>
                                        <p:tav tm="0">
                                          <p:val>
                                            <p:strVal val="#ppt_x"/>
                                          </p:val>
                                        </p:tav>
                                        <p:tav tm="100000">
                                          <p:val>
                                            <p:strVal val="#ppt_x"/>
                                          </p:val>
                                        </p:tav>
                                      </p:tavLst>
                                    </p:anim>
                                    <p:anim calcmode="lin" valueType="num">
                                      <p:cBhvr additive="base">
                                        <p:cTn id="47" dur="500" fill="hold"/>
                                        <p:tgtEl>
                                          <p:spTgt spid="58"/>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59"/>
                                        </p:tgtEl>
                                        <p:attrNameLst>
                                          <p:attrName>style.visibility</p:attrName>
                                        </p:attrNameLst>
                                      </p:cBhvr>
                                      <p:to>
                                        <p:strVal val="visible"/>
                                      </p:to>
                                    </p:set>
                                    <p:anim calcmode="lin" valueType="num">
                                      <p:cBhvr additive="base">
                                        <p:cTn id="50" dur="500" fill="hold"/>
                                        <p:tgtEl>
                                          <p:spTgt spid="59"/>
                                        </p:tgtEl>
                                        <p:attrNameLst>
                                          <p:attrName>ppt_x</p:attrName>
                                        </p:attrNameLst>
                                      </p:cBhvr>
                                      <p:tavLst>
                                        <p:tav tm="0">
                                          <p:val>
                                            <p:strVal val="#ppt_x"/>
                                          </p:val>
                                        </p:tav>
                                        <p:tav tm="100000">
                                          <p:val>
                                            <p:strVal val="#ppt_x"/>
                                          </p:val>
                                        </p:tav>
                                      </p:tavLst>
                                    </p:anim>
                                    <p:anim calcmode="lin" valueType="num">
                                      <p:cBhvr additive="base">
                                        <p:cTn id="51"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p:bldP spid="64" grpId="0" animBg="1"/>
      <p:bldP spid="65" grpId="0"/>
      <p:bldP spid="66" grpId="0" animBg="1"/>
      <p:bldP spid="67" grpId="0"/>
      <p:bldP spid="60" grpId="0"/>
      <p:bldP spid="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4" name="图片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286171"/>
            <a:ext cx="3291840" cy="7237842"/>
          </a:xfrm>
          <a:prstGeom prst="rect">
            <a:avLst/>
          </a:prstGeom>
        </p:spPr>
      </p:pic>
      <p:sp>
        <p:nvSpPr>
          <p:cNvPr id="5" name="TextBox 495"/>
          <p:cNvSpPr txBox="1"/>
          <p:nvPr/>
        </p:nvSpPr>
        <p:spPr>
          <a:xfrm>
            <a:off x="4808938" y="2445353"/>
            <a:ext cx="1870994" cy="584775"/>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marL="0" marR="0" lvl="0" indent="0" defTabSz="914400" rtl="0" eaLnBrk="1" fontAlgn="base" latinLnBrk="0" hangingPunct="1">
              <a:lnSpc>
                <a:spcPct val="100000"/>
              </a:lnSpc>
              <a:spcBef>
                <a:spcPct val="0"/>
              </a:spcBef>
              <a:spcAft>
                <a:spcPct val="0"/>
              </a:spcAft>
              <a:buClrTx/>
              <a:buSzTx/>
              <a:buFontTx/>
              <a:buNone/>
              <a:defRPr/>
            </a:pPr>
            <a:r>
              <a:rPr kumimoji="0" lang="zh-CN" altLang="en-US"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rPr>
              <a:t>第一部分</a:t>
            </a:r>
            <a:endParaRPr kumimoji="0" lang="zh-CN" altLang="en-US" sz="2400" b="0" i="0" u="none" strike="noStrike" kern="0" cap="all" spc="0" normalizeH="0" baseline="0" noProof="0">
              <a:ln w="0">
                <a:noFill/>
              </a:ln>
              <a:solidFill>
                <a:prstClr val="white"/>
              </a:solidFill>
              <a:effectLst>
                <a:outerShdw blurRad="38100" dist="38100" dir="2700000" algn="tl">
                  <a:srgbClr val="000000">
                    <a:alpha val="43137"/>
                  </a:srgbClr>
                </a:outerShdw>
              </a:effectLst>
              <a:uLnTx/>
              <a:uFillTx/>
              <a:latin typeface="思源黑体 CN Medium" panose="020B0600000000000000" pitchFamily="34" charset="-122"/>
              <a:ea typeface="思源黑体 CN Medium" panose="020B0600000000000000" pitchFamily="34" charset="-122"/>
              <a:cs typeface="阿里巴巴普惠体 Medium" panose="00020600040101010101" pitchFamily="18" charset="-122"/>
              <a:sym typeface="思源黑体 CN Medium" panose="020B0600000000000000" pitchFamily="34" charset="-122"/>
            </a:endParaRPr>
          </a:p>
        </p:txBody>
      </p:sp>
      <p:sp>
        <p:nvSpPr>
          <p:cNvPr id="6" name="文本框 5"/>
          <p:cNvSpPr txBox="1"/>
          <p:nvPr/>
        </p:nvSpPr>
        <p:spPr>
          <a:xfrm>
            <a:off x="4808938" y="3173214"/>
            <a:ext cx="6660682" cy="707886"/>
          </a:xfrm>
          <a:prstGeom prst="rect">
            <a:avLst/>
          </a:prstGeom>
          <a:noFill/>
        </p:spPr>
        <p:txBody>
          <a:bodyPr wrap="square">
            <a:spAutoFit/>
          </a:bodyPr>
          <a:lstStyle/>
          <a:p>
            <a:r>
              <a:rPr lang="zh-CN" altLang="en-US" sz="4000" b="1">
                <a:solidFill>
                  <a:srgbClr val="FFE39F"/>
                </a:solidFill>
                <a:effectLst>
                  <a:outerShdw blurRad="63500" sx="102000" sy="102000" algn="ctr" rotWithShape="0">
                    <a:prstClr val="black">
                      <a:alpha val="40000"/>
                    </a:prst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开展党史学习教育的重要性</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47"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文本框 3"/>
          <p:cNvSpPr>
            <a:spLocks noChangeArrowheads="1"/>
          </p:cNvSpPr>
          <p:nvPr/>
        </p:nvSpPr>
        <p:spPr bwMode="auto">
          <a:xfrm>
            <a:off x="764690" y="1278342"/>
            <a:ext cx="3620639" cy="465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089" tIns="17044" rIns="34089" bIns="17044">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kumimoji="0" lang="zh-CN" altLang="en-US" sz="2800" b="1" i="0" u="none" strike="noStrike" kern="0" cap="none" spc="0" normalizeH="0" baseline="0" noProof="0" dirty="0">
                <a:ln>
                  <a:noFill/>
                </a:ln>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历史是最好的教科书</a:t>
            </a:r>
          </a:p>
        </p:txBody>
      </p:sp>
      <p:sp>
        <p:nvSpPr>
          <p:cNvPr id="7" name="矩形 6"/>
          <p:cNvSpPr>
            <a:spLocks noChangeArrowheads="1"/>
          </p:cNvSpPr>
          <p:nvPr/>
        </p:nvSpPr>
        <p:spPr bwMode="auto">
          <a:xfrm>
            <a:off x="764690" y="1769922"/>
            <a:ext cx="9123692" cy="1477319"/>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2013</a:t>
            </a: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a:t>
            </a:r>
            <a:r>
              <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6</a:t>
            </a: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月</a:t>
            </a:r>
            <a:r>
              <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25</a:t>
            </a: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日，</a:t>
            </a:r>
            <a:r>
              <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XXXXXXX</a:t>
            </a: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在中共中央政治局第七次集体学习时强调，历史是最好的教科书。</a:t>
            </a:r>
            <a:r>
              <a:rPr kumimoji="0" lang="zh-CN" altLang="en-US" sz="2000" b="0" i="0" u="none" strike="noStrike" kern="0" cap="none" spc="0" normalizeH="0" baseline="0" noProof="0" dirty="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学习党史、国史</a:t>
            </a: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，是坚持和发展中国特色社会主义、把党和国家各项事业继续推向前进的必修课。</a:t>
            </a:r>
            <a:endPar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8" name="矩形 7"/>
          <p:cNvSpPr/>
          <p:nvPr/>
        </p:nvSpPr>
        <p:spPr>
          <a:xfrm>
            <a:off x="764690" y="3429000"/>
            <a:ext cx="6083717" cy="52322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这门功课不仅必修，而且必须修好。</a:t>
            </a:r>
            <a:endParaRPr kumimoji="0" lang="en-US" altLang="zh-CN" sz="2800" b="1" i="0" u="none" strike="noStrike" kern="1200" cap="none" spc="0" normalizeH="0" baseline="0" noProof="0">
              <a:ln>
                <a:noFill/>
              </a:ln>
              <a:solidFill>
                <a:srgbClr val="C00000"/>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矩形 8"/>
          <p:cNvSpPr/>
          <p:nvPr/>
        </p:nvSpPr>
        <p:spPr>
          <a:xfrm>
            <a:off x="764689" y="4133979"/>
            <a:ext cx="10512327" cy="1309685"/>
          </a:xfrm>
          <a:prstGeom prst="rect">
            <a:avLst/>
          </a:prstGeom>
        </p:spPr>
        <p:txBody>
          <a:bodyPr wrap="square" lIns="105571" tIns="52784" rIns="105571" bIns="52784">
            <a:spAutoFit/>
          </a:bodyPr>
          <a:lstStyle/>
          <a:p>
            <a:pPr marL="0" marR="0" lvl="0" indent="0" algn="just"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中华民族</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5000</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多年的文明史，中国人民近代以来</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170</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多年的斗争史，中国共产党</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多年的奋斗史，中华人民共和国</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xx</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多年的发展史，都是人民书写的历史。历史总是向前发展的，我们总结和吸取历史教训，目的是以史为鉴、更好前进。</a:t>
            </a:r>
          </a:p>
        </p:txBody>
      </p:sp>
      <p:grpSp>
        <p:nvGrpSpPr>
          <p:cNvPr id="10" name="组合 9"/>
          <p:cNvGrpSpPr/>
          <p:nvPr/>
        </p:nvGrpSpPr>
        <p:grpSpPr>
          <a:xfrm>
            <a:off x="334433" y="297955"/>
            <a:ext cx="4921731" cy="554812"/>
            <a:chOff x="302202" y="143164"/>
            <a:chExt cx="4786313" cy="554812"/>
          </a:xfrm>
        </p:grpSpPr>
        <p:sp>
          <p:nvSpPr>
            <p:cNvPr id="11" name="文本框 8"/>
            <p:cNvSpPr txBox="1">
              <a:spLocks noChangeArrowheads="1"/>
            </p:cNvSpPr>
            <p:nvPr/>
          </p:nvSpPr>
          <p:spPr bwMode="auto">
            <a:xfrm>
              <a:off x="302202" y="143164"/>
              <a:ext cx="20674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关于理财的基本含义 </a:t>
              </a:r>
            </a:p>
          </p:txBody>
        </p:sp>
        <p:sp>
          <p:nvSpPr>
            <p:cNvPr id="12"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14" presetClass="entr" presetSubtype="1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750"/>
                                        <p:tgtEl>
                                          <p:spTgt spid="7"/>
                                        </p:tgtEl>
                                      </p:cBhvr>
                                    </p:animEffect>
                                  </p:childTnLst>
                                </p:cTn>
                              </p:par>
                            </p:childTnLst>
                          </p:cTn>
                        </p:par>
                        <p:par>
                          <p:cTn id="13" fill="hold" nodeType="afterGroup">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300"/>
                                        <p:tgtEl>
                                          <p:spTgt spid="8"/>
                                        </p:tgtEl>
                                      </p:cBhvr>
                                    </p:animEffect>
                                    <p:anim calcmode="lin" valueType="num">
                                      <p:cBhvr>
                                        <p:cTn id="17" dur="300" fill="hold"/>
                                        <p:tgtEl>
                                          <p:spTgt spid="8"/>
                                        </p:tgtEl>
                                        <p:attrNameLst>
                                          <p:attrName>ppt_x</p:attrName>
                                        </p:attrNameLst>
                                      </p:cBhvr>
                                      <p:tavLst>
                                        <p:tav tm="0">
                                          <p:val>
                                            <p:strVal val="#ppt_x"/>
                                          </p:val>
                                        </p:tav>
                                        <p:tav tm="100000">
                                          <p:val>
                                            <p:strVal val="#ppt_x"/>
                                          </p:val>
                                        </p:tav>
                                      </p:tavLst>
                                    </p:anim>
                                    <p:anim calcmode="lin" valueType="num">
                                      <p:cBhvr>
                                        <p:cTn id="18" dur="300" fill="hold"/>
                                        <p:tgtEl>
                                          <p:spTgt spid="8"/>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130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286373" y="1337911"/>
            <a:ext cx="7588120"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kumimoji="0" lang="zh-CN" altLang="en-US" sz="2000" b="1" i="0" u="none" strike="noStrike" kern="0" cap="none" spc="0" normalizeH="0" baseline="0" noProof="0" dirty="0">
                <a:ln>
                  <a:noFill/>
                </a:ln>
                <a:solidFill>
                  <a:schemeClr val="bg1"/>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开展党史学习教育</a:t>
            </a:r>
            <a:r>
              <a:rPr lang="zh-CN" altLang="en-US" sz="2000" b="1" kern="0" dirty="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是激励全党不忘初心、牢记使命的必然要求</a:t>
            </a:r>
          </a:p>
        </p:txBody>
      </p:sp>
      <p:sp>
        <p:nvSpPr>
          <p:cNvPr id="7" name="矩形 6"/>
          <p:cNvSpPr>
            <a:spLocks noChangeArrowheads="1"/>
          </p:cNvSpPr>
          <p:nvPr/>
        </p:nvSpPr>
        <p:spPr bwMode="auto">
          <a:xfrm>
            <a:off x="1286372" y="1890449"/>
            <a:ext cx="10023312" cy="2126408"/>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学习党史我们就会知道，中国共产党一经成立，就把实现共产主义作为党的最高理想和最终目标，义无反顾肩负起实现中华民族伟大复兴的历史使命。在</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100</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波澜壮阔的历史进程中，无论是弱小还是强大，无论是顺境还是逆境，我们党都初心不改、矢志不渝，团结带领人民历经千难万险，付出巨大牺牲，敢于面对曲折，勇于修正错误，攻克了一个又一个看似不可攻克的难关，创造了一个又一个彪炳史册的人间奇迹，谱写了气吞山河的壮丽史诗。</a:t>
            </a:r>
          </a:p>
        </p:txBody>
      </p:sp>
      <p:sp>
        <p:nvSpPr>
          <p:cNvPr id="8" name="圆角矩形 16"/>
          <p:cNvSpPr/>
          <p:nvPr/>
        </p:nvSpPr>
        <p:spPr>
          <a:xfrm>
            <a:off x="1286372" y="4182307"/>
            <a:ext cx="2351977" cy="408944"/>
          </a:xfrm>
          <a:prstGeom prst="roundRect">
            <a:avLst/>
          </a:prstGeom>
          <a:solidFill>
            <a:srgbClr val="C00000"/>
          </a:solidFill>
          <a:ln w="12700" cap="flat" cmpd="sng" algn="ctr">
            <a:solidFill>
              <a:srgbClr val="C00000"/>
            </a:solidFill>
            <a:prstDash val="solid"/>
          </a:ln>
          <a:effectLst/>
        </p:spPr>
        <p:txBody>
          <a:bodyPr rtlCol="0" anchor="ctr"/>
          <a:lstStyle/>
          <a:p>
            <a:pPr algn="ctr" defTabSz="914400">
              <a:defRPr/>
            </a:pP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从客观现实来看</a:t>
            </a:r>
          </a:p>
        </p:txBody>
      </p:sp>
      <p:sp>
        <p:nvSpPr>
          <p:cNvPr id="9" name="矩形 8"/>
          <p:cNvSpPr/>
          <p:nvPr/>
        </p:nvSpPr>
        <p:spPr>
          <a:xfrm>
            <a:off x="1286372" y="4742132"/>
            <a:ext cx="9936685" cy="967381"/>
          </a:xfrm>
          <a:prstGeom prst="rect">
            <a:avLst/>
          </a:prstGeom>
        </p:spPr>
        <p:txBody>
          <a:bodyPr wrap="square">
            <a:spAutoFit/>
          </a:bodyPr>
          <a:lstStyle/>
          <a:p>
            <a:pPr marL="0" marR="0" lvl="0" indent="0" algn="just" defTabSz="913765" rtl="0" eaLnBrk="1" fontAlgn="auto" latinLnBrk="0" hangingPunct="1">
              <a:lnSpc>
                <a:spcPct val="150000"/>
              </a:lnSpc>
              <a:spcBef>
                <a:spcPct val="0"/>
              </a:spcBef>
              <a:spcAft>
                <a:spcPct val="0"/>
              </a:spcAft>
              <a:buClrTx/>
              <a:buSzTx/>
              <a:buFontTx/>
              <a:buNone/>
              <a:defRPr/>
            </a:pPr>
            <a:r>
              <a:rPr kumimoji="0" lang="zh-CN" altLang="en-US"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全面了解党所走过的奋斗历程，准确把握党的历史发展，对于我们进一步深刻认识初心使命，更加坚定理想信念至关重要。</a:t>
            </a:r>
            <a:endParaRPr kumimoji="0" lang="en-US" altLang="zh-CN" sz="2000" b="0" i="0" u="none" strike="noStrike" kern="0" cap="none" spc="0" normalizeH="0" baseline="0" noProof="0" dirty="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0-#ppt_w/2"/>
                                          </p:val>
                                        </p:tav>
                                        <p:tav tm="100000">
                                          <p:val>
                                            <p:strVal val="#ppt_x"/>
                                          </p:val>
                                        </p:tav>
                                      </p:tavLst>
                                    </p:anim>
                                    <p:anim calcmode="lin" valueType="num">
                                      <p:cBhvr additive="base">
                                        <p:cTn id="17" dur="500" fill="hold"/>
                                        <p:tgtEl>
                                          <p:spTgt spid="8"/>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14"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randombar(horizont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276747" y="1386038"/>
            <a:ext cx="7337864"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dirty="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开展党史学习教育有利于以史为鉴、更好前进</a:t>
            </a:r>
          </a:p>
        </p:txBody>
      </p:sp>
      <p:sp>
        <p:nvSpPr>
          <p:cNvPr id="7" name="圆角矩形 16"/>
          <p:cNvSpPr/>
          <p:nvPr/>
        </p:nvSpPr>
        <p:spPr>
          <a:xfrm>
            <a:off x="1276747" y="4201558"/>
            <a:ext cx="2765864" cy="408944"/>
          </a:xfrm>
          <a:prstGeom prst="roundRect">
            <a:avLst/>
          </a:prstGeom>
          <a:solidFill>
            <a:srgbClr val="C00000"/>
          </a:solidFill>
          <a:ln w="12700" cap="flat" cmpd="sng" algn="ctr">
            <a:solidFill>
              <a:srgbClr val="C00000"/>
            </a:solidFill>
            <a:prstDash val="solid"/>
          </a:ln>
          <a:effectLst/>
        </p:spPr>
        <p:txBody>
          <a:bodyPr rtlCol="0" anchor="ctr"/>
          <a:lstStyle/>
          <a:p>
            <a:pPr algn="ctr" defTabSz="914400">
              <a:defRPr/>
            </a:pP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历史和现实充分证明</a:t>
            </a:r>
          </a:p>
        </p:txBody>
      </p:sp>
      <p:sp>
        <p:nvSpPr>
          <p:cNvPr id="8" name="矩形 7"/>
          <p:cNvSpPr>
            <a:spLocks noChangeArrowheads="1"/>
          </p:cNvSpPr>
          <p:nvPr/>
        </p:nvSpPr>
        <p:spPr bwMode="auto">
          <a:xfrm>
            <a:off x="1276746" y="2004950"/>
            <a:ext cx="9436171" cy="2126408"/>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认真学习党史，厘清历史脉络，认清历史事实，回看走过的路、比较别人的路、远眺前行的路，能够深刻认识到红色政权来之不易、新中国来之不易、中国特色社会主义来之不易，中国特色社会主义道路是实现中华民族伟大复兴的必由之路，是创造人民美好生活的必由之路。中国共产党是经历革命、建设、改革长期考验，在异常复杂环境中团结带领我国各族人民创造了伟大奇迹的党。</a:t>
            </a:r>
          </a:p>
        </p:txBody>
      </p:sp>
      <p:sp>
        <p:nvSpPr>
          <p:cNvPr id="9" name="矩形 8"/>
          <p:cNvSpPr/>
          <p:nvPr/>
        </p:nvSpPr>
        <p:spPr>
          <a:xfrm>
            <a:off x="1276746" y="4743243"/>
            <a:ext cx="9436171" cy="879921"/>
          </a:xfrm>
          <a:prstGeom prst="rect">
            <a:avLst/>
          </a:prstGeom>
        </p:spPr>
        <p:txBody>
          <a:bodyPr wrap="square">
            <a:spAutoFit/>
          </a:bodyPr>
          <a:lstStyle/>
          <a:p>
            <a:pPr marL="0" marR="0" lvl="0" indent="0" algn="just" defTabSz="913765" rtl="0" eaLnBrk="1" fontAlgn="auto" latinLnBrk="0" hangingPunct="1">
              <a:lnSpc>
                <a:spcPct val="15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中国共产党始终是人民公仆、时代先锋、民族脊梁，坚持和完善党的领导就是党和国家的根本所在、命脉所在，是全国各族人民的利益所在、幸福所在。</a:t>
            </a:r>
            <a:endParaRPr kumimoji="0" lang="en-US" altLang="zh-CN" sz="1800" b="0" i="0" u="none" strike="noStrike" kern="0" cap="none" spc="0" normalizeH="0" baseline="0" noProof="0">
              <a:ln>
                <a:noFill/>
              </a:ln>
              <a:solidFill>
                <a:srgbClr val="C00000">
                  <a:lumMod val="50000"/>
                </a:srgbClr>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750"/>
                                        <p:tgtEl>
                                          <p:spTgt spid="8"/>
                                        </p:tgtEl>
                                      </p:cBhvr>
                                    </p:animEffect>
                                  </p:childTnLst>
                                </p:cTn>
                              </p:par>
                            </p:childTnLst>
                          </p:cTn>
                        </p:par>
                        <p:par>
                          <p:cTn id="18" fill="hold" nodeType="afterGroup">
                            <p:stCondLst>
                              <p:cond delay="1750"/>
                            </p:stCondLst>
                            <p:childTnLst>
                              <p:par>
                                <p:cTn id="19" presetID="14"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randombar(horizont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矩形 5"/>
          <p:cNvSpPr/>
          <p:nvPr/>
        </p:nvSpPr>
        <p:spPr>
          <a:xfrm>
            <a:off x="683394" y="1741795"/>
            <a:ext cx="7170821" cy="1015663"/>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300" normalizeH="0" baseline="0" noProof="0">
                <a:ln>
                  <a:noFill/>
                </a:ln>
                <a:solidFill>
                  <a:schemeClr val="accent1"/>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只有深读深悟党史</a:t>
            </a:r>
          </a:p>
        </p:txBody>
      </p:sp>
      <p:sp>
        <p:nvSpPr>
          <p:cNvPr id="7" name="矩形 6"/>
          <p:cNvSpPr/>
          <p:nvPr/>
        </p:nvSpPr>
        <p:spPr>
          <a:xfrm>
            <a:off x="979049" y="3086854"/>
            <a:ext cx="6547907" cy="1890710"/>
          </a:xfrm>
          <a:prstGeom prst="rect">
            <a:avLst/>
          </a:prstGeom>
        </p:spPr>
        <p:txBody>
          <a:bodyPr wrap="square">
            <a:spAutoFit/>
          </a:bodyPr>
          <a:lstStyle/>
          <a:p>
            <a:pPr marL="0" marR="0" lvl="0" indent="0" defTabSz="914400" rtl="0" eaLnBrk="1" fontAlgn="auto" latinLnBrk="0" hangingPunct="1">
              <a:lnSpc>
                <a:spcPct val="15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深刻认识我们党先进的政治属性、崇高的政治理想、高尚的政治追求、纯洁的政治品质，深刻认识党的执政使命和根本宗旨，才能让广大党员干部深刻地牢记初心使命，时刻保持清醒头脑，做到永远在路上。</a:t>
            </a:r>
          </a:p>
        </p:txBody>
      </p:sp>
      <p:pic>
        <p:nvPicPr>
          <p:cNvPr id="8" name="图片 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090246" y="1876701"/>
            <a:ext cx="3188745" cy="34126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35" presetClass="path" presetSubtype="0" accel="50000" decel="50000" fill="hold" grpId="1" nodeType="withEffect">
                                  <p:stCondLst>
                                    <p:cond delay="0"/>
                                  </p:stCondLst>
                                  <p:childTnLst>
                                    <p:animMotion origin="layout" path="M -2.08333E-07 7.40741E-07 L -0.41185 7.40741E-07" pathEditMode="relative" rAng="0" ptsTypes="AA">
                                      <p:cBhvr>
                                        <p:cTn id="11" dur="1000" spd="-100000" fill="hold"/>
                                        <p:tgtEl>
                                          <p:spTgt spid="6"/>
                                        </p:tgtEl>
                                        <p:attrNameLst>
                                          <p:attrName>ppt_x</p:attrName>
                                          <p:attrName>ppt_y</p:attrName>
                                        </p:attrNameLst>
                                      </p:cBhvr>
                                      <p:rCtr x="-20599" y="0"/>
                                    </p:animMotion>
                                  </p:childTnLst>
                                </p:cTn>
                              </p:par>
                            </p:childTnLst>
                          </p:cTn>
                        </p:par>
                        <p:par>
                          <p:cTn id="12" fill="hold" nodeType="afterGroup">
                            <p:stCondLst>
                              <p:cond delay="1000"/>
                            </p:stCondLst>
                            <p:childTnLst>
                              <p:par>
                                <p:cTn id="13" presetID="53" presetClass="entr" presetSubtype="0" fill="hold" grpId="0" nodeType="afterEffect">
                                  <p:stCondLst>
                                    <p:cond delay="0"/>
                                  </p:stCondLst>
                                  <p:iterate type="lt">
                                    <p:tmPct val="10000"/>
                                  </p:iterate>
                                  <p:childTnLst>
                                    <p:set>
                                      <p:cBhvr>
                                        <p:cTn id="14" dur="1" fill="hold">
                                          <p:stCondLst>
                                            <p:cond delay="0"/>
                                          </p:stCondLst>
                                        </p:cTn>
                                        <p:tgtEl>
                                          <p:spTgt spid="7"/>
                                        </p:tgtEl>
                                        <p:attrNameLst>
                                          <p:attrName>style.visibility</p:attrName>
                                        </p:attrNameLst>
                                      </p:cBhvr>
                                      <p:to>
                                        <p:strVal val="visible"/>
                                      </p:to>
                                    </p:set>
                                    <p:anim calcmode="lin" valueType="num">
                                      <p:cBhvr>
                                        <p:cTn id="15" dur="250" fill="hold"/>
                                        <p:tgtEl>
                                          <p:spTgt spid="7"/>
                                        </p:tgtEl>
                                        <p:attrNameLst>
                                          <p:attrName>ppt_w</p:attrName>
                                        </p:attrNameLst>
                                      </p:cBhvr>
                                      <p:tavLst>
                                        <p:tav tm="0">
                                          <p:val>
                                            <p:fltVal val="0"/>
                                          </p:val>
                                        </p:tav>
                                        <p:tav tm="100000">
                                          <p:val>
                                            <p:strVal val="#ppt_w"/>
                                          </p:val>
                                        </p:tav>
                                      </p:tavLst>
                                    </p:anim>
                                    <p:anim calcmode="lin" valueType="num">
                                      <p:cBhvr>
                                        <p:cTn id="16" dur="250" fill="hold"/>
                                        <p:tgtEl>
                                          <p:spTgt spid="7"/>
                                        </p:tgtEl>
                                        <p:attrNameLst>
                                          <p:attrName>ppt_h</p:attrName>
                                        </p:attrNameLst>
                                      </p:cBhvr>
                                      <p:tavLst>
                                        <p:tav tm="0">
                                          <p:val>
                                            <p:fltVal val="0"/>
                                          </p:val>
                                        </p:tav>
                                        <p:tav tm="100000">
                                          <p:val>
                                            <p:strVal val="#ppt_h"/>
                                          </p:val>
                                        </p:tav>
                                      </p:tavLst>
                                    </p:anim>
                                    <p:animEffect transition="in" filter="fade">
                                      <p:cBhvr>
                                        <p:cTn id="17" dur="250"/>
                                        <p:tgtEl>
                                          <p:spTgt spid="7"/>
                                        </p:tgtEl>
                                      </p:cBhvr>
                                    </p:animEffect>
                                  </p:childTnLst>
                                </p:cTn>
                              </p:par>
                            </p:childTnLst>
                          </p:cTn>
                        </p:par>
                        <p:par>
                          <p:cTn id="18" fill="hold" nodeType="afterGroup">
                            <p:stCondLst>
                              <p:cond delay="1250"/>
                            </p:stCondLst>
                            <p:childTnLst>
                              <p:par>
                                <p:cTn id="19" presetID="14" presetClass="entr" presetSubtype="1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49718" y="308008"/>
            <a:ext cx="11492564" cy="6549992"/>
          </a:xfrm>
          <a:prstGeom prst="rect">
            <a:avLst/>
          </a:prstGeom>
          <a:solidFill>
            <a:schemeClr val="bg1"/>
          </a:solidFill>
          <a:ln>
            <a:noFill/>
          </a:ln>
          <a:effectLst>
            <a:outerShdw blurRad="1778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5082139"/>
            <a:ext cx="12192000" cy="1775861"/>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944019" y="4977564"/>
            <a:ext cx="2422840" cy="1985009"/>
          </a:xfrm>
          <a:prstGeom prst="rect">
            <a:avLst/>
          </a:prstGeom>
        </p:spPr>
      </p:pic>
      <p:sp>
        <p:nvSpPr>
          <p:cNvPr id="6" name="圆角矩形 16"/>
          <p:cNvSpPr/>
          <p:nvPr/>
        </p:nvSpPr>
        <p:spPr>
          <a:xfrm>
            <a:off x="1276747" y="1386038"/>
            <a:ext cx="7337864" cy="439506"/>
          </a:xfrm>
          <a:prstGeom prst="roundRect">
            <a:avLst/>
          </a:prstGeom>
          <a:solidFill>
            <a:srgbClr val="C00000"/>
          </a:solidFill>
          <a:ln w="12700" cap="flat" cmpd="sng" algn="ctr">
            <a:solidFill>
              <a:srgbClr val="C00000"/>
            </a:solidFill>
            <a:prstDash val="solid"/>
          </a:ln>
          <a:effectLst/>
        </p:spPr>
        <p:txBody>
          <a:bodyPr rtlCol="0" anchor="ctr"/>
          <a:lstStyle/>
          <a:p>
            <a:pPr defTabSz="914400">
              <a:defRPr/>
            </a:pPr>
            <a:r>
              <a:rPr lang="zh-CN" altLang="en-US" sz="2000" b="1" kern="0" dirty="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开展党史学习教育有利于认真践行、不负使命</a:t>
            </a:r>
          </a:p>
        </p:txBody>
      </p:sp>
      <p:sp>
        <p:nvSpPr>
          <p:cNvPr id="7" name="圆角矩形 16"/>
          <p:cNvSpPr/>
          <p:nvPr/>
        </p:nvSpPr>
        <p:spPr>
          <a:xfrm>
            <a:off x="2239273" y="3851522"/>
            <a:ext cx="3410756" cy="408944"/>
          </a:xfrm>
          <a:prstGeom prst="roundRect">
            <a:avLst>
              <a:gd name="adj" fmla="val 50000"/>
            </a:avLst>
          </a:prstGeom>
          <a:solidFill>
            <a:srgbClr val="C00000"/>
          </a:solidFill>
          <a:ln w="12700" cap="flat" cmpd="sng" algn="ctr">
            <a:solidFill>
              <a:srgbClr val="C00000"/>
            </a:solidFill>
            <a:prstDash val="solid"/>
          </a:ln>
          <a:effectLst/>
        </p:spPr>
        <p:txBody>
          <a:bodyPr rtlCol="0" anchor="ctr"/>
          <a:lstStyle/>
          <a:p>
            <a:pPr algn="ctr" defTabSz="914400">
              <a:defRPr/>
            </a:pPr>
            <a:r>
              <a:rPr lang="zh-CN" altLang="en-US" sz="2000" b="1" kern="0">
                <a:solidFill>
                  <a:schemeClr val="bg1"/>
                </a:solidFill>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要从党史中激发责任之心</a:t>
            </a:r>
          </a:p>
        </p:txBody>
      </p:sp>
      <p:sp>
        <p:nvSpPr>
          <p:cNvPr id="8" name="矩形 7"/>
          <p:cNvSpPr>
            <a:spLocks noChangeArrowheads="1"/>
          </p:cNvSpPr>
          <p:nvPr/>
        </p:nvSpPr>
        <p:spPr bwMode="auto">
          <a:xfrm>
            <a:off x="1286372" y="2244579"/>
            <a:ext cx="9731794" cy="1295411"/>
          </a:xfrm>
          <a:prstGeom prst="rect">
            <a:avLst/>
          </a:prstGeom>
          <a:noFill/>
          <a:ln w="9525">
            <a:noFill/>
            <a:miter lim="800000"/>
          </a:ln>
        </p:spPr>
        <p:txBody>
          <a:bodyPr wrap="square" lIns="91431" tIns="45716" rIns="91431" bIns="45716">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中国共产党成立</a:t>
            </a:r>
            <a:r>
              <a:rPr kumimoji="0" lang="en-US" altLang="zh-CN"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100</a:t>
            </a:r>
            <a:r>
              <a:rPr kumimoji="0" lang="zh-CN" altLang="en-US" sz="1800" b="0" i="0" u="none" strike="noStrike" kern="1200" cap="none" spc="0" normalizeH="0" baseline="0" noProof="0" dirty="0">
                <a:ln>
                  <a:noFill/>
                </a:ln>
                <a:solidFill>
                  <a:prstClr val="black"/>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年来，无论革命、建设还是改革，无论顺利还是曲折，我们党始终在奋斗中克服艰难曲折，靠奋斗创造未来；千千万万共产党员也在不懈奋斗中坚守着初心和使命。一部中共党史，就是一部中国共产党人为人民谋幸福、为民族谋复兴的奋斗史。</a:t>
            </a:r>
          </a:p>
        </p:txBody>
      </p:sp>
      <p:sp>
        <p:nvSpPr>
          <p:cNvPr id="9" name="矩形 8"/>
          <p:cNvSpPr/>
          <p:nvPr/>
        </p:nvSpPr>
        <p:spPr>
          <a:xfrm>
            <a:off x="1318073" y="4306897"/>
            <a:ext cx="9799105" cy="981647"/>
          </a:xfrm>
          <a:prstGeom prst="rect">
            <a:avLst/>
          </a:prstGeom>
        </p:spPr>
        <p:txBody>
          <a:bodyPr wrap="square" lIns="105571" tIns="52784" rIns="105571" bIns="52784">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rgbClr val="E7E6E6">
                    <a:lumMod val="10000"/>
                  </a:srgbClr>
                </a:solidFill>
                <a:effectLst/>
                <a:uLnTx/>
                <a:uFillTx/>
                <a:latin typeface="思源黑体 CN Medium" panose="020B0600000000000000" pitchFamily="34" charset="-122"/>
                <a:ea typeface="思源黑体 CN Medium" panose="020B0600000000000000" pitchFamily="34" charset="-122"/>
                <a:cs typeface="+mn-ea"/>
                <a:sym typeface="思源黑体 CN Medium" panose="020B0600000000000000" pitchFamily="34" charset="-122"/>
              </a:rPr>
              <a:t>发扬“天下兴亡，匹夫有责”的优良传统，为民族之大我承担责任，为实现中华民族伟大复兴的中国梦努力奋斗。</a:t>
            </a:r>
          </a:p>
        </p:txBody>
      </p:sp>
      <p:sp>
        <p:nvSpPr>
          <p:cNvPr id="10" name="Freeform 9"/>
          <p:cNvSpPr/>
          <p:nvPr/>
        </p:nvSpPr>
        <p:spPr bwMode="auto">
          <a:xfrm>
            <a:off x="1946356" y="4016608"/>
            <a:ext cx="158750" cy="182562"/>
          </a:xfrm>
          <a:custGeom>
            <a:avLst/>
            <a:gdLst>
              <a:gd name="T0" fmla="*/ 2147483647 w 205"/>
              <a:gd name="T1" fmla="*/ 2147483647 h 234"/>
              <a:gd name="T2" fmla="*/ 2147483647 w 205"/>
              <a:gd name="T3" fmla="*/ 2147483647 h 234"/>
              <a:gd name="T4" fmla="*/ 2147483647 w 205"/>
              <a:gd name="T5" fmla="*/ 2147483647 h 234"/>
              <a:gd name="T6" fmla="*/ 0 w 205"/>
              <a:gd name="T7" fmla="*/ 2147483647 h 234"/>
              <a:gd name="T8" fmla="*/ 0 w 205"/>
              <a:gd name="T9" fmla="*/ 2147483647 h 234"/>
              <a:gd name="T10" fmla="*/ 0 w 205"/>
              <a:gd name="T11" fmla="*/ 2147483647 h 234"/>
              <a:gd name="T12" fmla="*/ 2147483647 w 205"/>
              <a:gd name="T13" fmla="*/ 2147483647 h 234"/>
              <a:gd name="T14" fmla="*/ 2147483647 w 205"/>
              <a:gd name="T15" fmla="*/ 2147483647 h 234"/>
              <a:gd name="T16" fmla="*/ 2147483647 w 205"/>
              <a:gd name="T17" fmla="*/ 2147483647 h 234"/>
              <a:gd name="T18" fmla="*/ 2147483647 w 205"/>
              <a:gd name="T19" fmla="*/ 2147483647 h 2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5" h="234">
                <a:moveTo>
                  <a:pt x="194" y="127"/>
                </a:moveTo>
                <a:lnTo>
                  <a:pt x="106" y="178"/>
                </a:lnTo>
                <a:cubicBezTo>
                  <a:pt x="78" y="194"/>
                  <a:pt x="50" y="210"/>
                  <a:pt x="23" y="226"/>
                </a:cubicBezTo>
                <a:cubicBezTo>
                  <a:pt x="9" y="234"/>
                  <a:pt x="2" y="232"/>
                  <a:pt x="0" y="219"/>
                </a:cubicBezTo>
                <a:lnTo>
                  <a:pt x="0" y="117"/>
                </a:lnTo>
                <a:cubicBezTo>
                  <a:pt x="0" y="85"/>
                  <a:pt x="0" y="53"/>
                  <a:pt x="0" y="21"/>
                </a:cubicBezTo>
                <a:cubicBezTo>
                  <a:pt x="0" y="5"/>
                  <a:pt x="6" y="0"/>
                  <a:pt x="18" y="5"/>
                </a:cubicBezTo>
                <a:lnTo>
                  <a:pt x="106" y="56"/>
                </a:lnTo>
                <a:cubicBezTo>
                  <a:pt x="134" y="72"/>
                  <a:pt x="161" y="88"/>
                  <a:pt x="189" y="104"/>
                </a:cubicBezTo>
                <a:cubicBezTo>
                  <a:pt x="203" y="111"/>
                  <a:pt x="205" y="119"/>
                  <a:pt x="194" y="127"/>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11" name="组合 10"/>
          <p:cNvGrpSpPr/>
          <p:nvPr/>
        </p:nvGrpSpPr>
        <p:grpSpPr>
          <a:xfrm>
            <a:off x="1418451" y="3886646"/>
            <a:ext cx="404813" cy="406669"/>
            <a:chOff x="1296847" y="1742267"/>
            <a:chExt cx="404813" cy="406669"/>
          </a:xfrm>
        </p:grpSpPr>
        <p:sp>
          <p:nvSpPr>
            <p:cNvPr id="12" name="Oval 8"/>
            <p:cNvSpPr>
              <a:spLocks noChangeArrowheads="1"/>
            </p:cNvSpPr>
            <p:nvPr/>
          </p:nvSpPr>
          <p:spPr bwMode="auto">
            <a:xfrm>
              <a:off x="1296847" y="1742267"/>
              <a:ext cx="404813" cy="404812"/>
            </a:xfrm>
            <a:prstGeom prst="ellipse">
              <a:avLst/>
            </a:prstGeom>
            <a:solidFill>
              <a:srgbClr val="C00000"/>
            </a:solidFill>
            <a:ln w="28575">
              <a:solidFill>
                <a:srgbClr val="FFFFFF"/>
              </a:solidFill>
              <a:round/>
            </a:ln>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 </a:t>
              </a:r>
              <a:endParaRPr kumimoji="0" lang="zh-CN" altLang="en-US" sz="1800" b="0" i="0" u="none" strike="noStrike" kern="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TextBox 7"/>
            <p:cNvSpPr txBox="1">
              <a:spLocks noChangeArrowheads="1"/>
            </p:cNvSpPr>
            <p:nvPr/>
          </p:nvSpPr>
          <p:spPr bwMode="auto">
            <a:xfrm>
              <a:off x="1343443" y="1748826"/>
              <a:ext cx="3433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1</a:t>
              </a:r>
              <a:endParaRPr kumimoji="0" lang="zh-CN" altLang="en-US" sz="2000" b="1" i="0" u="none" strike="noStrike" kern="1200" cap="none" spc="0" normalizeH="0" baseline="0" noProof="0">
                <a:ln>
                  <a:noFill/>
                </a:ln>
                <a:solidFill>
                  <a:srgbClr val="FFFFFF"/>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750"/>
                                        <p:tgtEl>
                                          <p:spTgt spid="8"/>
                                        </p:tgtEl>
                                      </p:cBhvr>
                                    </p:animEffect>
                                  </p:childTnLst>
                                </p:cTn>
                              </p:par>
                            </p:childTnLst>
                          </p:cTn>
                        </p:par>
                        <p:par>
                          <p:cTn id="13" fill="hold" nodeType="afterGroup">
                            <p:stCondLst>
                              <p:cond delay="1250"/>
                            </p:stCondLst>
                            <p:childTnLst>
                              <p:par>
                                <p:cTn id="14" presetID="49" presetClass="entr" presetSubtype="0" decel="100000"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 calcmode="lin" valueType="num">
                                      <p:cBhvr>
                                        <p:cTn id="18" dur="500" fill="hold"/>
                                        <p:tgtEl>
                                          <p:spTgt spid="11"/>
                                        </p:tgtEl>
                                        <p:attrNameLst>
                                          <p:attrName>style.rotation</p:attrName>
                                        </p:attrNameLst>
                                      </p:cBhvr>
                                      <p:tavLst>
                                        <p:tav tm="0">
                                          <p:val>
                                            <p:fltVal val="360"/>
                                          </p:val>
                                        </p:tav>
                                        <p:tav tm="100000">
                                          <p:val>
                                            <p:fltVal val="0"/>
                                          </p:val>
                                        </p:tav>
                                      </p:tavLst>
                                    </p:anim>
                                    <p:animEffect transition="in" filter="fade">
                                      <p:cBhvr>
                                        <p:cTn id="19" dur="500"/>
                                        <p:tgtEl>
                                          <p:spTgt spid="11"/>
                                        </p:tgtEl>
                                      </p:cBhvr>
                                    </p:animEffect>
                                  </p:childTnLst>
                                </p:cTn>
                              </p:par>
                            </p:childTnLst>
                          </p:cTn>
                        </p:par>
                        <p:par>
                          <p:cTn id="20" fill="hold" nodeType="afterGroup">
                            <p:stCondLst>
                              <p:cond delay="1750"/>
                            </p:stCondLst>
                            <p:childTnLst>
                              <p:par>
                                <p:cTn id="21" presetID="1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300"/>
                                        <p:tgtEl>
                                          <p:spTgt spid="10"/>
                                        </p:tgtEl>
                                        <p:attrNameLst>
                                          <p:attrName>ppt_x</p:attrName>
                                        </p:attrNameLst>
                                      </p:cBhvr>
                                      <p:tavLst>
                                        <p:tav tm="0">
                                          <p:val>
                                            <p:strVal val="#ppt_x-#ppt_w*1.125000"/>
                                          </p:val>
                                        </p:tav>
                                        <p:tav tm="100000">
                                          <p:val>
                                            <p:strVal val="#ppt_x"/>
                                          </p:val>
                                        </p:tav>
                                      </p:tavLst>
                                    </p:anim>
                                    <p:animEffect transition="in" filter="wipe(right)">
                                      <p:cBhvr>
                                        <p:cTn id="24" dur="300"/>
                                        <p:tgtEl>
                                          <p:spTgt spid="10"/>
                                        </p:tgtEl>
                                      </p:cBhvr>
                                    </p:animEffect>
                                  </p:childTnLst>
                                </p:cTn>
                              </p:par>
                            </p:childTnLst>
                          </p:cTn>
                        </p:par>
                        <p:par>
                          <p:cTn id="25" fill="hold" nodeType="afterGroup">
                            <p:stCondLst>
                              <p:cond delay="2050"/>
                            </p:stCondLst>
                            <p:childTnLst>
                              <p:par>
                                <p:cTn id="26" presetID="2" presetClass="entr" presetSubtype="8"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2550"/>
                            </p:stCondLst>
                            <p:childTnLst>
                              <p:par>
                                <p:cTn id="31" presetID="22" presetClass="entr" presetSubtype="1"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10</TotalTime>
  <Words>2470</Words>
  <Application>Microsoft Office PowerPoint</Application>
  <PresentationFormat>宽屏</PresentationFormat>
  <Paragraphs>125</Paragraphs>
  <Slides>24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24</vt:i4>
      </vt:variant>
    </vt:vector>
  </HeadingPairs>
  <TitlesOfParts>
    <vt:vector size="37" baseType="lpstr">
      <vt:lpstr>Meiryo</vt:lpstr>
      <vt:lpstr>阿里巴巴普惠体 Medium</vt:lpstr>
      <vt:lpstr>等线</vt:lpstr>
      <vt:lpstr>等线 Light</vt:lpstr>
      <vt:lpstr>思源黑体 CN Heavy</vt:lpstr>
      <vt:lpstr>思源黑体 CN Medium</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2022-04-03T12:17:12Z</cp:lastPrinted>
  <dcterms:created xsi:type="dcterms:W3CDTF">2022-04-03T12:17:12Z</dcterms:created>
  <dcterms:modified xsi:type="dcterms:W3CDTF">2023-03-07T08:13:44Z</dcterms:modified>
</cp:coreProperties>
</file>