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29"/>
  </p:notesMasterIdLst>
  <p:handoutMasterIdLst>
    <p:handoutMasterId r:id="rId30"/>
  </p:handoutMasterIdLst>
  <p:sldIdLst>
    <p:sldId id="380" r:id="rId3"/>
    <p:sldId id="381" r:id="rId4"/>
    <p:sldId id="382" r:id="rId5"/>
    <p:sldId id="383" r:id="rId6"/>
    <p:sldId id="297" r:id="rId7"/>
    <p:sldId id="298" r:id="rId8"/>
    <p:sldId id="299" r:id="rId9"/>
    <p:sldId id="305" r:id="rId10"/>
    <p:sldId id="306" r:id="rId11"/>
    <p:sldId id="384" r:id="rId12"/>
    <p:sldId id="312" r:id="rId13"/>
    <p:sldId id="313" r:id="rId14"/>
    <p:sldId id="314" r:id="rId15"/>
    <p:sldId id="315" r:id="rId16"/>
    <p:sldId id="385" r:id="rId17"/>
    <p:sldId id="317" r:id="rId18"/>
    <p:sldId id="320" r:id="rId19"/>
    <p:sldId id="319" r:id="rId20"/>
    <p:sldId id="318" r:id="rId21"/>
    <p:sldId id="326" r:id="rId22"/>
    <p:sldId id="386" r:id="rId23"/>
    <p:sldId id="328" r:id="rId24"/>
    <p:sldId id="329" r:id="rId25"/>
    <p:sldId id="336" r:id="rId26"/>
    <p:sldId id="388" r:id="rId27"/>
    <p:sldId id="389" r:id="rId28"/>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7">
          <p15:clr>
            <a:srgbClr val="A4A3A4"/>
          </p15:clr>
        </p15:guide>
        <p15:guide id="2" pos="2615">
          <p15:clr>
            <a:srgbClr val="A4A3A4"/>
          </p15:clr>
        </p15:guide>
        <p15:guide id="3" pos="807">
          <p15:clr>
            <a:srgbClr val="A4A3A4"/>
          </p15:clr>
        </p15:guide>
        <p15:guide id="4" pos="38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429" autoAdjust="0"/>
  </p:normalViewPr>
  <p:slideViewPr>
    <p:cSldViewPr snapToGrid="0" showGuides="1">
      <p:cViewPr varScale="1">
        <p:scale>
          <a:sx n="108" d="100"/>
          <a:sy n="108" d="100"/>
        </p:scale>
        <p:origin x="636" y="114"/>
      </p:cViewPr>
      <p:guideLst>
        <p:guide orient="horz" pos="1017"/>
        <p:guide pos="2615"/>
        <p:guide pos="807"/>
        <p:guide pos="381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A8354-B7DD-4833-A7EC-77582D8373B1}" type="datetimeFigureOut">
              <a:rPr lang="zh-CN" altLang="en-US" smtClean="0"/>
              <a:t>2023/3/8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37728C-451E-457E-AC5A-82CC96EDA217}" type="slidenum">
              <a:rPr lang="zh-CN" altLang="en-US" smtClean="0"/>
              <a:t>‹#›</a:t>
            </a:fld>
            <a:endParaRPr lang="zh-CN" altLang="en-US"/>
          </a:p>
        </p:txBody>
      </p:sp>
    </p:spTree>
    <p:extLst>
      <p:ext uri="{BB962C8B-B14F-4D97-AF65-F5344CB8AC3E}">
        <p14:creationId xmlns:p14="http://schemas.microsoft.com/office/powerpoint/2010/main" val="138349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87977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8C37728C-451E-457E-AC5A-82CC96EDA217}" type="slidenum">
              <a:rPr lang="zh-CN" altLang="en-US" smtClean="0"/>
              <a:t>12</a:t>
            </a:fld>
            <a:endParaRPr lang="zh-CN" altLang="en-US"/>
          </a:p>
        </p:txBody>
      </p:sp>
    </p:spTree>
    <p:extLst>
      <p:ext uri="{BB962C8B-B14F-4D97-AF65-F5344CB8AC3E}">
        <p14:creationId xmlns:p14="http://schemas.microsoft.com/office/powerpoint/2010/main" val="898247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5252A1-89FA-4E7E-9AC5-350A8E660C1C}" type="slidenum">
              <a:rPr lang="zh-CN" altLang="en-US" smtClean="0"/>
              <a:t>24</a:t>
            </a:fld>
            <a:endParaRPr lang="zh-CN" altLang="en-US"/>
          </a:p>
        </p:txBody>
      </p:sp>
    </p:spTree>
    <p:extLst>
      <p:ext uri="{BB962C8B-B14F-4D97-AF65-F5344CB8AC3E}">
        <p14:creationId xmlns:p14="http://schemas.microsoft.com/office/powerpoint/2010/main" val="4222634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2783437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5" name="标题 1"/>
          <p:cNvSpPr>
            <a:spLocks noGrp="1"/>
          </p:cNvSpPr>
          <p:nvPr>
            <p:ph type="title"/>
          </p:nvPr>
        </p:nvSpPr>
        <p:spPr>
          <a:xfrm>
            <a:off x="558634" y="307977"/>
            <a:ext cx="10515600" cy="368299"/>
          </a:xfrm>
          <a:prstGeom prst="rect">
            <a:avLst/>
          </a:prstGeom>
        </p:spPr>
        <p:txBody>
          <a:bodyPr/>
          <a:lstStyle>
            <a:lvl1pPr>
              <a:defRPr sz="3200">
                <a:solidFill>
                  <a:srgbClr val="C00000"/>
                </a:solidFill>
                <a:ea typeface="仓耳渔阳体 W03" panose="02020400000000000000" pitchFamily="18" charset="-122"/>
              </a:defRPr>
            </a:lvl1pPr>
          </a:lstStyle>
          <a:p>
            <a:r>
              <a:rPr lang="zh-CN" altLang="en-US"/>
              <a:t>单击此处编辑母版标题样式</a:t>
            </a:r>
          </a:p>
        </p:txBody>
      </p:sp>
      <p:cxnSp>
        <p:nvCxnSpPr>
          <p:cNvPr id="2" name="直接连接符 1"/>
          <p:cNvCxnSpPr/>
          <p:nvPr userDrawn="1"/>
        </p:nvCxnSpPr>
        <p:spPr>
          <a:xfrm>
            <a:off x="558800" y="805815"/>
            <a:ext cx="1112139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3" name="图片 2" descr="22222"/>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flipH="1">
            <a:off x="8764270" y="33655"/>
            <a:ext cx="3067050" cy="772160"/>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ea typeface="仓耳渔阳体 W03" panose="02020400000000000000" pitchFamily="18" charset="-122"/>
              </a:defRPr>
            </a:lvl1pPr>
          </a:lstStyle>
          <a:p>
            <a:r>
              <a:rPr lang="zh-CN" altLang="en-US"/>
              <a:t>单击此处编辑母版标题样式</a:t>
            </a:r>
          </a:p>
        </p:txBody>
      </p:sp>
      <p:sp>
        <p:nvSpPr>
          <p:cNvPr id="3" name="竖排文字占位符 2"/>
          <p:cNvSpPr>
            <a:spLocks noGrp="1"/>
          </p:cNvSpPr>
          <p:nvPr>
            <p:ph type="body" orient="vert" idx="1" hasCustomPrompt="1"/>
          </p:nvPr>
        </p:nvSpPr>
        <p:spPr>
          <a:xfrm>
            <a:off x="838200" y="1825625"/>
            <a:ext cx="10515600" cy="4351338"/>
          </a:xfrm>
          <a:prstGeom prst="rect">
            <a:avLst/>
          </a:prstGeom>
        </p:spPr>
        <p:txBody>
          <a:bodyPr vert="eaVert"/>
          <a:lstStyle>
            <a:lvl1pPr>
              <a:defRPr>
                <a:ea typeface="仓耳渔阳体 W03" panose="02020400000000000000" pitchFamily="18" charset="-122"/>
              </a:defRPr>
            </a:lvl1pPr>
            <a:lvl2pPr>
              <a:defRPr>
                <a:ea typeface="仓耳渔阳体 W03" panose="02020400000000000000" pitchFamily="18" charset="-122"/>
              </a:defRPr>
            </a:lvl2pPr>
            <a:lvl3pPr>
              <a:defRPr>
                <a:ea typeface="仓耳渔阳体 W03" panose="02020400000000000000" pitchFamily="18" charset="-122"/>
              </a:defRPr>
            </a:lvl3pPr>
            <a:lvl4pPr>
              <a:defRPr>
                <a:ea typeface="仓耳渔阳体 W03" panose="02020400000000000000" pitchFamily="18" charset="-122"/>
              </a:defRPr>
            </a:lvl4pPr>
            <a:lvl5pPr>
              <a:defRPr>
                <a:ea typeface="仓耳渔阳体 W03" panose="02020400000000000000" pitchFamily="18"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lvl1pPr>
              <a:defRPr>
                <a:ea typeface="仓耳渔阳体 W03" panose="02020400000000000000" pitchFamily="18" charset="-122"/>
              </a:defRPr>
            </a:lvl1pPr>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lvl1pPr>
              <a:defRPr>
                <a:ea typeface="仓耳渔阳体 W03" panose="02020400000000000000" pitchFamily="18" charset="-122"/>
              </a:defRPr>
            </a:lvl1pPr>
            <a:lvl2pPr>
              <a:defRPr>
                <a:ea typeface="仓耳渔阳体 W03" panose="02020400000000000000" pitchFamily="18" charset="-122"/>
              </a:defRPr>
            </a:lvl2pPr>
            <a:lvl3pPr>
              <a:defRPr>
                <a:ea typeface="仓耳渔阳体 W03" panose="02020400000000000000" pitchFamily="18" charset="-122"/>
              </a:defRPr>
            </a:lvl3pPr>
            <a:lvl4pPr>
              <a:defRPr>
                <a:ea typeface="仓耳渔阳体 W03" panose="02020400000000000000" pitchFamily="18" charset="-122"/>
              </a:defRPr>
            </a:lvl4pPr>
            <a:lvl5pPr>
              <a:defRPr>
                <a:ea typeface="仓耳渔阳体 W03" panose="02020400000000000000" pitchFamily="18"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5167"/>
            <a:ext cx="10972800" cy="1143000"/>
          </a:xfrm>
          <a:prstGeom prst="rect">
            <a:avLst/>
          </a:prstGeom>
        </p:spPr>
        <p:txBody>
          <a:bodyPr/>
          <a:lstStyle>
            <a:lvl1pPr>
              <a:defRPr>
                <a:ea typeface="仓耳渔阳体 W03" panose="02020400000000000000" pitchFamily="18" charset="-122"/>
              </a:defRPr>
            </a:lvl1pPr>
          </a:lstStyle>
          <a:p>
            <a:r>
              <a:rPr lang="zh-CN" altLang="en-US"/>
              <a:t>单击此处编辑母版标题样式</a:t>
            </a:r>
          </a:p>
        </p:txBody>
      </p:sp>
    </p:spTree>
  </p:cSld>
  <p:clrMapOvr>
    <a:masterClrMapping/>
  </p:clrMapOvr>
  <mc:AlternateContent xmlns:mc="http://schemas.openxmlformats.org/markup-compatibility/2006" xmlns:p14="http://schemas.microsoft.com/office/powerpoint/2010/main">
    <mc:Choice Requires="p14">
      <p:transition spd="slow" p14:dur="1500" advClick="0">
        <p:pull/>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p:pull/>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前言和目录">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p14:ferris dir="l"/>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06742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6812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87821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76059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567542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188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3865033"/>
            <a:ext cx="12192000" cy="2984500"/>
          </a:xfrm>
          <a:prstGeom prst="rect">
            <a:avLst/>
          </a:prstGeom>
        </p:spPr>
      </p:pic>
      <p:pic>
        <p:nvPicPr>
          <p:cNvPr id="10" name="图片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107254" y="3419060"/>
            <a:ext cx="2995559" cy="2535101"/>
          </a:xfrm>
          <a:prstGeom prst="rect">
            <a:avLst/>
          </a:prstGeom>
        </p:spPr>
      </p:pic>
      <p:pic>
        <p:nvPicPr>
          <p:cNvPr id="13" name="图片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866620" y="780519"/>
            <a:ext cx="1525031" cy="1505479"/>
          </a:xfrm>
          <a:prstGeom prst="rect">
            <a:avLst/>
          </a:prstGeom>
        </p:spPr>
      </p:pic>
      <p:pic>
        <p:nvPicPr>
          <p:cNvPr id="14" name="图片 13"/>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101010" y="5054385"/>
            <a:ext cx="4947952" cy="2089365"/>
          </a:xfrm>
          <a:prstGeom prst="rect">
            <a:avLst/>
          </a:prstGeom>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44472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757314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245300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576460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02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ea typeface="仓耳渔阳体 W03" panose="02020400000000000000" pitchFamily="18" charset="-122"/>
              </a:defRPr>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chemeClr val="tx1">
                    <a:tint val="75000"/>
                  </a:schemeClr>
                </a:solidFill>
                <a:ea typeface="仓耳渔阳体 W03" panose="02020400000000000000" pitchFamily="18" charset="-122"/>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ea typeface="仓耳渔阳体 W03" panose="02020400000000000000" pitchFamily="18" charset="-122"/>
              </a:defRPr>
            </a:lvl1p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a:prstGeom prst="rect">
            <a:avLst/>
          </a:prstGeom>
        </p:spPr>
        <p:txBody>
          <a:bodyPr/>
          <a:lstStyle>
            <a:lvl1pPr>
              <a:defRPr>
                <a:ea typeface="仓耳渔阳体 W03" panose="02020400000000000000" pitchFamily="18" charset="-122"/>
              </a:defRPr>
            </a:lvl1pPr>
            <a:lvl2pPr>
              <a:defRPr>
                <a:ea typeface="仓耳渔阳体 W03" panose="02020400000000000000" pitchFamily="18" charset="-122"/>
              </a:defRPr>
            </a:lvl2pPr>
            <a:lvl3pPr>
              <a:defRPr>
                <a:ea typeface="仓耳渔阳体 W03" panose="02020400000000000000" pitchFamily="18" charset="-122"/>
              </a:defRPr>
            </a:lvl3pPr>
            <a:lvl4pPr>
              <a:defRPr>
                <a:ea typeface="仓耳渔阳体 W03" panose="02020400000000000000" pitchFamily="18" charset="-122"/>
              </a:defRPr>
            </a:lvl4pPr>
            <a:lvl5pPr>
              <a:defRPr>
                <a:ea typeface="仓耳渔阳体 W03" panose="02020400000000000000" pitchFamily="18"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a:prstGeom prst="rect">
            <a:avLst/>
          </a:prstGeom>
        </p:spPr>
        <p:txBody>
          <a:bodyPr/>
          <a:lstStyle>
            <a:lvl1pPr>
              <a:defRPr>
                <a:ea typeface="仓耳渔阳体 W03" panose="02020400000000000000" pitchFamily="18" charset="-122"/>
              </a:defRPr>
            </a:lvl1pPr>
            <a:lvl2pPr>
              <a:defRPr>
                <a:ea typeface="仓耳渔阳体 W03" panose="02020400000000000000" pitchFamily="18" charset="-122"/>
              </a:defRPr>
            </a:lvl2pPr>
            <a:lvl3pPr>
              <a:defRPr>
                <a:ea typeface="仓耳渔阳体 W03" panose="02020400000000000000" pitchFamily="18" charset="-122"/>
              </a:defRPr>
            </a:lvl3pPr>
            <a:lvl4pPr>
              <a:defRPr>
                <a:ea typeface="仓耳渔阳体 W03" panose="02020400000000000000" pitchFamily="18" charset="-122"/>
              </a:defRPr>
            </a:lvl4pPr>
            <a:lvl5pPr>
              <a:defRPr>
                <a:ea typeface="仓耳渔阳体 W03" panose="02020400000000000000" pitchFamily="18"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lvl1pPr>
              <a:defRPr>
                <a:ea typeface="仓耳渔阳体 W03" panose="02020400000000000000" pitchFamily="18" charset="-122"/>
              </a:defRPr>
            </a:lvl1p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ea typeface="仓耳渔阳体 W03" panose="02020400000000000000" pitchFamily="18"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lvl1pPr>
              <a:defRPr>
                <a:ea typeface="仓耳渔阳体 W03" panose="02020400000000000000" pitchFamily="18" charset="-122"/>
              </a:defRPr>
            </a:lvl1pPr>
            <a:lvl2pPr>
              <a:defRPr>
                <a:ea typeface="仓耳渔阳体 W03" panose="02020400000000000000" pitchFamily="18" charset="-122"/>
              </a:defRPr>
            </a:lvl2pPr>
            <a:lvl3pPr>
              <a:defRPr>
                <a:ea typeface="仓耳渔阳体 W03" panose="02020400000000000000" pitchFamily="18" charset="-122"/>
              </a:defRPr>
            </a:lvl3pPr>
            <a:lvl4pPr>
              <a:defRPr>
                <a:ea typeface="仓耳渔阳体 W03" panose="02020400000000000000" pitchFamily="18" charset="-122"/>
              </a:defRPr>
            </a:lvl4pPr>
            <a:lvl5pPr>
              <a:defRPr>
                <a:ea typeface="仓耳渔阳体 W03" panose="02020400000000000000" pitchFamily="18"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ea typeface="仓耳渔阳体 W03" panose="02020400000000000000" pitchFamily="18"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lvl1pPr>
              <a:defRPr>
                <a:ea typeface="仓耳渔阳体 W03" panose="02020400000000000000" pitchFamily="18" charset="-122"/>
              </a:defRPr>
            </a:lvl1pPr>
            <a:lvl2pPr>
              <a:defRPr>
                <a:ea typeface="仓耳渔阳体 W03" panose="02020400000000000000" pitchFamily="18" charset="-122"/>
              </a:defRPr>
            </a:lvl2pPr>
            <a:lvl3pPr>
              <a:defRPr>
                <a:ea typeface="仓耳渔阳体 W03" panose="02020400000000000000" pitchFamily="18" charset="-122"/>
              </a:defRPr>
            </a:lvl3pPr>
            <a:lvl4pPr>
              <a:defRPr>
                <a:ea typeface="仓耳渔阳体 W03" panose="02020400000000000000" pitchFamily="18" charset="-122"/>
              </a:defRPr>
            </a:lvl4pPr>
            <a:lvl5pPr>
              <a:defRPr>
                <a:ea typeface="仓耳渔阳体 W03" panose="02020400000000000000" pitchFamily="18"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ea typeface="仓耳渔阳体 W03" panose="02020400000000000000" pitchFamily="18" charset="-122"/>
              </a:defRPr>
            </a:lvl1p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ea typeface="仓耳渔阳体 W03" panose="02020400000000000000" pitchFamily="18" charset="-122"/>
              </a:defRPr>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ea typeface="仓耳渔阳体 W03" panose="02020400000000000000" pitchFamily="18" charset="-122"/>
              </a:defRPr>
            </a:lvl1pPr>
            <a:lvl2pPr>
              <a:defRPr sz="2800">
                <a:ea typeface="仓耳渔阳体 W03" panose="02020400000000000000" pitchFamily="18" charset="-122"/>
              </a:defRPr>
            </a:lvl2pPr>
            <a:lvl3pPr>
              <a:defRPr sz="2400">
                <a:ea typeface="仓耳渔阳体 W03" panose="02020400000000000000" pitchFamily="18" charset="-122"/>
              </a:defRPr>
            </a:lvl3pPr>
            <a:lvl4pPr>
              <a:defRPr sz="2000">
                <a:ea typeface="仓耳渔阳体 W03" panose="02020400000000000000" pitchFamily="18" charset="-122"/>
              </a:defRPr>
            </a:lvl4pPr>
            <a:lvl5pPr>
              <a:defRPr sz="2000">
                <a:ea typeface="仓耳渔阳体 W03" panose="02020400000000000000" pitchFamily="18" charset="-122"/>
              </a:defRPr>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ea typeface="仓耳渔阳体 W03" panose="02020400000000000000" pitchFamily="18"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ea typeface="仓耳渔阳体 W03" panose="02020400000000000000" pitchFamily="18" charset="-122"/>
              </a:defRPr>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ea typeface="仓耳渔阳体 W03" panose="02020400000000000000" pitchFamily="18"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ea typeface="仓耳渔阳体 W03" panose="02020400000000000000" pitchFamily="18"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ea typeface="仓耳渔阳体 W03" panose="02020400000000000000" pitchFamily="18" charset="-122"/>
              </a:defRPr>
            </a:lvl1pPr>
          </a:lstStyle>
          <a:p>
            <a:fld id="{58557AAC-5899-42B3-AEE6-014D1E485DD2}" type="datetimeFigureOut">
              <a:rPr lang="zh-CN" altLang="en-US" smtClean="0"/>
              <a:t>2023/3/8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ea typeface="仓耳渔阳体 W03" panose="02020400000000000000" pitchFamily="18"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ea typeface="仓耳渔阳体 W03" panose="02020400000000000000" pitchFamily="18" charset="-122"/>
              </a:defRPr>
            </a:lvl1pPr>
          </a:lstStyle>
          <a:p>
            <a:fld id="{4DFC7DF6-7E65-4AFB-A91A-7D51F35B425D}"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file:///D:\qq&#25991;&#20214;\712321467\Image\C2C\Image2\%7b75232B38-A165-1FB7-499C-2E1C792CACB5%7d.p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1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5981586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11.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11.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11.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1.xml"/><Relationship Id="rId4" Type="http://schemas.openxmlformats.org/officeDocument/2006/relationships/image" Target="../media/image25.jpeg"/></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4.xml"/><Relationship Id="rId1" Type="http://schemas.openxmlformats.org/officeDocument/2006/relationships/slideLayout" Target="../slideLayouts/slideLayout2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1.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0" y="0"/>
            <a:ext cx="4114800" cy="1069705"/>
          </a:xfrm>
          <a:prstGeom prst="rect">
            <a:avLst/>
          </a:prstGeom>
        </p:spPr>
      </p:pic>
      <p:sp>
        <p:nvSpPr>
          <p:cNvPr id="11" name="文本框 10"/>
          <p:cNvSpPr txBox="1"/>
          <p:nvPr/>
        </p:nvSpPr>
        <p:spPr>
          <a:xfrm>
            <a:off x="1440815" y="1453515"/>
            <a:ext cx="9310370" cy="1445260"/>
          </a:xfrm>
          <a:prstGeom prst="rect">
            <a:avLst/>
          </a:prstGeom>
          <a:noFill/>
        </p:spPr>
        <p:txBody>
          <a:bodyPr wrap="square">
            <a:spAutoFit/>
          </a:bodyPr>
          <a:lstStyle/>
          <a:p>
            <a:pPr algn="dist"/>
            <a:r>
              <a:rPr lang="zh-CN" altLang="en-US" sz="8800" kern="100" spc="-500" dirty="0" smtClean="0">
                <a:solidFill>
                  <a:srgbClr val="C00000"/>
                </a:solidFill>
                <a:effectLst/>
                <a:latin typeface="时尚中黑简体" pitchFamily="2" charset="-122"/>
                <a:ea typeface="时尚中黑简体" pitchFamily="2" charset="-122"/>
                <a:cs typeface="字魂35号-经典雅黑" panose="02000000000000000000" charset="-122"/>
              </a:rPr>
              <a:t>红船精神主题</a:t>
            </a:r>
            <a:r>
              <a:rPr lang="zh-CN" altLang="en-US" sz="8800" kern="100" spc="-500" dirty="0">
                <a:solidFill>
                  <a:srgbClr val="C00000"/>
                </a:solidFill>
                <a:latin typeface="时尚中黑简体" pitchFamily="2" charset="-122"/>
                <a:ea typeface="时尚中黑简体" pitchFamily="2" charset="-122"/>
                <a:cs typeface="字魂35号-经典雅黑" panose="02000000000000000000" charset="-122"/>
              </a:rPr>
              <a:t>党课</a:t>
            </a:r>
            <a:endParaRPr lang="zh-CN" altLang="en-US" sz="8800" kern="100" spc="-500" dirty="0">
              <a:solidFill>
                <a:srgbClr val="C00000"/>
              </a:solidFill>
              <a:effectLst/>
              <a:latin typeface="时尚中黑简体" pitchFamily="2" charset="-122"/>
              <a:ea typeface="时尚中黑简体" pitchFamily="2" charset="-122"/>
              <a:cs typeface="字魂35号-经典雅黑" panose="02000000000000000000" charset="-122"/>
            </a:endParaRPr>
          </a:p>
        </p:txBody>
      </p:sp>
      <p:grpSp>
        <p:nvGrpSpPr>
          <p:cNvPr id="2" name="组合 1"/>
          <p:cNvGrpSpPr/>
          <p:nvPr/>
        </p:nvGrpSpPr>
        <p:grpSpPr>
          <a:xfrm>
            <a:off x="1795780" y="3101340"/>
            <a:ext cx="8599805" cy="340360"/>
            <a:chOff x="4946" y="4931"/>
            <a:chExt cx="9535" cy="333"/>
          </a:xfrm>
        </p:grpSpPr>
        <p:grpSp>
          <p:nvGrpSpPr>
            <p:cNvPr id="31" name="组合 30"/>
            <p:cNvGrpSpPr/>
            <p:nvPr/>
          </p:nvGrpSpPr>
          <p:grpSpPr>
            <a:xfrm>
              <a:off x="4946" y="4931"/>
              <a:ext cx="1167" cy="333"/>
              <a:chOff x="2483772" y="3047999"/>
              <a:chExt cx="983710" cy="280731"/>
            </a:xfrm>
          </p:grpSpPr>
          <p:sp>
            <p:nvSpPr>
              <p:cNvPr id="27" name="星形: 五角 26"/>
              <p:cNvSpPr/>
              <p:nvPr/>
            </p:nvSpPr>
            <p:spPr>
              <a:xfrm>
                <a:off x="3186751" y="3047999"/>
                <a:ext cx="280731" cy="280731"/>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星形: 五角 27"/>
              <p:cNvSpPr/>
              <p:nvPr/>
            </p:nvSpPr>
            <p:spPr>
              <a:xfrm>
                <a:off x="2835262" y="3047999"/>
                <a:ext cx="280731" cy="280731"/>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星形: 五角 28"/>
              <p:cNvSpPr/>
              <p:nvPr/>
            </p:nvSpPr>
            <p:spPr>
              <a:xfrm>
                <a:off x="2483772" y="3047999"/>
                <a:ext cx="280731" cy="280731"/>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p:nvGrpSpPr>
          <p:grpSpPr>
            <a:xfrm>
              <a:off x="13314" y="4931"/>
              <a:ext cx="1167" cy="333"/>
              <a:chOff x="2483772" y="3047999"/>
              <a:chExt cx="983710" cy="280731"/>
            </a:xfrm>
          </p:grpSpPr>
          <p:sp>
            <p:nvSpPr>
              <p:cNvPr id="33" name="星形: 五角 32"/>
              <p:cNvSpPr/>
              <p:nvPr/>
            </p:nvSpPr>
            <p:spPr>
              <a:xfrm>
                <a:off x="3186751" y="3047999"/>
                <a:ext cx="280731" cy="280731"/>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星形: 五角 33"/>
              <p:cNvSpPr/>
              <p:nvPr/>
            </p:nvSpPr>
            <p:spPr>
              <a:xfrm>
                <a:off x="2835262" y="3047999"/>
                <a:ext cx="280731" cy="280731"/>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星形: 五角 34"/>
              <p:cNvSpPr/>
              <p:nvPr/>
            </p:nvSpPr>
            <p:spPr>
              <a:xfrm>
                <a:off x="2483772" y="3047999"/>
                <a:ext cx="280731" cy="280731"/>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5" name="组合 14"/>
          <p:cNvGrpSpPr/>
          <p:nvPr/>
        </p:nvGrpSpPr>
        <p:grpSpPr>
          <a:xfrm>
            <a:off x="3562078" y="3834320"/>
            <a:ext cx="5067845" cy="437453"/>
            <a:chOff x="3514682" y="4095710"/>
            <a:chExt cx="5162635" cy="437453"/>
          </a:xfrm>
        </p:grpSpPr>
        <p:sp>
          <p:nvSpPr>
            <p:cNvPr id="16" name="矩形: 圆角 15"/>
            <p:cNvSpPr/>
            <p:nvPr/>
          </p:nvSpPr>
          <p:spPr>
            <a:xfrm>
              <a:off x="3808004" y="4095710"/>
              <a:ext cx="2060381" cy="437452"/>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三极义黑 简体" panose="00000500000000000000" charset="-122"/>
                <a:ea typeface="三极义黑 简体" panose="00000500000000000000" charset="-122"/>
              </a:endParaRPr>
            </a:p>
          </p:txBody>
        </p:sp>
        <p:sp>
          <p:nvSpPr>
            <p:cNvPr id="17" name="矩形: 圆角 16"/>
            <p:cNvSpPr/>
            <p:nvPr/>
          </p:nvSpPr>
          <p:spPr>
            <a:xfrm>
              <a:off x="3514682" y="4095710"/>
              <a:ext cx="673100" cy="437453"/>
            </a:xfrm>
            <a:prstGeom prst="rect">
              <a:avLst/>
            </a:prstGeom>
            <a:solidFill>
              <a:srgbClr val="C00000"/>
            </a:solidFill>
            <a:ln w="12700">
              <a:solidFill>
                <a:srgbClr val="54270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三极义黑 简体" panose="00000500000000000000" charset="-122"/>
                <a:ea typeface="三极义黑 简体" panose="00000500000000000000" charset="-122"/>
              </a:endParaRPr>
            </a:p>
          </p:txBody>
        </p:sp>
        <p:sp>
          <p:nvSpPr>
            <p:cNvPr id="18" name="矩形: 圆角 17"/>
            <p:cNvSpPr/>
            <p:nvPr/>
          </p:nvSpPr>
          <p:spPr>
            <a:xfrm>
              <a:off x="6616936" y="4095710"/>
              <a:ext cx="2060381" cy="437452"/>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三极义黑 简体" panose="00000500000000000000" charset="-122"/>
                <a:ea typeface="三极义黑 简体" panose="00000500000000000000" charset="-122"/>
              </a:endParaRPr>
            </a:p>
          </p:txBody>
        </p:sp>
        <p:sp>
          <p:nvSpPr>
            <p:cNvPr id="19" name="矩形: 圆角 18"/>
            <p:cNvSpPr/>
            <p:nvPr/>
          </p:nvSpPr>
          <p:spPr>
            <a:xfrm>
              <a:off x="6330050" y="4095710"/>
              <a:ext cx="673100" cy="437453"/>
            </a:xfrm>
            <a:prstGeom prst="rect">
              <a:avLst/>
            </a:prstGeom>
            <a:solidFill>
              <a:srgbClr val="C00000"/>
            </a:solidFill>
            <a:ln w="12700">
              <a:solidFill>
                <a:srgbClr val="54270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三极义黑 简体" panose="00000500000000000000" charset="-122"/>
                <a:ea typeface="三极义黑 简体" panose="00000500000000000000" charset="-122"/>
              </a:endParaRPr>
            </a:p>
          </p:txBody>
        </p:sp>
        <p:grpSp>
          <p:nvGrpSpPr>
            <p:cNvPr id="20" name="组合 19"/>
            <p:cNvGrpSpPr/>
            <p:nvPr/>
          </p:nvGrpSpPr>
          <p:grpSpPr>
            <a:xfrm>
              <a:off x="3520088" y="4145159"/>
              <a:ext cx="2166809" cy="337185"/>
              <a:chOff x="3516871" y="4411305"/>
              <a:chExt cx="2166809" cy="337185"/>
            </a:xfrm>
          </p:grpSpPr>
          <p:sp>
            <p:nvSpPr>
              <p:cNvPr id="24" name="文本框 23"/>
              <p:cNvSpPr txBox="1"/>
              <p:nvPr/>
            </p:nvSpPr>
            <p:spPr>
              <a:xfrm>
                <a:off x="3516871" y="4411305"/>
                <a:ext cx="662288" cy="337185"/>
              </a:xfrm>
              <a:prstGeom prst="rect">
                <a:avLst/>
              </a:prstGeom>
              <a:noFill/>
            </p:spPr>
            <p:txBody>
              <a:bodyPr wrap="square" rtlCol="0">
                <a:spAutoFit/>
              </a:bodyPr>
              <a:lstStyle/>
              <a:p>
                <a:pPr algn="ctr"/>
                <a:r>
                  <a:rPr lang="zh-CN" altLang="en-US" sz="1600" b="1">
                    <a:solidFill>
                      <a:schemeClr val="bg1"/>
                    </a:solidFill>
                    <a:effectLst/>
                    <a:latin typeface="三极义黑 简体" panose="00000500000000000000" charset="-122"/>
                    <a:ea typeface="三极义黑 简体" panose="00000500000000000000" charset="-122"/>
                    <a:cs typeface="Times New Roman" panose="02020603050405020304" pitchFamily="18" charset="0"/>
                  </a:rPr>
                  <a:t>学校</a:t>
                </a:r>
                <a:endParaRPr lang="zh-CN" altLang="zh-CN" sz="1600" b="1">
                  <a:solidFill>
                    <a:schemeClr val="bg1"/>
                  </a:solidFill>
                  <a:effectLst/>
                  <a:latin typeface="三极义黑 简体" panose="00000500000000000000" charset="-122"/>
                  <a:ea typeface="三极义黑 简体" panose="00000500000000000000" charset="-122"/>
                  <a:cs typeface="Times New Roman" panose="02020603050405020304" pitchFamily="18" charset="0"/>
                </a:endParaRPr>
              </a:p>
            </p:txBody>
          </p:sp>
          <p:sp>
            <p:nvSpPr>
              <p:cNvPr id="25" name="文本框 24"/>
              <p:cNvSpPr txBox="1"/>
              <p:nvPr/>
            </p:nvSpPr>
            <p:spPr>
              <a:xfrm>
                <a:off x="4292686" y="4411305"/>
                <a:ext cx="1390994" cy="337185"/>
              </a:xfrm>
              <a:prstGeom prst="rect">
                <a:avLst/>
              </a:prstGeom>
              <a:noFill/>
            </p:spPr>
            <p:txBody>
              <a:bodyPr wrap="square">
                <a:spAutoFit/>
              </a:bodyPr>
              <a:lstStyle/>
              <a:p>
                <a:pPr algn="ctr"/>
                <a:r>
                  <a:rPr lang="en-US" altLang="zh-CN" sz="1600">
                    <a:effectLst/>
                    <a:latin typeface="三极义黑 简体" panose="00000500000000000000" charset="-122"/>
                    <a:ea typeface="三极义黑 简体" panose="00000500000000000000" charset="-122"/>
                    <a:cs typeface="Times New Roman" panose="02020603050405020304" pitchFamily="18" charset="0"/>
                  </a:rPr>
                  <a:t> </a:t>
                </a:r>
              </a:p>
            </p:txBody>
          </p:sp>
        </p:grpSp>
        <p:grpSp>
          <p:nvGrpSpPr>
            <p:cNvPr id="21" name="组合 20"/>
            <p:cNvGrpSpPr/>
            <p:nvPr/>
          </p:nvGrpSpPr>
          <p:grpSpPr>
            <a:xfrm>
              <a:off x="6335456" y="4127488"/>
              <a:ext cx="2341861" cy="354856"/>
              <a:chOff x="3514168" y="4393634"/>
              <a:chExt cx="2341861" cy="354856"/>
            </a:xfrm>
          </p:grpSpPr>
          <p:sp>
            <p:nvSpPr>
              <p:cNvPr id="22" name="文本框 21"/>
              <p:cNvSpPr txBox="1"/>
              <p:nvPr/>
            </p:nvSpPr>
            <p:spPr>
              <a:xfrm>
                <a:off x="3514168" y="4411305"/>
                <a:ext cx="667693" cy="337185"/>
              </a:xfrm>
              <a:prstGeom prst="rect">
                <a:avLst/>
              </a:prstGeom>
              <a:noFill/>
            </p:spPr>
            <p:txBody>
              <a:bodyPr wrap="square" rtlCol="0">
                <a:spAutoFit/>
              </a:bodyPr>
              <a:lstStyle/>
              <a:p>
                <a:pPr algn="ctr"/>
                <a:r>
                  <a:rPr lang="zh-CN" altLang="en-US" sz="1600" b="1">
                    <a:solidFill>
                      <a:schemeClr val="bg1"/>
                    </a:solidFill>
                    <a:latin typeface="三极义黑 简体" panose="00000500000000000000" charset="-122"/>
                    <a:ea typeface="三极义黑 简体" panose="00000500000000000000" charset="-122"/>
                  </a:rPr>
                  <a:t>班级</a:t>
                </a:r>
              </a:p>
            </p:txBody>
          </p:sp>
          <p:sp>
            <p:nvSpPr>
              <p:cNvPr id="23" name="文本框 22"/>
              <p:cNvSpPr txBox="1"/>
              <p:nvPr/>
            </p:nvSpPr>
            <p:spPr>
              <a:xfrm>
                <a:off x="4296726" y="4393634"/>
                <a:ext cx="1559303" cy="337185"/>
              </a:xfrm>
              <a:prstGeom prst="rect">
                <a:avLst/>
              </a:prstGeom>
              <a:noFill/>
            </p:spPr>
            <p:txBody>
              <a:bodyPr wrap="square">
                <a:spAutoFit/>
              </a:bodyPr>
              <a:lstStyle/>
              <a:p>
                <a:pPr algn="ctr"/>
                <a:r>
                  <a:rPr lang="en-US" altLang="zh-CN" sz="1600">
                    <a:effectLst/>
                    <a:latin typeface="三极义黑 简体" panose="00000500000000000000" charset="-122"/>
                    <a:ea typeface="三极义黑 简体" panose="00000500000000000000" charset="-122"/>
                    <a:cs typeface="Times New Roman" panose="02020603050405020304" pitchFamily="18" charset="0"/>
                  </a:rPr>
                  <a:t> </a:t>
                </a:r>
              </a:p>
            </p:txBody>
          </p:sp>
        </p:grpSp>
      </p:grpSp>
      <p:sp>
        <p:nvSpPr>
          <p:cNvPr id="42" name="矩形 41"/>
          <p:cNvSpPr/>
          <p:nvPr/>
        </p:nvSpPr>
        <p:spPr>
          <a:xfrm>
            <a:off x="1638163" y="3101367"/>
            <a:ext cx="8916010" cy="398780"/>
          </a:xfrm>
          <a:prstGeom prst="rect">
            <a:avLst/>
          </a:prstGeom>
          <a:noFill/>
          <a:ln>
            <a:noFill/>
          </a:ln>
        </p:spPr>
        <p:txBody>
          <a:bodyPr wrap="square" rtlCol="0">
            <a:spAutoFit/>
          </a:bodyPr>
          <a:lstStyle/>
          <a:p>
            <a:pPr algn="ctr"/>
            <a:r>
              <a:rPr lang="en-US" altLang="zh-CN" sz="2000" b="1" dirty="0" smtClean="0">
                <a:solidFill>
                  <a:srgbClr val="C00000"/>
                </a:solidFill>
                <a:latin typeface="思源宋体 CN SemiBold" panose="02020600000000000000" pitchFamily="18" charset="-122"/>
                <a:ea typeface="思源宋体 CN SemiBold" panose="02020600000000000000" pitchFamily="18" charset="-122"/>
                <a:sym typeface="思源黑体 CN Normal" panose="020B0400000000000000" pitchFamily="34" charset="-122"/>
              </a:rPr>
              <a:t>20XX</a:t>
            </a:r>
            <a:r>
              <a:rPr lang="zh-CN" altLang="en-US" sz="2000" b="1" dirty="0" smtClean="0">
                <a:solidFill>
                  <a:srgbClr val="C00000"/>
                </a:solidFill>
                <a:latin typeface="思源宋体 CN SemiBold" panose="02020600000000000000" pitchFamily="18" charset="-122"/>
                <a:ea typeface="思源宋体 CN SemiBold" panose="02020600000000000000" pitchFamily="18" charset="-122"/>
                <a:sym typeface="思源黑体 CN Normal" panose="020B0400000000000000" pitchFamily="34" charset="-122"/>
              </a:rPr>
              <a:t>年</a:t>
            </a:r>
            <a:r>
              <a:rPr lang="zh-CN" altLang="en-US" sz="2000" b="1" dirty="0">
                <a:solidFill>
                  <a:srgbClr val="C00000"/>
                </a:solidFill>
                <a:latin typeface="思源宋体 CN SemiBold" panose="02020600000000000000" pitchFamily="18" charset="-122"/>
                <a:ea typeface="思源宋体 CN SemiBold" panose="02020600000000000000" pitchFamily="18" charset="-122"/>
                <a:sym typeface="思源黑体 CN Normal" panose="020B0400000000000000" pitchFamily="34" charset="-122"/>
              </a:rPr>
              <a:t>七一建党节喜迎党的二十大</a:t>
            </a:r>
            <a:r>
              <a:rPr lang="zh-CN" altLang="en-US" sz="2000" b="1" dirty="0" smtClean="0">
                <a:solidFill>
                  <a:srgbClr val="C00000"/>
                </a:solidFill>
                <a:latin typeface="思源宋体 CN SemiBold" panose="02020600000000000000" pitchFamily="18" charset="-122"/>
                <a:ea typeface="思源宋体 CN SemiBold" panose="02020600000000000000" pitchFamily="18" charset="-122"/>
                <a:sym typeface="思源黑体 CN Normal" panose="020B0400000000000000" pitchFamily="34" charset="-122"/>
              </a:rPr>
              <a:t>主题</a:t>
            </a:r>
            <a:r>
              <a:rPr lang="zh-CN" altLang="en-US" sz="2000" b="1" dirty="0">
                <a:solidFill>
                  <a:srgbClr val="C00000"/>
                </a:solidFill>
                <a:latin typeface="思源宋体 CN SemiBold" panose="02020600000000000000" pitchFamily="18" charset="-122"/>
                <a:ea typeface="思源宋体 CN SemiBold" panose="02020600000000000000" pitchFamily="18" charset="-122"/>
                <a:sym typeface="思源黑体 CN Normal" panose="020B0400000000000000" pitchFamily="34" charset="-122"/>
              </a:rPr>
              <a:t>党课</a:t>
            </a:r>
            <a:r>
              <a:rPr lang="zh-CN" altLang="en-US" sz="2000" b="1" dirty="0" smtClean="0">
                <a:solidFill>
                  <a:srgbClr val="C00000"/>
                </a:solidFill>
                <a:latin typeface="思源宋体 CN SemiBold" panose="02020600000000000000" pitchFamily="18" charset="-122"/>
                <a:ea typeface="思源宋体 CN SemiBold" panose="02020600000000000000" pitchFamily="18" charset="-122"/>
                <a:sym typeface="思源黑体 CN Normal" panose="020B0400000000000000" pitchFamily="34" charset="-122"/>
              </a:rPr>
              <a:t>课件</a:t>
            </a:r>
            <a:r>
              <a:rPr lang="en-US" altLang="zh-CN" sz="2000" b="1" dirty="0">
                <a:solidFill>
                  <a:srgbClr val="C00000"/>
                </a:solidFill>
                <a:latin typeface="思源宋体 CN SemiBold" panose="02020600000000000000" pitchFamily="18" charset="-122"/>
                <a:ea typeface="思源宋体 CN SemiBold" panose="02020600000000000000" pitchFamily="18" charset="-122"/>
                <a:sym typeface="思源黑体 CN Normal" panose="020B0400000000000000" pitchFamily="34" charset="-122"/>
              </a:rPr>
              <a:t>PPT</a:t>
            </a:r>
            <a:endParaRPr lang="zh-CN" altLang="en-US" sz="2000" b="1" dirty="0">
              <a:solidFill>
                <a:srgbClr val="C00000"/>
              </a:solidFill>
              <a:latin typeface="思源宋体 CN SemiBold" panose="02020600000000000000" pitchFamily="18" charset="-122"/>
              <a:ea typeface="思源宋体 CN SemiBold" panose="02020600000000000000" pitchFamily="18" charset="-122"/>
              <a:sym typeface="思源黑体 CN Normal" panose="020B0400000000000000"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15" name="矩形 14"/>
          <p:cNvSpPr/>
          <p:nvPr/>
        </p:nvSpPr>
        <p:spPr>
          <a:xfrm>
            <a:off x="4494009" y="1947863"/>
            <a:ext cx="3203980" cy="91848"/>
          </a:xfrm>
          <a:prstGeom prst="rect">
            <a:avLst/>
          </a:prstGeom>
          <a:gradFill>
            <a:gsLst>
              <a:gs pos="6195">
                <a:srgbClr val="FFC000"/>
              </a:gs>
              <a:gs pos="100000">
                <a:srgbClr val="FFC000"/>
              </a:gs>
              <a:gs pos="5000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942114" y="1456297"/>
            <a:ext cx="2307771" cy="583565"/>
          </a:xfrm>
          <a:prstGeom prst="rect">
            <a:avLst/>
          </a:prstGeom>
          <a:noFill/>
        </p:spPr>
        <p:txBody>
          <a:bodyPr wrap="square" rtlCol="0">
            <a:spAutoFit/>
          </a:bodyPr>
          <a:lstStyle/>
          <a:p>
            <a:pPr algn="ctr"/>
            <a:r>
              <a:rPr lang="zh-CN" altLang="en-US" sz="3200" b="1">
                <a:solidFill>
                  <a:srgbClr val="4D2307"/>
                </a:solidFill>
                <a:latin typeface="Times New Roman" panose="02020603050405020304" pitchFamily="18" charset="0"/>
                <a:ea typeface="汉仪粗宋简" panose="02010600000101010101" charset="-122"/>
              </a:rPr>
              <a:t>第二章节</a:t>
            </a:r>
          </a:p>
        </p:txBody>
      </p:sp>
      <p:sp>
        <p:nvSpPr>
          <p:cNvPr id="5" name="Rectangle 22"/>
          <p:cNvSpPr>
            <a:spLocks noChangeArrowheads="1"/>
          </p:cNvSpPr>
          <p:nvPr/>
        </p:nvSpPr>
        <p:spPr bwMode="auto">
          <a:xfrm>
            <a:off x="2163445" y="2548255"/>
            <a:ext cx="7865745" cy="905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76197" tIns="38098" rIns="76197" bIns="38098">
            <a:spAutoFit/>
          </a:bodyPr>
          <a:lstStyle/>
          <a:p>
            <a:pPr>
              <a:spcBef>
                <a:spcPct val="0"/>
              </a:spcBef>
            </a:pPr>
            <a:r>
              <a:rPr lang="zh-CN" altLang="en-US" sz="5400" kern="0" dirty="0">
                <a:gradFill>
                  <a:gsLst>
                    <a:gs pos="0">
                      <a:srgbClr val="FF0000"/>
                    </a:gs>
                    <a:gs pos="31000">
                      <a:srgbClr val="C00000"/>
                    </a:gs>
                    <a:gs pos="60000">
                      <a:srgbClr val="EA0102"/>
                    </a:gs>
                    <a:gs pos="100000">
                      <a:srgbClr val="FF0000"/>
                    </a:gs>
                  </a:gsLst>
                  <a:lin ang="16200000" scaled="0"/>
                </a:gradFill>
                <a:latin typeface="字魂35号-经典雅黑" panose="02000000000000000000" charset="-122"/>
                <a:ea typeface="字魂35号-经典雅黑" panose="02000000000000000000" charset="-122"/>
                <a:cs typeface="字魂35号-经典雅黑" panose="02000000000000000000" charset="-122"/>
                <a:sym typeface="+mn-lt"/>
              </a:rPr>
              <a:t>“红船精神”的重要意义</a:t>
            </a:r>
          </a:p>
        </p:txBody>
      </p:sp>
      <p:grpSp>
        <p:nvGrpSpPr>
          <p:cNvPr id="17" name="组合 16"/>
          <p:cNvGrpSpPr/>
          <p:nvPr/>
        </p:nvGrpSpPr>
        <p:grpSpPr>
          <a:xfrm>
            <a:off x="60325" y="84565"/>
            <a:ext cx="6062870" cy="1266283"/>
            <a:chOff x="1587634" y="1215224"/>
            <a:chExt cx="10147162" cy="1266283"/>
          </a:xfrm>
        </p:grpSpPr>
        <p:sp>
          <p:nvSpPr>
            <p:cNvPr id="18" name="矩形 17"/>
            <p:cNvSpPr/>
            <p:nvPr/>
          </p:nvSpPr>
          <p:spPr>
            <a:xfrm>
              <a:off x="3979428" y="1285497"/>
              <a:ext cx="1348318" cy="646331"/>
            </a:xfrm>
            <a:prstGeom prst="rect">
              <a:avLst/>
            </a:prstGeom>
          </p:spPr>
          <p:txBody>
            <a:bodyPr wrap="square">
              <a:spAutoFit/>
            </a:bodyPr>
            <a:lstStyle/>
            <a:p>
              <a:pPr algn="ctr"/>
              <a:r>
                <a:rPr lang="zh-CN" altLang="en-US"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rPr>
                <a:t>喜</a:t>
              </a:r>
              <a:endParaRPr lang="zh-CN" altLang="zh-CN"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endParaRPr>
            </a:p>
          </p:txBody>
        </p:sp>
        <p:pic>
          <p:nvPicPr>
            <p:cNvPr id="19" name="图片 1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87634" y="1215224"/>
              <a:ext cx="2694820" cy="1266283"/>
            </a:xfrm>
            <a:prstGeom prst="rect">
              <a:avLst/>
            </a:prstGeom>
          </p:spPr>
        </p:pic>
        <p:sp>
          <p:nvSpPr>
            <p:cNvPr id="20" name="矩形 19"/>
            <p:cNvSpPr/>
            <p:nvPr/>
          </p:nvSpPr>
          <p:spPr>
            <a:xfrm flipH="1">
              <a:off x="3691879" y="1543050"/>
              <a:ext cx="8042917" cy="685800"/>
            </a:xfrm>
            <a:prstGeom prst="rect">
              <a:avLst/>
            </a:prstGeom>
            <a:gradFill>
              <a:gsLst>
                <a:gs pos="29000">
                  <a:schemeClr val="accent1">
                    <a:alpha val="0"/>
                  </a:schemeClr>
                </a:gs>
                <a:gs pos="100000">
                  <a:schemeClr val="accent1">
                    <a:alpha val="9000"/>
                  </a:schemeClr>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思源宋体 CN Light" panose="02020300000000000000" pitchFamily="18" charset="-122"/>
                <a:ea typeface="思源宋体 CN Light" panose="02020300000000000000" pitchFamily="18" charset="-122"/>
                <a:cs typeface="+mn-ea"/>
                <a:sym typeface="+mn-lt"/>
              </a:endParaRPr>
            </a:p>
          </p:txBody>
        </p:sp>
        <p:sp>
          <p:nvSpPr>
            <p:cNvPr id="21" name="矩形 20"/>
            <p:cNvSpPr/>
            <p:nvPr/>
          </p:nvSpPr>
          <p:spPr>
            <a:xfrm>
              <a:off x="4317226" y="1303717"/>
              <a:ext cx="2357968" cy="646331"/>
            </a:xfrm>
            <a:prstGeom prst="rect">
              <a:avLst/>
            </a:prstGeom>
          </p:spPr>
          <p:txBody>
            <a:bodyPr wrap="square">
              <a:spAutoFit/>
            </a:bodyPr>
            <a:lstStyle/>
            <a:p>
              <a:pPr algn="ctr"/>
              <a:r>
                <a:rPr lang="zh-CN" altLang="en-US"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rPr>
                <a:t>迎</a:t>
              </a:r>
              <a:endParaRPr lang="zh-CN" altLang="zh-CN"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endParaRPr>
            </a:p>
          </p:txBody>
        </p:sp>
        <p:sp>
          <p:nvSpPr>
            <p:cNvPr id="22" name="矩形 21"/>
            <p:cNvSpPr/>
            <p:nvPr/>
          </p:nvSpPr>
          <p:spPr>
            <a:xfrm>
              <a:off x="2077237" y="1742034"/>
              <a:ext cx="5615518" cy="338554"/>
            </a:xfrm>
            <a:prstGeom prst="rect">
              <a:avLst/>
            </a:prstGeom>
          </p:spPr>
          <p:txBody>
            <a:bodyPr wrap="square">
              <a:spAutoFit/>
            </a:bodyPr>
            <a:lstStyle/>
            <a:p>
              <a:pPr algn="ctr"/>
              <a:r>
                <a:rPr lang="zh-CN" altLang="en-US" sz="1600">
                  <a:gradFill>
                    <a:gsLst>
                      <a:gs pos="14000">
                        <a:srgbClr val="FF0000"/>
                      </a:gs>
                      <a:gs pos="94000">
                        <a:srgbClr val="790000"/>
                      </a:gs>
                      <a:gs pos="49000">
                        <a:srgbClr val="FF0000"/>
                      </a:gs>
                    </a:gsLst>
                    <a:lin ang="5400000" scaled="1"/>
                  </a:gradFill>
                  <a:effectLst>
                    <a:glow rad="152400">
                      <a:schemeClr val="bg1"/>
                    </a:glow>
                  </a:effectLst>
                  <a:latin typeface="思源宋体 CN Heavy" panose="02020900000000000000" pitchFamily="18" charset="-122"/>
                  <a:ea typeface="思源宋体 CN Heavy" panose="02020900000000000000" pitchFamily="18" charset="-122"/>
                </a:rPr>
                <a:t>中国共产党</a:t>
              </a:r>
              <a:endParaRPr lang="zh-CN" altLang="zh-CN" sz="1600">
                <a:gradFill>
                  <a:gsLst>
                    <a:gs pos="14000">
                      <a:srgbClr val="FF0000"/>
                    </a:gs>
                    <a:gs pos="94000">
                      <a:srgbClr val="790000"/>
                    </a:gs>
                    <a:gs pos="49000">
                      <a:srgbClr val="FF0000"/>
                    </a:gs>
                  </a:gsLst>
                  <a:lin ang="5400000" scaled="1"/>
                </a:gradFill>
                <a:effectLst>
                  <a:glow rad="152400">
                    <a:schemeClr val="bg1"/>
                  </a:glow>
                </a:effectLst>
                <a:latin typeface="思源宋体 CN Heavy" panose="02020900000000000000" pitchFamily="18" charset="-122"/>
                <a:ea typeface="思源宋体 CN Heavy" panose="02020900000000000000" pitchFamily="18" charset="-122"/>
              </a:endParaRPr>
            </a:p>
          </p:txBody>
        </p:sp>
        <p:sp>
          <p:nvSpPr>
            <p:cNvPr id="23" name="PA-102210"/>
            <p:cNvSpPr txBox="1"/>
            <p:nvPr>
              <p:custDataLst>
                <p:tags r:id="rId1"/>
              </p:custDataLst>
            </p:nvPr>
          </p:nvSpPr>
          <p:spPr>
            <a:xfrm>
              <a:off x="5473234" y="1298295"/>
              <a:ext cx="1942288" cy="830997"/>
            </a:xfrm>
            <a:prstGeom prst="rect">
              <a:avLst/>
            </a:prstGeom>
            <a:noFill/>
          </p:spPr>
          <p:txBody>
            <a:bodyPr wrap="square" rtlCol="0">
              <a:spAutoFit/>
            </a:bodyPr>
            <a:lstStyle/>
            <a:p>
              <a:pPr algn="ctr"/>
              <a:r>
                <a:rPr lang="en-US" altLang="zh-CN" sz="4800" i="1">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rPr>
                <a:t>20</a:t>
              </a:r>
            </a:p>
          </p:txBody>
        </p:sp>
        <p:sp>
          <p:nvSpPr>
            <p:cNvPr id="24" name="PA-102210"/>
            <p:cNvSpPr txBox="1"/>
            <p:nvPr>
              <p:custDataLst>
                <p:tags r:id="rId2"/>
              </p:custDataLst>
            </p:nvPr>
          </p:nvSpPr>
          <p:spPr>
            <a:xfrm>
              <a:off x="6553366" y="1708617"/>
              <a:ext cx="3590849" cy="307777"/>
            </a:xfrm>
            <a:prstGeom prst="rect">
              <a:avLst/>
            </a:prstGeom>
            <a:noFill/>
          </p:spPr>
          <p:txBody>
            <a:bodyPr wrap="square" rtlCol="0">
              <a:spAutoFit/>
            </a:bodyPr>
            <a:lstStyle/>
            <a:p>
              <a:pPr algn="ctr"/>
              <a:r>
                <a:rPr lang="zh-CN" altLang="en-US" sz="1400">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rPr>
                <a:t>次全国代表大会</a:t>
              </a:r>
              <a:endParaRPr lang="en-US" altLang="zh-CN" sz="1400">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5" name="矩形 24"/>
            <p:cNvSpPr/>
            <p:nvPr/>
          </p:nvSpPr>
          <p:spPr>
            <a:xfrm>
              <a:off x="2083816" y="1986555"/>
              <a:ext cx="8916009" cy="261610"/>
            </a:xfrm>
            <a:prstGeom prst="rect">
              <a:avLst/>
            </a:prstGeom>
            <a:noFill/>
            <a:ln>
              <a:noFill/>
            </a:ln>
          </p:spPr>
          <p:txBody>
            <a:bodyPr wrap="square" rtlCol="0">
              <a:spAutoFit/>
            </a:bodyPr>
            <a:lstStyle/>
            <a:p>
              <a:pPr algn="ctr"/>
              <a:r>
                <a:rPr lang="zh-CN" altLang="en-US" sz="1050">
                  <a:latin typeface="思源宋体 CN Light" panose="02020300000000000000" pitchFamily="18" charset="-122"/>
                  <a:ea typeface="思源宋体 CN Light" panose="02020300000000000000" pitchFamily="18" charset="-122"/>
                  <a:sym typeface="思源黑体 CN Normal" panose="020B0400000000000000" pitchFamily="34" charset="-122"/>
                </a:rPr>
                <a:t>以实际行动成绩和优异成绩迎接党的二十大胜利召开</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Left)">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红船精神的重要意义</a:t>
            </a:r>
          </a:p>
        </p:txBody>
      </p:sp>
      <p:sp>
        <p:nvSpPr>
          <p:cNvPr id="3" name="文本框 2"/>
          <p:cNvSpPr txBox="1"/>
          <p:nvPr/>
        </p:nvSpPr>
        <p:spPr>
          <a:xfrm>
            <a:off x="457200" y="1320010"/>
            <a:ext cx="6565392" cy="769441"/>
          </a:xfrm>
          <a:prstGeom prst="rect">
            <a:avLst/>
          </a:prstGeom>
          <a:noFill/>
        </p:spPr>
        <p:txBody>
          <a:bodyPr wrap="square" rtlCol="0">
            <a:spAutoFit/>
          </a:bodyPr>
          <a:lstStyle/>
          <a:p>
            <a:pPr lvl="0" algn="ctr" defTabSz="457200">
              <a:defRPr/>
            </a:pPr>
            <a:r>
              <a:rPr kumimoji="1" lang="zh-CN" altLang="en-US" sz="4400" b="1">
                <a:gradFill>
                  <a:gsLst>
                    <a:gs pos="100000">
                      <a:srgbClr val="AA2E28"/>
                    </a:gs>
                    <a:gs pos="61000">
                      <a:srgbClr val="DE270D"/>
                    </a:gs>
                  </a:gsLst>
                  <a:lin ang="5400000" scaled="1"/>
                </a:gradFill>
                <a:effectLst>
                  <a:outerShdw blurRad="50800" dist="38100" dir="2700000" algn="tl" rotWithShape="0">
                    <a:prstClr val="black">
                      <a:alpha val="4000"/>
                    </a:prstClr>
                  </a:outerShdw>
                </a:effectLst>
                <a:latin typeface="思源宋体 CN Heavy" panose="02020900000000000000" pitchFamily="18" charset="-122"/>
                <a:ea typeface="思源宋体 CN Heavy" panose="02020900000000000000" pitchFamily="18" charset="-122"/>
                <a:cs typeface="+mn-ea"/>
                <a:sym typeface="+mn-lt"/>
              </a:rPr>
              <a:t>“红船精神” 重要意义</a:t>
            </a:r>
          </a:p>
        </p:txBody>
      </p:sp>
      <p:grpSp>
        <p:nvGrpSpPr>
          <p:cNvPr id="4" name="Aitds2"/>
          <p:cNvGrpSpPr/>
          <p:nvPr/>
        </p:nvGrpSpPr>
        <p:grpSpPr>
          <a:xfrm>
            <a:off x="1299468" y="2559045"/>
            <a:ext cx="1808858" cy="1808858"/>
            <a:chOff x="2021714" y="2496250"/>
            <a:chExt cx="2160000" cy="2160000"/>
          </a:xfrm>
        </p:grpSpPr>
        <p:sp>
          <p:nvSpPr>
            <p:cNvPr id="5" name="椭圆 4"/>
            <p:cNvSpPr>
              <a:spLocks noChangeAspect="1"/>
            </p:cNvSpPr>
            <p:nvPr/>
          </p:nvSpPr>
          <p:spPr>
            <a:xfrm>
              <a:off x="2021714" y="2496250"/>
              <a:ext cx="2160000" cy="2160000"/>
            </a:xfrm>
            <a:prstGeom prst="ellipse">
              <a:avLst/>
            </a:prstGeom>
            <a:gradFill>
              <a:gsLst>
                <a:gs pos="100000">
                  <a:srgbClr val="C00000"/>
                </a:gs>
                <a:gs pos="0">
                  <a:srgbClr val="FF0000"/>
                </a:gs>
              </a:gsLst>
              <a:lin ang="2700000" scaled="0"/>
            </a:gradFill>
            <a:ln w="190500">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4000" b="0" i="0" u="none" strike="noStrike" kern="1200" cap="none" spc="0" normalizeH="0" baseline="0" noProof="0">
                <a:ln>
                  <a:noFill/>
                </a:ln>
                <a:solidFill>
                  <a:srgbClr val="FFFDF8"/>
                </a:solidFill>
                <a:effectLst/>
                <a:uLnTx/>
                <a:uFillTx/>
                <a:ea typeface="仓耳渔阳体 W03" panose="02020400000000000000" pitchFamily="18" charset="-122"/>
                <a:cs typeface="+mn-ea"/>
                <a:sym typeface="+mn-lt"/>
              </a:endParaRPr>
            </a:p>
          </p:txBody>
        </p:sp>
        <p:sp>
          <p:nvSpPr>
            <p:cNvPr id="6" name="矩形 5"/>
            <p:cNvSpPr/>
            <p:nvPr/>
          </p:nvSpPr>
          <p:spPr>
            <a:xfrm>
              <a:off x="2173221" y="2791351"/>
              <a:ext cx="1856984" cy="1580349"/>
            </a:xfrm>
            <a:prstGeom prst="rect">
              <a:avLst/>
            </a:prstGeom>
          </p:spPr>
          <p:txBody>
            <a:bodyPr wrap="square">
              <a:spAutoFit/>
            </a:bodyPr>
            <a:lstStyle/>
            <a:p>
              <a:pPr lvl="0" algn="ctr" defTabSz="457200">
                <a:defRPr/>
              </a:pPr>
              <a:r>
                <a:rPr lang="zh-CN" altLang="en-US" sz="4000" b="1">
                  <a:solidFill>
                    <a:srgbClr val="FFFDF8"/>
                  </a:solidFill>
                  <a:ea typeface="仓耳渔阳体 W03" panose="02020400000000000000" pitchFamily="18" charset="-122"/>
                  <a:cs typeface="+mn-ea"/>
                  <a:sym typeface="+mn-lt"/>
                </a:rPr>
                <a:t>新世纪</a:t>
              </a:r>
              <a:endParaRPr kumimoji="0" lang="zh-CN" altLang="en-US" sz="4000" b="1" i="0" u="none" strike="noStrike" kern="1200" cap="none" spc="0" normalizeH="0" baseline="0" noProof="0">
                <a:ln>
                  <a:noFill/>
                </a:ln>
                <a:solidFill>
                  <a:srgbClr val="FFFDF8"/>
                </a:solidFill>
                <a:effectLst/>
                <a:uLnTx/>
                <a:uFillTx/>
                <a:ea typeface="仓耳渔阳体 W03" panose="02020400000000000000" pitchFamily="18" charset="-122"/>
                <a:cs typeface="+mn-ea"/>
                <a:sym typeface="+mn-lt"/>
              </a:endParaRPr>
            </a:p>
          </p:txBody>
        </p:sp>
      </p:grpSp>
      <p:grpSp>
        <p:nvGrpSpPr>
          <p:cNvPr id="7" name="Aitds2"/>
          <p:cNvGrpSpPr/>
          <p:nvPr/>
        </p:nvGrpSpPr>
        <p:grpSpPr>
          <a:xfrm>
            <a:off x="4194641" y="2595620"/>
            <a:ext cx="1808858" cy="1808858"/>
            <a:chOff x="2021714" y="2496250"/>
            <a:chExt cx="2160000" cy="2160000"/>
          </a:xfrm>
        </p:grpSpPr>
        <p:sp>
          <p:nvSpPr>
            <p:cNvPr id="8" name="椭圆 7"/>
            <p:cNvSpPr>
              <a:spLocks noChangeAspect="1"/>
            </p:cNvSpPr>
            <p:nvPr/>
          </p:nvSpPr>
          <p:spPr>
            <a:xfrm>
              <a:off x="2021714" y="2496250"/>
              <a:ext cx="2160000" cy="2160000"/>
            </a:xfrm>
            <a:prstGeom prst="ellipse">
              <a:avLst/>
            </a:prstGeom>
            <a:gradFill>
              <a:gsLst>
                <a:gs pos="100000">
                  <a:srgbClr val="C00000"/>
                </a:gs>
                <a:gs pos="0">
                  <a:srgbClr val="FF0000"/>
                </a:gs>
              </a:gsLst>
              <a:lin ang="2700000" scaled="0"/>
            </a:gradFill>
            <a:ln w="190500">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4000" b="0" i="0" u="none" strike="noStrike" kern="1200" cap="none" spc="0" normalizeH="0" baseline="0" noProof="0">
                <a:ln>
                  <a:noFill/>
                </a:ln>
                <a:solidFill>
                  <a:srgbClr val="FFFDF8"/>
                </a:solidFill>
                <a:effectLst/>
                <a:uLnTx/>
                <a:uFillTx/>
                <a:ea typeface="仓耳渔阳体 W03" panose="02020400000000000000" pitchFamily="18" charset="-122"/>
                <a:cs typeface="+mn-ea"/>
                <a:sym typeface="+mn-lt"/>
              </a:endParaRPr>
            </a:p>
          </p:txBody>
        </p:sp>
        <p:sp>
          <p:nvSpPr>
            <p:cNvPr id="9" name="矩形 8"/>
            <p:cNvSpPr/>
            <p:nvPr/>
          </p:nvSpPr>
          <p:spPr>
            <a:xfrm>
              <a:off x="2173221" y="2791351"/>
              <a:ext cx="1856984" cy="1580350"/>
            </a:xfrm>
            <a:prstGeom prst="rect">
              <a:avLst/>
            </a:prstGeom>
          </p:spPr>
          <p:txBody>
            <a:bodyPr wrap="square">
              <a:spAutoFit/>
            </a:bodyPr>
            <a:lstStyle/>
            <a:p>
              <a:pPr lvl="0" algn="ctr" defTabSz="457200">
                <a:defRPr/>
              </a:pPr>
              <a:r>
                <a:rPr lang="zh-CN" altLang="en-US" sz="4000" b="1" dirty="0">
                  <a:solidFill>
                    <a:srgbClr val="FFFDF8"/>
                  </a:solidFill>
                  <a:ea typeface="仓耳渔阳体 W03" panose="02020400000000000000" pitchFamily="18" charset="-122"/>
                  <a:cs typeface="+mn-ea"/>
                  <a:sym typeface="+mn-lt"/>
                </a:rPr>
                <a:t>新阶段</a:t>
              </a:r>
            </a:p>
          </p:txBody>
        </p:sp>
      </p:grpSp>
      <p:grpSp>
        <p:nvGrpSpPr>
          <p:cNvPr id="10" name="Aichitds2"/>
          <p:cNvGrpSpPr/>
          <p:nvPr/>
        </p:nvGrpSpPr>
        <p:grpSpPr>
          <a:xfrm>
            <a:off x="866342" y="4742088"/>
            <a:ext cx="10636810" cy="1658712"/>
            <a:chOff x="3610977" y="2521352"/>
            <a:chExt cx="8004287" cy="2751946"/>
          </a:xfrm>
        </p:grpSpPr>
        <p:sp>
          <p:nvSpPr>
            <p:cNvPr id="11" name="Aichitds2-1"/>
            <p:cNvSpPr>
              <a:spLocks noChangeArrowheads="1"/>
            </p:cNvSpPr>
            <p:nvPr/>
          </p:nvSpPr>
          <p:spPr bwMode="auto">
            <a:xfrm>
              <a:off x="3620658" y="2567072"/>
              <a:ext cx="7940530" cy="2697479"/>
            </a:xfrm>
            <a:prstGeom prst="roundRect">
              <a:avLst>
                <a:gd name="adj" fmla="val 0"/>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mn-lt"/>
                <a:ea typeface="仓耳渔阳体 W03" panose="02020400000000000000" pitchFamily="18" charset="-122"/>
                <a:cs typeface="+mn-ea"/>
                <a:sym typeface="+mn-lt"/>
              </a:endParaRPr>
            </a:p>
          </p:txBody>
        </p:sp>
        <p:grpSp>
          <p:nvGrpSpPr>
            <p:cNvPr id="12" name="组合 11"/>
            <p:cNvGrpSpPr/>
            <p:nvPr/>
          </p:nvGrpSpPr>
          <p:grpSpPr>
            <a:xfrm>
              <a:off x="3610977" y="2521352"/>
              <a:ext cx="8004287" cy="577150"/>
              <a:chOff x="3610977" y="2521352"/>
              <a:chExt cx="8004287" cy="577150"/>
            </a:xfrm>
          </p:grpSpPr>
          <p:sp>
            <p:nvSpPr>
              <p:cNvPr id="16" name="Aichitds2-2"/>
              <p:cNvSpPr/>
              <p:nvPr/>
            </p:nvSpPr>
            <p:spPr>
              <a:xfrm rot="5400000">
                <a:off x="3610977" y="2521352"/>
                <a:ext cx="577150" cy="577150"/>
              </a:xfrm>
              <a:prstGeom prst="corner">
                <a:avLst>
                  <a:gd name="adj1" fmla="val 7751"/>
                  <a:gd name="adj2" fmla="val 7751"/>
                </a:avLst>
              </a:prstGeom>
              <a:solidFill>
                <a:srgbClr val="C00000"/>
              </a:solidFill>
              <a:ln w="635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17" name="Aichitds2-3"/>
              <p:cNvSpPr/>
              <p:nvPr/>
            </p:nvSpPr>
            <p:spPr>
              <a:xfrm rot="16200000" flipH="1">
                <a:off x="11038114" y="2521352"/>
                <a:ext cx="577150" cy="577150"/>
              </a:xfrm>
              <a:prstGeom prst="corner">
                <a:avLst>
                  <a:gd name="adj1" fmla="val 7751"/>
                  <a:gd name="adj2" fmla="val 7751"/>
                </a:avLst>
              </a:prstGeom>
              <a:solidFill>
                <a:srgbClr val="C00000"/>
              </a:solidFill>
              <a:ln w="635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grpSp>
          <p:nvGrpSpPr>
            <p:cNvPr id="13" name="组合 12"/>
            <p:cNvGrpSpPr/>
            <p:nvPr/>
          </p:nvGrpSpPr>
          <p:grpSpPr>
            <a:xfrm flipV="1">
              <a:off x="3610977" y="4696148"/>
              <a:ext cx="8004287" cy="577150"/>
              <a:chOff x="3610977" y="2521352"/>
              <a:chExt cx="8004287" cy="577150"/>
            </a:xfrm>
          </p:grpSpPr>
          <p:sp>
            <p:nvSpPr>
              <p:cNvPr id="14" name="Aichitds2-4"/>
              <p:cNvSpPr/>
              <p:nvPr/>
            </p:nvSpPr>
            <p:spPr>
              <a:xfrm rot="5400000">
                <a:off x="3610977" y="2521352"/>
                <a:ext cx="577150" cy="577150"/>
              </a:xfrm>
              <a:prstGeom prst="corner">
                <a:avLst>
                  <a:gd name="adj1" fmla="val 7751"/>
                  <a:gd name="adj2" fmla="val 7751"/>
                </a:avLst>
              </a:prstGeom>
              <a:solidFill>
                <a:srgbClr val="C00000"/>
              </a:solidFill>
              <a:ln w="635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15" name="Aichitds2-5"/>
              <p:cNvSpPr/>
              <p:nvPr/>
            </p:nvSpPr>
            <p:spPr>
              <a:xfrm rot="16200000" flipH="1">
                <a:off x="11038114" y="2521352"/>
                <a:ext cx="577150" cy="577150"/>
              </a:xfrm>
              <a:prstGeom prst="corner">
                <a:avLst>
                  <a:gd name="adj1" fmla="val 7751"/>
                  <a:gd name="adj2" fmla="val 7751"/>
                </a:avLst>
              </a:prstGeom>
              <a:solidFill>
                <a:srgbClr val="C00000"/>
              </a:solidFill>
              <a:ln w="635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grpSp>
      <p:pic>
        <p:nvPicPr>
          <p:cNvPr id="19" name="图片 1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36267" y="1205194"/>
            <a:ext cx="4609685" cy="3348517"/>
          </a:xfrm>
          <a:prstGeom prst="rect">
            <a:avLst/>
          </a:prstGeom>
        </p:spPr>
      </p:pic>
      <p:sp>
        <p:nvSpPr>
          <p:cNvPr id="20" name="矩形 19"/>
          <p:cNvSpPr/>
          <p:nvPr/>
        </p:nvSpPr>
        <p:spPr>
          <a:xfrm>
            <a:off x="1207008" y="4812844"/>
            <a:ext cx="9987996" cy="1569660"/>
          </a:xfrm>
          <a:prstGeom prst="rect">
            <a:avLst/>
          </a:prstGeom>
        </p:spPr>
        <p:txBody>
          <a:bodyPr wrap="square">
            <a:spAutoFit/>
          </a:bodyPr>
          <a:lstStyle/>
          <a:p>
            <a:pPr algn="just">
              <a:lnSpc>
                <a:spcPct val="150000"/>
              </a:lnSpc>
              <a:buClr>
                <a:srgbClr val="FF0000"/>
              </a:buClr>
            </a:pPr>
            <a:r>
              <a:rPr lang="zh-CN" altLang="en-US" sz="1600" dirty="0">
                <a:latin typeface="仓耳渔阳体 W03" panose="02020400000000000000" pitchFamily="18" charset="-122"/>
                <a:ea typeface="仓耳渔阳体 W03" panose="02020400000000000000" pitchFamily="18" charset="-122"/>
                <a:cs typeface="+mn-ea"/>
                <a:sym typeface="+mn-lt"/>
              </a:rPr>
              <a:t>我国已踏上全面建设小康社会、加快推进社会主义现代化的伟大征程。保持党的先进性，既面临着新的要求，也面临着新的考验。在新的形势下，继承和弘扬“红船精神”，对于加强党的先进性建设，进一步巩固党的执政地位，完成党的执政使命，具有十分重要的理论意义和实践意义。</a:t>
            </a:r>
          </a:p>
          <a:p>
            <a:pPr algn="just">
              <a:lnSpc>
                <a:spcPct val="150000"/>
              </a:lnSpc>
              <a:buClr>
                <a:srgbClr val="FF0000"/>
              </a:buClr>
            </a:pPr>
            <a:endParaRPr lang="zh-CN" altLang="en-US" sz="1600" dirty="0">
              <a:latin typeface="仓耳渔阳体 W03" panose="02020400000000000000" pitchFamily="18" charset="-122"/>
              <a:ea typeface="仓耳渔阳体 W03" panose="02020400000000000000" pitchFamily="18"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nodeType="afterGroup">
                            <p:stCondLst>
                              <p:cond delay="500"/>
                            </p:stCondLst>
                            <p:childTnLst>
                              <p:par>
                                <p:cTn id="11" presetID="49" presetClass="entr" presetSubtype="0" decel="10000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360"/>
                                          </p:val>
                                        </p:tav>
                                        <p:tav tm="100000">
                                          <p:val>
                                            <p:fltVal val="0"/>
                                          </p:val>
                                        </p:tav>
                                      </p:tavLst>
                                    </p:anim>
                                    <p:animEffect transition="in" filter="fade">
                                      <p:cBhvr>
                                        <p:cTn id="16" dur="1000"/>
                                        <p:tgtEl>
                                          <p:spTgt spid="4"/>
                                        </p:tgtEl>
                                      </p:cBhvr>
                                    </p:animEffect>
                                  </p:childTnLst>
                                </p:cTn>
                              </p:par>
                            </p:childTnLst>
                          </p:cTn>
                        </p:par>
                        <p:par>
                          <p:cTn id="17" fill="hold" nodeType="afterGroup">
                            <p:stCondLst>
                              <p:cond delay="1500"/>
                            </p:stCondLst>
                            <p:childTnLst>
                              <p:par>
                                <p:cTn id="18" presetID="49" presetClass="entr" presetSubtype="0" decel="100000"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1000" fill="hold"/>
                                        <p:tgtEl>
                                          <p:spTgt spid="7"/>
                                        </p:tgtEl>
                                        <p:attrNameLst>
                                          <p:attrName>ppt_w</p:attrName>
                                        </p:attrNameLst>
                                      </p:cBhvr>
                                      <p:tavLst>
                                        <p:tav tm="0">
                                          <p:val>
                                            <p:fltVal val="0"/>
                                          </p:val>
                                        </p:tav>
                                        <p:tav tm="100000">
                                          <p:val>
                                            <p:strVal val="#ppt_w"/>
                                          </p:val>
                                        </p:tav>
                                      </p:tavLst>
                                    </p:anim>
                                    <p:anim calcmode="lin" valueType="num">
                                      <p:cBhvr>
                                        <p:cTn id="21" dur="1000" fill="hold"/>
                                        <p:tgtEl>
                                          <p:spTgt spid="7"/>
                                        </p:tgtEl>
                                        <p:attrNameLst>
                                          <p:attrName>ppt_h</p:attrName>
                                        </p:attrNameLst>
                                      </p:cBhvr>
                                      <p:tavLst>
                                        <p:tav tm="0">
                                          <p:val>
                                            <p:fltVal val="0"/>
                                          </p:val>
                                        </p:tav>
                                        <p:tav tm="100000">
                                          <p:val>
                                            <p:strVal val="#ppt_h"/>
                                          </p:val>
                                        </p:tav>
                                      </p:tavLst>
                                    </p:anim>
                                    <p:anim calcmode="lin" valueType="num">
                                      <p:cBhvr>
                                        <p:cTn id="22" dur="1000" fill="hold"/>
                                        <p:tgtEl>
                                          <p:spTgt spid="7"/>
                                        </p:tgtEl>
                                        <p:attrNameLst>
                                          <p:attrName>style.rotation</p:attrName>
                                        </p:attrNameLst>
                                      </p:cBhvr>
                                      <p:tavLst>
                                        <p:tav tm="0">
                                          <p:val>
                                            <p:fltVal val="360"/>
                                          </p:val>
                                        </p:tav>
                                        <p:tav tm="100000">
                                          <p:val>
                                            <p:fltVal val="0"/>
                                          </p:val>
                                        </p:tav>
                                      </p:tavLst>
                                    </p:anim>
                                    <p:animEffect transition="in" filter="fade">
                                      <p:cBhvr>
                                        <p:cTn id="23" dur="1000"/>
                                        <p:tgtEl>
                                          <p:spTgt spid="7"/>
                                        </p:tgtEl>
                                      </p:cBhvr>
                                    </p:animEffect>
                                  </p:childTnLst>
                                </p:cTn>
                              </p:par>
                            </p:childTnLst>
                          </p:cTn>
                        </p:par>
                        <p:par>
                          <p:cTn id="24" fill="hold" nodeType="afterGroup">
                            <p:stCondLst>
                              <p:cond delay="2500"/>
                            </p:stCondLst>
                            <p:childTnLst>
                              <p:par>
                                <p:cTn id="25" presetID="12" presetClass="entr" presetSubtype="2"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p:tgtEl>
                                          <p:spTgt spid="19"/>
                                        </p:tgtEl>
                                        <p:attrNameLst>
                                          <p:attrName>ppt_x</p:attrName>
                                        </p:attrNameLst>
                                      </p:cBhvr>
                                      <p:tavLst>
                                        <p:tav tm="0">
                                          <p:val>
                                            <p:strVal val="#ppt_x+#ppt_w*1.125000"/>
                                          </p:val>
                                        </p:tav>
                                        <p:tav tm="100000">
                                          <p:val>
                                            <p:strVal val="#ppt_x"/>
                                          </p:val>
                                        </p:tav>
                                      </p:tavLst>
                                    </p:anim>
                                    <p:animEffect transition="in" filter="wipe(left)">
                                      <p:cBhvr>
                                        <p:cTn id="28" dur="500"/>
                                        <p:tgtEl>
                                          <p:spTgt spid="19"/>
                                        </p:tgtEl>
                                      </p:cBhvr>
                                    </p:animEffect>
                                  </p:childTnLst>
                                </p:cTn>
                              </p:par>
                            </p:childTnLst>
                          </p:cTn>
                        </p:par>
                        <p:par>
                          <p:cTn id="29" fill="hold" nodeType="afterGroup">
                            <p:stCondLst>
                              <p:cond delay="3000"/>
                            </p:stCondLst>
                            <p:childTnLst>
                              <p:par>
                                <p:cTn id="30" presetID="17" presetClass="entr" presetSubtype="10"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300" fill="hold"/>
                                        <p:tgtEl>
                                          <p:spTgt spid="10"/>
                                        </p:tgtEl>
                                        <p:attrNameLst>
                                          <p:attrName>ppt_w</p:attrName>
                                        </p:attrNameLst>
                                      </p:cBhvr>
                                      <p:tavLst>
                                        <p:tav tm="0">
                                          <p:val>
                                            <p:fltVal val="0"/>
                                          </p:val>
                                        </p:tav>
                                        <p:tav tm="100000">
                                          <p:val>
                                            <p:strVal val="#ppt_w"/>
                                          </p:val>
                                        </p:tav>
                                      </p:tavLst>
                                    </p:anim>
                                    <p:anim calcmode="lin" valueType="num">
                                      <p:cBhvr>
                                        <p:cTn id="33" dur="300" fill="hold"/>
                                        <p:tgtEl>
                                          <p:spTgt spid="10"/>
                                        </p:tgtEl>
                                        <p:attrNameLst>
                                          <p:attrName>ppt_h</p:attrName>
                                        </p:attrNameLst>
                                      </p:cBhvr>
                                      <p:tavLst>
                                        <p:tav tm="0">
                                          <p:val>
                                            <p:strVal val="#ppt_h"/>
                                          </p:val>
                                        </p:tav>
                                        <p:tav tm="100000">
                                          <p:val>
                                            <p:strVal val="#ppt_h"/>
                                          </p:val>
                                        </p:tav>
                                      </p:tavLst>
                                    </p:anim>
                                  </p:childTnLst>
                                </p:cTn>
                              </p:par>
                              <p:par>
                                <p:cTn id="34" presetID="31" presetClass="entr" presetSubtype="0" fill="hold" grpId="0" nodeType="withEffect">
                                  <p:stCondLst>
                                    <p:cond delay="0"/>
                                  </p:stCondLst>
                                  <p:iterate type="lt">
                                    <p:tmPct val="365"/>
                                  </p:iterate>
                                  <p:childTnLst>
                                    <p:set>
                                      <p:cBhvr>
                                        <p:cTn id="35" dur="1" fill="hold">
                                          <p:stCondLst>
                                            <p:cond delay="0"/>
                                          </p:stCondLst>
                                        </p:cTn>
                                        <p:tgtEl>
                                          <p:spTgt spid="20"/>
                                        </p:tgtEl>
                                        <p:attrNameLst>
                                          <p:attrName>style.visibility</p:attrName>
                                        </p:attrNameLst>
                                      </p:cBhvr>
                                      <p:to>
                                        <p:strVal val="visible"/>
                                      </p:to>
                                    </p:set>
                                    <p:anim calcmode="lin" valueType="num">
                                      <p:cBhvr>
                                        <p:cTn id="36" dur="750" fill="hold"/>
                                        <p:tgtEl>
                                          <p:spTgt spid="20"/>
                                        </p:tgtEl>
                                        <p:attrNameLst>
                                          <p:attrName>ppt_w</p:attrName>
                                        </p:attrNameLst>
                                      </p:cBhvr>
                                      <p:tavLst>
                                        <p:tav tm="0">
                                          <p:val>
                                            <p:fltVal val="0"/>
                                          </p:val>
                                        </p:tav>
                                        <p:tav tm="100000">
                                          <p:val>
                                            <p:strVal val="#ppt_w"/>
                                          </p:val>
                                        </p:tav>
                                      </p:tavLst>
                                    </p:anim>
                                    <p:anim calcmode="lin" valueType="num">
                                      <p:cBhvr>
                                        <p:cTn id="37" dur="750" fill="hold"/>
                                        <p:tgtEl>
                                          <p:spTgt spid="20"/>
                                        </p:tgtEl>
                                        <p:attrNameLst>
                                          <p:attrName>ppt_h</p:attrName>
                                        </p:attrNameLst>
                                      </p:cBhvr>
                                      <p:tavLst>
                                        <p:tav tm="0">
                                          <p:val>
                                            <p:fltVal val="0"/>
                                          </p:val>
                                        </p:tav>
                                        <p:tav tm="100000">
                                          <p:val>
                                            <p:strVal val="#ppt_h"/>
                                          </p:val>
                                        </p:tav>
                                      </p:tavLst>
                                    </p:anim>
                                    <p:anim calcmode="lin" valueType="num">
                                      <p:cBhvr>
                                        <p:cTn id="38" dur="750" fill="hold"/>
                                        <p:tgtEl>
                                          <p:spTgt spid="20"/>
                                        </p:tgtEl>
                                        <p:attrNameLst>
                                          <p:attrName>style.rotation</p:attrName>
                                        </p:attrNameLst>
                                      </p:cBhvr>
                                      <p:tavLst>
                                        <p:tav tm="0">
                                          <p:val>
                                            <p:fltVal val="90"/>
                                          </p:val>
                                        </p:tav>
                                        <p:tav tm="100000">
                                          <p:val>
                                            <p:fltVal val="0"/>
                                          </p:val>
                                        </p:tav>
                                      </p:tavLst>
                                    </p:anim>
                                    <p:animEffect transition="in" filter="fade">
                                      <p:cBhvr>
                                        <p:cTn id="39" dur="750"/>
                                        <p:tgtEl>
                                          <p:spTgt spid="20"/>
                                        </p:tgtEl>
                                      </p:cBhvr>
                                    </p:animEffect>
                                  </p:childTnLst>
                                </p:cTn>
                              </p:par>
                            </p:childTnLst>
                          </p:cTn>
                        </p:par>
                        <p:par>
                          <p:cTn id="40" fill="hold" nodeType="afterGroup">
                            <p:stCondLst>
                              <p:cond delay="3750"/>
                            </p:stCondLst>
                            <p:childTnLst>
                              <p:par>
                                <p:cTn id="41" presetID="10" presetClass="entr" presetSubtype="0" fill="hold" nodeType="afterEffect">
                                  <p:stCondLst>
                                    <p:cond delay="0"/>
                                  </p:stCondLst>
                                  <p:childTnLst>
                                    <p:set>
                                      <p:cBhvr>
                                        <p:cTn id="42" dur="1" fill="hold">
                                          <p:stCondLst>
                                            <p:cond delay="0"/>
                                          </p:stCondLst>
                                        </p:cTn>
                                        <p:tgtEl>
                                          <p:spTgt spid="20">
                                            <p:txEl>
                                              <p:pRg st="0" end="0"/>
                                            </p:txEl>
                                          </p:spTgt>
                                        </p:tgtEl>
                                        <p:attrNameLst>
                                          <p:attrName>style.visibility</p:attrName>
                                        </p:attrNameLst>
                                      </p:cBhvr>
                                      <p:to>
                                        <p:strVal val="visible"/>
                                      </p:to>
                                    </p:set>
                                    <p:animEffect transition="in" filter="fade">
                                      <p:cBhvr>
                                        <p:cTn id="43"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红船精神的重要意义</a:t>
            </a:r>
          </a:p>
        </p:txBody>
      </p:sp>
      <p:sp>
        <p:nvSpPr>
          <p:cNvPr id="17" name="Aitds2"/>
          <p:cNvSpPr txBox="1"/>
          <p:nvPr/>
        </p:nvSpPr>
        <p:spPr bwMode="auto">
          <a:xfrm>
            <a:off x="1458187" y="1231472"/>
            <a:ext cx="9825510" cy="825929"/>
          </a:xfrm>
          <a:prstGeom prst="roundRect">
            <a:avLst>
              <a:gd name="adj" fmla="val 50000"/>
            </a:avLst>
          </a:prstGeom>
          <a:noFill/>
          <a:ln>
            <a:gradFill>
              <a:gsLst>
                <a:gs pos="0">
                  <a:srgbClr val="C00000"/>
                </a:gs>
                <a:gs pos="87000">
                  <a:srgbClr val="C00000">
                    <a:alpha val="0"/>
                  </a:srgbClr>
                </a:gs>
              </a:gsLst>
              <a:lin ang="0" scaled="0"/>
            </a:gradFill>
          </a:ln>
        </p:spPr>
        <p:txBody>
          <a:bodyPr wrap="square" lIns="121920" tIns="60960" rIns="121920" bIns="60960" anchor="ctr">
            <a:noAutofit/>
          </a:bodyPr>
          <a:lstStyle/>
          <a:p>
            <a:pPr lvl="0" algn="just" defTabSz="913765" eaLnBrk="0" fontAlgn="base" hangingPunct="0">
              <a:spcBef>
                <a:spcPct val="0"/>
              </a:spcBef>
              <a:spcAft>
                <a:spcPct val="0"/>
              </a:spcAft>
              <a:defRPr/>
            </a:pPr>
            <a:r>
              <a:rPr lang="zh-CN" altLang="en-US" sz="2000" dirty="0">
                <a:solidFill>
                  <a:srgbClr val="C00000"/>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“红船精神”是激励我们把握发展这一时代主题和党执政兴国第一要务，</a:t>
            </a:r>
            <a:endParaRPr lang="en-US" altLang="zh-CN" sz="2000" dirty="0">
              <a:solidFill>
                <a:srgbClr val="C00000"/>
              </a:solidFill>
              <a:latin typeface="思源宋体 CN Heavy" panose="02020900000000000000" pitchFamily="18" charset="-122"/>
              <a:ea typeface="思源宋体 CN Heavy" panose="02020900000000000000" pitchFamily="18" charset="-122"/>
              <a:cs typeface="+mn-ea"/>
              <a:sym typeface="Arial" panose="020B0604020202020204" pitchFamily="34" charset="0"/>
            </a:endParaRPr>
          </a:p>
          <a:p>
            <a:pPr lvl="0" algn="just" defTabSz="913765" eaLnBrk="0" fontAlgn="base" hangingPunct="0">
              <a:spcBef>
                <a:spcPct val="0"/>
              </a:spcBef>
              <a:spcAft>
                <a:spcPct val="0"/>
              </a:spcAft>
              <a:defRPr/>
            </a:pPr>
            <a:r>
              <a:rPr lang="zh-CN" altLang="en-US" sz="2000" dirty="0">
                <a:solidFill>
                  <a:srgbClr val="C00000"/>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大胆探索、创新创业的强大思想武器</a:t>
            </a:r>
          </a:p>
        </p:txBody>
      </p:sp>
      <p:sp>
        <p:nvSpPr>
          <p:cNvPr id="18" name="Aitds3"/>
          <p:cNvSpPr txBox="1"/>
          <p:nvPr/>
        </p:nvSpPr>
        <p:spPr bwMode="auto">
          <a:xfrm>
            <a:off x="0" y="1231471"/>
            <a:ext cx="1322718" cy="825930"/>
          </a:xfrm>
          <a:custGeom>
            <a:avLst/>
            <a:gdLst>
              <a:gd name="connsiteX0" fmla="*/ 0 w 1322718"/>
              <a:gd name="connsiteY0" fmla="*/ 0 h 825930"/>
              <a:gd name="connsiteX1" fmla="*/ 909753 w 1322718"/>
              <a:gd name="connsiteY1" fmla="*/ 0 h 825930"/>
              <a:gd name="connsiteX2" fmla="*/ 1322718 w 1322718"/>
              <a:gd name="connsiteY2" fmla="*/ 412965 h 825930"/>
              <a:gd name="connsiteX3" fmla="*/ 1322717 w 1322718"/>
              <a:gd name="connsiteY3" fmla="*/ 412965 h 825930"/>
              <a:gd name="connsiteX4" fmla="*/ 909752 w 1322718"/>
              <a:gd name="connsiteY4" fmla="*/ 825930 h 825930"/>
              <a:gd name="connsiteX5" fmla="*/ 0 w 1322718"/>
              <a:gd name="connsiteY5" fmla="*/ 825929 h 82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2718" h="825930">
                <a:moveTo>
                  <a:pt x="0" y="0"/>
                </a:moveTo>
                <a:lnTo>
                  <a:pt x="909753" y="0"/>
                </a:lnTo>
                <a:cubicBezTo>
                  <a:pt x="1137827" y="0"/>
                  <a:pt x="1322718" y="184891"/>
                  <a:pt x="1322718" y="412965"/>
                </a:cubicBezTo>
                <a:lnTo>
                  <a:pt x="1322717" y="412965"/>
                </a:lnTo>
                <a:cubicBezTo>
                  <a:pt x="1322717" y="641039"/>
                  <a:pt x="1137826" y="825930"/>
                  <a:pt x="909752" y="825930"/>
                </a:cubicBezTo>
                <a:lnTo>
                  <a:pt x="0" y="825929"/>
                </a:lnTo>
                <a:close/>
              </a:path>
            </a:pathLst>
          </a:custGeom>
          <a:solidFill>
            <a:srgbClr val="C00000"/>
          </a:solidFill>
          <a:ln>
            <a:noFill/>
          </a:ln>
        </p:spPr>
        <p:txBody>
          <a:bodyPr wrap="square" lIns="121920" tIns="60960" rIns="121920" bIns="60960" anchor="ctr">
            <a:noAutofit/>
          </a:bodyPr>
          <a:lstStyle/>
          <a:p>
            <a:pPr algn="r" defTabSz="1219200">
              <a:spcBef>
                <a:spcPct val="0"/>
              </a:spcBef>
            </a:pPr>
            <a:r>
              <a:rPr lang="en-US" altLang="zh-CN" sz="4265" b="1" kern="0">
                <a:solidFill>
                  <a:schemeClr val="bg1"/>
                </a:solidFill>
                <a:latin typeface="思源宋体 CN Heavy" panose="02020900000000000000" pitchFamily="18" charset="-122"/>
                <a:ea typeface="思源宋体 CN Heavy" panose="02020900000000000000" pitchFamily="18" charset="-122"/>
                <a:cs typeface="+mn-ea"/>
                <a:sym typeface="+mn-lt"/>
              </a:rPr>
              <a:t>01</a:t>
            </a:r>
            <a:endParaRPr lang="zh-CN" altLang="en-US" sz="4265" b="1" kern="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sp>
        <p:nvSpPr>
          <p:cNvPr id="57" name="Aitds4"/>
          <p:cNvSpPr/>
          <p:nvPr/>
        </p:nvSpPr>
        <p:spPr>
          <a:xfrm>
            <a:off x="1173522" y="2448989"/>
            <a:ext cx="9237575" cy="3761312"/>
          </a:xfrm>
          <a:custGeom>
            <a:avLst/>
            <a:gdLst>
              <a:gd name="connsiteX0" fmla="*/ 0 w 8528957"/>
              <a:gd name="connsiteY0" fmla="*/ 0 h 4528457"/>
              <a:gd name="connsiteX1" fmla="*/ 8528957 w 8528957"/>
              <a:gd name="connsiteY1" fmla="*/ 0 h 4528457"/>
              <a:gd name="connsiteX2" fmla="*/ 8528957 w 8528957"/>
              <a:gd name="connsiteY2" fmla="*/ 4528457 h 4528457"/>
              <a:gd name="connsiteX3" fmla="*/ 0 w 8528957"/>
              <a:gd name="connsiteY3" fmla="*/ 4528457 h 4528457"/>
              <a:gd name="connsiteX4" fmla="*/ 0 w 8528957"/>
              <a:gd name="connsiteY4" fmla="*/ 0 h 4528457"/>
              <a:gd name="connsiteX0-1" fmla="*/ 0 w 8528957"/>
              <a:gd name="connsiteY0-2" fmla="*/ 0 h 4528457"/>
              <a:gd name="connsiteX1-3" fmla="*/ 8528957 w 8528957"/>
              <a:gd name="connsiteY1-4" fmla="*/ 0 h 4528457"/>
              <a:gd name="connsiteX2-5" fmla="*/ 8528957 w 8528957"/>
              <a:gd name="connsiteY2-6" fmla="*/ 1870528 h 4528457"/>
              <a:gd name="connsiteX3-7" fmla="*/ 8528957 w 8528957"/>
              <a:gd name="connsiteY3-8" fmla="*/ 4528457 h 4528457"/>
              <a:gd name="connsiteX4-9" fmla="*/ 0 w 8528957"/>
              <a:gd name="connsiteY4-10" fmla="*/ 4528457 h 4528457"/>
              <a:gd name="connsiteX5" fmla="*/ 0 w 8528957"/>
              <a:gd name="connsiteY5" fmla="*/ 0 h 4528457"/>
              <a:gd name="connsiteX0-11" fmla="*/ 0 w 8528957"/>
              <a:gd name="connsiteY0-12" fmla="*/ 0 h 4528457"/>
              <a:gd name="connsiteX1-13" fmla="*/ 8528957 w 8528957"/>
              <a:gd name="connsiteY1-14" fmla="*/ 0 h 4528457"/>
              <a:gd name="connsiteX2-15" fmla="*/ 8528957 w 8528957"/>
              <a:gd name="connsiteY2-16" fmla="*/ 1870528 h 4528457"/>
              <a:gd name="connsiteX3-17" fmla="*/ 8524875 w 8528957"/>
              <a:gd name="connsiteY3-18" fmla="*/ 3539671 h 4528457"/>
              <a:gd name="connsiteX4-19" fmla="*/ 8528957 w 8528957"/>
              <a:gd name="connsiteY4-20" fmla="*/ 4528457 h 4528457"/>
              <a:gd name="connsiteX5-21" fmla="*/ 0 w 8528957"/>
              <a:gd name="connsiteY5-22" fmla="*/ 4528457 h 4528457"/>
              <a:gd name="connsiteX6" fmla="*/ 0 w 8528957"/>
              <a:gd name="connsiteY6" fmla="*/ 0 h 4528457"/>
              <a:gd name="connsiteX0-23" fmla="*/ 0 w 8528957"/>
              <a:gd name="connsiteY0-24" fmla="*/ 0 h 4528457"/>
              <a:gd name="connsiteX1-25" fmla="*/ 8528957 w 8528957"/>
              <a:gd name="connsiteY1-26" fmla="*/ 0 h 4528457"/>
              <a:gd name="connsiteX2-27" fmla="*/ 8524875 w 8528957"/>
              <a:gd name="connsiteY2-28" fmla="*/ 520246 h 4528457"/>
              <a:gd name="connsiteX3-29" fmla="*/ 8528957 w 8528957"/>
              <a:gd name="connsiteY3-30" fmla="*/ 1870528 h 4528457"/>
              <a:gd name="connsiteX4-31" fmla="*/ 8524875 w 8528957"/>
              <a:gd name="connsiteY4-32" fmla="*/ 3539671 h 4528457"/>
              <a:gd name="connsiteX5-33" fmla="*/ 8528957 w 8528957"/>
              <a:gd name="connsiteY5-34" fmla="*/ 4528457 h 4528457"/>
              <a:gd name="connsiteX6-35" fmla="*/ 0 w 8528957"/>
              <a:gd name="connsiteY6-36" fmla="*/ 4528457 h 4528457"/>
              <a:gd name="connsiteX7" fmla="*/ 0 w 8528957"/>
              <a:gd name="connsiteY7" fmla="*/ 0 h 4528457"/>
              <a:gd name="connsiteX0-37" fmla="*/ 8528957 w 8620397"/>
              <a:gd name="connsiteY0-38" fmla="*/ 1870528 h 4528457"/>
              <a:gd name="connsiteX1-39" fmla="*/ 8524875 w 8620397"/>
              <a:gd name="connsiteY1-40" fmla="*/ 3539671 h 4528457"/>
              <a:gd name="connsiteX2-41" fmla="*/ 8528957 w 8620397"/>
              <a:gd name="connsiteY2-42" fmla="*/ 4528457 h 4528457"/>
              <a:gd name="connsiteX3-43" fmla="*/ 0 w 8620397"/>
              <a:gd name="connsiteY3-44" fmla="*/ 4528457 h 4528457"/>
              <a:gd name="connsiteX4-45" fmla="*/ 0 w 8620397"/>
              <a:gd name="connsiteY4-46" fmla="*/ 0 h 4528457"/>
              <a:gd name="connsiteX5-47" fmla="*/ 8528957 w 8620397"/>
              <a:gd name="connsiteY5-48" fmla="*/ 0 h 4528457"/>
              <a:gd name="connsiteX6-49" fmla="*/ 8524875 w 8620397"/>
              <a:gd name="connsiteY6-50" fmla="*/ 520246 h 4528457"/>
              <a:gd name="connsiteX7-51" fmla="*/ 8620397 w 8620397"/>
              <a:gd name="connsiteY7-52" fmla="*/ 1961968 h 4528457"/>
              <a:gd name="connsiteX0-53" fmla="*/ 8528957 w 8528957"/>
              <a:gd name="connsiteY0-54" fmla="*/ 1870528 h 4528457"/>
              <a:gd name="connsiteX1-55" fmla="*/ 8524875 w 8528957"/>
              <a:gd name="connsiteY1-56" fmla="*/ 3539671 h 4528457"/>
              <a:gd name="connsiteX2-57" fmla="*/ 8528957 w 8528957"/>
              <a:gd name="connsiteY2-58" fmla="*/ 4528457 h 4528457"/>
              <a:gd name="connsiteX3-59" fmla="*/ 0 w 8528957"/>
              <a:gd name="connsiteY3-60" fmla="*/ 4528457 h 4528457"/>
              <a:gd name="connsiteX4-61" fmla="*/ 0 w 8528957"/>
              <a:gd name="connsiteY4-62" fmla="*/ 0 h 4528457"/>
              <a:gd name="connsiteX5-63" fmla="*/ 8528957 w 8528957"/>
              <a:gd name="connsiteY5-64" fmla="*/ 0 h 4528457"/>
              <a:gd name="connsiteX6-65" fmla="*/ 8524875 w 8528957"/>
              <a:gd name="connsiteY6-66" fmla="*/ 520246 h 4528457"/>
              <a:gd name="connsiteX0-67" fmla="*/ 8524875 w 8528957"/>
              <a:gd name="connsiteY0-68" fmla="*/ 3539671 h 4528457"/>
              <a:gd name="connsiteX1-69" fmla="*/ 8528957 w 8528957"/>
              <a:gd name="connsiteY1-70" fmla="*/ 4528457 h 4528457"/>
              <a:gd name="connsiteX2-71" fmla="*/ 0 w 8528957"/>
              <a:gd name="connsiteY2-72" fmla="*/ 4528457 h 4528457"/>
              <a:gd name="connsiteX3-73" fmla="*/ 0 w 8528957"/>
              <a:gd name="connsiteY3-74" fmla="*/ 0 h 4528457"/>
              <a:gd name="connsiteX4-75" fmla="*/ 8528957 w 8528957"/>
              <a:gd name="connsiteY4-76" fmla="*/ 0 h 4528457"/>
              <a:gd name="connsiteX5-77" fmla="*/ 8524875 w 8528957"/>
              <a:gd name="connsiteY5-78" fmla="*/ 520246 h 452845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8528957" h="4528457">
                <a:moveTo>
                  <a:pt x="8524875" y="3539671"/>
                </a:moveTo>
                <a:cubicBezTo>
                  <a:pt x="8526236" y="3869266"/>
                  <a:pt x="8527596" y="4198862"/>
                  <a:pt x="8528957" y="4528457"/>
                </a:cubicBezTo>
                <a:lnTo>
                  <a:pt x="0" y="4528457"/>
                </a:lnTo>
                <a:lnTo>
                  <a:pt x="0" y="0"/>
                </a:lnTo>
                <a:lnTo>
                  <a:pt x="8528957" y="0"/>
                </a:lnTo>
                <a:cubicBezTo>
                  <a:pt x="8527596" y="173415"/>
                  <a:pt x="8526236" y="346831"/>
                  <a:pt x="8524875" y="520246"/>
                </a:cubicBezTo>
              </a:path>
            </a:pathLst>
          </a:custGeom>
          <a:noFill/>
          <a:ln w="12700" cap="flat" cmpd="sng" algn="ctr">
            <a:solidFill>
              <a:srgbClr val="C0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nvGrpSpPr>
          <p:cNvPr id="58" name="Aitds5"/>
          <p:cNvGrpSpPr/>
          <p:nvPr/>
        </p:nvGrpSpPr>
        <p:grpSpPr>
          <a:xfrm>
            <a:off x="1337002" y="2659932"/>
            <a:ext cx="8041667" cy="720776"/>
            <a:chOff x="4384261" y="2062369"/>
            <a:chExt cx="6108263" cy="720776"/>
          </a:xfrm>
        </p:grpSpPr>
        <p:sp>
          <p:nvSpPr>
            <p:cNvPr id="59" name="Aitds5-1"/>
            <p:cNvSpPr/>
            <p:nvPr/>
          </p:nvSpPr>
          <p:spPr>
            <a:xfrm>
              <a:off x="4972735" y="2062369"/>
              <a:ext cx="4918502" cy="720776"/>
            </a:xfrm>
            <a:prstGeom prst="roundRect">
              <a:avLst>
                <a:gd name="adj" fmla="val 0"/>
              </a:avLst>
            </a:prstGeom>
            <a:solidFill>
              <a:srgbClr val="B50F0C"/>
            </a:solidFill>
            <a:ln w="12700" cap="flat" cmpd="sng" algn="ctr">
              <a:solidFill>
                <a:srgbClr val="B50F0C"/>
              </a:solidFill>
              <a:prstDash val="solid"/>
              <a:miter lim="800000"/>
            </a:ln>
            <a:effectLst/>
          </p:spPr>
          <p:txBody>
            <a:bodyPr rtlCol="0" anchor="ctr"/>
            <a:lstStyle/>
            <a:p>
              <a:pPr lvl="0" algn="ctr">
                <a:defRPr/>
              </a:pPr>
              <a:r>
                <a:rPr lang="zh-CN" altLang="en-US" b="1" kern="0" dirty="0">
                  <a:solidFill>
                    <a:srgbClr val="FFFFFF"/>
                  </a:solidFill>
                  <a:effectLst>
                    <a:outerShdw blurRad="38100" dist="38100" dir="2700000" algn="tl">
                      <a:srgbClr val="000000">
                        <a:alpha val="43137"/>
                      </a:srgbClr>
                    </a:outerShdw>
                  </a:effectLst>
                  <a:latin typeface="仓耳渔阳体 W03" panose="02020400000000000000" pitchFamily="18" charset="-122"/>
                  <a:ea typeface="仓耳渔阳体 W03" panose="02020400000000000000" pitchFamily="18" charset="-122"/>
                  <a:cs typeface="+mn-ea"/>
                  <a:sym typeface="+mn-lt"/>
                </a:rPr>
                <a:t>发展是当今时代的一大主题，也是党执政兴国的第一要务。</a:t>
              </a:r>
              <a:endParaRPr kumimoji="0" lang="zh-CN" altLang="en-US"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仓耳渔阳体 W03" panose="02020400000000000000" pitchFamily="18" charset="-122"/>
                <a:ea typeface="仓耳渔阳体 W03" panose="02020400000000000000" pitchFamily="18" charset="-122"/>
                <a:cs typeface="+mn-ea"/>
                <a:sym typeface="+mn-lt"/>
              </a:endParaRPr>
            </a:p>
          </p:txBody>
        </p:sp>
        <p:cxnSp>
          <p:nvCxnSpPr>
            <p:cNvPr id="60" name="Aitds5-2"/>
            <p:cNvCxnSpPr/>
            <p:nvPr/>
          </p:nvCxnSpPr>
          <p:spPr>
            <a:xfrm flipH="1">
              <a:off x="4384261" y="2422757"/>
              <a:ext cx="621862" cy="0"/>
            </a:xfrm>
            <a:prstGeom prst="line">
              <a:avLst/>
            </a:prstGeom>
            <a:noFill/>
            <a:ln w="6350" cap="flat" cmpd="sng" algn="ctr">
              <a:solidFill>
                <a:srgbClr val="C00000"/>
              </a:solidFill>
              <a:prstDash val="solid"/>
              <a:miter lim="800000"/>
              <a:tailEnd type="oval"/>
            </a:ln>
            <a:effectLst/>
          </p:spPr>
        </p:cxnSp>
        <p:cxnSp>
          <p:nvCxnSpPr>
            <p:cNvPr id="61" name="Aitds5-3"/>
            <p:cNvCxnSpPr/>
            <p:nvPr/>
          </p:nvCxnSpPr>
          <p:spPr>
            <a:xfrm>
              <a:off x="9870662" y="2422757"/>
              <a:ext cx="621862" cy="0"/>
            </a:xfrm>
            <a:prstGeom prst="line">
              <a:avLst/>
            </a:prstGeom>
            <a:noFill/>
            <a:ln w="6350" cap="flat" cmpd="sng" algn="ctr">
              <a:solidFill>
                <a:srgbClr val="C00000"/>
              </a:solidFill>
              <a:prstDash val="solid"/>
              <a:miter lim="800000"/>
              <a:tailEnd type="oval"/>
            </a:ln>
            <a:effectLst/>
          </p:spPr>
        </p:cxnSp>
      </p:grpSp>
      <p:sp>
        <p:nvSpPr>
          <p:cNvPr id="62" name="Aitds6"/>
          <p:cNvSpPr/>
          <p:nvPr/>
        </p:nvSpPr>
        <p:spPr>
          <a:xfrm>
            <a:off x="1460423" y="3636963"/>
            <a:ext cx="6940627" cy="2555764"/>
          </a:xfrm>
          <a:prstGeom prst="rect">
            <a:avLst/>
          </a:prstGeom>
          <a:noFill/>
        </p:spPr>
        <p:txBody>
          <a:bodyPr wrap="square" rtlCol="0">
            <a:spAutoFit/>
          </a:bodyPr>
          <a:lstStyle/>
          <a:p>
            <a:pPr marR="0" lvl="0" indent="-342900" algn="just" fontAlgn="auto">
              <a:lnSpc>
                <a:spcPct val="150000"/>
              </a:lnSpc>
              <a:spcBef>
                <a:spcPct val="0"/>
              </a:spcBef>
              <a:spcAft>
                <a:spcPct val="0"/>
              </a:spcAft>
              <a:buClrTx/>
              <a:buSzTx/>
              <a:buFont typeface="Wingdings" panose="05000000000000000000" pitchFamily="2" charset="2"/>
              <a:buChar char="l"/>
              <a:defRPr/>
            </a:pPr>
            <a:r>
              <a:rPr lang="zh-CN" altLang="en-US" sz="1200" dirty="0">
                <a:latin typeface="仓耳渔阳体 W03" panose="02020400000000000000" pitchFamily="18" charset="-122"/>
                <a:ea typeface="仓耳渔阳体 W03" panose="02020400000000000000" pitchFamily="18" charset="-122"/>
                <a:cs typeface="+mn-ea"/>
                <a:sym typeface="+mn-lt"/>
              </a:rPr>
              <a:t>加强党的先进性建设，首要任务就是提高领导发展的能力。</a:t>
            </a:r>
            <a:endParaRPr lang="en-US" altLang="zh-CN" sz="1200" dirty="0">
              <a:latin typeface="仓耳渔阳体 W03" panose="02020400000000000000" pitchFamily="18" charset="-122"/>
              <a:ea typeface="仓耳渔阳体 W03" panose="02020400000000000000" pitchFamily="18" charset="-122"/>
              <a:cs typeface="+mn-ea"/>
              <a:sym typeface="+mn-lt"/>
            </a:endParaRPr>
          </a:p>
          <a:p>
            <a:pPr marR="0" lvl="0" indent="-342900" algn="just" fontAlgn="auto">
              <a:lnSpc>
                <a:spcPct val="150000"/>
              </a:lnSpc>
              <a:spcBef>
                <a:spcPct val="0"/>
              </a:spcBef>
              <a:spcAft>
                <a:spcPct val="0"/>
              </a:spcAft>
              <a:buClrTx/>
              <a:buSzTx/>
              <a:buFont typeface="Wingdings" panose="05000000000000000000" pitchFamily="2" charset="2"/>
              <a:buChar char="l"/>
              <a:defRPr/>
            </a:pPr>
            <a:r>
              <a:rPr lang="zh-CN" altLang="en-US" sz="1200" dirty="0">
                <a:latin typeface="仓耳渔阳体 W03" panose="02020400000000000000" pitchFamily="18" charset="-122"/>
                <a:ea typeface="仓耳渔阳体 W03" panose="02020400000000000000" pitchFamily="18" charset="-122"/>
                <a:cs typeface="+mn-ea"/>
                <a:sym typeface="+mn-lt"/>
              </a:rPr>
              <a:t>当今世界处于深刻变化之中，综合国力的竞争日趋激烈，我国全面建设小康社会的进程中也出现了许多前所未有的新情况、新问题。</a:t>
            </a:r>
            <a:endParaRPr lang="en-US" altLang="zh-CN" sz="1200" dirty="0">
              <a:latin typeface="仓耳渔阳体 W03" panose="02020400000000000000" pitchFamily="18" charset="-122"/>
              <a:ea typeface="仓耳渔阳体 W03" panose="02020400000000000000" pitchFamily="18" charset="-122"/>
              <a:cs typeface="+mn-ea"/>
              <a:sym typeface="+mn-lt"/>
            </a:endParaRPr>
          </a:p>
          <a:p>
            <a:pPr marR="0" lvl="0" indent="-342900" algn="just" fontAlgn="auto">
              <a:lnSpc>
                <a:spcPct val="150000"/>
              </a:lnSpc>
              <a:spcBef>
                <a:spcPct val="0"/>
              </a:spcBef>
              <a:spcAft>
                <a:spcPct val="0"/>
              </a:spcAft>
              <a:buClrTx/>
              <a:buSzTx/>
              <a:buFont typeface="Wingdings" panose="05000000000000000000" pitchFamily="2" charset="2"/>
              <a:buChar char="l"/>
              <a:defRPr/>
            </a:pPr>
            <a:r>
              <a:rPr lang="zh-CN" altLang="en-US" sz="1200" dirty="0">
                <a:latin typeface="仓耳渔阳体 W03" panose="02020400000000000000" pitchFamily="18" charset="-122"/>
                <a:ea typeface="仓耳渔阳体 W03" panose="02020400000000000000" pitchFamily="18" charset="-122"/>
                <a:cs typeface="+mn-ea"/>
                <a:sym typeface="+mn-lt"/>
              </a:rPr>
              <a:t>“红船精神”昭示我们，在社会发展的进程中，我们不能因循守旧，刻舟求剑，必须勇立潮头，敢为人先，以创新的精神永葆党的生机和活力。</a:t>
            </a:r>
            <a:endParaRPr lang="en-US" altLang="zh-CN" sz="1200" dirty="0">
              <a:latin typeface="仓耳渔阳体 W03" panose="02020400000000000000" pitchFamily="18" charset="-122"/>
              <a:ea typeface="仓耳渔阳体 W03" panose="02020400000000000000" pitchFamily="18" charset="-122"/>
              <a:cs typeface="+mn-ea"/>
              <a:sym typeface="+mn-lt"/>
            </a:endParaRPr>
          </a:p>
          <a:p>
            <a:pPr marR="0" lvl="0" indent="-342900" algn="just" fontAlgn="auto">
              <a:lnSpc>
                <a:spcPct val="150000"/>
              </a:lnSpc>
              <a:spcBef>
                <a:spcPct val="0"/>
              </a:spcBef>
              <a:spcAft>
                <a:spcPct val="0"/>
              </a:spcAft>
              <a:buClrTx/>
              <a:buSzTx/>
              <a:buFont typeface="Wingdings" panose="05000000000000000000" pitchFamily="2" charset="2"/>
              <a:buChar char="l"/>
              <a:defRPr/>
            </a:pPr>
            <a:r>
              <a:rPr lang="zh-CN" altLang="en-US" sz="1200" dirty="0">
                <a:latin typeface="仓耳渔阳体 W03" panose="02020400000000000000" pitchFamily="18" charset="-122"/>
                <a:ea typeface="仓耳渔阳体 W03" panose="02020400000000000000" pitchFamily="18" charset="-122"/>
                <a:cs typeface="+mn-ea"/>
                <a:sym typeface="+mn-lt"/>
              </a:rPr>
              <a:t>面对新挑战、新机遇和新形势、新任务，我们要坚持和发扬“红船精神”，有敢于突破前人的勇气和智慧，自觉克服安于现状、不思进取的思想观念，坚持用创新的理论成果武装头脑，用创新的思想观念谋划工作，紧紧扭住发展不放松，与时俱进，开拓创新，不断推进建设中国特色社会主义的伟大事业</a:t>
            </a:r>
            <a:r>
              <a:rPr lang="zh-CN" altLang="en-US" sz="1200" dirty="0" smtClean="0">
                <a:latin typeface="仓耳渔阳体 W03" panose="02020400000000000000" pitchFamily="18" charset="-122"/>
                <a:ea typeface="仓耳渔阳体 W03" panose="02020400000000000000" pitchFamily="18" charset="-122"/>
                <a:cs typeface="+mn-ea"/>
                <a:sym typeface="+mn-lt"/>
              </a:rPr>
              <a:t>。</a:t>
            </a:r>
            <a:endParaRPr lang="zh-CN" altLang="en-US" sz="1200" dirty="0">
              <a:latin typeface="仓耳渔阳体 W03" panose="02020400000000000000" pitchFamily="18" charset="-122"/>
              <a:ea typeface="仓耳渔阳体 W03" panose="02020400000000000000" pitchFamily="18" charset="-122"/>
              <a:cs typeface="+mn-ea"/>
              <a:sym typeface="+mn-lt"/>
            </a:endParaRPr>
          </a:p>
        </p:txBody>
      </p:sp>
      <p:pic>
        <p:nvPicPr>
          <p:cNvPr id="63" name="Aitds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8098079" y="2042125"/>
            <a:ext cx="3553987" cy="4815875"/>
          </a:xfrm>
          <a:custGeom>
            <a:avLst/>
            <a:gdLst>
              <a:gd name="connsiteX0" fmla="*/ 4568574 w 4568574"/>
              <a:gd name="connsiteY0" fmla="*/ 0 h 6190704"/>
              <a:gd name="connsiteX1" fmla="*/ 0 w 4568574"/>
              <a:gd name="connsiteY1" fmla="*/ 0 h 6190704"/>
              <a:gd name="connsiteX2" fmla="*/ 0 w 4568574"/>
              <a:gd name="connsiteY2" fmla="*/ 6190704 h 6190704"/>
              <a:gd name="connsiteX3" fmla="*/ 4568574 w 4568574"/>
              <a:gd name="connsiteY3" fmla="*/ 6190704 h 6190704"/>
            </a:gdLst>
            <a:ahLst/>
            <a:cxnLst>
              <a:cxn ang="0">
                <a:pos x="connsiteX0" y="connsiteY0"/>
              </a:cxn>
              <a:cxn ang="0">
                <a:pos x="connsiteX1" y="connsiteY1"/>
              </a:cxn>
              <a:cxn ang="0">
                <a:pos x="connsiteX2" y="connsiteY2"/>
              </a:cxn>
              <a:cxn ang="0">
                <a:pos x="connsiteX3" y="connsiteY3"/>
              </a:cxn>
            </a:cxnLst>
            <a:rect l="l" t="t" r="r" b="b"/>
            <a:pathLst>
              <a:path w="4568574" h="6190704">
                <a:moveTo>
                  <a:pt x="4568574" y="0"/>
                </a:moveTo>
                <a:lnTo>
                  <a:pt x="0" y="0"/>
                </a:lnTo>
                <a:lnTo>
                  <a:pt x="0" y="6190704"/>
                </a:lnTo>
                <a:lnTo>
                  <a:pt x="4568574" y="6190704"/>
                </a:lnTo>
                <a:close/>
              </a:path>
            </a:pathLst>
          </a:cu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fade">
                                      <p:cBhvr>
                                        <p:cTn id="11" dur="1000"/>
                                        <p:tgtEl>
                                          <p:spTgt spid="57"/>
                                        </p:tgtEl>
                                      </p:cBhvr>
                                    </p:animEffect>
                                  </p:childTnLst>
                                </p:cTn>
                              </p:par>
                            </p:childTnLst>
                          </p:cTn>
                        </p:par>
                        <p:par>
                          <p:cTn id="12" fill="hold" nodeType="afterGroup">
                            <p:stCondLst>
                              <p:cond delay="2000"/>
                            </p:stCondLst>
                            <p:childTnLst>
                              <p:par>
                                <p:cTn id="13" presetID="16" presetClass="entr" presetSubtype="21"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barn(inVertical)">
                                      <p:cBhvr>
                                        <p:cTn id="15" dur="500"/>
                                        <p:tgtEl>
                                          <p:spTgt spid="58"/>
                                        </p:tgtEl>
                                      </p:cBhvr>
                                    </p:animEffect>
                                  </p:childTnLst>
                                </p:cTn>
                              </p:par>
                            </p:childTnLst>
                          </p:cTn>
                        </p:par>
                        <p:par>
                          <p:cTn id="16" fill="hold" nodeType="afterGroup">
                            <p:stCondLst>
                              <p:cond delay="25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62"/>
                                        </p:tgtEl>
                                        <p:attrNameLst>
                                          <p:attrName>style.visibility</p:attrName>
                                        </p:attrNameLst>
                                      </p:cBhvr>
                                      <p:to>
                                        <p:strVal val="visible"/>
                                      </p:to>
                                    </p:set>
                                    <p:anim calcmode="lin" valueType="num">
                                      <p:cBhvr>
                                        <p:cTn id="19" dur="350" fill="hold"/>
                                        <p:tgtEl>
                                          <p:spTgt spid="62"/>
                                        </p:tgtEl>
                                        <p:attrNameLst>
                                          <p:attrName>ppt_w</p:attrName>
                                        </p:attrNameLst>
                                      </p:cBhvr>
                                      <p:tavLst>
                                        <p:tav tm="0">
                                          <p:val>
                                            <p:fltVal val="0"/>
                                          </p:val>
                                        </p:tav>
                                        <p:tav tm="100000">
                                          <p:val>
                                            <p:strVal val="#ppt_w"/>
                                          </p:val>
                                        </p:tav>
                                      </p:tavLst>
                                    </p:anim>
                                    <p:anim calcmode="lin" valueType="num">
                                      <p:cBhvr>
                                        <p:cTn id="20" dur="350" fill="hold"/>
                                        <p:tgtEl>
                                          <p:spTgt spid="62"/>
                                        </p:tgtEl>
                                        <p:attrNameLst>
                                          <p:attrName>ppt_h</p:attrName>
                                        </p:attrNameLst>
                                      </p:cBhvr>
                                      <p:tavLst>
                                        <p:tav tm="0">
                                          <p:val>
                                            <p:fltVal val="0"/>
                                          </p:val>
                                        </p:tav>
                                        <p:tav tm="100000">
                                          <p:val>
                                            <p:strVal val="#ppt_h"/>
                                          </p:val>
                                        </p:tav>
                                      </p:tavLst>
                                    </p:anim>
                                    <p:anim calcmode="lin" valueType="num">
                                      <p:cBhvr>
                                        <p:cTn id="21" dur="350" fill="hold"/>
                                        <p:tgtEl>
                                          <p:spTgt spid="62"/>
                                        </p:tgtEl>
                                        <p:attrNameLst>
                                          <p:attrName>style.rotation</p:attrName>
                                        </p:attrNameLst>
                                      </p:cBhvr>
                                      <p:tavLst>
                                        <p:tav tm="0">
                                          <p:val>
                                            <p:fltVal val="90"/>
                                          </p:val>
                                        </p:tav>
                                        <p:tav tm="100000">
                                          <p:val>
                                            <p:fltVal val="0"/>
                                          </p:val>
                                        </p:tav>
                                      </p:tavLst>
                                    </p:anim>
                                    <p:animEffect transition="in" filter="fade">
                                      <p:cBhvr>
                                        <p:cTn id="22" dur="350"/>
                                        <p:tgtEl>
                                          <p:spTgt spid="62"/>
                                        </p:tgtEl>
                                      </p:cBhvr>
                                    </p:animEffect>
                                  </p:childTnLst>
                                </p:cTn>
                              </p:par>
                            </p:childTnLst>
                          </p:cTn>
                        </p:par>
                        <p:par>
                          <p:cTn id="23" fill="hold" nodeType="afterGroup">
                            <p:stCondLst>
                              <p:cond delay="7750"/>
                            </p:stCondLst>
                            <p:childTnLst>
                              <p:par>
                                <p:cTn id="24" presetID="42" presetClass="entr" presetSubtype="0" fill="hold" nodeType="afterEffect">
                                  <p:stCondLst>
                                    <p:cond delay="0"/>
                                  </p:stCondLst>
                                  <p:childTnLst>
                                    <p:set>
                                      <p:cBhvr>
                                        <p:cTn id="25" dur="1" fill="hold">
                                          <p:stCondLst>
                                            <p:cond delay="0"/>
                                          </p:stCondLst>
                                        </p:cTn>
                                        <p:tgtEl>
                                          <p:spTgt spid="63"/>
                                        </p:tgtEl>
                                        <p:attrNameLst>
                                          <p:attrName>style.visibility</p:attrName>
                                        </p:attrNameLst>
                                      </p:cBhvr>
                                      <p:to>
                                        <p:strVal val="visible"/>
                                      </p:to>
                                    </p:set>
                                    <p:animEffect transition="in" filter="fade">
                                      <p:cBhvr>
                                        <p:cTn id="26" dur="1000"/>
                                        <p:tgtEl>
                                          <p:spTgt spid="63"/>
                                        </p:tgtEl>
                                      </p:cBhvr>
                                    </p:animEffect>
                                    <p:anim calcmode="lin" valueType="num">
                                      <p:cBhvr>
                                        <p:cTn id="27" dur="1000" fill="hold"/>
                                        <p:tgtEl>
                                          <p:spTgt spid="63"/>
                                        </p:tgtEl>
                                        <p:attrNameLst>
                                          <p:attrName>ppt_x</p:attrName>
                                        </p:attrNameLst>
                                      </p:cBhvr>
                                      <p:tavLst>
                                        <p:tav tm="0">
                                          <p:val>
                                            <p:strVal val="#ppt_x"/>
                                          </p:val>
                                        </p:tav>
                                        <p:tav tm="100000">
                                          <p:val>
                                            <p:strVal val="#ppt_x"/>
                                          </p:val>
                                        </p:tav>
                                      </p:tavLst>
                                    </p:anim>
                                    <p:anim calcmode="lin" valueType="num">
                                      <p:cBhvr>
                                        <p:cTn id="28"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57" grpId="0" animBg="1"/>
      <p:bldP spid="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红船精神的重要意义</a:t>
            </a:r>
          </a:p>
        </p:txBody>
      </p:sp>
      <p:sp>
        <p:nvSpPr>
          <p:cNvPr id="3" name="Aitds2"/>
          <p:cNvSpPr txBox="1"/>
          <p:nvPr/>
        </p:nvSpPr>
        <p:spPr bwMode="auto">
          <a:xfrm>
            <a:off x="1458187" y="1231472"/>
            <a:ext cx="9825510" cy="825929"/>
          </a:xfrm>
          <a:prstGeom prst="roundRect">
            <a:avLst>
              <a:gd name="adj" fmla="val 50000"/>
            </a:avLst>
          </a:prstGeom>
          <a:noFill/>
          <a:ln>
            <a:gradFill>
              <a:gsLst>
                <a:gs pos="0">
                  <a:srgbClr val="C00000"/>
                </a:gs>
                <a:gs pos="87000">
                  <a:srgbClr val="C00000">
                    <a:alpha val="0"/>
                  </a:srgbClr>
                </a:gs>
              </a:gsLst>
              <a:lin ang="0" scaled="0"/>
            </a:gradFill>
          </a:ln>
        </p:spPr>
        <p:txBody>
          <a:bodyPr wrap="square" lIns="121920" tIns="60960" rIns="121920" bIns="60960" anchor="ctr">
            <a:noAutofit/>
          </a:bodyPr>
          <a:lstStyle/>
          <a:p>
            <a:pPr lvl="0" algn="just" defTabSz="913765" eaLnBrk="0" fontAlgn="base" hangingPunct="0">
              <a:spcBef>
                <a:spcPct val="0"/>
              </a:spcBef>
              <a:spcAft>
                <a:spcPct val="0"/>
              </a:spcAft>
              <a:defRPr/>
            </a:pPr>
            <a:r>
              <a:rPr lang="zh-CN" altLang="en-US" sz="2000" dirty="0">
                <a:solidFill>
                  <a:srgbClr val="C00000"/>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“红船精神”是鼓舞我们坚定共产主义理想和中国特色社会主义信念，</a:t>
            </a:r>
            <a:endParaRPr lang="en-US" altLang="zh-CN" sz="2000" dirty="0">
              <a:solidFill>
                <a:srgbClr val="C00000"/>
              </a:solidFill>
              <a:latin typeface="思源宋体 CN Heavy" panose="02020900000000000000" pitchFamily="18" charset="-122"/>
              <a:ea typeface="思源宋体 CN Heavy" panose="02020900000000000000" pitchFamily="18" charset="-122"/>
              <a:cs typeface="+mn-ea"/>
              <a:sym typeface="Arial" panose="020B0604020202020204" pitchFamily="34" charset="0"/>
            </a:endParaRPr>
          </a:p>
          <a:p>
            <a:pPr lvl="0" algn="just" defTabSz="913765" eaLnBrk="0" fontAlgn="base" hangingPunct="0">
              <a:spcBef>
                <a:spcPct val="0"/>
              </a:spcBef>
              <a:spcAft>
                <a:spcPct val="0"/>
              </a:spcAft>
              <a:defRPr/>
            </a:pPr>
            <a:r>
              <a:rPr lang="zh-CN" altLang="en-US" sz="2000" dirty="0">
                <a:solidFill>
                  <a:srgbClr val="C00000"/>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不畏艰险、艰苦奋斗的强大精神支柱</a:t>
            </a:r>
          </a:p>
        </p:txBody>
      </p:sp>
      <p:sp>
        <p:nvSpPr>
          <p:cNvPr id="4" name="Aitds3"/>
          <p:cNvSpPr txBox="1"/>
          <p:nvPr/>
        </p:nvSpPr>
        <p:spPr bwMode="auto">
          <a:xfrm>
            <a:off x="0" y="1231471"/>
            <a:ext cx="1322718" cy="825930"/>
          </a:xfrm>
          <a:custGeom>
            <a:avLst/>
            <a:gdLst>
              <a:gd name="connsiteX0" fmla="*/ 0 w 1322718"/>
              <a:gd name="connsiteY0" fmla="*/ 0 h 825930"/>
              <a:gd name="connsiteX1" fmla="*/ 909753 w 1322718"/>
              <a:gd name="connsiteY1" fmla="*/ 0 h 825930"/>
              <a:gd name="connsiteX2" fmla="*/ 1322718 w 1322718"/>
              <a:gd name="connsiteY2" fmla="*/ 412965 h 825930"/>
              <a:gd name="connsiteX3" fmla="*/ 1322717 w 1322718"/>
              <a:gd name="connsiteY3" fmla="*/ 412965 h 825930"/>
              <a:gd name="connsiteX4" fmla="*/ 909752 w 1322718"/>
              <a:gd name="connsiteY4" fmla="*/ 825930 h 825930"/>
              <a:gd name="connsiteX5" fmla="*/ 0 w 1322718"/>
              <a:gd name="connsiteY5" fmla="*/ 825929 h 82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2718" h="825930">
                <a:moveTo>
                  <a:pt x="0" y="0"/>
                </a:moveTo>
                <a:lnTo>
                  <a:pt x="909753" y="0"/>
                </a:lnTo>
                <a:cubicBezTo>
                  <a:pt x="1137827" y="0"/>
                  <a:pt x="1322718" y="184891"/>
                  <a:pt x="1322718" y="412965"/>
                </a:cubicBezTo>
                <a:lnTo>
                  <a:pt x="1322717" y="412965"/>
                </a:lnTo>
                <a:cubicBezTo>
                  <a:pt x="1322717" y="641039"/>
                  <a:pt x="1137826" y="825930"/>
                  <a:pt x="909752" y="825930"/>
                </a:cubicBezTo>
                <a:lnTo>
                  <a:pt x="0" y="825929"/>
                </a:lnTo>
                <a:close/>
              </a:path>
            </a:pathLst>
          </a:custGeom>
          <a:solidFill>
            <a:srgbClr val="C00000"/>
          </a:solidFill>
          <a:ln>
            <a:noFill/>
          </a:ln>
        </p:spPr>
        <p:txBody>
          <a:bodyPr wrap="square" lIns="121920" tIns="60960" rIns="121920" bIns="60960" anchor="ctr">
            <a:noAutofit/>
          </a:bodyPr>
          <a:lstStyle/>
          <a:p>
            <a:pPr algn="r" defTabSz="1219200">
              <a:spcBef>
                <a:spcPct val="0"/>
              </a:spcBef>
            </a:pPr>
            <a:r>
              <a:rPr lang="en-US" altLang="zh-CN" sz="4265" b="1" kern="0">
                <a:solidFill>
                  <a:schemeClr val="bg1"/>
                </a:solidFill>
                <a:latin typeface="思源宋体 CN Heavy" panose="02020900000000000000" pitchFamily="18" charset="-122"/>
                <a:ea typeface="思源宋体 CN Heavy" panose="02020900000000000000" pitchFamily="18" charset="-122"/>
                <a:cs typeface="+mn-ea"/>
                <a:sym typeface="+mn-lt"/>
              </a:rPr>
              <a:t>02</a:t>
            </a:r>
            <a:endParaRPr lang="zh-CN" altLang="en-US" sz="4265" b="1" kern="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sp>
        <p:nvSpPr>
          <p:cNvPr id="5" name="Aitds6"/>
          <p:cNvSpPr/>
          <p:nvPr/>
        </p:nvSpPr>
        <p:spPr>
          <a:xfrm>
            <a:off x="604417" y="2653145"/>
            <a:ext cx="8057355" cy="1713441"/>
          </a:xfrm>
          <a:prstGeom prst="roundRect">
            <a:avLst>
              <a:gd name="adj" fmla="val 512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仓耳渔阳体 W03" panose="02020400000000000000" pitchFamily="18" charset="-122"/>
              <a:ea typeface="仓耳渔阳体 W03" panose="02020400000000000000" pitchFamily="18" charset="-122"/>
              <a:cs typeface="+mn-ea"/>
              <a:sym typeface="+mn-lt"/>
            </a:endParaRPr>
          </a:p>
        </p:txBody>
      </p:sp>
      <p:sp>
        <p:nvSpPr>
          <p:cNvPr id="6" name="Aitds7"/>
          <p:cNvSpPr txBox="1"/>
          <p:nvPr/>
        </p:nvSpPr>
        <p:spPr>
          <a:xfrm>
            <a:off x="743450" y="2884117"/>
            <a:ext cx="7713133" cy="1372683"/>
          </a:xfrm>
          <a:prstGeom prst="rect">
            <a:avLst/>
          </a:prstGeom>
          <a:noFill/>
        </p:spPr>
        <p:txBody>
          <a:bodyPr wrap="square" rtlCol="0">
            <a:spAutoFit/>
          </a:bodyPr>
          <a:lstStyle/>
          <a:p>
            <a:pPr algn="just">
              <a:lnSpc>
                <a:spcPct val="130000"/>
              </a:lnSpc>
            </a:pPr>
            <a:r>
              <a:rPr lang="zh-CN" altLang="en-US" sz="1600">
                <a:latin typeface="仓耳渔阳体 W03" panose="02020400000000000000" pitchFamily="18" charset="-122"/>
                <a:ea typeface="仓耳渔阳体 W03" panose="02020400000000000000" pitchFamily="18" charset="-122"/>
                <a:cs typeface="+mn-ea"/>
                <a:sym typeface="+mn-lt"/>
              </a:rPr>
              <a:t>中国革命的航船是在惊涛骇浪中到达成功的彼岸的，中国改革和建设事业的航程同样不会一帆风顺。建设中国特色社会主义是一项前无古人的创造性事业，全面建设小康社会是一项空前艰巨的宏图伟业，在推进其发展的漫漫征程中充满了重重困难和各种风险。</a:t>
            </a:r>
          </a:p>
        </p:txBody>
      </p:sp>
      <p:sp>
        <p:nvSpPr>
          <p:cNvPr id="7" name="Aitds8"/>
          <p:cNvSpPr/>
          <p:nvPr/>
        </p:nvSpPr>
        <p:spPr>
          <a:xfrm>
            <a:off x="530206" y="2817725"/>
            <a:ext cx="139033" cy="1404928"/>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仓耳渔阳体 W03" panose="02020400000000000000" pitchFamily="18" charset="-122"/>
              <a:ea typeface="仓耳渔阳体 W03" panose="02020400000000000000" pitchFamily="18" charset="-122"/>
              <a:cs typeface="+mn-ea"/>
              <a:sym typeface="+mn-lt"/>
            </a:endParaRPr>
          </a:p>
        </p:txBody>
      </p:sp>
      <p:sp>
        <p:nvSpPr>
          <p:cNvPr id="8" name="Aitds9"/>
          <p:cNvSpPr/>
          <p:nvPr/>
        </p:nvSpPr>
        <p:spPr>
          <a:xfrm>
            <a:off x="604417" y="4520522"/>
            <a:ext cx="8057355" cy="1713441"/>
          </a:xfrm>
          <a:prstGeom prst="roundRect">
            <a:avLst>
              <a:gd name="adj" fmla="val 512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仓耳渔阳体 W03" panose="02020400000000000000" pitchFamily="18" charset="-122"/>
              <a:ea typeface="仓耳渔阳体 W03" panose="02020400000000000000" pitchFamily="18" charset="-122"/>
              <a:cs typeface="+mn-ea"/>
              <a:sym typeface="+mn-lt"/>
            </a:endParaRPr>
          </a:p>
        </p:txBody>
      </p:sp>
      <p:sp>
        <p:nvSpPr>
          <p:cNvPr id="9" name="Aitds10"/>
          <p:cNvSpPr txBox="1"/>
          <p:nvPr/>
        </p:nvSpPr>
        <p:spPr>
          <a:xfrm>
            <a:off x="782639" y="4811935"/>
            <a:ext cx="7264082" cy="1532727"/>
          </a:xfrm>
          <a:prstGeom prst="rect">
            <a:avLst/>
          </a:prstGeom>
          <a:noFill/>
        </p:spPr>
        <p:txBody>
          <a:bodyPr wrap="square" rtlCol="0">
            <a:spAutoFit/>
          </a:bodyPr>
          <a:lstStyle/>
          <a:p>
            <a:pPr algn="just">
              <a:lnSpc>
                <a:spcPct val="130000"/>
              </a:lnSpc>
            </a:pPr>
            <a:r>
              <a:rPr lang="zh-CN" altLang="en-US" sz="1200">
                <a:latin typeface="仓耳渔阳体 W03" panose="02020400000000000000" pitchFamily="18" charset="-122"/>
                <a:ea typeface="仓耳渔阳体 W03" panose="02020400000000000000" pitchFamily="18" charset="-122"/>
                <a:cs typeface="+mn-ea"/>
                <a:sym typeface="+mn-lt"/>
              </a:rPr>
              <a:t>“红船精神”昭示我们，逆水行舟，不进则退。面对我们的基本国情和我们党的历史使命，没有坚定的理想和必胜的信念，没有不畏艰辛、励精图治的精神状态和艰苦奋斗、顽强拼搏的作风，就难以克服前进道路上的重重困难，难以战胜前进道路上的风险和挑战。我们必须坚持和发扬“红船精神”，坚定理想信念，增强忧患意识，居安思危，处盛虑衰，以共产党人的胸襟和眼界观察世界、判断形势，恪尽职守、脚踏实地，不怕艰难、坚韧不拔，矢志拼搏、艰苦创业，努力谱写全面建设小康社会、加快推进社会主义现代化的新篇章。</a:t>
            </a:r>
          </a:p>
        </p:txBody>
      </p:sp>
      <p:sp>
        <p:nvSpPr>
          <p:cNvPr id="10" name="Aitds11"/>
          <p:cNvSpPr/>
          <p:nvPr/>
        </p:nvSpPr>
        <p:spPr>
          <a:xfrm>
            <a:off x="530206" y="4685103"/>
            <a:ext cx="139033" cy="1404928"/>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仓耳渔阳体 W03" panose="02020400000000000000" pitchFamily="18" charset="-122"/>
              <a:ea typeface="仓耳渔阳体 W03" panose="02020400000000000000" pitchFamily="18" charset="-122"/>
              <a:cs typeface="+mn-ea"/>
              <a:sym typeface="+mn-lt"/>
            </a:endParaRPr>
          </a:p>
        </p:txBody>
      </p:sp>
      <p:pic>
        <p:nvPicPr>
          <p:cNvPr id="12" name="Aitds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8798453" y="1583235"/>
            <a:ext cx="3031008" cy="49564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childTnLst>
                          </p:cTn>
                        </p:par>
                      </p:childTnLst>
                    </p:cTn>
                  </p:par>
                  <p:par>
                    <p:cTn id="11" fill="hold" nodeType="clickPar">
                      <p:stCondLst>
                        <p:cond delay="indefinite"/>
                        <p:cond evt="onBegin" delay="0">
                          <p:tn val="10"/>
                        </p:cond>
                      </p:stCondLst>
                      <p:childTnLst>
                        <p:par>
                          <p:cTn id="12" fill="hold" nodeType="after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par>
                          <p:cTn id="16" fill="hold" nodeType="afterGroup">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2000"/>
                                        <p:tgtEl>
                                          <p:spTgt spid="6"/>
                                        </p:tgtEl>
                                      </p:cBhvr>
                                    </p:animEffect>
                                  </p:childTnLst>
                                </p:cTn>
                              </p:par>
                            </p:childTnLst>
                          </p:cTn>
                        </p:par>
                        <p:par>
                          <p:cTn id="20" fill="hold" nodeType="afterGroup">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childTnLst>
                          </p:cTn>
                        </p:par>
                        <p:par>
                          <p:cTn id="24" fill="hold" nodeType="afterGroup">
                            <p:stCondLst>
                              <p:cond delay="3000"/>
                            </p:stCondLst>
                            <p:childTnLst>
                              <p:par>
                                <p:cTn id="25" presetID="16" presetClass="entr" presetSubtype="21"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par>
                          <p:cTn id="28" fill="hold" nodeType="afterGroup">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up)">
                                      <p:cBhvr>
                                        <p:cTn id="31" dur="2000"/>
                                        <p:tgtEl>
                                          <p:spTgt spid="9"/>
                                        </p:tgtEl>
                                      </p:cBhvr>
                                    </p:animEffect>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2" presetClass="entr" presetSubtype="12" fill="hold"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0-#ppt_w/2"/>
                                          </p:val>
                                        </p:tav>
                                        <p:tav tm="100000">
                                          <p:val>
                                            <p:strVal val="#ppt_x"/>
                                          </p:val>
                                        </p:tav>
                                      </p:tavLst>
                                    </p:anim>
                                    <p:anim calcmode="lin" valueType="num">
                                      <p:cBhvr additive="base">
                                        <p:cTn id="3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P spid="7" grpId="0" animBg="1"/>
      <p:bldP spid="8" grpId="0" animBg="1"/>
      <p:bldP spid="9" grpId="0"/>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红船精神的重要意义</a:t>
            </a:r>
          </a:p>
        </p:txBody>
      </p:sp>
      <p:sp>
        <p:nvSpPr>
          <p:cNvPr id="3" name="Aitds2"/>
          <p:cNvSpPr txBox="1"/>
          <p:nvPr/>
        </p:nvSpPr>
        <p:spPr bwMode="auto">
          <a:xfrm>
            <a:off x="1458187" y="1231472"/>
            <a:ext cx="9344796" cy="825929"/>
          </a:xfrm>
          <a:prstGeom prst="roundRect">
            <a:avLst>
              <a:gd name="adj" fmla="val 50000"/>
            </a:avLst>
          </a:prstGeom>
          <a:noFill/>
          <a:ln>
            <a:gradFill>
              <a:gsLst>
                <a:gs pos="0">
                  <a:srgbClr val="C00000"/>
                </a:gs>
                <a:gs pos="87000">
                  <a:srgbClr val="C00000">
                    <a:alpha val="0"/>
                  </a:srgbClr>
                </a:gs>
              </a:gsLst>
              <a:lin ang="0" scaled="0"/>
            </a:gradFill>
          </a:ln>
        </p:spPr>
        <p:txBody>
          <a:bodyPr wrap="square" lIns="121920" tIns="60960" rIns="121920" bIns="60960" anchor="ctr">
            <a:noAutofit/>
          </a:bodyPr>
          <a:lstStyle/>
          <a:p>
            <a:pPr lvl="0" algn="just" defTabSz="913765" eaLnBrk="0" fontAlgn="base" hangingPunct="0">
              <a:spcBef>
                <a:spcPct val="0"/>
              </a:spcBef>
              <a:spcAft>
                <a:spcPct val="0"/>
              </a:spcAft>
              <a:defRPr/>
            </a:pPr>
            <a:r>
              <a:rPr lang="zh-CN" altLang="en-US" sz="2000" dirty="0">
                <a:solidFill>
                  <a:srgbClr val="C00000"/>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“红船精神”是鞭策我们牢记立党为公、执政为民本质要求和全心全意为人民服务的根本宗旨，求真务实、一心为民的强大道德力量</a:t>
            </a:r>
          </a:p>
        </p:txBody>
      </p:sp>
      <p:sp>
        <p:nvSpPr>
          <p:cNvPr id="4" name="Aitds3"/>
          <p:cNvSpPr txBox="1"/>
          <p:nvPr/>
        </p:nvSpPr>
        <p:spPr bwMode="auto">
          <a:xfrm>
            <a:off x="0" y="1231471"/>
            <a:ext cx="1322718" cy="825930"/>
          </a:xfrm>
          <a:custGeom>
            <a:avLst/>
            <a:gdLst>
              <a:gd name="connsiteX0" fmla="*/ 0 w 1322718"/>
              <a:gd name="connsiteY0" fmla="*/ 0 h 825930"/>
              <a:gd name="connsiteX1" fmla="*/ 909753 w 1322718"/>
              <a:gd name="connsiteY1" fmla="*/ 0 h 825930"/>
              <a:gd name="connsiteX2" fmla="*/ 1322718 w 1322718"/>
              <a:gd name="connsiteY2" fmla="*/ 412965 h 825930"/>
              <a:gd name="connsiteX3" fmla="*/ 1322717 w 1322718"/>
              <a:gd name="connsiteY3" fmla="*/ 412965 h 825930"/>
              <a:gd name="connsiteX4" fmla="*/ 909752 w 1322718"/>
              <a:gd name="connsiteY4" fmla="*/ 825930 h 825930"/>
              <a:gd name="connsiteX5" fmla="*/ 0 w 1322718"/>
              <a:gd name="connsiteY5" fmla="*/ 825929 h 82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2718" h="825930">
                <a:moveTo>
                  <a:pt x="0" y="0"/>
                </a:moveTo>
                <a:lnTo>
                  <a:pt x="909753" y="0"/>
                </a:lnTo>
                <a:cubicBezTo>
                  <a:pt x="1137827" y="0"/>
                  <a:pt x="1322718" y="184891"/>
                  <a:pt x="1322718" y="412965"/>
                </a:cubicBezTo>
                <a:lnTo>
                  <a:pt x="1322717" y="412965"/>
                </a:lnTo>
                <a:cubicBezTo>
                  <a:pt x="1322717" y="641039"/>
                  <a:pt x="1137826" y="825930"/>
                  <a:pt x="909752" y="825930"/>
                </a:cubicBezTo>
                <a:lnTo>
                  <a:pt x="0" y="825929"/>
                </a:lnTo>
                <a:close/>
              </a:path>
            </a:pathLst>
          </a:custGeom>
          <a:solidFill>
            <a:srgbClr val="C00000"/>
          </a:solidFill>
          <a:ln>
            <a:noFill/>
          </a:ln>
        </p:spPr>
        <p:txBody>
          <a:bodyPr wrap="square" lIns="121920" tIns="60960" rIns="121920" bIns="60960" anchor="ctr">
            <a:noAutofit/>
          </a:bodyPr>
          <a:lstStyle/>
          <a:p>
            <a:pPr algn="r" defTabSz="1219200">
              <a:spcBef>
                <a:spcPct val="0"/>
              </a:spcBef>
            </a:pPr>
            <a:r>
              <a:rPr lang="en-US" altLang="zh-CN" sz="4265" b="1" kern="0">
                <a:solidFill>
                  <a:schemeClr val="bg1"/>
                </a:solidFill>
                <a:latin typeface="思源宋体 CN Heavy" panose="02020900000000000000" pitchFamily="18" charset="-122"/>
                <a:ea typeface="思源宋体 CN Heavy" panose="02020900000000000000" pitchFamily="18" charset="-122"/>
                <a:cs typeface="+mn-ea"/>
                <a:sym typeface="+mn-lt"/>
              </a:rPr>
              <a:t>03</a:t>
            </a:r>
            <a:endParaRPr lang="zh-CN" altLang="en-US" sz="4265" b="1" kern="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grpSp>
        <p:nvGrpSpPr>
          <p:cNvPr id="15" name="组合 14"/>
          <p:cNvGrpSpPr/>
          <p:nvPr/>
        </p:nvGrpSpPr>
        <p:grpSpPr>
          <a:xfrm>
            <a:off x="814984" y="1822257"/>
            <a:ext cx="1764093" cy="1577436"/>
            <a:chOff x="4218400" y="1886506"/>
            <a:chExt cx="2704845" cy="3895434"/>
          </a:xfrm>
        </p:grpSpPr>
        <p:sp>
          <p:nvSpPr>
            <p:cNvPr id="16" name="弧形 76"/>
            <p:cNvSpPr/>
            <p:nvPr/>
          </p:nvSpPr>
          <p:spPr>
            <a:xfrm flipH="1">
              <a:off x="4218400" y="1886506"/>
              <a:ext cx="2357919" cy="3895434"/>
            </a:xfrm>
            <a:prstGeom prst="arc">
              <a:avLst>
                <a:gd name="adj1" fmla="val 18019006"/>
                <a:gd name="adj2" fmla="val 3583014"/>
              </a:avLst>
            </a:prstGeom>
            <a:ln w="28575">
              <a:gradFill flip="none" rotWithShape="1">
                <a:gsLst>
                  <a:gs pos="0">
                    <a:srgbClr val="BA1219">
                      <a:alpha val="0"/>
                    </a:srgbClr>
                  </a:gs>
                  <a:gs pos="56000">
                    <a:srgbClr val="BA1219"/>
                  </a:gs>
                  <a:gs pos="100000">
                    <a:srgbClr val="BA1219">
                      <a:alpha val="0"/>
                    </a:srgbClr>
                  </a:gs>
                </a:gsLst>
                <a:lin ang="5400000" scaled="1"/>
              </a:gra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sp>
          <p:nvSpPr>
            <p:cNvPr id="17" name="弧形 77"/>
            <p:cNvSpPr/>
            <p:nvPr/>
          </p:nvSpPr>
          <p:spPr>
            <a:xfrm flipH="1">
              <a:off x="4554470" y="2210931"/>
              <a:ext cx="2357919" cy="3160574"/>
            </a:xfrm>
            <a:prstGeom prst="arc">
              <a:avLst>
                <a:gd name="adj1" fmla="val 18542658"/>
                <a:gd name="adj2" fmla="val 3083830"/>
              </a:avLst>
            </a:prstGeom>
            <a:ln w="28575">
              <a:gradFill flip="none" rotWithShape="1">
                <a:gsLst>
                  <a:gs pos="0">
                    <a:srgbClr val="BA1219">
                      <a:alpha val="0"/>
                    </a:srgbClr>
                  </a:gs>
                  <a:gs pos="56000">
                    <a:srgbClr val="BA1219"/>
                  </a:gs>
                  <a:gs pos="100000">
                    <a:srgbClr val="BA1219">
                      <a:alpha val="0"/>
                    </a:srgbClr>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sp>
          <p:nvSpPr>
            <p:cNvPr id="18" name="弧形 79"/>
            <p:cNvSpPr/>
            <p:nvPr/>
          </p:nvSpPr>
          <p:spPr>
            <a:xfrm flipH="1">
              <a:off x="4557239" y="2213377"/>
              <a:ext cx="2357919" cy="3160574"/>
            </a:xfrm>
            <a:prstGeom prst="arc">
              <a:avLst>
                <a:gd name="adj1" fmla="val 18542658"/>
                <a:gd name="adj2" fmla="val 19041531"/>
              </a:avLst>
            </a:prstGeom>
            <a:ln w="76200">
              <a:gradFill flip="none" rotWithShape="1">
                <a:gsLst>
                  <a:gs pos="0">
                    <a:srgbClr val="BA1219">
                      <a:alpha val="0"/>
                    </a:srgbClr>
                  </a:gs>
                  <a:gs pos="56000">
                    <a:srgbClr val="BA1219"/>
                  </a:gs>
                  <a:gs pos="100000">
                    <a:srgbClr val="BA1219">
                      <a:alpha val="0"/>
                    </a:srgbClr>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sp>
          <p:nvSpPr>
            <p:cNvPr id="19" name="弧形 80"/>
            <p:cNvSpPr/>
            <p:nvPr/>
          </p:nvSpPr>
          <p:spPr>
            <a:xfrm flipH="1">
              <a:off x="4565326" y="2214817"/>
              <a:ext cx="2357919" cy="3160574"/>
            </a:xfrm>
            <a:prstGeom prst="arc">
              <a:avLst>
                <a:gd name="adj1" fmla="val 2599855"/>
                <a:gd name="adj2" fmla="val 3083830"/>
              </a:avLst>
            </a:prstGeom>
            <a:ln w="76200">
              <a:gradFill flip="none" rotWithShape="1">
                <a:gsLst>
                  <a:gs pos="0">
                    <a:srgbClr val="BA1219">
                      <a:alpha val="0"/>
                    </a:srgbClr>
                  </a:gs>
                  <a:gs pos="56000">
                    <a:srgbClr val="BA1219"/>
                  </a:gs>
                  <a:gs pos="100000">
                    <a:srgbClr val="BA1219">
                      <a:alpha val="0"/>
                    </a:srgbClr>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grpSp>
      <p:grpSp>
        <p:nvGrpSpPr>
          <p:cNvPr id="20" name="组合 19"/>
          <p:cNvGrpSpPr/>
          <p:nvPr/>
        </p:nvGrpSpPr>
        <p:grpSpPr>
          <a:xfrm rot="10800000">
            <a:off x="9239646" y="1904316"/>
            <a:ext cx="2061400" cy="1600883"/>
            <a:chOff x="4218400" y="1886506"/>
            <a:chExt cx="2704845" cy="3895434"/>
          </a:xfrm>
        </p:grpSpPr>
        <p:sp>
          <p:nvSpPr>
            <p:cNvPr id="21" name="弧形 76"/>
            <p:cNvSpPr/>
            <p:nvPr/>
          </p:nvSpPr>
          <p:spPr>
            <a:xfrm flipH="1">
              <a:off x="4218400" y="1886506"/>
              <a:ext cx="2357919" cy="3895434"/>
            </a:xfrm>
            <a:prstGeom prst="arc">
              <a:avLst>
                <a:gd name="adj1" fmla="val 18019006"/>
                <a:gd name="adj2" fmla="val 3583014"/>
              </a:avLst>
            </a:prstGeom>
            <a:ln w="28575">
              <a:gradFill flip="none" rotWithShape="1">
                <a:gsLst>
                  <a:gs pos="0">
                    <a:srgbClr val="BA1219">
                      <a:alpha val="0"/>
                    </a:srgbClr>
                  </a:gs>
                  <a:gs pos="56000">
                    <a:srgbClr val="BA1219"/>
                  </a:gs>
                  <a:gs pos="100000">
                    <a:srgbClr val="BA1219">
                      <a:alpha val="0"/>
                    </a:srgbClr>
                  </a:gs>
                </a:gsLst>
                <a:lin ang="5400000" scaled="1"/>
              </a:gra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sp>
          <p:nvSpPr>
            <p:cNvPr id="22" name="弧形 77"/>
            <p:cNvSpPr/>
            <p:nvPr/>
          </p:nvSpPr>
          <p:spPr>
            <a:xfrm flipH="1">
              <a:off x="4554470" y="2210931"/>
              <a:ext cx="2357919" cy="3160574"/>
            </a:xfrm>
            <a:prstGeom prst="arc">
              <a:avLst>
                <a:gd name="adj1" fmla="val 18542658"/>
                <a:gd name="adj2" fmla="val 3083830"/>
              </a:avLst>
            </a:prstGeom>
            <a:ln w="28575">
              <a:gradFill flip="none" rotWithShape="1">
                <a:gsLst>
                  <a:gs pos="0">
                    <a:srgbClr val="BA1219">
                      <a:alpha val="0"/>
                    </a:srgbClr>
                  </a:gs>
                  <a:gs pos="56000">
                    <a:srgbClr val="BA1219"/>
                  </a:gs>
                  <a:gs pos="100000">
                    <a:srgbClr val="BA1219">
                      <a:alpha val="0"/>
                    </a:srgbClr>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sp>
          <p:nvSpPr>
            <p:cNvPr id="23" name="弧形 79"/>
            <p:cNvSpPr/>
            <p:nvPr/>
          </p:nvSpPr>
          <p:spPr>
            <a:xfrm flipH="1">
              <a:off x="4557239" y="2213377"/>
              <a:ext cx="2357919" cy="3160574"/>
            </a:xfrm>
            <a:prstGeom prst="arc">
              <a:avLst>
                <a:gd name="adj1" fmla="val 18542658"/>
                <a:gd name="adj2" fmla="val 19041531"/>
              </a:avLst>
            </a:prstGeom>
            <a:ln w="76200">
              <a:gradFill flip="none" rotWithShape="1">
                <a:gsLst>
                  <a:gs pos="0">
                    <a:srgbClr val="BA1219">
                      <a:alpha val="0"/>
                    </a:srgbClr>
                  </a:gs>
                  <a:gs pos="56000">
                    <a:srgbClr val="BA1219"/>
                  </a:gs>
                  <a:gs pos="100000">
                    <a:srgbClr val="BA1219">
                      <a:alpha val="0"/>
                    </a:srgbClr>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sp>
          <p:nvSpPr>
            <p:cNvPr id="24" name="弧形 80"/>
            <p:cNvSpPr/>
            <p:nvPr/>
          </p:nvSpPr>
          <p:spPr>
            <a:xfrm flipH="1">
              <a:off x="4565326" y="2214817"/>
              <a:ext cx="2357919" cy="3160574"/>
            </a:xfrm>
            <a:prstGeom prst="arc">
              <a:avLst>
                <a:gd name="adj1" fmla="val 2599855"/>
                <a:gd name="adj2" fmla="val 3083830"/>
              </a:avLst>
            </a:prstGeom>
            <a:ln w="76200">
              <a:gradFill flip="none" rotWithShape="1">
                <a:gsLst>
                  <a:gs pos="0">
                    <a:srgbClr val="BA1219">
                      <a:alpha val="0"/>
                    </a:srgbClr>
                  </a:gs>
                  <a:gs pos="56000">
                    <a:srgbClr val="BA1219"/>
                  </a:gs>
                  <a:gs pos="100000">
                    <a:srgbClr val="BA1219">
                      <a:alpha val="0"/>
                    </a:srgbClr>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grpSp>
      <p:sp>
        <p:nvSpPr>
          <p:cNvPr id="25" name="矩形 24"/>
          <p:cNvSpPr/>
          <p:nvPr/>
        </p:nvSpPr>
        <p:spPr>
          <a:xfrm>
            <a:off x="1289539" y="2358474"/>
            <a:ext cx="9237152" cy="882196"/>
          </a:xfrm>
          <a:prstGeom prst="rect">
            <a:avLst/>
          </a:prstGeom>
        </p:spPr>
        <p:txBody>
          <a:bodyPr wrap="square" lIns="105571" tIns="52784" rIns="105571" bIns="52784">
            <a:spAutoFit/>
          </a:bodyPr>
          <a:lstStyle/>
          <a:p>
            <a:pPr lvl="0" algn="just" defTabSz="457200" fontAlgn="base">
              <a:lnSpc>
                <a:spcPct val="140000"/>
              </a:lnSpc>
              <a:spcBef>
                <a:spcPct val="0"/>
              </a:spcBef>
              <a:spcAft>
                <a:spcPct val="0"/>
              </a:spcAft>
              <a:defRPr/>
            </a:pPr>
            <a:r>
              <a:rPr lang="zh-CN" altLang="en-US" sz="1200" kern="0">
                <a:solidFill>
                  <a:prstClr val="black">
                    <a:lumMod val="95000"/>
                    <a:lumOff val="5000"/>
                  </a:prstClr>
                </a:solidFill>
                <a:ea typeface="仓耳渔阳体 W03" panose="02020400000000000000" pitchFamily="18" charset="-122"/>
                <a:cs typeface="+mn-ea"/>
                <a:sym typeface="+mn-lt"/>
              </a:rPr>
              <a:t>作为马克思主义政党，我们党自诞生之日起就以解放全人类、实现共产主义为己任，以全心全意为人民服务为根本宗旨。坚持立党为公、执政为民，始终保持党同人民群众的血肉联系，是马克思主义政党与生俱来的政治品质和最高从政道德，是衡量党的先进性的根本标尺。“红船精神”昭示我们，党和人民的关系就好比舟和水的关系，“水可载舟，亦可覆舟”。</a:t>
            </a:r>
            <a:endParaRPr kumimoji="0" lang="en-US" altLang="zh-CN" sz="1200" b="1" i="0" u="none" strike="noStrike" kern="0" cap="none" spc="0" normalizeH="0" baseline="0" noProof="0">
              <a:ln>
                <a:noFill/>
              </a:ln>
              <a:solidFill>
                <a:srgbClr val="E60000"/>
              </a:solidFill>
              <a:effectLst/>
              <a:uLnTx/>
              <a:uFillTx/>
              <a:ea typeface="仓耳渔阳体 W03" panose="02020400000000000000" pitchFamily="18" charset="-122"/>
              <a:cs typeface="+mn-ea"/>
              <a:sym typeface="+mn-lt"/>
            </a:endParaRPr>
          </a:p>
        </p:txBody>
      </p:sp>
      <p:sp>
        <p:nvSpPr>
          <p:cNvPr id="30" name="Aichitds3"/>
          <p:cNvSpPr/>
          <p:nvPr/>
        </p:nvSpPr>
        <p:spPr>
          <a:xfrm>
            <a:off x="887734" y="3292809"/>
            <a:ext cx="3074413" cy="461665"/>
          </a:xfrm>
          <a:prstGeom prst="rect">
            <a:avLst/>
          </a:prstGeom>
        </p:spPr>
        <p:txBody>
          <a:bodyPr wrap="square">
            <a:spAutoFit/>
          </a:bodyPr>
          <a:lstStyle/>
          <a:p>
            <a:pPr lvl="0" defTabSz="457200">
              <a:defRPr/>
            </a:pPr>
            <a:r>
              <a:rPr lang="zh-CN" altLang="en-US" sz="2400">
                <a:solidFill>
                  <a:srgbClr val="C00000"/>
                </a:solidFill>
                <a:latin typeface="思源宋体 CN Heavy" panose="02020900000000000000" pitchFamily="18" charset="-122"/>
                <a:ea typeface="思源宋体 CN Heavy" panose="02020900000000000000" pitchFamily="18" charset="-122"/>
                <a:cs typeface="+mn-ea"/>
                <a:sym typeface="+mn-lt"/>
              </a:rPr>
              <a:t>革命战争年代</a:t>
            </a:r>
            <a:endParaRPr kumimoji="0" lang="en-US" altLang="zh-CN" sz="2400" b="0" i="0" u="none" strike="noStrike" kern="1200" cap="none" spc="0" normalizeH="0" baseline="0" noProof="0">
              <a:ln>
                <a:noFill/>
              </a:ln>
              <a:solidFill>
                <a:srgbClr val="C00000"/>
              </a:solidFill>
              <a:effectLst/>
              <a:uLnTx/>
              <a:uFillTx/>
              <a:latin typeface="思源宋体 CN Heavy" panose="02020900000000000000" pitchFamily="18" charset="-122"/>
              <a:ea typeface="思源宋体 CN Heavy" panose="02020900000000000000" pitchFamily="18" charset="-122"/>
              <a:cs typeface="+mn-ea"/>
              <a:sym typeface="+mn-lt"/>
            </a:endParaRPr>
          </a:p>
        </p:txBody>
      </p:sp>
      <p:cxnSp>
        <p:nvCxnSpPr>
          <p:cNvPr id="31" name="Aichitds4"/>
          <p:cNvCxnSpPr/>
          <p:nvPr/>
        </p:nvCxnSpPr>
        <p:spPr>
          <a:xfrm>
            <a:off x="1032553" y="3836878"/>
            <a:ext cx="4337233" cy="0"/>
          </a:xfrm>
          <a:prstGeom prst="line">
            <a:avLst/>
          </a:prstGeom>
          <a:noFill/>
          <a:ln w="6350" cap="flat" cmpd="sng" algn="ctr">
            <a:solidFill>
              <a:srgbClr val="C00000"/>
            </a:solidFill>
            <a:prstDash val="solid"/>
            <a:miter lim="800000"/>
          </a:ln>
          <a:effectLst/>
        </p:spPr>
      </p:cxnSp>
      <p:cxnSp>
        <p:nvCxnSpPr>
          <p:cNvPr id="32" name="Aichitds5"/>
          <p:cNvCxnSpPr/>
          <p:nvPr/>
        </p:nvCxnSpPr>
        <p:spPr>
          <a:xfrm>
            <a:off x="1032553" y="3917899"/>
            <a:ext cx="4337233" cy="0"/>
          </a:xfrm>
          <a:prstGeom prst="line">
            <a:avLst/>
          </a:prstGeom>
          <a:noFill/>
          <a:ln w="38100" cap="flat" cmpd="sng" algn="ctr">
            <a:solidFill>
              <a:srgbClr val="C00000"/>
            </a:solidFill>
            <a:prstDash val="solid"/>
            <a:miter lim="800000"/>
          </a:ln>
          <a:effectLst/>
        </p:spPr>
      </p:cxnSp>
      <p:sp>
        <p:nvSpPr>
          <p:cNvPr id="33" name="Aichitds7"/>
          <p:cNvSpPr/>
          <p:nvPr/>
        </p:nvSpPr>
        <p:spPr>
          <a:xfrm>
            <a:off x="878713" y="4005482"/>
            <a:ext cx="4447199" cy="1344374"/>
          </a:xfrm>
          <a:prstGeom prst="rect">
            <a:avLst/>
          </a:prstGeom>
        </p:spPr>
        <p:txBody>
          <a:bodyPr wrap="square" lIns="105571" tIns="52784" rIns="105571" bIns="52784">
            <a:spAutoFit/>
          </a:bodyPr>
          <a:lstStyle/>
          <a:p>
            <a:pPr lvl="0" algn="just" defTabSz="457200">
              <a:lnSpc>
                <a:spcPts val="3400"/>
              </a:lnSpc>
              <a:buClr>
                <a:srgbClr val="C00000"/>
              </a:buClr>
              <a:defRPr/>
            </a:pPr>
            <a:r>
              <a:rPr lang="zh-CN" altLang="en-US" sz="1200">
                <a:solidFill>
                  <a:srgbClr val="E7E6E6">
                    <a:lumMod val="25000"/>
                  </a:srgbClr>
                </a:solidFill>
                <a:ea typeface="仓耳渔阳体 W03" panose="02020400000000000000" pitchFamily="18" charset="-122"/>
                <a:cs typeface="+mn-ea"/>
                <a:sym typeface="+mn-lt"/>
              </a:rPr>
              <a:t>正是在“红船精神”引领下，我们党从民族大义和人民群众的根本利益出发，充分发动并紧紧依靠人民群众夺取了政权，从此成为在全国掌握政权并长期执政的执政党。</a:t>
            </a:r>
            <a:endParaRPr kumimoji="0" lang="zh-CN" altLang="en-US" sz="1200" b="0" i="0" u="none" strike="noStrike" kern="1200" cap="none" spc="0" normalizeH="0" baseline="0" noProof="0">
              <a:ln>
                <a:noFill/>
              </a:ln>
              <a:solidFill>
                <a:srgbClr val="E7E6E6">
                  <a:lumMod val="25000"/>
                </a:srgbClr>
              </a:solidFill>
              <a:effectLst/>
              <a:uLnTx/>
              <a:uFillTx/>
              <a:ea typeface="仓耳渔阳体 W03" panose="02020400000000000000" pitchFamily="18" charset="-122"/>
              <a:cs typeface="+mn-ea"/>
              <a:sym typeface="+mn-lt"/>
            </a:endParaRPr>
          </a:p>
        </p:txBody>
      </p:sp>
      <p:grpSp>
        <p:nvGrpSpPr>
          <p:cNvPr id="34" name="Aichitds6"/>
          <p:cNvGrpSpPr/>
          <p:nvPr/>
        </p:nvGrpSpPr>
        <p:grpSpPr>
          <a:xfrm>
            <a:off x="974405" y="4534407"/>
            <a:ext cx="4396381" cy="762807"/>
            <a:chOff x="4441923" y="4527230"/>
            <a:chExt cx="6934534" cy="870857"/>
          </a:xfrm>
        </p:grpSpPr>
        <p:sp>
          <p:nvSpPr>
            <p:cNvPr id="35" name="Aichitds6-1"/>
            <p:cNvSpPr>
              <a:spLocks noChangeShapeType="1"/>
            </p:cNvSpPr>
            <p:nvPr/>
          </p:nvSpPr>
          <p:spPr bwMode="auto">
            <a:xfrm flipH="1">
              <a:off x="4441923" y="4527230"/>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36" name="Aichitds6-2"/>
            <p:cNvSpPr>
              <a:spLocks noChangeShapeType="1"/>
            </p:cNvSpPr>
            <p:nvPr/>
          </p:nvSpPr>
          <p:spPr bwMode="auto">
            <a:xfrm flipH="1">
              <a:off x="4441923" y="4962659"/>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37" name="Aichitds6-3"/>
            <p:cNvSpPr>
              <a:spLocks noChangeShapeType="1"/>
            </p:cNvSpPr>
            <p:nvPr/>
          </p:nvSpPr>
          <p:spPr bwMode="auto">
            <a:xfrm flipH="1">
              <a:off x="4441923" y="5398087"/>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sp>
        <p:nvSpPr>
          <p:cNvPr id="50" name="Aichitds3"/>
          <p:cNvSpPr/>
          <p:nvPr/>
        </p:nvSpPr>
        <p:spPr>
          <a:xfrm>
            <a:off x="5948464" y="3350616"/>
            <a:ext cx="3074413" cy="461665"/>
          </a:xfrm>
          <a:prstGeom prst="rect">
            <a:avLst/>
          </a:prstGeom>
        </p:spPr>
        <p:txBody>
          <a:bodyPr wrap="square">
            <a:spAutoFit/>
          </a:bodyPr>
          <a:lstStyle/>
          <a:p>
            <a:pPr lvl="0" defTabSz="457200">
              <a:defRPr/>
            </a:pPr>
            <a:r>
              <a:rPr lang="zh-CN" altLang="en-US" sz="2400">
                <a:solidFill>
                  <a:srgbClr val="C00000"/>
                </a:solidFill>
                <a:latin typeface="思源宋体 CN Heavy" panose="02020900000000000000" pitchFamily="18" charset="-122"/>
                <a:ea typeface="思源宋体 CN Heavy" panose="02020900000000000000" pitchFamily="18" charset="-122"/>
                <a:cs typeface="+mn-ea"/>
                <a:sym typeface="+mn-lt"/>
              </a:rPr>
              <a:t>改革开放以来</a:t>
            </a:r>
            <a:endParaRPr kumimoji="0" lang="en-US" altLang="zh-CN" sz="2400" b="0" i="0" u="none" strike="noStrike" kern="1200" cap="none" spc="0" normalizeH="0" baseline="0" noProof="0">
              <a:ln>
                <a:noFill/>
              </a:ln>
              <a:solidFill>
                <a:srgbClr val="C00000"/>
              </a:solidFill>
              <a:effectLst/>
              <a:uLnTx/>
              <a:uFillTx/>
              <a:latin typeface="思源宋体 CN Heavy" panose="02020900000000000000" pitchFamily="18" charset="-122"/>
              <a:ea typeface="思源宋体 CN Heavy" panose="02020900000000000000" pitchFamily="18" charset="-122"/>
              <a:cs typeface="+mn-ea"/>
              <a:sym typeface="+mn-lt"/>
            </a:endParaRPr>
          </a:p>
        </p:txBody>
      </p:sp>
      <p:cxnSp>
        <p:nvCxnSpPr>
          <p:cNvPr id="51" name="Aichitds4"/>
          <p:cNvCxnSpPr/>
          <p:nvPr/>
        </p:nvCxnSpPr>
        <p:spPr>
          <a:xfrm>
            <a:off x="6093283" y="3894685"/>
            <a:ext cx="5866655" cy="0"/>
          </a:xfrm>
          <a:prstGeom prst="line">
            <a:avLst/>
          </a:prstGeom>
          <a:noFill/>
          <a:ln w="6350" cap="flat" cmpd="sng" algn="ctr">
            <a:solidFill>
              <a:srgbClr val="C00000"/>
            </a:solidFill>
            <a:prstDash val="solid"/>
            <a:miter lim="800000"/>
          </a:ln>
          <a:effectLst/>
        </p:spPr>
      </p:cxnSp>
      <p:cxnSp>
        <p:nvCxnSpPr>
          <p:cNvPr id="52" name="Aichitds5"/>
          <p:cNvCxnSpPr/>
          <p:nvPr/>
        </p:nvCxnSpPr>
        <p:spPr>
          <a:xfrm>
            <a:off x="6093283" y="3975706"/>
            <a:ext cx="5866655" cy="0"/>
          </a:xfrm>
          <a:prstGeom prst="line">
            <a:avLst/>
          </a:prstGeom>
          <a:noFill/>
          <a:ln w="38100" cap="flat" cmpd="sng" algn="ctr">
            <a:solidFill>
              <a:srgbClr val="C00000"/>
            </a:solidFill>
            <a:prstDash val="solid"/>
            <a:miter lim="800000"/>
          </a:ln>
          <a:effectLst/>
        </p:spPr>
      </p:cxnSp>
      <p:sp>
        <p:nvSpPr>
          <p:cNvPr id="53" name="Aichitds7"/>
          <p:cNvSpPr/>
          <p:nvPr/>
        </p:nvSpPr>
        <p:spPr>
          <a:xfrm>
            <a:off x="5939443" y="4063289"/>
            <a:ext cx="6015398" cy="1341104"/>
          </a:xfrm>
          <a:prstGeom prst="rect">
            <a:avLst/>
          </a:prstGeom>
        </p:spPr>
        <p:txBody>
          <a:bodyPr wrap="square" lIns="105571" tIns="52784" rIns="105571" bIns="52784">
            <a:spAutoFit/>
          </a:bodyPr>
          <a:lstStyle/>
          <a:p>
            <a:pPr lvl="0" algn="just" defTabSz="457200">
              <a:lnSpc>
                <a:spcPts val="3400"/>
              </a:lnSpc>
              <a:buClr>
                <a:srgbClr val="C00000"/>
              </a:buClr>
              <a:defRPr/>
            </a:pPr>
            <a:r>
              <a:rPr lang="zh-CN" altLang="en-US" sz="1100">
                <a:solidFill>
                  <a:srgbClr val="E7E6E6">
                    <a:lumMod val="25000"/>
                  </a:srgbClr>
                </a:solidFill>
                <a:ea typeface="仓耳渔阳体 W03" panose="02020400000000000000" pitchFamily="18" charset="-122"/>
                <a:cs typeface="+mn-ea"/>
                <a:sym typeface="+mn-lt"/>
              </a:rPr>
              <a:t>我们党经受着执政和改革开放的双重考验。党的先进性能否始终保持，党的执政地位能否不断巩固，根本取决于人民群众对党的信赖和拥护，而这又取决于我们党能否践行立党为公、执政为民的本质要求，取决于我们党能否团结带领人民群众求真务实、真抓实干。</a:t>
            </a:r>
            <a:endParaRPr kumimoji="0" lang="zh-CN" altLang="en-US" sz="1100" b="0" i="0" u="none" strike="noStrike" kern="1200" cap="none" spc="0" normalizeH="0" baseline="0" noProof="0">
              <a:ln>
                <a:noFill/>
              </a:ln>
              <a:solidFill>
                <a:srgbClr val="E7E6E6">
                  <a:lumMod val="25000"/>
                </a:srgbClr>
              </a:solidFill>
              <a:effectLst/>
              <a:uLnTx/>
              <a:uFillTx/>
              <a:ea typeface="仓耳渔阳体 W03" panose="02020400000000000000" pitchFamily="18" charset="-122"/>
              <a:cs typeface="+mn-ea"/>
              <a:sym typeface="+mn-lt"/>
            </a:endParaRPr>
          </a:p>
        </p:txBody>
      </p:sp>
      <p:grpSp>
        <p:nvGrpSpPr>
          <p:cNvPr id="54" name="Aichitds6"/>
          <p:cNvGrpSpPr/>
          <p:nvPr/>
        </p:nvGrpSpPr>
        <p:grpSpPr>
          <a:xfrm>
            <a:off x="6035135" y="4592214"/>
            <a:ext cx="5946660" cy="762807"/>
            <a:chOff x="4441923" y="4527230"/>
            <a:chExt cx="6934534" cy="870857"/>
          </a:xfrm>
        </p:grpSpPr>
        <p:sp>
          <p:nvSpPr>
            <p:cNvPr id="55" name="Aichitds6-1"/>
            <p:cNvSpPr>
              <a:spLocks noChangeShapeType="1"/>
            </p:cNvSpPr>
            <p:nvPr/>
          </p:nvSpPr>
          <p:spPr bwMode="auto">
            <a:xfrm flipH="1">
              <a:off x="4441923" y="4527230"/>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56" name="Aichitds6-2"/>
            <p:cNvSpPr>
              <a:spLocks noChangeShapeType="1"/>
            </p:cNvSpPr>
            <p:nvPr/>
          </p:nvSpPr>
          <p:spPr bwMode="auto">
            <a:xfrm flipH="1">
              <a:off x="4441923" y="4962659"/>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57" name="Aichitds6-3"/>
            <p:cNvSpPr>
              <a:spLocks noChangeShapeType="1"/>
            </p:cNvSpPr>
            <p:nvPr/>
          </p:nvSpPr>
          <p:spPr bwMode="auto">
            <a:xfrm flipH="1">
              <a:off x="4441923" y="5398087"/>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sp>
        <p:nvSpPr>
          <p:cNvPr id="60" name="矩形 59"/>
          <p:cNvSpPr/>
          <p:nvPr/>
        </p:nvSpPr>
        <p:spPr bwMode="auto">
          <a:xfrm>
            <a:off x="694373" y="5497123"/>
            <a:ext cx="11276910" cy="1050822"/>
          </a:xfrm>
          <a:prstGeom prst="rect">
            <a:avLst/>
          </a:prstGeom>
          <a:solidFill>
            <a:srgbClr val="C00000"/>
          </a:solidFill>
          <a:ln>
            <a:noFill/>
          </a:ln>
          <a:effectLst>
            <a:outerShdw blurRad="292100" dist="139700" dir="2700000" algn="tl" rotWithShape="0">
              <a:srgbClr val="333333">
                <a:alpha val="65000"/>
              </a:srgbClr>
            </a:outerShdw>
          </a:effectLst>
        </p:spPr>
        <p:txBody>
          <a:bodyPr rot="0" spcFirstLastPara="0" vertOverflow="overflow" horzOverflow="overflow" vert="horz" wrap="square" lIns="91404" tIns="45702" rIns="91404" bIns="45702" numCol="1" spcCol="0" rtlCol="0" fromWordArt="0" anchor="t" anchorCtr="0" forceAA="0" compatLnSpc="1">
            <a:noAutofit/>
          </a:bodyPr>
          <a:lstStyle/>
          <a:p>
            <a:pPr marL="0" marR="0" lvl="0" indent="0" algn="l" defTabSz="913765"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latin typeface="仓耳渔阳体 W03" panose="02020400000000000000" pitchFamily="18" charset="-122"/>
              <a:ea typeface="仓耳渔阳体 W03" panose="02020400000000000000" pitchFamily="18" charset="-122"/>
              <a:cs typeface="+mn-ea"/>
              <a:sym typeface="Arial" panose="020B0604020202020204" pitchFamily="34" charset="0"/>
            </a:endParaRPr>
          </a:p>
        </p:txBody>
      </p:sp>
      <p:sp>
        <p:nvSpPr>
          <p:cNvPr id="61" name="矩形 60"/>
          <p:cNvSpPr/>
          <p:nvPr/>
        </p:nvSpPr>
        <p:spPr>
          <a:xfrm>
            <a:off x="879184" y="5607808"/>
            <a:ext cx="10853428" cy="748410"/>
          </a:xfrm>
          <a:prstGeom prst="rect">
            <a:avLst/>
          </a:prstGeom>
        </p:spPr>
        <p:txBody>
          <a:bodyPr wrap="square">
            <a:spAutoFit/>
          </a:bodyPr>
          <a:lstStyle/>
          <a:p>
            <a:pPr lvl="0" indent="507365" algn="just" defTabSz="913765" fontAlgn="base">
              <a:lnSpc>
                <a:spcPct val="140000"/>
              </a:lnSpc>
              <a:spcBef>
                <a:spcPct val="0"/>
              </a:spcBef>
              <a:spcAft>
                <a:spcPct val="0"/>
              </a:spcAft>
              <a:defRPr/>
            </a:pPr>
            <a:r>
              <a:rPr lang="zh-CN" altLang="en-US" sz="1600" dirty="0">
                <a:solidFill>
                  <a:srgbClr val="FFFFFF"/>
                </a:solidFill>
                <a:latin typeface="仓耳渔阳体 W03" panose="02020400000000000000" pitchFamily="18" charset="-122"/>
                <a:ea typeface="仓耳渔阳体 W03" panose="02020400000000000000" pitchFamily="18" charset="-122"/>
                <a:cs typeface="+mn-ea"/>
                <a:sym typeface="Arial" panose="020B0604020202020204" pitchFamily="34" charset="0"/>
              </a:rPr>
              <a:t>我们必须牢记“权为民所用、情为民所系、利为民所谋”的谆谆教诲，继续发扬“红船精神”，始终不渝地为最广大人民谋利益，坚持人民利益高于一切的政德，真正干出有利于党和人民事业的政绩。</a:t>
            </a:r>
            <a:endParaRPr lang="en-US" altLang="zh-CN" sz="1600" dirty="0">
              <a:solidFill>
                <a:srgbClr val="FFFFFF"/>
              </a:solidFill>
              <a:latin typeface="仓耳渔阳体 W03" panose="02020400000000000000" pitchFamily="18" charset="-122"/>
              <a:ea typeface="仓耳渔阳体 W03" panose="02020400000000000000" pitchFamily="18" charset="-122"/>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0-#ppt_w/2"/>
                                          </p:val>
                                        </p:tav>
                                        <p:tav tm="100000">
                                          <p:val>
                                            <p:strVal val="#ppt_x"/>
                                          </p:val>
                                        </p:tav>
                                      </p:tavLst>
                                    </p:anim>
                                    <p:anim calcmode="lin" valueType="num">
                                      <p:cBhvr additive="base">
                                        <p:cTn id="13" dur="500" fill="hold"/>
                                        <p:tgtEl>
                                          <p:spTgt spid="15"/>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additive="base">
                                        <p:cTn id="16" dur="500" fill="hold"/>
                                        <p:tgtEl>
                                          <p:spTgt spid="20"/>
                                        </p:tgtEl>
                                        <p:attrNameLst>
                                          <p:attrName>ppt_x</p:attrName>
                                        </p:attrNameLst>
                                      </p:cBhvr>
                                      <p:tavLst>
                                        <p:tav tm="0">
                                          <p:val>
                                            <p:strVal val="1+#ppt_w/2"/>
                                          </p:val>
                                        </p:tav>
                                        <p:tav tm="100000">
                                          <p:val>
                                            <p:strVal val="#ppt_x"/>
                                          </p:val>
                                        </p:tav>
                                      </p:tavLst>
                                    </p:anim>
                                    <p:anim calcmode="lin" valueType="num">
                                      <p:cBhvr additive="base">
                                        <p:cTn id="17" dur="500" fill="hold"/>
                                        <p:tgtEl>
                                          <p:spTgt spid="20"/>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500"/>
                            </p:stCondLst>
                            <p:childTnLst>
                              <p:par>
                                <p:cTn id="19" presetID="22" presetClass="entr" presetSubtype="1"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up)">
                                      <p:cBhvr>
                                        <p:cTn id="21" dur="500"/>
                                        <p:tgtEl>
                                          <p:spTgt spid="25"/>
                                        </p:tgtEl>
                                      </p:cBhvr>
                                    </p:animEffect>
                                  </p:childTnLst>
                                </p:cTn>
                              </p:par>
                            </p:childTnLst>
                          </p:cTn>
                        </p:par>
                        <p:par>
                          <p:cTn id="22" fill="hold" nodeType="afterGroup">
                            <p:stCondLst>
                              <p:cond delay="1000"/>
                            </p:stCondLst>
                            <p:childTnLst>
                              <p:par>
                                <p:cTn id="23" presetID="41" presetClass="entr" presetSubtype="0" fill="hold" grpId="0" nodeType="afterEffect">
                                  <p:stCondLst>
                                    <p:cond delay="0"/>
                                  </p:stCondLst>
                                  <p:iterate type="lt">
                                    <p:tmPct val="10000"/>
                                  </p:iterate>
                                  <p:childTnLst>
                                    <p:set>
                                      <p:cBhvr>
                                        <p:cTn id="24" dur="1" fill="hold">
                                          <p:stCondLst>
                                            <p:cond delay="0"/>
                                          </p:stCondLst>
                                        </p:cTn>
                                        <p:tgtEl>
                                          <p:spTgt spid="30"/>
                                        </p:tgtEl>
                                        <p:attrNameLst>
                                          <p:attrName>style.visibility</p:attrName>
                                        </p:attrNameLst>
                                      </p:cBhvr>
                                      <p:to>
                                        <p:strVal val="visible"/>
                                      </p:to>
                                    </p:set>
                                    <p:anim calcmode="lin" valueType="num">
                                      <p:cBhvr>
                                        <p:cTn id="25" dur="500" fill="hold"/>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0"/>
                                        </p:tgtEl>
                                        <p:attrNameLst>
                                          <p:attrName>ppt_y</p:attrName>
                                        </p:attrNameLst>
                                      </p:cBhvr>
                                      <p:tavLst>
                                        <p:tav tm="0">
                                          <p:val>
                                            <p:strVal val="#ppt_y"/>
                                          </p:val>
                                        </p:tav>
                                        <p:tav tm="100000">
                                          <p:val>
                                            <p:strVal val="#ppt_y"/>
                                          </p:val>
                                        </p:tav>
                                      </p:tavLst>
                                    </p:anim>
                                    <p:anim calcmode="lin" valueType="num">
                                      <p:cBhvr>
                                        <p:cTn id="27" dur="500" fill="hold"/>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0"/>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0"/>
                                        </p:tgtEl>
                                      </p:cBhvr>
                                    </p:animEffect>
                                  </p:childTnLst>
                                </p:cTn>
                              </p:par>
                              <p:par>
                                <p:cTn id="30" presetID="2" presetClass="entr" presetSubtype="2" fill="hold" nodeType="with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additive="base">
                                        <p:cTn id="32" dur="1000" fill="hold"/>
                                        <p:tgtEl>
                                          <p:spTgt spid="31"/>
                                        </p:tgtEl>
                                        <p:attrNameLst>
                                          <p:attrName>ppt_x</p:attrName>
                                        </p:attrNameLst>
                                      </p:cBhvr>
                                      <p:tavLst>
                                        <p:tav tm="0">
                                          <p:val>
                                            <p:strVal val="1+#ppt_w/2"/>
                                          </p:val>
                                        </p:tav>
                                        <p:tav tm="100000">
                                          <p:val>
                                            <p:strVal val="#ppt_x"/>
                                          </p:val>
                                        </p:tav>
                                      </p:tavLst>
                                    </p:anim>
                                    <p:anim calcmode="lin" valueType="num">
                                      <p:cBhvr additive="base">
                                        <p:cTn id="33" dur="1000" fill="hold"/>
                                        <p:tgtEl>
                                          <p:spTgt spid="31"/>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additive="base">
                                        <p:cTn id="36" dur="1000" fill="hold"/>
                                        <p:tgtEl>
                                          <p:spTgt spid="32"/>
                                        </p:tgtEl>
                                        <p:attrNameLst>
                                          <p:attrName>ppt_x</p:attrName>
                                        </p:attrNameLst>
                                      </p:cBhvr>
                                      <p:tavLst>
                                        <p:tav tm="0">
                                          <p:val>
                                            <p:strVal val="0-#ppt_w/2"/>
                                          </p:val>
                                        </p:tav>
                                        <p:tav tm="100000">
                                          <p:val>
                                            <p:strVal val="#ppt_x"/>
                                          </p:val>
                                        </p:tav>
                                      </p:tavLst>
                                    </p:anim>
                                    <p:anim calcmode="lin" valueType="num">
                                      <p:cBhvr additive="base">
                                        <p:cTn id="37" dur="1000" fill="hold"/>
                                        <p:tgtEl>
                                          <p:spTgt spid="32"/>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2000"/>
                            </p:stCondLst>
                            <p:childTnLst>
                              <p:par>
                                <p:cTn id="39" presetID="22" presetClass="entr" presetSubtype="1" fill="hold" grpId="0"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up)">
                                      <p:cBhvr>
                                        <p:cTn id="41" dur="500"/>
                                        <p:tgtEl>
                                          <p:spTgt spid="33"/>
                                        </p:tgtEl>
                                      </p:cBhvr>
                                    </p:animEffect>
                                  </p:childTnLst>
                                </p:cTn>
                              </p:par>
                            </p:childTnLst>
                          </p:cTn>
                        </p:par>
                        <p:par>
                          <p:cTn id="42" fill="hold" nodeType="afterGroup">
                            <p:stCondLst>
                              <p:cond delay="2500"/>
                            </p:stCondLst>
                            <p:childTnLst>
                              <p:par>
                                <p:cTn id="43" presetID="41" presetClass="entr" presetSubtype="0" fill="hold" grpId="0" nodeType="afterEffect">
                                  <p:stCondLst>
                                    <p:cond delay="0"/>
                                  </p:stCondLst>
                                  <p:iterate type="lt">
                                    <p:tmPct val="10000"/>
                                  </p:iterate>
                                  <p:childTnLst>
                                    <p:set>
                                      <p:cBhvr>
                                        <p:cTn id="44" dur="1" fill="hold">
                                          <p:stCondLst>
                                            <p:cond delay="0"/>
                                          </p:stCondLst>
                                        </p:cTn>
                                        <p:tgtEl>
                                          <p:spTgt spid="50"/>
                                        </p:tgtEl>
                                        <p:attrNameLst>
                                          <p:attrName>style.visibility</p:attrName>
                                        </p:attrNameLst>
                                      </p:cBhvr>
                                      <p:to>
                                        <p:strVal val="visible"/>
                                      </p:to>
                                    </p:set>
                                    <p:anim calcmode="lin" valueType="num">
                                      <p:cBhvr>
                                        <p:cTn id="45"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46" dur="500" fill="hold"/>
                                        <p:tgtEl>
                                          <p:spTgt spid="50"/>
                                        </p:tgtEl>
                                        <p:attrNameLst>
                                          <p:attrName>ppt_y</p:attrName>
                                        </p:attrNameLst>
                                      </p:cBhvr>
                                      <p:tavLst>
                                        <p:tav tm="0">
                                          <p:val>
                                            <p:strVal val="#ppt_y"/>
                                          </p:val>
                                        </p:tav>
                                        <p:tav tm="100000">
                                          <p:val>
                                            <p:strVal val="#ppt_y"/>
                                          </p:val>
                                        </p:tav>
                                      </p:tavLst>
                                    </p:anim>
                                    <p:anim calcmode="lin" valueType="num">
                                      <p:cBhvr>
                                        <p:cTn id="47"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48"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49" dur="500" tmFilter="0,0; .5, 1; 1, 1"/>
                                        <p:tgtEl>
                                          <p:spTgt spid="50"/>
                                        </p:tgtEl>
                                      </p:cBhvr>
                                    </p:animEffect>
                                  </p:childTnLst>
                                </p:cTn>
                              </p:par>
                              <p:par>
                                <p:cTn id="50" presetID="2" presetClass="entr" presetSubtype="2" fill="hold" nodeType="withEffect">
                                  <p:stCondLst>
                                    <p:cond delay="0"/>
                                  </p:stCondLst>
                                  <p:childTnLst>
                                    <p:set>
                                      <p:cBhvr>
                                        <p:cTn id="51" dur="1" fill="hold">
                                          <p:stCondLst>
                                            <p:cond delay="0"/>
                                          </p:stCondLst>
                                        </p:cTn>
                                        <p:tgtEl>
                                          <p:spTgt spid="51"/>
                                        </p:tgtEl>
                                        <p:attrNameLst>
                                          <p:attrName>style.visibility</p:attrName>
                                        </p:attrNameLst>
                                      </p:cBhvr>
                                      <p:to>
                                        <p:strVal val="visible"/>
                                      </p:to>
                                    </p:set>
                                    <p:anim calcmode="lin" valueType="num">
                                      <p:cBhvr additive="base">
                                        <p:cTn id="52" dur="1000" fill="hold"/>
                                        <p:tgtEl>
                                          <p:spTgt spid="51"/>
                                        </p:tgtEl>
                                        <p:attrNameLst>
                                          <p:attrName>ppt_x</p:attrName>
                                        </p:attrNameLst>
                                      </p:cBhvr>
                                      <p:tavLst>
                                        <p:tav tm="0">
                                          <p:val>
                                            <p:strVal val="1+#ppt_w/2"/>
                                          </p:val>
                                        </p:tav>
                                        <p:tav tm="100000">
                                          <p:val>
                                            <p:strVal val="#ppt_x"/>
                                          </p:val>
                                        </p:tav>
                                      </p:tavLst>
                                    </p:anim>
                                    <p:anim calcmode="lin" valueType="num">
                                      <p:cBhvr additive="base">
                                        <p:cTn id="53" dur="1000" fill="hold"/>
                                        <p:tgtEl>
                                          <p:spTgt spid="51"/>
                                        </p:tgtEl>
                                        <p:attrNameLst>
                                          <p:attrName>ppt_y</p:attrName>
                                        </p:attrNameLst>
                                      </p:cBhvr>
                                      <p:tavLst>
                                        <p:tav tm="0">
                                          <p:val>
                                            <p:strVal val="#ppt_y"/>
                                          </p:val>
                                        </p:tav>
                                        <p:tav tm="100000">
                                          <p:val>
                                            <p:strVal val="#ppt_y"/>
                                          </p:val>
                                        </p:tav>
                                      </p:tavLst>
                                    </p:anim>
                                  </p:childTnLst>
                                </p:cTn>
                              </p:par>
                              <p:par>
                                <p:cTn id="54" presetID="2" presetClass="entr" presetSubtype="8" fill="hold" nodeType="withEffect">
                                  <p:stCondLst>
                                    <p:cond delay="0"/>
                                  </p:stCondLst>
                                  <p:childTnLst>
                                    <p:set>
                                      <p:cBhvr>
                                        <p:cTn id="55" dur="1" fill="hold">
                                          <p:stCondLst>
                                            <p:cond delay="0"/>
                                          </p:stCondLst>
                                        </p:cTn>
                                        <p:tgtEl>
                                          <p:spTgt spid="52"/>
                                        </p:tgtEl>
                                        <p:attrNameLst>
                                          <p:attrName>style.visibility</p:attrName>
                                        </p:attrNameLst>
                                      </p:cBhvr>
                                      <p:to>
                                        <p:strVal val="visible"/>
                                      </p:to>
                                    </p:set>
                                    <p:anim calcmode="lin" valueType="num">
                                      <p:cBhvr additive="base">
                                        <p:cTn id="56" dur="1000" fill="hold"/>
                                        <p:tgtEl>
                                          <p:spTgt spid="52"/>
                                        </p:tgtEl>
                                        <p:attrNameLst>
                                          <p:attrName>ppt_x</p:attrName>
                                        </p:attrNameLst>
                                      </p:cBhvr>
                                      <p:tavLst>
                                        <p:tav tm="0">
                                          <p:val>
                                            <p:strVal val="0-#ppt_w/2"/>
                                          </p:val>
                                        </p:tav>
                                        <p:tav tm="100000">
                                          <p:val>
                                            <p:strVal val="#ppt_x"/>
                                          </p:val>
                                        </p:tav>
                                      </p:tavLst>
                                    </p:anim>
                                    <p:anim calcmode="lin" valueType="num">
                                      <p:cBhvr additive="base">
                                        <p:cTn id="57" dur="1000" fill="hold"/>
                                        <p:tgtEl>
                                          <p:spTgt spid="52"/>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3500"/>
                            </p:stCondLst>
                            <p:childTnLst>
                              <p:par>
                                <p:cTn id="59" presetID="22" presetClass="entr" presetSubtype="1" fill="hold" grpId="0" nodeType="after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wipe(up)">
                                      <p:cBhvr>
                                        <p:cTn id="61" dur="500"/>
                                        <p:tgtEl>
                                          <p:spTgt spid="53"/>
                                        </p:tgtEl>
                                      </p:cBhvr>
                                    </p:animEffect>
                                  </p:childTnLst>
                                </p:cTn>
                              </p:par>
                            </p:childTnLst>
                          </p:cTn>
                        </p:par>
                      </p:childTnLst>
                    </p:cTn>
                  </p:par>
                  <p:par>
                    <p:cTn id="62" fill="hold" nodeType="clickPar">
                      <p:stCondLst>
                        <p:cond delay="indefinite"/>
                        <p:cond evt="onBegin" delay="0">
                          <p:tn val="61"/>
                        </p:cond>
                      </p:stCondLst>
                      <p:childTnLst>
                        <p:par>
                          <p:cTn id="63" fill="hold" nodeType="afterGroup">
                            <p:stCondLst>
                              <p:cond delay="0"/>
                            </p:stCondLst>
                            <p:childTnLst>
                              <p:par>
                                <p:cTn id="64" presetID="18" presetClass="entr" presetSubtype="12" fill="hold" grpId="0" nodeType="click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strips(downLeft)">
                                      <p:cBhvr>
                                        <p:cTn id="66" dur="500"/>
                                        <p:tgtEl>
                                          <p:spTgt spid="61"/>
                                        </p:tgtEl>
                                      </p:cBhvr>
                                    </p:animEffect>
                                  </p:childTnLst>
                                </p:cTn>
                              </p:par>
                            </p:childTnLst>
                          </p:cTn>
                        </p:par>
                      </p:childTnLst>
                    </p:cTn>
                  </p:par>
                  <p:par>
                    <p:cTn id="67" fill="hold" nodeType="clickPar">
                      <p:stCondLst>
                        <p:cond delay="indefinite"/>
                        <p:cond evt="onBegin" delay="0">
                          <p:tn val="66"/>
                        </p:cond>
                      </p:stCondLst>
                      <p:childTnLst>
                        <p:par>
                          <p:cTn id="68" fill="hold" nodeType="afterGroup">
                            <p:stCondLst>
                              <p:cond delay="0"/>
                            </p:stCondLst>
                            <p:childTnLst>
                              <p:par>
                                <p:cTn id="69" presetID="53" presetClass="entr" presetSubtype="0" fill="hold" grpId="0" nodeType="clickEffect">
                                  <p:stCondLst>
                                    <p:cond delay="0"/>
                                  </p:stCondLst>
                                  <p:childTnLst>
                                    <p:set>
                                      <p:cBhvr>
                                        <p:cTn id="70" dur="1" fill="hold">
                                          <p:stCondLst>
                                            <p:cond delay="0"/>
                                          </p:stCondLst>
                                        </p:cTn>
                                        <p:tgtEl>
                                          <p:spTgt spid="60"/>
                                        </p:tgtEl>
                                        <p:attrNameLst>
                                          <p:attrName>style.visibility</p:attrName>
                                        </p:attrNameLst>
                                      </p:cBhvr>
                                      <p:to>
                                        <p:strVal val="visible"/>
                                      </p:to>
                                    </p:set>
                                    <p:anim calcmode="lin" valueType="num">
                                      <p:cBhvr>
                                        <p:cTn id="71" dur="500" fill="hold"/>
                                        <p:tgtEl>
                                          <p:spTgt spid="60"/>
                                        </p:tgtEl>
                                        <p:attrNameLst>
                                          <p:attrName>ppt_w</p:attrName>
                                        </p:attrNameLst>
                                      </p:cBhvr>
                                      <p:tavLst>
                                        <p:tav tm="0">
                                          <p:val>
                                            <p:fltVal val="0"/>
                                          </p:val>
                                        </p:tav>
                                        <p:tav tm="100000">
                                          <p:val>
                                            <p:strVal val="#ppt_w"/>
                                          </p:val>
                                        </p:tav>
                                      </p:tavLst>
                                    </p:anim>
                                    <p:anim calcmode="lin" valueType="num">
                                      <p:cBhvr>
                                        <p:cTn id="72" dur="500" fill="hold"/>
                                        <p:tgtEl>
                                          <p:spTgt spid="60"/>
                                        </p:tgtEl>
                                        <p:attrNameLst>
                                          <p:attrName>ppt_h</p:attrName>
                                        </p:attrNameLst>
                                      </p:cBhvr>
                                      <p:tavLst>
                                        <p:tav tm="0">
                                          <p:val>
                                            <p:fltVal val="0"/>
                                          </p:val>
                                        </p:tav>
                                        <p:tav tm="100000">
                                          <p:val>
                                            <p:strVal val="#ppt_h"/>
                                          </p:val>
                                        </p:tav>
                                      </p:tavLst>
                                    </p:anim>
                                    <p:animEffect transition="in" filter="fade">
                                      <p:cBhvr>
                                        <p:cTn id="7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p:bldP spid="30" grpId="0"/>
      <p:bldP spid="33" grpId="0"/>
      <p:bldP spid="50" grpId="0"/>
      <p:bldP spid="53" grpId="0"/>
      <p:bldP spid="60" grpId="0" animBg="1"/>
      <p:bldP spid="61"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15" name="矩形 14"/>
          <p:cNvSpPr/>
          <p:nvPr/>
        </p:nvSpPr>
        <p:spPr>
          <a:xfrm>
            <a:off x="4494009" y="1947863"/>
            <a:ext cx="3203980" cy="91848"/>
          </a:xfrm>
          <a:prstGeom prst="rect">
            <a:avLst/>
          </a:prstGeom>
          <a:gradFill>
            <a:gsLst>
              <a:gs pos="6195">
                <a:srgbClr val="FFC000"/>
              </a:gs>
              <a:gs pos="100000">
                <a:srgbClr val="FFC000"/>
              </a:gs>
              <a:gs pos="5000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942114" y="1456297"/>
            <a:ext cx="2307771" cy="583565"/>
          </a:xfrm>
          <a:prstGeom prst="rect">
            <a:avLst/>
          </a:prstGeom>
          <a:noFill/>
        </p:spPr>
        <p:txBody>
          <a:bodyPr wrap="square" rtlCol="0">
            <a:spAutoFit/>
          </a:bodyPr>
          <a:lstStyle/>
          <a:p>
            <a:pPr algn="ctr"/>
            <a:r>
              <a:rPr lang="zh-CN" altLang="en-US" sz="3200" b="1">
                <a:solidFill>
                  <a:srgbClr val="4D2307"/>
                </a:solidFill>
                <a:latin typeface="Times New Roman" panose="02020603050405020304" pitchFamily="18" charset="0"/>
                <a:ea typeface="汉仪粗宋简" panose="02010600000101010101" charset="-122"/>
              </a:rPr>
              <a:t>第三章节</a:t>
            </a:r>
          </a:p>
        </p:txBody>
      </p:sp>
      <p:sp>
        <p:nvSpPr>
          <p:cNvPr id="5" name="Rectangle 22"/>
          <p:cNvSpPr>
            <a:spLocks noChangeArrowheads="1"/>
          </p:cNvSpPr>
          <p:nvPr/>
        </p:nvSpPr>
        <p:spPr bwMode="auto">
          <a:xfrm>
            <a:off x="2163445" y="2548255"/>
            <a:ext cx="7865745" cy="905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76197" tIns="38098" rIns="76197" bIns="38098">
            <a:spAutoFit/>
          </a:bodyPr>
          <a:lstStyle/>
          <a:p>
            <a:pPr>
              <a:spcBef>
                <a:spcPct val="0"/>
              </a:spcBef>
            </a:pPr>
            <a:r>
              <a:rPr lang="zh-CN" altLang="en-US" sz="5400" kern="0" dirty="0">
                <a:gradFill>
                  <a:gsLst>
                    <a:gs pos="0">
                      <a:srgbClr val="FF0000"/>
                    </a:gs>
                    <a:gs pos="31000">
                      <a:srgbClr val="C00000"/>
                    </a:gs>
                    <a:gs pos="60000">
                      <a:srgbClr val="EA0102"/>
                    </a:gs>
                    <a:gs pos="100000">
                      <a:srgbClr val="FF0000"/>
                    </a:gs>
                  </a:gsLst>
                  <a:lin ang="16200000" scaled="0"/>
                </a:gradFill>
                <a:latin typeface="字魂35号-经典雅黑" panose="02000000000000000000" charset="-122"/>
                <a:ea typeface="字魂35号-经典雅黑" panose="02000000000000000000" charset="-122"/>
                <a:cs typeface="字魂35号-经典雅黑" panose="02000000000000000000" charset="-122"/>
                <a:sym typeface="+mn-lt"/>
              </a:rPr>
              <a:t>继承和弘扬“红船精神”</a:t>
            </a:r>
          </a:p>
        </p:txBody>
      </p:sp>
      <p:grpSp>
        <p:nvGrpSpPr>
          <p:cNvPr id="17" name="组合 16"/>
          <p:cNvGrpSpPr/>
          <p:nvPr/>
        </p:nvGrpSpPr>
        <p:grpSpPr>
          <a:xfrm>
            <a:off x="60325" y="84565"/>
            <a:ext cx="6062870" cy="1266283"/>
            <a:chOff x="1587634" y="1215224"/>
            <a:chExt cx="10147162" cy="1266283"/>
          </a:xfrm>
        </p:grpSpPr>
        <p:sp>
          <p:nvSpPr>
            <p:cNvPr id="18" name="矩形 17"/>
            <p:cNvSpPr/>
            <p:nvPr/>
          </p:nvSpPr>
          <p:spPr>
            <a:xfrm>
              <a:off x="3979428" y="1285497"/>
              <a:ext cx="1348318" cy="646331"/>
            </a:xfrm>
            <a:prstGeom prst="rect">
              <a:avLst/>
            </a:prstGeom>
          </p:spPr>
          <p:txBody>
            <a:bodyPr wrap="square">
              <a:spAutoFit/>
            </a:bodyPr>
            <a:lstStyle/>
            <a:p>
              <a:pPr algn="ctr"/>
              <a:r>
                <a:rPr lang="zh-CN" altLang="en-US"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rPr>
                <a:t>喜</a:t>
              </a:r>
              <a:endParaRPr lang="zh-CN" altLang="zh-CN"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endParaRPr>
            </a:p>
          </p:txBody>
        </p:sp>
        <p:pic>
          <p:nvPicPr>
            <p:cNvPr id="19" name="图片 1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87634" y="1215224"/>
              <a:ext cx="2694820" cy="1266283"/>
            </a:xfrm>
            <a:prstGeom prst="rect">
              <a:avLst/>
            </a:prstGeom>
          </p:spPr>
        </p:pic>
        <p:sp>
          <p:nvSpPr>
            <p:cNvPr id="20" name="矩形 19"/>
            <p:cNvSpPr/>
            <p:nvPr/>
          </p:nvSpPr>
          <p:spPr>
            <a:xfrm flipH="1">
              <a:off x="3691879" y="1543050"/>
              <a:ext cx="8042917" cy="685800"/>
            </a:xfrm>
            <a:prstGeom prst="rect">
              <a:avLst/>
            </a:prstGeom>
            <a:gradFill>
              <a:gsLst>
                <a:gs pos="29000">
                  <a:schemeClr val="accent1">
                    <a:alpha val="0"/>
                  </a:schemeClr>
                </a:gs>
                <a:gs pos="100000">
                  <a:schemeClr val="accent1">
                    <a:alpha val="9000"/>
                  </a:schemeClr>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思源宋体 CN Light" panose="02020300000000000000" pitchFamily="18" charset="-122"/>
                <a:ea typeface="思源宋体 CN Light" panose="02020300000000000000" pitchFamily="18" charset="-122"/>
                <a:cs typeface="+mn-ea"/>
                <a:sym typeface="+mn-lt"/>
              </a:endParaRPr>
            </a:p>
          </p:txBody>
        </p:sp>
        <p:sp>
          <p:nvSpPr>
            <p:cNvPr id="21" name="矩形 20"/>
            <p:cNvSpPr/>
            <p:nvPr/>
          </p:nvSpPr>
          <p:spPr>
            <a:xfrm>
              <a:off x="4317226" y="1303717"/>
              <a:ext cx="2357968" cy="646331"/>
            </a:xfrm>
            <a:prstGeom prst="rect">
              <a:avLst/>
            </a:prstGeom>
          </p:spPr>
          <p:txBody>
            <a:bodyPr wrap="square">
              <a:spAutoFit/>
            </a:bodyPr>
            <a:lstStyle/>
            <a:p>
              <a:pPr algn="ctr"/>
              <a:r>
                <a:rPr lang="zh-CN" altLang="en-US"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rPr>
                <a:t>迎</a:t>
              </a:r>
              <a:endParaRPr lang="zh-CN" altLang="zh-CN"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endParaRPr>
            </a:p>
          </p:txBody>
        </p:sp>
        <p:sp>
          <p:nvSpPr>
            <p:cNvPr id="22" name="矩形 21"/>
            <p:cNvSpPr/>
            <p:nvPr/>
          </p:nvSpPr>
          <p:spPr>
            <a:xfrm>
              <a:off x="2077237" y="1742034"/>
              <a:ext cx="5615518" cy="338554"/>
            </a:xfrm>
            <a:prstGeom prst="rect">
              <a:avLst/>
            </a:prstGeom>
          </p:spPr>
          <p:txBody>
            <a:bodyPr wrap="square">
              <a:spAutoFit/>
            </a:bodyPr>
            <a:lstStyle/>
            <a:p>
              <a:pPr algn="ctr"/>
              <a:r>
                <a:rPr lang="zh-CN" altLang="en-US" sz="1600">
                  <a:gradFill>
                    <a:gsLst>
                      <a:gs pos="14000">
                        <a:srgbClr val="FF0000"/>
                      </a:gs>
                      <a:gs pos="94000">
                        <a:srgbClr val="790000"/>
                      </a:gs>
                      <a:gs pos="49000">
                        <a:srgbClr val="FF0000"/>
                      </a:gs>
                    </a:gsLst>
                    <a:lin ang="5400000" scaled="1"/>
                  </a:gradFill>
                  <a:effectLst>
                    <a:glow rad="152400">
                      <a:schemeClr val="bg1"/>
                    </a:glow>
                  </a:effectLst>
                  <a:latin typeface="思源宋体 CN Heavy" panose="02020900000000000000" pitchFamily="18" charset="-122"/>
                  <a:ea typeface="思源宋体 CN Heavy" panose="02020900000000000000" pitchFamily="18" charset="-122"/>
                </a:rPr>
                <a:t>中国共产党</a:t>
              </a:r>
              <a:endParaRPr lang="zh-CN" altLang="zh-CN" sz="1600">
                <a:gradFill>
                  <a:gsLst>
                    <a:gs pos="14000">
                      <a:srgbClr val="FF0000"/>
                    </a:gs>
                    <a:gs pos="94000">
                      <a:srgbClr val="790000"/>
                    </a:gs>
                    <a:gs pos="49000">
                      <a:srgbClr val="FF0000"/>
                    </a:gs>
                  </a:gsLst>
                  <a:lin ang="5400000" scaled="1"/>
                </a:gradFill>
                <a:effectLst>
                  <a:glow rad="152400">
                    <a:schemeClr val="bg1"/>
                  </a:glow>
                </a:effectLst>
                <a:latin typeface="思源宋体 CN Heavy" panose="02020900000000000000" pitchFamily="18" charset="-122"/>
                <a:ea typeface="思源宋体 CN Heavy" panose="02020900000000000000" pitchFamily="18" charset="-122"/>
              </a:endParaRPr>
            </a:p>
          </p:txBody>
        </p:sp>
        <p:sp>
          <p:nvSpPr>
            <p:cNvPr id="23" name="PA-102210"/>
            <p:cNvSpPr txBox="1"/>
            <p:nvPr>
              <p:custDataLst>
                <p:tags r:id="rId1"/>
              </p:custDataLst>
            </p:nvPr>
          </p:nvSpPr>
          <p:spPr>
            <a:xfrm>
              <a:off x="5473234" y="1298295"/>
              <a:ext cx="1942288" cy="830997"/>
            </a:xfrm>
            <a:prstGeom prst="rect">
              <a:avLst/>
            </a:prstGeom>
            <a:noFill/>
          </p:spPr>
          <p:txBody>
            <a:bodyPr wrap="square" rtlCol="0">
              <a:spAutoFit/>
            </a:bodyPr>
            <a:lstStyle/>
            <a:p>
              <a:pPr algn="ctr"/>
              <a:r>
                <a:rPr lang="en-US" altLang="zh-CN" sz="4800" i="1">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rPr>
                <a:t>20</a:t>
              </a:r>
            </a:p>
          </p:txBody>
        </p:sp>
        <p:sp>
          <p:nvSpPr>
            <p:cNvPr id="24" name="PA-102210"/>
            <p:cNvSpPr txBox="1"/>
            <p:nvPr>
              <p:custDataLst>
                <p:tags r:id="rId2"/>
              </p:custDataLst>
            </p:nvPr>
          </p:nvSpPr>
          <p:spPr>
            <a:xfrm>
              <a:off x="6553366" y="1708617"/>
              <a:ext cx="3590849" cy="307777"/>
            </a:xfrm>
            <a:prstGeom prst="rect">
              <a:avLst/>
            </a:prstGeom>
            <a:noFill/>
          </p:spPr>
          <p:txBody>
            <a:bodyPr wrap="square" rtlCol="0">
              <a:spAutoFit/>
            </a:bodyPr>
            <a:lstStyle/>
            <a:p>
              <a:pPr algn="ctr"/>
              <a:r>
                <a:rPr lang="zh-CN" altLang="en-US" sz="1400">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rPr>
                <a:t>次全国代表大会</a:t>
              </a:r>
              <a:endParaRPr lang="en-US" altLang="zh-CN" sz="1400">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5" name="矩形 24"/>
            <p:cNvSpPr/>
            <p:nvPr/>
          </p:nvSpPr>
          <p:spPr>
            <a:xfrm>
              <a:off x="2083816" y="1986555"/>
              <a:ext cx="8916009" cy="261610"/>
            </a:xfrm>
            <a:prstGeom prst="rect">
              <a:avLst/>
            </a:prstGeom>
            <a:noFill/>
            <a:ln>
              <a:noFill/>
            </a:ln>
          </p:spPr>
          <p:txBody>
            <a:bodyPr wrap="square" rtlCol="0">
              <a:spAutoFit/>
            </a:bodyPr>
            <a:lstStyle/>
            <a:p>
              <a:pPr algn="ctr"/>
              <a:r>
                <a:rPr lang="zh-CN" altLang="en-US" sz="1050">
                  <a:latin typeface="思源宋体 CN Light" panose="02020300000000000000" pitchFamily="18" charset="-122"/>
                  <a:ea typeface="思源宋体 CN Light" panose="02020300000000000000" pitchFamily="18" charset="-122"/>
                  <a:sym typeface="思源黑体 CN Normal" panose="020B0400000000000000" pitchFamily="34" charset="-122"/>
                </a:rPr>
                <a:t>以实际行动成绩和优异成绩迎接党的二十大胜利召开</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Left)">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继承和弘扬“红船精神”</a:t>
            </a:r>
          </a:p>
        </p:txBody>
      </p:sp>
      <p:pic>
        <p:nvPicPr>
          <p:cNvPr id="3" name="Aitds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61730" y="1804954"/>
            <a:ext cx="5834742" cy="2045077"/>
          </a:xfrm>
          <a:prstGeom prst="rect">
            <a:avLst/>
          </a:prstGeom>
        </p:spPr>
      </p:pic>
      <p:pic>
        <p:nvPicPr>
          <p:cNvPr id="4" name="Aitds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96472" y="1804954"/>
            <a:ext cx="5834742" cy="2045077"/>
          </a:xfrm>
          <a:prstGeom prst="rect">
            <a:avLst/>
          </a:prstGeom>
        </p:spPr>
      </p:pic>
      <p:pic>
        <p:nvPicPr>
          <p:cNvPr id="5" name="Aitds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66659" y="2520995"/>
            <a:ext cx="1506675" cy="1275078"/>
          </a:xfrm>
          <a:prstGeom prst="rect">
            <a:avLst/>
          </a:prstGeom>
        </p:spPr>
      </p:pic>
      <p:sp>
        <p:nvSpPr>
          <p:cNvPr id="6" name="Aitds6"/>
          <p:cNvSpPr/>
          <p:nvPr/>
        </p:nvSpPr>
        <p:spPr>
          <a:xfrm>
            <a:off x="2837657" y="1535769"/>
            <a:ext cx="6437173" cy="1015663"/>
          </a:xfrm>
          <a:prstGeom prst="rect">
            <a:avLst/>
          </a:prstGeom>
        </p:spPr>
        <p:txBody>
          <a:bodyPr wrap="square">
            <a:spAutoFit/>
          </a:bodyPr>
          <a:lstStyle/>
          <a:p>
            <a:pPr algn="ctr" fontAlgn="base">
              <a:lnSpc>
                <a:spcPct val="100000"/>
              </a:lnSpc>
              <a:spcBef>
                <a:spcPct val="0"/>
              </a:spcBef>
              <a:spcAft>
                <a:spcPct val="0"/>
              </a:spcAft>
            </a:pPr>
            <a:r>
              <a:rPr lang="zh-CN" altLang="en-US" sz="3000" b="1" kern="0">
                <a:gradFill>
                  <a:gsLst>
                    <a:gs pos="0">
                      <a:srgbClr val="FF0000"/>
                    </a:gs>
                    <a:gs pos="31000">
                      <a:srgbClr val="C00000"/>
                    </a:gs>
                    <a:gs pos="60000">
                      <a:srgbClr val="EA0102"/>
                    </a:gs>
                    <a:gs pos="100000">
                      <a:srgbClr val="FF0000"/>
                    </a:gs>
                  </a:gsLst>
                  <a:lin ang="16200000" scaled="0"/>
                </a:gradFill>
                <a:latin typeface="思源宋体 CN Heavy" panose="02020900000000000000" pitchFamily="18" charset="-122"/>
                <a:ea typeface="思源宋体 CN Heavy" panose="02020900000000000000" pitchFamily="18" charset="-122"/>
                <a:cs typeface="+mn-ea"/>
                <a:sym typeface="+mn-lt"/>
              </a:rPr>
              <a:t>红船精神”是我们党创立时期坚持和实践自身先进性的一个历史明证</a:t>
            </a:r>
          </a:p>
        </p:txBody>
      </p:sp>
      <p:sp>
        <p:nvSpPr>
          <p:cNvPr id="7" name="Aitds2"/>
          <p:cNvSpPr/>
          <p:nvPr/>
        </p:nvSpPr>
        <p:spPr>
          <a:xfrm>
            <a:off x="1092201" y="4101309"/>
            <a:ext cx="9470886" cy="1892826"/>
          </a:xfrm>
          <a:prstGeom prst="rect">
            <a:avLst/>
          </a:prstGeom>
        </p:spPr>
        <p:txBody>
          <a:bodyPr wrap="square">
            <a:spAutoFit/>
          </a:bodyPr>
          <a:lstStyle/>
          <a:p>
            <a:pPr marL="285750" indent="-285750" algn="just">
              <a:lnSpc>
                <a:spcPct val="130000"/>
              </a:lnSpc>
              <a:buFont typeface="Arial" panose="020B0604020202020204" pitchFamily="34" charset="0"/>
              <a:buChar char="•"/>
              <a:defRPr/>
            </a:pPr>
            <a:r>
              <a:rPr lang="zh-CN" altLang="en-US" dirty="0">
                <a:latin typeface="仓耳渔阳体 W03" panose="02020400000000000000" pitchFamily="18" charset="-122"/>
                <a:ea typeface="仓耳渔阳体 W03" panose="02020400000000000000" pitchFamily="18" charset="-122"/>
                <a:cs typeface="+mn-ea"/>
                <a:sym typeface="+mn-lt"/>
              </a:rPr>
              <a:t>正如党的先进性不是与生俱来、一劳永逸的，“红船精神”也是具体的、历史的。</a:t>
            </a:r>
            <a:endParaRPr lang="en-US" altLang="zh-CN" dirty="0">
              <a:latin typeface="仓耳渔阳体 W03" panose="02020400000000000000" pitchFamily="18" charset="-122"/>
              <a:ea typeface="仓耳渔阳体 W03" panose="02020400000000000000" pitchFamily="18" charset="-122"/>
              <a:cs typeface="+mn-ea"/>
              <a:sym typeface="+mn-lt"/>
            </a:endParaRPr>
          </a:p>
          <a:p>
            <a:pPr marL="285750" indent="-285750" algn="just">
              <a:lnSpc>
                <a:spcPct val="130000"/>
              </a:lnSpc>
              <a:buFont typeface="Arial" panose="020B0604020202020204" pitchFamily="34" charset="0"/>
              <a:buChar char="•"/>
              <a:defRPr/>
            </a:pPr>
            <a:r>
              <a:rPr lang="zh-CN" altLang="en-US" dirty="0">
                <a:latin typeface="仓耳渔阳体 W03" panose="02020400000000000000" pitchFamily="18" charset="-122"/>
                <a:ea typeface="仓耳渔阳体 W03" panose="02020400000000000000" pitchFamily="18" charset="-122"/>
                <a:cs typeface="+mn-ea"/>
                <a:sym typeface="+mn-lt"/>
              </a:rPr>
              <a:t>我们要把“红船精神”贯穿于树立和落实科学发展观、构建社会主义和谐社会和加强党的先进性建设的实践上来</a:t>
            </a:r>
            <a:endParaRPr lang="en-US" altLang="zh-CN" dirty="0">
              <a:latin typeface="仓耳渔阳体 W03" panose="02020400000000000000" pitchFamily="18" charset="-122"/>
              <a:ea typeface="仓耳渔阳体 W03" panose="02020400000000000000" pitchFamily="18" charset="-122"/>
              <a:cs typeface="+mn-ea"/>
              <a:sym typeface="+mn-lt"/>
            </a:endParaRPr>
          </a:p>
          <a:p>
            <a:pPr marL="285750" indent="-285750" algn="just">
              <a:lnSpc>
                <a:spcPct val="130000"/>
              </a:lnSpc>
              <a:buFont typeface="Arial" panose="020B0604020202020204" pitchFamily="34" charset="0"/>
              <a:buChar char="•"/>
              <a:defRPr/>
            </a:pPr>
            <a:r>
              <a:rPr lang="zh-CN" altLang="en-US" dirty="0">
                <a:latin typeface="仓耳渔阳体 W03" panose="02020400000000000000" pitchFamily="18" charset="-122"/>
                <a:ea typeface="仓耳渔阳体 W03" panose="02020400000000000000" pitchFamily="18" charset="-122"/>
                <a:cs typeface="+mn-ea"/>
                <a:sym typeface="+mn-lt"/>
              </a:rPr>
              <a:t>把握住这一点，就从根本上把握了“红船精神”的实质与核心，同时也就把握了党的先进性的真谛。</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par>
                                <p:cTn id="8" presetID="22" presetClass="entr" presetSubtype="2"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1000"/>
                                        <p:tgtEl>
                                          <p:spTgt spid="3"/>
                                        </p:tgtEl>
                                      </p:cBhvr>
                                    </p:animEffect>
                                  </p:childTnLst>
                                </p:cTn>
                              </p:par>
                            </p:childTnLst>
                          </p:cTn>
                        </p:par>
                        <p:par>
                          <p:cTn id="11" fill="hold" nodeType="afterGroup">
                            <p:stCondLst>
                              <p:cond delay="1000"/>
                            </p:stCondLst>
                            <p:childTnLst>
                              <p:par>
                                <p:cTn id="12" presetID="53"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nodeType="afterGroup">
                            <p:stCondLst>
                              <p:cond delay="1500"/>
                            </p:stCondLst>
                            <p:childTnLst>
                              <p:par>
                                <p:cTn id="18" presetID="56" presetClass="entr" presetSubtype="0" fill="hold" grpId="0" nodeType="afterEffect">
                                  <p:stCondLst>
                                    <p:cond delay="0"/>
                                  </p:stCondLst>
                                  <p:iterate type="lt">
                                    <p:tmPct val="10000"/>
                                  </p:iterate>
                                  <p:childTnLst>
                                    <p:set>
                                      <p:cBhvr>
                                        <p:cTn id="19" dur="1" fill="hold">
                                          <p:stCondLst>
                                            <p:cond delay="0"/>
                                          </p:stCondLst>
                                        </p:cTn>
                                        <p:tgtEl>
                                          <p:spTgt spid="6"/>
                                        </p:tgtEl>
                                        <p:attrNameLst>
                                          <p:attrName>style.visibility</p:attrName>
                                        </p:attrNameLst>
                                      </p:cBhvr>
                                      <p:to>
                                        <p:strVal val="visible"/>
                                      </p:to>
                                    </p:set>
                                    <p:anim by="(-#ppt_w*2)" calcmode="lin" valueType="num">
                                      <p:cBhvr rctx="PPT">
                                        <p:cTn id="20" dur="250" autoRev="1" fill="hold">
                                          <p:stCondLst>
                                            <p:cond delay="0"/>
                                          </p:stCondLst>
                                        </p:cTn>
                                        <p:tgtEl>
                                          <p:spTgt spid="6"/>
                                        </p:tgtEl>
                                        <p:attrNameLst>
                                          <p:attrName>ppt_w</p:attrName>
                                        </p:attrNameLst>
                                      </p:cBhvr>
                                    </p:anim>
                                    <p:anim by="(#ppt_w*0.50)" calcmode="lin" valueType="num">
                                      <p:cBhvr>
                                        <p:cTn id="21" dur="250" decel="50000" autoRev="1" fill="hold">
                                          <p:stCondLst>
                                            <p:cond delay="0"/>
                                          </p:stCondLst>
                                        </p:cTn>
                                        <p:tgtEl>
                                          <p:spTgt spid="6"/>
                                        </p:tgtEl>
                                        <p:attrNameLst>
                                          <p:attrName>ppt_x</p:attrName>
                                        </p:attrNameLst>
                                      </p:cBhvr>
                                    </p:anim>
                                    <p:anim from="(-#ppt_h/2)" to="(#ppt_y)" calcmode="lin" valueType="num">
                                      <p:cBhvr>
                                        <p:cTn id="22" dur="500" fill="hold">
                                          <p:stCondLst>
                                            <p:cond delay="0"/>
                                          </p:stCondLst>
                                        </p:cTn>
                                        <p:tgtEl>
                                          <p:spTgt spid="6"/>
                                        </p:tgtEl>
                                        <p:attrNameLst>
                                          <p:attrName>ppt_y</p:attrName>
                                        </p:attrNameLst>
                                      </p:cBhvr>
                                    </p:anim>
                                    <p:animRot by="21600000">
                                      <p:cBhvr>
                                        <p:cTn id="23" dur="500" fill="hold">
                                          <p:stCondLst>
                                            <p:cond delay="0"/>
                                          </p:stCondLst>
                                        </p:cTn>
                                        <p:tgtEl>
                                          <p:spTgt spid="6"/>
                                        </p:tgtEl>
                                        <p:attrNameLst>
                                          <p:attrName>r</p:attrName>
                                        </p:attrNameLst>
                                      </p:cBhvr>
                                    </p:animRot>
                                  </p:childTnLst>
                                </p:cTn>
                              </p:par>
                              <p:par>
                                <p:cTn id="24" presetID="22" presetClass="entr" presetSubtype="1" fill="hold" grpId="0" nodeType="withEffect">
                                  <p:stCondLst>
                                    <p:cond delay="3000"/>
                                  </p:stCondLst>
                                  <p:childTnLst>
                                    <p:set>
                                      <p:cBhvr>
                                        <p:cTn id="25" dur="1" fill="hold">
                                          <p:stCondLst>
                                            <p:cond delay="0"/>
                                          </p:stCondLst>
                                        </p:cTn>
                                        <p:tgtEl>
                                          <p:spTgt spid="7"/>
                                        </p:tgtEl>
                                        <p:attrNameLst>
                                          <p:attrName>style.visibility</p:attrName>
                                        </p:attrNameLst>
                                      </p:cBhvr>
                                      <p:to>
                                        <p:strVal val="visible"/>
                                      </p:to>
                                    </p:set>
                                    <p:animEffect transition="in" filter="wipe(up)">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继承和弘扬“红船精神”</a:t>
            </a:r>
          </a:p>
        </p:txBody>
      </p:sp>
      <p:sp>
        <p:nvSpPr>
          <p:cNvPr id="9" name="Aitds2"/>
          <p:cNvSpPr/>
          <p:nvPr/>
        </p:nvSpPr>
        <p:spPr>
          <a:xfrm rot="2478257">
            <a:off x="8784102" y="518862"/>
            <a:ext cx="447934" cy="4627561"/>
          </a:xfrm>
          <a:prstGeom prst="roundRect">
            <a:avLst>
              <a:gd name="adj" fmla="val 50000"/>
            </a:avLst>
          </a:prstGeom>
          <a:solidFill>
            <a:schemeClr val="accent1"/>
          </a:solidFill>
          <a:ln>
            <a:solidFill>
              <a:srgbClr val="CB1A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仓耳渔阳体 W03" panose="02020400000000000000" pitchFamily="18" charset="-122"/>
              <a:cs typeface="+mn-ea"/>
              <a:sym typeface="+mn-lt"/>
            </a:endParaRPr>
          </a:p>
        </p:txBody>
      </p:sp>
      <p:sp>
        <p:nvSpPr>
          <p:cNvPr id="10" name="Aitds3"/>
          <p:cNvSpPr/>
          <p:nvPr/>
        </p:nvSpPr>
        <p:spPr>
          <a:xfrm rot="2478257">
            <a:off x="8930176" y="1427188"/>
            <a:ext cx="447934" cy="4627561"/>
          </a:xfrm>
          <a:prstGeom prst="roundRect">
            <a:avLst>
              <a:gd name="adj" fmla="val 50000"/>
            </a:avLst>
          </a:prstGeom>
          <a:noFill/>
          <a:ln>
            <a:solidFill>
              <a:srgbClr val="CB1A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仓耳渔阳体 W03" panose="02020400000000000000" pitchFamily="18" charset="-122"/>
              <a:cs typeface="+mn-ea"/>
              <a:sym typeface="+mn-lt"/>
            </a:endParaRPr>
          </a:p>
        </p:txBody>
      </p:sp>
      <p:sp>
        <p:nvSpPr>
          <p:cNvPr id="11" name="Aitds4"/>
          <p:cNvSpPr/>
          <p:nvPr/>
        </p:nvSpPr>
        <p:spPr>
          <a:xfrm rot="2478257">
            <a:off x="8939044" y="2203375"/>
            <a:ext cx="757178" cy="5030490"/>
          </a:xfrm>
          <a:prstGeom prst="roundRect">
            <a:avLst>
              <a:gd name="adj" fmla="val 50000"/>
            </a:avLst>
          </a:prstGeom>
          <a:solidFill>
            <a:srgbClr val="CB1A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仓耳渔阳体 W03" panose="02020400000000000000" pitchFamily="18" charset="-122"/>
              <a:cs typeface="+mn-ea"/>
              <a:sym typeface="+mn-lt"/>
            </a:endParaRPr>
          </a:p>
        </p:txBody>
      </p:sp>
      <p:sp>
        <p:nvSpPr>
          <p:cNvPr id="12" name="Aitds5"/>
          <p:cNvSpPr/>
          <p:nvPr/>
        </p:nvSpPr>
        <p:spPr>
          <a:xfrm>
            <a:off x="480646" y="2487548"/>
            <a:ext cx="6201508" cy="3416320"/>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zh-CN" altLang="en-US" dirty="0">
                <a:latin typeface="仓耳渔阳体 W03" panose="02020400000000000000" pitchFamily="18" charset="-122"/>
                <a:ea typeface="仓耳渔阳体 W03" panose="02020400000000000000" pitchFamily="18" charset="-122"/>
                <a:cs typeface="+mn-ea"/>
                <a:sym typeface="+mn-lt"/>
              </a:rPr>
              <a:t>这是浙江的光荣，也是推进浙江发展的精神力量所在。</a:t>
            </a:r>
            <a:endParaRPr lang="en-US" altLang="zh-CN" dirty="0">
              <a:latin typeface="仓耳渔阳体 W03" panose="02020400000000000000" pitchFamily="18" charset="-122"/>
              <a:ea typeface="仓耳渔阳体 W03" panose="02020400000000000000" pitchFamily="18" charset="-122"/>
              <a:cs typeface="+mn-ea"/>
              <a:sym typeface="+mn-lt"/>
            </a:endParaRPr>
          </a:p>
          <a:p>
            <a:pPr marL="285750" indent="-285750" algn="just">
              <a:lnSpc>
                <a:spcPct val="150000"/>
              </a:lnSpc>
              <a:buFont typeface="Arial" panose="020B0604020202020204" pitchFamily="34" charset="0"/>
              <a:buChar char="•"/>
            </a:pPr>
            <a:r>
              <a:rPr lang="zh-CN" altLang="en-US" dirty="0">
                <a:latin typeface="仓耳渔阳体 W03" panose="02020400000000000000" pitchFamily="18" charset="-122"/>
                <a:ea typeface="仓耳渔阳体 W03" panose="02020400000000000000" pitchFamily="18" charset="-122"/>
                <a:cs typeface="+mn-ea"/>
                <a:sym typeface="+mn-lt"/>
              </a:rPr>
              <a:t>联系浙江实际，我们要在新的实践中继承和弘扬“红船精神”，就必须结合当前正在开展的保持共产党员先进性教育活动，高扬理想的风帆，荡起奋发的双桨，乘着改革开放的浪潮，认真贯彻胡锦涛总书记对浙江工作提出的“努力在全面建设小康社会、加快推进社会主义现代化的进程中走在前列”的要求，做到学在深处，谋在新处，干在实处，再铸浙江改革开放和现代化建设新的辉煌。</a:t>
            </a:r>
          </a:p>
        </p:txBody>
      </p:sp>
      <p:pic>
        <p:nvPicPr>
          <p:cNvPr id="13" name="Aitds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20328" y="1899139"/>
            <a:ext cx="3686174" cy="3552092"/>
          </a:xfrm>
          <a:prstGeom prst="ellipse">
            <a:avLst/>
          </a:prstGeom>
          <a:noFill/>
          <a:ln w="57150">
            <a:solidFill>
              <a:srgbClr val="FEFDF8"/>
            </a:solidFill>
          </a:ln>
        </p:spPr>
      </p:pic>
      <p:grpSp>
        <p:nvGrpSpPr>
          <p:cNvPr id="14" name="组合 13"/>
          <p:cNvGrpSpPr/>
          <p:nvPr/>
        </p:nvGrpSpPr>
        <p:grpSpPr>
          <a:xfrm>
            <a:off x="456493" y="2289829"/>
            <a:ext cx="6671138" cy="369324"/>
            <a:chOff x="-1242360" y="2455854"/>
            <a:chExt cx="1090810" cy="2022317"/>
          </a:xfrm>
        </p:grpSpPr>
        <p:sp>
          <p:nvSpPr>
            <p:cNvPr id="15" name="Rectangle 11"/>
            <p:cNvSpPr>
              <a:spLocks noChangeArrowheads="1"/>
            </p:cNvSpPr>
            <p:nvPr/>
          </p:nvSpPr>
          <p:spPr bwMode="auto">
            <a:xfrm>
              <a:off x="-1242360" y="2471581"/>
              <a:ext cx="1090810" cy="880381"/>
            </a:xfrm>
            <a:prstGeom prst="roundRect">
              <a:avLst>
                <a:gd name="adj" fmla="val 50000"/>
              </a:avLst>
            </a:prstGeom>
            <a:solidFill>
              <a:srgbClr val="C00000"/>
            </a:solidFill>
            <a:ln w="28575">
              <a:gradFill>
                <a:gsLst>
                  <a:gs pos="100000">
                    <a:schemeClr val="bg1"/>
                  </a:gs>
                  <a:gs pos="0">
                    <a:schemeClr val="bg1">
                      <a:lumMod val="85000"/>
                    </a:schemeClr>
                  </a:gs>
                </a:gsLst>
                <a:lin ang="5400000" scaled="0"/>
              </a:gradFill>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zh-CN" sz="1400" b="0" i="0" u="none" strike="noStrike" kern="1200" cap="none" spc="0" normalizeH="0" baseline="0" noProof="0">
                <a:ln>
                  <a:noFill/>
                </a:ln>
                <a:solidFill>
                  <a:prstClr val="black"/>
                </a:solidFill>
                <a:effectLst/>
                <a:uLnTx/>
                <a:uFillTx/>
                <a:ea typeface="仓耳渔阳体 W03" panose="02020400000000000000" pitchFamily="18" charset="-122"/>
                <a:cs typeface="+mn-ea"/>
                <a:sym typeface="+mn-lt"/>
              </a:endParaRPr>
            </a:p>
          </p:txBody>
        </p:sp>
        <p:sp>
          <p:nvSpPr>
            <p:cNvPr id="16" name="矩形 38"/>
            <p:cNvSpPr>
              <a:spLocks noChangeArrowheads="1"/>
            </p:cNvSpPr>
            <p:nvPr/>
          </p:nvSpPr>
          <p:spPr bwMode="auto">
            <a:xfrm>
              <a:off x="-717353" y="2455854"/>
              <a:ext cx="30202" cy="2022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en-US" sz="1800" b="1" i="0" u="none" strike="noStrike" kern="1200" cap="none" spc="0" normalizeH="0" baseline="0" noProof="0">
                <a:ln>
                  <a:noFill/>
                </a:ln>
                <a:gradFill>
                  <a:gsLst>
                    <a:gs pos="0">
                      <a:prstClr val="white"/>
                    </a:gs>
                    <a:gs pos="100000">
                      <a:srgbClr val="FFFF00"/>
                    </a:gs>
                  </a:gsLst>
                  <a:lin ang="5400000" scaled="1"/>
                </a:gradFill>
                <a:effectLst/>
                <a:uLnTx/>
                <a:uFillTx/>
                <a:ea typeface="仓耳渔阳体 W03" panose="02020400000000000000" pitchFamily="18" charset="-122"/>
                <a:cs typeface="+mn-ea"/>
                <a:sym typeface="+mn-lt"/>
              </a:endParaRPr>
            </a:p>
          </p:txBody>
        </p:sp>
      </p:grpSp>
      <p:sp>
        <p:nvSpPr>
          <p:cNvPr id="17" name="矩形 16"/>
          <p:cNvSpPr/>
          <p:nvPr/>
        </p:nvSpPr>
        <p:spPr>
          <a:xfrm>
            <a:off x="697987" y="1495891"/>
            <a:ext cx="6115777" cy="707886"/>
          </a:xfrm>
          <a:prstGeom prst="rect">
            <a:avLst/>
          </a:prstGeom>
        </p:spPr>
        <p:txBody>
          <a:bodyPr wrap="none">
            <a:spAutoFit/>
          </a:bodyPr>
          <a:lstStyle/>
          <a:p>
            <a:pPr lvl="0" defTabSz="457200">
              <a:defRPr/>
            </a:pPr>
            <a:endParaRPr lang="zh-CN" altLang="en-US" sz="2000" b="1" spc="-150">
              <a:gradFill>
                <a:gsLst>
                  <a:gs pos="0">
                    <a:srgbClr val="E30000"/>
                  </a:gs>
                  <a:gs pos="100000">
                    <a:srgbClr val="C00000"/>
                  </a:gs>
                </a:gsLst>
                <a:lin ang="5400000" scaled="0"/>
              </a:gradFill>
              <a:latin typeface="思源宋体 CN Heavy" panose="02020900000000000000" pitchFamily="18" charset="-122"/>
              <a:ea typeface="思源宋体 CN Heavy" panose="02020900000000000000" pitchFamily="18" charset="-122"/>
              <a:cs typeface="+mn-ea"/>
              <a:sym typeface="+mn-lt"/>
            </a:endParaRPr>
          </a:p>
          <a:p>
            <a:pPr lvl="0" defTabSz="457200">
              <a:defRPr/>
            </a:pPr>
            <a:r>
              <a:rPr lang="zh-CN" altLang="en-US" sz="2000" b="1" spc="-150">
                <a:gradFill>
                  <a:gsLst>
                    <a:gs pos="0">
                      <a:srgbClr val="E30000"/>
                    </a:gs>
                    <a:gs pos="100000">
                      <a:srgbClr val="C00000"/>
                    </a:gs>
                  </a:gsLst>
                  <a:lin ang="5400000" scaled="0"/>
                </a:gradFill>
                <a:latin typeface="思源宋体 CN Heavy" panose="02020900000000000000" pitchFamily="18" charset="-122"/>
                <a:ea typeface="思源宋体 CN Heavy" panose="02020900000000000000" pitchFamily="18" charset="-122"/>
                <a:cs typeface="+mn-ea"/>
                <a:sym typeface="+mn-lt"/>
              </a:rPr>
              <a:t>红船起航于浙江，既有历史的偶然性，也有历史的必然性</a:t>
            </a:r>
            <a:endParaRPr kumimoji="0" lang="zh-CN" altLang="en-US" sz="2000" b="1" i="0" u="none" strike="noStrike" kern="1200" cap="none" spc="0" normalizeH="0" baseline="0" noProof="0">
              <a:ln>
                <a:noFill/>
              </a:ln>
              <a:solidFill>
                <a:srgbClr val="C00000"/>
              </a:solidFill>
              <a:effectLst/>
              <a:uLnTx/>
              <a:uFillTx/>
              <a:latin typeface="思源宋体 CN Heavy" panose="02020900000000000000" pitchFamily="18" charset="-122"/>
              <a:ea typeface="思源宋体 CN Heavy" panose="02020900000000000000" pitchFamily="18"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3"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1+#ppt_w/2"/>
                                          </p:val>
                                        </p:tav>
                                        <p:tav tm="100000">
                                          <p:val>
                                            <p:strVal val="#ppt_x"/>
                                          </p:val>
                                        </p:tav>
                                      </p:tavLst>
                                    </p:anim>
                                    <p:anim calcmode="lin" valueType="num">
                                      <p:cBhvr additive="base">
                                        <p:cTn id="12" dur="50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1+#ppt_w/2"/>
                                          </p:val>
                                        </p:tav>
                                        <p:tav tm="100000">
                                          <p:val>
                                            <p:strVal val="#ppt_x"/>
                                          </p:val>
                                        </p:tav>
                                      </p:tavLst>
                                    </p:anim>
                                    <p:anim calcmode="lin" valueType="num">
                                      <p:cBhvr additive="base">
                                        <p:cTn id="16" dur="500" fill="hold"/>
                                        <p:tgtEl>
                                          <p:spTgt spid="11"/>
                                        </p:tgtEl>
                                        <p:attrNameLst>
                                          <p:attrName>ppt_y</p:attrName>
                                        </p:attrNameLst>
                                      </p:cBhvr>
                                      <p:tavLst>
                                        <p:tav tm="0">
                                          <p:val>
                                            <p:strVal val="0-#ppt_h/2"/>
                                          </p:val>
                                        </p:tav>
                                        <p:tav tm="100000">
                                          <p:val>
                                            <p:strVal val="#ppt_y"/>
                                          </p:val>
                                        </p:tav>
                                      </p:tavLst>
                                    </p:anim>
                                  </p:childTnLst>
                                </p:cTn>
                              </p:par>
                            </p:childTnLst>
                          </p:cTn>
                        </p:par>
                        <p:par>
                          <p:cTn id="17" fill="hold" nodeType="afterGroup">
                            <p:stCondLst>
                              <p:cond delay="500"/>
                            </p:stCondLst>
                            <p:childTnLst>
                              <p:par>
                                <p:cTn id="18" presetID="9" presetClass="entr" presetSubtype="0"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dissolve">
                                      <p:cBhvr>
                                        <p:cTn id="20" dur="500"/>
                                        <p:tgtEl>
                                          <p:spTgt spid="13"/>
                                        </p:tgtEl>
                                      </p:cBhvr>
                                    </p:animEffect>
                                  </p:childTnLst>
                                </p:cTn>
                              </p:par>
                            </p:childTnLst>
                          </p:cTn>
                        </p:par>
                        <p:par>
                          <p:cTn id="21" fill="hold" nodeType="afterGroup">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up)">
                                      <p:cBhvr>
                                        <p:cTn id="24" dur="1000"/>
                                        <p:tgtEl>
                                          <p:spTgt spid="12"/>
                                        </p:tgtEl>
                                      </p:cBhvr>
                                    </p:animEffect>
                                  </p:childTnLst>
                                </p:cTn>
                              </p:par>
                            </p:childTnLst>
                          </p:cTn>
                        </p:par>
                        <p:par>
                          <p:cTn id="25" fill="hold" nodeType="afterGroup">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par>
                                <p:cTn id="29" presetID="2" presetClass="entr" presetSubtype="2" accel="43300" decel="5660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300" fill="hold"/>
                                        <p:tgtEl>
                                          <p:spTgt spid="14"/>
                                        </p:tgtEl>
                                        <p:attrNameLst>
                                          <p:attrName>ppt_x</p:attrName>
                                        </p:attrNameLst>
                                      </p:cBhvr>
                                      <p:tavLst>
                                        <p:tav tm="0">
                                          <p:val>
                                            <p:strVal val="1+#ppt_w/2"/>
                                          </p:val>
                                        </p:tav>
                                        <p:tav tm="100000">
                                          <p:val>
                                            <p:strVal val="#ppt_x"/>
                                          </p:val>
                                        </p:tav>
                                      </p:tavLst>
                                    </p:anim>
                                    <p:anim calcmode="lin" valueType="num">
                                      <p:cBhvr additive="base">
                                        <p:cTn id="32" dur="3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继承和弘扬“红船精神”</a:t>
            </a:r>
          </a:p>
        </p:txBody>
      </p:sp>
      <p:grpSp>
        <p:nvGrpSpPr>
          <p:cNvPr id="3" name="Aitds3"/>
          <p:cNvGrpSpPr/>
          <p:nvPr/>
        </p:nvGrpSpPr>
        <p:grpSpPr>
          <a:xfrm>
            <a:off x="826386" y="936303"/>
            <a:ext cx="9641867" cy="1012413"/>
            <a:chOff x="931381" y="995714"/>
            <a:chExt cx="7231400" cy="759310"/>
          </a:xfrm>
        </p:grpSpPr>
        <p:cxnSp>
          <p:nvCxnSpPr>
            <p:cNvPr id="4" name="Aitds3-1"/>
            <p:cNvCxnSpPr/>
            <p:nvPr/>
          </p:nvCxnSpPr>
          <p:spPr>
            <a:xfrm flipH="1">
              <a:off x="931381" y="1700369"/>
              <a:ext cx="6599026" cy="0"/>
            </a:xfrm>
            <a:prstGeom prst="line">
              <a:avLst/>
            </a:prstGeom>
            <a:ln w="57150">
              <a:solidFill>
                <a:srgbClr val="B50000"/>
              </a:solidFill>
            </a:ln>
          </p:spPr>
          <p:style>
            <a:lnRef idx="1">
              <a:schemeClr val="accent1"/>
            </a:lnRef>
            <a:fillRef idx="0">
              <a:schemeClr val="accent1"/>
            </a:fillRef>
            <a:effectRef idx="0">
              <a:schemeClr val="accent1"/>
            </a:effectRef>
            <a:fontRef idx="minor">
              <a:schemeClr val="tx1"/>
            </a:fontRef>
          </p:style>
        </p:cxnSp>
        <p:sp>
          <p:nvSpPr>
            <p:cNvPr id="5" name="Aitds3-2"/>
            <p:cNvSpPr/>
            <p:nvPr/>
          </p:nvSpPr>
          <p:spPr>
            <a:xfrm rot="5400000" flipH="1">
              <a:off x="6675128" y="267370"/>
              <a:ext cx="759310" cy="2215997"/>
            </a:xfrm>
            <a:custGeom>
              <a:avLst/>
              <a:gdLst>
                <a:gd name="connsiteX0" fmla="*/ 857469 w 1714303"/>
                <a:gd name="connsiteY0" fmla="*/ 0 h 5003085"/>
                <a:gd name="connsiteX1" fmla="*/ 5717 w 1714303"/>
                <a:gd name="connsiteY1" fmla="*/ 763774 h 5003085"/>
                <a:gd name="connsiteX2" fmla="*/ 0 w 1714303"/>
                <a:gd name="connsiteY2" fmla="*/ 2473905 h 5003085"/>
                <a:gd name="connsiteX3" fmla="*/ 2146 w 1714303"/>
                <a:gd name="connsiteY3" fmla="*/ 2473905 h 5003085"/>
                <a:gd name="connsiteX4" fmla="*/ 2146 w 1714303"/>
                <a:gd name="connsiteY4" fmla="*/ 5003085 h 5003085"/>
                <a:gd name="connsiteX5" fmla="*/ 277822 w 1714303"/>
                <a:gd name="connsiteY5" fmla="*/ 5003085 h 5003085"/>
                <a:gd name="connsiteX6" fmla="*/ 277822 w 1714303"/>
                <a:gd name="connsiteY6" fmla="*/ 2473905 h 5003085"/>
                <a:gd name="connsiteX7" fmla="*/ 280424 w 1714303"/>
                <a:gd name="connsiteY7" fmla="*/ 2473905 h 5003085"/>
                <a:gd name="connsiteX8" fmla="*/ 280424 w 1714303"/>
                <a:gd name="connsiteY8" fmla="*/ 808217 h 5003085"/>
                <a:gd name="connsiteX9" fmla="*/ 712176 w 1714303"/>
                <a:gd name="connsiteY9" fmla="*/ 298271 h 5003085"/>
                <a:gd name="connsiteX10" fmla="*/ 1384892 w 1714303"/>
                <a:gd name="connsiteY10" fmla="*/ 661602 h 5003085"/>
                <a:gd name="connsiteX11" fmla="*/ 1017610 w 1714303"/>
                <a:gd name="connsiteY11" fmla="*/ 1389639 h 5003085"/>
                <a:gd name="connsiteX12" fmla="*/ 1006891 w 1714303"/>
                <a:gd name="connsiteY12" fmla="*/ 1263298 h 5003085"/>
                <a:gd name="connsiteX13" fmla="*/ 697726 w 1714303"/>
                <a:gd name="connsiteY13" fmla="*/ 1565463 h 5003085"/>
                <a:gd name="connsiteX14" fmla="*/ 1097799 w 1714303"/>
                <a:gd name="connsiteY14" fmla="*/ 1827652 h 5003085"/>
                <a:gd name="connsiteX15" fmla="*/ 1076759 w 1714303"/>
                <a:gd name="connsiteY15" fmla="*/ 1679777 h 5003085"/>
                <a:gd name="connsiteX16" fmla="*/ 1714303 w 1714303"/>
                <a:gd name="connsiteY16" fmla="*/ 857013 h 5003085"/>
                <a:gd name="connsiteX17" fmla="*/ 857469 w 1714303"/>
                <a:gd name="connsiteY17" fmla="*/ 0 h 5003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14303" h="5003085">
                  <a:moveTo>
                    <a:pt x="857469" y="0"/>
                  </a:moveTo>
                  <a:cubicBezTo>
                    <a:pt x="415873" y="229"/>
                    <a:pt x="52401" y="334466"/>
                    <a:pt x="5717" y="763774"/>
                  </a:cubicBezTo>
                  <a:lnTo>
                    <a:pt x="0" y="2473905"/>
                  </a:lnTo>
                  <a:lnTo>
                    <a:pt x="2146" y="2473905"/>
                  </a:lnTo>
                  <a:lnTo>
                    <a:pt x="2146" y="5003085"/>
                  </a:lnTo>
                  <a:lnTo>
                    <a:pt x="277822" y="5003085"/>
                  </a:lnTo>
                  <a:lnTo>
                    <a:pt x="277822" y="2473905"/>
                  </a:lnTo>
                  <a:lnTo>
                    <a:pt x="280424" y="2473905"/>
                  </a:lnTo>
                  <a:lnTo>
                    <a:pt x="280424" y="808217"/>
                  </a:lnTo>
                  <a:cubicBezTo>
                    <a:pt x="300273" y="566302"/>
                    <a:pt x="471370" y="359208"/>
                    <a:pt x="712176" y="298271"/>
                  </a:cubicBezTo>
                  <a:cubicBezTo>
                    <a:pt x="997046" y="226109"/>
                    <a:pt x="1289777" y="383605"/>
                    <a:pt x="1384892" y="661602"/>
                  </a:cubicBezTo>
                  <a:cubicBezTo>
                    <a:pt x="1488582" y="964340"/>
                    <a:pt x="1322805" y="1293193"/>
                    <a:pt x="1017610" y="1389639"/>
                  </a:cubicBezTo>
                  <a:lnTo>
                    <a:pt x="1006891" y="1263298"/>
                  </a:lnTo>
                  <a:lnTo>
                    <a:pt x="697726" y="1565463"/>
                  </a:lnTo>
                  <a:lnTo>
                    <a:pt x="1097799" y="1827652"/>
                  </a:lnTo>
                  <a:lnTo>
                    <a:pt x="1076759" y="1679777"/>
                  </a:lnTo>
                  <a:cubicBezTo>
                    <a:pt x="1451743" y="1582644"/>
                    <a:pt x="1713827" y="1244513"/>
                    <a:pt x="1714303" y="857013"/>
                  </a:cubicBezTo>
                  <a:cubicBezTo>
                    <a:pt x="1714938" y="383605"/>
                    <a:pt x="1330903" y="-229"/>
                    <a:pt x="857469" y="0"/>
                  </a:cubicBezTo>
                  <a:close/>
                </a:path>
              </a:pathLst>
            </a:custGeom>
            <a:gradFill>
              <a:gsLst>
                <a:gs pos="0">
                  <a:srgbClr val="E30000"/>
                </a:gs>
                <a:gs pos="100000">
                  <a:srgbClr val="C00000"/>
                </a:gs>
              </a:gsLst>
              <a:lin ang="5400000" scaled="0"/>
            </a:gradFill>
            <a:ln w="12700">
              <a:noFill/>
              <a:miter lim="400000"/>
            </a:ln>
          </p:spPr>
          <p:txBody>
            <a:bodyPr wrap="square" lIns="30480" rIns="30480">
              <a:noAutofit/>
            </a:bodyPr>
            <a:lstStyle/>
            <a:p>
              <a:endParaRPr sz="2665">
                <a:solidFill>
                  <a:prstClr val="black"/>
                </a:solidFill>
                <a:ea typeface="仓耳渔阳体 W03" panose="02020400000000000000" pitchFamily="18" charset="-122"/>
                <a:cs typeface="+mn-ea"/>
                <a:sym typeface="+mn-lt"/>
              </a:endParaRPr>
            </a:p>
          </p:txBody>
        </p:sp>
        <p:sp>
          <p:nvSpPr>
            <p:cNvPr id="6" name="Aitds3-3"/>
            <p:cNvSpPr/>
            <p:nvPr/>
          </p:nvSpPr>
          <p:spPr>
            <a:xfrm>
              <a:off x="7530407" y="1091468"/>
              <a:ext cx="537183" cy="537181"/>
            </a:xfrm>
            <a:prstGeom prst="ellipse">
              <a:avLst/>
            </a:prstGeom>
            <a:gradFill>
              <a:gsLst>
                <a:gs pos="0">
                  <a:srgbClr val="E30000"/>
                </a:gs>
                <a:gs pos="100000">
                  <a:srgbClr val="C00000"/>
                </a:gs>
              </a:gsLst>
              <a:lin ang="5400000" scaled="0"/>
            </a:gradFill>
            <a:ln w="28575">
              <a:solidFill>
                <a:schemeClr val="bg1"/>
              </a:solidFill>
              <a:miter lim="400000"/>
            </a:ln>
          </p:spPr>
          <p:txBody>
            <a:bodyPr lIns="33867" tIns="33867" rIns="33867" bIns="33867" anchor="ctr"/>
            <a:lstStyle/>
            <a:p>
              <a:pPr algn="ctr" defTabSz="1219200"/>
              <a:r>
                <a:rPr lang="zh-CN" altLang="en-US" sz="4265" b="1">
                  <a:solidFill>
                    <a:prstClr val="white"/>
                  </a:solidFill>
                  <a:ea typeface="仓耳渔阳体 W03" panose="02020400000000000000" pitchFamily="18" charset="-122"/>
                  <a:cs typeface="+mn-ea"/>
                  <a:sym typeface="+mn-lt"/>
                </a:rPr>
                <a:t>☆</a:t>
              </a:r>
              <a:endParaRPr sz="4265" b="1">
                <a:solidFill>
                  <a:prstClr val="white"/>
                </a:solidFill>
                <a:ea typeface="仓耳渔阳体 W03" panose="02020400000000000000" pitchFamily="18" charset="-122"/>
                <a:cs typeface="+mn-ea"/>
                <a:sym typeface="+mn-lt"/>
              </a:endParaRPr>
            </a:p>
          </p:txBody>
        </p:sp>
      </p:grpSp>
      <p:sp>
        <p:nvSpPr>
          <p:cNvPr id="7" name="Aitds4"/>
          <p:cNvSpPr txBox="1"/>
          <p:nvPr/>
        </p:nvSpPr>
        <p:spPr>
          <a:xfrm>
            <a:off x="1078610" y="1353017"/>
            <a:ext cx="8569483" cy="452337"/>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1219200">
              <a:lnSpc>
                <a:spcPct val="100000"/>
              </a:lnSpc>
              <a:spcBef>
                <a:spcPct val="0"/>
              </a:spcBef>
              <a:buNone/>
              <a:defRPr/>
            </a:pPr>
            <a:r>
              <a:rPr lang="zh-CN" altLang="en-US" sz="2000" b="1" spc="-150">
                <a:gradFill>
                  <a:gsLst>
                    <a:gs pos="0">
                      <a:srgbClr val="E30000"/>
                    </a:gs>
                    <a:gs pos="100000">
                      <a:srgbClr val="C00000"/>
                    </a:gs>
                  </a:gsLst>
                  <a:lin ang="5400000" scaled="0"/>
                </a:gradFill>
                <a:latin typeface="思源宋体 CN Heavy" panose="02020900000000000000" pitchFamily="18" charset="-122"/>
                <a:ea typeface="思源宋体 CN Heavy" panose="02020900000000000000" pitchFamily="18" charset="-122"/>
                <a:cs typeface="+mn-ea"/>
                <a:sym typeface="+mn-lt"/>
              </a:rPr>
              <a:t>第一，要深入实施“八八战略”，努力在树立和落实科学发展观方面走在前列</a:t>
            </a:r>
          </a:p>
        </p:txBody>
      </p:sp>
      <p:sp>
        <p:nvSpPr>
          <p:cNvPr id="8" name="Aitds5"/>
          <p:cNvSpPr/>
          <p:nvPr/>
        </p:nvSpPr>
        <p:spPr>
          <a:xfrm>
            <a:off x="414271" y="1317181"/>
            <a:ext cx="412115" cy="412115"/>
          </a:xfrm>
          <a:custGeom>
            <a:avLst/>
            <a:gdLst>
              <a:gd name="connsiteX0" fmla="*/ 158628 w 585904"/>
              <a:gd name="connsiteY0" fmla="*/ 130053 h 585904"/>
              <a:gd name="connsiteX1" fmla="*/ 321527 w 585904"/>
              <a:gd name="connsiteY1" fmla="*/ 130053 h 585904"/>
              <a:gd name="connsiteX2" fmla="*/ 484425 w 585904"/>
              <a:gd name="connsiteY2" fmla="*/ 292952 h 585904"/>
              <a:gd name="connsiteX3" fmla="*/ 321527 w 585904"/>
              <a:gd name="connsiteY3" fmla="*/ 455850 h 585904"/>
              <a:gd name="connsiteX4" fmla="*/ 158628 w 585904"/>
              <a:gd name="connsiteY4" fmla="*/ 455850 h 585904"/>
              <a:gd name="connsiteX5" fmla="*/ 321527 w 585904"/>
              <a:gd name="connsiteY5" fmla="*/ 292952 h 585904"/>
              <a:gd name="connsiteX6" fmla="*/ 292951 w 585904"/>
              <a:gd name="connsiteY6" fmla="*/ 28505 h 585904"/>
              <a:gd name="connsiteX7" fmla="*/ 28504 w 585904"/>
              <a:gd name="connsiteY7" fmla="*/ 292952 h 585904"/>
              <a:gd name="connsiteX8" fmla="*/ 292951 w 585904"/>
              <a:gd name="connsiteY8" fmla="*/ 557399 h 585904"/>
              <a:gd name="connsiteX9" fmla="*/ 557398 w 585904"/>
              <a:gd name="connsiteY9" fmla="*/ 292952 h 585904"/>
              <a:gd name="connsiteX10" fmla="*/ 292951 w 585904"/>
              <a:gd name="connsiteY10" fmla="*/ 28505 h 585904"/>
              <a:gd name="connsiteX11" fmla="*/ 292952 w 585904"/>
              <a:gd name="connsiteY11" fmla="*/ 0 h 585904"/>
              <a:gd name="connsiteX12" fmla="*/ 585904 w 585904"/>
              <a:gd name="connsiteY12" fmla="*/ 292952 h 585904"/>
              <a:gd name="connsiteX13" fmla="*/ 292952 w 585904"/>
              <a:gd name="connsiteY13" fmla="*/ 585904 h 585904"/>
              <a:gd name="connsiteX14" fmla="*/ 0 w 585904"/>
              <a:gd name="connsiteY14" fmla="*/ 292952 h 585904"/>
              <a:gd name="connsiteX15" fmla="*/ 292952 w 585904"/>
              <a:gd name="connsiteY15" fmla="*/ 0 h 585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904" h="585904">
                <a:moveTo>
                  <a:pt x="158628" y="130053"/>
                </a:moveTo>
                <a:lnTo>
                  <a:pt x="321527" y="130053"/>
                </a:lnTo>
                <a:lnTo>
                  <a:pt x="484425" y="292952"/>
                </a:lnTo>
                <a:lnTo>
                  <a:pt x="321527" y="455850"/>
                </a:lnTo>
                <a:lnTo>
                  <a:pt x="158628" y="455850"/>
                </a:lnTo>
                <a:lnTo>
                  <a:pt x="321527" y="292952"/>
                </a:lnTo>
                <a:close/>
                <a:moveTo>
                  <a:pt x="292951" y="28505"/>
                </a:moveTo>
                <a:cubicBezTo>
                  <a:pt x="146901" y="28505"/>
                  <a:pt x="28504" y="146902"/>
                  <a:pt x="28504" y="292952"/>
                </a:cubicBezTo>
                <a:cubicBezTo>
                  <a:pt x="28504" y="439002"/>
                  <a:pt x="146901" y="557399"/>
                  <a:pt x="292951" y="557399"/>
                </a:cubicBezTo>
                <a:cubicBezTo>
                  <a:pt x="439001" y="557399"/>
                  <a:pt x="557398" y="439002"/>
                  <a:pt x="557398" y="292952"/>
                </a:cubicBezTo>
                <a:cubicBezTo>
                  <a:pt x="557398" y="146902"/>
                  <a:pt x="439001" y="28505"/>
                  <a:pt x="292951" y="28505"/>
                </a:cubicBezTo>
                <a:close/>
                <a:moveTo>
                  <a:pt x="292952" y="0"/>
                </a:moveTo>
                <a:cubicBezTo>
                  <a:pt x="454745" y="0"/>
                  <a:pt x="585904" y="131159"/>
                  <a:pt x="585904" y="292952"/>
                </a:cubicBezTo>
                <a:cubicBezTo>
                  <a:pt x="585904" y="454745"/>
                  <a:pt x="454745" y="585904"/>
                  <a:pt x="292952" y="585904"/>
                </a:cubicBezTo>
                <a:cubicBezTo>
                  <a:pt x="131159" y="585904"/>
                  <a:pt x="0" y="454745"/>
                  <a:pt x="0" y="292952"/>
                </a:cubicBezTo>
                <a:cubicBezTo>
                  <a:pt x="0" y="131159"/>
                  <a:pt x="131159" y="0"/>
                  <a:pt x="292952" y="0"/>
                </a:cubicBezTo>
                <a:close/>
              </a:path>
            </a:pathLst>
          </a:custGeom>
          <a:gradFill>
            <a:gsLst>
              <a:gs pos="0">
                <a:srgbClr val="E50000"/>
              </a:gs>
              <a:gs pos="100000">
                <a:srgbClr val="B5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sz="1350">
              <a:solidFill>
                <a:srgbClr val="FFFFFF"/>
              </a:solidFill>
              <a:ea typeface="仓耳渔阳体 W03" panose="02020400000000000000" pitchFamily="18" charset="-122"/>
              <a:cs typeface="+mn-ea"/>
              <a:sym typeface="+mn-lt"/>
            </a:endParaRPr>
          </a:p>
        </p:txBody>
      </p:sp>
      <p:sp>
        <p:nvSpPr>
          <p:cNvPr id="9" name="Aitds4"/>
          <p:cNvSpPr/>
          <p:nvPr/>
        </p:nvSpPr>
        <p:spPr>
          <a:xfrm>
            <a:off x="636039" y="3132535"/>
            <a:ext cx="10921040" cy="2653034"/>
          </a:xfrm>
          <a:prstGeom prst="rect">
            <a:avLst/>
          </a:prstGeom>
        </p:spPr>
        <p:txBody>
          <a:bodyPr wrap="square">
            <a:spAutoFit/>
          </a:bodyPr>
          <a:lstStyle/>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我们要不断深化对科学发展观的认识，不断提高用科学发展观来指导实践的自觉性和坚定性，不断推进“八八战略”的深化细化具体化，在经济社会发展中更加注重统筹兼顾、加强薄弱环节，更加注重经济增长的质量和效益，更加注重以人为本，实现和维护广大人民群众的切身利益。</a:t>
            </a:r>
            <a:endParaRPr lang="en-US" altLang="zh-CN" sz="1600">
              <a:latin typeface="仓耳渔阳体 W03" panose="02020400000000000000" pitchFamily="18" charset="-122"/>
              <a:ea typeface="仓耳渔阳体 W03" panose="02020400000000000000" pitchFamily="18" charset="-122"/>
              <a:cs typeface="+mn-ea"/>
              <a:sym typeface="+mn-lt"/>
            </a:endParaRPr>
          </a:p>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要坚持在贯彻中央宏观调控政策中把握经济发展全局，正确处理发挥市场机制作用与加强政府宏观调控的关系，确保经济平稳较快发展。</a:t>
            </a:r>
            <a:endParaRPr lang="en-US" altLang="zh-CN" sz="1600">
              <a:latin typeface="仓耳渔阳体 W03" panose="02020400000000000000" pitchFamily="18" charset="-122"/>
              <a:ea typeface="仓耳渔阳体 W03" panose="02020400000000000000" pitchFamily="18" charset="-122"/>
              <a:cs typeface="+mn-ea"/>
              <a:sym typeface="+mn-lt"/>
            </a:endParaRPr>
          </a:p>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要以主动的姿态推进经济结构调整和增长方式转变，切实把提高自主创新能力作为结构调整的中心环节，把建设节约型社会放在重要位置，把统筹城乡发展作为解决“三农”问题的着力点，把加快建设先进制造业基地和发展现代服务业作为结构调整的突破口，把深化改革、扩大开放作为根本动力，努力在更高层次上推动浙江的发展。</a:t>
            </a:r>
          </a:p>
        </p:txBody>
      </p:sp>
      <p:sp>
        <p:nvSpPr>
          <p:cNvPr id="10" name="Aitds5"/>
          <p:cNvSpPr/>
          <p:nvPr/>
        </p:nvSpPr>
        <p:spPr>
          <a:xfrm>
            <a:off x="515816" y="3082558"/>
            <a:ext cx="11161486" cy="2931379"/>
          </a:xfrm>
          <a:prstGeom prst="rect">
            <a:avLst/>
          </a:prstGeom>
          <a:noFill/>
          <a:ln w="63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仓耳渔阳体 W03" panose="02020400000000000000" pitchFamily="18" charset="-122"/>
              <a:cs typeface="+mn-ea"/>
              <a:sym typeface="+mn-lt"/>
            </a:endParaRPr>
          </a:p>
        </p:txBody>
      </p:sp>
      <p:sp>
        <p:nvSpPr>
          <p:cNvPr id="11" name="Aitds6"/>
          <p:cNvSpPr/>
          <p:nvPr/>
        </p:nvSpPr>
        <p:spPr>
          <a:xfrm>
            <a:off x="591589" y="2206241"/>
            <a:ext cx="11009941" cy="812530"/>
          </a:xfrm>
          <a:prstGeom prst="rect">
            <a:avLst/>
          </a:prstGeom>
        </p:spPr>
        <p:txBody>
          <a:bodyPr wrap="square">
            <a:spAutoFit/>
          </a:bodyPr>
          <a:lstStyle/>
          <a:p>
            <a:pPr lvl="0" algn="just">
              <a:lnSpc>
                <a:spcPct val="130000"/>
              </a:lnSpc>
              <a:defRPr/>
            </a:pPr>
            <a:r>
              <a:rPr lang="zh-CN" altLang="en-US" b="1" dirty="0">
                <a:solidFill>
                  <a:srgbClr val="C00000"/>
                </a:solidFill>
                <a:latin typeface="仓耳渔阳体 W03" panose="02020400000000000000" pitchFamily="18" charset="-122"/>
                <a:ea typeface="仓耳渔阳体 W03" panose="02020400000000000000" pitchFamily="18" charset="-122"/>
                <a:cs typeface="+mn-ea"/>
                <a:sym typeface="+mn-lt"/>
              </a:rPr>
              <a:t>科学发展观是指导浙江实现更快更好发展的根本指南，深入实施“发挥八个方面优势、推进八个方面举措”的“八八战略”，是浙江落实科学发展观的具体实践。</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p:tgtEl>
                                          <p:spTgt spid="8"/>
                                        </p:tgtEl>
                                        <p:attrNameLst>
                                          <p:attrName>ppt_x</p:attrName>
                                        </p:attrNameLst>
                                      </p:cBhvr>
                                      <p:tavLst>
                                        <p:tav tm="0">
                                          <p:val>
                                            <p:strVal val="#ppt_x-#ppt_w*1.125000"/>
                                          </p:val>
                                        </p:tav>
                                        <p:tav tm="100000">
                                          <p:val>
                                            <p:strVal val="#ppt_x"/>
                                          </p:val>
                                        </p:tav>
                                      </p:tavLst>
                                    </p:anim>
                                    <p:animEffect transition="in" filter="wipe(right)">
                                      <p:cBhvr>
                                        <p:cTn id="12" dur="500"/>
                                        <p:tgtEl>
                                          <p:spTgt spid="8"/>
                                        </p:tgtEl>
                                      </p:cBhvr>
                                    </p:animEffect>
                                  </p:childTnLst>
                                </p:cTn>
                              </p:par>
                            </p:childTnLst>
                          </p:cTn>
                        </p:par>
                        <p:par>
                          <p:cTn id="13" fill="hold" nodeType="afterGroup">
                            <p:stCondLst>
                              <p:cond delay="1000"/>
                            </p:stCondLst>
                            <p:childTnLst>
                              <p:par>
                                <p:cTn id="14" presetID="5"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heckerboard(across)">
                                      <p:cBhvr>
                                        <p:cTn id="16" dur="500"/>
                                        <p:tgtEl>
                                          <p:spTgt spid="7"/>
                                        </p:tgtEl>
                                      </p:cBhvr>
                                    </p:animEffect>
                                  </p:childTnLst>
                                </p:cTn>
                              </p:par>
                            </p:childTnLst>
                          </p:cTn>
                        </p:par>
                        <p:par>
                          <p:cTn id="17" fill="hold" nodeType="afterGroup">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0-#ppt_w/2"/>
                                          </p:val>
                                        </p:tav>
                                        <p:tav tm="100000">
                                          <p:val>
                                            <p:strVal val="#ppt_x"/>
                                          </p:val>
                                        </p:tav>
                                      </p:tavLst>
                                    </p:anim>
                                    <p:anim calcmode="lin" valueType="num">
                                      <p:cBhvr additive="base">
                                        <p:cTn id="21" dur="500" fill="hold"/>
                                        <p:tgtEl>
                                          <p:spTgt spid="10"/>
                                        </p:tgtEl>
                                        <p:attrNameLst>
                                          <p:attrName>ppt_y</p:attrName>
                                        </p:attrNameLst>
                                      </p:cBhvr>
                                      <p:tavLst>
                                        <p:tav tm="0">
                                          <p:val>
                                            <p:strVal val="#ppt_y"/>
                                          </p:val>
                                        </p:tav>
                                        <p:tav tm="100000">
                                          <p:val>
                                            <p:strVal val="#ppt_y"/>
                                          </p:val>
                                        </p:tav>
                                      </p:tavLst>
                                    </p:anim>
                                  </p:childTnLst>
                                </p:cTn>
                              </p:par>
                              <p:par>
                                <p:cTn id="22" presetID="22" presetClass="entr" presetSubtype="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right)">
                                      <p:cBhvr>
                                        <p:cTn id="24" dur="500"/>
                                        <p:tgtEl>
                                          <p:spTgt spid="9"/>
                                        </p:tgtEl>
                                      </p:cBhvr>
                                    </p:animEffect>
                                  </p:childTnLst>
                                </p:cTn>
                              </p:par>
                              <p:par>
                                <p:cTn id="25" presetID="22" presetClass="entr" presetSubtype="2"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righ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0" grpId="0" animBg="1"/>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继承和弘扬“红船精神”</a:t>
            </a:r>
          </a:p>
        </p:txBody>
      </p:sp>
      <p:grpSp>
        <p:nvGrpSpPr>
          <p:cNvPr id="3" name="Aitds3"/>
          <p:cNvGrpSpPr/>
          <p:nvPr/>
        </p:nvGrpSpPr>
        <p:grpSpPr>
          <a:xfrm>
            <a:off x="826386" y="936303"/>
            <a:ext cx="9641867" cy="1012413"/>
            <a:chOff x="931381" y="995714"/>
            <a:chExt cx="7231400" cy="759310"/>
          </a:xfrm>
        </p:grpSpPr>
        <p:cxnSp>
          <p:nvCxnSpPr>
            <p:cNvPr id="4" name="Aitds3-1"/>
            <p:cNvCxnSpPr/>
            <p:nvPr/>
          </p:nvCxnSpPr>
          <p:spPr>
            <a:xfrm flipH="1">
              <a:off x="931381" y="1700369"/>
              <a:ext cx="6599026" cy="0"/>
            </a:xfrm>
            <a:prstGeom prst="line">
              <a:avLst/>
            </a:prstGeom>
            <a:ln w="57150">
              <a:solidFill>
                <a:srgbClr val="B50000"/>
              </a:solidFill>
            </a:ln>
          </p:spPr>
          <p:style>
            <a:lnRef idx="1">
              <a:schemeClr val="accent1"/>
            </a:lnRef>
            <a:fillRef idx="0">
              <a:schemeClr val="accent1"/>
            </a:fillRef>
            <a:effectRef idx="0">
              <a:schemeClr val="accent1"/>
            </a:effectRef>
            <a:fontRef idx="minor">
              <a:schemeClr val="tx1"/>
            </a:fontRef>
          </p:style>
        </p:cxnSp>
        <p:sp>
          <p:nvSpPr>
            <p:cNvPr id="5" name="Aitds3-2"/>
            <p:cNvSpPr/>
            <p:nvPr/>
          </p:nvSpPr>
          <p:spPr>
            <a:xfrm rot="5400000" flipH="1">
              <a:off x="6675128" y="267370"/>
              <a:ext cx="759310" cy="2215997"/>
            </a:xfrm>
            <a:custGeom>
              <a:avLst/>
              <a:gdLst>
                <a:gd name="connsiteX0" fmla="*/ 857469 w 1714303"/>
                <a:gd name="connsiteY0" fmla="*/ 0 h 5003085"/>
                <a:gd name="connsiteX1" fmla="*/ 5717 w 1714303"/>
                <a:gd name="connsiteY1" fmla="*/ 763774 h 5003085"/>
                <a:gd name="connsiteX2" fmla="*/ 0 w 1714303"/>
                <a:gd name="connsiteY2" fmla="*/ 2473905 h 5003085"/>
                <a:gd name="connsiteX3" fmla="*/ 2146 w 1714303"/>
                <a:gd name="connsiteY3" fmla="*/ 2473905 h 5003085"/>
                <a:gd name="connsiteX4" fmla="*/ 2146 w 1714303"/>
                <a:gd name="connsiteY4" fmla="*/ 5003085 h 5003085"/>
                <a:gd name="connsiteX5" fmla="*/ 277822 w 1714303"/>
                <a:gd name="connsiteY5" fmla="*/ 5003085 h 5003085"/>
                <a:gd name="connsiteX6" fmla="*/ 277822 w 1714303"/>
                <a:gd name="connsiteY6" fmla="*/ 2473905 h 5003085"/>
                <a:gd name="connsiteX7" fmla="*/ 280424 w 1714303"/>
                <a:gd name="connsiteY7" fmla="*/ 2473905 h 5003085"/>
                <a:gd name="connsiteX8" fmla="*/ 280424 w 1714303"/>
                <a:gd name="connsiteY8" fmla="*/ 808217 h 5003085"/>
                <a:gd name="connsiteX9" fmla="*/ 712176 w 1714303"/>
                <a:gd name="connsiteY9" fmla="*/ 298271 h 5003085"/>
                <a:gd name="connsiteX10" fmla="*/ 1384892 w 1714303"/>
                <a:gd name="connsiteY10" fmla="*/ 661602 h 5003085"/>
                <a:gd name="connsiteX11" fmla="*/ 1017610 w 1714303"/>
                <a:gd name="connsiteY11" fmla="*/ 1389639 h 5003085"/>
                <a:gd name="connsiteX12" fmla="*/ 1006891 w 1714303"/>
                <a:gd name="connsiteY12" fmla="*/ 1263298 h 5003085"/>
                <a:gd name="connsiteX13" fmla="*/ 697726 w 1714303"/>
                <a:gd name="connsiteY13" fmla="*/ 1565463 h 5003085"/>
                <a:gd name="connsiteX14" fmla="*/ 1097799 w 1714303"/>
                <a:gd name="connsiteY14" fmla="*/ 1827652 h 5003085"/>
                <a:gd name="connsiteX15" fmla="*/ 1076759 w 1714303"/>
                <a:gd name="connsiteY15" fmla="*/ 1679777 h 5003085"/>
                <a:gd name="connsiteX16" fmla="*/ 1714303 w 1714303"/>
                <a:gd name="connsiteY16" fmla="*/ 857013 h 5003085"/>
                <a:gd name="connsiteX17" fmla="*/ 857469 w 1714303"/>
                <a:gd name="connsiteY17" fmla="*/ 0 h 5003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14303" h="5003085">
                  <a:moveTo>
                    <a:pt x="857469" y="0"/>
                  </a:moveTo>
                  <a:cubicBezTo>
                    <a:pt x="415873" y="229"/>
                    <a:pt x="52401" y="334466"/>
                    <a:pt x="5717" y="763774"/>
                  </a:cubicBezTo>
                  <a:lnTo>
                    <a:pt x="0" y="2473905"/>
                  </a:lnTo>
                  <a:lnTo>
                    <a:pt x="2146" y="2473905"/>
                  </a:lnTo>
                  <a:lnTo>
                    <a:pt x="2146" y="5003085"/>
                  </a:lnTo>
                  <a:lnTo>
                    <a:pt x="277822" y="5003085"/>
                  </a:lnTo>
                  <a:lnTo>
                    <a:pt x="277822" y="2473905"/>
                  </a:lnTo>
                  <a:lnTo>
                    <a:pt x="280424" y="2473905"/>
                  </a:lnTo>
                  <a:lnTo>
                    <a:pt x="280424" y="808217"/>
                  </a:lnTo>
                  <a:cubicBezTo>
                    <a:pt x="300273" y="566302"/>
                    <a:pt x="471370" y="359208"/>
                    <a:pt x="712176" y="298271"/>
                  </a:cubicBezTo>
                  <a:cubicBezTo>
                    <a:pt x="997046" y="226109"/>
                    <a:pt x="1289777" y="383605"/>
                    <a:pt x="1384892" y="661602"/>
                  </a:cubicBezTo>
                  <a:cubicBezTo>
                    <a:pt x="1488582" y="964340"/>
                    <a:pt x="1322805" y="1293193"/>
                    <a:pt x="1017610" y="1389639"/>
                  </a:cubicBezTo>
                  <a:lnTo>
                    <a:pt x="1006891" y="1263298"/>
                  </a:lnTo>
                  <a:lnTo>
                    <a:pt x="697726" y="1565463"/>
                  </a:lnTo>
                  <a:lnTo>
                    <a:pt x="1097799" y="1827652"/>
                  </a:lnTo>
                  <a:lnTo>
                    <a:pt x="1076759" y="1679777"/>
                  </a:lnTo>
                  <a:cubicBezTo>
                    <a:pt x="1451743" y="1582644"/>
                    <a:pt x="1713827" y="1244513"/>
                    <a:pt x="1714303" y="857013"/>
                  </a:cubicBezTo>
                  <a:cubicBezTo>
                    <a:pt x="1714938" y="383605"/>
                    <a:pt x="1330903" y="-229"/>
                    <a:pt x="857469" y="0"/>
                  </a:cubicBezTo>
                  <a:close/>
                </a:path>
              </a:pathLst>
            </a:custGeom>
            <a:gradFill>
              <a:gsLst>
                <a:gs pos="0">
                  <a:srgbClr val="E30000"/>
                </a:gs>
                <a:gs pos="100000">
                  <a:srgbClr val="C00000"/>
                </a:gs>
              </a:gsLst>
              <a:lin ang="5400000" scaled="0"/>
            </a:gradFill>
            <a:ln w="12700">
              <a:noFill/>
              <a:miter lim="400000"/>
            </a:ln>
          </p:spPr>
          <p:txBody>
            <a:bodyPr wrap="square" lIns="30480" rIns="30480">
              <a:noAutofit/>
            </a:bodyPr>
            <a:lstStyle/>
            <a:p>
              <a:endParaRPr sz="2665">
                <a:solidFill>
                  <a:prstClr val="black"/>
                </a:solidFill>
                <a:ea typeface="仓耳渔阳体 W03" panose="02020400000000000000" pitchFamily="18" charset="-122"/>
                <a:cs typeface="+mn-ea"/>
                <a:sym typeface="+mn-lt"/>
              </a:endParaRPr>
            </a:p>
          </p:txBody>
        </p:sp>
        <p:sp>
          <p:nvSpPr>
            <p:cNvPr id="6" name="Aitds3-3"/>
            <p:cNvSpPr/>
            <p:nvPr/>
          </p:nvSpPr>
          <p:spPr>
            <a:xfrm>
              <a:off x="7530407" y="1091468"/>
              <a:ext cx="537183" cy="537181"/>
            </a:xfrm>
            <a:prstGeom prst="ellipse">
              <a:avLst/>
            </a:prstGeom>
            <a:gradFill>
              <a:gsLst>
                <a:gs pos="0">
                  <a:srgbClr val="E30000"/>
                </a:gs>
                <a:gs pos="100000">
                  <a:srgbClr val="C00000"/>
                </a:gs>
              </a:gsLst>
              <a:lin ang="5400000" scaled="0"/>
            </a:gradFill>
            <a:ln w="28575">
              <a:solidFill>
                <a:schemeClr val="bg1"/>
              </a:solidFill>
              <a:miter lim="400000"/>
            </a:ln>
          </p:spPr>
          <p:txBody>
            <a:bodyPr lIns="33867" tIns="33867" rIns="33867" bIns="33867" anchor="ctr"/>
            <a:lstStyle/>
            <a:p>
              <a:pPr algn="ctr" defTabSz="1219200"/>
              <a:r>
                <a:rPr lang="zh-CN" altLang="en-US" sz="4265" b="1">
                  <a:solidFill>
                    <a:prstClr val="white"/>
                  </a:solidFill>
                  <a:ea typeface="仓耳渔阳体 W03" panose="02020400000000000000" pitchFamily="18" charset="-122"/>
                  <a:cs typeface="+mn-ea"/>
                  <a:sym typeface="+mn-lt"/>
                </a:rPr>
                <a:t>☆</a:t>
              </a:r>
              <a:endParaRPr sz="4265" b="1">
                <a:solidFill>
                  <a:prstClr val="white"/>
                </a:solidFill>
                <a:ea typeface="仓耳渔阳体 W03" panose="02020400000000000000" pitchFamily="18" charset="-122"/>
                <a:cs typeface="+mn-ea"/>
                <a:sym typeface="+mn-lt"/>
              </a:endParaRPr>
            </a:p>
          </p:txBody>
        </p:sp>
      </p:grpSp>
      <p:sp>
        <p:nvSpPr>
          <p:cNvPr id="7" name="Aitds4"/>
          <p:cNvSpPr txBox="1"/>
          <p:nvPr/>
        </p:nvSpPr>
        <p:spPr>
          <a:xfrm>
            <a:off x="1078610" y="1353017"/>
            <a:ext cx="8569483" cy="452337"/>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1219200">
              <a:lnSpc>
                <a:spcPct val="100000"/>
              </a:lnSpc>
              <a:spcBef>
                <a:spcPct val="0"/>
              </a:spcBef>
              <a:buNone/>
              <a:defRPr/>
            </a:pPr>
            <a:r>
              <a:rPr lang="zh-CN" altLang="en-US" sz="2000" b="1" spc="-150">
                <a:gradFill>
                  <a:gsLst>
                    <a:gs pos="0">
                      <a:srgbClr val="E30000"/>
                    </a:gs>
                    <a:gs pos="100000">
                      <a:srgbClr val="C00000"/>
                    </a:gs>
                  </a:gsLst>
                  <a:lin ang="5400000" scaled="0"/>
                </a:gradFill>
                <a:latin typeface="思源宋体 CN Heavy" panose="02020900000000000000" pitchFamily="18" charset="-122"/>
                <a:ea typeface="思源宋体 CN Heavy" panose="02020900000000000000" pitchFamily="18" charset="-122"/>
                <a:cs typeface="+mn-ea"/>
                <a:sym typeface="+mn-lt"/>
              </a:rPr>
              <a:t>第二，要全面建设“平安浙江”，努力在构建社会主义和谐社会方面走在前列</a:t>
            </a:r>
          </a:p>
        </p:txBody>
      </p:sp>
      <p:sp>
        <p:nvSpPr>
          <p:cNvPr id="8" name="Aitds5"/>
          <p:cNvSpPr/>
          <p:nvPr/>
        </p:nvSpPr>
        <p:spPr>
          <a:xfrm>
            <a:off x="414271" y="1317181"/>
            <a:ext cx="412115" cy="412115"/>
          </a:xfrm>
          <a:custGeom>
            <a:avLst/>
            <a:gdLst>
              <a:gd name="connsiteX0" fmla="*/ 158628 w 585904"/>
              <a:gd name="connsiteY0" fmla="*/ 130053 h 585904"/>
              <a:gd name="connsiteX1" fmla="*/ 321527 w 585904"/>
              <a:gd name="connsiteY1" fmla="*/ 130053 h 585904"/>
              <a:gd name="connsiteX2" fmla="*/ 484425 w 585904"/>
              <a:gd name="connsiteY2" fmla="*/ 292952 h 585904"/>
              <a:gd name="connsiteX3" fmla="*/ 321527 w 585904"/>
              <a:gd name="connsiteY3" fmla="*/ 455850 h 585904"/>
              <a:gd name="connsiteX4" fmla="*/ 158628 w 585904"/>
              <a:gd name="connsiteY4" fmla="*/ 455850 h 585904"/>
              <a:gd name="connsiteX5" fmla="*/ 321527 w 585904"/>
              <a:gd name="connsiteY5" fmla="*/ 292952 h 585904"/>
              <a:gd name="connsiteX6" fmla="*/ 292951 w 585904"/>
              <a:gd name="connsiteY6" fmla="*/ 28505 h 585904"/>
              <a:gd name="connsiteX7" fmla="*/ 28504 w 585904"/>
              <a:gd name="connsiteY7" fmla="*/ 292952 h 585904"/>
              <a:gd name="connsiteX8" fmla="*/ 292951 w 585904"/>
              <a:gd name="connsiteY8" fmla="*/ 557399 h 585904"/>
              <a:gd name="connsiteX9" fmla="*/ 557398 w 585904"/>
              <a:gd name="connsiteY9" fmla="*/ 292952 h 585904"/>
              <a:gd name="connsiteX10" fmla="*/ 292951 w 585904"/>
              <a:gd name="connsiteY10" fmla="*/ 28505 h 585904"/>
              <a:gd name="connsiteX11" fmla="*/ 292952 w 585904"/>
              <a:gd name="connsiteY11" fmla="*/ 0 h 585904"/>
              <a:gd name="connsiteX12" fmla="*/ 585904 w 585904"/>
              <a:gd name="connsiteY12" fmla="*/ 292952 h 585904"/>
              <a:gd name="connsiteX13" fmla="*/ 292952 w 585904"/>
              <a:gd name="connsiteY13" fmla="*/ 585904 h 585904"/>
              <a:gd name="connsiteX14" fmla="*/ 0 w 585904"/>
              <a:gd name="connsiteY14" fmla="*/ 292952 h 585904"/>
              <a:gd name="connsiteX15" fmla="*/ 292952 w 585904"/>
              <a:gd name="connsiteY15" fmla="*/ 0 h 585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904" h="585904">
                <a:moveTo>
                  <a:pt x="158628" y="130053"/>
                </a:moveTo>
                <a:lnTo>
                  <a:pt x="321527" y="130053"/>
                </a:lnTo>
                <a:lnTo>
                  <a:pt x="484425" y="292952"/>
                </a:lnTo>
                <a:lnTo>
                  <a:pt x="321527" y="455850"/>
                </a:lnTo>
                <a:lnTo>
                  <a:pt x="158628" y="455850"/>
                </a:lnTo>
                <a:lnTo>
                  <a:pt x="321527" y="292952"/>
                </a:lnTo>
                <a:close/>
                <a:moveTo>
                  <a:pt x="292951" y="28505"/>
                </a:moveTo>
                <a:cubicBezTo>
                  <a:pt x="146901" y="28505"/>
                  <a:pt x="28504" y="146902"/>
                  <a:pt x="28504" y="292952"/>
                </a:cubicBezTo>
                <a:cubicBezTo>
                  <a:pt x="28504" y="439002"/>
                  <a:pt x="146901" y="557399"/>
                  <a:pt x="292951" y="557399"/>
                </a:cubicBezTo>
                <a:cubicBezTo>
                  <a:pt x="439001" y="557399"/>
                  <a:pt x="557398" y="439002"/>
                  <a:pt x="557398" y="292952"/>
                </a:cubicBezTo>
                <a:cubicBezTo>
                  <a:pt x="557398" y="146902"/>
                  <a:pt x="439001" y="28505"/>
                  <a:pt x="292951" y="28505"/>
                </a:cubicBezTo>
                <a:close/>
                <a:moveTo>
                  <a:pt x="292952" y="0"/>
                </a:moveTo>
                <a:cubicBezTo>
                  <a:pt x="454745" y="0"/>
                  <a:pt x="585904" y="131159"/>
                  <a:pt x="585904" y="292952"/>
                </a:cubicBezTo>
                <a:cubicBezTo>
                  <a:pt x="585904" y="454745"/>
                  <a:pt x="454745" y="585904"/>
                  <a:pt x="292952" y="585904"/>
                </a:cubicBezTo>
                <a:cubicBezTo>
                  <a:pt x="131159" y="585904"/>
                  <a:pt x="0" y="454745"/>
                  <a:pt x="0" y="292952"/>
                </a:cubicBezTo>
                <a:cubicBezTo>
                  <a:pt x="0" y="131159"/>
                  <a:pt x="131159" y="0"/>
                  <a:pt x="292952" y="0"/>
                </a:cubicBezTo>
                <a:close/>
              </a:path>
            </a:pathLst>
          </a:custGeom>
          <a:gradFill>
            <a:gsLst>
              <a:gs pos="0">
                <a:srgbClr val="E50000"/>
              </a:gs>
              <a:gs pos="100000">
                <a:srgbClr val="B5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sz="1350">
              <a:solidFill>
                <a:srgbClr val="FFFFFF"/>
              </a:solidFill>
              <a:ea typeface="仓耳渔阳体 W03" panose="02020400000000000000" pitchFamily="18" charset="-122"/>
              <a:cs typeface="+mn-ea"/>
              <a:sym typeface="+mn-lt"/>
            </a:endParaRPr>
          </a:p>
        </p:txBody>
      </p:sp>
      <p:sp>
        <p:nvSpPr>
          <p:cNvPr id="9" name="Aitds4"/>
          <p:cNvSpPr/>
          <p:nvPr/>
        </p:nvSpPr>
        <p:spPr>
          <a:xfrm>
            <a:off x="706377" y="3554566"/>
            <a:ext cx="10921040" cy="2314480"/>
          </a:xfrm>
          <a:prstGeom prst="rect">
            <a:avLst/>
          </a:prstGeom>
        </p:spPr>
        <p:txBody>
          <a:bodyPr wrap="square">
            <a:spAutoFit/>
          </a:bodyPr>
          <a:lstStyle/>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我们要以建设“平安浙江”为载体，积极构建具有中国特色、时代特征、浙江特点的和谐社会。</a:t>
            </a:r>
            <a:endParaRPr lang="en-US" altLang="zh-CN" sz="1600">
              <a:latin typeface="仓耳渔阳体 W03" panose="02020400000000000000" pitchFamily="18" charset="-122"/>
              <a:ea typeface="仓耳渔阳体 W03" panose="02020400000000000000" pitchFamily="18" charset="-122"/>
              <a:cs typeface="+mn-ea"/>
              <a:sym typeface="+mn-lt"/>
            </a:endParaRPr>
          </a:p>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要建设“法治浙江”，发展社会主义民主政治，为构建和谐社会提供法制保障。</a:t>
            </a:r>
            <a:endParaRPr lang="en-US" altLang="zh-CN" sz="1600">
              <a:latin typeface="仓耳渔阳体 W03" panose="02020400000000000000" pitchFamily="18" charset="-122"/>
              <a:ea typeface="仓耳渔阳体 W03" panose="02020400000000000000" pitchFamily="18" charset="-122"/>
              <a:cs typeface="+mn-ea"/>
              <a:sym typeface="+mn-lt"/>
            </a:endParaRPr>
          </a:p>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要加快文化大省建设，增强构成浙江综合竞争力的软实力，为构建和谐社会提供智力支持和精神支撑。要坚持“效率优先、兼顾公平”，激发社会发展的活力和创造力，促进社会公平和正义，进一步做好关心群众生产生活特别是帮扶困难群众的各项工作，不断健全社会保障和社会救助体系，为构建和谐社会营造良好的氛围。</a:t>
            </a:r>
            <a:endParaRPr lang="en-US" altLang="zh-CN" sz="1600">
              <a:latin typeface="仓耳渔阳体 W03" panose="02020400000000000000" pitchFamily="18" charset="-122"/>
              <a:ea typeface="仓耳渔阳体 W03" panose="02020400000000000000" pitchFamily="18" charset="-122"/>
              <a:cs typeface="+mn-ea"/>
              <a:sym typeface="+mn-lt"/>
            </a:endParaRPr>
          </a:p>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要加强社会建设和管理，努力形成党委领导、政府负责、社会协同、公众参与的社会管理格局，高度重视并切实做好维护社会稳定的各项工作，为构建和谐社会提供良好的社会秩序。</a:t>
            </a:r>
          </a:p>
        </p:txBody>
      </p:sp>
      <p:sp>
        <p:nvSpPr>
          <p:cNvPr id="10" name="Aitds5"/>
          <p:cNvSpPr/>
          <p:nvPr/>
        </p:nvSpPr>
        <p:spPr>
          <a:xfrm>
            <a:off x="586154" y="3504589"/>
            <a:ext cx="11161486" cy="2521073"/>
          </a:xfrm>
          <a:prstGeom prst="rect">
            <a:avLst/>
          </a:prstGeom>
          <a:noFill/>
          <a:ln w="63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仓耳渔阳体 W03" panose="02020400000000000000" pitchFamily="18" charset="-122"/>
              <a:cs typeface="+mn-ea"/>
              <a:sym typeface="+mn-lt"/>
            </a:endParaRPr>
          </a:p>
        </p:txBody>
      </p:sp>
      <p:sp>
        <p:nvSpPr>
          <p:cNvPr id="11" name="Aitds6"/>
          <p:cNvSpPr/>
          <p:nvPr/>
        </p:nvSpPr>
        <p:spPr>
          <a:xfrm>
            <a:off x="591589" y="2206241"/>
            <a:ext cx="11009941" cy="1172629"/>
          </a:xfrm>
          <a:prstGeom prst="rect">
            <a:avLst/>
          </a:prstGeom>
        </p:spPr>
        <p:txBody>
          <a:bodyPr wrap="square">
            <a:spAutoFit/>
          </a:bodyPr>
          <a:lstStyle/>
          <a:p>
            <a:pPr lvl="0" algn="just">
              <a:lnSpc>
                <a:spcPct val="130000"/>
              </a:lnSpc>
              <a:defRPr/>
            </a:pPr>
            <a:r>
              <a:rPr lang="zh-CN" altLang="en-US" b="1">
                <a:solidFill>
                  <a:srgbClr val="C00000"/>
                </a:solidFill>
                <a:latin typeface="仓耳渔阳体 W03" panose="02020400000000000000" pitchFamily="18" charset="-122"/>
                <a:ea typeface="仓耳渔阳体 W03" panose="02020400000000000000" pitchFamily="18" charset="-122"/>
                <a:cs typeface="+mn-ea"/>
                <a:sym typeface="+mn-lt"/>
              </a:rPr>
              <a:t>构建社会主义和谐社会，是我们党根据当今时代社会实践发展的新要求和人民群众生产生活的新需要，而提出的建设中国特色社会主义的新战略、新举措。浙江在构建社会主义和谐社会方面具有较好的条件。特别是建设“平安浙江”的具体实践，为我省构建和谐社会打下了工作基础，积累了有益经验。</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p:tgtEl>
                                          <p:spTgt spid="8"/>
                                        </p:tgtEl>
                                        <p:attrNameLst>
                                          <p:attrName>ppt_x</p:attrName>
                                        </p:attrNameLst>
                                      </p:cBhvr>
                                      <p:tavLst>
                                        <p:tav tm="0">
                                          <p:val>
                                            <p:strVal val="#ppt_x-#ppt_w*1.125000"/>
                                          </p:val>
                                        </p:tav>
                                        <p:tav tm="100000">
                                          <p:val>
                                            <p:strVal val="#ppt_x"/>
                                          </p:val>
                                        </p:tav>
                                      </p:tavLst>
                                    </p:anim>
                                    <p:animEffect transition="in" filter="wipe(right)">
                                      <p:cBhvr>
                                        <p:cTn id="12" dur="500"/>
                                        <p:tgtEl>
                                          <p:spTgt spid="8"/>
                                        </p:tgtEl>
                                      </p:cBhvr>
                                    </p:animEffect>
                                  </p:childTnLst>
                                </p:cTn>
                              </p:par>
                            </p:childTnLst>
                          </p:cTn>
                        </p:par>
                        <p:par>
                          <p:cTn id="13" fill="hold" nodeType="afterGroup">
                            <p:stCondLst>
                              <p:cond delay="1000"/>
                            </p:stCondLst>
                            <p:childTnLst>
                              <p:par>
                                <p:cTn id="14" presetID="5"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heckerboard(across)">
                                      <p:cBhvr>
                                        <p:cTn id="16" dur="500"/>
                                        <p:tgtEl>
                                          <p:spTgt spid="7"/>
                                        </p:tgtEl>
                                      </p:cBhvr>
                                    </p:animEffect>
                                  </p:childTnLst>
                                </p:cTn>
                              </p:par>
                            </p:childTnLst>
                          </p:cTn>
                        </p:par>
                        <p:par>
                          <p:cTn id="17" fill="hold" nodeType="afterGroup">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0-#ppt_w/2"/>
                                          </p:val>
                                        </p:tav>
                                        <p:tav tm="100000">
                                          <p:val>
                                            <p:strVal val="#ppt_x"/>
                                          </p:val>
                                        </p:tav>
                                      </p:tavLst>
                                    </p:anim>
                                    <p:anim calcmode="lin" valueType="num">
                                      <p:cBhvr additive="base">
                                        <p:cTn id="21" dur="500" fill="hold"/>
                                        <p:tgtEl>
                                          <p:spTgt spid="10"/>
                                        </p:tgtEl>
                                        <p:attrNameLst>
                                          <p:attrName>ppt_y</p:attrName>
                                        </p:attrNameLst>
                                      </p:cBhvr>
                                      <p:tavLst>
                                        <p:tav tm="0">
                                          <p:val>
                                            <p:strVal val="#ppt_y"/>
                                          </p:val>
                                        </p:tav>
                                        <p:tav tm="100000">
                                          <p:val>
                                            <p:strVal val="#ppt_y"/>
                                          </p:val>
                                        </p:tav>
                                      </p:tavLst>
                                    </p:anim>
                                  </p:childTnLst>
                                </p:cTn>
                              </p:par>
                              <p:par>
                                <p:cTn id="22" presetID="22" presetClass="entr" presetSubtype="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right)">
                                      <p:cBhvr>
                                        <p:cTn id="24" dur="500"/>
                                        <p:tgtEl>
                                          <p:spTgt spid="9"/>
                                        </p:tgtEl>
                                      </p:cBhvr>
                                    </p:animEffect>
                                  </p:childTnLst>
                                </p:cTn>
                              </p:par>
                              <p:par>
                                <p:cTn id="25" presetID="22" presetClass="entr" presetSubtype="2"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righ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0"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矩形 9"/>
          <p:cNvSpPr/>
          <p:nvPr/>
        </p:nvSpPr>
        <p:spPr>
          <a:xfrm>
            <a:off x="700363" y="1181100"/>
            <a:ext cx="10791275" cy="163892"/>
          </a:xfrm>
          <a:prstGeom prst="rect">
            <a:avLst/>
          </a:prstGeom>
          <a:gradFill>
            <a:gsLst>
              <a:gs pos="6195">
                <a:srgbClr val="FFC000"/>
              </a:gs>
              <a:gs pos="100000">
                <a:srgbClr val="FFC000"/>
              </a:gs>
              <a:gs pos="50000">
                <a:srgbClr val="FFC000">
                  <a:alpha val="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2720423" y="822663"/>
            <a:ext cx="2729586" cy="521970"/>
          </a:xfrm>
          <a:prstGeom prst="rect">
            <a:avLst/>
          </a:prstGeom>
          <a:noFill/>
        </p:spPr>
        <p:txBody>
          <a:bodyPr wrap="square">
            <a:spAutoFit/>
          </a:bodyPr>
          <a:lstStyle/>
          <a:p>
            <a:pPr algn="dist"/>
            <a:r>
              <a:rPr lang="en-US" altLang="zh-CN" sz="2800" b="0" i="0">
                <a:solidFill>
                  <a:schemeClr val="accent2">
                    <a:lumMod val="50000"/>
                  </a:schemeClr>
                </a:solidFill>
                <a:effectLst/>
                <a:latin typeface="Times New Roman" panose="02020603050405020304" pitchFamily="18" charset="0"/>
                <a:ea typeface="汉仪粗宋简" panose="02010600000101010101" charset="-122"/>
              </a:rPr>
              <a:t>PREFACE</a:t>
            </a:r>
          </a:p>
        </p:txBody>
      </p:sp>
      <p:sp>
        <p:nvSpPr>
          <p:cNvPr id="12" name="矩形 11"/>
          <p:cNvSpPr/>
          <p:nvPr/>
        </p:nvSpPr>
        <p:spPr>
          <a:xfrm>
            <a:off x="0" y="6324600"/>
            <a:ext cx="12192000" cy="533399"/>
          </a:xfrm>
          <a:prstGeom prst="rect">
            <a:avLst/>
          </a:prstGeom>
          <a:gradFill>
            <a:gsLst>
              <a:gs pos="25000">
                <a:srgbClr val="FF0000"/>
              </a:gs>
              <a:gs pos="88000">
                <a:srgbClr val="C00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12305" y="365492"/>
            <a:ext cx="2019431" cy="1106805"/>
          </a:xfrm>
          <a:prstGeom prst="rect">
            <a:avLst/>
          </a:prstGeom>
          <a:noFill/>
        </p:spPr>
        <p:txBody>
          <a:bodyPr wrap="square">
            <a:spAutoFit/>
          </a:bodyPr>
          <a:lstStyle/>
          <a:p>
            <a:r>
              <a:rPr lang="zh-CN" altLang="en-US" sz="6600" kern="100">
                <a:solidFill>
                  <a:srgbClr val="C00000"/>
                </a:solidFill>
                <a:effectLst/>
                <a:latin typeface="Times New Roman" panose="02020603050405020304" pitchFamily="18" charset="0"/>
                <a:ea typeface="汉仪粗宋简" panose="02010600000101010101" charset="-122"/>
                <a:cs typeface="Times New Roman" panose="02020603050405020304" pitchFamily="18" charset="0"/>
              </a:rPr>
              <a:t>前言</a:t>
            </a:r>
          </a:p>
        </p:txBody>
      </p: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8585200" y="4828776"/>
            <a:ext cx="3606800" cy="2029223"/>
          </a:xfrm>
          <a:prstGeom prst="rect">
            <a:avLst/>
          </a:prstGeom>
        </p:spPr>
      </p:pic>
      <p:sp>
        <p:nvSpPr>
          <p:cNvPr id="61" name="Aitds7"/>
          <p:cNvSpPr>
            <a:spLocks noChangeArrowheads="1"/>
          </p:cNvSpPr>
          <p:nvPr/>
        </p:nvSpPr>
        <p:spPr bwMode="auto">
          <a:xfrm>
            <a:off x="965352" y="2043779"/>
            <a:ext cx="10261561" cy="2906395"/>
          </a:xfrm>
          <a:prstGeom prst="rect">
            <a:avLst/>
          </a:prstGeom>
          <a:noFill/>
          <a:ln w="9525">
            <a:noFill/>
            <a:miter lim="800000"/>
          </a:ln>
        </p:spPr>
        <p:txBody>
          <a:bodyPr wrap="square" lIns="91431" tIns="45716" rIns="91431" bIns="45716">
            <a:spAutoFit/>
          </a:bodyPr>
          <a:lstStyle/>
          <a:p>
            <a:pPr marR="0" lvl="0" indent="0" algn="just" fontAlgn="auto">
              <a:lnSpc>
                <a:spcPct val="150000"/>
              </a:lnSpc>
              <a:spcBef>
                <a:spcPct val="0"/>
              </a:spcBef>
              <a:spcAft>
                <a:spcPct val="0"/>
              </a:spcAft>
              <a:buClrTx/>
              <a:buSzTx/>
              <a:buFontTx/>
              <a:buNone/>
              <a:defRPr/>
            </a:pPr>
            <a:r>
              <a:rPr lang="en-US" altLang="zh-CN" sz="3200" dirty="0">
                <a:solidFill>
                  <a:srgbClr val="C00000"/>
                </a:solidFill>
                <a:latin typeface="思源宋体 CN Heavy" panose="02020900000000000000" pitchFamily="18" charset="-122"/>
                <a:ea typeface="思源宋体 CN Heavy" panose="02020900000000000000" pitchFamily="18" charset="-122"/>
                <a:cs typeface="+mn-ea"/>
                <a:sym typeface="+mn-lt"/>
              </a:rPr>
              <a:t>2022</a:t>
            </a:r>
            <a:r>
              <a:rPr lang="zh-CN" altLang="en-US" sz="3200" dirty="0">
                <a:solidFill>
                  <a:srgbClr val="C00000"/>
                </a:solidFill>
                <a:latin typeface="思源宋体 CN Heavy" panose="02020900000000000000" pitchFamily="18" charset="-122"/>
                <a:ea typeface="思源宋体 CN Heavy" panose="02020900000000000000" pitchFamily="18" charset="-122"/>
                <a:cs typeface="+mn-ea"/>
                <a:sym typeface="+mn-lt"/>
              </a:rPr>
              <a:t>是中国共产党成立</a:t>
            </a:r>
            <a:r>
              <a:rPr lang="en-US" altLang="zh-CN" sz="3200" dirty="0">
                <a:solidFill>
                  <a:srgbClr val="C00000"/>
                </a:solidFill>
                <a:latin typeface="思源宋体 CN Heavy" panose="02020900000000000000" pitchFamily="18" charset="-122"/>
                <a:ea typeface="思源宋体 CN Heavy" panose="02020900000000000000" pitchFamily="18" charset="-122"/>
                <a:cs typeface="+mn-ea"/>
                <a:sym typeface="+mn-lt"/>
              </a:rPr>
              <a:t>101</a:t>
            </a:r>
            <a:r>
              <a:rPr lang="zh-CN" altLang="en-US" sz="3200" dirty="0">
                <a:solidFill>
                  <a:srgbClr val="C00000"/>
                </a:solidFill>
                <a:latin typeface="思源宋体 CN Heavy" panose="02020900000000000000" pitchFamily="18" charset="-122"/>
                <a:ea typeface="思源宋体 CN Heavy" panose="02020900000000000000" pitchFamily="18" charset="-122"/>
                <a:cs typeface="+mn-ea"/>
                <a:sym typeface="+mn-lt"/>
              </a:rPr>
              <a:t>周年</a:t>
            </a:r>
            <a:endParaRPr lang="en-US" altLang="zh-CN" sz="3200" dirty="0">
              <a:solidFill>
                <a:srgbClr val="C00000"/>
              </a:solidFill>
              <a:latin typeface="思源宋体 CN Heavy" panose="02020900000000000000" pitchFamily="18" charset="-122"/>
              <a:ea typeface="思源宋体 CN Heavy" panose="02020900000000000000" pitchFamily="18" charset="-122"/>
              <a:cs typeface="+mn-ea"/>
              <a:sym typeface="+mn-lt"/>
            </a:endParaRPr>
          </a:p>
          <a:p>
            <a:pPr marR="0" lvl="0" indent="0" algn="just" fontAlgn="auto">
              <a:lnSpc>
                <a:spcPct val="150000"/>
              </a:lnSpc>
              <a:spcBef>
                <a:spcPct val="0"/>
              </a:spcBef>
              <a:spcAft>
                <a:spcPct val="0"/>
              </a:spcAft>
              <a:buClrTx/>
              <a:buSzTx/>
              <a:buFontTx/>
              <a:buNone/>
              <a:defRPr/>
            </a:pPr>
            <a:r>
              <a:rPr lang="zh-CN" altLang="en-US" b="1" dirty="0">
                <a:latin typeface="仓耳渔阳体 W03" panose="02020400000000000000" pitchFamily="18" charset="-122"/>
                <a:ea typeface="仓耳渔阳体 W03" panose="02020400000000000000" pitchFamily="18" charset="-122"/>
                <a:cs typeface="+mn-ea"/>
                <a:sym typeface="+mn-lt"/>
              </a:rPr>
              <a:t>红船劈波行，精神聚人心。红船精神所昭示的是永不褪色的精神丰碑。</a:t>
            </a:r>
            <a:endParaRPr lang="en-US" altLang="zh-CN" b="1" dirty="0">
              <a:latin typeface="仓耳渔阳体 W03" panose="02020400000000000000" pitchFamily="18" charset="-122"/>
              <a:ea typeface="仓耳渔阳体 W03" panose="02020400000000000000" pitchFamily="18" charset="-122"/>
              <a:cs typeface="+mn-ea"/>
              <a:sym typeface="+mn-lt"/>
            </a:endParaRPr>
          </a:p>
          <a:p>
            <a:pPr marR="0" lvl="0" indent="0" algn="just" fontAlgn="auto">
              <a:lnSpc>
                <a:spcPct val="150000"/>
              </a:lnSpc>
              <a:spcBef>
                <a:spcPct val="0"/>
              </a:spcBef>
              <a:spcAft>
                <a:spcPct val="0"/>
              </a:spcAft>
              <a:buClrTx/>
              <a:buSzTx/>
              <a:buFontTx/>
              <a:buNone/>
              <a:defRPr/>
            </a:pPr>
            <a:r>
              <a:rPr lang="en-US" altLang="zh-CN" b="1" dirty="0">
                <a:latin typeface="仓耳渔阳体 W03" panose="02020400000000000000" pitchFamily="18" charset="-122"/>
                <a:ea typeface="仓耳渔阳体 W03" panose="02020400000000000000" pitchFamily="18" charset="-122"/>
                <a:cs typeface="+mn-ea"/>
                <a:sym typeface="+mn-lt"/>
              </a:rPr>
              <a:t>101</a:t>
            </a:r>
            <a:r>
              <a:rPr lang="zh-CN" altLang="en-US" b="1" dirty="0">
                <a:latin typeface="仓耳渔阳体 W03" panose="02020400000000000000" pitchFamily="18" charset="-122"/>
                <a:ea typeface="仓耳渔阳体 W03" panose="02020400000000000000" pitchFamily="18" charset="-122"/>
                <a:cs typeface="+mn-ea"/>
                <a:sym typeface="+mn-lt"/>
              </a:rPr>
              <a:t>年来，中国社会沧桑巨变，从石库门到天安门，从兴业路到复兴路，从站起来，富起来到强起来</a:t>
            </a:r>
            <a:r>
              <a:rPr lang="en-US" altLang="zh-CN" b="1" dirty="0">
                <a:latin typeface="仓耳渔阳体 W03" panose="02020400000000000000" pitchFamily="18" charset="-122"/>
                <a:ea typeface="仓耳渔阳体 W03" panose="02020400000000000000" pitchFamily="18" charset="-122"/>
                <a:cs typeface="+mn-ea"/>
                <a:sym typeface="+mn-lt"/>
              </a:rPr>
              <a:t>…………..</a:t>
            </a:r>
          </a:p>
          <a:p>
            <a:pPr marR="0" lvl="0" indent="0" algn="just" fontAlgn="auto">
              <a:lnSpc>
                <a:spcPct val="150000"/>
              </a:lnSpc>
              <a:spcBef>
                <a:spcPct val="0"/>
              </a:spcBef>
              <a:spcAft>
                <a:spcPct val="0"/>
              </a:spcAft>
              <a:buClrTx/>
              <a:buSzTx/>
              <a:buFontTx/>
              <a:buNone/>
              <a:defRPr/>
            </a:pPr>
            <a:r>
              <a:rPr lang="zh-CN" altLang="en-US" b="1" dirty="0">
                <a:latin typeface="仓耳渔阳体 W03" panose="02020400000000000000" pitchFamily="18" charset="-122"/>
                <a:ea typeface="仓耳渔阳体 W03" panose="02020400000000000000" pitchFamily="18" charset="-122"/>
                <a:cs typeface="+mn-ea"/>
                <a:sym typeface="+mn-lt"/>
              </a:rPr>
              <a:t>中国共产党与时代同步伐，与人民共命运，跨过一道又一道沟坎，取得一个又一个胜利。百年恰是风华正茂，迈向新征程的中国共产党，举世瞩目。</a:t>
            </a:r>
          </a:p>
        </p:txBody>
      </p:sp>
      <p:sp>
        <p:nvSpPr>
          <p:cNvPr id="2" name="文本框 1"/>
          <p:cNvSpPr txBox="1"/>
          <p:nvPr/>
        </p:nvSpPr>
        <p:spPr>
          <a:xfrm>
            <a:off x="7084381" y="365492"/>
            <a:ext cx="1500819"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randombar(horizontal)">
                                      <p:cBhvr>
                                        <p:cTn id="7" dur="75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继承和弘扬“红船精神”</a:t>
            </a:r>
          </a:p>
        </p:txBody>
      </p:sp>
      <p:grpSp>
        <p:nvGrpSpPr>
          <p:cNvPr id="3" name="Aitds3"/>
          <p:cNvGrpSpPr/>
          <p:nvPr/>
        </p:nvGrpSpPr>
        <p:grpSpPr>
          <a:xfrm>
            <a:off x="826386" y="936303"/>
            <a:ext cx="9641867" cy="1012413"/>
            <a:chOff x="931381" y="995714"/>
            <a:chExt cx="7231400" cy="759310"/>
          </a:xfrm>
        </p:grpSpPr>
        <p:cxnSp>
          <p:nvCxnSpPr>
            <p:cNvPr id="4" name="Aitds3-1"/>
            <p:cNvCxnSpPr/>
            <p:nvPr/>
          </p:nvCxnSpPr>
          <p:spPr>
            <a:xfrm flipH="1">
              <a:off x="931381" y="1700369"/>
              <a:ext cx="6599026" cy="0"/>
            </a:xfrm>
            <a:prstGeom prst="line">
              <a:avLst/>
            </a:prstGeom>
            <a:ln w="57150">
              <a:solidFill>
                <a:srgbClr val="B50000"/>
              </a:solidFill>
            </a:ln>
          </p:spPr>
          <p:style>
            <a:lnRef idx="1">
              <a:schemeClr val="accent1"/>
            </a:lnRef>
            <a:fillRef idx="0">
              <a:schemeClr val="accent1"/>
            </a:fillRef>
            <a:effectRef idx="0">
              <a:schemeClr val="accent1"/>
            </a:effectRef>
            <a:fontRef idx="minor">
              <a:schemeClr val="tx1"/>
            </a:fontRef>
          </p:style>
        </p:cxnSp>
        <p:sp>
          <p:nvSpPr>
            <p:cNvPr id="5" name="Aitds3-2"/>
            <p:cNvSpPr/>
            <p:nvPr/>
          </p:nvSpPr>
          <p:spPr>
            <a:xfrm rot="5400000" flipH="1">
              <a:off x="6675128" y="267370"/>
              <a:ext cx="759310" cy="2215997"/>
            </a:xfrm>
            <a:custGeom>
              <a:avLst/>
              <a:gdLst>
                <a:gd name="connsiteX0" fmla="*/ 857469 w 1714303"/>
                <a:gd name="connsiteY0" fmla="*/ 0 h 5003085"/>
                <a:gd name="connsiteX1" fmla="*/ 5717 w 1714303"/>
                <a:gd name="connsiteY1" fmla="*/ 763774 h 5003085"/>
                <a:gd name="connsiteX2" fmla="*/ 0 w 1714303"/>
                <a:gd name="connsiteY2" fmla="*/ 2473905 h 5003085"/>
                <a:gd name="connsiteX3" fmla="*/ 2146 w 1714303"/>
                <a:gd name="connsiteY3" fmla="*/ 2473905 h 5003085"/>
                <a:gd name="connsiteX4" fmla="*/ 2146 w 1714303"/>
                <a:gd name="connsiteY4" fmla="*/ 5003085 h 5003085"/>
                <a:gd name="connsiteX5" fmla="*/ 277822 w 1714303"/>
                <a:gd name="connsiteY5" fmla="*/ 5003085 h 5003085"/>
                <a:gd name="connsiteX6" fmla="*/ 277822 w 1714303"/>
                <a:gd name="connsiteY6" fmla="*/ 2473905 h 5003085"/>
                <a:gd name="connsiteX7" fmla="*/ 280424 w 1714303"/>
                <a:gd name="connsiteY7" fmla="*/ 2473905 h 5003085"/>
                <a:gd name="connsiteX8" fmla="*/ 280424 w 1714303"/>
                <a:gd name="connsiteY8" fmla="*/ 808217 h 5003085"/>
                <a:gd name="connsiteX9" fmla="*/ 712176 w 1714303"/>
                <a:gd name="connsiteY9" fmla="*/ 298271 h 5003085"/>
                <a:gd name="connsiteX10" fmla="*/ 1384892 w 1714303"/>
                <a:gd name="connsiteY10" fmla="*/ 661602 h 5003085"/>
                <a:gd name="connsiteX11" fmla="*/ 1017610 w 1714303"/>
                <a:gd name="connsiteY11" fmla="*/ 1389639 h 5003085"/>
                <a:gd name="connsiteX12" fmla="*/ 1006891 w 1714303"/>
                <a:gd name="connsiteY12" fmla="*/ 1263298 h 5003085"/>
                <a:gd name="connsiteX13" fmla="*/ 697726 w 1714303"/>
                <a:gd name="connsiteY13" fmla="*/ 1565463 h 5003085"/>
                <a:gd name="connsiteX14" fmla="*/ 1097799 w 1714303"/>
                <a:gd name="connsiteY14" fmla="*/ 1827652 h 5003085"/>
                <a:gd name="connsiteX15" fmla="*/ 1076759 w 1714303"/>
                <a:gd name="connsiteY15" fmla="*/ 1679777 h 5003085"/>
                <a:gd name="connsiteX16" fmla="*/ 1714303 w 1714303"/>
                <a:gd name="connsiteY16" fmla="*/ 857013 h 5003085"/>
                <a:gd name="connsiteX17" fmla="*/ 857469 w 1714303"/>
                <a:gd name="connsiteY17" fmla="*/ 0 h 5003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14303" h="5003085">
                  <a:moveTo>
                    <a:pt x="857469" y="0"/>
                  </a:moveTo>
                  <a:cubicBezTo>
                    <a:pt x="415873" y="229"/>
                    <a:pt x="52401" y="334466"/>
                    <a:pt x="5717" y="763774"/>
                  </a:cubicBezTo>
                  <a:lnTo>
                    <a:pt x="0" y="2473905"/>
                  </a:lnTo>
                  <a:lnTo>
                    <a:pt x="2146" y="2473905"/>
                  </a:lnTo>
                  <a:lnTo>
                    <a:pt x="2146" y="5003085"/>
                  </a:lnTo>
                  <a:lnTo>
                    <a:pt x="277822" y="5003085"/>
                  </a:lnTo>
                  <a:lnTo>
                    <a:pt x="277822" y="2473905"/>
                  </a:lnTo>
                  <a:lnTo>
                    <a:pt x="280424" y="2473905"/>
                  </a:lnTo>
                  <a:lnTo>
                    <a:pt x="280424" y="808217"/>
                  </a:lnTo>
                  <a:cubicBezTo>
                    <a:pt x="300273" y="566302"/>
                    <a:pt x="471370" y="359208"/>
                    <a:pt x="712176" y="298271"/>
                  </a:cubicBezTo>
                  <a:cubicBezTo>
                    <a:pt x="997046" y="226109"/>
                    <a:pt x="1289777" y="383605"/>
                    <a:pt x="1384892" y="661602"/>
                  </a:cubicBezTo>
                  <a:cubicBezTo>
                    <a:pt x="1488582" y="964340"/>
                    <a:pt x="1322805" y="1293193"/>
                    <a:pt x="1017610" y="1389639"/>
                  </a:cubicBezTo>
                  <a:lnTo>
                    <a:pt x="1006891" y="1263298"/>
                  </a:lnTo>
                  <a:lnTo>
                    <a:pt x="697726" y="1565463"/>
                  </a:lnTo>
                  <a:lnTo>
                    <a:pt x="1097799" y="1827652"/>
                  </a:lnTo>
                  <a:lnTo>
                    <a:pt x="1076759" y="1679777"/>
                  </a:lnTo>
                  <a:cubicBezTo>
                    <a:pt x="1451743" y="1582644"/>
                    <a:pt x="1713827" y="1244513"/>
                    <a:pt x="1714303" y="857013"/>
                  </a:cubicBezTo>
                  <a:cubicBezTo>
                    <a:pt x="1714938" y="383605"/>
                    <a:pt x="1330903" y="-229"/>
                    <a:pt x="857469" y="0"/>
                  </a:cubicBezTo>
                  <a:close/>
                </a:path>
              </a:pathLst>
            </a:custGeom>
            <a:gradFill>
              <a:gsLst>
                <a:gs pos="0">
                  <a:srgbClr val="E30000"/>
                </a:gs>
                <a:gs pos="100000">
                  <a:srgbClr val="C00000"/>
                </a:gs>
              </a:gsLst>
              <a:lin ang="5400000" scaled="0"/>
            </a:gradFill>
            <a:ln w="12700">
              <a:noFill/>
              <a:miter lim="400000"/>
            </a:ln>
          </p:spPr>
          <p:txBody>
            <a:bodyPr wrap="square" lIns="30480" rIns="30480">
              <a:noAutofit/>
            </a:bodyPr>
            <a:lstStyle/>
            <a:p>
              <a:endParaRPr sz="2665">
                <a:solidFill>
                  <a:prstClr val="black"/>
                </a:solidFill>
                <a:ea typeface="仓耳渔阳体 W03" panose="02020400000000000000" pitchFamily="18" charset="-122"/>
                <a:cs typeface="+mn-ea"/>
                <a:sym typeface="+mn-lt"/>
              </a:endParaRPr>
            </a:p>
          </p:txBody>
        </p:sp>
        <p:sp>
          <p:nvSpPr>
            <p:cNvPr id="6" name="Aitds3-3"/>
            <p:cNvSpPr/>
            <p:nvPr/>
          </p:nvSpPr>
          <p:spPr>
            <a:xfrm>
              <a:off x="7530407" y="1091468"/>
              <a:ext cx="537183" cy="537181"/>
            </a:xfrm>
            <a:prstGeom prst="ellipse">
              <a:avLst/>
            </a:prstGeom>
            <a:gradFill>
              <a:gsLst>
                <a:gs pos="0">
                  <a:srgbClr val="E30000"/>
                </a:gs>
                <a:gs pos="100000">
                  <a:srgbClr val="C00000"/>
                </a:gs>
              </a:gsLst>
              <a:lin ang="5400000" scaled="0"/>
            </a:gradFill>
            <a:ln w="28575">
              <a:solidFill>
                <a:schemeClr val="bg1"/>
              </a:solidFill>
              <a:miter lim="400000"/>
            </a:ln>
          </p:spPr>
          <p:txBody>
            <a:bodyPr lIns="33867" tIns="33867" rIns="33867" bIns="33867" anchor="ctr"/>
            <a:lstStyle/>
            <a:p>
              <a:pPr algn="ctr" defTabSz="1219200"/>
              <a:r>
                <a:rPr lang="zh-CN" altLang="en-US" sz="4265" b="1">
                  <a:solidFill>
                    <a:prstClr val="white"/>
                  </a:solidFill>
                  <a:ea typeface="仓耳渔阳体 W03" panose="02020400000000000000" pitchFamily="18" charset="-122"/>
                  <a:cs typeface="+mn-ea"/>
                  <a:sym typeface="+mn-lt"/>
                </a:rPr>
                <a:t>☆</a:t>
              </a:r>
              <a:endParaRPr sz="4265" b="1">
                <a:solidFill>
                  <a:prstClr val="white"/>
                </a:solidFill>
                <a:ea typeface="仓耳渔阳体 W03" panose="02020400000000000000" pitchFamily="18" charset="-122"/>
                <a:cs typeface="+mn-ea"/>
                <a:sym typeface="+mn-lt"/>
              </a:endParaRPr>
            </a:p>
          </p:txBody>
        </p:sp>
      </p:grpSp>
      <p:sp>
        <p:nvSpPr>
          <p:cNvPr id="7" name="Aitds4"/>
          <p:cNvSpPr txBox="1"/>
          <p:nvPr/>
        </p:nvSpPr>
        <p:spPr>
          <a:xfrm>
            <a:off x="1078610" y="1353017"/>
            <a:ext cx="8569483" cy="452337"/>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1219200">
              <a:lnSpc>
                <a:spcPct val="100000"/>
              </a:lnSpc>
              <a:spcBef>
                <a:spcPct val="0"/>
              </a:spcBef>
              <a:buNone/>
              <a:defRPr/>
            </a:pPr>
            <a:r>
              <a:rPr lang="zh-CN" altLang="en-US" sz="2000" b="1" spc="-150">
                <a:gradFill>
                  <a:gsLst>
                    <a:gs pos="0">
                      <a:srgbClr val="E30000"/>
                    </a:gs>
                    <a:gs pos="100000">
                      <a:srgbClr val="C00000"/>
                    </a:gs>
                  </a:gsLst>
                  <a:lin ang="5400000" scaled="0"/>
                </a:gradFill>
                <a:latin typeface="思源宋体 CN Heavy" panose="02020900000000000000" pitchFamily="18" charset="-122"/>
                <a:ea typeface="思源宋体 CN Heavy" panose="02020900000000000000" pitchFamily="18" charset="-122"/>
                <a:cs typeface="+mn-ea"/>
                <a:sym typeface="+mn-lt"/>
              </a:rPr>
              <a:t>第三，要切实增强执政本领，努力在加强党的先进性建设方面走在前列</a:t>
            </a:r>
          </a:p>
        </p:txBody>
      </p:sp>
      <p:sp>
        <p:nvSpPr>
          <p:cNvPr id="8" name="Aitds5"/>
          <p:cNvSpPr/>
          <p:nvPr/>
        </p:nvSpPr>
        <p:spPr>
          <a:xfrm>
            <a:off x="414271" y="1317181"/>
            <a:ext cx="412115" cy="412115"/>
          </a:xfrm>
          <a:custGeom>
            <a:avLst/>
            <a:gdLst>
              <a:gd name="connsiteX0" fmla="*/ 158628 w 585904"/>
              <a:gd name="connsiteY0" fmla="*/ 130053 h 585904"/>
              <a:gd name="connsiteX1" fmla="*/ 321527 w 585904"/>
              <a:gd name="connsiteY1" fmla="*/ 130053 h 585904"/>
              <a:gd name="connsiteX2" fmla="*/ 484425 w 585904"/>
              <a:gd name="connsiteY2" fmla="*/ 292952 h 585904"/>
              <a:gd name="connsiteX3" fmla="*/ 321527 w 585904"/>
              <a:gd name="connsiteY3" fmla="*/ 455850 h 585904"/>
              <a:gd name="connsiteX4" fmla="*/ 158628 w 585904"/>
              <a:gd name="connsiteY4" fmla="*/ 455850 h 585904"/>
              <a:gd name="connsiteX5" fmla="*/ 321527 w 585904"/>
              <a:gd name="connsiteY5" fmla="*/ 292952 h 585904"/>
              <a:gd name="connsiteX6" fmla="*/ 292951 w 585904"/>
              <a:gd name="connsiteY6" fmla="*/ 28505 h 585904"/>
              <a:gd name="connsiteX7" fmla="*/ 28504 w 585904"/>
              <a:gd name="connsiteY7" fmla="*/ 292952 h 585904"/>
              <a:gd name="connsiteX8" fmla="*/ 292951 w 585904"/>
              <a:gd name="connsiteY8" fmla="*/ 557399 h 585904"/>
              <a:gd name="connsiteX9" fmla="*/ 557398 w 585904"/>
              <a:gd name="connsiteY9" fmla="*/ 292952 h 585904"/>
              <a:gd name="connsiteX10" fmla="*/ 292951 w 585904"/>
              <a:gd name="connsiteY10" fmla="*/ 28505 h 585904"/>
              <a:gd name="connsiteX11" fmla="*/ 292952 w 585904"/>
              <a:gd name="connsiteY11" fmla="*/ 0 h 585904"/>
              <a:gd name="connsiteX12" fmla="*/ 585904 w 585904"/>
              <a:gd name="connsiteY12" fmla="*/ 292952 h 585904"/>
              <a:gd name="connsiteX13" fmla="*/ 292952 w 585904"/>
              <a:gd name="connsiteY13" fmla="*/ 585904 h 585904"/>
              <a:gd name="connsiteX14" fmla="*/ 0 w 585904"/>
              <a:gd name="connsiteY14" fmla="*/ 292952 h 585904"/>
              <a:gd name="connsiteX15" fmla="*/ 292952 w 585904"/>
              <a:gd name="connsiteY15" fmla="*/ 0 h 585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904" h="585904">
                <a:moveTo>
                  <a:pt x="158628" y="130053"/>
                </a:moveTo>
                <a:lnTo>
                  <a:pt x="321527" y="130053"/>
                </a:lnTo>
                <a:lnTo>
                  <a:pt x="484425" y="292952"/>
                </a:lnTo>
                <a:lnTo>
                  <a:pt x="321527" y="455850"/>
                </a:lnTo>
                <a:lnTo>
                  <a:pt x="158628" y="455850"/>
                </a:lnTo>
                <a:lnTo>
                  <a:pt x="321527" y="292952"/>
                </a:lnTo>
                <a:close/>
                <a:moveTo>
                  <a:pt x="292951" y="28505"/>
                </a:moveTo>
                <a:cubicBezTo>
                  <a:pt x="146901" y="28505"/>
                  <a:pt x="28504" y="146902"/>
                  <a:pt x="28504" y="292952"/>
                </a:cubicBezTo>
                <a:cubicBezTo>
                  <a:pt x="28504" y="439002"/>
                  <a:pt x="146901" y="557399"/>
                  <a:pt x="292951" y="557399"/>
                </a:cubicBezTo>
                <a:cubicBezTo>
                  <a:pt x="439001" y="557399"/>
                  <a:pt x="557398" y="439002"/>
                  <a:pt x="557398" y="292952"/>
                </a:cubicBezTo>
                <a:cubicBezTo>
                  <a:pt x="557398" y="146902"/>
                  <a:pt x="439001" y="28505"/>
                  <a:pt x="292951" y="28505"/>
                </a:cubicBezTo>
                <a:close/>
                <a:moveTo>
                  <a:pt x="292952" y="0"/>
                </a:moveTo>
                <a:cubicBezTo>
                  <a:pt x="454745" y="0"/>
                  <a:pt x="585904" y="131159"/>
                  <a:pt x="585904" y="292952"/>
                </a:cubicBezTo>
                <a:cubicBezTo>
                  <a:pt x="585904" y="454745"/>
                  <a:pt x="454745" y="585904"/>
                  <a:pt x="292952" y="585904"/>
                </a:cubicBezTo>
                <a:cubicBezTo>
                  <a:pt x="131159" y="585904"/>
                  <a:pt x="0" y="454745"/>
                  <a:pt x="0" y="292952"/>
                </a:cubicBezTo>
                <a:cubicBezTo>
                  <a:pt x="0" y="131159"/>
                  <a:pt x="131159" y="0"/>
                  <a:pt x="292952" y="0"/>
                </a:cubicBezTo>
                <a:close/>
              </a:path>
            </a:pathLst>
          </a:custGeom>
          <a:gradFill>
            <a:gsLst>
              <a:gs pos="0">
                <a:srgbClr val="E50000"/>
              </a:gs>
              <a:gs pos="100000">
                <a:srgbClr val="B5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sz="1350">
              <a:solidFill>
                <a:srgbClr val="FFFFFF"/>
              </a:solidFill>
              <a:ea typeface="仓耳渔阳体 W03" panose="02020400000000000000" pitchFamily="18" charset="-122"/>
              <a:cs typeface="+mn-ea"/>
              <a:sym typeface="+mn-lt"/>
            </a:endParaRPr>
          </a:p>
        </p:txBody>
      </p:sp>
      <p:sp>
        <p:nvSpPr>
          <p:cNvPr id="9" name="Aitds4"/>
          <p:cNvSpPr/>
          <p:nvPr/>
        </p:nvSpPr>
        <p:spPr>
          <a:xfrm>
            <a:off x="788438" y="2944965"/>
            <a:ext cx="10921040" cy="2954655"/>
          </a:xfrm>
          <a:prstGeom prst="rect">
            <a:avLst/>
          </a:prstGeom>
        </p:spPr>
        <p:txBody>
          <a:bodyPr wrap="square">
            <a:spAutoFit/>
          </a:bodyPr>
          <a:lstStyle/>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要扎实抓好保持共产党员先进性教育活动，把“走在前列”的要求贯穿于先进性教育活动的全过程，做到谋划工作有“走在前列”的意识，学习动员有“走在前列”的内容，分析评议有“走在前列”的标准，整改提高有“走在前列”的要求，努力解决存在的突出问题，真正使我省先进性教育活动成为推进各级党组织自身建设的基础工程、提高党员思想政治水平和工作能力的素质工程、人民群众真正得到实惠的满意工程。</a:t>
            </a:r>
            <a:endParaRPr lang="en-US" altLang="zh-CN" sz="1600">
              <a:latin typeface="仓耳渔阳体 W03" panose="02020400000000000000" pitchFamily="18" charset="-122"/>
              <a:ea typeface="仓耳渔阳体 W03" panose="02020400000000000000" pitchFamily="18" charset="-122"/>
              <a:cs typeface="+mn-ea"/>
              <a:sym typeface="+mn-lt"/>
            </a:endParaRPr>
          </a:p>
          <a:p>
            <a:pPr marL="285750" lvl="0" indent="-285750" algn="just">
              <a:lnSpc>
                <a:spcPct val="130000"/>
              </a:lnSpc>
              <a:buFont typeface="Arial" panose="020B0604020202020204" pitchFamily="34" charset="0"/>
              <a:buChar char="•"/>
              <a:defRPr/>
            </a:pPr>
            <a:r>
              <a:rPr lang="zh-CN" altLang="en-US" sz="1600">
                <a:latin typeface="仓耳渔阳体 W03" panose="02020400000000000000" pitchFamily="18" charset="-122"/>
                <a:ea typeface="仓耳渔阳体 W03" panose="02020400000000000000" pitchFamily="18" charset="-122"/>
                <a:cs typeface="+mn-ea"/>
                <a:sym typeface="+mn-lt"/>
              </a:rPr>
              <a:t>要以改革的精神推进党的建设各项工作，围绕深化理论武装这一首要任务，深入研究如何全面贯彻“真学、真懂、真信、真用”的要求，坚定建设中国特色社会主义的理想信念问题；围绕建设高素质干部队伍这一总体要求，深入研究在选人用人、党管人才、政绩考核、能上能“下”、管理监督、基层基础等方面的一些难题，努力求突破、创特色、出成果；围绕保持党同人民群众的血肉联系这一核心，深入研究如何全面贯彻求真务实的要求，进一步转变作风，推进党风廉政建设和反腐败工作。同时，要把制度建设贯穿于党的思想、组织、作风建设之中。</a:t>
            </a:r>
          </a:p>
        </p:txBody>
      </p:sp>
      <p:sp>
        <p:nvSpPr>
          <p:cNvPr id="10" name="Aitds5"/>
          <p:cNvSpPr/>
          <p:nvPr/>
        </p:nvSpPr>
        <p:spPr>
          <a:xfrm>
            <a:off x="621323" y="2859819"/>
            <a:ext cx="11161486" cy="3142396"/>
          </a:xfrm>
          <a:prstGeom prst="rect">
            <a:avLst/>
          </a:prstGeom>
          <a:noFill/>
          <a:ln w="63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仓耳渔阳体 W03" panose="02020400000000000000" pitchFamily="18" charset="-122"/>
              <a:cs typeface="+mn-ea"/>
              <a:sym typeface="+mn-lt"/>
            </a:endParaRPr>
          </a:p>
        </p:txBody>
      </p:sp>
      <p:sp>
        <p:nvSpPr>
          <p:cNvPr id="11" name="Aitds6"/>
          <p:cNvSpPr/>
          <p:nvPr/>
        </p:nvSpPr>
        <p:spPr>
          <a:xfrm>
            <a:off x="591589" y="2206241"/>
            <a:ext cx="11009941" cy="652486"/>
          </a:xfrm>
          <a:prstGeom prst="rect">
            <a:avLst/>
          </a:prstGeom>
        </p:spPr>
        <p:txBody>
          <a:bodyPr wrap="square">
            <a:spAutoFit/>
          </a:bodyPr>
          <a:lstStyle/>
          <a:p>
            <a:pPr lvl="0" algn="just">
              <a:lnSpc>
                <a:spcPct val="130000"/>
              </a:lnSpc>
              <a:defRPr/>
            </a:pPr>
            <a:r>
              <a:rPr lang="zh-CN" altLang="en-US" sz="2800" b="1">
                <a:solidFill>
                  <a:srgbClr val="C00000"/>
                </a:solidFill>
                <a:latin typeface="仓耳渔阳体 W03" panose="02020400000000000000" pitchFamily="18" charset="-122"/>
                <a:ea typeface="仓耳渔阳体 W03" panose="02020400000000000000" pitchFamily="18" charset="-122"/>
                <a:cs typeface="+mn-ea"/>
                <a:sym typeface="+mn-lt"/>
              </a:rPr>
              <a:t>党的先进性建设是关乎党生存、发展、壮大的根本性建设。</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p:tgtEl>
                                          <p:spTgt spid="8"/>
                                        </p:tgtEl>
                                        <p:attrNameLst>
                                          <p:attrName>ppt_x</p:attrName>
                                        </p:attrNameLst>
                                      </p:cBhvr>
                                      <p:tavLst>
                                        <p:tav tm="0">
                                          <p:val>
                                            <p:strVal val="#ppt_x-#ppt_w*1.125000"/>
                                          </p:val>
                                        </p:tav>
                                        <p:tav tm="100000">
                                          <p:val>
                                            <p:strVal val="#ppt_x"/>
                                          </p:val>
                                        </p:tav>
                                      </p:tavLst>
                                    </p:anim>
                                    <p:animEffect transition="in" filter="wipe(right)">
                                      <p:cBhvr>
                                        <p:cTn id="12" dur="500"/>
                                        <p:tgtEl>
                                          <p:spTgt spid="8"/>
                                        </p:tgtEl>
                                      </p:cBhvr>
                                    </p:animEffect>
                                  </p:childTnLst>
                                </p:cTn>
                              </p:par>
                            </p:childTnLst>
                          </p:cTn>
                        </p:par>
                        <p:par>
                          <p:cTn id="13" fill="hold" nodeType="afterGroup">
                            <p:stCondLst>
                              <p:cond delay="1000"/>
                            </p:stCondLst>
                            <p:childTnLst>
                              <p:par>
                                <p:cTn id="14" presetID="5"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heckerboard(across)">
                                      <p:cBhvr>
                                        <p:cTn id="16" dur="500"/>
                                        <p:tgtEl>
                                          <p:spTgt spid="7"/>
                                        </p:tgtEl>
                                      </p:cBhvr>
                                    </p:animEffect>
                                  </p:childTnLst>
                                </p:cTn>
                              </p:par>
                            </p:childTnLst>
                          </p:cTn>
                        </p:par>
                        <p:par>
                          <p:cTn id="17" fill="hold" nodeType="afterGroup">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0-#ppt_w/2"/>
                                          </p:val>
                                        </p:tav>
                                        <p:tav tm="100000">
                                          <p:val>
                                            <p:strVal val="#ppt_x"/>
                                          </p:val>
                                        </p:tav>
                                      </p:tavLst>
                                    </p:anim>
                                    <p:anim calcmode="lin" valueType="num">
                                      <p:cBhvr additive="base">
                                        <p:cTn id="21" dur="500" fill="hold"/>
                                        <p:tgtEl>
                                          <p:spTgt spid="10"/>
                                        </p:tgtEl>
                                        <p:attrNameLst>
                                          <p:attrName>ppt_y</p:attrName>
                                        </p:attrNameLst>
                                      </p:cBhvr>
                                      <p:tavLst>
                                        <p:tav tm="0">
                                          <p:val>
                                            <p:strVal val="#ppt_y"/>
                                          </p:val>
                                        </p:tav>
                                        <p:tav tm="100000">
                                          <p:val>
                                            <p:strVal val="#ppt_y"/>
                                          </p:val>
                                        </p:tav>
                                      </p:tavLst>
                                    </p:anim>
                                  </p:childTnLst>
                                </p:cTn>
                              </p:par>
                              <p:par>
                                <p:cTn id="22" presetID="22" presetClass="entr" presetSubtype="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right)">
                                      <p:cBhvr>
                                        <p:cTn id="24" dur="500"/>
                                        <p:tgtEl>
                                          <p:spTgt spid="9"/>
                                        </p:tgtEl>
                                      </p:cBhvr>
                                    </p:animEffect>
                                  </p:childTnLst>
                                </p:cTn>
                              </p:par>
                              <p:par>
                                <p:cTn id="25" presetID="22" presetClass="entr" presetSubtype="2"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righ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0" grpId="0" animBg="1"/>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15" name="矩形 14"/>
          <p:cNvSpPr/>
          <p:nvPr/>
        </p:nvSpPr>
        <p:spPr>
          <a:xfrm>
            <a:off x="4494009" y="1947863"/>
            <a:ext cx="3203980" cy="91848"/>
          </a:xfrm>
          <a:prstGeom prst="rect">
            <a:avLst/>
          </a:prstGeom>
          <a:gradFill>
            <a:gsLst>
              <a:gs pos="6195">
                <a:srgbClr val="FFC000"/>
              </a:gs>
              <a:gs pos="100000">
                <a:srgbClr val="FFC000"/>
              </a:gs>
              <a:gs pos="5000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942114" y="1456297"/>
            <a:ext cx="2307771" cy="583565"/>
          </a:xfrm>
          <a:prstGeom prst="rect">
            <a:avLst/>
          </a:prstGeom>
          <a:noFill/>
        </p:spPr>
        <p:txBody>
          <a:bodyPr wrap="square" rtlCol="0">
            <a:spAutoFit/>
          </a:bodyPr>
          <a:lstStyle/>
          <a:p>
            <a:pPr algn="ctr"/>
            <a:r>
              <a:rPr lang="zh-CN" altLang="en-US" sz="3200" b="1">
                <a:solidFill>
                  <a:srgbClr val="4D2307"/>
                </a:solidFill>
                <a:latin typeface="Times New Roman" panose="02020603050405020304" pitchFamily="18" charset="0"/>
                <a:ea typeface="汉仪粗宋简" panose="02010600000101010101" charset="-122"/>
              </a:rPr>
              <a:t>第四章节</a:t>
            </a:r>
          </a:p>
        </p:txBody>
      </p:sp>
      <p:sp>
        <p:nvSpPr>
          <p:cNvPr id="5" name="Rectangle 22"/>
          <p:cNvSpPr>
            <a:spLocks noChangeArrowheads="1"/>
          </p:cNvSpPr>
          <p:nvPr/>
        </p:nvSpPr>
        <p:spPr bwMode="auto">
          <a:xfrm>
            <a:off x="1645920" y="2397760"/>
            <a:ext cx="890016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76197" tIns="38098" rIns="76197" bIns="38098">
            <a:spAutoFit/>
          </a:bodyPr>
          <a:lstStyle/>
          <a:p>
            <a:pPr algn="ctr">
              <a:spcBef>
                <a:spcPct val="0"/>
              </a:spcBef>
            </a:pPr>
            <a:r>
              <a:rPr lang="en-US" altLang="zh-CN" sz="5400" kern="0" dirty="0">
                <a:gradFill>
                  <a:gsLst>
                    <a:gs pos="0">
                      <a:srgbClr val="FF0000"/>
                    </a:gs>
                    <a:gs pos="31000">
                      <a:srgbClr val="C00000"/>
                    </a:gs>
                    <a:gs pos="60000">
                      <a:srgbClr val="EA0102"/>
                    </a:gs>
                    <a:gs pos="100000">
                      <a:srgbClr val="FF0000"/>
                    </a:gs>
                  </a:gsLst>
                  <a:lin ang="16200000" scaled="0"/>
                </a:gradFill>
                <a:latin typeface="字魂35号-经典雅黑" panose="02000000000000000000" charset="-122"/>
                <a:ea typeface="字魂35号-经典雅黑" panose="02000000000000000000" charset="-122"/>
                <a:cs typeface="字魂35号-经典雅黑" panose="02000000000000000000" charset="-122"/>
                <a:sym typeface="+mn-lt"/>
              </a:rPr>
              <a:t>   </a:t>
            </a:r>
            <a:r>
              <a:rPr lang="zh-CN" altLang="en-US" sz="5400" kern="0" dirty="0">
                <a:gradFill>
                  <a:gsLst>
                    <a:gs pos="0">
                      <a:srgbClr val="FF0000"/>
                    </a:gs>
                    <a:gs pos="31000">
                      <a:srgbClr val="C00000"/>
                    </a:gs>
                    <a:gs pos="60000">
                      <a:srgbClr val="EA0102"/>
                    </a:gs>
                    <a:gs pos="100000">
                      <a:srgbClr val="FF0000"/>
                    </a:gs>
                  </a:gsLst>
                  <a:lin ang="16200000" scaled="0"/>
                </a:gradFill>
                <a:latin typeface="字魂35号-经典雅黑" panose="02000000000000000000" charset="-122"/>
                <a:ea typeface="字魂35号-经典雅黑" panose="02000000000000000000" charset="-122"/>
                <a:cs typeface="字魂35号-经典雅黑" panose="02000000000000000000" charset="-122"/>
                <a:sym typeface="+mn-lt"/>
              </a:rPr>
              <a:t>弘扬“红船精神”</a:t>
            </a:r>
          </a:p>
          <a:p>
            <a:pPr algn="ctr">
              <a:spcBef>
                <a:spcPct val="0"/>
              </a:spcBef>
            </a:pPr>
            <a:r>
              <a:rPr lang="zh-CN" altLang="en-US" sz="5400" kern="0" dirty="0">
                <a:gradFill>
                  <a:gsLst>
                    <a:gs pos="0">
                      <a:srgbClr val="FF0000"/>
                    </a:gs>
                    <a:gs pos="31000">
                      <a:srgbClr val="C00000"/>
                    </a:gs>
                    <a:gs pos="60000">
                      <a:srgbClr val="EA0102"/>
                    </a:gs>
                    <a:gs pos="100000">
                      <a:srgbClr val="FF0000"/>
                    </a:gs>
                  </a:gsLst>
                  <a:lin ang="16200000" scaled="0"/>
                </a:gradFill>
                <a:latin typeface="字魂35号-经典雅黑" panose="02000000000000000000" charset="-122"/>
                <a:ea typeface="字魂35号-经典雅黑" panose="02000000000000000000" charset="-122"/>
                <a:cs typeface="字魂35号-经典雅黑" panose="02000000000000000000" charset="-122"/>
                <a:sym typeface="+mn-lt"/>
              </a:rPr>
              <a:t>不忘初心使命</a:t>
            </a:r>
          </a:p>
        </p:txBody>
      </p:sp>
      <p:grpSp>
        <p:nvGrpSpPr>
          <p:cNvPr id="17" name="组合 16"/>
          <p:cNvGrpSpPr/>
          <p:nvPr/>
        </p:nvGrpSpPr>
        <p:grpSpPr>
          <a:xfrm>
            <a:off x="60325" y="84565"/>
            <a:ext cx="6062870" cy="1266283"/>
            <a:chOff x="1587634" y="1215224"/>
            <a:chExt cx="10147162" cy="1266283"/>
          </a:xfrm>
        </p:grpSpPr>
        <p:sp>
          <p:nvSpPr>
            <p:cNvPr id="18" name="矩形 17"/>
            <p:cNvSpPr/>
            <p:nvPr/>
          </p:nvSpPr>
          <p:spPr>
            <a:xfrm>
              <a:off x="3979428" y="1285497"/>
              <a:ext cx="1348318" cy="646331"/>
            </a:xfrm>
            <a:prstGeom prst="rect">
              <a:avLst/>
            </a:prstGeom>
          </p:spPr>
          <p:txBody>
            <a:bodyPr wrap="square">
              <a:spAutoFit/>
            </a:bodyPr>
            <a:lstStyle/>
            <a:p>
              <a:pPr algn="ctr"/>
              <a:r>
                <a:rPr lang="zh-CN" altLang="en-US"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rPr>
                <a:t>喜</a:t>
              </a:r>
              <a:endParaRPr lang="zh-CN" altLang="zh-CN"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endParaRPr>
            </a:p>
          </p:txBody>
        </p:sp>
        <p:pic>
          <p:nvPicPr>
            <p:cNvPr id="19" name="图片 1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87634" y="1215224"/>
              <a:ext cx="2694820" cy="1266283"/>
            </a:xfrm>
            <a:prstGeom prst="rect">
              <a:avLst/>
            </a:prstGeom>
          </p:spPr>
        </p:pic>
        <p:sp>
          <p:nvSpPr>
            <p:cNvPr id="20" name="矩形 19"/>
            <p:cNvSpPr/>
            <p:nvPr/>
          </p:nvSpPr>
          <p:spPr>
            <a:xfrm flipH="1">
              <a:off x="3691879" y="1543050"/>
              <a:ext cx="8042917" cy="685800"/>
            </a:xfrm>
            <a:prstGeom prst="rect">
              <a:avLst/>
            </a:prstGeom>
            <a:gradFill>
              <a:gsLst>
                <a:gs pos="29000">
                  <a:schemeClr val="accent1">
                    <a:alpha val="0"/>
                  </a:schemeClr>
                </a:gs>
                <a:gs pos="100000">
                  <a:schemeClr val="accent1">
                    <a:alpha val="9000"/>
                  </a:schemeClr>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思源宋体 CN Light" panose="02020300000000000000" pitchFamily="18" charset="-122"/>
                <a:ea typeface="思源宋体 CN Light" panose="02020300000000000000" pitchFamily="18" charset="-122"/>
                <a:cs typeface="+mn-ea"/>
                <a:sym typeface="+mn-lt"/>
              </a:endParaRPr>
            </a:p>
          </p:txBody>
        </p:sp>
        <p:sp>
          <p:nvSpPr>
            <p:cNvPr id="21" name="矩形 20"/>
            <p:cNvSpPr/>
            <p:nvPr/>
          </p:nvSpPr>
          <p:spPr>
            <a:xfrm>
              <a:off x="4317226" y="1303717"/>
              <a:ext cx="2357968" cy="646331"/>
            </a:xfrm>
            <a:prstGeom prst="rect">
              <a:avLst/>
            </a:prstGeom>
          </p:spPr>
          <p:txBody>
            <a:bodyPr wrap="square">
              <a:spAutoFit/>
            </a:bodyPr>
            <a:lstStyle/>
            <a:p>
              <a:pPr algn="ctr"/>
              <a:r>
                <a:rPr lang="zh-CN" altLang="en-US"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rPr>
                <a:t>迎</a:t>
              </a:r>
              <a:endParaRPr lang="zh-CN" altLang="zh-CN"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endParaRPr>
            </a:p>
          </p:txBody>
        </p:sp>
        <p:sp>
          <p:nvSpPr>
            <p:cNvPr id="22" name="矩形 21"/>
            <p:cNvSpPr/>
            <p:nvPr/>
          </p:nvSpPr>
          <p:spPr>
            <a:xfrm>
              <a:off x="2077237" y="1742034"/>
              <a:ext cx="5615518" cy="338554"/>
            </a:xfrm>
            <a:prstGeom prst="rect">
              <a:avLst/>
            </a:prstGeom>
          </p:spPr>
          <p:txBody>
            <a:bodyPr wrap="square">
              <a:spAutoFit/>
            </a:bodyPr>
            <a:lstStyle/>
            <a:p>
              <a:pPr algn="ctr"/>
              <a:r>
                <a:rPr lang="zh-CN" altLang="en-US" sz="1600">
                  <a:gradFill>
                    <a:gsLst>
                      <a:gs pos="14000">
                        <a:srgbClr val="FF0000"/>
                      </a:gs>
                      <a:gs pos="94000">
                        <a:srgbClr val="790000"/>
                      </a:gs>
                      <a:gs pos="49000">
                        <a:srgbClr val="FF0000"/>
                      </a:gs>
                    </a:gsLst>
                    <a:lin ang="5400000" scaled="1"/>
                  </a:gradFill>
                  <a:effectLst>
                    <a:glow rad="152400">
                      <a:schemeClr val="bg1"/>
                    </a:glow>
                  </a:effectLst>
                  <a:latin typeface="思源宋体 CN Heavy" panose="02020900000000000000" pitchFamily="18" charset="-122"/>
                  <a:ea typeface="思源宋体 CN Heavy" panose="02020900000000000000" pitchFamily="18" charset="-122"/>
                </a:rPr>
                <a:t>中国共产党</a:t>
              </a:r>
              <a:endParaRPr lang="zh-CN" altLang="zh-CN" sz="1600">
                <a:gradFill>
                  <a:gsLst>
                    <a:gs pos="14000">
                      <a:srgbClr val="FF0000"/>
                    </a:gs>
                    <a:gs pos="94000">
                      <a:srgbClr val="790000"/>
                    </a:gs>
                    <a:gs pos="49000">
                      <a:srgbClr val="FF0000"/>
                    </a:gs>
                  </a:gsLst>
                  <a:lin ang="5400000" scaled="1"/>
                </a:gradFill>
                <a:effectLst>
                  <a:glow rad="152400">
                    <a:schemeClr val="bg1"/>
                  </a:glow>
                </a:effectLst>
                <a:latin typeface="思源宋体 CN Heavy" panose="02020900000000000000" pitchFamily="18" charset="-122"/>
                <a:ea typeface="思源宋体 CN Heavy" panose="02020900000000000000" pitchFamily="18" charset="-122"/>
              </a:endParaRPr>
            </a:p>
          </p:txBody>
        </p:sp>
        <p:sp>
          <p:nvSpPr>
            <p:cNvPr id="23" name="PA-102210"/>
            <p:cNvSpPr txBox="1"/>
            <p:nvPr>
              <p:custDataLst>
                <p:tags r:id="rId1"/>
              </p:custDataLst>
            </p:nvPr>
          </p:nvSpPr>
          <p:spPr>
            <a:xfrm>
              <a:off x="5473234" y="1298295"/>
              <a:ext cx="1942288" cy="830997"/>
            </a:xfrm>
            <a:prstGeom prst="rect">
              <a:avLst/>
            </a:prstGeom>
            <a:noFill/>
          </p:spPr>
          <p:txBody>
            <a:bodyPr wrap="square" rtlCol="0">
              <a:spAutoFit/>
            </a:bodyPr>
            <a:lstStyle/>
            <a:p>
              <a:pPr algn="ctr"/>
              <a:r>
                <a:rPr lang="en-US" altLang="zh-CN" sz="4800" i="1">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rPr>
                <a:t>20</a:t>
              </a:r>
            </a:p>
          </p:txBody>
        </p:sp>
        <p:sp>
          <p:nvSpPr>
            <p:cNvPr id="24" name="PA-102210"/>
            <p:cNvSpPr txBox="1"/>
            <p:nvPr>
              <p:custDataLst>
                <p:tags r:id="rId2"/>
              </p:custDataLst>
            </p:nvPr>
          </p:nvSpPr>
          <p:spPr>
            <a:xfrm>
              <a:off x="6553366" y="1708617"/>
              <a:ext cx="3590849" cy="307777"/>
            </a:xfrm>
            <a:prstGeom prst="rect">
              <a:avLst/>
            </a:prstGeom>
            <a:noFill/>
          </p:spPr>
          <p:txBody>
            <a:bodyPr wrap="square" rtlCol="0">
              <a:spAutoFit/>
            </a:bodyPr>
            <a:lstStyle/>
            <a:p>
              <a:pPr algn="ctr"/>
              <a:r>
                <a:rPr lang="zh-CN" altLang="en-US" sz="1400">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rPr>
                <a:t>次全国代表大会</a:t>
              </a:r>
              <a:endParaRPr lang="en-US" altLang="zh-CN" sz="1400">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5" name="矩形 24"/>
            <p:cNvSpPr/>
            <p:nvPr/>
          </p:nvSpPr>
          <p:spPr>
            <a:xfrm>
              <a:off x="2083816" y="1986555"/>
              <a:ext cx="8916009" cy="261610"/>
            </a:xfrm>
            <a:prstGeom prst="rect">
              <a:avLst/>
            </a:prstGeom>
            <a:noFill/>
            <a:ln>
              <a:noFill/>
            </a:ln>
          </p:spPr>
          <p:txBody>
            <a:bodyPr wrap="square" rtlCol="0">
              <a:spAutoFit/>
            </a:bodyPr>
            <a:lstStyle/>
            <a:p>
              <a:pPr algn="ctr"/>
              <a:r>
                <a:rPr lang="zh-CN" altLang="en-US" sz="1050">
                  <a:latin typeface="思源宋体 CN Light" panose="02020300000000000000" pitchFamily="18" charset="-122"/>
                  <a:ea typeface="思源宋体 CN Light" panose="02020300000000000000" pitchFamily="18" charset="-122"/>
                  <a:sym typeface="思源黑体 CN Normal" panose="020B0400000000000000" pitchFamily="34" charset="-122"/>
                </a:rPr>
                <a:t>以实际行动成绩和优异成绩迎接党的二十大胜利召开</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Left)">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弘扬“红船精神” 不忘初心使命</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90718" y="2131362"/>
            <a:ext cx="4055604" cy="2979900"/>
          </a:xfrm>
          <a:prstGeom prst="rect">
            <a:avLst/>
          </a:prstGeom>
        </p:spPr>
      </p:pic>
      <p:sp>
        <p:nvSpPr>
          <p:cNvPr id="4" name="Aichitds3"/>
          <p:cNvSpPr/>
          <p:nvPr/>
        </p:nvSpPr>
        <p:spPr>
          <a:xfrm>
            <a:off x="5178631" y="2148567"/>
            <a:ext cx="6649954" cy="584775"/>
          </a:xfrm>
          <a:prstGeom prst="rect">
            <a:avLst/>
          </a:prstGeom>
        </p:spPr>
        <p:txBody>
          <a:bodyPr wrap="square">
            <a:spAutoFit/>
          </a:bodyPr>
          <a:lstStyle/>
          <a:p>
            <a:pPr lvl="0" defTabSz="457200">
              <a:defRPr/>
            </a:pPr>
            <a:r>
              <a:rPr lang="zh-CN" altLang="en-US" sz="3200">
                <a:solidFill>
                  <a:srgbClr val="C00000"/>
                </a:solidFill>
                <a:latin typeface="思源宋体 CN Heavy" panose="02020900000000000000" pitchFamily="18" charset="-122"/>
                <a:ea typeface="思源宋体 CN Heavy" panose="02020900000000000000" pitchFamily="18" charset="-122"/>
                <a:cs typeface="+mn-ea"/>
                <a:sym typeface="+mn-lt"/>
              </a:rPr>
              <a:t>红船的由来，</a:t>
            </a:r>
            <a:r>
              <a:rPr lang="en-US" altLang="zh-CN" sz="3200">
                <a:solidFill>
                  <a:srgbClr val="C00000"/>
                </a:solidFill>
                <a:latin typeface="思源宋体 CN Heavy" panose="02020900000000000000" pitchFamily="18" charset="-122"/>
                <a:ea typeface="思源宋体 CN Heavy" panose="02020900000000000000" pitchFamily="18" charset="-122"/>
                <a:cs typeface="+mn-ea"/>
                <a:sym typeface="+mn-lt"/>
              </a:rPr>
              <a:t>1921</a:t>
            </a:r>
            <a:r>
              <a:rPr lang="zh-CN" altLang="en-US" sz="3200">
                <a:solidFill>
                  <a:srgbClr val="C00000"/>
                </a:solidFill>
                <a:latin typeface="思源宋体 CN Heavy" panose="02020900000000000000" pitchFamily="18" charset="-122"/>
                <a:ea typeface="思源宋体 CN Heavy" panose="02020900000000000000" pitchFamily="18" charset="-122"/>
                <a:cs typeface="+mn-ea"/>
                <a:sym typeface="+mn-lt"/>
              </a:rPr>
              <a:t>年</a:t>
            </a:r>
            <a:r>
              <a:rPr lang="en-US" altLang="zh-CN" sz="3200">
                <a:solidFill>
                  <a:srgbClr val="C00000"/>
                </a:solidFill>
                <a:latin typeface="思源宋体 CN Heavy" panose="02020900000000000000" pitchFamily="18" charset="-122"/>
                <a:ea typeface="思源宋体 CN Heavy" panose="02020900000000000000" pitchFamily="18" charset="-122"/>
                <a:cs typeface="+mn-ea"/>
                <a:sym typeface="+mn-lt"/>
              </a:rPr>
              <a:t>8</a:t>
            </a:r>
            <a:r>
              <a:rPr lang="zh-CN" altLang="en-US" sz="3200">
                <a:solidFill>
                  <a:srgbClr val="C00000"/>
                </a:solidFill>
                <a:latin typeface="思源宋体 CN Heavy" panose="02020900000000000000" pitchFamily="18" charset="-122"/>
                <a:ea typeface="思源宋体 CN Heavy" panose="02020900000000000000" pitchFamily="18" charset="-122"/>
                <a:cs typeface="+mn-ea"/>
                <a:sym typeface="+mn-lt"/>
              </a:rPr>
              <a:t>月初</a:t>
            </a:r>
            <a:endParaRPr kumimoji="0" lang="en-US" altLang="zh-CN" sz="3200" b="0" i="0" u="none" strike="noStrike" kern="1200" cap="none" spc="0" normalizeH="0" baseline="0" noProof="0">
              <a:ln>
                <a:noFill/>
              </a:ln>
              <a:solidFill>
                <a:srgbClr val="C00000"/>
              </a:solidFill>
              <a:effectLst/>
              <a:uLnTx/>
              <a:uFillTx/>
              <a:latin typeface="思源宋体 CN Heavy" panose="02020900000000000000" pitchFamily="18" charset="-122"/>
              <a:ea typeface="思源宋体 CN Heavy" panose="02020900000000000000" pitchFamily="18" charset="-122"/>
              <a:cs typeface="+mn-ea"/>
              <a:sym typeface="+mn-lt"/>
            </a:endParaRPr>
          </a:p>
        </p:txBody>
      </p:sp>
      <p:cxnSp>
        <p:nvCxnSpPr>
          <p:cNvPr id="5" name="Aichitds4"/>
          <p:cNvCxnSpPr/>
          <p:nvPr/>
        </p:nvCxnSpPr>
        <p:spPr>
          <a:xfrm>
            <a:off x="5312813" y="2707630"/>
            <a:ext cx="5727473" cy="0"/>
          </a:xfrm>
          <a:prstGeom prst="line">
            <a:avLst/>
          </a:prstGeom>
          <a:noFill/>
          <a:ln w="6350" cap="flat" cmpd="sng" algn="ctr">
            <a:solidFill>
              <a:srgbClr val="C00000"/>
            </a:solidFill>
            <a:prstDash val="solid"/>
            <a:miter lim="800000"/>
          </a:ln>
          <a:effectLst/>
        </p:spPr>
      </p:cxnSp>
      <p:cxnSp>
        <p:nvCxnSpPr>
          <p:cNvPr id="6" name="Aichitds5"/>
          <p:cNvCxnSpPr/>
          <p:nvPr/>
        </p:nvCxnSpPr>
        <p:spPr>
          <a:xfrm>
            <a:off x="5312813" y="2788651"/>
            <a:ext cx="5727473" cy="0"/>
          </a:xfrm>
          <a:prstGeom prst="line">
            <a:avLst/>
          </a:prstGeom>
          <a:noFill/>
          <a:ln w="38100" cap="flat" cmpd="sng" algn="ctr">
            <a:solidFill>
              <a:srgbClr val="C00000"/>
            </a:solidFill>
            <a:prstDash val="solid"/>
            <a:miter lim="800000"/>
          </a:ln>
          <a:effectLst/>
        </p:spPr>
      </p:cxnSp>
      <p:sp>
        <p:nvSpPr>
          <p:cNvPr id="7" name="Aichitds7"/>
          <p:cNvSpPr/>
          <p:nvPr/>
        </p:nvSpPr>
        <p:spPr>
          <a:xfrm>
            <a:off x="5262633" y="2939663"/>
            <a:ext cx="5777653" cy="1833995"/>
          </a:xfrm>
          <a:prstGeom prst="rect">
            <a:avLst/>
          </a:prstGeom>
        </p:spPr>
        <p:txBody>
          <a:bodyPr wrap="square" lIns="105571" tIns="52784" rIns="105571" bIns="52784">
            <a:spAutoFit/>
          </a:bodyPr>
          <a:lstStyle/>
          <a:p>
            <a:pPr lvl="0" algn="just" defTabSz="457200">
              <a:lnSpc>
                <a:spcPts val="3400"/>
              </a:lnSpc>
              <a:buClr>
                <a:srgbClr val="C00000"/>
              </a:buClr>
              <a:defRPr/>
            </a:pPr>
            <a:r>
              <a:rPr lang="zh-CN" altLang="en-US" sz="2400">
                <a:solidFill>
                  <a:srgbClr val="E7E6E6">
                    <a:lumMod val="25000"/>
                  </a:srgbClr>
                </a:solidFill>
                <a:latin typeface="仓耳渔阳体 W03" panose="02020400000000000000" pitchFamily="18" charset="-122"/>
                <a:ea typeface="仓耳渔阳体 W03" panose="02020400000000000000" pitchFamily="18" charset="-122"/>
                <a:cs typeface="+mn-ea"/>
                <a:sym typeface="+mn-lt"/>
              </a:rPr>
              <a:t>中国共产党第一次全国代表大会在浙江嘉兴南湖的一条游船上胜利闭幕，庄严宣告中国共产党的诞生。这条游船因而获得了一个永载中国革命史册的名字</a:t>
            </a:r>
            <a:r>
              <a:rPr lang="en-US" altLang="zh-CN" sz="2400">
                <a:solidFill>
                  <a:srgbClr val="C00000"/>
                </a:solidFill>
                <a:latin typeface="仓耳渔阳体 W03" panose="02020400000000000000" pitchFamily="18" charset="-122"/>
                <a:ea typeface="仓耳渔阳体 W03" panose="02020400000000000000" pitchFamily="18" charset="-122"/>
                <a:cs typeface="+mn-ea"/>
                <a:sym typeface="+mn-lt"/>
              </a:rPr>
              <a:t>——</a:t>
            </a:r>
            <a:r>
              <a:rPr lang="zh-CN" altLang="en-US" sz="2400">
                <a:solidFill>
                  <a:srgbClr val="C00000"/>
                </a:solidFill>
                <a:latin typeface="仓耳渔阳体 W03" panose="02020400000000000000" pitchFamily="18" charset="-122"/>
                <a:ea typeface="仓耳渔阳体 W03" panose="02020400000000000000" pitchFamily="18" charset="-122"/>
                <a:cs typeface="+mn-ea"/>
                <a:sym typeface="+mn-lt"/>
              </a:rPr>
              <a:t>红船。</a:t>
            </a:r>
            <a:endParaRPr kumimoji="0" lang="zh-CN" altLang="en-US" sz="2400" b="0" i="0" u="none" strike="noStrike" kern="1200" cap="none" spc="0" normalizeH="0" baseline="0" noProof="0">
              <a:ln>
                <a:noFill/>
              </a:ln>
              <a:solidFill>
                <a:srgbClr val="C00000"/>
              </a:solidFill>
              <a:effectLst/>
              <a:uLnTx/>
              <a:uFillTx/>
              <a:latin typeface="仓耳渔阳体 W03" panose="02020400000000000000" pitchFamily="18" charset="-122"/>
              <a:ea typeface="仓耳渔阳体 W03" panose="02020400000000000000" pitchFamily="18" charset="-122"/>
              <a:cs typeface="+mn-ea"/>
              <a:sym typeface="+mn-lt"/>
            </a:endParaRPr>
          </a:p>
        </p:txBody>
      </p:sp>
      <p:grpSp>
        <p:nvGrpSpPr>
          <p:cNvPr id="8" name="组合 7"/>
          <p:cNvGrpSpPr/>
          <p:nvPr/>
        </p:nvGrpSpPr>
        <p:grpSpPr>
          <a:xfrm>
            <a:off x="5289814" y="3437058"/>
            <a:ext cx="5777605" cy="1364006"/>
            <a:chOff x="5454422" y="4859182"/>
            <a:chExt cx="5777605" cy="1364006"/>
          </a:xfrm>
        </p:grpSpPr>
        <p:grpSp>
          <p:nvGrpSpPr>
            <p:cNvPr id="9" name="Aichitds6"/>
            <p:cNvGrpSpPr/>
            <p:nvPr/>
          </p:nvGrpSpPr>
          <p:grpSpPr>
            <a:xfrm>
              <a:off x="5454422" y="4859182"/>
              <a:ext cx="5775072" cy="870857"/>
              <a:chOff x="4441923" y="4527230"/>
              <a:chExt cx="6934534" cy="870857"/>
            </a:xfrm>
          </p:grpSpPr>
          <p:sp>
            <p:nvSpPr>
              <p:cNvPr id="11" name="Aichitds6-1"/>
              <p:cNvSpPr>
                <a:spLocks noChangeShapeType="1"/>
              </p:cNvSpPr>
              <p:nvPr/>
            </p:nvSpPr>
            <p:spPr bwMode="auto">
              <a:xfrm flipH="1">
                <a:off x="4441923" y="4527230"/>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12" name="Aichitds6-2"/>
              <p:cNvSpPr>
                <a:spLocks noChangeShapeType="1"/>
              </p:cNvSpPr>
              <p:nvPr/>
            </p:nvSpPr>
            <p:spPr bwMode="auto">
              <a:xfrm flipH="1">
                <a:off x="4441923" y="4962659"/>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13" name="Aichitds6-3"/>
              <p:cNvSpPr>
                <a:spLocks noChangeShapeType="1"/>
              </p:cNvSpPr>
              <p:nvPr/>
            </p:nvSpPr>
            <p:spPr bwMode="auto">
              <a:xfrm flipH="1">
                <a:off x="4441923" y="5398087"/>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sp>
          <p:nvSpPr>
            <p:cNvPr id="10" name="Aichitds6-2"/>
            <p:cNvSpPr>
              <a:spLocks noChangeShapeType="1"/>
            </p:cNvSpPr>
            <p:nvPr/>
          </p:nvSpPr>
          <p:spPr bwMode="auto">
            <a:xfrm flipH="1">
              <a:off x="5456955" y="6223188"/>
              <a:ext cx="5775072"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pic>
        <p:nvPicPr>
          <p:cNvPr id="15" name="Aitds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5704114"/>
            <a:ext cx="12192000" cy="115388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nodeType="afterGroup">
                            <p:stCondLst>
                              <p:cond delay="500"/>
                            </p:stCondLst>
                            <p:childTnLst>
                              <p:par>
                                <p:cTn id="11" presetID="41" presetClass="entr" presetSubtype="0" fill="hold" grpId="0" nodeType="afterEffect">
                                  <p:stCondLst>
                                    <p:cond delay="0"/>
                                  </p:stCondLst>
                                  <p:iterate type="lt">
                                    <p:tmPct val="10000"/>
                                  </p:iterate>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
                                        </p:tgtEl>
                                        <p:attrNameLst>
                                          <p:attrName>ppt_y</p:attrName>
                                        </p:attrNameLst>
                                      </p:cBhvr>
                                      <p:tavLst>
                                        <p:tav tm="0">
                                          <p:val>
                                            <p:strVal val="#ppt_y"/>
                                          </p:val>
                                        </p:tav>
                                        <p:tav tm="100000">
                                          <p:val>
                                            <p:strVal val="#ppt_y"/>
                                          </p:val>
                                        </p:tav>
                                      </p:tavLst>
                                    </p:anim>
                                    <p:anim calcmode="lin" valueType="num">
                                      <p:cBhvr>
                                        <p:cTn id="15"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
                                        </p:tgtEl>
                                      </p:cBhvr>
                                    </p:animEffect>
                                  </p:childTnLst>
                                </p:cTn>
                              </p:par>
                              <p:par>
                                <p:cTn id="18" presetID="2" presetClass="entr" presetSubtype="2"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1000" fill="hold"/>
                                        <p:tgtEl>
                                          <p:spTgt spid="5"/>
                                        </p:tgtEl>
                                        <p:attrNameLst>
                                          <p:attrName>ppt_x</p:attrName>
                                        </p:attrNameLst>
                                      </p:cBhvr>
                                      <p:tavLst>
                                        <p:tav tm="0">
                                          <p:val>
                                            <p:strVal val="1+#ppt_w/2"/>
                                          </p:val>
                                        </p:tav>
                                        <p:tav tm="100000">
                                          <p:val>
                                            <p:strVal val="#ppt_x"/>
                                          </p:val>
                                        </p:tav>
                                      </p:tavLst>
                                    </p:anim>
                                    <p:anim calcmode="lin" valueType="num">
                                      <p:cBhvr additive="base">
                                        <p:cTn id="21" dur="1000" fill="hold"/>
                                        <p:tgtEl>
                                          <p:spTgt spid="5"/>
                                        </p:tgtEl>
                                        <p:attrNameLst>
                                          <p:attrName>ppt_y</p:attrName>
                                        </p:attrNameLst>
                                      </p:cBhvr>
                                      <p:tavLst>
                                        <p:tav tm="0">
                                          <p:val>
                                            <p:strVal val="#ppt_y"/>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1000" fill="hold"/>
                                        <p:tgtEl>
                                          <p:spTgt spid="6"/>
                                        </p:tgtEl>
                                        <p:attrNameLst>
                                          <p:attrName>ppt_x</p:attrName>
                                        </p:attrNameLst>
                                      </p:cBhvr>
                                      <p:tavLst>
                                        <p:tav tm="0">
                                          <p:val>
                                            <p:strVal val="0-#ppt_w/2"/>
                                          </p:val>
                                        </p:tav>
                                        <p:tav tm="100000">
                                          <p:val>
                                            <p:strVal val="#ppt_x"/>
                                          </p:val>
                                        </p:tav>
                                      </p:tavLst>
                                    </p:anim>
                                    <p:anim calcmode="lin" valueType="num">
                                      <p:cBhvr additive="base">
                                        <p:cTn id="25" dur="1000" fill="hold"/>
                                        <p:tgtEl>
                                          <p:spTgt spid="6"/>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1500"/>
                            </p:stCondLst>
                            <p:childTnLst>
                              <p:par>
                                <p:cTn id="27" presetID="22" presetClass="entr" presetSubtype="8"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500"/>
                                        <p:tgtEl>
                                          <p:spTgt spid="8"/>
                                        </p:tgtEl>
                                      </p:cBhvr>
                                    </p:animEffect>
                                  </p:childTnLst>
                                </p:cTn>
                              </p:par>
                            </p:childTnLst>
                          </p:cTn>
                        </p:par>
                        <p:par>
                          <p:cTn id="30" fill="hold" nodeType="afterGroup">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up)">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弘扬“红船精神” 不忘初心使命</a:t>
            </a:r>
          </a:p>
        </p:txBody>
      </p:sp>
      <p:pic>
        <p:nvPicPr>
          <p:cNvPr id="3" name="Aitds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61730" y="1804954"/>
            <a:ext cx="5834742" cy="2045077"/>
          </a:xfrm>
          <a:prstGeom prst="rect">
            <a:avLst/>
          </a:prstGeom>
        </p:spPr>
      </p:pic>
      <p:pic>
        <p:nvPicPr>
          <p:cNvPr id="4" name="Aitds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96472" y="1804954"/>
            <a:ext cx="5834742" cy="2045077"/>
          </a:xfrm>
          <a:prstGeom prst="rect">
            <a:avLst/>
          </a:prstGeom>
        </p:spPr>
      </p:pic>
      <p:pic>
        <p:nvPicPr>
          <p:cNvPr id="5" name="Aitds5"/>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341341" y="2203937"/>
            <a:ext cx="2665520" cy="1388399"/>
          </a:xfrm>
          <a:prstGeom prst="rect">
            <a:avLst/>
          </a:prstGeom>
        </p:spPr>
      </p:pic>
      <p:sp>
        <p:nvSpPr>
          <p:cNvPr id="6" name="Aitds6"/>
          <p:cNvSpPr/>
          <p:nvPr/>
        </p:nvSpPr>
        <p:spPr>
          <a:xfrm>
            <a:off x="2228057" y="1735062"/>
            <a:ext cx="7947574" cy="461665"/>
          </a:xfrm>
          <a:prstGeom prst="rect">
            <a:avLst/>
          </a:prstGeom>
        </p:spPr>
        <p:txBody>
          <a:bodyPr wrap="square">
            <a:spAutoFit/>
          </a:bodyPr>
          <a:lstStyle/>
          <a:p>
            <a:pPr algn="ctr" fontAlgn="base">
              <a:lnSpc>
                <a:spcPct val="100000"/>
              </a:lnSpc>
              <a:spcBef>
                <a:spcPct val="0"/>
              </a:spcBef>
              <a:spcAft>
                <a:spcPct val="0"/>
              </a:spcAft>
            </a:pPr>
            <a:r>
              <a:rPr lang="zh-CN" altLang="en-US" sz="2400" b="1" kern="0">
                <a:gradFill>
                  <a:gsLst>
                    <a:gs pos="0">
                      <a:srgbClr val="FF0000"/>
                    </a:gs>
                    <a:gs pos="31000">
                      <a:srgbClr val="C00000"/>
                    </a:gs>
                    <a:gs pos="60000">
                      <a:srgbClr val="EA0102"/>
                    </a:gs>
                    <a:gs pos="100000">
                      <a:srgbClr val="FF0000"/>
                    </a:gs>
                  </a:gsLst>
                  <a:lin ang="16200000" scaled="0"/>
                </a:gradFill>
                <a:latin typeface="思源宋体 CN Heavy" panose="02020900000000000000" pitchFamily="18" charset="-122"/>
                <a:ea typeface="思源宋体 CN Heavy" panose="02020900000000000000" pitchFamily="18" charset="-122"/>
                <a:cs typeface="+mn-ea"/>
                <a:sym typeface="+mn-lt"/>
              </a:rPr>
              <a:t>红船，一直接受者人们特别是共产党人的信仰</a:t>
            </a:r>
          </a:p>
        </p:txBody>
      </p:sp>
      <p:sp>
        <p:nvSpPr>
          <p:cNvPr id="14" name="Aitds6"/>
          <p:cNvSpPr/>
          <p:nvPr/>
        </p:nvSpPr>
        <p:spPr>
          <a:xfrm>
            <a:off x="2274949" y="1324754"/>
            <a:ext cx="9061265" cy="400110"/>
          </a:xfrm>
          <a:prstGeom prst="rect">
            <a:avLst/>
          </a:prstGeom>
        </p:spPr>
        <p:txBody>
          <a:bodyPr wrap="square">
            <a:spAutoFit/>
          </a:bodyPr>
          <a:lstStyle/>
          <a:p>
            <a:pPr algn="ctr" fontAlgn="base">
              <a:lnSpc>
                <a:spcPct val="100000"/>
              </a:lnSpc>
              <a:spcBef>
                <a:spcPct val="0"/>
              </a:spcBef>
              <a:spcAft>
                <a:spcPct val="0"/>
              </a:spcAft>
            </a:pPr>
            <a:r>
              <a:rPr lang="zh-CN" altLang="en-US" sz="2000" b="1" kern="0">
                <a:gradFill>
                  <a:gsLst>
                    <a:gs pos="0">
                      <a:srgbClr val="FF0000"/>
                    </a:gs>
                    <a:gs pos="31000">
                      <a:srgbClr val="C00000"/>
                    </a:gs>
                    <a:gs pos="60000">
                      <a:srgbClr val="EA0102"/>
                    </a:gs>
                    <a:gs pos="100000">
                      <a:srgbClr val="FF0000"/>
                    </a:gs>
                  </a:gsLst>
                  <a:lin ang="16200000" scaled="0"/>
                </a:gradFill>
                <a:latin typeface="思源宋体 CN Heavy" panose="02020900000000000000" pitchFamily="18" charset="-122"/>
                <a:ea typeface="思源宋体 CN Heavy" panose="02020900000000000000" pitchFamily="18" charset="-122"/>
                <a:cs typeface="+mn-ea"/>
                <a:sym typeface="+mn-lt"/>
              </a:rPr>
              <a:t>红船，见证了中国历史上开天辟地的大事变成为了中国革命源头的象征</a:t>
            </a:r>
          </a:p>
        </p:txBody>
      </p:sp>
      <p:pic>
        <p:nvPicPr>
          <p:cNvPr id="15" name="图片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15108" y="4473030"/>
            <a:ext cx="2454783" cy="1787091"/>
          </a:xfrm>
          <a:prstGeom prst="rect">
            <a:avLst/>
          </a:prstGeom>
        </p:spPr>
      </p:pic>
      <p:grpSp>
        <p:nvGrpSpPr>
          <p:cNvPr id="16" name="Aichitds2"/>
          <p:cNvGrpSpPr/>
          <p:nvPr/>
        </p:nvGrpSpPr>
        <p:grpSpPr>
          <a:xfrm>
            <a:off x="3323659" y="4438117"/>
            <a:ext cx="8228751" cy="1775114"/>
            <a:chOff x="3610977" y="2521352"/>
            <a:chExt cx="8004287" cy="2751946"/>
          </a:xfrm>
        </p:grpSpPr>
        <p:sp>
          <p:nvSpPr>
            <p:cNvPr id="17" name="Aichitds2-1"/>
            <p:cNvSpPr>
              <a:spLocks noChangeArrowheads="1"/>
            </p:cNvSpPr>
            <p:nvPr/>
          </p:nvSpPr>
          <p:spPr bwMode="auto">
            <a:xfrm>
              <a:off x="3620658" y="2567072"/>
              <a:ext cx="7940530" cy="2697479"/>
            </a:xfrm>
            <a:prstGeom prst="roundRect">
              <a:avLst>
                <a:gd name="adj" fmla="val 0"/>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mn-lt"/>
                <a:ea typeface="仓耳渔阳体 W03" panose="02020400000000000000" pitchFamily="18" charset="-122"/>
                <a:cs typeface="+mn-ea"/>
                <a:sym typeface="+mn-lt"/>
              </a:endParaRPr>
            </a:p>
          </p:txBody>
        </p:sp>
        <p:grpSp>
          <p:nvGrpSpPr>
            <p:cNvPr id="18" name="组合 17"/>
            <p:cNvGrpSpPr/>
            <p:nvPr/>
          </p:nvGrpSpPr>
          <p:grpSpPr>
            <a:xfrm>
              <a:off x="3610977" y="2521352"/>
              <a:ext cx="8004287" cy="577150"/>
              <a:chOff x="3610977" y="2521352"/>
              <a:chExt cx="8004287" cy="577150"/>
            </a:xfrm>
          </p:grpSpPr>
          <p:sp>
            <p:nvSpPr>
              <p:cNvPr id="22" name="Aichitds2-2"/>
              <p:cNvSpPr/>
              <p:nvPr/>
            </p:nvSpPr>
            <p:spPr>
              <a:xfrm rot="5400000">
                <a:off x="3610977" y="2521352"/>
                <a:ext cx="577150" cy="577150"/>
              </a:xfrm>
              <a:prstGeom prst="corner">
                <a:avLst>
                  <a:gd name="adj1" fmla="val 7751"/>
                  <a:gd name="adj2" fmla="val 7751"/>
                </a:avLst>
              </a:prstGeom>
              <a:solidFill>
                <a:srgbClr val="C00000"/>
              </a:solidFill>
              <a:ln w="635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23" name="Aichitds2-3"/>
              <p:cNvSpPr/>
              <p:nvPr/>
            </p:nvSpPr>
            <p:spPr>
              <a:xfrm rot="16200000" flipH="1">
                <a:off x="11038114" y="2521352"/>
                <a:ext cx="577150" cy="577150"/>
              </a:xfrm>
              <a:prstGeom prst="corner">
                <a:avLst>
                  <a:gd name="adj1" fmla="val 7751"/>
                  <a:gd name="adj2" fmla="val 7751"/>
                </a:avLst>
              </a:prstGeom>
              <a:solidFill>
                <a:srgbClr val="C00000"/>
              </a:solidFill>
              <a:ln w="635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grpSp>
          <p:nvGrpSpPr>
            <p:cNvPr id="19" name="组合 18"/>
            <p:cNvGrpSpPr/>
            <p:nvPr/>
          </p:nvGrpSpPr>
          <p:grpSpPr>
            <a:xfrm flipV="1">
              <a:off x="3610977" y="4696148"/>
              <a:ext cx="8004287" cy="577150"/>
              <a:chOff x="3610977" y="2521352"/>
              <a:chExt cx="8004287" cy="577150"/>
            </a:xfrm>
          </p:grpSpPr>
          <p:sp>
            <p:nvSpPr>
              <p:cNvPr id="20" name="Aichitds2-4"/>
              <p:cNvSpPr/>
              <p:nvPr/>
            </p:nvSpPr>
            <p:spPr>
              <a:xfrm rot="5400000">
                <a:off x="3610977" y="2521352"/>
                <a:ext cx="577150" cy="577150"/>
              </a:xfrm>
              <a:prstGeom prst="corner">
                <a:avLst>
                  <a:gd name="adj1" fmla="val 7751"/>
                  <a:gd name="adj2" fmla="val 7751"/>
                </a:avLst>
              </a:prstGeom>
              <a:solidFill>
                <a:srgbClr val="C00000"/>
              </a:solidFill>
              <a:ln w="635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21" name="Aichitds2-5"/>
              <p:cNvSpPr/>
              <p:nvPr/>
            </p:nvSpPr>
            <p:spPr>
              <a:xfrm rot="16200000" flipH="1">
                <a:off x="11038114" y="2521352"/>
                <a:ext cx="577150" cy="577150"/>
              </a:xfrm>
              <a:prstGeom prst="corner">
                <a:avLst>
                  <a:gd name="adj1" fmla="val 7751"/>
                  <a:gd name="adj2" fmla="val 7751"/>
                </a:avLst>
              </a:prstGeom>
              <a:solidFill>
                <a:srgbClr val="C00000"/>
              </a:solidFill>
              <a:ln w="635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grpSp>
      <p:sp>
        <p:nvSpPr>
          <p:cNvPr id="24" name="Aichitds11"/>
          <p:cNvSpPr/>
          <p:nvPr/>
        </p:nvSpPr>
        <p:spPr>
          <a:xfrm>
            <a:off x="3491289" y="4367524"/>
            <a:ext cx="8005528" cy="2322590"/>
          </a:xfrm>
          <a:prstGeom prst="rect">
            <a:avLst/>
          </a:prstGeom>
        </p:spPr>
        <p:txBody>
          <a:bodyPr wrap="square" lIns="105571" tIns="52784" rIns="105571" bIns="52784">
            <a:spAutoFit/>
          </a:bodyPr>
          <a:lstStyle/>
          <a:p>
            <a:pPr lvl="0" defTabSz="457200">
              <a:lnSpc>
                <a:spcPct val="200000"/>
              </a:lnSpc>
              <a:buClr>
                <a:srgbClr val="C00000"/>
              </a:buClr>
              <a:defRPr/>
            </a:pPr>
            <a:r>
              <a:rPr kumimoji="1" lang="en-US" altLang="zh-CN" sz="2400" b="1">
                <a:gradFill>
                  <a:gsLst>
                    <a:gs pos="100000">
                      <a:srgbClr val="AA2E28"/>
                    </a:gs>
                    <a:gs pos="61000">
                      <a:srgbClr val="DE270D"/>
                    </a:gs>
                  </a:gsLst>
                  <a:lin ang="5400000" scaled="1"/>
                </a:gradFill>
                <a:effectLst>
                  <a:outerShdw blurRad="50800" dist="38100" dir="2700000" algn="tl" rotWithShape="0">
                    <a:prstClr val="black">
                      <a:alpha val="4000"/>
                    </a:prstClr>
                  </a:outerShdw>
                </a:effectLst>
                <a:latin typeface="思源宋体 CN Heavy" panose="02020900000000000000" pitchFamily="18" charset="-122"/>
                <a:ea typeface="思源宋体 CN Heavy" panose="02020900000000000000" pitchFamily="18" charset="-122"/>
                <a:cs typeface="+mn-ea"/>
                <a:sym typeface="+mn-lt"/>
              </a:rPr>
              <a:t>1921</a:t>
            </a:r>
            <a:r>
              <a:rPr kumimoji="1" lang="zh-CN" altLang="en-US" sz="2400" b="1">
                <a:gradFill>
                  <a:gsLst>
                    <a:gs pos="100000">
                      <a:srgbClr val="AA2E28"/>
                    </a:gs>
                    <a:gs pos="61000">
                      <a:srgbClr val="DE270D"/>
                    </a:gs>
                  </a:gsLst>
                  <a:lin ang="5400000" scaled="1"/>
                </a:gradFill>
                <a:effectLst>
                  <a:outerShdw blurRad="50800" dist="38100" dir="2700000" algn="tl" rotWithShape="0">
                    <a:prstClr val="black">
                      <a:alpha val="4000"/>
                    </a:prstClr>
                  </a:outerShdw>
                </a:effectLst>
                <a:latin typeface="思源宋体 CN Heavy" panose="02020900000000000000" pitchFamily="18" charset="-122"/>
                <a:ea typeface="思源宋体 CN Heavy" panose="02020900000000000000" pitchFamily="18" charset="-122"/>
                <a:cs typeface="+mn-ea"/>
                <a:sym typeface="+mn-lt"/>
              </a:rPr>
              <a:t>年</a:t>
            </a:r>
            <a:r>
              <a:rPr kumimoji="1" lang="en-US" altLang="zh-CN" sz="2400" b="1">
                <a:gradFill>
                  <a:gsLst>
                    <a:gs pos="100000">
                      <a:srgbClr val="AA2E28"/>
                    </a:gs>
                    <a:gs pos="61000">
                      <a:srgbClr val="DE270D"/>
                    </a:gs>
                  </a:gsLst>
                  <a:lin ang="5400000" scaled="1"/>
                </a:gradFill>
                <a:effectLst>
                  <a:outerShdw blurRad="50800" dist="38100" dir="2700000" algn="tl" rotWithShape="0">
                    <a:prstClr val="black">
                      <a:alpha val="4000"/>
                    </a:prstClr>
                  </a:outerShdw>
                </a:effectLst>
                <a:latin typeface="思源宋体 CN Heavy" panose="02020900000000000000" pitchFamily="18" charset="-122"/>
                <a:ea typeface="思源宋体 CN Heavy" panose="02020900000000000000" pitchFamily="18" charset="-122"/>
                <a:cs typeface="+mn-ea"/>
                <a:sym typeface="+mn-lt"/>
              </a:rPr>
              <a:t>7</a:t>
            </a:r>
            <a:r>
              <a:rPr kumimoji="1" lang="zh-CN" altLang="en-US" sz="2400" b="1">
                <a:gradFill>
                  <a:gsLst>
                    <a:gs pos="100000">
                      <a:srgbClr val="AA2E28"/>
                    </a:gs>
                    <a:gs pos="61000">
                      <a:srgbClr val="DE270D"/>
                    </a:gs>
                  </a:gsLst>
                  <a:lin ang="5400000" scaled="1"/>
                </a:gradFill>
                <a:effectLst>
                  <a:outerShdw blurRad="50800" dist="38100" dir="2700000" algn="tl" rotWithShape="0">
                    <a:prstClr val="black">
                      <a:alpha val="4000"/>
                    </a:prstClr>
                  </a:outerShdw>
                </a:effectLst>
                <a:latin typeface="思源宋体 CN Heavy" panose="02020900000000000000" pitchFamily="18" charset="-122"/>
                <a:ea typeface="思源宋体 CN Heavy" panose="02020900000000000000" pitchFamily="18" charset="-122"/>
                <a:cs typeface="+mn-ea"/>
                <a:sym typeface="+mn-lt"/>
              </a:rPr>
              <a:t>月，</a:t>
            </a:r>
            <a:r>
              <a:rPr lang="zh-CN" altLang="en-US" sz="1600">
                <a:solidFill>
                  <a:srgbClr val="929090">
                    <a:lumMod val="10000"/>
                  </a:srgbClr>
                </a:solidFill>
                <a:latin typeface="思源宋体 CN Heavy" panose="02020900000000000000" pitchFamily="18" charset="-122"/>
                <a:ea typeface="思源宋体 CN Heavy" panose="02020900000000000000" pitchFamily="18" charset="-122"/>
                <a:cs typeface="+mn-ea"/>
                <a:sym typeface="+mn-lt"/>
              </a:rPr>
              <a:t>中国共产党</a:t>
            </a:r>
            <a:r>
              <a:rPr lang="zh-CN" altLang="en-US" sz="1600">
                <a:solidFill>
                  <a:srgbClr val="929090">
                    <a:lumMod val="10000"/>
                  </a:srgbClr>
                </a:solidFill>
                <a:latin typeface="仓耳渔阳体 W03" panose="02020400000000000000" pitchFamily="18" charset="-122"/>
                <a:ea typeface="仓耳渔阳体 W03" panose="02020400000000000000" pitchFamily="18" charset="-122"/>
                <a:cs typeface="+mn-ea"/>
                <a:sym typeface="+mn-lt"/>
              </a:rPr>
              <a:t>第一次全国代表大会因遭法租界巡捕的袭扰，从上海转移到嘉兴南湖的一条游船上继续举行。就是在这条游船上，伟大的中国共产党诞生了。中国革命的航船，从这里扬帆起航。</a:t>
            </a:r>
          </a:p>
          <a:p>
            <a:pPr lvl="0" defTabSz="457200">
              <a:lnSpc>
                <a:spcPct val="200000"/>
              </a:lnSpc>
              <a:buClr>
                <a:srgbClr val="C00000"/>
              </a:buClr>
              <a:defRPr/>
            </a:pPr>
            <a:endParaRPr lang="zh-CN" altLang="en-US" sz="1600">
              <a:solidFill>
                <a:srgbClr val="929090">
                  <a:lumMod val="10000"/>
                </a:srgbClr>
              </a:solidFill>
              <a:latin typeface="仓耳渔阳体 W03" panose="02020400000000000000" pitchFamily="18" charset="-122"/>
              <a:ea typeface="仓耳渔阳体 W03" panose="02020400000000000000" pitchFamily="18"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par>
                                <p:cTn id="8" presetID="22" presetClass="entr" presetSubtype="2"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1000"/>
                                        <p:tgtEl>
                                          <p:spTgt spid="3"/>
                                        </p:tgtEl>
                                      </p:cBhvr>
                                    </p:animEffect>
                                  </p:childTnLst>
                                </p:cTn>
                              </p:par>
                            </p:childTnLst>
                          </p:cTn>
                        </p:par>
                        <p:par>
                          <p:cTn id="11" fill="hold" nodeType="afterGroup">
                            <p:stCondLst>
                              <p:cond delay="1000"/>
                            </p:stCondLst>
                            <p:childTnLst>
                              <p:par>
                                <p:cTn id="12" presetID="53"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nodeType="afterGroup">
                            <p:stCondLst>
                              <p:cond delay="1500"/>
                            </p:stCondLst>
                            <p:childTnLst>
                              <p:par>
                                <p:cTn id="18" presetID="56" presetClass="entr" presetSubtype="0" fill="hold" grpId="0" nodeType="afterEffect">
                                  <p:stCondLst>
                                    <p:cond delay="0"/>
                                  </p:stCondLst>
                                  <p:iterate type="lt">
                                    <p:tmPct val="10000"/>
                                  </p:iterate>
                                  <p:childTnLst>
                                    <p:set>
                                      <p:cBhvr>
                                        <p:cTn id="19" dur="1" fill="hold">
                                          <p:stCondLst>
                                            <p:cond delay="0"/>
                                          </p:stCondLst>
                                        </p:cTn>
                                        <p:tgtEl>
                                          <p:spTgt spid="14"/>
                                        </p:tgtEl>
                                        <p:attrNameLst>
                                          <p:attrName>style.visibility</p:attrName>
                                        </p:attrNameLst>
                                      </p:cBhvr>
                                      <p:to>
                                        <p:strVal val="visible"/>
                                      </p:to>
                                    </p:set>
                                    <p:anim by="(-#ppt_w*2)" calcmode="lin" valueType="num">
                                      <p:cBhvr rctx="PPT">
                                        <p:cTn id="20" dur="250" autoRev="1" fill="hold">
                                          <p:stCondLst>
                                            <p:cond delay="0"/>
                                          </p:stCondLst>
                                        </p:cTn>
                                        <p:tgtEl>
                                          <p:spTgt spid="14"/>
                                        </p:tgtEl>
                                        <p:attrNameLst>
                                          <p:attrName>ppt_w</p:attrName>
                                        </p:attrNameLst>
                                      </p:cBhvr>
                                    </p:anim>
                                    <p:anim by="(#ppt_w*0.50)" calcmode="lin" valueType="num">
                                      <p:cBhvr>
                                        <p:cTn id="21" dur="250" decel="50000" autoRev="1" fill="hold">
                                          <p:stCondLst>
                                            <p:cond delay="0"/>
                                          </p:stCondLst>
                                        </p:cTn>
                                        <p:tgtEl>
                                          <p:spTgt spid="14"/>
                                        </p:tgtEl>
                                        <p:attrNameLst>
                                          <p:attrName>ppt_x</p:attrName>
                                        </p:attrNameLst>
                                      </p:cBhvr>
                                    </p:anim>
                                    <p:anim from="(-#ppt_h/2)" to="(#ppt_y)" calcmode="lin" valueType="num">
                                      <p:cBhvr>
                                        <p:cTn id="22" dur="500" fill="hold">
                                          <p:stCondLst>
                                            <p:cond delay="0"/>
                                          </p:stCondLst>
                                        </p:cTn>
                                        <p:tgtEl>
                                          <p:spTgt spid="14"/>
                                        </p:tgtEl>
                                        <p:attrNameLst>
                                          <p:attrName>ppt_y</p:attrName>
                                        </p:attrNameLst>
                                      </p:cBhvr>
                                    </p:anim>
                                    <p:animRot by="21600000">
                                      <p:cBhvr>
                                        <p:cTn id="23" dur="500" fill="hold">
                                          <p:stCondLst>
                                            <p:cond delay="0"/>
                                          </p:stCondLst>
                                        </p:cTn>
                                        <p:tgtEl>
                                          <p:spTgt spid="14"/>
                                        </p:tgtEl>
                                        <p:attrNameLst>
                                          <p:attrName>r</p:attrName>
                                        </p:attrNameLst>
                                      </p:cBhvr>
                                    </p:animRot>
                                  </p:childTnLst>
                                </p:cTn>
                              </p:par>
                            </p:childTnLst>
                          </p:cTn>
                        </p:par>
                        <p:par>
                          <p:cTn id="24" fill="hold" nodeType="afterGroup">
                            <p:stCondLst>
                              <p:cond delay="2000"/>
                            </p:stCondLst>
                            <p:childTnLst>
                              <p:par>
                                <p:cTn id="25" presetID="56" presetClass="entr" presetSubtype="0" fill="hold" grpId="0" nodeType="afterEffect">
                                  <p:stCondLst>
                                    <p:cond delay="0"/>
                                  </p:stCondLst>
                                  <p:iterate type="lt">
                                    <p:tmPct val="10000"/>
                                  </p:iterate>
                                  <p:childTnLst>
                                    <p:set>
                                      <p:cBhvr>
                                        <p:cTn id="26" dur="1" fill="hold">
                                          <p:stCondLst>
                                            <p:cond delay="0"/>
                                          </p:stCondLst>
                                        </p:cTn>
                                        <p:tgtEl>
                                          <p:spTgt spid="6"/>
                                        </p:tgtEl>
                                        <p:attrNameLst>
                                          <p:attrName>style.visibility</p:attrName>
                                        </p:attrNameLst>
                                      </p:cBhvr>
                                      <p:to>
                                        <p:strVal val="visible"/>
                                      </p:to>
                                    </p:set>
                                    <p:anim by="(-#ppt_w*2)" calcmode="lin" valueType="num">
                                      <p:cBhvr rctx="PPT">
                                        <p:cTn id="27" dur="250" autoRev="1" fill="hold">
                                          <p:stCondLst>
                                            <p:cond delay="0"/>
                                          </p:stCondLst>
                                        </p:cTn>
                                        <p:tgtEl>
                                          <p:spTgt spid="6"/>
                                        </p:tgtEl>
                                        <p:attrNameLst>
                                          <p:attrName>ppt_w</p:attrName>
                                        </p:attrNameLst>
                                      </p:cBhvr>
                                    </p:anim>
                                    <p:anim by="(#ppt_w*0.50)" calcmode="lin" valueType="num">
                                      <p:cBhvr>
                                        <p:cTn id="28" dur="250" decel="50000" autoRev="1" fill="hold">
                                          <p:stCondLst>
                                            <p:cond delay="0"/>
                                          </p:stCondLst>
                                        </p:cTn>
                                        <p:tgtEl>
                                          <p:spTgt spid="6"/>
                                        </p:tgtEl>
                                        <p:attrNameLst>
                                          <p:attrName>ppt_x</p:attrName>
                                        </p:attrNameLst>
                                      </p:cBhvr>
                                    </p:anim>
                                    <p:anim from="(-#ppt_h/2)" to="(#ppt_y)" calcmode="lin" valueType="num">
                                      <p:cBhvr>
                                        <p:cTn id="29" dur="500" fill="hold">
                                          <p:stCondLst>
                                            <p:cond delay="0"/>
                                          </p:stCondLst>
                                        </p:cTn>
                                        <p:tgtEl>
                                          <p:spTgt spid="6"/>
                                        </p:tgtEl>
                                        <p:attrNameLst>
                                          <p:attrName>ppt_y</p:attrName>
                                        </p:attrNameLst>
                                      </p:cBhvr>
                                    </p:anim>
                                    <p:animRot by="21600000">
                                      <p:cBhvr>
                                        <p:cTn id="30" dur="500" fill="hold">
                                          <p:stCondLst>
                                            <p:cond delay="0"/>
                                          </p:stCondLst>
                                        </p:cTn>
                                        <p:tgtEl>
                                          <p:spTgt spid="6"/>
                                        </p:tgtEl>
                                        <p:attrNameLst>
                                          <p:attrName>r</p:attrName>
                                        </p:attrNameLst>
                                      </p:cBhvr>
                                    </p:animRot>
                                  </p:childTnLst>
                                </p:cTn>
                              </p:par>
                            </p:childTnLst>
                          </p:cTn>
                        </p:par>
                        <p:par>
                          <p:cTn id="31" fill="hold" nodeType="afterGroup">
                            <p:stCondLst>
                              <p:cond delay="2500"/>
                            </p:stCondLst>
                            <p:childTnLst>
                              <p:par>
                                <p:cTn id="32" presetID="53" presetClass="entr" presetSubtype="0"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fltVal val="0"/>
                                          </p:val>
                                        </p:tav>
                                        <p:tav tm="100000">
                                          <p:val>
                                            <p:strVal val="#ppt_w"/>
                                          </p:val>
                                        </p:tav>
                                      </p:tavLst>
                                    </p:anim>
                                    <p:anim calcmode="lin" valueType="num">
                                      <p:cBhvr>
                                        <p:cTn id="35" dur="500" fill="hold"/>
                                        <p:tgtEl>
                                          <p:spTgt spid="15"/>
                                        </p:tgtEl>
                                        <p:attrNameLst>
                                          <p:attrName>ppt_h</p:attrName>
                                        </p:attrNameLst>
                                      </p:cBhvr>
                                      <p:tavLst>
                                        <p:tav tm="0">
                                          <p:val>
                                            <p:fltVal val="0"/>
                                          </p:val>
                                        </p:tav>
                                        <p:tav tm="100000">
                                          <p:val>
                                            <p:strVal val="#ppt_h"/>
                                          </p:val>
                                        </p:tav>
                                      </p:tavLst>
                                    </p:anim>
                                    <p:animEffect transition="in" filter="fade">
                                      <p:cBhvr>
                                        <p:cTn id="36" dur="500"/>
                                        <p:tgtEl>
                                          <p:spTgt spid="15"/>
                                        </p:tgtEl>
                                      </p:cBhvr>
                                    </p:animEffect>
                                  </p:childTnLst>
                                </p:cTn>
                              </p:par>
                              <p:par>
                                <p:cTn id="37" presetID="17" presetClass="entr" presetSubtype="10"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p:cTn id="39" dur="300" fill="hold"/>
                                        <p:tgtEl>
                                          <p:spTgt spid="16"/>
                                        </p:tgtEl>
                                        <p:attrNameLst>
                                          <p:attrName>ppt_w</p:attrName>
                                        </p:attrNameLst>
                                      </p:cBhvr>
                                      <p:tavLst>
                                        <p:tav tm="0">
                                          <p:val>
                                            <p:fltVal val="0"/>
                                          </p:val>
                                        </p:tav>
                                        <p:tav tm="100000">
                                          <p:val>
                                            <p:strVal val="#ppt_w"/>
                                          </p:val>
                                        </p:tav>
                                      </p:tavLst>
                                    </p:anim>
                                    <p:anim calcmode="lin" valueType="num">
                                      <p:cBhvr>
                                        <p:cTn id="40" dur="300" fill="hold"/>
                                        <p:tgtEl>
                                          <p:spTgt spid="16"/>
                                        </p:tgtEl>
                                        <p:attrNameLst>
                                          <p:attrName>ppt_h</p:attrName>
                                        </p:attrNameLst>
                                      </p:cBhvr>
                                      <p:tavLst>
                                        <p:tav tm="0">
                                          <p:val>
                                            <p:strVal val="#ppt_h"/>
                                          </p:val>
                                        </p:tav>
                                        <p:tav tm="100000">
                                          <p:val>
                                            <p:strVal val="#ppt_h"/>
                                          </p:val>
                                        </p:tav>
                                      </p:tavLst>
                                    </p:anim>
                                  </p:childTnLst>
                                </p:cTn>
                              </p:par>
                            </p:childTnLst>
                          </p:cTn>
                        </p:par>
                        <p:par>
                          <p:cTn id="41" fill="hold" nodeType="afterGroup">
                            <p:stCondLst>
                              <p:cond delay="3000"/>
                            </p:stCondLst>
                            <p:childTnLst>
                              <p:par>
                                <p:cTn id="42" presetID="22" presetClass="entr" presetSubtype="1"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up)">
                                      <p:cBhvr>
                                        <p:cTn id="4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2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rot="16200000">
            <a:off x="4996787" y="-3411303"/>
            <a:ext cx="2382912" cy="10952444"/>
          </a:xfrm>
          <a:prstGeom prst="rect">
            <a:avLst/>
          </a:prstGeom>
        </p:spPr>
      </p:pic>
      <p:sp>
        <p:nvSpPr>
          <p:cNvPr id="11" name="矩形 10"/>
          <p:cNvSpPr/>
          <p:nvPr/>
        </p:nvSpPr>
        <p:spPr>
          <a:xfrm>
            <a:off x="2114434" y="1617154"/>
            <a:ext cx="7943966" cy="923330"/>
          </a:xfrm>
          <a:prstGeom prst="rect">
            <a:avLst/>
          </a:prstGeom>
        </p:spPr>
        <p:txBody>
          <a:bodyPr wrap="square">
            <a:spAutoFit/>
          </a:bodyPr>
          <a:lstStyle/>
          <a:p>
            <a:pPr algn="ctr"/>
            <a:r>
              <a:rPr lang="zh-CN" altLang="en-US" sz="5400" b="1">
                <a:gradFill>
                  <a:gsLst>
                    <a:gs pos="0">
                      <a:srgbClr val="FFC000"/>
                    </a:gs>
                    <a:gs pos="33000">
                      <a:srgbClr val="FFFF99"/>
                    </a:gs>
                    <a:gs pos="66000">
                      <a:srgbClr val="F2B800"/>
                    </a:gs>
                    <a:gs pos="100000">
                      <a:srgbClr val="FFFF00"/>
                    </a:gs>
                  </a:gsLst>
                  <a:lin ang="5400000" scaled="0"/>
                </a:gradFill>
                <a:latin typeface="思源宋体 CN Heavy" panose="02020900000000000000" pitchFamily="18" charset="-122"/>
                <a:ea typeface="思源宋体 CN Heavy" panose="02020900000000000000" pitchFamily="18" charset="-122"/>
              </a:rPr>
              <a:t>红船劈波行，精神聚人心</a:t>
            </a:r>
            <a:endParaRPr lang="zh-CN" altLang="en-US" sz="5400" b="1">
              <a:solidFill>
                <a:schemeClr val="bg1"/>
              </a:solidFill>
              <a:latin typeface="思源宋体 CN Heavy" panose="02020900000000000000" pitchFamily="18" charset="-122"/>
              <a:ea typeface="思源宋体 CN Heavy" panose="02020900000000000000" pitchFamily="18" charset="-122"/>
              <a:cs typeface="FZQingKeBenYueSongS-R-GB" charset="-122"/>
            </a:endParaRPr>
          </a:p>
        </p:txBody>
      </p:sp>
      <p:sp>
        <p:nvSpPr>
          <p:cNvPr id="4" name="标题 3"/>
          <p:cNvSpPr>
            <a:spLocks noGrp="1"/>
          </p:cNvSpPr>
          <p:nvPr>
            <p:ph type="title"/>
          </p:nvPr>
        </p:nvSpPr>
        <p:spPr/>
        <p:txBody>
          <a:bodyPr/>
          <a:lstStyle/>
          <a:p>
            <a:r>
              <a:rPr lang="zh-CN" altLang="en-US"/>
              <a:t>弘扬“红船精神” 不忘初心使命</a:t>
            </a:r>
          </a:p>
        </p:txBody>
      </p:sp>
      <p:grpSp>
        <p:nvGrpSpPr>
          <p:cNvPr id="32" name="组合 31"/>
          <p:cNvGrpSpPr/>
          <p:nvPr/>
        </p:nvGrpSpPr>
        <p:grpSpPr>
          <a:xfrm>
            <a:off x="1210896" y="3386590"/>
            <a:ext cx="10042525" cy="917630"/>
            <a:chOff x="1187450" y="2706652"/>
            <a:chExt cx="10042525" cy="917630"/>
          </a:xfrm>
        </p:grpSpPr>
        <p:grpSp>
          <p:nvGrpSpPr>
            <p:cNvPr id="33" name="Aichitds4"/>
            <p:cNvGrpSpPr/>
            <p:nvPr/>
          </p:nvGrpSpPr>
          <p:grpSpPr>
            <a:xfrm>
              <a:off x="2105025" y="3450296"/>
              <a:ext cx="2404108" cy="173986"/>
              <a:chOff x="3803403" y="4682325"/>
              <a:chExt cx="2404108" cy="173986"/>
            </a:xfrm>
          </p:grpSpPr>
          <p:cxnSp>
            <p:nvCxnSpPr>
              <p:cNvPr id="42" name="Aichitds4-1"/>
              <p:cNvCxnSpPr/>
              <p:nvPr/>
            </p:nvCxnSpPr>
            <p:spPr>
              <a:xfrm>
                <a:off x="3803403" y="4758196"/>
                <a:ext cx="2272277" cy="0"/>
              </a:xfrm>
              <a:prstGeom prst="line">
                <a:avLst/>
              </a:prstGeom>
              <a:noFill/>
              <a:ln w="6350" cap="flat" cmpd="sng" algn="ctr">
                <a:solidFill>
                  <a:srgbClr val="C00000"/>
                </a:solidFill>
                <a:prstDash val="solid"/>
                <a:miter lim="800000"/>
              </a:ln>
              <a:effectLst/>
            </p:spPr>
          </p:cxnSp>
          <p:sp>
            <p:nvSpPr>
              <p:cNvPr id="43" name="Aichitds4-2"/>
              <p:cNvSpPr/>
              <p:nvPr/>
            </p:nvSpPr>
            <p:spPr>
              <a:xfrm>
                <a:off x="6033525" y="4682325"/>
                <a:ext cx="173986" cy="173986"/>
              </a:xfrm>
              <a:prstGeom prst="donut">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仓耳渔阳体 W03" panose="02020400000000000000" pitchFamily="18" charset="-122"/>
                  <a:ea typeface="仓耳渔阳体 W03" panose="02020400000000000000" pitchFamily="18" charset="-122"/>
                  <a:cs typeface="+mn-ea"/>
                  <a:sym typeface="+mn-lt"/>
                </a:endParaRPr>
              </a:p>
            </p:txBody>
          </p:sp>
        </p:grpSp>
        <p:cxnSp>
          <p:nvCxnSpPr>
            <p:cNvPr id="34" name="Aichitds5"/>
            <p:cNvCxnSpPr/>
            <p:nvPr/>
          </p:nvCxnSpPr>
          <p:spPr>
            <a:xfrm flipH="1">
              <a:off x="2099247" y="3246503"/>
              <a:ext cx="0" cy="279664"/>
            </a:xfrm>
            <a:prstGeom prst="line">
              <a:avLst/>
            </a:prstGeom>
            <a:noFill/>
            <a:ln w="6350" cap="flat" cmpd="sng" algn="ctr">
              <a:solidFill>
                <a:srgbClr val="C00000"/>
              </a:solidFill>
              <a:prstDash val="solid"/>
              <a:miter lim="800000"/>
            </a:ln>
            <a:effectLst/>
          </p:spPr>
        </p:cxnSp>
        <p:sp>
          <p:nvSpPr>
            <p:cNvPr id="35" name="Aichitds6"/>
            <p:cNvSpPr txBox="1"/>
            <p:nvPr/>
          </p:nvSpPr>
          <p:spPr>
            <a:xfrm>
              <a:off x="4545931" y="2706652"/>
              <a:ext cx="6684044" cy="791499"/>
            </a:xfrm>
            <a:prstGeom prst="rect">
              <a:avLst/>
            </a:prstGeom>
            <a:noFill/>
          </p:spPr>
          <p:txBody>
            <a:bodyPr wrap="square" rtlCol="0">
              <a:spAutoFit/>
            </a:bodyPr>
            <a:lstStyle/>
            <a:p>
              <a:pPr lvl="0" algn="just" defTabSz="457200">
                <a:lnSpc>
                  <a:spcPct val="150000"/>
                </a:lnSpc>
                <a:buClr>
                  <a:srgbClr val="C00000"/>
                </a:buClr>
                <a:defRPr/>
              </a:pPr>
              <a:r>
                <a:rPr lang="zh-CN" altLang="en-US" sz="1600">
                  <a:solidFill>
                    <a:srgbClr val="44546A">
                      <a:lumMod val="50000"/>
                    </a:srgbClr>
                  </a:solidFill>
                  <a:latin typeface="仓耳渔阳体 W03" panose="02020400000000000000" pitchFamily="18" charset="-122"/>
                  <a:ea typeface="仓耳渔阳体 W03" panose="02020400000000000000" pitchFamily="18" charset="-122"/>
                  <a:cs typeface="+mn-ea"/>
                  <a:sym typeface="+mn-lt"/>
                </a:rPr>
                <a:t>是时代高度，是发展方向，是奋进明灯，是铸就在中华儿女心中的永不褪色的精神丰碑。</a:t>
              </a:r>
              <a:endParaRPr kumimoji="0" lang="zh-CN" altLang="en-US" sz="1600" b="0" i="0" u="none" strike="noStrike" kern="1200" cap="none" spc="0" normalizeH="0" baseline="0" noProof="0">
                <a:ln>
                  <a:noFill/>
                </a:ln>
                <a:solidFill>
                  <a:srgbClr val="44546A">
                    <a:lumMod val="50000"/>
                  </a:srgbClr>
                </a:solidFill>
                <a:effectLst/>
                <a:uLnTx/>
                <a:uFillTx/>
                <a:latin typeface="仓耳渔阳体 W03" panose="02020400000000000000" pitchFamily="18" charset="-122"/>
                <a:ea typeface="仓耳渔阳体 W03" panose="02020400000000000000" pitchFamily="18" charset="-122"/>
                <a:cs typeface="+mn-ea"/>
                <a:sym typeface="+mn-lt"/>
              </a:endParaRPr>
            </a:p>
          </p:txBody>
        </p:sp>
        <p:grpSp>
          <p:nvGrpSpPr>
            <p:cNvPr id="36" name="Aichitds7"/>
            <p:cNvGrpSpPr/>
            <p:nvPr/>
          </p:nvGrpSpPr>
          <p:grpSpPr>
            <a:xfrm>
              <a:off x="1187450" y="2733604"/>
              <a:ext cx="3314700" cy="527050"/>
              <a:chOff x="1187450" y="3400354"/>
              <a:chExt cx="3314700" cy="527050"/>
            </a:xfrm>
          </p:grpSpPr>
          <p:sp>
            <p:nvSpPr>
              <p:cNvPr id="37" name="Aichitds7-1"/>
              <p:cNvSpPr/>
              <p:nvPr/>
            </p:nvSpPr>
            <p:spPr>
              <a:xfrm>
                <a:off x="1187450" y="3400354"/>
                <a:ext cx="3314700" cy="527050"/>
              </a:xfrm>
              <a:prstGeom prst="roundRect">
                <a:avLst/>
              </a:prstGeom>
              <a:solidFill>
                <a:srgbClr val="C0000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仓耳渔阳体 W03" panose="02020400000000000000" pitchFamily="18" charset="-122"/>
                  <a:ea typeface="仓耳渔阳体 W03" panose="02020400000000000000" pitchFamily="18" charset="-122"/>
                  <a:cs typeface="+mn-ea"/>
                  <a:sym typeface="+mn-lt"/>
                </a:endParaRPr>
              </a:p>
            </p:txBody>
          </p:sp>
          <p:sp>
            <p:nvSpPr>
              <p:cNvPr id="38" name="Aichitds7-2"/>
              <p:cNvSpPr>
                <a:spLocks noChangeArrowheads="1"/>
              </p:cNvSpPr>
              <p:nvPr/>
            </p:nvSpPr>
            <p:spPr bwMode="auto">
              <a:xfrm>
                <a:off x="1608992" y="3508895"/>
                <a:ext cx="2745935" cy="342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089" tIns="17044" rIns="34089" bIns="17044">
                <a:spAutoFit/>
              </a:bodyPr>
              <a:lstStyle/>
              <a:p>
                <a:pPr lvl="0">
                  <a:defRPr/>
                </a:pPr>
                <a:r>
                  <a:rPr lang="zh-CN" altLang="en-US" sz="2000" kern="0">
                    <a:solidFill>
                      <a:srgbClr val="F6E2C4"/>
                    </a:solidFill>
                    <a:latin typeface="思源宋体 CN Heavy" panose="02020900000000000000" pitchFamily="18" charset="-122"/>
                    <a:ea typeface="思源宋体 CN Heavy" panose="02020900000000000000" pitchFamily="18" charset="-122"/>
                    <a:cs typeface="+mn-ea"/>
                    <a:sym typeface="+mn-lt"/>
                  </a:rPr>
                  <a:t>红船所代表和昭示的</a:t>
                </a:r>
                <a:endParaRPr kumimoji="0" lang="zh-CN" altLang="en-US" sz="2000" b="0" i="0" u="none" strike="noStrike" kern="0" cap="none" spc="0" normalizeH="0" baseline="0" noProof="0">
                  <a:ln>
                    <a:noFill/>
                  </a:ln>
                  <a:solidFill>
                    <a:srgbClr val="F6E2C4"/>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grpSp>
      <p:grpSp>
        <p:nvGrpSpPr>
          <p:cNvPr id="44" name="组合 43"/>
          <p:cNvGrpSpPr/>
          <p:nvPr/>
        </p:nvGrpSpPr>
        <p:grpSpPr>
          <a:xfrm>
            <a:off x="1339850" y="4453391"/>
            <a:ext cx="10042525" cy="917630"/>
            <a:chOff x="1187450" y="2706652"/>
            <a:chExt cx="10042525" cy="917630"/>
          </a:xfrm>
        </p:grpSpPr>
        <p:grpSp>
          <p:nvGrpSpPr>
            <p:cNvPr id="45" name="Aichitds4"/>
            <p:cNvGrpSpPr/>
            <p:nvPr/>
          </p:nvGrpSpPr>
          <p:grpSpPr>
            <a:xfrm>
              <a:off x="2105025" y="3450296"/>
              <a:ext cx="2404108" cy="173986"/>
              <a:chOff x="3803403" y="4682325"/>
              <a:chExt cx="2404108" cy="173986"/>
            </a:xfrm>
          </p:grpSpPr>
          <p:cxnSp>
            <p:nvCxnSpPr>
              <p:cNvPr id="54" name="Aichitds4-1"/>
              <p:cNvCxnSpPr/>
              <p:nvPr/>
            </p:nvCxnSpPr>
            <p:spPr>
              <a:xfrm>
                <a:off x="3803403" y="4758196"/>
                <a:ext cx="2272277" cy="0"/>
              </a:xfrm>
              <a:prstGeom prst="line">
                <a:avLst/>
              </a:prstGeom>
              <a:noFill/>
              <a:ln w="6350" cap="flat" cmpd="sng" algn="ctr">
                <a:solidFill>
                  <a:srgbClr val="C00000"/>
                </a:solidFill>
                <a:prstDash val="solid"/>
                <a:miter lim="800000"/>
              </a:ln>
              <a:effectLst/>
            </p:spPr>
          </p:cxnSp>
          <p:sp>
            <p:nvSpPr>
              <p:cNvPr id="55" name="Aichitds4-2"/>
              <p:cNvSpPr/>
              <p:nvPr/>
            </p:nvSpPr>
            <p:spPr>
              <a:xfrm>
                <a:off x="6033525" y="4682325"/>
                <a:ext cx="173986" cy="173986"/>
              </a:xfrm>
              <a:prstGeom prst="donut">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仓耳渔阳体 W03" panose="02020400000000000000" pitchFamily="18" charset="-122"/>
                  <a:ea typeface="仓耳渔阳体 W03" panose="02020400000000000000" pitchFamily="18" charset="-122"/>
                  <a:cs typeface="+mn-ea"/>
                  <a:sym typeface="+mn-lt"/>
                </a:endParaRPr>
              </a:p>
            </p:txBody>
          </p:sp>
        </p:grpSp>
        <p:cxnSp>
          <p:nvCxnSpPr>
            <p:cNvPr id="46" name="Aichitds5"/>
            <p:cNvCxnSpPr/>
            <p:nvPr/>
          </p:nvCxnSpPr>
          <p:spPr>
            <a:xfrm flipH="1">
              <a:off x="2099247" y="3246503"/>
              <a:ext cx="0" cy="279664"/>
            </a:xfrm>
            <a:prstGeom prst="line">
              <a:avLst/>
            </a:prstGeom>
            <a:noFill/>
            <a:ln w="6350" cap="flat" cmpd="sng" algn="ctr">
              <a:solidFill>
                <a:srgbClr val="C00000"/>
              </a:solidFill>
              <a:prstDash val="solid"/>
              <a:miter lim="800000"/>
            </a:ln>
            <a:effectLst/>
          </p:spPr>
        </p:cxnSp>
        <p:sp>
          <p:nvSpPr>
            <p:cNvPr id="47" name="Aichitds6"/>
            <p:cNvSpPr txBox="1"/>
            <p:nvPr/>
          </p:nvSpPr>
          <p:spPr>
            <a:xfrm>
              <a:off x="4545931" y="2706652"/>
              <a:ext cx="6684044" cy="867930"/>
            </a:xfrm>
            <a:prstGeom prst="rect">
              <a:avLst/>
            </a:prstGeom>
            <a:noFill/>
          </p:spPr>
          <p:txBody>
            <a:bodyPr wrap="square" rtlCol="0">
              <a:spAutoFit/>
            </a:bodyPr>
            <a:lstStyle/>
            <a:p>
              <a:pPr lvl="0" algn="just" defTabSz="457200">
                <a:lnSpc>
                  <a:spcPct val="120000"/>
                </a:lnSpc>
                <a:buClr>
                  <a:srgbClr val="C00000"/>
                </a:buClr>
                <a:defRPr/>
              </a:pPr>
              <a:r>
                <a:rPr lang="zh-CN" altLang="en-US" sz="1400">
                  <a:solidFill>
                    <a:srgbClr val="44546A">
                      <a:lumMod val="50000"/>
                    </a:srgbClr>
                  </a:solidFill>
                  <a:latin typeface="仓耳渔阳体 W03" panose="02020400000000000000" pitchFamily="18" charset="-122"/>
                  <a:ea typeface="仓耳渔阳体 W03" panose="02020400000000000000" pitchFamily="18" charset="-122"/>
                  <a:cs typeface="+mn-ea"/>
                  <a:sym typeface="+mn-lt"/>
                </a:rPr>
                <a:t>同井冈山精神、长征精神、延安精神、西柏坡精神等一道，伴随中国革命的光辉历程，共同构成我们党在前进道路上战胜各种困难和风险、不断夺取新胜利的强大精神力量和宝贵精神财富</a:t>
              </a:r>
              <a:endParaRPr kumimoji="0" lang="zh-CN" altLang="en-US" sz="1400" b="0" i="0" u="none" strike="noStrike" kern="1200" cap="none" spc="0" normalizeH="0" baseline="0" noProof="0">
                <a:ln>
                  <a:noFill/>
                </a:ln>
                <a:solidFill>
                  <a:srgbClr val="44546A">
                    <a:lumMod val="50000"/>
                  </a:srgbClr>
                </a:solidFill>
                <a:effectLst/>
                <a:uLnTx/>
                <a:uFillTx/>
                <a:latin typeface="仓耳渔阳体 W03" panose="02020400000000000000" pitchFamily="18" charset="-122"/>
                <a:ea typeface="仓耳渔阳体 W03" panose="02020400000000000000" pitchFamily="18" charset="-122"/>
                <a:cs typeface="+mn-ea"/>
                <a:sym typeface="+mn-lt"/>
              </a:endParaRPr>
            </a:p>
          </p:txBody>
        </p:sp>
        <p:grpSp>
          <p:nvGrpSpPr>
            <p:cNvPr id="48" name="Aichitds7"/>
            <p:cNvGrpSpPr/>
            <p:nvPr/>
          </p:nvGrpSpPr>
          <p:grpSpPr>
            <a:xfrm>
              <a:off x="1187450" y="2733604"/>
              <a:ext cx="3314700" cy="527050"/>
              <a:chOff x="1187450" y="3400354"/>
              <a:chExt cx="3314700" cy="527050"/>
            </a:xfrm>
          </p:grpSpPr>
          <p:sp>
            <p:nvSpPr>
              <p:cNvPr id="49" name="Aichitds7-1"/>
              <p:cNvSpPr/>
              <p:nvPr/>
            </p:nvSpPr>
            <p:spPr>
              <a:xfrm>
                <a:off x="1187450" y="3400354"/>
                <a:ext cx="3314700" cy="527050"/>
              </a:xfrm>
              <a:prstGeom prst="roundRect">
                <a:avLst/>
              </a:prstGeom>
              <a:solidFill>
                <a:srgbClr val="C0000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仓耳渔阳体 W03" panose="02020400000000000000" pitchFamily="18" charset="-122"/>
                  <a:ea typeface="仓耳渔阳体 W03" panose="02020400000000000000" pitchFamily="18" charset="-122"/>
                  <a:cs typeface="+mn-ea"/>
                  <a:sym typeface="+mn-lt"/>
                </a:endParaRPr>
              </a:p>
            </p:txBody>
          </p:sp>
          <p:sp>
            <p:nvSpPr>
              <p:cNvPr id="50" name="Aichitds7-2"/>
              <p:cNvSpPr>
                <a:spLocks noChangeArrowheads="1"/>
              </p:cNvSpPr>
              <p:nvPr/>
            </p:nvSpPr>
            <p:spPr bwMode="auto">
              <a:xfrm>
                <a:off x="1327637" y="3497172"/>
                <a:ext cx="2745935" cy="342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089" tIns="17044" rIns="34089" bIns="17044">
                <a:spAutoFit/>
              </a:bodyPr>
              <a:lstStyle/>
              <a:p>
                <a:pPr lvl="0" algn="ctr">
                  <a:defRPr/>
                </a:pPr>
                <a:r>
                  <a:rPr lang="zh-CN" altLang="en-US" sz="2000" kern="0">
                    <a:solidFill>
                      <a:srgbClr val="F6E2C4"/>
                    </a:solidFill>
                    <a:latin typeface="思源宋体 CN Heavy" panose="02020900000000000000" pitchFamily="18" charset="-122"/>
                    <a:ea typeface="思源宋体 CN Heavy" panose="02020900000000000000" pitchFamily="18" charset="-122"/>
                    <a:cs typeface="+mn-ea"/>
                    <a:sym typeface="+mn-lt"/>
                  </a:rPr>
                  <a:t>“红船精神”</a:t>
                </a:r>
                <a:endParaRPr kumimoji="0" lang="zh-CN" altLang="en-US" sz="2000" b="0" i="0" u="none" strike="noStrike" kern="0" cap="none" spc="0" normalizeH="0" baseline="0" noProof="0">
                  <a:ln>
                    <a:noFill/>
                  </a:ln>
                  <a:solidFill>
                    <a:srgbClr val="F6E2C4"/>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grpSp>
      <p:grpSp>
        <p:nvGrpSpPr>
          <p:cNvPr id="56" name="组合 55"/>
          <p:cNvGrpSpPr/>
          <p:nvPr/>
        </p:nvGrpSpPr>
        <p:grpSpPr>
          <a:xfrm>
            <a:off x="1257788" y="5531914"/>
            <a:ext cx="10042525" cy="917630"/>
            <a:chOff x="1187450" y="2706652"/>
            <a:chExt cx="10042525" cy="917630"/>
          </a:xfrm>
        </p:grpSpPr>
        <p:grpSp>
          <p:nvGrpSpPr>
            <p:cNvPr id="57" name="Aichitds4"/>
            <p:cNvGrpSpPr/>
            <p:nvPr/>
          </p:nvGrpSpPr>
          <p:grpSpPr>
            <a:xfrm>
              <a:off x="2105025" y="3450296"/>
              <a:ext cx="2404108" cy="173986"/>
              <a:chOff x="3803403" y="4682325"/>
              <a:chExt cx="2404108" cy="173986"/>
            </a:xfrm>
          </p:grpSpPr>
          <p:cxnSp>
            <p:nvCxnSpPr>
              <p:cNvPr id="66" name="Aichitds4-1"/>
              <p:cNvCxnSpPr/>
              <p:nvPr/>
            </p:nvCxnSpPr>
            <p:spPr>
              <a:xfrm>
                <a:off x="3803403" y="4758196"/>
                <a:ext cx="2272277" cy="0"/>
              </a:xfrm>
              <a:prstGeom prst="line">
                <a:avLst/>
              </a:prstGeom>
              <a:noFill/>
              <a:ln w="6350" cap="flat" cmpd="sng" algn="ctr">
                <a:solidFill>
                  <a:srgbClr val="C00000"/>
                </a:solidFill>
                <a:prstDash val="solid"/>
                <a:miter lim="800000"/>
              </a:ln>
              <a:effectLst/>
            </p:spPr>
          </p:cxnSp>
          <p:sp>
            <p:nvSpPr>
              <p:cNvPr id="67" name="Aichitds4-2"/>
              <p:cNvSpPr/>
              <p:nvPr/>
            </p:nvSpPr>
            <p:spPr>
              <a:xfrm>
                <a:off x="6033525" y="4682325"/>
                <a:ext cx="173986" cy="173986"/>
              </a:xfrm>
              <a:prstGeom prst="donut">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仓耳渔阳体 W03" panose="02020400000000000000" pitchFamily="18" charset="-122"/>
                  <a:ea typeface="仓耳渔阳体 W03" panose="02020400000000000000" pitchFamily="18" charset="-122"/>
                  <a:cs typeface="+mn-ea"/>
                  <a:sym typeface="+mn-lt"/>
                </a:endParaRPr>
              </a:p>
            </p:txBody>
          </p:sp>
        </p:grpSp>
        <p:cxnSp>
          <p:nvCxnSpPr>
            <p:cNvPr id="58" name="Aichitds5"/>
            <p:cNvCxnSpPr/>
            <p:nvPr/>
          </p:nvCxnSpPr>
          <p:spPr>
            <a:xfrm flipH="1">
              <a:off x="2099247" y="3246503"/>
              <a:ext cx="0" cy="279664"/>
            </a:xfrm>
            <a:prstGeom prst="line">
              <a:avLst/>
            </a:prstGeom>
            <a:noFill/>
            <a:ln w="6350" cap="flat" cmpd="sng" algn="ctr">
              <a:solidFill>
                <a:srgbClr val="C00000"/>
              </a:solidFill>
              <a:prstDash val="solid"/>
              <a:miter lim="800000"/>
            </a:ln>
            <a:effectLst/>
          </p:spPr>
        </p:cxnSp>
        <p:sp>
          <p:nvSpPr>
            <p:cNvPr id="59" name="Aichitds6"/>
            <p:cNvSpPr txBox="1"/>
            <p:nvPr/>
          </p:nvSpPr>
          <p:spPr>
            <a:xfrm>
              <a:off x="4545931" y="2706652"/>
              <a:ext cx="6684044" cy="791499"/>
            </a:xfrm>
            <a:prstGeom prst="rect">
              <a:avLst/>
            </a:prstGeom>
            <a:noFill/>
          </p:spPr>
          <p:txBody>
            <a:bodyPr wrap="square" rtlCol="0">
              <a:spAutoFit/>
            </a:bodyPr>
            <a:lstStyle/>
            <a:p>
              <a:pPr lvl="0" algn="just" defTabSz="457200">
                <a:lnSpc>
                  <a:spcPct val="150000"/>
                </a:lnSpc>
                <a:buClr>
                  <a:srgbClr val="C00000"/>
                </a:buClr>
                <a:defRPr/>
              </a:pPr>
              <a:r>
                <a:rPr lang="zh-CN" altLang="en-US" sz="1600">
                  <a:solidFill>
                    <a:srgbClr val="44546A">
                      <a:lumMod val="50000"/>
                    </a:srgbClr>
                  </a:solidFill>
                  <a:latin typeface="仓耳渔阳体 W03" panose="02020400000000000000" pitchFamily="18" charset="-122"/>
                  <a:ea typeface="仓耳渔阳体 W03" panose="02020400000000000000" pitchFamily="18" charset="-122"/>
                  <a:cs typeface="+mn-ea"/>
                  <a:sym typeface="+mn-lt"/>
                </a:rPr>
                <a:t>一直激励和鼓舞着我们党坚持站在历史的高度，走在时代的前列，勇当舵手，引领航向，不断取得革命、建设和改革的一个又一个胜利。</a:t>
              </a:r>
              <a:endParaRPr kumimoji="0" lang="zh-CN" altLang="en-US" sz="1600" b="0" i="0" u="none" strike="noStrike" kern="1200" cap="none" spc="0" normalizeH="0" baseline="0" noProof="0">
                <a:ln>
                  <a:noFill/>
                </a:ln>
                <a:solidFill>
                  <a:srgbClr val="44546A">
                    <a:lumMod val="50000"/>
                  </a:srgbClr>
                </a:solidFill>
                <a:effectLst/>
                <a:uLnTx/>
                <a:uFillTx/>
                <a:latin typeface="仓耳渔阳体 W03" panose="02020400000000000000" pitchFamily="18" charset="-122"/>
                <a:ea typeface="仓耳渔阳体 W03" panose="02020400000000000000" pitchFamily="18" charset="-122"/>
                <a:cs typeface="+mn-ea"/>
                <a:sym typeface="+mn-lt"/>
              </a:endParaRPr>
            </a:p>
          </p:txBody>
        </p:sp>
        <p:grpSp>
          <p:nvGrpSpPr>
            <p:cNvPr id="60" name="Aichitds7"/>
            <p:cNvGrpSpPr/>
            <p:nvPr/>
          </p:nvGrpSpPr>
          <p:grpSpPr>
            <a:xfrm>
              <a:off x="1187450" y="2733604"/>
              <a:ext cx="3314700" cy="527050"/>
              <a:chOff x="1187450" y="3400354"/>
              <a:chExt cx="3314700" cy="527050"/>
            </a:xfrm>
          </p:grpSpPr>
          <p:sp>
            <p:nvSpPr>
              <p:cNvPr id="61" name="Aichitds7-1"/>
              <p:cNvSpPr/>
              <p:nvPr/>
            </p:nvSpPr>
            <p:spPr>
              <a:xfrm>
                <a:off x="1187450" y="3400354"/>
                <a:ext cx="3314700" cy="527050"/>
              </a:xfrm>
              <a:prstGeom prst="roundRect">
                <a:avLst/>
              </a:prstGeom>
              <a:solidFill>
                <a:srgbClr val="C0000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仓耳渔阳体 W03" panose="02020400000000000000" pitchFamily="18" charset="-122"/>
                  <a:ea typeface="仓耳渔阳体 W03" panose="02020400000000000000" pitchFamily="18" charset="-122"/>
                  <a:cs typeface="+mn-ea"/>
                  <a:sym typeface="+mn-lt"/>
                </a:endParaRPr>
              </a:p>
            </p:txBody>
          </p:sp>
          <p:sp>
            <p:nvSpPr>
              <p:cNvPr id="62" name="Aichitds7-2"/>
              <p:cNvSpPr>
                <a:spLocks noChangeArrowheads="1"/>
              </p:cNvSpPr>
              <p:nvPr/>
            </p:nvSpPr>
            <p:spPr bwMode="auto">
              <a:xfrm>
                <a:off x="1480037" y="3532341"/>
                <a:ext cx="2745935" cy="280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089" tIns="17044" rIns="34089" bIns="17044">
                <a:spAutoFit/>
              </a:bodyPr>
              <a:lstStyle/>
              <a:p>
                <a:pPr lvl="0">
                  <a:defRPr/>
                </a:pPr>
                <a:r>
                  <a:rPr lang="zh-CN" altLang="en-US" sz="1600" kern="0">
                    <a:solidFill>
                      <a:srgbClr val="F6E2C4"/>
                    </a:solidFill>
                    <a:latin typeface="思源宋体 CN Heavy" panose="02020900000000000000" pitchFamily="18" charset="-122"/>
                    <a:ea typeface="思源宋体 CN Heavy" panose="02020900000000000000" pitchFamily="18" charset="-122"/>
                    <a:cs typeface="+mn-ea"/>
                    <a:sym typeface="+mn-lt"/>
                  </a:rPr>
                  <a:t>“</a:t>
                </a:r>
                <a:r>
                  <a:rPr lang="en-US" altLang="zh-CN" sz="1600" kern="0">
                    <a:solidFill>
                      <a:srgbClr val="F6E2C4"/>
                    </a:solidFill>
                    <a:latin typeface="思源宋体 CN Heavy" panose="02020900000000000000" pitchFamily="18" charset="-122"/>
                    <a:ea typeface="思源宋体 CN Heavy" panose="02020900000000000000" pitchFamily="18" charset="-122"/>
                    <a:cs typeface="+mn-ea"/>
                    <a:sym typeface="+mn-lt"/>
                  </a:rPr>
                  <a:t>101</a:t>
                </a:r>
                <a:r>
                  <a:rPr lang="zh-CN" altLang="en-US" sz="1600" kern="0">
                    <a:solidFill>
                      <a:srgbClr val="F6E2C4"/>
                    </a:solidFill>
                    <a:latin typeface="思源宋体 CN Heavy" panose="02020900000000000000" pitchFamily="18" charset="-122"/>
                    <a:ea typeface="思源宋体 CN Heavy" panose="02020900000000000000" pitchFamily="18" charset="-122"/>
                    <a:cs typeface="+mn-ea"/>
                    <a:sym typeface="+mn-lt"/>
                  </a:rPr>
                  <a:t>多年来，“红船精神”</a:t>
                </a:r>
                <a:endParaRPr kumimoji="0" lang="zh-CN" altLang="en-US" sz="1600" b="0" i="0" u="none" strike="noStrike" kern="0" cap="none" spc="0" normalizeH="0" baseline="0" noProof="0">
                  <a:ln>
                    <a:noFill/>
                  </a:ln>
                  <a:solidFill>
                    <a:srgbClr val="F6E2C4"/>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37"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par>
                                <p:cTn id="14" presetID="35" presetClass="path" presetSubtype="0" accel="50000" decel="50000" fill="hold" grpId="1" nodeType="withEffect">
                                  <p:stCondLst>
                                    <p:cond delay="0"/>
                                  </p:stCondLst>
                                  <p:childTnLst>
                                    <p:animMotion origin="layout" path="M 1.25E-06 7.40741E-07 L -0.41185 7.40741E-07" pathEditMode="relative" rAng="0" ptsTypes="AA">
                                      <p:cBhvr>
                                        <p:cTn id="15" dur="1000" spd="-100000" fill="hold"/>
                                        <p:tgtEl>
                                          <p:spTgt spid="11"/>
                                        </p:tgtEl>
                                        <p:attrNameLst>
                                          <p:attrName>ppt_x</p:attrName>
                                          <p:attrName>ppt_y</p:attrName>
                                        </p:attrNameLst>
                                      </p:cBhvr>
                                      <p:rCtr x="-20599" y="0"/>
                                    </p:animMotion>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left)">
                                      <p:cBhvr>
                                        <p:cTn id="19" dur="500"/>
                                        <p:tgtEl>
                                          <p:spTgt spid="32"/>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wipe(left)">
                                      <p:cBhvr>
                                        <p:cTn id="23" dur="500"/>
                                        <p:tgtEl>
                                          <p:spTgt spid="44"/>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wipe(left)">
                                      <p:cBhvr>
                                        <p:cTn id="2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矩形 9"/>
          <p:cNvSpPr/>
          <p:nvPr/>
        </p:nvSpPr>
        <p:spPr>
          <a:xfrm>
            <a:off x="700363" y="1181100"/>
            <a:ext cx="10791275" cy="163892"/>
          </a:xfrm>
          <a:prstGeom prst="rect">
            <a:avLst/>
          </a:prstGeom>
          <a:gradFill>
            <a:gsLst>
              <a:gs pos="6195">
                <a:srgbClr val="FFC000"/>
              </a:gs>
              <a:gs pos="100000">
                <a:srgbClr val="FFC000"/>
              </a:gs>
              <a:gs pos="50000">
                <a:srgbClr val="FFC000">
                  <a:alpha val="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2720423" y="822663"/>
            <a:ext cx="2729586" cy="521970"/>
          </a:xfrm>
          <a:prstGeom prst="rect">
            <a:avLst/>
          </a:prstGeom>
          <a:noFill/>
        </p:spPr>
        <p:txBody>
          <a:bodyPr wrap="square">
            <a:spAutoFit/>
          </a:bodyPr>
          <a:lstStyle/>
          <a:p>
            <a:pPr algn="dist"/>
            <a:r>
              <a:rPr lang="en-US" altLang="zh-CN" sz="2800" b="0" i="0">
                <a:solidFill>
                  <a:schemeClr val="accent2">
                    <a:lumMod val="50000"/>
                  </a:schemeClr>
                </a:solidFill>
                <a:effectLst/>
                <a:latin typeface="Times New Roman" panose="02020603050405020304" pitchFamily="18" charset="0"/>
                <a:ea typeface="汉仪粗宋简" panose="02010600000101010101" charset="-122"/>
              </a:rPr>
              <a:t>JIEYU</a:t>
            </a:r>
          </a:p>
        </p:txBody>
      </p:sp>
      <p:sp>
        <p:nvSpPr>
          <p:cNvPr id="12" name="矩形 11"/>
          <p:cNvSpPr/>
          <p:nvPr/>
        </p:nvSpPr>
        <p:spPr>
          <a:xfrm>
            <a:off x="0" y="6324600"/>
            <a:ext cx="12192000" cy="533399"/>
          </a:xfrm>
          <a:prstGeom prst="rect">
            <a:avLst/>
          </a:prstGeom>
          <a:gradFill>
            <a:gsLst>
              <a:gs pos="25000">
                <a:srgbClr val="FF0000"/>
              </a:gs>
              <a:gs pos="88000">
                <a:srgbClr val="C00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12305" y="365492"/>
            <a:ext cx="2019431" cy="1106805"/>
          </a:xfrm>
          <a:prstGeom prst="rect">
            <a:avLst/>
          </a:prstGeom>
          <a:noFill/>
        </p:spPr>
        <p:txBody>
          <a:bodyPr wrap="square">
            <a:spAutoFit/>
          </a:bodyPr>
          <a:lstStyle/>
          <a:p>
            <a:r>
              <a:rPr lang="zh-CN" altLang="en-US" sz="6600" kern="100">
                <a:solidFill>
                  <a:srgbClr val="C00000"/>
                </a:solidFill>
                <a:effectLst/>
                <a:latin typeface="Times New Roman" panose="02020603050405020304" pitchFamily="18" charset="0"/>
                <a:ea typeface="汉仪粗宋简" panose="02010600000101010101" charset="-122"/>
                <a:cs typeface="Times New Roman" panose="02020603050405020304" pitchFamily="18" charset="0"/>
              </a:rPr>
              <a:t>结语</a:t>
            </a:r>
          </a:p>
        </p:txBody>
      </p: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8585200" y="4828776"/>
            <a:ext cx="3606800" cy="2029223"/>
          </a:xfrm>
          <a:prstGeom prst="rect">
            <a:avLst/>
          </a:prstGeom>
        </p:spPr>
      </p:pic>
      <p:sp>
        <p:nvSpPr>
          <p:cNvPr id="21" name="Aitds7"/>
          <p:cNvSpPr>
            <a:spLocks noChangeArrowheads="1"/>
          </p:cNvSpPr>
          <p:nvPr/>
        </p:nvSpPr>
        <p:spPr bwMode="auto">
          <a:xfrm>
            <a:off x="1082646" y="2226763"/>
            <a:ext cx="10261561" cy="1972648"/>
          </a:xfrm>
          <a:prstGeom prst="rect">
            <a:avLst/>
          </a:prstGeom>
          <a:noFill/>
          <a:ln w="9525">
            <a:noFill/>
            <a:miter lim="800000"/>
          </a:ln>
        </p:spPr>
        <p:txBody>
          <a:bodyPr wrap="square" lIns="91431" tIns="45716" rIns="91431" bIns="45716">
            <a:spAutoFit/>
          </a:bodyPr>
          <a:lstStyle/>
          <a:p>
            <a:pPr marR="0" lvl="0" indent="0" algn="just" fontAlgn="auto">
              <a:lnSpc>
                <a:spcPct val="200000"/>
              </a:lnSpc>
              <a:spcBef>
                <a:spcPct val="0"/>
              </a:spcBef>
              <a:spcAft>
                <a:spcPct val="0"/>
              </a:spcAft>
              <a:buClrTx/>
              <a:buSzTx/>
              <a:buFontTx/>
              <a:buNone/>
              <a:defRPr/>
            </a:pPr>
            <a:r>
              <a:rPr lang="zh-CN" altLang="en-US" sz="2400" dirty="0">
                <a:solidFill>
                  <a:srgbClr val="C00000"/>
                </a:solidFill>
                <a:latin typeface="思源宋体 CN Heavy" panose="02020900000000000000" pitchFamily="18" charset="-122"/>
                <a:ea typeface="思源宋体 CN Heavy" panose="02020900000000000000" pitchFamily="18" charset="-122"/>
                <a:cs typeface="+mn-ea"/>
                <a:sym typeface="+mn-lt"/>
              </a:rPr>
              <a:t>我们要在新的实践中继承和弘扬“红船精神”，</a:t>
            </a:r>
            <a:r>
              <a:rPr lang="zh-CN" altLang="en-US" sz="2000" dirty="0">
                <a:ea typeface="仓耳渔阳体 W03" panose="02020400000000000000" pitchFamily="18" charset="-122"/>
                <a:cs typeface="+mn-ea"/>
                <a:sym typeface="+mn-lt"/>
              </a:rPr>
              <a:t>在“红船精神”的激励和鼓舞下，不断强化前列意识，切实把“走在前列”的要求体现到精神状态上，贯彻到衡量标准上，落实到各项工作上，再接再厉，乘势而上，努力为全国大局作出积极的贡献。</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randombar(horizontal)">
                                      <p:cBhvr>
                                        <p:cTn id="7" dur="7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0400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矩形 25"/>
          <p:cNvSpPr/>
          <p:nvPr/>
        </p:nvSpPr>
        <p:spPr>
          <a:xfrm>
            <a:off x="0" y="6324600"/>
            <a:ext cx="12192000" cy="533399"/>
          </a:xfrm>
          <a:prstGeom prst="rect">
            <a:avLst/>
          </a:prstGeom>
          <a:gradFill>
            <a:gsLst>
              <a:gs pos="25000">
                <a:srgbClr val="FF0000"/>
              </a:gs>
              <a:gs pos="88000">
                <a:srgbClr val="C00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形状 6"/>
          <p:cNvSpPr/>
          <p:nvPr/>
        </p:nvSpPr>
        <p:spPr>
          <a:xfrm>
            <a:off x="1952625" y="2863764"/>
            <a:ext cx="6096000" cy="678960"/>
          </a:xfrm>
          <a:custGeom>
            <a:avLst/>
            <a:gdLst>
              <a:gd name="connsiteX0" fmla="*/ 0 w 7053428"/>
              <a:gd name="connsiteY0" fmla="*/ 0 h 1122975"/>
              <a:gd name="connsiteX1" fmla="*/ 7053428 w 7053428"/>
              <a:gd name="connsiteY1" fmla="*/ 0 h 1122975"/>
              <a:gd name="connsiteX2" fmla="*/ 7053428 w 7053428"/>
              <a:gd name="connsiteY2" fmla="*/ 1122975 h 1122975"/>
              <a:gd name="connsiteX3" fmla="*/ 0 w 7053428"/>
              <a:gd name="connsiteY3" fmla="*/ 1122975 h 1122975"/>
              <a:gd name="connsiteX4" fmla="*/ 0 w 705342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3428" h="1122975">
                <a:moveTo>
                  <a:pt x="0" y="0"/>
                </a:moveTo>
                <a:lnTo>
                  <a:pt x="7053428" y="0"/>
                </a:lnTo>
                <a:lnTo>
                  <a:pt x="7053428" y="1122975"/>
                </a:lnTo>
                <a:lnTo>
                  <a:pt x="0" y="1122975"/>
                </a:lnTo>
                <a:lnTo>
                  <a:pt x="0" y="0"/>
                </a:lnTo>
                <a:close/>
              </a:path>
            </a:pathLst>
          </a:custGeom>
          <a:ln>
            <a:solidFill>
              <a:schemeClr val="accent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47424" tIns="479044" rIns="547424" bIns="163576" numCol="1" spcCol="1270" anchor="t" anchorCtr="0">
            <a:noAutofit/>
          </a:bodyPr>
          <a:lstStyle/>
          <a:p>
            <a:pPr marL="0" lvl="1" algn="l" defTabSz="1022350">
              <a:lnSpc>
                <a:spcPct val="90000"/>
              </a:lnSpc>
              <a:spcBef>
                <a:spcPct val="0"/>
              </a:spcBef>
            </a:pPr>
            <a:endParaRPr lang="zh-CN" sz="2400" kern="1200">
              <a:latin typeface="三极义黑 简体" panose="00000500000000000000" charset="-122"/>
              <a:ea typeface="三极义黑 简体" panose="00000500000000000000" charset="-122"/>
            </a:endParaRPr>
          </a:p>
        </p:txBody>
      </p:sp>
      <p:sp>
        <p:nvSpPr>
          <p:cNvPr id="8" name="矩形 7"/>
          <p:cNvSpPr/>
          <p:nvPr/>
        </p:nvSpPr>
        <p:spPr>
          <a:xfrm>
            <a:off x="939862" y="2863764"/>
            <a:ext cx="888157" cy="678960"/>
          </a:xfrm>
          <a:prstGeom prst="rect">
            <a:avLst/>
          </a:prstGeom>
          <a:solidFill>
            <a:srgbClr val="C00000"/>
          </a:solidFill>
          <a:ln>
            <a:solidFill>
              <a:schemeClr val="accent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9766" tIns="33144" rIns="219766" bIns="33144" numCol="1" spcCol="1270" anchor="ctr" anchorCtr="0">
            <a:noAutofit/>
          </a:bodyPr>
          <a:lstStyle/>
          <a:p>
            <a:pPr marL="0" lvl="0" indent="0" algn="ctr" defTabSz="1022350">
              <a:lnSpc>
                <a:spcPct val="90000"/>
              </a:lnSpc>
              <a:spcBef>
                <a:spcPct val="0"/>
              </a:spcBef>
              <a:spcAft>
                <a:spcPct val="35000"/>
              </a:spcAft>
              <a:buNone/>
            </a:pPr>
            <a:r>
              <a:rPr lang="zh-CN" sz="2300" kern="1200">
                <a:solidFill>
                  <a:schemeClr val="bg1"/>
                </a:solidFill>
                <a:latin typeface="三极义黑 简体" panose="00000500000000000000" charset="-122"/>
                <a:ea typeface="三极义黑 简体" panose="00000500000000000000" charset="-122"/>
              </a:rPr>
              <a:t>二</a:t>
            </a:r>
          </a:p>
        </p:txBody>
      </p:sp>
      <p:sp>
        <p:nvSpPr>
          <p:cNvPr id="9" name="文本框 8"/>
          <p:cNvSpPr txBox="1"/>
          <p:nvPr/>
        </p:nvSpPr>
        <p:spPr>
          <a:xfrm>
            <a:off x="2340840" y="2953632"/>
            <a:ext cx="4491178" cy="460375"/>
          </a:xfrm>
          <a:prstGeom prst="rect">
            <a:avLst/>
          </a:prstGeom>
          <a:noFill/>
        </p:spPr>
        <p:txBody>
          <a:bodyPr wrap="square">
            <a:spAutoFit/>
          </a:bodyPr>
          <a:lstStyle/>
          <a:p>
            <a:pPr algn="just"/>
            <a:r>
              <a:rPr lang="en-US" altLang="zh-CN" sz="2400" kern="100">
                <a:effectLst/>
                <a:latin typeface="三极义黑 简体" panose="00000500000000000000" charset="-122"/>
                <a:ea typeface="三极义黑 简体" panose="00000500000000000000" charset="-122"/>
                <a:cs typeface="Times New Roman" panose="02020603050405020304" pitchFamily="18" charset="0"/>
                <a:sym typeface="+mn-ea"/>
              </a:rPr>
              <a:t>“</a:t>
            </a:r>
            <a:r>
              <a:rPr lang="zh-CN" altLang="en-US" sz="2400" kern="100">
                <a:effectLst/>
                <a:latin typeface="三极义黑 简体" panose="00000500000000000000" charset="-122"/>
                <a:ea typeface="三极义黑 简体" panose="00000500000000000000" charset="-122"/>
                <a:cs typeface="Times New Roman" panose="02020603050405020304" pitchFamily="18" charset="0"/>
                <a:sym typeface="+mn-ea"/>
              </a:rPr>
              <a:t>红船精神</a:t>
            </a:r>
            <a:r>
              <a:rPr lang="en-US" altLang="zh-CN" sz="2400" kern="100">
                <a:effectLst/>
                <a:latin typeface="三极义黑 简体" panose="00000500000000000000" charset="-122"/>
                <a:ea typeface="三极义黑 简体" panose="00000500000000000000" charset="-122"/>
                <a:cs typeface="Times New Roman" panose="02020603050405020304" pitchFamily="18" charset="0"/>
                <a:sym typeface="+mn-ea"/>
              </a:rPr>
              <a:t>”</a:t>
            </a:r>
            <a:r>
              <a:rPr lang="zh-CN" altLang="en-US" sz="2400" kern="100">
                <a:effectLst/>
                <a:latin typeface="三极义黑 简体" panose="00000500000000000000" charset="-122"/>
                <a:ea typeface="三极义黑 简体" panose="00000500000000000000" charset="-122"/>
                <a:cs typeface="Times New Roman" panose="02020603050405020304" pitchFamily="18" charset="0"/>
                <a:sym typeface="+mn-ea"/>
              </a:rPr>
              <a:t>的重要意义</a:t>
            </a:r>
          </a:p>
        </p:txBody>
      </p:sp>
      <p:sp>
        <p:nvSpPr>
          <p:cNvPr id="10" name="任意多边形: 形状 9"/>
          <p:cNvSpPr/>
          <p:nvPr/>
        </p:nvSpPr>
        <p:spPr>
          <a:xfrm>
            <a:off x="1952625" y="2004270"/>
            <a:ext cx="6096000" cy="678960"/>
          </a:xfrm>
          <a:custGeom>
            <a:avLst/>
            <a:gdLst>
              <a:gd name="connsiteX0" fmla="*/ 0 w 7053428"/>
              <a:gd name="connsiteY0" fmla="*/ 0 h 1122975"/>
              <a:gd name="connsiteX1" fmla="*/ 7053428 w 7053428"/>
              <a:gd name="connsiteY1" fmla="*/ 0 h 1122975"/>
              <a:gd name="connsiteX2" fmla="*/ 7053428 w 7053428"/>
              <a:gd name="connsiteY2" fmla="*/ 1122975 h 1122975"/>
              <a:gd name="connsiteX3" fmla="*/ 0 w 7053428"/>
              <a:gd name="connsiteY3" fmla="*/ 1122975 h 1122975"/>
              <a:gd name="connsiteX4" fmla="*/ 0 w 705342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3428" h="1122975">
                <a:moveTo>
                  <a:pt x="0" y="0"/>
                </a:moveTo>
                <a:lnTo>
                  <a:pt x="7053428" y="0"/>
                </a:lnTo>
                <a:lnTo>
                  <a:pt x="7053428" y="1122975"/>
                </a:lnTo>
                <a:lnTo>
                  <a:pt x="0" y="1122975"/>
                </a:lnTo>
                <a:lnTo>
                  <a:pt x="0" y="0"/>
                </a:lnTo>
                <a:close/>
              </a:path>
            </a:pathLst>
          </a:custGeom>
          <a:ln>
            <a:solidFill>
              <a:schemeClr val="accent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47424" tIns="479044" rIns="547424" bIns="163576" numCol="1" spcCol="1270" anchor="t" anchorCtr="0">
            <a:noAutofit/>
          </a:bodyPr>
          <a:lstStyle/>
          <a:p>
            <a:pPr marL="0" lvl="1" algn="l" defTabSz="1022350">
              <a:lnSpc>
                <a:spcPct val="90000"/>
              </a:lnSpc>
              <a:spcBef>
                <a:spcPct val="0"/>
              </a:spcBef>
            </a:pPr>
            <a:endParaRPr lang="zh-CN" sz="2400" kern="1200">
              <a:latin typeface="三极义黑 简体" panose="00000500000000000000" charset="-122"/>
              <a:ea typeface="三极义黑 简体" panose="00000500000000000000" charset="-122"/>
            </a:endParaRPr>
          </a:p>
        </p:txBody>
      </p:sp>
      <p:sp>
        <p:nvSpPr>
          <p:cNvPr id="11" name="矩形 10"/>
          <p:cNvSpPr/>
          <p:nvPr/>
        </p:nvSpPr>
        <p:spPr>
          <a:xfrm>
            <a:off x="939862" y="2004270"/>
            <a:ext cx="888157" cy="678960"/>
          </a:xfrm>
          <a:prstGeom prst="rect">
            <a:avLst/>
          </a:prstGeom>
          <a:solidFill>
            <a:srgbClr val="C00000"/>
          </a:solidFill>
          <a:ln>
            <a:solidFill>
              <a:schemeClr val="accent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9766" tIns="33144" rIns="219766" bIns="33144" numCol="1" spcCol="1270" anchor="ctr" anchorCtr="0">
            <a:noAutofit/>
          </a:bodyPr>
          <a:lstStyle/>
          <a:p>
            <a:pPr marL="0" lvl="0" indent="0" algn="ctr" defTabSz="1022350">
              <a:lnSpc>
                <a:spcPct val="90000"/>
              </a:lnSpc>
              <a:spcBef>
                <a:spcPct val="0"/>
              </a:spcBef>
              <a:spcAft>
                <a:spcPct val="35000"/>
              </a:spcAft>
              <a:buNone/>
            </a:pPr>
            <a:r>
              <a:rPr lang="zh-CN" sz="2300" kern="1200">
                <a:solidFill>
                  <a:schemeClr val="bg1"/>
                </a:solidFill>
                <a:latin typeface="三极义黑 简体" panose="00000500000000000000" charset="-122"/>
                <a:ea typeface="三极义黑 简体" panose="00000500000000000000" charset="-122"/>
              </a:rPr>
              <a:t>一</a:t>
            </a:r>
          </a:p>
        </p:txBody>
      </p:sp>
      <p:sp>
        <p:nvSpPr>
          <p:cNvPr id="12" name="文本框 11"/>
          <p:cNvSpPr txBox="1"/>
          <p:nvPr/>
        </p:nvSpPr>
        <p:spPr>
          <a:xfrm>
            <a:off x="2340840" y="2112334"/>
            <a:ext cx="4565504" cy="460375"/>
          </a:xfrm>
          <a:prstGeom prst="rect">
            <a:avLst/>
          </a:prstGeom>
          <a:noFill/>
        </p:spPr>
        <p:txBody>
          <a:bodyPr wrap="square">
            <a:spAutoFit/>
          </a:bodyPr>
          <a:lstStyle/>
          <a:p>
            <a:pPr algn="just"/>
            <a:r>
              <a:rPr lang="en-US" altLang="zh-CN" sz="2400" kern="100">
                <a:effectLst/>
                <a:latin typeface="三极义黑 简体" panose="00000500000000000000" charset="-122"/>
                <a:ea typeface="三极义黑 简体" panose="00000500000000000000" charset="-122"/>
                <a:cs typeface="Times New Roman" panose="02020603050405020304" pitchFamily="18" charset="0"/>
              </a:rPr>
              <a:t>“</a:t>
            </a:r>
            <a:r>
              <a:rPr lang="zh-CN" altLang="en-US" sz="2400" kern="100">
                <a:effectLst/>
                <a:latin typeface="三极义黑 简体" panose="00000500000000000000" charset="-122"/>
                <a:ea typeface="三极义黑 简体" panose="00000500000000000000" charset="-122"/>
                <a:cs typeface="Times New Roman" panose="02020603050405020304" pitchFamily="18" charset="0"/>
              </a:rPr>
              <a:t>红船精神</a:t>
            </a:r>
            <a:r>
              <a:rPr lang="en-US" altLang="zh-CN" sz="2400" kern="100">
                <a:effectLst/>
                <a:latin typeface="三极义黑 简体" panose="00000500000000000000" charset="-122"/>
                <a:ea typeface="三极义黑 简体" panose="00000500000000000000" charset="-122"/>
                <a:cs typeface="Times New Roman" panose="02020603050405020304" pitchFamily="18" charset="0"/>
              </a:rPr>
              <a:t>”</a:t>
            </a:r>
            <a:r>
              <a:rPr lang="zh-CN" altLang="en-US" sz="2400" kern="100">
                <a:effectLst/>
                <a:latin typeface="三极义黑 简体" panose="00000500000000000000" charset="-122"/>
                <a:ea typeface="三极义黑 简体" panose="00000500000000000000" charset="-122"/>
                <a:cs typeface="Times New Roman" panose="02020603050405020304" pitchFamily="18" charset="0"/>
              </a:rPr>
              <a:t>党的先进性之源</a:t>
            </a:r>
          </a:p>
        </p:txBody>
      </p:sp>
      <p:sp>
        <p:nvSpPr>
          <p:cNvPr id="13" name="任意多边形: 形状 12"/>
          <p:cNvSpPr/>
          <p:nvPr/>
        </p:nvSpPr>
        <p:spPr>
          <a:xfrm>
            <a:off x="1952625" y="3723258"/>
            <a:ext cx="6096000" cy="678960"/>
          </a:xfrm>
          <a:custGeom>
            <a:avLst/>
            <a:gdLst>
              <a:gd name="connsiteX0" fmla="*/ 0 w 7053428"/>
              <a:gd name="connsiteY0" fmla="*/ 0 h 1122975"/>
              <a:gd name="connsiteX1" fmla="*/ 7053428 w 7053428"/>
              <a:gd name="connsiteY1" fmla="*/ 0 h 1122975"/>
              <a:gd name="connsiteX2" fmla="*/ 7053428 w 7053428"/>
              <a:gd name="connsiteY2" fmla="*/ 1122975 h 1122975"/>
              <a:gd name="connsiteX3" fmla="*/ 0 w 7053428"/>
              <a:gd name="connsiteY3" fmla="*/ 1122975 h 1122975"/>
              <a:gd name="connsiteX4" fmla="*/ 0 w 705342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3428" h="1122975">
                <a:moveTo>
                  <a:pt x="0" y="0"/>
                </a:moveTo>
                <a:lnTo>
                  <a:pt x="7053428" y="0"/>
                </a:lnTo>
                <a:lnTo>
                  <a:pt x="7053428" y="1122975"/>
                </a:lnTo>
                <a:lnTo>
                  <a:pt x="0" y="1122975"/>
                </a:lnTo>
                <a:lnTo>
                  <a:pt x="0" y="0"/>
                </a:lnTo>
                <a:close/>
              </a:path>
            </a:pathLst>
          </a:custGeom>
          <a:ln>
            <a:solidFill>
              <a:schemeClr val="accent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47424" tIns="479044" rIns="547424" bIns="163576" numCol="1" spcCol="1270" anchor="t" anchorCtr="0">
            <a:noAutofit/>
          </a:bodyPr>
          <a:lstStyle/>
          <a:p>
            <a:pPr marL="0" lvl="1" algn="l" defTabSz="1022350">
              <a:lnSpc>
                <a:spcPct val="90000"/>
              </a:lnSpc>
              <a:spcBef>
                <a:spcPct val="0"/>
              </a:spcBef>
            </a:pPr>
            <a:endParaRPr lang="zh-CN" sz="2400" kern="1200">
              <a:latin typeface="三极义黑 简体" panose="00000500000000000000" charset="-122"/>
              <a:ea typeface="三极义黑 简体" panose="00000500000000000000" charset="-122"/>
            </a:endParaRPr>
          </a:p>
        </p:txBody>
      </p:sp>
      <p:sp>
        <p:nvSpPr>
          <p:cNvPr id="14" name="矩形 13"/>
          <p:cNvSpPr/>
          <p:nvPr/>
        </p:nvSpPr>
        <p:spPr>
          <a:xfrm>
            <a:off x="939862" y="3723258"/>
            <a:ext cx="888157" cy="678960"/>
          </a:xfrm>
          <a:prstGeom prst="rect">
            <a:avLst/>
          </a:prstGeom>
          <a:solidFill>
            <a:srgbClr val="C00000"/>
          </a:solidFill>
          <a:ln>
            <a:solidFill>
              <a:schemeClr val="accent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9766" tIns="33144" rIns="219766" bIns="33144" numCol="1" spcCol="1270" anchor="ctr" anchorCtr="0">
            <a:noAutofit/>
          </a:bodyPr>
          <a:lstStyle/>
          <a:p>
            <a:pPr marL="0" lvl="0" indent="0" algn="ctr" defTabSz="1022350">
              <a:lnSpc>
                <a:spcPct val="90000"/>
              </a:lnSpc>
              <a:spcBef>
                <a:spcPct val="0"/>
              </a:spcBef>
              <a:spcAft>
                <a:spcPct val="35000"/>
              </a:spcAft>
              <a:buNone/>
            </a:pPr>
            <a:r>
              <a:rPr lang="zh-CN" sz="2300" kern="1200">
                <a:solidFill>
                  <a:schemeClr val="bg1"/>
                </a:solidFill>
                <a:latin typeface="三极义黑 简体" panose="00000500000000000000" charset="-122"/>
                <a:ea typeface="三极义黑 简体" panose="00000500000000000000" charset="-122"/>
              </a:rPr>
              <a:t>三</a:t>
            </a:r>
          </a:p>
        </p:txBody>
      </p:sp>
      <p:sp>
        <p:nvSpPr>
          <p:cNvPr id="15" name="文本框 14"/>
          <p:cNvSpPr txBox="1"/>
          <p:nvPr/>
        </p:nvSpPr>
        <p:spPr>
          <a:xfrm>
            <a:off x="2340840" y="3794295"/>
            <a:ext cx="4639781" cy="460375"/>
          </a:xfrm>
          <a:prstGeom prst="rect">
            <a:avLst/>
          </a:prstGeom>
          <a:noFill/>
        </p:spPr>
        <p:txBody>
          <a:bodyPr wrap="square">
            <a:spAutoFit/>
          </a:bodyPr>
          <a:lstStyle/>
          <a:p>
            <a:pPr algn="just"/>
            <a:r>
              <a:rPr lang="zh-CN" altLang="en-US" sz="2400" kern="100">
                <a:effectLst/>
                <a:latin typeface="三极义黑 简体" panose="00000500000000000000" charset="-122"/>
                <a:ea typeface="三极义黑 简体" panose="00000500000000000000" charset="-122"/>
                <a:cs typeface="Times New Roman" panose="02020603050405020304" pitchFamily="18" charset="0"/>
                <a:sym typeface="+mn-ea"/>
              </a:rPr>
              <a:t>继承和弘扬</a:t>
            </a:r>
            <a:r>
              <a:rPr lang="en-US" altLang="zh-CN" sz="2400" kern="100">
                <a:effectLst/>
                <a:latin typeface="三极义黑 简体" panose="00000500000000000000" charset="-122"/>
                <a:ea typeface="三极义黑 简体" panose="00000500000000000000" charset="-122"/>
                <a:cs typeface="Times New Roman" panose="02020603050405020304" pitchFamily="18" charset="0"/>
                <a:sym typeface="+mn-ea"/>
              </a:rPr>
              <a:t>“</a:t>
            </a:r>
            <a:r>
              <a:rPr lang="zh-CN" altLang="en-US" sz="2400" kern="100">
                <a:effectLst/>
                <a:latin typeface="三极义黑 简体" panose="00000500000000000000" charset="-122"/>
                <a:ea typeface="三极义黑 简体" panose="00000500000000000000" charset="-122"/>
                <a:cs typeface="Times New Roman" panose="02020603050405020304" pitchFamily="18" charset="0"/>
                <a:sym typeface="+mn-ea"/>
              </a:rPr>
              <a:t>红船精神</a:t>
            </a:r>
            <a:r>
              <a:rPr lang="en-US" altLang="zh-CN" sz="2400" kern="100">
                <a:effectLst/>
                <a:latin typeface="三极义黑 简体" panose="00000500000000000000" charset="-122"/>
                <a:ea typeface="三极义黑 简体" panose="00000500000000000000" charset="-122"/>
                <a:cs typeface="Times New Roman" panose="02020603050405020304" pitchFamily="18" charset="0"/>
                <a:sym typeface="+mn-ea"/>
              </a:rPr>
              <a:t>”</a:t>
            </a:r>
          </a:p>
        </p:txBody>
      </p:sp>
      <p:sp>
        <p:nvSpPr>
          <p:cNvPr id="16" name="矩形 15"/>
          <p:cNvSpPr/>
          <p:nvPr/>
        </p:nvSpPr>
        <p:spPr>
          <a:xfrm>
            <a:off x="700363" y="1181100"/>
            <a:ext cx="10791275" cy="163892"/>
          </a:xfrm>
          <a:prstGeom prst="rect">
            <a:avLst/>
          </a:prstGeom>
          <a:gradFill>
            <a:gsLst>
              <a:gs pos="6195">
                <a:srgbClr val="FFC000"/>
              </a:gs>
              <a:gs pos="100000">
                <a:srgbClr val="FFC000"/>
              </a:gs>
              <a:gs pos="50000">
                <a:srgbClr val="FFC000">
                  <a:alpha val="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2775668" y="889973"/>
            <a:ext cx="2729586" cy="521970"/>
          </a:xfrm>
          <a:prstGeom prst="rect">
            <a:avLst/>
          </a:prstGeom>
          <a:noFill/>
        </p:spPr>
        <p:txBody>
          <a:bodyPr wrap="square">
            <a:spAutoFit/>
          </a:bodyPr>
          <a:lstStyle/>
          <a:p>
            <a:pPr algn="dist"/>
            <a:r>
              <a:rPr lang="en-US" altLang="zh-CN" sz="2800" b="0" i="0">
                <a:solidFill>
                  <a:schemeClr val="accent2">
                    <a:lumMod val="50000"/>
                  </a:schemeClr>
                </a:solidFill>
                <a:effectLst/>
                <a:latin typeface="Times New Roman" panose="02020603050405020304" pitchFamily="18" charset="0"/>
                <a:ea typeface="汉仪粗宋简" panose="02010600000101010101" charset="-122"/>
              </a:rPr>
              <a:t>DIRECTORY</a:t>
            </a:r>
          </a:p>
        </p:txBody>
      </p:sp>
      <p:sp>
        <p:nvSpPr>
          <p:cNvPr id="18" name="文本框 17"/>
          <p:cNvSpPr txBox="1"/>
          <p:nvPr/>
        </p:nvSpPr>
        <p:spPr>
          <a:xfrm>
            <a:off x="912305" y="365492"/>
            <a:ext cx="2019431" cy="1106805"/>
          </a:xfrm>
          <a:prstGeom prst="rect">
            <a:avLst/>
          </a:prstGeom>
          <a:noFill/>
        </p:spPr>
        <p:txBody>
          <a:bodyPr wrap="square">
            <a:spAutoFit/>
          </a:bodyPr>
          <a:lstStyle/>
          <a:p>
            <a:r>
              <a:rPr lang="zh-CN" altLang="en-US" sz="6600">
                <a:solidFill>
                  <a:srgbClr val="C00000"/>
                </a:solidFill>
                <a:latin typeface="Times New Roman" panose="02020603050405020304" pitchFamily="18" charset="0"/>
                <a:ea typeface="汉仪粗宋简" panose="02010600000101010101" charset="-122"/>
              </a:rPr>
              <a:t>目录</a:t>
            </a:r>
          </a:p>
        </p:txBody>
      </p:sp>
      <p:sp>
        <p:nvSpPr>
          <p:cNvPr id="21" name="任意多边形: 形状 20"/>
          <p:cNvSpPr/>
          <p:nvPr/>
        </p:nvSpPr>
        <p:spPr>
          <a:xfrm>
            <a:off x="1952625" y="4528164"/>
            <a:ext cx="6096000" cy="678960"/>
          </a:xfrm>
          <a:custGeom>
            <a:avLst/>
            <a:gdLst>
              <a:gd name="connsiteX0" fmla="*/ 0 w 7053428"/>
              <a:gd name="connsiteY0" fmla="*/ 0 h 1122975"/>
              <a:gd name="connsiteX1" fmla="*/ 7053428 w 7053428"/>
              <a:gd name="connsiteY1" fmla="*/ 0 h 1122975"/>
              <a:gd name="connsiteX2" fmla="*/ 7053428 w 7053428"/>
              <a:gd name="connsiteY2" fmla="*/ 1122975 h 1122975"/>
              <a:gd name="connsiteX3" fmla="*/ 0 w 7053428"/>
              <a:gd name="connsiteY3" fmla="*/ 1122975 h 1122975"/>
              <a:gd name="connsiteX4" fmla="*/ 0 w 705342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3428" h="1122975">
                <a:moveTo>
                  <a:pt x="0" y="0"/>
                </a:moveTo>
                <a:lnTo>
                  <a:pt x="7053428" y="0"/>
                </a:lnTo>
                <a:lnTo>
                  <a:pt x="7053428" y="1122975"/>
                </a:lnTo>
                <a:lnTo>
                  <a:pt x="0" y="1122975"/>
                </a:lnTo>
                <a:lnTo>
                  <a:pt x="0" y="0"/>
                </a:lnTo>
                <a:close/>
              </a:path>
            </a:pathLst>
          </a:custGeom>
          <a:ln>
            <a:solidFill>
              <a:schemeClr val="accent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47424" tIns="479044" rIns="547424" bIns="163576" numCol="1" spcCol="1270" anchor="t" anchorCtr="0">
            <a:noAutofit/>
          </a:bodyPr>
          <a:lstStyle/>
          <a:p>
            <a:pPr marL="0" lvl="1" algn="l" defTabSz="1022350">
              <a:lnSpc>
                <a:spcPct val="90000"/>
              </a:lnSpc>
              <a:spcBef>
                <a:spcPct val="0"/>
              </a:spcBef>
            </a:pPr>
            <a:endParaRPr lang="zh-CN" sz="2400" kern="1200">
              <a:latin typeface="三极义黑 简体" panose="00000500000000000000" charset="-122"/>
              <a:ea typeface="三极义黑 简体" panose="00000500000000000000" charset="-122"/>
            </a:endParaRPr>
          </a:p>
        </p:txBody>
      </p:sp>
      <p:sp>
        <p:nvSpPr>
          <p:cNvPr id="22" name="矩形 21"/>
          <p:cNvSpPr/>
          <p:nvPr/>
        </p:nvSpPr>
        <p:spPr>
          <a:xfrm>
            <a:off x="939862" y="4528164"/>
            <a:ext cx="888157" cy="678960"/>
          </a:xfrm>
          <a:prstGeom prst="rect">
            <a:avLst/>
          </a:prstGeom>
          <a:solidFill>
            <a:srgbClr val="C00000"/>
          </a:solidFill>
          <a:ln>
            <a:solidFill>
              <a:schemeClr val="accent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9766" tIns="33144" rIns="219766" bIns="33144" numCol="1" spcCol="1270" anchor="ctr" anchorCtr="0">
            <a:noAutofit/>
          </a:bodyPr>
          <a:lstStyle/>
          <a:p>
            <a:pPr marL="0" lvl="0" indent="0" algn="ctr" defTabSz="1022350">
              <a:lnSpc>
                <a:spcPct val="90000"/>
              </a:lnSpc>
              <a:spcBef>
                <a:spcPct val="0"/>
              </a:spcBef>
              <a:spcAft>
                <a:spcPct val="35000"/>
              </a:spcAft>
              <a:buNone/>
            </a:pPr>
            <a:r>
              <a:rPr lang="zh-CN" altLang="en-US" sz="2300" kern="1200">
                <a:solidFill>
                  <a:schemeClr val="bg1"/>
                </a:solidFill>
                <a:latin typeface="三极义黑 简体" panose="00000500000000000000" charset="-122"/>
                <a:ea typeface="三极义黑 简体" panose="00000500000000000000" charset="-122"/>
              </a:rPr>
              <a:t>四</a:t>
            </a:r>
          </a:p>
        </p:txBody>
      </p:sp>
      <p:sp>
        <p:nvSpPr>
          <p:cNvPr id="23" name="文本框 22"/>
          <p:cNvSpPr txBox="1"/>
          <p:nvPr/>
        </p:nvSpPr>
        <p:spPr>
          <a:xfrm>
            <a:off x="2340840" y="4636228"/>
            <a:ext cx="4821960" cy="460375"/>
          </a:xfrm>
          <a:prstGeom prst="rect">
            <a:avLst/>
          </a:prstGeom>
          <a:noFill/>
        </p:spPr>
        <p:txBody>
          <a:bodyPr wrap="square">
            <a:spAutoFit/>
          </a:bodyPr>
          <a:lstStyle/>
          <a:p>
            <a:pPr algn="just"/>
            <a:r>
              <a:rPr lang="zh-CN" altLang="en-US" sz="2400" kern="100">
                <a:effectLst/>
                <a:latin typeface="三极义黑 简体" panose="00000500000000000000" charset="-122"/>
                <a:ea typeface="三极义黑 简体" panose="00000500000000000000" charset="-122"/>
                <a:cs typeface="Times New Roman" panose="02020603050405020304" pitchFamily="18" charset="0"/>
                <a:sym typeface="+mn-ea"/>
              </a:rPr>
              <a:t>弘扬</a:t>
            </a:r>
            <a:r>
              <a:rPr lang="en-US" altLang="zh-CN" sz="2400" kern="100">
                <a:effectLst/>
                <a:latin typeface="三极义黑 简体" panose="00000500000000000000" charset="-122"/>
                <a:ea typeface="三极义黑 简体" panose="00000500000000000000" charset="-122"/>
                <a:cs typeface="Times New Roman" panose="02020603050405020304" pitchFamily="18" charset="0"/>
                <a:sym typeface="+mn-ea"/>
              </a:rPr>
              <a:t>“</a:t>
            </a:r>
            <a:r>
              <a:rPr lang="zh-CN" altLang="en-US" sz="2400" kern="100">
                <a:effectLst/>
                <a:latin typeface="三极义黑 简体" panose="00000500000000000000" charset="-122"/>
                <a:ea typeface="三极义黑 简体" panose="00000500000000000000" charset="-122"/>
                <a:cs typeface="Times New Roman" panose="02020603050405020304" pitchFamily="18" charset="0"/>
                <a:sym typeface="+mn-ea"/>
              </a:rPr>
              <a:t>红船精神</a:t>
            </a:r>
            <a:r>
              <a:rPr lang="en-US" altLang="zh-CN" sz="2400" kern="100">
                <a:effectLst/>
                <a:latin typeface="三极义黑 简体" panose="00000500000000000000" charset="-122"/>
                <a:ea typeface="三极义黑 简体" panose="00000500000000000000" charset="-122"/>
                <a:cs typeface="Times New Roman" panose="02020603050405020304" pitchFamily="18" charset="0"/>
                <a:sym typeface="+mn-ea"/>
              </a:rPr>
              <a:t>”</a:t>
            </a:r>
            <a:r>
              <a:rPr lang="zh-CN" altLang="en-US" sz="2400" kern="100">
                <a:effectLst/>
                <a:latin typeface="三极义黑 简体" panose="00000500000000000000" charset="-122"/>
                <a:ea typeface="三极义黑 简体" panose="00000500000000000000" charset="-122"/>
                <a:cs typeface="Times New Roman" panose="02020603050405020304" pitchFamily="18" charset="0"/>
                <a:sym typeface="+mn-ea"/>
              </a:rPr>
              <a:t>不忘初心使命</a:t>
            </a:r>
          </a:p>
        </p:txBody>
      </p:sp>
      <p:pic>
        <p:nvPicPr>
          <p:cNvPr id="28" name="图片 27"/>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8048625" y="2349500"/>
            <a:ext cx="4344035" cy="4508500"/>
          </a:xfrm>
          <a:prstGeom prst="rect">
            <a:avLst/>
          </a:prstGeom>
        </p:spPr>
      </p:pic>
      <p:pic>
        <p:nvPicPr>
          <p:cNvPr id="25" name="图片 2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8357870" y="4700270"/>
            <a:ext cx="3834130" cy="215773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15" name="矩形 14"/>
          <p:cNvSpPr/>
          <p:nvPr/>
        </p:nvSpPr>
        <p:spPr>
          <a:xfrm>
            <a:off x="4494009" y="1947863"/>
            <a:ext cx="3203980" cy="91848"/>
          </a:xfrm>
          <a:prstGeom prst="rect">
            <a:avLst/>
          </a:prstGeom>
          <a:gradFill>
            <a:gsLst>
              <a:gs pos="6195">
                <a:srgbClr val="FFC000"/>
              </a:gs>
              <a:gs pos="100000">
                <a:srgbClr val="FFC000"/>
              </a:gs>
              <a:gs pos="5000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942114" y="1456297"/>
            <a:ext cx="2307771" cy="583565"/>
          </a:xfrm>
          <a:prstGeom prst="rect">
            <a:avLst/>
          </a:prstGeom>
          <a:noFill/>
        </p:spPr>
        <p:txBody>
          <a:bodyPr wrap="square" rtlCol="0">
            <a:spAutoFit/>
          </a:bodyPr>
          <a:lstStyle/>
          <a:p>
            <a:pPr algn="ctr"/>
            <a:r>
              <a:rPr lang="zh-CN" altLang="en-US" sz="3200" b="1">
                <a:solidFill>
                  <a:srgbClr val="4D2307"/>
                </a:solidFill>
                <a:latin typeface="Times New Roman" panose="02020603050405020304" pitchFamily="18" charset="0"/>
                <a:ea typeface="汉仪粗宋简" panose="02010600000101010101" charset="-122"/>
              </a:rPr>
              <a:t>第一章节</a:t>
            </a:r>
          </a:p>
        </p:txBody>
      </p:sp>
      <p:sp>
        <p:nvSpPr>
          <p:cNvPr id="5" name="Rectangle 22"/>
          <p:cNvSpPr>
            <a:spLocks noChangeArrowheads="1"/>
          </p:cNvSpPr>
          <p:nvPr/>
        </p:nvSpPr>
        <p:spPr bwMode="auto">
          <a:xfrm>
            <a:off x="1082463" y="2537847"/>
            <a:ext cx="10026650" cy="905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76197" tIns="38098" rIns="76197" bIns="38098">
            <a:spAutoFit/>
          </a:bodyPr>
          <a:lstStyle/>
          <a:p>
            <a:pPr>
              <a:spcBef>
                <a:spcPct val="0"/>
              </a:spcBef>
            </a:pPr>
            <a:r>
              <a:rPr lang="zh-CN" altLang="en-US" sz="5400" kern="0" dirty="0">
                <a:gradFill>
                  <a:gsLst>
                    <a:gs pos="0">
                      <a:srgbClr val="FF0000"/>
                    </a:gs>
                    <a:gs pos="31000">
                      <a:srgbClr val="C00000"/>
                    </a:gs>
                    <a:gs pos="60000">
                      <a:srgbClr val="EA0102"/>
                    </a:gs>
                    <a:gs pos="100000">
                      <a:srgbClr val="FF0000"/>
                    </a:gs>
                  </a:gsLst>
                  <a:lin ang="16200000" scaled="0"/>
                </a:gradFill>
                <a:latin typeface="字魂35号-经典雅黑" panose="02000000000000000000" charset="-122"/>
                <a:ea typeface="字魂35号-经典雅黑" panose="02000000000000000000" charset="-122"/>
                <a:cs typeface="字魂35号-经典雅黑" panose="02000000000000000000" charset="-122"/>
                <a:sym typeface="+mn-lt"/>
              </a:rPr>
              <a:t>“红船精神”党的先进性之源</a:t>
            </a:r>
          </a:p>
        </p:txBody>
      </p:sp>
      <p:grpSp>
        <p:nvGrpSpPr>
          <p:cNvPr id="17" name="组合 16"/>
          <p:cNvGrpSpPr/>
          <p:nvPr/>
        </p:nvGrpSpPr>
        <p:grpSpPr>
          <a:xfrm>
            <a:off x="60325" y="84565"/>
            <a:ext cx="6062870" cy="1266283"/>
            <a:chOff x="1587634" y="1215224"/>
            <a:chExt cx="10147162" cy="1266283"/>
          </a:xfrm>
        </p:grpSpPr>
        <p:sp>
          <p:nvSpPr>
            <p:cNvPr id="18" name="矩形 17"/>
            <p:cNvSpPr/>
            <p:nvPr/>
          </p:nvSpPr>
          <p:spPr>
            <a:xfrm>
              <a:off x="3979428" y="1285497"/>
              <a:ext cx="1348318" cy="646331"/>
            </a:xfrm>
            <a:prstGeom prst="rect">
              <a:avLst/>
            </a:prstGeom>
          </p:spPr>
          <p:txBody>
            <a:bodyPr wrap="square">
              <a:spAutoFit/>
            </a:bodyPr>
            <a:lstStyle/>
            <a:p>
              <a:pPr algn="ctr"/>
              <a:r>
                <a:rPr lang="zh-CN" altLang="en-US"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rPr>
                <a:t>喜</a:t>
              </a:r>
              <a:endParaRPr lang="zh-CN" altLang="zh-CN"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endParaRPr>
            </a:p>
          </p:txBody>
        </p:sp>
        <p:pic>
          <p:nvPicPr>
            <p:cNvPr id="19" name="图片 1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87634" y="1215224"/>
              <a:ext cx="2694820" cy="1266283"/>
            </a:xfrm>
            <a:prstGeom prst="rect">
              <a:avLst/>
            </a:prstGeom>
          </p:spPr>
        </p:pic>
        <p:sp>
          <p:nvSpPr>
            <p:cNvPr id="20" name="矩形 19"/>
            <p:cNvSpPr/>
            <p:nvPr/>
          </p:nvSpPr>
          <p:spPr>
            <a:xfrm flipH="1">
              <a:off x="3691879" y="1543050"/>
              <a:ext cx="8042917" cy="685800"/>
            </a:xfrm>
            <a:prstGeom prst="rect">
              <a:avLst/>
            </a:prstGeom>
            <a:gradFill>
              <a:gsLst>
                <a:gs pos="29000">
                  <a:schemeClr val="accent1">
                    <a:alpha val="0"/>
                  </a:schemeClr>
                </a:gs>
                <a:gs pos="100000">
                  <a:schemeClr val="accent1">
                    <a:alpha val="9000"/>
                  </a:schemeClr>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思源宋体 CN Light" panose="02020300000000000000" pitchFamily="18" charset="-122"/>
                <a:ea typeface="思源宋体 CN Light" panose="02020300000000000000" pitchFamily="18" charset="-122"/>
                <a:cs typeface="+mn-ea"/>
                <a:sym typeface="+mn-lt"/>
              </a:endParaRPr>
            </a:p>
          </p:txBody>
        </p:sp>
        <p:sp>
          <p:nvSpPr>
            <p:cNvPr id="21" name="矩形 20"/>
            <p:cNvSpPr/>
            <p:nvPr/>
          </p:nvSpPr>
          <p:spPr>
            <a:xfrm>
              <a:off x="4317226" y="1303717"/>
              <a:ext cx="2357968" cy="646331"/>
            </a:xfrm>
            <a:prstGeom prst="rect">
              <a:avLst/>
            </a:prstGeom>
          </p:spPr>
          <p:txBody>
            <a:bodyPr wrap="square">
              <a:spAutoFit/>
            </a:bodyPr>
            <a:lstStyle/>
            <a:p>
              <a:pPr algn="ctr"/>
              <a:r>
                <a:rPr lang="zh-CN" altLang="en-US"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rPr>
                <a:t>迎</a:t>
              </a:r>
              <a:endParaRPr lang="zh-CN" altLang="zh-CN" sz="3600" spc="600">
                <a:gradFill>
                  <a:gsLst>
                    <a:gs pos="14000">
                      <a:srgbClr val="FF0000"/>
                    </a:gs>
                    <a:gs pos="94000">
                      <a:srgbClr val="790000"/>
                    </a:gs>
                    <a:gs pos="49000">
                      <a:srgbClr val="FF0000"/>
                    </a:gs>
                  </a:gsLst>
                  <a:lin ang="5400000" scaled="1"/>
                </a:gradFill>
                <a:effectLst>
                  <a:glow rad="152400">
                    <a:schemeClr val="bg1"/>
                  </a:glow>
                </a:effectLst>
                <a:latin typeface="庞门正道粗书体" panose="02010600030101010101" pitchFamily="2" charset="-122"/>
                <a:ea typeface="庞门正道粗书体" panose="02010600030101010101" pitchFamily="2" charset="-122"/>
              </a:endParaRPr>
            </a:p>
          </p:txBody>
        </p:sp>
        <p:sp>
          <p:nvSpPr>
            <p:cNvPr id="22" name="矩形 21"/>
            <p:cNvSpPr/>
            <p:nvPr/>
          </p:nvSpPr>
          <p:spPr>
            <a:xfrm>
              <a:off x="2077237" y="1742034"/>
              <a:ext cx="5615518" cy="338554"/>
            </a:xfrm>
            <a:prstGeom prst="rect">
              <a:avLst/>
            </a:prstGeom>
          </p:spPr>
          <p:txBody>
            <a:bodyPr wrap="square">
              <a:spAutoFit/>
            </a:bodyPr>
            <a:lstStyle/>
            <a:p>
              <a:pPr algn="ctr"/>
              <a:r>
                <a:rPr lang="zh-CN" altLang="en-US" sz="1600">
                  <a:gradFill>
                    <a:gsLst>
                      <a:gs pos="14000">
                        <a:srgbClr val="FF0000"/>
                      </a:gs>
                      <a:gs pos="94000">
                        <a:srgbClr val="790000"/>
                      </a:gs>
                      <a:gs pos="49000">
                        <a:srgbClr val="FF0000"/>
                      </a:gs>
                    </a:gsLst>
                    <a:lin ang="5400000" scaled="1"/>
                  </a:gradFill>
                  <a:effectLst>
                    <a:glow rad="152400">
                      <a:schemeClr val="bg1"/>
                    </a:glow>
                  </a:effectLst>
                  <a:latin typeface="思源宋体 CN Heavy" panose="02020900000000000000" pitchFamily="18" charset="-122"/>
                  <a:ea typeface="思源宋体 CN Heavy" panose="02020900000000000000" pitchFamily="18" charset="-122"/>
                </a:rPr>
                <a:t>中国共产党</a:t>
              </a:r>
              <a:endParaRPr lang="zh-CN" altLang="zh-CN" sz="1600">
                <a:gradFill>
                  <a:gsLst>
                    <a:gs pos="14000">
                      <a:srgbClr val="FF0000"/>
                    </a:gs>
                    <a:gs pos="94000">
                      <a:srgbClr val="790000"/>
                    </a:gs>
                    <a:gs pos="49000">
                      <a:srgbClr val="FF0000"/>
                    </a:gs>
                  </a:gsLst>
                  <a:lin ang="5400000" scaled="1"/>
                </a:gradFill>
                <a:effectLst>
                  <a:glow rad="152400">
                    <a:schemeClr val="bg1"/>
                  </a:glow>
                </a:effectLst>
                <a:latin typeface="思源宋体 CN Heavy" panose="02020900000000000000" pitchFamily="18" charset="-122"/>
                <a:ea typeface="思源宋体 CN Heavy" panose="02020900000000000000" pitchFamily="18" charset="-122"/>
              </a:endParaRPr>
            </a:p>
          </p:txBody>
        </p:sp>
        <p:sp>
          <p:nvSpPr>
            <p:cNvPr id="23" name="PA-102210"/>
            <p:cNvSpPr txBox="1"/>
            <p:nvPr>
              <p:custDataLst>
                <p:tags r:id="rId1"/>
              </p:custDataLst>
            </p:nvPr>
          </p:nvSpPr>
          <p:spPr>
            <a:xfrm>
              <a:off x="5473234" y="1298295"/>
              <a:ext cx="1942288" cy="830997"/>
            </a:xfrm>
            <a:prstGeom prst="rect">
              <a:avLst/>
            </a:prstGeom>
            <a:noFill/>
          </p:spPr>
          <p:txBody>
            <a:bodyPr wrap="square" rtlCol="0">
              <a:spAutoFit/>
            </a:bodyPr>
            <a:lstStyle/>
            <a:p>
              <a:pPr algn="ctr"/>
              <a:r>
                <a:rPr lang="en-US" altLang="zh-CN" sz="4800" i="1">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rPr>
                <a:t>20</a:t>
              </a:r>
            </a:p>
          </p:txBody>
        </p:sp>
        <p:sp>
          <p:nvSpPr>
            <p:cNvPr id="24" name="PA-102210"/>
            <p:cNvSpPr txBox="1"/>
            <p:nvPr>
              <p:custDataLst>
                <p:tags r:id="rId2"/>
              </p:custDataLst>
            </p:nvPr>
          </p:nvSpPr>
          <p:spPr>
            <a:xfrm>
              <a:off x="6553366" y="1708617"/>
              <a:ext cx="3590849" cy="307777"/>
            </a:xfrm>
            <a:prstGeom prst="rect">
              <a:avLst/>
            </a:prstGeom>
            <a:noFill/>
          </p:spPr>
          <p:txBody>
            <a:bodyPr wrap="square" rtlCol="0">
              <a:spAutoFit/>
            </a:bodyPr>
            <a:lstStyle/>
            <a:p>
              <a:pPr algn="ctr"/>
              <a:r>
                <a:rPr lang="zh-CN" altLang="en-US" sz="1400">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rPr>
                <a:t>次全国代表大会</a:t>
              </a:r>
              <a:endParaRPr lang="en-US" altLang="zh-CN" sz="1400">
                <a:gradFill flip="none" rotWithShape="1">
                  <a:gsLst>
                    <a:gs pos="0">
                      <a:srgbClr val="F16C06"/>
                    </a:gs>
                    <a:gs pos="30000">
                      <a:srgbClr val="EA3C10"/>
                    </a:gs>
                    <a:gs pos="60000">
                      <a:srgbClr val="DF2417"/>
                    </a:gs>
                    <a:gs pos="100000">
                      <a:srgbClr val="D7271E"/>
                    </a:gs>
                  </a:gsLst>
                  <a:lin ang="10800000" scaled="1"/>
                </a:gradFill>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5" name="矩形 24"/>
            <p:cNvSpPr/>
            <p:nvPr/>
          </p:nvSpPr>
          <p:spPr>
            <a:xfrm>
              <a:off x="2083816" y="1986555"/>
              <a:ext cx="8916009" cy="261610"/>
            </a:xfrm>
            <a:prstGeom prst="rect">
              <a:avLst/>
            </a:prstGeom>
            <a:noFill/>
            <a:ln>
              <a:noFill/>
            </a:ln>
          </p:spPr>
          <p:txBody>
            <a:bodyPr wrap="square" rtlCol="0">
              <a:spAutoFit/>
            </a:bodyPr>
            <a:lstStyle/>
            <a:p>
              <a:pPr algn="ctr"/>
              <a:r>
                <a:rPr lang="zh-CN" altLang="en-US" sz="1050">
                  <a:latin typeface="思源宋体 CN Light" panose="02020300000000000000" pitchFamily="18" charset="-122"/>
                  <a:ea typeface="思源宋体 CN Light" panose="02020300000000000000" pitchFamily="18" charset="-122"/>
                  <a:sym typeface="思源黑体 CN Normal" panose="020B0400000000000000" pitchFamily="34" charset="-122"/>
                </a:rPr>
                <a:t>以实际行动成绩和优异成绩迎接党的二十大胜利召开</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Left)">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a:t>“红船精神”党的先进性之源</a:t>
            </a:r>
          </a:p>
        </p:txBody>
      </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58740" y="875503"/>
            <a:ext cx="3766088" cy="3164889"/>
          </a:xfrm>
          <a:prstGeom prst="rect">
            <a:avLst/>
          </a:prstGeom>
        </p:spPr>
      </p:pic>
      <p:sp>
        <p:nvSpPr>
          <p:cNvPr id="9" name="Aichitds3"/>
          <p:cNvSpPr/>
          <p:nvPr/>
        </p:nvSpPr>
        <p:spPr>
          <a:xfrm>
            <a:off x="474697" y="1042228"/>
            <a:ext cx="6034591" cy="523220"/>
          </a:xfrm>
          <a:prstGeom prst="rect">
            <a:avLst/>
          </a:prstGeom>
        </p:spPr>
        <p:txBody>
          <a:bodyPr wrap="square">
            <a:spAutoFit/>
          </a:bodyPr>
          <a:lstStyle/>
          <a:p>
            <a:pPr lvl="0" defTabSz="457200">
              <a:defRPr/>
            </a:pPr>
            <a:r>
              <a:rPr lang="zh-CN" altLang="en-US" sz="2800">
                <a:solidFill>
                  <a:srgbClr val="C00000"/>
                </a:solidFill>
                <a:latin typeface="思源宋体 CN Heavy" panose="02020900000000000000" pitchFamily="18" charset="-122"/>
                <a:ea typeface="思源宋体 CN Heavy" panose="02020900000000000000" pitchFamily="18" charset="-122"/>
                <a:cs typeface="+mn-ea"/>
                <a:sym typeface="+mn-lt"/>
              </a:rPr>
              <a:t>一个大党诞生于一条小船</a:t>
            </a:r>
            <a:endParaRPr kumimoji="0" lang="en-US" altLang="zh-CN" sz="2800" b="0" i="0" u="none" strike="noStrike" kern="1200" cap="none" spc="0" normalizeH="0" baseline="0" noProof="0">
              <a:ln>
                <a:noFill/>
              </a:ln>
              <a:solidFill>
                <a:srgbClr val="C00000"/>
              </a:solidFill>
              <a:effectLst/>
              <a:uLnTx/>
              <a:uFillTx/>
              <a:latin typeface="思源宋体 CN Heavy" panose="02020900000000000000" pitchFamily="18" charset="-122"/>
              <a:ea typeface="思源宋体 CN Heavy" panose="02020900000000000000" pitchFamily="18" charset="-122"/>
              <a:cs typeface="+mn-ea"/>
              <a:sym typeface="+mn-lt"/>
            </a:endParaRPr>
          </a:p>
        </p:txBody>
      </p:sp>
      <p:cxnSp>
        <p:nvCxnSpPr>
          <p:cNvPr id="10" name="Aichitds4"/>
          <p:cNvCxnSpPr/>
          <p:nvPr/>
        </p:nvCxnSpPr>
        <p:spPr>
          <a:xfrm>
            <a:off x="608879" y="1554398"/>
            <a:ext cx="5727473" cy="0"/>
          </a:xfrm>
          <a:prstGeom prst="line">
            <a:avLst/>
          </a:prstGeom>
          <a:noFill/>
          <a:ln w="6350" cap="flat" cmpd="sng" algn="ctr">
            <a:solidFill>
              <a:srgbClr val="C00000"/>
            </a:solidFill>
            <a:prstDash val="solid"/>
            <a:miter lim="800000"/>
          </a:ln>
          <a:effectLst/>
        </p:spPr>
      </p:cxnSp>
      <p:cxnSp>
        <p:nvCxnSpPr>
          <p:cNvPr id="11" name="Aichitds5"/>
          <p:cNvCxnSpPr/>
          <p:nvPr/>
        </p:nvCxnSpPr>
        <p:spPr>
          <a:xfrm>
            <a:off x="608879" y="1635419"/>
            <a:ext cx="5727473" cy="0"/>
          </a:xfrm>
          <a:prstGeom prst="line">
            <a:avLst/>
          </a:prstGeom>
          <a:noFill/>
          <a:ln w="38100" cap="flat" cmpd="sng" algn="ctr">
            <a:solidFill>
              <a:srgbClr val="C00000"/>
            </a:solidFill>
            <a:prstDash val="solid"/>
            <a:miter lim="800000"/>
          </a:ln>
          <a:effectLst/>
        </p:spPr>
      </p:cxnSp>
      <p:sp>
        <p:nvSpPr>
          <p:cNvPr id="12" name="Aichitds7"/>
          <p:cNvSpPr/>
          <p:nvPr/>
        </p:nvSpPr>
        <p:spPr>
          <a:xfrm>
            <a:off x="558699" y="1786431"/>
            <a:ext cx="5777653" cy="1850666"/>
          </a:xfrm>
          <a:prstGeom prst="rect">
            <a:avLst/>
          </a:prstGeom>
        </p:spPr>
        <p:txBody>
          <a:bodyPr wrap="square" lIns="105571" tIns="52784" rIns="105571" bIns="52784">
            <a:spAutoFit/>
          </a:bodyPr>
          <a:lstStyle/>
          <a:p>
            <a:pPr lvl="0" algn="just" defTabSz="457200">
              <a:lnSpc>
                <a:spcPts val="3400"/>
              </a:lnSpc>
              <a:buClr>
                <a:srgbClr val="C00000"/>
              </a:buClr>
              <a:defRPr/>
            </a:pPr>
            <a:r>
              <a:rPr lang="zh-CN" altLang="en-US" sz="1600" dirty="0">
                <a:solidFill>
                  <a:srgbClr val="E7E6E6">
                    <a:lumMod val="25000"/>
                  </a:srgbClr>
                </a:solidFill>
                <a:latin typeface="仓耳渔阳体 W03" panose="02020400000000000000" pitchFamily="18" charset="-122"/>
                <a:ea typeface="仓耳渔阳体 W03" panose="02020400000000000000" pitchFamily="18" charset="-122"/>
                <a:cs typeface="+mn-ea"/>
                <a:sym typeface="+mn-lt"/>
              </a:rPr>
              <a:t>从此，中国共产党引领革命的航船，劈波斩浪，开天辟地，使中国革命的面貌焕然一新。伟大的革命实践产生伟大的革命精神。“红船精神”正是中国革命精神之源：中国共产党历史上形成的优良传统和革命精神，无不与之有着直接的渊源关系。</a:t>
            </a:r>
            <a:endParaRPr kumimoji="0" lang="zh-CN" altLang="en-US" sz="1600" b="0" i="0" u="none" strike="noStrike" kern="1200" cap="none" spc="0" normalizeH="0" baseline="0" noProof="0" dirty="0">
              <a:ln>
                <a:noFill/>
              </a:ln>
              <a:solidFill>
                <a:srgbClr val="E7E6E6">
                  <a:lumMod val="25000"/>
                </a:srgbClr>
              </a:solidFill>
              <a:effectLst/>
              <a:uLnTx/>
              <a:uFillTx/>
              <a:latin typeface="仓耳渔阳体 W03" panose="02020400000000000000" pitchFamily="18" charset="-122"/>
              <a:ea typeface="仓耳渔阳体 W03" panose="02020400000000000000" pitchFamily="18" charset="-122"/>
              <a:cs typeface="+mn-ea"/>
              <a:sym typeface="+mn-lt"/>
            </a:endParaRPr>
          </a:p>
        </p:txBody>
      </p:sp>
      <p:grpSp>
        <p:nvGrpSpPr>
          <p:cNvPr id="13" name="组合 12"/>
          <p:cNvGrpSpPr/>
          <p:nvPr/>
        </p:nvGrpSpPr>
        <p:grpSpPr>
          <a:xfrm>
            <a:off x="585880" y="2283826"/>
            <a:ext cx="5777605" cy="1364006"/>
            <a:chOff x="5454422" y="4859182"/>
            <a:chExt cx="5777605" cy="1364006"/>
          </a:xfrm>
        </p:grpSpPr>
        <p:grpSp>
          <p:nvGrpSpPr>
            <p:cNvPr id="14" name="Aichitds6"/>
            <p:cNvGrpSpPr/>
            <p:nvPr/>
          </p:nvGrpSpPr>
          <p:grpSpPr>
            <a:xfrm>
              <a:off x="5454422" y="4859182"/>
              <a:ext cx="5775072" cy="870857"/>
              <a:chOff x="4441923" y="4527230"/>
              <a:chExt cx="6934534" cy="870857"/>
            </a:xfrm>
          </p:grpSpPr>
          <p:sp>
            <p:nvSpPr>
              <p:cNvPr id="16" name="Aichitds6-1"/>
              <p:cNvSpPr>
                <a:spLocks noChangeShapeType="1"/>
              </p:cNvSpPr>
              <p:nvPr/>
            </p:nvSpPr>
            <p:spPr bwMode="auto">
              <a:xfrm flipH="1">
                <a:off x="4441923" y="4527230"/>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17" name="Aichitds6-2"/>
              <p:cNvSpPr>
                <a:spLocks noChangeShapeType="1"/>
              </p:cNvSpPr>
              <p:nvPr/>
            </p:nvSpPr>
            <p:spPr bwMode="auto">
              <a:xfrm flipH="1">
                <a:off x="4441923" y="4962659"/>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sp>
            <p:nvSpPr>
              <p:cNvPr id="18" name="Aichitds6-3"/>
              <p:cNvSpPr>
                <a:spLocks noChangeShapeType="1"/>
              </p:cNvSpPr>
              <p:nvPr/>
            </p:nvSpPr>
            <p:spPr bwMode="auto">
              <a:xfrm flipH="1">
                <a:off x="4441923" y="5398087"/>
                <a:ext cx="6934534"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sp>
          <p:nvSpPr>
            <p:cNvPr id="15" name="Aichitds6-2"/>
            <p:cNvSpPr>
              <a:spLocks noChangeShapeType="1"/>
            </p:cNvSpPr>
            <p:nvPr/>
          </p:nvSpPr>
          <p:spPr bwMode="auto">
            <a:xfrm flipH="1">
              <a:off x="5456955" y="6223188"/>
              <a:ext cx="5775072" cy="0"/>
            </a:xfrm>
            <a:prstGeom prst="line">
              <a:avLst/>
            </a:prstGeom>
            <a:noFill/>
            <a:ln w="9525" cap="flat">
              <a:solidFill>
                <a:srgbClr val="E7E6E6">
                  <a:lumMod val="25000"/>
                </a:srgb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仓耳渔阳体 W03" panose="02020400000000000000" pitchFamily="18" charset="-122"/>
                <a:cs typeface="+mn-ea"/>
                <a:sym typeface="+mn-lt"/>
              </a:endParaRPr>
            </a:p>
          </p:txBody>
        </p:sp>
      </p:grpSp>
      <p:sp>
        <p:nvSpPr>
          <p:cNvPr id="21" name="矩形: 圆角 9"/>
          <p:cNvSpPr/>
          <p:nvPr/>
        </p:nvSpPr>
        <p:spPr>
          <a:xfrm>
            <a:off x="663302" y="4039461"/>
            <a:ext cx="1008000" cy="2320010"/>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FFFAE3"/>
                </a:solidFill>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rPr>
              <a:t>代表</a:t>
            </a:r>
          </a:p>
        </p:txBody>
      </p:sp>
      <p:sp>
        <p:nvSpPr>
          <p:cNvPr id="22" name="矩形: 圆角 16"/>
          <p:cNvSpPr/>
          <p:nvPr/>
        </p:nvSpPr>
        <p:spPr>
          <a:xfrm>
            <a:off x="1869801" y="4039461"/>
            <a:ext cx="4267528" cy="576000"/>
          </a:xfrm>
          <a:prstGeom prst="roundRect">
            <a:avLst>
              <a:gd name="adj" fmla="val 0"/>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tx1"/>
                </a:solidFill>
                <a:effectLst/>
                <a:uLnTx/>
                <a:uFillTx/>
                <a:latin typeface="仓耳渔阳体 W03" panose="02020400000000000000" pitchFamily="18" charset="-122"/>
                <a:ea typeface="仓耳渔阳体 W03" panose="02020400000000000000" pitchFamily="18" charset="-122"/>
                <a:cs typeface="+mn-ea"/>
                <a:sym typeface="Arial" panose="020B0604020202020204" pitchFamily="34" charset="0"/>
              </a:rPr>
              <a:t>中国先进生产力的发展要求</a:t>
            </a:r>
            <a:endParaRPr kumimoji="0" lang="en-US" altLang="zh-CN" sz="1800" b="0" i="0" u="none" strike="noStrike" kern="1200" cap="none" spc="0" normalizeH="0" baseline="0" noProof="0" dirty="0">
              <a:ln>
                <a:noFill/>
              </a:ln>
              <a:solidFill>
                <a:schemeClr val="tx1"/>
              </a:solidFill>
              <a:effectLst/>
              <a:uLnTx/>
              <a:uFillTx/>
              <a:latin typeface="仓耳渔阳体 W03" panose="02020400000000000000" pitchFamily="18" charset="-122"/>
              <a:ea typeface="仓耳渔阳体 W03" panose="02020400000000000000" pitchFamily="18" charset="-122"/>
              <a:cs typeface="+mn-ea"/>
              <a:sym typeface="Arial" panose="020B0604020202020204" pitchFamily="34" charset="0"/>
            </a:endParaRPr>
          </a:p>
        </p:txBody>
      </p:sp>
      <p:sp>
        <p:nvSpPr>
          <p:cNvPr id="23" name="矩形: 圆角 17"/>
          <p:cNvSpPr/>
          <p:nvPr/>
        </p:nvSpPr>
        <p:spPr>
          <a:xfrm>
            <a:off x="1869801" y="4913210"/>
            <a:ext cx="4267528" cy="576000"/>
          </a:xfrm>
          <a:prstGeom prst="roundRect">
            <a:avLst>
              <a:gd name="adj" fmla="val 0"/>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chemeClr val="tx1"/>
                </a:solidFill>
                <a:effectLst/>
                <a:uLnTx/>
                <a:uFillTx/>
                <a:latin typeface="仓耳渔阳体 W03" panose="02020400000000000000" pitchFamily="18" charset="-122"/>
                <a:ea typeface="仓耳渔阳体 W03" panose="02020400000000000000" pitchFamily="18" charset="-122"/>
                <a:cs typeface="+mn-ea"/>
                <a:sym typeface="Arial" panose="020B0604020202020204" pitchFamily="34" charset="0"/>
              </a:rPr>
              <a:t>中国先进文化的前进方向</a:t>
            </a:r>
            <a:endParaRPr kumimoji="0" lang="en-US" altLang="zh-CN" sz="1800" b="0" i="0" u="none" strike="noStrike" kern="1200" cap="none" spc="0" normalizeH="0" baseline="0" noProof="0">
              <a:ln>
                <a:noFill/>
              </a:ln>
              <a:solidFill>
                <a:schemeClr val="tx1"/>
              </a:solidFill>
              <a:effectLst/>
              <a:uLnTx/>
              <a:uFillTx/>
              <a:latin typeface="仓耳渔阳体 W03" panose="02020400000000000000" pitchFamily="18" charset="-122"/>
              <a:ea typeface="仓耳渔阳体 W03" panose="02020400000000000000" pitchFamily="18" charset="-122"/>
              <a:cs typeface="+mn-ea"/>
              <a:sym typeface="Arial" panose="020B0604020202020204" pitchFamily="34" charset="0"/>
            </a:endParaRPr>
          </a:p>
        </p:txBody>
      </p:sp>
      <p:sp>
        <p:nvSpPr>
          <p:cNvPr id="24" name="矩形: 圆角 18"/>
          <p:cNvSpPr/>
          <p:nvPr/>
        </p:nvSpPr>
        <p:spPr>
          <a:xfrm>
            <a:off x="1869801" y="5783471"/>
            <a:ext cx="4267528" cy="576000"/>
          </a:xfrm>
          <a:prstGeom prst="roundRect">
            <a:avLst>
              <a:gd name="adj" fmla="val 0"/>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chemeClr val="tx1"/>
                </a:solidFill>
                <a:effectLst/>
                <a:uLnTx/>
                <a:uFillTx/>
                <a:latin typeface="仓耳渔阳体 W03" panose="02020400000000000000" pitchFamily="18" charset="-122"/>
                <a:ea typeface="仓耳渔阳体 W03" panose="02020400000000000000" pitchFamily="18" charset="-122"/>
                <a:cs typeface="+mn-ea"/>
                <a:sym typeface="Arial" panose="020B0604020202020204" pitchFamily="34" charset="0"/>
              </a:rPr>
              <a:t>最广大人民的根本利益</a:t>
            </a:r>
          </a:p>
        </p:txBody>
      </p:sp>
      <p:grpSp>
        <p:nvGrpSpPr>
          <p:cNvPr id="25" name="组合 24"/>
          <p:cNvGrpSpPr/>
          <p:nvPr/>
        </p:nvGrpSpPr>
        <p:grpSpPr>
          <a:xfrm>
            <a:off x="6664271" y="4039461"/>
            <a:ext cx="4990454" cy="2320010"/>
            <a:chOff x="7602508" y="3321962"/>
            <a:chExt cx="2963891" cy="2320010"/>
          </a:xfrm>
        </p:grpSpPr>
        <p:sp>
          <p:nvSpPr>
            <p:cNvPr id="26" name="矩形 25"/>
            <p:cNvSpPr/>
            <p:nvPr/>
          </p:nvSpPr>
          <p:spPr>
            <a:xfrm>
              <a:off x="7850965" y="3480407"/>
              <a:ext cx="2715434" cy="1938992"/>
            </a:xfrm>
            <a:prstGeom prst="rect">
              <a:avLst/>
            </a:prstGeom>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srgbClr val="C00000"/>
                  </a:solidFill>
                  <a:effectLst/>
                  <a:uLnTx/>
                  <a:uFillTx/>
                  <a:latin typeface="仓耳渔阳体 W03" panose="02020400000000000000" pitchFamily="18" charset="-122"/>
                  <a:ea typeface="仓耳渔阳体 W03" panose="02020400000000000000" pitchFamily="18" charset="-122"/>
                  <a:cs typeface="+mn-ea"/>
                  <a:sym typeface="Arial" panose="020B0604020202020204" pitchFamily="34" charset="0"/>
                </a:rPr>
                <a:t>红船</a:t>
              </a:r>
              <a:r>
                <a:rPr kumimoji="0" lang="zh-CN" altLang="en-US" sz="2000" b="0" i="0" u="none" strike="noStrike" kern="1200" cap="none" spc="0" normalizeH="0" baseline="0" noProof="0" dirty="0">
                  <a:ln>
                    <a:noFill/>
                  </a:ln>
                  <a:effectLst/>
                  <a:uLnTx/>
                  <a:uFillTx/>
                  <a:latin typeface="仓耳渔阳体 W03" panose="02020400000000000000" pitchFamily="18" charset="-122"/>
                  <a:ea typeface="仓耳渔阳体 W03" panose="02020400000000000000" pitchFamily="18" charset="-122"/>
                  <a:cs typeface="+mn-ea"/>
                  <a:sym typeface="Arial" panose="020B0604020202020204" pitchFamily="34" charset="0"/>
                </a:rPr>
                <a:t>正是走在时代前列的象征，“红船精神”就充分体现了走在时代前列的精神，这也就集中体现了党的先进性，是党的先进性之源。</a:t>
              </a:r>
            </a:p>
          </p:txBody>
        </p:sp>
        <p:sp>
          <p:nvSpPr>
            <p:cNvPr id="27" name="矩形: 圆角 20"/>
            <p:cNvSpPr/>
            <p:nvPr/>
          </p:nvSpPr>
          <p:spPr>
            <a:xfrm>
              <a:off x="7602508" y="3321962"/>
              <a:ext cx="2963891" cy="2320010"/>
            </a:xfrm>
            <a:prstGeom prst="roundRect">
              <a:avLst>
                <a:gd name="adj" fmla="val 0"/>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591300"/>
                </a:solidFill>
                <a:effectLst/>
                <a:uLnTx/>
                <a:uFillTx/>
                <a:latin typeface="Arial" panose="020B0604020202020204" pitchFamily="34" charset="0"/>
                <a:ea typeface="微软雅黑" panose="020B0503020204020204" pitchFamily="34" charset="-122"/>
                <a:cs typeface="+mn-ea"/>
                <a:sym typeface="Arial" panose="020B0604020202020204"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1" presetClass="entr" presetSubtype="0" fill="hold" grpId="0" nodeType="afterEffect">
                                  <p:stCondLst>
                                    <p:cond delay="0"/>
                                  </p:stCondLst>
                                  <p:iterate type="lt">
                                    <p:tmPct val="10000"/>
                                  </p:iterate>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9"/>
                                        </p:tgtEl>
                                        <p:attrNameLst>
                                          <p:attrName>ppt_y</p:attrName>
                                        </p:attrNameLst>
                                      </p:cBhvr>
                                      <p:tavLst>
                                        <p:tav tm="0">
                                          <p:val>
                                            <p:strVal val="#ppt_y"/>
                                          </p:val>
                                        </p:tav>
                                        <p:tav tm="100000">
                                          <p:val>
                                            <p:strVal val="#ppt_y"/>
                                          </p:val>
                                        </p:tav>
                                      </p:tavLst>
                                    </p:anim>
                                    <p:anim calcmode="lin" valueType="num">
                                      <p:cBhvr>
                                        <p:cTn id="15"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9"/>
                                        </p:tgtEl>
                                      </p:cBhvr>
                                    </p:animEffect>
                                  </p:childTnLst>
                                </p:cTn>
                              </p:par>
                              <p:par>
                                <p:cTn id="18" presetID="2" presetClass="entr" presetSubtype="2"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1000" fill="hold"/>
                                        <p:tgtEl>
                                          <p:spTgt spid="10"/>
                                        </p:tgtEl>
                                        <p:attrNameLst>
                                          <p:attrName>ppt_x</p:attrName>
                                        </p:attrNameLst>
                                      </p:cBhvr>
                                      <p:tavLst>
                                        <p:tav tm="0">
                                          <p:val>
                                            <p:strVal val="1+#ppt_w/2"/>
                                          </p:val>
                                        </p:tav>
                                        <p:tav tm="100000">
                                          <p:val>
                                            <p:strVal val="#ppt_x"/>
                                          </p:val>
                                        </p:tav>
                                      </p:tavLst>
                                    </p:anim>
                                    <p:anim calcmode="lin" valueType="num">
                                      <p:cBhvr additive="base">
                                        <p:cTn id="21" dur="1000" fill="hold"/>
                                        <p:tgtEl>
                                          <p:spTgt spid="10"/>
                                        </p:tgtEl>
                                        <p:attrNameLst>
                                          <p:attrName>ppt_y</p:attrName>
                                        </p:attrNameLst>
                                      </p:cBhvr>
                                      <p:tavLst>
                                        <p:tav tm="0">
                                          <p:val>
                                            <p:strVal val="#ppt_y"/>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1000" fill="hold"/>
                                        <p:tgtEl>
                                          <p:spTgt spid="11"/>
                                        </p:tgtEl>
                                        <p:attrNameLst>
                                          <p:attrName>ppt_x</p:attrName>
                                        </p:attrNameLst>
                                      </p:cBhvr>
                                      <p:tavLst>
                                        <p:tav tm="0">
                                          <p:val>
                                            <p:strVal val="0-#ppt_w/2"/>
                                          </p:val>
                                        </p:tav>
                                        <p:tav tm="100000">
                                          <p:val>
                                            <p:strVal val="#ppt_x"/>
                                          </p:val>
                                        </p:tav>
                                      </p:tavLst>
                                    </p:anim>
                                    <p:anim calcmode="lin" valueType="num">
                                      <p:cBhvr additive="base">
                                        <p:cTn id="25" dur="1000" fill="hold"/>
                                        <p:tgtEl>
                                          <p:spTgt spid="11"/>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2000"/>
                            </p:stCondLst>
                            <p:childTnLst>
                              <p:par>
                                <p:cTn id="27" presetID="22" presetClass="entr" presetSubtype="8"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500"/>
                                        <p:tgtEl>
                                          <p:spTgt spid="13"/>
                                        </p:tgtEl>
                                      </p:cBhvr>
                                    </p:animEffect>
                                  </p:childTnLst>
                                </p:cTn>
                              </p:par>
                            </p:childTnLst>
                          </p:cTn>
                        </p:par>
                        <p:par>
                          <p:cTn id="30" fill="hold" nodeType="afterGroup">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500"/>
                                        <p:tgtEl>
                                          <p:spTgt spid="12"/>
                                        </p:tgtEl>
                                      </p:cBhvr>
                                    </p:animEffect>
                                  </p:childTnLst>
                                </p:cTn>
                              </p:par>
                              <p:par>
                                <p:cTn id="34" presetID="53" presetClass="entr" presetSubtype="0" fill="hold" grpId="0" nodeType="withEffect">
                                  <p:stCondLst>
                                    <p:cond delay="500"/>
                                  </p:stCondLst>
                                  <p:childTnLst>
                                    <p:set>
                                      <p:cBhvr>
                                        <p:cTn id="35" dur="1" fill="hold">
                                          <p:stCondLst>
                                            <p:cond delay="0"/>
                                          </p:stCondLst>
                                        </p:cTn>
                                        <p:tgtEl>
                                          <p:spTgt spid="21"/>
                                        </p:tgtEl>
                                        <p:attrNameLst>
                                          <p:attrName>style.visibility</p:attrName>
                                        </p:attrNameLst>
                                      </p:cBhvr>
                                      <p:to>
                                        <p:strVal val="visible"/>
                                      </p:to>
                                    </p:set>
                                    <p:anim calcmode="lin" valueType="num">
                                      <p:cBhvr>
                                        <p:cTn id="36" dur="1000" fill="hold"/>
                                        <p:tgtEl>
                                          <p:spTgt spid="21"/>
                                        </p:tgtEl>
                                        <p:attrNameLst>
                                          <p:attrName>ppt_w</p:attrName>
                                        </p:attrNameLst>
                                      </p:cBhvr>
                                      <p:tavLst>
                                        <p:tav tm="0">
                                          <p:val>
                                            <p:fltVal val="0"/>
                                          </p:val>
                                        </p:tav>
                                        <p:tav tm="100000">
                                          <p:val>
                                            <p:strVal val="#ppt_w"/>
                                          </p:val>
                                        </p:tav>
                                      </p:tavLst>
                                    </p:anim>
                                    <p:anim calcmode="lin" valueType="num">
                                      <p:cBhvr>
                                        <p:cTn id="37" dur="1000" fill="hold"/>
                                        <p:tgtEl>
                                          <p:spTgt spid="21"/>
                                        </p:tgtEl>
                                        <p:attrNameLst>
                                          <p:attrName>ppt_h</p:attrName>
                                        </p:attrNameLst>
                                      </p:cBhvr>
                                      <p:tavLst>
                                        <p:tav tm="0">
                                          <p:val>
                                            <p:fltVal val="0"/>
                                          </p:val>
                                        </p:tav>
                                        <p:tav tm="100000">
                                          <p:val>
                                            <p:strVal val="#ppt_h"/>
                                          </p:val>
                                        </p:tav>
                                      </p:tavLst>
                                    </p:anim>
                                    <p:animEffect transition="in" filter="fade">
                                      <p:cBhvr>
                                        <p:cTn id="38" dur="1000"/>
                                        <p:tgtEl>
                                          <p:spTgt spid="21"/>
                                        </p:tgtEl>
                                      </p:cBhvr>
                                    </p:animEffect>
                                  </p:childTnLst>
                                </p:cTn>
                              </p:par>
                            </p:childTnLst>
                          </p:cTn>
                        </p:par>
                        <p:par>
                          <p:cTn id="39" fill="hold" nodeType="afterGroup">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left)">
                                      <p:cBhvr>
                                        <p:cTn id="42" dur="1000"/>
                                        <p:tgtEl>
                                          <p:spTgt spid="22"/>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left)">
                                      <p:cBhvr>
                                        <p:cTn id="45" dur="1000"/>
                                        <p:tgtEl>
                                          <p:spTgt spid="23"/>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1000"/>
                                        <p:tgtEl>
                                          <p:spTgt spid="24"/>
                                        </p:tgtEl>
                                      </p:cBhvr>
                                    </p:animEffect>
                                  </p:childTnLst>
                                </p:cTn>
                              </p:par>
                            </p:childTnLst>
                          </p:cTn>
                        </p:par>
                        <p:par>
                          <p:cTn id="49" fill="hold" nodeType="afterGroup">
                            <p:stCondLst>
                              <p:cond delay="5000"/>
                            </p:stCondLst>
                            <p:childTnLst>
                              <p:par>
                                <p:cTn id="50" presetID="12" presetClass="entr" presetSubtype="4" fill="hold" nodeType="afterEffect">
                                  <p:stCondLst>
                                    <p:cond delay="0"/>
                                  </p:stCondLst>
                                  <p:childTnLst>
                                    <p:set>
                                      <p:cBhvr>
                                        <p:cTn id="51" dur="1" fill="hold">
                                          <p:stCondLst>
                                            <p:cond delay="0"/>
                                          </p:stCondLst>
                                        </p:cTn>
                                        <p:tgtEl>
                                          <p:spTgt spid="25"/>
                                        </p:tgtEl>
                                        <p:attrNameLst>
                                          <p:attrName>style.visibility</p:attrName>
                                        </p:attrNameLst>
                                      </p:cBhvr>
                                      <p:to>
                                        <p:strVal val="visible"/>
                                      </p:to>
                                    </p:set>
                                    <p:anim calcmode="lin" valueType="num">
                                      <p:cBhvr additive="base">
                                        <p:cTn id="52" dur="1000"/>
                                        <p:tgtEl>
                                          <p:spTgt spid="25"/>
                                        </p:tgtEl>
                                        <p:attrNameLst>
                                          <p:attrName>ppt_y</p:attrName>
                                        </p:attrNameLst>
                                      </p:cBhvr>
                                      <p:tavLst>
                                        <p:tav tm="0">
                                          <p:val>
                                            <p:strVal val="#ppt_y+#ppt_h*1.125000"/>
                                          </p:val>
                                        </p:tav>
                                        <p:tav tm="100000">
                                          <p:val>
                                            <p:strVal val="#ppt_y"/>
                                          </p:val>
                                        </p:tav>
                                      </p:tavLst>
                                    </p:anim>
                                    <p:animEffect transition="in" filter="wipe(up)">
                                      <p:cBhvr>
                                        <p:cTn id="53"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21" grpId="0" animBg="1"/>
      <p:bldP spid="22"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a:t>“红船精神”党的先进性之源</a:t>
            </a:r>
          </a:p>
        </p:txBody>
      </p:sp>
      <p:grpSp>
        <p:nvGrpSpPr>
          <p:cNvPr id="4" name="组合 3"/>
          <p:cNvGrpSpPr/>
          <p:nvPr/>
        </p:nvGrpSpPr>
        <p:grpSpPr>
          <a:xfrm>
            <a:off x="444310" y="1095759"/>
            <a:ext cx="10993439" cy="806204"/>
            <a:chOff x="3380133" y="1498847"/>
            <a:chExt cx="11520382" cy="806204"/>
          </a:xfrm>
        </p:grpSpPr>
        <p:sp>
          <p:nvSpPr>
            <p:cNvPr id="5" name="椭圆 4"/>
            <p:cNvSpPr/>
            <p:nvPr/>
          </p:nvSpPr>
          <p:spPr>
            <a:xfrm>
              <a:off x="3380133" y="1664194"/>
              <a:ext cx="480786" cy="480786"/>
            </a:xfrm>
            <a:prstGeom prst="ellipse">
              <a:avLst/>
            </a:prstGeom>
            <a:solidFill>
              <a:srgbClr val="BF0001"/>
            </a:solidFill>
            <a:ln w="76200" cap="flat" cmpd="sng" algn="ctr">
              <a:solidFill>
                <a:srgbClr val="BF0001">
                  <a:alpha val="25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rPr>
                <a:t>1</a:t>
              </a:r>
              <a:endParaRPr kumimoji="0" lang="en-US" sz="24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nvGrpSpPr>
            <p:cNvPr id="6" name="组合 5"/>
            <p:cNvGrpSpPr/>
            <p:nvPr/>
          </p:nvGrpSpPr>
          <p:grpSpPr>
            <a:xfrm>
              <a:off x="4006722" y="1498847"/>
              <a:ext cx="10893793" cy="806204"/>
              <a:chOff x="1163638" y="2561493"/>
              <a:chExt cx="10893793" cy="882403"/>
            </a:xfrm>
            <a:solidFill>
              <a:srgbClr val="BF0001"/>
            </a:solidFill>
            <a:effectLst>
              <a:outerShdw blurRad="190500" dist="127000" dir="2700000" algn="tl" rotWithShape="0">
                <a:prstClr val="black">
                  <a:alpha val="30000"/>
                </a:prstClr>
              </a:outerShdw>
            </a:effectLst>
          </p:grpSpPr>
          <p:sp>
            <p:nvSpPr>
              <p:cNvPr id="8" name="矩形 7"/>
              <p:cNvSpPr/>
              <p:nvPr/>
            </p:nvSpPr>
            <p:spPr>
              <a:xfrm>
                <a:off x="1163638" y="2561493"/>
                <a:ext cx="10893793" cy="882403"/>
              </a:xfrm>
              <a:prstGeom prst="rect">
                <a:avLst/>
              </a:prstGeom>
              <a:grpFill/>
              <a:ln w="12700" cap="flat" cmpd="sng" algn="ctr">
                <a:noFill/>
                <a:prstDash val="solid"/>
                <a:miter lim="800000"/>
              </a:ln>
              <a:effectLst/>
            </p:spPr>
            <p:txBody>
              <a:bodyPr lIns="180000" rtlCol="0" anchor="ctr"/>
              <a:lstStyle/>
              <a:p>
                <a:pPr lvl="0" algn="ctr">
                  <a:defRPr/>
                </a:pPr>
                <a:r>
                  <a:rPr lang="zh-CN" altLang="en-US" sz="2400" b="1" dirty="0">
                    <a:solidFill>
                      <a:srgbClr val="FFFF00"/>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中国共产党沿着红船的航向</a:t>
                </a:r>
                <a:r>
                  <a:rPr lang="zh-CN" altLang="en-US" sz="2400" dirty="0">
                    <a:solidFill>
                      <a:srgbClr val="FFFAE3"/>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，以开天辟地、敢为人先的首创精神，始终站在历史和时代发展的潮头</a:t>
                </a:r>
                <a:endParaRPr lang="zh-CN" altLang="zh-CN" sz="2400" dirty="0">
                  <a:solidFill>
                    <a:srgbClr val="FFFAE3"/>
                  </a:solidFill>
                  <a:latin typeface="思源宋体 CN Heavy" panose="02020900000000000000" pitchFamily="18" charset="-122"/>
                  <a:ea typeface="思源宋体 CN Heavy" panose="02020900000000000000" pitchFamily="18" charset="-122"/>
                  <a:cs typeface="+mn-ea"/>
                  <a:sym typeface="Arial" panose="020B0604020202020204" pitchFamily="34" charset="0"/>
                </a:endParaRPr>
              </a:p>
            </p:txBody>
          </p:sp>
          <p:sp>
            <p:nvSpPr>
              <p:cNvPr id="9" name="矩形 8"/>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sp>
          <p:nvSpPr>
            <p:cNvPr id="7" name="矩形 6"/>
            <p:cNvSpPr/>
            <p:nvPr/>
          </p:nvSpPr>
          <p:spPr>
            <a:xfrm>
              <a:off x="4006722" y="1664194"/>
              <a:ext cx="54000" cy="4807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sp>
        <p:nvSpPr>
          <p:cNvPr id="11" name="Aitds6-1"/>
          <p:cNvSpPr/>
          <p:nvPr>
            <p:custDataLst>
              <p:tags r:id="rId1"/>
            </p:custDataLst>
          </p:nvPr>
        </p:nvSpPr>
        <p:spPr>
          <a:xfrm>
            <a:off x="852407" y="2603716"/>
            <a:ext cx="10501696" cy="3359762"/>
          </a:xfrm>
          <a:custGeom>
            <a:avLst/>
            <a:gdLst>
              <a:gd name="connsiteX0" fmla="*/ 591153 w 11118787"/>
              <a:gd name="connsiteY0" fmla="*/ 0 h 876501"/>
              <a:gd name="connsiteX1" fmla="*/ 11118787 w 11118787"/>
              <a:gd name="connsiteY1" fmla="*/ 0 h 876501"/>
              <a:gd name="connsiteX2" fmla="*/ 11118787 w 11118787"/>
              <a:gd name="connsiteY2" fmla="*/ 876501 h 876501"/>
              <a:gd name="connsiteX3" fmla="*/ 0 w 11118787"/>
              <a:gd name="connsiteY3" fmla="*/ 876501 h 876501"/>
              <a:gd name="connsiteX4" fmla="*/ 0 w 11118787"/>
              <a:gd name="connsiteY4" fmla="*/ 345540 h 876501"/>
              <a:gd name="connsiteX5" fmla="*/ 591153 w 11118787"/>
              <a:gd name="connsiteY5" fmla="*/ 345540 h 876501"/>
              <a:gd name="connsiteX0-1" fmla="*/ 591153 w 11118787"/>
              <a:gd name="connsiteY0-2" fmla="*/ 345540 h 876501"/>
              <a:gd name="connsiteX1-3" fmla="*/ 591153 w 11118787"/>
              <a:gd name="connsiteY1-4" fmla="*/ 0 h 876501"/>
              <a:gd name="connsiteX2-5" fmla="*/ 11118787 w 11118787"/>
              <a:gd name="connsiteY2-6" fmla="*/ 0 h 876501"/>
              <a:gd name="connsiteX3-7" fmla="*/ 11118787 w 11118787"/>
              <a:gd name="connsiteY3-8" fmla="*/ 876501 h 876501"/>
              <a:gd name="connsiteX4-9" fmla="*/ 0 w 11118787"/>
              <a:gd name="connsiteY4-10" fmla="*/ 876501 h 876501"/>
              <a:gd name="connsiteX5-11" fmla="*/ 0 w 11118787"/>
              <a:gd name="connsiteY5-12" fmla="*/ 345540 h 876501"/>
              <a:gd name="connsiteX6" fmla="*/ 682593 w 11118787"/>
              <a:gd name="connsiteY6" fmla="*/ 436980 h 876501"/>
              <a:gd name="connsiteX0-13" fmla="*/ 591153 w 11118787"/>
              <a:gd name="connsiteY0-14" fmla="*/ 345540 h 876501"/>
              <a:gd name="connsiteX1-15" fmla="*/ 591153 w 11118787"/>
              <a:gd name="connsiteY1-16" fmla="*/ 0 h 876501"/>
              <a:gd name="connsiteX2-17" fmla="*/ 11118787 w 11118787"/>
              <a:gd name="connsiteY2-18" fmla="*/ 0 h 876501"/>
              <a:gd name="connsiteX3-19" fmla="*/ 11118787 w 11118787"/>
              <a:gd name="connsiteY3-20" fmla="*/ 876501 h 876501"/>
              <a:gd name="connsiteX4-21" fmla="*/ 0 w 11118787"/>
              <a:gd name="connsiteY4-22" fmla="*/ 876501 h 876501"/>
              <a:gd name="connsiteX5-23" fmla="*/ 0 w 11118787"/>
              <a:gd name="connsiteY5-24" fmla="*/ 345540 h 876501"/>
              <a:gd name="connsiteX0-25" fmla="*/ 591153 w 11118787"/>
              <a:gd name="connsiteY0-26" fmla="*/ 0 h 876501"/>
              <a:gd name="connsiteX1-27" fmla="*/ 11118787 w 11118787"/>
              <a:gd name="connsiteY1-28" fmla="*/ 0 h 876501"/>
              <a:gd name="connsiteX2-29" fmla="*/ 11118787 w 11118787"/>
              <a:gd name="connsiteY2-30" fmla="*/ 876501 h 876501"/>
              <a:gd name="connsiteX3-31" fmla="*/ 0 w 11118787"/>
              <a:gd name="connsiteY3-32" fmla="*/ 876501 h 876501"/>
              <a:gd name="connsiteX4-33" fmla="*/ 0 w 11118787"/>
              <a:gd name="connsiteY4-34" fmla="*/ 345540 h 876501"/>
              <a:gd name="connsiteX0-35" fmla="*/ 1497808 w 11118787"/>
              <a:gd name="connsiteY0-36" fmla="*/ 0 h 876501"/>
              <a:gd name="connsiteX1-37" fmla="*/ 11118787 w 11118787"/>
              <a:gd name="connsiteY1-38" fmla="*/ 0 h 876501"/>
              <a:gd name="connsiteX2-39" fmla="*/ 11118787 w 11118787"/>
              <a:gd name="connsiteY2-40" fmla="*/ 876501 h 876501"/>
              <a:gd name="connsiteX3-41" fmla="*/ 0 w 11118787"/>
              <a:gd name="connsiteY3-42" fmla="*/ 876501 h 876501"/>
              <a:gd name="connsiteX4-43" fmla="*/ 0 w 11118787"/>
              <a:gd name="connsiteY4-44" fmla="*/ 345540 h 876501"/>
              <a:gd name="connsiteX0-45" fmla="*/ 1497808 w 11118787"/>
              <a:gd name="connsiteY0-46" fmla="*/ 0 h 876501"/>
              <a:gd name="connsiteX1-47" fmla="*/ 11118787 w 11118787"/>
              <a:gd name="connsiteY1-48" fmla="*/ 0 h 876501"/>
              <a:gd name="connsiteX2-49" fmla="*/ 11118787 w 11118787"/>
              <a:gd name="connsiteY2-50" fmla="*/ 876501 h 876501"/>
              <a:gd name="connsiteX3-51" fmla="*/ 0 w 11118787"/>
              <a:gd name="connsiteY3-52" fmla="*/ 876501 h 876501"/>
              <a:gd name="connsiteX4-53" fmla="*/ 0 w 11118787"/>
              <a:gd name="connsiteY4-54" fmla="*/ 167812 h 87650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1118787" h="876500">
                <a:moveTo>
                  <a:pt x="1497808" y="0"/>
                </a:moveTo>
                <a:lnTo>
                  <a:pt x="11118787" y="0"/>
                </a:lnTo>
                <a:lnTo>
                  <a:pt x="11118787" y="876501"/>
                </a:lnTo>
                <a:lnTo>
                  <a:pt x="0" y="876501"/>
                </a:lnTo>
                <a:lnTo>
                  <a:pt x="0" y="167812"/>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仓耳渔阳体 W03" panose="02020400000000000000" pitchFamily="18" charset="-122"/>
              <a:cs typeface="+mn-ea"/>
              <a:sym typeface="+mn-lt"/>
            </a:endParaRPr>
          </a:p>
        </p:txBody>
      </p:sp>
      <p:sp>
        <p:nvSpPr>
          <p:cNvPr id="15" name="Aitds7"/>
          <p:cNvSpPr/>
          <p:nvPr/>
        </p:nvSpPr>
        <p:spPr>
          <a:xfrm>
            <a:off x="1004723" y="3391036"/>
            <a:ext cx="9908442" cy="2246769"/>
          </a:xfrm>
          <a:prstGeom prst="rect">
            <a:avLst/>
          </a:prstGeom>
        </p:spPr>
        <p:txBody>
          <a:bodyPr wrap="square">
            <a:spAutoFit/>
          </a:bodyPr>
          <a:lstStyle/>
          <a:p>
            <a:pPr marL="285750" indent="-285750" algn="just">
              <a:buFont typeface="Arial" panose="020B0604020202020204" pitchFamily="34" charset="0"/>
              <a:buChar char="•"/>
            </a:pPr>
            <a:r>
              <a:rPr lang="zh-CN" altLang="en-US" sz="1400" dirty="0">
                <a:latin typeface="仓耳渔阳体 W03" panose="02020400000000000000" pitchFamily="18" charset="-122"/>
                <a:ea typeface="仓耳渔阳体 W03" panose="02020400000000000000" pitchFamily="18" charset="-122"/>
                <a:cs typeface="+mn-ea"/>
                <a:sym typeface="+mn-lt"/>
              </a:rPr>
              <a:t>上世纪</a:t>
            </a:r>
            <a:r>
              <a:rPr lang="en-US" altLang="zh-CN" sz="1400" dirty="0">
                <a:latin typeface="仓耳渔阳体 W03" panose="02020400000000000000" pitchFamily="18" charset="-122"/>
                <a:ea typeface="仓耳渔阳体 W03" panose="02020400000000000000" pitchFamily="18" charset="-122"/>
                <a:cs typeface="+mn-ea"/>
                <a:sym typeface="+mn-lt"/>
              </a:rPr>
              <a:t>20</a:t>
            </a:r>
            <a:r>
              <a:rPr lang="zh-CN" altLang="en-US" sz="1400" dirty="0">
                <a:latin typeface="仓耳渔阳体 W03" panose="02020400000000000000" pitchFamily="18" charset="-122"/>
                <a:ea typeface="仓耳渔阳体 W03" panose="02020400000000000000" pitchFamily="18" charset="-122"/>
                <a:cs typeface="+mn-ea"/>
                <a:sym typeface="+mn-lt"/>
              </a:rPr>
              <a:t>年代的旧中国，是一个半封建半殖民地的社会。</a:t>
            </a:r>
            <a:endParaRPr lang="en-US" altLang="zh-CN" sz="1400" dirty="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dirty="0">
                <a:latin typeface="仓耳渔阳体 W03" panose="02020400000000000000" pitchFamily="18" charset="-122"/>
                <a:ea typeface="仓耳渔阳体 W03" panose="02020400000000000000" pitchFamily="18" charset="-122"/>
                <a:cs typeface="+mn-ea"/>
                <a:sym typeface="+mn-lt"/>
              </a:rPr>
              <a:t>“十月革命”一声炮响给我们送来马克思列宁主义，“五四”运动中工人阶级登上政治舞台，这都为中国共产党的诞生作了思想和组织上的准备。</a:t>
            </a:r>
            <a:endParaRPr lang="en-US" altLang="zh-CN" sz="1400" dirty="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dirty="0">
                <a:latin typeface="仓耳渔阳体 W03" panose="02020400000000000000" pitchFamily="18" charset="-122"/>
                <a:ea typeface="仓耳渔阳体 W03" panose="02020400000000000000" pitchFamily="18" charset="-122"/>
                <a:cs typeface="+mn-ea"/>
                <a:sym typeface="+mn-lt"/>
              </a:rPr>
              <a:t>中国共产党正是顺应求民族独立、谋人民解放的历史使命，勇立社会历史发展的潮头，在南湖红船上宣告成立，从此使中国革命的历史翻开了崭新的一页。</a:t>
            </a:r>
            <a:endParaRPr lang="en-US" altLang="zh-CN" sz="1400" dirty="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dirty="0">
                <a:latin typeface="仓耳渔阳体 W03" panose="02020400000000000000" pitchFamily="18" charset="-122"/>
                <a:ea typeface="仓耳渔阳体 W03" panose="02020400000000000000" pitchFamily="18" charset="-122"/>
                <a:cs typeface="+mn-ea"/>
                <a:sym typeface="+mn-lt"/>
              </a:rPr>
              <a:t>对此，毛泽东同志称之为“开天辟地的大事变”。</a:t>
            </a:r>
            <a:endParaRPr lang="en-US" altLang="zh-CN" sz="1400" dirty="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dirty="0">
                <a:latin typeface="仓耳渔阳体 W03" panose="02020400000000000000" pitchFamily="18" charset="-122"/>
                <a:ea typeface="仓耳渔阳体 W03" panose="02020400000000000000" pitchFamily="18" charset="-122"/>
                <a:cs typeface="+mn-ea"/>
                <a:sym typeface="+mn-lt"/>
              </a:rPr>
              <a:t>董必武同志在故地重游中欣然命笔：“烟雨楼台革命萌生，此间曾著星星火；风云世界逢春蛰起，到处皆闻殷殷雷。”</a:t>
            </a:r>
            <a:endParaRPr lang="en-US" altLang="zh-CN" sz="1400" dirty="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dirty="0">
                <a:latin typeface="仓耳渔阳体 W03" panose="02020400000000000000" pitchFamily="18" charset="-122"/>
                <a:ea typeface="仓耳渔阳体 W03" panose="02020400000000000000" pitchFamily="18" charset="-122"/>
                <a:cs typeface="+mn-ea"/>
                <a:sym typeface="+mn-lt"/>
              </a:rPr>
              <a:t>南湖红船点燃的星星之火，形成了中国革命的燎原之势，使四海翻腾，五岳震荡。</a:t>
            </a:r>
            <a:endParaRPr lang="en-US" altLang="zh-CN" sz="1400" dirty="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dirty="0">
                <a:latin typeface="仓耳渔阳体 W03" panose="02020400000000000000" pitchFamily="18" charset="-122"/>
                <a:ea typeface="仓耳渔阳体 W03" panose="02020400000000000000" pitchFamily="18" charset="-122"/>
                <a:cs typeface="+mn-ea"/>
                <a:sym typeface="+mn-lt"/>
              </a:rPr>
              <a:t>我们党从这里走向井冈山，走向延安，走向西柏坡，由一个领导人民为夺取政权而奋斗的党，成为领导人民掌握政权并长期执政的党。</a:t>
            </a:r>
          </a:p>
        </p:txBody>
      </p:sp>
      <p:pic>
        <p:nvPicPr>
          <p:cNvPr id="18" name="Aitds7"/>
          <p:cNvPicPr>
            <a:picLocks noChangeAspect="1"/>
          </p:cNvPicPr>
          <p:nvPr>
            <p:custDataLst>
              <p:tags r:id="rId2"/>
            </p:custDataLst>
          </p:nvPr>
        </p:nvPicPr>
        <p:blipFill>
          <a:blip r:embed="rId4" cstate="email">
            <a:extLst>
              <a:ext uri="{28A0092B-C50C-407E-A947-70E740481C1C}">
                <a14:useLocalDpi xmlns:a14="http://schemas.microsoft.com/office/drawing/2010/main"/>
              </a:ext>
            </a:extLst>
          </a:blip>
          <a:stretch>
            <a:fillRect/>
          </a:stretch>
        </p:blipFill>
        <p:spPr>
          <a:xfrm>
            <a:off x="501705" y="1623777"/>
            <a:ext cx="2164004" cy="19288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p:cTn id="15" dur="500" fill="hold"/>
                                        <p:tgtEl>
                                          <p:spTgt spid="18"/>
                                        </p:tgtEl>
                                        <p:attrNameLst>
                                          <p:attrName>ppt_w</p:attrName>
                                        </p:attrNameLst>
                                      </p:cBhvr>
                                      <p:tavLst>
                                        <p:tav tm="0">
                                          <p:val>
                                            <p:fltVal val="0"/>
                                          </p:val>
                                        </p:tav>
                                        <p:tav tm="100000">
                                          <p:val>
                                            <p:strVal val="#ppt_w"/>
                                          </p:val>
                                        </p:tav>
                                      </p:tavLst>
                                    </p:anim>
                                    <p:anim calcmode="lin" valueType="num">
                                      <p:cBhvr>
                                        <p:cTn id="16" dur="500" fill="hold"/>
                                        <p:tgtEl>
                                          <p:spTgt spid="18"/>
                                        </p:tgtEl>
                                        <p:attrNameLst>
                                          <p:attrName>ppt_h</p:attrName>
                                        </p:attrNameLst>
                                      </p:cBhvr>
                                      <p:tavLst>
                                        <p:tav tm="0">
                                          <p:val>
                                            <p:fltVal val="0"/>
                                          </p:val>
                                        </p:tav>
                                        <p:tav tm="100000">
                                          <p:val>
                                            <p:strVal val="#ppt_h"/>
                                          </p:val>
                                        </p:tav>
                                      </p:tavLst>
                                    </p:anim>
                                    <p:animEffect transition="in" filter="fade">
                                      <p:cBhvr>
                                        <p:cTn id="17" dur="500"/>
                                        <p:tgtEl>
                                          <p:spTgt spid="18"/>
                                        </p:tgtEl>
                                      </p:cBhvr>
                                    </p:animEffect>
                                  </p:childTnLst>
                                </p:cTn>
                              </p:par>
                            </p:childTnLst>
                          </p:cTn>
                        </p:par>
                        <p:par>
                          <p:cTn id="18" fill="hold" nodeType="afterGroup">
                            <p:stCondLst>
                              <p:cond delay="1500"/>
                            </p:stCondLst>
                            <p:childTnLst>
                              <p:par>
                                <p:cTn id="19" presetID="31" presetClass="entr" presetSubtype="0" fill="hold" grpId="0" nodeType="afterEffect">
                                  <p:stCondLst>
                                    <p:cond delay="0"/>
                                  </p:stCondLst>
                                  <p:iterate type="lt">
                                    <p:tmPct val="518"/>
                                  </p:iterate>
                                  <p:childTnLst>
                                    <p:set>
                                      <p:cBhvr>
                                        <p:cTn id="20" dur="1" fill="hold">
                                          <p:stCondLst>
                                            <p:cond delay="0"/>
                                          </p:stCondLst>
                                        </p:cTn>
                                        <p:tgtEl>
                                          <p:spTgt spid="15"/>
                                        </p:tgtEl>
                                        <p:attrNameLst>
                                          <p:attrName>style.visibility</p:attrName>
                                        </p:attrNameLst>
                                      </p:cBhvr>
                                      <p:to>
                                        <p:strVal val="visible"/>
                                      </p:to>
                                    </p:set>
                                    <p:anim calcmode="lin" valueType="num">
                                      <p:cBhvr>
                                        <p:cTn id="21" dur="750" fill="hold"/>
                                        <p:tgtEl>
                                          <p:spTgt spid="15"/>
                                        </p:tgtEl>
                                        <p:attrNameLst>
                                          <p:attrName>ppt_w</p:attrName>
                                        </p:attrNameLst>
                                      </p:cBhvr>
                                      <p:tavLst>
                                        <p:tav tm="0">
                                          <p:val>
                                            <p:fltVal val="0"/>
                                          </p:val>
                                        </p:tav>
                                        <p:tav tm="100000">
                                          <p:val>
                                            <p:strVal val="#ppt_w"/>
                                          </p:val>
                                        </p:tav>
                                      </p:tavLst>
                                    </p:anim>
                                    <p:anim calcmode="lin" valueType="num">
                                      <p:cBhvr>
                                        <p:cTn id="22" dur="750" fill="hold"/>
                                        <p:tgtEl>
                                          <p:spTgt spid="15"/>
                                        </p:tgtEl>
                                        <p:attrNameLst>
                                          <p:attrName>ppt_h</p:attrName>
                                        </p:attrNameLst>
                                      </p:cBhvr>
                                      <p:tavLst>
                                        <p:tav tm="0">
                                          <p:val>
                                            <p:fltVal val="0"/>
                                          </p:val>
                                        </p:tav>
                                        <p:tav tm="100000">
                                          <p:val>
                                            <p:strVal val="#ppt_h"/>
                                          </p:val>
                                        </p:tav>
                                      </p:tavLst>
                                    </p:anim>
                                    <p:anim calcmode="lin" valueType="num">
                                      <p:cBhvr>
                                        <p:cTn id="23" dur="750" fill="hold"/>
                                        <p:tgtEl>
                                          <p:spTgt spid="15"/>
                                        </p:tgtEl>
                                        <p:attrNameLst>
                                          <p:attrName>style.rotation</p:attrName>
                                        </p:attrNameLst>
                                      </p:cBhvr>
                                      <p:tavLst>
                                        <p:tav tm="0">
                                          <p:val>
                                            <p:fltVal val="90"/>
                                          </p:val>
                                        </p:tav>
                                        <p:tav tm="100000">
                                          <p:val>
                                            <p:fltVal val="0"/>
                                          </p:val>
                                        </p:tav>
                                      </p:tavLst>
                                    </p:anim>
                                    <p:animEffect transition="in" filter="fade">
                                      <p:cBhvr>
                                        <p:cTn id="24"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a:t>“红船精神”党的先进性之源</a:t>
            </a:r>
          </a:p>
        </p:txBody>
      </p:sp>
      <p:grpSp>
        <p:nvGrpSpPr>
          <p:cNvPr id="4" name="组合 3"/>
          <p:cNvGrpSpPr/>
          <p:nvPr/>
        </p:nvGrpSpPr>
        <p:grpSpPr>
          <a:xfrm>
            <a:off x="444310" y="1095759"/>
            <a:ext cx="10993439" cy="806204"/>
            <a:chOff x="3380133" y="1498847"/>
            <a:chExt cx="11520382" cy="806204"/>
          </a:xfrm>
        </p:grpSpPr>
        <p:sp>
          <p:nvSpPr>
            <p:cNvPr id="5" name="椭圆 4"/>
            <p:cNvSpPr/>
            <p:nvPr/>
          </p:nvSpPr>
          <p:spPr>
            <a:xfrm>
              <a:off x="3380133" y="1664194"/>
              <a:ext cx="480786" cy="480786"/>
            </a:xfrm>
            <a:prstGeom prst="ellipse">
              <a:avLst/>
            </a:prstGeom>
            <a:solidFill>
              <a:srgbClr val="BF0001"/>
            </a:solidFill>
            <a:ln w="76200" cap="flat" cmpd="sng" algn="ctr">
              <a:solidFill>
                <a:srgbClr val="BF0001">
                  <a:alpha val="25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rPr>
                <a:t>2</a:t>
              </a:r>
              <a:endParaRPr kumimoji="0" lang="en-US" sz="24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nvGrpSpPr>
            <p:cNvPr id="6" name="组合 5"/>
            <p:cNvGrpSpPr/>
            <p:nvPr/>
          </p:nvGrpSpPr>
          <p:grpSpPr>
            <a:xfrm>
              <a:off x="4006722" y="1498847"/>
              <a:ext cx="10893793" cy="806204"/>
              <a:chOff x="1163638" y="2561493"/>
              <a:chExt cx="10893793" cy="882403"/>
            </a:xfrm>
            <a:solidFill>
              <a:srgbClr val="BF0001"/>
            </a:solidFill>
            <a:effectLst>
              <a:outerShdw blurRad="190500" dist="127000" dir="2700000" algn="tl" rotWithShape="0">
                <a:prstClr val="black">
                  <a:alpha val="30000"/>
                </a:prstClr>
              </a:outerShdw>
            </a:effectLst>
          </p:grpSpPr>
          <p:sp>
            <p:nvSpPr>
              <p:cNvPr id="8" name="矩形 7"/>
              <p:cNvSpPr/>
              <p:nvPr/>
            </p:nvSpPr>
            <p:spPr>
              <a:xfrm>
                <a:off x="1163638" y="2561493"/>
                <a:ext cx="10893793" cy="882403"/>
              </a:xfrm>
              <a:prstGeom prst="rect">
                <a:avLst/>
              </a:prstGeom>
              <a:grpFill/>
              <a:ln w="12700" cap="flat" cmpd="sng" algn="ctr">
                <a:noFill/>
                <a:prstDash val="solid"/>
                <a:miter lim="800000"/>
              </a:ln>
              <a:effectLst/>
            </p:spPr>
            <p:txBody>
              <a:bodyPr lIns="180000" rtlCol="0" anchor="ctr"/>
              <a:lstStyle/>
              <a:p>
                <a:pPr lvl="0" algn="ctr">
                  <a:defRPr/>
                </a:pPr>
                <a:r>
                  <a:rPr lang="zh-CN" altLang="en-US" sz="2400" b="1" dirty="0">
                    <a:solidFill>
                      <a:srgbClr val="FFFF00"/>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中国共产党扬起红船的风帆</a:t>
                </a:r>
                <a:r>
                  <a:rPr lang="zh-CN" altLang="en-US" sz="2400" dirty="0">
                    <a:solidFill>
                      <a:srgbClr val="FFFAE3"/>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，以坚定理想、百折不挠的奋斗精神，矢志推动中国革命和建设事业不断前进</a:t>
                </a:r>
                <a:endParaRPr lang="zh-CN" altLang="zh-CN" sz="2400" dirty="0">
                  <a:solidFill>
                    <a:srgbClr val="FFFAE3"/>
                  </a:solidFill>
                  <a:latin typeface="思源宋体 CN Heavy" panose="02020900000000000000" pitchFamily="18" charset="-122"/>
                  <a:ea typeface="思源宋体 CN Heavy" panose="02020900000000000000" pitchFamily="18" charset="-122"/>
                  <a:cs typeface="+mn-ea"/>
                  <a:sym typeface="Arial" panose="020B0604020202020204" pitchFamily="34" charset="0"/>
                </a:endParaRPr>
              </a:p>
            </p:txBody>
          </p:sp>
          <p:sp>
            <p:nvSpPr>
              <p:cNvPr id="9" name="矩形 8"/>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sp>
          <p:nvSpPr>
            <p:cNvPr id="7" name="矩形 6"/>
            <p:cNvSpPr/>
            <p:nvPr/>
          </p:nvSpPr>
          <p:spPr>
            <a:xfrm>
              <a:off x="4006722" y="1664194"/>
              <a:ext cx="54000" cy="4807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sp>
        <p:nvSpPr>
          <p:cNvPr id="10" name="Aitds6-1"/>
          <p:cNvSpPr/>
          <p:nvPr>
            <p:custDataLst>
              <p:tags r:id="rId1"/>
            </p:custDataLst>
          </p:nvPr>
        </p:nvSpPr>
        <p:spPr>
          <a:xfrm>
            <a:off x="852407" y="2603716"/>
            <a:ext cx="10501696" cy="3812582"/>
          </a:xfrm>
          <a:custGeom>
            <a:avLst/>
            <a:gdLst>
              <a:gd name="connsiteX0" fmla="*/ 591153 w 11118787"/>
              <a:gd name="connsiteY0" fmla="*/ 0 h 876501"/>
              <a:gd name="connsiteX1" fmla="*/ 11118787 w 11118787"/>
              <a:gd name="connsiteY1" fmla="*/ 0 h 876501"/>
              <a:gd name="connsiteX2" fmla="*/ 11118787 w 11118787"/>
              <a:gd name="connsiteY2" fmla="*/ 876501 h 876501"/>
              <a:gd name="connsiteX3" fmla="*/ 0 w 11118787"/>
              <a:gd name="connsiteY3" fmla="*/ 876501 h 876501"/>
              <a:gd name="connsiteX4" fmla="*/ 0 w 11118787"/>
              <a:gd name="connsiteY4" fmla="*/ 345540 h 876501"/>
              <a:gd name="connsiteX5" fmla="*/ 591153 w 11118787"/>
              <a:gd name="connsiteY5" fmla="*/ 345540 h 876501"/>
              <a:gd name="connsiteX0-1" fmla="*/ 591153 w 11118787"/>
              <a:gd name="connsiteY0-2" fmla="*/ 345540 h 876501"/>
              <a:gd name="connsiteX1-3" fmla="*/ 591153 w 11118787"/>
              <a:gd name="connsiteY1-4" fmla="*/ 0 h 876501"/>
              <a:gd name="connsiteX2-5" fmla="*/ 11118787 w 11118787"/>
              <a:gd name="connsiteY2-6" fmla="*/ 0 h 876501"/>
              <a:gd name="connsiteX3-7" fmla="*/ 11118787 w 11118787"/>
              <a:gd name="connsiteY3-8" fmla="*/ 876501 h 876501"/>
              <a:gd name="connsiteX4-9" fmla="*/ 0 w 11118787"/>
              <a:gd name="connsiteY4-10" fmla="*/ 876501 h 876501"/>
              <a:gd name="connsiteX5-11" fmla="*/ 0 w 11118787"/>
              <a:gd name="connsiteY5-12" fmla="*/ 345540 h 876501"/>
              <a:gd name="connsiteX6" fmla="*/ 682593 w 11118787"/>
              <a:gd name="connsiteY6" fmla="*/ 436980 h 876501"/>
              <a:gd name="connsiteX0-13" fmla="*/ 591153 w 11118787"/>
              <a:gd name="connsiteY0-14" fmla="*/ 345540 h 876501"/>
              <a:gd name="connsiteX1-15" fmla="*/ 591153 w 11118787"/>
              <a:gd name="connsiteY1-16" fmla="*/ 0 h 876501"/>
              <a:gd name="connsiteX2-17" fmla="*/ 11118787 w 11118787"/>
              <a:gd name="connsiteY2-18" fmla="*/ 0 h 876501"/>
              <a:gd name="connsiteX3-19" fmla="*/ 11118787 w 11118787"/>
              <a:gd name="connsiteY3-20" fmla="*/ 876501 h 876501"/>
              <a:gd name="connsiteX4-21" fmla="*/ 0 w 11118787"/>
              <a:gd name="connsiteY4-22" fmla="*/ 876501 h 876501"/>
              <a:gd name="connsiteX5-23" fmla="*/ 0 w 11118787"/>
              <a:gd name="connsiteY5-24" fmla="*/ 345540 h 876501"/>
              <a:gd name="connsiteX0-25" fmla="*/ 591153 w 11118787"/>
              <a:gd name="connsiteY0-26" fmla="*/ 0 h 876501"/>
              <a:gd name="connsiteX1-27" fmla="*/ 11118787 w 11118787"/>
              <a:gd name="connsiteY1-28" fmla="*/ 0 h 876501"/>
              <a:gd name="connsiteX2-29" fmla="*/ 11118787 w 11118787"/>
              <a:gd name="connsiteY2-30" fmla="*/ 876501 h 876501"/>
              <a:gd name="connsiteX3-31" fmla="*/ 0 w 11118787"/>
              <a:gd name="connsiteY3-32" fmla="*/ 876501 h 876501"/>
              <a:gd name="connsiteX4-33" fmla="*/ 0 w 11118787"/>
              <a:gd name="connsiteY4-34" fmla="*/ 345540 h 876501"/>
              <a:gd name="connsiteX0-35" fmla="*/ 1497808 w 11118787"/>
              <a:gd name="connsiteY0-36" fmla="*/ 0 h 876501"/>
              <a:gd name="connsiteX1-37" fmla="*/ 11118787 w 11118787"/>
              <a:gd name="connsiteY1-38" fmla="*/ 0 h 876501"/>
              <a:gd name="connsiteX2-39" fmla="*/ 11118787 w 11118787"/>
              <a:gd name="connsiteY2-40" fmla="*/ 876501 h 876501"/>
              <a:gd name="connsiteX3-41" fmla="*/ 0 w 11118787"/>
              <a:gd name="connsiteY3-42" fmla="*/ 876501 h 876501"/>
              <a:gd name="connsiteX4-43" fmla="*/ 0 w 11118787"/>
              <a:gd name="connsiteY4-44" fmla="*/ 345540 h 876501"/>
              <a:gd name="connsiteX0-45" fmla="*/ 1497808 w 11118787"/>
              <a:gd name="connsiteY0-46" fmla="*/ 0 h 876501"/>
              <a:gd name="connsiteX1-47" fmla="*/ 11118787 w 11118787"/>
              <a:gd name="connsiteY1-48" fmla="*/ 0 h 876501"/>
              <a:gd name="connsiteX2-49" fmla="*/ 11118787 w 11118787"/>
              <a:gd name="connsiteY2-50" fmla="*/ 876501 h 876501"/>
              <a:gd name="connsiteX3-51" fmla="*/ 0 w 11118787"/>
              <a:gd name="connsiteY3-52" fmla="*/ 876501 h 876501"/>
              <a:gd name="connsiteX4-53" fmla="*/ 0 w 11118787"/>
              <a:gd name="connsiteY4-54" fmla="*/ 167812 h 87650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1118787" h="876500">
                <a:moveTo>
                  <a:pt x="1497808" y="0"/>
                </a:moveTo>
                <a:lnTo>
                  <a:pt x="11118787" y="0"/>
                </a:lnTo>
                <a:lnTo>
                  <a:pt x="11118787" y="876501"/>
                </a:lnTo>
                <a:lnTo>
                  <a:pt x="0" y="876501"/>
                </a:lnTo>
                <a:lnTo>
                  <a:pt x="0" y="167812"/>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仓耳渔阳体 W03" panose="02020400000000000000" pitchFamily="18" charset="-122"/>
              <a:cs typeface="+mn-ea"/>
              <a:sym typeface="+mn-lt"/>
            </a:endParaRPr>
          </a:p>
        </p:txBody>
      </p:sp>
      <p:pic>
        <p:nvPicPr>
          <p:cNvPr id="11" name="Aitds7"/>
          <p:cNvPicPr>
            <a:picLocks noChangeAspect="1"/>
          </p:cNvPicPr>
          <p:nvPr>
            <p:custDataLst>
              <p:tags r:id="rId2"/>
            </p:custDataLst>
          </p:nvPr>
        </p:nvPicPr>
        <p:blipFill>
          <a:blip r:embed="rId4" cstate="email">
            <a:extLst>
              <a:ext uri="{28A0092B-C50C-407E-A947-70E740481C1C}">
                <a14:useLocalDpi xmlns:a14="http://schemas.microsoft.com/office/drawing/2010/main"/>
              </a:ext>
            </a:extLst>
          </a:blip>
          <a:stretch>
            <a:fillRect/>
          </a:stretch>
        </p:blipFill>
        <p:spPr>
          <a:xfrm>
            <a:off x="501705" y="1623777"/>
            <a:ext cx="2164004" cy="1928823"/>
          </a:xfrm>
          <a:prstGeom prst="rect">
            <a:avLst/>
          </a:prstGeom>
        </p:spPr>
      </p:pic>
      <p:sp>
        <p:nvSpPr>
          <p:cNvPr id="12" name="Aitds7"/>
          <p:cNvSpPr/>
          <p:nvPr/>
        </p:nvSpPr>
        <p:spPr>
          <a:xfrm>
            <a:off x="1004724" y="3391036"/>
            <a:ext cx="6620442" cy="2769989"/>
          </a:xfrm>
          <a:prstGeom prst="rect">
            <a:avLst/>
          </a:prstGeom>
        </p:spPr>
        <p:txBody>
          <a:bodyPr wrap="square">
            <a:spAutoFit/>
          </a:bodyPr>
          <a:lstStyle/>
          <a:p>
            <a:pPr algn="ctr"/>
            <a:r>
              <a:rPr lang="zh-CN" altLang="en-US" sz="2000">
                <a:solidFill>
                  <a:srgbClr val="C00000"/>
                </a:solidFill>
                <a:latin typeface="仓耳渔阳体 W03" panose="02020400000000000000" pitchFamily="18" charset="-122"/>
                <a:ea typeface="仓耳渔阳体 W03" panose="02020400000000000000" pitchFamily="18" charset="-122"/>
                <a:cs typeface="+mn-ea"/>
                <a:sym typeface="+mn-lt"/>
              </a:rPr>
              <a:t>中国共产党是以马克思主义理论武装起来的先进政党。</a:t>
            </a:r>
            <a:endParaRPr lang="en-US" altLang="zh-CN" sz="2000">
              <a:solidFill>
                <a:srgbClr val="C00000"/>
              </a:solidFill>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a:latin typeface="仓耳渔阳体 W03" panose="02020400000000000000" pitchFamily="18" charset="-122"/>
                <a:ea typeface="仓耳渔阳体 W03" panose="02020400000000000000" pitchFamily="18" charset="-122"/>
                <a:cs typeface="+mn-ea"/>
                <a:sym typeface="+mn-lt"/>
              </a:rPr>
              <a:t>中国共产党的诞生，使中国革命从此有了坚定的理想信念和强大的精神支柱</a:t>
            </a:r>
            <a:endParaRPr lang="en-US" altLang="zh-CN" sz="140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a:latin typeface="仓耳渔阳体 W03" panose="02020400000000000000" pitchFamily="18" charset="-122"/>
                <a:ea typeface="仓耳渔阳体 W03" panose="02020400000000000000" pitchFamily="18" charset="-122"/>
                <a:cs typeface="+mn-ea"/>
                <a:sym typeface="+mn-lt"/>
              </a:rPr>
              <a:t>在惊涛骇浪不断的革命大潮中，红船在升腾，共产党人的信念也在升腾。</a:t>
            </a:r>
            <a:endParaRPr lang="en-US" altLang="zh-CN" sz="140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a:latin typeface="仓耳渔阳体 W03" panose="02020400000000000000" pitchFamily="18" charset="-122"/>
                <a:ea typeface="仓耳渔阳体 W03" panose="02020400000000000000" pitchFamily="18" charset="-122"/>
                <a:cs typeface="+mn-ea"/>
                <a:sym typeface="+mn-lt"/>
              </a:rPr>
              <a:t>当初，党的“一大”会议在白色恐怖中召开，由上海转至嘉兴，在南湖红船上完成缔造中国共产党的使命，靠的是坚定的理想信念和百折不挠的革命精神。</a:t>
            </a:r>
            <a:endParaRPr lang="en-US" altLang="zh-CN" sz="140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a:latin typeface="仓耳渔阳体 W03" panose="02020400000000000000" pitchFamily="18" charset="-122"/>
                <a:ea typeface="仓耳渔阳体 W03" panose="02020400000000000000" pitchFamily="18" charset="-122"/>
                <a:cs typeface="+mn-ea"/>
                <a:sym typeface="+mn-lt"/>
              </a:rPr>
              <a:t>之后，我们党在长期艰苦卓绝的奋斗中，历经曲折而不畏艰险，屡受考验而不变初衷，由小到大，由弱变强，靠的还是坚定的理想信念和百折不挠的革命精神。</a:t>
            </a:r>
            <a:endParaRPr lang="en-US" altLang="zh-CN" sz="1400">
              <a:latin typeface="仓耳渔阳体 W03" panose="02020400000000000000" pitchFamily="18" charset="-122"/>
              <a:ea typeface="仓耳渔阳体 W03" panose="02020400000000000000" pitchFamily="18" charset="-122"/>
              <a:cs typeface="+mn-ea"/>
              <a:sym typeface="+mn-lt"/>
            </a:endParaRPr>
          </a:p>
          <a:p>
            <a:pPr marL="285750" indent="-285750" algn="just">
              <a:buFont typeface="Arial" panose="020B0604020202020204" pitchFamily="34" charset="0"/>
              <a:buChar char="•"/>
            </a:pPr>
            <a:r>
              <a:rPr lang="zh-CN" altLang="en-US" sz="1400">
                <a:latin typeface="仓耳渔阳体 W03" panose="02020400000000000000" pitchFamily="18" charset="-122"/>
                <a:ea typeface="仓耳渔阳体 W03" panose="02020400000000000000" pitchFamily="18" charset="-122"/>
                <a:cs typeface="+mn-ea"/>
                <a:sym typeface="+mn-lt"/>
              </a:rPr>
              <a:t>中国共产党人不管风吹浪打，不怕急流险滩，始终坚定自己的理想和信念，以压倒一切敌人、战胜一切困难的大无畏英雄气概，矢志推动中国革命和建设事业的大船劈波斩浪、不断奋进。</a:t>
            </a:r>
          </a:p>
          <a:p>
            <a:pPr marL="285750" indent="-285750" algn="just">
              <a:buFont typeface="Arial" panose="020B0604020202020204" pitchFamily="34" charset="0"/>
              <a:buChar char="•"/>
            </a:pPr>
            <a:endParaRPr lang="zh-CN" altLang="en-US" sz="1400">
              <a:latin typeface="仓耳渔阳体 W03" panose="02020400000000000000" pitchFamily="18" charset="-122"/>
              <a:ea typeface="仓耳渔阳体 W03" panose="02020400000000000000" pitchFamily="18" charset="-122"/>
              <a:cs typeface="+mn-ea"/>
              <a:sym typeface="+mn-lt"/>
            </a:endParaRPr>
          </a:p>
        </p:txBody>
      </p:sp>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259227" y="3146156"/>
            <a:ext cx="5109854" cy="37118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par>
                          <p:cTn id="18" fill="hold" nodeType="afterGroup">
                            <p:stCondLst>
                              <p:cond delay="1500"/>
                            </p:stCondLst>
                            <p:childTnLst>
                              <p:par>
                                <p:cTn id="19" presetID="31" presetClass="entr" presetSubtype="0" fill="hold" grpId="0" nodeType="afterEffect">
                                  <p:stCondLst>
                                    <p:cond delay="0"/>
                                  </p:stCondLst>
                                  <p:iterate type="lt">
                                    <p:tmPct val="518"/>
                                  </p:iterate>
                                  <p:childTnLst>
                                    <p:set>
                                      <p:cBhvr>
                                        <p:cTn id="20" dur="1" fill="hold">
                                          <p:stCondLst>
                                            <p:cond delay="0"/>
                                          </p:stCondLst>
                                        </p:cTn>
                                        <p:tgtEl>
                                          <p:spTgt spid="12"/>
                                        </p:tgtEl>
                                        <p:attrNameLst>
                                          <p:attrName>style.visibility</p:attrName>
                                        </p:attrNameLst>
                                      </p:cBhvr>
                                      <p:to>
                                        <p:strVal val="visible"/>
                                      </p:to>
                                    </p:set>
                                    <p:anim calcmode="lin" valueType="num">
                                      <p:cBhvr>
                                        <p:cTn id="21" dur="750" fill="hold"/>
                                        <p:tgtEl>
                                          <p:spTgt spid="12"/>
                                        </p:tgtEl>
                                        <p:attrNameLst>
                                          <p:attrName>ppt_w</p:attrName>
                                        </p:attrNameLst>
                                      </p:cBhvr>
                                      <p:tavLst>
                                        <p:tav tm="0">
                                          <p:val>
                                            <p:fltVal val="0"/>
                                          </p:val>
                                        </p:tav>
                                        <p:tav tm="100000">
                                          <p:val>
                                            <p:strVal val="#ppt_w"/>
                                          </p:val>
                                        </p:tav>
                                      </p:tavLst>
                                    </p:anim>
                                    <p:anim calcmode="lin" valueType="num">
                                      <p:cBhvr>
                                        <p:cTn id="22" dur="750" fill="hold"/>
                                        <p:tgtEl>
                                          <p:spTgt spid="12"/>
                                        </p:tgtEl>
                                        <p:attrNameLst>
                                          <p:attrName>ppt_h</p:attrName>
                                        </p:attrNameLst>
                                      </p:cBhvr>
                                      <p:tavLst>
                                        <p:tav tm="0">
                                          <p:val>
                                            <p:fltVal val="0"/>
                                          </p:val>
                                        </p:tav>
                                        <p:tav tm="100000">
                                          <p:val>
                                            <p:strVal val="#ppt_h"/>
                                          </p:val>
                                        </p:tav>
                                      </p:tavLst>
                                    </p:anim>
                                    <p:anim calcmode="lin" valueType="num">
                                      <p:cBhvr>
                                        <p:cTn id="23" dur="750" fill="hold"/>
                                        <p:tgtEl>
                                          <p:spTgt spid="12"/>
                                        </p:tgtEl>
                                        <p:attrNameLst>
                                          <p:attrName>style.rotation</p:attrName>
                                        </p:attrNameLst>
                                      </p:cBhvr>
                                      <p:tavLst>
                                        <p:tav tm="0">
                                          <p:val>
                                            <p:fltVal val="90"/>
                                          </p:val>
                                        </p:tav>
                                        <p:tav tm="100000">
                                          <p:val>
                                            <p:fltVal val="0"/>
                                          </p:val>
                                        </p:tav>
                                      </p:tavLst>
                                    </p:anim>
                                    <p:animEffect transition="in" filter="fade">
                                      <p:cBhvr>
                                        <p:cTn id="24" dur="750"/>
                                        <p:tgtEl>
                                          <p:spTgt spid="12"/>
                                        </p:tgtEl>
                                      </p:cBhvr>
                                    </p:animEffect>
                                  </p:childTnLst>
                                </p:cTn>
                              </p:par>
                            </p:childTnLst>
                          </p:cTn>
                        </p:par>
                      </p:childTnLst>
                    </p:cTn>
                  </p:par>
                  <p:par>
                    <p:cTn id="25" fill="hold" nodeType="clickPar">
                      <p:stCondLst>
                        <p:cond delay="indefinite"/>
                        <p:cond evt="onBegin" delay="0">
                          <p:tn val="24"/>
                        </p:cond>
                      </p:stCondLst>
                      <p:childTnLst>
                        <p:par>
                          <p:cTn id="26" fill="hold" nodeType="afterGroup">
                            <p:stCondLst>
                              <p:cond delay="0"/>
                            </p:stCondLst>
                            <p:childTnLst>
                              <p:par>
                                <p:cTn id="27" presetID="12" presetClass="entr" presetSubtype="8"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p:tgtEl>
                                          <p:spTgt spid="13"/>
                                        </p:tgtEl>
                                        <p:attrNameLst>
                                          <p:attrName>ppt_x</p:attrName>
                                        </p:attrNameLst>
                                      </p:cBhvr>
                                      <p:tavLst>
                                        <p:tav tm="0">
                                          <p:val>
                                            <p:strVal val="#ppt_x-#ppt_w*1.125000"/>
                                          </p:val>
                                        </p:tav>
                                        <p:tav tm="100000">
                                          <p:val>
                                            <p:strVal val="#ppt_x"/>
                                          </p:val>
                                        </p:tav>
                                      </p:tavLst>
                                    </p:anim>
                                    <p:animEffect transition="in" filter="wipe(right)">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a:t>“红船精神”党的先进性之源</a:t>
            </a:r>
          </a:p>
        </p:txBody>
      </p:sp>
      <p:grpSp>
        <p:nvGrpSpPr>
          <p:cNvPr id="4" name="组合 3"/>
          <p:cNvGrpSpPr/>
          <p:nvPr/>
        </p:nvGrpSpPr>
        <p:grpSpPr>
          <a:xfrm>
            <a:off x="444310" y="1095759"/>
            <a:ext cx="10993439" cy="806204"/>
            <a:chOff x="3380133" y="1498847"/>
            <a:chExt cx="11520382" cy="806204"/>
          </a:xfrm>
        </p:grpSpPr>
        <p:sp>
          <p:nvSpPr>
            <p:cNvPr id="5" name="椭圆 4"/>
            <p:cNvSpPr/>
            <p:nvPr/>
          </p:nvSpPr>
          <p:spPr>
            <a:xfrm>
              <a:off x="3380133" y="1664194"/>
              <a:ext cx="480786" cy="480786"/>
            </a:xfrm>
            <a:prstGeom prst="ellipse">
              <a:avLst/>
            </a:prstGeom>
            <a:solidFill>
              <a:srgbClr val="BF0001"/>
            </a:solidFill>
            <a:ln w="76200" cap="flat" cmpd="sng" algn="ctr">
              <a:solidFill>
                <a:srgbClr val="BF0001">
                  <a:alpha val="25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en-US" altLang="zh-CN" sz="24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rPr>
                <a:t>3</a:t>
              </a:r>
              <a:endParaRPr kumimoji="0" lang="en-US" sz="24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nvGrpSpPr>
            <p:cNvPr id="6" name="组合 5"/>
            <p:cNvGrpSpPr/>
            <p:nvPr/>
          </p:nvGrpSpPr>
          <p:grpSpPr>
            <a:xfrm>
              <a:off x="4006722" y="1498847"/>
              <a:ext cx="10893793" cy="806204"/>
              <a:chOff x="1163638" y="2561493"/>
              <a:chExt cx="10893793" cy="882403"/>
            </a:xfrm>
            <a:solidFill>
              <a:srgbClr val="BF0001"/>
            </a:solidFill>
            <a:effectLst>
              <a:outerShdw blurRad="190500" dist="127000" dir="2700000" algn="tl" rotWithShape="0">
                <a:prstClr val="black">
                  <a:alpha val="30000"/>
                </a:prstClr>
              </a:outerShdw>
            </a:effectLst>
          </p:grpSpPr>
          <p:sp>
            <p:nvSpPr>
              <p:cNvPr id="8" name="矩形 7"/>
              <p:cNvSpPr/>
              <p:nvPr/>
            </p:nvSpPr>
            <p:spPr>
              <a:xfrm>
                <a:off x="1163638" y="2561493"/>
                <a:ext cx="10893793" cy="882403"/>
              </a:xfrm>
              <a:prstGeom prst="rect">
                <a:avLst/>
              </a:prstGeom>
              <a:grpFill/>
              <a:ln w="12700" cap="flat" cmpd="sng" algn="ctr">
                <a:noFill/>
                <a:prstDash val="solid"/>
                <a:miter lim="800000"/>
              </a:ln>
              <a:effectLst/>
            </p:spPr>
            <p:txBody>
              <a:bodyPr lIns="180000" rtlCol="0" anchor="ctr"/>
              <a:lstStyle/>
              <a:p>
                <a:pPr lvl="0" algn="ctr">
                  <a:defRPr/>
                </a:pPr>
                <a:r>
                  <a:rPr lang="zh-CN" altLang="en-US" sz="2400" b="1" dirty="0">
                    <a:solidFill>
                      <a:srgbClr val="FFFF00"/>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中国共产党载着红船的意愿</a:t>
                </a:r>
                <a:r>
                  <a:rPr lang="zh-CN" altLang="en-US" sz="2400" dirty="0">
                    <a:solidFill>
                      <a:srgbClr val="FFFAE3"/>
                    </a:solidFill>
                    <a:latin typeface="思源宋体 CN Heavy" panose="02020900000000000000" pitchFamily="18" charset="-122"/>
                    <a:ea typeface="思源宋体 CN Heavy" panose="02020900000000000000" pitchFamily="18" charset="-122"/>
                    <a:cs typeface="+mn-ea"/>
                    <a:sym typeface="Arial" panose="020B0604020202020204" pitchFamily="34" charset="0"/>
                  </a:rPr>
                  <a:t>，以立党为公、忠诚为民的奉献精神，努力维护好、实现好、发展好最广大人民的根本利益</a:t>
                </a:r>
                <a:endParaRPr lang="zh-CN" altLang="zh-CN" sz="2400" dirty="0">
                  <a:solidFill>
                    <a:srgbClr val="FFFAE3"/>
                  </a:solidFill>
                  <a:latin typeface="思源宋体 CN Heavy" panose="02020900000000000000" pitchFamily="18" charset="-122"/>
                  <a:ea typeface="思源宋体 CN Heavy" panose="02020900000000000000" pitchFamily="18" charset="-122"/>
                  <a:cs typeface="+mn-ea"/>
                  <a:sym typeface="Arial" panose="020B0604020202020204" pitchFamily="34" charset="0"/>
                </a:endParaRPr>
              </a:p>
            </p:txBody>
          </p:sp>
          <p:sp>
            <p:nvSpPr>
              <p:cNvPr id="9" name="矩形 8"/>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sp>
          <p:nvSpPr>
            <p:cNvPr id="7" name="矩形 6"/>
            <p:cNvSpPr/>
            <p:nvPr/>
          </p:nvSpPr>
          <p:spPr>
            <a:xfrm>
              <a:off x="4006722" y="1664194"/>
              <a:ext cx="54000" cy="4807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宋体 CN Heavy" panose="02020900000000000000" pitchFamily="18" charset="-122"/>
                <a:ea typeface="思源宋体 CN Heavy" panose="02020900000000000000" pitchFamily="18" charset="-122"/>
                <a:cs typeface="+mn-ea"/>
                <a:sym typeface="+mn-lt"/>
              </a:endParaRPr>
            </a:p>
          </p:txBody>
        </p:sp>
      </p:grpSp>
      <p:sp>
        <p:nvSpPr>
          <p:cNvPr id="10" name="Aitds6-1"/>
          <p:cNvSpPr/>
          <p:nvPr>
            <p:custDataLst>
              <p:tags r:id="rId1"/>
            </p:custDataLst>
          </p:nvPr>
        </p:nvSpPr>
        <p:spPr>
          <a:xfrm>
            <a:off x="852407" y="2603716"/>
            <a:ext cx="10501696" cy="3812582"/>
          </a:xfrm>
          <a:custGeom>
            <a:avLst/>
            <a:gdLst>
              <a:gd name="connsiteX0" fmla="*/ 591153 w 11118787"/>
              <a:gd name="connsiteY0" fmla="*/ 0 h 876501"/>
              <a:gd name="connsiteX1" fmla="*/ 11118787 w 11118787"/>
              <a:gd name="connsiteY1" fmla="*/ 0 h 876501"/>
              <a:gd name="connsiteX2" fmla="*/ 11118787 w 11118787"/>
              <a:gd name="connsiteY2" fmla="*/ 876501 h 876501"/>
              <a:gd name="connsiteX3" fmla="*/ 0 w 11118787"/>
              <a:gd name="connsiteY3" fmla="*/ 876501 h 876501"/>
              <a:gd name="connsiteX4" fmla="*/ 0 w 11118787"/>
              <a:gd name="connsiteY4" fmla="*/ 345540 h 876501"/>
              <a:gd name="connsiteX5" fmla="*/ 591153 w 11118787"/>
              <a:gd name="connsiteY5" fmla="*/ 345540 h 876501"/>
              <a:gd name="connsiteX0-1" fmla="*/ 591153 w 11118787"/>
              <a:gd name="connsiteY0-2" fmla="*/ 345540 h 876501"/>
              <a:gd name="connsiteX1-3" fmla="*/ 591153 w 11118787"/>
              <a:gd name="connsiteY1-4" fmla="*/ 0 h 876501"/>
              <a:gd name="connsiteX2-5" fmla="*/ 11118787 w 11118787"/>
              <a:gd name="connsiteY2-6" fmla="*/ 0 h 876501"/>
              <a:gd name="connsiteX3-7" fmla="*/ 11118787 w 11118787"/>
              <a:gd name="connsiteY3-8" fmla="*/ 876501 h 876501"/>
              <a:gd name="connsiteX4-9" fmla="*/ 0 w 11118787"/>
              <a:gd name="connsiteY4-10" fmla="*/ 876501 h 876501"/>
              <a:gd name="connsiteX5-11" fmla="*/ 0 w 11118787"/>
              <a:gd name="connsiteY5-12" fmla="*/ 345540 h 876501"/>
              <a:gd name="connsiteX6" fmla="*/ 682593 w 11118787"/>
              <a:gd name="connsiteY6" fmla="*/ 436980 h 876501"/>
              <a:gd name="connsiteX0-13" fmla="*/ 591153 w 11118787"/>
              <a:gd name="connsiteY0-14" fmla="*/ 345540 h 876501"/>
              <a:gd name="connsiteX1-15" fmla="*/ 591153 w 11118787"/>
              <a:gd name="connsiteY1-16" fmla="*/ 0 h 876501"/>
              <a:gd name="connsiteX2-17" fmla="*/ 11118787 w 11118787"/>
              <a:gd name="connsiteY2-18" fmla="*/ 0 h 876501"/>
              <a:gd name="connsiteX3-19" fmla="*/ 11118787 w 11118787"/>
              <a:gd name="connsiteY3-20" fmla="*/ 876501 h 876501"/>
              <a:gd name="connsiteX4-21" fmla="*/ 0 w 11118787"/>
              <a:gd name="connsiteY4-22" fmla="*/ 876501 h 876501"/>
              <a:gd name="connsiteX5-23" fmla="*/ 0 w 11118787"/>
              <a:gd name="connsiteY5-24" fmla="*/ 345540 h 876501"/>
              <a:gd name="connsiteX0-25" fmla="*/ 591153 w 11118787"/>
              <a:gd name="connsiteY0-26" fmla="*/ 0 h 876501"/>
              <a:gd name="connsiteX1-27" fmla="*/ 11118787 w 11118787"/>
              <a:gd name="connsiteY1-28" fmla="*/ 0 h 876501"/>
              <a:gd name="connsiteX2-29" fmla="*/ 11118787 w 11118787"/>
              <a:gd name="connsiteY2-30" fmla="*/ 876501 h 876501"/>
              <a:gd name="connsiteX3-31" fmla="*/ 0 w 11118787"/>
              <a:gd name="connsiteY3-32" fmla="*/ 876501 h 876501"/>
              <a:gd name="connsiteX4-33" fmla="*/ 0 w 11118787"/>
              <a:gd name="connsiteY4-34" fmla="*/ 345540 h 876501"/>
              <a:gd name="connsiteX0-35" fmla="*/ 1497808 w 11118787"/>
              <a:gd name="connsiteY0-36" fmla="*/ 0 h 876501"/>
              <a:gd name="connsiteX1-37" fmla="*/ 11118787 w 11118787"/>
              <a:gd name="connsiteY1-38" fmla="*/ 0 h 876501"/>
              <a:gd name="connsiteX2-39" fmla="*/ 11118787 w 11118787"/>
              <a:gd name="connsiteY2-40" fmla="*/ 876501 h 876501"/>
              <a:gd name="connsiteX3-41" fmla="*/ 0 w 11118787"/>
              <a:gd name="connsiteY3-42" fmla="*/ 876501 h 876501"/>
              <a:gd name="connsiteX4-43" fmla="*/ 0 w 11118787"/>
              <a:gd name="connsiteY4-44" fmla="*/ 345540 h 876501"/>
              <a:gd name="connsiteX0-45" fmla="*/ 1497808 w 11118787"/>
              <a:gd name="connsiteY0-46" fmla="*/ 0 h 876501"/>
              <a:gd name="connsiteX1-47" fmla="*/ 11118787 w 11118787"/>
              <a:gd name="connsiteY1-48" fmla="*/ 0 h 876501"/>
              <a:gd name="connsiteX2-49" fmla="*/ 11118787 w 11118787"/>
              <a:gd name="connsiteY2-50" fmla="*/ 876501 h 876501"/>
              <a:gd name="connsiteX3-51" fmla="*/ 0 w 11118787"/>
              <a:gd name="connsiteY3-52" fmla="*/ 876501 h 876501"/>
              <a:gd name="connsiteX4-53" fmla="*/ 0 w 11118787"/>
              <a:gd name="connsiteY4-54" fmla="*/ 167812 h 87650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1118787" h="876500">
                <a:moveTo>
                  <a:pt x="1497808" y="0"/>
                </a:moveTo>
                <a:lnTo>
                  <a:pt x="11118787" y="0"/>
                </a:lnTo>
                <a:lnTo>
                  <a:pt x="11118787" y="876501"/>
                </a:lnTo>
                <a:lnTo>
                  <a:pt x="0" y="876501"/>
                </a:lnTo>
                <a:lnTo>
                  <a:pt x="0" y="167812"/>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仓耳渔阳体 W03" panose="02020400000000000000" pitchFamily="18" charset="-122"/>
              <a:cs typeface="+mn-ea"/>
              <a:sym typeface="+mn-lt"/>
            </a:endParaRPr>
          </a:p>
        </p:txBody>
      </p:sp>
      <p:pic>
        <p:nvPicPr>
          <p:cNvPr id="11" name="Aitds7"/>
          <p:cNvPicPr>
            <a:picLocks noChangeAspect="1"/>
          </p:cNvPicPr>
          <p:nvPr>
            <p:custDataLst>
              <p:tags r:id="rId2"/>
            </p:custDataLst>
          </p:nvPr>
        </p:nvPicPr>
        <p:blipFill>
          <a:blip r:embed="rId4" cstate="email">
            <a:extLst>
              <a:ext uri="{28A0092B-C50C-407E-A947-70E740481C1C}">
                <a14:useLocalDpi xmlns:a14="http://schemas.microsoft.com/office/drawing/2010/main"/>
              </a:ext>
            </a:extLst>
          </a:blip>
          <a:stretch>
            <a:fillRect/>
          </a:stretch>
        </p:blipFill>
        <p:spPr>
          <a:xfrm>
            <a:off x="501705" y="1623777"/>
            <a:ext cx="2164004" cy="1928823"/>
          </a:xfrm>
          <a:prstGeom prst="rect">
            <a:avLst/>
          </a:prstGeom>
        </p:spPr>
      </p:pic>
      <p:sp>
        <p:nvSpPr>
          <p:cNvPr id="12" name="Aitds7"/>
          <p:cNvSpPr/>
          <p:nvPr/>
        </p:nvSpPr>
        <p:spPr>
          <a:xfrm>
            <a:off x="1004724" y="3391036"/>
            <a:ext cx="6620442" cy="2308324"/>
          </a:xfrm>
          <a:prstGeom prst="rect">
            <a:avLst/>
          </a:prstGeom>
        </p:spPr>
        <p:txBody>
          <a:bodyPr wrap="square">
            <a:spAutoFit/>
          </a:bodyPr>
          <a:lstStyle/>
          <a:p>
            <a:pPr algn="just">
              <a:lnSpc>
                <a:spcPct val="150000"/>
              </a:lnSpc>
            </a:pPr>
            <a:r>
              <a:rPr lang="zh-CN" altLang="en-US" sz="2400">
                <a:solidFill>
                  <a:srgbClr val="C00000"/>
                </a:solidFill>
                <a:latin typeface="仓耳渔阳体 W03" panose="02020400000000000000" pitchFamily="18" charset="-122"/>
                <a:ea typeface="仓耳渔阳体 W03" panose="02020400000000000000" pitchFamily="18" charset="-122"/>
                <a:cs typeface="+mn-ea"/>
                <a:sym typeface="+mn-lt"/>
              </a:rPr>
              <a:t>“革命声传画舫中，诞生共党庆工农”。</a:t>
            </a:r>
            <a:endParaRPr lang="en-US" altLang="zh-CN" sz="2400">
              <a:solidFill>
                <a:srgbClr val="C00000"/>
              </a:solidFill>
              <a:latin typeface="仓耳渔阳体 W03" panose="02020400000000000000" pitchFamily="18" charset="-122"/>
              <a:ea typeface="仓耳渔阳体 W03" panose="02020400000000000000" pitchFamily="18" charset="-122"/>
              <a:cs typeface="+mn-ea"/>
              <a:sym typeface="+mn-lt"/>
            </a:endParaRPr>
          </a:p>
          <a:p>
            <a:pPr marL="285750" indent="-285750" algn="just">
              <a:lnSpc>
                <a:spcPct val="150000"/>
              </a:lnSpc>
              <a:buFont typeface="Arial" panose="020B0604020202020204" pitchFamily="34" charset="0"/>
              <a:buChar char="•"/>
            </a:pPr>
            <a:r>
              <a:rPr lang="zh-CN" altLang="en-US" sz="1200">
                <a:latin typeface="仓耳渔阳体 W03" panose="02020400000000000000" pitchFamily="18" charset="-122"/>
                <a:ea typeface="仓耳渔阳体 W03" panose="02020400000000000000" pitchFamily="18" charset="-122"/>
                <a:cs typeface="+mn-ea"/>
                <a:sym typeface="+mn-lt"/>
              </a:rPr>
              <a:t>中国共产党从诞生那天起，从来就没有自己的私利，而是以全心全意为人民谋福利为根本宗旨。密切联系群众是我们党区别于其他任何一个政党的显著标志。依水行舟，忠诚为民，成为贯穿中国革命和建设全过程的一条红线，也是“红船精神”的本质所在。</a:t>
            </a:r>
            <a:endParaRPr lang="en-US" altLang="zh-CN" sz="1200">
              <a:latin typeface="仓耳渔阳体 W03" panose="02020400000000000000" pitchFamily="18" charset="-122"/>
              <a:ea typeface="仓耳渔阳体 W03" panose="02020400000000000000" pitchFamily="18" charset="-122"/>
              <a:cs typeface="+mn-ea"/>
              <a:sym typeface="+mn-lt"/>
            </a:endParaRPr>
          </a:p>
          <a:p>
            <a:pPr marL="285750" indent="-285750" algn="just">
              <a:lnSpc>
                <a:spcPct val="150000"/>
              </a:lnSpc>
              <a:buFont typeface="Arial" panose="020B0604020202020204" pitchFamily="34" charset="0"/>
              <a:buChar char="•"/>
            </a:pPr>
            <a:r>
              <a:rPr lang="zh-CN" altLang="en-US" sz="1200">
                <a:latin typeface="仓耳渔阳体 W03" panose="02020400000000000000" pitchFamily="18" charset="-122"/>
                <a:ea typeface="仓耳渔阳体 W03" panose="02020400000000000000" pitchFamily="18" charset="-122"/>
                <a:cs typeface="+mn-ea"/>
                <a:sym typeface="+mn-lt"/>
              </a:rPr>
              <a:t>肩负为人民谋利益的神圣职责和崇高使命，中国共产党人以自己的身体力行，宣传、发动和引领全国各族人民团结一心，和衷共济，英勇奋战，在推进中国革命和建设的进程中，不断维护好、实现好、发展好最广大人民的根本利益。</a:t>
            </a:r>
          </a:p>
        </p:txBody>
      </p:sp>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259227" y="3146156"/>
            <a:ext cx="5109854" cy="37118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par>
                          <p:cTn id="18" fill="hold" nodeType="afterGroup">
                            <p:stCondLst>
                              <p:cond delay="1500"/>
                            </p:stCondLst>
                            <p:childTnLst>
                              <p:par>
                                <p:cTn id="19" presetID="31" presetClass="entr" presetSubtype="0" fill="hold" grpId="0" nodeType="afterEffect">
                                  <p:stCondLst>
                                    <p:cond delay="0"/>
                                  </p:stCondLst>
                                  <p:iterate type="lt">
                                    <p:tmPct val="518"/>
                                  </p:iterate>
                                  <p:childTnLst>
                                    <p:set>
                                      <p:cBhvr>
                                        <p:cTn id="20" dur="1" fill="hold">
                                          <p:stCondLst>
                                            <p:cond delay="0"/>
                                          </p:stCondLst>
                                        </p:cTn>
                                        <p:tgtEl>
                                          <p:spTgt spid="12"/>
                                        </p:tgtEl>
                                        <p:attrNameLst>
                                          <p:attrName>style.visibility</p:attrName>
                                        </p:attrNameLst>
                                      </p:cBhvr>
                                      <p:to>
                                        <p:strVal val="visible"/>
                                      </p:to>
                                    </p:set>
                                    <p:anim calcmode="lin" valueType="num">
                                      <p:cBhvr>
                                        <p:cTn id="21" dur="750" fill="hold"/>
                                        <p:tgtEl>
                                          <p:spTgt spid="12"/>
                                        </p:tgtEl>
                                        <p:attrNameLst>
                                          <p:attrName>ppt_w</p:attrName>
                                        </p:attrNameLst>
                                      </p:cBhvr>
                                      <p:tavLst>
                                        <p:tav tm="0">
                                          <p:val>
                                            <p:fltVal val="0"/>
                                          </p:val>
                                        </p:tav>
                                        <p:tav tm="100000">
                                          <p:val>
                                            <p:strVal val="#ppt_w"/>
                                          </p:val>
                                        </p:tav>
                                      </p:tavLst>
                                    </p:anim>
                                    <p:anim calcmode="lin" valueType="num">
                                      <p:cBhvr>
                                        <p:cTn id="22" dur="750" fill="hold"/>
                                        <p:tgtEl>
                                          <p:spTgt spid="12"/>
                                        </p:tgtEl>
                                        <p:attrNameLst>
                                          <p:attrName>ppt_h</p:attrName>
                                        </p:attrNameLst>
                                      </p:cBhvr>
                                      <p:tavLst>
                                        <p:tav tm="0">
                                          <p:val>
                                            <p:fltVal val="0"/>
                                          </p:val>
                                        </p:tav>
                                        <p:tav tm="100000">
                                          <p:val>
                                            <p:strVal val="#ppt_h"/>
                                          </p:val>
                                        </p:tav>
                                      </p:tavLst>
                                    </p:anim>
                                    <p:anim calcmode="lin" valueType="num">
                                      <p:cBhvr>
                                        <p:cTn id="23" dur="750" fill="hold"/>
                                        <p:tgtEl>
                                          <p:spTgt spid="12"/>
                                        </p:tgtEl>
                                        <p:attrNameLst>
                                          <p:attrName>style.rotation</p:attrName>
                                        </p:attrNameLst>
                                      </p:cBhvr>
                                      <p:tavLst>
                                        <p:tav tm="0">
                                          <p:val>
                                            <p:fltVal val="90"/>
                                          </p:val>
                                        </p:tav>
                                        <p:tav tm="100000">
                                          <p:val>
                                            <p:fltVal val="0"/>
                                          </p:val>
                                        </p:tav>
                                      </p:tavLst>
                                    </p:anim>
                                    <p:animEffect transition="in" filter="fade">
                                      <p:cBhvr>
                                        <p:cTn id="24" dur="750"/>
                                        <p:tgtEl>
                                          <p:spTgt spid="12"/>
                                        </p:tgtEl>
                                      </p:cBhvr>
                                    </p:animEffect>
                                  </p:childTnLst>
                                </p:cTn>
                              </p:par>
                            </p:childTnLst>
                          </p:cTn>
                        </p:par>
                      </p:childTnLst>
                    </p:cTn>
                  </p:par>
                  <p:par>
                    <p:cTn id="25" fill="hold" nodeType="clickPar">
                      <p:stCondLst>
                        <p:cond delay="indefinite"/>
                        <p:cond evt="onBegin" delay="0">
                          <p:tn val="24"/>
                        </p:cond>
                      </p:stCondLst>
                      <p:childTnLst>
                        <p:par>
                          <p:cTn id="26" fill="hold" nodeType="afterGroup">
                            <p:stCondLst>
                              <p:cond delay="0"/>
                            </p:stCondLst>
                            <p:childTnLst>
                              <p:par>
                                <p:cTn id="27" presetID="12" presetClass="entr" presetSubtype="8"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p:tgtEl>
                                          <p:spTgt spid="13"/>
                                        </p:tgtEl>
                                        <p:attrNameLst>
                                          <p:attrName>ppt_x</p:attrName>
                                        </p:attrNameLst>
                                      </p:cBhvr>
                                      <p:tavLst>
                                        <p:tav tm="0">
                                          <p:val>
                                            <p:strVal val="#ppt_x-#ppt_w*1.125000"/>
                                          </p:val>
                                        </p:tav>
                                        <p:tav tm="100000">
                                          <p:val>
                                            <p:strVal val="#ppt_x"/>
                                          </p:val>
                                        </p:tav>
                                      </p:tavLst>
                                    </p:anim>
                                    <p:animEffect transition="in" filter="wipe(right)">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a:t>“红船精神”党的先进性之源</a:t>
            </a:r>
          </a:p>
        </p:txBody>
      </p:sp>
      <p:sp>
        <p:nvSpPr>
          <p:cNvPr id="5" name="矩形 4"/>
          <p:cNvSpPr/>
          <p:nvPr/>
        </p:nvSpPr>
        <p:spPr>
          <a:xfrm>
            <a:off x="475488" y="4812844"/>
            <a:ext cx="10719516" cy="1269578"/>
          </a:xfrm>
          <a:prstGeom prst="rect">
            <a:avLst/>
          </a:prstGeom>
        </p:spPr>
        <p:txBody>
          <a:bodyPr wrap="square">
            <a:spAutoFit/>
          </a:bodyPr>
          <a:lstStyle/>
          <a:p>
            <a:pPr algn="just">
              <a:lnSpc>
                <a:spcPct val="150000"/>
              </a:lnSpc>
              <a:buClr>
                <a:srgbClr val="FF0000"/>
              </a:buClr>
            </a:pPr>
            <a:r>
              <a:rPr lang="zh-CN" altLang="en-US" sz="1700" spc="300" dirty="0">
                <a:latin typeface="仓耳渔阳体 W03" panose="02020400000000000000" pitchFamily="18" charset="-122"/>
                <a:ea typeface="仓耳渔阳体 W03" panose="02020400000000000000" pitchFamily="18" charset="-122"/>
                <a:cs typeface="+mn-ea"/>
                <a:sym typeface="+mn-lt"/>
              </a:rPr>
              <a:t>我们要高举“三个代表”重要思想伟大旗帜，始终保持党的先进性，就必须永远铭记我们党的“母亲船”，重温红船的历史沧桑，在继承和弘扬“红船精神”中永葆党的先进性，进一步激发为中国特色社会主义事业而奋斗的信念和力量。</a:t>
            </a:r>
          </a:p>
        </p:txBody>
      </p:sp>
      <p:pic>
        <p:nvPicPr>
          <p:cNvPr id="11" name="Aitds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06050" y="580233"/>
            <a:ext cx="5920465" cy="4174259"/>
          </a:xfrm>
          <a:prstGeom prst="rect">
            <a:avLst/>
          </a:prstGeom>
        </p:spPr>
      </p:pic>
      <p:sp>
        <p:nvSpPr>
          <p:cNvPr id="12" name="Aitds5"/>
          <p:cNvSpPr txBox="1"/>
          <p:nvPr/>
        </p:nvSpPr>
        <p:spPr>
          <a:xfrm>
            <a:off x="1340815" y="2115038"/>
            <a:ext cx="2225345" cy="1015663"/>
          </a:xfrm>
          <a:prstGeom prst="rect">
            <a:avLst/>
          </a:prstGeom>
          <a:noFill/>
        </p:spPr>
        <p:txBody>
          <a:bodyPr wrap="square" rtlCol="0">
            <a:spAutoFit/>
          </a:bodyPr>
          <a:lstStyle/>
          <a:p>
            <a:pPr algn="ctr"/>
            <a:r>
              <a:rPr kumimoji="1" lang="zh-CN" altLang="en-US" sz="2000" dirty="0">
                <a:gradFill>
                  <a:gsLst>
                    <a:gs pos="100000">
                      <a:srgbClr val="AA2E28"/>
                    </a:gs>
                    <a:gs pos="61000">
                      <a:srgbClr val="DE270D"/>
                    </a:gs>
                  </a:gsLst>
                  <a:lin ang="5400000" scaled="1"/>
                </a:gradFill>
                <a:latin typeface="思源宋体 CN Heavy" panose="02020900000000000000" pitchFamily="18" charset="-122"/>
                <a:ea typeface="思源宋体 CN Heavy" panose="02020900000000000000" pitchFamily="18" charset="-122"/>
                <a:cs typeface="+mn-ea"/>
                <a:sym typeface="+mn-lt"/>
              </a:rPr>
              <a:t>中国革命精神之源，也是“红船精神”的深刻内涵</a:t>
            </a:r>
          </a:p>
        </p:txBody>
      </p:sp>
      <p:grpSp>
        <p:nvGrpSpPr>
          <p:cNvPr id="13" name="组合 12"/>
          <p:cNvGrpSpPr/>
          <p:nvPr/>
        </p:nvGrpSpPr>
        <p:grpSpPr>
          <a:xfrm>
            <a:off x="5111241" y="1835392"/>
            <a:ext cx="6197601" cy="599380"/>
            <a:chOff x="3603624" y="1795363"/>
            <a:chExt cx="6197601" cy="599380"/>
          </a:xfrm>
        </p:grpSpPr>
        <p:sp>
          <p:nvSpPr>
            <p:cNvPr id="14" name="矩形 13"/>
            <p:cNvSpPr/>
            <p:nvPr/>
          </p:nvSpPr>
          <p:spPr>
            <a:xfrm>
              <a:off x="3603624" y="1795363"/>
              <a:ext cx="6197601" cy="599380"/>
            </a:xfrm>
            <a:prstGeom prst="rect">
              <a:avLst/>
            </a:prstGeom>
            <a:noFill/>
            <a:ln w="190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8E5"/>
                </a:solidFill>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endParaRPr>
            </a:p>
          </p:txBody>
        </p:sp>
        <p:sp>
          <p:nvSpPr>
            <p:cNvPr id="15" name="矩形 14"/>
            <p:cNvSpPr/>
            <p:nvPr/>
          </p:nvSpPr>
          <p:spPr>
            <a:xfrm>
              <a:off x="3800475" y="1825223"/>
              <a:ext cx="5895974" cy="523220"/>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rPr>
                <a:t>开天辟地、敢为人先的</a:t>
              </a:r>
              <a:r>
                <a:rPr kumimoji="0" lang="zh-CN" altLang="en-US" sz="2800" b="1" i="0" u="none" strike="noStrike" kern="1200" cap="none" spc="0" normalizeH="0" baseline="0" noProof="0">
                  <a:ln>
                    <a:noFill/>
                  </a:ln>
                  <a:solidFill>
                    <a:srgbClr val="E60000"/>
                  </a:solidFill>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rPr>
                <a:t>首创精神</a:t>
              </a:r>
            </a:p>
          </p:txBody>
        </p:sp>
      </p:grpSp>
      <p:grpSp>
        <p:nvGrpSpPr>
          <p:cNvPr id="16" name="组合 15"/>
          <p:cNvGrpSpPr/>
          <p:nvPr/>
        </p:nvGrpSpPr>
        <p:grpSpPr>
          <a:xfrm>
            <a:off x="5111241" y="2568185"/>
            <a:ext cx="6197601" cy="656652"/>
            <a:chOff x="3603624" y="1795363"/>
            <a:chExt cx="6197601" cy="656652"/>
          </a:xfrm>
        </p:grpSpPr>
        <p:sp>
          <p:nvSpPr>
            <p:cNvPr id="17" name="矩形 16"/>
            <p:cNvSpPr/>
            <p:nvPr/>
          </p:nvSpPr>
          <p:spPr>
            <a:xfrm>
              <a:off x="3603624" y="1795363"/>
              <a:ext cx="6197601" cy="656652"/>
            </a:xfrm>
            <a:prstGeom prst="rect">
              <a:avLst/>
            </a:prstGeom>
            <a:noFill/>
            <a:ln w="190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8E5"/>
                </a:solidFill>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endParaRPr>
            </a:p>
          </p:txBody>
        </p:sp>
        <p:sp>
          <p:nvSpPr>
            <p:cNvPr id="18" name="矩形 17"/>
            <p:cNvSpPr/>
            <p:nvPr/>
          </p:nvSpPr>
          <p:spPr>
            <a:xfrm>
              <a:off x="3800475" y="1870919"/>
              <a:ext cx="5895974" cy="523220"/>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rPr>
                <a:t>坚定理想、百折不挠的</a:t>
              </a:r>
              <a:r>
                <a:rPr kumimoji="0" lang="zh-CN" altLang="en-US" sz="2800" b="1" i="0" u="none" strike="noStrike" kern="1200" cap="none" spc="0" normalizeH="0" baseline="0" noProof="0">
                  <a:ln>
                    <a:noFill/>
                  </a:ln>
                  <a:solidFill>
                    <a:srgbClr val="E60000"/>
                  </a:solidFill>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rPr>
                <a:t>奋斗精神</a:t>
              </a:r>
            </a:p>
          </p:txBody>
        </p:sp>
      </p:grpSp>
      <p:grpSp>
        <p:nvGrpSpPr>
          <p:cNvPr id="19" name="组合 18"/>
          <p:cNvGrpSpPr/>
          <p:nvPr/>
        </p:nvGrpSpPr>
        <p:grpSpPr>
          <a:xfrm>
            <a:off x="5111241" y="3366930"/>
            <a:ext cx="6197601" cy="625306"/>
            <a:chOff x="3603624" y="1795363"/>
            <a:chExt cx="6197601" cy="625306"/>
          </a:xfrm>
        </p:grpSpPr>
        <p:sp>
          <p:nvSpPr>
            <p:cNvPr id="20" name="矩形 19"/>
            <p:cNvSpPr/>
            <p:nvPr/>
          </p:nvSpPr>
          <p:spPr>
            <a:xfrm>
              <a:off x="3603624" y="1795363"/>
              <a:ext cx="6197601" cy="625306"/>
            </a:xfrm>
            <a:prstGeom prst="rect">
              <a:avLst/>
            </a:prstGeom>
            <a:noFill/>
            <a:ln w="190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8E5"/>
                </a:solidFill>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endParaRPr>
            </a:p>
          </p:txBody>
        </p:sp>
        <p:sp>
          <p:nvSpPr>
            <p:cNvPr id="21" name="矩形 20"/>
            <p:cNvSpPr/>
            <p:nvPr/>
          </p:nvSpPr>
          <p:spPr>
            <a:xfrm>
              <a:off x="3800475" y="1827998"/>
              <a:ext cx="6000750" cy="523220"/>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rPr>
                <a:t>立党为公、忠诚为民的</a:t>
              </a:r>
              <a:r>
                <a:rPr kumimoji="0" lang="zh-CN" altLang="en-US" sz="2800" b="1" i="0" u="none" strike="noStrike" kern="1200" cap="none" spc="0" normalizeH="0" baseline="0" noProof="0">
                  <a:ln>
                    <a:noFill/>
                  </a:ln>
                  <a:solidFill>
                    <a:srgbClr val="E60000"/>
                  </a:solidFill>
                  <a:effectLst/>
                  <a:uLnTx/>
                  <a:uFillTx/>
                  <a:latin typeface="思源宋体 CN Heavy" panose="02020900000000000000" pitchFamily="18" charset="-122"/>
                  <a:ea typeface="思源宋体 CN Heavy" panose="02020900000000000000" pitchFamily="18" charset="-122"/>
                  <a:cs typeface="+mn-ea"/>
                  <a:sym typeface="Arial" panose="020B0604020202020204" pitchFamily="34" charset="0"/>
                </a:rPr>
                <a:t>奉献精神</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up)">
                                      <p:cBhvr>
                                        <p:cTn id="11" dur="2000"/>
                                        <p:tgtEl>
                                          <p:spTgt spid="12"/>
                                        </p:tgtEl>
                                      </p:cBhvr>
                                    </p:animEffect>
                                  </p:childTnLst>
                                </p:cTn>
                              </p:par>
                              <p:par>
                                <p:cTn id="12" presetID="31" presetClass="entr" presetSubtype="0" fill="hold" grpId="0" nodeType="withEffect">
                                  <p:stCondLst>
                                    <p:cond delay="0"/>
                                  </p:stCondLst>
                                  <p:iterate type="lt">
                                    <p:tmPct val="365"/>
                                  </p:iterate>
                                  <p:childTnLst>
                                    <p:set>
                                      <p:cBhvr>
                                        <p:cTn id="13" dur="1" fill="hold">
                                          <p:stCondLst>
                                            <p:cond delay="0"/>
                                          </p:stCondLst>
                                        </p:cTn>
                                        <p:tgtEl>
                                          <p:spTgt spid="5"/>
                                        </p:tgtEl>
                                        <p:attrNameLst>
                                          <p:attrName>style.visibility</p:attrName>
                                        </p:attrNameLst>
                                      </p:cBhvr>
                                      <p:to>
                                        <p:strVal val="visible"/>
                                      </p:to>
                                    </p:set>
                                    <p:anim calcmode="lin" valueType="num">
                                      <p:cBhvr>
                                        <p:cTn id="14" dur="750" fill="hold"/>
                                        <p:tgtEl>
                                          <p:spTgt spid="5"/>
                                        </p:tgtEl>
                                        <p:attrNameLst>
                                          <p:attrName>ppt_w</p:attrName>
                                        </p:attrNameLst>
                                      </p:cBhvr>
                                      <p:tavLst>
                                        <p:tav tm="0">
                                          <p:val>
                                            <p:fltVal val="0"/>
                                          </p:val>
                                        </p:tav>
                                        <p:tav tm="100000">
                                          <p:val>
                                            <p:strVal val="#ppt_w"/>
                                          </p:val>
                                        </p:tav>
                                      </p:tavLst>
                                    </p:anim>
                                    <p:anim calcmode="lin" valueType="num">
                                      <p:cBhvr>
                                        <p:cTn id="15" dur="750" fill="hold"/>
                                        <p:tgtEl>
                                          <p:spTgt spid="5"/>
                                        </p:tgtEl>
                                        <p:attrNameLst>
                                          <p:attrName>ppt_h</p:attrName>
                                        </p:attrNameLst>
                                      </p:cBhvr>
                                      <p:tavLst>
                                        <p:tav tm="0">
                                          <p:val>
                                            <p:fltVal val="0"/>
                                          </p:val>
                                        </p:tav>
                                        <p:tav tm="100000">
                                          <p:val>
                                            <p:strVal val="#ppt_h"/>
                                          </p:val>
                                        </p:tav>
                                      </p:tavLst>
                                    </p:anim>
                                    <p:anim calcmode="lin" valueType="num">
                                      <p:cBhvr>
                                        <p:cTn id="16" dur="750" fill="hold"/>
                                        <p:tgtEl>
                                          <p:spTgt spid="5"/>
                                        </p:tgtEl>
                                        <p:attrNameLst>
                                          <p:attrName>style.rotation</p:attrName>
                                        </p:attrNameLst>
                                      </p:cBhvr>
                                      <p:tavLst>
                                        <p:tav tm="0">
                                          <p:val>
                                            <p:fltVal val="90"/>
                                          </p:val>
                                        </p:tav>
                                        <p:tav tm="100000">
                                          <p:val>
                                            <p:fltVal val="0"/>
                                          </p:val>
                                        </p:tav>
                                      </p:tavLst>
                                    </p:anim>
                                    <p:animEffect transition="in" filter="fade">
                                      <p:cBhvr>
                                        <p:cTn id="17" dur="750"/>
                                        <p:tgtEl>
                                          <p:spTgt spid="5"/>
                                        </p:tgtEl>
                                      </p:cBhvr>
                                    </p:animEffect>
                                  </p:childTnLst>
                                </p:cTn>
                              </p:par>
                            </p:childTnLst>
                          </p:cTn>
                        </p:par>
                        <p:par>
                          <p:cTn id="18" fill="hold" nodeType="afterGroup">
                            <p:stCondLst>
                              <p:cond delay="2500"/>
                            </p:stCondLst>
                            <p:childTnLst>
                              <p:par>
                                <p:cTn id="19" presetID="18" presetClass="entr" presetSubtype="6"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Right)">
                                      <p:cBhvr>
                                        <p:cTn id="21" dur="500"/>
                                        <p:tgtEl>
                                          <p:spTgt spid="13"/>
                                        </p:tgtEl>
                                      </p:cBhvr>
                                    </p:animEffect>
                                  </p:childTnLst>
                                </p:cTn>
                              </p:par>
                            </p:childTnLst>
                          </p:cTn>
                        </p:par>
                        <p:par>
                          <p:cTn id="22" fill="hold" nodeType="afterGroup">
                            <p:stCondLst>
                              <p:cond delay="3000"/>
                            </p:stCondLst>
                            <p:childTnLst>
                              <p:par>
                                <p:cTn id="23" presetID="18" presetClass="entr" presetSubtype="6"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strips(downRight)">
                                      <p:cBhvr>
                                        <p:cTn id="25" dur="500"/>
                                        <p:tgtEl>
                                          <p:spTgt spid="16"/>
                                        </p:tgtEl>
                                      </p:cBhvr>
                                    </p:animEffect>
                                  </p:childTnLst>
                                </p:cTn>
                              </p:par>
                            </p:childTnLst>
                          </p:cTn>
                        </p:par>
                        <p:par>
                          <p:cTn id="26" fill="hold" nodeType="afterGroup">
                            <p:stCondLst>
                              <p:cond delay="3500"/>
                            </p:stCondLst>
                            <p:childTnLst>
                              <p:par>
                                <p:cTn id="27" presetID="18" presetClass="entr" presetSubtype="6"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Right)">
                                      <p:cBhvr>
                                        <p:cTn id="29" dur="500"/>
                                        <p:tgtEl>
                                          <p:spTgt spid="19"/>
                                        </p:tgtEl>
                                      </p:cBhvr>
                                    </p:animEffect>
                                  </p:childTnLst>
                                </p:cTn>
                              </p:par>
                            </p:childTnLst>
                          </p:cTn>
                        </p:par>
                        <p:par>
                          <p:cTn id="30" fill="hold" nodeType="afterGroup">
                            <p:stCondLst>
                              <p:cond delay="4000"/>
                            </p:stCondLst>
                            <p:childTnLst>
                              <p:par>
                                <p:cTn id="31" presetID="10" presetClass="entr" presetSubtype="0" fill="hold" nodeType="after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Effect transition="in" filter="fade">
                                      <p:cBhvr>
                                        <p:cTn id="33"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YzZkNzQ4ZWFiZmQ4NTRhOWRkZTk3YTMwMjlmMmZhYmUifQ=="/>
  <p:tag name="ISPRING_PLAYERS_CUSTOMIZATION" val="UEsDBBQAAgAIAIOAj0XOggk37AIAAIgIAAAUAAAAdW5pdmVyc2FsL3BsYXllci54bWytVU1v2zAMPafA/oOhe62kXdc0kFt0BYod1qFA1m23QLUZW4tteZJcN/31o/xtz+lWYAcDNsX3SPGRNLt6TmLnCZQWMvXIwp0TB1JfBiINPfLw9fZ4Sa4u3x2xLOZ7UI4IPJKnwgJ4TJwAtK9EZhB8z03kkZ7BRWbiZEpIJcweuc+Qu4u0JO+OZuiSao9ExmQrSouicIVGRBpqGeeWRLu+TGimQENqQNEqDeI02JX5OxqfRKbU7DPQPWRm3h64Jmk5nrUYkBSnrlQhPZnPF/TH3ee1H0HCj0WqDU99IA5WclaW8pH7uzsZ5DFoa5uxKsk1GGOTKG0zZlZisUwdrXyPVA6bBLTmIWg3TkNCKyydALNtzHVU8+gBreXVO1Hzln4b+71p3ErlaOec5Y+x0BEe9SGddRLI6DAqS8rrlh300HTQrWUijoJfuVAQlJ/f2haZL0gVsO24Mk9XFz4e4Nst941U+xuEYRfVCrqtaG4lmluCWg63jb7uKEhz2y1wkytoSjVjTyIA+YUrxW1bXBqVA6MjY42lQzCj1ZVrkTpBWGSS+OwftLF+I2l+6teUKQH/Q5hPSNTWRKQBPN8K9DGQYE0NYLGtzTVZ7NqYXU46f0x6fT0wVTnWouBFHMNVCDiGATecdnZ6CAqKa3TxczXC9g4OgiMRRjE+ZpJhfHqQJuFqN8nQOzgIjqW/m4C25raMdFzHUTO1HcToxDphfq6NTMRL2Z6DPWNWZR++NnLN0XUm2oPz+R+jOIjRDOaWTKwu+9bbV83hvZ1TozufTVZZBt2K8wAmzyqvZhbybOQTwJbnsbnp59Tswx50lPPUdExzfcd+l8VavIBTiMD+6RantiYR2J7xyIflaY8B9cTtMghfmqYiMlpLUql5SDmGtXkSUFSYalY+ouqhknkajLRxs+7noGPcVdcKuBPDFjNdnGDzycwj7/GlvsvF2UV3lfPFRYMt87qvAle5vGFV1wl3nUHrfm0vwuqZx9ffUEsDBBQAAgAIAOpwD0uWzg+PykUAAAOMAAAXAAAAdW5pdmVyc2FsL3VuaXZlcnNhbC5wbmftvQdUU9nbN6o0EUUFAgpItRABKSIgvQZ1kKYovSjSpClIDSGCjkgRsNE7UpQSEAjSQYGglIAoAQIEaQEjhJoAAXIT5x0FNf/3vXd9667v3s9ZM3E5Z5/9lP2U37PbCTPUP8vKwsOyY8cO1vPntC/u2MEQvmMH3QwzE+X/nJWKPkn5Y6fXxbOaO4o6D09T/sLgqKGnsWNHSfSe9auMlL/vvnnOzGvHjn1vqf/tRHjkXd+xIyL+vLaGsZ/1zNA8zNXETG1zU2995+bOoxt/G4Q8nD/oBZWZXHgixygcfuypdu25GzHCO9kvAo72PVZn/pQoWNbCVCZkW/73IUHB2CuuJ8q4sDivdVVvb18HQrsMeHK2vBN3VAQ7LFNK+LrxFfVVBVfbO4yN0ltcjrBZv7b4Xgzmah20OpGPT9v46lj36c5OpkO2238OtapPqj7aCeL6GDT0iBy2i1ErRPqXRrYjAdwPLgDri0IyTWwgl8+dNjw1xQqpHe4iVGx07KDfK9Xw/efmy+DW+6O4KPImnszFvjvsl67uBLu4C57KVLL0PO6tLOv9MVXoZ3Jr8ge4u/nUyKvIY/dRytJLDrPkDleBgdCtZCg/uTwPIqeiLh3MVHnw0xPKT8MhJgaQWLIeAJozK2azGp5gLTYoH3dmrp9sd9hS8mqzS/GbrW/o8h4AFEpFHgBY4uWrNqC1RPKHXf5tY2Fb2YqSLj5neJu8QfQYwEsGzUc4NCUfULcSBq58MamvSggiT51V4/HhuuSKy0ATmzgMLD9NojGbBLcXiGMEaI2N2mIC0nWobmWjCDG5T6JkMBvHhTul0jJOzscloG9FLafkP0KkPOfeognbDiau3eHDSznybsPzUb41vQlgNHoYXnlrrOUTMVE+qBDnE5Y+Ek1eiZZnmwIJsquprb4zcB/1NVBdHb9B6Eeobc43a4b2wbXoIvEQPNjE+5AKMJzoGmjwtnQFul63NvwQrmsj188E8ghaTIL1ur1InzqMq+4dC19euHpvq+D7pItNDU/PHNYJXSz0gOAuM99qDffrJAfXGhueZtUXPhp+0+EkabTrJjZmWeW2mdET5o59ZpOVqV5hGwI7z9eo5cp4jpK5W4zh+MFG3fvaz7zRvZODuOqPAeZRHIpbR83yfUN/SGbfnakHLa3QdSW6LJu1bJuqxMIDmG7ujoeRiFHyqinaf6MPoUoYwHtNXoQn+Sx4xmoo8/O9J81W41+61bivSyg1rlbvrXiJ8ylKuR2Wbmtxk13o/LoqXMyRB7LyVqBuzYoBOl+94htUIWSrHIt8mCYtI4Lj8PZATxRkO3E0Gnc63HA8Xe52qmugItk0zscql5QzNLxCxKoSK1G9J6zJaptjasPFkJJIvxlL97Jq7RgfipT4YD8PPcd9E6ScDUgNbKGWG58daIAgiaQexC9aWpNSIzc4kcgNPmTHRBMyMM3DorOI2FuUDnSQdrfwEcd22Z2rjuzL0ZK8rIy61eAJObDNWdBXbUvS82qXxBUfd0+H61/zWTjCfOPu33La4YhXPfFxddpY6QEdrKRSzrypuAx9amU6MI237Z0UECWklQUMsB/qrCyVYANoT7ERR8MGxn3viVQKnAKE6wcp85dHNxyle9ZHWEn4rKsce/WiMsGAvGQAY9TvrkvJ4Iie8FyQHfXtlugV4W8bgH/uFGp75z0E94AzgkqGS/jYNptcHKU+Mj2bN/14rEKJP2J5FkLGgnMh0S1BUURNJvmSh/N4P9gkQedhlpsqFzlK3WctNVIRVC037hL3BI/o29XtU5VsF5K59/lCLV9bxEy4vUDAXufoXfMDJXqf2vCdzm9fQQy3acKL1/Q0MLzz8u2uUSWdeS9tVaW47uA2fKA7k2z3iSTrOq6dRsqwk5rrapp5K0OWhk+RbVGY22bzAZ+8lbBRlcaGHzsXwqBn05/IBHveN3R3ZDgx78crDsIqaj2twXbf5tKh2NEK3Oqehv/bKbmn7+acLQxPVyTL2SoeBd6QrAYvdZ+12QMdJVbqoyW02tLziRtp+BRmv7FaHjSHmsxSwv2j3FPX83qYQDOQQs9eGyZZs1w/yRaXcsQdZf3xU/sr1Xrh3KD56uljRWx/NRMOB+x9V3wi1eP4Iw68AgYT23HwR+QaYBXnApQLGdxmRvfT97O181pWqGWpdwtFy/k7m68rKbrMZF83a12x8rmGDclMDgO4+Vq9umhV4TXbp8sIIrnPHtYw4h29fvMplE0MqtPKXv7gzglJ7HtBYJAAMsJMoceHjeWCzZHUtLi6iXo09wmEuGMVNEcmfMANWb8Zy4VOdwrYn0ZYqPHift20iSTqM4ivWj9MK7EZoHCv2q77akHldIrRx14hPORjJ3s70WaYlAchn4Wg55yLcqpDMp1bB4fnqlT2NS348ml5chlb8+A2b+iPePGrdDL/EPEBUyc7AJSR2ZMg4+fZq690MU0G4Omgud6OmbhwN57tQIaRxYqpw+ZsfDpQsbqHG9R9NbLTVhzb560kcl+XgdFL3jf1/hmFrLyh2TwzBm1pDuDduBWrr/gawMk3WXufvHIrewfm17sbb6XRXdJmJgwMX04efgJ0AKSQVEFxfeQZsMhmCnF3G9HufsnM3rrA6E5GkIJLXm2BG5okKcmpLAsMtzfgm3hYtV/l/nhkRV+LKcynZUwBg4uducu4NWAVdFADVo38uaj3CNcQuSVnpajuDFet5OSHMW2t+ra3RwbAgOZTnnB11VhyWqdy/LCpb0B0ph1qJllpgV2jsUTDaDgUKLk//CbQYR/o5mPoRVW87FPkQ2zTIjrJAuE1Rg5lACnIvHiVfCwk01Tnnqbzmd4jEvW80/ygkof+aiU1DIUpRk/jIu1VxiCPG7/A7+Sypme6Men3EG3qbMZUgm4Yls3UqtSe7S6yO1fk4QrmddXDm93uJFbbk2y35UuXU5TMBkhpdCMeDOs0GRYB8iPro57KF3VoNtnN2Ki4aCVN2xx1cdx33VFGkjMM1YY44pfYecqJHHCpxrrIy3uos/yIJBsA5DZQf0FuKDbv3e3jhsNpIpo5hIVXTknymZ0k/nL+gfpYrkbdulk4Kt56louM3PElfuJCRe7Q8DQcETC+1lJVjuYje5BF0WXHsVI3wzYwdY5jKpR2ZlcVso47osbBMo5rzWBFPL58BpZjf/LIXle8QBl+w3fqYVZFLcxOxfekEj/ad68zLgZ6TJosOipEvKCI2Ky4IMC+Dcf48JgeBVal8EqNutgIAw+VuGe5PtnAP5cKt0c3ntqikg3uA4ANZOTd8kZOQIFHmuWHB99QwbFC/5O9Wzu0vaFueBRobmXoM7TfOER41xfcJn/xxvBWKxlUpQ8R1niU7mRPgSQV+DtT158TtiGmIVbm8Ctc7Ja+MXCMRsLPaAntSKVwKuvBr9jt9SlBIF1j429Q3QFAwnsfUs6rF7UDMj9Bo2JVegfA+b3ZLb+CpjvcoMdty8fiCGGQNz/jqRkZW51HTYY32n96QPlZx0dmegSO8fJibjT8+lRKEMj+dDcL9684UIyilwOH9/6KEHdqPDrhnfNR+tfeyI4NkcJhGR/jfxVZKuvcNaCsw6/KaAc+fvrXX7+hH7YzLtX/kt8lqV/pSKjIlLcvaf4KhBuyHR9fPH/iVylHPsicf/H86a989Tk0qIQ/z/1w6Ted/fpgqr+hx0Ct1n+2EisnWbcy2hLHkneHpalEMGr3Ldc8fjRFmEOx88bdzti3h7ZiYd6VSfn6Sv/VibjlyMvqjMYjrJwP7LQOHxFFmFNML48hN0QvqUdtb14Gz6nvPD8PTlsfF6lCiKbTiRaX0t2KzEuWYQCFZLIns8i5BeZd3WLlCvRr35pJmQS/lzah2CM7YOvoqIcyTSo+4DfZyWm4U8ModBfxvX6PQ6XRoXJj3R/qtmadosu/w5LXYMkoipCXCb+nqxO9VRvpWvRefNrR1CZ30vPe3gXb5zrbfYzYqrLbwVTZbIvonnn9zQ16cyzr7NYh6MoIrtyXiaA2UTf8+Lmx9lVPmXRA09Zxqmr4V4rKN5HCnx93H9mm/K4Gy13dY9QmgsAvcyPW/c4Dh1SubR01K1uKiJzx+eoTlld1Ht18N8W21QpuO9kW3Z26RW1yAODtdxP29bRbJP9WTd2RKKYOaPvldM8iisW+vr60za8VT0uhNJZeU5swhysqvzbxSZTbriX1g6YU8RgnRQ0VTOKNjlqe2i4gH088TjDAktqEAcTHPyimpMe7XUvpewroKBJ6ceYli7UD2SW4twkYvI+13fuAShG1SUjmvv2zz1JyHm7XUhfjFco4B1eyGHdyOgB2x20X8Hem0LJdSz/MAMvyPzSD7Vr6Ywb//zADolHwQWu/q4tdWvvdKAEvNR9fPVvl4oVN8S36otR7AiXZK9vbjzpEk8XI7od8YDHhm5X+i5MvNTO0NF+aOl7tPiTH+HuRpXTkfb4WvvbGXfEVMmI6XzJbtwajNYDpZImvKxbFLW3t+xKMAMgwb1igykLrkWcOA8kvaGnkzKX6D9cOFjRkZLSbp/m6nqBUxm7z5ak0FdTbw1l+vFq0uHfHVNeyogPS4dxRoGLODSy0iIbdd2Kal1hyr9iaCHJAzb6+E0lT9p4XqYBOJjgWbQqji5aVlxgHYs4Z3nb6JLFYQ8u07asSrCeesiTzNCQvDCDKVOxVcoUepU/Fv08jV9ISDHqwRyzZPPgSXfwlG1I84dPyIBf77vCoF+uraRY07O/fd27s8PqC40fXvUqt1hSm4PFPavhFGuNzc3g2O1vSKPivHaVNOP7qSDuUlw1VJfA1LCSIxjiN1Azp6tpk0iGYpHRrHOy5EQVYS8o7L78GL5az/d73GlarYmNrjBmjdtvGBnS899xnhdSisGZkvz8ZpkeLTKCVrq71S7pQCplaa2+F0AJsBkVreVUHO3v0aQQZ7PQV8y+POc8cvWO2sPyyLdECaUcl4y2ZnGtFi4zy0F+6Vq/ovHa2P4Z5v39FKMSWUAfnqUpJoAUNNxLHZJc1ZYt1gQ2Nd4cxgHTFFN38acXFnqpoc4qyaneBqnuhs8S4vELUmQKa5lyQNGVWUUp5jDaDwPj+9cJnI8bFzmNv927hoY27i9UaSok0OMzZLNjViXgxCj7YHf5TVM/yvXm2T1Wjmxlcgnf7Hhdjef820i2//sNCP6ljhlC4EkJIJq4kDVXz7NlY0m9lkfXVL0STr6QT06d6Cy2UKq5iWAtnyMtbYv6X5q3DgZsON39ixTmlAgyfeXkPpF2QSzN9LN8GFb5r1TA6Ji58TYVWCG8IqMrsvb6UPtVX/ODBsjGtQF6cWpQnW7lPo1v6Khsb7gWtlPYtFqCOARVPf6NJK+IV5Ird0Cu6ZHj7nKl2UwCt9PSPAN57wiffCAv3XqKZ5agSjCsygUjfmtGK0//QdDEsE/vvWYtiDecPmMr4BJh5dJa/f9Afm2JRv9/qnUWFe23RRsaMMn6dpjpXq+OtP39k+cpiG7C6IY3G3AchyhYHF6/QUuy/0cKaLuOSI8C+8JS4eaZPbMkFWgmv+IL8h4udZsFJ8h6zNQUuM0IXC8ATYm+EbXAvaGZxFSsjl1f5dPtVV2wrNIwKqmGbYrRUvlldPObRuEeyprjy1piO71WjAq9v7Wnl56n6PWAVuCBdHBhfW5FUDOy9fO50lB6NIYjseVZ+jJKKsS9psTpiyafbdnkn56FcWu58KFfMRZeCBzov07SHSsXY2HwKLtKnpUMpfZPeWAooSc6n6Tte3uInTSjgLJkWcrFNLio4abST84wJTfyH/WJqXkRBiGdoGssZKzOLTDrRm0U0k2vnp5IySwo+uUXTSW5VvYJrUyolS5omnZxv51xJUfsYTSA5dtveLYzCaSVNHHbGBPHBk4JFW2i6fsv0+wF2CqdeNMHgzaKo7ImXd1giafro/8hA2nCvBwU250KTRNICF1gxqAwuyZq5N598EEg3m1U/ZZ+pxSKtoYB+HRo0lj4YzVxVEQica+xI8R1evY/nlXd3TfWfTLjsrlmwyG7DxjDkjbJKCuUPcMKNjnp/A3SITB02LjdSOAYxVtdL2/CqqrIgMD0m0MwV7TvsO8/fA7qsm596WumN652c7EiykJd58+osv//4lxKITDgDyMX41Qk+NAVEpB4QDUuX00neauVtDYrV2ZCiT/B0IHy8BMFfnXiMozR8dKGM+cKo7/x6shmH2hh5lQ/ZBmNOytRTlautyYeIOyyVRZ9NMr0Cf4jqgFliAvXvn6nuPWItAhcSSJvN9hOHl1oRLR14n5bDDkZXtLWbl6P50U9hCVcvqQ67W1ggVRkLfQvFEBBqpf1U6kqxs0zvLg5Sz+b3rOYOC1720SNZlFppGN3j9a+8zKApXX28zi7HiOEId7HyXAO9SfA51dRgg/YPlcRhMIy/rf/8quk9INubJrtu1U0+ZAesBiARy40MQ8iIJzKBvHBssBTcUJ1Ode41q9y40uYLWaYVPimnBCO838lVzsyI5/qlBCrHckRPTLgZ3S24XL3hUtsOU+smV7Q8GytLP0cp4H8y9aVBfyt0VUWjrpKYyJuEmqNikoU3HIe0d8jUXhe7m9LXwnw2p/TewkKhqQ/vmyZPNHhHcz165HhqEpHlvb0jH7b3CH90sQPG5N61ktmZyHRThA8YvexyN9+JQ8iQCWSW78NlLK42oK2Sg2afQYOFCjvOInFH/vXLweFHvMsm0B/syB6aqlysgnsj04F0zwhKQWkaSDh4TluKHenxNps56lTXOzNtiv5CHk+/8jx+EY7k1uFmKJePSmU6MfM1RavXTtHCqWr/Qk6vQr5IbwVrzoD3e0OXqkjLXLdGC1cXJj2zUngt+HAK1spI4UrCb33WoGIhQMIble3opaHDICB9KZc1fBQzs+F36mYYtiUyhVn7FCAB7oL/JLOxx85Lo7tuuY+r3RXdM5Pt0O0QYJNBOFXjJt/jfjcz2Ux2qIU5gQEUB07b/T0cFm+bkfS06pi3ecEDKIeyiecD4iyafYcLKgutGY5KVwMdxy948PPFeUxEptqFZEIoow51MgTA+EoTF7Bwbi3/6cGlSdSMeNa0vWtJcnzJU5myaz7dSxdfu7m1xPluniygFdfqI/wh1hk8gAm9HJnBd0l/4av2G4HfTtXADK2jeoffYrt0kQuS2TMW0RSqfu7WiqhhtRPHyj5fZlCZ58MJYLolHAET9q5uhwA7zazfcy2HqYtKFkbEOKM7ymDRDYtuL2jVL6jymiDdYR+1VGdOYYbE4VKR1CdCl+4dZQsqi3MBJcXPPIE2FtQaGN47wZZaBh0q2Mi3mTefIdtVuvlxCF3YXC6vXH7g09PW6jMzEc/K2ZbS6fO+4QTKuWqzh6dl8ZTyezCwXJ4QhQoLmDjmjw55gRO5tXqyiIYOqLBZmxJ1u2nmh27FMvhZSiZbpZljYvEXzTMp0d+JZp5y4jNHZ9GJFgfSzHVtvidOGlGolNHMl2X7Cmco+dK0jmbOnah+GptHydvmNPO2eWgvgZK3xW1ohuAFq790jSn4oZAmfijUcgFT8EMszZrZdlUi+xg1TV2hmaZ6M8pVKGmqzYQmXA6M+8BOSZc6+bTSpQ6ua4CfMnATNKGVaZ2ucxiFStZlWmk7y9vJLZoycAs0U/8f8/hjHn/M438v86hZGY3IWnb+NjQhnA/stP/p6QV1cYNXwGELNdPOf1ZRlj+ZHPx6xfwp5QXgv+shlt/XQyZUAXnZ5j/WQ+4F56YG3Fj8oCv58ENFOR/FRPYY/7PukipCXRc5lSqqOLNtXeQfFacwUZ4Ka7D9uih0017dkCHk7s7fLYqd6nBL6Rn8epD09y8rfnb/aZFL0R/84by3ie/Pz3qd/9NbAZWdSx+CSmx+WUJUoa6PHfrr4a/rYztlwp8/qRBJMfb1dvxV5P/0VhzuguTM/1QwRbm5GQ8oeHF9EelhHTjfnO9hA4M1iMFqFszdMvXJazBywCsiQgAauDhtAA3wou6/2pzbT77pRRzy3U/iQ8dhSjpKZuiS0Rwjli9nQzKjDJjjNEe9W1SZ++oJkt/tHBbMrBrIZxNM3QiXlJsWVAXwC1zKEuCTAygenQvAKmEqw3jOuC+BB+PRvtTlWvkzP9VPYAxpeH53GBfscjo7V/PeTK03T3FzyfFWpw+e8atBSp2nxJLdjUmFSPmkDYf6H24s7iwYss8m97KghC5pUr7e33BkPmM/5Ny505VNs4tp5HWNcosPtfYp5DOiQHaAv53M9hihH3GurJOlaQLs9fntkWhl4aMDngI5r/e6Ffnwq0GLS28//FYFxerY+m/U3pqRIUX+WCD4WGrJmBrw5UVtMGJKvkB14mIlpTI7Z3ratEgQyOMautYwQk+/RUTU2wZP6bBjzRupPrUeo7DAFPbnkcNyEu+82rlx8UeovF36ibcmpbbLI80HbQZX+V/PQie+xqTjXGxIiXbnQhExVjvT0p3SU04084k1l6vNGPywAQhTbMR58ROixbiFUt960pADwK1SzYhXsHLdtcDuGbU0WbXfHmuNx1K+V61flDaHgmrn3uwxqadOexM2VfmR9q4k7rZ3qARKNTTimlSftAlF4Ym1hDoU2qTUMQ1CYMXf/aJXgCFvEj1GHxf41uKsYHsSfDZUNeO+7RrTC0QsDgjmQMTTejYjEWPlcJXYeheUfVXNCllIJtRHRWT289E+fhFxdkqQ1pxjOoxldbIZiPuhuMv0CCaQNG6sqHp2gDrhBSMFjQTvsrYwZpCaX1EhDi5WNRtABaIN4no21VLJI3f3W6uIBM2uvZdb9dtUo0skuKAW4YVvv3FrYu0/wXr17D3xZzuO3YWLpPqNes8sEmc8xzBISke8V05aXn+9mC0JccbPRiHsFEh1C7JHAGubxHry/dygL5fSRN1cekVmJ4zLC4aqou5+s2KZn6w4Ph2omcl8WRgYLnisXubMe9vJrnRgalrba+quwlceQ1XLA/hrV5AnNIwKTNr/SmQ610OuQD8mR7nlBalsLPXAwJJNaVC1Y8DwZSetDGdDgEzoAq7NZnPhOF3aSqegyN0cUx3V2LYHaavVybKAtvCuE1DMZruZFvdfE3bzPPPLlNhq1XHjpatHWRhYYXdgL+eKMTGUksk5NL0dXeRbknqDygR+xJQ3DRk2bAPXBZf67KJri8zW1TRTmcGjuK70PKtznRKJTKdzGUAl+jMXcq1kwvcVNmYgXSTVIm4W8iSWxc2Cpp60JTCBuJlB507XfhQPSVpJvC+vUA0Mgrt56hjVtBQtd2K1TT+qiiiDqqePeSBcoYNt70qcI+2eUGxwvKP9p4rw9HprvzY3kx56IjK9Bt8lFJeaogR87/2exDrDEg4fyp/qqnIFW4NX+zeIGKin4dNS34VXRXLAG44cbknvnshA+INWPqMKEZaGgM89S9Yg7h3N2a7c6hPtWX6zJ2TCBqROOCTujljbH8FA9eea+TXoWH8oQegHFHjBtI9V29MBuVSn1V+XwlYWyw1S6DmBWo0HA/jM46yQEW3IUWStgEySw9rg3nvCguG2x+uOPHe+m0lI1URbu5gInj4IcEMX+cQa3dPBvj5r5Krl2vOiqLx+A6FDyYetvAk/zTg5CX6wMwSgffC1RGsrrrgMo3Wl+lNnzAN0jMTVJNSUJl6VMl8YUAc6MDSbWFr7hKU7YSIzp7NvSLu8YH34Uh7vHscrlFSMJYSq5H6lp6RzkXuXfF7DIfVXZ9RI0d9JCbIe5gHYd52q1bhdFs2rg92IGMW4JBgBcLHEK+/buuCMoNDekXjsxujB+r6mNLDNNR0jJknulvFsp3lS/NWnNmi6xL3PVDfnowW8p/sHVcKv6Xy4ncB2rRm1BCu7fOOAUNKYMQZxgipfUvxP8l1Y6d60fwW3Ws9+Na0S5gnXB2tNBg7D1VSgUUlmWMVJ1zzdoXZFG1+e54d54y94mKts9Cxz752APBA+Fz4CtBGRMIuA1VwvhGxU6iIJjKASq9VPddadAeF3sH1uKapqmnIUqswh+wxEh19D6m9tk5rqg2/uJivcXpzs0LunNC9DF78C4WWxn3uy8yKJ7AYNCJIAvo/J3VDwxWf4oD1VKjqAAxVf7b7IQGZfyLjkaBjdO6HgImItdjeT2WWgX6e7aOigP8dXSqVuhU6BHnPD4FJ4YiYCVDdXxjxDorzoZMIVh/1VD6/c3Iosl2Vvuh5gj4stzzBg0pgnTaNuHze4J4vWzHQ6CG1RjUUzHZ4nrewxnSe5YbqP1y2UBG5Mk8eI81XVqRUe/YjeXEhQ+7iCvYPecHTehteivwzODXq/jvXRNZVR9nIr6EvVN1mmLae1w7GOXWUzjqpqvUccT03InfUrMz4H8CZNnVUTBX4540KBvTWLgcDXdQIsX8Gk1B8KeiqojV5lEedOTmZXXO4jDOGDKtLzxgo0DD/Ody5+bgil3zKWRbDg1by3MvovGl7EpS0fmhOv7JTOap9/gRz7x5HbfnLkYwzdhGKWMvlA61PalfvawklSu8MZQAdu+3nOt8wsPnSp7/f40T6U4o3efzFuriPJ68/BnFah6k4oubrFFPxTttuJbPFGH6ejFhsbdm3jpyL4Et0Bt/35DXVqstAUrXStig1Knq8pznvbThHgs/5i8EgAVLCYPLNlwktqBHeK0w8Pxrhc6SavHyvVeptB8JdQwy2aHqNk3vN+3NtRf1zY+Zq/1qfX/jqX2UG+r2tDGkAdtlFUqqPUAOirOtFrF67PyJMe/kBrzvTCyW3GI5XYVA4ApyMAZLjUpbV/d7hiGx8DKGWmONtAIhZLv2eLniA8ry9cGL2cSQddEIEKi4veB1GiWn16XukgRYT+fV7s+MWj7ts0pct74LNlEZ2B8vy99LxDgMr1gnq7NGo2H/opm1tKHJ//iwKta42/YYemiccGahu3V19LUOqoe8VL5+5NLMfNDTgSuH9ADUk+E9wLOtGbqyw16wttSdTt6tnF1DlM0cb5xqZdHFu07w4LbvNVqaWUVeoGnCvvDIIufsHvoYzvsTOqgMHh/YxfYJs/eFbxNi3Mp5QGM9QFIKHfLVlW5KKnL1PKzYCXtMrNgC8F5iaUQhBNe5VtZton4DKlSSrNWjFVMb/3MqPxCIHmKuJNcFWKNaVJei7NQs/GcfmZiXW/Mnl9MQmbCnZf9CATPOo+3Qlu3NsEVhoem7fGEC/TKIn7UArrRCiZ2GEAXevpaJOsH+wZ34V7SdG5LeNoLR9+3g+2h0L2jgm7slvkgW01qio9STFUOqI1jqLIFc54MMyk8wil3E39pdxlAI2F7oAbMk7+owar8/gyac9tfHhR2nhZOUXnUzo6QBmMyKXtVZPJtj48Necyft702LGcqlJEh3pOFyIswiDA8tOmwm7Z3Ttdc1jaKXX/+L0RrZ0/FWSJOBWwJaNiXgMSurnY8cRAtXJ1EKtKHCAerF9p7rhkoOI9N7AnPPlAIHB70SPBBYCQSRjMOLFRBSWjLN0rpPipztj2Kcs6FrqJnbQTIPVNBu/i71vbOAidP7jL7WV66+7GULrt52sKNIwYTtlsfDGBKcK6Hz3c57IembC/YkxM8WOJxHxPHEukYbBfdDNJ1FJtvokDtkfjrX+7aDiCH7LU3d/BCVAQWjHcXmAmywLD1YGKL2dMbjtkjfHIgCU2llPwgVjRvIVsuixjQYxBdUi63LlEMHL3b0Tq5AE0b1y8ptO9JBaEGVY6pljc/fkhflrl8rUr2qpcauhOd2UuJJKwajoMowJlaA2hFKlKGjiFVURmMbDA7dpZlFdG7pp8xta1nXi7IlRK8UB9ZlXA9uF0ZKUkbKPbhmPYoihXhvMUQaSAqQIa+kHN9rLzfNFYr8USU/f25w+iPBnU2Q6Dcs9sCtQj+7mknwDrRhVKCgJra+bx8WwhhVX7OB8Qdc+kkhTH/X8z7sGlTKBufze80WnWSOGGhGEZCtyNy292zZjOdmFbGBdPZ747SvZHZjBnCR99bwu0Vot9VJo4WuJz/1JnWTzuOsUkes2DtejSTYlaqSK/sbozYENAyscagLhmSnz3E5n7A/0qCllOim25teJuAdAsJ4z1Sy7y8PLB1AWd3hnXbNPhDCjbjUKN4OWqYc5WXjN89ZI4fb9bXDD8E8fvxvEkMPyAA9rmYFvbG89YLWth+Iyq9ryptQ9XylDN05Nvc+OPdfvEjK1WK77tVg15SakmVJ4W+S7Z4sAvG6TlS921Prihgb/j2sLwKfF4os+5Iyvv6rtO114Q10zbGw9nVPKX+WLqMBzhxLPe5LUgFvKS+a5nZU/9Xk5cn3VO7yV1W6vLgmIxpeEfAjZVQzKYz771p5RPhA5l9t/z/j7pAtbmWIStiCPDhMr90U2tfv8OtbGUq/rK8iHPkxnZ1LJKkzQMeXnsEa9r+73va1fWTGlXCF2UgM2cQVTpe+w93OaKbl5clMwNEzW2ZeVkfjJv/V7dCYOEXH30Oy9y1TC6bS0jfsPxdJmMXw7foFxM2D6/MiScrU/bD4CZ50S64Q2exmWBHjxxy1xM1jBcV6J/6edegLh930jca63a1Lq6syRSa/P9Rx46BtzNWtED+ov8NvMy4gjwUTqUnPIAJ9dvvYULYAWTqCq8HLx8RdABWX7VSOkSzMpF4xFHyH7G7Rus051qN8AuOXQRlwXfZloJGdXE/EYMdcMyU5PBEON0PCXY/0qOAQQhzhTWsohf2fl7EiXucMYX6hhKDP11TJjD12bRFmBO0wIaMfLakOuei8F1Yr8PsMtDFRUE0WJTxt85dKlGtxdSpWJ12gBaZer4McRYnbHXhBK2EGAIBiXPgmhTEn1Ytnr/iddOXvnBrTszkoMhKW8pxa/9YpbAhhNHKWtg/k56O54HRL8aFCOIjkWIc/sO9rpp1t5zjMa23px59xYdAAqNKzGNP83xWkV/ZHlxh6Wg6PuEZIdnj/eniyd/QKkA2eIq/hecF3dymlrR3JGcj3tkLkRJ3p8u09pX9KMFzUnrH2Ro7U3ZwgiNmd7fMbI9jf9/iBEp1BHIdHacHHTZBFq+2qO20dOBJ2/iPYZXO33XrtAzKcofwE/4GSCouMXLhsaUch9KI5DQ7yjvi4EQqdsEqFhHg7UJrDyMI9XR4p4CVtJWmkTu0d+9T/9G7bOji+Awjtr/yDMGA94j2tt0gWyo68zo137DEPxhWeoA3ptaSDrt326KFV7Ao6/5hYI3XNVCf++Ordn2EpLXR97f+Y2npwMAtRMnPfpX+KuZHLit6s10fpfAPA2XxgTIfmPgdh7l9bm3lIZvf9uQQr8Bxxqclj611nHcczrhSfB+hu2HOJ4FQ2yqJdTC2zrbj/N4yRl9NaGeSwmwzFtfbqc657yjIvf2GVsXdcPT7iOXWBe/TXE/esSQdX7bBLceKzMlufeon/92JsCqhyPkURJayTNr8wvyh5KY/jkAMxXApNWjS6mrzc9cb9p+nOVmtLB8qY8MzmXlYCd8CHrhtwCNCtAZQLzQ5fZ3Dbu2K7LBRoWD3W0D5z1rdFtFEiST1Xq+cVtZRmkSKXz1ETfIAZBgVHaft8Vsl7zE9a2iyh66KePyjQmcwt3WjoKHgEMnt+35Zhq2Vf8m5e7wwazWd427GH4+zGHpM8kPklCqrvr6nwQIyZS1pHfls4zo3HYGS3rkg0xcauVSe7ajA4BbQWq7T+2NN7qu8y/7sR+HAw5pXNvOvVRWa6SwTHg78FRWa2vwdlehCv9fjyIzZY8Sehtbt2/xa77zT9ffaOjs2w7ed9B/f+QAKDxWXsGvE7Ot9GBl+qfrf2h42m53962cObGG1XpLbYf9LtK2/0pGofGIfntEatjKmcv5mcJQtqNbOze9u/NfySg0Ig//tFF/K2fmWtc8+CIPbytfzLcq9vp4w/YVJ6ktnHWbXwTjrjJsOxLeu1Wxwkd2bQ83d7Zy1hvTZ7HryPZgy7VVsX+G/P/mkJt76nSLqM6H6QUi9j6rxFNqLejwhXoBSkmU7zNPqiT0INTmgvcf/nTcGgfBgzHDKCUHsCdkto40i4pFw8kpmNUU6ty/aJsKnB+hCsWUpHsWVGV9OMcrorMdVRJ4qNVoLEu46mIC0vLW2jpWDWpoy4F8eDN3o3Nksq9LRDJF8fjhMClRG0cUrhl+uEpldcAtSe7wDRvYq0E7eOGCpcYj55wcnu1H8Uhr95WUSB7+bRZw61enWQ+v1yMPfPkcKqAKnHJ++wC6joAOBhKrMUNNSK27zxoqxLpa7bW72Es9VNc/77f5W1HBQuRu7Aq0s6uf82Kz1zXu7uOxT2AKrO4LxPnEeXM2cz36lBUrJovVgRk5bXTyMVnWxlQIob9jLFotSDbfqWqQUPksxjFM7vd5hASoFVrKZwApcEzFJ5xCOwDsVx4LXWQAshU3+TJIsb1aX8pVq2UxH/1QsuK7LmGtFifPqiec/G6H2JsCwgI8+fxT2EFYWrB+mQulQJHmhB2cGVu2M6scmrF37HbnYW5WbFm0457ncUu5NjQqu+g7j3cT+sh+tavO/vd4NyST8q9bnFUHI2+wR0B05l7rgXTgZkrjeYaTbAXjr7xiu+t0kcKD7yYc8p4SNRKZQGy9ZUTT8AYRR3nQHRmIOH+auyMvXTl52GfarMAgcKI24ppZDyohf+xi9B4aBNE8gBkWhYH0vNoSbwYdtk7tFY56j7tJVnGvmiccpJNya5dcTAw/3leYT5ab6ic49Pv0zNiFZDK/hEP4AlaHLwoZMblV72N+Bn5XmVDOEbmf+6c1d8j57iL9PDBg2R+foYXnvly5VKCYNdWXngcJuifOtsPetAyferZbwmGmKfI5c6QPI4hNs5woTZEslEEGwQR6Vj/n0xpwmHRY5t9ZGXe8TYwhdPnHQq1pNQXM92UgMz4bkmqO3c2subUI77pmU1zqomPEoMC2b2Jh9FQZM9RTp30JFjeRbcW92XTMSZrX2cTwaRx8ItvWH5/uFzSMBUredcH7fnS3YQCh3c35grvgYEDz2vha86uxfNb8KNbAl8iD1Kkaws/nJ72m+zPjUpu/phI8i5kdfDri++WfHBeIIPgvTjOrC58Lu3O8ftSfe1A7pmdTjf6Jadp6uOFxlGRsElHiBupYkIDN/CBz4MLqvOI8z+qnIhPeTu3WJxmGFtHMMaPEeT8SyTR0MMdn42WwQXnKbyuoo0Dz08CX9wEDQ4Fv9UokrTh+i82ok4hraQl/xe2z710J+L0rfGsUMMNvsPkl4UnIfqZt8KeD9XVCeZKZgYcf5H1HAerMpRZFPjm795GZLkGnTEk21sVBm4rMW/QSJ/0PCti356LO/mQqpjryU+jTRVoGTP4XEmhtstc5/tEsZQsmM63/nlQy40/a/zfBU0e2V+3lVYH+rS0sW7a1YN2eEP+ZZfsG1879FsN49vfzSihFdE1RIlVdFeAdcfllMBigcGJl+5FySvI6Ku4ZLZwRDwZU9q6eQinmlypuiX/FQd9sJEEXWYRqz7CSaf5vskhrXsvaWdmvR0hbWgS3/WjhKeOSxaQTtX3w5EvlkihIruN4wEzOBIXcxbmfzkrfnE4obs12fCMcl5rwJiDhRMGXgs6tORKzbTjygh8d+fkwsAMH5YEr5X3ublPyg/uQ6wJbtHlT4X+c4K9fH/U8wnGjsHc7+f9piv5D/Q/1/2XU1b11ui2GF2If4qVd5trq19tgf++S7mkiLuc11tlpTJgGnc1+JIdTc+47S9gKKe14+1AKNaTZ6r8ZQtiZioKDqYsGF2RkP23fkdSHVlhvElEVOvqaSSiYWwtl19JVt3GYWl3/EqAbhjs/lyJVq6Xzzz0QPMeDVq9BjNVK/GZiitJn5K560hDeXZUC+eLNrjuw0dPzPCD61CCwdaJxgtVnH/0mCf9ySpiblHOPANv4sWR488H3k74NQojH017/w5OybMf/3z4w3eQWTe7ArHe0EPtk8153OQzSWidK/1D+MGYKobZZgtdwmZt7u9/E1EnmJs2en9UVpjt9jblgaOxvEjmkQ2PG59lsISVdGN/K0qunuWXSuKqIklaMmh/KbVyhNXP0rCj/Tz9/+vnTz/9R/Zz2XnwrsHlzsfVItCt/4FxjPt4x1d8httcuWgVOPQ4lTxz0Qn4i0u9XlkJPDho8WFZ1UBnAnq22QvOhUYsmtE7wf/DnpCDtHHf3wde3OAEqq+NPTDS6hRpbO5LkYZoJThyYeTxzlDvWpAAhhEvF9amqaWZSbyPAfcH4Y1MqvEr1g9xoxGPjgBiqaLjjbx5TT7ZGfbCUYpeJGVWYL924oZXIbHVKO7HzY5hPNX8bpqItak4UPV6/6I1G9R8ENCuOR77Ye4/CvWFvnUPRWeWKwrPVsz0zsBoBye4cGrPlhtPXWcIZQKRBbVvP1oLkeCMAMkK3K8eGrahJPNtP+U2CD9xIleuzsbIPysrXqmM8zPb4Zkp9NGG/ylLXp8wjeWGoCCyiINtPvH5UNlOvRqcMA59lm2qyq5SYx++lFlkyvUJ1o/6rAfPm3ABQH4Dc6R0pVxn1jDiaPUAzi3QDKMr1qQwTPBrySGvWCPBZn0mULVW7eq+5sOuNt8k+TBfLwhCLYiE5frXMNgMYx5tPNYzAZqZM8j39htWaRcxeA22jmVb3L6EplT2OH8eG6+usS3R3nNjwC5OjtVP9L5FLlFpsYPK4VrSWZqbbjJ2OAcMZ/7SsFeKSkuTye3XngP6BJSI3s57k321kbPb1ymSruFQQELDToPPMe/WXkKBO4AA8MrDWrxM+87Jmv2Q/zXzWmfPNLjkaz1tHeT944bcJ5zXBTpj37HC0EQQ0XuhkuCFpF3FTpPeEI6C8rXXkuANLOXUHbJIZwuuayuLkUA83SJp0gh9DCJiZcA796HwS+YKWmyhm/mNLknsiuo55jCTLgEdLmCE5NtyjFySF2oqdA3ZbMKivmlozxcqHdJIO6UHTiHwDBwETuPFXwjUDPtGZpld4N5sWPcEVVgFcuMSMy652vBdA6MBa5hc5GRcnVPxn5WgsoOTdlmIEhWT26jEcZ4u9UD+mwNb0tarEu7PmnW6JsLqzpEXbTSDe5qMqV6Me3MWRobw+emICEpaD69pUk0yImGh+NTAx4dPiKdz1DhVJmK82zQ0MWm/3bt8hmqrGmiZ8Jkkid0G15noSjX0x6tmlJyi18OVBpx4PWstRhtNVVMvnlB9Ysgim2Q9O9H9hPzNeT6DzrmvJVvWwQx8nX9E6m6GeXU3lXm+oDApyRdUvGjSZtDt7gWkeOsm7rUbV9YskKyFDEljDaGIIHkV7XLS+jUsHJeIVhx0AOrLbC5bhiN2EjFD+qoCgQAwYX8sbl315OCzO5RJNerLUPiAy4T4dwu8xaovtMiaNF+9rzZOrZ6vyNY2S9tBcvnsWRDX+238ZLo3c3U+NniVhaatDTGc5nwwkV9A8RfIX8SLFNxVlgeG6ndTZuQ1KSC9+Q6FD8+z0M9V/6VADvzt167Gwtd/nv/O7KKnFX946R49mZO+gBh84I6iH6nDwoXHFkIwkeQ/roSZFukwn1L+s0lSv5D9D8VrIezBZUTOdIBk/swYpi64P5NIwapdaKJ+lidRFhy5Rj4+M6iQF0bwJ4C/UZYomXr7uzsHQ7sfK5E8/f/r508+ffv437kc2RBgz1jtC3ZohJl7G/Zpm8A8mweX0GI1tM2juTs0Iet6cd4dlryXNbbINEIukHDrRYkOae1MM1T5cM1ZnZCqieYRwpK5Q79JOTtM8WrHfNE/AWVo0nY6e5glTqZuY3pwXd1jEjWnNxoh/jC47xGkYHEwz2R967eHSQ+GUi+a2Ya4vZ80jWfIaGmiWT3sHK8qdqUcQaebpPctHTupQlD5Cc5SZZtEDpymc/k1z5/Hfa4+4suhEpWhPANET3dwSKZxq0jylqrlxLsJoJ+ehP+bxxzz+mMcf8/hjHn/M4495/DGPP+bxxzz+mMcf8/hjHn/M4495/DGPP+bxxzz+mMcf8/hjHn/M4495/DGPH+YxNxohuW+w9tvQ5F4RjGKj0ZPf2nSuPKxu7csLyPmZyxSuCtQP844eMvrHYkQbX9j2tIRyb3kjVnbu4yUDN+uA6eyd1ZVy5xmN082DzxxvKskIqKFuDnvv93KqzILwNjjgpchP3zu7+P/oUkfzG+axE/GjiF8+KHbkP32fjEdoupSV3eWXextN39/hBrFrvZD+lZStTvdF56SJc+6/3MBoy/Cfvu925CgErnGt4xf+dLn/A3/mom6lh9+d/IWLSNuRKOp9iv9Hf/ituCnbEalGXp/cY7PyZvKuwPrIZC0egp+crcZbD/kWmBTYFDgWwG4bav705bybVqxlGyuyhM/7rXKnsAiioxqpP2ttrWSj+zhaYC3AJXC4sjQqC2+0ROnSdrHIt9bFu7GrLuUgjhcHsdrPDEe/i9l+k2cdE/VmqgKfx4gTGheWlu3Qk64Ir4A26X0vdC/EKFwnYb/IQNan0qeepK1fNxEy4pLvJfWNHl5YRwZOyiStqI5X4v0QSnKYTUIFZm4QFjghlkTC15O/kKgX2Gi0KY4vKztuas+NPzGou0Kifv8Ylg+pthn1r/7CTRInYqKDlrJQKvi+jaq2VnaYdIUEccgX44DxSf3iPJ3w4JPZ3V67TcitL3W91t8vDQ1ePvTgPIdLLftUjNT1WQWBjamzjqSu+eTKiaU1v6/obJGWw3yA5cQ3zQGSkOLwTlLS8FJOfsxIjD3m9a0xVmREzIkggQztwPrVDo+6Nf/WBWXs0l2Pj6p0mXmr6GECPB961urI3DsIW3TtcqHHEPcCqNpPv+whdiJo90G2uusjAHIq2hEdOV6VssBD6j0Gl4ULiae1DVc6CvMrunQFJG+mJsh8vfXDsHrtBJnOewxVybqee/y5M7nSWitdC6VEmH9cMaigCFS8DUKt1CgoI5T5+XDMjKNYIQ2j9qMDXICmvY/hXqmlqlFmB5GFfA9kdrxfa3ZNZA4dJXMXjNuxsbTUhZPPvo4jid/NCbT2a+V2YKspk4kMmo4Lcnbpe+rmy/2iTsdVq9MWXSFR0jG9aqnRfcxBmP8UhcOPw2JR0l9avn+fwVlwtr+6pW71A+401msaZTG2cM0G+elzF4IR1KxUgz2mGMqkxHb6gqTbAPxJO7BqcOcZSewNohaD6DzZ+c7BnX91EsIaJN+mM0MHCNNCdInTX9OTFeC4jsq2c8uyo8tvpgerrsefrggK5TeGq+DZZdj2J8g6qUgQNxWbI+AEju92XRX82reDh/6hV0FPcpxXzeRArP/URuLkDc7oPeHhGkZcxK50oIPrBbyNzJAGm/54wTMtn1Rsss/cIBx/Cph4/7ibYdlJ08SAPsJ6paBD3CPL3C8uh6skvHC+4RW6fNrY3u6AZEJqQj4M8Snue6AMDX6913mcxK6nhkJWVhurjfjU61uGyJlEaPEfBFgBgQM++IRBDTbB5jHNzDZ+YxQXYOaUMLCKNPIopvLucPa+wWfLfV9X1j7mqnrPEQTAb5ItDKJtCPHPh790fA+Qh1YnO9CqPchPMxc37sjWdFId9slbYY1uxpDM1+OuKEik8NFwMB+fZ9aYwjq/2mwTe1x0+WdLcHTmCoSE+joABpR7R+kyouuvxxGB4ZiJjaiFVdKsURmy9QXs1lTV4Cw3SIC8gpDHrLTIyyGVF9tzeKLaa3dJeI8UFSDgyXnmoVoeX+QrUildx2daf7+ExEVqrs8u+tkuHsllf/9pVEI+6QOsgjAB2cDZqJ0Qr3LT6C679JErAGOX+zVGQfkZYn/lkismjS9aXTgkcz3fcb6UlV8U97zjqkhentc9ef/6F4QP9cxh1+q1Y+KuWjOdnekoQMuVJMvtDb+T6ybDGjWwcdrxKH2hnXVWbcKyEM6zOiSTWE/eSMJDySQYGA2d1rURTRmc/GoSJVDde+yKH2pBFCetMnvZpauoZzDAb73Y7m/FF/8ay9K1kUHoRMWC/xq72yQBeaz3qh5FFTZ/D1+W1+gOkwkXZnZyTHUVWyrSDV94XOpXs5FqMTyY1DAWmtaa2XvL2STQUerpcsTN4wIRCZqrJIJDL7fwxOIAJC5DX5lr54e6eqCcr/O1AnQJ7JF8adSy6nUrwt+XcxMHvLsi6fu8kCpEcx128rBc1rezjAHW7cX9vlpfKpeVJ0f4YBy4V2IHFH0Nlz7oSroJays5pFgF+KyAoZ3hiE+P/71B5vQBYt6LoKDI4PfTvu1ryAkQNAOirJoFndISCHjr2OvWFoZpdly1bIEnLJYU+FmvK/vwThI+lbRFYBFVTXJwNy8+O6VRYglfNVyeP3qtecyNb4xYMrgCWVLwKYf1CqOIT0mcu8P194ZPqgcM7r4fnDaj3OV4gCOjrY779K3z5qTlJg4DV1ajyRuQqd3C+jvYPo6jbrfYrZMtNYxcLYKaFZMX4gYmv3y+hRD5jg4O09/ySNRSw7uDh4vADg6m7GmPfCHN2GXLySJskyPZTz+oMzWosyN/76l7Cg4Wk4cFSgumfcoaLy+ZjYpBUQRHuBU3J339/KegouguYN0rfqUIxZ6ziteTXhLFqAdb9at8bs2yTs/f0lfO/drmtqvkHGZR7M0jyK4qq11I59enK6KeoeKZNFfJXgwghVcfeo/rx38qdiri5yf++FpKi9Qc9Tvzz2OAuzRlalrNJN3SH2kYkbiVNVNqNAXpU+EdcCRGQWqgszcMPs+ZBtm/Wz0q5byNmQNB4xrp1UZRuhNmoVTP1TewCJnuyvPAHoKGGJrhnZOKb30lWVI3qfJ0lLQqQyOfIE+QbqF3Sjjubg72tTnwOAys1HZ8HxytwzPZO/803YnnwEk+gF4upmVKK1lbv5LBjcrm8BY2i5tsFNBcc+PiaSuHa09SfBq62mYTNCSeVJkOdOwvyzC8pzN/ecNOwitKLFhXyTTls+kxYDiqU3Fy73M3k0vJYkAWXq/lBFUJIDuA7+Gk6fVUtZZ32Kcbrz1uuCSbEvheo3VLJnW4J3tvdWh0w70jnkydIJ5IzA9F1Mp/T6HSe41DYpyT1gv4gkGBjjsA9HFuhoCrZ4dNHNeSkxPKZsLvyB1+Z3Zu1Uz+7lOvjuewjyL0MNOKPI1hmxNBar7T/bevGN6364anZHwsQlWGZPo9tMNgQzJVNLrr19vqXfn9RoLFDsz4rkvwK8H7KOxp9AUpB6nN7gmf3KwyGV4/2UPKdlwYr5qpqnFDXcj0KkQMnv8a7wI3Uxl+mfji3yscl5xsZ2XGhaLxa8rJ8tc6BbM27E6zpTc9o5tx/Giqv6765jGhOuXk052X1tvbOifdz5Z4ULykXwhdf/JMxDJyJmpmUDbLqaqwp3GO8LjUKi52d/gmmbcRfgCdcorRvP8FeqD98zvEEQaWAnmP4cEaCvZCr3cLbHTj6jCLqUTXoA0UdOOLAt0RkcdaVlZYbMqpLCB68t245U69/RpGycoVVuFwl95ubzlHNF/Sf+l1RJGbehunRVUFskyAv9TRU6d7CRatJ6nS1nWdJ7zdKoAL1j88riCplLRpX2zneacSAml/NRA8vtd7QTS05rarYpaT++qMm3ymak99jlxKiWxFjR3//m+D7a7TfV2nOxq6PtbhsTnp4S68lyWvuk5t4VG0pYpIKq9b1MkarNItKxF69L7r/jFDssueA8dzs2arG4cs9Yh8hpTBIdx7dOmG70n80+W+8nYC7ELZVaPhtqmnNwPdISqzft/vpipAN2RFq1adMyzD67xHzxo9TevOhS5/jeE9VSHzZN8Mh+XCoi+vX7lMCNwqAA5LewTNO37jA9P1nsZhrw6KYSLqoIygJ5RMvb92Y8YDw8te/tlIWX7gsIUf0oYY3Ltp5kN2VboJh/a7zC6UEu73oj8QLTcHg5RO+3tIeiV12iZah1/Z7bTPKnp6cSARZAogI+sTDc2iKwP8A/uJW+qt5J6GXWorjU/eZFYmqFdvfjHb93pSPMkqLlXvbVbyeQAyrdpjehCLrazqLMd4M2pXd7qlXaeoN2Da7L7mLc6Lm8GJNcqSFWDFHUFR6cAL7Z8c0GMhmceBAQvvRGASJ9DyT5zQdvVr+fVVq9STrB1q62/VVmYLmNI2l3JhEtJLtdVMj26b7JNwS7LaNekDuGpiCsBX7tUaxdbxDnYUYqVFHpwxxO+52um9e3BQEX61u6jNdz9r5+SXiVsCDt+dMGgv9dZNsJoYEtIZedPOxpZjI8Svc0nyCWjukfzrKFQfV+I4fsD7wchRKLQdckaM/rkXug7H8sBZZZS9bG9wpp5ynQs4y7obEYbIvTtUmUzwrC7Av8gwc9ddSnqjPaEiDrxBgRjnvQefOPEwNXduoOs30Pn4mhJ3UjKGVItBr8/iN4ti8kpjgHdVhLoDDa8ovD7MDpiwv8Ttp/0yFaohFDRZXrO6Mujd5oXz/7pbeF9RdU7HcFE6EH5VccwZVdX+6e3YRuBcKeyr2L/XAzY1VNQtFz5x4OQj+fufRKbld5j3Lj7GzS/DoLUAdtBJDwvD2+/o+BSrNnnr53lN5GdvaKWf28yR+XvUd8brmiIKtv4eRr0Z6m3nhUSluU6VOvwGf9Yuf7fFIhJDc3vqdMeShOxjQ4UrKRejK1FJ913MSv9SmeztGVONOfXjE+wrbw7W3Zx5k6mQ65VWcha8Tq1cFI6yA/RmDW6PtTyUbz8+4K3Qf7u3m0yCkg2+3c2kN3zJvyFVaa6lPYXZFq3bLbwjjIxNa0+20FGui+Voquy1Mzl3XccIKjAyGek3qPpfl9MGX9o7WOWNM/8b5FWu+FxS+r3XKCz5sqRCm2Ki0cfbrowg1CK/roRKNSQu9SREyrptd2bccjwFIpLuvP+BvkeodnyeKGa+5rVWGSePXRqE1edMQLFKmAQ+9bT8uPS83eEUX+Mi0iV0iiYO57ZmO0J2XQjJXNwFIrmr137UkLW2m73jqLK2ni5TYaPiXv9dEx5UnGH2pZQwECdTQUbVbeoWYuyiVeTQIon5z3SRx+PeNaVVYnxkcPWbuPqgk+LhUANJpYgks3qK5/pS71iwDICPfSh9rePz4i6maOKwJ1/R8pzQQgxHFvbmvx96zzr0ugmL8YJ2ql1f9SLhYuyXNpO11rS8vEVtAnzC2Fa9vqZrOfAqb66MmfBtOB84TSTbkMpt0Ov9aRsJ6Xlv06fwm7P4+6y+sYknli3qly1Ecj9gU9d48Hi/h5X0actzGR6dDxDcV//9OsreJk4p7JQdzD7hlkFqJYQLada2lmqnck0A+WkkHhFdt1SA0l7ouj1TASVVyOP9keB9+yJGK7sn4zPBRU+Q3qcPoN6njh3lbFOeVLTEfd7w5cNA4Qng71dCe+2PTT2ycsYhIXRpGdxBKYHfZtydRBymj9oXHqDtc+FzHbEW7zZqDcIHEauJ90ECq61ni1I5kA/lEIAhLxheY6CuAr914mDkA9O14jJU/l3C38dCCcvgdul9rGFR3KfVPg51axiJr1geWQgFjPZhDyuhBeGSIWmvbYwsPTnUcuNSNxoF1hs/Tfw1Hx/TqrHZJZ+ELXmzdSKgok3dYGNFa20DQViGkQgCY0UAAN8inYoasfuswNCgLwaSxCvvXjOrFHQwernGrXdod/gvEx05TAwgpc2/nshHyO/5ZYLCUv7b7WsJRr/OBzU826nBxryP6TdPyEwgNfIq8uqd4F8nXF5PMgkfqRp7ZmK983Oi1mt3lMWANeqQzE99zOnQP2Ibmo+wWdf86XNz/96UXRnc+mC2bx0ZZwZ6bHxe9FfObegfsTajLhsCbMjLNuRjCjWT7zLo3yyrCPYRCSrbJ1MgrNrHn9rAGEHzESY2EO/FhTbJPZEMOr+RbIRJmD5cPG9jjbzjQcTcw2GR8ukdlH/Og/S1izRtQ/4vUEsDBBQAAgAIAOpwD0vNiDXbTQAAAGoAAAAbAAAAdW5pdmVyc2FsL3VuaXZlcnNhbC5wbmcueG1ss7GvyM1RKEstKs7Mz7NVMtQzULK34+WyKShKLctMLVeoAIoBBSFASaHSVsnECMEtz0wpybBVsjAzQIhlpGamZ5TYKpmZmMIF9YFGAgBQSwECAAAUAAIACACDgI9FzoIJN+wCAACICAAAFAAAAAAAAAABAAAAAAAAAAAAdW5pdmVyc2FsL3BsYXllci54bWxQSwECAAAUAAIACADqcA9Lls4Pj8pFAAADjAAAFwAAAAAAAAAAAAAAAAAeAwAAdW5pdmVyc2FsL3VuaXZlcnNhbC5wbmdQSwECAAAUAAIACADqcA9LzYg1200AAABqAAAAGwAAAAAAAAABAAAAAAAdSQAAdW5pdmVyc2FsL3VuaXZlcnNhbC5wbmcueG1sUEsFBgAAAAADAAMA0AAAAKNJAAAAAA=="/>
  <p:tag name="ISPRING_PRESENTATION_TITLE" val="11.7红船再出发"/>
  <p:tag name="ISPRING_RESOURCE_PATHS_HASH_PRESENTER" val="e019c846b83d64e7e582aca412472e31a6523478"/>
  <p:tag name="ISPRING_SCORM_ENDPOINT" val="&lt;endpoint&gt;&lt;enable&gt;0&lt;/enable&gt;&lt;lrs&gt;http://&lt;/lrs&gt;&lt;auth&gt;0&lt;/auth&gt;&lt;login&gt;&lt;/login&gt;&lt;password&gt;&lt;/password&gt;&lt;key&gt;&lt;/key&gt;&lt;name&gt;&lt;/name&gt;&lt;email&gt;&lt;/email&gt;&lt;/endpoint&gt;&#10;"/>
  <p:tag name="ISPRING_SCORM_PASSING_SCORE" val="100.0000000000"/>
  <p:tag name="ISPRING_SCORM_RATE_SLIDES" val="1"/>
  <p:tag name="ISPRING_ULTRA_SCORM_COURSE_ID" val="AD2B51FB-5C07-4E84-91EC-58CDE452EE0B"/>
  <p:tag name="ISPRINGCLOUDFOLDERID" val="0"/>
  <p:tag name="ISPRINGCLOUDFOLDERPATH" val="Content List"/>
  <p:tag name="ISPRINGONLINEFOLDERID" val="0"/>
  <p:tag name="ISPRINGONLINEFOLDERPATH" val="Content List"/>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3.2.0"/>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3.2.0"/>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自定义 1">
      <a:dk1>
        <a:sysClr val="windowText" lastClr="000000"/>
      </a:dk1>
      <a:lt1>
        <a:sysClr val="window" lastClr="FFFFFF"/>
      </a:lt1>
      <a:dk2>
        <a:srgbClr val="44546A"/>
      </a:dk2>
      <a:lt2>
        <a:srgbClr val="E7E6E6"/>
      </a:lt2>
      <a:accent1>
        <a:srgbClr val="C00000"/>
      </a:accent1>
      <a:accent2>
        <a:srgbClr val="C00000"/>
      </a:accent2>
      <a:accent3>
        <a:srgbClr val="C00000"/>
      </a:accent3>
      <a:accent4>
        <a:srgbClr val="C00000"/>
      </a:accent4>
      <a:accent5>
        <a:srgbClr val="C00000"/>
      </a:accent5>
      <a:accent6>
        <a:srgbClr val="C00000"/>
      </a:accent6>
      <a:hlink>
        <a:srgbClr val="0563C1"/>
      </a:hlink>
      <a:folHlink>
        <a:srgbClr val="954F72"/>
      </a:folHlink>
    </a:clrScheme>
    <a:fontScheme name="Temp">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3401</Words>
  <Application>Microsoft Office PowerPoint</Application>
  <PresentationFormat>宽屏</PresentationFormat>
  <Paragraphs>185</Paragraphs>
  <Slides>26</Slides>
  <Notes>4</Notes>
  <HiddenSlides>0</HiddenSlides>
  <MMClips>0</MMClips>
  <ScaleCrop>false</ScaleCrop>
  <HeadingPairs>
    <vt:vector size="6" baseType="variant">
      <vt:variant>
        <vt:lpstr>已用的字体</vt:lpstr>
      </vt:variant>
      <vt:variant>
        <vt:i4>21</vt:i4>
      </vt:variant>
      <vt:variant>
        <vt:lpstr>主题</vt:lpstr>
      </vt:variant>
      <vt:variant>
        <vt:i4>2</vt:i4>
      </vt:variant>
      <vt:variant>
        <vt:lpstr>幻灯片标题</vt:lpstr>
      </vt:variant>
      <vt:variant>
        <vt:i4>26</vt:i4>
      </vt:variant>
    </vt:vector>
  </HeadingPairs>
  <TitlesOfParts>
    <vt:vector size="49" baseType="lpstr">
      <vt:lpstr>FZQingKeBenYueSongS-R-GB</vt:lpstr>
      <vt:lpstr>Meiryo</vt:lpstr>
      <vt:lpstr>仓耳渔阳体 W03</vt:lpstr>
      <vt:lpstr>等线</vt:lpstr>
      <vt:lpstr>汉仪粗宋简</vt:lpstr>
      <vt:lpstr>胡晓波男神体</vt:lpstr>
      <vt:lpstr>庞门正道粗书体</vt:lpstr>
      <vt:lpstr>三极义黑 简体</vt:lpstr>
      <vt:lpstr>时尚中黑简体</vt:lpstr>
      <vt:lpstr>思源黑体 CN Normal</vt:lpstr>
      <vt:lpstr>思源宋体 CN Heavy</vt:lpstr>
      <vt:lpstr>思源宋体 CN Light</vt:lpstr>
      <vt:lpstr>思源宋体 CN SemiBold</vt:lpstr>
      <vt:lpstr>宋体</vt:lpstr>
      <vt:lpstr>微软雅黑</vt:lpstr>
      <vt:lpstr>字魂35号-经典雅黑</vt:lpstr>
      <vt:lpstr>Arial</vt:lpstr>
      <vt:lpstr>Calibri</vt:lpstr>
      <vt:lpstr>Calibri Light</vt:lpstr>
      <vt:lpstr>Times New Roman</vt:lpstr>
      <vt:lpstr>Wingdings</vt:lpstr>
      <vt:lpstr>第一PPT模板网-WWW.1PPT.COM</vt:lpstr>
      <vt:lpstr>Office Theme</vt:lpstr>
      <vt:lpstr>PowerPoint 演示文稿</vt:lpstr>
      <vt:lpstr>PowerPoint 演示文稿</vt:lpstr>
      <vt:lpstr>PowerPoint 演示文稿</vt:lpstr>
      <vt:lpstr>PowerPoint 演示文稿</vt:lpstr>
      <vt:lpstr>“红船精神”党的先进性之源</vt:lpstr>
      <vt:lpstr>“红船精神”党的先进性之源</vt:lpstr>
      <vt:lpstr>“红船精神”党的先进性之源</vt:lpstr>
      <vt:lpstr>“红船精神”党的先进性之源</vt:lpstr>
      <vt:lpstr>“红船精神”党的先进性之源</vt:lpstr>
      <vt:lpstr>PowerPoint 演示文稿</vt:lpstr>
      <vt:lpstr>红船精神的重要意义</vt:lpstr>
      <vt:lpstr>红船精神的重要意义</vt:lpstr>
      <vt:lpstr>红船精神的重要意义</vt:lpstr>
      <vt:lpstr>红船精神的重要意义</vt:lpstr>
      <vt:lpstr>PowerPoint 演示文稿</vt:lpstr>
      <vt:lpstr>继承和弘扬“红船精神”</vt:lpstr>
      <vt:lpstr>继承和弘扬“红船精神”</vt:lpstr>
      <vt:lpstr>继承和弘扬“红船精神”</vt:lpstr>
      <vt:lpstr>继承和弘扬“红船精神”</vt:lpstr>
      <vt:lpstr>继承和弘扬“红船精神”</vt:lpstr>
      <vt:lpstr>PowerPoint 演示文稿</vt:lpstr>
      <vt:lpstr>弘扬“红船精神” 不忘初心使命</vt:lpstr>
      <vt:lpstr>弘扬“红船精神” 不忘初心使命</vt:lpstr>
      <vt:lpstr>弘扬“红船精神” 不忘初心使命</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8</cp:revision>
  <cp:lastPrinted>2022-06-26T20:27:06Z</cp:lastPrinted>
  <dcterms:created xsi:type="dcterms:W3CDTF">2022-06-26T20:27:06Z</dcterms:created>
  <dcterms:modified xsi:type="dcterms:W3CDTF">2023-03-08T01:26:40Z</dcterms:modified>
</cp:coreProperties>
</file>