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3.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5" r:id="rId2"/>
    <p:sldMasterId id="2147483666" r:id="rId3"/>
    <p:sldMasterId id="2147483673" r:id="rId4"/>
  </p:sldMasterIdLst>
  <p:notesMasterIdLst>
    <p:notesMasterId r:id="rId40"/>
  </p:notesMasterIdLst>
  <p:sldIdLst>
    <p:sldId id="1755" r:id="rId5"/>
    <p:sldId id="1756" r:id="rId6"/>
    <p:sldId id="1757" r:id="rId7"/>
    <p:sldId id="1720" r:id="rId8"/>
    <p:sldId id="1722" r:id="rId9"/>
    <p:sldId id="1758" r:id="rId10"/>
    <p:sldId id="1622" r:id="rId11"/>
    <p:sldId id="1636" r:id="rId12"/>
    <p:sldId id="1663" r:id="rId13"/>
    <p:sldId id="1664" r:id="rId14"/>
    <p:sldId id="1666" r:id="rId15"/>
    <p:sldId id="1667" r:id="rId16"/>
    <p:sldId id="1725" r:id="rId17"/>
    <p:sldId id="1683" r:id="rId18"/>
    <p:sldId id="1684" r:id="rId19"/>
    <p:sldId id="1681" r:id="rId20"/>
    <p:sldId id="1759" r:id="rId21"/>
    <p:sldId id="1668" r:id="rId22"/>
    <p:sldId id="1649" r:id="rId23"/>
    <p:sldId id="1726" r:id="rId24"/>
    <p:sldId id="1727" r:id="rId25"/>
    <p:sldId id="1652" r:id="rId26"/>
    <p:sldId id="1714" r:id="rId27"/>
    <p:sldId id="1731" r:id="rId28"/>
    <p:sldId id="1669" r:id="rId29"/>
    <p:sldId id="1670" r:id="rId30"/>
    <p:sldId id="1760" r:id="rId31"/>
    <p:sldId id="1671" r:id="rId32"/>
    <p:sldId id="1672" r:id="rId33"/>
    <p:sldId id="1673" r:id="rId34"/>
    <p:sldId id="1674" r:id="rId35"/>
    <p:sldId id="1675" r:id="rId36"/>
    <p:sldId id="1676" r:id="rId37"/>
    <p:sldId id="1678" r:id="rId38"/>
    <p:sldId id="1761" r:id="rId39"/>
  </p:sldIdLst>
  <p:sldSz cx="12192000" cy="6858000"/>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1" autoAdjust="0"/>
    <p:restoredTop sz="94196" autoAdjust="0"/>
  </p:normalViewPr>
  <p:slideViewPr>
    <p:cSldViewPr snapToGrid="0">
      <p:cViewPr varScale="1">
        <p:scale>
          <a:sx n="106" d="100"/>
          <a:sy n="106" d="100"/>
        </p:scale>
        <p:origin x="774" y="10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38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4D62A7-3E91-4EEC-8348-9B9E10B4AA8F}"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8AE81F-22D8-4816-B869-FF6C8C3FAAA3}" type="slidenum">
              <a:rPr lang="zh-CN" altLang="en-US" smtClean="0"/>
              <a:t>‹#›</a:t>
            </a:fld>
            <a:endParaRPr lang="zh-CN" altLang="en-US"/>
          </a:p>
        </p:txBody>
      </p:sp>
    </p:spTree>
    <p:extLst>
      <p:ext uri="{BB962C8B-B14F-4D97-AF65-F5344CB8AC3E}">
        <p14:creationId xmlns:p14="http://schemas.microsoft.com/office/powerpoint/2010/main" val="1253363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EF769646-9F60-48CD-9835-6992047BE895}" type="slidenum">
              <a:rPr lang="zh-CN" altLang="en-US" smtClean="0"/>
              <a:t>2</a:t>
            </a:fld>
            <a:endParaRPr lang="zh-CN" altLang="en-US"/>
          </a:p>
        </p:txBody>
      </p:sp>
    </p:spTree>
    <p:extLst>
      <p:ext uri="{BB962C8B-B14F-4D97-AF65-F5344CB8AC3E}">
        <p14:creationId xmlns:p14="http://schemas.microsoft.com/office/powerpoint/2010/main" val="207346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F13B89E-2991-4F16-93D4-0E2964DD438D}" type="slidenum">
              <a:rPr lang="zh-CN" altLang="en-US" smtClean="0"/>
              <a:t>3</a:t>
            </a:fld>
            <a:endParaRPr lang="zh-CN" altLang="en-US"/>
          </a:p>
        </p:txBody>
      </p:sp>
    </p:spTree>
    <p:extLst>
      <p:ext uri="{BB962C8B-B14F-4D97-AF65-F5344CB8AC3E}">
        <p14:creationId xmlns:p14="http://schemas.microsoft.com/office/powerpoint/2010/main" val="1382106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678AE81F-22D8-4816-B869-FF6C8C3FAAA3}" type="slidenum">
              <a:rPr lang="zh-CN" altLang="en-US" smtClean="0"/>
              <a:t>17</a:t>
            </a:fld>
            <a:endParaRPr lang="zh-CN" altLang="en-US"/>
          </a:p>
        </p:txBody>
      </p:sp>
    </p:spTree>
    <p:extLst>
      <p:ext uri="{BB962C8B-B14F-4D97-AF65-F5344CB8AC3E}">
        <p14:creationId xmlns:p14="http://schemas.microsoft.com/office/powerpoint/2010/main" val="3452271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marL="0" marR="0" lvl="0" indent="0" algn="r" defTabSz="914400" rtl="0" eaLnBrk="0" fontAlgn="base" latinLnBrk="0" hangingPunct="0">
              <a:lnSpc>
                <a:spcPct val="100000"/>
              </a:lnSpc>
              <a:spcBef>
                <a:spcPct val="0"/>
              </a:spcBef>
              <a:spcAft>
                <a:spcPct val="0"/>
              </a:spcAft>
              <a:buClrTx/>
              <a:buSzTx/>
              <a:buFontTx/>
              <a:buNone/>
              <a:defRPr/>
            </a:pPr>
            <a:fld id="{EC2BAD81-A57C-40AE-A008-7DC2BF377A0C}"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34</a:t>
            </a:fld>
            <a:endParaRPr kumimoji="0" lang="zh-CN"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2467" name="幻灯片图像占位符 1"/>
          <p:cNvSpPr>
            <a:spLocks noGrp="1" noRot="1" noChangeAspect="1" noChangeArrowheads="1" noTextEdit="1"/>
          </p:cNvSpPr>
          <p:nvPr>
            <p:ph type="sldImg"/>
          </p:nvPr>
        </p:nvSpPr>
        <p:spPr>
          <a:xfrm>
            <a:off x="381000" y="685800"/>
            <a:ext cx="6096000" cy="3429000"/>
          </a:xfrm>
          <a:noFill/>
          <a:extLst>
            <a:ext uri="{91240B29-F687-4F45-9708-019B960494DF}">
              <a14:hiddenLine xmlns:a14="http://schemas.microsoft.com/office/drawing/2010/main" w="9525">
                <a:solidFill>
                  <a:srgbClr val="000000"/>
                </a:solidFill>
                <a:prstDash val="solid"/>
                <a:miter lim="800000"/>
                <a:headEnd type="none" w="med" len="med"/>
                <a:tailEnd type="none" w="med" len="med"/>
              </a14:hiddenLine>
            </a:ext>
          </a:extLst>
        </p:spPr>
      </p:sp>
      <p:sp>
        <p:nvSpPr>
          <p:cNvPr id="62468" name="备注占位符 2"/>
          <p:cNvSpPr>
            <a:spLocks noGrp="1" noChangeArrowheads="1"/>
          </p:cNvSpPr>
          <p:nvPr>
            <p:ph type="body" idx="1"/>
          </p:nvPr>
        </p:nvSpPr>
        <p:spPr>
          <a:noFill/>
          <a:extLst>
            <a:ext uri="{91240B29-F687-4F45-9708-019B960494DF}">
              <a14:hiddenLine xmlns:a14="http://schemas.microsoft.com/office/drawing/2010/main" w="9525">
                <a:solidFill>
                  <a:srgbClr val="000000"/>
                </a:solidFill>
                <a:prstDash val="solid"/>
                <a:miter lim="800000"/>
                <a:headEnd type="none" w="med" len="med"/>
                <a:tailEnd type="none" w="med" len="med"/>
              </a14:hiddenLine>
            </a:ext>
          </a:extLst>
        </p:spPr>
        <p:txBody>
          <a:bodyPr/>
          <a:lstStyle/>
          <a:p>
            <a:endParaRPr lang="zh-CN" altLang="en-US"/>
          </a:p>
        </p:txBody>
      </p:sp>
      <p:sp>
        <p:nvSpPr>
          <p:cNvPr id="62469" name="灯片编号占位符 3"/>
          <p:cNvSpPr>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panose="020B0604020202020204" pitchFamily="34" charset="0"/>
                <a:ea typeface="微软雅黑" panose="020B0503020204020204" pitchFamily="34" charset="-122"/>
              </a:defRPr>
            </a:lvl1pPr>
            <a:lvl2pPr marL="742950" indent="-285750" eaLnBrk="0" hangingPunct="0">
              <a:defRPr>
                <a:solidFill>
                  <a:schemeClr val="tx1"/>
                </a:solidFill>
                <a:latin typeface="Arial" panose="020B0604020202020204" pitchFamily="34" charset="0"/>
                <a:ea typeface="微软雅黑" panose="020B0503020204020204" pitchFamily="34" charset="-122"/>
              </a:defRPr>
            </a:lvl2pPr>
            <a:lvl3pPr marL="1143000" indent="-228600" eaLnBrk="0" hangingPunct="0">
              <a:defRPr>
                <a:solidFill>
                  <a:schemeClr val="tx1"/>
                </a:solidFill>
                <a:latin typeface="Arial" panose="020B0604020202020204" pitchFamily="34" charset="0"/>
                <a:ea typeface="微软雅黑" panose="020B0503020204020204" pitchFamily="34" charset="-122"/>
              </a:defRPr>
            </a:lvl3pPr>
            <a:lvl4pPr marL="1600200" indent="-228600" eaLnBrk="0" hangingPunct="0">
              <a:defRPr>
                <a:solidFill>
                  <a:schemeClr val="tx1"/>
                </a:solidFill>
                <a:latin typeface="Arial" panose="020B0604020202020204" pitchFamily="34" charset="0"/>
                <a:ea typeface="微软雅黑" panose="020B0503020204020204" pitchFamily="34" charset="-122"/>
              </a:defRPr>
            </a:lvl4pPr>
            <a:lvl5pPr marL="2057400" indent="-228600" eaLnBrk="0" hangingPunct="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buSzTx/>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marL="0" marR="0" lvl="0" indent="0" algn="r" defTabSz="914400" rtl="0" eaLnBrk="0" fontAlgn="base" latinLnBrk="0" hangingPunct="0">
              <a:lnSpc>
                <a:spcPct val="100000"/>
              </a:lnSpc>
              <a:spcBef>
                <a:spcPct val="0"/>
              </a:spcBef>
              <a:spcAft>
                <a:spcPct val="0"/>
              </a:spcAft>
              <a:buClrTx/>
              <a:buSzTx/>
              <a:buFontTx/>
              <a:buNone/>
              <a:defRPr/>
            </a:pPr>
            <a:fld id="{6C74779A-F9B8-4771-99A3-4D541528B27C}" type="slidenum">
              <a:rPr kumimoji="0" lang="zh-CN" altLang="en-US"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t>34</a:t>
            </a:fld>
            <a:endParaRPr kumimoji="0" lang="zh-CN" altLang="en-US"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val="3144869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0631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3.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7F3736E-5B9D-4CBA-901F-D91916F7D3C9}" type="datetimeFigureOut">
              <a:rPr lang="zh-CN" altLang="en-US" smtClean="0"/>
              <a:t>2023/3/8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F8F8A80-BBF0-4FED-BD1A-BBE637846BA1}"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527E56-B8F3-469B-8A13-F25E82A062AF}" type="datetimeFigureOut">
              <a:rPr lang="zh-CN" altLang="en-US" smtClean="0"/>
              <a:t>2023/3/8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F91DC59-08CE-4486-9B3A-A91BF840CCAA}" type="slidenum">
              <a:rPr lang="zh-CN" altLang="en-US" smtClean="0"/>
              <a:t>‹#›</a:t>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7F3736E-5B9D-4CBA-901F-D91916F7D3C9}" type="datetimeFigureOut">
              <a:rPr lang="zh-CN" altLang="en-US" smtClean="0"/>
              <a:t>2023/3/8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F8F8A80-BBF0-4FED-BD1A-BBE637846BA1}" type="slidenum">
              <a:rPr lang="zh-CN" altLang="en-US" smtClean="0"/>
              <a:t>‹#›</a:t>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节标题">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mparison">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前言和目录">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p14:ferris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descr="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635" cy="6870700"/>
          </a:xfrm>
          <a:prstGeom prst="rect">
            <a:avLst/>
          </a:prstGeom>
        </p:spPr>
      </p:pic>
      <p:pic>
        <p:nvPicPr>
          <p:cNvPr id="2" name="图片 1" descr="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3930650"/>
            <a:ext cx="12192000" cy="2927350"/>
          </a:xfrm>
          <a:prstGeom prst="rect">
            <a:avLst/>
          </a:prstGeom>
        </p:spPr>
      </p:pic>
      <p:pic>
        <p:nvPicPr>
          <p:cNvPr id="3" name="图片 2" descr="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812020" y="4324350"/>
            <a:ext cx="2379980" cy="2533650"/>
          </a:xfrm>
          <a:prstGeom prst="rect">
            <a:avLst/>
          </a:prstGeom>
        </p:spPr>
      </p:pic>
      <p:pic>
        <p:nvPicPr>
          <p:cNvPr id="10" name="图片 9" descr="7"/>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0" y="0"/>
            <a:ext cx="3918585" cy="1102360"/>
          </a:xfrm>
          <a:prstGeom prst="rect">
            <a:avLst/>
          </a:prstGeom>
        </p:spPr>
      </p:pic>
      <p:pic>
        <p:nvPicPr>
          <p:cNvPr id="11" name="图片 10" descr="7"/>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508635" y="2901315"/>
            <a:ext cx="900430" cy="878840"/>
          </a:xfrm>
          <a:prstGeom prst="rect">
            <a:avLst/>
          </a:prstGeom>
        </p:spPr>
      </p:pic>
      <p:pic>
        <p:nvPicPr>
          <p:cNvPr id="12" name="图片 11" descr="7"/>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10474325" y="768350"/>
            <a:ext cx="1515745" cy="1223010"/>
          </a:xfrm>
          <a:prstGeom prst="rect">
            <a:avLst/>
          </a:prstGeom>
        </p:spPr>
      </p:pic>
    </p:spTree>
  </p:cSld>
  <p:clrMapOvr>
    <a:masterClrMapping/>
  </p:clrMapOvr>
  <p:transition advTm="5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865033"/>
            <a:ext cx="12192000" cy="2984500"/>
          </a:xfrm>
          <a:prstGeom prst="rect">
            <a:avLst/>
          </a:prstGeom>
        </p:spPr>
      </p:pic>
      <p:pic>
        <p:nvPicPr>
          <p:cNvPr id="13" name="图片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866620" y="780519"/>
            <a:ext cx="1525031" cy="1505479"/>
          </a:xfrm>
          <a:prstGeom prst="rect">
            <a:avLst/>
          </a:prstGeom>
        </p:spPr>
      </p:pic>
      <p:pic>
        <p:nvPicPr>
          <p:cNvPr id="14" name="图片 1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101010" y="5054385"/>
            <a:ext cx="4947952" cy="2089365"/>
          </a:xfrm>
          <a:prstGeom prst="rect">
            <a:avLst/>
          </a:prstGeom>
        </p:spPr>
      </p:pic>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770254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1051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87705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87293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08300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628189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473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节标题">
    <p:bg>
      <p:bgPr>
        <a:blipFill dpi="0" rotWithShape="1">
          <a:blip r:embed="rId2"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41815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598241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179121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0212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前言和目录">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Click="0">
        <p14:ferris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2" name="图片 1" descr="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930650"/>
            <a:ext cx="12192000" cy="2927350"/>
          </a:xfrm>
          <a:prstGeom prst="rect">
            <a:avLst/>
          </a:prstGeom>
        </p:spPr>
      </p:pic>
      <p:pic>
        <p:nvPicPr>
          <p:cNvPr id="3" name="图片 2" descr="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812020" y="4324350"/>
            <a:ext cx="2379980" cy="2533650"/>
          </a:xfrm>
          <a:prstGeom prst="rect">
            <a:avLst/>
          </a:prstGeom>
        </p:spPr>
      </p:pic>
      <p:pic>
        <p:nvPicPr>
          <p:cNvPr id="10" name="图片 9" descr="7"/>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0" y="0"/>
            <a:ext cx="3918585" cy="1102360"/>
          </a:xfrm>
          <a:prstGeom prst="rect">
            <a:avLst/>
          </a:prstGeom>
        </p:spPr>
      </p:pic>
      <p:pic>
        <p:nvPicPr>
          <p:cNvPr id="11" name="图片 10" descr="7"/>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508635" y="2901315"/>
            <a:ext cx="900430" cy="878840"/>
          </a:xfrm>
          <a:prstGeom prst="rect">
            <a:avLst/>
          </a:prstGeom>
        </p:spPr>
      </p:pic>
      <p:pic>
        <p:nvPicPr>
          <p:cNvPr id="12" name="图片 11" descr="7"/>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10474325" y="768350"/>
            <a:ext cx="1515745" cy="1223010"/>
          </a:xfrm>
          <a:prstGeom prst="rect">
            <a:avLst/>
          </a:prstGeom>
        </p:spPr>
      </p:pic>
    </p:spTree>
  </p:cSld>
  <p:clrMapOvr>
    <a:masterClrMapping/>
  </p:clrMapOvr>
  <p:transition advTm="5000">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865033"/>
            <a:ext cx="12192000" cy="2984500"/>
          </a:xfrm>
          <a:prstGeom prst="rect">
            <a:avLst/>
          </a:prstGeom>
        </p:spPr>
      </p:pic>
      <p:pic>
        <p:nvPicPr>
          <p:cNvPr id="13" name="图片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866620" y="780519"/>
            <a:ext cx="1525031" cy="1505479"/>
          </a:xfrm>
          <a:prstGeom prst="rect">
            <a:avLst/>
          </a:prstGeom>
        </p:spPr>
      </p:pic>
      <p:pic>
        <p:nvPicPr>
          <p:cNvPr id="14" name="图片 1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101010" y="5054385"/>
            <a:ext cx="4947952" cy="2089365"/>
          </a:xfrm>
          <a:prstGeom prst="rect">
            <a:avLst/>
          </a:prstGeom>
        </p:spPr>
      </p:pic>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5" name="矩形 14"/>
          <p:cNvSpPr/>
          <p:nvPr userDrawn="1"/>
        </p:nvSpPr>
        <p:spPr>
          <a:xfrm>
            <a:off x="5080" y="6678930"/>
            <a:ext cx="12211050" cy="179070"/>
          </a:xfrm>
          <a:prstGeom prst="rect">
            <a:avLst/>
          </a:prstGeom>
          <a:solidFill>
            <a:srgbClr val="D41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53751" y="6338706"/>
            <a:ext cx="933450" cy="413283"/>
          </a:xfrm>
          <a:prstGeom prst="rect">
            <a:avLst/>
          </a:prstGeom>
          <a:effectLst/>
        </p:spPr>
      </p:pic>
      <p:sp>
        <p:nvSpPr>
          <p:cNvPr id="6" name="矩形 5"/>
          <p:cNvSpPr/>
          <p:nvPr userDrawn="1"/>
        </p:nvSpPr>
        <p:spPr>
          <a:xfrm>
            <a:off x="5080" y="312420"/>
            <a:ext cx="787400" cy="666115"/>
          </a:xfrm>
          <a:prstGeom prst="rect">
            <a:avLst/>
          </a:prstGeom>
          <a:solidFill>
            <a:srgbClr val="D41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charset="-122"/>
              <a:ea typeface="思源黑体 CN Medium" panose="020B0600000000000000" charset="-122"/>
            </a:endParaRPr>
          </a:p>
        </p:txBody>
      </p:sp>
      <p:pic>
        <p:nvPicPr>
          <p:cNvPr id="2" name="Picture 11" descr="C:\Users\Administrator\Desktop\党建图片\五角星.png五角星"/>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88265" y="318770"/>
            <a:ext cx="678180" cy="619125"/>
          </a:xfrm>
          <a:prstGeom prst="rect">
            <a:avLst/>
          </a:prstGeom>
          <a:noFill/>
          <a:extLst>
            <a:ext uri="{909E8E84-426E-40DD-AFC4-6F175D3DCCD1}">
              <a14:hiddenFill xmlns:a14="http://schemas.microsoft.com/office/drawing/2010/main">
                <a:solidFill>
                  <a:srgbClr val="FFFFFF"/>
                </a:solidFill>
              </a14:hiddenFill>
            </a:ext>
          </a:extLst>
        </p:spPr>
      </p:pic>
      <p:cxnSp>
        <p:nvCxnSpPr>
          <p:cNvPr id="3" name="直接连接符 2"/>
          <p:cNvCxnSpPr/>
          <p:nvPr userDrawn="1"/>
        </p:nvCxnSpPr>
        <p:spPr>
          <a:xfrm>
            <a:off x="756920" y="974090"/>
            <a:ext cx="8477885" cy="0"/>
          </a:xfrm>
          <a:prstGeom prst="line">
            <a:avLst/>
          </a:prstGeom>
          <a:ln w="12700">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4" name="图片 3"/>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98838" y="101127"/>
            <a:ext cx="2247439" cy="925509"/>
          </a:xfrm>
          <a:prstGeom prst="rect">
            <a:avLst/>
          </a:prstGeom>
          <a:noFill/>
        </p:spPr>
      </p:pic>
      <p:cxnSp>
        <p:nvCxnSpPr>
          <p:cNvPr id="5" name="直接连接符 4"/>
          <p:cNvCxnSpPr/>
          <p:nvPr userDrawn="1"/>
        </p:nvCxnSpPr>
        <p:spPr>
          <a:xfrm flipH="1">
            <a:off x="11606244" y="952062"/>
            <a:ext cx="585756" cy="0"/>
          </a:xfrm>
          <a:prstGeom prst="line">
            <a:avLst/>
          </a:prstGeom>
          <a:ln w="12700">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sp>
        <p:nvSpPr>
          <p:cNvPr id="14" name="TextBox 21"/>
          <p:cNvSpPr txBox="1"/>
          <p:nvPr userDrawn="1"/>
        </p:nvSpPr>
        <p:spPr>
          <a:xfrm>
            <a:off x="799465" y="377825"/>
            <a:ext cx="8855075" cy="506730"/>
          </a:xfrm>
          <a:prstGeom prst="rect">
            <a:avLst/>
          </a:prstGeom>
          <a:noFill/>
        </p:spPr>
        <p:txBody>
          <a:bodyPr wrap="square" rtlCol="0">
            <a:spAutoFit/>
          </a:bodyPr>
          <a:lstStyle/>
          <a:p>
            <a:r>
              <a:rPr kumimoji="1" lang="zh-CN" altLang="en-US" sz="2700" b="1">
                <a:gradFill>
                  <a:gsLst>
                    <a:gs pos="0">
                      <a:srgbClr val="FF0000"/>
                    </a:gs>
                    <a:gs pos="100000">
                      <a:srgbClr val="C00000"/>
                    </a:gs>
                  </a:gsLst>
                  <a:lin ang="5400000" scaled="0"/>
                </a:gradFill>
                <a:effectLst>
                  <a:outerShdw blurRad="114300" dist="25400" dir="5400000" algn="t" rotWithShape="0">
                    <a:srgbClr val="FAFAFA">
                      <a:alpha val="84000"/>
                    </a:srgbClr>
                  </a:outerShdw>
                </a:effectLst>
                <a:latin typeface="思源宋体 CN Heavy" panose="02020900000000000000" pitchFamily="18" charset="-122"/>
                <a:ea typeface="思源宋体 CN Heavy" panose="02020900000000000000" pitchFamily="18" charset="-122"/>
                <a:sym typeface="微软雅黑" panose="020B0503020204020204" pitchFamily="34" charset="-122"/>
              </a:rPr>
              <a:t>开天辟地、敢为人先的首创精神</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5" name="矩形 14"/>
          <p:cNvSpPr/>
          <p:nvPr userDrawn="1"/>
        </p:nvSpPr>
        <p:spPr>
          <a:xfrm>
            <a:off x="5080" y="6678930"/>
            <a:ext cx="12211050" cy="179070"/>
          </a:xfrm>
          <a:prstGeom prst="rect">
            <a:avLst/>
          </a:prstGeom>
          <a:solidFill>
            <a:srgbClr val="D41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53751" y="6338706"/>
            <a:ext cx="933450" cy="413283"/>
          </a:xfrm>
          <a:prstGeom prst="rect">
            <a:avLst/>
          </a:prstGeom>
          <a:effectLst/>
        </p:spPr>
      </p:pic>
      <p:sp>
        <p:nvSpPr>
          <p:cNvPr id="6" name="矩形 5"/>
          <p:cNvSpPr/>
          <p:nvPr userDrawn="1"/>
        </p:nvSpPr>
        <p:spPr>
          <a:xfrm>
            <a:off x="5080" y="312420"/>
            <a:ext cx="787400" cy="666115"/>
          </a:xfrm>
          <a:prstGeom prst="rect">
            <a:avLst/>
          </a:prstGeom>
          <a:solidFill>
            <a:srgbClr val="D41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charset="-122"/>
              <a:ea typeface="思源黑体 CN Medium" panose="020B0600000000000000" charset="-122"/>
            </a:endParaRPr>
          </a:p>
        </p:txBody>
      </p:sp>
      <p:pic>
        <p:nvPicPr>
          <p:cNvPr id="2" name="Picture 11" descr="C:\Users\Administrator\Desktop\党建图片\五角星.png五角星"/>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88265" y="318770"/>
            <a:ext cx="678180" cy="619125"/>
          </a:xfrm>
          <a:prstGeom prst="rect">
            <a:avLst/>
          </a:prstGeom>
          <a:noFill/>
          <a:extLst>
            <a:ext uri="{909E8E84-426E-40DD-AFC4-6F175D3DCCD1}">
              <a14:hiddenFill xmlns:a14="http://schemas.microsoft.com/office/drawing/2010/main">
                <a:solidFill>
                  <a:srgbClr val="FFFFFF"/>
                </a:solidFill>
              </a14:hiddenFill>
            </a:ext>
          </a:extLst>
        </p:spPr>
      </p:pic>
      <p:cxnSp>
        <p:nvCxnSpPr>
          <p:cNvPr id="3" name="直接连接符 2"/>
          <p:cNvCxnSpPr/>
          <p:nvPr userDrawn="1"/>
        </p:nvCxnSpPr>
        <p:spPr>
          <a:xfrm>
            <a:off x="756920" y="974090"/>
            <a:ext cx="8477885" cy="0"/>
          </a:xfrm>
          <a:prstGeom prst="line">
            <a:avLst/>
          </a:prstGeom>
          <a:ln w="12700">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4" name="图片 3"/>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98838" y="101127"/>
            <a:ext cx="2247439" cy="925509"/>
          </a:xfrm>
          <a:prstGeom prst="rect">
            <a:avLst/>
          </a:prstGeom>
          <a:noFill/>
        </p:spPr>
      </p:pic>
      <p:cxnSp>
        <p:nvCxnSpPr>
          <p:cNvPr id="5" name="直接连接符 4"/>
          <p:cNvCxnSpPr/>
          <p:nvPr userDrawn="1"/>
        </p:nvCxnSpPr>
        <p:spPr>
          <a:xfrm flipH="1">
            <a:off x="11606244" y="952062"/>
            <a:ext cx="585756" cy="0"/>
          </a:xfrm>
          <a:prstGeom prst="line">
            <a:avLst/>
          </a:prstGeom>
          <a:ln w="12700">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sp>
        <p:nvSpPr>
          <p:cNvPr id="14" name="TextBox 21"/>
          <p:cNvSpPr txBox="1"/>
          <p:nvPr userDrawn="1"/>
        </p:nvSpPr>
        <p:spPr>
          <a:xfrm>
            <a:off x="799465" y="377825"/>
            <a:ext cx="8855075" cy="506730"/>
          </a:xfrm>
          <a:prstGeom prst="rect">
            <a:avLst/>
          </a:prstGeom>
          <a:noFill/>
        </p:spPr>
        <p:txBody>
          <a:bodyPr wrap="square" rtlCol="0">
            <a:spAutoFit/>
          </a:bodyPr>
          <a:lstStyle/>
          <a:p>
            <a:r>
              <a:rPr kumimoji="1" lang="zh-CN" altLang="en-US" sz="2700" b="1">
                <a:gradFill>
                  <a:gsLst>
                    <a:gs pos="0">
                      <a:srgbClr val="FF0000"/>
                    </a:gs>
                    <a:gs pos="100000">
                      <a:srgbClr val="C00000"/>
                    </a:gs>
                  </a:gsLst>
                  <a:lin ang="5400000" scaled="0"/>
                </a:gradFill>
                <a:effectLst>
                  <a:outerShdw blurRad="114300" dist="25400" dir="5400000" algn="t" rotWithShape="0">
                    <a:srgbClr val="FAFAFA">
                      <a:alpha val="84000"/>
                    </a:srgbClr>
                  </a:outerShdw>
                </a:effectLst>
                <a:latin typeface="思源宋体 CN Heavy" panose="02020900000000000000" pitchFamily="18" charset="-122"/>
                <a:ea typeface="思源宋体 CN Heavy" panose="02020900000000000000" pitchFamily="18" charset="-122"/>
                <a:sym typeface="微软雅黑" panose="020B0503020204020204" pitchFamily="34" charset="-122"/>
              </a:rPr>
              <a:t>坚定理想、百折不挠的奋斗精神</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15" name="矩形 14"/>
          <p:cNvSpPr/>
          <p:nvPr userDrawn="1"/>
        </p:nvSpPr>
        <p:spPr>
          <a:xfrm>
            <a:off x="5080" y="6678930"/>
            <a:ext cx="12211050" cy="179070"/>
          </a:xfrm>
          <a:prstGeom prst="rect">
            <a:avLst/>
          </a:prstGeom>
          <a:solidFill>
            <a:srgbClr val="D41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53751" y="6338706"/>
            <a:ext cx="933450" cy="413283"/>
          </a:xfrm>
          <a:prstGeom prst="rect">
            <a:avLst/>
          </a:prstGeom>
          <a:effectLst/>
        </p:spPr>
      </p:pic>
      <p:sp>
        <p:nvSpPr>
          <p:cNvPr id="6" name="矩形 5"/>
          <p:cNvSpPr/>
          <p:nvPr userDrawn="1"/>
        </p:nvSpPr>
        <p:spPr>
          <a:xfrm>
            <a:off x="5080" y="312420"/>
            <a:ext cx="787400" cy="666115"/>
          </a:xfrm>
          <a:prstGeom prst="rect">
            <a:avLst/>
          </a:prstGeom>
          <a:solidFill>
            <a:srgbClr val="D416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Medium" panose="020B0600000000000000" charset="-122"/>
              <a:ea typeface="思源黑体 CN Medium" panose="020B0600000000000000" charset="-122"/>
            </a:endParaRPr>
          </a:p>
        </p:txBody>
      </p:sp>
      <p:pic>
        <p:nvPicPr>
          <p:cNvPr id="2" name="Picture 11" descr="C:\Users\Administrator\Desktop\党建图片\五角星.png五角星"/>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88265" y="318770"/>
            <a:ext cx="678180" cy="619125"/>
          </a:xfrm>
          <a:prstGeom prst="rect">
            <a:avLst/>
          </a:prstGeom>
          <a:noFill/>
          <a:extLst>
            <a:ext uri="{909E8E84-426E-40DD-AFC4-6F175D3DCCD1}">
              <a14:hiddenFill xmlns:a14="http://schemas.microsoft.com/office/drawing/2010/main">
                <a:solidFill>
                  <a:srgbClr val="FFFFFF"/>
                </a:solidFill>
              </a14:hiddenFill>
            </a:ext>
          </a:extLst>
        </p:spPr>
      </p:pic>
      <p:cxnSp>
        <p:nvCxnSpPr>
          <p:cNvPr id="3" name="直接连接符 2"/>
          <p:cNvCxnSpPr/>
          <p:nvPr userDrawn="1"/>
        </p:nvCxnSpPr>
        <p:spPr>
          <a:xfrm>
            <a:off x="756920" y="974090"/>
            <a:ext cx="8477885" cy="0"/>
          </a:xfrm>
          <a:prstGeom prst="line">
            <a:avLst/>
          </a:prstGeom>
          <a:ln w="12700">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pic>
        <p:nvPicPr>
          <p:cNvPr id="4" name="图片 3"/>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298838" y="101127"/>
            <a:ext cx="2247439" cy="925509"/>
          </a:xfrm>
          <a:prstGeom prst="rect">
            <a:avLst/>
          </a:prstGeom>
          <a:noFill/>
        </p:spPr>
      </p:pic>
      <p:cxnSp>
        <p:nvCxnSpPr>
          <p:cNvPr id="5" name="直接连接符 4"/>
          <p:cNvCxnSpPr/>
          <p:nvPr userDrawn="1"/>
        </p:nvCxnSpPr>
        <p:spPr>
          <a:xfrm flipH="1">
            <a:off x="11606244" y="952062"/>
            <a:ext cx="585756" cy="0"/>
          </a:xfrm>
          <a:prstGeom prst="line">
            <a:avLst/>
          </a:prstGeom>
          <a:ln w="12700">
            <a:solidFill>
              <a:srgbClr val="B82E24"/>
            </a:solidFill>
            <a:prstDash val="solid"/>
            <a:tailEnd type="oval"/>
          </a:ln>
        </p:spPr>
        <p:style>
          <a:lnRef idx="1">
            <a:schemeClr val="accent1"/>
          </a:lnRef>
          <a:fillRef idx="0">
            <a:schemeClr val="accent1"/>
          </a:fillRef>
          <a:effectRef idx="0">
            <a:schemeClr val="accent1"/>
          </a:effectRef>
          <a:fontRef idx="minor">
            <a:schemeClr val="tx1"/>
          </a:fontRef>
        </p:style>
      </p:cxnSp>
      <p:sp>
        <p:nvSpPr>
          <p:cNvPr id="14" name="TextBox 21"/>
          <p:cNvSpPr txBox="1"/>
          <p:nvPr userDrawn="1"/>
        </p:nvSpPr>
        <p:spPr>
          <a:xfrm>
            <a:off x="799465" y="377825"/>
            <a:ext cx="8855075" cy="506730"/>
          </a:xfrm>
          <a:prstGeom prst="rect">
            <a:avLst/>
          </a:prstGeom>
          <a:noFill/>
        </p:spPr>
        <p:txBody>
          <a:bodyPr wrap="square" rtlCol="0">
            <a:spAutoFit/>
          </a:bodyPr>
          <a:lstStyle/>
          <a:p>
            <a:r>
              <a:rPr kumimoji="1" lang="zh-CN" altLang="en-US" sz="2700" b="1">
                <a:gradFill>
                  <a:gsLst>
                    <a:gs pos="0">
                      <a:srgbClr val="FF0000"/>
                    </a:gs>
                    <a:gs pos="100000">
                      <a:srgbClr val="C00000"/>
                    </a:gs>
                  </a:gsLst>
                  <a:lin ang="5400000" scaled="0"/>
                </a:gradFill>
                <a:effectLst>
                  <a:outerShdw blurRad="114300" dist="25400" dir="5400000" algn="t" rotWithShape="0">
                    <a:srgbClr val="FAFAFA">
                      <a:alpha val="84000"/>
                    </a:srgbClr>
                  </a:outerShdw>
                </a:effectLst>
                <a:latin typeface="思源宋体 CN Heavy" panose="02020900000000000000" pitchFamily="18" charset="-122"/>
                <a:ea typeface="思源宋体 CN Heavy" panose="02020900000000000000" pitchFamily="18" charset="-122"/>
                <a:sym typeface="微软雅黑" panose="020B0503020204020204" pitchFamily="34" charset="-122"/>
              </a:rPr>
              <a:t>立党为公、忠诚为民的奉献精神</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19.xml"/><Relationship Id="rId7"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3736E-5B9D-4CBA-901F-D91916F7D3C9}" type="datetimeFigureOut">
              <a:rPr lang="zh-CN" altLang="en-US" smtClean="0"/>
              <a:t>2023/3/8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F8A80-BBF0-4FED-BD1A-BBE637846BA1}" type="slidenum">
              <a:rPr lang="zh-CN" altLang="en-US" smtClean="0"/>
              <a:t>‹#›</a:t>
            </a:fld>
            <a:endParaRPr lang="zh-CN" altLang="en-US"/>
          </a:p>
        </p:txBody>
      </p:sp>
      <p:pic>
        <p:nvPicPr>
          <p:cNvPr id="7" name="图片 1073743875" descr="学科网 zxxk.com"/>
          <p:cNvPicPr>
            <a:picLocks noChangeAspect="1"/>
          </p:cNvPicPr>
          <p:nvPr/>
        </p:nvPicPr>
        <p:blipFill>
          <a:blip r:link="rId8"/>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27E56-B8F3-469B-8A13-F25E82A062AF}" type="datetimeFigureOut">
              <a:rPr lang="zh-CN" altLang="en-US" smtClean="0"/>
              <a:t>2023/3/8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1DC59-08CE-4486-9B3A-A91BF840CCAA}" type="slidenum">
              <a:rPr lang="zh-CN" altLang="en-US" smtClean="0"/>
              <a:t>‹#›</a:t>
            </a:fld>
            <a:endParaRPr lang="zh-CN" altLang="en-US"/>
          </a:p>
        </p:txBody>
      </p:sp>
      <p:pic>
        <p:nvPicPr>
          <p:cNvPr id="7" name="图片 1073743875" descr="学科网 zxxk.com"/>
          <p:cNvPicPr>
            <a:picLocks noChangeAspect="1"/>
          </p:cNvPicPr>
          <p:nvPr/>
        </p:nvPicPr>
        <p:blipFill>
          <a:blip r:link="rId12"/>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3736E-5B9D-4CBA-901F-D91916F7D3C9}" type="datetimeFigureOut">
              <a:rPr lang="zh-CN" altLang="en-US" smtClean="0"/>
              <a:t>2023/3/8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F8A80-BBF0-4FED-BD1A-BBE637846BA1}" type="slidenum">
              <a:rPr lang="zh-CN" altLang="en-US" smtClean="0"/>
              <a:t>‹#›</a:t>
            </a:fld>
            <a:endParaRPr lang="zh-CN" altLang="en-US"/>
          </a:p>
        </p:txBody>
      </p:sp>
      <p:pic>
        <p:nvPicPr>
          <p:cNvPr id="7" name="图片 1073743875" descr="学科网 zxxk.com"/>
          <p:cNvPicPr>
            <a:picLocks noChangeAspect="1"/>
          </p:cNvPicPr>
          <p:nvPr/>
        </p:nvPicPr>
        <p:blipFill>
          <a:blip r:link="rId8"/>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2012706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tags" Target="../tags/tag18.xml"/><Relationship Id="rId7" Type="http://schemas.openxmlformats.org/officeDocument/2006/relationships/slideLayout" Target="../slideLayouts/slideLayout7.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5.xml"/><Relationship Id="rId1" Type="http://schemas.openxmlformats.org/officeDocument/2006/relationships/slideLayout" Target="../slideLayouts/slideLayout2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4954" y="1817658"/>
            <a:ext cx="12177046" cy="1445260"/>
          </a:xfrm>
          <a:prstGeom prst="rect">
            <a:avLst/>
          </a:prstGeom>
        </p:spPr>
        <p:txBody>
          <a:bodyPr wrap="square">
            <a:spAutoFit/>
          </a:bodyPr>
          <a:lstStyle/>
          <a:p>
            <a:pPr algn="ctr" defTabSz="913765" fontAlgn="auto">
              <a:lnSpc>
                <a:spcPct val="110000"/>
              </a:lnSpc>
              <a:spcBef>
                <a:spcPct val="0"/>
              </a:spcBef>
              <a:spcAft>
                <a:spcPct val="0"/>
              </a:spcAft>
            </a:pPr>
            <a:r>
              <a:rPr lang="zh-CN" altLang="en-US" sz="8000" spc="100" dirty="0" smtClean="0">
                <a:gradFill>
                  <a:gsLst>
                    <a:gs pos="14000">
                      <a:srgbClr val="FF0000"/>
                    </a:gs>
                    <a:gs pos="94000">
                      <a:srgbClr val="790000"/>
                    </a:gs>
                    <a:gs pos="49000">
                      <a:srgbClr val="FF0000"/>
                    </a:gs>
                  </a:gsLst>
                  <a:lin ang="5400000" scaled="1"/>
                </a:gradFill>
                <a:effectLst>
                  <a:glow rad="101600">
                    <a:prstClr val="white">
                      <a:alpha val="96000"/>
                    </a:prstClr>
                  </a:glow>
                  <a:outerShdw blurRad="38100" dist="38100" dir="2700000" algn="tl">
                    <a:srgbClr val="000000">
                      <a:alpha val="43137"/>
                    </a:srgbClr>
                  </a:outerShdw>
                </a:effectLst>
                <a:latin typeface="微软雅黑" pitchFamily="34" charset="-122"/>
                <a:ea typeface="微软雅黑" pitchFamily="34" charset="-122"/>
                <a:cs typeface="思源黑体 CN Heavy" panose="020B0A00000000000000" charset="-122"/>
                <a:sym typeface="字魂58号-创中黑-Regular" panose="00000500000000000000" pitchFamily="2" charset="-122"/>
              </a:rPr>
              <a:t>红</a:t>
            </a:r>
            <a:r>
              <a:rPr lang="zh-CN" altLang="en-US" sz="8000" spc="100" dirty="0">
                <a:gradFill>
                  <a:gsLst>
                    <a:gs pos="14000">
                      <a:srgbClr val="FF0000"/>
                    </a:gs>
                    <a:gs pos="94000">
                      <a:srgbClr val="790000"/>
                    </a:gs>
                    <a:gs pos="49000">
                      <a:srgbClr val="FF0000"/>
                    </a:gs>
                  </a:gsLst>
                  <a:lin ang="5400000" scaled="1"/>
                </a:gradFill>
                <a:effectLst>
                  <a:glow rad="101600">
                    <a:prstClr val="white">
                      <a:alpha val="96000"/>
                    </a:prstClr>
                  </a:glow>
                  <a:outerShdw blurRad="38100" dist="38100" dir="2700000" algn="tl">
                    <a:srgbClr val="000000">
                      <a:alpha val="43137"/>
                    </a:srgbClr>
                  </a:outerShdw>
                </a:effectLst>
                <a:latin typeface="微软雅黑" pitchFamily="34" charset="-122"/>
                <a:ea typeface="微软雅黑" pitchFamily="34" charset="-122"/>
                <a:cs typeface="思源黑体 CN Heavy" panose="020B0A00000000000000" charset="-122"/>
                <a:sym typeface="字魂58号-创中黑-Regular" panose="00000500000000000000" pitchFamily="2" charset="-122"/>
              </a:rPr>
              <a:t>船依旧</a:t>
            </a:r>
            <a:r>
              <a:rPr lang="en-US" altLang="zh-CN" sz="8000" spc="100" dirty="0">
                <a:gradFill>
                  <a:gsLst>
                    <a:gs pos="14000">
                      <a:srgbClr val="FF0000"/>
                    </a:gs>
                    <a:gs pos="94000">
                      <a:srgbClr val="790000"/>
                    </a:gs>
                    <a:gs pos="49000">
                      <a:srgbClr val="FF0000"/>
                    </a:gs>
                  </a:gsLst>
                  <a:lin ang="5400000" scaled="1"/>
                </a:gradFill>
                <a:effectLst>
                  <a:glow rad="101600">
                    <a:prstClr val="white">
                      <a:alpha val="96000"/>
                    </a:prstClr>
                  </a:glow>
                  <a:outerShdw blurRad="38100" dist="38100" dir="2700000" algn="tl">
                    <a:srgbClr val="000000">
                      <a:alpha val="43137"/>
                    </a:srgbClr>
                  </a:outerShdw>
                </a:effectLst>
                <a:latin typeface="微软雅黑" pitchFamily="34" charset="-122"/>
                <a:ea typeface="微软雅黑" pitchFamily="34" charset="-122"/>
                <a:cs typeface="思源黑体 CN Heavy" panose="020B0A00000000000000" charset="-122"/>
                <a:sym typeface="字魂58号-创中黑-Regular" panose="00000500000000000000" pitchFamily="2" charset="-122"/>
              </a:rPr>
              <a:t> </a:t>
            </a:r>
            <a:r>
              <a:rPr lang="zh-CN" altLang="en-US" sz="8000" spc="100" dirty="0">
                <a:gradFill>
                  <a:gsLst>
                    <a:gs pos="14000">
                      <a:srgbClr val="FF0000"/>
                    </a:gs>
                    <a:gs pos="94000">
                      <a:srgbClr val="790000"/>
                    </a:gs>
                    <a:gs pos="49000">
                      <a:srgbClr val="FF0000"/>
                    </a:gs>
                  </a:gsLst>
                  <a:lin ang="5400000" scaled="1"/>
                </a:gradFill>
                <a:effectLst>
                  <a:glow rad="101600">
                    <a:prstClr val="white">
                      <a:alpha val="96000"/>
                    </a:prstClr>
                  </a:glow>
                  <a:outerShdw blurRad="38100" dist="38100" dir="2700000" algn="tl">
                    <a:srgbClr val="000000">
                      <a:alpha val="43137"/>
                    </a:srgbClr>
                  </a:outerShdw>
                </a:effectLst>
                <a:latin typeface="微软雅黑" pitchFamily="34" charset="-122"/>
                <a:ea typeface="微软雅黑" pitchFamily="34" charset="-122"/>
                <a:cs typeface="思源黑体 CN Heavy" panose="020B0A00000000000000" charset="-122"/>
                <a:sym typeface="字魂58号-创中黑-Regular" panose="00000500000000000000" pitchFamily="2" charset="-122"/>
              </a:rPr>
              <a:t>初心不忘</a:t>
            </a:r>
          </a:p>
        </p:txBody>
      </p:sp>
      <p:grpSp>
        <p:nvGrpSpPr>
          <p:cNvPr id="30" name="组合 29"/>
          <p:cNvGrpSpPr/>
          <p:nvPr/>
        </p:nvGrpSpPr>
        <p:grpSpPr>
          <a:xfrm>
            <a:off x="3618404" y="3756981"/>
            <a:ext cx="4970145" cy="418465"/>
            <a:chOff x="6444" y="6850"/>
            <a:chExt cx="6986" cy="604"/>
          </a:xfrm>
        </p:grpSpPr>
        <p:grpSp>
          <p:nvGrpSpPr>
            <p:cNvPr id="31" name="组合 30"/>
            <p:cNvGrpSpPr/>
            <p:nvPr/>
          </p:nvGrpSpPr>
          <p:grpSpPr>
            <a:xfrm>
              <a:off x="8948" y="6850"/>
              <a:ext cx="2028" cy="604"/>
              <a:chOff x="3965502" y="1879809"/>
              <a:chExt cx="1193100" cy="342834"/>
            </a:xfrm>
            <a:solidFill>
              <a:srgbClr val="FF0000"/>
            </a:solidFill>
          </p:grpSpPr>
          <p:sp>
            <p:nvSpPr>
              <p:cNvPr id="32" name="PA-dark-star-shape_15445"/>
              <p:cNvSpPr>
                <a:spLocks noChangeAspect="1"/>
              </p:cNvSpPr>
              <p:nvPr>
                <p:custDataLst>
                  <p:tags r:id="rId9"/>
                </p:custDataLst>
              </p:nvPr>
            </p:nvSpPr>
            <p:spPr bwMode="auto">
              <a:xfrm>
                <a:off x="4391609" y="1879809"/>
                <a:ext cx="360781" cy="342834"/>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endParaRPr/>
              </a:p>
            </p:txBody>
          </p:sp>
          <p:sp>
            <p:nvSpPr>
              <p:cNvPr id="33" name="PA-dark-star-shape_15445"/>
              <p:cNvSpPr>
                <a:spLocks noChangeAspect="1"/>
              </p:cNvSpPr>
              <p:nvPr>
                <p:custDataLst>
                  <p:tags r:id="rId10"/>
                </p:custDataLst>
              </p:nvPr>
            </p:nvSpPr>
            <p:spPr bwMode="auto">
              <a:xfrm>
                <a:off x="4771621"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endParaRPr/>
              </a:p>
            </p:txBody>
          </p:sp>
          <p:sp>
            <p:nvSpPr>
              <p:cNvPr id="34" name="PA-dark-star-shape_15445"/>
              <p:cNvSpPr>
                <a:spLocks noChangeAspect="1"/>
              </p:cNvSpPr>
              <p:nvPr>
                <p:custDataLst>
                  <p:tags r:id="rId11"/>
                </p:custDataLst>
              </p:nvPr>
            </p:nvSpPr>
            <p:spPr bwMode="auto">
              <a:xfrm>
                <a:off x="4161559"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endParaRPr/>
              </a:p>
            </p:txBody>
          </p:sp>
          <p:sp>
            <p:nvSpPr>
              <p:cNvPr id="35" name="PA-dark-star-shape_15445"/>
              <p:cNvSpPr>
                <a:spLocks noChangeAspect="1"/>
              </p:cNvSpPr>
              <p:nvPr>
                <p:custDataLst>
                  <p:tags r:id="rId12"/>
                </p:custDataLst>
              </p:nvPr>
            </p:nvSpPr>
            <p:spPr bwMode="auto">
              <a:xfrm>
                <a:off x="396550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endParaRPr/>
              </a:p>
            </p:txBody>
          </p:sp>
          <p:sp>
            <p:nvSpPr>
              <p:cNvPr id="40" name="PA-dark-star-shape_15445"/>
              <p:cNvSpPr>
                <a:spLocks noChangeAspect="1"/>
              </p:cNvSpPr>
              <p:nvPr>
                <p:custDataLst>
                  <p:tags r:id="rId13"/>
                </p:custDataLst>
              </p:nvPr>
            </p:nvSpPr>
            <p:spPr bwMode="auto">
              <a:xfrm>
                <a:off x="503791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noFill/>
              </a:ln>
            </p:spPr>
            <p:txBody>
              <a:bodyPr/>
              <a:lstStyle/>
              <a:p>
                <a:endParaRPr/>
              </a:p>
            </p:txBody>
          </p:sp>
        </p:grpSp>
        <p:cxnSp>
          <p:nvCxnSpPr>
            <p:cNvPr id="41" name="直接连接符 40"/>
            <p:cNvCxnSpPr/>
            <p:nvPr/>
          </p:nvCxnSpPr>
          <p:spPr>
            <a:xfrm>
              <a:off x="6444" y="7202"/>
              <a:ext cx="2295" cy="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 name="直接连接符 1"/>
            <p:cNvCxnSpPr/>
            <p:nvPr/>
          </p:nvCxnSpPr>
          <p:spPr>
            <a:xfrm>
              <a:off x="7565" y="7085"/>
              <a:ext cx="1174" cy="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6942" y="7319"/>
              <a:ext cx="1797" cy="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11136" y="7207"/>
              <a:ext cx="2295" cy="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1136" y="7090"/>
              <a:ext cx="1174" cy="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11136" y="7324"/>
              <a:ext cx="1797" cy="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组合 7"/>
          <p:cNvGrpSpPr/>
          <p:nvPr/>
        </p:nvGrpSpPr>
        <p:grpSpPr>
          <a:xfrm>
            <a:off x="3643774" y="4526055"/>
            <a:ext cx="4979036" cy="404960"/>
            <a:chOff x="6844273" y="6258858"/>
            <a:chExt cx="3810755" cy="309959"/>
          </a:xfrm>
        </p:grpSpPr>
        <p:grpSp>
          <p:nvGrpSpPr>
            <p:cNvPr id="9" name="PA-102216"/>
            <p:cNvGrpSpPr/>
            <p:nvPr>
              <p:custDataLst>
                <p:tags r:id="rId2"/>
              </p:custDataLst>
            </p:nvPr>
          </p:nvGrpSpPr>
          <p:grpSpPr>
            <a:xfrm>
              <a:off x="6844273" y="6276354"/>
              <a:ext cx="292463" cy="292463"/>
              <a:chOff x="291189" y="3535885"/>
              <a:chExt cx="219347" cy="219347"/>
            </a:xfrm>
          </p:grpSpPr>
          <p:sp>
            <p:nvSpPr>
              <p:cNvPr id="10" name="PA-椭圆 10"/>
              <p:cNvSpPr>
                <a:spLocks noChangeArrowheads="1"/>
              </p:cNvSpPr>
              <p:nvPr>
                <p:custDataLst>
                  <p:tags r:id="rId6"/>
                </p:custDataLst>
              </p:nvPr>
            </p:nvSpPr>
            <p:spPr bwMode="auto">
              <a:xfrm>
                <a:off x="291189" y="3535885"/>
                <a:ext cx="219347" cy="219347"/>
              </a:xfrm>
              <a:prstGeom prst="ellipse">
                <a:avLst/>
              </a:prstGeom>
              <a:gradFill>
                <a:gsLst>
                  <a:gs pos="0">
                    <a:srgbClr val="FF0000"/>
                  </a:gs>
                  <a:gs pos="100000">
                    <a:srgbClr val="C00000"/>
                  </a:gs>
                </a:gsLst>
                <a:lin ang="54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000" b="0" i="0" u="none" strike="noStrike" kern="0" cap="none" spc="0" normalizeH="0" baseline="0" noProof="0">
                  <a:ln>
                    <a:noFill/>
                  </a:ln>
                  <a:effectLst/>
                  <a:uLnTx/>
                  <a:uFillTx/>
                  <a:latin typeface="+mn-ea"/>
                  <a:cs typeface="阿里巴巴普惠体 Light" panose="00020600040101010101" charset="-122"/>
                  <a:sym typeface="字魂58号-创中黑-Regular" panose="00000500000000000000" pitchFamily="2" charset="-122"/>
                </a:endParaRPr>
              </a:p>
            </p:txBody>
          </p:sp>
          <p:grpSp>
            <p:nvGrpSpPr>
              <p:cNvPr id="12" name="组合 11"/>
              <p:cNvGrpSpPr/>
              <p:nvPr/>
            </p:nvGrpSpPr>
            <p:grpSpPr>
              <a:xfrm>
                <a:off x="354007" y="3583766"/>
                <a:ext cx="100336" cy="114060"/>
                <a:chOff x="354007" y="3583766"/>
                <a:chExt cx="100336" cy="114060"/>
              </a:xfrm>
            </p:grpSpPr>
            <p:sp>
              <p:nvSpPr>
                <p:cNvPr id="13" name="PA-任意多边形 12"/>
                <p:cNvSpPr>
                  <a:spLocks noEditPoints="1"/>
                </p:cNvSpPr>
                <p:nvPr>
                  <p:custDataLst>
                    <p:tags r:id="rId7"/>
                  </p:custDataLst>
                </p:nvPr>
              </p:nvSpPr>
              <p:spPr bwMode="auto">
                <a:xfrm>
                  <a:off x="374131"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ysClr val="window" lastClr="FFFFFF"/>
                </a:solidFill>
                <a:ln w="9525" cap="flat" cmpd="sng" algn="ctr">
                  <a:noFill/>
                  <a:prstDash val="solid"/>
                  <a:miter lim="800000"/>
                </a:ln>
                <a:effectLst/>
              </p:spPr>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dist"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effectLst/>
                    <a:uLnTx/>
                    <a:uFillTx/>
                    <a:latin typeface="+mn-ea"/>
                    <a:cs typeface="阿里巴巴普惠体 Light" panose="00020600040101010101" charset="-122"/>
                    <a:sym typeface="字魂58号-创中黑-Regular" panose="00000500000000000000" pitchFamily="2" charset="-122"/>
                  </a:endParaRPr>
                </a:p>
              </p:txBody>
            </p:sp>
            <p:sp>
              <p:nvSpPr>
                <p:cNvPr id="14" name="PA-任意多边形 13"/>
                <p:cNvSpPr/>
                <p:nvPr>
                  <p:custDataLst>
                    <p:tags r:id="rId8"/>
                  </p:custDataLst>
                </p:nvPr>
              </p:nvSpPr>
              <p:spPr bwMode="auto">
                <a:xfrm>
                  <a:off x="354007"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62">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ysClr val="window" lastClr="FFFFFF"/>
                </a:solidFill>
                <a:ln w="9525" cap="flat" cmpd="sng" algn="ctr">
                  <a:noFill/>
                  <a:prstDash val="solid"/>
                  <a:miter lim="800000"/>
                </a:ln>
                <a:effectLst/>
              </p:spPr>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dist"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effectLst/>
                    <a:uLnTx/>
                    <a:uFillTx/>
                    <a:latin typeface="+mn-ea"/>
                    <a:cs typeface="阿里巴巴普惠体 Light" panose="00020600040101010101" charset="-122"/>
                    <a:sym typeface="字魂58号-创中黑-Regular" panose="00000500000000000000" pitchFamily="2" charset="-122"/>
                  </a:endParaRPr>
                </a:p>
              </p:txBody>
            </p:sp>
          </p:grpSp>
        </p:grpSp>
        <p:sp>
          <p:nvSpPr>
            <p:cNvPr id="15" name="PA-102219"/>
            <p:cNvSpPr/>
            <p:nvPr>
              <p:custDataLst>
                <p:tags r:id="rId3"/>
              </p:custDataLst>
            </p:nvPr>
          </p:nvSpPr>
          <p:spPr>
            <a:xfrm>
              <a:off x="7122222" y="6293544"/>
              <a:ext cx="1808480" cy="25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altLang="en-US" sz="1600" b="0" i="0" u="none" strike="noStrike" kern="0" cap="none" normalizeH="0" baseline="0" noProof="0">
                  <a:ln>
                    <a:noFill/>
                  </a:ln>
                  <a:solidFill>
                    <a:srgbClr val="000000"/>
                  </a:solidFill>
                  <a:effectLst/>
                  <a:uLnTx/>
                  <a:uFillTx/>
                  <a:latin typeface="思源宋体 CN SemiBold" panose="02020600000000000000" pitchFamily="18" charset="-122"/>
                  <a:ea typeface="思源宋体 CN SemiBold" panose="02020600000000000000" pitchFamily="18" charset="-122"/>
                  <a:cs typeface="阿里巴巴普惠体 Light" panose="00020600040101010101" charset="-122"/>
                  <a:sym typeface="字魂58号-创中黑-Regular" panose="00000500000000000000" pitchFamily="2" charset="-122"/>
                </a:rPr>
                <a:t>学校</a:t>
              </a:r>
            </a:p>
          </p:txBody>
        </p:sp>
        <p:sp>
          <p:nvSpPr>
            <p:cNvPr id="16" name="PA-椭圆 10"/>
            <p:cNvSpPr>
              <a:spLocks noChangeArrowheads="1"/>
            </p:cNvSpPr>
            <p:nvPr>
              <p:custDataLst>
                <p:tags r:id="rId4"/>
              </p:custDataLst>
            </p:nvPr>
          </p:nvSpPr>
          <p:spPr bwMode="auto">
            <a:xfrm>
              <a:off x="8888842" y="6258858"/>
              <a:ext cx="292463" cy="292463"/>
            </a:xfrm>
            <a:prstGeom prst="ellipse">
              <a:avLst/>
            </a:prstGeom>
            <a:gradFill>
              <a:gsLst>
                <a:gs pos="0">
                  <a:srgbClr val="FF0000"/>
                </a:gs>
                <a:gs pos="100000">
                  <a:srgbClr val="C00000"/>
                </a:gs>
              </a:gsLst>
              <a:lin ang="5400000" scaled="0"/>
            </a:gradFill>
            <a:ln>
              <a:noFill/>
            </a:ln>
            <a:effectLst/>
            <a:extLst>
              <a:ext uri="{91240B29-F687-4F45-9708-019B960494DF}">
                <a14:hiddenLine xmlns:a14="http://schemas.microsoft.com/office/drawing/2010/main" w="6350">
                  <a:solidFill>
                    <a:srgbClr val="CBAB89"/>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000" b="0" i="0" u="none" strike="noStrike" kern="0" cap="none" spc="0" normalizeH="0" baseline="0" noProof="0">
                <a:ln>
                  <a:noFill/>
                </a:ln>
                <a:effectLst/>
                <a:uLnTx/>
                <a:uFillTx/>
                <a:latin typeface="+mn-ea"/>
                <a:cs typeface="阿里巴巴普惠体 Light" panose="00020600040101010101" charset="-122"/>
                <a:sym typeface="字魂58号-创中黑-Regular" panose="00000500000000000000" pitchFamily="2" charset="-122"/>
              </a:endParaRPr>
            </a:p>
          </p:txBody>
        </p:sp>
        <p:sp>
          <p:nvSpPr>
            <p:cNvPr id="17" name="PA-任意多边形 13"/>
            <p:cNvSpPr/>
            <p:nvPr/>
          </p:nvSpPr>
          <p:spPr bwMode="auto">
            <a:xfrm>
              <a:off x="8954105" y="6323998"/>
              <a:ext cx="162428" cy="162182"/>
            </a:xfrm>
            <a:custGeom>
              <a:avLst/>
              <a:gdLst>
                <a:gd name="connsiteX0" fmla="*/ 497263 w 607639"/>
                <a:gd name="connsiteY0" fmla="*/ 328623 h 606722"/>
                <a:gd name="connsiteX1" fmla="*/ 544974 w 607639"/>
                <a:gd name="connsiteY1" fmla="*/ 350843 h 606722"/>
                <a:gd name="connsiteX2" fmla="*/ 543639 w 607639"/>
                <a:gd name="connsiteY2" fmla="*/ 393860 h 606722"/>
                <a:gd name="connsiteX3" fmla="*/ 541324 w 607639"/>
                <a:gd name="connsiteY3" fmla="*/ 396170 h 606722"/>
                <a:gd name="connsiteX4" fmla="*/ 540612 w 607639"/>
                <a:gd name="connsiteY4" fmla="*/ 409591 h 606722"/>
                <a:gd name="connsiteX5" fmla="*/ 545241 w 607639"/>
                <a:gd name="connsiteY5" fmla="*/ 413679 h 606722"/>
                <a:gd name="connsiteX6" fmla="*/ 550938 w 607639"/>
                <a:gd name="connsiteY6" fmla="*/ 432077 h 606722"/>
                <a:gd name="connsiteX7" fmla="*/ 548178 w 607639"/>
                <a:gd name="connsiteY7" fmla="*/ 454119 h 606722"/>
                <a:gd name="connsiteX8" fmla="*/ 535538 w 607639"/>
                <a:gd name="connsiteY8" fmla="*/ 472161 h 606722"/>
                <a:gd name="connsiteX9" fmla="*/ 515688 w 607639"/>
                <a:gd name="connsiteY9" fmla="*/ 511356 h 606722"/>
                <a:gd name="connsiteX10" fmla="*/ 517291 w 607639"/>
                <a:gd name="connsiteY10" fmla="*/ 517667 h 606722"/>
                <a:gd name="connsiteX11" fmla="*/ 555299 w 607639"/>
                <a:gd name="connsiteY11" fmla="*/ 527177 h 606722"/>
                <a:gd name="connsiteX12" fmla="*/ 607639 w 607639"/>
                <a:gd name="connsiteY12" fmla="*/ 594013 h 606722"/>
                <a:gd name="connsiteX13" fmla="*/ 594910 w 607639"/>
                <a:gd name="connsiteY13" fmla="*/ 606722 h 606722"/>
                <a:gd name="connsiteX14" fmla="*/ 341757 w 607639"/>
                <a:gd name="connsiteY14" fmla="*/ 606722 h 606722"/>
                <a:gd name="connsiteX15" fmla="*/ 329117 w 607639"/>
                <a:gd name="connsiteY15" fmla="*/ 594013 h 606722"/>
                <a:gd name="connsiteX16" fmla="*/ 381368 w 607639"/>
                <a:gd name="connsiteY16" fmla="*/ 527177 h 606722"/>
                <a:gd name="connsiteX17" fmla="*/ 419376 w 607639"/>
                <a:gd name="connsiteY17" fmla="*/ 517667 h 606722"/>
                <a:gd name="connsiteX18" fmla="*/ 421246 w 607639"/>
                <a:gd name="connsiteY18" fmla="*/ 510290 h 606722"/>
                <a:gd name="connsiteX19" fmla="*/ 402553 w 607639"/>
                <a:gd name="connsiteY19" fmla="*/ 472517 h 606722"/>
                <a:gd name="connsiteX20" fmla="*/ 388489 w 607639"/>
                <a:gd name="connsiteY20" fmla="*/ 454030 h 606722"/>
                <a:gd name="connsiteX21" fmla="*/ 385729 w 607639"/>
                <a:gd name="connsiteY21" fmla="*/ 432077 h 606722"/>
                <a:gd name="connsiteX22" fmla="*/ 391515 w 607639"/>
                <a:gd name="connsiteY22" fmla="*/ 413502 h 606722"/>
                <a:gd name="connsiteX23" fmla="*/ 396589 w 607639"/>
                <a:gd name="connsiteY23" fmla="*/ 409236 h 606722"/>
                <a:gd name="connsiteX24" fmla="*/ 395165 w 607639"/>
                <a:gd name="connsiteY24" fmla="*/ 390660 h 606722"/>
                <a:gd name="connsiteX25" fmla="*/ 453379 w 607639"/>
                <a:gd name="connsiteY25" fmla="*/ 339644 h 606722"/>
                <a:gd name="connsiteX26" fmla="*/ 497263 w 607639"/>
                <a:gd name="connsiteY26" fmla="*/ 328623 h 606722"/>
                <a:gd name="connsiteX27" fmla="*/ 346615 w 607639"/>
                <a:gd name="connsiteY27" fmla="*/ 177945 h 606722"/>
                <a:gd name="connsiteX28" fmla="*/ 354451 w 607639"/>
                <a:gd name="connsiteY28" fmla="*/ 189587 h 606722"/>
                <a:gd name="connsiteX29" fmla="*/ 354451 w 607639"/>
                <a:gd name="connsiteY29" fmla="*/ 391861 h 606722"/>
                <a:gd name="connsiteX30" fmla="*/ 341807 w 607639"/>
                <a:gd name="connsiteY30" fmla="*/ 404481 h 606722"/>
                <a:gd name="connsiteX31" fmla="*/ 329074 w 607639"/>
                <a:gd name="connsiteY31" fmla="*/ 391861 h 606722"/>
                <a:gd name="connsiteX32" fmla="*/ 329074 w 607639"/>
                <a:gd name="connsiteY32" fmla="*/ 220159 h 606722"/>
                <a:gd name="connsiteX33" fmla="*/ 300136 w 607639"/>
                <a:gd name="connsiteY33" fmla="*/ 249132 h 606722"/>
                <a:gd name="connsiteX34" fmla="*/ 282149 w 607639"/>
                <a:gd name="connsiteY34" fmla="*/ 249132 h 606722"/>
                <a:gd name="connsiteX35" fmla="*/ 282149 w 607639"/>
                <a:gd name="connsiteY35" fmla="*/ 231268 h 606722"/>
                <a:gd name="connsiteX36" fmla="*/ 332814 w 607639"/>
                <a:gd name="connsiteY36" fmla="*/ 180700 h 606722"/>
                <a:gd name="connsiteX37" fmla="*/ 346615 w 607639"/>
                <a:gd name="connsiteY37" fmla="*/ 177945 h 606722"/>
                <a:gd name="connsiteX38" fmla="*/ 189856 w 607639"/>
                <a:gd name="connsiteY38" fmla="*/ 176978 h 606722"/>
                <a:gd name="connsiteX39" fmla="*/ 253118 w 607639"/>
                <a:gd name="connsiteY39" fmla="*/ 240163 h 606722"/>
                <a:gd name="connsiteX40" fmla="*/ 227849 w 607639"/>
                <a:gd name="connsiteY40" fmla="*/ 290729 h 606722"/>
                <a:gd name="connsiteX41" fmla="*/ 253118 w 607639"/>
                <a:gd name="connsiteY41" fmla="*/ 341296 h 606722"/>
                <a:gd name="connsiteX42" fmla="*/ 189856 w 607639"/>
                <a:gd name="connsiteY42" fmla="*/ 404481 h 606722"/>
                <a:gd name="connsiteX43" fmla="*/ 126594 w 607639"/>
                <a:gd name="connsiteY43" fmla="*/ 341296 h 606722"/>
                <a:gd name="connsiteX44" fmla="*/ 139229 w 607639"/>
                <a:gd name="connsiteY44" fmla="*/ 328677 h 606722"/>
                <a:gd name="connsiteX45" fmla="*/ 151952 w 607639"/>
                <a:gd name="connsiteY45" fmla="*/ 341296 h 606722"/>
                <a:gd name="connsiteX46" fmla="*/ 189856 w 607639"/>
                <a:gd name="connsiteY46" fmla="*/ 379243 h 606722"/>
                <a:gd name="connsiteX47" fmla="*/ 227849 w 607639"/>
                <a:gd name="connsiteY47" fmla="*/ 341296 h 606722"/>
                <a:gd name="connsiteX48" fmla="*/ 189856 w 607639"/>
                <a:gd name="connsiteY48" fmla="*/ 303349 h 606722"/>
                <a:gd name="connsiteX49" fmla="*/ 164587 w 607639"/>
                <a:gd name="connsiteY49" fmla="*/ 303349 h 606722"/>
                <a:gd name="connsiteX50" fmla="*/ 151952 w 607639"/>
                <a:gd name="connsiteY50" fmla="*/ 290729 h 606722"/>
                <a:gd name="connsiteX51" fmla="*/ 164587 w 607639"/>
                <a:gd name="connsiteY51" fmla="*/ 278110 h 606722"/>
                <a:gd name="connsiteX52" fmla="*/ 189856 w 607639"/>
                <a:gd name="connsiteY52" fmla="*/ 278110 h 606722"/>
                <a:gd name="connsiteX53" fmla="*/ 227849 w 607639"/>
                <a:gd name="connsiteY53" fmla="*/ 240163 h 606722"/>
                <a:gd name="connsiteX54" fmla="*/ 189856 w 607639"/>
                <a:gd name="connsiteY54" fmla="*/ 202305 h 606722"/>
                <a:gd name="connsiteX55" fmla="*/ 151952 w 607639"/>
                <a:gd name="connsiteY55" fmla="*/ 240163 h 606722"/>
                <a:gd name="connsiteX56" fmla="*/ 139229 w 607639"/>
                <a:gd name="connsiteY56" fmla="*/ 252782 h 606722"/>
                <a:gd name="connsiteX57" fmla="*/ 126594 w 607639"/>
                <a:gd name="connsiteY57" fmla="*/ 240163 h 606722"/>
                <a:gd name="connsiteX58" fmla="*/ 189856 w 607639"/>
                <a:gd name="connsiteY58" fmla="*/ 176978 h 606722"/>
                <a:gd name="connsiteX59" fmla="*/ 139201 w 607639"/>
                <a:gd name="connsiteY59" fmla="*/ 0 h 606722"/>
                <a:gd name="connsiteX60" fmla="*/ 151929 w 607639"/>
                <a:gd name="connsiteY60" fmla="*/ 12620 h 606722"/>
                <a:gd name="connsiteX61" fmla="*/ 151929 w 607639"/>
                <a:gd name="connsiteY61" fmla="*/ 63188 h 606722"/>
                <a:gd name="connsiteX62" fmla="*/ 164567 w 607639"/>
                <a:gd name="connsiteY62" fmla="*/ 75808 h 606722"/>
                <a:gd name="connsiteX63" fmla="*/ 177206 w 607639"/>
                <a:gd name="connsiteY63" fmla="*/ 63188 h 606722"/>
                <a:gd name="connsiteX64" fmla="*/ 177206 w 607639"/>
                <a:gd name="connsiteY64" fmla="*/ 25240 h 606722"/>
                <a:gd name="connsiteX65" fmla="*/ 329134 w 607639"/>
                <a:gd name="connsiteY65" fmla="*/ 25240 h 606722"/>
                <a:gd name="connsiteX66" fmla="*/ 329134 w 607639"/>
                <a:gd name="connsiteY66" fmla="*/ 12620 h 606722"/>
                <a:gd name="connsiteX67" fmla="*/ 341773 w 607639"/>
                <a:gd name="connsiteY67" fmla="*/ 0 h 606722"/>
                <a:gd name="connsiteX68" fmla="*/ 354411 w 607639"/>
                <a:gd name="connsiteY68" fmla="*/ 12620 h 606722"/>
                <a:gd name="connsiteX69" fmla="*/ 354411 w 607639"/>
                <a:gd name="connsiteY69" fmla="*/ 63188 h 606722"/>
                <a:gd name="connsiteX70" fmla="*/ 367050 w 607639"/>
                <a:gd name="connsiteY70" fmla="*/ 75808 h 606722"/>
                <a:gd name="connsiteX71" fmla="*/ 379777 w 607639"/>
                <a:gd name="connsiteY71" fmla="*/ 63188 h 606722"/>
                <a:gd name="connsiteX72" fmla="*/ 379777 w 607639"/>
                <a:gd name="connsiteY72" fmla="*/ 25240 h 606722"/>
                <a:gd name="connsiteX73" fmla="*/ 392416 w 607639"/>
                <a:gd name="connsiteY73" fmla="*/ 25240 h 606722"/>
                <a:gd name="connsiteX74" fmla="*/ 480974 w 607639"/>
                <a:gd name="connsiteY74" fmla="*/ 113757 h 606722"/>
                <a:gd name="connsiteX75" fmla="*/ 480974 w 607639"/>
                <a:gd name="connsiteY75" fmla="*/ 290703 h 606722"/>
                <a:gd name="connsiteX76" fmla="*/ 468336 w 607639"/>
                <a:gd name="connsiteY76" fmla="*/ 303323 h 606722"/>
                <a:gd name="connsiteX77" fmla="*/ 455697 w 607639"/>
                <a:gd name="connsiteY77" fmla="*/ 290703 h 606722"/>
                <a:gd name="connsiteX78" fmla="*/ 455697 w 607639"/>
                <a:gd name="connsiteY78" fmla="*/ 126377 h 606722"/>
                <a:gd name="connsiteX79" fmla="*/ 25277 w 607639"/>
                <a:gd name="connsiteY79" fmla="*/ 126377 h 606722"/>
                <a:gd name="connsiteX80" fmla="*/ 25277 w 607639"/>
                <a:gd name="connsiteY80" fmla="*/ 391841 h 606722"/>
                <a:gd name="connsiteX81" fmla="*/ 88647 w 607639"/>
                <a:gd name="connsiteY81" fmla="*/ 455029 h 606722"/>
                <a:gd name="connsiteX82" fmla="*/ 341773 w 607639"/>
                <a:gd name="connsiteY82" fmla="*/ 455029 h 606722"/>
                <a:gd name="connsiteX83" fmla="*/ 354411 w 607639"/>
                <a:gd name="connsiteY83" fmla="*/ 467649 h 606722"/>
                <a:gd name="connsiteX84" fmla="*/ 341773 w 607639"/>
                <a:gd name="connsiteY84" fmla="*/ 480269 h 606722"/>
                <a:gd name="connsiteX85" fmla="*/ 88647 w 607639"/>
                <a:gd name="connsiteY85" fmla="*/ 480269 h 606722"/>
                <a:gd name="connsiteX86" fmla="*/ 0 w 607639"/>
                <a:gd name="connsiteY86" fmla="*/ 391841 h 606722"/>
                <a:gd name="connsiteX87" fmla="*/ 0 w 607639"/>
                <a:gd name="connsiteY87" fmla="*/ 113757 h 606722"/>
                <a:gd name="connsiteX88" fmla="*/ 88647 w 607639"/>
                <a:gd name="connsiteY88" fmla="*/ 25240 h 606722"/>
                <a:gd name="connsiteX89" fmla="*/ 126563 w 607639"/>
                <a:gd name="connsiteY89" fmla="*/ 25240 h 606722"/>
                <a:gd name="connsiteX90" fmla="*/ 126563 w 607639"/>
                <a:gd name="connsiteY90" fmla="*/ 12620 h 606722"/>
                <a:gd name="connsiteX91" fmla="*/ 139201 w 607639"/>
                <a:gd name="connsiteY9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07639" h="606722">
                  <a:moveTo>
                    <a:pt x="497263" y="328623"/>
                  </a:moveTo>
                  <a:cubicBezTo>
                    <a:pt x="524679" y="328623"/>
                    <a:pt x="538298" y="340711"/>
                    <a:pt x="544974" y="350843"/>
                  </a:cubicBezTo>
                  <a:cubicBezTo>
                    <a:pt x="558949" y="372173"/>
                    <a:pt x="550137" y="386927"/>
                    <a:pt x="543639" y="393860"/>
                  </a:cubicBezTo>
                  <a:lnTo>
                    <a:pt x="541324" y="396170"/>
                  </a:lnTo>
                  <a:lnTo>
                    <a:pt x="540612" y="409591"/>
                  </a:lnTo>
                  <a:cubicBezTo>
                    <a:pt x="542303" y="410746"/>
                    <a:pt x="543906" y="412080"/>
                    <a:pt x="545241" y="413679"/>
                  </a:cubicBezTo>
                  <a:cubicBezTo>
                    <a:pt x="549692" y="418745"/>
                    <a:pt x="551739" y="425411"/>
                    <a:pt x="550938" y="432077"/>
                  </a:cubicBezTo>
                  <a:lnTo>
                    <a:pt x="548178" y="454119"/>
                  </a:lnTo>
                  <a:cubicBezTo>
                    <a:pt x="547199" y="462029"/>
                    <a:pt x="542303" y="468695"/>
                    <a:pt x="535538" y="472161"/>
                  </a:cubicBezTo>
                  <a:cubicBezTo>
                    <a:pt x="532601" y="486559"/>
                    <a:pt x="525569" y="500424"/>
                    <a:pt x="515688" y="511356"/>
                  </a:cubicBezTo>
                  <a:lnTo>
                    <a:pt x="517291" y="517667"/>
                  </a:lnTo>
                  <a:lnTo>
                    <a:pt x="555299" y="527177"/>
                  </a:lnTo>
                  <a:cubicBezTo>
                    <a:pt x="586098" y="534820"/>
                    <a:pt x="607639" y="562372"/>
                    <a:pt x="607639" y="594013"/>
                  </a:cubicBezTo>
                  <a:cubicBezTo>
                    <a:pt x="607639" y="601034"/>
                    <a:pt x="601942" y="606722"/>
                    <a:pt x="594910" y="606722"/>
                  </a:cubicBezTo>
                  <a:lnTo>
                    <a:pt x="341757" y="606722"/>
                  </a:lnTo>
                  <a:cubicBezTo>
                    <a:pt x="334814" y="606722"/>
                    <a:pt x="329117" y="601034"/>
                    <a:pt x="329117" y="594013"/>
                  </a:cubicBezTo>
                  <a:cubicBezTo>
                    <a:pt x="329117" y="562372"/>
                    <a:pt x="350569" y="534820"/>
                    <a:pt x="381368" y="527177"/>
                  </a:cubicBezTo>
                  <a:lnTo>
                    <a:pt x="419376" y="517667"/>
                  </a:lnTo>
                  <a:lnTo>
                    <a:pt x="421246" y="510290"/>
                  </a:lnTo>
                  <a:cubicBezTo>
                    <a:pt x="411988" y="499624"/>
                    <a:pt x="405401" y="486293"/>
                    <a:pt x="402553" y="472517"/>
                  </a:cubicBezTo>
                  <a:cubicBezTo>
                    <a:pt x="394809" y="469139"/>
                    <a:pt x="389557" y="462296"/>
                    <a:pt x="388489" y="454030"/>
                  </a:cubicBezTo>
                  <a:lnTo>
                    <a:pt x="385729" y="432077"/>
                  </a:lnTo>
                  <a:cubicBezTo>
                    <a:pt x="384928" y="425411"/>
                    <a:pt x="387065" y="418568"/>
                    <a:pt x="391515" y="413502"/>
                  </a:cubicBezTo>
                  <a:cubicBezTo>
                    <a:pt x="393028" y="411813"/>
                    <a:pt x="394720" y="410391"/>
                    <a:pt x="396589" y="409236"/>
                  </a:cubicBezTo>
                  <a:cubicBezTo>
                    <a:pt x="395877" y="402659"/>
                    <a:pt x="395165" y="394837"/>
                    <a:pt x="395165" y="390660"/>
                  </a:cubicBezTo>
                  <a:cubicBezTo>
                    <a:pt x="395165" y="369507"/>
                    <a:pt x="401218" y="341511"/>
                    <a:pt x="453379" y="339644"/>
                  </a:cubicBezTo>
                  <a:cubicBezTo>
                    <a:pt x="471004" y="328623"/>
                    <a:pt x="489252" y="328623"/>
                    <a:pt x="497263" y="328623"/>
                  </a:cubicBezTo>
                  <a:close/>
                  <a:moveTo>
                    <a:pt x="346615" y="177945"/>
                  </a:moveTo>
                  <a:cubicBezTo>
                    <a:pt x="351424" y="179900"/>
                    <a:pt x="354451" y="184522"/>
                    <a:pt x="354451" y="189587"/>
                  </a:cubicBezTo>
                  <a:lnTo>
                    <a:pt x="354451" y="391861"/>
                  </a:lnTo>
                  <a:cubicBezTo>
                    <a:pt x="354451" y="398793"/>
                    <a:pt x="348841" y="404481"/>
                    <a:pt x="341807" y="404481"/>
                  </a:cubicBezTo>
                  <a:cubicBezTo>
                    <a:pt x="334773" y="404481"/>
                    <a:pt x="329163" y="398793"/>
                    <a:pt x="329074" y="391861"/>
                  </a:cubicBezTo>
                  <a:lnTo>
                    <a:pt x="329074" y="220159"/>
                  </a:lnTo>
                  <a:lnTo>
                    <a:pt x="300136" y="249132"/>
                  </a:lnTo>
                  <a:cubicBezTo>
                    <a:pt x="295149" y="254020"/>
                    <a:pt x="287136" y="254020"/>
                    <a:pt x="282149" y="249132"/>
                  </a:cubicBezTo>
                  <a:cubicBezTo>
                    <a:pt x="277252" y="244155"/>
                    <a:pt x="277252" y="236156"/>
                    <a:pt x="282149" y="231268"/>
                  </a:cubicBezTo>
                  <a:lnTo>
                    <a:pt x="332814" y="180700"/>
                  </a:lnTo>
                  <a:cubicBezTo>
                    <a:pt x="336465" y="177056"/>
                    <a:pt x="341896" y="175990"/>
                    <a:pt x="346615" y="177945"/>
                  </a:cubicBezTo>
                  <a:close/>
                  <a:moveTo>
                    <a:pt x="189856" y="176978"/>
                  </a:moveTo>
                  <a:cubicBezTo>
                    <a:pt x="224735" y="176978"/>
                    <a:pt x="253118" y="205327"/>
                    <a:pt x="253118" y="240163"/>
                  </a:cubicBezTo>
                  <a:cubicBezTo>
                    <a:pt x="253118" y="260781"/>
                    <a:pt x="243153" y="279176"/>
                    <a:pt x="227849" y="290729"/>
                  </a:cubicBezTo>
                  <a:cubicBezTo>
                    <a:pt x="243153" y="302282"/>
                    <a:pt x="253118" y="320678"/>
                    <a:pt x="253118" y="341296"/>
                  </a:cubicBezTo>
                  <a:cubicBezTo>
                    <a:pt x="253118" y="376132"/>
                    <a:pt x="224735" y="404481"/>
                    <a:pt x="189856" y="404481"/>
                  </a:cubicBezTo>
                  <a:cubicBezTo>
                    <a:pt x="154977" y="404481"/>
                    <a:pt x="126594" y="376132"/>
                    <a:pt x="126594" y="341296"/>
                  </a:cubicBezTo>
                  <a:cubicBezTo>
                    <a:pt x="126594" y="334275"/>
                    <a:pt x="132289" y="328677"/>
                    <a:pt x="139229" y="328677"/>
                  </a:cubicBezTo>
                  <a:cubicBezTo>
                    <a:pt x="146258" y="328677"/>
                    <a:pt x="151952" y="334275"/>
                    <a:pt x="151952" y="341296"/>
                  </a:cubicBezTo>
                  <a:cubicBezTo>
                    <a:pt x="151952" y="362180"/>
                    <a:pt x="168947" y="379243"/>
                    <a:pt x="189856" y="379243"/>
                  </a:cubicBezTo>
                  <a:cubicBezTo>
                    <a:pt x="210854" y="379243"/>
                    <a:pt x="227849" y="362180"/>
                    <a:pt x="227849" y="341296"/>
                  </a:cubicBezTo>
                  <a:cubicBezTo>
                    <a:pt x="227849" y="320411"/>
                    <a:pt x="210854" y="303349"/>
                    <a:pt x="189856" y="303349"/>
                  </a:cubicBezTo>
                  <a:lnTo>
                    <a:pt x="164587" y="303349"/>
                  </a:lnTo>
                  <a:cubicBezTo>
                    <a:pt x="157558" y="303349"/>
                    <a:pt x="151952" y="297750"/>
                    <a:pt x="151952" y="290729"/>
                  </a:cubicBezTo>
                  <a:cubicBezTo>
                    <a:pt x="151952" y="283798"/>
                    <a:pt x="157558" y="278110"/>
                    <a:pt x="164587" y="278110"/>
                  </a:cubicBezTo>
                  <a:lnTo>
                    <a:pt x="189856" y="278110"/>
                  </a:lnTo>
                  <a:cubicBezTo>
                    <a:pt x="210854" y="278110"/>
                    <a:pt x="227849" y="261047"/>
                    <a:pt x="227849" y="240163"/>
                  </a:cubicBezTo>
                  <a:cubicBezTo>
                    <a:pt x="227849" y="219279"/>
                    <a:pt x="210854" y="202305"/>
                    <a:pt x="189856" y="202305"/>
                  </a:cubicBezTo>
                  <a:cubicBezTo>
                    <a:pt x="168947" y="202305"/>
                    <a:pt x="151952" y="219279"/>
                    <a:pt x="151952" y="240163"/>
                  </a:cubicBezTo>
                  <a:cubicBezTo>
                    <a:pt x="151952" y="247184"/>
                    <a:pt x="146258" y="252782"/>
                    <a:pt x="139229" y="252782"/>
                  </a:cubicBezTo>
                  <a:cubicBezTo>
                    <a:pt x="132289" y="252782"/>
                    <a:pt x="126594" y="247184"/>
                    <a:pt x="126594" y="240163"/>
                  </a:cubicBezTo>
                  <a:cubicBezTo>
                    <a:pt x="126594" y="205327"/>
                    <a:pt x="154977" y="176978"/>
                    <a:pt x="189856" y="176978"/>
                  </a:cubicBezTo>
                  <a:close/>
                  <a:moveTo>
                    <a:pt x="139201" y="0"/>
                  </a:moveTo>
                  <a:cubicBezTo>
                    <a:pt x="146232" y="0"/>
                    <a:pt x="151929" y="5688"/>
                    <a:pt x="151929" y="12620"/>
                  </a:cubicBezTo>
                  <a:lnTo>
                    <a:pt x="151929" y="63188"/>
                  </a:lnTo>
                  <a:cubicBezTo>
                    <a:pt x="151929" y="70209"/>
                    <a:pt x="157536" y="75808"/>
                    <a:pt x="164567" y="75808"/>
                  </a:cubicBezTo>
                  <a:cubicBezTo>
                    <a:pt x="171509" y="75808"/>
                    <a:pt x="177206" y="70209"/>
                    <a:pt x="177206" y="63188"/>
                  </a:cubicBezTo>
                  <a:lnTo>
                    <a:pt x="177206" y="25240"/>
                  </a:lnTo>
                  <a:lnTo>
                    <a:pt x="329134" y="25240"/>
                  </a:lnTo>
                  <a:lnTo>
                    <a:pt x="329134" y="12620"/>
                  </a:lnTo>
                  <a:cubicBezTo>
                    <a:pt x="329134" y="5688"/>
                    <a:pt x="334742" y="0"/>
                    <a:pt x="341773" y="0"/>
                  </a:cubicBezTo>
                  <a:cubicBezTo>
                    <a:pt x="348804" y="0"/>
                    <a:pt x="354411" y="5688"/>
                    <a:pt x="354411" y="12620"/>
                  </a:cubicBezTo>
                  <a:lnTo>
                    <a:pt x="354411" y="63188"/>
                  </a:lnTo>
                  <a:cubicBezTo>
                    <a:pt x="354411" y="70209"/>
                    <a:pt x="360107" y="75808"/>
                    <a:pt x="367050" y="75808"/>
                  </a:cubicBezTo>
                  <a:cubicBezTo>
                    <a:pt x="374081" y="75808"/>
                    <a:pt x="379777" y="70209"/>
                    <a:pt x="379777" y="63188"/>
                  </a:cubicBezTo>
                  <a:lnTo>
                    <a:pt x="379777" y="25240"/>
                  </a:lnTo>
                  <a:lnTo>
                    <a:pt x="392416" y="25240"/>
                  </a:lnTo>
                  <a:cubicBezTo>
                    <a:pt x="441279" y="25240"/>
                    <a:pt x="480974" y="64966"/>
                    <a:pt x="480974" y="113757"/>
                  </a:cubicBezTo>
                  <a:lnTo>
                    <a:pt x="480974" y="290703"/>
                  </a:lnTo>
                  <a:cubicBezTo>
                    <a:pt x="480974" y="297724"/>
                    <a:pt x="475367" y="303323"/>
                    <a:pt x="468336" y="303323"/>
                  </a:cubicBezTo>
                  <a:cubicBezTo>
                    <a:pt x="461393" y="303323"/>
                    <a:pt x="455697" y="297724"/>
                    <a:pt x="455697" y="290703"/>
                  </a:cubicBezTo>
                  <a:lnTo>
                    <a:pt x="455697" y="126377"/>
                  </a:lnTo>
                  <a:lnTo>
                    <a:pt x="25277" y="126377"/>
                  </a:lnTo>
                  <a:lnTo>
                    <a:pt x="25277" y="391841"/>
                  </a:lnTo>
                  <a:cubicBezTo>
                    <a:pt x="25277" y="426679"/>
                    <a:pt x="53758" y="455029"/>
                    <a:pt x="88647" y="455029"/>
                  </a:cubicBezTo>
                  <a:lnTo>
                    <a:pt x="341773" y="455029"/>
                  </a:lnTo>
                  <a:cubicBezTo>
                    <a:pt x="348804" y="455029"/>
                    <a:pt x="354411" y="460717"/>
                    <a:pt x="354411" y="467649"/>
                  </a:cubicBezTo>
                  <a:cubicBezTo>
                    <a:pt x="354411" y="474670"/>
                    <a:pt x="348804" y="480269"/>
                    <a:pt x="341773" y="480269"/>
                  </a:cubicBezTo>
                  <a:lnTo>
                    <a:pt x="88647" y="480269"/>
                  </a:lnTo>
                  <a:cubicBezTo>
                    <a:pt x="39785" y="480269"/>
                    <a:pt x="0" y="440632"/>
                    <a:pt x="0" y="391841"/>
                  </a:cubicBezTo>
                  <a:lnTo>
                    <a:pt x="0" y="113757"/>
                  </a:lnTo>
                  <a:cubicBezTo>
                    <a:pt x="0" y="64966"/>
                    <a:pt x="39785" y="25240"/>
                    <a:pt x="88647" y="25240"/>
                  </a:cubicBezTo>
                  <a:lnTo>
                    <a:pt x="126563" y="25240"/>
                  </a:lnTo>
                  <a:lnTo>
                    <a:pt x="126563" y="12620"/>
                  </a:lnTo>
                  <a:cubicBezTo>
                    <a:pt x="126563" y="5688"/>
                    <a:pt x="132259" y="0"/>
                    <a:pt x="139201" y="0"/>
                  </a:cubicBezTo>
                  <a:close/>
                </a:path>
              </a:pathLst>
            </a:custGeom>
            <a:solidFill>
              <a:sysClr val="window" lastClr="FFFFFF"/>
            </a:solidFill>
            <a:ln w="9525" cap="flat" cmpd="sng" algn="ctr">
              <a:noFill/>
              <a:prstDash val="solid"/>
              <a:miter lim="800000"/>
            </a:ln>
            <a:effectLst/>
          </p:spPr>
          <p:txBody>
            <a:bodyPr rot="0" spcFirstLastPara="0" vert="horz" wrap="square" lIns="121920" tIns="60960" rIns="121920" bIns="6096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dist"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effectLst/>
                <a:uLnTx/>
                <a:uFillTx/>
                <a:latin typeface="+mn-ea"/>
                <a:cs typeface="阿里巴巴普惠体 Light" panose="00020600040101010101" charset="-122"/>
                <a:sym typeface="字魂58号-创中黑-Regular" panose="00000500000000000000" pitchFamily="2" charset="-122"/>
              </a:endParaRPr>
            </a:p>
          </p:txBody>
        </p:sp>
        <p:sp>
          <p:nvSpPr>
            <p:cNvPr id="18" name="PA-102219"/>
            <p:cNvSpPr/>
            <p:nvPr>
              <p:custDataLst>
                <p:tags r:id="rId5"/>
              </p:custDataLst>
            </p:nvPr>
          </p:nvSpPr>
          <p:spPr>
            <a:xfrm>
              <a:off x="9180979" y="6275869"/>
              <a:ext cx="1474049" cy="258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defRPr/>
              </a:pPr>
              <a:r>
                <a:rPr lang="zh-CN" altLang="en-US" sz="1600" kern="0">
                  <a:solidFill>
                    <a:srgbClr val="000000"/>
                  </a:solidFill>
                  <a:latin typeface="思源宋体 CN SemiBold" panose="02020600000000000000" pitchFamily="18" charset="-122"/>
                  <a:ea typeface="思源宋体 CN SemiBold" panose="02020600000000000000" pitchFamily="18" charset="-122"/>
                  <a:cs typeface="思源宋体 CN SemiBold" panose="02020600000000000000" pitchFamily="18" charset="-122"/>
                  <a:sym typeface="字魂58号-创中黑-Regular" panose="00000500000000000000" pitchFamily="2" charset="-122"/>
                </a:rPr>
                <a:t>班级</a:t>
              </a:r>
              <a:endParaRPr lang="en-US" altLang="zh-CN" sz="1600" kern="0">
                <a:solidFill>
                  <a:srgbClr val="000000"/>
                </a:solidFill>
                <a:latin typeface="思源宋体 CN SemiBold" panose="02020600000000000000" pitchFamily="18" charset="-122"/>
                <a:ea typeface="思源宋体 CN SemiBold" panose="02020600000000000000" pitchFamily="18" charset="-122"/>
                <a:cs typeface="思源宋体 CN SemiBold" panose="02020600000000000000" pitchFamily="18" charset="-122"/>
                <a:sym typeface="字魂58号-创中黑-Regular" panose="00000500000000000000" pitchFamily="2" charset="-122"/>
              </a:endParaRPr>
            </a:p>
          </p:txBody>
        </p:sp>
      </p:grpSp>
    </p:spTree>
    <p:custDataLst>
      <p:tags r:id="rId1"/>
    </p:custDataLst>
  </p:cSld>
  <p:clrMapOvr>
    <a:masterClrMapping/>
  </p:clrMapOvr>
  <p:transition advTm="5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3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6*min(max(#ppt_w*#ppt_h,.3),1)-7.4)/-.7*#ppt_w"/>
                                          </p:val>
                                        </p:tav>
                                        <p:tav tm="100000">
                                          <p:val>
                                            <p:strVal val="#ppt_w"/>
                                          </p:val>
                                        </p:tav>
                                      </p:tavLst>
                                    </p:anim>
                                    <p:anim calcmode="lin" valueType="num">
                                      <p:cBhvr>
                                        <p:cTn id="8" dur="500" fill="hold"/>
                                        <p:tgtEl>
                                          <p:spTgt spid="5"/>
                                        </p:tgtEl>
                                        <p:attrNameLst>
                                          <p:attrName>ppt_h</p:attrName>
                                        </p:attrNameLst>
                                      </p:cBhvr>
                                      <p:tavLst>
                                        <p:tav tm="0">
                                          <p:val>
                                            <p:strVal val="(6*min(max(#ppt_w*#ppt_h,.3),1)-7.4)/-.7*#ppt_h"/>
                                          </p:val>
                                        </p:tav>
                                        <p:tav tm="100000">
                                          <p:val>
                                            <p:strVal val="#ppt_h"/>
                                          </p:val>
                                        </p:tav>
                                      </p:tavLst>
                                    </p:anim>
                                    <p:anim calcmode="lin" valueType="num">
                                      <p:cBhvr>
                                        <p:cTn id="9" dur="500" fill="hold"/>
                                        <p:tgtEl>
                                          <p:spTgt spid="5"/>
                                        </p:tgtEl>
                                        <p:attrNameLst>
                                          <p:attrName>ppt_x</p:attrName>
                                        </p:attrNameLst>
                                      </p:cBhvr>
                                      <p:tavLst>
                                        <p:tav tm="0">
                                          <p:val>
                                            <p:fltVal val="0.5"/>
                                          </p:val>
                                        </p:tav>
                                        <p:tav tm="100000">
                                          <p:val>
                                            <p:strVal val="#ppt_x"/>
                                          </p:val>
                                        </p:tav>
                                      </p:tavLst>
                                    </p:anim>
                                    <p:anim calcmode="lin" valueType="num">
                                      <p:cBhvr>
                                        <p:cTn id="10" dur="500" fill="hold"/>
                                        <p:tgtEl>
                                          <p:spTgt spid="5"/>
                                        </p:tgtEl>
                                        <p:attrNameLst>
                                          <p:attrName>ppt_y</p:attrName>
                                        </p:attrNameLst>
                                      </p:cBhvr>
                                      <p:tavLst>
                                        <p:tav tm="0">
                                          <p:val>
                                            <p:strVal val="1+(6*min(max(#ppt_w*#ppt_h,.3),1)-7.4)/-.7*#ppt_h/2"/>
                                          </p:val>
                                        </p:tav>
                                        <p:tav tm="100000">
                                          <p:val>
                                            <p:strVal val="#ppt_y"/>
                                          </p:val>
                                        </p:tav>
                                      </p:tavLst>
                                    </p:anim>
                                  </p:childTnLst>
                                </p:cTn>
                              </p:par>
                            </p:childTnLst>
                          </p:cTn>
                        </p:par>
                      </p:childTnLst>
                    </p:cTn>
                  </p:par>
                  <p:par>
                    <p:cTn id="11" fill="hold" nodeType="clickPar">
                      <p:stCondLst>
                        <p:cond delay="indefinite"/>
                        <p:cond evt="onBegin" delay="0">
                          <p:tn val="10"/>
                        </p:cond>
                      </p:stCondLst>
                      <p:childTnLst>
                        <p:par>
                          <p:cTn id="12" fill="hold" nodeType="afterGroup">
                            <p:stCondLst>
                              <p:cond delay="0"/>
                            </p:stCondLst>
                            <p:childTnLst>
                              <p:par>
                                <p:cTn id="13" presetID="47"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1000"/>
                                        <p:tgtEl>
                                          <p:spTgt spid="30"/>
                                        </p:tgtEl>
                                      </p:cBhvr>
                                    </p:animEffect>
                                    <p:anim calcmode="lin" valueType="num">
                                      <p:cBhvr>
                                        <p:cTn id="16" dur="1000" fill="hold"/>
                                        <p:tgtEl>
                                          <p:spTgt spid="30"/>
                                        </p:tgtEl>
                                        <p:attrNameLst>
                                          <p:attrName>ppt_x</p:attrName>
                                        </p:attrNameLst>
                                      </p:cBhvr>
                                      <p:tavLst>
                                        <p:tav tm="0">
                                          <p:val>
                                            <p:strVal val="#ppt_x"/>
                                          </p:val>
                                        </p:tav>
                                        <p:tav tm="100000">
                                          <p:val>
                                            <p:strVal val="#ppt_x"/>
                                          </p:val>
                                        </p:tav>
                                      </p:tavLst>
                                    </p:anim>
                                    <p:anim calcmode="lin" valueType="num">
                                      <p:cBhvr>
                                        <p:cTn id="17" dur="1000" fill="hold"/>
                                        <p:tgtEl>
                                          <p:spTgt spid="30"/>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1000"/>
                            </p:stCondLst>
                            <p:childTnLst>
                              <p:par>
                                <p:cTn id="19" presetID="22" presetClass="entr" presetSubtype="4"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组合 38"/>
          <p:cNvGrpSpPr/>
          <p:nvPr/>
        </p:nvGrpSpPr>
        <p:grpSpPr>
          <a:xfrm>
            <a:off x="991643" y="3112298"/>
            <a:ext cx="6269442" cy="2547683"/>
            <a:chOff x="5487443" y="3817148"/>
            <a:chExt cx="6269442" cy="2547683"/>
          </a:xfrm>
        </p:grpSpPr>
        <p:grpSp>
          <p:nvGrpSpPr>
            <p:cNvPr id="38" name="组合 37"/>
            <p:cNvGrpSpPr/>
            <p:nvPr/>
          </p:nvGrpSpPr>
          <p:grpSpPr>
            <a:xfrm>
              <a:off x="5487443" y="3817148"/>
              <a:ext cx="4951957" cy="461665"/>
              <a:chOff x="5487443" y="3817148"/>
              <a:chExt cx="4951957" cy="461665"/>
            </a:xfrm>
          </p:grpSpPr>
          <p:sp>
            <p:nvSpPr>
              <p:cNvPr id="37" name="矩形 36"/>
              <p:cNvSpPr/>
              <p:nvPr/>
            </p:nvSpPr>
            <p:spPr>
              <a:xfrm>
                <a:off x="5487443" y="4098247"/>
                <a:ext cx="4951957" cy="168953"/>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804553" y="3817148"/>
                <a:ext cx="4185761" cy="461665"/>
              </a:xfrm>
              <a:prstGeom prst="rect">
                <a:avLst/>
              </a:prstGeom>
            </p:spPr>
            <p:txBody>
              <a:bodyPr wrap="non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五四运动伟大意义和历史作用</a:t>
                </a:r>
              </a:p>
            </p:txBody>
          </p:sp>
        </p:grpSp>
        <p:grpSp>
          <p:nvGrpSpPr>
            <p:cNvPr id="14" name="组合 19"/>
            <p:cNvGrpSpPr/>
            <p:nvPr/>
          </p:nvGrpSpPr>
          <p:grpSpPr>
            <a:xfrm>
              <a:off x="5644834" y="4482557"/>
              <a:ext cx="6112051" cy="701346"/>
              <a:chOff x="7010093" y="1707768"/>
              <a:chExt cx="6512282" cy="765169"/>
            </a:xfrm>
          </p:grpSpPr>
          <p:grpSp>
            <p:nvGrpSpPr>
              <p:cNvPr id="15" name="组合 20"/>
              <p:cNvGrpSpPr/>
              <p:nvPr/>
            </p:nvGrpSpPr>
            <p:grpSpPr>
              <a:xfrm>
                <a:off x="7010093" y="1834820"/>
                <a:ext cx="6512282" cy="503677"/>
                <a:chOff x="383197" y="1482294"/>
                <a:chExt cx="6512282" cy="503677"/>
              </a:xfrm>
            </p:grpSpPr>
            <p:sp>
              <p:nvSpPr>
                <p:cNvPr id="17" name="文本框 22"/>
                <p:cNvSpPr txBox="1">
                  <a:spLocks noChangeArrowheads="1"/>
                </p:cNvSpPr>
                <p:nvPr/>
              </p:nvSpPr>
              <p:spPr bwMode="auto">
                <a:xfrm>
                  <a:off x="419301" y="1482294"/>
                  <a:ext cx="6476178" cy="503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01</a:t>
                  </a:r>
                  <a:endParaRPr kumimoji="0" lang="zh-CN" altLang="en-US" sz="3200" b="1"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18" name="直接连接符 17"/>
                <p:cNvCxnSpPr/>
                <p:nvPr/>
              </p:nvCxnSpPr>
              <p:spPr>
                <a:xfrm flipH="1">
                  <a:off x="383197" y="1561676"/>
                  <a:ext cx="0" cy="284186"/>
                </a:xfrm>
                <a:prstGeom prst="line">
                  <a:avLst/>
                </a:prstGeom>
                <a:noFill/>
                <a:ln w="38100" cap="flat" cmpd="sng" algn="ctr">
                  <a:solidFill>
                    <a:srgbClr val="E96D48"/>
                  </a:solidFill>
                  <a:prstDash val="solid"/>
                  <a:miter lim="800000"/>
                </a:ln>
                <a:effectLst/>
              </p:spPr>
            </p:cxnSp>
          </p:grpSp>
          <p:sp>
            <p:nvSpPr>
              <p:cNvPr id="16" name="矩形 21"/>
              <p:cNvSpPr>
                <a:spLocks noChangeArrowheads="1"/>
              </p:cNvSpPr>
              <p:nvPr/>
            </p:nvSpPr>
            <p:spPr bwMode="auto">
              <a:xfrm>
                <a:off x="7572327" y="1707768"/>
                <a:ext cx="5574174" cy="765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0" marR="0" lvl="0" indent="0" algn="l" defTabSz="914400" rtl="0" eaLnBrk="1" fontAlgn="auto" latinLnBrk="0" hangingPunct="1">
                  <a:lnSpc>
                    <a:spcPct val="13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B3838"/>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五四运动表现了彻底地不妥协地反帝反封建的斗争精神，标志着旧民主主义革命的终结和新民主主义革命的开始。</a:t>
                </a:r>
                <a:endParaRPr kumimoji="0" lang="en-US" altLang="zh-CN" sz="1600" b="0" i="0" u="none" strike="noStrike" kern="1200" cap="none" spc="0" normalizeH="0" baseline="0" noProof="0" dirty="0">
                  <a:ln>
                    <a:noFill/>
                  </a:ln>
                  <a:solidFill>
                    <a:srgbClr val="3B3838"/>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grpSp>
        <p:grpSp>
          <p:nvGrpSpPr>
            <p:cNvPr id="19" name="组合 19"/>
            <p:cNvGrpSpPr/>
            <p:nvPr/>
          </p:nvGrpSpPr>
          <p:grpSpPr>
            <a:xfrm>
              <a:off x="5644834" y="5343398"/>
              <a:ext cx="6112051" cy="1021433"/>
              <a:chOff x="7010093" y="1663034"/>
              <a:chExt cx="6512282" cy="1114384"/>
            </a:xfrm>
          </p:grpSpPr>
          <p:grpSp>
            <p:nvGrpSpPr>
              <p:cNvPr id="20" name="组合 20"/>
              <p:cNvGrpSpPr/>
              <p:nvPr/>
            </p:nvGrpSpPr>
            <p:grpSpPr>
              <a:xfrm>
                <a:off x="7010093" y="1834820"/>
                <a:ext cx="6512282" cy="503677"/>
                <a:chOff x="383197" y="1482294"/>
                <a:chExt cx="6512282" cy="503677"/>
              </a:xfrm>
            </p:grpSpPr>
            <p:sp>
              <p:nvSpPr>
                <p:cNvPr id="22" name="文本框 22"/>
                <p:cNvSpPr txBox="1">
                  <a:spLocks noChangeArrowheads="1"/>
                </p:cNvSpPr>
                <p:nvPr/>
              </p:nvSpPr>
              <p:spPr bwMode="auto">
                <a:xfrm>
                  <a:off x="419301" y="1482294"/>
                  <a:ext cx="6476178" cy="503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02</a:t>
                  </a:r>
                  <a:endParaRPr kumimoji="0" lang="zh-CN" altLang="en-US" sz="3200" b="1"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23" name="直接连接符 22"/>
                <p:cNvCxnSpPr/>
                <p:nvPr/>
              </p:nvCxnSpPr>
              <p:spPr>
                <a:xfrm flipH="1">
                  <a:off x="383197" y="1561676"/>
                  <a:ext cx="0" cy="284186"/>
                </a:xfrm>
                <a:prstGeom prst="line">
                  <a:avLst/>
                </a:prstGeom>
                <a:noFill/>
                <a:ln w="38100" cap="flat" cmpd="sng" algn="ctr">
                  <a:solidFill>
                    <a:srgbClr val="E96D48"/>
                  </a:solidFill>
                  <a:prstDash val="solid"/>
                  <a:miter lim="800000"/>
                </a:ln>
                <a:effectLst/>
              </p:spPr>
            </p:cxnSp>
          </p:grpSp>
          <p:sp>
            <p:nvSpPr>
              <p:cNvPr id="21" name="矩形 21"/>
              <p:cNvSpPr>
                <a:spLocks noChangeArrowheads="1"/>
              </p:cNvSpPr>
              <p:nvPr/>
            </p:nvSpPr>
            <p:spPr bwMode="auto">
              <a:xfrm>
                <a:off x="7612922" y="1663034"/>
                <a:ext cx="5574174" cy="1114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pPr marL="0" marR="0" lvl="0" indent="0" algn="l" defTabSz="914400" rtl="0" eaLnBrk="1" fontAlgn="auto" latinLnBrk="0" hangingPunct="1">
                  <a:lnSpc>
                    <a:spcPct val="130000"/>
                  </a:lnSpc>
                  <a:spcBef>
                    <a:spcPct val="0"/>
                  </a:spcBef>
                  <a:spcAft>
                    <a:spcPct val="0"/>
                  </a:spcAft>
                  <a:buClrTx/>
                  <a:buSzTx/>
                  <a:buFontTx/>
                  <a:buNone/>
                  <a:defRPr/>
                </a:pPr>
                <a:r>
                  <a:rPr kumimoji="0" lang="zh-CN" altLang="en-US" sz="1600" b="0" i="0" u="none" strike="noStrike" kern="1200" cap="none" spc="0" normalizeH="0" baseline="0" noProof="0" dirty="0">
                    <a:ln>
                      <a:noFill/>
                    </a:ln>
                    <a:solidFill>
                      <a:srgbClr val="3B3838"/>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五四运动促进了马克思主义在中国广泛传播，促进了马克思主义与中国工人运动的结合，为中国共产党的成立准备了条件。</a:t>
                </a:r>
                <a:endParaRPr kumimoji="0" lang="en-US" altLang="zh-CN" sz="1600" b="0" i="0" u="none" strike="noStrike" kern="1200" cap="none" spc="0" normalizeH="0" baseline="0" noProof="0" dirty="0">
                  <a:ln>
                    <a:noFill/>
                  </a:ln>
                  <a:solidFill>
                    <a:srgbClr val="3B3838"/>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grpSp>
      </p:grpSp>
      <p:grpSp>
        <p:nvGrpSpPr>
          <p:cNvPr id="43" name="组合 42"/>
          <p:cNvGrpSpPr/>
          <p:nvPr/>
        </p:nvGrpSpPr>
        <p:grpSpPr>
          <a:xfrm>
            <a:off x="1076014" y="1521443"/>
            <a:ext cx="10011086" cy="944816"/>
            <a:chOff x="1076014" y="1521443"/>
            <a:chExt cx="10011086" cy="944816"/>
          </a:xfrm>
        </p:grpSpPr>
        <p:sp>
          <p:nvSpPr>
            <p:cNvPr id="10" name="矩形 9"/>
            <p:cNvSpPr/>
            <p:nvPr>
              <p:custDataLst>
                <p:tags r:id="rId1"/>
              </p:custDataLst>
            </p:nvPr>
          </p:nvSpPr>
          <p:spPr>
            <a:xfrm>
              <a:off x="6859043" y="1521443"/>
              <a:ext cx="4228057" cy="859979"/>
            </a:xfrm>
            <a:prstGeom prst="rect">
              <a:avLst/>
            </a:prstGeom>
            <a:noFill/>
          </p:spPr>
          <p:txBody>
            <a:bodyPr wrap="square" lIns="0" tIns="0" rIns="0" bIns="0" rtlCol="0" anchor="t" anchorCtr="0">
              <a:spAutoFit/>
            </a:bodyPr>
            <a:lstStyle/>
            <a:p>
              <a:pPr marL="0" marR="0" lvl="0" indent="0" algn="just" defTabSz="1216660" rtl="0" eaLnBrk="1" fontAlgn="auto" latinLnBrk="0" hangingPunct="1">
                <a:lnSpc>
                  <a:spcPts val="2300"/>
                </a:lnSpc>
                <a:spcBef>
                  <a:spcPct val="20000"/>
                </a:spcBef>
                <a:spcAft>
                  <a:spcPct val="0"/>
                </a:spcAft>
                <a:buClrTx/>
                <a:buSzTx/>
                <a:buFontTx/>
                <a:buNone/>
                <a:defRPr/>
              </a:pPr>
              <a:r>
                <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1919</a:t>
              </a: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年</a:t>
              </a:r>
              <a:r>
                <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a:t>
              </a: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月</a:t>
              </a:r>
              <a:r>
                <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18</a:t>
              </a: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日，巴黎和会导致五四运动的爆发。五四运动是自鸦片战争以来，中国人民反帝反封建斗争的首次重大胜利。</a:t>
              </a:r>
              <a:endPar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sp>
          <p:nvSpPr>
            <p:cNvPr id="41" name="标注: 右箭头 40"/>
            <p:cNvSpPr/>
            <p:nvPr/>
          </p:nvSpPr>
          <p:spPr>
            <a:xfrm>
              <a:off x="1076014" y="1550424"/>
              <a:ext cx="5472269" cy="915835"/>
            </a:xfrm>
            <a:prstGeom prst="rightArrowCallout">
              <a:avLst>
                <a:gd name="adj1" fmla="val 38115"/>
                <a:gd name="adj2" fmla="val 25000"/>
                <a:gd name="adj3" fmla="val 25000"/>
                <a:gd name="adj4" fmla="val 64977"/>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2" name="文本框 41"/>
            <p:cNvSpPr txBox="1"/>
            <p:nvPr/>
          </p:nvSpPr>
          <p:spPr>
            <a:xfrm>
              <a:off x="1385108" y="1610066"/>
              <a:ext cx="2780597" cy="830997"/>
            </a:xfrm>
            <a:prstGeom prst="rect">
              <a:avLst/>
            </a:prstGeom>
            <a:noFill/>
          </p:spPr>
          <p:txBody>
            <a:bodyPr wrap="square">
              <a:spAutoFit/>
            </a:bodyPr>
            <a:lstStyle/>
            <a:p>
              <a:pPr lvl="0" algn="dist">
                <a:defRPr/>
              </a:pPr>
              <a:r>
                <a:rPr lang="zh-CN" altLang="en-US" sz="2400" b="1" kern="0">
                  <a:solidFill>
                    <a:schemeClr val="bg1"/>
                  </a:solidFill>
                  <a:latin typeface="微软雅黑" panose="020B0503020204020204" pitchFamily="34" charset="-122"/>
                  <a:ea typeface="微软雅黑" panose="020B0503020204020204" pitchFamily="34" charset="-122"/>
                  <a:cs typeface="+mn-ea"/>
                  <a:sym typeface="思源黑体 CN Bold" panose="020B0800000000000000" pitchFamily="34" charset="-122"/>
                </a:rPr>
                <a:t>巴黎和会导致五四运动的爆发</a:t>
              </a:r>
            </a:p>
          </p:txBody>
        </p:sp>
      </p:grpSp>
      <p:grpSp>
        <p:nvGrpSpPr>
          <p:cNvPr id="47" name="组合 46"/>
          <p:cNvGrpSpPr/>
          <p:nvPr/>
        </p:nvGrpSpPr>
        <p:grpSpPr>
          <a:xfrm>
            <a:off x="7299929" y="3105150"/>
            <a:ext cx="3996721" cy="2625267"/>
            <a:chOff x="7280879" y="3429000"/>
            <a:chExt cx="3996721" cy="2625267"/>
          </a:xfrm>
        </p:grpSpPr>
        <p:sp>
          <p:nvSpPr>
            <p:cNvPr id="5" name="矩形 4"/>
            <p:cNvSpPr>
              <a:spLocks noChangeArrowheads="1"/>
            </p:cNvSpPr>
            <p:nvPr/>
          </p:nvSpPr>
          <p:spPr bwMode="auto">
            <a:xfrm>
              <a:off x="7379868" y="5696357"/>
              <a:ext cx="3878682" cy="357910"/>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ts val="2000"/>
                </a:lnSpc>
                <a:spcBef>
                  <a:spcPct val="0"/>
                </a:spcBef>
                <a:spcAft>
                  <a:spcPts val="500"/>
                </a:spcAft>
                <a:buClrTx/>
                <a:buSzTx/>
                <a:buFontTx/>
                <a:buNone/>
                <a:defRPr/>
              </a:pPr>
              <a:r>
                <a:rPr kumimoji="0" lang="en-US" altLang="zh-CN"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1919</a:t>
              </a:r>
              <a:r>
                <a:rPr kumimoji="0" lang="zh-CN" altLang="en-US"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年</a:t>
              </a:r>
              <a:r>
                <a:rPr kumimoji="0" lang="en-US" altLang="zh-CN"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1</a:t>
              </a:r>
              <a:r>
                <a:rPr kumimoji="0" lang="zh-CN" altLang="en-US"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月</a:t>
              </a:r>
              <a:r>
                <a:rPr kumimoji="0" lang="en-US" altLang="zh-CN"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18</a:t>
              </a:r>
              <a:r>
                <a:rPr kumimoji="0" lang="zh-CN" altLang="en-US"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日巴黎和会</a:t>
              </a:r>
            </a:p>
          </p:txBody>
        </p:sp>
        <p:grpSp>
          <p:nvGrpSpPr>
            <p:cNvPr id="46" name="组合 45"/>
            <p:cNvGrpSpPr/>
            <p:nvPr/>
          </p:nvGrpSpPr>
          <p:grpSpPr>
            <a:xfrm>
              <a:off x="7280879" y="3429000"/>
              <a:ext cx="3996721" cy="2019300"/>
              <a:chOff x="7280879" y="3429000"/>
              <a:chExt cx="3996721" cy="2019300"/>
            </a:xfrm>
          </p:grpSpPr>
          <p:sp>
            <p:nvSpPr>
              <p:cNvPr id="44" name="矩形: 圆角 43"/>
              <p:cNvSpPr/>
              <p:nvPr/>
            </p:nvSpPr>
            <p:spPr>
              <a:xfrm>
                <a:off x="7280879" y="3429000"/>
                <a:ext cx="3996721" cy="2019300"/>
              </a:xfrm>
              <a:prstGeom prst="round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文本框 44"/>
              <p:cNvSpPr txBox="1"/>
              <p:nvPr/>
            </p:nvSpPr>
            <p:spPr>
              <a:xfrm>
                <a:off x="7906139" y="4155508"/>
                <a:ext cx="2666611" cy="461665"/>
              </a:xfrm>
              <a:prstGeom prst="rect">
                <a:avLst/>
              </a:prstGeom>
              <a:noFill/>
            </p:spPr>
            <p:txBody>
              <a:bodyPr wrap="square">
                <a:spAutoFit/>
              </a:bodyPr>
              <a:lstStyle/>
              <a:p>
                <a:pPr lvl="0" algn="dist">
                  <a:defRPr/>
                </a:pPr>
                <a:r>
                  <a:rPr lang="zh-CN" altLang="en-US" sz="2400" b="1" kern="0">
                    <a:solidFill>
                      <a:schemeClr val="bg1"/>
                    </a:solidFill>
                    <a:latin typeface="微软雅黑" panose="020B0503020204020204" pitchFamily="34" charset="-122"/>
                    <a:ea typeface="微软雅黑" panose="020B0503020204020204" pitchFamily="34" charset="-122"/>
                    <a:cs typeface="+mn-ea"/>
                    <a:sym typeface="思源黑体 CN Bold" panose="020B0800000000000000" pitchFamily="34" charset="-122"/>
                  </a:rPr>
                  <a:t>插入相关图片</a:t>
                </a:r>
              </a:p>
            </p:txBody>
          </p:sp>
        </p:gr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500"/>
                                        <p:tgtEl>
                                          <p:spTgt spid="39"/>
                                        </p:tgtEl>
                                      </p:cBhvr>
                                    </p:animEffect>
                                    <p:anim calcmode="lin" valueType="num">
                                      <p:cBhvr>
                                        <p:cTn id="12" dur="500" fill="hold"/>
                                        <p:tgtEl>
                                          <p:spTgt spid="39"/>
                                        </p:tgtEl>
                                        <p:attrNameLst>
                                          <p:attrName>ppt_x</p:attrName>
                                        </p:attrNameLst>
                                      </p:cBhvr>
                                      <p:tavLst>
                                        <p:tav tm="0">
                                          <p:val>
                                            <p:strVal val="#ppt_x"/>
                                          </p:val>
                                        </p:tav>
                                        <p:tav tm="100000">
                                          <p:val>
                                            <p:strVal val="#ppt_x"/>
                                          </p:val>
                                        </p:tav>
                                      </p:tavLst>
                                    </p:anim>
                                    <p:anim calcmode="lin" valueType="num">
                                      <p:cBhvr>
                                        <p:cTn id="13" dur="500" fill="hold"/>
                                        <p:tgtEl>
                                          <p:spTgt spid="39"/>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000"/>
                            </p:stCondLst>
                            <p:childTnLst>
                              <p:par>
                                <p:cTn id="15" presetID="2" presetClass="entr" presetSubtype="2"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1+#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826279" y="1372533"/>
            <a:ext cx="4886967" cy="570304"/>
            <a:chOff x="692929" y="1486833"/>
            <a:chExt cx="4886967" cy="570304"/>
          </a:xfrm>
        </p:grpSpPr>
        <p:sp>
          <p:nvSpPr>
            <p:cNvPr id="35" name="矩形: 圆角 10"/>
            <p:cNvSpPr/>
            <p:nvPr/>
          </p:nvSpPr>
          <p:spPr>
            <a:xfrm>
              <a:off x="779389" y="1511447"/>
              <a:ext cx="4788654" cy="523221"/>
            </a:xfrm>
            <a:prstGeom prst="roundRect">
              <a:avLst>
                <a:gd name="adj" fmla="val 50000"/>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3EFE6"/>
                </a:solidFill>
                <a:cs typeface="+mn-ea"/>
                <a:sym typeface="+mn-lt"/>
              </a:endParaRPr>
            </a:p>
          </p:txBody>
        </p:sp>
        <p:sp>
          <p:nvSpPr>
            <p:cNvPr id="36" name="矩形 35"/>
            <p:cNvSpPr/>
            <p:nvPr/>
          </p:nvSpPr>
          <p:spPr>
            <a:xfrm>
              <a:off x="1302282" y="1564458"/>
              <a:ext cx="4277614" cy="461665"/>
            </a:xfrm>
            <a:prstGeom prst="rect">
              <a:avLst/>
            </a:prstGeom>
          </p:spPr>
          <p:txBody>
            <a:bodyPr wrap="square">
              <a:spAutoFit/>
            </a:bodyPr>
            <a:lstStyle/>
            <a:p>
              <a:r>
                <a:rPr lang="zh-CN" altLang="en-US" sz="2400" b="1">
                  <a:solidFill>
                    <a:schemeClr val="bg1"/>
                  </a:solidFill>
                  <a:latin typeface="微软雅黑" panose="020B0503020204020204" pitchFamily="34" charset="-122"/>
                  <a:ea typeface="微软雅黑" panose="020B0503020204020204" pitchFamily="34" charset="-122"/>
                  <a:cs typeface="+mn-ea"/>
                  <a:sym typeface="+mn-lt"/>
                </a:rPr>
                <a:t>马克思主义在中国的广泛传播</a:t>
              </a:r>
            </a:p>
          </p:txBody>
        </p:sp>
        <p:grpSp>
          <p:nvGrpSpPr>
            <p:cNvPr id="37" name="组合 36"/>
            <p:cNvGrpSpPr/>
            <p:nvPr/>
          </p:nvGrpSpPr>
          <p:grpSpPr>
            <a:xfrm>
              <a:off x="692929" y="1486833"/>
              <a:ext cx="570304" cy="570304"/>
              <a:chOff x="1612386" y="1327568"/>
              <a:chExt cx="799374" cy="799374"/>
            </a:xfrm>
          </p:grpSpPr>
          <p:sp>
            <p:nvSpPr>
              <p:cNvPr id="38" name="椭圆 37"/>
              <p:cNvSpPr/>
              <p:nvPr/>
            </p:nvSpPr>
            <p:spPr>
              <a:xfrm>
                <a:off x="1612386" y="1327568"/>
                <a:ext cx="799374" cy="799374"/>
              </a:xfrm>
              <a:prstGeom prst="ellipse">
                <a:avLst/>
              </a:prstGeom>
              <a:solidFill>
                <a:srgbClr val="E96D48"/>
              </a:solidFill>
              <a:ln>
                <a:solidFill>
                  <a:srgbClr val="F5F1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cs typeface="+mn-ea"/>
                  <a:sym typeface="+mn-lt"/>
                </a:endParaRPr>
              </a:p>
            </p:txBody>
          </p:sp>
          <p:sp>
            <p:nvSpPr>
              <p:cNvPr id="39" name="Freeform 9"/>
              <p:cNvSpPr/>
              <p:nvPr/>
            </p:nvSpPr>
            <p:spPr bwMode="auto">
              <a:xfrm>
                <a:off x="1763905" y="1469174"/>
                <a:ext cx="592153" cy="483558"/>
              </a:xfrm>
              <a:custGeom>
                <a:avLst/>
                <a:gdLst>
                  <a:gd name="T0" fmla="*/ 33 w 711"/>
                  <a:gd name="T1" fmla="*/ 450 h 621"/>
                  <a:gd name="T2" fmla="*/ 76 w 711"/>
                  <a:gd name="T3" fmla="*/ 407 h 621"/>
                  <a:gd name="T4" fmla="*/ 406 w 711"/>
                  <a:gd name="T5" fmla="*/ 470 h 621"/>
                  <a:gd name="T6" fmla="*/ 209 w 711"/>
                  <a:gd name="T7" fmla="*/ 271 h 621"/>
                  <a:gd name="T8" fmla="*/ 155 w 711"/>
                  <a:gd name="T9" fmla="*/ 326 h 621"/>
                  <a:gd name="T10" fmla="*/ 72 w 711"/>
                  <a:gd name="T11" fmla="*/ 244 h 621"/>
                  <a:gd name="T12" fmla="*/ 219 w 711"/>
                  <a:gd name="T13" fmla="*/ 94 h 621"/>
                  <a:gd name="T14" fmla="*/ 314 w 711"/>
                  <a:gd name="T15" fmla="*/ 77 h 621"/>
                  <a:gd name="T16" fmla="*/ 356 w 711"/>
                  <a:gd name="T17" fmla="*/ 120 h 621"/>
                  <a:gd name="T18" fmla="*/ 283 w 711"/>
                  <a:gd name="T19" fmla="*/ 196 h 621"/>
                  <a:gd name="T20" fmla="*/ 482 w 711"/>
                  <a:gd name="T21" fmla="*/ 396 h 621"/>
                  <a:gd name="T22" fmla="*/ 324 w 711"/>
                  <a:gd name="T23" fmla="*/ 0 h 621"/>
                  <a:gd name="T24" fmla="*/ 556 w 711"/>
                  <a:gd name="T25" fmla="*/ 470 h 621"/>
                  <a:gd name="T26" fmla="*/ 610 w 711"/>
                  <a:gd name="T27" fmla="*/ 526 h 621"/>
                  <a:gd name="T28" fmla="*/ 539 w 711"/>
                  <a:gd name="T29" fmla="*/ 595 h 621"/>
                  <a:gd name="T30" fmla="*/ 484 w 711"/>
                  <a:gd name="T31" fmla="*/ 543 h 621"/>
                  <a:gd name="T32" fmla="*/ 108 w 711"/>
                  <a:gd name="T33" fmla="*/ 531 h 621"/>
                  <a:gd name="T34" fmla="*/ 84 w 711"/>
                  <a:gd name="T35" fmla="*/ 584 h 621"/>
                  <a:gd name="T36" fmla="*/ 24 w 711"/>
                  <a:gd name="T37" fmla="*/ 573 h 621"/>
                  <a:gd name="T38" fmla="*/ 76 w 711"/>
                  <a:gd name="T39" fmla="*/ 502 h 621"/>
                  <a:gd name="T40" fmla="*/ 33 w 711"/>
                  <a:gd name="T41" fmla="*/ 45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1" h="621">
                    <a:moveTo>
                      <a:pt x="33" y="450"/>
                    </a:moveTo>
                    <a:lnTo>
                      <a:pt x="76" y="407"/>
                    </a:lnTo>
                    <a:cubicBezTo>
                      <a:pt x="166" y="484"/>
                      <a:pt x="271" y="535"/>
                      <a:pt x="406" y="470"/>
                    </a:cubicBezTo>
                    <a:lnTo>
                      <a:pt x="209" y="271"/>
                    </a:lnTo>
                    <a:lnTo>
                      <a:pt x="155" y="326"/>
                    </a:lnTo>
                    <a:lnTo>
                      <a:pt x="72" y="244"/>
                    </a:lnTo>
                    <a:lnTo>
                      <a:pt x="219" y="94"/>
                    </a:lnTo>
                    <a:cubicBezTo>
                      <a:pt x="241" y="104"/>
                      <a:pt x="274" y="105"/>
                      <a:pt x="314" y="77"/>
                    </a:cubicBezTo>
                    <a:lnTo>
                      <a:pt x="356" y="120"/>
                    </a:lnTo>
                    <a:lnTo>
                      <a:pt x="283" y="196"/>
                    </a:lnTo>
                    <a:lnTo>
                      <a:pt x="482" y="396"/>
                    </a:lnTo>
                    <a:cubicBezTo>
                      <a:pt x="556" y="271"/>
                      <a:pt x="495" y="85"/>
                      <a:pt x="324" y="0"/>
                    </a:cubicBezTo>
                    <a:cubicBezTo>
                      <a:pt x="493" y="8"/>
                      <a:pt x="711" y="202"/>
                      <a:pt x="556" y="470"/>
                    </a:cubicBezTo>
                    <a:lnTo>
                      <a:pt x="610" y="526"/>
                    </a:lnTo>
                    <a:lnTo>
                      <a:pt x="539" y="595"/>
                    </a:lnTo>
                    <a:lnTo>
                      <a:pt x="484" y="543"/>
                    </a:lnTo>
                    <a:cubicBezTo>
                      <a:pt x="341" y="621"/>
                      <a:pt x="211" y="612"/>
                      <a:pt x="108" y="531"/>
                    </a:cubicBezTo>
                    <a:cubicBezTo>
                      <a:pt x="114" y="549"/>
                      <a:pt x="102" y="571"/>
                      <a:pt x="84" y="584"/>
                    </a:cubicBezTo>
                    <a:cubicBezTo>
                      <a:pt x="62" y="598"/>
                      <a:pt x="37" y="593"/>
                      <a:pt x="24" y="573"/>
                    </a:cubicBezTo>
                    <a:cubicBezTo>
                      <a:pt x="0" y="537"/>
                      <a:pt x="38" y="493"/>
                      <a:pt x="76" y="502"/>
                    </a:cubicBezTo>
                    <a:cubicBezTo>
                      <a:pt x="61" y="486"/>
                      <a:pt x="47" y="469"/>
                      <a:pt x="33" y="450"/>
                    </a:cubicBezTo>
                    <a:close/>
                  </a:path>
                </a:pathLst>
              </a:custGeom>
              <a:solidFill>
                <a:schemeClr val="bg1"/>
              </a:solidFill>
              <a:ln>
                <a:noFill/>
              </a:ln>
            </p:spPr>
            <p:txBody>
              <a:bodyPr vert="horz" wrap="square" lIns="66151" tIns="33076" rIns="66151" bIns="33076" numCol="1" anchor="t" anchorCtr="0" compatLnSpc="1"/>
              <a:lstStyle/>
              <a:p>
                <a:endParaRPr lang="zh-CN" altLang="en-US" sz="1300">
                  <a:cs typeface="+mn-ea"/>
                  <a:sym typeface="+mn-lt"/>
                </a:endParaRPr>
              </a:p>
            </p:txBody>
          </p:sp>
        </p:grpSp>
      </p:grpSp>
      <p:sp>
        <p:nvSpPr>
          <p:cNvPr id="40" name="矩形 39"/>
          <p:cNvSpPr/>
          <p:nvPr/>
        </p:nvSpPr>
        <p:spPr>
          <a:xfrm>
            <a:off x="2370965" y="2268083"/>
            <a:ext cx="9543123" cy="701346"/>
          </a:xfrm>
          <a:prstGeom prst="rect">
            <a:avLst/>
          </a:prstGeom>
        </p:spPr>
        <p:txBody>
          <a:bodyPr wrap="square">
            <a:spAutoFit/>
          </a:bodyPr>
          <a:lstStyle/>
          <a:p>
            <a:pPr marL="285750" indent="-285750">
              <a:lnSpc>
                <a:spcPct val="130000"/>
              </a:lnSpc>
              <a:buFont typeface="Wingdings" panose="05000000000000000000" pitchFamily="2" charset="2"/>
              <a:buChar char="p"/>
            </a:pPr>
            <a:r>
              <a:rPr lang="en-US" altLang="zh-CN" sz="1600">
                <a:solidFill>
                  <a:srgbClr val="404040"/>
                </a:solidFill>
                <a:latin typeface="微软雅黑" panose="020B0503020204020204" pitchFamily="34" charset="-122"/>
                <a:ea typeface="微软雅黑" panose="020B0503020204020204" pitchFamily="34" charset="-122"/>
                <a:cs typeface="+mn-ea"/>
                <a:sym typeface="+mn-lt"/>
              </a:rPr>
              <a:t>1918</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年</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10</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月，“五四”运动的主要领导者李大钊在“新青年”杂志上发表了</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庶民的胜利</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等文章，歌颂俄国工人阶级的胜利。</a:t>
            </a:r>
          </a:p>
        </p:txBody>
      </p:sp>
      <p:sp>
        <p:nvSpPr>
          <p:cNvPr id="50" name="矩形 49"/>
          <p:cNvSpPr/>
          <p:nvPr/>
        </p:nvSpPr>
        <p:spPr>
          <a:xfrm>
            <a:off x="2370965" y="3233843"/>
            <a:ext cx="9543123" cy="701346"/>
          </a:xfrm>
          <a:prstGeom prst="rect">
            <a:avLst/>
          </a:prstGeom>
        </p:spPr>
        <p:txBody>
          <a:bodyPr wrap="square">
            <a:spAutoFit/>
          </a:bodyPr>
          <a:lstStyle/>
          <a:p>
            <a:pPr marL="285750" indent="-285750">
              <a:lnSpc>
                <a:spcPct val="130000"/>
              </a:lnSpc>
              <a:buFont typeface="Wingdings" panose="05000000000000000000" pitchFamily="2" charset="2"/>
              <a:buChar char="p"/>
            </a:pPr>
            <a:r>
              <a:rPr lang="en-US" altLang="zh-CN" sz="1600">
                <a:solidFill>
                  <a:srgbClr val="404040"/>
                </a:solidFill>
                <a:latin typeface="微软雅黑" panose="020B0503020204020204" pitchFamily="34" charset="-122"/>
                <a:ea typeface="微软雅黑" panose="020B0503020204020204" pitchFamily="34" charset="-122"/>
                <a:cs typeface="+mn-ea"/>
                <a:sym typeface="+mn-lt"/>
              </a:rPr>
              <a:t>1919</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年</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9</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月，周恩来等在天津组织了觉悟社。图为部分社员</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1920</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年的合影。后排右一为周恩来，前排右三为邓颖超</a:t>
            </a:r>
          </a:p>
        </p:txBody>
      </p:sp>
      <p:sp>
        <p:nvSpPr>
          <p:cNvPr id="51" name="矩形 50"/>
          <p:cNvSpPr/>
          <p:nvPr/>
        </p:nvSpPr>
        <p:spPr>
          <a:xfrm>
            <a:off x="2370965" y="4256753"/>
            <a:ext cx="9543123" cy="381258"/>
          </a:xfrm>
          <a:prstGeom prst="rect">
            <a:avLst/>
          </a:prstGeom>
        </p:spPr>
        <p:txBody>
          <a:bodyPr wrap="square">
            <a:spAutoFit/>
          </a:bodyPr>
          <a:lstStyle/>
          <a:p>
            <a:pPr marL="285750" indent="-285750">
              <a:lnSpc>
                <a:spcPct val="130000"/>
              </a:lnSpc>
              <a:buFont typeface="Wingdings" panose="05000000000000000000" pitchFamily="2" charset="2"/>
              <a:buChar char="p"/>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工人阶级的成长和工人运动的发展为中国共产党的成立奠定了阶级基础。</a:t>
            </a:r>
          </a:p>
        </p:txBody>
      </p:sp>
      <p:sp>
        <p:nvSpPr>
          <p:cNvPr id="52" name="矩形 51"/>
          <p:cNvSpPr/>
          <p:nvPr/>
        </p:nvSpPr>
        <p:spPr>
          <a:xfrm>
            <a:off x="2370965" y="5165362"/>
            <a:ext cx="9543123" cy="701346"/>
          </a:xfrm>
          <a:prstGeom prst="rect">
            <a:avLst/>
          </a:prstGeom>
        </p:spPr>
        <p:txBody>
          <a:bodyPr wrap="square">
            <a:spAutoFit/>
          </a:bodyPr>
          <a:lstStyle/>
          <a:p>
            <a:pPr marL="285750" indent="-285750">
              <a:lnSpc>
                <a:spcPct val="130000"/>
              </a:lnSpc>
              <a:buFont typeface="Wingdings" panose="05000000000000000000" pitchFamily="2" charset="2"/>
              <a:buChar char="p"/>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具有初步共产主义思想的革命知识分子，到工人群众中宣传马克思主义和进行组织工作，进一步推动了马克思主义与工人运动的结合。</a:t>
            </a:r>
          </a:p>
        </p:txBody>
      </p:sp>
      <p:grpSp>
        <p:nvGrpSpPr>
          <p:cNvPr id="55" name="组合 54"/>
          <p:cNvGrpSpPr/>
          <p:nvPr/>
        </p:nvGrpSpPr>
        <p:grpSpPr>
          <a:xfrm>
            <a:off x="509118" y="2324541"/>
            <a:ext cx="1733550" cy="3256417"/>
            <a:chOff x="552451" y="2363333"/>
            <a:chExt cx="1733550" cy="3256417"/>
          </a:xfrm>
        </p:grpSpPr>
        <p:sp>
          <p:nvSpPr>
            <p:cNvPr id="53" name="矩形 52"/>
            <p:cNvSpPr/>
            <p:nvPr/>
          </p:nvSpPr>
          <p:spPr>
            <a:xfrm>
              <a:off x="552451" y="2363333"/>
              <a:ext cx="1733550" cy="3256417"/>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文本框 53"/>
            <p:cNvSpPr txBox="1"/>
            <p:nvPr/>
          </p:nvSpPr>
          <p:spPr>
            <a:xfrm>
              <a:off x="1067189" y="3355408"/>
              <a:ext cx="837811" cy="1200329"/>
            </a:xfrm>
            <a:prstGeom prst="rect">
              <a:avLst/>
            </a:prstGeom>
            <a:noFill/>
          </p:spPr>
          <p:txBody>
            <a:bodyPr wrap="square">
              <a:spAutoFit/>
            </a:bodyPr>
            <a:lstStyle/>
            <a:p>
              <a:pPr lvl="0" algn="dist">
                <a:defRPr/>
              </a:pPr>
              <a:r>
                <a:rPr lang="zh-CN" altLang="en-US" sz="2400" b="1" kern="0">
                  <a:solidFill>
                    <a:schemeClr val="bg1"/>
                  </a:solidFill>
                  <a:latin typeface="微软雅黑" panose="020B0503020204020204" pitchFamily="34" charset="-122"/>
                  <a:ea typeface="微软雅黑" panose="020B0503020204020204" pitchFamily="34" charset="-122"/>
                  <a:cs typeface="+mn-ea"/>
                  <a:sym typeface="思源黑体 CN Bold" panose="020B0800000000000000" pitchFamily="34" charset="-122"/>
                </a:rPr>
                <a:t>插入相关图片</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nodeType="afterGroup">
                            <p:stCondLst>
                              <p:cond delay="500"/>
                            </p:stCondLst>
                            <p:childTnLst>
                              <p:par>
                                <p:cTn id="9" presetID="16" presetClass="entr" presetSubtype="26" fill="hold" nodeType="after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barn(inHorizontal)">
                                      <p:cBhvr>
                                        <p:cTn id="11" dur="500"/>
                                        <p:tgtEl>
                                          <p:spTgt spid="55"/>
                                        </p:tgtEl>
                                      </p:cBhvr>
                                    </p:animEffect>
                                  </p:childTnLst>
                                </p:cTn>
                              </p:par>
                            </p:childTnLst>
                          </p:cTn>
                        </p:par>
                        <p:par>
                          <p:cTn id="12" fill="hold" nodeType="afterGroup">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fade">
                                      <p:cBhvr>
                                        <p:cTn id="15" dur="500"/>
                                        <p:tgtEl>
                                          <p:spTgt spid="40"/>
                                        </p:tgtEl>
                                      </p:cBhvr>
                                    </p:animEffect>
                                    <p:anim calcmode="lin" valueType="num">
                                      <p:cBhvr>
                                        <p:cTn id="16" dur="500" fill="hold"/>
                                        <p:tgtEl>
                                          <p:spTgt spid="40"/>
                                        </p:tgtEl>
                                        <p:attrNameLst>
                                          <p:attrName>ppt_x</p:attrName>
                                        </p:attrNameLst>
                                      </p:cBhvr>
                                      <p:tavLst>
                                        <p:tav tm="0">
                                          <p:val>
                                            <p:strVal val="#ppt_x"/>
                                          </p:val>
                                        </p:tav>
                                        <p:tav tm="100000">
                                          <p:val>
                                            <p:strVal val="#ppt_x"/>
                                          </p:val>
                                        </p:tav>
                                      </p:tavLst>
                                    </p:anim>
                                    <p:anim calcmode="lin" valueType="num">
                                      <p:cBhvr>
                                        <p:cTn id="17" dur="500" fill="hold"/>
                                        <p:tgtEl>
                                          <p:spTgt spid="40"/>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anim calcmode="lin" valueType="num">
                                      <p:cBhvr>
                                        <p:cTn id="22" dur="500" fill="hold"/>
                                        <p:tgtEl>
                                          <p:spTgt spid="50"/>
                                        </p:tgtEl>
                                        <p:attrNameLst>
                                          <p:attrName>ppt_x</p:attrName>
                                        </p:attrNameLst>
                                      </p:cBhvr>
                                      <p:tavLst>
                                        <p:tav tm="0">
                                          <p:val>
                                            <p:strVal val="#ppt_x"/>
                                          </p:val>
                                        </p:tav>
                                        <p:tav tm="100000">
                                          <p:val>
                                            <p:strVal val="#ppt_x"/>
                                          </p:val>
                                        </p:tav>
                                      </p:tavLst>
                                    </p:anim>
                                    <p:anim calcmode="lin" valueType="num">
                                      <p:cBhvr>
                                        <p:cTn id="23" dur="500" fill="hold"/>
                                        <p:tgtEl>
                                          <p:spTgt spid="50"/>
                                        </p:tgtEl>
                                        <p:attrNameLst>
                                          <p:attrName>ppt_y</p:attrName>
                                        </p:attrNameLst>
                                      </p:cBhvr>
                                      <p:tavLst>
                                        <p:tav tm="0">
                                          <p:val>
                                            <p:strVal val="#ppt_y+.1"/>
                                          </p:val>
                                        </p:tav>
                                        <p:tav tm="100000">
                                          <p:val>
                                            <p:strVal val="#ppt_y"/>
                                          </p:val>
                                        </p:tav>
                                      </p:tavLst>
                                    </p:anim>
                                  </p:childTnLst>
                                </p:cTn>
                              </p:par>
                            </p:childTnLst>
                          </p:cTn>
                        </p:par>
                        <p:par>
                          <p:cTn id="24" fill="hold" nodeType="afterGroup">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500"/>
                                        <p:tgtEl>
                                          <p:spTgt spid="51"/>
                                        </p:tgtEl>
                                      </p:cBhvr>
                                    </p:animEffect>
                                    <p:anim calcmode="lin" valueType="num">
                                      <p:cBhvr>
                                        <p:cTn id="28" dur="500" fill="hold"/>
                                        <p:tgtEl>
                                          <p:spTgt spid="51"/>
                                        </p:tgtEl>
                                        <p:attrNameLst>
                                          <p:attrName>ppt_x</p:attrName>
                                        </p:attrNameLst>
                                      </p:cBhvr>
                                      <p:tavLst>
                                        <p:tav tm="0">
                                          <p:val>
                                            <p:strVal val="#ppt_x"/>
                                          </p:val>
                                        </p:tav>
                                        <p:tav tm="100000">
                                          <p:val>
                                            <p:strVal val="#ppt_x"/>
                                          </p:val>
                                        </p:tav>
                                      </p:tavLst>
                                    </p:anim>
                                    <p:anim calcmode="lin" valueType="num">
                                      <p:cBhvr>
                                        <p:cTn id="29" dur="500" fill="hold"/>
                                        <p:tgtEl>
                                          <p:spTgt spid="51"/>
                                        </p:tgtEl>
                                        <p:attrNameLst>
                                          <p:attrName>ppt_y</p:attrName>
                                        </p:attrNameLst>
                                      </p:cBhvr>
                                      <p:tavLst>
                                        <p:tav tm="0">
                                          <p:val>
                                            <p:strVal val="#ppt_y+.1"/>
                                          </p:val>
                                        </p:tav>
                                        <p:tav tm="100000">
                                          <p:val>
                                            <p:strVal val="#ppt_y"/>
                                          </p:val>
                                        </p:tav>
                                      </p:tavLst>
                                    </p:anim>
                                  </p:childTnLst>
                                </p:cTn>
                              </p:par>
                            </p:childTnLst>
                          </p:cTn>
                        </p:par>
                        <p:par>
                          <p:cTn id="30" fill="hold" nodeType="afterGroup">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52"/>
                                        </p:tgtEl>
                                        <p:attrNameLst>
                                          <p:attrName>style.visibility</p:attrName>
                                        </p:attrNameLst>
                                      </p:cBhvr>
                                      <p:to>
                                        <p:strVal val="visible"/>
                                      </p:to>
                                    </p:set>
                                    <p:animEffect transition="in" filter="fade">
                                      <p:cBhvr>
                                        <p:cTn id="33" dur="500"/>
                                        <p:tgtEl>
                                          <p:spTgt spid="52"/>
                                        </p:tgtEl>
                                      </p:cBhvr>
                                    </p:animEffect>
                                    <p:anim calcmode="lin" valueType="num">
                                      <p:cBhvr>
                                        <p:cTn id="34" dur="500" fill="hold"/>
                                        <p:tgtEl>
                                          <p:spTgt spid="52"/>
                                        </p:tgtEl>
                                        <p:attrNameLst>
                                          <p:attrName>ppt_x</p:attrName>
                                        </p:attrNameLst>
                                      </p:cBhvr>
                                      <p:tavLst>
                                        <p:tav tm="0">
                                          <p:val>
                                            <p:strVal val="#ppt_x"/>
                                          </p:val>
                                        </p:tav>
                                        <p:tav tm="100000">
                                          <p:val>
                                            <p:strVal val="#ppt_x"/>
                                          </p:val>
                                        </p:tav>
                                      </p:tavLst>
                                    </p:anim>
                                    <p:anim calcmode="lin" valueType="num">
                                      <p:cBhvr>
                                        <p:cTn id="35" dur="5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50" grpId="0"/>
      <p:bldP spid="51" grpId="0"/>
      <p:bldP spid="5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a:off x="564341" y="2618174"/>
            <a:ext cx="11063317" cy="3590444"/>
          </a:xfrm>
          <a:prstGeom prst="rect">
            <a:avLst/>
          </a:prstGeom>
          <a:gradFill>
            <a:gsLst>
              <a:gs pos="67000">
                <a:srgbClr val="E96D48">
                  <a:alpha val="0"/>
                </a:srgbClr>
              </a:gs>
              <a:gs pos="0">
                <a:srgbClr val="E96D48">
                  <a:alpha val="15000"/>
                </a:srgbClr>
              </a:gs>
            </a:gsLst>
            <a:lin ang="1200000" scaled="0"/>
          </a:gradFill>
          <a:ln w="19050" cap="flat" cmpd="sng" algn="ctr">
            <a:noFill/>
            <a:prstDash val="sysDot"/>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sp>
        <p:nvSpPr>
          <p:cNvPr id="42" name="平行四边形 41"/>
          <p:cNvSpPr/>
          <p:nvPr/>
        </p:nvSpPr>
        <p:spPr>
          <a:xfrm>
            <a:off x="-543282" y="2919857"/>
            <a:ext cx="8619656" cy="2813441"/>
          </a:xfrm>
          <a:prstGeom prst="parallelogram">
            <a:avLst>
              <a:gd name="adj" fmla="val 52869"/>
            </a:avLst>
          </a:prstGeom>
          <a:noFill/>
          <a:ln w="25400" cap="flat" cmpd="sng" algn="ctr">
            <a:noFill/>
            <a:prstDash val="solid"/>
          </a:ln>
          <a:effectLst/>
        </p:spPr>
        <p:txBody>
          <a:bodyPr rtlCol="0" anchor="ctr"/>
          <a:lstStyle/>
          <a:p>
            <a:pPr>
              <a:lnSpc>
                <a:spcPts val="2900"/>
              </a:lnSpc>
              <a:defRPr/>
            </a:pP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陈独秀在</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每周评论</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上发表了</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研究室与监狱</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一文，鼓励青年们“要立志出了研究室就入监狱，出了监狱就入研究室，这才是人生最高尚优美的生活。”没想到一语成谶。</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6</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月</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11</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日，陈独秀在北京被京师警察厅逮捕了。这是陈独秀第一次被捕入狱。此时的他，思想激进，呼唤变革，但其实还不是一个马克思主义者，他的被捕，是因为他在五四新文化运动中领导者的惹眼地位。陈独秀在运动中的地位，毛泽东评论为“五四运动的总司令”。</a:t>
            </a:r>
            <a:endParaRPr lang="zh-CN"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endParaRPr>
          </a:p>
        </p:txBody>
      </p:sp>
      <p:grpSp>
        <p:nvGrpSpPr>
          <p:cNvPr id="43" name="组合 42"/>
          <p:cNvGrpSpPr/>
          <p:nvPr/>
        </p:nvGrpSpPr>
        <p:grpSpPr>
          <a:xfrm>
            <a:off x="536270" y="2022279"/>
            <a:ext cx="4892483" cy="438174"/>
            <a:chOff x="1065527" y="1693714"/>
            <a:chExt cx="4892483" cy="438174"/>
          </a:xfrm>
        </p:grpSpPr>
        <p:cxnSp>
          <p:nvCxnSpPr>
            <p:cNvPr id="45" name="直接连接符 44"/>
            <p:cNvCxnSpPr/>
            <p:nvPr/>
          </p:nvCxnSpPr>
          <p:spPr>
            <a:xfrm>
              <a:off x="1103993" y="2131888"/>
              <a:ext cx="4854017" cy="0"/>
            </a:xfrm>
            <a:prstGeom prst="line">
              <a:avLst/>
            </a:prstGeom>
            <a:noFill/>
            <a:ln w="9525" cap="flat" cmpd="sng" algn="ctr">
              <a:solidFill>
                <a:srgbClr val="E7E6E6">
                  <a:lumMod val="75000"/>
                </a:srgbClr>
              </a:solidFill>
              <a:prstDash val="dash"/>
            </a:ln>
            <a:effectLst/>
          </p:spPr>
        </p:cxnSp>
        <p:sp>
          <p:nvSpPr>
            <p:cNvPr id="46" name="文本框 58"/>
            <p:cNvSpPr txBox="1">
              <a:spLocks noChangeArrowheads="1"/>
            </p:cNvSpPr>
            <p:nvPr/>
          </p:nvSpPr>
          <p:spPr bwMode="auto">
            <a:xfrm>
              <a:off x="1065527" y="1693714"/>
              <a:ext cx="4744407" cy="377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just" defTabSz="914400" eaLnBrk="1" fontAlgn="auto" latinLnBrk="0" hangingPunct="1">
                <a:lnSpc>
                  <a:spcPts val="2200"/>
                </a:lnSpc>
                <a:spcBef>
                  <a:spcPct val="0"/>
                </a:spcBef>
                <a:spcAft>
                  <a:spcPct val="0"/>
                </a:spcAft>
                <a:buClrTx/>
                <a:buSzTx/>
                <a:buFontTx/>
                <a:buNone/>
                <a:defRPr/>
              </a:pPr>
              <a:r>
                <a:rPr kumimoji="0" lang="en-US" altLang="zh-CN"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1919</a:t>
              </a:r>
              <a:r>
                <a:rPr kumimoji="0" lang="zh-CN" altLang="en-US"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年</a:t>
              </a:r>
              <a:r>
                <a:rPr kumimoji="0" lang="en-US" altLang="zh-CN"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6</a:t>
              </a:r>
              <a:r>
                <a:rPr kumimoji="0" lang="zh-CN" altLang="en-US"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月</a:t>
              </a:r>
              <a:r>
                <a:rPr kumimoji="0" lang="en-US" altLang="zh-CN"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8</a:t>
              </a:r>
              <a:r>
                <a:rPr kumimoji="0" lang="zh-CN" altLang="en-US"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日</a:t>
              </a:r>
              <a:endParaRPr kumimoji="0" lang="en-US" altLang="zh-CN"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grpSp>
      <p:grpSp>
        <p:nvGrpSpPr>
          <p:cNvPr id="19" name="组合 18"/>
          <p:cNvGrpSpPr/>
          <p:nvPr/>
        </p:nvGrpSpPr>
        <p:grpSpPr>
          <a:xfrm>
            <a:off x="737354" y="1022064"/>
            <a:ext cx="4291846" cy="662777"/>
            <a:chOff x="685800" y="1127923"/>
            <a:chExt cx="4291846" cy="662777"/>
          </a:xfrm>
        </p:grpSpPr>
        <p:sp>
          <p:nvSpPr>
            <p:cNvPr id="20" name="箭头: 虚尾 19"/>
            <p:cNvSpPr/>
            <p:nvPr/>
          </p:nvSpPr>
          <p:spPr>
            <a:xfrm>
              <a:off x="685800" y="1219200"/>
              <a:ext cx="933450" cy="571500"/>
            </a:xfrm>
            <a:prstGeom prst="stripedRightArrow">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400374" y="1127923"/>
              <a:ext cx="3577272" cy="581057"/>
            </a:xfrm>
            <a:prstGeom prst="rect">
              <a:avLst/>
            </a:prstGeom>
          </p:spPr>
          <p:txBody>
            <a:bodyPr wrap="square">
              <a:spAutoFit/>
            </a:bodyPr>
            <a:lstStyle/>
            <a:p>
              <a:pPr lvl="0" defTabSz="914400">
                <a:lnSpc>
                  <a:spcPct val="150000"/>
                </a:lnSpc>
              </a:pPr>
              <a:r>
                <a:rPr lang="zh-CN" altLang="en-US" sz="2400" b="1">
                  <a:solidFill>
                    <a:srgbClr val="E96D48"/>
                  </a:solidFill>
                  <a:latin typeface="微软雅黑" panose="020B0503020204020204" pitchFamily="34" charset="-122"/>
                  <a:ea typeface="微软雅黑" panose="020B0503020204020204" pitchFamily="34" charset="-122"/>
                </a:rPr>
                <a:t> “南陈北李”相约建党</a:t>
              </a:r>
            </a:p>
          </p:txBody>
        </p:sp>
      </p:grpSp>
      <p:grpSp>
        <p:nvGrpSpPr>
          <p:cNvPr id="22" name="组合 21"/>
          <p:cNvGrpSpPr/>
          <p:nvPr/>
        </p:nvGrpSpPr>
        <p:grpSpPr>
          <a:xfrm>
            <a:off x="7499247" y="1549196"/>
            <a:ext cx="3165066" cy="722059"/>
            <a:chOff x="1733550" y="2667000"/>
            <a:chExt cx="2952750" cy="654050"/>
          </a:xfrm>
        </p:grpSpPr>
        <p:grpSp>
          <p:nvGrpSpPr>
            <p:cNvPr id="23" name="组合 22"/>
            <p:cNvGrpSpPr/>
            <p:nvPr/>
          </p:nvGrpSpPr>
          <p:grpSpPr>
            <a:xfrm>
              <a:off x="1733550" y="2667000"/>
              <a:ext cx="2952750" cy="654050"/>
              <a:chOff x="2247900" y="2667000"/>
              <a:chExt cx="2952750" cy="654050"/>
            </a:xfrm>
          </p:grpSpPr>
          <p:sp>
            <p:nvSpPr>
              <p:cNvPr id="25" name="矩形: 圆角 24"/>
              <p:cNvSpPr/>
              <p:nvPr/>
            </p:nvSpPr>
            <p:spPr>
              <a:xfrm>
                <a:off x="2247900" y="2781300"/>
                <a:ext cx="2952750" cy="438150"/>
              </a:xfrm>
              <a:prstGeom prst="round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badi" panose="020B0604020104020204" pitchFamily="34" charset="0"/>
                </a:endParaRPr>
              </a:p>
            </p:txBody>
          </p:sp>
          <p:sp>
            <p:nvSpPr>
              <p:cNvPr id="26" name="矩形 25"/>
              <p:cNvSpPr/>
              <p:nvPr/>
            </p:nvSpPr>
            <p:spPr>
              <a:xfrm>
                <a:off x="2554701" y="2667000"/>
                <a:ext cx="2405409" cy="654050"/>
              </a:xfrm>
              <a:prstGeom prst="rect">
                <a:avLst/>
              </a:prstGeom>
              <a:solidFill>
                <a:srgbClr val="FFFFFF"/>
              </a:solidFill>
              <a:ln>
                <a:noFill/>
              </a:ln>
              <a:effectLst>
                <a:outerShdw blurRad="762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badi" panose="020B0604020104020204" pitchFamily="34" charset="0"/>
                </a:endParaRPr>
              </a:p>
            </p:txBody>
          </p:sp>
        </p:grpSp>
        <p:sp>
          <p:nvSpPr>
            <p:cNvPr id="24" name="矩形 23"/>
            <p:cNvSpPr/>
            <p:nvPr/>
          </p:nvSpPr>
          <p:spPr>
            <a:xfrm>
              <a:off x="2354378" y="2795455"/>
              <a:ext cx="1571162" cy="418182"/>
            </a:xfrm>
            <a:prstGeom prst="rect">
              <a:avLst/>
            </a:prstGeom>
          </p:spPr>
          <p:txBody>
            <a:bodyPr wrap="square">
              <a:spAutoFit/>
            </a:bodyPr>
            <a:lstStyle/>
            <a:p>
              <a:pPr algn="dist"/>
              <a:r>
                <a:rPr lang="zh-CN" altLang="en-US" sz="2400" b="1">
                  <a:solidFill>
                    <a:srgbClr val="404040"/>
                  </a:solidFill>
                  <a:latin typeface="微软雅黑" panose="020B0503020204020204" pitchFamily="34" charset="-122"/>
                  <a:ea typeface="微软雅黑" panose="020B0503020204020204" pitchFamily="34" charset="-122"/>
                  <a:cs typeface="思源黑体 CN Normal" panose="020B0400000000000000" charset="-122"/>
                  <a:sym typeface="+mn-ea"/>
                </a:rPr>
                <a:t>陈独秀</a:t>
              </a:r>
            </a:p>
          </p:txBody>
        </p:sp>
      </p:grpSp>
      <p:sp>
        <p:nvSpPr>
          <p:cNvPr id="27" name="文本框 26"/>
          <p:cNvSpPr txBox="1"/>
          <p:nvPr/>
        </p:nvSpPr>
        <p:spPr>
          <a:xfrm>
            <a:off x="7354529" y="2567531"/>
            <a:ext cx="3542071" cy="2480294"/>
          </a:xfrm>
          <a:prstGeom prst="rect">
            <a:avLst/>
          </a:prstGeom>
          <a:noFill/>
        </p:spPr>
        <p:txBody>
          <a:bodyPr wrap="square">
            <a:spAutoFit/>
          </a:bodyPr>
          <a:lstStyle/>
          <a:p>
            <a:pPr marL="285750" indent="-285750">
              <a:lnSpc>
                <a:spcPct val="200000"/>
              </a:lnSpc>
              <a:buFont typeface="Wingdings" panose="05000000000000000000" pitchFamily="2" charset="2"/>
              <a:buChar char="Ø"/>
            </a:pPr>
            <a:r>
              <a:rPr lang="zh-CN" altLang="en-US" sz="1600" spc="400" dirty="0">
                <a:solidFill>
                  <a:srgbClr val="000000"/>
                </a:solidFill>
                <a:latin typeface="微软雅黑" panose="020B0503020204020204" pitchFamily="34" charset="-122"/>
                <a:ea typeface="微软雅黑" panose="020B0503020204020204" pitchFamily="34" charset="-122"/>
              </a:rPr>
              <a:t>新文化运动的倡导者、发起者和主要旗手，“五四运动的总司令”，中国共产党的主要创始人之一和党早期主要领导人</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wipe(left)">
                                      <p:cBhvr>
                                        <p:cTn id="12" dur="500"/>
                                        <p:tgtEl>
                                          <p:spTgt spid="43"/>
                                        </p:tgtEl>
                                      </p:cBhvr>
                                    </p:animEffect>
                                  </p:childTnLst>
                                </p:cTn>
                              </p:par>
                            </p:childTnLst>
                          </p:cTn>
                        </p:par>
                        <p:par>
                          <p:cTn id="13" fill="hold" nodeType="afterGroup">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ipe(down)">
                                      <p:cBhvr>
                                        <p:cTn id="16" dur="500"/>
                                        <p:tgtEl>
                                          <p:spTgt spid="37"/>
                                        </p:tgtEl>
                                      </p:cBhvr>
                                    </p:animEffect>
                                  </p:childTnLst>
                                </p:cTn>
                              </p:par>
                            </p:childTnLst>
                          </p:cTn>
                        </p:par>
                        <p:par>
                          <p:cTn id="17" fill="hold" nodeType="afterGroup">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wipe(left)">
                                      <p:cBhvr>
                                        <p:cTn id="20" dur="500"/>
                                        <p:tgtEl>
                                          <p:spTgt spid="42"/>
                                        </p:tgtEl>
                                      </p:cBhvr>
                                    </p:animEffect>
                                  </p:childTnLst>
                                </p:cTn>
                              </p:par>
                            </p:childTnLst>
                          </p:cTn>
                        </p:par>
                        <p:par>
                          <p:cTn id="21" fill="hold" nodeType="afterGroup">
                            <p:stCondLst>
                              <p:cond delay="2000"/>
                            </p:stCondLst>
                            <p:childTnLst>
                              <p:par>
                                <p:cTn id="22" presetID="16" presetClass="entr" presetSubtype="21"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par>
                          <p:cTn id="25" fill="hold" nodeType="afterGroup">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anim calcmode="lin" valueType="num">
                                      <p:cBhvr>
                                        <p:cTn id="29" dur="500" fill="hold"/>
                                        <p:tgtEl>
                                          <p:spTgt spid="27"/>
                                        </p:tgtEl>
                                        <p:attrNameLst>
                                          <p:attrName>ppt_x</p:attrName>
                                        </p:attrNameLst>
                                      </p:cBhvr>
                                      <p:tavLst>
                                        <p:tav tm="0">
                                          <p:val>
                                            <p:strVal val="#ppt_x"/>
                                          </p:val>
                                        </p:tav>
                                        <p:tav tm="100000">
                                          <p:val>
                                            <p:strVal val="#ppt_x"/>
                                          </p:val>
                                        </p:tav>
                                      </p:tavLst>
                                    </p:anim>
                                    <p:anim calcmode="lin" valueType="num">
                                      <p:cBhvr>
                                        <p:cTn id="30" dur="5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2"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p:cNvSpPr/>
          <p:nvPr/>
        </p:nvSpPr>
        <p:spPr>
          <a:xfrm>
            <a:off x="564341" y="2618174"/>
            <a:ext cx="11063317" cy="3590444"/>
          </a:xfrm>
          <a:prstGeom prst="rect">
            <a:avLst/>
          </a:prstGeom>
          <a:gradFill>
            <a:gsLst>
              <a:gs pos="67000">
                <a:srgbClr val="E96D48">
                  <a:alpha val="0"/>
                </a:srgbClr>
              </a:gs>
              <a:gs pos="0">
                <a:srgbClr val="E96D48">
                  <a:alpha val="15000"/>
                </a:srgbClr>
              </a:gs>
            </a:gsLst>
            <a:lin ang="1200000" scaled="0"/>
          </a:gradFill>
          <a:ln w="19050" cap="flat" cmpd="sng" algn="ctr">
            <a:noFill/>
            <a:prstDash val="sysDot"/>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sp>
        <p:nvSpPr>
          <p:cNvPr id="42" name="平行四边形 41"/>
          <p:cNvSpPr/>
          <p:nvPr/>
        </p:nvSpPr>
        <p:spPr>
          <a:xfrm>
            <a:off x="-600432" y="2900807"/>
            <a:ext cx="8619656" cy="2813441"/>
          </a:xfrm>
          <a:prstGeom prst="parallelogram">
            <a:avLst>
              <a:gd name="adj" fmla="val 52869"/>
            </a:avLst>
          </a:prstGeom>
          <a:noFill/>
          <a:ln w="25400" cap="flat" cmpd="sng" algn="ctr">
            <a:noFill/>
            <a:prstDash val="solid"/>
          </a:ln>
          <a:effectLst/>
        </p:spPr>
        <p:txBody>
          <a:bodyPr rtlCol="0" anchor="ctr"/>
          <a:lstStyle/>
          <a:p>
            <a:pPr>
              <a:defRPr/>
            </a:pP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李大钊应聘任北京大学图书馆主任。此后，他迅速在进步青年中开展学习和研究马克思主义的活动，在图书馆大量扩充马克思主义书籍，包括外文本的马克思主义原著。</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1918</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年</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11</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月，在庆祝一战胜利的讲演会上，李大钊发表了著名的演讲</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庶民的胜利</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。演讲结束后，他又为</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新青年</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写下了</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《Bolshevism</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（布尔什维克）的胜利</a:t>
            </a:r>
            <a:r>
              <a:rPr lang="en-US" altLang="zh-CN"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一文。文中，李大钊不仅把社会主义、布尔什维主义、民主主义等列为真正的胜利者，还指出俄国革命者是“奉德国社会主义经济学家马克士（马克思）为宗主的”，他们要联合世界的无产者，创造以自由乡土。文末，李大钊激昂地宣称：“试看将来的环球，必是赤旗的世界！”</a:t>
            </a:r>
          </a:p>
        </p:txBody>
      </p:sp>
      <p:grpSp>
        <p:nvGrpSpPr>
          <p:cNvPr id="43" name="组合 42"/>
          <p:cNvGrpSpPr/>
          <p:nvPr/>
        </p:nvGrpSpPr>
        <p:grpSpPr>
          <a:xfrm>
            <a:off x="536270" y="2022279"/>
            <a:ext cx="4892483" cy="438174"/>
            <a:chOff x="1065527" y="1693714"/>
            <a:chExt cx="4892483" cy="438174"/>
          </a:xfrm>
        </p:grpSpPr>
        <p:cxnSp>
          <p:nvCxnSpPr>
            <p:cNvPr id="45" name="直接连接符 44"/>
            <p:cNvCxnSpPr/>
            <p:nvPr/>
          </p:nvCxnSpPr>
          <p:spPr>
            <a:xfrm>
              <a:off x="1103993" y="2131888"/>
              <a:ext cx="4854017" cy="0"/>
            </a:xfrm>
            <a:prstGeom prst="line">
              <a:avLst/>
            </a:prstGeom>
            <a:noFill/>
            <a:ln w="9525" cap="flat" cmpd="sng" algn="ctr">
              <a:solidFill>
                <a:srgbClr val="E7E6E6">
                  <a:lumMod val="75000"/>
                </a:srgbClr>
              </a:solidFill>
              <a:prstDash val="dash"/>
            </a:ln>
            <a:effectLst/>
          </p:spPr>
        </p:cxnSp>
        <p:sp>
          <p:nvSpPr>
            <p:cNvPr id="46" name="文本框 58"/>
            <p:cNvSpPr txBox="1">
              <a:spLocks noChangeArrowheads="1"/>
            </p:cNvSpPr>
            <p:nvPr/>
          </p:nvSpPr>
          <p:spPr bwMode="auto">
            <a:xfrm>
              <a:off x="1065527" y="1693714"/>
              <a:ext cx="4744407" cy="377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just" defTabSz="914400" eaLnBrk="1" fontAlgn="auto" latinLnBrk="0" hangingPunct="1">
                <a:lnSpc>
                  <a:spcPts val="2200"/>
                </a:lnSpc>
                <a:spcBef>
                  <a:spcPct val="0"/>
                </a:spcBef>
                <a:spcAft>
                  <a:spcPct val="0"/>
                </a:spcAft>
                <a:buClrTx/>
                <a:buSzTx/>
                <a:buFontTx/>
                <a:buNone/>
                <a:defRPr/>
              </a:pPr>
              <a:r>
                <a:rPr kumimoji="0" lang="en-US" altLang="zh-CN"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1917</a:t>
              </a:r>
              <a:r>
                <a:rPr kumimoji="0" lang="zh-CN" altLang="en-US" sz="2400" b="1" i="0" u="none" strike="noStrike" kern="0" cap="none" spc="0" normalizeH="0" baseline="0" noProof="0">
                  <a:ln>
                    <a:noFill/>
                  </a:ln>
                  <a:solidFill>
                    <a:srgbClr val="000000">
                      <a:lumMod val="65000"/>
                      <a:lumOff val="35000"/>
                    </a:srgbClr>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年冬</a:t>
              </a:r>
            </a:p>
          </p:txBody>
        </p:sp>
      </p:grpSp>
      <p:grpSp>
        <p:nvGrpSpPr>
          <p:cNvPr id="19" name="组合 18"/>
          <p:cNvGrpSpPr/>
          <p:nvPr/>
        </p:nvGrpSpPr>
        <p:grpSpPr>
          <a:xfrm>
            <a:off x="737354" y="1022064"/>
            <a:ext cx="4291846" cy="662777"/>
            <a:chOff x="685800" y="1127923"/>
            <a:chExt cx="4291846" cy="662777"/>
          </a:xfrm>
        </p:grpSpPr>
        <p:sp>
          <p:nvSpPr>
            <p:cNvPr id="20" name="箭头: 虚尾 19"/>
            <p:cNvSpPr/>
            <p:nvPr/>
          </p:nvSpPr>
          <p:spPr>
            <a:xfrm>
              <a:off x="685800" y="1219200"/>
              <a:ext cx="933450" cy="571500"/>
            </a:xfrm>
            <a:prstGeom prst="stripedRightArrow">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400374" y="1127923"/>
              <a:ext cx="3577272" cy="581057"/>
            </a:xfrm>
            <a:prstGeom prst="rect">
              <a:avLst/>
            </a:prstGeom>
          </p:spPr>
          <p:txBody>
            <a:bodyPr wrap="square">
              <a:spAutoFit/>
            </a:bodyPr>
            <a:lstStyle/>
            <a:p>
              <a:pPr lvl="0" defTabSz="914400">
                <a:lnSpc>
                  <a:spcPct val="150000"/>
                </a:lnSpc>
              </a:pPr>
              <a:r>
                <a:rPr lang="zh-CN" altLang="en-US" sz="2400" b="1">
                  <a:solidFill>
                    <a:srgbClr val="E96D48"/>
                  </a:solidFill>
                  <a:latin typeface="微软雅黑" panose="020B0503020204020204" pitchFamily="34" charset="-122"/>
                  <a:ea typeface="微软雅黑" panose="020B0503020204020204" pitchFamily="34" charset="-122"/>
                </a:rPr>
                <a:t> “南陈北李”相约建党</a:t>
              </a:r>
            </a:p>
          </p:txBody>
        </p:sp>
      </p:grpSp>
      <p:grpSp>
        <p:nvGrpSpPr>
          <p:cNvPr id="22" name="组合 21"/>
          <p:cNvGrpSpPr/>
          <p:nvPr/>
        </p:nvGrpSpPr>
        <p:grpSpPr>
          <a:xfrm>
            <a:off x="7499247" y="1549196"/>
            <a:ext cx="3165066" cy="722059"/>
            <a:chOff x="1733550" y="2667000"/>
            <a:chExt cx="2952750" cy="654050"/>
          </a:xfrm>
        </p:grpSpPr>
        <p:grpSp>
          <p:nvGrpSpPr>
            <p:cNvPr id="23" name="组合 22"/>
            <p:cNvGrpSpPr/>
            <p:nvPr/>
          </p:nvGrpSpPr>
          <p:grpSpPr>
            <a:xfrm>
              <a:off x="1733550" y="2667000"/>
              <a:ext cx="2952750" cy="654050"/>
              <a:chOff x="2247900" y="2667000"/>
              <a:chExt cx="2952750" cy="654050"/>
            </a:xfrm>
          </p:grpSpPr>
          <p:sp>
            <p:nvSpPr>
              <p:cNvPr id="25" name="矩形: 圆角 24"/>
              <p:cNvSpPr/>
              <p:nvPr/>
            </p:nvSpPr>
            <p:spPr>
              <a:xfrm>
                <a:off x="2247900" y="2781300"/>
                <a:ext cx="2952750" cy="438150"/>
              </a:xfrm>
              <a:prstGeom prst="round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badi" panose="020B0604020104020204" pitchFamily="34" charset="0"/>
                </a:endParaRPr>
              </a:p>
            </p:txBody>
          </p:sp>
          <p:sp>
            <p:nvSpPr>
              <p:cNvPr id="26" name="矩形 25"/>
              <p:cNvSpPr/>
              <p:nvPr/>
            </p:nvSpPr>
            <p:spPr>
              <a:xfrm>
                <a:off x="2554701" y="2667000"/>
                <a:ext cx="2405409" cy="654050"/>
              </a:xfrm>
              <a:prstGeom prst="rect">
                <a:avLst/>
              </a:prstGeom>
              <a:solidFill>
                <a:srgbClr val="FFFFFF"/>
              </a:solidFill>
              <a:ln>
                <a:noFill/>
              </a:ln>
              <a:effectLst>
                <a:outerShdw blurRad="762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solidFill>
                    <a:srgbClr val="FFFFFF"/>
                  </a:solidFill>
                  <a:latin typeface="Abadi" panose="020B0604020104020204" pitchFamily="34" charset="0"/>
                </a:endParaRPr>
              </a:p>
            </p:txBody>
          </p:sp>
        </p:grpSp>
        <p:sp>
          <p:nvSpPr>
            <p:cNvPr id="24" name="矩形 23"/>
            <p:cNvSpPr/>
            <p:nvPr/>
          </p:nvSpPr>
          <p:spPr>
            <a:xfrm>
              <a:off x="2354378" y="2795455"/>
              <a:ext cx="1571162" cy="418182"/>
            </a:xfrm>
            <a:prstGeom prst="rect">
              <a:avLst/>
            </a:prstGeom>
          </p:spPr>
          <p:txBody>
            <a:bodyPr wrap="square">
              <a:spAutoFit/>
            </a:bodyPr>
            <a:lstStyle/>
            <a:p>
              <a:pPr algn="dist"/>
              <a:r>
                <a:rPr lang="zh-CN" altLang="en-US" sz="2400" b="1">
                  <a:solidFill>
                    <a:srgbClr val="404040"/>
                  </a:solidFill>
                  <a:latin typeface="微软雅黑" panose="020B0503020204020204" pitchFamily="34" charset="-122"/>
                  <a:ea typeface="微软雅黑" panose="020B0503020204020204" pitchFamily="34" charset="-122"/>
                  <a:cs typeface="思源黑体 CN Normal" panose="020B0400000000000000" charset="-122"/>
                  <a:sym typeface="+mn-ea"/>
                </a:rPr>
                <a:t>李大钊</a:t>
              </a:r>
            </a:p>
          </p:txBody>
        </p:sp>
      </p:grpSp>
      <p:sp>
        <p:nvSpPr>
          <p:cNvPr id="27" name="文本框 26"/>
          <p:cNvSpPr txBox="1"/>
          <p:nvPr/>
        </p:nvSpPr>
        <p:spPr>
          <a:xfrm>
            <a:off x="7354529" y="2567531"/>
            <a:ext cx="3542071" cy="2480294"/>
          </a:xfrm>
          <a:prstGeom prst="rect">
            <a:avLst/>
          </a:prstGeom>
          <a:noFill/>
        </p:spPr>
        <p:txBody>
          <a:bodyPr wrap="square">
            <a:spAutoFit/>
          </a:bodyPr>
          <a:lstStyle/>
          <a:p>
            <a:pPr marL="285750" indent="-285750">
              <a:lnSpc>
                <a:spcPct val="200000"/>
              </a:lnSpc>
              <a:buFont typeface="Wingdings" panose="05000000000000000000" pitchFamily="2" charset="2"/>
              <a:buChar char="Ø"/>
            </a:pPr>
            <a:r>
              <a:rPr lang="zh-CN" altLang="en-US" sz="1600" spc="400">
                <a:solidFill>
                  <a:srgbClr val="000000"/>
                </a:solidFill>
                <a:latin typeface="微软雅黑" panose="020B0503020204020204" pitchFamily="34" charset="-122"/>
                <a:ea typeface="微软雅黑" panose="020B0503020204020204" pitchFamily="34" charset="-122"/>
              </a:rPr>
              <a:t>李大钊同志是中国共产主义的先驱，伟大的马克思主义者、杰出的无产阶级革命家、中国共产党的主要创始人之一</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wipe(left)">
                                      <p:cBhvr>
                                        <p:cTn id="12" dur="500"/>
                                        <p:tgtEl>
                                          <p:spTgt spid="43"/>
                                        </p:tgtEl>
                                      </p:cBhvr>
                                    </p:animEffect>
                                  </p:childTnLst>
                                </p:cTn>
                              </p:par>
                            </p:childTnLst>
                          </p:cTn>
                        </p:par>
                        <p:par>
                          <p:cTn id="13" fill="hold" nodeType="afterGroup">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wipe(down)">
                                      <p:cBhvr>
                                        <p:cTn id="16" dur="500"/>
                                        <p:tgtEl>
                                          <p:spTgt spid="37"/>
                                        </p:tgtEl>
                                      </p:cBhvr>
                                    </p:animEffect>
                                  </p:childTnLst>
                                </p:cTn>
                              </p:par>
                            </p:childTnLst>
                          </p:cTn>
                        </p:par>
                        <p:par>
                          <p:cTn id="17" fill="hold" nodeType="afterGroup">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42"/>
                                        </p:tgtEl>
                                        <p:attrNameLst>
                                          <p:attrName>style.visibility</p:attrName>
                                        </p:attrNameLst>
                                      </p:cBhvr>
                                      <p:to>
                                        <p:strVal val="visible"/>
                                      </p:to>
                                    </p:set>
                                    <p:animEffect transition="in" filter="wipe(left)">
                                      <p:cBhvr>
                                        <p:cTn id="20" dur="500"/>
                                        <p:tgtEl>
                                          <p:spTgt spid="42"/>
                                        </p:tgtEl>
                                      </p:cBhvr>
                                    </p:animEffect>
                                  </p:childTnLst>
                                </p:cTn>
                              </p:par>
                            </p:childTnLst>
                          </p:cTn>
                        </p:par>
                        <p:par>
                          <p:cTn id="21" fill="hold" nodeType="afterGroup">
                            <p:stCondLst>
                              <p:cond delay="2000"/>
                            </p:stCondLst>
                            <p:childTnLst>
                              <p:par>
                                <p:cTn id="22" presetID="16" presetClass="entr" presetSubtype="21"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barn(inVertical)">
                                      <p:cBhvr>
                                        <p:cTn id="24" dur="500"/>
                                        <p:tgtEl>
                                          <p:spTgt spid="22"/>
                                        </p:tgtEl>
                                      </p:cBhvr>
                                    </p:animEffect>
                                  </p:childTnLst>
                                </p:cTn>
                              </p:par>
                            </p:childTnLst>
                          </p:cTn>
                        </p:par>
                        <p:par>
                          <p:cTn id="25" fill="hold" nodeType="afterGroup">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anim calcmode="lin" valueType="num">
                                      <p:cBhvr>
                                        <p:cTn id="29" dur="500" fill="hold"/>
                                        <p:tgtEl>
                                          <p:spTgt spid="27"/>
                                        </p:tgtEl>
                                        <p:attrNameLst>
                                          <p:attrName>ppt_x</p:attrName>
                                        </p:attrNameLst>
                                      </p:cBhvr>
                                      <p:tavLst>
                                        <p:tav tm="0">
                                          <p:val>
                                            <p:strVal val="#ppt_x"/>
                                          </p:val>
                                        </p:tav>
                                        <p:tav tm="100000">
                                          <p:val>
                                            <p:strVal val="#ppt_x"/>
                                          </p:val>
                                        </p:tav>
                                      </p:tavLst>
                                    </p:anim>
                                    <p:anim calcmode="lin" valueType="num">
                                      <p:cBhvr>
                                        <p:cTn id="30" dur="5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2"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463345" y="2037090"/>
            <a:ext cx="10846210" cy="3289068"/>
            <a:chOff x="495300" y="1517209"/>
            <a:chExt cx="10846210" cy="3289068"/>
          </a:xfrm>
        </p:grpSpPr>
        <p:grpSp>
          <p:nvGrpSpPr>
            <p:cNvPr id="10" name="组合 9"/>
            <p:cNvGrpSpPr/>
            <p:nvPr/>
          </p:nvGrpSpPr>
          <p:grpSpPr>
            <a:xfrm>
              <a:off x="495300" y="1517209"/>
              <a:ext cx="2032205" cy="613788"/>
              <a:chOff x="304800" y="2183959"/>
              <a:chExt cx="2032205" cy="613788"/>
            </a:xfrm>
          </p:grpSpPr>
          <p:sp>
            <p:nvSpPr>
              <p:cNvPr id="19" name="矩形: 圆角 18"/>
              <p:cNvSpPr/>
              <p:nvPr/>
            </p:nvSpPr>
            <p:spPr>
              <a:xfrm>
                <a:off x="304800" y="2266950"/>
                <a:ext cx="2032205" cy="530797"/>
              </a:xfrm>
              <a:prstGeom prst="roundRect">
                <a:avLst>
                  <a:gd name="adj" fmla="val 50000"/>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0" name="矩形 19"/>
              <p:cNvSpPr/>
              <p:nvPr/>
            </p:nvSpPr>
            <p:spPr>
              <a:xfrm>
                <a:off x="534015" y="2183959"/>
                <a:ext cx="1421990" cy="581057"/>
              </a:xfrm>
              <a:prstGeom prst="rect">
                <a:avLst/>
              </a:prstGeom>
            </p:spPr>
            <p:txBody>
              <a:bodyPr wrap="square">
                <a:spAutoFit/>
              </a:bodyPr>
              <a:lstStyle/>
              <a:p>
                <a:pPr algn="dist">
                  <a:lnSpc>
                    <a:spcPct val="150000"/>
                  </a:lnSpc>
                </a:pPr>
                <a:r>
                  <a:rPr lang="zh-CN" altLang="en-US" sz="2400" b="1">
                    <a:solidFill>
                      <a:schemeClr val="bg1"/>
                    </a:solidFill>
                    <a:latin typeface="微软雅黑" panose="020B0503020204020204" pitchFamily="34" charset="-122"/>
                    <a:ea typeface="微软雅黑" panose="020B0503020204020204" pitchFamily="34" charset="-122"/>
                  </a:rPr>
                  <a:t>新青年</a:t>
                </a:r>
              </a:p>
            </p:txBody>
          </p:sp>
        </p:grpSp>
        <p:cxnSp>
          <p:nvCxnSpPr>
            <p:cNvPr id="16" name="直接箭头连接符 15"/>
            <p:cNvCxnSpPr/>
            <p:nvPr/>
          </p:nvCxnSpPr>
          <p:spPr>
            <a:xfrm>
              <a:off x="1504950" y="2113250"/>
              <a:ext cx="19050" cy="572800"/>
            </a:xfrm>
            <a:prstGeom prst="straightConnector1">
              <a:avLst/>
            </a:prstGeom>
            <a:ln>
              <a:solidFill>
                <a:srgbClr val="E96D48"/>
              </a:solidFill>
              <a:tailEnd type="triangle"/>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1676399" y="2374459"/>
              <a:ext cx="9665111" cy="1002967"/>
            </a:xfrm>
            <a:prstGeom prst="rect">
              <a:avLst/>
            </a:prstGeom>
          </p:spPr>
          <p:txBody>
            <a:bodyPr wrap="square">
              <a:spAutoFit/>
            </a:bodyPr>
            <a:lstStyle/>
            <a:p>
              <a:pPr marL="285750" indent="-285750">
                <a:lnSpc>
                  <a:spcPct val="200000"/>
                </a:lnSpc>
                <a:buFont typeface="Wingdings" panose="05000000000000000000" pitchFamily="2" charset="2"/>
                <a:buChar char="Ø"/>
              </a:pPr>
              <a:r>
                <a:rPr lang="zh-CN" altLang="en-US" sz="1600" dirty="0">
                  <a:solidFill>
                    <a:srgbClr val="404040"/>
                  </a:solidFill>
                  <a:latin typeface="微软雅黑" panose="020B0503020204020204" pitchFamily="34" charset="-122"/>
                  <a:ea typeface="微软雅黑" panose="020B0503020204020204" pitchFamily="34" charset="-122"/>
                </a:rPr>
                <a:t>李大钊编辑的这期</a:t>
              </a:r>
              <a:r>
                <a:rPr lang="en-US" altLang="zh-CN" sz="1600" dirty="0">
                  <a:solidFill>
                    <a:srgbClr val="404040"/>
                  </a:solidFill>
                  <a:latin typeface="微软雅黑" panose="020B0503020204020204" pitchFamily="34" charset="-122"/>
                  <a:ea typeface="微软雅黑" panose="020B0503020204020204"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rPr>
                <a:t>新青年</a:t>
              </a:r>
              <a:r>
                <a:rPr lang="en-US" altLang="zh-CN" sz="1600" dirty="0">
                  <a:solidFill>
                    <a:srgbClr val="404040"/>
                  </a:solidFill>
                  <a:latin typeface="微软雅黑" panose="020B0503020204020204" pitchFamily="34" charset="-122"/>
                  <a:ea typeface="微软雅黑" panose="020B0503020204020204"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rPr>
                <a:t>，也就是著名的“马克思主义研究专号”。除了为营救陈独秀四处奔走外，李大钊还完成了一篇对自己和中国日后发展都具有重要意义的著作</a:t>
              </a:r>
              <a:r>
                <a:rPr lang="en-US" altLang="zh-CN" sz="1600" dirty="0">
                  <a:solidFill>
                    <a:srgbClr val="404040"/>
                  </a:solidFill>
                  <a:latin typeface="微软雅黑" panose="020B0503020204020204" pitchFamily="34" charset="-122"/>
                  <a:ea typeface="微软雅黑" panose="020B0503020204020204" pitchFamily="34" charset="-122"/>
                </a:rPr>
                <a:t>——《</a:t>
              </a:r>
              <a:r>
                <a:rPr lang="zh-CN" altLang="en-US" sz="1600" dirty="0">
                  <a:solidFill>
                    <a:srgbClr val="404040"/>
                  </a:solidFill>
                  <a:latin typeface="微软雅黑" panose="020B0503020204020204" pitchFamily="34" charset="-122"/>
                  <a:ea typeface="微软雅黑" panose="020B0503020204020204" pitchFamily="34" charset="-122"/>
                </a:rPr>
                <a:t>我的马克思主义观</a:t>
              </a:r>
              <a:r>
                <a:rPr lang="en-US" altLang="zh-CN" sz="1600" dirty="0">
                  <a:solidFill>
                    <a:srgbClr val="404040"/>
                  </a:solidFill>
                  <a:latin typeface="微软雅黑" panose="020B0503020204020204" pitchFamily="34" charset="-122"/>
                  <a:ea typeface="微软雅黑" panose="020B0503020204020204" pitchFamily="34" charset="-122"/>
                </a:rPr>
                <a:t>》</a:t>
              </a:r>
              <a:endParaRPr lang="zh-CN" altLang="en-US" sz="1600" dirty="0">
                <a:solidFill>
                  <a:srgbClr val="404040"/>
                </a:solidFill>
                <a:latin typeface="微软雅黑" panose="020B0503020204020204" pitchFamily="34" charset="-122"/>
                <a:ea typeface="微软雅黑" panose="020B0503020204020204" pitchFamily="34" charset="-122"/>
              </a:endParaRPr>
            </a:p>
          </p:txBody>
        </p:sp>
        <p:sp>
          <p:nvSpPr>
            <p:cNvPr id="18" name="矩形 17"/>
            <p:cNvSpPr/>
            <p:nvPr/>
          </p:nvSpPr>
          <p:spPr>
            <a:xfrm>
              <a:off x="1676399" y="3803310"/>
              <a:ext cx="9665111" cy="1002967"/>
            </a:xfrm>
            <a:prstGeom prst="rect">
              <a:avLst/>
            </a:prstGeom>
          </p:spPr>
          <p:txBody>
            <a:bodyPr wrap="square">
              <a:spAutoFit/>
            </a:bodyPr>
            <a:lstStyle/>
            <a:p>
              <a:pPr marL="285750" indent="-285750">
                <a:lnSpc>
                  <a:spcPct val="200000"/>
                </a:lnSpc>
                <a:buFont typeface="Wingdings" panose="05000000000000000000" pitchFamily="2" charset="2"/>
                <a:buChar char="Ø"/>
              </a:pPr>
              <a:r>
                <a:rPr lang="zh-CN" altLang="en-US" sz="1600">
                  <a:solidFill>
                    <a:srgbClr val="404040"/>
                  </a:solidFill>
                  <a:latin typeface="微软雅黑" panose="020B0503020204020204" pitchFamily="34" charset="-122"/>
                  <a:ea typeface="微软雅黑" panose="020B0503020204020204" pitchFamily="34" charset="-122"/>
                </a:rPr>
                <a:t>发表在“马克思主义研究专号”上。</a:t>
              </a:r>
              <a:r>
                <a:rPr lang="en-US" altLang="zh-CN" sz="1600">
                  <a:solidFill>
                    <a:srgbClr val="404040"/>
                  </a:solidFill>
                  <a:latin typeface="微软雅黑" panose="020B0503020204020204" pitchFamily="34" charset="-122"/>
                  <a:ea typeface="微软雅黑" panose="020B0503020204020204" pitchFamily="34" charset="-122"/>
                </a:rPr>
                <a:t>《</a:t>
              </a:r>
              <a:r>
                <a:rPr lang="zh-CN" altLang="en-US" sz="1600">
                  <a:solidFill>
                    <a:srgbClr val="404040"/>
                  </a:solidFill>
                  <a:latin typeface="微软雅黑" panose="020B0503020204020204" pitchFamily="34" charset="-122"/>
                  <a:ea typeface="微软雅黑" panose="020B0503020204020204" pitchFamily="34" charset="-122"/>
                </a:rPr>
                <a:t>我的马克思主义观</a:t>
              </a:r>
              <a:r>
                <a:rPr lang="en-US" altLang="zh-CN" sz="1600">
                  <a:solidFill>
                    <a:srgbClr val="404040"/>
                  </a:solidFill>
                  <a:latin typeface="微软雅黑" panose="020B0503020204020204" pitchFamily="34" charset="-122"/>
                  <a:ea typeface="微软雅黑" panose="020B0503020204020204" pitchFamily="34" charset="-122"/>
                </a:rPr>
                <a:t>》</a:t>
              </a:r>
              <a:r>
                <a:rPr lang="zh-CN" altLang="en-US" sz="1600">
                  <a:solidFill>
                    <a:srgbClr val="404040"/>
                  </a:solidFill>
                  <a:latin typeface="微软雅黑" panose="020B0503020204020204" pitchFamily="34" charset="-122"/>
                  <a:ea typeface="微软雅黑" panose="020B0503020204020204" pitchFamily="34" charset="-122"/>
                </a:rPr>
                <a:t>对马克思主义的一些基本原理做了系统而简明的介绍，文中在第五、第六部分重点介绍和摘译了</a:t>
              </a:r>
              <a:r>
                <a:rPr lang="en-US" altLang="zh-CN" sz="1600">
                  <a:solidFill>
                    <a:srgbClr val="404040"/>
                  </a:solidFill>
                  <a:latin typeface="微软雅黑" panose="020B0503020204020204" pitchFamily="34" charset="-122"/>
                  <a:ea typeface="微软雅黑" panose="020B0503020204020204" pitchFamily="34" charset="-122"/>
                </a:rPr>
                <a:t>《</a:t>
              </a:r>
              <a:r>
                <a:rPr lang="zh-CN" altLang="en-US" sz="1600">
                  <a:solidFill>
                    <a:srgbClr val="404040"/>
                  </a:solidFill>
                  <a:latin typeface="微软雅黑" panose="020B0503020204020204" pitchFamily="34" charset="-122"/>
                  <a:ea typeface="微软雅黑" panose="020B0503020204020204" pitchFamily="34" charset="-122"/>
                </a:rPr>
                <a:t>共产党宣言</a:t>
              </a:r>
              <a:r>
                <a:rPr lang="en-US" altLang="zh-CN" sz="1600">
                  <a:solidFill>
                    <a:srgbClr val="404040"/>
                  </a:solidFill>
                  <a:latin typeface="微软雅黑" panose="020B0503020204020204" pitchFamily="34" charset="-122"/>
                  <a:ea typeface="微软雅黑" panose="020B0503020204020204" pitchFamily="34" charset="-122"/>
                </a:rPr>
                <a:t>》</a:t>
              </a:r>
              <a:r>
                <a:rPr lang="zh-CN" altLang="en-US" sz="1600">
                  <a:solidFill>
                    <a:srgbClr val="404040"/>
                  </a:solidFill>
                  <a:latin typeface="微软雅黑" panose="020B0503020204020204" pitchFamily="34" charset="-122"/>
                  <a:ea typeface="微软雅黑" panose="020B0503020204020204" pitchFamily="34" charset="-122"/>
                </a:rPr>
                <a:t>。</a:t>
              </a:r>
            </a:p>
          </p:txBody>
        </p:sp>
      </p:grpSp>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53050" y="107950"/>
            <a:ext cx="5467350" cy="36449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nodeType="afterGroup">
                            <p:stCondLst>
                              <p:cond delay="500"/>
                            </p:stCondLst>
                            <p:childTnLst>
                              <p:par>
                                <p:cTn id="9" presetID="2" presetClass="entr" presetSubtype="2"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8809822" y="3195657"/>
            <a:ext cx="2031325" cy="2309794"/>
          </a:xfrm>
          <a:prstGeom prst="rect">
            <a:avLst/>
          </a:prstGeom>
          <a:noFill/>
        </p:spPr>
        <p:txBody>
          <a:bodyPr vert="eaVert" wrap="square" rtlCol="0">
            <a:spAutoFit/>
          </a:bodyPr>
          <a:lstStyle/>
          <a:p>
            <a:pPr>
              <a:lnSpc>
                <a:spcPct val="150000"/>
              </a:lnSpc>
              <a:defRPr/>
            </a:pPr>
            <a:r>
              <a:rPr lang="zh-CN" altLang="en-US"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回国后积极提倡新文化运动，任</a:t>
            </a:r>
            <a:r>
              <a:rPr lang="en-US" altLang="zh-CN"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新青年</a:t>
            </a:r>
            <a:r>
              <a:rPr lang="en-US" altLang="zh-CN"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编辑，翻译出版了</a:t>
            </a:r>
            <a:r>
              <a:rPr lang="en-US" altLang="zh-CN"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共产党宣言</a:t>
            </a:r>
            <a:r>
              <a:rPr lang="en-US" altLang="zh-CN"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a:t>
            </a:r>
            <a:r>
              <a:rPr lang="zh-CN" altLang="en-US" sz="1600" spc="30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第一个中文全译本。</a:t>
            </a:r>
          </a:p>
        </p:txBody>
      </p:sp>
      <p:sp>
        <p:nvSpPr>
          <p:cNvPr id="13" name="平行四边形 12"/>
          <p:cNvSpPr/>
          <p:nvPr/>
        </p:nvSpPr>
        <p:spPr>
          <a:xfrm>
            <a:off x="-104763" y="2470190"/>
            <a:ext cx="9442237" cy="2813441"/>
          </a:xfrm>
          <a:prstGeom prst="parallelogram">
            <a:avLst>
              <a:gd name="adj" fmla="val 52869"/>
            </a:avLst>
          </a:prstGeom>
          <a:noFill/>
          <a:ln w="25400" cap="flat" cmpd="sng" algn="ctr">
            <a:noFill/>
            <a:prstDash val="solid"/>
          </a:ln>
          <a:effectLst/>
        </p:spPr>
        <p:txBody>
          <a:bodyPr rtlCol="0" anchor="ctr"/>
          <a:lstStyle/>
          <a:p>
            <a:pPr marL="285750" indent="-285750">
              <a:lnSpc>
                <a:spcPts val="2900"/>
              </a:lnSpc>
              <a:buFont typeface="Wingdings" panose="05000000000000000000" pitchFamily="2" charset="2"/>
              <a:buChar char="p"/>
              <a:defRPr/>
            </a:pP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1920</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年的早春，山区的气候还相当寒冷。</a:t>
            </a:r>
            <a:r>
              <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29</a:t>
            </a: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岁的陈望道躲进分水塘老屋附近的一间僻静的柴屋。端来两条长板凳，上面横放着一块铺板当作书桌，在泥地上铺上几捆稻草当作凳子。</a:t>
            </a:r>
            <a:endPar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endParaRPr>
          </a:p>
          <a:p>
            <a:pPr marL="285750" indent="-285750">
              <a:lnSpc>
                <a:spcPts val="2900"/>
              </a:lnSpc>
              <a:buFont typeface="Wingdings" panose="05000000000000000000" pitchFamily="2" charset="2"/>
              <a:buChar char="p"/>
              <a:defRPr/>
            </a:pPr>
            <a:endPar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endParaRPr>
          </a:p>
          <a:p>
            <a:pPr marL="285750" indent="-285750">
              <a:lnSpc>
                <a:spcPts val="2900"/>
              </a:lnSpc>
              <a:buFont typeface="Wingdings" panose="05000000000000000000" pitchFamily="2" charset="2"/>
              <a:buChar char="p"/>
              <a:defRPr/>
            </a:pPr>
            <a:r>
              <a:rPr lang="zh-CN" altLang="en-US"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rPr>
              <a:t>入夜后，点上一盏油灯，借着昏暗的灯光，埋头翻译。当时的条件十分艰苦，柴屋因经年失修破陋不堪。尤其到了晚上，春寒料峭，刺骨的寒风透过四壁漏墙向他袭来，常常使他冻得手足发麻。但他只是凭借柴屋里简单的用具，以及老母亲给他送来的每日三餐菜饭，夜以继日，孜孜不倦。</a:t>
            </a:r>
            <a:endParaRPr lang="zh-CN"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endParaRPr>
          </a:p>
        </p:txBody>
      </p:sp>
      <p:grpSp>
        <p:nvGrpSpPr>
          <p:cNvPr id="17" name="组合 16"/>
          <p:cNvGrpSpPr/>
          <p:nvPr/>
        </p:nvGrpSpPr>
        <p:grpSpPr>
          <a:xfrm>
            <a:off x="1322242" y="1650427"/>
            <a:ext cx="2855376" cy="461665"/>
            <a:chOff x="4103542" y="1574227"/>
            <a:chExt cx="2855376" cy="461665"/>
          </a:xfrm>
        </p:grpSpPr>
        <p:grpSp>
          <p:nvGrpSpPr>
            <p:cNvPr id="18" name="组合 17"/>
            <p:cNvGrpSpPr/>
            <p:nvPr>
              <p:custDataLst>
                <p:tags r:id="rId1"/>
              </p:custDataLst>
            </p:nvPr>
          </p:nvGrpSpPr>
          <p:grpSpPr>
            <a:xfrm>
              <a:off x="4103542" y="1583761"/>
              <a:ext cx="484505" cy="366395"/>
              <a:chOff x="17346109" y="1664292"/>
              <a:chExt cx="9755922" cy="8890686"/>
            </a:xfrm>
            <a:solidFill>
              <a:srgbClr val="0061CC"/>
            </a:solidFill>
          </p:grpSpPr>
          <p:sp>
            <p:nvSpPr>
              <p:cNvPr id="23" name="任意多边形: 形状 22"/>
              <p:cNvSpPr/>
              <p:nvPr>
                <p:custDataLst>
                  <p:tags r:id="rId5"/>
                </p:custDataLst>
              </p:nvPr>
            </p:nvSpPr>
            <p:spPr>
              <a:xfrm>
                <a:off x="23038353" y="1664292"/>
                <a:ext cx="4063677" cy="8890686"/>
              </a:xfrm>
              <a:custGeom>
                <a:avLst/>
                <a:gdLst/>
                <a:ahLst/>
                <a:cxnLst/>
                <a:rect l="0" t="0" r="0" b="0"/>
                <a:pathLst>
                  <a:path w="4063678" h="8890686">
                    <a:moveTo>
                      <a:pt x="4063677" y="1818386"/>
                    </a:moveTo>
                    <a:lnTo>
                      <a:pt x="4063677" y="0"/>
                    </a:lnTo>
                    <a:cubicBezTo>
                      <a:pt x="171430" y="205818"/>
                      <a:pt x="0" y="4849466"/>
                      <a:pt x="0" y="4849466"/>
                    </a:cubicBezTo>
                    <a:lnTo>
                      <a:pt x="0" y="8082153"/>
                    </a:lnTo>
                    <a:cubicBezTo>
                      <a:pt x="0" y="8528670"/>
                      <a:pt x="372050" y="8890685"/>
                      <a:pt x="831198" y="8890685"/>
                    </a:cubicBezTo>
                    <a:lnTo>
                      <a:pt x="3232233" y="8890685"/>
                    </a:lnTo>
                    <a:cubicBezTo>
                      <a:pt x="3691433" y="8890685"/>
                      <a:pt x="4063677" y="8528670"/>
                      <a:pt x="4063677" y="8082153"/>
                    </a:cubicBezTo>
                    <a:lnTo>
                      <a:pt x="4063677" y="5253576"/>
                    </a:lnTo>
                    <a:cubicBezTo>
                      <a:pt x="4063677" y="4807346"/>
                      <a:pt x="3691420" y="4445330"/>
                      <a:pt x="3232233" y="4445330"/>
                    </a:cubicBezTo>
                    <a:lnTo>
                      <a:pt x="2467744" y="4445330"/>
                    </a:lnTo>
                    <a:cubicBezTo>
                      <a:pt x="2292688" y="2208772"/>
                      <a:pt x="4063677" y="1818386"/>
                      <a:pt x="4063677" y="1818386"/>
                    </a:cubicBezTo>
                    <a:close/>
                  </a:path>
                </a:pathLst>
              </a:custGeom>
              <a:solidFill>
                <a:srgbClr val="E96D48"/>
              </a:solidFill>
              <a:ln w="12700">
                <a:solidFill>
                  <a:srgbClr val="E96D48"/>
                </a:solidFill>
                <a:prstDash val="solid"/>
                <a:miter lim="800000"/>
              </a:ln>
              <a:effectLst/>
            </p:spPr>
            <p:style>
              <a:lnRef idx="2">
                <a:srgbClr val="1E6BC5">
                  <a:shade val="50000"/>
                </a:srgbClr>
              </a:lnRef>
              <a:fillRef idx="1">
                <a:srgbClr val="1E6BC5"/>
              </a:fillRef>
              <a:effectRef idx="0">
                <a:srgbClr val="1E6BC5"/>
              </a:effectRef>
              <a:fontRef idx="minor">
                <a:sysClr val="window" lastClr="FFFFFF"/>
              </a:fontRef>
            </p:style>
            <p:txBody>
              <a:bodyPr rtlCol="0" anchor="ctr"/>
              <a:lstStyle/>
              <a:p>
                <a:pPr algn="ctr"/>
                <a:endParaRPr lang="zh-CN" altLang="en-US">
                  <a:solidFill>
                    <a:srgbClr val="FFFFFF"/>
                  </a:solidFill>
                  <a:cs typeface="字魂58号-创中黑" panose="00000500000000000000" charset="-122"/>
                </a:endParaRPr>
              </a:p>
            </p:txBody>
          </p:sp>
          <p:sp>
            <p:nvSpPr>
              <p:cNvPr id="24" name="任意多边形: 形状 23"/>
              <p:cNvSpPr/>
              <p:nvPr>
                <p:custDataLst>
                  <p:tags r:id="rId6"/>
                </p:custDataLst>
              </p:nvPr>
            </p:nvSpPr>
            <p:spPr>
              <a:xfrm>
                <a:off x="17346109" y="1664292"/>
                <a:ext cx="4063677" cy="8890686"/>
              </a:xfrm>
              <a:custGeom>
                <a:avLst/>
                <a:gdLst/>
                <a:ahLst/>
                <a:cxnLst/>
                <a:rect l="0" t="0" r="0" b="0"/>
                <a:pathLst>
                  <a:path w="4063678" h="8890686">
                    <a:moveTo>
                      <a:pt x="0" y="4849466"/>
                    </a:moveTo>
                    <a:lnTo>
                      <a:pt x="0" y="8082153"/>
                    </a:lnTo>
                    <a:cubicBezTo>
                      <a:pt x="0" y="8528670"/>
                      <a:pt x="372049" y="8890685"/>
                      <a:pt x="831198" y="8890685"/>
                    </a:cubicBezTo>
                    <a:lnTo>
                      <a:pt x="3232232" y="8890685"/>
                    </a:lnTo>
                    <a:cubicBezTo>
                      <a:pt x="3691433" y="8890685"/>
                      <a:pt x="4063677" y="8528670"/>
                      <a:pt x="4063677" y="8082153"/>
                    </a:cubicBezTo>
                    <a:lnTo>
                      <a:pt x="4063677" y="5253576"/>
                    </a:lnTo>
                    <a:cubicBezTo>
                      <a:pt x="4063677" y="4807346"/>
                      <a:pt x="3691420" y="4445330"/>
                      <a:pt x="3232232" y="4445330"/>
                    </a:cubicBezTo>
                    <a:lnTo>
                      <a:pt x="2467743" y="4445330"/>
                    </a:lnTo>
                    <a:cubicBezTo>
                      <a:pt x="2292688" y="2208772"/>
                      <a:pt x="4063677" y="1818386"/>
                      <a:pt x="4063677" y="1818386"/>
                    </a:cubicBezTo>
                    <a:lnTo>
                      <a:pt x="4063677" y="0"/>
                    </a:lnTo>
                    <a:cubicBezTo>
                      <a:pt x="171430" y="205818"/>
                      <a:pt x="0" y="4849466"/>
                      <a:pt x="0" y="4849466"/>
                    </a:cubicBezTo>
                    <a:close/>
                  </a:path>
                </a:pathLst>
              </a:custGeom>
              <a:solidFill>
                <a:srgbClr val="E96D48"/>
              </a:solidFill>
              <a:ln w="12700">
                <a:solidFill>
                  <a:srgbClr val="E96D48"/>
                </a:solidFill>
                <a:prstDash val="solid"/>
                <a:miter lim="800000"/>
              </a:ln>
              <a:effectLst/>
            </p:spPr>
            <p:style>
              <a:lnRef idx="2">
                <a:srgbClr val="1E6BC5">
                  <a:shade val="50000"/>
                </a:srgbClr>
              </a:lnRef>
              <a:fillRef idx="1">
                <a:srgbClr val="1E6BC5"/>
              </a:fillRef>
              <a:effectRef idx="0">
                <a:srgbClr val="1E6BC5"/>
              </a:effectRef>
              <a:fontRef idx="minor">
                <a:sysClr val="window" lastClr="FFFFFF"/>
              </a:fontRef>
            </p:style>
            <p:txBody>
              <a:bodyPr rtlCol="0" anchor="ctr"/>
              <a:lstStyle/>
              <a:p>
                <a:pPr algn="ctr"/>
                <a:endParaRPr lang="zh-CN" altLang="en-US">
                  <a:solidFill>
                    <a:srgbClr val="FFFFFF"/>
                  </a:solidFill>
                  <a:cs typeface="字魂58号-创中黑" panose="00000500000000000000" charset="-122"/>
                </a:endParaRPr>
              </a:p>
            </p:txBody>
          </p:sp>
        </p:grpSp>
        <p:sp>
          <p:nvSpPr>
            <p:cNvPr id="19" name="文本框 18"/>
            <p:cNvSpPr txBox="1"/>
            <p:nvPr/>
          </p:nvSpPr>
          <p:spPr>
            <a:xfrm>
              <a:off x="4771404" y="1574227"/>
              <a:ext cx="1572246" cy="461665"/>
            </a:xfrm>
            <a:prstGeom prst="rect">
              <a:avLst/>
            </a:prstGeom>
            <a:noFill/>
          </p:spPr>
          <p:txBody>
            <a:bodyPr wrap="square" rtlCol="0" anchor="t">
              <a:spAutoFit/>
            </a:bodyPr>
            <a:lstStyle/>
            <a:p>
              <a:pPr algn="dist"/>
              <a:r>
                <a:rPr lang="zh-CN" altLang="en-US" sz="2400" b="1">
                  <a:solidFill>
                    <a:srgbClr val="404040"/>
                  </a:solidFill>
                  <a:latin typeface="微软雅黑" panose="020B0503020204020204" pitchFamily="34" charset="-122"/>
                  <a:ea typeface="微软雅黑" panose="020B0503020204020204" pitchFamily="34" charset="-122"/>
                  <a:sym typeface="+mn-ea"/>
                </a:rPr>
                <a:t>陈望道</a:t>
              </a:r>
            </a:p>
          </p:txBody>
        </p:sp>
        <p:grpSp>
          <p:nvGrpSpPr>
            <p:cNvPr id="20" name="组合 19"/>
            <p:cNvGrpSpPr/>
            <p:nvPr>
              <p:custDataLst>
                <p:tags r:id="rId2"/>
              </p:custDataLst>
            </p:nvPr>
          </p:nvGrpSpPr>
          <p:grpSpPr>
            <a:xfrm flipH="1">
              <a:off x="6474413" y="1583761"/>
              <a:ext cx="484505" cy="366395"/>
              <a:chOff x="20181077" y="1664292"/>
              <a:chExt cx="9755921" cy="8890686"/>
            </a:xfrm>
            <a:solidFill>
              <a:srgbClr val="0061CC"/>
            </a:solidFill>
          </p:grpSpPr>
          <p:sp>
            <p:nvSpPr>
              <p:cNvPr id="21" name="任意多边形: 形状 20"/>
              <p:cNvSpPr/>
              <p:nvPr>
                <p:custDataLst>
                  <p:tags r:id="rId3"/>
                </p:custDataLst>
              </p:nvPr>
            </p:nvSpPr>
            <p:spPr>
              <a:xfrm>
                <a:off x="25873320" y="1664292"/>
                <a:ext cx="4063677" cy="8890686"/>
              </a:xfrm>
              <a:custGeom>
                <a:avLst/>
                <a:gdLst/>
                <a:ahLst/>
                <a:cxnLst/>
                <a:rect l="0" t="0" r="0" b="0"/>
                <a:pathLst>
                  <a:path w="4063678" h="8890686">
                    <a:moveTo>
                      <a:pt x="4063677" y="1818386"/>
                    </a:moveTo>
                    <a:lnTo>
                      <a:pt x="4063677" y="0"/>
                    </a:lnTo>
                    <a:cubicBezTo>
                      <a:pt x="171430" y="205818"/>
                      <a:pt x="0" y="4849466"/>
                      <a:pt x="0" y="4849466"/>
                    </a:cubicBezTo>
                    <a:lnTo>
                      <a:pt x="0" y="8082153"/>
                    </a:lnTo>
                    <a:cubicBezTo>
                      <a:pt x="0" y="8528670"/>
                      <a:pt x="372050" y="8890685"/>
                      <a:pt x="831198" y="8890685"/>
                    </a:cubicBezTo>
                    <a:lnTo>
                      <a:pt x="3232233" y="8890685"/>
                    </a:lnTo>
                    <a:cubicBezTo>
                      <a:pt x="3691433" y="8890685"/>
                      <a:pt x="4063677" y="8528670"/>
                      <a:pt x="4063677" y="8082153"/>
                    </a:cubicBezTo>
                    <a:lnTo>
                      <a:pt x="4063677" y="5253576"/>
                    </a:lnTo>
                    <a:cubicBezTo>
                      <a:pt x="4063677" y="4807346"/>
                      <a:pt x="3691420" y="4445330"/>
                      <a:pt x="3232233" y="4445330"/>
                    </a:cubicBezTo>
                    <a:lnTo>
                      <a:pt x="2467744" y="4445330"/>
                    </a:lnTo>
                    <a:cubicBezTo>
                      <a:pt x="2292688" y="2208772"/>
                      <a:pt x="4063677" y="1818386"/>
                      <a:pt x="4063677" y="1818386"/>
                    </a:cubicBezTo>
                    <a:close/>
                  </a:path>
                </a:pathLst>
              </a:custGeom>
              <a:solidFill>
                <a:srgbClr val="E96D48"/>
              </a:solidFill>
              <a:ln w="12700">
                <a:solidFill>
                  <a:srgbClr val="E96D48"/>
                </a:solidFill>
                <a:prstDash val="solid"/>
                <a:miter lim="800000"/>
              </a:ln>
              <a:effectLst/>
            </p:spPr>
            <p:style>
              <a:lnRef idx="2">
                <a:srgbClr val="1E6BC5">
                  <a:shade val="50000"/>
                </a:srgbClr>
              </a:lnRef>
              <a:fillRef idx="1">
                <a:srgbClr val="1E6BC5"/>
              </a:fillRef>
              <a:effectRef idx="0">
                <a:srgbClr val="1E6BC5"/>
              </a:effectRef>
              <a:fontRef idx="minor">
                <a:sysClr val="window" lastClr="FFFFFF"/>
              </a:fontRef>
            </p:style>
            <p:txBody>
              <a:bodyPr rtlCol="0" anchor="ctr"/>
              <a:lstStyle/>
              <a:p>
                <a:pPr algn="ctr"/>
                <a:endParaRPr lang="zh-CN" altLang="en-US">
                  <a:solidFill>
                    <a:srgbClr val="FFFFFF"/>
                  </a:solidFill>
                  <a:cs typeface="字魂58号-创中黑" panose="00000500000000000000" charset="-122"/>
                </a:endParaRPr>
              </a:p>
            </p:txBody>
          </p:sp>
          <p:sp>
            <p:nvSpPr>
              <p:cNvPr id="22" name="任意多边形: 形状 21"/>
              <p:cNvSpPr/>
              <p:nvPr>
                <p:custDataLst>
                  <p:tags r:id="rId4"/>
                </p:custDataLst>
              </p:nvPr>
            </p:nvSpPr>
            <p:spPr>
              <a:xfrm>
                <a:off x="20181077" y="1664292"/>
                <a:ext cx="4063677" cy="8890686"/>
              </a:xfrm>
              <a:custGeom>
                <a:avLst/>
                <a:gdLst/>
                <a:ahLst/>
                <a:cxnLst/>
                <a:rect l="0" t="0" r="0" b="0"/>
                <a:pathLst>
                  <a:path w="4063678" h="8890686">
                    <a:moveTo>
                      <a:pt x="0" y="4849466"/>
                    </a:moveTo>
                    <a:lnTo>
                      <a:pt x="0" y="8082153"/>
                    </a:lnTo>
                    <a:cubicBezTo>
                      <a:pt x="0" y="8528670"/>
                      <a:pt x="372049" y="8890685"/>
                      <a:pt x="831198" y="8890685"/>
                    </a:cubicBezTo>
                    <a:lnTo>
                      <a:pt x="3232232" y="8890685"/>
                    </a:lnTo>
                    <a:cubicBezTo>
                      <a:pt x="3691433" y="8890685"/>
                      <a:pt x="4063677" y="8528670"/>
                      <a:pt x="4063677" y="8082153"/>
                    </a:cubicBezTo>
                    <a:lnTo>
                      <a:pt x="4063677" y="5253576"/>
                    </a:lnTo>
                    <a:cubicBezTo>
                      <a:pt x="4063677" y="4807346"/>
                      <a:pt x="3691420" y="4445330"/>
                      <a:pt x="3232232" y="4445330"/>
                    </a:cubicBezTo>
                    <a:lnTo>
                      <a:pt x="2467743" y="4445330"/>
                    </a:lnTo>
                    <a:cubicBezTo>
                      <a:pt x="2292688" y="2208772"/>
                      <a:pt x="4063677" y="1818386"/>
                      <a:pt x="4063677" y="1818386"/>
                    </a:cubicBezTo>
                    <a:lnTo>
                      <a:pt x="4063677" y="0"/>
                    </a:lnTo>
                    <a:cubicBezTo>
                      <a:pt x="171430" y="205818"/>
                      <a:pt x="0" y="4849466"/>
                      <a:pt x="0" y="4849466"/>
                    </a:cubicBezTo>
                    <a:close/>
                  </a:path>
                </a:pathLst>
              </a:custGeom>
              <a:solidFill>
                <a:srgbClr val="E96D48"/>
              </a:solidFill>
              <a:ln w="12700">
                <a:solidFill>
                  <a:srgbClr val="E96D48"/>
                </a:solidFill>
                <a:prstDash val="solid"/>
                <a:miter lim="800000"/>
              </a:ln>
              <a:effectLst/>
            </p:spPr>
            <p:style>
              <a:lnRef idx="2">
                <a:srgbClr val="1E6BC5">
                  <a:shade val="50000"/>
                </a:srgbClr>
              </a:lnRef>
              <a:fillRef idx="1">
                <a:srgbClr val="1E6BC5"/>
              </a:fillRef>
              <a:effectRef idx="0">
                <a:srgbClr val="1E6BC5"/>
              </a:effectRef>
              <a:fontRef idx="minor">
                <a:sysClr val="window" lastClr="FFFFFF"/>
              </a:fontRef>
            </p:style>
            <p:txBody>
              <a:bodyPr rtlCol="0" anchor="ctr"/>
              <a:lstStyle/>
              <a:p>
                <a:pPr algn="ctr"/>
                <a:endParaRPr lang="zh-CN" altLang="en-US">
                  <a:solidFill>
                    <a:srgbClr val="FFFFFF"/>
                  </a:solidFill>
                  <a:cs typeface="字魂58号-创中黑" panose="00000500000000000000" charset="-122"/>
                </a:endParaRPr>
              </a:p>
            </p:txBody>
          </p:sp>
        </p:grpSp>
      </p:grpSp>
      <p:grpSp>
        <p:nvGrpSpPr>
          <p:cNvPr id="2" name="组合 1"/>
          <p:cNvGrpSpPr/>
          <p:nvPr/>
        </p:nvGrpSpPr>
        <p:grpSpPr>
          <a:xfrm>
            <a:off x="8359878" y="457200"/>
            <a:ext cx="2862656" cy="2862655"/>
            <a:chOff x="8359878" y="457200"/>
            <a:chExt cx="2862656" cy="2862655"/>
          </a:xfrm>
        </p:grpSpPr>
        <p:pic>
          <p:nvPicPr>
            <p:cNvPr id="15" name="图片 14"/>
            <p:cNvPicPr>
              <a:picLocks noChangeAspect="1"/>
            </p:cNvPicPr>
            <p:nvPr/>
          </p:nvPicPr>
          <p:blipFill>
            <a:blip r:embed="rId8"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8359878" y="457200"/>
              <a:ext cx="2862656" cy="2862655"/>
            </a:xfrm>
            <a:prstGeom prst="rect">
              <a:avLst/>
            </a:prstGeom>
          </p:spPr>
        </p:pic>
        <p:sp>
          <p:nvSpPr>
            <p:cNvPr id="25" name="文本框 24"/>
            <p:cNvSpPr txBox="1"/>
            <p:nvPr/>
          </p:nvSpPr>
          <p:spPr>
            <a:xfrm>
              <a:off x="8949704" y="1249624"/>
              <a:ext cx="1602182" cy="1200329"/>
            </a:xfrm>
            <a:prstGeom prst="rect">
              <a:avLst/>
            </a:prstGeom>
            <a:noFill/>
          </p:spPr>
          <p:txBody>
            <a:bodyPr wrap="square" rtlCol="0" anchor="t">
              <a:spAutoFit/>
            </a:bodyPr>
            <a:lstStyle/>
            <a:p>
              <a:pPr algn="ctr"/>
              <a:r>
                <a:rPr lang="en-US" altLang="zh-CN" sz="2400" b="1">
                  <a:solidFill>
                    <a:srgbClr val="404040"/>
                  </a:solidFill>
                  <a:latin typeface="微软雅黑" panose="020B0503020204020204" pitchFamily="34" charset="-122"/>
                  <a:ea typeface="微软雅黑" panose="020B0503020204020204" pitchFamily="34" charset="-122"/>
                  <a:sym typeface="+mn-ea"/>
                </a:rPr>
                <a:t>《</a:t>
              </a:r>
              <a:r>
                <a:rPr lang="zh-CN" altLang="en-US" sz="2400" b="1">
                  <a:solidFill>
                    <a:srgbClr val="404040"/>
                  </a:solidFill>
                  <a:latin typeface="微软雅黑" panose="020B0503020204020204" pitchFamily="34" charset="-122"/>
                  <a:ea typeface="微软雅黑" panose="020B0503020204020204" pitchFamily="34" charset="-122"/>
                  <a:sym typeface="+mn-ea"/>
                </a:rPr>
                <a:t>共产党宣言</a:t>
              </a:r>
              <a:r>
                <a:rPr lang="en-US" altLang="zh-CN" sz="2400" b="1">
                  <a:solidFill>
                    <a:srgbClr val="404040"/>
                  </a:solidFill>
                  <a:latin typeface="微软雅黑" panose="020B0503020204020204" pitchFamily="34" charset="-122"/>
                  <a:ea typeface="微软雅黑" panose="020B0503020204020204" pitchFamily="34" charset="-122"/>
                  <a:sym typeface="+mn-ea"/>
                </a:rPr>
                <a:t>》</a:t>
              </a:r>
              <a:r>
                <a:rPr lang="zh-CN" altLang="en-US" sz="2400" b="1">
                  <a:solidFill>
                    <a:srgbClr val="404040"/>
                  </a:solidFill>
                  <a:latin typeface="微软雅黑" panose="020B0503020204020204" pitchFamily="34" charset="-122"/>
                  <a:ea typeface="微软雅黑" panose="020B0503020204020204" pitchFamily="34" charset="-122"/>
                  <a:sym typeface="+mn-ea"/>
                </a:rPr>
                <a:t>翻译成功</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left)">
                                      <p:cBhvr>
                                        <p:cTn id="13" dur="500"/>
                                        <p:tgtEl>
                                          <p:spTgt spid="13"/>
                                        </p:tgtEl>
                                      </p:cBhvr>
                                    </p:animEffect>
                                  </p:childTnLst>
                                </p:cTn>
                              </p:par>
                            </p:childTnLst>
                          </p:cTn>
                        </p:par>
                        <p:par>
                          <p:cTn id="14" fill="hold" nodeType="afterGroup">
                            <p:stCondLst>
                              <p:cond delay="1000"/>
                            </p:stCondLst>
                            <p:childTnLst>
                              <p:par>
                                <p:cTn id="15" presetID="53"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nodeType="afterGroup">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圆角 22"/>
          <p:cNvSpPr/>
          <p:nvPr/>
        </p:nvSpPr>
        <p:spPr bwMode="auto">
          <a:xfrm>
            <a:off x="3228975" y="1208980"/>
            <a:ext cx="5819775" cy="548206"/>
          </a:xfrm>
          <a:prstGeom prst="roundRect">
            <a:avLst>
              <a:gd name="adj" fmla="val 5000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dist"/>
            <a:r>
              <a:rPr lang="zh-CN" altLang="en-US" sz="2400" b="1">
                <a:ln w="19050">
                  <a:noFill/>
                </a:ln>
                <a:solidFill>
                  <a:srgbClr val="404040"/>
                </a:solidFill>
                <a:latin typeface="微软雅黑" panose="020B0503020204020204" pitchFamily="34" charset="-122"/>
                <a:ea typeface="微软雅黑" panose="020B0503020204020204" pitchFamily="34" charset="-122"/>
                <a:sym typeface="+mn-lt"/>
              </a:rPr>
              <a:t>三本书让毛泽东建立起马克思主义信仰</a:t>
            </a:r>
          </a:p>
        </p:txBody>
      </p:sp>
      <p:grpSp>
        <p:nvGrpSpPr>
          <p:cNvPr id="24" name="组合 23"/>
          <p:cNvGrpSpPr/>
          <p:nvPr/>
        </p:nvGrpSpPr>
        <p:grpSpPr>
          <a:xfrm>
            <a:off x="1533525" y="2100086"/>
            <a:ext cx="2647950" cy="1333500"/>
            <a:chOff x="2190750" y="2933700"/>
            <a:chExt cx="2647950" cy="1333500"/>
          </a:xfrm>
        </p:grpSpPr>
        <p:cxnSp>
          <p:nvCxnSpPr>
            <p:cNvPr id="25" name="直接箭头连接符 24"/>
            <p:cNvCxnSpPr/>
            <p:nvPr/>
          </p:nvCxnSpPr>
          <p:spPr>
            <a:xfrm flipH="1">
              <a:off x="3467100" y="2933700"/>
              <a:ext cx="0" cy="781050"/>
            </a:xfrm>
            <a:prstGeom prst="straightConnector1">
              <a:avLst/>
            </a:prstGeom>
            <a:ln>
              <a:solidFill>
                <a:srgbClr val="E96D48"/>
              </a:solidFill>
              <a:tailEnd type="triangle"/>
            </a:ln>
          </p:spPr>
          <p:style>
            <a:lnRef idx="1">
              <a:schemeClr val="accent1"/>
            </a:lnRef>
            <a:fillRef idx="0">
              <a:schemeClr val="accent1"/>
            </a:fillRef>
            <a:effectRef idx="0">
              <a:schemeClr val="accent1"/>
            </a:effectRef>
            <a:fontRef idx="minor">
              <a:schemeClr val="tx1"/>
            </a:fontRef>
          </p:style>
        </p:cxnSp>
        <p:sp>
          <p:nvSpPr>
            <p:cNvPr id="26" name="对话气泡: 矩形 25"/>
            <p:cNvSpPr/>
            <p:nvPr/>
          </p:nvSpPr>
          <p:spPr>
            <a:xfrm>
              <a:off x="2190750" y="3733800"/>
              <a:ext cx="2647950" cy="514350"/>
            </a:xfrm>
            <a:prstGeom prst="wedgeRectCallou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7" name="矩形: 圆角 26"/>
            <p:cNvSpPr/>
            <p:nvPr/>
          </p:nvSpPr>
          <p:spPr bwMode="auto">
            <a:xfrm>
              <a:off x="2219325" y="3718994"/>
              <a:ext cx="2533650" cy="548206"/>
            </a:xfrm>
            <a:prstGeom prst="roundRect">
              <a:avLst>
                <a:gd name="adj" fmla="val 5000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b="1">
                  <a:ln w="19050">
                    <a:noFill/>
                  </a:ln>
                  <a:solidFill>
                    <a:srgbClr val="FFFFFF"/>
                  </a:solidFill>
                  <a:latin typeface="微软雅黑" panose="020B0503020204020204" pitchFamily="34" charset="-122"/>
                  <a:ea typeface="微软雅黑" panose="020B0503020204020204" pitchFamily="34" charset="-122"/>
                  <a:sym typeface="+mn-lt"/>
                </a:rPr>
                <a:t>《</a:t>
              </a:r>
              <a:r>
                <a:rPr lang="zh-CN" altLang="en-US" sz="2400" b="1">
                  <a:ln w="19050">
                    <a:noFill/>
                  </a:ln>
                  <a:solidFill>
                    <a:srgbClr val="FFFFFF"/>
                  </a:solidFill>
                  <a:latin typeface="微软雅黑" panose="020B0503020204020204" pitchFamily="34" charset="-122"/>
                  <a:ea typeface="微软雅黑" panose="020B0503020204020204" pitchFamily="34" charset="-122"/>
                  <a:sym typeface="+mn-lt"/>
                </a:rPr>
                <a:t>共产党宣言</a:t>
              </a:r>
              <a:r>
                <a:rPr lang="en-US" altLang="zh-CN" sz="2400" b="1">
                  <a:ln w="19050">
                    <a:noFill/>
                  </a:ln>
                  <a:solidFill>
                    <a:srgbClr val="FFFFFF"/>
                  </a:solidFill>
                  <a:latin typeface="微软雅黑" panose="020B0503020204020204" pitchFamily="34" charset="-122"/>
                  <a:ea typeface="微软雅黑" panose="020B0503020204020204" pitchFamily="34" charset="-122"/>
                  <a:sym typeface="+mn-lt"/>
                </a:rPr>
                <a:t>》 </a:t>
              </a:r>
            </a:p>
          </p:txBody>
        </p:sp>
      </p:grpSp>
      <p:sp>
        <p:nvSpPr>
          <p:cNvPr id="28" name="矩形 27"/>
          <p:cNvSpPr/>
          <p:nvPr/>
        </p:nvSpPr>
        <p:spPr>
          <a:xfrm>
            <a:off x="1582102" y="3677998"/>
            <a:ext cx="9162097" cy="1895519"/>
          </a:xfrm>
          <a:prstGeom prst="rect">
            <a:avLst/>
          </a:prstGeom>
        </p:spPr>
        <p:txBody>
          <a:bodyPr wrap="square">
            <a:spAutoFit/>
          </a:bodyPr>
          <a:lstStyle/>
          <a:p>
            <a:pPr>
              <a:lnSpc>
                <a:spcPct val="150000"/>
              </a:lnSpc>
              <a:buClr>
                <a:srgbClr val="C00000"/>
              </a:buClr>
              <a:defRPr/>
            </a:pPr>
            <a:r>
              <a:rPr lang="en-US" altLang="zh-CN" sz="1600" dirty="0">
                <a:solidFill>
                  <a:srgbClr val="000000"/>
                </a:solidFill>
                <a:latin typeface="微软雅黑" panose="020B0503020204020204" pitchFamily="34" charset="-122"/>
                <a:ea typeface="微软雅黑" panose="020B0503020204020204" pitchFamily="34" charset="-122"/>
                <a:cs typeface="+mn-ea"/>
                <a:sym typeface="+mn-lt"/>
              </a:rPr>
              <a:t>《</a:t>
            </a:r>
            <a:r>
              <a:rPr lang="zh-CN" altLang="en-US" sz="1600" dirty="0">
                <a:solidFill>
                  <a:srgbClr val="000000"/>
                </a:solidFill>
                <a:latin typeface="微软雅黑" panose="020B0503020204020204" pitchFamily="34" charset="-122"/>
                <a:ea typeface="微软雅黑" panose="020B0503020204020204" pitchFamily="34" charset="-122"/>
                <a:cs typeface="+mn-ea"/>
                <a:sym typeface="+mn-lt"/>
              </a:rPr>
              <a:t>共产党宣言</a:t>
            </a:r>
            <a:r>
              <a:rPr lang="en-US" altLang="zh-CN" sz="1600" dirty="0">
                <a:solidFill>
                  <a:srgbClr val="000000"/>
                </a:solidFill>
                <a:latin typeface="微软雅黑" panose="020B0503020204020204" pitchFamily="34" charset="-122"/>
                <a:ea typeface="微软雅黑" panose="020B0503020204020204" pitchFamily="34" charset="-122"/>
                <a:cs typeface="+mn-ea"/>
                <a:sym typeface="+mn-lt"/>
              </a:rPr>
              <a:t>》</a:t>
            </a:r>
            <a:r>
              <a:rPr lang="zh-CN" altLang="en-US" sz="1600" dirty="0">
                <a:solidFill>
                  <a:srgbClr val="000000"/>
                </a:solidFill>
                <a:latin typeface="微软雅黑" panose="020B0503020204020204" pitchFamily="34" charset="-122"/>
                <a:ea typeface="微软雅黑" panose="020B0503020204020204" pitchFamily="34" charset="-122"/>
                <a:cs typeface="+mn-ea"/>
                <a:sym typeface="+mn-lt"/>
              </a:rPr>
              <a:t>的首个中文版，为中国共产党的创建作了重要的理论准备。中共早期领导人和党员，无不是这本书的读者和信徒，从中汲取知识和力量。</a:t>
            </a:r>
            <a:r>
              <a:rPr lang="en-US" altLang="zh-CN" sz="1600" dirty="0">
                <a:solidFill>
                  <a:srgbClr val="000000"/>
                </a:solidFill>
                <a:latin typeface="微软雅黑" panose="020B0503020204020204" pitchFamily="34" charset="-122"/>
                <a:ea typeface="微软雅黑" panose="020B0503020204020204" pitchFamily="34" charset="-122"/>
                <a:cs typeface="+mn-ea"/>
                <a:sym typeface="+mn-lt"/>
              </a:rPr>
              <a:t>1936</a:t>
            </a:r>
            <a:r>
              <a:rPr lang="zh-CN" altLang="en-US" sz="1600" dirty="0">
                <a:solidFill>
                  <a:srgbClr val="000000"/>
                </a:solidFill>
                <a:latin typeface="微软雅黑" panose="020B0503020204020204" pitchFamily="34" charset="-122"/>
                <a:ea typeface="微软雅黑" panose="020B0503020204020204" pitchFamily="34" charset="-122"/>
                <a:cs typeface="+mn-ea"/>
                <a:sym typeface="+mn-lt"/>
              </a:rPr>
              <a:t>年</a:t>
            </a:r>
            <a:r>
              <a:rPr lang="en-US" altLang="zh-CN" sz="1600" dirty="0">
                <a:solidFill>
                  <a:srgbClr val="000000"/>
                </a:solidFill>
                <a:latin typeface="微软雅黑" panose="020B0503020204020204" pitchFamily="34" charset="-122"/>
                <a:ea typeface="微软雅黑" panose="020B0503020204020204" pitchFamily="34" charset="-122"/>
                <a:cs typeface="+mn-ea"/>
                <a:sym typeface="+mn-lt"/>
              </a:rPr>
              <a:t>7</a:t>
            </a:r>
            <a:r>
              <a:rPr lang="zh-CN" altLang="en-US" sz="1600" dirty="0">
                <a:solidFill>
                  <a:srgbClr val="000000"/>
                </a:solidFill>
                <a:latin typeface="微软雅黑" panose="020B0503020204020204" pitchFamily="34" charset="-122"/>
                <a:ea typeface="微软雅黑" panose="020B0503020204020204" pitchFamily="34" charset="-122"/>
                <a:cs typeface="+mn-ea"/>
                <a:sym typeface="+mn-lt"/>
              </a:rPr>
              <a:t>月，毛泽东对来延安采访的美国记者埃德加</a:t>
            </a:r>
            <a:r>
              <a:rPr lang="en-US" altLang="zh-CN" sz="1600" dirty="0">
                <a:solidFill>
                  <a:srgbClr val="000000"/>
                </a:solidFill>
                <a:latin typeface="微软雅黑" panose="020B0503020204020204" pitchFamily="34" charset="-122"/>
                <a:ea typeface="微软雅黑" panose="020B0503020204020204" pitchFamily="34" charset="-122"/>
                <a:cs typeface="+mn-ea"/>
                <a:sym typeface="+mn-lt"/>
              </a:rPr>
              <a:t>·</a:t>
            </a:r>
            <a:r>
              <a:rPr lang="zh-CN" altLang="en-US" sz="1600" dirty="0">
                <a:solidFill>
                  <a:srgbClr val="000000"/>
                </a:solidFill>
                <a:latin typeface="微软雅黑" panose="020B0503020204020204" pitchFamily="34" charset="-122"/>
                <a:ea typeface="微软雅黑" panose="020B0503020204020204" pitchFamily="34" charset="-122"/>
                <a:cs typeface="+mn-ea"/>
                <a:sym typeface="+mn-lt"/>
              </a:rPr>
              <a:t>斯诺坦露自己思想成长历程时，深有感触地回忆说：“我热心地搜寻那时候能找到的为数不多的用中文写的共产主义书籍。有三本书特别深地铭刻在我的心中，建立起我对马克思主义的信仰。我一旦接受了马克思主义是对历史的正确解释以后，我对马克思主义的信仰就没有动摇过。</a:t>
            </a:r>
          </a:p>
        </p:txBody>
      </p:sp>
      <p:grpSp>
        <p:nvGrpSpPr>
          <p:cNvPr id="40" name="组合 39"/>
          <p:cNvGrpSpPr/>
          <p:nvPr/>
        </p:nvGrpSpPr>
        <p:grpSpPr>
          <a:xfrm>
            <a:off x="4678743" y="2100086"/>
            <a:ext cx="2647950" cy="1333500"/>
            <a:chOff x="2190750" y="2933700"/>
            <a:chExt cx="2647950" cy="1333500"/>
          </a:xfrm>
        </p:grpSpPr>
        <p:cxnSp>
          <p:nvCxnSpPr>
            <p:cNvPr id="41" name="直接箭头连接符 40"/>
            <p:cNvCxnSpPr/>
            <p:nvPr/>
          </p:nvCxnSpPr>
          <p:spPr>
            <a:xfrm flipH="1">
              <a:off x="3467100" y="2933700"/>
              <a:ext cx="0" cy="781050"/>
            </a:xfrm>
            <a:prstGeom prst="straightConnector1">
              <a:avLst/>
            </a:prstGeom>
            <a:ln>
              <a:solidFill>
                <a:srgbClr val="E96D48"/>
              </a:solidFill>
              <a:tailEnd type="triangle"/>
            </a:ln>
          </p:spPr>
          <p:style>
            <a:lnRef idx="1">
              <a:schemeClr val="accent1"/>
            </a:lnRef>
            <a:fillRef idx="0">
              <a:schemeClr val="accent1"/>
            </a:fillRef>
            <a:effectRef idx="0">
              <a:schemeClr val="accent1"/>
            </a:effectRef>
            <a:fontRef idx="minor">
              <a:schemeClr val="tx1"/>
            </a:fontRef>
          </p:style>
        </p:cxnSp>
        <p:sp>
          <p:nvSpPr>
            <p:cNvPr id="42" name="对话气泡: 矩形 41"/>
            <p:cNvSpPr/>
            <p:nvPr/>
          </p:nvSpPr>
          <p:spPr>
            <a:xfrm>
              <a:off x="2190750" y="3733800"/>
              <a:ext cx="2647950" cy="514350"/>
            </a:xfrm>
            <a:prstGeom prst="wedgeRectCallou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3" name="矩形: 圆角 42"/>
            <p:cNvSpPr/>
            <p:nvPr/>
          </p:nvSpPr>
          <p:spPr bwMode="auto">
            <a:xfrm>
              <a:off x="2219325" y="3718994"/>
              <a:ext cx="2533650" cy="548206"/>
            </a:xfrm>
            <a:prstGeom prst="roundRect">
              <a:avLst>
                <a:gd name="adj" fmla="val 5000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b="1">
                  <a:ln w="19050">
                    <a:noFill/>
                  </a:ln>
                  <a:solidFill>
                    <a:srgbClr val="FFFFFF"/>
                  </a:solidFill>
                  <a:latin typeface="微软雅黑" panose="020B0503020204020204" pitchFamily="34" charset="-122"/>
                  <a:ea typeface="微软雅黑" panose="020B0503020204020204" pitchFamily="34" charset="-122"/>
                  <a:sym typeface="+mn-lt"/>
                </a:rPr>
                <a:t>《</a:t>
              </a:r>
              <a:r>
                <a:rPr lang="zh-CN" altLang="en-US" sz="2400" b="1">
                  <a:ln w="19050">
                    <a:noFill/>
                  </a:ln>
                  <a:solidFill>
                    <a:srgbClr val="FFFFFF"/>
                  </a:solidFill>
                  <a:latin typeface="微软雅黑" panose="020B0503020204020204" pitchFamily="34" charset="-122"/>
                  <a:ea typeface="微软雅黑" panose="020B0503020204020204" pitchFamily="34" charset="-122"/>
                  <a:sym typeface="+mn-lt"/>
                </a:rPr>
                <a:t>阶级斗争</a:t>
              </a:r>
              <a:r>
                <a:rPr lang="en-US" altLang="zh-CN" sz="2400" b="1">
                  <a:ln w="19050">
                    <a:noFill/>
                  </a:ln>
                  <a:solidFill>
                    <a:srgbClr val="FFFFFF"/>
                  </a:solidFill>
                  <a:latin typeface="微软雅黑" panose="020B0503020204020204" pitchFamily="34" charset="-122"/>
                  <a:ea typeface="微软雅黑" panose="020B0503020204020204" pitchFamily="34" charset="-122"/>
                  <a:sym typeface="+mn-lt"/>
                </a:rPr>
                <a:t>》</a:t>
              </a:r>
            </a:p>
          </p:txBody>
        </p:sp>
      </p:grpSp>
      <p:grpSp>
        <p:nvGrpSpPr>
          <p:cNvPr id="44" name="组合 43"/>
          <p:cNvGrpSpPr/>
          <p:nvPr/>
        </p:nvGrpSpPr>
        <p:grpSpPr>
          <a:xfrm>
            <a:off x="7823961" y="2100086"/>
            <a:ext cx="2647950" cy="1333500"/>
            <a:chOff x="2190750" y="2933700"/>
            <a:chExt cx="2647950" cy="1333500"/>
          </a:xfrm>
        </p:grpSpPr>
        <p:cxnSp>
          <p:nvCxnSpPr>
            <p:cNvPr id="45" name="直接箭头连接符 44"/>
            <p:cNvCxnSpPr/>
            <p:nvPr/>
          </p:nvCxnSpPr>
          <p:spPr>
            <a:xfrm flipH="1">
              <a:off x="3467100" y="2933700"/>
              <a:ext cx="0" cy="781050"/>
            </a:xfrm>
            <a:prstGeom prst="straightConnector1">
              <a:avLst/>
            </a:prstGeom>
            <a:ln>
              <a:solidFill>
                <a:srgbClr val="E96D48"/>
              </a:solidFill>
              <a:tailEnd type="triangle"/>
            </a:ln>
          </p:spPr>
          <p:style>
            <a:lnRef idx="1">
              <a:schemeClr val="accent1"/>
            </a:lnRef>
            <a:fillRef idx="0">
              <a:schemeClr val="accent1"/>
            </a:fillRef>
            <a:effectRef idx="0">
              <a:schemeClr val="accent1"/>
            </a:effectRef>
            <a:fontRef idx="minor">
              <a:schemeClr val="tx1"/>
            </a:fontRef>
          </p:style>
        </p:cxnSp>
        <p:sp>
          <p:nvSpPr>
            <p:cNvPr id="46" name="对话气泡: 矩形 45"/>
            <p:cNvSpPr/>
            <p:nvPr/>
          </p:nvSpPr>
          <p:spPr>
            <a:xfrm>
              <a:off x="2190750" y="3733800"/>
              <a:ext cx="2647950" cy="514350"/>
            </a:xfrm>
            <a:prstGeom prst="wedgeRectCallou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7" name="矩形: 圆角 46"/>
            <p:cNvSpPr/>
            <p:nvPr/>
          </p:nvSpPr>
          <p:spPr bwMode="auto">
            <a:xfrm>
              <a:off x="2219325" y="3718994"/>
              <a:ext cx="2533650" cy="548206"/>
            </a:xfrm>
            <a:prstGeom prst="roundRect">
              <a:avLst>
                <a:gd name="adj" fmla="val 50000"/>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400" b="1">
                  <a:ln w="19050">
                    <a:noFill/>
                  </a:ln>
                  <a:solidFill>
                    <a:srgbClr val="FFFFFF"/>
                  </a:solidFill>
                  <a:latin typeface="微软雅黑" panose="020B0503020204020204" pitchFamily="34" charset="-122"/>
                  <a:ea typeface="微软雅黑" panose="020B0503020204020204" pitchFamily="34" charset="-122"/>
                  <a:sym typeface="+mn-lt"/>
                </a:rPr>
                <a:t>《</a:t>
              </a:r>
              <a:r>
                <a:rPr lang="zh-CN" altLang="en-US" sz="2400" b="1">
                  <a:ln w="19050">
                    <a:noFill/>
                  </a:ln>
                  <a:solidFill>
                    <a:srgbClr val="FFFFFF"/>
                  </a:solidFill>
                  <a:latin typeface="微软雅黑" panose="020B0503020204020204" pitchFamily="34" charset="-122"/>
                  <a:ea typeface="微软雅黑" panose="020B0503020204020204" pitchFamily="34" charset="-122"/>
                  <a:sym typeface="+mn-lt"/>
                </a:rPr>
                <a:t>社会主义史</a:t>
              </a:r>
              <a:r>
                <a:rPr lang="en-US" altLang="zh-CN" sz="2400" b="1">
                  <a:ln w="19050">
                    <a:noFill/>
                  </a:ln>
                  <a:solidFill>
                    <a:srgbClr val="FFFFFF"/>
                  </a:solidFill>
                  <a:latin typeface="微软雅黑" panose="020B0503020204020204" pitchFamily="34" charset="-122"/>
                  <a:ea typeface="微软雅黑" panose="020B0503020204020204" pitchFamily="34" charset="-122"/>
                  <a:sym typeface="+mn-lt"/>
                </a:rPr>
                <a:t>》</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up)">
                                      <p:cBhvr>
                                        <p:cTn id="11" dur="500"/>
                                        <p:tgtEl>
                                          <p:spTgt spid="24"/>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up)">
                                      <p:cBhvr>
                                        <p:cTn id="15" dur="500"/>
                                        <p:tgtEl>
                                          <p:spTgt spid="40"/>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wipe(up)">
                                      <p:cBhvr>
                                        <p:cTn id="19" dur="500"/>
                                        <p:tgtEl>
                                          <p:spTgt spid="44"/>
                                        </p:tgtEl>
                                      </p:cBhvr>
                                    </p:animEffect>
                                  </p:childTnLst>
                                </p:cTn>
                              </p:par>
                            </p:childTnLst>
                          </p:cTn>
                        </p:par>
                        <p:par>
                          <p:cTn id="20" fill="hold" nodeType="afterGroup">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anim calcmode="lin" valueType="num">
                                      <p:cBhvr>
                                        <p:cTn id="24" dur="500" fill="hold"/>
                                        <p:tgtEl>
                                          <p:spTgt spid="28"/>
                                        </p:tgtEl>
                                        <p:attrNameLst>
                                          <p:attrName>ppt_x</p:attrName>
                                        </p:attrNameLst>
                                      </p:cBhvr>
                                      <p:tavLst>
                                        <p:tav tm="0">
                                          <p:val>
                                            <p:strVal val="#ppt_x"/>
                                          </p:val>
                                        </p:tav>
                                        <p:tav tm="100000">
                                          <p:val>
                                            <p:strVal val="#ppt_x"/>
                                          </p:val>
                                        </p:tav>
                                      </p:tavLst>
                                    </p:anim>
                                    <p:anim calcmode="lin" valueType="num">
                                      <p:cBhvr>
                                        <p:cTn id="25" dur="5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343603" y="2225251"/>
            <a:ext cx="7504612" cy="1938020"/>
          </a:xfrm>
          <a:prstGeom prst="rect">
            <a:avLst/>
          </a:prstGeom>
          <a:noFill/>
        </p:spPr>
        <p:txBody>
          <a:bodyPr vert="horz" wrap="square" rtlCol="0">
            <a:spAutoFit/>
          </a:bodyPr>
          <a:lstStyle/>
          <a:p>
            <a:pPr algn="ctr"/>
            <a:r>
              <a:rPr lang="zh-CN" altLang="en-US" sz="6000" spc="-300">
                <a:solidFill>
                  <a:srgbClr val="FC0706"/>
                </a:solidFill>
                <a:latin typeface="汉仪雅酷黑 75W" panose="020B0804020202020204" pitchFamily="34" charset="-122"/>
                <a:ea typeface="汉仪雅酷黑 75W" panose="020B0804020202020204" pitchFamily="34" charset="-122"/>
              </a:rPr>
              <a:t>坚定理想、百折不挠的</a:t>
            </a:r>
          </a:p>
          <a:p>
            <a:pPr algn="ctr"/>
            <a:r>
              <a:rPr lang="zh-CN" altLang="en-US" sz="6000" spc="-300">
                <a:solidFill>
                  <a:srgbClr val="FC0706"/>
                </a:solidFill>
                <a:latin typeface="汉仪雅酷黑 75W" panose="020B0804020202020204" pitchFamily="34" charset="-122"/>
                <a:ea typeface="汉仪雅酷黑 75W" panose="020B0804020202020204" pitchFamily="34" charset="-122"/>
              </a:rPr>
              <a:t>奋斗精神</a:t>
            </a:r>
          </a:p>
        </p:txBody>
      </p:sp>
      <p:grpSp>
        <p:nvGrpSpPr>
          <p:cNvPr id="12" name="组合 11"/>
          <p:cNvGrpSpPr/>
          <p:nvPr/>
        </p:nvGrpSpPr>
        <p:grpSpPr>
          <a:xfrm>
            <a:off x="4873232" y="1145156"/>
            <a:ext cx="2872551" cy="734613"/>
            <a:chOff x="689186" y="2296781"/>
            <a:chExt cx="2533206" cy="583085"/>
          </a:xfrm>
        </p:grpSpPr>
        <p:sp>
          <p:nvSpPr>
            <p:cNvPr id="9" name="对角圆角矩形 8"/>
            <p:cNvSpPr/>
            <p:nvPr/>
          </p:nvSpPr>
          <p:spPr>
            <a:xfrm>
              <a:off x="935024" y="2360753"/>
              <a:ext cx="1917577" cy="519113"/>
            </a:xfrm>
            <a:prstGeom prst="round2DiagRect">
              <a:avLst>
                <a:gd name="adj1" fmla="val 50000"/>
                <a:gd name="adj2" fmla="val 0"/>
              </a:avLst>
            </a:prstGeom>
            <a:gradFill>
              <a:gsLst>
                <a:gs pos="89000">
                  <a:srgbClr val="C00000"/>
                </a:gs>
                <a:gs pos="35000">
                  <a:srgbClr val="FF3300"/>
                </a:gs>
              </a:gsLst>
              <a:lin ang="5400000" scaled="1"/>
            </a:gradFill>
            <a:ln w="25400" cap="flat" cmpd="sng" algn="ctr">
              <a:gradFill flip="none" rotWithShape="1">
                <a:gsLst>
                  <a:gs pos="0">
                    <a:srgbClr val="FFF200"/>
                  </a:gs>
                  <a:gs pos="45000">
                    <a:srgbClr val="FF7A00"/>
                  </a:gs>
                  <a:gs pos="70000">
                    <a:srgbClr val="FF0300"/>
                  </a:gs>
                  <a:gs pos="100000">
                    <a:srgbClr val="4D0808"/>
                  </a:gs>
                </a:gsLst>
                <a:lin ang="8100000" scaled="1"/>
              </a:gradFill>
              <a:prstDash val="solid"/>
            </a:ln>
            <a:effectLst>
              <a:reflection blurRad="6350" stA="52000" endA="300" endPos="35000" dir="5400000" sy="-100000" algn="bl" rotWithShape="0"/>
            </a:effectLst>
          </p:spPr>
          <p:txBody>
            <a:bodyPr rtlCol="0" anchor="ctr"/>
            <a:lstStyle/>
            <a:p>
              <a:pPr algn="ctr" defTabSz="1218565">
                <a:defRPr/>
              </a:pPr>
              <a:endParaRPr lang="zh-CN" altLang="en-US" sz="2160" kern="0">
                <a:solidFill>
                  <a:prstClr val="white"/>
                </a:solidFill>
                <a:cs typeface="+mn-ea"/>
                <a:sym typeface="思源黑体 CN Normal" panose="020B0400000000000000" charset="-122"/>
              </a:endParaRPr>
            </a:p>
          </p:txBody>
        </p:sp>
        <p:sp>
          <p:nvSpPr>
            <p:cNvPr id="26" name="五角星 25"/>
            <p:cNvSpPr/>
            <p:nvPr/>
          </p:nvSpPr>
          <p:spPr>
            <a:xfrm rot="20868462">
              <a:off x="802226" y="2296781"/>
              <a:ext cx="458994" cy="381068"/>
            </a:xfrm>
            <a:prstGeom prst="star5">
              <a:avLst/>
            </a:prstGeom>
            <a:gradFill flip="none" rotWithShape="1">
              <a:gsLst>
                <a:gs pos="17000">
                  <a:srgbClr val="FFF200"/>
                </a:gs>
                <a:gs pos="79000">
                  <a:srgbClr val="FF7A00"/>
                </a:gs>
              </a:gsLst>
              <a:path path="circle">
                <a:fillToRect l="50000" t="50000" r="50000" b="50000"/>
              </a:path>
            </a:gradFill>
            <a:ln w="12700" cap="flat" cmpd="sng" algn="ctr">
              <a:solidFill>
                <a:srgbClr val="FFFF00"/>
              </a:solidFill>
              <a:prstDash val="solid"/>
            </a:ln>
            <a:effectLst>
              <a:outerShdw blurRad="38100" sx="102000" sy="102000" algn="ctr" rotWithShape="0">
                <a:prstClr val="black"/>
              </a:outerShdw>
            </a:effectLst>
          </p:spPr>
          <p:txBody>
            <a:bodyPr rtlCol="0" anchor="ctr"/>
            <a:lstStyle/>
            <a:p>
              <a:pPr algn="ctr" defTabSz="1218565">
                <a:defRPr/>
              </a:pPr>
              <a:endParaRPr lang="zh-CN" altLang="en-US" sz="2160" kern="0">
                <a:solidFill>
                  <a:prstClr val="white"/>
                </a:solidFill>
                <a:cs typeface="+mn-ea"/>
                <a:sym typeface="思源黑体 CN Normal" panose="020B0400000000000000" charset="-122"/>
              </a:endParaRPr>
            </a:p>
          </p:txBody>
        </p:sp>
        <p:sp>
          <p:nvSpPr>
            <p:cNvPr id="14" name="TextBox 495"/>
            <p:cNvSpPr txBox="1"/>
            <p:nvPr/>
          </p:nvSpPr>
          <p:spPr>
            <a:xfrm>
              <a:off x="689186" y="2408008"/>
              <a:ext cx="2533206" cy="409264"/>
            </a:xfrm>
            <a:prstGeom prst="rect">
              <a:avLst/>
            </a:prstGeom>
          </p:spPr>
          <p:txBody>
            <a:bodyPr wrap="square">
              <a:spAutoFit/>
            </a:bodyPr>
            <a:lstStyle>
              <a:defPPr>
                <a:defRPr lang="zh-CN"/>
              </a:defPPr>
              <a:lvl1pPr fontAlgn="base">
                <a:spcBef>
                  <a:spcPct val="0"/>
                </a:spcBef>
                <a:spcAft>
                  <a:spcPct val="0"/>
                </a:spcAft>
                <a:defRPr sz="3200" b="1" kern="0" cap="all">
                  <a:ln w="0">
                    <a:noFill/>
                  </a:ln>
                  <a:gradFill>
                    <a:gsLst>
                      <a:gs pos="0">
                        <a:srgbClr val="FF0000">
                          <a:tint val="75000"/>
                          <a:shade val="75000"/>
                          <a:satMod val="170000"/>
                        </a:srgbClr>
                      </a:gs>
                      <a:gs pos="49000">
                        <a:srgbClr val="FF0000">
                          <a:tint val="88000"/>
                          <a:shade val="65000"/>
                          <a:satMod val="172000"/>
                        </a:srgbClr>
                      </a:gs>
                      <a:gs pos="50000">
                        <a:srgbClr val="FF0000">
                          <a:shade val="65000"/>
                          <a:satMod val="130000"/>
                        </a:srgbClr>
                      </a:gs>
                      <a:gs pos="92000">
                        <a:srgbClr val="FF0000">
                          <a:shade val="50000"/>
                          <a:satMod val="120000"/>
                        </a:srgbClr>
                      </a:gs>
                      <a:gs pos="100000">
                        <a:srgbClr val="FF0000">
                          <a:shade val="48000"/>
                          <a:satMod val="120000"/>
                        </a:srgbClr>
                      </a:gs>
                    </a:gsLst>
                    <a:lin ang="5400000" scaled="0"/>
                  </a:gradFill>
                  <a:effectLst/>
                  <a:latin typeface="微软雅黑" panose="020B0503020204020204" pitchFamily="34" charset="-122"/>
                  <a:ea typeface="微软雅黑" panose="020B0503020204020204" pitchFamily="34" charset="-122"/>
                </a:defRPr>
              </a:lvl1pPr>
              <a:lvl2pPr fontAlgn="base">
                <a:spcBef>
                  <a:spcPct val="0"/>
                </a:spcBef>
                <a:spcAft>
                  <a:spcPct val="0"/>
                </a:spcAft>
                <a:defRPr>
                  <a:latin typeface="Arial" panose="020B0604020202020204" pitchFamily="34" charset="0"/>
                  <a:ea typeface="宋体" panose="02010600030101010101" pitchFamily="2" charset="-122"/>
                </a:defRPr>
              </a:lvl2pPr>
              <a:lvl3pPr fontAlgn="base">
                <a:spcBef>
                  <a:spcPct val="0"/>
                </a:spcBef>
                <a:spcAft>
                  <a:spcPct val="0"/>
                </a:spcAft>
                <a:defRPr>
                  <a:latin typeface="Arial" panose="020B0604020202020204" pitchFamily="34" charset="0"/>
                  <a:ea typeface="宋体" panose="02010600030101010101" pitchFamily="2" charset="-122"/>
                </a:defRPr>
              </a:lvl3pPr>
              <a:lvl4pPr fontAlgn="base">
                <a:spcBef>
                  <a:spcPct val="0"/>
                </a:spcBef>
                <a:spcAft>
                  <a:spcPct val="0"/>
                </a:spcAft>
                <a:defRPr>
                  <a:latin typeface="Arial" panose="020B0604020202020204" pitchFamily="34" charset="0"/>
                  <a:ea typeface="宋体" panose="02010600030101010101" pitchFamily="2" charset="-122"/>
                </a:defRPr>
              </a:lvl4pPr>
              <a:lvl5pPr fontAlgn="base">
                <a:spcBef>
                  <a:spcPct val="0"/>
                </a:spcBef>
                <a:spcAft>
                  <a:spcPct val="0"/>
                </a:spcAft>
                <a:defRPr>
                  <a:latin typeface="Arial" panose="020B0604020202020204" pitchFamily="34" charset="0"/>
                  <a:ea typeface="宋体" panose="02010600030101010101" pitchFamily="2" charset="-122"/>
                </a:defRPr>
              </a:lvl5pPr>
              <a:lvl6pPr>
                <a:defRPr>
                  <a:latin typeface="Arial" panose="020B0604020202020204" pitchFamily="34" charset="0"/>
                  <a:ea typeface="宋体" panose="02010600030101010101" pitchFamily="2" charset="-122"/>
                </a:defRPr>
              </a:lvl6pPr>
              <a:lvl7pPr>
                <a:defRPr>
                  <a:latin typeface="Arial" panose="020B0604020202020204" pitchFamily="34" charset="0"/>
                  <a:ea typeface="宋体" panose="02010600030101010101" pitchFamily="2" charset="-122"/>
                </a:defRPr>
              </a:lvl7pPr>
              <a:lvl8pPr>
                <a:defRPr>
                  <a:latin typeface="Arial" panose="020B0604020202020204" pitchFamily="34" charset="0"/>
                  <a:ea typeface="宋体" panose="02010600030101010101" pitchFamily="2" charset="-122"/>
                </a:defRPr>
              </a:lvl8pPr>
              <a:lvl9pPr>
                <a:defRPr>
                  <a:latin typeface="Arial" panose="020B0604020202020204" pitchFamily="34" charset="0"/>
                  <a:ea typeface="宋体" panose="02010600030101010101" pitchFamily="2" charset="-122"/>
                </a:defRPr>
              </a:lvl9pPr>
            </a:lstStyle>
            <a:p>
              <a:pPr algn="ctr" defTabSz="1218565">
                <a:defRPr/>
              </a:pPr>
              <a:r>
                <a:rPr lang="zh-CN" altLang="en-US" sz="2760" b="0">
                  <a:solidFill>
                    <a:prstClr val="white"/>
                  </a:solidFill>
                  <a:latin typeface="思源宋体 CN SemiBold" panose="02020600000000000000" pitchFamily="18" charset="-122"/>
                  <a:ea typeface="思源宋体 CN SemiBold" panose="02020600000000000000" pitchFamily="18" charset="-122"/>
                  <a:cs typeface="+mn-ea"/>
                  <a:sym typeface="思源黑体 CN Normal" panose="020B0400000000000000" charset="-122"/>
                </a:rPr>
                <a:t>第二部分</a:t>
              </a:r>
              <a:endParaRPr lang="zh-CN" altLang="en-US" sz="1800" b="0">
                <a:solidFill>
                  <a:prstClr val="white"/>
                </a:solidFill>
                <a:latin typeface="思源宋体 CN SemiBold" panose="02020600000000000000" pitchFamily="18" charset="-122"/>
                <a:ea typeface="思源宋体 CN SemiBold" panose="02020600000000000000" pitchFamily="18" charset="-122"/>
                <a:cs typeface="+mn-ea"/>
                <a:sym typeface="思源黑体 CN Normal" panose="020B0400000000000000"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75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8"/>
                                        </p:tgtEl>
                                        <p:attrNameLst>
                                          <p:attrName>ppt_y</p:attrName>
                                        </p:attrNameLst>
                                      </p:cBhvr>
                                      <p:tavLst>
                                        <p:tav tm="0">
                                          <p:val>
                                            <p:strVal val="#ppt_y"/>
                                          </p:val>
                                        </p:tav>
                                        <p:tav tm="100000">
                                          <p:val>
                                            <p:strVal val="#ppt_y"/>
                                          </p:val>
                                        </p:tav>
                                      </p:tavLst>
                                    </p:anim>
                                    <p:anim calcmode="lin" valueType="num">
                                      <p:cBhvr>
                                        <p:cTn id="9" dur="75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8"/>
                                        </p:tgtEl>
                                      </p:cBhvr>
                                    </p:animEffect>
                                  </p:childTnLst>
                                </p:cTn>
                              </p:par>
                            </p:childTnLst>
                          </p:cTn>
                        </p:par>
                        <p:par>
                          <p:cTn id="12" fill="hold" nodeType="afterGroup">
                            <p:stCondLst>
                              <p:cond delay="1238"/>
                            </p:stCondLst>
                            <p:childTnLst>
                              <p:par>
                                <p:cTn id="13" presetID="53"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 fill="hold"/>
                                        <p:tgtEl>
                                          <p:spTgt spid="12"/>
                                        </p:tgtEl>
                                        <p:attrNameLst>
                                          <p:attrName>ppt_w</p:attrName>
                                        </p:attrNameLst>
                                      </p:cBhvr>
                                      <p:tavLst>
                                        <p:tav tm="0">
                                          <p:val>
                                            <p:fltVal val="0"/>
                                          </p:val>
                                        </p:tav>
                                        <p:tav tm="100000">
                                          <p:val>
                                            <p:strVal val="#ppt_w"/>
                                          </p:val>
                                        </p:tav>
                                      </p:tavLst>
                                    </p:anim>
                                    <p:anim calcmode="lin" valueType="num">
                                      <p:cBhvr>
                                        <p:cTn id="16" dur="200" fill="hold"/>
                                        <p:tgtEl>
                                          <p:spTgt spid="12"/>
                                        </p:tgtEl>
                                        <p:attrNameLst>
                                          <p:attrName>ppt_h</p:attrName>
                                        </p:attrNameLst>
                                      </p:cBhvr>
                                      <p:tavLst>
                                        <p:tav tm="0">
                                          <p:val>
                                            <p:fltVal val="0"/>
                                          </p:val>
                                        </p:tav>
                                        <p:tav tm="100000">
                                          <p:val>
                                            <p:strVal val="#ppt_h"/>
                                          </p:val>
                                        </p:tav>
                                      </p:tavLst>
                                    </p:anim>
                                    <p:animEffect transition="in" filter="fade">
                                      <p:cBhvr>
                                        <p:cTn id="17" dur="200"/>
                                        <p:tgtEl>
                                          <p:spTgt spid="12"/>
                                        </p:tgtEl>
                                      </p:cBhvr>
                                    </p:animEffect>
                                  </p:childTnLst>
                                </p:cTn>
                              </p:par>
                            </p:childTnLst>
                          </p:cTn>
                        </p:par>
                        <p:par>
                          <p:cTn id="18" fill="hold" nodeType="afterGroup">
                            <p:stCondLst>
                              <p:cond delay="1438"/>
                            </p:stCondLst>
                            <p:childTnLst>
                              <p:par>
                                <p:cTn id="19" presetID="6" presetClass="emph" presetSubtype="0" fill="hold" nodeType="afterEffect">
                                  <p:stCondLst>
                                    <p:cond delay="0"/>
                                  </p:stCondLst>
                                  <p:childTnLst>
                                    <p:animScale>
                                      <p:cBhvr>
                                        <p:cTn id="20" dur="100" fill="hold"/>
                                        <p:tgtEl>
                                          <p:spTgt spid="12"/>
                                        </p:tgtEl>
                                      </p:cBhvr>
                                      <p:by x="115000" y="115000"/>
                                    </p:animScale>
                                  </p:childTnLst>
                                </p:cTn>
                              </p:par>
                              <p:par>
                                <p:cTn id="21" presetID="6" presetClass="emph" presetSubtype="0" fill="hold" nodeType="withEffect">
                                  <p:stCondLst>
                                    <p:cond delay="200"/>
                                  </p:stCondLst>
                                  <p:childTnLst>
                                    <p:animScale>
                                      <p:cBhvr>
                                        <p:cTn id="22" dur="100" fill="hold"/>
                                        <p:tgtEl>
                                          <p:spTgt spid="12"/>
                                        </p:tgtEl>
                                      </p:cBhvr>
                                      <p:by x="85000" y="85000"/>
                                    </p:animScale>
                                  </p:childTnLst>
                                </p:cTn>
                              </p:par>
                            </p:childTnLst>
                          </p:cTn>
                        </p:par>
                        <p:par>
                          <p:cTn id="23" fill="hold" nodeType="afterGroup">
                            <p:stCondLst>
                              <p:cond delay="1738"/>
                            </p:stCondLst>
                            <p:childTnLst>
                              <p:par>
                                <p:cTn id="24" presetID="6" presetClass="emph" presetSubtype="0" fill="hold" nodeType="afterEffect">
                                  <p:stCondLst>
                                    <p:cond delay="0"/>
                                  </p:stCondLst>
                                  <p:childTnLst>
                                    <p:animScale>
                                      <p:cBhvr>
                                        <p:cTn id="25" dur="100" fill="hold"/>
                                        <p:tgtEl>
                                          <p:spTgt spid="12"/>
                                        </p:tgtEl>
                                      </p:cBhvr>
                                      <p:by x="105000" y="105000"/>
                                    </p:animScale>
                                  </p:childTnLst>
                                </p:cTn>
                              </p:par>
                              <p:par>
                                <p:cTn id="26" presetID="6" presetClass="emph" presetSubtype="0" fill="hold" nodeType="withEffect">
                                  <p:stCondLst>
                                    <p:cond delay="200"/>
                                  </p:stCondLst>
                                  <p:childTnLst>
                                    <p:animScale>
                                      <p:cBhvr>
                                        <p:cTn id="27" dur="100" fill="hold"/>
                                        <p:tgtEl>
                                          <p:spTgt spid="12"/>
                                        </p:tgtEl>
                                      </p:cBhvr>
                                      <p:by x="95000" y="9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580743" y="2744977"/>
            <a:ext cx="10840014" cy="3523549"/>
            <a:chOff x="-276507" y="8059927"/>
            <a:chExt cx="10840014" cy="3523549"/>
          </a:xfrm>
        </p:grpSpPr>
        <p:grpSp>
          <p:nvGrpSpPr>
            <p:cNvPr id="27" name="组合 26"/>
            <p:cNvGrpSpPr/>
            <p:nvPr/>
          </p:nvGrpSpPr>
          <p:grpSpPr>
            <a:xfrm>
              <a:off x="-276507" y="8059927"/>
              <a:ext cx="2018328" cy="1727199"/>
              <a:chOff x="1000858" y="1600201"/>
              <a:chExt cx="2018328" cy="1727199"/>
            </a:xfrm>
          </p:grpSpPr>
          <p:grpSp>
            <p:nvGrpSpPr>
              <p:cNvPr id="28" name="组合 27"/>
              <p:cNvGrpSpPr/>
              <p:nvPr/>
            </p:nvGrpSpPr>
            <p:grpSpPr>
              <a:xfrm>
                <a:off x="1000858" y="2906486"/>
                <a:ext cx="2018328" cy="420914"/>
                <a:chOff x="638001" y="3685954"/>
                <a:chExt cx="2018328" cy="420914"/>
              </a:xfrm>
            </p:grpSpPr>
            <p:sp>
              <p:nvSpPr>
                <p:cNvPr id="30" name="矩形 2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1" name="矩形 30"/>
                <p:cNvSpPr/>
                <p:nvPr/>
              </p:nvSpPr>
              <p:spPr>
                <a:xfrm>
                  <a:off x="672034" y="3697622"/>
                  <a:ext cx="1968191" cy="369332"/>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毛泽东</a:t>
                  </a:r>
                </a:p>
              </p:txBody>
            </p:sp>
          </p:grpSp>
          <p:sp>
            <p:nvSpPr>
              <p:cNvPr id="29" name="矩形 28"/>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2" name="组合 31"/>
            <p:cNvGrpSpPr/>
            <p:nvPr/>
          </p:nvGrpSpPr>
          <p:grpSpPr>
            <a:xfrm>
              <a:off x="1915150" y="8059927"/>
              <a:ext cx="1631779" cy="1434871"/>
              <a:chOff x="1000858" y="1600201"/>
              <a:chExt cx="2018328" cy="1774775"/>
            </a:xfrm>
          </p:grpSpPr>
          <p:grpSp>
            <p:nvGrpSpPr>
              <p:cNvPr id="33" name="组合 32"/>
              <p:cNvGrpSpPr/>
              <p:nvPr/>
            </p:nvGrpSpPr>
            <p:grpSpPr>
              <a:xfrm>
                <a:off x="1000858" y="2906486"/>
                <a:ext cx="2018328" cy="468490"/>
                <a:chOff x="638001" y="3685954"/>
                <a:chExt cx="2018328" cy="468490"/>
              </a:xfrm>
            </p:grpSpPr>
            <p:sp>
              <p:nvSpPr>
                <p:cNvPr id="35" name="矩形 34"/>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36" name="矩形 35"/>
                <p:cNvSpPr/>
                <p:nvPr/>
              </p:nvSpPr>
              <p:spPr>
                <a:xfrm>
                  <a:off x="672034" y="3697622"/>
                  <a:ext cx="1968191" cy="456822"/>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何叔衡</a:t>
                  </a:r>
                </a:p>
              </p:txBody>
            </p:sp>
          </p:grpSp>
          <p:sp>
            <p:nvSpPr>
              <p:cNvPr id="34" name="矩形 33"/>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37" name="组合 36"/>
            <p:cNvGrpSpPr/>
            <p:nvPr/>
          </p:nvGrpSpPr>
          <p:grpSpPr>
            <a:xfrm>
              <a:off x="3611041" y="8059927"/>
              <a:ext cx="1631779" cy="1434871"/>
              <a:chOff x="1000858" y="1600201"/>
              <a:chExt cx="2018328" cy="1774775"/>
            </a:xfrm>
          </p:grpSpPr>
          <p:grpSp>
            <p:nvGrpSpPr>
              <p:cNvPr id="38" name="组合 37"/>
              <p:cNvGrpSpPr/>
              <p:nvPr/>
            </p:nvGrpSpPr>
            <p:grpSpPr>
              <a:xfrm>
                <a:off x="1000858" y="2906486"/>
                <a:ext cx="2018328" cy="468490"/>
                <a:chOff x="638001" y="3685954"/>
                <a:chExt cx="2018328" cy="468490"/>
              </a:xfrm>
            </p:grpSpPr>
            <p:sp>
              <p:nvSpPr>
                <p:cNvPr id="40" name="矩形 3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1" name="矩形 40"/>
                <p:cNvSpPr/>
                <p:nvPr/>
              </p:nvSpPr>
              <p:spPr>
                <a:xfrm>
                  <a:off x="672034" y="3697622"/>
                  <a:ext cx="1968191" cy="456822"/>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董必武</a:t>
                  </a:r>
                </a:p>
              </p:txBody>
            </p:sp>
          </p:grpSp>
          <p:sp>
            <p:nvSpPr>
              <p:cNvPr id="39" name="矩形 38"/>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42" name="组合 41"/>
            <p:cNvGrpSpPr/>
            <p:nvPr/>
          </p:nvGrpSpPr>
          <p:grpSpPr>
            <a:xfrm>
              <a:off x="5332185" y="8059927"/>
              <a:ext cx="1631779" cy="1434871"/>
              <a:chOff x="1000858" y="1600201"/>
              <a:chExt cx="2018328" cy="1774775"/>
            </a:xfrm>
          </p:grpSpPr>
          <p:grpSp>
            <p:nvGrpSpPr>
              <p:cNvPr id="43" name="组合 42"/>
              <p:cNvGrpSpPr/>
              <p:nvPr/>
            </p:nvGrpSpPr>
            <p:grpSpPr>
              <a:xfrm>
                <a:off x="1000858" y="2906486"/>
                <a:ext cx="2018328" cy="468490"/>
                <a:chOff x="638001" y="3685954"/>
                <a:chExt cx="2018328" cy="468490"/>
              </a:xfrm>
            </p:grpSpPr>
            <p:sp>
              <p:nvSpPr>
                <p:cNvPr id="45" name="矩形 44"/>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46" name="矩形 45"/>
                <p:cNvSpPr/>
                <p:nvPr/>
              </p:nvSpPr>
              <p:spPr>
                <a:xfrm>
                  <a:off x="672034" y="3697622"/>
                  <a:ext cx="1968191" cy="456822"/>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陈潭秋</a:t>
                  </a:r>
                </a:p>
              </p:txBody>
            </p:sp>
          </p:grpSp>
          <p:sp>
            <p:nvSpPr>
              <p:cNvPr id="44" name="矩形 43"/>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47" name="组合 46"/>
            <p:cNvGrpSpPr/>
            <p:nvPr/>
          </p:nvGrpSpPr>
          <p:grpSpPr>
            <a:xfrm>
              <a:off x="7117443" y="8059927"/>
              <a:ext cx="1631779" cy="1434871"/>
              <a:chOff x="1000858" y="1600201"/>
              <a:chExt cx="2018328" cy="1774775"/>
            </a:xfrm>
          </p:grpSpPr>
          <p:grpSp>
            <p:nvGrpSpPr>
              <p:cNvPr id="48" name="组合 47"/>
              <p:cNvGrpSpPr/>
              <p:nvPr/>
            </p:nvGrpSpPr>
            <p:grpSpPr>
              <a:xfrm>
                <a:off x="1000858" y="2906486"/>
                <a:ext cx="2018328" cy="468490"/>
                <a:chOff x="638001" y="3685954"/>
                <a:chExt cx="2018328" cy="468490"/>
              </a:xfrm>
            </p:grpSpPr>
            <p:sp>
              <p:nvSpPr>
                <p:cNvPr id="50" name="矩形 4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1" name="矩形 50"/>
                <p:cNvSpPr/>
                <p:nvPr/>
              </p:nvSpPr>
              <p:spPr>
                <a:xfrm>
                  <a:off x="672034" y="3697622"/>
                  <a:ext cx="1968191" cy="456822"/>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王尽美</a:t>
                  </a:r>
                </a:p>
              </p:txBody>
            </p:sp>
          </p:grpSp>
          <p:sp>
            <p:nvSpPr>
              <p:cNvPr id="49" name="矩形 48"/>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52" name="组合 51"/>
            <p:cNvGrpSpPr/>
            <p:nvPr/>
          </p:nvGrpSpPr>
          <p:grpSpPr>
            <a:xfrm>
              <a:off x="8931728" y="8059927"/>
              <a:ext cx="1631779" cy="1434871"/>
              <a:chOff x="1000858" y="1600201"/>
              <a:chExt cx="2018328" cy="1774775"/>
            </a:xfrm>
          </p:grpSpPr>
          <p:grpSp>
            <p:nvGrpSpPr>
              <p:cNvPr id="53" name="组合 52"/>
              <p:cNvGrpSpPr/>
              <p:nvPr/>
            </p:nvGrpSpPr>
            <p:grpSpPr>
              <a:xfrm>
                <a:off x="1000858" y="2906486"/>
                <a:ext cx="2018328" cy="468490"/>
                <a:chOff x="638001" y="3685954"/>
                <a:chExt cx="2018328" cy="468490"/>
              </a:xfrm>
            </p:grpSpPr>
            <p:sp>
              <p:nvSpPr>
                <p:cNvPr id="55" name="矩形 54"/>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6" name="矩形 55"/>
                <p:cNvSpPr/>
                <p:nvPr/>
              </p:nvSpPr>
              <p:spPr>
                <a:xfrm>
                  <a:off x="672034" y="3697622"/>
                  <a:ext cx="1968191" cy="456822"/>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邓恩铭</a:t>
                  </a:r>
                </a:p>
              </p:txBody>
            </p:sp>
          </p:grpSp>
          <p:sp>
            <p:nvSpPr>
              <p:cNvPr id="54" name="矩形 53"/>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57" name="组合 56"/>
            <p:cNvGrpSpPr/>
            <p:nvPr/>
          </p:nvGrpSpPr>
          <p:grpSpPr>
            <a:xfrm>
              <a:off x="-242474" y="9920538"/>
              <a:ext cx="1509715" cy="1324384"/>
              <a:chOff x="1000858" y="1600201"/>
              <a:chExt cx="2018328" cy="1770562"/>
            </a:xfrm>
          </p:grpSpPr>
          <p:grpSp>
            <p:nvGrpSpPr>
              <p:cNvPr id="58" name="组合 57"/>
              <p:cNvGrpSpPr/>
              <p:nvPr/>
            </p:nvGrpSpPr>
            <p:grpSpPr>
              <a:xfrm>
                <a:off x="1000858" y="2906486"/>
                <a:ext cx="2018328" cy="464277"/>
                <a:chOff x="638001" y="3685954"/>
                <a:chExt cx="2018328" cy="464277"/>
              </a:xfrm>
            </p:grpSpPr>
            <p:sp>
              <p:nvSpPr>
                <p:cNvPr id="60" name="矩形 5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1" name="矩形 60"/>
                <p:cNvSpPr/>
                <p:nvPr/>
              </p:nvSpPr>
              <p:spPr>
                <a:xfrm>
                  <a:off x="672034" y="3697622"/>
                  <a:ext cx="1968190" cy="452609"/>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李 达</a:t>
                  </a:r>
                </a:p>
              </p:txBody>
            </p:sp>
          </p:grpSp>
          <p:sp>
            <p:nvSpPr>
              <p:cNvPr id="59" name="矩形 58"/>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62" name="组合 61"/>
            <p:cNvGrpSpPr/>
            <p:nvPr/>
          </p:nvGrpSpPr>
          <p:grpSpPr>
            <a:xfrm>
              <a:off x="1303968" y="9920538"/>
              <a:ext cx="1509715" cy="1324385"/>
              <a:chOff x="1000858" y="1600201"/>
              <a:chExt cx="2018328" cy="1770562"/>
            </a:xfrm>
          </p:grpSpPr>
          <p:grpSp>
            <p:nvGrpSpPr>
              <p:cNvPr id="63" name="组合 62"/>
              <p:cNvGrpSpPr/>
              <p:nvPr/>
            </p:nvGrpSpPr>
            <p:grpSpPr>
              <a:xfrm>
                <a:off x="1000858" y="2906486"/>
                <a:ext cx="2018328" cy="464277"/>
                <a:chOff x="638001" y="3685954"/>
                <a:chExt cx="2018328" cy="464277"/>
              </a:xfrm>
            </p:grpSpPr>
            <p:sp>
              <p:nvSpPr>
                <p:cNvPr id="65" name="矩形 64"/>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66" name="矩形 65"/>
                <p:cNvSpPr/>
                <p:nvPr/>
              </p:nvSpPr>
              <p:spPr>
                <a:xfrm>
                  <a:off x="672034" y="3697622"/>
                  <a:ext cx="1968190" cy="452609"/>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李汉俊</a:t>
                  </a:r>
                </a:p>
              </p:txBody>
            </p:sp>
          </p:grpSp>
          <p:sp>
            <p:nvSpPr>
              <p:cNvPr id="64" name="矩形 63"/>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68" name="组合 67"/>
            <p:cNvGrpSpPr/>
            <p:nvPr/>
          </p:nvGrpSpPr>
          <p:grpSpPr>
            <a:xfrm>
              <a:off x="2850409" y="10897643"/>
              <a:ext cx="1509715" cy="347280"/>
              <a:chOff x="638001" y="3685954"/>
              <a:chExt cx="2018328" cy="464276"/>
            </a:xfrm>
          </p:grpSpPr>
          <p:sp>
            <p:nvSpPr>
              <p:cNvPr id="70" name="矩形 6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1" name="矩形 70"/>
              <p:cNvSpPr/>
              <p:nvPr/>
            </p:nvSpPr>
            <p:spPr>
              <a:xfrm>
                <a:off x="672034" y="3697622"/>
                <a:ext cx="1968190" cy="452608"/>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张国焘</a:t>
                </a:r>
              </a:p>
            </p:txBody>
          </p:sp>
        </p:grpSp>
        <p:sp>
          <p:nvSpPr>
            <p:cNvPr id="69" name="矩形 68"/>
            <p:cNvSpPr/>
            <p:nvPr/>
          </p:nvSpPr>
          <p:spPr>
            <a:xfrm>
              <a:off x="2850409" y="9920538"/>
              <a:ext cx="1509715" cy="97710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73" name="组合 72"/>
            <p:cNvGrpSpPr/>
            <p:nvPr/>
          </p:nvGrpSpPr>
          <p:grpSpPr>
            <a:xfrm>
              <a:off x="4396850" y="10897643"/>
              <a:ext cx="1509715" cy="347281"/>
              <a:chOff x="638001" y="3685954"/>
              <a:chExt cx="2018328" cy="464278"/>
            </a:xfrm>
          </p:grpSpPr>
          <p:sp>
            <p:nvSpPr>
              <p:cNvPr id="75" name="矩形 74"/>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76" name="矩形 75"/>
              <p:cNvSpPr/>
              <p:nvPr/>
            </p:nvSpPr>
            <p:spPr>
              <a:xfrm>
                <a:off x="672034" y="3697622"/>
                <a:ext cx="1968190" cy="45261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刘仁静</a:t>
                </a:r>
              </a:p>
            </p:txBody>
          </p:sp>
        </p:grpSp>
        <p:sp>
          <p:nvSpPr>
            <p:cNvPr id="74" name="矩形 73"/>
            <p:cNvSpPr/>
            <p:nvPr/>
          </p:nvSpPr>
          <p:spPr>
            <a:xfrm>
              <a:off x="4396850" y="9920538"/>
              <a:ext cx="1509715" cy="97710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78" name="组合 77"/>
            <p:cNvGrpSpPr/>
            <p:nvPr/>
          </p:nvGrpSpPr>
          <p:grpSpPr>
            <a:xfrm>
              <a:off x="5943292" y="10897643"/>
              <a:ext cx="1509715" cy="347281"/>
              <a:chOff x="638001" y="3685954"/>
              <a:chExt cx="2018328" cy="464278"/>
            </a:xfrm>
          </p:grpSpPr>
          <p:sp>
            <p:nvSpPr>
              <p:cNvPr id="80" name="矩形 7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1" name="矩形 80"/>
              <p:cNvSpPr/>
              <p:nvPr/>
            </p:nvSpPr>
            <p:spPr>
              <a:xfrm>
                <a:off x="672034" y="3697622"/>
                <a:ext cx="1968190" cy="45261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陈公博</a:t>
                </a:r>
              </a:p>
            </p:txBody>
          </p:sp>
        </p:grpSp>
        <p:sp>
          <p:nvSpPr>
            <p:cNvPr id="79" name="矩形 78"/>
            <p:cNvSpPr/>
            <p:nvPr/>
          </p:nvSpPr>
          <p:spPr>
            <a:xfrm>
              <a:off x="5943292" y="9920538"/>
              <a:ext cx="1509715" cy="97710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83" name="组合 82"/>
            <p:cNvGrpSpPr/>
            <p:nvPr/>
          </p:nvGrpSpPr>
          <p:grpSpPr>
            <a:xfrm>
              <a:off x="7489733" y="10897643"/>
              <a:ext cx="1509715" cy="347281"/>
              <a:chOff x="638001" y="3685954"/>
              <a:chExt cx="2018328" cy="464278"/>
            </a:xfrm>
          </p:grpSpPr>
          <p:sp>
            <p:nvSpPr>
              <p:cNvPr id="85" name="矩形 84"/>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86" name="矩形 85"/>
              <p:cNvSpPr/>
              <p:nvPr/>
            </p:nvSpPr>
            <p:spPr>
              <a:xfrm>
                <a:off x="672034" y="3697622"/>
                <a:ext cx="1968190" cy="45261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周佛海</a:t>
                </a:r>
              </a:p>
            </p:txBody>
          </p:sp>
        </p:grpSp>
        <p:sp>
          <p:nvSpPr>
            <p:cNvPr id="84" name="矩形 83"/>
            <p:cNvSpPr/>
            <p:nvPr/>
          </p:nvSpPr>
          <p:spPr>
            <a:xfrm>
              <a:off x="7489733" y="9920538"/>
              <a:ext cx="1509715" cy="97710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nvGrpSpPr>
            <p:cNvPr id="87" name="组合 86"/>
            <p:cNvGrpSpPr/>
            <p:nvPr/>
          </p:nvGrpSpPr>
          <p:grpSpPr>
            <a:xfrm>
              <a:off x="9036175" y="9920538"/>
              <a:ext cx="1509715" cy="1324386"/>
              <a:chOff x="1000858" y="1600201"/>
              <a:chExt cx="2018328" cy="1770563"/>
            </a:xfrm>
          </p:grpSpPr>
          <p:grpSp>
            <p:nvGrpSpPr>
              <p:cNvPr id="88" name="组合 87"/>
              <p:cNvGrpSpPr/>
              <p:nvPr/>
            </p:nvGrpSpPr>
            <p:grpSpPr>
              <a:xfrm>
                <a:off x="1000858" y="2906486"/>
                <a:ext cx="2018328" cy="464278"/>
                <a:chOff x="638001" y="3685954"/>
                <a:chExt cx="2018328" cy="464278"/>
              </a:xfrm>
            </p:grpSpPr>
            <p:sp>
              <p:nvSpPr>
                <p:cNvPr id="90" name="矩形 89"/>
                <p:cNvSpPr/>
                <p:nvPr/>
              </p:nvSpPr>
              <p:spPr>
                <a:xfrm>
                  <a:off x="638001" y="3685954"/>
                  <a:ext cx="2018328" cy="420914"/>
                </a:xfrm>
                <a:prstGeom prst="rect">
                  <a:avLst/>
                </a:prstGeom>
                <a:solidFill>
                  <a:srgbClr val="E96D4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1" name="矩形 90"/>
                <p:cNvSpPr/>
                <p:nvPr/>
              </p:nvSpPr>
              <p:spPr>
                <a:xfrm>
                  <a:off x="672034" y="3697622"/>
                  <a:ext cx="1968190" cy="45261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600" b="0" i="0" u="none" strike="noStrike" kern="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cs typeface="+mn-ea"/>
                      <a:sym typeface="思源黑体" panose="020B0500000000000000" pitchFamily="34" charset="-122"/>
                    </a:rPr>
                    <a:t>包惠僧</a:t>
                  </a:r>
                </a:p>
              </p:txBody>
            </p:sp>
          </p:grpSp>
          <p:sp>
            <p:nvSpPr>
              <p:cNvPr id="89" name="矩形 88"/>
              <p:cNvSpPr/>
              <p:nvPr/>
            </p:nvSpPr>
            <p:spPr>
              <a:xfrm>
                <a:off x="1000858" y="1600201"/>
                <a:ext cx="2018328" cy="1306285"/>
              </a:xfrm>
              <a:prstGeom prst="rect">
                <a:avLst/>
              </a:prstGeom>
              <a:solidFill>
                <a:srgbClr val="FAEA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6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sp>
          <p:nvSpPr>
            <p:cNvPr id="92" name="矩形 91"/>
            <p:cNvSpPr/>
            <p:nvPr/>
          </p:nvSpPr>
          <p:spPr>
            <a:xfrm>
              <a:off x="691698" y="11244922"/>
              <a:ext cx="4613442" cy="338554"/>
            </a:xfrm>
            <a:prstGeom prst="rect">
              <a:avLst/>
            </a:prstGeom>
          </p:spPr>
          <p:txBody>
            <a:bodyPr wrap="non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zh-CN" sz="1600" b="0" i="0" u="none" strike="noStrike" kern="100" cap="none" spc="3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思源黑体" panose="020B0500000000000000" pitchFamily="34" charset="-122"/>
                </a:rPr>
                <a:t>出席</a:t>
              </a:r>
              <a:r>
                <a:rPr kumimoji="0" lang="zh-CN" altLang="en-US" sz="1600" b="0" i="0" u="none" strike="noStrike" kern="100" cap="none" spc="3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思源黑体" panose="020B0500000000000000" pitchFamily="34" charset="-122"/>
                </a:rPr>
                <a:t>党的一大</a:t>
              </a:r>
              <a:r>
                <a:rPr kumimoji="0" lang="en-US" altLang="zh-CN" sz="1600" b="0" i="0" u="none" strike="noStrike" kern="100" cap="none" spc="3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13</a:t>
              </a:r>
              <a:r>
                <a:rPr kumimoji="0" lang="zh-CN" altLang="zh-CN" sz="1600" b="0" i="0" u="none" strike="noStrike" kern="100" cap="none" spc="3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思源黑体" panose="020B0500000000000000" pitchFamily="34" charset="-122"/>
                </a:rPr>
                <a:t>位代表</a:t>
              </a:r>
              <a:r>
                <a:rPr kumimoji="0" lang="zh-CN" altLang="en-US" sz="1600" b="0" i="0" u="none" strike="noStrike" kern="100" cap="none" spc="3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思源黑体" panose="020B0500000000000000" pitchFamily="34" charset="-122"/>
                </a:rPr>
                <a:t>宣告了中国共产党的成立</a:t>
              </a:r>
            </a:p>
          </p:txBody>
        </p:sp>
      </p:grpSp>
      <p:grpSp>
        <p:nvGrpSpPr>
          <p:cNvPr id="23" name="组合 22"/>
          <p:cNvGrpSpPr/>
          <p:nvPr/>
        </p:nvGrpSpPr>
        <p:grpSpPr>
          <a:xfrm>
            <a:off x="990600" y="1066800"/>
            <a:ext cx="10267950" cy="1504950"/>
            <a:chOff x="1066800" y="1104900"/>
            <a:chExt cx="10267950" cy="1504950"/>
          </a:xfrm>
        </p:grpSpPr>
        <p:sp>
          <p:nvSpPr>
            <p:cNvPr id="94" name="PA-1022149"/>
            <p:cNvSpPr/>
            <p:nvPr>
              <p:custDataLst>
                <p:tags r:id="rId1"/>
              </p:custDataLst>
            </p:nvPr>
          </p:nvSpPr>
          <p:spPr>
            <a:xfrm>
              <a:off x="1066800" y="1104900"/>
              <a:ext cx="10153650" cy="1504950"/>
            </a:xfrm>
            <a:prstGeom prst="roundRect">
              <a:avLst>
                <a:gd name="adj" fmla="val 5438"/>
              </a:avLst>
            </a:prstGeom>
            <a:noFill/>
            <a:ln w="19050">
              <a:solidFill>
                <a:srgbClr val="7F7F7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solidFill>
                  <a:srgbClr val="404040"/>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95" name="组合 94"/>
            <p:cNvGrpSpPr/>
            <p:nvPr/>
          </p:nvGrpSpPr>
          <p:grpSpPr>
            <a:xfrm>
              <a:off x="1066800" y="1136650"/>
              <a:ext cx="4743450" cy="679450"/>
              <a:chOff x="438150" y="698500"/>
              <a:chExt cx="4743450" cy="679450"/>
            </a:xfrm>
          </p:grpSpPr>
          <p:sp>
            <p:nvSpPr>
              <p:cNvPr id="96" name="箭头: 五边形 95"/>
              <p:cNvSpPr/>
              <p:nvPr/>
            </p:nvSpPr>
            <p:spPr>
              <a:xfrm>
                <a:off x="438150" y="838200"/>
                <a:ext cx="4743450" cy="514350"/>
              </a:xfrm>
              <a:prstGeom prst="homePlat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endParaRPr lang="zh-CN" altLang="en-US">
                  <a:solidFill>
                    <a:srgbClr val="FFFFFF"/>
                  </a:solidFill>
                </a:endParaRPr>
              </a:p>
            </p:txBody>
          </p:sp>
          <p:sp>
            <p:nvSpPr>
              <p:cNvPr id="97" name="圆角矩形 42"/>
              <p:cNvSpPr/>
              <p:nvPr/>
            </p:nvSpPr>
            <p:spPr>
              <a:xfrm>
                <a:off x="448310" y="698500"/>
                <a:ext cx="4676140" cy="679450"/>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a:lnSpc>
                    <a:spcPct val="130000"/>
                  </a:lnSpc>
                </a:pPr>
                <a:r>
                  <a:rPr lang="zh-CN" altLang="en-US" sz="2400" b="1">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mn-ea"/>
                  </a:rPr>
                  <a:t>中国共产党第一次全国代表大会</a:t>
                </a:r>
              </a:p>
            </p:txBody>
          </p:sp>
        </p:grpSp>
        <p:sp>
          <p:nvSpPr>
            <p:cNvPr id="98" name="矩形 97"/>
            <p:cNvSpPr/>
            <p:nvPr/>
          </p:nvSpPr>
          <p:spPr>
            <a:xfrm>
              <a:off x="1502728" y="1753486"/>
              <a:ext cx="2764472" cy="602857"/>
            </a:xfrm>
            <a:prstGeom prst="rect">
              <a:avLst/>
            </a:prstGeom>
          </p:spPr>
          <p:txBody>
            <a:bodyPr wrap="square">
              <a:spAutoFit/>
            </a:bodyPr>
            <a:lstStyle/>
            <a:p>
              <a:pPr marL="285750" lvl="0" indent="-285750">
                <a:lnSpc>
                  <a:spcPct val="250000"/>
                </a:lnSpc>
                <a:buClr>
                  <a:schemeClr val="tx1">
                    <a:lumMod val="75000"/>
                    <a:lumOff val="25000"/>
                  </a:schemeClr>
                </a:buClr>
                <a:buFont typeface="Wingdings" panose="05000000000000000000" pitchFamily="2" charset="2"/>
                <a:buChar char="Ø"/>
                <a:defRPr/>
              </a:pPr>
              <a:r>
                <a:rPr lang="en-US" altLang="zh-CN" sz="1600">
                  <a:solidFill>
                    <a:srgbClr val="404040"/>
                  </a:solidFill>
                  <a:latin typeface="微软雅黑" panose="020B0503020204020204" pitchFamily="34" charset="-122"/>
                  <a:ea typeface="微软雅黑" panose="020B0503020204020204" pitchFamily="34" charset="-122"/>
                  <a:cs typeface="+mn-ea"/>
                  <a:sym typeface="+mn-lt"/>
                </a:rPr>
                <a:t>1921</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年</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7</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月</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23</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日</a:t>
              </a:r>
              <a:r>
                <a:rPr lang="en-US" altLang="zh-CN" sz="1600">
                  <a:solidFill>
                    <a:srgbClr val="404040"/>
                  </a:solidFill>
                  <a:latin typeface="微软雅黑" panose="020B0503020204020204" pitchFamily="34" charset="-122"/>
                  <a:ea typeface="微软雅黑" panose="020B0503020204020204" pitchFamily="34" charset="-122"/>
                  <a:cs typeface="+mn-ea"/>
                  <a:sym typeface="+mn-lt"/>
                </a:rPr>
                <a:t>—8</a:t>
              </a:r>
              <a:r>
                <a:rPr lang="zh-CN" altLang="en-US" sz="1600">
                  <a:solidFill>
                    <a:srgbClr val="404040"/>
                  </a:solidFill>
                  <a:latin typeface="微软雅黑" panose="020B0503020204020204" pitchFamily="34" charset="-122"/>
                  <a:ea typeface="微软雅黑" panose="020B0503020204020204" pitchFamily="34" charset="-122"/>
                  <a:cs typeface="+mn-ea"/>
                  <a:sym typeface="+mn-lt"/>
                </a:rPr>
                <a:t>月初</a:t>
              </a:r>
            </a:p>
          </p:txBody>
        </p:sp>
        <p:sp>
          <p:nvSpPr>
            <p:cNvPr id="99" name="矩形 98"/>
            <p:cNvSpPr/>
            <p:nvPr/>
          </p:nvSpPr>
          <p:spPr>
            <a:xfrm>
              <a:off x="6569870" y="1143886"/>
              <a:ext cx="4764880" cy="1218410"/>
            </a:xfrm>
            <a:prstGeom prst="rect">
              <a:avLst/>
            </a:prstGeom>
          </p:spPr>
          <p:txBody>
            <a:bodyPr wrap="square">
              <a:spAutoFit/>
            </a:bodyPr>
            <a:lstStyle/>
            <a:p>
              <a:pPr marL="285750" lvl="0" indent="-285750">
                <a:lnSpc>
                  <a:spcPct val="250000"/>
                </a:lnSpc>
                <a:buClr>
                  <a:schemeClr val="tx1">
                    <a:lumMod val="75000"/>
                    <a:lumOff val="25000"/>
                  </a:schemeClr>
                </a:buClr>
                <a:buFont typeface="Wingdings" panose="05000000000000000000" pitchFamily="2" charset="2"/>
                <a:buChar char="Ø"/>
                <a:defRPr/>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上海法租界望志路１０６号</a:t>
              </a:r>
            </a:p>
            <a:p>
              <a:pPr marL="285750" lvl="0" indent="-285750">
                <a:lnSpc>
                  <a:spcPct val="250000"/>
                </a:lnSpc>
                <a:buClr>
                  <a:schemeClr val="tx1">
                    <a:lumMod val="75000"/>
                    <a:lumOff val="25000"/>
                  </a:schemeClr>
                </a:buClr>
                <a:buFont typeface="Wingdings" panose="05000000000000000000" pitchFamily="2" charset="2"/>
                <a:buChar char="Ø"/>
                <a:defRPr/>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（今兴业路７６号） ，嘉兴南湖</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nodeType="afterGroup">
                            <p:stCondLst>
                              <p:cond delay="500"/>
                            </p:stCondLst>
                            <p:childTnLst>
                              <p:par>
                                <p:cTn id="9" presetID="16" presetClass="entr" presetSubtype="21"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inVertical)">
                                      <p:cBhvr>
                                        <p:cTn id="1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2281723" y="1709580"/>
            <a:ext cx="8974048" cy="1544796"/>
            <a:chOff x="2281723" y="1919060"/>
            <a:chExt cx="8974048" cy="1544796"/>
          </a:xfrm>
        </p:grpSpPr>
        <p:cxnSp>
          <p:nvCxnSpPr>
            <p:cNvPr id="10" name="直接连接符 9"/>
            <p:cNvCxnSpPr>
              <a:cxnSpLocks noChangeShapeType="1"/>
            </p:cNvCxnSpPr>
            <p:nvPr/>
          </p:nvCxnSpPr>
          <p:spPr bwMode="auto">
            <a:xfrm>
              <a:off x="2613998" y="2378215"/>
              <a:ext cx="8641773" cy="0"/>
            </a:xfrm>
            <a:prstGeom prst="line">
              <a:avLst/>
            </a:prstGeom>
            <a:noFill/>
            <a:ln w="19050" cmpd="sng">
              <a:solidFill>
                <a:srgbClr val="E96D48"/>
              </a:solidFill>
              <a:prstDash val="sysDash"/>
              <a:round/>
              <a:tailEnd type="triangle"/>
            </a:ln>
          </p:spPr>
        </p:cxnSp>
        <p:sp>
          <p:nvSpPr>
            <p:cNvPr id="11" name="TextBox 54"/>
            <p:cNvSpPr txBox="1">
              <a:spLocks noChangeArrowheads="1"/>
            </p:cNvSpPr>
            <p:nvPr/>
          </p:nvSpPr>
          <p:spPr bwMode="auto">
            <a:xfrm>
              <a:off x="2281723" y="1919060"/>
              <a:ext cx="1729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主要内容</a:t>
              </a:r>
            </a:p>
          </p:txBody>
        </p:sp>
        <p:sp>
          <p:nvSpPr>
            <p:cNvPr id="12" name="矩形 11"/>
            <p:cNvSpPr>
              <a:spLocks noChangeArrowheads="1"/>
            </p:cNvSpPr>
            <p:nvPr/>
          </p:nvSpPr>
          <p:spPr bwMode="auto">
            <a:xfrm>
              <a:off x="2547170" y="2442431"/>
              <a:ext cx="8246862" cy="1021425"/>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30000"/>
                </a:lnSpc>
                <a:spcBef>
                  <a:spcPct val="0"/>
                </a:spcBef>
                <a:spcAft>
                  <a:spcPts val="500"/>
                </a:spcAft>
                <a:buClrTx/>
                <a:buSzTx/>
                <a:buFontTx/>
                <a:buNone/>
                <a:defRPr/>
              </a:pP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共产国际代表马林和尼克尔斯基出席了第一天的会议（马林后来又出席了第六次会议）。他们代表共产国际对会议的召开表示热烈的祝贺，马林还介绍了共产国际的情况。接着拟定了会议日程。</a:t>
              </a:r>
            </a:p>
          </p:txBody>
        </p:sp>
      </p:grpSp>
      <p:grpSp>
        <p:nvGrpSpPr>
          <p:cNvPr id="49" name="组合 48"/>
          <p:cNvGrpSpPr/>
          <p:nvPr/>
        </p:nvGrpSpPr>
        <p:grpSpPr>
          <a:xfrm>
            <a:off x="2281723" y="3719258"/>
            <a:ext cx="8974048" cy="923671"/>
            <a:chOff x="2281723" y="3774856"/>
            <a:chExt cx="8974048" cy="923671"/>
          </a:xfrm>
        </p:grpSpPr>
        <p:cxnSp>
          <p:nvCxnSpPr>
            <p:cNvPr id="19" name="直接连接符 18"/>
            <p:cNvCxnSpPr>
              <a:cxnSpLocks noChangeShapeType="1"/>
            </p:cNvCxnSpPr>
            <p:nvPr/>
          </p:nvCxnSpPr>
          <p:spPr bwMode="auto">
            <a:xfrm>
              <a:off x="2613998" y="4234011"/>
              <a:ext cx="8641773" cy="0"/>
            </a:xfrm>
            <a:prstGeom prst="line">
              <a:avLst/>
            </a:prstGeom>
            <a:noFill/>
            <a:ln w="19050" cmpd="sng">
              <a:solidFill>
                <a:srgbClr val="E96D48"/>
              </a:solidFill>
              <a:prstDash val="sysDash"/>
              <a:round/>
              <a:tailEnd type="triangle"/>
            </a:ln>
          </p:spPr>
        </p:cxnSp>
        <p:sp>
          <p:nvSpPr>
            <p:cNvPr id="20" name="TextBox 54"/>
            <p:cNvSpPr txBox="1">
              <a:spLocks noChangeArrowheads="1"/>
            </p:cNvSpPr>
            <p:nvPr/>
          </p:nvSpPr>
          <p:spPr bwMode="auto">
            <a:xfrm>
              <a:off x="2281723" y="3774856"/>
              <a:ext cx="1729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lvl="0" algn="ctr">
                <a:defRPr kumimoji="0" sz="2000" i="0" u="none" strike="noStrike" cap="none" spc="0" normalizeH="0" baseline="0">
                  <a:ln>
                    <a:noFill/>
                  </a:ln>
                  <a:solidFill>
                    <a:srgbClr val="C00000"/>
                  </a:solidFill>
                  <a:effectLst/>
                  <a:uLnTx/>
                  <a:uFillTx/>
                  <a:latin typeface="字魂5号-无外润黑体" panose="00000500000000000000" pitchFamily="2" charset="-122"/>
                  <a:ea typeface="字魂5号-无外润黑体" panose="00000500000000000000" pitchFamily="2" charset="-122"/>
                  <a:cs typeface="Arial"/>
                </a:defRPr>
              </a:lvl1pPr>
              <a:lvl2pPr marL="37931725" indent="-37474525">
                <a:defRPr>
                  <a:latin typeface="Calibri" panose="020F0502020204030204" pitchFamily="34" charset="0"/>
                  <a:ea typeface="MS PGothic" panose="020B0600070205080204" pitchFamily="-65" charset="-128"/>
                </a:defRPr>
              </a:lvl2pPr>
              <a:lvl3pPr>
                <a:defRPr>
                  <a:latin typeface="Calibri" panose="020F0502020204030204" pitchFamily="34" charset="0"/>
                  <a:ea typeface="MS PGothic" panose="020B0600070205080204" pitchFamily="-65" charset="-128"/>
                </a:defRPr>
              </a:lvl3pPr>
              <a:lvl4pPr>
                <a:defRPr>
                  <a:latin typeface="Calibri" panose="020F0502020204030204" pitchFamily="34" charset="0"/>
                  <a:ea typeface="MS PGothic" panose="020B0600070205080204" pitchFamily="-65" charset="-128"/>
                </a:defRPr>
              </a:lvl4pPr>
              <a:lvl5pPr>
                <a:defRPr>
                  <a:latin typeface="Calibri" panose="020F0502020204030204" pitchFamily="34" charset="0"/>
                  <a:ea typeface="MS PGothic" panose="020B0600070205080204" pitchFamily="-65" charset="-128"/>
                </a:defRPr>
              </a:lvl5pPr>
              <a:lvl6pPr marL="457200" fontAlgn="base">
                <a:spcBef>
                  <a:spcPct val="0"/>
                </a:spcBef>
                <a:spcAft>
                  <a:spcPct val="0"/>
                </a:spcAft>
                <a:defRPr>
                  <a:latin typeface="Calibri" panose="020F0502020204030204" pitchFamily="34" charset="0"/>
                  <a:ea typeface="MS PGothic" panose="020B0600070205080204" pitchFamily="-65" charset="-128"/>
                </a:defRPr>
              </a:lvl6pPr>
              <a:lvl7pPr marL="914400" fontAlgn="base">
                <a:spcBef>
                  <a:spcPct val="0"/>
                </a:spcBef>
                <a:spcAft>
                  <a:spcPct val="0"/>
                </a:spcAft>
                <a:defRPr>
                  <a:latin typeface="Calibri" panose="020F0502020204030204" pitchFamily="34" charset="0"/>
                  <a:ea typeface="MS PGothic" panose="020B0600070205080204" pitchFamily="-65" charset="-128"/>
                </a:defRPr>
              </a:lvl7pPr>
              <a:lvl8pPr marL="1371600" fontAlgn="base">
                <a:spcBef>
                  <a:spcPct val="0"/>
                </a:spcBef>
                <a:spcAft>
                  <a:spcPct val="0"/>
                </a:spcAft>
                <a:defRPr>
                  <a:latin typeface="Calibri" panose="020F0502020204030204" pitchFamily="34" charset="0"/>
                  <a:ea typeface="MS PGothic" panose="020B0600070205080204" pitchFamily="-65" charset="-128"/>
                </a:defRPr>
              </a:lvl8pPr>
              <a:lvl9pPr marL="1828800" fontAlgn="base">
                <a:spcBef>
                  <a:spcPct val="0"/>
                </a:spcBef>
                <a:spcAft>
                  <a:spcPct val="0"/>
                </a:spcAft>
                <a:defRPr>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主要内容</a:t>
              </a:r>
            </a:p>
          </p:txBody>
        </p:sp>
        <p:sp>
          <p:nvSpPr>
            <p:cNvPr id="21" name="矩形 20"/>
            <p:cNvSpPr>
              <a:spLocks noChangeArrowheads="1"/>
            </p:cNvSpPr>
            <p:nvPr/>
          </p:nvSpPr>
          <p:spPr bwMode="auto">
            <a:xfrm>
              <a:off x="2490020" y="4317277"/>
              <a:ext cx="8246862" cy="381250"/>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30000"/>
                </a:lnSpc>
                <a:spcBef>
                  <a:spcPct val="0"/>
                </a:spcBef>
                <a:spcAft>
                  <a:spcPts val="500"/>
                </a:spcAft>
                <a:buClrTx/>
                <a:buSzTx/>
                <a:buFontTx/>
                <a:buNone/>
                <a:defRPr/>
              </a:pPr>
              <a:r>
                <a:rPr kumimoji="0" lang="zh-CN" altLang="en-US" sz="1600" b="0"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各地代表汇报了工作，并交流了经验</a:t>
              </a:r>
            </a:p>
          </p:txBody>
        </p:sp>
      </p:grpSp>
      <p:grpSp>
        <p:nvGrpSpPr>
          <p:cNvPr id="50" name="组合 49"/>
          <p:cNvGrpSpPr/>
          <p:nvPr/>
        </p:nvGrpSpPr>
        <p:grpSpPr>
          <a:xfrm>
            <a:off x="2281723" y="5218487"/>
            <a:ext cx="8974048" cy="904621"/>
            <a:chOff x="2281723" y="5218487"/>
            <a:chExt cx="8974048" cy="904621"/>
          </a:xfrm>
        </p:grpSpPr>
        <p:cxnSp>
          <p:nvCxnSpPr>
            <p:cNvPr id="28" name="直接连接符 27"/>
            <p:cNvCxnSpPr>
              <a:cxnSpLocks noChangeShapeType="1"/>
            </p:cNvCxnSpPr>
            <p:nvPr/>
          </p:nvCxnSpPr>
          <p:spPr bwMode="auto">
            <a:xfrm>
              <a:off x="2613998" y="5677642"/>
              <a:ext cx="8641773" cy="0"/>
            </a:xfrm>
            <a:prstGeom prst="line">
              <a:avLst/>
            </a:prstGeom>
            <a:noFill/>
            <a:ln w="19050" cmpd="sng">
              <a:solidFill>
                <a:srgbClr val="E96D48"/>
              </a:solidFill>
              <a:prstDash val="sysDash"/>
              <a:round/>
              <a:tailEnd type="triangle"/>
            </a:ln>
          </p:spPr>
        </p:cxnSp>
        <p:sp>
          <p:nvSpPr>
            <p:cNvPr id="29" name="TextBox 54"/>
            <p:cNvSpPr txBox="1">
              <a:spLocks noChangeArrowheads="1"/>
            </p:cNvSpPr>
            <p:nvPr/>
          </p:nvSpPr>
          <p:spPr bwMode="auto">
            <a:xfrm>
              <a:off x="2281723" y="5218487"/>
              <a:ext cx="1729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lvl="0" algn="ctr">
                <a:defRPr kumimoji="0" sz="2000" i="0" u="none" strike="noStrike" cap="none" spc="0" normalizeH="0" baseline="0">
                  <a:ln>
                    <a:noFill/>
                  </a:ln>
                  <a:solidFill>
                    <a:srgbClr val="C00000"/>
                  </a:solidFill>
                  <a:effectLst/>
                  <a:uLnTx/>
                  <a:uFillTx/>
                  <a:latin typeface="字魂5号-无外润黑体" panose="00000500000000000000" pitchFamily="2" charset="-122"/>
                  <a:ea typeface="字魂5号-无外润黑体" panose="00000500000000000000" pitchFamily="2" charset="-122"/>
                  <a:cs typeface="Arial"/>
                </a:defRPr>
              </a:lvl1pPr>
              <a:lvl2pPr marL="37931725" indent="-37474525">
                <a:defRPr>
                  <a:latin typeface="Calibri" panose="020F0502020204030204" pitchFamily="34" charset="0"/>
                  <a:ea typeface="MS PGothic" panose="020B0600070205080204" pitchFamily="-65" charset="-128"/>
                </a:defRPr>
              </a:lvl2pPr>
              <a:lvl3pPr>
                <a:defRPr>
                  <a:latin typeface="Calibri" panose="020F0502020204030204" pitchFamily="34" charset="0"/>
                  <a:ea typeface="MS PGothic" panose="020B0600070205080204" pitchFamily="-65" charset="-128"/>
                </a:defRPr>
              </a:lvl3pPr>
              <a:lvl4pPr>
                <a:defRPr>
                  <a:latin typeface="Calibri" panose="020F0502020204030204" pitchFamily="34" charset="0"/>
                  <a:ea typeface="MS PGothic" panose="020B0600070205080204" pitchFamily="-65" charset="-128"/>
                </a:defRPr>
              </a:lvl4pPr>
              <a:lvl5pPr>
                <a:defRPr>
                  <a:latin typeface="Calibri" panose="020F0502020204030204" pitchFamily="34" charset="0"/>
                  <a:ea typeface="MS PGothic" panose="020B0600070205080204" pitchFamily="-65" charset="-128"/>
                </a:defRPr>
              </a:lvl5pPr>
              <a:lvl6pPr marL="457200" fontAlgn="base">
                <a:spcBef>
                  <a:spcPct val="0"/>
                </a:spcBef>
                <a:spcAft>
                  <a:spcPct val="0"/>
                </a:spcAft>
                <a:defRPr>
                  <a:latin typeface="Calibri" panose="020F0502020204030204" pitchFamily="34" charset="0"/>
                  <a:ea typeface="MS PGothic" panose="020B0600070205080204" pitchFamily="-65" charset="-128"/>
                </a:defRPr>
              </a:lvl6pPr>
              <a:lvl7pPr marL="914400" fontAlgn="base">
                <a:spcBef>
                  <a:spcPct val="0"/>
                </a:spcBef>
                <a:spcAft>
                  <a:spcPct val="0"/>
                </a:spcAft>
                <a:defRPr>
                  <a:latin typeface="Calibri" panose="020F0502020204030204" pitchFamily="34" charset="0"/>
                  <a:ea typeface="MS PGothic" panose="020B0600070205080204" pitchFamily="-65" charset="-128"/>
                </a:defRPr>
              </a:lvl7pPr>
              <a:lvl8pPr marL="1371600" fontAlgn="base">
                <a:spcBef>
                  <a:spcPct val="0"/>
                </a:spcBef>
                <a:spcAft>
                  <a:spcPct val="0"/>
                </a:spcAft>
                <a:defRPr>
                  <a:latin typeface="Calibri" panose="020F0502020204030204" pitchFamily="34" charset="0"/>
                  <a:ea typeface="MS PGothic" panose="020B0600070205080204" pitchFamily="-65" charset="-128"/>
                </a:defRPr>
              </a:lvl8pPr>
              <a:lvl9pPr marL="1828800" fontAlgn="base">
                <a:spcBef>
                  <a:spcPct val="0"/>
                </a:spcBef>
                <a:spcAft>
                  <a:spcPct val="0"/>
                </a:spcAft>
                <a:defRPr>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大会休会</a:t>
              </a:r>
            </a:p>
          </p:txBody>
        </p:sp>
        <p:sp>
          <p:nvSpPr>
            <p:cNvPr id="30" name="矩形 29"/>
            <p:cNvSpPr>
              <a:spLocks noChangeArrowheads="1"/>
            </p:cNvSpPr>
            <p:nvPr/>
          </p:nvSpPr>
          <p:spPr bwMode="auto">
            <a:xfrm>
              <a:off x="2528120" y="5741858"/>
              <a:ext cx="8246862" cy="381250"/>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30000"/>
                </a:lnSpc>
                <a:spcBef>
                  <a:spcPct val="0"/>
                </a:spcBef>
                <a:spcAft>
                  <a:spcPts val="500"/>
                </a:spcAft>
                <a:buClrTx/>
                <a:buSzTx/>
                <a:buFontTx/>
                <a:buNone/>
                <a:defRPr/>
              </a:pPr>
              <a:r>
                <a:rPr kumimoji="0" lang="zh-CN" altLang="en-US" sz="1600" b="0"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由党纲起草委员会起草党的纲领和今后工作计划</a:t>
              </a:r>
            </a:p>
          </p:txBody>
        </p:sp>
      </p:grpSp>
      <p:grpSp>
        <p:nvGrpSpPr>
          <p:cNvPr id="32" name="组合 31"/>
          <p:cNvGrpSpPr/>
          <p:nvPr/>
        </p:nvGrpSpPr>
        <p:grpSpPr>
          <a:xfrm>
            <a:off x="8401050" y="1061200"/>
            <a:ext cx="2362200" cy="596150"/>
            <a:chOff x="8401050" y="1061200"/>
            <a:chExt cx="2362200" cy="596150"/>
          </a:xfrm>
        </p:grpSpPr>
        <p:sp>
          <p:nvSpPr>
            <p:cNvPr id="3" name="箭头: 五边形 2"/>
            <p:cNvSpPr/>
            <p:nvPr/>
          </p:nvSpPr>
          <p:spPr>
            <a:xfrm flipH="1">
              <a:off x="8401050" y="1061200"/>
              <a:ext cx="2335832" cy="596150"/>
            </a:xfrm>
            <a:prstGeom prst="homePlat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 name="Rectangle 3"/>
            <p:cNvSpPr/>
            <p:nvPr/>
          </p:nvSpPr>
          <p:spPr>
            <a:xfrm>
              <a:off x="8810019" y="1137811"/>
              <a:ext cx="195323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会议的过程</a:t>
              </a:r>
            </a:p>
          </p:txBody>
        </p:sp>
      </p:grpSp>
      <p:grpSp>
        <p:nvGrpSpPr>
          <p:cNvPr id="37" name="组合 36"/>
          <p:cNvGrpSpPr/>
          <p:nvPr/>
        </p:nvGrpSpPr>
        <p:grpSpPr>
          <a:xfrm>
            <a:off x="631474" y="1866900"/>
            <a:ext cx="1729150" cy="1029196"/>
            <a:chOff x="631474" y="1981200"/>
            <a:chExt cx="1729150" cy="1029196"/>
          </a:xfrm>
        </p:grpSpPr>
        <p:sp>
          <p:nvSpPr>
            <p:cNvPr id="33" name="矩形 32"/>
            <p:cNvSpPr/>
            <p:nvPr/>
          </p:nvSpPr>
          <p:spPr>
            <a:xfrm>
              <a:off x="708994" y="1981200"/>
              <a:ext cx="1596056" cy="533400"/>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4" name="矩形 33"/>
            <p:cNvSpPr/>
            <p:nvPr/>
          </p:nvSpPr>
          <p:spPr>
            <a:xfrm>
              <a:off x="708994" y="2476996"/>
              <a:ext cx="1596056" cy="533400"/>
            </a:xfrm>
            <a:prstGeom prst="rect">
              <a:avLst/>
            </a:prstGeom>
            <a:noFill/>
            <a:ln w="19050">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6" name="矩形 5"/>
            <p:cNvSpPr/>
            <p:nvPr/>
          </p:nvSpPr>
          <p:spPr>
            <a:xfrm>
              <a:off x="631474" y="2010926"/>
              <a:ext cx="17291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1921</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年</a:t>
              </a: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7</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月</a:t>
              </a:r>
            </a:p>
          </p:txBody>
        </p:sp>
        <p:sp>
          <p:nvSpPr>
            <p:cNvPr id="36" name="矩形 35"/>
            <p:cNvSpPr/>
            <p:nvPr/>
          </p:nvSpPr>
          <p:spPr>
            <a:xfrm>
              <a:off x="1069624" y="2544326"/>
              <a:ext cx="968726"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23</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 </a:t>
              </a:r>
            </a:p>
          </p:txBody>
        </p:sp>
      </p:grpSp>
      <p:grpSp>
        <p:nvGrpSpPr>
          <p:cNvPr id="38" name="组合 37"/>
          <p:cNvGrpSpPr/>
          <p:nvPr/>
        </p:nvGrpSpPr>
        <p:grpSpPr>
          <a:xfrm>
            <a:off x="631474" y="3660556"/>
            <a:ext cx="1729150" cy="1029196"/>
            <a:chOff x="631474" y="1981200"/>
            <a:chExt cx="1729150" cy="1029196"/>
          </a:xfrm>
        </p:grpSpPr>
        <p:sp>
          <p:nvSpPr>
            <p:cNvPr id="39" name="矩形 38"/>
            <p:cNvSpPr/>
            <p:nvPr/>
          </p:nvSpPr>
          <p:spPr>
            <a:xfrm>
              <a:off x="708994" y="1981200"/>
              <a:ext cx="1596056" cy="533400"/>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0" name="矩形 39"/>
            <p:cNvSpPr/>
            <p:nvPr/>
          </p:nvSpPr>
          <p:spPr>
            <a:xfrm>
              <a:off x="708994" y="2476996"/>
              <a:ext cx="1596056" cy="533400"/>
            </a:xfrm>
            <a:prstGeom prst="rect">
              <a:avLst/>
            </a:prstGeom>
            <a:noFill/>
            <a:ln w="19050">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1" name="矩形 40"/>
            <p:cNvSpPr/>
            <p:nvPr/>
          </p:nvSpPr>
          <p:spPr>
            <a:xfrm>
              <a:off x="631474" y="2010926"/>
              <a:ext cx="17291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1921</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年</a:t>
              </a: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7</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月</a:t>
              </a:r>
            </a:p>
          </p:txBody>
        </p:sp>
        <p:sp>
          <p:nvSpPr>
            <p:cNvPr id="42" name="矩形 41"/>
            <p:cNvSpPr/>
            <p:nvPr/>
          </p:nvSpPr>
          <p:spPr>
            <a:xfrm>
              <a:off x="1069624" y="2544326"/>
              <a:ext cx="968726"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24</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 </a:t>
              </a:r>
            </a:p>
          </p:txBody>
        </p:sp>
      </p:grpSp>
      <p:grpSp>
        <p:nvGrpSpPr>
          <p:cNvPr id="43" name="组合 42"/>
          <p:cNvGrpSpPr/>
          <p:nvPr/>
        </p:nvGrpSpPr>
        <p:grpSpPr>
          <a:xfrm>
            <a:off x="631474" y="5104187"/>
            <a:ext cx="3750026" cy="1029196"/>
            <a:chOff x="631474" y="1981200"/>
            <a:chExt cx="3750026" cy="1029196"/>
          </a:xfrm>
        </p:grpSpPr>
        <p:sp>
          <p:nvSpPr>
            <p:cNvPr id="44" name="矩形 43"/>
            <p:cNvSpPr/>
            <p:nvPr/>
          </p:nvSpPr>
          <p:spPr>
            <a:xfrm>
              <a:off x="708994" y="1981200"/>
              <a:ext cx="1596056" cy="533400"/>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5" name="矩形 44"/>
            <p:cNvSpPr/>
            <p:nvPr/>
          </p:nvSpPr>
          <p:spPr>
            <a:xfrm>
              <a:off x="708994" y="2476996"/>
              <a:ext cx="1596056" cy="533400"/>
            </a:xfrm>
            <a:prstGeom prst="rect">
              <a:avLst/>
            </a:prstGeom>
            <a:noFill/>
            <a:ln w="19050">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6" name="矩形 45"/>
            <p:cNvSpPr/>
            <p:nvPr/>
          </p:nvSpPr>
          <p:spPr>
            <a:xfrm>
              <a:off x="631474" y="2010926"/>
              <a:ext cx="17291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1921</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年</a:t>
              </a: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7</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月</a:t>
              </a:r>
            </a:p>
          </p:txBody>
        </p:sp>
        <p:sp>
          <p:nvSpPr>
            <p:cNvPr id="47" name="矩形 46"/>
            <p:cNvSpPr/>
            <p:nvPr/>
          </p:nvSpPr>
          <p:spPr>
            <a:xfrm>
              <a:off x="742950" y="2525276"/>
              <a:ext cx="36385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25</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a:t>
              </a: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26</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 </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p:cTn id="11" dur="500" fill="hold"/>
                                        <p:tgtEl>
                                          <p:spTgt spid="37"/>
                                        </p:tgtEl>
                                        <p:attrNameLst>
                                          <p:attrName>ppt_w</p:attrName>
                                        </p:attrNameLst>
                                      </p:cBhvr>
                                      <p:tavLst>
                                        <p:tav tm="0">
                                          <p:val>
                                            <p:fltVal val="0"/>
                                          </p:val>
                                        </p:tav>
                                        <p:tav tm="100000">
                                          <p:val>
                                            <p:strVal val="#ppt_w"/>
                                          </p:val>
                                        </p:tav>
                                      </p:tavLst>
                                    </p:anim>
                                    <p:anim calcmode="lin" valueType="num">
                                      <p:cBhvr>
                                        <p:cTn id="12" dur="500" fill="hold"/>
                                        <p:tgtEl>
                                          <p:spTgt spid="37"/>
                                        </p:tgtEl>
                                        <p:attrNameLst>
                                          <p:attrName>ppt_h</p:attrName>
                                        </p:attrNameLst>
                                      </p:cBhvr>
                                      <p:tavLst>
                                        <p:tav tm="0">
                                          <p:val>
                                            <p:fltVal val="0"/>
                                          </p:val>
                                        </p:tav>
                                        <p:tav tm="100000">
                                          <p:val>
                                            <p:strVal val="#ppt_h"/>
                                          </p:val>
                                        </p:tav>
                                      </p:tavLst>
                                    </p:anim>
                                    <p:animEffect transition="in" filter="fade">
                                      <p:cBhvr>
                                        <p:cTn id="13" dur="500"/>
                                        <p:tgtEl>
                                          <p:spTgt spid="37"/>
                                        </p:tgtEl>
                                      </p:cBhvr>
                                    </p:animEffect>
                                  </p:childTnLst>
                                </p:cTn>
                              </p:par>
                            </p:childTnLst>
                          </p:cTn>
                        </p:par>
                        <p:par>
                          <p:cTn id="14" fill="hold" nodeType="afterGroup">
                            <p:stCondLst>
                              <p:cond delay="1000"/>
                            </p:stCondLst>
                            <p:childTnLst>
                              <p:par>
                                <p:cTn id="15" presetID="2" presetClass="entr" presetSubtype="2"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 calcmode="lin" valueType="num">
                                      <p:cBhvr additive="base">
                                        <p:cTn id="17" dur="500" fill="hold"/>
                                        <p:tgtEl>
                                          <p:spTgt spid="48"/>
                                        </p:tgtEl>
                                        <p:attrNameLst>
                                          <p:attrName>ppt_x</p:attrName>
                                        </p:attrNameLst>
                                      </p:cBhvr>
                                      <p:tavLst>
                                        <p:tav tm="0">
                                          <p:val>
                                            <p:strVal val="1+#ppt_w/2"/>
                                          </p:val>
                                        </p:tav>
                                        <p:tav tm="100000">
                                          <p:val>
                                            <p:strVal val="#ppt_x"/>
                                          </p:val>
                                        </p:tav>
                                      </p:tavLst>
                                    </p:anim>
                                    <p:anim calcmode="lin" valueType="num">
                                      <p:cBhvr additive="base">
                                        <p:cTn id="18" dur="500" fill="hold"/>
                                        <p:tgtEl>
                                          <p:spTgt spid="4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53" presetClass="entr" presetSubtype="0" fill="hold" nodeType="after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500" fill="hold"/>
                                        <p:tgtEl>
                                          <p:spTgt spid="38"/>
                                        </p:tgtEl>
                                        <p:attrNameLst>
                                          <p:attrName>ppt_w</p:attrName>
                                        </p:attrNameLst>
                                      </p:cBhvr>
                                      <p:tavLst>
                                        <p:tav tm="0">
                                          <p:val>
                                            <p:fltVal val="0"/>
                                          </p:val>
                                        </p:tav>
                                        <p:tav tm="100000">
                                          <p:val>
                                            <p:strVal val="#ppt_w"/>
                                          </p:val>
                                        </p:tav>
                                      </p:tavLst>
                                    </p:anim>
                                    <p:anim calcmode="lin" valueType="num">
                                      <p:cBhvr>
                                        <p:cTn id="23" dur="500" fill="hold"/>
                                        <p:tgtEl>
                                          <p:spTgt spid="38"/>
                                        </p:tgtEl>
                                        <p:attrNameLst>
                                          <p:attrName>ppt_h</p:attrName>
                                        </p:attrNameLst>
                                      </p:cBhvr>
                                      <p:tavLst>
                                        <p:tav tm="0">
                                          <p:val>
                                            <p:fltVal val="0"/>
                                          </p:val>
                                        </p:tav>
                                        <p:tav tm="100000">
                                          <p:val>
                                            <p:strVal val="#ppt_h"/>
                                          </p:val>
                                        </p:tav>
                                      </p:tavLst>
                                    </p:anim>
                                    <p:animEffect transition="in" filter="fade">
                                      <p:cBhvr>
                                        <p:cTn id="24" dur="500"/>
                                        <p:tgtEl>
                                          <p:spTgt spid="38"/>
                                        </p:tgtEl>
                                      </p:cBhvr>
                                    </p:animEffect>
                                  </p:childTnLst>
                                </p:cTn>
                              </p:par>
                            </p:childTnLst>
                          </p:cTn>
                        </p:par>
                        <p:par>
                          <p:cTn id="25" fill="hold" nodeType="afterGroup">
                            <p:stCondLst>
                              <p:cond delay="2000"/>
                            </p:stCondLst>
                            <p:childTnLst>
                              <p:par>
                                <p:cTn id="26" presetID="2" presetClass="entr" presetSubtype="2"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additive="base">
                                        <p:cTn id="28" dur="500" fill="hold"/>
                                        <p:tgtEl>
                                          <p:spTgt spid="49"/>
                                        </p:tgtEl>
                                        <p:attrNameLst>
                                          <p:attrName>ppt_x</p:attrName>
                                        </p:attrNameLst>
                                      </p:cBhvr>
                                      <p:tavLst>
                                        <p:tav tm="0">
                                          <p:val>
                                            <p:strVal val="1+#ppt_w/2"/>
                                          </p:val>
                                        </p:tav>
                                        <p:tav tm="100000">
                                          <p:val>
                                            <p:strVal val="#ppt_x"/>
                                          </p:val>
                                        </p:tav>
                                      </p:tavLst>
                                    </p:anim>
                                    <p:anim calcmode="lin" valueType="num">
                                      <p:cBhvr additive="base">
                                        <p:cTn id="29" dur="500" fill="hold"/>
                                        <p:tgtEl>
                                          <p:spTgt spid="49"/>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2500"/>
                            </p:stCondLst>
                            <p:childTnLst>
                              <p:par>
                                <p:cTn id="31" presetID="53" presetClass="entr" presetSubtype="0" fill="hold" nodeType="afterEffect">
                                  <p:stCondLst>
                                    <p:cond delay="0"/>
                                  </p:stCondLst>
                                  <p:childTnLst>
                                    <p:set>
                                      <p:cBhvr>
                                        <p:cTn id="32" dur="1" fill="hold">
                                          <p:stCondLst>
                                            <p:cond delay="0"/>
                                          </p:stCondLst>
                                        </p:cTn>
                                        <p:tgtEl>
                                          <p:spTgt spid="43"/>
                                        </p:tgtEl>
                                        <p:attrNameLst>
                                          <p:attrName>style.visibility</p:attrName>
                                        </p:attrNameLst>
                                      </p:cBhvr>
                                      <p:to>
                                        <p:strVal val="visible"/>
                                      </p:to>
                                    </p:set>
                                    <p:anim calcmode="lin" valueType="num">
                                      <p:cBhvr>
                                        <p:cTn id="33" dur="500" fill="hold"/>
                                        <p:tgtEl>
                                          <p:spTgt spid="43"/>
                                        </p:tgtEl>
                                        <p:attrNameLst>
                                          <p:attrName>ppt_w</p:attrName>
                                        </p:attrNameLst>
                                      </p:cBhvr>
                                      <p:tavLst>
                                        <p:tav tm="0">
                                          <p:val>
                                            <p:fltVal val="0"/>
                                          </p:val>
                                        </p:tav>
                                        <p:tav tm="100000">
                                          <p:val>
                                            <p:strVal val="#ppt_w"/>
                                          </p:val>
                                        </p:tav>
                                      </p:tavLst>
                                    </p:anim>
                                    <p:anim calcmode="lin" valueType="num">
                                      <p:cBhvr>
                                        <p:cTn id="34" dur="500" fill="hold"/>
                                        <p:tgtEl>
                                          <p:spTgt spid="43"/>
                                        </p:tgtEl>
                                        <p:attrNameLst>
                                          <p:attrName>ppt_h</p:attrName>
                                        </p:attrNameLst>
                                      </p:cBhvr>
                                      <p:tavLst>
                                        <p:tav tm="0">
                                          <p:val>
                                            <p:fltVal val="0"/>
                                          </p:val>
                                        </p:tav>
                                        <p:tav tm="100000">
                                          <p:val>
                                            <p:strVal val="#ppt_h"/>
                                          </p:val>
                                        </p:tav>
                                      </p:tavLst>
                                    </p:anim>
                                    <p:animEffect transition="in" filter="fade">
                                      <p:cBhvr>
                                        <p:cTn id="35" dur="500"/>
                                        <p:tgtEl>
                                          <p:spTgt spid="43"/>
                                        </p:tgtEl>
                                      </p:cBhvr>
                                    </p:animEffect>
                                  </p:childTnLst>
                                </p:cTn>
                              </p:par>
                            </p:childTnLst>
                          </p:cTn>
                        </p:par>
                        <p:par>
                          <p:cTn id="36" fill="hold" nodeType="afterGroup">
                            <p:stCondLst>
                              <p:cond delay="3000"/>
                            </p:stCondLst>
                            <p:childTnLst>
                              <p:par>
                                <p:cTn id="37" presetID="2" presetClass="entr" presetSubtype="2" fill="hold" nodeType="after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500" fill="hold"/>
                                        <p:tgtEl>
                                          <p:spTgt spid="50"/>
                                        </p:tgtEl>
                                        <p:attrNameLst>
                                          <p:attrName>ppt_x</p:attrName>
                                        </p:attrNameLst>
                                      </p:cBhvr>
                                      <p:tavLst>
                                        <p:tav tm="0">
                                          <p:val>
                                            <p:strVal val="1+#ppt_w/2"/>
                                          </p:val>
                                        </p:tav>
                                        <p:tav tm="100000">
                                          <p:val>
                                            <p:strVal val="#ppt_x"/>
                                          </p:val>
                                        </p:tav>
                                      </p:tavLst>
                                    </p:anim>
                                    <p:anim calcmode="lin" valueType="num">
                                      <p:cBhvr additive="base">
                                        <p:cTn id="40" dur="500" fill="hold"/>
                                        <p:tgtEl>
                                          <p:spTgt spid="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bwMode="auto">
          <a:xfrm>
            <a:off x="2278380" y="1402715"/>
            <a:ext cx="8195945" cy="3619500"/>
          </a:xfrm>
          <a:prstGeom prst="roundRect">
            <a:avLst>
              <a:gd name="adj" fmla="val 4564"/>
            </a:avLst>
          </a:prstGeom>
          <a:solidFill>
            <a:schemeClr val="bg1">
              <a:alpha val="50000"/>
            </a:schemeClr>
          </a:solidFill>
          <a:ln w="19050" cap="flat" cmpd="sng" algn="ctr">
            <a:solidFill>
              <a:srgbClr val="FF0000"/>
            </a:solidFill>
            <a:prstDash val="solid"/>
            <a:round/>
            <a:headEnd type="none" w="med" len="med"/>
            <a:tailEnd type="none" w="med" len="med"/>
          </a:ln>
          <a:effectLst/>
        </p:spPr>
        <p:txBody>
          <a:bodyPr vert="horz" wrap="square" lIns="91404" tIns="45702" rIns="91404" bIns="45702" numCol="1" rtlCol="0" anchor="t" anchorCtr="0" compatLnSpc="1"/>
          <a:lstStyle/>
          <a:p>
            <a:pPr defTabSz="913765" fontAlgn="base">
              <a:spcBef>
                <a:spcPct val="0"/>
              </a:spcBef>
              <a:spcAft>
                <a:spcPct val="0"/>
              </a:spcAft>
              <a:defRPr/>
            </a:pPr>
            <a:endParaRPr lang="zh-CN" altLang="en-US" sz="1800" kern="0">
              <a:solidFill>
                <a:srgbClr val="BC0000"/>
              </a:solidFill>
              <a:cs typeface="+mn-ea"/>
              <a:sym typeface="+mn-lt"/>
            </a:endParaRPr>
          </a:p>
        </p:txBody>
      </p:sp>
      <p:sp>
        <p:nvSpPr>
          <p:cNvPr id="41" name="Freeform 5"/>
          <p:cNvSpPr/>
          <p:nvPr/>
        </p:nvSpPr>
        <p:spPr bwMode="auto">
          <a:xfrm rot="10800000">
            <a:off x="1367941" y="2330137"/>
            <a:ext cx="1838026" cy="1838317"/>
          </a:xfrm>
          <a:prstGeom prst="ellipse">
            <a:avLst/>
          </a:prstGeom>
          <a:gradFill flip="none" rotWithShape="1">
            <a:gsLst>
              <a:gs pos="0">
                <a:srgbClr val="FFFFFF"/>
              </a:gs>
              <a:gs pos="100000">
                <a:srgbClr val="D9D9D9"/>
              </a:gs>
            </a:gsLst>
            <a:lin ang="2700000" scaled="1"/>
          </a:gradFill>
          <a:ln w="25400">
            <a:gradFill flip="none" rotWithShape="1">
              <a:gsLst>
                <a:gs pos="29000">
                  <a:srgbClr val="E0E0E0"/>
                </a:gs>
                <a:gs pos="0">
                  <a:srgbClr val="999999"/>
                </a:gs>
                <a:gs pos="83000">
                  <a:srgbClr val="FFFFFF"/>
                </a:gs>
              </a:gsLst>
              <a:lin ang="2700000" scaled="1"/>
            </a:gradFill>
          </a:ln>
          <a:effectLst>
            <a:outerShdw blurRad="355600" dist="88900" dir="2700000" algn="tl" rotWithShape="0">
              <a:prstClr val="black">
                <a:alpha val="28000"/>
              </a:prstClr>
            </a:outerShdw>
          </a:effectLst>
        </p:spPr>
        <p:txBody>
          <a:bodyPr lIns="91419" tIns="45709" rIns="91419" bIns="45709"/>
          <a:lstStyle/>
          <a:p>
            <a:pPr defTabSz="913765">
              <a:defRPr/>
            </a:pPr>
            <a:endParaRPr lang="zh-CN" altLang="en-US" sz="2135" kern="0">
              <a:solidFill>
                <a:prstClr val="black"/>
              </a:solidFill>
              <a:cs typeface="+mn-ea"/>
              <a:sym typeface="+mn-lt"/>
            </a:endParaRPr>
          </a:p>
        </p:txBody>
      </p:sp>
      <p:sp>
        <p:nvSpPr>
          <p:cNvPr id="42" name="Freeform 5"/>
          <p:cNvSpPr/>
          <p:nvPr/>
        </p:nvSpPr>
        <p:spPr bwMode="auto">
          <a:xfrm rot="10800000">
            <a:off x="1572032" y="2534576"/>
            <a:ext cx="1429844" cy="1429437"/>
          </a:xfrm>
          <a:prstGeom prst="ellipse">
            <a:avLst/>
          </a:prstGeom>
          <a:gradFill flip="none" rotWithShape="1">
            <a:gsLst>
              <a:gs pos="0">
                <a:srgbClr val="FF0517"/>
              </a:gs>
              <a:gs pos="100000">
                <a:srgbClr val="FF0517">
                  <a:lumMod val="75000"/>
                </a:srgbClr>
              </a:gs>
            </a:gsLst>
            <a:lin ang="2700000" scaled="1"/>
          </a:gradFill>
          <a:ln w="25400">
            <a:gradFill flip="none" rotWithShape="1">
              <a:gsLst>
                <a:gs pos="0">
                  <a:srgbClr val="FF0517">
                    <a:lumMod val="75000"/>
                  </a:srgbClr>
                </a:gs>
                <a:gs pos="100000">
                  <a:srgbClr val="FF0517"/>
                </a:gs>
              </a:gsLst>
              <a:lin ang="2700000" scaled="1"/>
            </a:gradFill>
          </a:ln>
          <a:effectLst>
            <a:outerShdw blurRad="254000" dist="114300" dir="2700000" algn="tl" rotWithShape="0">
              <a:prstClr val="black">
                <a:alpha val="25000"/>
              </a:prstClr>
            </a:outerShdw>
          </a:effectLst>
        </p:spPr>
        <p:txBody>
          <a:bodyPr lIns="91419" tIns="45709" rIns="91419" bIns="45709"/>
          <a:lstStyle/>
          <a:p>
            <a:pPr defTabSz="913765">
              <a:defRPr/>
            </a:pPr>
            <a:endParaRPr lang="zh-CN" altLang="en-US" sz="2135" kern="0">
              <a:solidFill>
                <a:prstClr val="black"/>
              </a:solidFill>
              <a:cs typeface="+mn-ea"/>
              <a:sym typeface="+mn-lt"/>
            </a:endParaRPr>
          </a:p>
        </p:txBody>
      </p:sp>
      <p:sp>
        <p:nvSpPr>
          <p:cNvPr id="4" name="TextBox 4"/>
          <p:cNvSpPr txBox="1"/>
          <p:nvPr/>
        </p:nvSpPr>
        <p:spPr>
          <a:xfrm>
            <a:off x="1758617" y="2980055"/>
            <a:ext cx="1053856" cy="538480"/>
          </a:xfrm>
          <a:prstGeom prst="rect">
            <a:avLst/>
          </a:prstGeom>
          <a:noFill/>
        </p:spPr>
        <p:txBody>
          <a:bodyPr lIns="0" tIns="0" rIns="0" bIns="0">
            <a:spAutoFit/>
          </a:bodyPr>
          <a:lstStyle/>
          <a:p>
            <a:pPr algn="ctr">
              <a:lnSpc>
                <a:spcPct val="100000"/>
              </a:lnSpc>
              <a:defRPr/>
            </a:pPr>
            <a:r>
              <a:rPr lang="zh-CN" altLang="en-US" sz="3500" b="1" spc="400">
                <a:solidFill>
                  <a:srgbClr val="FFFFFF"/>
                </a:solidFill>
                <a:latin typeface="思源宋体 CN Heavy" panose="02020900000000000000" pitchFamily="18" charset="-122"/>
                <a:ea typeface="思源宋体 CN Heavy" panose="02020900000000000000" pitchFamily="18" charset="-122"/>
                <a:cs typeface="+mn-ea"/>
                <a:sym typeface="+mn-lt"/>
              </a:rPr>
              <a:t>前言</a:t>
            </a:r>
          </a:p>
        </p:txBody>
      </p:sp>
      <p:sp>
        <p:nvSpPr>
          <p:cNvPr id="26" name="矩形 25"/>
          <p:cNvSpPr/>
          <p:nvPr/>
        </p:nvSpPr>
        <p:spPr>
          <a:xfrm>
            <a:off x="3288030" y="1579880"/>
            <a:ext cx="7094220" cy="33394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defRPr/>
            </a:pP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2022</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年是中国共产党成立</a:t>
            </a: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101</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周年，从</a:t>
            </a: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1921</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年成立以来，党已经走过了</a:t>
            </a: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101</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年艰辛而辉煌 的风雨历程。党的历史是中华民族的独立、解放、繁荣和为中国人民的自由 、民主、幸福而不懈奋斗的历史。这</a:t>
            </a: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101</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年，是马克思主义基本原理同中国具体实际相结 合、不断推进马克思主义中国化的</a:t>
            </a: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101</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年，是我们党经受各种风浪考验、不断发展壮大， 不断开创各项事业新局面的</a:t>
            </a:r>
            <a:r>
              <a:rPr lang="en-US" altLang="zh-CN"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101</a:t>
            </a: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年。通过深入学习领悟，弄清楚我们从哪里来、往哪里去，弄清楚艰苦卓绝是什么、是怎么来的，做到学史明理、学史增信、学史崇德、学史力行。</a:t>
            </a:r>
            <a:endParaRPr kumimoji="0" lang="zh-CN" altLang="en-US" sz="1200" i="0" u="none" strike="noStrike" kern="1200" cap="none" spc="0" normalizeH="0" baseline="0" noProof="0" dirty="0">
              <a:ln>
                <a:noFill/>
              </a:ln>
              <a:solidFill>
                <a:schemeClr val="tx1">
                  <a:lumMod val="65000"/>
                  <a:lumOff val="35000"/>
                </a:scheme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spTree>
  </p:cSld>
  <p:clrMapOvr>
    <a:masterClrMapping/>
  </p:clrMapOvr>
  <p:transition advTm="5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childTnLst>
                                </p:cTn>
                              </p:par>
                              <p:par>
                                <p:cTn id="10" presetID="53" presetClass="entr" presetSubtype="0" fill="hold" nodeType="with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p:cTn id="12" dur="500" fill="hold"/>
                                        <p:tgtEl>
                                          <p:spTgt spid="42"/>
                                        </p:tgtEl>
                                        <p:attrNameLst>
                                          <p:attrName>ppt_w</p:attrName>
                                        </p:attrNameLst>
                                      </p:cBhvr>
                                      <p:tavLst>
                                        <p:tav tm="0">
                                          <p:val>
                                            <p:fltVal val="0"/>
                                          </p:val>
                                        </p:tav>
                                        <p:tav tm="100000">
                                          <p:val>
                                            <p:strVal val="#ppt_w"/>
                                          </p:val>
                                        </p:tav>
                                      </p:tavLst>
                                    </p:anim>
                                    <p:anim calcmode="lin" valueType="num">
                                      <p:cBhvr>
                                        <p:cTn id="13" dur="500" fill="hold"/>
                                        <p:tgtEl>
                                          <p:spTgt spid="42"/>
                                        </p:tgtEl>
                                        <p:attrNameLst>
                                          <p:attrName>ppt_h</p:attrName>
                                        </p:attrNameLst>
                                      </p:cBhvr>
                                      <p:tavLst>
                                        <p:tav tm="0">
                                          <p:val>
                                            <p:fltVal val="0"/>
                                          </p:val>
                                        </p:tav>
                                        <p:tav tm="100000">
                                          <p:val>
                                            <p:strVal val="#ppt_h"/>
                                          </p:val>
                                        </p:tav>
                                      </p:tavLst>
                                    </p:anim>
                                    <p:animEffect transition="in" filter="fade">
                                      <p:cBhvr>
                                        <p:cTn id="14" dur="500"/>
                                        <p:tgtEl>
                                          <p:spTgt spid="4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42"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left)">
                                      <p:cBhvr>
                                        <p:cTn id="28" dur="7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2281723" y="1709580"/>
            <a:ext cx="8974048" cy="1224709"/>
            <a:chOff x="2281723" y="1919060"/>
            <a:chExt cx="8974048" cy="1224709"/>
          </a:xfrm>
        </p:grpSpPr>
        <p:cxnSp>
          <p:nvCxnSpPr>
            <p:cNvPr id="10" name="直接连接符 9"/>
            <p:cNvCxnSpPr>
              <a:cxnSpLocks noChangeShapeType="1"/>
            </p:cNvCxnSpPr>
            <p:nvPr/>
          </p:nvCxnSpPr>
          <p:spPr bwMode="auto">
            <a:xfrm>
              <a:off x="2613998" y="2378215"/>
              <a:ext cx="8641773" cy="0"/>
            </a:xfrm>
            <a:prstGeom prst="line">
              <a:avLst/>
            </a:prstGeom>
            <a:noFill/>
            <a:ln w="19050" cmpd="sng">
              <a:solidFill>
                <a:srgbClr val="E96D48"/>
              </a:solidFill>
              <a:prstDash val="sysDash"/>
              <a:round/>
              <a:tailEnd type="triangle"/>
            </a:ln>
          </p:spPr>
        </p:cxnSp>
        <p:sp>
          <p:nvSpPr>
            <p:cNvPr id="11" name="TextBox 54"/>
            <p:cNvSpPr txBox="1">
              <a:spLocks noChangeArrowheads="1"/>
            </p:cNvSpPr>
            <p:nvPr/>
          </p:nvSpPr>
          <p:spPr bwMode="auto">
            <a:xfrm>
              <a:off x="2281723" y="1919060"/>
              <a:ext cx="1729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主要内容</a:t>
              </a:r>
            </a:p>
          </p:txBody>
        </p:sp>
        <p:sp>
          <p:nvSpPr>
            <p:cNvPr id="12" name="矩形 11"/>
            <p:cNvSpPr>
              <a:spLocks noChangeArrowheads="1"/>
            </p:cNvSpPr>
            <p:nvPr/>
          </p:nvSpPr>
          <p:spPr bwMode="auto">
            <a:xfrm>
              <a:off x="2547170" y="2442431"/>
              <a:ext cx="8246862" cy="701338"/>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30000"/>
                </a:lnSpc>
                <a:spcBef>
                  <a:spcPct val="0"/>
                </a:spcBef>
                <a:spcAft>
                  <a:spcPts val="500"/>
                </a:spcAft>
                <a:buClrTx/>
                <a:buSzTx/>
                <a:buFontTx/>
                <a:buNone/>
                <a:defRPr/>
              </a:pP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连续</a:t>
              </a:r>
              <a:r>
                <a:rPr kumimoji="0" lang="en-US" altLang="zh-CN"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3</a:t>
              </a: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天详细讨论了党的纲领和工作计划。各地代表在党的性质、纲领和组织原则等主要问题上取得了基本一致的意见。</a:t>
              </a:r>
            </a:p>
          </p:txBody>
        </p:sp>
      </p:grpSp>
      <p:grpSp>
        <p:nvGrpSpPr>
          <p:cNvPr id="49" name="组合 48"/>
          <p:cNvGrpSpPr/>
          <p:nvPr/>
        </p:nvGrpSpPr>
        <p:grpSpPr>
          <a:xfrm>
            <a:off x="1938822" y="3681158"/>
            <a:ext cx="9316949" cy="2242122"/>
            <a:chOff x="1938822" y="3736756"/>
            <a:chExt cx="9316949" cy="2242122"/>
          </a:xfrm>
        </p:grpSpPr>
        <p:cxnSp>
          <p:nvCxnSpPr>
            <p:cNvPr id="19" name="直接连接符 18"/>
            <p:cNvCxnSpPr>
              <a:cxnSpLocks noChangeShapeType="1"/>
            </p:cNvCxnSpPr>
            <p:nvPr/>
          </p:nvCxnSpPr>
          <p:spPr bwMode="auto">
            <a:xfrm>
              <a:off x="2613998" y="4234011"/>
              <a:ext cx="8641773" cy="0"/>
            </a:xfrm>
            <a:prstGeom prst="line">
              <a:avLst/>
            </a:prstGeom>
            <a:noFill/>
            <a:ln w="19050" cmpd="sng">
              <a:solidFill>
                <a:srgbClr val="E96D48"/>
              </a:solidFill>
              <a:prstDash val="sysDash"/>
              <a:round/>
              <a:tailEnd type="triangle"/>
            </a:ln>
          </p:spPr>
        </p:cxnSp>
        <p:sp>
          <p:nvSpPr>
            <p:cNvPr id="20" name="TextBox 54"/>
            <p:cNvSpPr txBox="1">
              <a:spLocks noChangeArrowheads="1"/>
            </p:cNvSpPr>
            <p:nvPr/>
          </p:nvSpPr>
          <p:spPr bwMode="auto">
            <a:xfrm>
              <a:off x="1938822" y="3736756"/>
              <a:ext cx="30522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lvl="0" algn="ctr">
                <a:defRPr kumimoji="0" sz="2000" i="0" u="none" strike="noStrike" cap="none" spc="0" normalizeH="0" baseline="0">
                  <a:ln>
                    <a:noFill/>
                  </a:ln>
                  <a:solidFill>
                    <a:srgbClr val="C00000"/>
                  </a:solidFill>
                  <a:effectLst/>
                  <a:uLnTx/>
                  <a:uFillTx/>
                  <a:latin typeface="字魂5号-无外润黑体" panose="00000500000000000000" pitchFamily="2" charset="-122"/>
                  <a:ea typeface="字魂5号-无外润黑体" panose="00000500000000000000" pitchFamily="2" charset="-122"/>
                  <a:cs typeface="Arial"/>
                </a:defRPr>
              </a:lvl1pPr>
              <a:lvl2pPr marL="37931725" indent="-37474525">
                <a:defRPr>
                  <a:latin typeface="Calibri" panose="020F0502020204030204" pitchFamily="34" charset="0"/>
                  <a:ea typeface="MS PGothic" panose="020B0600070205080204" pitchFamily="-65" charset="-128"/>
                </a:defRPr>
              </a:lvl2pPr>
              <a:lvl3pPr>
                <a:defRPr>
                  <a:latin typeface="Calibri" panose="020F0502020204030204" pitchFamily="34" charset="0"/>
                  <a:ea typeface="MS PGothic" panose="020B0600070205080204" pitchFamily="-65" charset="-128"/>
                </a:defRPr>
              </a:lvl3pPr>
              <a:lvl4pPr>
                <a:defRPr>
                  <a:latin typeface="Calibri" panose="020F0502020204030204" pitchFamily="34" charset="0"/>
                  <a:ea typeface="MS PGothic" panose="020B0600070205080204" pitchFamily="-65" charset="-128"/>
                </a:defRPr>
              </a:lvl4pPr>
              <a:lvl5pPr>
                <a:defRPr>
                  <a:latin typeface="Calibri" panose="020F0502020204030204" pitchFamily="34" charset="0"/>
                  <a:ea typeface="MS PGothic" panose="020B0600070205080204" pitchFamily="-65" charset="-128"/>
                </a:defRPr>
              </a:lvl5pPr>
              <a:lvl6pPr marL="457200" fontAlgn="base">
                <a:spcBef>
                  <a:spcPct val="0"/>
                </a:spcBef>
                <a:spcAft>
                  <a:spcPct val="0"/>
                </a:spcAft>
                <a:defRPr>
                  <a:latin typeface="Calibri" panose="020F0502020204030204" pitchFamily="34" charset="0"/>
                  <a:ea typeface="MS PGothic" panose="020B0600070205080204" pitchFamily="-65" charset="-128"/>
                </a:defRPr>
              </a:lvl6pPr>
              <a:lvl7pPr marL="914400" fontAlgn="base">
                <a:spcBef>
                  <a:spcPct val="0"/>
                </a:spcBef>
                <a:spcAft>
                  <a:spcPct val="0"/>
                </a:spcAft>
                <a:defRPr>
                  <a:latin typeface="Calibri" panose="020F0502020204030204" pitchFamily="34" charset="0"/>
                  <a:ea typeface="MS PGothic" panose="020B0600070205080204" pitchFamily="-65" charset="-128"/>
                </a:defRPr>
              </a:lvl7pPr>
              <a:lvl8pPr marL="1371600" fontAlgn="base">
                <a:spcBef>
                  <a:spcPct val="0"/>
                </a:spcBef>
                <a:spcAft>
                  <a:spcPct val="0"/>
                </a:spcAft>
                <a:defRPr>
                  <a:latin typeface="Calibri" panose="020F0502020204030204" pitchFamily="34" charset="0"/>
                  <a:ea typeface="MS PGothic" panose="020B0600070205080204" pitchFamily="-65" charset="-128"/>
                </a:defRPr>
              </a:lvl8pPr>
              <a:lvl9pPr marL="1828800" fontAlgn="base">
                <a:spcBef>
                  <a:spcPct val="0"/>
                </a:spcBef>
                <a:spcAft>
                  <a:spcPct val="0"/>
                </a:spcAft>
                <a:defRPr>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会议被迫终止</a:t>
              </a:r>
            </a:p>
          </p:txBody>
        </p:sp>
        <p:sp>
          <p:nvSpPr>
            <p:cNvPr id="21" name="矩形 20"/>
            <p:cNvSpPr>
              <a:spLocks noChangeArrowheads="1"/>
            </p:cNvSpPr>
            <p:nvPr/>
          </p:nvSpPr>
          <p:spPr bwMode="auto">
            <a:xfrm>
              <a:off x="2490020" y="4317277"/>
              <a:ext cx="8246862" cy="1661601"/>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30000"/>
                </a:lnSpc>
                <a:spcBef>
                  <a:spcPct val="0"/>
                </a:spcBef>
                <a:spcAft>
                  <a:spcPts val="500"/>
                </a:spcAft>
                <a:buClrTx/>
                <a:buSzTx/>
                <a:buFontTx/>
                <a:buNone/>
                <a:defRPr/>
              </a:pPr>
              <a:r>
                <a:rPr kumimoji="0" lang="zh-CN" altLang="en-US" sz="1600" b="0"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举行第六次会议时，突然有一陌生男子闯进了会场，当询问他时，他答称走错了地方。其实这个人是法租界巡捕房的一个暗探。他的行动引起了与会人员的警觉。会议立即中断，代表们迅速分头离开。十几分钟后，法国巡捕赶来，包围并搜查了会场，但一无所获。当晚，代表们商量改换会议地点，在李达夫人王会悟（浙江嘉兴人）的提议下，决定到嘉兴南湖去开完最后一次会议。</a:t>
              </a:r>
            </a:p>
          </p:txBody>
        </p:sp>
      </p:grpSp>
      <p:grpSp>
        <p:nvGrpSpPr>
          <p:cNvPr id="32" name="组合 31"/>
          <p:cNvGrpSpPr/>
          <p:nvPr/>
        </p:nvGrpSpPr>
        <p:grpSpPr>
          <a:xfrm>
            <a:off x="8401050" y="1061200"/>
            <a:ext cx="2362200" cy="596150"/>
            <a:chOff x="8401050" y="1061200"/>
            <a:chExt cx="2362200" cy="596150"/>
          </a:xfrm>
        </p:grpSpPr>
        <p:sp>
          <p:nvSpPr>
            <p:cNvPr id="3" name="箭头: 五边形 2"/>
            <p:cNvSpPr/>
            <p:nvPr/>
          </p:nvSpPr>
          <p:spPr>
            <a:xfrm flipH="1">
              <a:off x="8401050" y="1061200"/>
              <a:ext cx="2335832" cy="596150"/>
            </a:xfrm>
            <a:prstGeom prst="homePlat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 name="Rectangle 3"/>
            <p:cNvSpPr/>
            <p:nvPr/>
          </p:nvSpPr>
          <p:spPr>
            <a:xfrm>
              <a:off x="8810019" y="1137811"/>
              <a:ext cx="195323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会议的过程</a:t>
              </a:r>
            </a:p>
          </p:txBody>
        </p:sp>
      </p:grpSp>
      <p:grpSp>
        <p:nvGrpSpPr>
          <p:cNvPr id="37" name="组合 36"/>
          <p:cNvGrpSpPr/>
          <p:nvPr/>
        </p:nvGrpSpPr>
        <p:grpSpPr>
          <a:xfrm>
            <a:off x="593374" y="1866900"/>
            <a:ext cx="2054576" cy="1043841"/>
            <a:chOff x="593374" y="1981200"/>
            <a:chExt cx="2054576" cy="1043841"/>
          </a:xfrm>
        </p:grpSpPr>
        <p:sp>
          <p:nvSpPr>
            <p:cNvPr id="33" name="矩形 32"/>
            <p:cNvSpPr/>
            <p:nvPr/>
          </p:nvSpPr>
          <p:spPr>
            <a:xfrm>
              <a:off x="708994" y="1981200"/>
              <a:ext cx="1596056" cy="533400"/>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4" name="矩形 33"/>
            <p:cNvSpPr/>
            <p:nvPr/>
          </p:nvSpPr>
          <p:spPr>
            <a:xfrm>
              <a:off x="708994" y="2476996"/>
              <a:ext cx="1596056" cy="533400"/>
            </a:xfrm>
            <a:prstGeom prst="rect">
              <a:avLst/>
            </a:prstGeom>
            <a:noFill/>
            <a:ln w="19050">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6" name="矩形 5"/>
            <p:cNvSpPr/>
            <p:nvPr/>
          </p:nvSpPr>
          <p:spPr>
            <a:xfrm>
              <a:off x="631474" y="2010926"/>
              <a:ext cx="17291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1921</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年</a:t>
              </a: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7</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月</a:t>
              </a:r>
            </a:p>
          </p:txBody>
        </p:sp>
        <p:sp>
          <p:nvSpPr>
            <p:cNvPr id="36" name="矩形 35"/>
            <p:cNvSpPr/>
            <p:nvPr/>
          </p:nvSpPr>
          <p:spPr>
            <a:xfrm>
              <a:off x="593374" y="2563376"/>
              <a:ext cx="2054576"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27</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日至</a:t>
              </a: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29</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 </a:t>
              </a:r>
            </a:p>
          </p:txBody>
        </p:sp>
      </p:grpSp>
      <p:grpSp>
        <p:nvGrpSpPr>
          <p:cNvPr id="38" name="组合 37"/>
          <p:cNvGrpSpPr/>
          <p:nvPr/>
        </p:nvGrpSpPr>
        <p:grpSpPr>
          <a:xfrm>
            <a:off x="631474" y="3660556"/>
            <a:ext cx="1729150" cy="1029196"/>
            <a:chOff x="631474" y="1981200"/>
            <a:chExt cx="1729150" cy="1029196"/>
          </a:xfrm>
        </p:grpSpPr>
        <p:sp>
          <p:nvSpPr>
            <p:cNvPr id="39" name="矩形 38"/>
            <p:cNvSpPr/>
            <p:nvPr/>
          </p:nvSpPr>
          <p:spPr>
            <a:xfrm>
              <a:off x="708994" y="1981200"/>
              <a:ext cx="1596056" cy="533400"/>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0" name="矩形 39"/>
            <p:cNvSpPr/>
            <p:nvPr/>
          </p:nvSpPr>
          <p:spPr>
            <a:xfrm>
              <a:off x="708994" y="2476996"/>
              <a:ext cx="1596056" cy="533400"/>
            </a:xfrm>
            <a:prstGeom prst="rect">
              <a:avLst/>
            </a:prstGeom>
            <a:noFill/>
            <a:ln w="19050">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41" name="矩形 40"/>
            <p:cNvSpPr/>
            <p:nvPr/>
          </p:nvSpPr>
          <p:spPr>
            <a:xfrm>
              <a:off x="631474" y="2010926"/>
              <a:ext cx="17291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1921</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年</a:t>
              </a: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7</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月</a:t>
              </a:r>
            </a:p>
          </p:txBody>
        </p:sp>
        <p:sp>
          <p:nvSpPr>
            <p:cNvPr id="42" name="矩形 41"/>
            <p:cNvSpPr/>
            <p:nvPr/>
          </p:nvSpPr>
          <p:spPr>
            <a:xfrm>
              <a:off x="1069624" y="2544326"/>
              <a:ext cx="968726"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30</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 </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p:cTn id="11" dur="500" fill="hold"/>
                                        <p:tgtEl>
                                          <p:spTgt spid="37"/>
                                        </p:tgtEl>
                                        <p:attrNameLst>
                                          <p:attrName>ppt_w</p:attrName>
                                        </p:attrNameLst>
                                      </p:cBhvr>
                                      <p:tavLst>
                                        <p:tav tm="0">
                                          <p:val>
                                            <p:fltVal val="0"/>
                                          </p:val>
                                        </p:tav>
                                        <p:tav tm="100000">
                                          <p:val>
                                            <p:strVal val="#ppt_w"/>
                                          </p:val>
                                        </p:tav>
                                      </p:tavLst>
                                    </p:anim>
                                    <p:anim calcmode="lin" valueType="num">
                                      <p:cBhvr>
                                        <p:cTn id="12" dur="500" fill="hold"/>
                                        <p:tgtEl>
                                          <p:spTgt spid="37"/>
                                        </p:tgtEl>
                                        <p:attrNameLst>
                                          <p:attrName>ppt_h</p:attrName>
                                        </p:attrNameLst>
                                      </p:cBhvr>
                                      <p:tavLst>
                                        <p:tav tm="0">
                                          <p:val>
                                            <p:fltVal val="0"/>
                                          </p:val>
                                        </p:tav>
                                        <p:tav tm="100000">
                                          <p:val>
                                            <p:strVal val="#ppt_h"/>
                                          </p:val>
                                        </p:tav>
                                      </p:tavLst>
                                    </p:anim>
                                    <p:animEffect transition="in" filter="fade">
                                      <p:cBhvr>
                                        <p:cTn id="13" dur="500"/>
                                        <p:tgtEl>
                                          <p:spTgt spid="37"/>
                                        </p:tgtEl>
                                      </p:cBhvr>
                                    </p:animEffect>
                                  </p:childTnLst>
                                </p:cTn>
                              </p:par>
                            </p:childTnLst>
                          </p:cTn>
                        </p:par>
                        <p:par>
                          <p:cTn id="14" fill="hold" nodeType="afterGroup">
                            <p:stCondLst>
                              <p:cond delay="1000"/>
                            </p:stCondLst>
                            <p:childTnLst>
                              <p:par>
                                <p:cTn id="15" presetID="2" presetClass="entr" presetSubtype="2"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 calcmode="lin" valueType="num">
                                      <p:cBhvr additive="base">
                                        <p:cTn id="17" dur="500" fill="hold"/>
                                        <p:tgtEl>
                                          <p:spTgt spid="48"/>
                                        </p:tgtEl>
                                        <p:attrNameLst>
                                          <p:attrName>ppt_x</p:attrName>
                                        </p:attrNameLst>
                                      </p:cBhvr>
                                      <p:tavLst>
                                        <p:tav tm="0">
                                          <p:val>
                                            <p:strVal val="1+#ppt_w/2"/>
                                          </p:val>
                                        </p:tav>
                                        <p:tav tm="100000">
                                          <p:val>
                                            <p:strVal val="#ppt_x"/>
                                          </p:val>
                                        </p:tav>
                                      </p:tavLst>
                                    </p:anim>
                                    <p:anim calcmode="lin" valueType="num">
                                      <p:cBhvr additive="base">
                                        <p:cTn id="18" dur="500" fill="hold"/>
                                        <p:tgtEl>
                                          <p:spTgt spid="4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53" presetClass="entr" presetSubtype="0" fill="hold" nodeType="after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500" fill="hold"/>
                                        <p:tgtEl>
                                          <p:spTgt spid="38"/>
                                        </p:tgtEl>
                                        <p:attrNameLst>
                                          <p:attrName>ppt_w</p:attrName>
                                        </p:attrNameLst>
                                      </p:cBhvr>
                                      <p:tavLst>
                                        <p:tav tm="0">
                                          <p:val>
                                            <p:fltVal val="0"/>
                                          </p:val>
                                        </p:tav>
                                        <p:tav tm="100000">
                                          <p:val>
                                            <p:strVal val="#ppt_w"/>
                                          </p:val>
                                        </p:tav>
                                      </p:tavLst>
                                    </p:anim>
                                    <p:anim calcmode="lin" valueType="num">
                                      <p:cBhvr>
                                        <p:cTn id="23" dur="500" fill="hold"/>
                                        <p:tgtEl>
                                          <p:spTgt spid="38"/>
                                        </p:tgtEl>
                                        <p:attrNameLst>
                                          <p:attrName>ppt_h</p:attrName>
                                        </p:attrNameLst>
                                      </p:cBhvr>
                                      <p:tavLst>
                                        <p:tav tm="0">
                                          <p:val>
                                            <p:fltVal val="0"/>
                                          </p:val>
                                        </p:tav>
                                        <p:tav tm="100000">
                                          <p:val>
                                            <p:strVal val="#ppt_h"/>
                                          </p:val>
                                        </p:tav>
                                      </p:tavLst>
                                    </p:anim>
                                    <p:animEffect transition="in" filter="fade">
                                      <p:cBhvr>
                                        <p:cTn id="24" dur="500"/>
                                        <p:tgtEl>
                                          <p:spTgt spid="38"/>
                                        </p:tgtEl>
                                      </p:cBhvr>
                                    </p:animEffect>
                                  </p:childTnLst>
                                </p:cTn>
                              </p:par>
                            </p:childTnLst>
                          </p:cTn>
                        </p:par>
                        <p:par>
                          <p:cTn id="25" fill="hold" nodeType="afterGroup">
                            <p:stCondLst>
                              <p:cond delay="2000"/>
                            </p:stCondLst>
                            <p:childTnLst>
                              <p:par>
                                <p:cTn id="26" presetID="2" presetClass="entr" presetSubtype="2"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additive="base">
                                        <p:cTn id="28" dur="500" fill="hold"/>
                                        <p:tgtEl>
                                          <p:spTgt spid="49"/>
                                        </p:tgtEl>
                                        <p:attrNameLst>
                                          <p:attrName>ppt_x</p:attrName>
                                        </p:attrNameLst>
                                      </p:cBhvr>
                                      <p:tavLst>
                                        <p:tav tm="0">
                                          <p:val>
                                            <p:strVal val="1+#ppt_w/2"/>
                                          </p:val>
                                        </p:tav>
                                        <p:tav tm="100000">
                                          <p:val>
                                            <p:strVal val="#ppt_x"/>
                                          </p:val>
                                        </p:tav>
                                      </p:tavLst>
                                    </p:anim>
                                    <p:anim calcmode="lin" valueType="num">
                                      <p:cBhvr additive="base">
                                        <p:cTn id="29" dur="500" fill="hold"/>
                                        <p:tgtEl>
                                          <p:spTgt spid="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2319822" y="1881030"/>
            <a:ext cx="8935949" cy="1544796"/>
            <a:chOff x="2319822" y="1919060"/>
            <a:chExt cx="8935949" cy="1544796"/>
          </a:xfrm>
        </p:grpSpPr>
        <p:cxnSp>
          <p:nvCxnSpPr>
            <p:cNvPr id="10" name="直接连接符 9"/>
            <p:cNvCxnSpPr>
              <a:cxnSpLocks noChangeShapeType="1"/>
            </p:cNvCxnSpPr>
            <p:nvPr/>
          </p:nvCxnSpPr>
          <p:spPr bwMode="auto">
            <a:xfrm>
              <a:off x="2613998" y="2378215"/>
              <a:ext cx="8641773" cy="0"/>
            </a:xfrm>
            <a:prstGeom prst="line">
              <a:avLst/>
            </a:prstGeom>
            <a:noFill/>
            <a:ln w="19050" cmpd="sng">
              <a:solidFill>
                <a:srgbClr val="E96D48"/>
              </a:solidFill>
              <a:prstDash val="sysDash"/>
              <a:round/>
              <a:tailEnd type="triangle"/>
            </a:ln>
          </p:spPr>
        </p:cxnSp>
        <p:sp>
          <p:nvSpPr>
            <p:cNvPr id="11" name="TextBox 54"/>
            <p:cNvSpPr txBox="1">
              <a:spLocks noChangeArrowheads="1"/>
            </p:cNvSpPr>
            <p:nvPr/>
          </p:nvSpPr>
          <p:spPr bwMode="auto">
            <a:xfrm>
              <a:off x="2319822" y="1919060"/>
              <a:ext cx="49191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党的第一次全国代表大会胜利闭幕</a:t>
              </a:r>
            </a:p>
          </p:txBody>
        </p:sp>
        <p:sp>
          <p:nvSpPr>
            <p:cNvPr id="12" name="矩形 11"/>
            <p:cNvSpPr>
              <a:spLocks noChangeArrowheads="1"/>
            </p:cNvSpPr>
            <p:nvPr/>
          </p:nvSpPr>
          <p:spPr bwMode="auto">
            <a:xfrm>
              <a:off x="2547170" y="2442431"/>
              <a:ext cx="8246862" cy="1021425"/>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30000"/>
                </a:lnSpc>
                <a:spcBef>
                  <a:spcPct val="0"/>
                </a:spcBef>
                <a:spcAft>
                  <a:spcPts val="500"/>
                </a:spcAft>
                <a:buClrTx/>
                <a:buSzTx/>
                <a:buFontTx/>
                <a:buNone/>
                <a:defRPr/>
              </a:pP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代表们来到南湖，在一艘游船上举行了第七次会议。会议通过了</a:t>
              </a:r>
              <a:r>
                <a:rPr kumimoji="0" lang="en-US" altLang="zh-CN"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a:t>
              </a: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中国共产党党纲</a:t>
              </a:r>
              <a:r>
                <a:rPr kumimoji="0" lang="en-US" altLang="zh-CN"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a:t>
              </a: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a:t>
              </a:r>
              <a:r>
                <a:rPr kumimoji="0" lang="en-US" altLang="zh-CN"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a:t>
              </a: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关于当前实际工作的决议</a:t>
              </a:r>
              <a:r>
                <a:rPr kumimoji="0" lang="en-US" altLang="zh-CN"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a:t>
              </a: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，选举了党的领导机构。至此，党的第一次全国代表大会胜利闭幕。</a:t>
              </a:r>
            </a:p>
          </p:txBody>
        </p:sp>
      </p:grpSp>
      <p:grpSp>
        <p:nvGrpSpPr>
          <p:cNvPr id="32" name="组合 31"/>
          <p:cNvGrpSpPr/>
          <p:nvPr/>
        </p:nvGrpSpPr>
        <p:grpSpPr>
          <a:xfrm>
            <a:off x="8401050" y="1232650"/>
            <a:ext cx="2362200" cy="596150"/>
            <a:chOff x="8401050" y="1061200"/>
            <a:chExt cx="2362200" cy="596150"/>
          </a:xfrm>
        </p:grpSpPr>
        <p:sp>
          <p:nvSpPr>
            <p:cNvPr id="3" name="箭头: 五边形 2"/>
            <p:cNvSpPr/>
            <p:nvPr/>
          </p:nvSpPr>
          <p:spPr>
            <a:xfrm flipH="1">
              <a:off x="8401050" y="1061200"/>
              <a:ext cx="2335832" cy="596150"/>
            </a:xfrm>
            <a:prstGeom prst="homePlat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 name="Rectangle 3"/>
            <p:cNvSpPr/>
            <p:nvPr/>
          </p:nvSpPr>
          <p:spPr>
            <a:xfrm>
              <a:off x="8810019" y="1137811"/>
              <a:ext cx="195323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会议的过程</a:t>
              </a:r>
            </a:p>
          </p:txBody>
        </p:sp>
      </p:grpSp>
      <p:grpSp>
        <p:nvGrpSpPr>
          <p:cNvPr id="37" name="组合 36"/>
          <p:cNvGrpSpPr/>
          <p:nvPr/>
        </p:nvGrpSpPr>
        <p:grpSpPr>
          <a:xfrm>
            <a:off x="631474" y="2038350"/>
            <a:ext cx="1729150" cy="1029196"/>
            <a:chOff x="631474" y="1981200"/>
            <a:chExt cx="1729150" cy="1029196"/>
          </a:xfrm>
        </p:grpSpPr>
        <p:sp>
          <p:nvSpPr>
            <p:cNvPr id="33" name="矩形 32"/>
            <p:cNvSpPr/>
            <p:nvPr/>
          </p:nvSpPr>
          <p:spPr>
            <a:xfrm>
              <a:off x="708994" y="1981200"/>
              <a:ext cx="1596056" cy="533400"/>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4" name="矩形 33"/>
            <p:cNvSpPr/>
            <p:nvPr/>
          </p:nvSpPr>
          <p:spPr>
            <a:xfrm>
              <a:off x="708994" y="2476996"/>
              <a:ext cx="1596056" cy="533400"/>
            </a:xfrm>
            <a:prstGeom prst="rect">
              <a:avLst/>
            </a:prstGeom>
            <a:noFill/>
            <a:ln w="19050">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6" name="矩形 5"/>
            <p:cNvSpPr/>
            <p:nvPr/>
          </p:nvSpPr>
          <p:spPr>
            <a:xfrm>
              <a:off x="631474" y="2010926"/>
              <a:ext cx="1729150"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1921</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年</a:t>
              </a:r>
              <a:r>
                <a:rPr kumimoji="0" lang="en-US" altLang="zh-CN"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7</a:t>
              </a:r>
              <a:r>
                <a:rPr kumimoji="0" lang="zh-CN" altLang="en-US" sz="2400" b="1"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月</a:t>
              </a:r>
            </a:p>
          </p:txBody>
        </p:sp>
        <p:sp>
          <p:nvSpPr>
            <p:cNvPr id="36" name="矩形 35"/>
            <p:cNvSpPr/>
            <p:nvPr/>
          </p:nvSpPr>
          <p:spPr>
            <a:xfrm>
              <a:off x="1107724" y="2544326"/>
              <a:ext cx="930626" cy="461665"/>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31</a:t>
              </a:r>
              <a:r>
                <a:rPr kumimoji="0" lang="zh-CN" altLang="en-US" sz="2400" b="1" i="0" u="none" strike="noStrike" kern="1200" cap="none" spc="0" normalizeH="0" baseline="0" noProof="0">
                  <a:ln>
                    <a:noFill/>
                  </a:ln>
                  <a:solidFill>
                    <a:srgbClr val="E96D48"/>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日 </a:t>
              </a:r>
            </a:p>
          </p:txBody>
        </p:sp>
      </p:grpSp>
      <p:grpSp>
        <p:nvGrpSpPr>
          <p:cNvPr id="23" name="组合 22"/>
          <p:cNvGrpSpPr/>
          <p:nvPr/>
        </p:nvGrpSpPr>
        <p:grpSpPr>
          <a:xfrm>
            <a:off x="762001" y="3924300"/>
            <a:ext cx="2571752" cy="1143000"/>
            <a:chOff x="1638301" y="3314700"/>
            <a:chExt cx="2571752" cy="1143000"/>
          </a:xfrm>
        </p:grpSpPr>
        <p:sp>
          <p:nvSpPr>
            <p:cNvPr id="24" name="任意多边形 12"/>
            <p:cNvSpPr/>
            <p:nvPr>
              <p:custDataLst>
                <p:tags r:id="rId1"/>
              </p:custDataLst>
            </p:nvPr>
          </p:nvSpPr>
          <p:spPr>
            <a:xfrm rot="16200000">
              <a:off x="2352677" y="2600324"/>
              <a:ext cx="1143000" cy="2571752"/>
            </a:xfrm>
            <a:custGeom>
              <a:avLst/>
              <a:gdLst>
                <a:gd name="adj" fmla="val 4442"/>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6320" h="6629">
                  <a:moveTo>
                    <a:pt x="277" y="0"/>
                  </a:moveTo>
                  <a:lnTo>
                    <a:pt x="6043" y="0"/>
                  </a:lnTo>
                  <a:cubicBezTo>
                    <a:pt x="6196" y="0"/>
                    <a:pt x="6320" y="124"/>
                    <a:pt x="6320" y="277"/>
                  </a:cubicBezTo>
                  <a:lnTo>
                    <a:pt x="6320" y="5963"/>
                  </a:lnTo>
                  <a:cubicBezTo>
                    <a:pt x="6320" y="6116"/>
                    <a:pt x="6196" y="6240"/>
                    <a:pt x="6043" y="6240"/>
                  </a:cubicBezTo>
                  <a:lnTo>
                    <a:pt x="1062" y="6240"/>
                  </a:lnTo>
                  <a:lnTo>
                    <a:pt x="673" y="6629"/>
                  </a:lnTo>
                  <a:lnTo>
                    <a:pt x="673" y="6240"/>
                  </a:lnTo>
                  <a:lnTo>
                    <a:pt x="277" y="6240"/>
                  </a:lnTo>
                  <a:cubicBezTo>
                    <a:pt x="124" y="6240"/>
                    <a:pt x="0" y="6116"/>
                    <a:pt x="0" y="5963"/>
                  </a:cubicBezTo>
                  <a:lnTo>
                    <a:pt x="0" y="277"/>
                  </a:lnTo>
                  <a:cubicBezTo>
                    <a:pt x="0" y="124"/>
                    <a:pt x="124" y="0"/>
                    <a:pt x="277" y="0"/>
                  </a:cubicBezTo>
                  <a:close/>
                </a:path>
              </a:pathLst>
            </a:custGeom>
            <a:noFill/>
            <a:ln>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5" name="矩形 24"/>
            <p:cNvSpPr/>
            <p:nvPr/>
          </p:nvSpPr>
          <p:spPr>
            <a:xfrm>
              <a:off x="1885951" y="3562350"/>
              <a:ext cx="1809750" cy="581057"/>
            </a:xfrm>
            <a:prstGeom prst="rect">
              <a:avLst/>
            </a:prstGeom>
          </p:spPr>
          <p:txBody>
            <a:bodyPr wrap="square">
              <a:spAutoFit/>
            </a:bodyPr>
            <a:lstStyle/>
            <a:p>
              <a:pPr lvl="0" algn="dist">
                <a:lnSpc>
                  <a:spcPct val="150000"/>
                </a:lnSpc>
              </a:pPr>
              <a:r>
                <a:rPr lang="zh-CN" altLang="en-US" sz="2400" b="1" kern="0">
                  <a:solidFill>
                    <a:srgbClr val="E96D48"/>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中国共产党 </a:t>
              </a:r>
            </a:p>
          </p:txBody>
        </p:sp>
      </p:grpSp>
      <p:sp>
        <p:nvSpPr>
          <p:cNvPr id="26" name="矩形 25"/>
          <p:cNvSpPr/>
          <p:nvPr/>
        </p:nvSpPr>
        <p:spPr>
          <a:xfrm>
            <a:off x="3658552" y="3677998"/>
            <a:ext cx="7295197" cy="1495409"/>
          </a:xfrm>
          <a:prstGeom prst="rect">
            <a:avLst/>
          </a:prstGeom>
        </p:spPr>
        <p:txBody>
          <a:bodyPr wrap="square">
            <a:spAutoFit/>
          </a:bodyPr>
          <a:lstStyle/>
          <a:p>
            <a:pPr>
              <a:lnSpc>
                <a:spcPct val="200000"/>
              </a:lnSpc>
              <a:buClr>
                <a:srgbClr val="C00000"/>
              </a:buClr>
              <a:defRPr/>
            </a:pPr>
            <a:r>
              <a:rPr lang="zh-CN" altLang="en-US" sz="160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国家安全是指国家政权、主权、统一和领土完整、人民福祉、经济社会可持续发展和国家其他重大利益相对处于没有危险和不受内外威胁的状态，以及保障持续安全状态的能力。</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p:cTn id="11" dur="500" fill="hold"/>
                                        <p:tgtEl>
                                          <p:spTgt spid="37"/>
                                        </p:tgtEl>
                                        <p:attrNameLst>
                                          <p:attrName>ppt_w</p:attrName>
                                        </p:attrNameLst>
                                      </p:cBhvr>
                                      <p:tavLst>
                                        <p:tav tm="0">
                                          <p:val>
                                            <p:fltVal val="0"/>
                                          </p:val>
                                        </p:tav>
                                        <p:tav tm="100000">
                                          <p:val>
                                            <p:strVal val="#ppt_w"/>
                                          </p:val>
                                        </p:tav>
                                      </p:tavLst>
                                    </p:anim>
                                    <p:anim calcmode="lin" valueType="num">
                                      <p:cBhvr>
                                        <p:cTn id="12" dur="500" fill="hold"/>
                                        <p:tgtEl>
                                          <p:spTgt spid="37"/>
                                        </p:tgtEl>
                                        <p:attrNameLst>
                                          <p:attrName>ppt_h</p:attrName>
                                        </p:attrNameLst>
                                      </p:cBhvr>
                                      <p:tavLst>
                                        <p:tav tm="0">
                                          <p:val>
                                            <p:fltVal val="0"/>
                                          </p:val>
                                        </p:tav>
                                        <p:tav tm="100000">
                                          <p:val>
                                            <p:strVal val="#ppt_h"/>
                                          </p:val>
                                        </p:tav>
                                      </p:tavLst>
                                    </p:anim>
                                    <p:animEffect transition="in" filter="fade">
                                      <p:cBhvr>
                                        <p:cTn id="13" dur="500"/>
                                        <p:tgtEl>
                                          <p:spTgt spid="37"/>
                                        </p:tgtEl>
                                      </p:cBhvr>
                                    </p:animEffect>
                                  </p:childTnLst>
                                </p:cTn>
                              </p:par>
                            </p:childTnLst>
                          </p:cTn>
                        </p:par>
                        <p:par>
                          <p:cTn id="14" fill="hold" nodeType="afterGroup">
                            <p:stCondLst>
                              <p:cond delay="1000"/>
                            </p:stCondLst>
                            <p:childTnLst>
                              <p:par>
                                <p:cTn id="15" presetID="2" presetClass="entr" presetSubtype="2"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 calcmode="lin" valueType="num">
                                      <p:cBhvr additive="base">
                                        <p:cTn id="17" dur="500" fill="hold"/>
                                        <p:tgtEl>
                                          <p:spTgt spid="48"/>
                                        </p:tgtEl>
                                        <p:attrNameLst>
                                          <p:attrName>ppt_x</p:attrName>
                                        </p:attrNameLst>
                                      </p:cBhvr>
                                      <p:tavLst>
                                        <p:tav tm="0">
                                          <p:val>
                                            <p:strVal val="1+#ppt_w/2"/>
                                          </p:val>
                                        </p:tav>
                                        <p:tav tm="100000">
                                          <p:val>
                                            <p:strVal val="#ppt_x"/>
                                          </p:val>
                                        </p:tav>
                                      </p:tavLst>
                                    </p:anim>
                                    <p:anim calcmode="lin" valueType="num">
                                      <p:cBhvr additive="base">
                                        <p:cTn id="18" dur="500" fill="hold"/>
                                        <p:tgtEl>
                                          <p:spTgt spid="4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53" presetClass="entr" presetSubtype="0"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par>
                          <p:cTn id="25" fill="hold" nodeType="afterGroup">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anim calcmode="lin" valueType="num">
                                      <p:cBhvr>
                                        <p:cTn id="29" dur="500" fill="hold"/>
                                        <p:tgtEl>
                                          <p:spTgt spid="26"/>
                                        </p:tgtEl>
                                        <p:attrNameLst>
                                          <p:attrName>ppt_x</p:attrName>
                                        </p:attrNameLst>
                                      </p:cBhvr>
                                      <p:tavLst>
                                        <p:tav tm="0">
                                          <p:val>
                                            <p:strVal val="#ppt_x"/>
                                          </p:val>
                                        </p:tav>
                                        <p:tav tm="100000">
                                          <p:val>
                                            <p:strVal val="#ppt_x"/>
                                          </p:val>
                                        </p:tav>
                                      </p:tavLst>
                                    </p:anim>
                                    <p:anim calcmode="lin" valueType="num">
                                      <p:cBhvr>
                                        <p:cTn id="30" dur="5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组合 34"/>
          <p:cNvGrpSpPr/>
          <p:nvPr/>
        </p:nvGrpSpPr>
        <p:grpSpPr>
          <a:xfrm>
            <a:off x="1087692" y="1828450"/>
            <a:ext cx="2715136" cy="3829399"/>
            <a:chOff x="1047749" y="2970833"/>
            <a:chExt cx="2715136" cy="3829399"/>
          </a:xfrm>
        </p:grpSpPr>
        <p:sp>
          <p:nvSpPr>
            <p:cNvPr id="36" name="矩形 35"/>
            <p:cNvSpPr/>
            <p:nvPr/>
          </p:nvSpPr>
          <p:spPr>
            <a:xfrm>
              <a:off x="1047749" y="3817431"/>
              <a:ext cx="2715136" cy="29828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04040"/>
                </a:solidFill>
                <a:latin typeface="微软雅黑" panose="020B0503020204020204" pitchFamily="34" charset="-122"/>
                <a:ea typeface="微软雅黑" panose="020B0503020204020204" pitchFamily="34" charset="-122"/>
              </a:endParaRPr>
            </a:p>
          </p:txBody>
        </p:sp>
        <p:sp>
          <p:nvSpPr>
            <p:cNvPr id="37" name="矩形: 圆角 36"/>
            <p:cNvSpPr/>
            <p:nvPr/>
          </p:nvSpPr>
          <p:spPr>
            <a:xfrm>
              <a:off x="1047749" y="2970833"/>
              <a:ext cx="2715136" cy="565502"/>
            </a:xfrm>
            <a:prstGeom prst="roundRect">
              <a:avLst>
                <a:gd name="adj" fmla="val 11789"/>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微软雅黑" panose="020B0503020204020204" pitchFamily="34" charset="-122"/>
                  <a:ea typeface="微软雅黑" panose="020B0503020204020204" pitchFamily="34" charset="-122"/>
                </a:rPr>
                <a:t>第一个纲领</a:t>
              </a:r>
            </a:p>
          </p:txBody>
        </p:sp>
        <p:sp>
          <p:nvSpPr>
            <p:cNvPr id="39" name="文本框 38"/>
            <p:cNvSpPr txBox="1"/>
            <p:nvPr/>
          </p:nvSpPr>
          <p:spPr>
            <a:xfrm>
              <a:off x="1205874" y="4297868"/>
              <a:ext cx="2508875" cy="1895519"/>
            </a:xfrm>
            <a:prstGeom prst="rect">
              <a:avLst/>
            </a:prstGeom>
            <a:noFill/>
          </p:spPr>
          <p:txBody>
            <a:bodyPr wrap="square" lIns="91440" tIns="45720" rIns="91440" bIns="45720" anchor="t" anchorCtr="0">
              <a:spAutoFit/>
            </a:bodyPr>
            <a:lstStyle>
              <a:defPPr>
                <a:defRPr lang="zh-CN"/>
              </a:defPPr>
              <a:lvl1pPr>
                <a:lnSpc>
                  <a:spcPct val="120000"/>
                </a:lnSpc>
                <a:defRPr sz="1400">
                  <a:solidFill>
                    <a:schemeClr val="tx1">
                      <a:lumMod val="75000"/>
                      <a:lumOff val="25000"/>
                    </a:schemeClr>
                  </a:solidFill>
                  <a:latin typeface="思源黑体 CN Light" panose="020B0300000000000000" pitchFamily="34" charset="-122"/>
                  <a:ea typeface="思源黑体 CN Light" panose="020B0300000000000000" pitchFamily="34" charset="-122"/>
                  <a:cs typeface="思源宋体 CN Medium" panose="02020500000000000000" charset="-122"/>
                </a:defRPr>
              </a:lvl1pPr>
            </a:lstStyle>
            <a:p>
              <a:pPr>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会议通过了中国共产党的第一个纲领，也就是党的一大纲领。一大纲领在上海会议过程中起草，在嘉兴南湖的会议上得到通过。</a:t>
              </a:r>
            </a:p>
          </p:txBody>
        </p:sp>
      </p:grpSp>
      <p:sp>
        <p:nvSpPr>
          <p:cNvPr id="41" name="TextBox 54"/>
          <p:cNvSpPr txBox="1">
            <a:spLocks noChangeArrowheads="1"/>
          </p:cNvSpPr>
          <p:nvPr/>
        </p:nvSpPr>
        <p:spPr bwMode="auto">
          <a:xfrm>
            <a:off x="4110523" y="1061880"/>
            <a:ext cx="37190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产生了三个“第一”</a:t>
            </a:r>
          </a:p>
        </p:txBody>
      </p:sp>
      <p:grpSp>
        <p:nvGrpSpPr>
          <p:cNvPr id="42" name="组合 41"/>
          <p:cNvGrpSpPr/>
          <p:nvPr/>
        </p:nvGrpSpPr>
        <p:grpSpPr>
          <a:xfrm>
            <a:off x="4760700" y="1828450"/>
            <a:ext cx="2715136" cy="3829399"/>
            <a:chOff x="1047749" y="2970833"/>
            <a:chExt cx="2715136" cy="3829399"/>
          </a:xfrm>
        </p:grpSpPr>
        <p:sp>
          <p:nvSpPr>
            <p:cNvPr id="43" name="矩形 42"/>
            <p:cNvSpPr/>
            <p:nvPr/>
          </p:nvSpPr>
          <p:spPr>
            <a:xfrm>
              <a:off x="1047749" y="3817431"/>
              <a:ext cx="2715136" cy="29828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04040"/>
                </a:solidFill>
                <a:latin typeface="微软雅黑" panose="020B0503020204020204" pitchFamily="34" charset="-122"/>
                <a:ea typeface="微软雅黑" panose="020B0503020204020204" pitchFamily="34" charset="-122"/>
              </a:endParaRPr>
            </a:p>
          </p:txBody>
        </p:sp>
        <p:sp>
          <p:nvSpPr>
            <p:cNvPr id="44" name="矩形: 圆角 43"/>
            <p:cNvSpPr/>
            <p:nvPr/>
          </p:nvSpPr>
          <p:spPr>
            <a:xfrm>
              <a:off x="1047749" y="2970833"/>
              <a:ext cx="2715136" cy="565502"/>
            </a:xfrm>
            <a:prstGeom prst="roundRect">
              <a:avLst>
                <a:gd name="adj" fmla="val 11789"/>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微软雅黑" panose="020B0503020204020204" pitchFamily="34" charset="-122"/>
                  <a:ea typeface="微软雅黑" panose="020B0503020204020204" pitchFamily="34" charset="-122"/>
                </a:rPr>
                <a:t>第一个决议</a:t>
              </a:r>
            </a:p>
          </p:txBody>
        </p:sp>
        <p:sp>
          <p:nvSpPr>
            <p:cNvPr id="45" name="文本框 44"/>
            <p:cNvSpPr txBox="1"/>
            <p:nvPr/>
          </p:nvSpPr>
          <p:spPr>
            <a:xfrm>
              <a:off x="1205874" y="4297868"/>
              <a:ext cx="2508875" cy="2264851"/>
            </a:xfrm>
            <a:prstGeom prst="rect">
              <a:avLst/>
            </a:prstGeom>
            <a:noFill/>
          </p:spPr>
          <p:txBody>
            <a:bodyPr wrap="square" lIns="91440" tIns="45720" rIns="91440" bIns="45720" anchor="t" anchorCtr="0">
              <a:spAutoFit/>
            </a:bodyPr>
            <a:lstStyle>
              <a:defPPr>
                <a:defRPr lang="zh-CN"/>
              </a:defPPr>
              <a:lvl1pPr>
                <a:lnSpc>
                  <a:spcPct val="120000"/>
                </a:lnSpc>
                <a:defRPr sz="1400">
                  <a:solidFill>
                    <a:schemeClr val="tx1">
                      <a:lumMod val="75000"/>
                      <a:lumOff val="25000"/>
                    </a:schemeClr>
                  </a:solidFill>
                  <a:latin typeface="思源黑体 CN Light" panose="020B0300000000000000" pitchFamily="34" charset="-122"/>
                  <a:ea typeface="思源黑体 CN Light" panose="020B0300000000000000" pitchFamily="34" charset="-122"/>
                  <a:cs typeface="思源宋体 CN Medium" panose="02020500000000000000" charset="-122"/>
                </a:defRPr>
              </a:lvl1pPr>
            </a:lstStyle>
            <a:p>
              <a:pPr>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会议通过了中国共产党的第一个决议，这是党的历史上第一个关于工作任务的决议，决议提出中国共产党成立以后，要马上组织开展工人运动。</a:t>
              </a:r>
            </a:p>
          </p:txBody>
        </p:sp>
      </p:grpSp>
      <p:grpSp>
        <p:nvGrpSpPr>
          <p:cNvPr id="46" name="组合 45"/>
          <p:cNvGrpSpPr/>
          <p:nvPr/>
        </p:nvGrpSpPr>
        <p:grpSpPr>
          <a:xfrm>
            <a:off x="8186056" y="1828450"/>
            <a:ext cx="3053443" cy="3829399"/>
            <a:chOff x="800098" y="2970833"/>
            <a:chExt cx="3053443" cy="3829399"/>
          </a:xfrm>
        </p:grpSpPr>
        <p:sp>
          <p:nvSpPr>
            <p:cNvPr id="47" name="矩形 46"/>
            <p:cNvSpPr/>
            <p:nvPr/>
          </p:nvSpPr>
          <p:spPr>
            <a:xfrm>
              <a:off x="1047749" y="3817431"/>
              <a:ext cx="2715136" cy="2982801"/>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04040"/>
                </a:solidFill>
                <a:latin typeface="微软雅黑" panose="020B0503020204020204" pitchFamily="34" charset="-122"/>
                <a:ea typeface="微软雅黑" panose="020B0503020204020204" pitchFamily="34" charset="-122"/>
              </a:endParaRPr>
            </a:p>
          </p:txBody>
        </p:sp>
        <p:sp>
          <p:nvSpPr>
            <p:cNvPr id="48" name="矩形: 圆角 47"/>
            <p:cNvSpPr/>
            <p:nvPr/>
          </p:nvSpPr>
          <p:spPr>
            <a:xfrm>
              <a:off x="800098" y="2970833"/>
              <a:ext cx="3053443" cy="565502"/>
            </a:xfrm>
            <a:prstGeom prst="roundRect">
              <a:avLst>
                <a:gd name="adj" fmla="val 11789"/>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chemeClr val="bg1"/>
                  </a:solidFill>
                  <a:latin typeface="微软雅黑" panose="020B0503020204020204" pitchFamily="34" charset="-122"/>
                  <a:ea typeface="微软雅黑" panose="020B0503020204020204" pitchFamily="34" charset="-122"/>
                </a:rPr>
                <a:t>第一个中央领导机构</a:t>
              </a:r>
            </a:p>
          </p:txBody>
        </p:sp>
        <p:sp>
          <p:nvSpPr>
            <p:cNvPr id="49" name="文本框 48"/>
            <p:cNvSpPr txBox="1"/>
            <p:nvPr/>
          </p:nvSpPr>
          <p:spPr>
            <a:xfrm>
              <a:off x="1205874" y="4297868"/>
              <a:ext cx="2508875" cy="1526187"/>
            </a:xfrm>
            <a:prstGeom prst="rect">
              <a:avLst/>
            </a:prstGeom>
            <a:noFill/>
          </p:spPr>
          <p:txBody>
            <a:bodyPr wrap="square" lIns="91440" tIns="45720" rIns="91440" bIns="45720" anchor="t" anchorCtr="0">
              <a:spAutoFit/>
            </a:bodyPr>
            <a:lstStyle>
              <a:defPPr>
                <a:defRPr lang="zh-CN"/>
              </a:defPPr>
              <a:lvl1pPr>
                <a:lnSpc>
                  <a:spcPct val="120000"/>
                </a:lnSpc>
                <a:defRPr sz="1400">
                  <a:solidFill>
                    <a:schemeClr val="tx1">
                      <a:lumMod val="75000"/>
                      <a:lumOff val="25000"/>
                    </a:schemeClr>
                  </a:solidFill>
                  <a:latin typeface="思源黑体 CN Light" panose="020B0300000000000000" pitchFamily="34" charset="-122"/>
                  <a:ea typeface="思源黑体 CN Light" panose="020B0300000000000000" pitchFamily="34" charset="-122"/>
                  <a:cs typeface="思源宋体 CN Medium" panose="02020500000000000000" charset="-122"/>
                </a:defRPr>
              </a:lvl1pPr>
            </a:lstStyle>
            <a:p>
              <a:pPr>
                <a:lnSpc>
                  <a:spcPct val="150000"/>
                </a:lnSpc>
              </a:pPr>
              <a:r>
                <a:rPr lang="zh-CN" altLang="en-US" sz="1600">
                  <a:solidFill>
                    <a:srgbClr val="404040"/>
                  </a:solidFill>
                  <a:latin typeface="微软雅黑" panose="020B0503020204020204" pitchFamily="34" charset="-122"/>
                  <a:ea typeface="微软雅黑" panose="020B0503020204020204" pitchFamily="34" charset="-122"/>
                </a:rPr>
                <a:t>会议选举产生中国共产党的第一个中央领导机构，当时叫中央局有陈独秀、张国焘和李达三人组成。</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barn(inVertical)">
                                      <p:cBhvr>
                                        <p:cTn id="7" dur="500"/>
                                        <p:tgtEl>
                                          <p:spTgt spid="41"/>
                                        </p:tgtEl>
                                      </p:cBhvr>
                                    </p:animEffect>
                                  </p:childTnLst>
                                </p:cTn>
                              </p:par>
                            </p:childTnLst>
                          </p:cTn>
                        </p:par>
                        <p:par>
                          <p:cTn id="8" fill="hold" nodeType="afterGroup">
                            <p:stCondLst>
                              <p:cond delay="500"/>
                            </p:stCondLst>
                            <p:childTnLst>
                              <p:par>
                                <p:cTn id="9" presetID="17" presetClass="entr" presetSubtype="10"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500" fill="hold"/>
                                        <p:tgtEl>
                                          <p:spTgt spid="35"/>
                                        </p:tgtEl>
                                        <p:attrNameLst>
                                          <p:attrName>ppt_w</p:attrName>
                                        </p:attrNameLst>
                                      </p:cBhvr>
                                      <p:tavLst>
                                        <p:tav tm="0">
                                          <p:val>
                                            <p:fltVal val="0"/>
                                          </p:val>
                                        </p:tav>
                                        <p:tav tm="100000">
                                          <p:val>
                                            <p:strVal val="#ppt_w"/>
                                          </p:val>
                                        </p:tav>
                                      </p:tavLst>
                                    </p:anim>
                                    <p:anim calcmode="lin" valueType="num">
                                      <p:cBhvr>
                                        <p:cTn id="12" dur="500" fill="hold"/>
                                        <p:tgtEl>
                                          <p:spTgt spid="35"/>
                                        </p:tgtEl>
                                        <p:attrNameLst>
                                          <p:attrName>ppt_h</p:attrName>
                                        </p:attrNameLst>
                                      </p:cBhvr>
                                      <p:tavLst>
                                        <p:tav tm="0">
                                          <p:val>
                                            <p:strVal val="#ppt_h"/>
                                          </p:val>
                                        </p:tav>
                                        <p:tav tm="100000">
                                          <p:val>
                                            <p:strVal val="#ppt_h"/>
                                          </p:val>
                                        </p:tav>
                                      </p:tavLst>
                                    </p:anim>
                                  </p:childTnLst>
                                </p:cTn>
                              </p:par>
                            </p:childTnLst>
                          </p:cTn>
                        </p:par>
                        <p:par>
                          <p:cTn id="13" fill="hold" nodeType="afterGroup">
                            <p:stCondLst>
                              <p:cond delay="1000"/>
                            </p:stCondLst>
                            <p:childTnLst>
                              <p:par>
                                <p:cTn id="14" presetID="17" presetClass="entr" presetSubtype="10" fill="hold" nodeType="after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strVal val="#ppt_h"/>
                                          </p:val>
                                        </p:tav>
                                        <p:tav tm="100000">
                                          <p:val>
                                            <p:strVal val="#ppt_h"/>
                                          </p:val>
                                        </p:tav>
                                      </p:tavLst>
                                    </p:anim>
                                  </p:childTnLst>
                                </p:cTn>
                              </p:par>
                            </p:childTnLst>
                          </p:cTn>
                        </p:par>
                        <p:par>
                          <p:cTn id="18" fill="hold" nodeType="afterGroup">
                            <p:stCondLst>
                              <p:cond delay="1500"/>
                            </p:stCondLst>
                            <p:childTnLst>
                              <p:par>
                                <p:cTn id="19" presetID="17" presetClass="entr" presetSubtype="10" fill="hold" nodeType="afterEffect">
                                  <p:stCondLst>
                                    <p:cond delay="0"/>
                                  </p:stCondLst>
                                  <p:childTnLst>
                                    <p:set>
                                      <p:cBhvr>
                                        <p:cTn id="20" dur="1" fill="hold">
                                          <p:stCondLst>
                                            <p:cond delay="0"/>
                                          </p:stCondLst>
                                        </p:cTn>
                                        <p:tgtEl>
                                          <p:spTgt spid="46"/>
                                        </p:tgtEl>
                                        <p:attrNameLst>
                                          <p:attrName>style.visibility</p:attrName>
                                        </p:attrNameLst>
                                      </p:cBhvr>
                                      <p:to>
                                        <p:strVal val="visible"/>
                                      </p:to>
                                    </p:set>
                                    <p:anim calcmode="lin" valueType="num">
                                      <p:cBhvr>
                                        <p:cTn id="21" dur="500" fill="hold"/>
                                        <p:tgtEl>
                                          <p:spTgt spid="46"/>
                                        </p:tgtEl>
                                        <p:attrNameLst>
                                          <p:attrName>ppt_w</p:attrName>
                                        </p:attrNameLst>
                                      </p:cBhvr>
                                      <p:tavLst>
                                        <p:tav tm="0">
                                          <p:val>
                                            <p:fltVal val="0"/>
                                          </p:val>
                                        </p:tav>
                                        <p:tav tm="100000">
                                          <p:val>
                                            <p:strVal val="#ppt_w"/>
                                          </p:val>
                                        </p:tav>
                                      </p:tavLst>
                                    </p:anim>
                                    <p:anim calcmode="lin" valueType="num">
                                      <p:cBhvr>
                                        <p:cTn id="22" dur="500" fill="hold"/>
                                        <p:tgtEl>
                                          <p:spTgt spid="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1081505" y="2269950"/>
            <a:ext cx="337185" cy="262255"/>
            <a:chOff x="692910" y="1304548"/>
            <a:chExt cx="477300" cy="365125"/>
          </a:xfrm>
          <a:solidFill>
            <a:srgbClr val="E96D48"/>
          </a:solidFill>
        </p:grpSpPr>
        <p:sp>
          <p:nvSpPr>
            <p:cNvPr id="25"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0"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5"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36" name="TextBox 54"/>
          <p:cNvSpPr txBox="1">
            <a:spLocks noChangeArrowheads="1"/>
          </p:cNvSpPr>
          <p:nvPr/>
        </p:nvSpPr>
        <p:spPr bwMode="auto">
          <a:xfrm>
            <a:off x="3636412" y="1423830"/>
            <a:ext cx="49953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lvl="0" algn="ctr">
              <a:defRPr/>
            </a:pPr>
            <a:r>
              <a:rPr lang="zh-CN" altLang="en-US" sz="2400" b="1">
                <a:solidFill>
                  <a:srgbClr val="404040"/>
                </a:solidFill>
                <a:latin typeface="微软雅黑" panose="020B0503020204020204" pitchFamily="34" charset="-122"/>
                <a:ea typeface="微软雅黑" panose="020B0503020204020204" pitchFamily="34" charset="-122"/>
                <a:cs typeface="Arial"/>
                <a:sym typeface="思源黑体" panose="020B0500000000000000" pitchFamily="34" charset="-122"/>
              </a:rPr>
              <a:t>中国共产党成立的伟大意义</a:t>
            </a:r>
          </a:p>
        </p:txBody>
      </p:sp>
      <p:grpSp>
        <p:nvGrpSpPr>
          <p:cNvPr id="39" name="组合 38"/>
          <p:cNvGrpSpPr/>
          <p:nvPr/>
        </p:nvGrpSpPr>
        <p:grpSpPr>
          <a:xfrm>
            <a:off x="1081505" y="4175440"/>
            <a:ext cx="337185" cy="262255"/>
            <a:chOff x="692910" y="1304548"/>
            <a:chExt cx="477300" cy="365125"/>
          </a:xfrm>
          <a:solidFill>
            <a:srgbClr val="E96D48"/>
          </a:solidFill>
        </p:grpSpPr>
        <p:sp>
          <p:nvSpPr>
            <p:cNvPr id="40"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41"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42"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15" name="TextBox 54"/>
          <p:cNvSpPr txBox="1">
            <a:spLocks noChangeArrowheads="1"/>
          </p:cNvSpPr>
          <p:nvPr/>
        </p:nvSpPr>
        <p:spPr bwMode="auto">
          <a:xfrm>
            <a:off x="1323207" y="2204880"/>
            <a:ext cx="2105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第一个方面</a:t>
            </a:r>
          </a:p>
        </p:txBody>
      </p:sp>
      <p:sp>
        <p:nvSpPr>
          <p:cNvPr id="16" name="矩形 15"/>
          <p:cNvSpPr>
            <a:spLocks noChangeArrowheads="1"/>
          </p:cNvSpPr>
          <p:nvPr/>
        </p:nvSpPr>
        <p:spPr bwMode="auto">
          <a:xfrm>
            <a:off x="1493404" y="2690151"/>
            <a:ext cx="9688946" cy="787515"/>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中国共产党的产生是中国社会政治经济发展的必然结果，是近代中国革命的一个转折点，是中国共产主义运动的伟大开端，她的成立具有伟大的历史意义。</a:t>
            </a:r>
          </a:p>
        </p:txBody>
      </p:sp>
      <p:sp>
        <p:nvSpPr>
          <p:cNvPr id="17" name="TextBox 54"/>
          <p:cNvSpPr txBox="1">
            <a:spLocks noChangeArrowheads="1"/>
          </p:cNvSpPr>
          <p:nvPr/>
        </p:nvSpPr>
        <p:spPr bwMode="auto">
          <a:xfrm>
            <a:off x="1323207" y="4051489"/>
            <a:ext cx="2105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Arial"/>
                <a:sym typeface="思源黑体" panose="020B0500000000000000" pitchFamily="34" charset="-122"/>
              </a:rPr>
              <a:t>第二个方面</a:t>
            </a:r>
          </a:p>
        </p:txBody>
      </p:sp>
      <p:sp>
        <p:nvSpPr>
          <p:cNvPr id="18" name="矩形 17"/>
          <p:cNvSpPr>
            <a:spLocks noChangeArrowheads="1"/>
          </p:cNvSpPr>
          <p:nvPr/>
        </p:nvSpPr>
        <p:spPr bwMode="auto">
          <a:xfrm>
            <a:off x="1493404" y="4536760"/>
            <a:ext cx="9688946" cy="787515"/>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ct val="150000"/>
              </a:lnSpc>
              <a:spcBef>
                <a:spcPct val="0"/>
              </a:spcBef>
              <a:spcAft>
                <a:spcPts val="500"/>
              </a:spcAft>
              <a:buClrTx/>
              <a:buSzTx/>
              <a:buFontTx/>
              <a:buNone/>
              <a:defRPr/>
            </a:pPr>
            <a:r>
              <a:rPr kumimoji="0" lang="zh-CN" altLang="en-US" sz="1600" b="0" i="0" u="none" strike="noStrike" kern="0" cap="none" spc="0" normalizeH="0" baseline="0" noProof="0">
                <a:ln>
                  <a:noFill/>
                </a:ln>
                <a:gradFill flip="none" rotWithShape="1">
                  <a:gsLst>
                    <a:gs pos="0">
                      <a:srgbClr val="404040"/>
                    </a:gs>
                    <a:gs pos="100000">
                      <a:srgbClr val="404040"/>
                    </a:gs>
                  </a:gsLst>
                  <a:lin ang="18900000" scaled="1"/>
                </a:gra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中国革命从此有了一个新的领导力量和领导核心。中国革命不再由资产阶级领导，而是无产阶级及其政党来领导了。</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nodeType="afterGroup">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anim calcmode="lin" valueType="num">
                                      <p:cBhvr>
                                        <p:cTn id="23" dur="500" fill="hold"/>
                                        <p:tgtEl>
                                          <p:spTgt spid="16"/>
                                        </p:tgtEl>
                                        <p:attrNameLst>
                                          <p:attrName>ppt_x</p:attrName>
                                        </p:attrNameLst>
                                      </p:cBhvr>
                                      <p:tavLst>
                                        <p:tav tm="0">
                                          <p:val>
                                            <p:strVal val="#ppt_x"/>
                                          </p:val>
                                        </p:tav>
                                        <p:tav tm="100000">
                                          <p:val>
                                            <p:strVal val="#ppt_x"/>
                                          </p:val>
                                        </p:tav>
                                      </p:tavLst>
                                    </p:anim>
                                    <p:anim calcmode="lin" valueType="num">
                                      <p:cBhvr>
                                        <p:cTn id="24" dur="500" fill="hold"/>
                                        <p:tgtEl>
                                          <p:spTgt spid="16"/>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2000"/>
                            </p:stCondLst>
                            <p:childTnLst>
                              <p:par>
                                <p:cTn id="26" presetID="2" presetClass="entr" presetSubtype="8" fill="hold"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additive="base">
                                        <p:cTn id="28" dur="500" fill="hold"/>
                                        <p:tgtEl>
                                          <p:spTgt spid="39"/>
                                        </p:tgtEl>
                                        <p:attrNameLst>
                                          <p:attrName>ppt_x</p:attrName>
                                        </p:attrNameLst>
                                      </p:cBhvr>
                                      <p:tavLst>
                                        <p:tav tm="0">
                                          <p:val>
                                            <p:strVal val="0-#ppt_w/2"/>
                                          </p:val>
                                        </p:tav>
                                        <p:tav tm="100000">
                                          <p:val>
                                            <p:strVal val="#ppt_x"/>
                                          </p:val>
                                        </p:tav>
                                      </p:tavLst>
                                    </p:anim>
                                    <p:anim calcmode="lin" valueType="num">
                                      <p:cBhvr additive="base">
                                        <p:cTn id="29" dur="500" fill="hold"/>
                                        <p:tgtEl>
                                          <p:spTgt spid="39"/>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2500"/>
                            </p:stCondLst>
                            <p:childTnLst>
                              <p:par>
                                <p:cTn id="31" presetID="53" presetClass="entr" presetSubtype="0"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childTnLst>
                                </p:cTn>
                              </p:par>
                            </p:childTnLst>
                          </p:cTn>
                        </p:par>
                        <p:par>
                          <p:cTn id="36" fill="hold" nodeType="afterGroup">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anim calcmode="lin" valueType="num">
                                      <p:cBhvr>
                                        <p:cTn id="40" dur="500" fill="hold"/>
                                        <p:tgtEl>
                                          <p:spTgt spid="18"/>
                                        </p:tgtEl>
                                        <p:attrNameLst>
                                          <p:attrName>ppt_x</p:attrName>
                                        </p:attrNameLst>
                                      </p:cBhvr>
                                      <p:tavLst>
                                        <p:tav tm="0">
                                          <p:val>
                                            <p:strVal val="#ppt_x"/>
                                          </p:val>
                                        </p:tav>
                                        <p:tav tm="100000">
                                          <p:val>
                                            <p:strVal val="#ppt_x"/>
                                          </p:val>
                                        </p:tav>
                                      </p:tavLst>
                                    </p:anim>
                                    <p:anim calcmode="lin" valueType="num">
                                      <p:cBhvr>
                                        <p:cTn id="41" dur="5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5" grpId="0"/>
      <p:bldP spid="16" grpId="0"/>
      <p:bldP spid="17" grpId="0"/>
      <p:bldP spid="1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1081505" y="2003250"/>
            <a:ext cx="337185" cy="262255"/>
            <a:chOff x="692910" y="1304548"/>
            <a:chExt cx="477300" cy="365125"/>
          </a:xfrm>
          <a:solidFill>
            <a:srgbClr val="E96D48"/>
          </a:solidFill>
        </p:grpSpPr>
        <p:sp>
          <p:nvSpPr>
            <p:cNvPr id="25"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0"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5"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36" name="TextBox 54"/>
          <p:cNvSpPr txBox="1">
            <a:spLocks noChangeArrowheads="1"/>
          </p:cNvSpPr>
          <p:nvPr/>
        </p:nvSpPr>
        <p:spPr bwMode="auto">
          <a:xfrm>
            <a:off x="3636412" y="1157130"/>
            <a:ext cx="49953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lvl="0" algn="ctr">
              <a:defRPr/>
            </a:pPr>
            <a:r>
              <a:rPr lang="zh-CN" altLang="en-US" sz="2400" b="1">
                <a:solidFill>
                  <a:srgbClr val="404040"/>
                </a:solidFill>
                <a:latin typeface="微软雅黑" panose="020B0503020204020204" pitchFamily="34" charset="-122"/>
                <a:ea typeface="微软雅黑" panose="020B0503020204020204" pitchFamily="34" charset="-122"/>
                <a:cs typeface="Arial"/>
                <a:sym typeface="思源黑体" panose="020B0500000000000000" pitchFamily="34" charset="-122"/>
              </a:rPr>
              <a:t>中国共产党成立的伟大意义</a:t>
            </a:r>
          </a:p>
        </p:txBody>
      </p:sp>
      <p:grpSp>
        <p:nvGrpSpPr>
          <p:cNvPr id="39" name="组合 38"/>
          <p:cNvGrpSpPr/>
          <p:nvPr/>
        </p:nvGrpSpPr>
        <p:grpSpPr>
          <a:xfrm>
            <a:off x="1081505" y="3545563"/>
            <a:ext cx="337185" cy="262255"/>
            <a:chOff x="692910" y="1304548"/>
            <a:chExt cx="477300" cy="365125"/>
          </a:xfrm>
          <a:solidFill>
            <a:srgbClr val="E96D48"/>
          </a:solidFill>
        </p:grpSpPr>
        <p:sp>
          <p:nvSpPr>
            <p:cNvPr id="40"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41"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42"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15" name="TextBox 54"/>
          <p:cNvSpPr txBox="1">
            <a:spLocks noChangeArrowheads="1"/>
          </p:cNvSpPr>
          <p:nvPr/>
        </p:nvSpPr>
        <p:spPr bwMode="auto">
          <a:xfrm>
            <a:off x="1323207" y="1938180"/>
            <a:ext cx="2105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lvl="0" algn="ctr">
              <a:defRPr/>
            </a:pPr>
            <a:r>
              <a:rPr lang="zh-CN" altLang="en-US" sz="2400" b="1">
                <a:solidFill>
                  <a:srgbClr val="404040"/>
                </a:solidFill>
                <a:latin typeface="微软雅黑" panose="020B0503020204020204" pitchFamily="34" charset="-122"/>
                <a:ea typeface="微软雅黑" panose="020B0503020204020204" pitchFamily="34" charset="-122"/>
                <a:cs typeface="Arial"/>
                <a:sym typeface="思源黑体" panose="020B0500000000000000" pitchFamily="34" charset="-122"/>
              </a:rPr>
              <a:t>第三个方面</a:t>
            </a:r>
          </a:p>
        </p:txBody>
      </p:sp>
      <p:sp>
        <p:nvSpPr>
          <p:cNvPr id="16" name="矩形 15"/>
          <p:cNvSpPr>
            <a:spLocks noChangeArrowheads="1"/>
          </p:cNvSpPr>
          <p:nvPr/>
        </p:nvSpPr>
        <p:spPr bwMode="auto">
          <a:xfrm>
            <a:off x="1493404" y="2423451"/>
            <a:ext cx="9688946" cy="418183"/>
          </a:xfrm>
          <a:prstGeom prst="rect">
            <a:avLst/>
          </a:prstGeom>
          <a:noFill/>
          <a:ln w="9525">
            <a:noFill/>
            <a:miter lim="800000"/>
          </a:ln>
        </p:spPr>
        <p:txBody>
          <a:bodyPr wrap="square" lIns="91431" tIns="45716" rIns="91431" bIns="45716">
            <a:spAutoFit/>
          </a:bodyPr>
          <a:lstStyle/>
          <a:p>
            <a:pPr lvl="0" defTabSz="913130" fontAlgn="base">
              <a:lnSpc>
                <a:spcPct val="150000"/>
              </a:lnSpc>
              <a:spcBef>
                <a:spcPct val="0"/>
              </a:spcBef>
              <a:spcAft>
                <a:spcPts val="500"/>
              </a:spcAft>
              <a:defRPr/>
            </a:pPr>
            <a:r>
              <a:rPr lang="zh-CN" altLang="en-US" sz="1600" kern="0">
                <a:gradFill flip="none" rotWithShape="1">
                  <a:gsLst>
                    <a:gs pos="0">
                      <a:srgbClr val="404040"/>
                    </a:gs>
                    <a:gs pos="100000">
                      <a:srgbClr val="404040"/>
                    </a:gs>
                  </a:gsLst>
                  <a:lin ang="18900000" scaled="1"/>
                </a:gradFill>
                <a:latin typeface="微软雅黑" panose="020B0503020204020204" pitchFamily="34" charset="-122"/>
                <a:ea typeface="微软雅黑" panose="020B0503020204020204" pitchFamily="34" charset="-122"/>
                <a:cs typeface="+mn-ea"/>
                <a:sym typeface="思源黑体" panose="020B0500000000000000" pitchFamily="34" charset="-122"/>
              </a:rPr>
              <a:t>有了新的指导思想和新的革命纲领。有了马克思主义这个锐利的思想武器，有了明确的奋斗目标。</a:t>
            </a:r>
          </a:p>
        </p:txBody>
      </p:sp>
      <p:sp>
        <p:nvSpPr>
          <p:cNvPr id="17" name="TextBox 54"/>
          <p:cNvSpPr txBox="1">
            <a:spLocks noChangeArrowheads="1"/>
          </p:cNvSpPr>
          <p:nvPr/>
        </p:nvSpPr>
        <p:spPr bwMode="auto">
          <a:xfrm>
            <a:off x="1323207" y="3421612"/>
            <a:ext cx="2105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lvl="0" algn="ctr">
              <a:defRPr/>
            </a:pPr>
            <a:r>
              <a:rPr lang="zh-CN" altLang="en-US" sz="2400" b="1">
                <a:solidFill>
                  <a:srgbClr val="404040"/>
                </a:solidFill>
                <a:latin typeface="微软雅黑" panose="020B0503020204020204" pitchFamily="34" charset="-122"/>
                <a:ea typeface="微软雅黑" panose="020B0503020204020204" pitchFamily="34" charset="-122"/>
                <a:cs typeface="Arial"/>
                <a:sym typeface="思源黑体" panose="020B0500000000000000" pitchFamily="34" charset="-122"/>
              </a:rPr>
              <a:t>第四个方面</a:t>
            </a:r>
          </a:p>
        </p:txBody>
      </p:sp>
      <p:sp>
        <p:nvSpPr>
          <p:cNvPr id="18" name="矩形 17"/>
          <p:cNvSpPr>
            <a:spLocks noChangeArrowheads="1"/>
          </p:cNvSpPr>
          <p:nvPr/>
        </p:nvSpPr>
        <p:spPr bwMode="auto">
          <a:xfrm>
            <a:off x="1493404" y="3906883"/>
            <a:ext cx="9688946" cy="418183"/>
          </a:xfrm>
          <a:prstGeom prst="rect">
            <a:avLst/>
          </a:prstGeom>
          <a:noFill/>
          <a:ln w="9525">
            <a:noFill/>
            <a:miter lim="800000"/>
          </a:ln>
        </p:spPr>
        <p:txBody>
          <a:bodyPr wrap="square" lIns="91431" tIns="45716" rIns="91431" bIns="45716">
            <a:spAutoFit/>
          </a:bodyPr>
          <a:lstStyle/>
          <a:p>
            <a:pPr lvl="0" defTabSz="913130" fontAlgn="base">
              <a:lnSpc>
                <a:spcPct val="150000"/>
              </a:lnSpc>
              <a:spcBef>
                <a:spcPct val="0"/>
              </a:spcBef>
              <a:spcAft>
                <a:spcPts val="500"/>
              </a:spcAft>
              <a:defRPr/>
            </a:pPr>
            <a:r>
              <a:rPr lang="zh-CN" altLang="en-US" sz="1600" kern="0">
                <a:gradFill flip="none" rotWithShape="1">
                  <a:gsLst>
                    <a:gs pos="0">
                      <a:srgbClr val="404040"/>
                    </a:gs>
                    <a:gs pos="100000">
                      <a:srgbClr val="404040"/>
                    </a:gs>
                  </a:gsLst>
                  <a:lin ang="18900000" scaled="1"/>
                </a:gradFill>
                <a:latin typeface="微软雅黑" panose="020B0503020204020204" pitchFamily="34" charset="-122"/>
                <a:ea typeface="微软雅黑" panose="020B0503020204020204" pitchFamily="34" charset="-122"/>
                <a:cs typeface="+mn-ea"/>
                <a:sym typeface="思源黑体" panose="020B0500000000000000" pitchFamily="34" charset="-122"/>
              </a:rPr>
              <a:t>有了发动群众的好方法。有了在中国共产党领导下的联合一切革命人民的战略和策略。</a:t>
            </a:r>
          </a:p>
        </p:txBody>
      </p:sp>
      <p:grpSp>
        <p:nvGrpSpPr>
          <p:cNvPr id="27" name="组合 26"/>
          <p:cNvGrpSpPr/>
          <p:nvPr/>
        </p:nvGrpSpPr>
        <p:grpSpPr>
          <a:xfrm>
            <a:off x="1081505" y="4857156"/>
            <a:ext cx="337185" cy="262255"/>
            <a:chOff x="692910" y="1304548"/>
            <a:chExt cx="477300" cy="365125"/>
          </a:xfrm>
          <a:solidFill>
            <a:srgbClr val="E96D48"/>
          </a:solidFill>
        </p:grpSpPr>
        <p:sp>
          <p:nvSpPr>
            <p:cNvPr id="28"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29"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31"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32" name="TextBox 54"/>
          <p:cNvSpPr txBox="1">
            <a:spLocks noChangeArrowheads="1"/>
          </p:cNvSpPr>
          <p:nvPr/>
        </p:nvSpPr>
        <p:spPr bwMode="auto">
          <a:xfrm>
            <a:off x="1323207" y="4733205"/>
            <a:ext cx="21057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MS PGothic" panose="020B0600070205080204" pitchFamily="-65" charset="-128"/>
              </a:defRPr>
            </a:lvl1pPr>
            <a:lvl2pPr marL="37931725" indent="-37474525">
              <a:defRPr>
                <a:solidFill>
                  <a:schemeClr val="tx1"/>
                </a:solidFill>
                <a:latin typeface="Calibri" panose="020F0502020204030204" pitchFamily="34" charset="0"/>
                <a:ea typeface="MS PGothic" panose="020B0600070205080204" pitchFamily="-65" charset="-128"/>
              </a:defRPr>
            </a:lvl2pPr>
            <a:lvl3pPr>
              <a:defRPr>
                <a:solidFill>
                  <a:schemeClr val="tx1"/>
                </a:solidFill>
                <a:latin typeface="Calibri" panose="020F0502020204030204" pitchFamily="34" charset="0"/>
                <a:ea typeface="MS PGothic" panose="020B0600070205080204" pitchFamily="-65" charset="-128"/>
              </a:defRPr>
            </a:lvl3pPr>
            <a:lvl4pPr>
              <a:defRPr>
                <a:solidFill>
                  <a:schemeClr val="tx1"/>
                </a:solidFill>
                <a:latin typeface="Calibri" panose="020F0502020204030204" pitchFamily="34" charset="0"/>
                <a:ea typeface="MS PGothic" panose="020B0600070205080204" pitchFamily="-65" charset="-128"/>
              </a:defRPr>
            </a:lvl4pPr>
            <a:lvl5pPr>
              <a:defRPr>
                <a:solidFill>
                  <a:schemeClr val="tx1"/>
                </a:solidFill>
                <a:latin typeface="Calibri" panose="020F0502020204030204" pitchFamily="34" charset="0"/>
                <a:ea typeface="MS PGothic" panose="020B0600070205080204" pitchFamily="-65" charset="-128"/>
              </a:defRPr>
            </a:lvl5pPr>
            <a:lvl6pPr marL="4572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6pPr>
            <a:lvl7pPr marL="9144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7pPr>
            <a:lvl8pPr marL="13716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8pPr>
            <a:lvl9pPr marL="1828800" fontAlgn="base">
              <a:spcBef>
                <a:spcPct val="0"/>
              </a:spcBef>
              <a:spcAft>
                <a:spcPct val="0"/>
              </a:spcAft>
              <a:defRPr>
                <a:solidFill>
                  <a:schemeClr val="tx1"/>
                </a:solidFill>
                <a:latin typeface="Calibri" panose="020F0502020204030204" pitchFamily="34" charset="0"/>
                <a:ea typeface="MS PGothic" panose="020B0600070205080204" pitchFamily="-65" charset="-128"/>
              </a:defRPr>
            </a:lvl9pPr>
          </a:lstStyle>
          <a:p>
            <a:pPr lvl="0" algn="ctr">
              <a:defRPr/>
            </a:pPr>
            <a:r>
              <a:rPr lang="zh-CN" altLang="en-US" sz="2400" b="1">
                <a:solidFill>
                  <a:srgbClr val="404040"/>
                </a:solidFill>
                <a:latin typeface="微软雅黑" panose="020B0503020204020204" pitchFamily="34" charset="-122"/>
                <a:ea typeface="微软雅黑" panose="020B0503020204020204" pitchFamily="34" charset="-122"/>
                <a:cs typeface="Arial"/>
                <a:sym typeface="思源黑体" panose="020B0500000000000000" pitchFamily="34" charset="-122"/>
              </a:rPr>
              <a:t>第五个方面</a:t>
            </a:r>
          </a:p>
        </p:txBody>
      </p:sp>
      <p:sp>
        <p:nvSpPr>
          <p:cNvPr id="33" name="矩形 32"/>
          <p:cNvSpPr>
            <a:spLocks noChangeArrowheads="1"/>
          </p:cNvSpPr>
          <p:nvPr/>
        </p:nvSpPr>
        <p:spPr bwMode="auto">
          <a:xfrm>
            <a:off x="1493404" y="5218476"/>
            <a:ext cx="9688946" cy="787515"/>
          </a:xfrm>
          <a:prstGeom prst="rect">
            <a:avLst/>
          </a:prstGeom>
          <a:noFill/>
          <a:ln w="9525">
            <a:noFill/>
            <a:miter lim="800000"/>
          </a:ln>
        </p:spPr>
        <p:txBody>
          <a:bodyPr wrap="square" lIns="91431" tIns="45716" rIns="91431" bIns="45716">
            <a:spAutoFit/>
          </a:bodyPr>
          <a:lstStyle/>
          <a:p>
            <a:pPr lvl="0" defTabSz="913130" fontAlgn="base">
              <a:lnSpc>
                <a:spcPct val="150000"/>
              </a:lnSpc>
              <a:spcBef>
                <a:spcPct val="0"/>
              </a:spcBef>
              <a:spcAft>
                <a:spcPts val="500"/>
              </a:spcAft>
              <a:defRPr/>
            </a:pPr>
            <a:r>
              <a:rPr lang="zh-CN" altLang="en-US" sz="1600" kern="0">
                <a:gradFill flip="none" rotWithShape="1">
                  <a:gsLst>
                    <a:gs pos="0">
                      <a:srgbClr val="404040"/>
                    </a:gs>
                    <a:gs pos="100000">
                      <a:srgbClr val="404040"/>
                    </a:gs>
                  </a:gsLst>
                  <a:lin ang="18900000" scaled="1"/>
                </a:gradFill>
                <a:latin typeface="微软雅黑" panose="020B0503020204020204" pitchFamily="34" charset="-122"/>
                <a:ea typeface="微软雅黑" panose="020B0503020204020204" pitchFamily="34" charset="-122"/>
                <a:cs typeface="+mn-ea"/>
                <a:sym typeface="思源黑体" panose="020B0500000000000000" pitchFamily="34" charset="-122"/>
              </a:rPr>
              <a:t>有了新的道路和前途。通过建立人民民主专政，走社会主义和共产主义的道路，中国革命从此进入了一个崭新的时期。</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arn(inVertical)">
                                      <p:cBhvr>
                                        <p:cTn id="7" dur="500"/>
                                        <p:tgtEl>
                                          <p:spTgt spid="36"/>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nodeType="afterGroup">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anim calcmode="lin" valueType="num">
                                      <p:cBhvr>
                                        <p:cTn id="23" dur="500" fill="hold"/>
                                        <p:tgtEl>
                                          <p:spTgt spid="16"/>
                                        </p:tgtEl>
                                        <p:attrNameLst>
                                          <p:attrName>ppt_x</p:attrName>
                                        </p:attrNameLst>
                                      </p:cBhvr>
                                      <p:tavLst>
                                        <p:tav tm="0">
                                          <p:val>
                                            <p:strVal val="#ppt_x"/>
                                          </p:val>
                                        </p:tav>
                                        <p:tav tm="100000">
                                          <p:val>
                                            <p:strVal val="#ppt_x"/>
                                          </p:val>
                                        </p:tav>
                                      </p:tavLst>
                                    </p:anim>
                                    <p:anim calcmode="lin" valueType="num">
                                      <p:cBhvr>
                                        <p:cTn id="24" dur="500" fill="hold"/>
                                        <p:tgtEl>
                                          <p:spTgt spid="16"/>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2000"/>
                            </p:stCondLst>
                            <p:childTnLst>
                              <p:par>
                                <p:cTn id="26" presetID="2" presetClass="entr" presetSubtype="8" fill="hold"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additive="base">
                                        <p:cTn id="28" dur="500" fill="hold"/>
                                        <p:tgtEl>
                                          <p:spTgt spid="39"/>
                                        </p:tgtEl>
                                        <p:attrNameLst>
                                          <p:attrName>ppt_x</p:attrName>
                                        </p:attrNameLst>
                                      </p:cBhvr>
                                      <p:tavLst>
                                        <p:tav tm="0">
                                          <p:val>
                                            <p:strVal val="0-#ppt_w/2"/>
                                          </p:val>
                                        </p:tav>
                                        <p:tav tm="100000">
                                          <p:val>
                                            <p:strVal val="#ppt_x"/>
                                          </p:val>
                                        </p:tav>
                                      </p:tavLst>
                                    </p:anim>
                                    <p:anim calcmode="lin" valueType="num">
                                      <p:cBhvr additive="base">
                                        <p:cTn id="29" dur="500" fill="hold"/>
                                        <p:tgtEl>
                                          <p:spTgt spid="39"/>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2500"/>
                            </p:stCondLst>
                            <p:childTnLst>
                              <p:par>
                                <p:cTn id="31" presetID="53" presetClass="entr" presetSubtype="0"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childTnLst>
                                </p:cTn>
                              </p:par>
                            </p:childTnLst>
                          </p:cTn>
                        </p:par>
                        <p:par>
                          <p:cTn id="36" fill="hold" nodeType="afterGroup">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anim calcmode="lin" valueType="num">
                                      <p:cBhvr>
                                        <p:cTn id="40" dur="500" fill="hold"/>
                                        <p:tgtEl>
                                          <p:spTgt spid="18"/>
                                        </p:tgtEl>
                                        <p:attrNameLst>
                                          <p:attrName>ppt_x</p:attrName>
                                        </p:attrNameLst>
                                      </p:cBhvr>
                                      <p:tavLst>
                                        <p:tav tm="0">
                                          <p:val>
                                            <p:strVal val="#ppt_x"/>
                                          </p:val>
                                        </p:tav>
                                        <p:tav tm="100000">
                                          <p:val>
                                            <p:strVal val="#ppt_x"/>
                                          </p:val>
                                        </p:tav>
                                      </p:tavLst>
                                    </p:anim>
                                    <p:anim calcmode="lin" valueType="num">
                                      <p:cBhvr>
                                        <p:cTn id="41" dur="500" fill="hold"/>
                                        <p:tgtEl>
                                          <p:spTgt spid="18"/>
                                        </p:tgtEl>
                                        <p:attrNameLst>
                                          <p:attrName>ppt_y</p:attrName>
                                        </p:attrNameLst>
                                      </p:cBhvr>
                                      <p:tavLst>
                                        <p:tav tm="0">
                                          <p:val>
                                            <p:strVal val="#ppt_y+.1"/>
                                          </p:val>
                                        </p:tav>
                                        <p:tav tm="100000">
                                          <p:val>
                                            <p:strVal val="#ppt_y"/>
                                          </p:val>
                                        </p:tav>
                                      </p:tavLst>
                                    </p:anim>
                                  </p:childTnLst>
                                </p:cTn>
                              </p:par>
                            </p:childTnLst>
                          </p:cTn>
                        </p:par>
                        <p:par>
                          <p:cTn id="42" fill="hold" nodeType="afterGroup">
                            <p:stCondLst>
                              <p:cond delay="3500"/>
                            </p:stCondLst>
                            <p:childTnLst>
                              <p:par>
                                <p:cTn id="43" presetID="2" presetClass="entr" presetSubtype="8" fill="hold" nodeType="after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0-#ppt_w/2"/>
                                          </p:val>
                                        </p:tav>
                                        <p:tav tm="100000">
                                          <p:val>
                                            <p:strVal val="#ppt_x"/>
                                          </p:val>
                                        </p:tav>
                                      </p:tavLst>
                                    </p:anim>
                                    <p:anim calcmode="lin" valueType="num">
                                      <p:cBhvr additive="base">
                                        <p:cTn id="46" dur="500" fill="hold"/>
                                        <p:tgtEl>
                                          <p:spTgt spid="27"/>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4000"/>
                            </p:stCondLst>
                            <p:childTnLst>
                              <p:par>
                                <p:cTn id="48" presetID="53" presetClass="entr" presetSubtype="0"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 calcmode="lin" valueType="num">
                                      <p:cBhvr>
                                        <p:cTn id="50" dur="500" fill="hold"/>
                                        <p:tgtEl>
                                          <p:spTgt spid="32"/>
                                        </p:tgtEl>
                                        <p:attrNameLst>
                                          <p:attrName>ppt_w</p:attrName>
                                        </p:attrNameLst>
                                      </p:cBhvr>
                                      <p:tavLst>
                                        <p:tav tm="0">
                                          <p:val>
                                            <p:fltVal val="0"/>
                                          </p:val>
                                        </p:tav>
                                        <p:tav tm="100000">
                                          <p:val>
                                            <p:strVal val="#ppt_w"/>
                                          </p:val>
                                        </p:tav>
                                      </p:tavLst>
                                    </p:anim>
                                    <p:anim calcmode="lin" valueType="num">
                                      <p:cBhvr>
                                        <p:cTn id="51" dur="500" fill="hold"/>
                                        <p:tgtEl>
                                          <p:spTgt spid="32"/>
                                        </p:tgtEl>
                                        <p:attrNameLst>
                                          <p:attrName>ppt_h</p:attrName>
                                        </p:attrNameLst>
                                      </p:cBhvr>
                                      <p:tavLst>
                                        <p:tav tm="0">
                                          <p:val>
                                            <p:fltVal val="0"/>
                                          </p:val>
                                        </p:tav>
                                        <p:tav tm="100000">
                                          <p:val>
                                            <p:strVal val="#ppt_h"/>
                                          </p:val>
                                        </p:tav>
                                      </p:tavLst>
                                    </p:anim>
                                    <p:animEffect transition="in" filter="fade">
                                      <p:cBhvr>
                                        <p:cTn id="52" dur="500"/>
                                        <p:tgtEl>
                                          <p:spTgt spid="32"/>
                                        </p:tgtEl>
                                      </p:cBhvr>
                                    </p:animEffect>
                                  </p:childTnLst>
                                </p:cTn>
                              </p:par>
                            </p:childTnLst>
                          </p:cTn>
                        </p:par>
                        <p:par>
                          <p:cTn id="53" fill="hold" nodeType="afterGroup">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33"/>
                                        </p:tgtEl>
                                        <p:attrNameLst>
                                          <p:attrName>style.visibility</p:attrName>
                                        </p:attrNameLst>
                                      </p:cBhvr>
                                      <p:to>
                                        <p:strVal val="visible"/>
                                      </p:to>
                                    </p:set>
                                    <p:animEffect transition="in" filter="fade">
                                      <p:cBhvr>
                                        <p:cTn id="56" dur="500"/>
                                        <p:tgtEl>
                                          <p:spTgt spid="33"/>
                                        </p:tgtEl>
                                      </p:cBhvr>
                                    </p:animEffect>
                                    <p:anim calcmode="lin" valueType="num">
                                      <p:cBhvr>
                                        <p:cTn id="57" dur="500" fill="hold"/>
                                        <p:tgtEl>
                                          <p:spTgt spid="33"/>
                                        </p:tgtEl>
                                        <p:attrNameLst>
                                          <p:attrName>ppt_x</p:attrName>
                                        </p:attrNameLst>
                                      </p:cBhvr>
                                      <p:tavLst>
                                        <p:tav tm="0">
                                          <p:val>
                                            <p:strVal val="#ppt_x"/>
                                          </p:val>
                                        </p:tav>
                                        <p:tav tm="100000">
                                          <p:val>
                                            <p:strVal val="#ppt_x"/>
                                          </p:val>
                                        </p:tav>
                                      </p:tavLst>
                                    </p:anim>
                                    <p:anim calcmode="lin" valueType="num">
                                      <p:cBhvr>
                                        <p:cTn id="58" dur="5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15" grpId="0"/>
      <p:bldP spid="16" grpId="0"/>
      <p:bldP spid="17" grpId="0"/>
      <p:bldP spid="18" grpId="0"/>
      <p:bldP spid="32" grpId="0"/>
      <p:bldP spid="3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平行四边形 11"/>
          <p:cNvSpPr/>
          <p:nvPr/>
        </p:nvSpPr>
        <p:spPr>
          <a:xfrm>
            <a:off x="-651102" y="2751660"/>
            <a:ext cx="10277882" cy="2813441"/>
          </a:xfrm>
          <a:prstGeom prst="parallelogram">
            <a:avLst>
              <a:gd name="adj" fmla="val 52869"/>
            </a:avLst>
          </a:prstGeom>
          <a:noFill/>
          <a:ln w="25400" cap="flat" cmpd="sng" algn="ctr">
            <a:noFill/>
            <a:prstDash val="solid"/>
          </a:ln>
          <a:effectLst/>
        </p:spPr>
        <p:txBody>
          <a:bodyPr rtlCol="0" anchor="ctr"/>
          <a:lstStyle/>
          <a:p>
            <a:pPr marL="0" marR="0" lvl="0" indent="0" algn="l" defTabSz="914400" rtl="0" eaLnBrk="1" fontAlgn="auto" latinLnBrk="0" hangingPunct="1">
              <a:lnSpc>
                <a:spcPts val="3000"/>
              </a:lnSpc>
              <a:spcBef>
                <a:spcPct val="0"/>
              </a:spcBef>
              <a:spcAft>
                <a:spcPct val="0"/>
              </a:spcAft>
              <a:buClrTx/>
              <a:buSzPct val="80000"/>
              <a:buFontTx/>
              <a:buNone/>
              <a:defRPr/>
            </a:pPr>
            <a:r>
              <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1918</a:t>
            </a: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年在北大图书馆工作的那段时间里，毛泽东后来在自述中说，尽管“我对政治的兴趣继续增长”，但“我的思想还是混乱的”，这时“我读了一些关于无政府主义的小册子，很受影响”，“在那个时候，我赞同许多无政府主义的主张”。</a:t>
            </a:r>
            <a:endPar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a:p>
            <a:pPr marL="0" marR="0" lvl="0" indent="0" algn="l" defTabSz="914400" rtl="0" eaLnBrk="1" fontAlgn="auto" latinLnBrk="0" hangingPunct="1">
              <a:lnSpc>
                <a:spcPts val="3000"/>
              </a:lnSpc>
              <a:spcBef>
                <a:spcPct val="0"/>
              </a:spcBef>
              <a:spcAft>
                <a:spcPct val="0"/>
              </a:spcAft>
              <a:buClrTx/>
              <a:buSzPct val="80000"/>
              <a:buFontTx/>
              <a:buNone/>
              <a:defRPr/>
            </a:pP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有三本书特别深刻地铭记在我的心中，使我树立起对马克思主义的信仰。我接受马克思主义，认为它是对历史的正确解释，以后，我就一直没有动摇过。”“到了</a:t>
            </a:r>
            <a:r>
              <a:rPr kumimoji="0" lang="en-US" altLang="zh-CN"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1920</a:t>
            </a: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年夏天，我已经在理论上和在某种程度的行动上，成为一个马克思主义者，而且从此我也自认为是一个马克思主义者了。”</a:t>
            </a:r>
          </a:p>
        </p:txBody>
      </p:sp>
      <p:grpSp>
        <p:nvGrpSpPr>
          <p:cNvPr id="2" name="组合 1"/>
          <p:cNvGrpSpPr/>
          <p:nvPr/>
        </p:nvGrpSpPr>
        <p:grpSpPr>
          <a:xfrm>
            <a:off x="8517007" y="1778172"/>
            <a:ext cx="1998593" cy="3290856"/>
            <a:chOff x="1125607" y="2082972"/>
            <a:chExt cx="1998593" cy="3290856"/>
          </a:xfrm>
        </p:grpSpPr>
        <p:grpSp>
          <p:nvGrpSpPr>
            <p:cNvPr id="3" name="组合 2"/>
            <p:cNvGrpSpPr/>
            <p:nvPr/>
          </p:nvGrpSpPr>
          <p:grpSpPr>
            <a:xfrm>
              <a:off x="1125607" y="2082972"/>
              <a:ext cx="1984361" cy="2692056"/>
              <a:chOff x="-1958232" y="2322636"/>
              <a:chExt cx="2412463" cy="1718085"/>
            </a:xfrm>
          </p:grpSpPr>
          <p:sp>
            <p:nvSpPr>
              <p:cNvPr id="4" name="矩形: 圆角 3"/>
              <p:cNvSpPr/>
              <p:nvPr/>
            </p:nvSpPr>
            <p:spPr>
              <a:xfrm>
                <a:off x="-1958232" y="2322636"/>
                <a:ext cx="2412463" cy="1718085"/>
              </a:xfrm>
              <a:prstGeom prst="roundRect">
                <a:avLst>
                  <a:gd name="adj" fmla="val 2186"/>
                </a:avLst>
              </a:prstGeom>
              <a:solidFill>
                <a:sysClr val="window" lastClr="FFFFFF">
                  <a:lumMod val="95000"/>
                </a:sysClr>
              </a:solidFill>
              <a:ln w="12700" cap="flat" cmpd="sng" algn="ctr">
                <a:solidFill>
                  <a:srgbClr val="E7E6E6">
                    <a:lumMod val="9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5" name="矩形: 圆角 4"/>
              <p:cNvSpPr/>
              <p:nvPr/>
            </p:nvSpPr>
            <p:spPr>
              <a:xfrm>
                <a:off x="-1878632" y="2372432"/>
                <a:ext cx="2253260" cy="1612710"/>
              </a:xfrm>
              <a:prstGeom prst="roundRect">
                <a:avLst>
                  <a:gd name="adj" fmla="val 2186"/>
                </a:avLst>
              </a:prstGeom>
              <a:solidFill>
                <a:srgbClr val="E96D48"/>
              </a:solidFill>
              <a:ln w="12700" cap="flat" cmpd="sng" algn="ctr">
                <a:solidFill>
                  <a:srgbClr val="E7E6E6">
                    <a:lumMod val="75000"/>
                  </a:srgbClr>
                </a:solidFill>
                <a:prstDash val="solid"/>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800" b="0" i="0" u="none" strike="noStrike" kern="0" cap="none" spc="0" normalizeH="0" baseline="0" noProof="0">
                    <a:ln>
                      <a:noFill/>
                    </a:ln>
                    <a:solidFill>
                      <a:srgbClr val="E7E6E6">
                        <a:lumMod val="25000"/>
                      </a:srgbClr>
                    </a:solidFill>
                    <a:effectLst/>
                    <a:uLnTx/>
                    <a:uFillTx/>
                    <a:latin typeface="思源黑体" panose="020B0500000000000000" pitchFamily="34" charset="-122"/>
                    <a:ea typeface="思源黑体" panose="020B0500000000000000" pitchFamily="34" charset="-122"/>
                    <a:sym typeface="思源黑体" panose="020B0500000000000000" pitchFamily="34" charset="-122"/>
                  </a:rPr>
                  <a:t> </a:t>
                </a:r>
              </a:p>
            </p:txBody>
          </p:sp>
        </p:grpSp>
        <p:sp>
          <p:nvSpPr>
            <p:cNvPr id="6" name="矩形 5"/>
            <p:cNvSpPr>
              <a:spLocks noChangeArrowheads="1"/>
            </p:cNvSpPr>
            <p:nvPr/>
          </p:nvSpPr>
          <p:spPr bwMode="auto">
            <a:xfrm>
              <a:off x="1288266" y="5015918"/>
              <a:ext cx="1835934" cy="357910"/>
            </a:xfrm>
            <a:prstGeom prst="rect">
              <a:avLst/>
            </a:prstGeom>
            <a:noFill/>
            <a:ln w="9525">
              <a:noFill/>
              <a:miter lim="800000"/>
            </a:ln>
          </p:spPr>
          <p:txBody>
            <a:bodyPr wrap="square" lIns="91431" tIns="45716" rIns="91431" bIns="45716">
              <a:spAutoFit/>
            </a:bodyPr>
            <a:lstStyle/>
            <a:p>
              <a:pPr marL="0" marR="0" lvl="0" indent="0" algn="l" defTabSz="913130" rtl="0" eaLnBrk="1" fontAlgn="base" latinLnBrk="0" hangingPunct="1">
                <a:lnSpc>
                  <a:spcPts val="2000"/>
                </a:lnSpc>
                <a:spcBef>
                  <a:spcPct val="0"/>
                </a:spcBef>
                <a:spcAft>
                  <a:spcPts val="500"/>
                </a:spcAft>
                <a:buClrTx/>
                <a:buSzTx/>
                <a:buFontTx/>
                <a:buNone/>
                <a:defRPr/>
              </a:pPr>
              <a:r>
                <a:rPr kumimoji="0" lang="zh-CN" altLang="en-US" sz="2400" b="1" i="0" u="none" strike="noStrike" kern="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cs typeface="+mn-ea"/>
                  <a:sym typeface="思源黑体" panose="020B0500000000000000" pitchFamily="34" charset="-122"/>
                </a:rPr>
                <a:t>青年毛泽东</a:t>
              </a:r>
            </a:p>
          </p:txBody>
        </p:sp>
      </p:grpSp>
      <p:grpSp>
        <p:nvGrpSpPr>
          <p:cNvPr id="17" name="组合 16"/>
          <p:cNvGrpSpPr/>
          <p:nvPr/>
        </p:nvGrpSpPr>
        <p:grpSpPr>
          <a:xfrm>
            <a:off x="895350" y="1428750"/>
            <a:ext cx="2876550" cy="926558"/>
            <a:chOff x="1733550" y="2209800"/>
            <a:chExt cx="2876550" cy="926558"/>
          </a:xfrm>
        </p:grpSpPr>
        <p:sp>
          <p:nvSpPr>
            <p:cNvPr id="18" name="对话气泡: 矩形 17"/>
            <p:cNvSpPr/>
            <p:nvPr/>
          </p:nvSpPr>
          <p:spPr>
            <a:xfrm>
              <a:off x="1733550" y="2209800"/>
              <a:ext cx="2876550" cy="914400"/>
            </a:xfrm>
            <a:prstGeom prst="wedgeRectCallout">
              <a:avLst>
                <a:gd name="adj1" fmla="val 68571"/>
                <a:gd name="adj2" fmla="val 14583"/>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1961411" y="2305361"/>
              <a:ext cx="2477239" cy="830997"/>
            </a:xfrm>
            <a:prstGeom prst="rect">
              <a:avLst/>
            </a:prstGeom>
          </p:spPr>
          <p:txBody>
            <a:bodyPr wrap="square">
              <a:spAutoFit/>
            </a:bodyPr>
            <a:lstStyle/>
            <a:p>
              <a:r>
                <a:rPr lang="zh-CN" altLang="en-US" sz="2400" b="1">
                  <a:solidFill>
                    <a:schemeClr val="bg1"/>
                  </a:solidFill>
                  <a:latin typeface="微软雅黑" panose="020B0503020204020204" pitchFamily="34" charset="-122"/>
                  <a:ea typeface="微软雅黑" panose="020B0503020204020204" pitchFamily="34" charset="-122"/>
                </a:rPr>
                <a:t>毛泽东最终接受了马克思主义</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nodeType="afterGroup">
                            <p:stCondLst>
                              <p:cond delay="1000"/>
                            </p:stCondLst>
                            <p:childTnLst>
                              <p:par>
                                <p:cTn id="14" presetID="42"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anim calcmode="lin" valueType="num">
                                      <p:cBhvr>
                                        <p:cTn id="17" dur="500" fill="hold"/>
                                        <p:tgtEl>
                                          <p:spTgt spid="2"/>
                                        </p:tgtEl>
                                        <p:attrNameLst>
                                          <p:attrName>ppt_x</p:attrName>
                                        </p:attrNameLst>
                                      </p:cBhvr>
                                      <p:tavLst>
                                        <p:tav tm="0">
                                          <p:val>
                                            <p:strVal val="#ppt_x"/>
                                          </p:val>
                                        </p:tav>
                                        <p:tav tm="100000">
                                          <p:val>
                                            <p:strVal val="#ppt_x"/>
                                          </p:val>
                                        </p:tav>
                                      </p:tavLst>
                                    </p:anim>
                                    <p:anim calcmode="lin" valueType="num">
                                      <p:cBhvr>
                                        <p:cTn id="18"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477648" y="1441041"/>
            <a:ext cx="7752019" cy="4066251"/>
            <a:chOff x="1774825" y="2019300"/>
            <a:chExt cx="7752019" cy="4066251"/>
          </a:xfrm>
        </p:grpSpPr>
        <p:sp>
          <p:nvSpPr>
            <p:cNvPr id="8" name="任意多边形: 形状 7"/>
            <p:cNvSpPr/>
            <p:nvPr/>
          </p:nvSpPr>
          <p:spPr>
            <a:xfrm>
              <a:off x="1774825" y="2019300"/>
              <a:ext cx="7752019" cy="4066251"/>
            </a:xfrm>
            <a:custGeom>
              <a:avLst/>
              <a:gdLst>
                <a:gd name="connsiteX0" fmla="*/ 0 w 10585450"/>
                <a:gd name="connsiteY0" fmla="*/ 0 h 2142000"/>
                <a:gd name="connsiteX1" fmla="*/ 10585450 w 10585450"/>
                <a:gd name="connsiteY1" fmla="*/ 0 h 2142000"/>
                <a:gd name="connsiteX2" fmla="*/ 10585450 w 10585450"/>
                <a:gd name="connsiteY2" fmla="*/ 2142000 h 2142000"/>
                <a:gd name="connsiteX3" fmla="*/ 0 w 10585450"/>
                <a:gd name="connsiteY3" fmla="*/ 2142000 h 2142000"/>
                <a:gd name="connsiteX4" fmla="*/ 0 w 10585450"/>
                <a:gd name="connsiteY4" fmla="*/ 0 h 214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85450" h="2142000">
                  <a:moveTo>
                    <a:pt x="0" y="0"/>
                  </a:moveTo>
                  <a:lnTo>
                    <a:pt x="10585450" y="0"/>
                  </a:lnTo>
                  <a:lnTo>
                    <a:pt x="10585450" y="2142000"/>
                  </a:lnTo>
                  <a:lnTo>
                    <a:pt x="0" y="2142000"/>
                  </a:lnTo>
                  <a:lnTo>
                    <a:pt x="0" y="0"/>
                  </a:lnTo>
                  <a:close/>
                </a:path>
              </a:pathLst>
            </a:custGeom>
            <a:noFill/>
            <a:ln>
              <a:solidFill>
                <a:srgbClr val="E96D48"/>
              </a:solidFill>
              <a:prstDash val="dash"/>
            </a:ln>
            <a:extLst>
              <a:ext uri="{909E8E84-426E-40DD-AFC4-6F175D3DCCD1}">
                <a14:hiddenFill xmlns:a14="http://schemas.microsoft.com/office/drawing/2010/main">
                  <a:solidFill>
                    <a:schemeClr val="lt1">
                      <a:alpha val="90000"/>
                      <a:hueOff val="0"/>
                      <a:satOff val="0"/>
                      <a:lumOff val="0"/>
                      <a:alphaOff val="0"/>
                    </a:schemeClr>
                  </a:solidFill>
                </a14:hiddenFill>
              </a:ext>
            </a:ex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21549" tIns="416560" rIns="821549" bIns="142240" numCol="1" spcCol="1270" anchor="t" anchorCtr="0">
              <a:noAutofit/>
            </a:bodyPr>
            <a:lstStyle/>
            <a:p>
              <a:pPr marL="228600" lvl="1" indent="-228600" algn="l" defTabSz="889000">
                <a:lnSpc>
                  <a:spcPct val="90000"/>
                </a:lnSpc>
                <a:spcBef>
                  <a:spcPct val="0"/>
                </a:spcBef>
                <a:spcAft>
                  <a:spcPct val="15000"/>
                </a:spcAft>
                <a:buChar char="•"/>
              </a:pPr>
              <a:endParaRPr lang="zh-CN" sz="2000" kern="120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9" name="文本框 8"/>
            <p:cNvSpPr txBox="1"/>
            <p:nvPr/>
          </p:nvSpPr>
          <p:spPr>
            <a:xfrm>
              <a:off x="2068193" y="2470996"/>
              <a:ext cx="7143404" cy="1156855"/>
            </a:xfrm>
            <a:prstGeom prst="rect">
              <a:avLst/>
            </a:prstGeom>
            <a:noFill/>
          </p:spPr>
          <p:txBody>
            <a:bodyPr wrap="square">
              <a:spAutoFit/>
            </a:bodyPr>
            <a:lstStyle/>
            <a:p>
              <a:pPr marL="285750" indent="-285750" algn="just" fontAlgn="auto">
                <a:lnSpc>
                  <a:spcPct val="150000"/>
                </a:lnSpc>
                <a:spcBef>
                  <a:spcPct val="0"/>
                </a:spcBef>
                <a:buFont typeface="Wingdings" panose="05000000000000000000" pitchFamily="2" charset="2"/>
                <a:buChar char="u"/>
              </a:pPr>
              <a:r>
                <a:rPr lang="zh-CN" altLang="en-US" sz="1600">
                  <a:solidFill>
                    <a:srgbClr val="404040"/>
                  </a:solidFill>
                  <a:latin typeface="微软雅黑" panose="020B0503020204020204" pitchFamily="34" charset="-122"/>
                  <a:ea typeface="微软雅黑" panose="020B0503020204020204" pitchFamily="34" charset="-122"/>
                  <a:cs typeface="Arial" panose="020B0604020202020204" pitchFamily="34" charset="0"/>
                  <a:sym typeface="思源黑体" panose="020B0500000000000000" pitchFamily="34" charset="-122"/>
                </a:rPr>
                <a:t>理想、追求不仅使我们党内凝聚，同时也是对社会的改造。离开了理想信念，共产党就缺乏内在的凝聚力，离开了理想信念就没有办法去改造社会的广大群众，</a:t>
              </a:r>
            </a:p>
          </p:txBody>
        </p:sp>
        <p:sp>
          <p:nvSpPr>
            <p:cNvPr id="11" name="文本框 10"/>
            <p:cNvSpPr txBox="1"/>
            <p:nvPr/>
          </p:nvSpPr>
          <p:spPr>
            <a:xfrm>
              <a:off x="2087243" y="4146992"/>
              <a:ext cx="7143404" cy="1526187"/>
            </a:xfrm>
            <a:prstGeom prst="rect">
              <a:avLst/>
            </a:prstGeom>
            <a:noFill/>
          </p:spPr>
          <p:txBody>
            <a:bodyPr wrap="square">
              <a:spAutoFit/>
            </a:bodyPr>
            <a:lstStyle/>
            <a:p>
              <a:pPr marL="285750" indent="-285750" algn="just" fontAlgn="auto">
                <a:lnSpc>
                  <a:spcPct val="150000"/>
                </a:lnSpc>
                <a:spcBef>
                  <a:spcPct val="0"/>
                </a:spcBef>
                <a:buFont typeface="Wingdings" panose="05000000000000000000" pitchFamily="2" charset="2"/>
                <a:buChar char="u"/>
              </a:pPr>
              <a:r>
                <a:rPr lang="zh-CN" altLang="en-US" sz="1600">
                  <a:solidFill>
                    <a:srgbClr val="404040"/>
                  </a:solidFill>
                  <a:latin typeface="微软雅黑" panose="020B0503020204020204" pitchFamily="34" charset="-122"/>
                  <a:ea typeface="微软雅黑" panose="020B0503020204020204" pitchFamily="34" charset="-122"/>
                  <a:cs typeface="Arial" panose="020B0604020202020204" pitchFamily="34" charset="0"/>
                  <a:sym typeface="思源黑体" panose="020B0500000000000000" pitchFamily="34" charset="-122"/>
                </a:rPr>
                <a:t>我们党就没有力量，就没有基础。理想、信念是我们党与生俱来的政党品质，这个品质对广大共产党员来说，就是要具有奋斗精神，要百折不挠。早期共产党创建的过程以及创建之后我们的这段社会历史的实践，充分反映出，理想、奋斗、追求对中国共产党具有特殊重要的意义。</a:t>
              </a:r>
            </a:p>
          </p:txBody>
        </p:sp>
      </p:gr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2000" y="1828800"/>
            <a:ext cx="3467100" cy="34671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1"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90"/>
                                          </p:val>
                                        </p:tav>
                                        <p:tav tm="100000">
                                          <p:val>
                                            <p:fltVal val="0"/>
                                          </p:val>
                                        </p:tav>
                                      </p:tavLst>
                                    </p:anim>
                                    <p:animEffect transition="in" filter="fade">
                                      <p:cBhvr>
                                        <p:cTn id="10" dur="500"/>
                                        <p:tgtEl>
                                          <p:spTgt spid="3"/>
                                        </p:tgtEl>
                                      </p:cBhvr>
                                    </p:animEffect>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343603" y="2225251"/>
            <a:ext cx="7504612" cy="1938020"/>
          </a:xfrm>
          <a:prstGeom prst="rect">
            <a:avLst/>
          </a:prstGeom>
          <a:noFill/>
        </p:spPr>
        <p:txBody>
          <a:bodyPr vert="horz" wrap="square" rtlCol="0">
            <a:spAutoFit/>
          </a:bodyPr>
          <a:lstStyle/>
          <a:p>
            <a:pPr algn="ctr"/>
            <a:r>
              <a:rPr lang="zh-CN" altLang="en-US" sz="6000" spc="-300">
                <a:solidFill>
                  <a:srgbClr val="FC0706"/>
                </a:solidFill>
                <a:latin typeface="汉仪雅酷黑 75W" panose="020B0804020202020204" pitchFamily="34" charset="-122"/>
                <a:ea typeface="汉仪雅酷黑 75W" panose="020B0804020202020204" pitchFamily="34" charset="-122"/>
              </a:rPr>
              <a:t>立党为公、忠诚为民的</a:t>
            </a:r>
          </a:p>
          <a:p>
            <a:pPr algn="ctr"/>
            <a:r>
              <a:rPr lang="zh-CN" altLang="en-US" sz="6000" spc="-300">
                <a:solidFill>
                  <a:srgbClr val="FC0706"/>
                </a:solidFill>
                <a:latin typeface="汉仪雅酷黑 75W" panose="020B0804020202020204" pitchFamily="34" charset="-122"/>
                <a:ea typeface="汉仪雅酷黑 75W" panose="020B0804020202020204" pitchFamily="34" charset="-122"/>
              </a:rPr>
              <a:t>奉献精神</a:t>
            </a:r>
          </a:p>
        </p:txBody>
      </p:sp>
      <p:grpSp>
        <p:nvGrpSpPr>
          <p:cNvPr id="12" name="组合 11"/>
          <p:cNvGrpSpPr/>
          <p:nvPr/>
        </p:nvGrpSpPr>
        <p:grpSpPr>
          <a:xfrm>
            <a:off x="4873232" y="1145156"/>
            <a:ext cx="2872551" cy="734613"/>
            <a:chOff x="689186" y="2296781"/>
            <a:chExt cx="2533206" cy="583085"/>
          </a:xfrm>
        </p:grpSpPr>
        <p:sp>
          <p:nvSpPr>
            <p:cNvPr id="9" name="对角圆角矩形 8"/>
            <p:cNvSpPr/>
            <p:nvPr/>
          </p:nvSpPr>
          <p:spPr>
            <a:xfrm>
              <a:off x="935024" y="2360753"/>
              <a:ext cx="1917577" cy="519113"/>
            </a:xfrm>
            <a:prstGeom prst="round2DiagRect">
              <a:avLst>
                <a:gd name="adj1" fmla="val 50000"/>
                <a:gd name="adj2" fmla="val 0"/>
              </a:avLst>
            </a:prstGeom>
            <a:gradFill>
              <a:gsLst>
                <a:gs pos="89000">
                  <a:srgbClr val="C00000"/>
                </a:gs>
                <a:gs pos="35000">
                  <a:srgbClr val="FF3300"/>
                </a:gs>
              </a:gsLst>
              <a:lin ang="5400000" scaled="1"/>
            </a:gradFill>
            <a:ln w="25400" cap="flat" cmpd="sng" algn="ctr">
              <a:gradFill flip="none" rotWithShape="1">
                <a:gsLst>
                  <a:gs pos="0">
                    <a:srgbClr val="FFF200"/>
                  </a:gs>
                  <a:gs pos="45000">
                    <a:srgbClr val="FF7A00"/>
                  </a:gs>
                  <a:gs pos="70000">
                    <a:srgbClr val="FF0300"/>
                  </a:gs>
                  <a:gs pos="100000">
                    <a:srgbClr val="4D0808"/>
                  </a:gs>
                </a:gsLst>
                <a:lin ang="8100000" scaled="1"/>
              </a:gradFill>
              <a:prstDash val="solid"/>
            </a:ln>
            <a:effectLst>
              <a:reflection blurRad="6350" stA="52000" endA="300" endPos="35000" dir="5400000" sy="-100000" algn="bl" rotWithShape="0"/>
            </a:effectLst>
          </p:spPr>
          <p:txBody>
            <a:bodyPr rtlCol="0" anchor="ctr"/>
            <a:lstStyle/>
            <a:p>
              <a:pPr algn="ctr" defTabSz="1218565">
                <a:defRPr/>
              </a:pPr>
              <a:endParaRPr lang="zh-CN" altLang="en-US" sz="2160" kern="0">
                <a:solidFill>
                  <a:prstClr val="white"/>
                </a:solidFill>
                <a:cs typeface="+mn-ea"/>
                <a:sym typeface="思源黑体 CN Normal" panose="020B0400000000000000" charset="-122"/>
              </a:endParaRPr>
            </a:p>
          </p:txBody>
        </p:sp>
        <p:sp>
          <p:nvSpPr>
            <p:cNvPr id="26" name="五角星 25"/>
            <p:cNvSpPr/>
            <p:nvPr/>
          </p:nvSpPr>
          <p:spPr>
            <a:xfrm rot="20868462">
              <a:off x="802226" y="2296781"/>
              <a:ext cx="458994" cy="381068"/>
            </a:xfrm>
            <a:prstGeom prst="star5">
              <a:avLst/>
            </a:prstGeom>
            <a:gradFill flip="none" rotWithShape="1">
              <a:gsLst>
                <a:gs pos="17000">
                  <a:srgbClr val="FFF200"/>
                </a:gs>
                <a:gs pos="79000">
                  <a:srgbClr val="FF7A00"/>
                </a:gs>
              </a:gsLst>
              <a:path path="circle">
                <a:fillToRect l="50000" t="50000" r="50000" b="50000"/>
              </a:path>
            </a:gradFill>
            <a:ln w="12700" cap="flat" cmpd="sng" algn="ctr">
              <a:solidFill>
                <a:srgbClr val="FFFF00"/>
              </a:solidFill>
              <a:prstDash val="solid"/>
            </a:ln>
            <a:effectLst>
              <a:outerShdw blurRad="38100" sx="102000" sy="102000" algn="ctr" rotWithShape="0">
                <a:prstClr val="black"/>
              </a:outerShdw>
            </a:effectLst>
          </p:spPr>
          <p:txBody>
            <a:bodyPr rtlCol="0" anchor="ctr"/>
            <a:lstStyle/>
            <a:p>
              <a:pPr algn="ctr" defTabSz="1218565">
                <a:defRPr/>
              </a:pPr>
              <a:endParaRPr lang="zh-CN" altLang="en-US" sz="2160" kern="0">
                <a:solidFill>
                  <a:prstClr val="white"/>
                </a:solidFill>
                <a:cs typeface="+mn-ea"/>
                <a:sym typeface="思源黑体 CN Normal" panose="020B0400000000000000" charset="-122"/>
              </a:endParaRPr>
            </a:p>
          </p:txBody>
        </p:sp>
        <p:sp>
          <p:nvSpPr>
            <p:cNvPr id="14" name="TextBox 495"/>
            <p:cNvSpPr txBox="1"/>
            <p:nvPr/>
          </p:nvSpPr>
          <p:spPr>
            <a:xfrm>
              <a:off x="689186" y="2408008"/>
              <a:ext cx="2533206" cy="409264"/>
            </a:xfrm>
            <a:prstGeom prst="rect">
              <a:avLst/>
            </a:prstGeom>
          </p:spPr>
          <p:txBody>
            <a:bodyPr wrap="square">
              <a:spAutoFit/>
            </a:bodyPr>
            <a:lstStyle>
              <a:defPPr>
                <a:defRPr lang="zh-CN"/>
              </a:defPPr>
              <a:lvl1pPr fontAlgn="base">
                <a:spcBef>
                  <a:spcPct val="0"/>
                </a:spcBef>
                <a:spcAft>
                  <a:spcPct val="0"/>
                </a:spcAft>
                <a:defRPr sz="3200" b="1" kern="0" cap="all">
                  <a:ln w="0">
                    <a:noFill/>
                  </a:ln>
                  <a:gradFill>
                    <a:gsLst>
                      <a:gs pos="0">
                        <a:srgbClr val="FF0000">
                          <a:tint val="75000"/>
                          <a:shade val="75000"/>
                          <a:satMod val="170000"/>
                        </a:srgbClr>
                      </a:gs>
                      <a:gs pos="49000">
                        <a:srgbClr val="FF0000">
                          <a:tint val="88000"/>
                          <a:shade val="65000"/>
                          <a:satMod val="172000"/>
                        </a:srgbClr>
                      </a:gs>
                      <a:gs pos="50000">
                        <a:srgbClr val="FF0000">
                          <a:shade val="65000"/>
                          <a:satMod val="130000"/>
                        </a:srgbClr>
                      </a:gs>
                      <a:gs pos="92000">
                        <a:srgbClr val="FF0000">
                          <a:shade val="50000"/>
                          <a:satMod val="120000"/>
                        </a:srgbClr>
                      </a:gs>
                      <a:gs pos="100000">
                        <a:srgbClr val="FF0000">
                          <a:shade val="48000"/>
                          <a:satMod val="120000"/>
                        </a:srgbClr>
                      </a:gs>
                    </a:gsLst>
                    <a:lin ang="5400000" scaled="0"/>
                  </a:gradFill>
                  <a:effectLst/>
                  <a:latin typeface="微软雅黑" panose="020B0503020204020204" pitchFamily="34" charset="-122"/>
                  <a:ea typeface="微软雅黑" panose="020B0503020204020204" pitchFamily="34" charset="-122"/>
                </a:defRPr>
              </a:lvl1pPr>
              <a:lvl2pPr fontAlgn="base">
                <a:spcBef>
                  <a:spcPct val="0"/>
                </a:spcBef>
                <a:spcAft>
                  <a:spcPct val="0"/>
                </a:spcAft>
                <a:defRPr>
                  <a:latin typeface="Arial" panose="020B0604020202020204" pitchFamily="34" charset="0"/>
                  <a:ea typeface="宋体" panose="02010600030101010101" pitchFamily="2" charset="-122"/>
                </a:defRPr>
              </a:lvl2pPr>
              <a:lvl3pPr fontAlgn="base">
                <a:spcBef>
                  <a:spcPct val="0"/>
                </a:spcBef>
                <a:spcAft>
                  <a:spcPct val="0"/>
                </a:spcAft>
                <a:defRPr>
                  <a:latin typeface="Arial" panose="020B0604020202020204" pitchFamily="34" charset="0"/>
                  <a:ea typeface="宋体" panose="02010600030101010101" pitchFamily="2" charset="-122"/>
                </a:defRPr>
              </a:lvl3pPr>
              <a:lvl4pPr fontAlgn="base">
                <a:spcBef>
                  <a:spcPct val="0"/>
                </a:spcBef>
                <a:spcAft>
                  <a:spcPct val="0"/>
                </a:spcAft>
                <a:defRPr>
                  <a:latin typeface="Arial" panose="020B0604020202020204" pitchFamily="34" charset="0"/>
                  <a:ea typeface="宋体" panose="02010600030101010101" pitchFamily="2" charset="-122"/>
                </a:defRPr>
              </a:lvl4pPr>
              <a:lvl5pPr fontAlgn="base">
                <a:spcBef>
                  <a:spcPct val="0"/>
                </a:spcBef>
                <a:spcAft>
                  <a:spcPct val="0"/>
                </a:spcAft>
                <a:defRPr>
                  <a:latin typeface="Arial" panose="020B0604020202020204" pitchFamily="34" charset="0"/>
                  <a:ea typeface="宋体" panose="02010600030101010101" pitchFamily="2" charset="-122"/>
                </a:defRPr>
              </a:lvl5pPr>
              <a:lvl6pPr>
                <a:defRPr>
                  <a:latin typeface="Arial" panose="020B0604020202020204" pitchFamily="34" charset="0"/>
                  <a:ea typeface="宋体" panose="02010600030101010101" pitchFamily="2" charset="-122"/>
                </a:defRPr>
              </a:lvl6pPr>
              <a:lvl7pPr>
                <a:defRPr>
                  <a:latin typeface="Arial" panose="020B0604020202020204" pitchFamily="34" charset="0"/>
                  <a:ea typeface="宋体" panose="02010600030101010101" pitchFamily="2" charset="-122"/>
                </a:defRPr>
              </a:lvl7pPr>
              <a:lvl8pPr>
                <a:defRPr>
                  <a:latin typeface="Arial" panose="020B0604020202020204" pitchFamily="34" charset="0"/>
                  <a:ea typeface="宋体" panose="02010600030101010101" pitchFamily="2" charset="-122"/>
                </a:defRPr>
              </a:lvl8pPr>
              <a:lvl9pPr>
                <a:defRPr>
                  <a:latin typeface="Arial" panose="020B0604020202020204" pitchFamily="34" charset="0"/>
                  <a:ea typeface="宋体" panose="02010600030101010101" pitchFamily="2" charset="-122"/>
                </a:defRPr>
              </a:lvl9pPr>
            </a:lstStyle>
            <a:p>
              <a:pPr algn="ctr" defTabSz="1218565">
                <a:defRPr/>
              </a:pPr>
              <a:r>
                <a:rPr lang="zh-CN" altLang="en-US" sz="2760" b="0">
                  <a:solidFill>
                    <a:prstClr val="white"/>
                  </a:solidFill>
                  <a:latin typeface="思源宋体 CN SemiBold" panose="02020600000000000000" pitchFamily="18" charset="-122"/>
                  <a:ea typeface="思源宋体 CN SemiBold" panose="02020600000000000000" pitchFamily="18" charset="-122"/>
                  <a:cs typeface="+mn-ea"/>
                  <a:sym typeface="思源黑体 CN Normal" panose="020B0400000000000000" charset="-122"/>
                </a:rPr>
                <a:t>第三部分</a:t>
              </a:r>
              <a:endParaRPr lang="zh-CN" altLang="en-US" sz="1800" b="0">
                <a:solidFill>
                  <a:prstClr val="white"/>
                </a:solidFill>
                <a:latin typeface="思源宋体 CN SemiBold" panose="02020600000000000000" pitchFamily="18" charset="-122"/>
                <a:ea typeface="思源宋体 CN SemiBold" panose="02020600000000000000" pitchFamily="18" charset="-122"/>
                <a:cs typeface="+mn-ea"/>
                <a:sym typeface="思源黑体 CN Normal" panose="020B0400000000000000"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75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8"/>
                                        </p:tgtEl>
                                        <p:attrNameLst>
                                          <p:attrName>ppt_y</p:attrName>
                                        </p:attrNameLst>
                                      </p:cBhvr>
                                      <p:tavLst>
                                        <p:tav tm="0">
                                          <p:val>
                                            <p:strVal val="#ppt_y"/>
                                          </p:val>
                                        </p:tav>
                                        <p:tav tm="100000">
                                          <p:val>
                                            <p:strVal val="#ppt_y"/>
                                          </p:val>
                                        </p:tav>
                                      </p:tavLst>
                                    </p:anim>
                                    <p:anim calcmode="lin" valueType="num">
                                      <p:cBhvr>
                                        <p:cTn id="9" dur="75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8"/>
                                        </p:tgtEl>
                                      </p:cBhvr>
                                    </p:animEffect>
                                  </p:childTnLst>
                                </p:cTn>
                              </p:par>
                            </p:childTnLst>
                          </p:cTn>
                        </p:par>
                        <p:par>
                          <p:cTn id="12" fill="hold" nodeType="afterGroup">
                            <p:stCondLst>
                              <p:cond delay="1238"/>
                            </p:stCondLst>
                            <p:childTnLst>
                              <p:par>
                                <p:cTn id="13" presetID="53"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 fill="hold"/>
                                        <p:tgtEl>
                                          <p:spTgt spid="12"/>
                                        </p:tgtEl>
                                        <p:attrNameLst>
                                          <p:attrName>ppt_w</p:attrName>
                                        </p:attrNameLst>
                                      </p:cBhvr>
                                      <p:tavLst>
                                        <p:tav tm="0">
                                          <p:val>
                                            <p:fltVal val="0"/>
                                          </p:val>
                                        </p:tav>
                                        <p:tav tm="100000">
                                          <p:val>
                                            <p:strVal val="#ppt_w"/>
                                          </p:val>
                                        </p:tav>
                                      </p:tavLst>
                                    </p:anim>
                                    <p:anim calcmode="lin" valueType="num">
                                      <p:cBhvr>
                                        <p:cTn id="16" dur="200" fill="hold"/>
                                        <p:tgtEl>
                                          <p:spTgt spid="12"/>
                                        </p:tgtEl>
                                        <p:attrNameLst>
                                          <p:attrName>ppt_h</p:attrName>
                                        </p:attrNameLst>
                                      </p:cBhvr>
                                      <p:tavLst>
                                        <p:tav tm="0">
                                          <p:val>
                                            <p:fltVal val="0"/>
                                          </p:val>
                                        </p:tav>
                                        <p:tav tm="100000">
                                          <p:val>
                                            <p:strVal val="#ppt_h"/>
                                          </p:val>
                                        </p:tav>
                                      </p:tavLst>
                                    </p:anim>
                                    <p:animEffect transition="in" filter="fade">
                                      <p:cBhvr>
                                        <p:cTn id="17" dur="200"/>
                                        <p:tgtEl>
                                          <p:spTgt spid="12"/>
                                        </p:tgtEl>
                                      </p:cBhvr>
                                    </p:animEffect>
                                  </p:childTnLst>
                                </p:cTn>
                              </p:par>
                            </p:childTnLst>
                          </p:cTn>
                        </p:par>
                        <p:par>
                          <p:cTn id="18" fill="hold" nodeType="afterGroup">
                            <p:stCondLst>
                              <p:cond delay="1438"/>
                            </p:stCondLst>
                            <p:childTnLst>
                              <p:par>
                                <p:cTn id="19" presetID="6" presetClass="emph" presetSubtype="0" fill="hold" nodeType="afterEffect">
                                  <p:stCondLst>
                                    <p:cond delay="0"/>
                                  </p:stCondLst>
                                  <p:childTnLst>
                                    <p:animScale>
                                      <p:cBhvr>
                                        <p:cTn id="20" dur="100" fill="hold"/>
                                        <p:tgtEl>
                                          <p:spTgt spid="12"/>
                                        </p:tgtEl>
                                      </p:cBhvr>
                                      <p:by x="115000" y="115000"/>
                                    </p:animScale>
                                  </p:childTnLst>
                                </p:cTn>
                              </p:par>
                              <p:par>
                                <p:cTn id="21" presetID="6" presetClass="emph" presetSubtype="0" fill="hold" nodeType="withEffect">
                                  <p:stCondLst>
                                    <p:cond delay="200"/>
                                  </p:stCondLst>
                                  <p:childTnLst>
                                    <p:animScale>
                                      <p:cBhvr>
                                        <p:cTn id="22" dur="100" fill="hold"/>
                                        <p:tgtEl>
                                          <p:spTgt spid="12"/>
                                        </p:tgtEl>
                                      </p:cBhvr>
                                      <p:by x="85000" y="85000"/>
                                    </p:animScale>
                                  </p:childTnLst>
                                </p:cTn>
                              </p:par>
                            </p:childTnLst>
                          </p:cTn>
                        </p:par>
                        <p:par>
                          <p:cTn id="23" fill="hold" nodeType="afterGroup">
                            <p:stCondLst>
                              <p:cond delay="1738"/>
                            </p:stCondLst>
                            <p:childTnLst>
                              <p:par>
                                <p:cTn id="24" presetID="6" presetClass="emph" presetSubtype="0" fill="hold" nodeType="afterEffect">
                                  <p:stCondLst>
                                    <p:cond delay="0"/>
                                  </p:stCondLst>
                                  <p:childTnLst>
                                    <p:animScale>
                                      <p:cBhvr>
                                        <p:cTn id="25" dur="100" fill="hold"/>
                                        <p:tgtEl>
                                          <p:spTgt spid="12"/>
                                        </p:tgtEl>
                                      </p:cBhvr>
                                      <p:by x="105000" y="105000"/>
                                    </p:animScale>
                                  </p:childTnLst>
                                </p:cTn>
                              </p:par>
                              <p:par>
                                <p:cTn id="26" presetID="6" presetClass="emph" presetSubtype="0" fill="hold" nodeType="withEffect">
                                  <p:stCondLst>
                                    <p:cond delay="200"/>
                                  </p:stCondLst>
                                  <p:childTnLst>
                                    <p:animScale>
                                      <p:cBhvr>
                                        <p:cTn id="27" dur="100" fill="hold"/>
                                        <p:tgtEl>
                                          <p:spTgt spid="12"/>
                                        </p:tgtEl>
                                      </p:cBhvr>
                                      <p:by x="95000" y="9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10615195" y="5156979"/>
            <a:ext cx="1412998" cy="1446550"/>
            <a:chOff x="10615195" y="5156979"/>
            <a:chExt cx="1412998" cy="1446550"/>
          </a:xfrm>
        </p:grpSpPr>
        <p:sp>
          <p:nvSpPr>
            <p:cNvPr id="23" name="椭圆 22"/>
            <p:cNvSpPr/>
            <p:nvPr/>
          </p:nvSpPr>
          <p:spPr>
            <a:xfrm>
              <a:off x="10615195" y="5156979"/>
              <a:ext cx="791947" cy="791947"/>
            </a:xfrm>
            <a:prstGeom prst="ellipse">
              <a:avLst/>
            </a:prstGeom>
            <a:solidFill>
              <a:srgbClr val="D81E06"/>
            </a:solidFill>
            <a:ln>
              <a:solidFill>
                <a:srgbClr val="D81E0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24" name="矩形 23"/>
            <p:cNvSpPr/>
            <p:nvPr/>
          </p:nvSpPr>
          <p:spPr>
            <a:xfrm flipH="1">
              <a:off x="10615195" y="5156979"/>
              <a:ext cx="1412998" cy="1446550"/>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8800" b="0" i="0" u="none" strike="noStrike" kern="1200" cap="none" spc="0" normalizeH="0" baseline="0" noProof="0">
                  <a:ln>
                    <a:noFill/>
                  </a:ln>
                  <a:solidFill>
                    <a:srgbClr val="FFFFFF"/>
                  </a:solidFill>
                  <a:effectLst/>
                  <a:uLnTx/>
                  <a:uFillTx/>
                  <a:latin typeface="思源黑体" panose="020B0500000000000000" pitchFamily="34" charset="-122"/>
                  <a:ea typeface="思源黑体" panose="020B0500000000000000" pitchFamily="34" charset="-122"/>
                  <a:sym typeface="思源黑体" panose="020B0500000000000000" pitchFamily="34" charset="-122"/>
                </a:rPr>
                <a:t>”</a:t>
              </a:r>
            </a:p>
          </p:txBody>
        </p:sp>
      </p:grpSp>
      <p:grpSp>
        <p:nvGrpSpPr>
          <p:cNvPr id="52" name="组合 51"/>
          <p:cNvGrpSpPr/>
          <p:nvPr/>
        </p:nvGrpSpPr>
        <p:grpSpPr>
          <a:xfrm>
            <a:off x="1196420" y="1657351"/>
            <a:ext cx="9547780" cy="647695"/>
            <a:chOff x="1539320" y="990601"/>
            <a:chExt cx="9547780" cy="647695"/>
          </a:xfrm>
        </p:grpSpPr>
        <p:grpSp>
          <p:nvGrpSpPr>
            <p:cNvPr id="28" name="组合 27"/>
            <p:cNvGrpSpPr/>
            <p:nvPr/>
          </p:nvGrpSpPr>
          <p:grpSpPr>
            <a:xfrm>
              <a:off x="1539320" y="1047750"/>
              <a:ext cx="9547780" cy="590546"/>
              <a:chOff x="571500" y="1371600"/>
              <a:chExt cx="9547780" cy="590546"/>
            </a:xfrm>
          </p:grpSpPr>
          <p:cxnSp>
            <p:nvCxnSpPr>
              <p:cNvPr id="29" name="直接箭头连接符 28"/>
              <p:cNvCxnSpPr/>
              <p:nvPr/>
            </p:nvCxnSpPr>
            <p:spPr>
              <a:xfrm>
                <a:off x="571500" y="1733550"/>
                <a:ext cx="9547780" cy="0"/>
              </a:xfrm>
              <a:prstGeom prst="straightConnector1">
                <a:avLst/>
              </a:prstGeom>
              <a:ln>
                <a:solidFill>
                  <a:srgbClr val="7F7F7F"/>
                </a:solidFill>
                <a:tailEnd type="triangle"/>
              </a:ln>
            </p:spPr>
            <p:style>
              <a:lnRef idx="1">
                <a:schemeClr val="accent1"/>
              </a:lnRef>
              <a:fillRef idx="0">
                <a:schemeClr val="accent1"/>
              </a:fillRef>
              <a:effectRef idx="0">
                <a:schemeClr val="accent1"/>
              </a:effectRef>
              <a:fontRef idx="minor">
                <a:schemeClr val="tx1"/>
              </a:fontRef>
            </p:style>
          </p:cxnSp>
          <p:sp>
            <p:nvSpPr>
              <p:cNvPr id="30" name="箭头: 五边形 29"/>
              <p:cNvSpPr/>
              <p:nvPr/>
            </p:nvSpPr>
            <p:spPr>
              <a:xfrm>
                <a:off x="571500" y="1447800"/>
                <a:ext cx="4556680" cy="514346"/>
              </a:xfrm>
              <a:prstGeom prst="homePlat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1" name="矩形 30"/>
              <p:cNvSpPr/>
              <p:nvPr/>
            </p:nvSpPr>
            <p:spPr>
              <a:xfrm>
                <a:off x="748745" y="1371600"/>
                <a:ext cx="3966130" cy="581057"/>
              </a:xfrm>
              <a:prstGeom prst="rect">
                <a:avLst/>
              </a:prstGeom>
            </p:spPr>
            <p:txBody>
              <a:bodyPr wrap="square">
                <a:spAutoFit/>
              </a:bodyPr>
              <a:lstStyle/>
              <a:p>
                <a:pPr lvl="0" algn="dist" defTabSz="914400">
                  <a:lnSpc>
                    <a:spcPct val="150000"/>
                  </a:lnSpc>
                </a:pPr>
                <a:r>
                  <a:rPr lang="en-US" altLang="zh-CN" sz="2400" b="1">
                    <a:solidFill>
                      <a:srgbClr val="FFFFFF"/>
                    </a:solidFill>
                    <a:latin typeface="微软雅黑" panose="020B0503020204020204" pitchFamily="34" charset="-122"/>
                    <a:ea typeface="微软雅黑" panose="020B0503020204020204" pitchFamily="34" charset="-122"/>
                  </a:rPr>
                  <a:t>《</a:t>
                </a:r>
                <a:r>
                  <a:rPr lang="zh-CN" altLang="en-US" sz="2400" b="1">
                    <a:solidFill>
                      <a:srgbClr val="FFFFFF"/>
                    </a:solidFill>
                    <a:latin typeface="微软雅黑" panose="020B0503020204020204" pitchFamily="34" charset="-122"/>
                    <a:ea typeface="微软雅黑" panose="020B0503020204020204" pitchFamily="34" charset="-122"/>
                  </a:rPr>
                  <a:t>团体的训练与革新的事业</a:t>
                </a:r>
                <a:r>
                  <a:rPr lang="en-US" altLang="zh-CN" sz="2400" b="1">
                    <a:solidFill>
                      <a:srgbClr val="FFFFFF"/>
                    </a:solidFill>
                    <a:latin typeface="微软雅黑" panose="020B0503020204020204" pitchFamily="34" charset="-122"/>
                    <a:ea typeface="微软雅黑" panose="020B0503020204020204" pitchFamily="34" charset="-122"/>
                  </a:rPr>
                  <a:t>》</a:t>
                </a:r>
              </a:p>
            </p:txBody>
          </p:sp>
        </p:grpSp>
        <p:sp>
          <p:nvSpPr>
            <p:cNvPr id="51" name="文本框 58"/>
            <p:cNvSpPr txBox="1">
              <a:spLocks noChangeArrowheads="1"/>
            </p:cNvSpPr>
            <p:nvPr/>
          </p:nvSpPr>
          <p:spPr bwMode="auto">
            <a:xfrm>
              <a:off x="6911141" y="990601"/>
              <a:ext cx="1642310" cy="374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dist" defTabSz="914400" rtl="0" eaLnBrk="1" fontAlgn="auto" latinLnBrk="0" hangingPunct="1">
                <a:lnSpc>
                  <a:spcPts val="2200"/>
                </a:lnSpc>
                <a:spcBef>
                  <a:spcPct val="0"/>
                </a:spcBef>
                <a:spcAft>
                  <a:spcPct val="0"/>
                </a:spcAft>
                <a:buClrTx/>
                <a:buSzTx/>
                <a:buFontTx/>
                <a:buNone/>
                <a:defRPr/>
              </a:pPr>
              <a:r>
                <a:rPr kumimoji="0" lang="en-US" altLang="zh-CN" sz="2000" b="0" i="0" u="none" strike="noStrike" kern="1200" cap="none" spc="0" normalizeH="0" baseline="0" noProof="0">
                  <a:ln>
                    <a:noFill/>
                  </a:ln>
                  <a:solidFill>
                    <a:srgbClr val="595959"/>
                  </a:solidFill>
                  <a:effectLst/>
                  <a:uLnTx/>
                  <a:uFillTx/>
                  <a:latin typeface="思源黑体" panose="020B0500000000000000" pitchFamily="34" charset="-122"/>
                  <a:ea typeface="思源黑体" panose="020B0500000000000000" pitchFamily="34" charset="-122"/>
                  <a:sym typeface="思源黑体" panose="020B0500000000000000" pitchFamily="34" charset="-122"/>
                </a:rPr>
                <a:t>1921</a:t>
              </a:r>
              <a:r>
                <a:rPr kumimoji="0" lang="zh-CN" altLang="en-US" sz="2000" b="0" i="0" u="none" strike="noStrike" kern="1200" cap="none" spc="0" normalizeH="0" baseline="0" noProof="0">
                  <a:ln>
                    <a:noFill/>
                  </a:ln>
                  <a:solidFill>
                    <a:srgbClr val="595959"/>
                  </a:solidFill>
                  <a:effectLst/>
                  <a:uLnTx/>
                  <a:uFillTx/>
                  <a:latin typeface="思源黑体" panose="020B0500000000000000" pitchFamily="34" charset="-122"/>
                  <a:ea typeface="思源黑体" panose="020B0500000000000000" pitchFamily="34" charset="-122"/>
                  <a:sym typeface="思源黑体" panose="020B0500000000000000" pitchFamily="34" charset="-122"/>
                </a:rPr>
                <a:t>年</a:t>
              </a:r>
              <a:r>
                <a:rPr kumimoji="0" lang="en-US" altLang="zh-CN" sz="2000" b="0" i="0" u="none" strike="noStrike" kern="1200" cap="none" spc="0" normalizeH="0" baseline="0" noProof="0">
                  <a:ln>
                    <a:noFill/>
                  </a:ln>
                  <a:solidFill>
                    <a:srgbClr val="595959"/>
                  </a:solidFill>
                  <a:effectLst/>
                  <a:uLnTx/>
                  <a:uFillTx/>
                  <a:latin typeface="思源黑体" panose="020B0500000000000000" pitchFamily="34" charset="-122"/>
                  <a:ea typeface="思源黑体" panose="020B0500000000000000" pitchFamily="34" charset="-122"/>
                  <a:sym typeface="思源黑体" panose="020B0500000000000000" pitchFamily="34" charset="-122"/>
                </a:rPr>
                <a:t>3</a:t>
              </a:r>
              <a:r>
                <a:rPr kumimoji="0" lang="zh-CN" altLang="en-US" sz="2000" b="0" i="0" u="none" strike="noStrike" kern="1200" cap="none" spc="0" normalizeH="0" baseline="0" noProof="0">
                  <a:ln>
                    <a:noFill/>
                  </a:ln>
                  <a:solidFill>
                    <a:srgbClr val="595959"/>
                  </a:solidFill>
                  <a:effectLst/>
                  <a:uLnTx/>
                  <a:uFillTx/>
                  <a:latin typeface="思源黑体" panose="020B0500000000000000" pitchFamily="34" charset="-122"/>
                  <a:ea typeface="思源黑体" panose="020B0500000000000000" pitchFamily="34" charset="-122"/>
                  <a:sym typeface="思源黑体" panose="020B0500000000000000" pitchFamily="34" charset="-122"/>
                </a:rPr>
                <a:t>月</a:t>
              </a:r>
              <a:endParaRPr kumimoji="0" lang="en-US" altLang="zh-CN" sz="2000" b="0" i="0" u="none" strike="noStrike" kern="1200" cap="none" spc="0" normalizeH="0" baseline="0" noProof="0">
                <a:ln>
                  <a:noFill/>
                </a:ln>
                <a:solidFill>
                  <a:srgbClr val="595959"/>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grpSp>
      <p:grpSp>
        <p:nvGrpSpPr>
          <p:cNvPr id="55" name="组合 54"/>
          <p:cNvGrpSpPr/>
          <p:nvPr/>
        </p:nvGrpSpPr>
        <p:grpSpPr>
          <a:xfrm>
            <a:off x="1414463" y="2848660"/>
            <a:ext cx="4367865" cy="2223995"/>
            <a:chOff x="1624013" y="2505760"/>
            <a:chExt cx="4367865" cy="2223995"/>
          </a:xfrm>
        </p:grpSpPr>
        <p:grpSp>
          <p:nvGrpSpPr>
            <p:cNvPr id="32" name="组合 31"/>
            <p:cNvGrpSpPr/>
            <p:nvPr/>
          </p:nvGrpSpPr>
          <p:grpSpPr>
            <a:xfrm>
              <a:off x="3354865" y="4010199"/>
              <a:ext cx="2637013" cy="719556"/>
              <a:chOff x="734838" y="1819449"/>
              <a:chExt cx="2637013" cy="719556"/>
            </a:xfrm>
          </p:grpSpPr>
          <p:sp>
            <p:nvSpPr>
              <p:cNvPr id="33" name="半闭框 32"/>
              <p:cNvSpPr/>
              <p:nvPr/>
            </p:nvSpPr>
            <p:spPr>
              <a:xfrm rot="2669863" flipH="1">
                <a:off x="734838" y="2214518"/>
                <a:ext cx="256386" cy="255458"/>
              </a:xfrm>
              <a:prstGeom prst="halfFrame">
                <a:avLst>
                  <a:gd name="adj1" fmla="val 12542"/>
                  <a:gd name="adj2" fmla="val 12542"/>
                </a:avLst>
              </a:prstGeom>
              <a:solidFill>
                <a:srgbClr val="E96D48"/>
              </a:solidFill>
              <a:ln>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4" name="矩形 33"/>
              <p:cNvSpPr/>
              <p:nvPr/>
            </p:nvSpPr>
            <p:spPr>
              <a:xfrm>
                <a:off x="1186593" y="1819449"/>
                <a:ext cx="2185258" cy="719556"/>
              </a:xfrm>
              <a:prstGeom prst="rect">
                <a:avLst/>
              </a:prstGeom>
            </p:spPr>
            <p:txBody>
              <a:bodyPr wrap="square">
                <a:spAutoFit/>
              </a:bodyPr>
              <a:lstStyle/>
              <a:p>
                <a:pPr lvl="0" defTabSz="914400">
                  <a:lnSpc>
                    <a:spcPct val="200000"/>
                  </a:lnSpc>
                </a:pPr>
                <a:r>
                  <a:rPr lang="en-US" altLang="zh-CN" sz="2400" b="1">
                    <a:solidFill>
                      <a:srgbClr val="404040"/>
                    </a:solidFill>
                    <a:latin typeface="微软雅黑" panose="020B0503020204020204" pitchFamily="34" charset="-122"/>
                    <a:ea typeface="微软雅黑" panose="020B0503020204020204" pitchFamily="34" charset="-122"/>
                  </a:rPr>
                  <a:t>——</a:t>
                </a:r>
                <a:r>
                  <a:rPr lang="zh-CN" altLang="en-US" sz="2400" b="1">
                    <a:solidFill>
                      <a:srgbClr val="404040"/>
                    </a:solidFill>
                    <a:latin typeface="微软雅黑" panose="020B0503020204020204" pitchFamily="34" charset="-122"/>
                    <a:ea typeface="微软雅黑" panose="020B0503020204020204" pitchFamily="34" charset="-122"/>
                  </a:rPr>
                  <a:t>李大钊</a:t>
                </a:r>
              </a:p>
            </p:txBody>
          </p:sp>
        </p:grpSp>
        <p:sp>
          <p:nvSpPr>
            <p:cNvPr id="54" name="文本框 53"/>
            <p:cNvSpPr txBox="1"/>
            <p:nvPr/>
          </p:nvSpPr>
          <p:spPr>
            <a:xfrm>
              <a:off x="1624013" y="2505760"/>
              <a:ext cx="3843337" cy="1500091"/>
            </a:xfrm>
            <a:prstGeom prst="rect">
              <a:avLst/>
            </a:prstGeom>
            <a:noFill/>
          </p:spPr>
          <p:txBody>
            <a:bodyPr wrap="square">
              <a:spAutoFit/>
            </a:bodyPr>
            <a:lstStyle/>
            <a:p>
              <a:pPr>
                <a:lnSpc>
                  <a:spcPct val="200000"/>
                </a:lnSpc>
              </a:pPr>
              <a:r>
                <a:rPr kumimoji="0" lang="zh-CN" altLang="en-US" sz="1600" b="0" i="0" u="none" strike="noStrike" kern="1200" cap="none" spc="0" normalizeH="0" baseline="0" noProof="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我们现在还要急急组织一个团体。这个团体不是政客组织的政党，也不是中产阶级的民主党，乃是平民的劳动家的政党。”</a:t>
              </a:r>
              <a:endParaRPr lang="zh-CN" altLang="en-US" sz="1600"/>
            </a:p>
          </p:txBody>
        </p:sp>
      </p:grpSp>
      <p:pic>
        <p:nvPicPr>
          <p:cNvPr id="59" name="图片 5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91250" y="2019300"/>
            <a:ext cx="3733800" cy="37338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5" presetClass="entr" presetSubtype="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anim calcmode="lin" valueType="num">
                                      <p:cBhvr>
                                        <p:cTn id="8" dur="500" fill="hold"/>
                                        <p:tgtEl>
                                          <p:spTgt spid="25"/>
                                        </p:tgtEl>
                                        <p:attrNameLst>
                                          <p:attrName>ppt_w</p:attrName>
                                        </p:attrNameLst>
                                      </p:cBhvr>
                                      <p:tavLst>
                                        <p:tav tm="0" fmla="#ppt_w*sin(2.5*pi*$)">
                                          <p:val>
                                            <p:fltVal val="0"/>
                                          </p:val>
                                        </p:tav>
                                        <p:tav tm="100000">
                                          <p:val>
                                            <p:fltVal val="1"/>
                                          </p:val>
                                        </p:tav>
                                      </p:tavLst>
                                    </p:anim>
                                    <p:anim calcmode="lin" valueType="num">
                                      <p:cBhvr>
                                        <p:cTn id="9" dur="500" fill="hold"/>
                                        <p:tgtEl>
                                          <p:spTgt spid="25"/>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500"/>
                            </p:stCondLst>
                            <p:childTnLst>
                              <p:par>
                                <p:cTn id="11" presetID="22" presetClass="entr" presetSubtype="8" fill="hold" nodeType="afterEffect">
                                  <p:stCondLst>
                                    <p:cond delay="0"/>
                                  </p:stCondLst>
                                  <p:childTnLst>
                                    <p:set>
                                      <p:cBhvr>
                                        <p:cTn id="12" dur="1" fill="hold">
                                          <p:stCondLst>
                                            <p:cond delay="0"/>
                                          </p:stCondLst>
                                        </p:cTn>
                                        <p:tgtEl>
                                          <p:spTgt spid="52"/>
                                        </p:tgtEl>
                                        <p:attrNameLst>
                                          <p:attrName>style.visibility</p:attrName>
                                        </p:attrNameLst>
                                      </p:cBhvr>
                                      <p:to>
                                        <p:strVal val="visible"/>
                                      </p:to>
                                    </p:set>
                                    <p:animEffect transition="in" filter="wipe(left)">
                                      <p:cBhvr>
                                        <p:cTn id="13" dur="500"/>
                                        <p:tgtEl>
                                          <p:spTgt spid="52"/>
                                        </p:tgtEl>
                                      </p:cBhvr>
                                    </p:animEffect>
                                  </p:childTnLst>
                                </p:cTn>
                              </p:par>
                            </p:childTnLst>
                          </p:cTn>
                        </p:par>
                        <p:par>
                          <p:cTn id="14" fill="hold" nodeType="afterGroup">
                            <p:stCondLst>
                              <p:cond delay="1000"/>
                            </p:stCondLst>
                            <p:childTnLst>
                              <p:par>
                                <p:cTn id="15" presetID="42" presetClass="entr" presetSubtype="0"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500"/>
                                        <p:tgtEl>
                                          <p:spTgt spid="55"/>
                                        </p:tgtEl>
                                      </p:cBhvr>
                                    </p:animEffect>
                                    <p:anim calcmode="lin" valueType="num">
                                      <p:cBhvr>
                                        <p:cTn id="18" dur="500" fill="hold"/>
                                        <p:tgtEl>
                                          <p:spTgt spid="55"/>
                                        </p:tgtEl>
                                        <p:attrNameLst>
                                          <p:attrName>ppt_x</p:attrName>
                                        </p:attrNameLst>
                                      </p:cBhvr>
                                      <p:tavLst>
                                        <p:tav tm="0">
                                          <p:val>
                                            <p:strVal val="#ppt_x"/>
                                          </p:val>
                                        </p:tav>
                                        <p:tav tm="100000">
                                          <p:val>
                                            <p:strVal val="#ppt_x"/>
                                          </p:val>
                                        </p:tav>
                                      </p:tavLst>
                                    </p:anim>
                                    <p:anim calcmode="lin" valueType="num">
                                      <p:cBhvr>
                                        <p:cTn id="19" dur="500" fill="hold"/>
                                        <p:tgtEl>
                                          <p:spTgt spid="55"/>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500"/>
                            </p:stCondLst>
                            <p:childTnLst>
                              <p:par>
                                <p:cTn id="21" presetID="2" presetClass="entr" presetSubtype="2" fill="hold" nodeType="afterEffect">
                                  <p:stCondLst>
                                    <p:cond delay="0"/>
                                  </p:stCondLst>
                                  <p:childTnLst>
                                    <p:set>
                                      <p:cBhvr>
                                        <p:cTn id="22" dur="1" fill="hold">
                                          <p:stCondLst>
                                            <p:cond delay="0"/>
                                          </p:stCondLst>
                                        </p:cTn>
                                        <p:tgtEl>
                                          <p:spTgt spid="59"/>
                                        </p:tgtEl>
                                        <p:attrNameLst>
                                          <p:attrName>style.visibility</p:attrName>
                                        </p:attrNameLst>
                                      </p:cBhvr>
                                      <p:to>
                                        <p:strVal val="visible"/>
                                      </p:to>
                                    </p:set>
                                    <p:anim calcmode="lin" valueType="num">
                                      <p:cBhvr additive="base">
                                        <p:cTn id="23" dur="500" fill="hold"/>
                                        <p:tgtEl>
                                          <p:spTgt spid="59"/>
                                        </p:tgtEl>
                                        <p:attrNameLst>
                                          <p:attrName>ppt_x</p:attrName>
                                        </p:attrNameLst>
                                      </p:cBhvr>
                                      <p:tavLst>
                                        <p:tav tm="0">
                                          <p:val>
                                            <p:strVal val="1+#ppt_w/2"/>
                                          </p:val>
                                        </p:tav>
                                        <p:tav tm="100000">
                                          <p:val>
                                            <p:strVal val="#ppt_x"/>
                                          </p:val>
                                        </p:tav>
                                      </p:tavLst>
                                    </p:anim>
                                    <p:anim calcmode="lin" valueType="num">
                                      <p:cBhvr additive="base">
                                        <p:cTn id="24" dur="500" fill="hold"/>
                                        <p:tgtEl>
                                          <p:spTgt spid="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1087076" y="1931558"/>
            <a:ext cx="6116895" cy="745748"/>
            <a:chOff x="1028700" y="1218107"/>
            <a:chExt cx="6116895" cy="745748"/>
          </a:xfrm>
        </p:grpSpPr>
        <p:grpSp>
          <p:nvGrpSpPr>
            <p:cNvPr id="13" name="组合 12"/>
            <p:cNvGrpSpPr/>
            <p:nvPr/>
          </p:nvGrpSpPr>
          <p:grpSpPr>
            <a:xfrm>
              <a:off x="1028700" y="1352550"/>
              <a:ext cx="533400" cy="611305"/>
              <a:chOff x="1028700" y="1352550"/>
              <a:chExt cx="533400" cy="611305"/>
            </a:xfrm>
          </p:grpSpPr>
          <p:sp>
            <p:nvSpPr>
              <p:cNvPr id="16" name="流程图: 磁盘 15"/>
              <p:cNvSpPr/>
              <p:nvPr/>
            </p:nvSpPr>
            <p:spPr>
              <a:xfrm>
                <a:off x="1028700" y="1352550"/>
                <a:ext cx="476250" cy="571500"/>
              </a:xfrm>
              <a:prstGeom prst="flowChartMagneticDisk">
                <a:avLst/>
              </a:prstGeom>
              <a:solidFill>
                <a:srgbClr val="E96D48"/>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17" name="矩形 16"/>
              <p:cNvSpPr/>
              <p:nvPr/>
            </p:nvSpPr>
            <p:spPr>
              <a:xfrm>
                <a:off x="1101894" y="1382798"/>
                <a:ext cx="460206" cy="581057"/>
              </a:xfrm>
              <a:prstGeom prst="rect">
                <a:avLst/>
              </a:prstGeom>
            </p:spPr>
            <p:txBody>
              <a:bodyPr wrap="square">
                <a:spAutoFit/>
              </a:bodyPr>
              <a:lstStyle/>
              <a:p>
                <a:pPr lvl="0" defTabSz="914400">
                  <a:lnSpc>
                    <a:spcPct val="150000"/>
                  </a:lnSpc>
                </a:pPr>
                <a:endParaRPr lang="zh-CN" altLang="en-US" sz="2400" b="1">
                  <a:solidFill>
                    <a:srgbClr val="FFFFFF"/>
                  </a:solidFill>
                  <a:latin typeface="微软雅黑" panose="020B0503020204020204" pitchFamily="34" charset="-122"/>
                  <a:ea typeface="微软雅黑" panose="020B0503020204020204" pitchFamily="34" charset="-122"/>
                </a:endParaRPr>
              </a:p>
            </p:txBody>
          </p:sp>
        </p:grpSp>
        <p:cxnSp>
          <p:nvCxnSpPr>
            <p:cNvPr id="14" name="直接箭头连接符 13"/>
            <p:cNvCxnSpPr>
              <a:stCxn id="16" idx="3"/>
            </p:cNvCxnSpPr>
            <p:nvPr/>
          </p:nvCxnSpPr>
          <p:spPr>
            <a:xfrm>
              <a:off x="1266825" y="1924050"/>
              <a:ext cx="5075599" cy="0"/>
            </a:xfrm>
            <a:prstGeom prst="straightConnector1">
              <a:avLst/>
            </a:prstGeom>
            <a:ln>
              <a:solidFill>
                <a:srgbClr val="E96D48"/>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637139" y="1218107"/>
              <a:ext cx="5508456" cy="581057"/>
            </a:xfrm>
            <a:prstGeom prst="rect">
              <a:avLst/>
            </a:prstGeom>
          </p:spPr>
          <p:txBody>
            <a:bodyPr wrap="square">
              <a:spAutoFit/>
            </a:bodyPr>
            <a:lstStyle/>
            <a:p>
              <a:pPr lvl="0" defTabSz="914400">
                <a:lnSpc>
                  <a:spcPct val="150000"/>
                </a:lnSpc>
              </a:pPr>
              <a:r>
                <a:rPr lang="zh-CN" altLang="en-US" sz="2400" b="1">
                  <a:solidFill>
                    <a:srgbClr val="E96D48"/>
                  </a:solidFill>
                  <a:latin typeface="微软雅黑" panose="020B0503020204020204" pitchFamily="34" charset="-122"/>
                  <a:ea typeface="微软雅黑" panose="020B0503020204020204" pitchFamily="34" charset="-122"/>
                </a:rPr>
                <a:t>党的一大通过的纲领就明确规定</a:t>
              </a:r>
            </a:p>
          </p:txBody>
        </p:sp>
      </p:grpSp>
      <p:sp>
        <p:nvSpPr>
          <p:cNvPr id="18" name="Rectangle 47"/>
          <p:cNvSpPr/>
          <p:nvPr/>
        </p:nvSpPr>
        <p:spPr>
          <a:xfrm>
            <a:off x="1187836" y="2853463"/>
            <a:ext cx="9861163" cy="2357184"/>
          </a:xfrm>
          <a:prstGeom prst="rect">
            <a:avLst/>
          </a:prstGeom>
        </p:spPr>
        <p:txBody>
          <a:bodyPr wrap="square" lIns="0" tIns="0" rIns="0" bIns="0">
            <a:spAutoFit/>
          </a:bodyPr>
          <a:lstStyle/>
          <a:p>
            <a:pPr marL="285750" indent="-285750" algn="just" fontAlgn="auto">
              <a:lnSpc>
                <a:spcPct val="250000"/>
              </a:lnSpc>
              <a:buFont typeface="Wingdings" panose="05000000000000000000" pitchFamily="2" charset="2"/>
              <a:buChar char="u"/>
            </a:pPr>
            <a:r>
              <a:rPr lang="zh-CN" altLang="en-US" sz="1600" dirty="0">
                <a:solidFill>
                  <a:srgbClr val="404040"/>
                </a:solidFill>
                <a:latin typeface="微软雅黑" panose="020B0503020204020204" pitchFamily="34" charset="-122"/>
                <a:ea typeface="微软雅黑" panose="020B0503020204020204" pitchFamily="34" charset="-122"/>
                <a:cs typeface="思源黑体 CN Normal" panose="020B0400000000000000" charset="-122"/>
                <a:sym typeface="+mn-lt"/>
              </a:rPr>
              <a:t>确定党的名称是中国共产党；</a:t>
            </a:r>
          </a:p>
          <a:p>
            <a:pPr marL="285750" indent="-285750" algn="just" fontAlgn="auto">
              <a:lnSpc>
                <a:spcPct val="250000"/>
              </a:lnSpc>
              <a:buFont typeface="Wingdings" panose="05000000000000000000" pitchFamily="2" charset="2"/>
              <a:buChar char="u"/>
            </a:pPr>
            <a:r>
              <a:rPr lang="zh-CN" altLang="en-US" sz="1600" dirty="0">
                <a:solidFill>
                  <a:srgbClr val="404040"/>
                </a:solidFill>
                <a:latin typeface="微软雅黑" panose="020B0503020204020204" pitchFamily="34" charset="-122"/>
                <a:ea typeface="微软雅黑" panose="020B0503020204020204" pitchFamily="34" charset="-122"/>
                <a:cs typeface="思源黑体 CN Normal" panose="020B0400000000000000" charset="-122"/>
                <a:sym typeface="+mn-lt"/>
              </a:rPr>
              <a:t>党的性质是无产阶级政党，要“以无产阶级革命军队推翻资产阶级的政权，消灭资本家私有制，由劳动阶级重建国家，承认无产阶级专政，直到阶级斗争结束，即直到消灭社会的阶级区分”</a:t>
            </a:r>
          </a:p>
          <a:p>
            <a:pPr marL="285750" indent="-285750" algn="just" fontAlgn="auto">
              <a:lnSpc>
                <a:spcPct val="250000"/>
              </a:lnSpc>
              <a:buFont typeface="Wingdings" panose="05000000000000000000" pitchFamily="2" charset="2"/>
              <a:buChar char="u"/>
            </a:pPr>
            <a:r>
              <a:rPr lang="zh-CN" altLang="en-US" sz="1600" dirty="0">
                <a:solidFill>
                  <a:srgbClr val="404040"/>
                </a:solidFill>
                <a:latin typeface="微软雅黑" panose="020B0503020204020204" pitchFamily="34" charset="-122"/>
                <a:ea typeface="微软雅黑" panose="020B0503020204020204" pitchFamily="34" charset="-122"/>
                <a:cs typeface="思源黑体 CN Normal" panose="020B0400000000000000" charset="-122"/>
                <a:sym typeface="+mn-lt"/>
              </a:rPr>
              <a:t>“废除资本私有制，没收一切生产资料归社会所有”。</a:t>
            </a:r>
          </a:p>
        </p:txBody>
      </p:sp>
      <p:pic>
        <p:nvPicPr>
          <p:cNvPr id="28" name="图片 2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31090" y="359616"/>
            <a:ext cx="4572010" cy="304800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500"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par>
                          <p:cTn id="12" fill="hold" nodeType="afterGroup">
                            <p:stCondLst>
                              <p:cond delay="1000"/>
                            </p:stCondLst>
                            <p:childTnLst>
                              <p:par>
                                <p:cTn id="13" presetID="16" presetClass="entr" presetSubtype="21"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barn(inVertical)">
                                      <p:cBhvr>
                                        <p:cTn id="1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596640" y="1950085"/>
            <a:ext cx="7244712" cy="537210"/>
            <a:chOff x="5311151" y="1755714"/>
            <a:chExt cx="8104563" cy="537210"/>
          </a:xfrm>
        </p:grpSpPr>
        <p:sp>
          <p:nvSpPr>
            <p:cNvPr id="77" name="流程图: 可选过程 76"/>
            <p:cNvSpPr/>
            <p:nvPr/>
          </p:nvSpPr>
          <p:spPr>
            <a:xfrm>
              <a:off x="5985999" y="1756984"/>
              <a:ext cx="7408407" cy="535940"/>
            </a:xfrm>
            <a:prstGeom prst="flowChartAlternateProcess">
              <a:avLst/>
            </a:prstGeom>
            <a:noFill/>
            <a:ln>
              <a:solidFill>
                <a:srgbClr val="E6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3" name="流程图: 可选过程 2"/>
            <p:cNvSpPr/>
            <p:nvPr/>
          </p:nvSpPr>
          <p:spPr>
            <a:xfrm>
              <a:off x="5311151" y="1755714"/>
              <a:ext cx="624840" cy="535940"/>
            </a:xfrm>
            <a:prstGeom prst="flowChartAlternateProcess">
              <a:avLst/>
            </a:prstGeom>
            <a:gradFill>
              <a:gsLst>
                <a:gs pos="0">
                  <a:srgbClr val="FF0000"/>
                </a:gs>
                <a:gs pos="100000">
                  <a:srgbClr val="C00000"/>
                </a:gs>
              </a:gsLst>
              <a:lin ang="5400000" scaled="0"/>
            </a:gradFill>
            <a:ln>
              <a:solidFill>
                <a:srgbClr val="E6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7" name="文本框 6"/>
            <p:cNvSpPr txBox="1"/>
            <p:nvPr/>
          </p:nvSpPr>
          <p:spPr>
            <a:xfrm>
              <a:off x="5990258" y="1821754"/>
              <a:ext cx="7425456" cy="414020"/>
            </a:xfrm>
            <a:prstGeom prst="rect">
              <a:avLst/>
            </a:prstGeom>
            <a:noFill/>
          </p:spPr>
          <p:txBody>
            <a:bodyPr wrap="square" rtlCol="0">
              <a:spAutoFit/>
            </a:bodyPr>
            <a:lstStyle/>
            <a:p>
              <a:pPr algn="ctr"/>
              <a:r>
                <a:rPr lang="zh-CN" altLang="en-US" sz="2100" b="1">
                  <a:gradFill>
                    <a:gsLst>
                      <a:gs pos="62000">
                        <a:srgbClr val="FF0000"/>
                      </a:gs>
                      <a:gs pos="0">
                        <a:srgbClr val="E30000"/>
                      </a:gs>
                      <a:gs pos="100000">
                        <a:srgbClr val="760303"/>
                      </a:gs>
                    </a:gsLst>
                    <a:lin ang="5400000" scaled="0"/>
                  </a:gradFill>
                  <a:latin typeface="思源宋体 CN Heavy" panose="02020900000000000000" pitchFamily="18" charset="-122"/>
                  <a:ea typeface="思源宋体 CN Heavy" panose="02020900000000000000" pitchFamily="18" charset="-122"/>
                  <a:cs typeface="+mn-ea"/>
                  <a:sym typeface="+mn-lt"/>
                </a:rPr>
                <a:t>开天辟地、敢为人先的首创精神</a:t>
              </a:r>
            </a:p>
          </p:txBody>
        </p:sp>
        <p:sp>
          <p:nvSpPr>
            <p:cNvPr id="8" name="文本框 7"/>
            <p:cNvSpPr txBox="1"/>
            <p:nvPr/>
          </p:nvSpPr>
          <p:spPr>
            <a:xfrm>
              <a:off x="5358010" y="1783019"/>
              <a:ext cx="569517" cy="506730"/>
            </a:xfrm>
            <a:prstGeom prst="rect">
              <a:avLst/>
            </a:prstGeom>
            <a:noFill/>
          </p:spPr>
          <p:txBody>
            <a:bodyPr wrap="square" rtlCol="0">
              <a:spAutoFit/>
            </a:bodyPr>
            <a:lstStyle/>
            <a:p>
              <a:pPr algn="ctr">
                <a:lnSpc>
                  <a:spcPct val="90000"/>
                </a:lnSpc>
              </a:pPr>
              <a:r>
                <a:rPr lang="en-US" altLang="zh-CN" sz="3000">
                  <a:solidFill>
                    <a:schemeClr val="bg1"/>
                  </a:solidFill>
                  <a:latin typeface="思源宋体 CN SemiBold" panose="02020600000000000000" pitchFamily="18" charset="-122"/>
                  <a:ea typeface="思源宋体 CN SemiBold" panose="02020600000000000000" pitchFamily="18" charset="-122"/>
                </a:rPr>
                <a:t>1</a:t>
              </a:r>
            </a:p>
          </p:txBody>
        </p:sp>
      </p:grpSp>
      <p:sp>
        <p:nvSpPr>
          <p:cNvPr id="41" name="Freeform 5"/>
          <p:cNvSpPr/>
          <p:nvPr/>
        </p:nvSpPr>
        <p:spPr bwMode="auto">
          <a:xfrm rot="10800000">
            <a:off x="1357781" y="2368237"/>
            <a:ext cx="1838026" cy="1838317"/>
          </a:xfrm>
          <a:prstGeom prst="ellipse">
            <a:avLst/>
          </a:prstGeom>
          <a:gradFill flip="none" rotWithShape="1">
            <a:gsLst>
              <a:gs pos="0">
                <a:srgbClr val="FFFFFF"/>
              </a:gs>
              <a:gs pos="100000">
                <a:srgbClr val="D9D9D9"/>
              </a:gs>
            </a:gsLst>
            <a:lin ang="2700000" scaled="1"/>
          </a:gradFill>
          <a:ln w="25400">
            <a:gradFill flip="none" rotWithShape="1">
              <a:gsLst>
                <a:gs pos="29000">
                  <a:srgbClr val="E0E0E0"/>
                </a:gs>
                <a:gs pos="0">
                  <a:srgbClr val="999999"/>
                </a:gs>
                <a:gs pos="83000">
                  <a:srgbClr val="FFFFFF"/>
                </a:gs>
              </a:gsLst>
              <a:lin ang="2700000" scaled="1"/>
            </a:gradFill>
          </a:ln>
          <a:effectLst>
            <a:outerShdw blurRad="355600" dist="88900" dir="2700000" algn="tl" rotWithShape="0">
              <a:prstClr val="black">
                <a:alpha val="28000"/>
              </a:prstClr>
            </a:outerShdw>
          </a:effectLst>
        </p:spPr>
        <p:txBody>
          <a:bodyPr lIns="91419" tIns="45709" rIns="91419" bIns="45709"/>
          <a:lstStyle/>
          <a:p>
            <a:pPr defTabSz="913765">
              <a:defRPr/>
            </a:pPr>
            <a:endParaRPr lang="zh-CN" altLang="en-US" sz="2135" kern="0">
              <a:solidFill>
                <a:prstClr val="black"/>
              </a:solidFill>
              <a:cs typeface="+mn-ea"/>
              <a:sym typeface="+mn-lt"/>
            </a:endParaRPr>
          </a:p>
        </p:txBody>
      </p:sp>
      <p:sp>
        <p:nvSpPr>
          <p:cNvPr id="42" name="Freeform 5"/>
          <p:cNvSpPr/>
          <p:nvPr/>
        </p:nvSpPr>
        <p:spPr bwMode="auto">
          <a:xfrm rot="10800000">
            <a:off x="1561872" y="2572676"/>
            <a:ext cx="1429844" cy="1429437"/>
          </a:xfrm>
          <a:prstGeom prst="ellipse">
            <a:avLst/>
          </a:prstGeom>
          <a:gradFill flip="none" rotWithShape="1">
            <a:gsLst>
              <a:gs pos="0">
                <a:srgbClr val="FF0517"/>
              </a:gs>
              <a:gs pos="100000">
                <a:srgbClr val="FF0517">
                  <a:lumMod val="75000"/>
                </a:srgbClr>
              </a:gs>
            </a:gsLst>
            <a:lin ang="2700000" scaled="1"/>
          </a:gradFill>
          <a:ln w="25400">
            <a:gradFill flip="none" rotWithShape="1">
              <a:gsLst>
                <a:gs pos="0">
                  <a:srgbClr val="FF0517">
                    <a:lumMod val="75000"/>
                  </a:srgbClr>
                </a:gs>
                <a:gs pos="100000">
                  <a:srgbClr val="FF0517"/>
                </a:gs>
              </a:gsLst>
              <a:lin ang="2700000" scaled="1"/>
            </a:gradFill>
          </a:ln>
          <a:effectLst>
            <a:outerShdw blurRad="254000" dist="114300" dir="2700000" algn="tl" rotWithShape="0">
              <a:prstClr val="black">
                <a:alpha val="25000"/>
              </a:prstClr>
            </a:outerShdw>
          </a:effectLst>
        </p:spPr>
        <p:txBody>
          <a:bodyPr lIns="91419" tIns="45709" rIns="91419" bIns="45709"/>
          <a:lstStyle/>
          <a:p>
            <a:pPr defTabSz="913765">
              <a:defRPr/>
            </a:pPr>
            <a:endParaRPr lang="zh-CN" altLang="en-US" sz="2135" kern="0">
              <a:solidFill>
                <a:prstClr val="black"/>
              </a:solidFill>
              <a:cs typeface="+mn-ea"/>
              <a:sym typeface="+mn-lt"/>
            </a:endParaRPr>
          </a:p>
        </p:txBody>
      </p:sp>
      <p:sp>
        <p:nvSpPr>
          <p:cNvPr id="4" name="TextBox 4"/>
          <p:cNvSpPr txBox="1"/>
          <p:nvPr/>
        </p:nvSpPr>
        <p:spPr>
          <a:xfrm>
            <a:off x="1659255" y="2992755"/>
            <a:ext cx="1243330" cy="615315"/>
          </a:xfrm>
          <a:prstGeom prst="rect">
            <a:avLst/>
          </a:prstGeom>
          <a:noFill/>
        </p:spPr>
        <p:txBody>
          <a:bodyPr wrap="square" lIns="0" tIns="0" rIns="0" bIns="0">
            <a:spAutoFit/>
          </a:bodyPr>
          <a:lstStyle/>
          <a:p>
            <a:pPr algn="ctr">
              <a:lnSpc>
                <a:spcPct val="100000"/>
              </a:lnSpc>
              <a:defRPr/>
            </a:pPr>
            <a:r>
              <a:rPr lang="zh-CN" altLang="en-US" sz="4000" b="1" spc="400">
                <a:solidFill>
                  <a:srgbClr val="FFFFFF"/>
                </a:solidFill>
                <a:latin typeface="思源宋体 CN Heavy" panose="02020900000000000000" pitchFamily="18" charset="-122"/>
                <a:ea typeface="思源宋体 CN Heavy" panose="02020900000000000000" pitchFamily="18" charset="-122"/>
                <a:cs typeface="+mn-ea"/>
                <a:sym typeface="+mn-lt"/>
              </a:rPr>
              <a:t>目录</a:t>
            </a:r>
          </a:p>
        </p:txBody>
      </p:sp>
      <p:grpSp>
        <p:nvGrpSpPr>
          <p:cNvPr id="5" name="组合 4"/>
          <p:cNvGrpSpPr/>
          <p:nvPr/>
        </p:nvGrpSpPr>
        <p:grpSpPr>
          <a:xfrm>
            <a:off x="3597275" y="2902585"/>
            <a:ext cx="7244712" cy="537210"/>
            <a:chOff x="5311151" y="1755714"/>
            <a:chExt cx="8104563" cy="537210"/>
          </a:xfrm>
        </p:grpSpPr>
        <p:sp>
          <p:nvSpPr>
            <p:cNvPr id="6" name="流程图: 可选过程 5"/>
            <p:cNvSpPr/>
            <p:nvPr/>
          </p:nvSpPr>
          <p:spPr>
            <a:xfrm>
              <a:off x="5985999" y="1756984"/>
              <a:ext cx="7408407" cy="535940"/>
            </a:xfrm>
            <a:prstGeom prst="flowChartAlternateProcess">
              <a:avLst/>
            </a:prstGeom>
            <a:noFill/>
            <a:ln>
              <a:solidFill>
                <a:srgbClr val="E6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15" name="流程图: 可选过程 14"/>
            <p:cNvSpPr/>
            <p:nvPr/>
          </p:nvSpPr>
          <p:spPr>
            <a:xfrm>
              <a:off x="5311151" y="1755714"/>
              <a:ext cx="624840" cy="535940"/>
            </a:xfrm>
            <a:prstGeom prst="flowChartAlternateProcess">
              <a:avLst/>
            </a:prstGeom>
            <a:gradFill>
              <a:gsLst>
                <a:gs pos="0">
                  <a:srgbClr val="FF0000"/>
                </a:gs>
                <a:gs pos="100000">
                  <a:srgbClr val="C00000"/>
                </a:gs>
              </a:gsLst>
              <a:lin ang="5400000" scaled="0"/>
            </a:gradFill>
            <a:ln>
              <a:solidFill>
                <a:srgbClr val="E6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20" name="文本框 19"/>
            <p:cNvSpPr txBox="1"/>
            <p:nvPr/>
          </p:nvSpPr>
          <p:spPr>
            <a:xfrm>
              <a:off x="5990258" y="1821754"/>
              <a:ext cx="7425456" cy="414020"/>
            </a:xfrm>
            <a:prstGeom prst="rect">
              <a:avLst/>
            </a:prstGeom>
            <a:noFill/>
          </p:spPr>
          <p:txBody>
            <a:bodyPr wrap="square" rtlCol="0">
              <a:spAutoFit/>
            </a:bodyPr>
            <a:lstStyle/>
            <a:p>
              <a:pPr algn="ctr"/>
              <a:r>
                <a:rPr lang="zh-CN" altLang="en-US" sz="2100" b="1">
                  <a:gradFill>
                    <a:gsLst>
                      <a:gs pos="62000">
                        <a:srgbClr val="FF0000"/>
                      </a:gs>
                      <a:gs pos="0">
                        <a:srgbClr val="E30000"/>
                      </a:gs>
                      <a:gs pos="100000">
                        <a:srgbClr val="760303"/>
                      </a:gs>
                    </a:gsLst>
                    <a:lin ang="5400000" scaled="0"/>
                  </a:gradFill>
                  <a:latin typeface="思源宋体 CN Heavy" panose="02020900000000000000" pitchFamily="18" charset="-122"/>
                  <a:ea typeface="思源宋体 CN Heavy" panose="02020900000000000000" pitchFamily="18" charset="-122"/>
                  <a:cs typeface="+mn-ea"/>
                  <a:sym typeface="+mn-lt"/>
                </a:rPr>
                <a:t>坚定理想、百折不挠的奋斗精神</a:t>
              </a:r>
            </a:p>
          </p:txBody>
        </p:sp>
        <p:sp>
          <p:nvSpPr>
            <p:cNvPr id="21" name="文本框 20"/>
            <p:cNvSpPr txBox="1"/>
            <p:nvPr/>
          </p:nvSpPr>
          <p:spPr>
            <a:xfrm>
              <a:off x="5358010" y="1783019"/>
              <a:ext cx="569517" cy="506730"/>
            </a:xfrm>
            <a:prstGeom prst="rect">
              <a:avLst/>
            </a:prstGeom>
            <a:noFill/>
          </p:spPr>
          <p:txBody>
            <a:bodyPr wrap="square" rtlCol="0">
              <a:spAutoFit/>
            </a:bodyPr>
            <a:lstStyle/>
            <a:p>
              <a:pPr algn="ctr">
                <a:lnSpc>
                  <a:spcPct val="90000"/>
                </a:lnSpc>
              </a:pPr>
              <a:r>
                <a:rPr lang="en-US" altLang="zh-CN" sz="3000">
                  <a:solidFill>
                    <a:schemeClr val="bg1"/>
                  </a:solidFill>
                  <a:latin typeface="思源宋体 CN SemiBold" panose="02020600000000000000" pitchFamily="18" charset="-122"/>
                  <a:ea typeface="思源宋体 CN SemiBold" panose="02020600000000000000" pitchFamily="18" charset="-122"/>
                </a:rPr>
                <a:t>2</a:t>
              </a:r>
            </a:p>
          </p:txBody>
        </p:sp>
      </p:grpSp>
      <p:grpSp>
        <p:nvGrpSpPr>
          <p:cNvPr id="22" name="组合 21"/>
          <p:cNvGrpSpPr/>
          <p:nvPr/>
        </p:nvGrpSpPr>
        <p:grpSpPr>
          <a:xfrm>
            <a:off x="3597275" y="3855085"/>
            <a:ext cx="7244712" cy="537210"/>
            <a:chOff x="5311151" y="1755714"/>
            <a:chExt cx="8104563" cy="537210"/>
          </a:xfrm>
        </p:grpSpPr>
        <p:sp>
          <p:nvSpPr>
            <p:cNvPr id="23" name="流程图: 可选过程 22"/>
            <p:cNvSpPr/>
            <p:nvPr/>
          </p:nvSpPr>
          <p:spPr>
            <a:xfrm>
              <a:off x="5985999" y="1756984"/>
              <a:ext cx="7408407" cy="535940"/>
            </a:xfrm>
            <a:prstGeom prst="flowChartAlternateProcess">
              <a:avLst/>
            </a:prstGeom>
            <a:noFill/>
            <a:ln>
              <a:solidFill>
                <a:srgbClr val="E6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24" name="流程图: 可选过程 23"/>
            <p:cNvSpPr/>
            <p:nvPr/>
          </p:nvSpPr>
          <p:spPr>
            <a:xfrm>
              <a:off x="5311151" y="1755714"/>
              <a:ext cx="624840" cy="535940"/>
            </a:xfrm>
            <a:prstGeom prst="flowChartAlternateProcess">
              <a:avLst/>
            </a:prstGeom>
            <a:gradFill>
              <a:gsLst>
                <a:gs pos="0">
                  <a:srgbClr val="FF0000"/>
                </a:gs>
                <a:gs pos="100000">
                  <a:srgbClr val="C00000"/>
                </a:gs>
              </a:gsLst>
              <a:lin ang="5400000" scaled="0"/>
            </a:gradFill>
            <a:ln>
              <a:solidFill>
                <a:srgbClr val="E60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25" name="文本框 24"/>
            <p:cNvSpPr txBox="1"/>
            <p:nvPr/>
          </p:nvSpPr>
          <p:spPr>
            <a:xfrm>
              <a:off x="5990258" y="1821754"/>
              <a:ext cx="7425456" cy="414020"/>
            </a:xfrm>
            <a:prstGeom prst="rect">
              <a:avLst/>
            </a:prstGeom>
            <a:noFill/>
          </p:spPr>
          <p:txBody>
            <a:bodyPr wrap="square" rtlCol="0">
              <a:spAutoFit/>
            </a:bodyPr>
            <a:lstStyle/>
            <a:p>
              <a:pPr algn="ctr"/>
              <a:r>
                <a:rPr lang="zh-CN" altLang="en-US" sz="2100" b="1">
                  <a:gradFill>
                    <a:gsLst>
                      <a:gs pos="62000">
                        <a:srgbClr val="FF0000"/>
                      </a:gs>
                      <a:gs pos="0">
                        <a:srgbClr val="E30000"/>
                      </a:gs>
                      <a:gs pos="100000">
                        <a:srgbClr val="760303"/>
                      </a:gs>
                    </a:gsLst>
                    <a:lin ang="5400000" scaled="0"/>
                  </a:gradFill>
                  <a:latin typeface="思源宋体 CN Heavy" panose="02020900000000000000" pitchFamily="18" charset="-122"/>
                  <a:ea typeface="思源宋体 CN Heavy" panose="02020900000000000000" pitchFamily="18" charset="-122"/>
                  <a:cs typeface="+mn-ea"/>
                  <a:sym typeface="+mn-lt"/>
                </a:rPr>
                <a:t>立党为公、忠诚为民的奉献精神</a:t>
              </a:r>
            </a:p>
          </p:txBody>
        </p:sp>
        <p:sp>
          <p:nvSpPr>
            <p:cNvPr id="26" name="文本框 25"/>
            <p:cNvSpPr txBox="1"/>
            <p:nvPr/>
          </p:nvSpPr>
          <p:spPr>
            <a:xfrm>
              <a:off x="5358010" y="1783019"/>
              <a:ext cx="569517" cy="506730"/>
            </a:xfrm>
            <a:prstGeom prst="rect">
              <a:avLst/>
            </a:prstGeom>
            <a:noFill/>
          </p:spPr>
          <p:txBody>
            <a:bodyPr wrap="square" rtlCol="0">
              <a:spAutoFit/>
            </a:bodyPr>
            <a:lstStyle/>
            <a:p>
              <a:pPr algn="ctr">
                <a:lnSpc>
                  <a:spcPct val="90000"/>
                </a:lnSpc>
              </a:pPr>
              <a:r>
                <a:rPr lang="en-US" altLang="zh-CN" sz="3000">
                  <a:solidFill>
                    <a:schemeClr val="bg1"/>
                  </a:solidFill>
                  <a:latin typeface="思源宋体 CN SemiBold" panose="02020600000000000000" pitchFamily="18" charset="-122"/>
                  <a:ea typeface="思源宋体 CN SemiBold" panose="02020600000000000000" pitchFamily="18" charset="-122"/>
                </a:rPr>
                <a:t>3</a:t>
              </a:r>
            </a:p>
          </p:txBody>
        </p:sp>
      </p:grpSp>
    </p:spTree>
  </p:cSld>
  <p:clrMapOvr>
    <a:masterClrMapping/>
  </p:clrMapOvr>
  <p:transition advTm="5000">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nodeType="after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p:cTn id="13" dur="500" fill="hold"/>
                                        <p:tgtEl>
                                          <p:spTgt spid="41"/>
                                        </p:tgtEl>
                                        <p:attrNameLst>
                                          <p:attrName>ppt_w</p:attrName>
                                        </p:attrNameLst>
                                      </p:cBhvr>
                                      <p:tavLst>
                                        <p:tav tm="0">
                                          <p:val>
                                            <p:fltVal val="0"/>
                                          </p:val>
                                        </p:tav>
                                        <p:tav tm="100000">
                                          <p:val>
                                            <p:strVal val="#ppt_w"/>
                                          </p:val>
                                        </p:tav>
                                      </p:tavLst>
                                    </p:anim>
                                    <p:anim calcmode="lin" valueType="num">
                                      <p:cBhvr>
                                        <p:cTn id="14" dur="500" fill="hold"/>
                                        <p:tgtEl>
                                          <p:spTgt spid="41"/>
                                        </p:tgtEl>
                                        <p:attrNameLst>
                                          <p:attrName>ppt_h</p:attrName>
                                        </p:attrNameLst>
                                      </p:cBhvr>
                                      <p:tavLst>
                                        <p:tav tm="0">
                                          <p:val>
                                            <p:fltVal val="0"/>
                                          </p:val>
                                        </p:tav>
                                        <p:tav tm="100000">
                                          <p:val>
                                            <p:strVal val="#ppt_h"/>
                                          </p:val>
                                        </p:tav>
                                      </p:tavLst>
                                    </p:anim>
                                    <p:animEffect transition="in" filter="fade">
                                      <p:cBhvr>
                                        <p:cTn id="15" dur="500"/>
                                        <p:tgtEl>
                                          <p:spTgt spid="41"/>
                                        </p:tgtEl>
                                      </p:cBhvr>
                                    </p:animEffect>
                                  </p:childTnLst>
                                </p:cTn>
                              </p:par>
                              <p:par>
                                <p:cTn id="16" presetID="53" presetClass="entr" presetSubtype="0" fill="hold" nodeType="with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500" fill="hold"/>
                                        <p:tgtEl>
                                          <p:spTgt spid="42"/>
                                        </p:tgtEl>
                                        <p:attrNameLst>
                                          <p:attrName>ppt_w</p:attrName>
                                        </p:attrNameLst>
                                      </p:cBhvr>
                                      <p:tavLst>
                                        <p:tav tm="0">
                                          <p:val>
                                            <p:fltVal val="0"/>
                                          </p:val>
                                        </p:tav>
                                        <p:tav tm="100000">
                                          <p:val>
                                            <p:strVal val="#ppt_w"/>
                                          </p:val>
                                        </p:tav>
                                      </p:tavLst>
                                    </p:anim>
                                    <p:anim calcmode="lin" valueType="num">
                                      <p:cBhvr>
                                        <p:cTn id="19" dur="500" fill="hold"/>
                                        <p:tgtEl>
                                          <p:spTgt spid="42"/>
                                        </p:tgtEl>
                                        <p:attrNameLst>
                                          <p:attrName>ppt_h</p:attrName>
                                        </p:attrNameLst>
                                      </p:cBhvr>
                                      <p:tavLst>
                                        <p:tav tm="0">
                                          <p:val>
                                            <p:fltVal val="0"/>
                                          </p:val>
                                        </p:tav>
                                        <p:tav tm="100000">
                                          <p:val>
                                            <p:strVal val="#ppt_h"/>
                                          </p:val>
                                        </p:tav>
                                      </p:tavLst>
                                    </p:anim>
                                    <p:animEffect transition="in" filter="fade">
                                      <p:cBhvr>
                                        <p:cTn id="20" dur="500"/>
                                        <p:tgtEl>
                                          <p:spTgt spid="42"/>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animEffect transition="in" filter="fade">
                                      <p:cBhvr>
                                        <p:cTn id="25" dur="500"/>
                                        <p:tgtEl>
                                          <p:spTgt spid="4"/>
                                        </p:tgtEl>
                                      </p:cBhvr>
                                    </p:animEffect>
                                  </p:childTnLst>
                                </p:cTn>
                              </p:par>
                              <p:par>
                                <p:cTn id="26" presetID="47"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par>
                                <p:cTn id="31" presetID="47"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1000"/>
                                        <p:tgtEl>
                                          <p:spTgt spid="22"/>
                                        </p:tgtEl>
                                      </p:cBhvr>
                                    </p:animEffect>
                                    <p:anim calcmode="lin" valueType="num">
                                      <p:cBhvr>
                                        <p:cTn id="34" dur="1000" fill="hold"/>
                                        <p:tgtEl>
                                          <p:spTgt spid="22"/>
                                        </p:tgtEl>
                                        <p:attrNameLst>
                                          <p:attrName>ppt_x</p:attrName>
                                        </p:attrNameLst>
                                      </p:cBhvr>
                                      <p:tavLst>
                                        <p:tav tm="0">
                                          <p:val>
                                            <p:strVal val="#ppt_x"/>
                                          </p:val>
                                        </p:tav>
                                        <p:tav tm="100000">
                                          <p:val>
                                            <p:strVal val="#ppt_x"/>
                                          </p:val>
                                        </p:tav>
                                      </p:tavLst>
                                    </p:anim>
                                    <p:anim calcmode="lin" valueType="num">
                                      <p:cBhvr>
                                        <p:cTn id="3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p:cNvSpPr/>
          <p:nvPr/>
        </p:nvSpPr>
        <p:spPr>
          <a:xfrm>
            <a:off x="2000250" y="1562100"/>
            <a:ext cx="7962900" cy="957581"/>
          </a:xfrm>
          <a:prstGeom prst="round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a:solidFill>
                  <a:srgbClr val="FFFFFF"/>
                </a:solidFill>
                <a:latin typeface="微软雅黑" panose="020B0503020204020204" pitchFamily="34" charset="-122"/>
                <a:ea typeface="微软雅黑" panose="020B0503020204020204" pitchFamily="34" charset="-122"/>
                <a:sym typeface="Arial" panose="020B0604020202020204" pitchFamily="34" charset="0"/>
              </a:rPr>
              <a:t>“中国共产党是无产阶级的先锋军</a:t>
            </a:r>
          </a:p>
          <a:p>
            <a:pPr algn="ctr"/>
            <a:r>
              <a:rPr lang="zh-CN" altLang="en-US" sz="2400" b="1">
                <a:solidFill>
                  <a:srgbClr val="FFFFFF"/>
                </a:solidFill>
                <a:latin typeface="微软雅黑" panose="020B0503020204020204" pitchFamily="34" charset="-122"/>
                <a:ea typeface="微软雅黑" panose="020B0503020204020204" pitchFamily="34" charset="-122"/>
                <a:sym typeface="Arial" panose="020B0604020202020204" pitchFamily="34" charset="0"/>
              </a:rPr>
              <a:t>为无产阶级奋斗，和为无产阶级革命的党 ”</a:t>
            </a:r>
          </a:p>
        </p:txBody>
      </p:sp>
      <p:grpSp>
        <p:nvGrpSpPr>
          <p:cNvPr id="9" name="组合 8"/>
          <p:cNvGrpSpPr/>
          <p:nvPr/>
        </p:nvGrpSpPr>
        <p:grpSpPr>
          <a:xfrm>
            <a:off x="965200" y="3009900"/>
            <a:ext cx="10579100" cy="861060"/>
            <a:chOff x="939800" y="2781300"/>
            <a:chExt cx="11099800" cy="861060"/>
          </a:xfrm>
        </p:grpSpPr>
        <p:grpSp>
          <p:nvGrpSpPr>
            <p:cNvPr id="10" name="组合 9"/>
            <p:cNvGrpSpPr/>
            <p:nvPr/>
          </p:nvGrpSpPr>
          <p:grpSpPr>
            <a:xfrm>
              <a:off x="939800" y="2781300"/>
              <a:ext cx="11099800" cy="584200"/>
              <a:chOff x="1016000" y="2857500"/>
              <a:chExt cx="11099800" cy="584200"/>
            </a:xfrm>
          </p:grpSpPr>
          <p:sp>
            <p:nvSpPr>
              <p:cNvPr id="12" name="椭圆 11"/>
              <p:cNvSpPr/>
              <p:nvPr/>
            </p:nvSpPr>
            <p:spPr>
              <a:xfrm>
                <a:off x="1016000" y="2857500"/>
                <a:ext cx="584200" cy="584200"/>
              </a:xfrm>
              <a:prstGeom prst="ellips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a:solidFill>
                      <a:srgbClr val="FFFFFF"/>
                    </a:solidFill>
                    <a:latin typeface="微软雅黑" panose="020B0503020204020204" pitchFamily="34" charset="-122"/>
                    <a:ea typeface="微软雅黑" panose="020B0503020204020204" pitchFamily="34" charset="-122"/>
                    <a:sym typeface="Arial" panose="020B0604020202020204" pitchFamily="34" charset="0"/>
                  </a:rPr>
                  <a:t>1</a:t>
                </a:r>
                <a:endParaRPr lang="zh-CN" altLang="en-US" sz="24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3" name="矩形 12"/>
              <p:cNvSpPr/>
              <p:nvPr/>
            </p:nvSpPr>
            <p:spPr>
              <a:xfrm>
                <a:off x="1752600" y="2983476"/>
                <a:ext cx="10363200" cy="325858"/>
              </a:xfrm>
              <a:prstGeom prst="rect">
                <a:avLst/>
              </a:prstGeom>
              <a:noFill/>
            </p:spPr>
            <p:txBody>
              <a:bodyPr wrap="square" lIns="0" tIns="0" rIns="0" bIns="0" rtlCol="0">
                <a:spAutoFit/>
              </a:bodyPr>
              <a:lstStyle/>
              <a:p>
                <a:pPr hangingPunct="0">
                  <a:lnSpc>
                    <a:spcPct val="150000"/>
                  </a:lnSpc>
                </a:pPr>
                <a:r>
                  <a:rPr lang="zh-CN" altLang="en-US" sz="1600">
                    <a:solidFill>
                      <a:srgbClr val="404040"/>
                    </a:solidFill>
                    <a:latin typeface="微软雅黑" panose="020B0503020204020204" pitchFamily="34" charset="-122"/>
                    <a:ea typeface="微软雅黑" panose="020B0503020204020204" pitchFamily="34" charset="-122"/>
                    <a:sym typeface="Arial" panose="020B0604020202020204" pitchFamily="34" charset="0"/>
                  </a:rPr>
                  <a:t>中国共产党是伟大的无产阶级政党，并把为人民谋利益作为自己的唯一宗旨</a:t>
                </a:r>
              </a:p>
            </p:txBody>
          </p:sp>
        </p:grpSp>
        <p:cxnSp>
          <p:nvCxnSpPr>
            <p:cNvPr id="11" name="直接连接符 10"/>
            <p:cNvCxnSpPr/>
            <p:nvPr/>
          </p:nvCxnSpPr>
          <p:spPr>
            <a:xfrm>
              <a:off x="939800" y="3642360"/>
              <a:ext cx="11023600" cy="0"/>
            </a:xfrm>
            <a:prstGeom prst="line">
              <a:avLst/>
            </a:prstGeom>
            <a:ln>
              <a:solidFill>
                <a:srgbClr val="E96D48"/>
              </a:solidFil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965200" y="4367352"/>
            <a:ext cx="10636250" cy="925584"/>
            <a:chOff x="939800" y="2716776"/>
            <a:chExt cx="11159763" cy="925584"/>
          </a:xfrm>
        </p:grpSpPr>
        <p:grpSp>
          <p:nvGrpSpPr>
            <p:cNvPr id="23" name="组合 22"/>
            <p:cNvGrpSpPr/>
            <p:nvPr/>
          </p:nvGrpSpPr>
          <p:grpSpPr>
            <a:xfrm>
              <a:off x="939800" y="2716776"/>
              <a:ext cx="11159763" cy="695190"/>
              <a:chOff x="1016000" y="2792976"/>
              <a:chExt cx="11159763" cy="695190"/>
            </a:xfrm>
          </p:grpSpPr>
          <p:sp>
            <p:nvSpPr>
              <p:cNvPr id="25" name="椭圆 24"/>
              <p:cNvSpPr/>
              <p:nvPr/>
            </p:nvSpPr>
            <p:spPr>
              <a:xfrm>
                <a:off x="1016000" y="2857500"/>
                <a:ext cx="584200" cy="584200"/>
              </a:xfrm>
              <a:prstGeom prst="ellipse">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a:solidFill>
                      <a:srgbClr val="FFFFFF"/>
                    </a:solidFill>
                    <a:latin typeface="微软雅黑" panose="020B0503020204020204" pitchFamily="34" charset="-122"/>
                    <a:ea typeface="微软雅黑" panose="020B0503020204020204" pitchFamily="34" charset="-122"/>
                    <a:sym typeface="Arial" panose="020B0604020202020204" pitchFamily="34" charset="0"/>
                  </a:rPr>
                  <a:t>2</a:t>
                </a:r>
                <a:endParaRPr lang="zh-CN" altLang="en-US" sz="2400" b="1">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6" name="矩形 25"/>
              <p:cNvSpPr/>
              <p:nvPr/>
            </p:nvSpPr>
            <p:spPr>
              <a:xfrm>
                <a:off x="1812563" y="2792976"/>
                <a:ext cx="10363200" cy="695190"/>
              </a:xfrm>
              <a:prstGeom prst="rect">
                <a:avLst/>
              </a:prstGeom>
              <a:noFill/>
            </p:spPr>
            <p:txBody>
              <a:bodyPr wrap="square" lIns="0" tIns="0" rIns="0" bIns="0" rtlCol="0">
                <a:spAutoFit/>
              </a:bodyPr>
              <a:lstStyle/>
              <a:p>
                <a:pPr hangingPunct="0">
                  <a:lnSpc>
                    <a:spcPct val="150000"/>
                  </a:lnSpc>
                </a:pPr>
                <a:r>
                  <a:rPr lang="zh-CN" altLang="en-US" sz="1600">
                    <a:solidFill>
                      <a:srgbClr val="404040"/>
                    </a:solidFill>
                    <a:latin typeface="微软雅黑" panose="020B0503020204020204" pitchFamily="34" charset="-122"/>
                    <a:ea typeface="微软雅黑" panose="020B0503020204020204" pitchFamily="34" charset="-122"/>
                    <a:sym typeface="Arial" panose="020B0604020202020204" pitchFamily="34" charset="0"/>
                  </a:rPr>
                  <a:t>因此中国共产党成立之后，就坚定地走向社会最底层，发动和依靠占中国人口绝大多数的劳动民众，并把团结和依靠工农群众作为中国共产党的事业不断前进的力量源泉。</a:t>
                </a:r>
              </a:p>
            </p:txBody>
          </p:sp>
        </p:grpSp>
        <p:cxnSp>
          <p:nvCxnSpPr>
            <p:cNvPr id="24" name="直接连接符 23"/>
            <p:cNvCxnSpPr/>
            <p:nvPr/>
          </p:nvCxnSpPr>
          <p:spPr>
            <a:xfrm>
              <a:off x="939800" y="3642360"/>
              <a:ext cx="11023600" cy="0"/>
            </a:xfrm>
            <a:prstGeom prst="line">
              <a:avLst/>
            </a:prstGeom>
            <a:ln>
              <a:solidFill>
                <a:srgbClr val="E96D48"/>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872383" y="3164679"/>
            <a:ext cx="10252817" cy="2645229"/>
          </a:xfrm>
          <a:prstGeom prst="rect">
            <a:avLst/>
          </a:prstGeom>
          <a:noFill/>
          <a:ln>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grpSp>
        <p:nvGrpSpPr>
          <p:cNvPr id="14" name="组 17"/>
          <p:cNvGrpSpPr/>
          <p:nvPr/>
        </p:nvGrpSpPr>
        <p:grpSpPr>
          <a:xfrm>
            <a:off x="1176586" y="2927173"/>
            <a:ext cx="9811462" cy="481601"/>
            <a:chOff x="1252786" y="3452751"/>
            <a:chExt cx="9811462" cy="481601"/>
          </a:xfrm>
        </p:grpSpPr>
        <p:sp>
          <p:nvSpPr>
            <p:cNvPr id="15" name="矩形 14"/>
            <p:cNvSpPr/>
            <p:nvPr/>
          </p:nvSpPr>
          <p:spPr>
            <a:xfrm>
              <a:off x="1252786" y="3452751"/>
              <a:ext cx="9811462" cy="475013"/>
            </a:xfrm>
            <a:prstGeom prst="rect">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rgbClr val="FFFFFF"/>
                </a:solidFill>
                <a:cs typeface="+mn-ea"/>
                <a:sym typeface="+mn-lt"/>
              </a:endParaRPr>
            </a:p>
          </p:txBody>
        </p:sp>
        <p:sp>
          <p:nvSpPr>
            <p:cNvPr id="16" name="矩形 15"/>
            <p:cNvSpPr/>
            <p:nvPr/>
          </p:nvSpPr>
          <p:spPr>
            <a:xfrm>
              <a:off x="1774500" y="3472687"/>
              <a:ext cx="8802556" cy="461665"/>
            </a:xfrm>
            <a:prstGeom prst="rect">
              <a:avLst/>
            </a:prstGeom>
          </p:spPr>
          <p:txBody>
            <a:bodyPr wrap="square">
              <a:spAutoFit/>
            </a:bodyPr>
            <a:lstStyle/>
            <a:p>
              <a:pPr algn="dist"/>
              <a:r>
                <a:rPr lang="zh-CN" altLang="en-US" sz="2400" b="1">
                  <a:solidFill>
                    <a:srgbClr val="FFFFFF"/>
                  </a:solidFill>
                  <a:latin typeface="微软雅黑" panose="020B0503020204020204" pitchFamily="34" charset="-122"/>
                  <a:ea typeface="微软雅黑" panose="020B0503020204020204" pitchFamily="34" charset="-122"/>
                  <a:cs typeface="+mn-ea"/>
                  <a:sym typeface="+mn-lt"/>
                </a:rPr>
                <a:t>首创精神是核心，是动力之源</a:t>
              </a:r>
            </a:p>
          </p:txBody>
        </p:sp>
      </p:grpSp>
      <p:sp>
        <p:nvSpPr>
          <p:cNvPr id="17" name="矩形 16"/>
          <p:cNvSpPr/>
          <p:nvPr/>
        </p:nvSpPr>
        <p:spPr>
          <a:xfrm>
            <a:off x="1176586" y="3492994"/>
            <a:ext cx="9811462" cy="787523"/>
          </a:xfrm>
          <a:prstGeom prst="rect">
            <a:avLst/>
          </a:prstGeom>
        </p:spPr>
        <p:txBody>
          <a:bodyPr wrap="square">
            <a:spAutoFit/>
          </a:bodyPr>
          <a:lstStyle/>
          <a:p>
            <a:pPr marL="285750" indent="-285750">
              <a:lnSpc>
                <a:spcPct val="150000"/>
              </a:lnSpc>
              <a:buFont typeface="Wingdings" panose="05000000000000000000" pitchFamily="2" charset="2"/>
              <a:buChar char="l"/>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首创精神就是创新精神，创新是党的事业兴旺发达的不竭动力之源。而理论创新是一切创新的先导，理论创新要着眼于探讨和解决经济社会发展中的重大理论和实践问题，</a:t>
            </a:r>
          </a:p>
        </p:txBody>
      </p:sp>
      <p:pic>
        <p:nvPicPr>
          <p:cNvPr id="18" name="图片 17"/>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047994" y="412956"/>
            <a:ext cx="5562606" cy="2389238"/>
          </a:xfrm>
          <a:prstGeom prst="rect">
            <a:avLst/>
          </a:prstGeom>
        </p:spPr>
      </p:pic>
      <p:sp>
        <p:nvSpPr>
          <p:cNvPr id="28" name="矩形 27"/>
          <p:cNvSpPr/>
          <p:nvPr/>
        </p:nvSpPr>
        <p:spPr>
          <a:xfrm>
            <a:off x="1176586" y="4465021"/>
            <a:ext cx="9811462" cy="1156855"/>
          </a:xfrm>
          <a:prstGeom prst="rect">
            <a:avLst/>
          </a:prstGeom>
        </p:spPr>
        <p:txBody>
          <a:bodyPr wrap="square">
            <a:spAutoFit/>
          </a:bodyPr>
          <a:lstStyle/>
          <a:p>
            <a:pPr marL="285750" indent="-285750">
              <a:lnSpc>
                <a:spcPct val="150000"/>
              </a:lnSpc>
              <a:buFont typeface="Wingdings" panose="05000000000000000000" pitchFamily="2" charset="2"/>
              <a:buChar char="l"/>
            </a:pPr>
            <a:r>
              <a:rPr lang="zh-CN" altLang="en-US" sz="1600">
                <a:solidFill>
                  <a:srgbClr val="404040"/>
                </a:solidFill>
                <a:latin typeface="微软雅黑" panose="020B0503020204020204" pitchFamily="34" charset="-122"/>
                <a:ea typeface="微软雅黑" panose="020B0503020204020204" pitchFamily="34" charset="-122"/>
                <a:cs typeface="+mn-ea"/>
                <a:sym typeface="+mn-lt"/>
              </a:rPr>
              <a:t>把回答新问题作为理论创新的着力点。紧密联系实际，研究新情况、解决新问题、创造新经验，通过创造性的思维，不断摸索和总结经济社会发展的本质和规律。只有坚持用时代发展要求审视自己、以改革精神创新发展理念，中国共产党才能时刻保持蓬勃生机和无限的创造活力，走在时代前列。</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par>
                          <p:cTn id="10" fill="hold" nodeType="afterGroup">
                            <p:stCondLst>
                              <p:cond delay="500"/>
                            </p:stCondLst>
                            <p:childTnLst>
                              <p:par>
                                <p:cTn id="11" presetID="16" presetClass="entr" presetSubtype="2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nodeType="afterGroup">
                            <p:stCondLst>
                              <p:cond delay="1000"/>
                            </p:stCondLst>
                            <p:childTnLst>
                              <p:par>
                                <p:cTn id="15" presetID="55"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strVal val="#ppt_w*0.70"/>
                                          </p:val>
                                        </p:tav>
                                        <p:tav tm="100000">
                                          <p:val>
                                            <p:strVal val="#ppt_w"/>
                                          </p:val>
                                        </p:tav>
                                      </p:tavLst>
                                    </p:anim>
                                    <p:anim calcmode="lin" valueType="num">
                                      <p:cBhvr>
                                        <p:cTn id="18" dur="500" fill="hold"/>
                                        <p:tgtEl>
                                          <p:spTgt spid="12"/>
                                        </p:tgtEl>
                                        <p:attrNameLst>
                                          <p:attrName>ppt_h</p:attrName>
                                        </p:attrNameLst>
                                      </p:cBhvr>
                                      <p:tavLst>
                                        <p:tav tm="0">
                                          <p:val>
                                            <p:strVal val="#ppt_h"/>
                                          </p:val>
                                        </p:tav>
                                        <p:tav tm="100000">
                                          <p:val>
                                            <p:strVal val="#ppt_h"/>
                                          </p:val>
                                        </p:tav>
                                      </p:tavLst>
                                    </p:anim>
                                    <p:animEffect transition="in" filter="fade">
                                      <p:cBhvr>
                                        <p:cTn id="19" dur="500"/>
                                        <p:tgtEl>
                                          <p:spTgt spid="12"/>
                                        </p:tgtEl>
                                      </p:cBhvr>
                                    </p:animEffect>
                                  </p:childTnLst>
                                </p:cTn>
                              </p:par>
                            </p:childTnLst>
                          </p:cTn>
                        </p:par>
                        <p:par>
                          <p:cTn id="20" fill="hold" nodeType="afterGroup">
                            <p:stCondLst>
                              <p:cond delay="1500"/>
                            </p:stCondLst>
                            <p:childTnLst>
                              <p:par>
                                <p:cTn id="21" presetID="12" presetClass="entr" presetSubtype="4"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p:tgtEl>
                                          <p:spTgt spid="17"/>
                                        </p:tgtEl>
                                        <p:attrNameLst>
                                          <p:attrName>ppt_y</p:attrName>
                                        </p:attrNameLst>
                                      </p:cBhvr>
                                      <p:tavLst>
                                        <p:tav tm="0">
                                          <p:val>
                                            <p:strVal val="#ppt_y+#ppt_h*1.125000"/>
                                          </p:val>
                                        </p:tav>
                                        <p:tav tm="100000">
                                          <p:val>
                                            <p:strVal val="#ppt_y"/>
                                          </p:val>
                                        </p:tav>
                                      </p:tavLst>
                                    </p:anim>
                                    <p:animEffect transition="in" filter="wipe(up)">
                                      <p:cBhvr>
                                        <p:cTn id="24" dur="500"/>
                                        <p:tgtEl>
                                          <p:spTgt spid="17"/>
                                        </p:tgtEl>
                                      </p:cBhvr>
                                    </p:animEffect>
                                  </p:childTnLst>
                                </p:cTn>
                              </p:par>
                            </p:childTnLst>
                          </p:cTn>
                        </p:par>
                        <p:par>
                          <p:cTn id="25" fill="hold" nodeType="afterGroup">
                            <p:stCondLst>
                              <p:cond delay="2000"/>
                            </p:stCondLst>
                            <p:childTnLst>
                              <p:par>
                                <p:cTn id="26" presetID="12" presetClass="entr" presetSubtype="4" fill="hold" grpId="0" nodeType="after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500"/>
                                        <p:tgtEl>
                                          <p:spTgt spid="28"/>
                                        </p:tgtEl>
                                        <p:attrNameLst>
                                          <p:attrName>ppt_y</p:attrName>
                                        </p:attrNameLst>
                                      </p:cBhvr>
                                      <p:tavLst>
                                        <p:tav tm="0">
                                          <p:val>
                                            <p:strVal val="#ppt_y+#ppt_h*1.125000"/>
                                          </p:val>
                                        </p:tav>
                                        <p:tav tm="100000">
                                          <p:val>
                                            <p:strVal val="#ppt_y"/>
                                          </p:val>
                                        </p:tav>
                                      </p:tavLst>
                                    </p:anim>
                                    <p:animEffect transition="in" filter="wipe(up)">
                                      <p:cBhvr>
                                        <p:cTn id="2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p:bldP spid="2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1604011" y="1347001"/>
            <a:ext cx="4834888" cy="1586699"/>
            <a:chOff x="918211" y="1423201"/>
            <a:chExt cx="4834888" cy="1586699"/>
          </a:xfrm>
        </p:grpSpPr>
        <p:grpSp>
          <p:nvGrpSpPr>
            <p:cNvPr id="15" name="组合 14"/>
            <p:cNvGrpSpPr/>
            <p:nvPr/>
          </p:nvGrpSpPr>
          <p:grpSpPr>
            <a:xfrm>
              <a:off x="918211" y="1423201"/>
              <a:ext cx="4777842" cy="1586699"/>
              <a:chOff x="1527811" y="1251751"/>
              <a:chExt cx="4777842" cy="4787099"/>
            </a:xfrm>
          </p:grpSpPr>
          <p:grpSp>
            <p:nvGrpSpPr>
              <p:cNvPr id="17" name="组合 16"/>
              <p:cNvGrpSpPr/>
              <p:nvPr/>
            </p:nvGrpSpPr>
            <p:grpSpPr>
              <a:xfrm>
                <a:off x="1840230" y="1251751"/>
                <a:ext cx="4465423" cy="4787099"/>
                <a:chOff x="1916430" y="1308901"/>
                <a:chExt cx="4465423" cy="4787099"/>
              </a:xfrm>
            </p:grpSpPr>
            <p:sp>
              <p:nvSpPr>
                <p:cNvPr id="19" name="矩形 18"/>
                <p:cNvSpPr/>
                <p:nvPr/>
              </p:nvSpPr>
              <p:spPr>
                <a:xfrm>
                  <a:off x="1916432" y="1308901"/>
                  <a:ext cx="217169" cy="4787099"/>
                </a:xfrm>
                <a:prstGeom prst="rect">
                  <a:avLst/>
                </a:prstGeom>
                <a:gradFill flip="none" rotWithShape="1">
                  <a:gsLst>
                    <a:gs pos="0">
                      <a:srgbClr val="7F7F7F">
                        <a:alpha val="14000"/>
                      </a:srgbClr>
                    </a:gs>
                    <a:gs pos="100000">
                      <a:srgbClr val="7F7F7F">
                        <a:alpha val="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0" name="流程图: 离页连接符 32"/>
                <p:cNvSpPr/>
                <p:nvPr/>
              </p:nvSpPr>
              <p:spPr>
                <a:xfrm rot="16200000">
                  <a:off x="2844217" y="1396311"/>
                  <a:ext cx="2609850" cy="4465423"/>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1" fmla="*/ 0 w 10000"/>
                    <a:gd name="connsiteY0-2" fmla="*/ 0 h 9324"/>
                    <a:gd name="connsiteX1-3" fmla="*/ 10000 w 10000"/>
                    <a:gd name="connsiteY1-4" fmla="*/ 0 h 9324"/>
                    <a:gd name="connsiteX2-5" fmla="*/ 10000 w 10000"/>
                    <a:gd name="connsiteY2-6" fmla="*/ 8000 h 9324"/>
                    <a:gd name="connsiteX3-7" fmla="*/ 5220 w 10000"/>
                    <a:gd name="connsiteY3-8" fmla="*/ 9324 h 9324"/>
                    <a:gd name="connsiteX4-9" fmla="*/ 0 w 10000"/>
                    <a:gd name="connsiteY4-10" fmla="*/ 8000 h 9324"/>
                    <a:gd name="connsiteX5-11" fmla="*/ 0 w 10000"/>
                    <a:gd name="connsiteY5-12" fmla="*/ 0 h 93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0000" h="9324">
                      <a:moveTo>
                        <a:pt x="0" y="0"/>
                      </a:moveTo>
                      <a:lnTo>
                        <a:pt x="10000" y="0"/>
                      </a:lnTo>
                      <a:lnTo>
                        <a:pt x="10000" y="8000"/>
                      </a:lnTo>
                      <a:lnTo>
                        <a:pt x="5220" y="9324"/>
                      </a:lnTo>
                      <a:lnTo>
                        <a:pt x="0" y="8000"/>
                      </a:lnTo>
                      <a:lnTo>
                        <a:pt x="0" y="0"/>
                      </a:lnTo>
                      <a:close/>
                    </a:path>
                  </a:pathLst>
                </a:cu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grpSp>
          <p:sp>
            <p:nvSpPr>
              <p:cNvPr id="18" name="矩形: 圆角 17"/>
              <p:cNvSpPr/>
              <p:nvPr/>
            </p:nvSpPr>
            <p:spPr>
              <a:xfrm>
                <a:off x="1527811" y="1771650"/>
                <a:ext cx="209550" cy="3486150"/>
              </a:xfrm>
              <a:prstGeom prst="roundRect">
                <a:avLst>
                  <a:gd name="adj" fmla="val 47702"/>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grpSp>
        <p:sp>
          <p:nvSpPr>
            <p:cNvPr id="16" name="文本框 15"/>
            <p:cNvSpPr txBox="1"/>
            <p:nvPr/>
          </p:nvSpPr>
          <p:spPr>
            <a:xfrm>
              <a:off x="1371600" y="1817696"/>
              <a:ext cx="4381499" cy="581057"/>
            </a:xfrm>
            <a:prstGeom prst="rect">
              <a:avLst/>
            </a:prstGeom>
            <a:noFill/>
          </p:spPr>
          <p:txBody>
            <a:bodyPr wrap="square" rtlCol="0">
              <a:spAutoFit/>
            </a:bodyPr>
            <a:lstStyle/>
            <a:p>
              <a:pPr>
                <a:lnSpc>
                  <a:spcPct val="150000"/>
                </a:lnSpc>
              </a:pPr>
              <a:r>
                <a:rPr lang="zh-CN" altLang="en-US" sz="2400" b="1">
                  <a:solidFill>
                    <a:srgbClr val="FFFFFF"/>
                  </a:solidFill>
                  <a:latin typeface="微软雅黑" panose="020B0503020204020204" pitchFamily="34" charset="-122"/>
                  <a:ea typeface="微软雅黑" panose="020B0503020204020204" pitchFamily="34" charset="-122"/>
                </a:rPr>
                <a:t>奋斗精神是支柱，是胜利之本</a:t>
              </a:r>
            </a:p>
          </p:txBody>
        </p:sp>
      </p:grpSp>
      <p:sp>
        <p:nvSpPr>
          <p:cNvPr id="21" name="矩形 20"/>
          <p:cNvSpPr/>
          <p:nvPr/>
        </p:nvSpPr>
        <p:spPr>
          <a:xfrm>
            <a:off x="1280720" y="2883989"/>
            <a:ext cx="10034979" cy="1116781"/>
          </a:xfrm>
          <a:prstGeom prst="rect">
            <a:avLst/>
          </a:prstGeom>
          <a:noFill/>
          <a:ln w="9525">
            <a:noFill/>
          </a:ln>
        </p:spPr>
        <p:txBody>
          <a:bodyPr wrap="square" anchor="t">
            <a:spAutoFit/>
          </a:bodyPr>
          <a:lstStyle/>
          <a:p>
            <a:pPr marL="285750" indent="-285750" algn="just" fontAlgn="auto">
              <a:lnSpc>
                <a:spcPct val="200000"/>
              </a:lnSpc>
              <a:buFont typeface="Wingdings" panose="05000000000000000000" pitchFamily="2" charset="2"/>
              <a:buChar char="p"/>
            </a:pPr>
            <a:r>
              <a:rPr lang="zh-CN" altLang="en-US">
                <a:solidFill>
                  <a:srgbClr val="404040"/>
                </a:solidFill>
                <a:latin typeface="微软雅黑" panose="020B0503020204020204" pitchFamily="34" charset="-122"/>
                <a:ea typeface="微软雅黑" panose="020B0503020204020204" pitchFamily="34" charset="-122"/>
                <a:cs typeface="字魂58号-创中黑" panose="00000500000000000000" charset="-122"/>
              </a:rPr>
              <a:t>奋斗精神首先来源于坚定的理想信念，拥有坚定的理想信念，才能意志坚强，品节刚毅，无所畏惧，无论遭受多少挫折都不动摇、不退缩、不屈服</a:t>
            </a:r>
          </a:p>
        </p:txBody>
      </p:sp>
      <p:sp>
        <p:nvSpPr>
          <p:cNvPr id="34" name="矩形 33"/>
          <p:cNvSpPr/>
          <p:nvPr/>
        </p:nvSpPr>
        <p:spPr>
          <a:xfrm>
            <a:off x="1280720" y="4162228"/>
            <a:ext cx="10034979" cy="1116781"/>
          </a:xfrm>
          <a:prstGeom prst="rect">
            <a:avLst/>
          </a:prstGeom>
          <a:noFill/>
          <a:ln w="9525">
            <a:noFill/>
          </a:ln>
        </p:spPr>
        <p:txBody>
          <a:bodyPr wrap="square" anchor="t">
            <a:spAutoFit/>
          </a:bodyPr>
          <a:lstStyle/>
          <a:p>
            <a:pPr marL="285750" indent="-285750" algn="just" fontAlgn="auto">
              <a:lnSpc>
                <a:spcPct val="200000"/>
              </a:lnSpc>
              <a:buFont typeface="Wingdings" panose="05000000000000000000" pitchFamily="2" charset="2"/>
              <a:buChar char="p"/>
            </a:pPr>
            <a:r>
              <a:rPr lang="zh-CN" altLang="en-US">
                <a:solidFill>
                  <a:srgbClr val="404040"/>
                </a:solidFill>
                <a:latin typeface="微软雅黑" panose="020B0503020204020204" pitchFamily="34" charset="-122"/>
                <a:ea typeface="微软雅黑" panose="020B0503020204020204" pitchFamily="34" charset="-122"/>
                <a:cs typeface="字魂58号-创中黑" panose="00000500000000000000" charset="-122"/>
              </a:rPr>
              <a:t>不断克服前进道路上的艰难险阻，勇往直前。只有弘扬坚定理想、百折不挠的奋斗精神，认定目标、脚踏实地、一步一个脚印，才能带领全国人民共创美好未来。</a:t>
            </a:r>
          </a:p>
        </p:txBody>
      </p:sp>
      <p:pic>
        <p:nvPicPr>
          <p:cNvPr id="36" name="图片 3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19891" y="762000"/>
            <a:ext cx="3743334" cy="249555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p:tgtEl>
                                          <p:spTgt spid="14"/>
                                        </p:tgtEl>
                                        <p:attrNameLst>
                                          <p:attrName>ppt_x</p:attrName>
                                        </p:attrNameLst>
                                      </p:cBhvr>
                                      <p:tavLst>
                                        <p:tav tm="0">
                                          <p:val>
                                            <p:strVal val="#ppt_x-#ppt_w*1.125000"/>
                                          </p:val>
                                        </p:tav>
                                        <p:tav tm="100000">
                                          <p:val>
                                            <p:strVal val="#ppt_x"/>
                                          </p:val>
                                        </p:tav>
                                      </p:tavLst>
                                    </p:anim>
                                    <p:animEffect transition="in" filter="wipe(right)">
                                      <p:cBhvr>
                                        <p:cTn id="8" dur="500"/>
                                        <p:tgtEl>
                                          <p:spTgt spid="14"/>
                                        </p:tgtEl>
                                      </p:cBhvr>
                                    </p:animEffect>
                                  </p:childTnLst>
                                </p:cTn>
                              </p:par>
                            </p:childTnLst>
                          </p:cTn>
                        </p:par>
                        <p:par>
                          <p:cTn id="9" fill="hold" nodeType="afterGroup">
                            <p:stCondLst>
                              <p:cond delay="500"/>
                            </p:stCondLst>
                            <p:childTnLst>
                              <p:par>
                                <p:cTn id="10" presetID="22" presetClass="entr" presetSubtype="8" fill="hold" grpId="1" nodeType="after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par>
                          <p:cTn id="13" fill="hold" nodeType="afterGroup">
                            <p:stCondLst>
                              <p:cond delay="1000"/>
                            </p:stCondLst>
                            <p:childTnLst>
                              <p:par>
                                <p:cTn id="14" presetID="22" presetClass="entr" presetSubtype="8" fill="hold" grpId="1" nodeType="after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wipe(left)">
                                      <p:cBhvr>
                                        <p:cTn id="16" dur="500"/>
                                        <p:tgtEl>
                                          <p:spTgt spid="34"/>
                                        </p:tgtEl>
                                      </p:cBhvr>
                                    </p:animEffect>
                                  </p:childTnLst>
                                </p:cTn>
                              </p:par>
                            </p:childTnLst>
                          </p:cTn>
                        </p:par>
                        <p:par>
                          <p:cTn id="17" fill="hold" nodeType="afterGroup">
                            <p:stCondLst>
                              <p:cond delay="1500"/>
                            </p:stCondLst>
                            <p:childTnLst>
                              <p:par>
                                <p:cTn id="18" presetID="2" presetClass="entr" presetSubtype="2" fill="hold" nodeType="after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additive="base">
                                        <p:cTn id="20" dur="500" fill="hold"/>
                                        <p:tgtEl>
                                          <p:spTgt spid="36"/>
                                        </p:tgtEl>
                                        <p:attrNameLst>
                                          <p:attrName>ppt_x</p:attrName>
                                        </p:attrNameLst>
                                      </p:cBhvr>
                                      <p:tavLst>
                                        <p:tav tm="0">
                                          <p:val>
                                            <p:strVal val="1+#ppt_w/2"/>
                                          </p:val>
                                        </p:tav>
                                        <p:tav tm="100000">
                                          <p:val>
                                            <p:strVal val="#ppt_x"/>
                                          </p:val>
                                        </p:tav>
                                      </p:tavLst>
                                    </p:anim>
                                    <p:anim calcmode="lin" valueType="num">
                                      <p:cBhvr additive="base">
                                        <p:cTn id="21"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1"/>
      <p:bldP spid="34"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3325248" y="1536291"/>
            <a:ext cx="7752019" cy="4066251"/>
            <a:chOff x="1774825" y="2019300"/>
            <a:chExt cx="7752019" cy="4066251"/>
          </a:xfrm>
        </p:grpSpPr>
        <p:sp>
          <p:nvSpPr>
            <p:cNvPr id="16" name="任意多边形: 形状 15"/>
            <p:cNvSpPr/>
            <p:nvPr/>
          </p:nvSpPr>
          <p:spPr>
            <a:xfrm>
              <a:off x="1774825" y="2019300"/>
              <a:ext cx="7752019" cy="4066251"/>
            </a:xfrm>
            <a:custGeom>
              <a:avLst/>
              <a:gdLst>
                <a:gd name="connsiteX0" fmla="*/ 0 w 10585450"/>
                <a:gd name="connsiteY0" fmla="*/ 0 h 2142000"/>
                <a:gd name="connsiteX1" fmla="*/ 10585450 w 10585450"/>
                <a:gd name="connsiteY1" fmla="*/ 0 h 2142000"/>
                <a:gd name="connsiteX2" fmla="*/ 10585450 w 10585450"/>
                <a:gd name="connsiteY2" fmla="*/ 2142000 h 2142000"/>
                <a:gd name="connsiteX3" fmla="*/ 0 w 10585450"/>
                <a:gd name="connsiteY3" fmla="*/ 2142000 h 2142000"/>
                <a:gd name="connsiteX4" fmla="*/ 0 w 10585450"/>
                <a:gd name="connsiteY4" fmla="*/ 0 h 2142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85450" h="2142000">
                  <a:moveTo>
                    <a:pt x="0" y="0"/>
                  </a:moveTo>
                  <a:lnTo>
                    <a:pt x="10585450" y="0"/>
                  </a:lnTo>
                  <a:lnTo>
                    <a:pt x="10585450" y="2142000"/>
                  </a:lnTo>
                  <a:lnTo>
                    <a:pt x="0" y="2142000"/>
                  </a:lnTo>
                  <a:lnTo>
                    <a:pt x="0" y="0"/>
                  </a:lnTo>
                  <a:close/>
                </a:path>
              </a:pathLst>
            </a:custGeom>
            <a:noFill/>
            <a:ln>
              <a:solidFill>
                <a:srgbClr val="DB0C1C"/>
              </a:solidFill>
              <a:prstDash val="dash"/>
            </a:ln>
            <a:extLst>
              <a:ext uri="{909E8E84-426E-40DD-AFC4-6F175D3DCCD1}">
                <a14:hiddenFill xmlns:a14="http://schemas.microsoft.com/office/drawing/2010/main">
                  <a:solidFill>
                    <a:schemeClr val="lt1">
                      <a:alpha val="90000"/>
                      <a:hueOff val="0"/>
                      <a:satOff val="0"/>
                      <a:lumOff val="0"/>
                      <a:alphaOff val="0"/>
                    </a:schemeClr>
                  </a:solidFill>
                </a14:hiddenFill>
              </a:ext>
            </a:ex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21549" tIns="416560" rIns="821549" bIns="142240" numCol="1" spcCol="1270" anchor="t" anchorCtr="0">
              <a:noAutofit/>
            </a:bodyPr>
            <a:lstStyle/>
            <a:p>
              <a:pPr marL="228600" lvl="1" indent="-228600" algn="l" defTabSz="889000">
                <a:lnSpc>
                  <a:spcPct val="90000"/>
                </a:lnSpc>
                <a:spcBef>
                  <a:spcPct val="0"/>
                </a:spcBef>
                <a:spcAft>
                  <a:spcPct val="15000"/>
                </a:spcAft>
                <a:buChar char="•"/>
              </a:pPr>
              <a:endParaRPr lang="zh-CN" sz="2000" kern="1200">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7" name="文本框 16"/>
            <p:cNvSpPr txBox="1"/>
            <p:nvPr/>
          </p:nvSpPr>
          <p:spPr>
            <a:xfrm>
              <a:off x="2087243" y="2813896"/>
              <a:ext cx="7143404" cy="1002967"/>
            </a:xfrm>
            <a:prstGeom prst="rect">
              <a:avLst/>
            </a:prstGeom>
            <a:noFill/>
          </p:spPr>
          <p:txBody>
            <a:bodyPr wrap="square">
              <a:spAutoFit/>
            </a:bodyPr>
            <a:lstStyle/>
            <a:p>
              <a:pPr marL="285750" indent="-285750" algn="just" fontAlgn="auto">
                <a:lnSpc>
                  <a:spcPct val="200000"/>
                </a:lnSpc>
                <a:spcBef>
                  <a:spcPct val="0"/>
                </a:spcBef>
                <a:buFont typeface="Wingdings" panose="05000000000000000000" pitchFamily="2" charset="2"/>
                <a:buChar char="u"/>
              </a:pPr>
              <a:r>
                <a:rPr lang="zh-CN" altLang="en-US" sz="1600">
                  <a:solidFill>
                    <a:srgbClr val="404040"/>
                  </a:solidFill>
                  <a:latin typeface="微软雅黑" panose="020B0503020204020204" pitchFamily="34" charset="-122"/>
                  <a:ea typeface="微软雅黑" panose="020B0503020204020204" pitchFamily="34" charset="-122"/>
                  <a:cs typeface="Arial" panose="020B0604020202020204" pitchFamily="34" charset="0"/>
                  <a:sym typeface="思源黑体" panose="020B0500000000000000" pitchFamily="34" charset="-122"/>
                </a:rPr>
                <a:t>奉献精神的关键在于党的一切决策和措施都从人民群众利益出发，真正做到权为民所用、情为民所系、利为民所谋。</a:t>
              </a:r>
            </a:p>
          </p:txBody>
        </p:sp>
        <p:sp>
          <p:nvSpPr>
            <p:cNvPr id="18" name="文本框 17"/>
            <p:cNvSpPr txBox="1"/>
            <p:nvPr/>
          </p:nvSpPr>
          <p:spPr>
            <a:xfrm>
              <a:off x="2087243" y="4146992"/>
              <a:ext cx="7143404" cy="1002967"/>
            </a:xfrm>
            <a:prstGeom prst="rect">
              <a:avLst/>
            </a:prstGeom>
            <a:noFill/>
          </p:spPr>
          <p:txBody>
            <a:bodyPr wrap="square">
              <a:spAutoFit/>
            </a:bodyPr>
            <a:lstStyle/>
            <a:p>
              <a:pPr marL="285750" indent="-285750" algn="just" fontAlgn="auto">
                <a:lnSpc>
                  <a:spcPct val="200000"/>
                </a:lnSpc>
                <a:spcBef>
                  <a:spcPct val="0"/>
                </a:spcBef>
                <a:buFont typeface="Wingdings" panose="05000000000000000000" pitchFamily="2" charset="2"/>
                <a:buChar char="u"/>
              </a:pPr>
              <a:r>
                <a:rPr lang="zh-CN" altLang="en-US" sz="1600">
                  <a:solidFill>
                    <a:srgbClr val="404040"/>
                  </a:solidFill>
                  <a:latin typeface="微软雅黑" panose="020B0503020204020204" pitchFamily="34" charset="-122"/>
                  <a:ea typeface="微软雅黑" panose="020B0503020204020204" pitchFamily="34" charset="-122"/>
                  <a:cs typeface="Arial" panose="020B0604020202020204" pitchFamily="34" charset="0"/>
                  <a:sym typeface="思源黑体" panose="020B0500000000000000" pitchFamily="34" charset="-122"/>
                </a:rPr>
                <a:t>只有始终保持与人民群众的血肉联系，我们党才能保持根本性质、恪守根本宗旨、牢记根本使命，才能巩固长期执政的地位。</a:t>
              </a:r>
            </a:p>
          </p:txBody>
        </p:sp>
      </p:grpSp>
      <p:grpSp>
        <p:nvGrpSpPr>
          <p:cNvPr id="19" name="组合 18"/>
          <p:cNvGrpSpPr/>
          <p:nvPr/>
        </p:nvGrpSpPr>
        <p:grpSpPr>
          <a:xfrm>
            <a:off x="1108323" y="1674321"/>
            <a:ext cx="1220987" cy="3678730"/>
            <a:chOff x="590550" y="2720226"/>
            <a:chExt cx="476250" cy="1267575"/>
          </a:xfrm>
        </p:grpSpPr>
        <p:sp>
          <p:nvSpPr>
            <p:cNvPr id="20" name="对话气泡: 矩形 19"/>
            <p:cNvSpPr/>
            <p:nvPr/>
          </p:nvSpPr>
          <p:spPr>
            <a:xfrm>
              <a:off x="590550" y="2720226"/>
              <a:ext cx="476250" cy="1267575"/>
            </a:xfrm>
            <a:prstGeom prst="wedgeRectCallout">
              <a:avLst>
                <a:gd name="adj1" fmla="val 103167"/>
                <a:gd name="adj2" fmla="val -6426"/>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21" name="文本框 20"/>
            <p:cNvSpPr txBox="1"/>
            <p:nvPr/>
          </p:nvSpPr>
          <p:spPr>
            <a:xfrm>
              <a:off x="630553" y="2804028"/>
              <a:ext cx="360148" cy="1091877"/>
            </a:xfrm>
            <a:prstGeom prst="rect">
              <a:avLst/>
            </a:prstGeom>
            <a:noFill/>
          </p:spPr>
          <p:txBody>
            <a:bodyPr vert="eaVert" wrap="square">
              <a:spAutoFit/>
            </a:bodyPr>
            <a:lstStyle/>
            <a:p>
              <a:pPr algn="just">
                <a:spcBef>
                  <a:spcPts val="1650"/>
                </a:spcBef>
              </a:pPr>
              <a:r>
                <a:rPr lang="zh-CN" altLang="en-US" sz="2400" b="1">
                  <a:solidFill>
                    <a:schemeClr val="bg1"/>
                  </a:solidFill>
                  <a:latin typeface="微软雅黑" panose="020B0503020204020204" pitchFamily="34" charset="-122"/>
                  <a:ea typeface="微软雅黑" panose="020B0503020204020204" pitchFamily="34" charset="-122"/>
                  <a:cs typeface="Arial" panose="020B0604020202020204" pitchFamily="34" charset="0"/>
                  <a:sym typeface="思源黑体" panose="020B0500000000000000" pitchFamily="34" charset="-122"/>
                </a:rPr>
                <a:t>奉献精神是本质，是德政之基</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750"/>
                                        <p:tgtEl>
                                          <p:spTgt spid="19"/>
                                        </p:tgtEl>
                                      </p:cBhvr>
                                    </p:animEffect>
                                    <p:anim calcmode="lin" valueType="num">
                                      <p:cBhvr>
                                        <p:cTn id="8" dur="750" fill="hold"/>
                                        <p:tgtEl>
                                          <p:spTgt spid="19"/>
                                        </p:tgtEl>
                                        <p:attrNameLst>
                                          <p:attrName>ppt_x</p:attrName>
                                        </p:attrNameLst>
                                      </p:cBhvr>
                                      <p:tavLst>
                                        <p:tav tm="0">
                                          <p:val>
                                            <p:strVal val="#ppt_x"/>
                                          </p:val>
                                        </p:tav>
                                        <p:tav tm="100000">
                                          <p:val>
                                            <p:strVal val="#ppt_x"/>
                                          </p:val>
                                        </p:tav>
                                      </p:tavLst>
                                    </p:anim>
                                    <p:anim calcmode="lin" valueType="num">
                                      <p:cBhvr>
                                        <p:cTn id="9" dur="750" fill="hold"/>
                                        <p:tgtEl>
                                          <p:spTgt spid="19"/>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750"/>
                            </p:stCondLst>
                            <p:childTnLst>
                              <p:par>
                                <p:cTn id="11" presetID="22" presetClass="entr" presetSubtype="8"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1611689" y="1700048"/>
            <a:ext cx="1905000" cy="624052"/>
            <a:chOff x="1714500" y="2114550"/>
            <a:chExt cx="3314700" cy="1085850"/>
          </a:xfrm>
        </p:grpSpPr>
        <p:sp>
          <p:nvSpPr>
            <p:cNvPr id="11" name="标注: 双弯曲线形(带边框和强调线) 10"/>
            <p:cNvSpPr/>
            <p:nvPr/>
          </p:nvSpPr>
          <p:spPr>
            <a:xfrm>
              <a:off x="1714500" y="2114550"/>
              <a:ext cx="3314700" cy="1085850"/>
            </a:xfrm>
            <a:prstGeom prst="accentBorderCallout3">
              <a:avLst>
                <a:gd name="adj1" fmla="val 18750"/>
                <a:gd name="adj2" fmla="val -8333"/>
                <a:gd name="adj3" fmla="val 18750"/>
                <a:gd name="adj4" fmla="val -16667"/>
                <a:gd name="adj5" fmla="val 100000"/>
                <a:gd name="adj6" fmla="val -16667"/>
                <a:gd name="adj7" fmla="val 204191"/>
                <a:gd name="adj8" fmla="val -3161"/>
              </a:avLst>
            </a:prstGeom>
            <a:solidFill>
              <a:srgbClr val="E96D48"/>
            </a:solidFill>
            <a:ln>
              <a:solidFill>
                <a:srgbClr val="E96D4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14" name="矩形 13"/>
            <p:cNvSpPr/>
            <p:nvPr/>
          </p:nvSpPr>
          <p:spPr>
            <a:xfrm>
              <a:off x="2310467" y="2327201"/>
              <a:ext cx="1107995" cy="461665"/>
            </a:xfrm>
            <a:prstGeom prst="rect">
              <a:avLst/>
            </a:prstGeom>
          </p:spPr>
          <p:txBody>
            <a:bodyPr wrap="none">
              <a:spAutoFit/>
            </a:bodyPr>
            <a:lstStyle/>
            <a:p>
              <a:r>
                <a:rPr lang="zh-CN" altLang="en-US" sz="2400" b="1">
                  <a:solidFill>
                    <a:srgbClr val="FFFFFF"/>
                  </a:solidFill>
                  <a:latin typeface="微软雅黑" panose="020B0503020204020204" pitchFamily="34" charset="-122"/>
                  <a:ea typeface="微软雅黑" panose="020B0503020204020204" pitchFamily="34" charset="-122"/>
                </a:rPr>
                <a:t>结束语</a:t>
              </a:r>
            </a:p>
          </p:txBody>
        </p:sp>
      </p:grpSp>
      <p:sp>
        <p:nvSpPr>
          <p:cNvPr id="15" name="矩形 14"/>
          <p:cNvSpPr/>
          <p:nvPr/>
        </p:nvSpPr>
        <p:spPr>
          <a:xfrm>
            <a:off x="1668839" y="2883843"/>
            <a:ext cx="5657318" cy="461665"/>
          </a:xfrm>
          <a:prstGeom prst="rect">
            <a:avLst/>
          </a:prstGeom>
        </p:spPr>
        <p:txBody>
          <a:bodyPr wrap="none">
            <a:spAutoFit/>
          </a:bodyPr>
          <a:lstStyle/>
          <a:p>
            <a:r>
              <a:rPr lang="zh-CN" altLang="en-US" sz="2400" b="1">
                <a:solidFill>
                  <a:srgbClr val="E96D48"/>
                </a:solidFill>
                <a:latin typeface="微软雅黑" panose="020B0503020204020204" pitchFamily="34" charset="-122"/>
                <a:ea typeface="微软雅黑" panose="020B0503020204020204" pitchFamily="34" charset="-122"/>
              </a:rPr>
              <a:t>秀水泱泱  红船依旧  时代变迁  精神永恒</a:t>
            </a:r>
          </a:p>
        </p:txBody>
      </p:sp>
      <p:sp>
        <p:nvSpPr>
          <p:cNvPr id="23" name="矩形 22"/>
          <p:cNvSpPr/>
          <p:nvPr/>
        </p:nvSpPr>
        <p:spPr>
          <a:xfrm>
            <a:off x="1649789" y="3367606"/>
            <a:ext cx="8999161" cy="1987852"/>
          </a:xfrm>
          <a:prstGeom prst="rect">
            <a:avLst/>
          </a:prstGeom>
        </p:spPr>
        <p:txBody>
          <a:bodyPr wrap="square">
            <a:spAutoFit/>
          </a:bodyPr>
          <a:lstStyle/>
          <a:p>
            <a:pPr>
              <a:lnSpc>
                <a:spcPct val="200000"/>
              </a:lnSpc>
            </a:pPr>
            <a:r>
              <a:rPr lang="zh-CN" altLang="en-US" sz="1600">
                <a:solidFill>
                  <a:srgbClr val="404040"/>
                </a:solidFill>
                <a:latin typeface="微软雅黑" panose="020B0503020204020204" pitchFamily="34" charset="-122"/>
                <a:ea typeface="微软雅黑" panose="020B0503020204020204" pitchFamily="34" charset="-122"/>
              </a:rPr>
              <a:t>在红船精神指引下，我们党团结带领全国人民找到了一条适合中国国情的革命、建设、改革道路，创造了中华民族发展史上辉煌的成绩，在世界上产生了深刻而广泛的影响。在决胜全面建成小康社会、建设社会主义现代化国家的征程中，让我们在以习近平同志为核心的党中央的领导下，为实现“两个一百年”奋斗目标、实现中华民族伟大复兴的中国梦而不懈奋斗。</a:t>
            </a:r>
          </a:p>
        </p:txBody>
      </p:sp>
      <p:pic>
        <p:nvPicPr>
          <p:cNvPr id="25" name="图片 2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53350" y="990600"/>
            <a:ext cx="2667000" cy="26670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0-#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2" presetClass="entr" presetSubtype="0" fill="hold" grpId="1" nodeType="after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anim calcmode="lin" valueType="num">
                                      <p:cBhvr>
                                        <p:cTn id="13" dur="500" fill="hold"/>
                                        <p:tgtEl>
                                          <p:spTgt spid="15"/>
                                        </p:tgtEl>
                                        <p:attrNameLst>
                                          <p:attrName>ppt_x</p:attrName>
                                        </p:attrNameLst>
                                      </p:cBhvr>
                                      <p:tavLst>
                                        <p:tav tm="0">
                                          <p:val>
                                            <p:strVal val="#ppt_x"/>
                                          </p:val>
                                        </p:tav>
                                        <p:tav tm="100000">
                                          <p:val>
                                            <p:strVal val="#ppt_x"/>
                                          </p:val>
                                        </p:tav>
                                      </p:tavLst>
                                    </p:anim>
                                    <p:anim calcmode="lin" valueType="num">
                                      <p:cBhvr>
                                        <p:cTn id="14" dur="500" fill="hold"/>
                                        <p:tgtEl>
                                          <p:spTgt spid="15"/>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42" presetClass="entr" presetSubtype="0" fill="hold" grpId="1"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anim calcmode="lin" valueType="num">
                                      <p:cBhvr>
                                        <p:cTn id="19" dur="500" fill="hold"/>
                                        <p:tgtEl>
                                          <p:spTgt spid="23"/>
                                        </p:tgtEl>
                                        <p:attrNameLst>
                                          <p:attrName>ppt_x</p:attrName>
                                        </p:attrNameLst>
                                      </p:cBhvr>
                                      <p:tavLst>
                                        <p:tav tm="0">
                                          <p:val>
                                            <p:strVal val="#ppt_x"/>
                                          </p:val>
                                        </p:tav>
                                        <p:tav tm="100000">
                                          <p:val>
                                            <p:strVal val="#ppt_x"/>
                                          </p:val>
                                        </p:tav>
                                      </p:tavLst>
                                    </p:anim>
                                    <p:anim calcmode="lin" valueType="num">
                                      <p:cBhvr>
                                        <p:cTn id="20" dur="500" fill="hold"/>
                                        <p:tgtEl>
                                          <p:spTgt spid="23"/>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1500"/>
                            </p:stCondLst>
                            <p:childTnLst>
                              <p:par>
                                <p:cTn id="22" presetID="2" presetClass="entr" presetSubtype="2"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1+#ppt_w/2"/>
                                          </p:val>
                                        </p:tav>
                                        <p:tav tm="100000">
                                          <p:val>
                                            <p:strVal val="#ppt_x"/>
                                          </p:val>
                                        </p:tav>
                                      </p:tavLst>
                                    </p:anim>
                                    <p:anim calcmode="lin" valueType="num">
                                      <p:cBhvr additive="base">
                                        <p:cTn id="25"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1"/>
      <p:bldP spid="23"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83696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16"/>
          <p:cNvSpPr/>
          <p:nvPr/>
        </p:nvSpPr>
        <p:spPr bwMode="auto">
          <a:xfrm rot="21034904">
            <a:off x="7802990" y="4615754"/>
            <a:ext cx="4814888" cy="3098801"/>
          </a:xfrm>
          <a:custGeom>
            <a:avLst/>
            <a:gdLst>
              <a:gd name="T0" fmla="*/ 1285 w 1285"/>
              <a:gd name="T1" fmla="*/ 111 h 827"/>
              <a:gd name="T2" fmla="*/ 1071 w 1285"/>
              <a:gd name="T3" fmla="*/ 77 h 827"/>
              <a:gd name="T4" fmla="*/ 892 w 1285"/>
              <a:gd name="T5" fmla="*/ 89 h 827"/>
              <a:gd name="T6" fmla="*/ 603 w 1285"/>
              <a:gd name="T7" fmla="*/ 178 h 827"/>
              <a:gd name="T8" fmla="*/ 468 w 1285"/>
              <a:gd name="T9" fmla="*/ 150 h 827"/>
              <a:gd name="T10" fmla="*/ 85 w 1285"/>
              <a:gd name="T11" fmla="*/ 319 h 827"/>
              <a:gd name="T12" fmla="*/ 810 w 1285"/>
              <a:gd name="T13" fmla="*/ 534 h 827"/>
              <a:gd name="T14" fmla="*/ 594 w 1285"/>
              <a:gd name="T15" fmla="*/ 827 h 827"/>
              <a:gd name="T16" fmla="*/ 1229 w 1285"/>
              <a:gd name="T17" fmla="*/ 571 h 827"/>
              <a:gd name="T18" fmla="*/ 342 w 1285"/>
              <a:gd name="T19" fmla="*/ 379 h 827"/>
              <a:gd name="T20" fmla="*/ 639 w 1285"/>
              <a:gd name="T21" fmla="*/ 246 h 827"/>
              <a:gd name="T22" fmla="*/ 863 w 1285"/>
              <a:gd name="T23" fmla="*/ 184 h 827"/>
              <a:gd name="T24" fmla="*/ 954 w 1285"/>
              <a:gd name="T25" fmla="*/ 141 h 827"/>
              <a:gd name="T26" fmla="*/ 1134 w 1285"/>
              <a:gd name="T27" fmla="*/ 100 h 827"/>
              <a:gd name="T28" fmla="*/ 1285 w 1285"/>
              <a:gd name="T29" fmla="*/ 111 h 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5" h="825">
                <a:moveTo>
                  <a:pt x="1285" y="111"/>
                </a:moveTo>
                <a:cubicBezTo>
                  <a:pt x="1285" y="111"/>
                  <a:pt x="1022" y="0"/>
                  <a:pt x="1071" y="77"/>
                </a:cubicBezTo>
                <a:cubicBezTo>
                  <a:pt x="1121" y="156"/>
                  <a:pt x="1033" y="133"/>
                  <a:pt x="892" y="89"/>
                </a:cubicBezTo>
                <a:cubicBezTo>
                  <a:pt x="752" y="45"/>
                  <a:pt x="508" y="91"/>
                  <a:pt x="603" y="178"/>
                </a:cubicBezTo>
                <a:cubicBezTo>
                  <a:pt x="603" y="178"/>
                  <a:pt x="526" y="109"/>
                  <a:pt x="468" y="150"/>
                </a:cubicBezTo>
                <a:cubicBezTo>
                  <a:pt x="409" y="192"/>
                  <a:pt x="0" y="59"/>
                  <a:pt x="85" y="319"/>
                </a:cubicBezTo>
                <a:cubicBezTo>
                  <a:pt x="171" y="580"/>
                  <a:pt x="644" y="489"/>
                  <a:pt x="810" y="534"/>
                </a:cubicBezTo>
                <a:cubicBezTo>
                  <a:pt x="977" y="580"/>
                  <a:pt x="1044" y="653"/>
                  <a:pt x="594" y="827"/>
                </a:cubicBezTo>
                <a:cubicBezTo>
                  <a:pt x="594" y="827"/>
                  <a:pt x="1274" y="777"/>
                  <a:pt x="1229" y="571"/>
                </a:cubicBezTo>
                <a:cubicBezTo>
                  <a:pt x="1184" y="365"/>
                  <a:pt x="468" y="562"/>
                  <a:pt x="342" y="379"/>
                </a:cubicBezTo>
                <a:cubicBezTo>
                  <a:pt x="194" y="164"/>
                  <a:pt x="486" y="192"/>
                  <a:pt x="639" y="246"/>
                </a:cubicBezTo>
                <a:cubicBezTo>
                  <a:pt x="792" y="301"/>
                  <a:pt x="942" y="249"/>
                  <a:pt x="863" y="184"/>
                </a:cubicBezTo>
                <a:cubicBezTo>
                  <a:pt x="783" y="118"/>
                  <a:pt x="788" y="105"/>
                  <a:pt x="954" y="141"/>
                </a:cubicBezTo>
                <a:cubicBezTo>
                  <a:pt x="1121" y="178"/>
                  <a:pt x="1179" y="137"/>
                  <a:pt x="1134" y="100"/>
                </a:cubicBezTo>
                <a:cubicBezTo>
                  <a:pt x="1089" y="64"/>
                  <a:pt x="1134" y="67"/>
                  <a:pt x="1285" y="111"/>
                </a:cubicBezTo>
                <a:close/>
              </a:path>
            </a:pathLst>
          </a:custGeom>
          <a:solidFill>
            <a:srgbClr val="F5BEAE">
              <a:alpha val="84000"/>
            </a:srgbClr>
          </a:solidFill>
          <a:ln w="14288" cap="flat">
            <a:noFill/>
            <a:prstDash val="solid"/>
            <a:miter lim="800000"/>
          </a:ln>
        </p:spPr>
        <p:txBody>
          <a:bodyPr vert="horz" wrap="square" lIns="91440" tIns="45720" rIns="91440" bIns="45720" numCol="1" anchor="t" anchorCtr="0" compatLnSpc="1"/>
          <a:lstStyle/>
          <a:p>
            <a:endParaRPr lang="zh-CN" altLang="en-US"/>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5734050" y="4961602"/>
            <a:ext cx="6457950" cy="1896398"/>
          </a:xfrm>
          <a:prstGeom prst="rect">
            <a:avLst/>
          </a:prstGeom>
        </p:spPr>
      </p:pic>
      <p:sp>
        <p:nvSpPr>
          <p:cNvPr id="21" name="Freeform 6"/>
          <p:cNvSpPr/>
          <p:nvPr/>
        </p:nvSpPr>
        <p:spPr bwMode="auto">
          <a:xfrm>
            <a:off x="98831" y="4591050"/>
            <a:ext cx="5711419" cy="2790091"/>
          </a:xfrm>
          <a:custGeom>
            <a:avLst/>
            <a:gdLst>
              <a:gd name="T0" fmla="*/ 1505 w 1655"/>
              <a:gd name="T1" fmla="*/ 590 h 669"/>
              <a:gd name="T2" fmla="*/ 1462 w 1655"/>
              <a:gd name="T3" fmla="*/ 597 h 669"/>
              <a:gd name="T4" fmla="*/ 984 w 1655"/>
              <a:gd name="T5" fmla="*/ 646 h 669"/>
              <a:gd name="T6" fmla="*/ 711 w 1655"/>
              <a:gd name="T7" fmla="*/ 663 h 669"/>
              <a:gd name="T8" fmla="*/ 442 w 1655"/>
              <a:gd name="T9" fmla="*/ 669 h 669"/>
              <a:gd name="T10" fmla="*/ 907 w 1655"/>
              <a:gd name="T11" fmla="*/ 624 h 669"/>
              <a:gd name="T12" fmla="*/ 1077 w 1655"/>
              <a:gd name="T13" fmla="*/ 590 h 669"/>
              <a:gd name="T14" fmla="*/ 1113 w 1655"/>
              <a:gd name="T15" fmla="*/ 550 h 669"/>
              <a:gd name="T16" fmla="*/ 1001 w 1655"/>
              <a:gd name="T17" fmla="*/ 527 h 669"/>
              <a:gd name="T18" fmla="*/ 459 w 1655"/>
              <a:gd name="T19" fmla="*/ 488 h 669"/>
              <a:gd name="T20" fmla="*/ 76 w 1655"/>
              <a:gd name="T21" fmla="*/ 461 h 669"/>
              <a:gd name="T22" fmla="*/ 14 w 1655"/>
              <a:gd name="T23" fmla="*/ 422 h 669"/>
              <a:gd name="T24" fmla="*/ 67 w 1655"/>
              <a:gd name="T25" fmla="*/ 400 h 669"/>
              <a:gd name="T26" fmla="*/ 744 w 1655"/>
              <a:gd name="T27" fmla="*/ 326 h 669"/>
              <a:gd name="T28" fmla="*/ 949 w 1655"/>
              <a:gd name="T29" fmla="*/ 284 h 669"/>
              <a:gd name="T30" fmla="*/ 777 w 1655"/>
              <a:gd name="T31" fmla="*/ 225 h 669"/>
              <a:gd name="T32" fmla="*/ 233 w 1655"/>
              <a:gd name="T33" fmla="*/ 200 h 669"/>
              <a:gd name="T34" fmla="*/ 68 w 1655"/>
              <a:gd name="T35" fmla="*/ 172 h 669"/>
              <a:gd name="T36" fmla="*/ 151 w 1655"/>
              <a:gd name="T37" fmla="*/ 125 h 669"/>
              <a:gd name="T38" fmla="*/ 356 w 1655"/>
              <a:gd name="T39" fmla="*/ 105 h 669"/>
              <a:gd name="T40" fmla="*/ 698 w 1655"/>
              <a:gd name="T41" fmla="*/ 81 h 669"/>
              <a:gd name="T42" fmla="*/ 750 w 1655"/>
              <a:gd name="T43" fmla="*/ 58 h 669"/>
              <a:gd name="T44" fmla="*/ 708 w 1655"/>
              <a:gd name="T45" fmla="*/ 30 h 669"/>
              <a:gd name="T46" fmla="*/ 428 w 1655"/>
              <a:gd name="T47" fmla="*/ 0 h 669"/>
              <a:gd name="T48" fmla="*/ 799 w 1655"/>
              <a:gd name="T49" fmla="*/ 19 h 669"/>
              <a:gd name="T50" fmla="*/ 861 w 1655"/>
              <a:gd name="T51" fmla="*/ 28 h 669"/>
              <a:gd name="T52" fmla="*/ 899 w 1655"/>
              <a:gd name="T53" fmla="*/ 51 h 669"/>
              <a:gd name="T54" fmla="*/ 874 w 1655"/>
              <a:gd name="T55" fmla="*/ 78 h 669"/>
              <a:gd name="T56" fmla="*/ 645 w 1655"/>
              <a:gd name="T57" fmla="*/ 114 h 669"/>
              <a:gd name="T58" fmla="*/ 465 w 1655"/>
              <a:gd name="T59" fmla="*/ 134 h 669"/>
              <a:gd name="T60" fmla="*/ 401 w 1655"/>
              <a:gd name="T61" fmla="*/ 155 h 669"/>
              <a:gd name="T62" fmla="*/ 466 w 1655"/>
              <a:gd name="T63" fmla="*/ 178 h 669"/>
              <a:gd name="T64" fmla="*/ 1230 w 1655"/>
              <a:gd name="T65" fmla="*/ 259 h 669"/>
              <a:gd name="T66" fmla="*/ 1268 w 1655"/>
              <a:gd name="T67" fmla="*/ 287 h 669"/>
              <a:gd name="T68" fmla="*/ 1228 w 1655"/>
              <a:gd name="T69" fmla="*/ 301 h 669"/>
              <a:gd name="T70" fmla="*/ 487 w 1655"/>
              <a:gd name="T71" fmla="*/ 400 h 669"/>
              <a:gd name="T72" fmla="*/ 431 w 1655"/>
              <a:gd name="T73" fmla="*/ 413 h 669"/>
              <a:gd name="T74" fmla="*/ 523 w 1655"/>
              <a:gd name="T75" fmla="*/ 449 h 669"/>
              <a:gd name="T76" fmla="*/ 1148 w 1655"/>
              <a:gd name="T77" fmla="*/ 493 h 669"/>
              <a:gd name="T78" fmla="*/ 1583 w 1655"/>
              <a:gd name="T79" fmla="*/ 565 h 669"/>
              <a:gd name="T80" fmla="*/ 1505 w 1655"/>
              <a:gd name="T81" fmla="*/ 590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55" h="669">
                <a:moveTo>
                  <a:pt x="1505" y="590"/>
                </a:moveTo>
                <a:cubicBezTo>
                  <a:pt x="1491" y="593"/>
                  <a:pt x="1476" y="595"/>
                  <a:pt x="1462" y="597"/>
                </a:cubicBezTo>
                <a:cubicBezTo>
                  <a:pt x="1316" y="620"/>
                  <a:pt x="1147" y="633"/>
                  <a:pt x="984" y="646"/>
                </a:cubicBezTo>
                <a:cubicBezTo>
                  <a:pt x="894" y="653"/>
                  <a:pt x="803" y="659"/>
                  <a:pt x="711" y="663"/>
                </a:cubicBezTo>
                <a:cubicBezTo>
                  <a:pt x="629" y="666"/>
                  <a:pt x="519" y="663"/>
                  <a:pt x="442" y="669"/>
                </a:cubicBezTo>
                <a:cubicBezTo>
                  <a:pt x="651" y="652"/>
                  <a:pt x="807" y="636"/>
                  <a:pt x="907" y="624"/>
                </a:cubicBezTo>
                <a:cubicBezTo>
                  <a:pt x="952" y="619"/>
                  <a:pt x="1027" y="610"/>
                  <a:pt x="1077" y="590"/>
                </a:cubicBezTo>
                <a:cubicBezTo>
                  <a:pt x="1092" y="585"/>
                  <a:pt x="1143" y="566"/>
                  <a:pt x="1113" y="550"/>
                </a:cubicBezTo>
                <a:cubicBezTo>
                  <a:pt x="1092" y="539"/>
                  <a:pt x="1046" y="532"/>
                  <a:pt x="1001" y="527"/>
                </a:cubicBezTo>
                <a:cubicBezTo>
                  <a:pt x="831" y="506"/>
                  <a:pt x="648" y="493"/>
                  <a:pt x="459" y="488"/>
                </a:cubicBezTo>
                <a:cubicBezTo>
                  <a:pt x="334" y="484"/>
                  <a:pt x="168" y="485"/>
                  <a:pt x="76" y="461"/>
                </a:cubicBezTo>
                <a:cubicBezTo>
                  <a:pt x="66" y="459"/>
                  <a:pt x="0" y="442"/>
                  <a:pt x="14" y="422"/>
                </a:cubicBezTo>
                <a:cubicBezTo>
                  <a:pt x="21" y="412"/>
                  <a:pt x="47" y="405"/>
                  <a:pt x="67" y="400"/>
                </a:cubicBezTo>
                <a:cubicBezTo>
                  <a:pt x="247" y="359"/>
                  <a:pt x="509" y="347"/>
                  <a:pt x="744" y="326"/>
                </a:cubicBezTo>
                <a:cubicBezTo>
                  <a:pt x="832" y="318"/>
                  <a:pt x="930" y="306"/>
                  <a:pt x="949" y="284"/>
                </a:cubicBezTo>
                <a:cubicBezTo>
                  <a:pt x="971" y="259"/>
                  <a:pt x="876" y="236"/>
                  <a:pt x="777" y="225"/>
                </a:cubicBezTo>
                <a:cubicBezTo>
                  <a:pt x="607" y="207"/>
                  <a:pt x="412" y="210"/>
                  <a:pt x="233" y="200"/>
                </a:cubicBezTo>
                <a:cubicBezTo>
                  <a:pt x="165" y="195"/>
                  <a:pt x="93" y="188"/>
                  <a:pt x="68" y="172"/>
                </a:cubicBezTo>
                <a:cubicBezTo>
                  <a:pt x="45" y="158"/>
                  <a:pt x="117" y="134"/>
                  <a:pt x="151" y="125"/>
                </a:cubicBezTo>
                <a:cubicBezTo>
                  <a:pt x="168" y="121"/>
                  <a:pt x="200" y="113"/>
                  <a:pt x="356" y="105"/>
                </a:cubicBezTo>
                <a:cubicBezTo>
                  <a:pt x="471" y="100"/>
                  <a:pt x="588" y="101"/>
                  <a:pt x="698" y="81"/>
                </a:cubicBezTo>
                <a:cubicBezTo>
                  <a:pt x="721" y="77"/>
                  <a:pt x="748" y="70"/>
                  <a:pt x="750" y="58"/>
                </a:cubicBezTo>
                <a:cubicBezTo>
                  <a:pt x="753" y="46"/>
                  <a:pt x="730" y="36"/>
                  <a:pt x="708" y="30"/>
                </a:cubicBezTo>
                <a:cubicBezTo>
                  <a:pt x="624" y="8"/>
                  <a:pt x="525" y="4"/>
                  <a:pt x="428" y="0"/>
                </a:cubicBezTo>
                <a:cubicBezTo>
                  <a:pt x="552" y="5"/>
                  <a:pt x="676" y="9"/>
                  <a:pt x="799" y="19"/>
                </a:cubicBezTo>
                <a:cubicBezTo>
                  <a:pt x="820" y="21"/>
                  <a:pt x="842" y="23"/>
                  <a:pt x="861" y="28"/>
                </a:cubicBezTo>
                <a:cubicBezTo>
                  <a:pt x="880" y="33"/>
                  <a:pt x="896" y="41"/>
                  <a:pt x="899" y="51"/>
                </a:cubicBezTo>
                <a:cubicBezTo>
                  <a:pt x="901" y="61"/>
                  <a:pt x="890" y="71"/>
                  <a:pt x="874" y="78"/>
                </a:cubicBezTo>
                <a:cubicBezTo>
                  <a:pt x="815" y="103"/>
                  <a:pt x="720" y="108"/>
                  <a:pt x="645" y="114"/>
                </a:cubicBezTo>
                <a:cubicBezTo>
                  <a:pt x="584" y="119"/>
                  <a:pt x="522" y="123"/>
                  <a:pt x="465" y="134"/>
                </a:cubicBezTo>
                <a:cubicBezTo>
                  <a:pt x="446" y="137"/>
                  <a:pt x="403" y="144"/>
                  <a:pt x="401" y="155"/>
                </a:cubicBezTo>
                <a:cubicBezTo>
                  <a:pt x="400" y="168"/>
                  <a:pt x="446" y="175"/>
                  <a:pt x="466" y="178"/>
                </a:cubicBezTo>
                <a:cubicBezTo>
                  <a:pt x="699" y="216"/>
                  <a:pt x="1046" y="208"/>
                  <a:pt x="1230" y="259"/>
                </a:cubicBezTo>
                <a:cubicBezTo>
                  <a:pt x="1258" y="267"/>
                  <a:pt x="1281" y="278"/>
                  <a:pt x="1268" y="287"/>
                </a:cubicBezTo>
                <a:cubicBezTo>
                  <a:pt x="1261" y="293"/>
                  <a:pt x="1245" y="297"/>
                  <a:pt x="1228" y="301"/>
                </a:cubicBezTo>
                <a:cubicBezTo>
                  <a:pt x="1022" y="348"/>
                  <a:pt x="728" y="364"/>
                  <a:pt x="487" y="400"/>
                </a:cubicBezTo>
                <a:cubicBezTo>
                  <a:pt x="465" y="404"/>
                  <a:pt x="441" y="408"/>
                  <a:pt x="431" y="413"/>
                </a:cubicBezTo>
                <a:cubicBezTo>
                  <a:pt x="406" y="428"/>
                  <a:pt x="467" y="442"/>
                  <a:pt x="523" y="449"/>
                </a:cubicBezTo>
                <a:cubicBezTo>
                  <a:pt x="719" y="474"/>
                  <a:pt x="933" y="482"/>
                  <a:pt x="1148" y="493"/>
                </a:cubicBezTo>
                <a:cubicBezTo>
                  <a:pt x="1283" y="500"/>
                  <a:pt x="1655" y="513"/>
                  <a:pt x="1583" y="565"/>
                </a:cubicBezTo>
                <a:cubicBezTo>
                  <a:pt x="1570" y="575"/>
                  <a:pt x="1540" y="583"/>
                  <a:pt x="1505" y="590"/>
                </a:cubicBezTo>
                <a:close/>
              </a:path>
            </a:pathLst>
          </a:custGeom>
          <a:solidFill>
            <a:srgbClr val="F5BEAE">
              <a:alpha val="84000"/>
            </a:srgbClr>
          </a:solidFill>
          <a:ln w="14288" cap="flat">
            <a:noFill/>
            <a:prstDash val="solid"/>
            <a:miter lim="800000"/>
          </a:ln>
        </p:spPr>
        <p:txBody>
          <a:bodyPr vert="horz" wrap="square" lIns="91440" tIns="45720" rIns="91440" bIns="45720" numCol="1" anchor="t" anchorCtr="0" compatLnSpc="1"/>
          <a:lstStyle/>
          <a:p>
            <a:endParaRPr lang="zh-CN" altLang="en-US"/>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0" y="4961602"/>
            <a:ext cx="6515100" cy="1896398"/>
          </a:xfrm>
          <a:prstGeom prst="rect">
            <a:avLst/>
          </a:prstGeom>
        </p:spPr>
      </p:pic>
      <p:pic>
        <p:nvPicPr>
          <p:cNvPr id="23" name="图片 2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4819650" y="4629150"/>
            <a:ext cx="2730500" cy="2743200"/>
          </a:xfrm>
          <a:prstGeom prst="rect">
            <a:avLst/>
          </a:prstGeom>
        </p:spPr>
      </p:pic>
      <p:grpSp>
        <p:nvGrpSpPr>
          <p:cNvPr id="29" name="组合 28"/>
          <p:cNvGrpSpPr/>
          <p:nvPr/>
        </p:nvGrpSpPr>
        <p:grpSpPr>
          <a:xfrm>
            <a:off x="896518" y="1531203"/>
            <a:ext cx="3885032" cy="1200329"/>
            <a:chOff x="725068" y="978753"/>
            <a:chExt cx="3885032" cy="1200329"/>
          </a:xfrm>
        </p:grpSpPr>
        <p:sp>
          <p:nvSpPr>
            <p:cNvPr id="24" name="文本框 23"/>
            <p:cNvSpPr txBox="1"/>
            <p:nvPr/>
          </p:nvSpPr>
          <p:spPr>
            <a:xfrm>
              <a:off x="725068" y="978753"/>
              <a:ext cx="3885032" cy="1200329"/>
            </a:xfrm>
            <a:prstGeom prst="rect">
              <a:avLst/>
            </a:prstGeom>
            <a:noFill/>
          </p:spPr>
          <p:txBody>
            <a:bodyPr vert="horz" wrap="square" rtlCol="0">
              <a:spAutoFit/>
            </a:bodyPr>
            <a:lstStyle/>
            <a:p>
              <a:r>
                <a:rPr lang="zh-CN" altLang="en-US" sz="7200" b="1" i="1" spc="-300">
                  <a:gradFill>
                    <a:gsLst>
                      <a:gs pos="0">
                        <a:srgbClr val="E96D48"/>
                      </a:gs>
                      <a:gs pos="100000">
                        <a:srgbClr val="D13C1D"/>
                      </a:gs>
                    </a:gsLst>
                    <a:lin ang="2700000" scaled="1"/>
                  </a:gradFill>
                  <a:latin typeface="汉仪尚巍和风体 W" panose="00020600040101010101" pitchFamily="18" charset="-122"/>
                  <a:ea typeface="汉仪尚巍和风体 W" panose="00020600040101010101" pitchFamily="18" charset="-122"/>
                </a:rPr>
                <a:t>学习党史</a:t>
              </a:r>
            </a:p>
          </p:txBody>
        </p:sp>
        <p:sp>
          <p:nvSpPr>
            <p:cNvPr id="28" name="矩形 27"/>
            <p:cNvSpPr/>
            <p:nvPr/>
          </p:nvSpPr>
          <p:spPr>
            <a:xfrm>
              <a:off x="858418" y="2019300"/>
              <a:ext cx="3732632" cy="102632"/>
            </a:xfrm>
            <a:prstGeom prst="rect">
              <a:avLst/>
            </a:prstGeom>
            <a:gradFill flip="none" rotWithShape="1">
              <a:gsLst>
                <a:gs pos="0">
                  <a:srgbClr val="E96D48"/>
                </a:gs>
                <a:gs pos="100000">
                  <a:srgbClr val="D13C1D"/>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矩形 29"/>
          <p:cNvSpPr/>
          <p:nvPr/>
        </p:nvSpPr>
        <p:spPr>
          <a:xfrm>
            <a:off x="1171893" y="1948602"/>
            <a:ext cx="9858057" cy="3339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250000"/>
              </a:lnSpc>
              <a:defRPr/>
            </a:pPr>
            <a:r>
              <a:rPr lang="zh-CN" altLang="en-US" sz="2400" b="1"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历史是最好的教科书，中国革命历史是最好的营养剂。</a:t>
            </a:r>
          </a:p>
          <a:p>
            <a:pPr lvl="0">
              <a:lnSpc>
                <a:spcPct val="150000"/>
              </a:lnSpc>
              <a:defRPr/>
            </a:pPr>
            <a:r>
              <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学习党史、国史，是坚持和发展中国特色社会主义、把党和国家各项事业继续推向前进的必修课。在对历史的深入思考中做好现实工作，更好走向未来，不断交出坚持和发展中国特色社会主义的合格答卷。</a:t>
            </a:r>
          </a:p>
          <a:p>
            <a:pPr lvl="0">
              <a:lnSpc>
                <a:spcPct val="150000"/>
              </a:lnSpc>
              <a:defRPr/>
            </a:pPr>
            <a:endParaRPr lang="zh-CN" altLang="en-US" sz="1600" dirty="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endParaRPr>
          </a:p>
        </p:txBody>
      </p:sp>
      <p:sp>
        <p:nvSpPr>
          <p:cNvPr id="32" name="椭圆 31"/>
          <p:cNvSpPr/>
          <p:nvPr/>
        </p:nvSpPr>
        <p:spPr>
          <a:xfrm>
            <a:off x="9277350" y="838200"/>
            <a:ext cx="1600200" cy="1656984"/>
          </a:xfrm>
          <a:prstGeom prst="ellipse">
            <a:avLst/>
          </a:prstGeom>
          <a:gradFill flip="none" rotWithShape="1">
            <a:gsLst>
              <a:gs pos="16000">
                <a:srgbClr val="E96D48">
                  <a:alpha val="0"/>
                </a:srgbClr>
              </a:gs>
              <a:gs pos="100000">
                <a:srgbClr val="D13C1D"/>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750"/>
                                        <p:tgtEl>
                                          <p:spTgt spid="18"/>
                                        </p:tgtEl>
                                      </p:cBhvr>
                                    </p:animEffect>
                                  </p:childTnLst>
                                </p:cTn>
                              </p:par>
                              <p:par>
                                <p:cTn id="8" presetID="22" presetClass="entr" presetSubtype="2"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right)">
                                      <p:cBhvr>
                                        <p:cTn id="10" dur="750"/>
                                        <p:tgtEl>
                                          <p:spTgt spid="8"/>
                                        </p:tgtEl>
                                      </p:cBhvr>
                                    </p:animEffect>
                                  </p:childTnLst>
                                </p:cTn>
                              </p:par>
                            </p:childTnLst>
                          </p:cTn>
                        </p:par>
                        <p:par>
                          <p:cTn id="11" fill="hold" nodeType="afterGroup">
                            <p:stCondLst>
                              <p:cond delay="750"/>
                            </p:stCondLst>
                            <p:childTnLst>
                              <p:par>
                                <p:cTn id="12" presetID="22" presetClass="entr" presetSubtype="4" fill="hold" grpId="0"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down)">
                                      <p:cBhvr>
                                        <p:cTn id="14" dur="750"/>
                                        <p:tgtEl>
                                          <p:spTgt spid="21"/>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750"/>
                                        <p:tgtEl>
                                          <p:spTgt spid="22"/>
                                        </p:tgtEl>
                                      </p:cBhvr>
                                    </p:animEffect>
                                  </p:childTnLst>
                                </p:cTn>
                              </p:par>
                            </p:childTnLst>
                          </p:cTn>
                        </p:par>
                        <p:par>
                          <p:cTn id="18" fill="hold" nodeType="afterGroup">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750"/>
                                        <p:tgtEl>
                                          <p:spTgt spid="32"/>
                                        </p:tgtEl>
                                      </p:cBhvr>
                                    </p:animEffect>
                                    <p:anim calcmode="lin" valueType="num">
                                      <p:cBhvr>
                                        <p:cTn id="22" dur="750" fill="hold"/>
                                        <p:tgtEl>
                                          <p:spTgt spid="32"/>
                                        </p:tgtEl>
                                        <p:attrNameLst>
                                          <p:attrName>ppt_x</p:attrName>
                                        </p:attrNameLst>
                                      </p:cBhvr>
                                      <p:tavLst>
                                        <p:tav tm="0">
                                          <p:val>
                                            <p:strVal val="#ppt_x"/>
                                          </p:val>
                                        </p:tav>
                                        <p:tav tm="100000">
                                          <p:val>
                                            <p:strVal val="#ppt_x"/>
                                          </p:val>
                                        </p:tav>
                                      </p:tavLst>
                                    </p:anim>
                                    <p:anim calcmode="lin" valueType="num">
                                      <p:cBhvr>
                                        <p:cTn id="23" dur="750" fill="hold"/>
                                        <p:tgtEl>
                                          <p:spTgt spid="32"/>
                                        </p:tgtEl>
                                        <p:attrNameLst>
                                          <p:attrName>ppt_y</p:attrName>
                                        </p:attrNameLst>
                                      </p:cBhvr>
                                      <p:tavLst>
                                        <p:tav tm="0">
                                          <p:val>
                                            <p:strVal val="#ppt_y+.1"/>
                                          </p:val>
                                        </p:tav>
                                        <p:tav tm="100000">
                                          <p:val>
                                            <p:strVal val="#ppt_y"/>
                                          </p:val>
                                        </p:tav>
                                      </p:tavLst>
                                    </p:anim>
                                  </p:childTnLst>
                                </p:cTn>
                              </p:par>
                            </p:childTnLst>
                          </p:cTn>
                        </p:par>
                        <p:par>
                          <p:cTn id="24" fill="hold" nodeType="afterGroup">
                            <p:stCondLst>
                              <p:cond delay="2250"/>
                            </p:stCondLst>
                            <p:childTnLst>
                              <p:par>
                                <p:cTn id="25" presetID="53" presetClass="entr" presetSubtype="0"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750" fill="hold"/>
                                        <p:tgtEl>
                                          <p:spTgt spid="23"/>
                                        </p:tgtEl>
                                        <p:attrNameLst>
                                          <p:attrName>ppt_w</p:attrName>
                                        </p:attrNameLst>
                                      </p:cBhvr>
                                      <p:tavLst>
                                        <p:tav tm="0">
                                          <p:val>
                                            <p:fltVal val="0"/>
                                          </p:val>
                                        </p:tav>
                                        <p:tav tm="100000">
                                          <p:val>
                                            <p:strVal val="#ppt_w"/>
                                          </p:val>
                                        </p:tav>
                                      </p:tavLst>
                                    </p:anim>
                                    <p:anim calcmode="lin" valueType="num">
                                      <p:cBhvr>
                                        <p:cTn id="28" dur="750" fill="hold"/>
                                        <p:tgtEl>
                                          <p:spTgt spid="23"/>
                                        </p:tgtEl>
                                        <p:attrNameLst>
                                          <p:attrName>ppt_h</p:attrName>
                                        </p:attrNameLst>
                                      </p:cBhvr>
                                      <p:tavLst>
                                        <p:tav tm="0">
                                          <p:val>
                                            <p:fltVal val="0"/>
                                          </p:val>
                                        </p:tav>
                                        <p:tav tm="100000">
                                          <p:val>
                                            <p:strVal val="#ppt_h"/>
                                          </p:val>
                                        </p:tav>
                                      </p:tavLst>
                                    </p:anim>
                                    <p:animEffect transition="in" filter="fade">
                                      <p:cBhvr>
                                        <p:cTn id="29" dur="750"/>
                                        <p:tgtEl>
                                          <p:spTgt spid="23"/>
                                        </p:tgtEl>
                                      </p:cBhvr>
                                    </p:animEffect>
                                  </p:childTnLst>
                                </p:cTn>
                              </p:par>
                            </p:childTnLst>
                          </p:cTn>
                        </p:par>
                        <p:par>
                          <p:cTn id="30" fill="hold" nodeType="afterGroup">
                            <p:stCondLst>
                              <p:cond delay="3000"/>
                            </p:stCondLst>
                            <p:childTnLst>
                              <p:par>
                                <p:cTn id="31" presetID="22" presetClass="entr" presetSubtype="8" fill="hold" nodeType="after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wipe(left)">
                                      <p:cBhvr>
                                        <p:cTn id="33" dur="750"/>
                                        <p:tgtEl>
                                          <p:spTgt spid="29"/>
                                        </p:tgtEl>
                                      </p:cBhvr>
                                    </p:animEffect>
                                  </p:childTnLst>
                                </p:cTn>
                              </p:par>
                            </p:childTnLst>
                          </p:cTn>
                        </p:par>
                        <p:par>
                          <p:cTn id="34" fill="hold" nodeType="afterGroup">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750"/>
                                        <p:tgtEl>
                                          <p:spTgt spid="30"/>
                                        </p:tgtEl>
                                      </p:cBhvr>
                                    </p:animEffect>
                                    <p:anim calcmode="lin" valueType="num">
                                      <p:cBhvr>
                                        <p:cTn id="38" dur="750" fill="hold"/>
                                        <p:tgtEl>
                                          <p:spTgt spid="30"/>
                                        </p:tgtEl>
                                        <p:attrNameLst>
                                          <p:attrName>ppt_x</p:attrName>
                                        </p:attrNameLst>
                                      </p:cBhvr>
                                      <p:tavLst>
                                        <p:tav tm="0">
                                          <p:val>
                                            <p:strVal val="#ppt_x"/>
                                          </p:val>
                                        </p:tav>
                                        <p:tav tm="100000">
                                          <p:val>
                                            <p:strVal val="#ppt_x"/>
                                          </p:val>
                                        </p:tav>
                                      </p:tavLst>
                                    </p:anim>
                                    <p:anim calcmode="lin" valueType="num">
                                      <p:cBhvr>
                                        <p:cTn id="39" dur="75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30"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cstate="email">
            <a:extLst>
              <a:ext uri="{28A0092B-C50C-407E-A947-70E740481C1C}">
                <a14:useLocalDpi xmlns:a14="http://schemas.microsoft.com/office/drawing/2010/main"/>
              </a:ext>
            </a:extLst>
          </a:blip>
          <a:srcRect l="10229" t="7447" r="12756"/>
          <a:stretch>
            <a:fillRect/>
          </a:stretch>
        </p:blipFill>
        <p:spPr>
          <a:xfrm>
            <a:off x="0" y="2066191"/>
            <a:ext cx="12192000" cy="6392008"/>
          </a:xfrm>
          <a:custGeom>
            <a:avLst/>
            <a:gdLst>
              <a:gd name="connsiteX0" fmla="*/ 0 w 12192000"/>
              <a:gd name="connsiteY0" fmla="*/ 0 h 6392008"/>
              <a:gd name="connsiteX1" fmla="*/ 12192000 w 12192000"/>
              <a:gd name="connsiteY1" fmla="*/ 0 h 6392008"/>
              <a:gd name="connsiteX2" fmla="*/ 12192000 w 12192000"/>
              <a:gd name="connsiteY2" fmla="*/ 6392008 h 6392008"/>
              <a:gd name="connsiteX3" fmla="*/ 0 w 12192000"/>
              <a:gd name="connsiteY3" fmla="*/ 6392008 h 6392008"/>
            </a:gdLst>
            <a:ahLst/>
            <a:cxnLst>
              <a:cxn ang="0">
                <a:pos x="connsiteX0" y="connsiteY0"/>
              </a:cxn>
              <a:cxn ang="0">
                <a:pos x="connsiteX1" y="connsiteY1"/>
              </a:cxn>
              <a:cxn ang="0">
                <a:pos x="connsiteX2" y="connsiteY2"/>
              </a:cxn>
              <a:cxn ang="0">
                <a:pos x="connsiteX3" y="connsiteY3"/>
              </a:cxn>
            </a:cxnLst>
            <a:rect l="l" t="t" r="r" b="b"/>
            <a:pathLst>
              <a:path w="12192000" h="6392008">
                <a:moveTo>
                  <a:pt x="0" y="0"/>
                </a:moveTo>
                <a:lnTo>
                  <a:pt x="12192000" y="0"/>
                </a:lnTo>
                <a:lnTo>
                  <a:pt x="12192000" y="6392008"/>
                </a:lnTo>
                <a:lnTo>
                  <a:pt x="0" y="6392008"/>
                </a:lnTo>
                <a:close/>
              </a:path>
            </a:pathLst>
          </a:custGeom>
        </p:spPr>
      </p:pic>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3695700"/>
            <a:ext cx="4645890" cy="3352800"/>
          </a:xfrm>
          <a:prstGeom prst="rect">
            <a:avLst/>
          </a:prstGeom>
        </p:spPr>
      </p:pic>
      <p:sp>
        <p:nvSpPr>
          <p:cNvPr id="5" name="Freeform 6"/>
          <p:cNvSpPr/>
          <p:nvPr/>
        </p:nvSpPr>
        <p:spPr bwMode="auto">
          <a:xfrm flipV="1">
            <a:off x="8156981" y="5421732"/>
            <a:ext cx="5711419" cy="2439865"/>
          </a:xfrm>
          <a:custGeom>
            <a:avLst/>
            <a:gdLst>
              <a:gd name="T0" fmla="*/ 1505 w 1655"/>
              <a:gd name="T1" fmla="*/ 590 h 669"/>
              <a:gd name="T2" fmla="*/ 1462 w 1655"/>
              <a:gd name="T3" fmla="*/ 597 h 669"/>
              <a:gd name="T4" fmla="*/ 984 w 1655"/>
              <a:gd name="T5" fmla="*/ 646 h 669"/>
              <a:gd name="T6" fmla="*/ 711 w 1655"/>
              <a:gd name="T7" fmla="*/ 663 h 669"/>
              <a:gd name="T8" fmla="*/ 442 w 1655"/>
              <a:gd name="T9" fmla="*/ 669 h 669"/>
              <a:gd name="T10" fmla="*/ 907 w 1655"/>
              <a:gd name="T11" fmla="*/ 624 h 669"/>
              <a:gd name="T12" fmla="*/ 1077 w 1655"/>
              <a:gd name="T13" fmla="*/ 590 h 669"/>
              <a:gd name="T14" fmla="*/ 1113 w 1655"/>
              <a:gd name="T15" fmla="*/ 550 h 669"/>
              <a:gd name="T16" fmla="*/ 1001 w 1655"/>
              <a:gd name="T17" fmla="*/ 527 h 669"/>
              <a:gd name="T18" fmla="*/ 459 w 1655"/>
              <a:gd name="T19" fmla="*/ 488 h 669"/>
              <a:gd name="T20" fmla="*/ 76 w 1655"/>
              <a:gd name="T21" fmla="*/ 461 h 669"/>
              <a:gd name="T22" fmla="*/ 14 w 1655"/>
              <a:gd name="T23" fmla="*/ 422 h 669"/>
              <a:gd name="T24" fmla="*/ 67 w 1655"/>
              <a:gd name="T25" fmla="*/ 400 h 669"/>
              <a:gd name="T26" fmla="*/ 744 w 1655"/>
              <a:gd name="T27" fmla="*/ 326 h 669"/>
              <a:gd name="T28" fmla="*/ 949 w 1655"/>
              <a:gd name="T29" fmla="*/ 284 h 669"/>
              <a:gd name="T30" fmla="*/ 777 w 1655"/>
              <a:gd name="T31" fmla="*/ 225 h 669"/>
              <a:gd name="T32" fmla="*/ 233 w 1655"/>
              <a:gd name="T33" fmla="*/ 200 h 669"/>
              <a:gd name="T34" fmla="*/ 68 w 1655"/>
              <a:gd name="T35" fmla="*/ 172 h 669"/>
              <a:gd name="T36" fmla="*/ 151 w 1655"/>
              <a:gd name="T37" fmla="*/ 125 h 669"/>
              <a:gd name="T38" fmla="*/ 356 w 1655"/>
              <a:gd name="T39" fmla="*/ 105 h 669"/>
              <a:gd name="T40" fmla="*/ 698 w 1655"/>
              <a:gd name="T41" fmla="*/ 81 h 669"/>
              <a:gd name="T42" fmla="*/ 750 w 1655"/>
              <a:gd name="T43" fmla="*/ 58 h 669"/>
              <a:gd name="T44" fmla="*/ 708 w 1655"/>
              <a:gd name="T45" fmla="*/ 30 h 669"/>
              <a:gd name="T46" fmla="*/ 428 w 1655"/>
              <a:gd name="T47" fmla="*/ 0 h 669"/>
              <a:gd name="T48" fmla="*/ 799 w 1655"/>
              <a:gd name="T49" fmla="*/ 19 h 669"/>
              <a:gd name="T50" fmla="*/ 861 w 1655"/>
              <a:gd name="T51" fmla="*/ 28 h 669"/>
              <a:gd name="T52" fmla="*/ 899 w 1655"/>
              <a:gd name="T53" fmla="*/ 51 h 669"/>
              <a:gd name="T54" fmla="*/ 874 w 1655"/>
              <a:gd name="T55" fmla="*/ 78 h 669"/>
              <a:gd name="T56" fmla="*/ 645 w 1655"/>
              <a:gd name="T57" fmla="*/ 114 h 669"/>
              <a:gd name="T58" fmla="*/ 465 w 1655"/>
              <a:gd name="T59" fmla="*/ 134 h 669"/>
              <a:gd name="T60" fmla="*/ 401 w 1655"/>
              <a:gd name="T61" fmla="*/ 155 h 669"/>
              <a:gd name="T62" fmla="*/ 466 w 1655"/>
              <a:gd name="T63" fmla="*/ 178 h 669"/>
              <a:gd name="T64" fmla="*/ 1230 w 1655"/>
              <a:gd name="T65" fmla="*/ 259 h 669"/>
              <a:gd name="T66" fmla="*/ 1268 w 1655"/>
              <a:gd name="T67" fmla="*/ 287 h 669"/>
              <a:gd name="T68" fmla="*/ 1228 w 1655"/>
              <a:gd name="T69" fmla="*/ 301 h 669"/>
              <a:gd name="T70" fmla="*/ 487 w 1655"/>
              <a:gd name="T71" fmla="*/ 400 h 669"/>
              <a:gd name="T72" fmla="*/ 431 w 1655"/>
              <a:gd name="T73" fmla="*/ 413 h 669"/>
              <a:gd name="T74" fmla="*/ 523 w 1655"/>
              <a:gd name="T75" fmla="*/ 449 h 669"/>
              <a:gd name="T76" fmla="*/ 1148 w 1655"/>
              <a:gd name="T77" fmla="*/ 493 h 669"/>
              <a:gd name="T78" fmla="*/ 1583 w 1655"/>
              <a:gd name="T79" fmla="*/ 565 h 669"/>
              <a:gd name="T80" fmla="*/ 1505 w 1655"/>
              <a:gd name="T81" fmla="*/ 590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55" h="669">
                <a:moveTo>
                  <a:pt x="1505" y="590"/>
                </a:moveTo>
                <a:cubicBezTo>
                  <a:pt x="1491" y="593"/>
                  <a:pt x="1476" y="595"/>
                  <a:pt x="1462" y="597"/>
                </a:cubicBezTo>
                <a:cubicBezTo>
                  <a:pt x="1316" y="620"/>
                  <a:pt x="1147" y="633"/>
                  <a:pt x="984" y="646"/>
                </a:cubicBezTo>
                <a:cubicBezTo>
                  <a:pt x="894" y="653"/>
                  <a:pt x="803" y="659"/>
                  <a:pt x="711" y="663"/>
                </a:cubicBezTo>
                <a:cubicBezTo>
                  <a:pt x="629" y="666"/>
                  <a:pt x="519" y="663"/>
                  <a:pt x="442" y="669"/>
                </a:cubicBezTo>
                <a:cubicBezTo>
                  <a:pt x="651" y="652"/>
                  <a:pt x="807" y="636"/>
                  <a:pt x="907" y="624"/>
                </a:cubicBezTo>
                <a:cubicBezTo>
                  <a:pt x="952" y="619"/>
                  <a:pt x="1027" y="610"/>
                  <a:pt x="1077" y="590"/>
                </a:cubicBezTo>
                <a:cubicBezTo>
                  <a:pt x="1092" y="585"/>
                  <a:pt x="1143" y="566"/>
                  <a:pt x="1113" y="550"/>
                </a:cubicBezTo>
                <a:cubicBezTo>
                  <a:pt x="1092" y="539"/>
                  <a:pt x="1046" y="532"/>
                  <a:pt x="1001" y="527"/>
                </a:cubicBezTo>
                <a:cubicBezTo>
                  <a:pt x="831" y="506"/>
                  <a:pt x="648" y="493"/>
                  <a:pt x="459" y="488"/>
                </a:cubicBezTo>
                <a:cubicBezTo>
                  <a:pt x="334" y="484"/>
                  <a:pt x="168" y="485"/>
                  <a:pt x="76" y="461"/>
                </a:cubicBezTo>
                <a:cubicBezTo>
                  <a:pt x="66" y="459"/>
                  <a:pt x="0" y="442"/>
                  <a:pt x="14" y="422"/>
                </a:cubicBezTo>
                <a:cubicBezTo>
                  <a:pt x="21" y="412"/>
                  <a:pt x="47" y="405"/>
                  <a:pt x="67" y="400"/>
                </a:cubicBezTo>
                <a:cubicBezTo>
                  <a:pt x="247" y="359"/>
                  <a:pt x="509" y="347"/>
                  <a:pt x="744" y="326"/>
                </a:cubicBezTo>
                <a:cubicBezTo>
                  <a:pt x="832" y="318"/>
                  <a:pt x="930" y="306"/>
                  <a:pt x="949" y="284"/>
                </a:cubicBezTo>
                <a:cubicBezTo>
                  <a:pt x="971" y="259"/>
                  <a:pt x="876" y="236"/>
                  <a:pt x="777" y="225"/>
                </a:cubicBezTo>
                <a:cubicBezTo>
                  <a:pt x="607" y="207"/>
                  <a:pt x="412" y="210"/>
                  <a:pt x="233" y="200"/>
                </a:cubicBezTo>
                <a:cubicBezTo>
                  <a:pt x="165" y="195"/>
                  <a:pt x="93" y="188"/>
                  <a:pt x="68" y="172"/>
                </a:cubicBezTo>
                <a:cubicBezTo>
                  <a:pt x="45" y="158"/>
                  <a:pt x="117" y="134"/>
                  <a:pt x="151" y="125"/>
                </a:cubicBezTo>
                <a:cubicBezTo>
                  <a:pt x="168" y="121"/>
                  <a:pt x="200" y="113"/>
                  <a:pt x="356" y="105"/>
                </a:cubicBezTo>
                <a:cubicBezTo>
                  <a:pt x="471" y="100"/>
                  <a:pt x="588" y="101"/>
                  <a:pt x="698" y="81"/>
                </a:cubicBezTo>
                <a:cubicBezTo>
                  <a:pt x="721" y="77"/>
                  <a:pt x="748" y="70"/>
                  <a:pt x="750" y="58"/>
                </a:cubicBezTo>
                <a:cubicBezTo>
                  <a:pt x="753" y="46"/>
                  <a:pt x="730" y="36"/>
                  <a:pt x="708" y="30"/>
                </a:cubicBezTo>
                <a:cubicBezTo>
                  <a:pt x="624" y="8"/>
                  <a:pt x="525" y="4"/>
                  <a:pt x="428" y="0"/>
                </a:cubicBezTo>
                <a:cubicBezTo>
                  <a:pt x="552" y="5"/>
                  <a:pt x="676" y="9"/>
                  <a:pt x="799" y="19"/>
                </a:cubicBezTo>
                <a:cubicBezTo>
                  <a:pt x="820" y="21"/>
                  <a:pt x="842" y="23"/>
                  <a:pt x="861" y="28"/>
                </a:cubicBezTo>
                <a:cubicBezTo>
                  <a:pt x="880" y="33"/>
                  <a:pt x="896" y="41"/>
                  <a:pt x="899" y="51"/>
                </a:cubicBezTo>
                <a:cubicBezTo>
                  <a:pt x="901" y="61"/>
                  <a:pt x="890" y="71"/>
                  <a:pt x="874" y="78"/>
                </a:cubicBezTo>
                <a:cubicBezTo>
                  <a:pt x="815" y="103"/>
                  <a:pt x="720" y="108"/>
                  <a:pt x="645" y="114"/>
                </a:cubicBezTo>
                <a:cubicBezTo>
                  <a:pt x="584" y="119"/>
                  <a:pt x="522" y="123"/>
                  <a:pt x="465" y="134"/>
                </a:cubicBezTo>
                <a:cubicBezTo>
                  <a:pt x="446" y="137"/>
                  <a:pt x="403" y="144"/>
                  <a:pt x="401" y="155"/>
                </a:cubicBezTo>
                <a:cubicBezTo>
                  <a:pt x="400" y="168"/>
                  <a:pt x="446" y="175"/>
                  <a:pt x="466" y="178"/>
                </a:cubicBezTo>
                <a:cubicBezTo>
                  <a:pt x="699" y="216"/>
                  <a:pt x="1046" y="208"/>
                  <a:pt x="1230" y="259"/>
                </a:cubicBezTo>
                <a:cubicBezTo>
                  <a:pt x="1258" y="267"/>
                  <a:pt x="1281" y="278"/>
                  <a:pt x="1268" y="287"/>
                </a:cubicBezTo>
                <a:cubicBezTo>
                  <a:pt x="1261" y="293"/>
                  <a:pt x="1245" y="297"/>
                  <a:pt x="1228" y="301"/>
                </a:cubicBezTo>
                <a:cubicBezTo>
                  <a:pt x="1022" y="348"/>
                  <a:pt x="728" y="364"/>
                  <a:pt x="487" y="400"/>
                </a:cubicBezTo>
                <a:cubicBezTo>
                  <a:pt x="465" y="404"/>
                  <a:pt x="441" y="408"/>
                  <a:pt x="431" y="413"/>
                </a:cubicBezTo>
                <a:cubicBezTo>
                  <a:pt x="406" y="428"/>
                  <a:pt x="467" y="442"/>
                  <a:pt x="523" y="449"/>
                </a:cubicBezTo>
                <a:cubicBezTo>
                  <a:pt x="719" y="474"/>
                  <a:pt x="933" y="482"/>
                  <a:pt x="1148" y="493"/>
                </a:cubicBezTo>
                <a:cubicBezTo>
                  <a:pt x="1283" y="500"/>
                  <a:pt x="1655" y="513"/>
                  <a:pt x="1583" y="565"/>
                </a:cubicBezTo>
                <a:cubicBezTo>
                  <a:pt x="1570" y="575"/>
                  <a:pt x="1540" y="583"/>
                  <a:pt x="1505" y="590"/>
                </a:cubicBezTo>
                <a:close/>
              </a:path>
            </a:pathLst>
          </a:custGeom>
          <a:solidFill>
            <a:srgbClr val="F5BEAE">
              <a:alpha val="84000"/>
            </a:srgbClr>
          </a:solidFill>
          <a:ln w="14288" cap="flat">
            <a:noFill/>
            <a:prstDash val="solid"/>
            <a:miter lim="800000"/>
          </a:ln>
        </p:spPr>
        <p:txBody>
          <a:bodyPr vert="horz" wrap="square" lIns="91440" tIns="45720" rIns="91440" bIns="45720" numCol="1" anchor="t" anchorCtr="0" compatLnSpc="1"/>
          <a:lstStyle/>
          <a:p>
            <a:endParaRPr lang="zh-CN" altLang="en-US"/>
          </a:p>
        </p:txBody>
      </p:sp>
      <p:sp>
        <p:nvSpPr>
          <p:cNvPr id="8" name="Freeform 11"/>
          <p:cNvSpPr/>
          <p:nvPr/>
        </p:nvSpPr>
        <p:spPr bwMode="auto">
          <a:xfrm rot="21190420">
            <a:off x="5979751" y="6234305"/>
            <a:ext cx="1575380" cy="417250"/>
          </a:xfrm>
          <a:custGeom>
            <a:avLst/>
            <a:gdLst>
              <a:gd name="T0" fmla="*/ 3 w 1677"/>
              <a:gd name="T1" fmla="*/ 0 h 201"/>
              <a:gd name="T2" fmla="*/ 1677 w 1677"/>
              <a:gd name="T3" fmla="*/ 148 h 201"/>
              <a:gd name="T4" fmla="*/ 1653 w 1677"/>
              <a:gd name="T5" fmla="*/ 160 h 201"/>
              <a:gd name="T6" fmla="*/ 1308 w 1677"/>
              <a:gd name="T7" fmla="*/ 185 h 201"/>
              <a:gd name="T8" fmla="*/ 965 w 1677"/>
              <a:gd name="T9" fmla="*/ 115 h 201"/>
              <a:gd name="T10" fmla="*/ 611 w 1677"/>
              <a:gd name="T11" fmla="*/ 97 h 201"/>
              <a:gd name="T12" fmla="*/ 525 w 1677"/>
              <a:gd name="T13" fmla="*/ 102 h 201"/>
              <a:gd name="T14" fmla="*/ 443 w 1677"/>
              <a:gd name="T15" fmla="*/ 60 h 201"/>
              <a:gd name="T16" fmla="*/ 286 w 1677"/>
              <a:gd name="T17" fmla="*/ 69 h 201"/>
              <a:gd name="T18" fmla="*/ 144 w 1677"/>
              <a:gd name="T19" fmla="*/ 118 h 201"/>
              <a:gd name="T20" fmla="*/ 0 w 1677"/>
              <a:gd name="T21" fmla="*/ 97 h 201"/>
              <a:gd name="T22" fmla="*/ 3 w 1677"/>
              <a:gd name="T2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76" h="201">
                <a:moveTo>
                  <a:pt x="3" y="0"/>
                </a:moveTo>
                <a:cubicBezTo>
                  <a:pt x="566" y="2"/>
                  <a:pt x="1131" y="52"/>
                  <a:pt x="1677" y="148"/>
                </a:cubicBezTo>
                <a:cubicBezTo>
                  <a:pt x="1670" y="152"/>
                  <a:pt x="1661" y="156"/>
                  <a:pt x="1653" y="160"/>
                </a:cubicBezTo>
                <a:cubicBezTo>
                  <a:pt x="1555" y="199"/>
                  <a:pt x="1425" y="201"/>
                  <a:pt x="1308" y="185"/>
                </a:cubicBezTo>
                <a:cubicBezTo>
                  <a:pt x="1190" y="170"/>
                  <a:pt x="1079" y="138"/>
                  <a:pt x="965" y="115"/>
                </a:cubicBezTo>
                <a:cubicBezTo>
                  <a:pt x="850" y="92"/>
                  <a:pt x="726" y="78"/>
                  <a:pt x="611" y="97"/>
                </a:cubicBezTo>
                <a:cubicBezTo>
                  <a:pt x="583" y="101"/>
                  <a:pt x="554" y="108"/>
                  <a:pt x="525" y="102"/>
                </a:cubicBezTo>
                <a:cubicBezTo>
                  <a:pt x="491" y="95"/>
                  <a:pt x="473" y="73"/>
                  <a:pt x="443" y="60"/>
                </a:cubicBezTo>
                <a:cubicBezTo>
                  <a:pt x="396" y="41"/>
                  <a:pt x="333" y="52"/>
                  <a:pt x="286" y="69"/>
                </a:cubicBezTo>
                <a:cubicBezTo>
                  <a:pt x="239" y="86"/>
                  <a:pt x="198" y="110"/>
                  <a:pt x="144" y="118"/>
                </a:cubicBezTo>
                <a:cubicBezTo>
                  <a:pt x="95" y="125"/>
                  <a:pt x="41" y="116"/>
                  <a:pt x="0" y="97"/>
                </a:cubicBezTo>
                <a:lnTo>
                  <a:pt x="3" y="0"/>
                </a:lnTo>
                <a:close/>
              </a:path>
            </a:pathLst>
          </a:custGeom>
          <a:solidFill>
            <a:srgbClr val="E6A695">
              <a:alpha val="37000"/>
            </a:srgbClr>
          </a:solidFill>
          <a:ln w="14288" cap="flat">
            <a:noFill/>
            <a:prstDash val="solid"/>
            <a:miter lim="800000"/>
          </a:ln>
        </p:spPr>
        <p:txBody>
          <a:bodyPr vert="horz" wrap="square" lIns="91440" tIns="45720" rIns="91440" bIns="45720" numCol="1" anchor="t" anchorCtr="0" compatLnSpc="1"/>
          <a:lstStyle/>
          <a:p>
            <a:endParaRPr lang="zh-CN" altLang="en-US"/>
          </a:p>
        </p:txBody>
      </p:sp>
      <p:pic>
        <p:nvPicPr>
          <p:cNvPr id="7" name="图片 6"/>
          <p:cNvPicPr>
            <a:picLocks noChangeAspect="1"/>
          </p:cNvPicPr>
          <p:nvPr/>
        </p:nvPicPr>
        <p:blipFill>
          <a:blip r:embed="rId4">
            <a:extLst>
              <a:ext uri="{28A0092B-C50C-407E-A947-70E740481C1C}">
                <a14:useLocalDpi xmlns:a14="http://schemas.microsoft.com/office/drawing/2010/main"/>
              </a:ext>
            </a:extLst>
          </a:blip>
          <a:stretch>
            <a:fillRect/>
          </a:stretch>
        </p:blipFill>
        <p:spPr>
          <a:xfrm flipH="1">
            <a:off x="5505450" y="5848350"/>
            <a:ext cx="1352550" cy="598839"/>
          </a:xfrm>
          <a:prstGeom prst="rect">
            <a:avLst/>
          </a:prstGeom>
          <a:effectLst>
            <a:reflection blurRad="6350" stA="34000" endPos="26000" dir="5400000" sy="-100000" algn="bl" rotWithShape="0"/>
          </a:effectLst>
        </p:spPr>
      </p:pic>
      <p:grpSp>
        <p:nvGrpSpPr>
          <p:cNvPr id="12" name="组合 11"/>
          <p:cNvGrpSpPr/>
          <p:nvPr/>
        </p:nvGrpSpPr>
        <p:grpSpPr>
          <a:xfrm>
            <a:off x="1163218" y="1531203"/>
            <a:ext cx="3427832" cy="2137831"/>
            <a:chOff x="1182268" y="1340703"/>
            <a:chExt cx="3427832" cy="2137831"/>
          </a:xfrm>
        </p:grpSpPr>
        <p:sp>
          <p:nvSpPr>
            <p:cNvPr id="10" name="文本框 9"/>
            <p:cNvSpPr txBox="1"/>
            <p:nvPr/>
          </p:nvSpPr>
          <p:spPr>
            <a:xfrm>
              <a:off x="1182268" y="1340703"/>
              <a:ext cx="3103982" cy="1015663"/>
            </a:xfrm>
            <a:prstGeom prst="rect">
              <a:avLst/>
            </a:prstGeom>
            <a:noFill/>
          </p:spPr>
          <p:txBody>
            <a:bodyPr vert="horz" wrap="square" rtlCol="0">
              <a:spAutoFit/>
            </a:bodyPr>
            <a:lstStyle/>
            <a:p>
              <a:pPr algn="dist"/>
              <a:r>
                <a:rPr lang="zh-CN" altLang="en-US" sz="6000" b="1" spc="-300">
                  <a:gradFill>
                    <a:gsLst>
                      <a:gs pos="0">
                        <a:srgbClr val="E96D48"/>
                      </a:gs>
                      <a:gs pos="100000">
                        <a:srgbClr val="D13C1D"/>
                      </a:gs>
                    </a:gsLst>
                    <a:lin ang="2700000" scaled="1"/>
                  </a:gradFill>
                  <a:latin typeface="汉仪尚巍和风体 W" panose="00020600040101010101" pitchFamily="18" charset="-122"/>
                  <a:ea typeface="汉仪尚巍和风体 W" panose="00020600040101010101" pitchFamily="18" charset="-122"/>
                </a:rPr>
                <a:t>红船精神</a:t>
              </a:r>
            </a:p>
          </p:txBody>
        </p:sp>
        <p:sp>
          <p:nvSpPr>
            <p:cNvPr id="11" name="矩形 10"/>
            <p:cNvSpPr/>
            <p:nvPr/>
          </p:nvSpPr>
          <p:spPr>
            <a:xfrm>
              <a:off x="1324293" y="2057400"/>
              <a:ext cx="3285807" cy="1421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defRPr/>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开天辟地、敢为人先的首创精神</a:t>
              </a:r>
            </a:p>
            <a:p>
              <a:pPr lvl="0">
                <a:lnSpc>
                  <a:spcPct val="150000"/>
                </a:lnSpc>
                <a:defRPr/>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坚定理想、百折不挠的奋斗精神</a:t>
              </a:r>
            </a:p>
            <a:p>
              <a:pPr lvl="0">
                <a:lnSpc>
                  <a:spcPct val="150000"/>
                </a:lnSpc>
                <a:defRPr/>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立党为公、忠诚为民的奉献精神 </a:t>
              </a:r>
            </a:p>
          </p:txBody>
        </p:sp>
      </p:grpSp>
      <p:grpSp>
        <p:nvGrpSpPr>
          <p:cNvPr id="15" name="组合 14"/>
          <p:cNvGrpSpPr/>
          <p:nvPr/>
        </p:nvGrpSpPr>
        <p:grpSpPr>
          <a:xfrm>
            <a:off x="5344693" y="1219884"/>
            <a:ext cx="2305050" cy="571500"/>
            <a:chOff x="4838700" y="1924050"/>
            <a:chExt cx="2305050" cy="571500"/>
          </a:xfrm>
        </p:grpSpPr>
        <p:sp>
          <p:nvSpPr>
            <p:cNvPr id="13" name="五边形 12"/>
            <p:cNvSpPr/>
            <p:nvPr/>
          </p:nvSpPr>
          <p:spPr>
            <a:xfrm>
              <a:off x="4838700" y="1924050"/>
              <a:ext cx="2305050"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4953000" y="1996470"/>
              <a:ext cx="2000250" cy="461665"/>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井冈山精神</a:t>
              </a:r>
            </a:p>
          </p:txBody>
        </p:sp>
      </p:grpSp>
      <p:grpSp>
        <p:nvGrpSpPr>
          <p:cNvPr id="26" name="组合 25"/>
          <p:cNvGrpSpPr/>
          <p:nvPr/>
        </p:nvGrpSpPr>
        <p:grpSpPr>
          <a:xfrm flipH="1">
            <a:off x="7859293" y="1219884"/>
            <a:ext cx="2305050" cy="571500"/>
            <a:chOff x="4838700" y="1924050"/>
            <a:chExt cx="2305050" cy="571500"/>
          </a:xfrm>
        </p:grpSpPr>
        <p:sp>
          <p:nvSpPr>
            <p:cNvPr id="27" name="五边形 26"/>
            <p:cNvSpPr/>
            <p:nvPr/>
          </p:nvSpPr>
          <p:spPr>
            <a:xfrm>
              <a:off x="4838700" y="1924050"/>
              <a:ext cx="2305050"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4953000" y="1996470"/>
              <a:ext cx="2000250" cy="461665"/>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长征精神</a:t>
              </a:r>
            </a:p>
          </p:txBody>
        </p:sp>
      </p:grpSp>
      <p:grpSp>
        <p:nvGrpSpPr>
          <p:cNvPr id="29" name="组合 28"/>
          <p:cNvGrpSpPr/>
          <p:nvPr/>
        </p:nvGrpSpPr>
        <p:grpSpPr>
          <a:xfrm>
            <a:off x="5344693" y="2089666"/>
            <a:ext cx="2305050" cy="571500"/>
            <a:chOff x="4838700" y="1924050"/>
            <a:chExt cx="2305050" cy="571500"/>
          </a:xfrm>
        </p:grpSpPr>
        <p:sp>
          <p:nvSpPr>
            <p:cNvPr id="30" name="五边形 29"/>
            <p:cNvSpPr/>
            <p:nvPr/>
          </p:nvSpPr>
          <p:spPr>
            <a:xfrm>
              <a:off x="4838700" y="1924050"/>
              <a:ext cx="2305050"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p:cNvSpPr txBox="1"/>
            <p:nvPr/>
          </p:nvSpPr>
          <p:spPr>
            <a:xfrm>
              <a:off x="4953000" y="1996470"/>
              <a:ext cx="2000250" cy="461665"/>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西柏坡精神</a:t>
              </a:r>
            </a:p>
          </p:txBody>
        </p:sp>
      </p:grpSp>
      <p:grpSp>
        <p:nvGrpSpPr>
          <p:cNvPr id="32" name="组合 31"/>
          <p:cNvGrpSpPr/>
          <p:nvPr/>
        </p:nvGrpSpPr>
        <p:grpSpPr>
          <a:xfrm flipH="1">
            <a:off x="7859293" y="2089666"/>
            <a:ext cx="2305050" cy="903417"/>
            <a:chOff x="4838700" y="1924050"/>
            <a:chExt cx="2305050" cy="903417"/>
          </a:xfrm>
        </p:grpSpPr>
        <p:sp>
          <p:nvSpPr>
            <p:cNvPr id="33" name="五边形 32"/>
            <p:cNvSpPr/>
            <p:nvPr/>
          </p:nvSpPr>
          <p:spPr>
            <a:xfrm>
              <a:off x="4838700" y="1924050"/>
              <a:ext cx="2305050"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4953000" y="1996470"/>
              <a:ext cx="2000250" cy="830997"/>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大庆精神</a:t>
              </a:r>
            </a:p>
            <a:p>
              <a:pPr algn="dist"/>
              <a:endParaRPr lang="zh-CN" altLang="en-US" sz="2400" spc="-300">
                <a:solidFill>
                  <a:schemeClr val="bg1"/>
                </a:solidFill>
                <a:latin typeface="汉仪雅酷黑 75W" panose="020B0804020202020204" pitchFamily="34" charset="-122"/>
                <a:ea typeface="汉仪雅酷黑 75W" panose="020B0804020202020204" pitchFamily="34" charset="-122"/>
              </a:endParaRPr>
            </a:p>
          </p:txBody>
        </p:sp>
      </p:grpSp>
      <p:grpSp>
        <p:nvGrpSpPr>
          <p:cNvPr id="35" name="组合 34"/>
          <p:cNvGrpSpPr/>
          <p:nvPr/>
        </p:nvGrpSpPr>
        <p:grpSpPr>
          <a:xfrm>
            <a:off x="5344693" y="2999275"/>
            <a:ext cx="2305050" cy="571500"/>
            <a:chOff x="4838700" y="1924050"/>
            <a:chExt cx="2305050" cy="571500"/>
          </a:xfrm>
        </p:grpSpPr>
        <p:sp>
          <p:nvSpPr>
            <p:cNvPr id="36" name="五边形 35"/>
            <p:cNvSpPr/>
            <p:nvPr/>
          </p:nvSpPr>
          <p:spPr>
            <a:xfrm>
              <a:off x="4838700" y="1924050"/>
              <a:ext cx="2305050"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4953000" y="1996470"/>
              <a:ext cx="2000250" cy="461665"/>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航天精神</a:t>
              </a:r>
            </a:p>
          </p:txBody>
        </p:sp>
      </p:grpSp>
      <p:grpSp>
        <p:nvGrpSpPr>
          <p:cNvPr id="38" name="组合 37"/>
          <p:cNvGrpSpPr/>
          <p:nvPr/>
        </p:nvGrpSpPr>
        <p:grpSpPr>
          <a:xfrm flipH="1">
            <a:off x="7859293" y="2999275"/>
            <a:ext cx="2305050" cy="571500"/>
            <a:chOff x="4838700" y="1924050"/>
            <a:chExt cx="2305050" cy="571500"/>
          </a:xfrm>
        </p:grpSpPr>
        <p:sp>
          <p:nvSpPr>
            <p:cNvPr id="39" name="五边形 38"/>
            <p:cNvSpPr/>
            <p:nvPr/>
          </p:nvSpPr>
          <p:spPr>
            <a:xfrm>
              <a:off x="4838700" y="1924050"/>
              <a:ext cx="2305050"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4953000" y="1996470"/>
              <a:ext cx="2000250" cy="461665"/>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抗震救灾精神</a:t>
              </a:r>
            </a:p>
          </p:txBody>
        </p:sp>
      </p:grpSp>
      <p:grpSp>
        <p:nvGrpSpPr>
          <p:cNvPr id="45" name="组合 44"/>
          <p:cNvGrpSpPr/>
          <p:nvPr/>
        </p:nvGrpSpPr>
        <p:grpSpPr>
          <a:xfrm>
            <a:off x="5344692" y="3817957"/>
            <a:ext cx="4866107" cy="571500"/>
            <a:chOff x="4838699" y="1924050"/>
            <a:chExt cx="4866107" cy="571500"/>
          </a:xfrm>
        </p:grpSpPr>
        <p:sp>
          <p:nvSpPr>
            <p:cNvPr id="46" name="五边形 45"/>
            <p:cNvSpPr/>
            <p:nvPr/>
          </p:nvSpPr>
          <p:spPr>
            <a:xfrm>
              <a:off x="4838699" y="1924050"/>
              <a:ext cx="4866107" cy="571500"/>
            </a:xfrm>
            <a:prstGeom prst="homePlate">
              <a:avLst/>
            </a:prstGeom>
            <a:gradFill flip="none" rotWithShape="1">
              <a:gsLst>
                <a:gs pos="6000">
                  <a:srgbClr val="E96D48"/>
                </a:gs>
                <a:gs pos="100000">
                  <a:srgbClr val="D13C1D"/>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p:cNvSpPr txBox="1"/>
            <p:nvPr/>
          </p:nvSpPr>
          <p:spPr>
            <a:xfrm>
              <a:off x="4952999" y="1996470"/>
              <a:ext cx="2561057" cy="461665"/>
            </a:xfrm>
            <a:prstGeom prst="rect">
              <a:avLst/>
            </a:prstGeom>
            <a:noFill/>
          </p:spPr>
          <p:txBody>
            <a:bodyPr vert="horz" wrap="square" rtlCol="0">
              <a:spAutoFit/>
            </a:bodyPr>
            <a:lstStyle/>
            <a:p>
              <a:pPr algn="dist"/>
              <a:r>
                <a:rPr lang="zh-CN" altLang="en-US" sz="2400" spc="-300">
                  <a:solidFill>
                    <a:schemeClr val="bg1"/>
                  </a:solidFill>
                  <a:latin typeface="汉仪雅酷黑 75W" panose="020B0804020202020204" pitchFamily="34" charset="-122"/>
                  <a:ea typeface="汉仪雅酷黑 75W" panose="020B0804020202020204" pitchFamily="34" charset="-122"/>
                </a:rPr>
                <a:t>焦裕禄精神</a:t>
              </a:r>
            </a:p>
          </p:txBody>
        </p:sp>
      </p:grpSp>
      <p:sp>
        <p:nvSpPr>
          <p:cNvPr id="48" name="矩形 47"/>
          <p:cNvSpPr/>
          <p:nvPr/>
        </p:nvSpPr>
        <p:spPr>
          <a:xfrm>
            <a:off x="5305743" y="4686299"/>
            <a:ext cx="5667057" cy="400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50000"/>
              </a:lnSpc>
              <a:defRPr/>
            </a:pPr>
            <a:r>
              <a:rPr lang="zh-CN" altLang="en-US" sz="1600">
                <a:solidFill>
                  <a:schemeClr val="tx1">
                    <a:lumMod val="65000"/>
                    <a:lumOff val="35000"/>
                  </a:schemeClr>
                </a:solidFill>
                <a:latin typeface="微软雅黑" panose="020B0503020204020204" pitchFamily="34" charset="-122"/>
                <a:ea typeface="微软雅黑" panose="020B0503020204020204" pitchFamily="34" charset="-122"/>
                <a:sym typeface="思源黑体" panose="020B0500000000000000" pitchFamily="34" charset="-122"/>
              </a:rPr>
              <a:t>这些精神富有时代特征、民族特色的革命文化精神，成为中国文化自信的优质基因 </a:t>
            </a:r>
          </a:p>
        </p:txBody>
      </p:sp>
      <p:pic>
        <p:nvPicPr>
          <p:cNvPr id="49" name="图片 4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96418" y="96206"/>
            <a:ext cx="1960982" cy="1175246"/>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750"/>
                                        <p:tgtEl>
                                          <p:spTgt spid="3"/>
                                        </p:tgtEl>
                                      </p:cBhvr>
                                    </p:animEffect>
                                  </p:childTnLst>
                                </p:cTn>
                              </p:par>
                            </p:childTnLst>
                          </p:cTn>
                        </p:par>
                        <p:par>
                          <p:cTn id="8" fill="hold" nodeType="afterGroup">
                            <p:stCondLst>
                              <p:cond delay="75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750"/>
                                        <p:tgtEl>
                                          <p:spTgt spid="4"/>
                                        </p:tgtEl>
                                      </p:cBhvr>
                                    </p:animEffect>
                                    <p:anim calcmode="lin" valueType="num">
                                      <p:cBhvr>
                                        <p:cTn id="12" dur="750" fill="hold"/>
                                        <p:tgtEl>
                                          <p:spTgt spid="4"/>
                                        </p:tgtEl>
                                        <p:attrNameLst>
                                          <p:attrName>ppt_x</p:attrName>
                                        </p:attrNameLst>
                                      </p:cBhvr>
                                      <p:tavLst>
                                        <p:tav tm="0">
                                          <p:val>
                                            <p:strVal val="#ppt_x"/>
                                          </p:val>
                                        </p:tav>
                                        <p:tav tm="100000">
                                          <p:val>
                                            <p:strVal val="#ppt_x"/>
                                          </p:val>
                                        </p:tav>
                                      </p:tavLst>
                                    </p:anim>
                                    <p:anim calcmode="lin" valueType="num">
                                      <p:cBhvr>
                                        <p:cTn id="13" dur="750" fill="hold"/>
                                        <p:tgtEl>
                                          <p:spTgt spid="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22" presetClass="entr" presetSubtype="2"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750"/>
                                        <p:tgtEl>
                                          <p:spTgt spid="5"/>
                                        </p:tgtEl>
                                      </p:cBhvr>
                                    </p:animEffect>
                                  </p:childTnLst>
                                </p:cTn>
                              </p:par>
                            </p:childTnLst>
                          </p:cTn>
                        </p:par>
                        <p:par>
                          <p:cTn id="18" fill="hold" nodeType="afterGroup">
                            <p:stCondLst>
                              <p:cond delay="2250"/>
                            </p:stCondLst>
                            <p:childTnLst>
                              <p:par>
                                <p:cTn id="19" presetID="42"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750"/>
                                        <p:tgtEl>
                                          <p:spTgt spid="7"/>
                                        </p:tgtEl>
                                      </p:cBhvr>
                                    </p:animEffect>
                                    <p:anim calcmode="lin" valueType="num">
                                      <p:cBhvr>
                                        <p:cTn id="22" dur="750" fill="hold"/>
                                        <p:tgtEl>
                                          <p:spTgt spid="7"/>
                                        </p:tgtEl>
                                        <p:attrNameLst>
                                          <p:attrName>ppt_x</p:attrName>
                                        </p:attrNameLst>
                                      </p:cBhvr>
                                      <p:tavLst>
                                        <p:tav tm="0">
                                          <p:val>
                                            <p:strVal val="#ppt_x"/>
                                          </p:val>
                                        </p:tav>
                                        <p:tav tm="100000">
                                          <p:val>
                                            <p:strVal val="#ppt_x"/>
                                          </p:val>
                                        </p:tav>
                                      </p:tavLst>
                                    </p:anim>
                                    <p:anim calcmode="lin" valueType="num">
                                      <p:cBhvr>
                                        <p:cTn id="23" dur="750" fill="hold"/>
                                        <p:tgtEl>
                                          <p:spTgt spid="7"/>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750"/>
                                        <p:tgtEl>
                                          <p:spTgt spid="8"/>
                                        </p:tgtEl>
                                      </p:cBhvr>
                                    </p:animEffect>
                                    <p:anim calcmode="lin" valueType="num">
                                      <p:cBhvr>
                                        <p:cTn id="27" dur="750" fill="hold"/>
                                        <p:tgtEl>
                                          <p:spTgt spid="8"/>
                                        </p:tgtEl>
                                        <p:attrNameLst>
                                          <p:attrName>ppt_x</p:attrName>
                                        </p:attrNameLst>
                                      </p:cBhvr>
                                      <p:tavLst>
                                        <p:tav tm="0">
                                          <p:val>
                                            <p:strVal val="#ppt_x"/>
                                          </p:val>
                                        </p:tav>
                                        <p:tav tm="100000">
                                          <p:val>
                                            <p:strVal val="#ppt_x"/>
                                          </p:val>
                                        </p:tav>
                                      </p:tavLst>
                                    </p:anim>
                                    <p:anim calcmode="lin" valueType="num">
                                      <p:cBhvr>
                                        <p:cTn id="28" dur="750" fill="hold"/>
                                        <p:tgtEl>
                                          <p:spTgt spid="8"/>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3000"/>
                            </p:stCondLst>
                            <p:childTnLst>
                              <p:par>
                                <p:cTn id="30" presetID="2" presetClass="entr" presetSubtype="8" fill="hold" nodeType="afterEffect">
                                  <p:stCondLst>
                                    <p:cond delay="0"/>
                                  </p:stCondLst>
                                  <p:childTnLst>
                                    <p:set>
                                      <p:cBhvr>
                                        <p:cTn id="31" dur="1" fill="hold">
                                          <p:stCondLst>
                                            <p:cond delay="0"/>
                                          </p:stCondLst>
                                        </p:cTn>
                                        <p:tgtEl>
                                          <p:spTgt spid="49"/>
                                        </p:tgtEl>
                                        <p:attrNameLst>
                                          <p:attrName>style.visibility</p:attrName>
                                        </p:attrNameLst>
                                      </p:cBhvr>
                                      <p:to>
                                        <p:strVal val="visible"/>
                                      </p:to>
                                    </p:set>
                                    <p:anim calcmode="lin" valueType="num">
                                      <p:cBhvr additive="base">
                                        <p:cTn id="32" dur="750" fill="hold"/>
                                        <p:tgtEl>
                                          <p:spTgt spid="49"/>
                                        </p:tgtEl>
                                        <p:attrNameLst>
                                          <p:attrName>ppt_x</p:attrName>
                                        </p:attrNameLst>
                                      </p:cBhvr>
                                      <p:tavLst>
                                        <p:tav tm="0">
                                          <p:val>
                                            <p:strVal val="0-#ppt_w/2"/>
                                          </p:val>
                                        </p:tav>
                                        <p:tav tm="100000">
                                          <p:val>
                                            <p:strVal val="#ppt_x"/>
                                          </p:val>
                                        </p:tav>
                                      </p:tavLst>
                                    </p:anim>
                                    <p:anim calcmode="lin" valueType="num">
                                      <p:cBhvr additive="base">
                                        <p:cTn id="33" dur="750" fill="hold"/>
                                        <p:tgtEl>
                                          <p:spTgt spid="49"/>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750"/>
                            </p:stCondLst>
                            <p:childTnLst>
                              <p:par>
                                <p:cTn id="35" presetID="47" presetClass="entr" presetSubtype="0" fill="hold"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750"/>
                                        <p:tgtEl>
                                          <p:spTgt spid="12"/>
                                        </p:tgtEl>
                                      </p:cBhvr>
                                    </p:animEffect>
                                    <p:anim calcmode="lin" valueType="num">
                                      <p:cBhvr>
                                        <p:cTn id="38" dur="750" fill="hold"/>
                                        <p:tgtEl>
                                          <p:spTgt spid="12"/>
                                        </p:tgtEl>
                                        <p:attrNameLst>
                                          <p:attrName>ppt_x</p:attrName>
                                        </p:attrNameLst>
                                      </p:cBhvr>
                                      <p:tavLst>
                                        <p:tav tm="0">
                                          <p:val>
                                            <p:strVal val="#ppt_x"/>
                                          </p:val>
                                        </p:tav>
                                        <p:tav tm="100000">
                                          <p:val>
                                            <p:strVal val="#ppt_x"/>
                                          </p:val>
                                        </p:tav>
                                      </p:tavLst>
                                    </p:anim>
                                    <p:anim calcmode="lin" valueType="num">
                                      <p:cBhvr>
                                        <p:cTn id="39" dur="750" fill="hold"/>
                                        <p:tgtEl>
                                          <p:spTgt spid="12"/>
                                        </p:tgtEl>
                                        <p:attrNameLst>
                                          <p:attrName>ppt_y</p:attrName>
                                        </p:attrNameLst>
                                      </p:cBhvr>
                                      <p:tavLst>
                                        <p:tav tm="0">
                                          <p:val>
                                            <p:strVal val="#ppt_y-.1"/>
                                          </p:val>
                                        </p:tav>
                                        <p:tav tm="100000">
                                          <p:val>
                                            <p:strVal val="#ppt_y"/>
                                          </p:val>
                                        </p:tav>
                                      </p:tavLst>
                                    </p:anim>
                                  </p:childTnLst>
                                </p:cTn>
                              </p:par>
                            </p:childTnLst>
                          </p:cTn>
                        </p:par>
                        <p:par>
                          <p:cTn id="40" fill="hold" nodeType="afterGroup">
                            <p:stCondLst>
                              <p:cond delay="4500"/>
                            </p:stCondLst>
                            <p:childTnLst>
                              <p:par>
                                <p:cTn id="41" presetID="22" presetClass="entr" presetSubtype="8" fill="hold"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750"/>
                                        <p:tgtEl>
                                          <p:spTgt spid="15"/>
                                        </p:tgtEl>
                                      </p:cBhvr>
                                    </p:animEffect>
                                  </p:childTnLst>
                                </p:cTn>
                              </p:par>
                              <p:par>
                                <p:cTn id="44" presetID="22" presetClass="entr" presetSubtype="2"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right)">
                                      <p:cBhvr>
                                        <p:cTn id="46" dur="750"/>
                                        <p:tgtEl>
                                          <p:spTgt spid="26"/>
                                        </p:tgtEl>
                                      </p:cBhvr>
                                    </p:animEffect>
                                  </p:childTnLst>
                                </p:cTn>
                              </p:par>
                              <p:par>
                                <p:cTn id="47" presetID="22" presetClass="entr" presetSubtype="8" fill="hold"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left)">
                                      <p:cBhvr>
                                        <p:cTn id="49" dur="750"/>
                                        <p:tgtEl>
                                          <p:spTgt spid="29"/>
                                        </p:tgtEl>
                                      </p:cBhvr>
                                    </p:animEffect>
                                  </p:childTnLst>
                                </p:cTn>
                              </p:par>
                              <p:par>
                                <p:cTn id="50" presetID="22" presetClass="entr" presetSubtype="2" fill="hold"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wipe(right)">
                                      <p:cBhvr>
                                        <p:cTn id="52" dur="750"/>
                                        <p:tgtEl>
                                          <p:spTgt spid="32"/>
                                        </p:tgtEl>
                                      </p:cBhvr>
                                    </p:animEffect>
                                  </p:childTnLst>
                                </p:cTn>
                              </p:par>
                              <p:par>
                                <p:cTn id="53" presetID="22" presetClass="entr" presetSubtype="8" fill="hold"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wipe(left)">
                                      <p:cBhvr>
                                        <p:cTn id="55" dur="750"/>
                                        <p:tgtEl>
                                          <p:spTgt spid="35"/>
                                        </p:tgtEl>
                                      </p:cBhvr>
                                    </p:animEffect>
                                  </p:childTnLst>
                                </p:cTn>
                              </p:par>
                              <p:par>
                                <p:cTn id="56" presetID="22" presetClass="entr" presetSubtype="2" fill="hold" nodeType="with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wipe(right)">
                                      <p:cBhvr>
                                        <p:cTn id="58" dur="750"/>
                                        <p:tgtEl>
                                          <p:spTgt spid="38"/>
                                        </p:tgtEl>
                                      </p:cBhvr>
                                    </p:animEffect>
                                  </p:childTnLst>
                                </p:cTn>
                              </p:par>
                            </p:childTnLst>
                          </p:cTn>
                        </p:par>
                        <p:par>
                          <p:cTn id="59" fill="hold" nodeType="afterGroup">
                            <p:stCondLst>
                              <p:cond delay="5250"/>
                            </p:stCondLst>
                            <p:childTnLst>
                              <p:par>
                                <p:cTn id="60" presetID="22" presetClass="entr" presetSubtype="8" fill="hold" nodeType="after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left)">
                                      <p:cBhvr>
                                        <p:cTn id="62" dur="750"/>
                                        <p:tgtEl>
                                          <p:spTgt spid="45"/>
                                        </p:tgtEl>
                                      </p:cBhvr>
                                    </p:animEffect>
                                  </p:childTnLst>
                                </p:cTn>
                              </p:par>
                            </p:childTnLst>
                          </p:cTn>
                        </p:par>
                        <p:par>
                          <p:cTn id="63" fill="hold" nodeType="afterGroup">
                            <p:stCondLst>
                              <p:cond delay="6000"/>
                            </p:stCondLst>
                            <p:childTnLst>
                              <p:par>
                                <p:cTn id="64" presetID="2" presetClass="entr" presetSubtype="2"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750" fill="hold"/>
                                        <p:tgtEl>
                                          <p:spTgt spid="48"/>
                                        </p:tgtEl>
                                        <p:attrNameLst>
                                          <p:attrName>ppt_x</p:attrName>
                                        </p:attrNameLst>
                                      </p:cBhvr>
                                      <p:tavLst>
                                        <p:tav tm="0">
                                          <p:val>
                                            <p:strVal val="1+#ppt_w/2"/>
                                          </p:val>
                                        </p:tav>
                                        <p:tav tm="100000">
                                          <p:val>
                                            <p:strVal val="#ppt_x"/>
                                          </p:val>
                                        </p:tav>
                                      </p:tavLst>
                                    </p:anim>
                                    <p:anim calcmode="lin" valueType="num">
                                      <p:cBhvr additive="base">
                                        <p:cTn id="67" dur="750" fill="hold"/>
                                        <p:tgtEl>
                                          <p:spTgt spid="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4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2343603" y="2225251"/>
            <a:ext cx="7504612" cy="1938992"/>
          </a:xfrm>
          <a:prstGeom prst="rect">
            <a:avLst/>
          </a:prstGeom>
          <a:noFill/>
        </p:spPr>
        <p:txBody>
          <a:bodyPr vert="horz" wrap="square" rtlCol="0">
            <a:spAutoFit/>
          </a:bodyPr>
          <a:lstStyle/>
          <a:p>
            <a:pPr algn="ctr"/>
            <a:r>
              <a:rPr lang="zh-CN" altLang="en-US" sz="6000" spc="-300" dirty="0">
                <a:solidFill>
                  <a:srgbClr val="FC0706"/>
                </a:solidFill>
                <a:latin typeface="汉仪雅酷黑 75W" panose="020B0804020202020204" pitchFamily="34" charset="-122"/>
                <a:ea typeface="汉仪雅酷黑 75W" panose="020B0804020202020204" pitchFamily="34" charset="-122"/>
              </a:rPr>
              <a:t>开天辟地、敢为人先的首创精神</a:t>
            </a:r>
          </a:p>
        </p:txBody>
      </p:sp>
      <p:grpSp>
        <p:nvGrpSpPr>
          <p:cNvPr id="12" name="组合 11"/>
          <p:cNvGrpSpPr/>
          <p:nvPr/>
        </p:nvGrpSpPr>
        <p:grpSpPr>
          <a:xfrm>
            <a:off x="4873232" y="1145156"/>
            <a:ext cx="2872551" cy="734613"/>
            <a:chOff x="689186" y="2296781"/>
            <a:chExt cx="2533206" cy="583085"/>
          </a:xfrm>
        </p:grpSpPr>
        <p:sp>
          <p:nvSpPr>
            <p:cNvPr id="9" name="对角圆角矩形 8"/>
            <p:cNvSpPr/>
            <p:nvPr/>
          </p:nvSpPr>
          <p:spPr>
            <a:xfrm>
              <a:off x="935024" y="2360753"/>
              <a:ext cx="1917577" cy="519113"/>
            </a:xfrm>
            <a:prstGeom prst="round2DiagRect">
              <a:avLst>
                <a:gd name="adj1" fmla="val 50000"/>
                <a:gd name="adj2" fmla="val 0"/>
              </a:avLst>
            </a:prstGeom>
            <a:gradFill>
              <a:gsLst>
                <a:gs pos="89000">
                  <a:srgbClr val="C00000"/>
                </a:gs>
                <a:gs pos="35000">
                  <a:srgbClr val="FF3300"/>
                </a:gs>
              </a:gsLst>
              <a:lin ang="5400000" scaled="1"/>
            </a:gradFill>
            <a:ln w="25400" cap="flat" cmpd="sng" algn="ctr">
              <a:gradFill flip="none" rotWithShape="1">
                <a:gsLst>
                  <a:gs pos="0">
                    <a:srgbClr val="FFF200"/>
                  </a:gs>
                  <a:gs pos="45000">
                    <a:srgbClr val="FF7A00"/>
                  </a:gs>
                  <a:gs pos="70000">
                    <a:srgbClr val="FF0300"/>
                  </a:gs>
                  <a:gs pos="100000">
                    <a:srgbClr val="4D0808"/>
                  </a:gs>
                </a:gsLst>
                <a:lin ang="8100000" scaled="1"/>
              </a:gradFill>
              <a:prstDash val="solid"/>
            </a:ln>
            <a:effectLst>
              <a:reflection blurRad="6350" stA="52000" endA="300" endPos="35000" dir="5400000" sy="-100000" algn="bl" rotWithShape="0"/>
            </a:effectLst>
          </p:spPr>
          <p:txBody>
            <a:bodyPr rtlCol="0" anchor="ctr"/>
            <a:lstStyle/>
            <a:p>
              <a:pPr algn="ctr" defTabSz="1218565">
                <a:defRPr/>
              </a:pPr>
              <a:endParaRPr lang="zh-CN" altLang="en-US" sz="2160" kern="0">
                <a:solidFill>
                  <a:prstClr val="white"/>
                </a:solidFill>
                <a:cs typeface="+mn-ea"/>
                <a:sym typeface="思源黑体 CN Normal" panose="020B0400000000000000" charset="-122"/>
              </a:endParaRPr>
            </a:p>
          </p:txBody>
        </p:sp>
        <p:sp>
          <p:nvSpPr>
            <p:cNvPr id="26" name="五角星 25"/>
            <p:cNvSpPr/>
            <p:nvPr/>
          </p:nvSpPr>
          <p:spPr>
            <a:xfrm rot="20868462">
              <a:off x="802226" y="2296781"/>
              <a:ext cx="458994" cy="381068"/>
            </a:xfrm>
            <a:prstGeom prst="star5">
              <a:avLst/>
            </a:prstGeom>
            <a:gradFill flip="none" rotWithShape="1">
              <a:gsLst>
                <a:gs pos="17000">
                  <a:srgbClr val="FFF200"/>
                </a:gs>
                <a:gs pos="79000">
                  <a:srgbClr val="FF7A00"/>
                </a:gs>
              </a:gsLst>
              <a:path path="circle">
                <a:fillToRect l="50000" t="50000" r="50000" b="50000"/>
              </a:path>
            </a:gradFill>
            <a:ln w="12700" cap="flat" cmpd="sng" algn="ctr">
              <a:solidFill>
                <a:srgbClr val="FFFF00"/>
              </a:solidFill>
              <a:prstDash val="solid"/>
            </a:ln>
            <a:effectLst>
              <a:outerShdw blurRad="38100" sx="102000" sy="102000" algn="ctr" rotWithShape="0">
                <a:prstClr val="black"/>
              </a:outerShdw>
            </a:effectLst>
          </p:spPr>
          <p:txBody>
            <a:bodyPr rtlCol="0" anchor="ctr"/>
            <a:lstStyle/>
            <a:p>
              <a:pPr algn="ctr" defTabSz="1218565">
                <a:defRPr/>
              </a:pPr>
              <a:endParaRPr lang="zh-CN" altLang="en-US" sz="2160" kern="0">
                <a:solidFill>
                  <a:prstClr val="white"/>
                </a:solidFill>
                <a:cs typeface="+mn-ea"/>
                <a:sym typeface="思源黑体 CN Normal" panose="020B0400000000000000" charset="-122"/>
              </a:endParaRPr>
            </a:p>
          </p:txBody>
        </p:sp>
        <p:sp>
          <p:nvSpPr>
            <p:cNvPr id="14" name="TextBox 495"/>
            <p:cNvSpPr txBox="1"/>
            <p:nvPr/>
          </p:nvSpPr>
          <p:spPr>
            <a:xfrm>
              <a:off x="689186" y="2408008"/>
              <a:ext cx="2533206" cy="409264"/>
            </a:xfrm>
            <a:prstGeom prst="rect">
              <a:avLst/>
            </a:prstGeom>
          </p:spPr>
          <p:txBody>
            <a:bodyPr wrap="square">
              <a:spAutoFit/>
            </a:bodyPr>
            <a:lstStyle>
              <a:defPPr>
                <a:defRPr lang="zh-CN"/>
              </a:defPPr>
              <a:lvl1pPr fontAlgn="base">
                <a:spcBef>
                  <a:spcPct val="0"/>
                </a:spcBef>
                <a:spcAft>
                  <a:spcPct val="0"/>
                </a:spcAft>
                <a:defRPr sz="3200" b="1" kern="0" cap="all">
                  <a:ln w="0">
                    <a:noFill/>
                  </a:ln>
                  <a:gradFill>
                    <a:gsLst>
                      <a:gs pos="0">
                        <a:srgbClr val="FF0000">
                          <a:tint val="75000"/>
                          <a:shade val="75000"/>
                          <a:satMod val="170000"/>
                        </a:srgbClr>
                      </a:gs>
                      <a:gs pos="49000">
                        <a:srgbClr val="FF0000">
                          <a:tint val="88000"/>
                          <a:shade val="65000"/>
                          <a:satMod val="172000"/>
                        </a:srgbClr>
                      </a:gs>
                      <a:gs pos="50000">
                        <a:srgbClr val="FF0000">
                          <a:shade val="65000"/>
                          <a:satMod val="130000"/>
                        </a:srgbClr>
                      </a:gs>
                      <a:gs pos="92000">
                        <a:srgbClr val="FF0000">
                          <a:shade val="50000"/>
                          <a:satMod val="120000"/>
                        </a:srgbClr>
                      </a:gs>
                      <a:gs pos="100000">
                        <a:srgbClr val="FF0000">
                          <a:shade val="48000"/>
                          <a:satMod val="120000"/>
                        </a:srgbClr>
                      </a:gs>
                    </a:gsLst>
                    <a:lin ang="5400000" scaled="0"/>
                  </a:gradFill>
                  <a:effectLst/>
                  <a:latin typeface="微软雅黑" panose="020B0503020204020204" pitchFamily="34" charset="-122"/>
                  <a:ea typeface="微软雅黑" panose="020B0503020204020204" pitchFamily="34" charset="-122"/>
                </a:defRPr>
              </a:lvl1pPr>
              <a:lvl2pPr fontAlgn="base">
                <a:spcBef>
                  <a:spcPct val="0"/>
                </a:spcBef>
                <a:spcAft>
                  <a:spcPct val="0"/>
                </a:spcAft>
                <a:defRPr>
                  <a:latin typeface="Arial" panose="020B0604020202020204" pitchFamily="34" charset="0"/>
                  <a:ea typeface="宋体" panose="02010600030101010101" pitchFamily="2" charset="-122"/>
                </a:defRPr>
              </a:lvl2pPr>
              <a:lvl3pPr fontAlgn="base">
                <a:spcBef>
                  <a:spcPct val="0"/>
                </a:spcBef>
                <a:spcAft>
                  <a:spcPct val="0"/>
                </a:spcAft>
                <a:defRPr>
                  <a:latin typeface="Arial" panose="020B0604020202020204" pitchFamily="34" charset="0"/>
                  <a:ea typeface="宋体" panose="02010600030101010101" pitchFamily="2" charset="-122"/>
                </a:defRPr>
              </a:lvl3pPr>
              <a:lvl4pPr fontAlgn="base">
                <a:spcBef>
                  <a:spcPct val="0"/>
                </a:spcBef>
                <a:spcAft>
                  <a:spcPct val="0"/>
                </a:spcAft>
                <a:defRPr>
                  <a:latin typeface="Arial" panose="020B0604020202020204" pitchFamily="34" charset="0"/>
                  <a:ea typeface="宋体" panose="02010600030101010101" pitchFamily="2" charset="-122"/>
                </a:defRPr>
              </a:lvl4pPr>
              <a:lvl5pPr fontAlgn="base">
                <a:spcBef>
                  <a:spcPct val="0"/>
                </a:spcBef>
                <a:spcAft>
                  <a:spcPct val="0"/>
                </a:spcAft>
                <a:defRPr>
                  <a:latin typeface="Arial" panose="020B0604020202020204" pitchFamily="34" charset="0"/>
                  <a:ea typeface="宋体" panose="02010600030101010101" pitchFamily="2" charset="-122"/>
                </a:defRPr>
              </a:lvl5pPr>
              <a:lvl6pPr>
                <a:defRPr>
                  <a:latin typeface="Arial" panose="020B0604020202020204" pitchFamily="34" charset="0"/>
                  <a:ea typeface="宋体" panose="02010600030101010101" pitchFamily="2" charset="-122"/>
                </a:defRPr>
              </a:lvl6pPr>
              <a:lvl7pPr>
                <a:defRPr>
                  <a:latin typeface="Arial" panose="020B0604020202020204" pitchFamily="34" charset="0"/>
                  <a:ea typeface="宋体" panose="02010600030101010101" pitchFamily="2" charset="-122"/>
                </a:defRPr>
              </a:lvl7pPr>
              <a:lvl8pPr>
                <a:defRPr>
                  <a:latin typeface="Arial" panose="020B0604020202020204" pitchFamily="34" charset="0"/>
                  <a:ea typeface="宋体" panose="02010600030101010101" pitchFamily="2" charset="-122"/>
                </a:defRPr>
              </a:lvl8pPr>
              <a:lvl9pPr>
                <a:defRPr>
                  <a:latin typeface="Arial" panose="020B0604020202020204" pitchFamily="34" charset="0"/>
                  <a:ea typeface="宋体" panose="02010600030101010101" pitchFamily="2" charset="-122"/>
                </a:defRPr>
              </a:lvl9pPr>
            </a:lstStyle>
            <a:p>
              <a:pPr algn="ctr" defTabSz="1218565">
                <a:defRPr/>
              </a:pPr>
              <a:r>
                <a:rPr lang="zh-CN" altLang="en-US" sz="2760" b="0">
                  <a:solidFill>
                    <a:prstClr val="white"/>
                  </a:solidFill>
                  <a:latin typeface="思源宋体 CN SemiBold" panose="02020600000000000000" pitchFamily="18" charset="-122"/>
                  <a:ea typeface="思源宋体 CN SemiBold" panose="02020600000000000000" pitchFamily="18" charset="-122"/>
                  <a:cs typeface="+mn-ea"/>
                  <a:sym typeface="思源黑体 CN Normal" panose="020B0400000000000000" charset="-122"/>
                </a:rPr>
                <a:t>第一部分</a:t>
              </a:r>
              <a:endParaRPr lang="zh-CN" altLang="en-US" sz="1800" b="0">
                <a:solidFill>
                  <a:prstClr val="white"/>
                </a:solidFill>
                <a:latin typeface="思源宋体 CN SemiBold" panose="02020600000000000000" pitchFamily="18" charset="-122"/>
                <a:ea typeface="思源宋体 CN SemiBold" panose="02020600000000000000" pitchFamily="18" charset="-122"/>
                <a:cs typeface="+mn-ea"/>
                <a:sym typeface="思源黑体 CN Normal" panose="020B0400000000000000"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1" presetClass="entr" presetSubtype="0" fill="hold" grpId="0"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75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8"/>
                                        </p:tgtEl>
                                        <p:attrNameLst>
                                          <p:attrName>ppt_y</p:attrName>
                                        </p:attrNameLst>
                                      </p:cBhvr>
                                      <p:tavLst>
                                        <p:tav tm="0">
                                          <p:val>
                                            <p:strVal val="#ppt_y"/>
                                          </p:val>
                                        </p:tav>
                                        <p:tav tm="100000">
                                          <p:val>
                                            <p:strVal val="#ppt_y"/>
                                          </p:val>
                                        </p:tav>
                                      </p:tavLst>
                                    </p:anim>
                                    <p:anim calcmode="lin" valueType="num">
                                      <p:cBhvr>
                                        <p:cTn id="9" dur="75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8"/>
                                        </p:tgtEl>
                                      </p:cBhvr>
                                    </p:animEffect>
                                  </p:childTnLst>
                                </p:cTn>
                              </p:par>
                            </p:childTnLst>
                          </p:cTn>
                        </p:par>
                        <p:par>
                          <p:cTn id="12" fill="hold" nodeType="afterGroup">
                            <p:stCondLst>
                              <p:cond delay="1238"/>
                            </p:stCondLst>
                            <p:childTnLst>
                              <p:par>
                                <p:cTn id="13" presetID="53"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 fill="hold"/>
                                        <p:tgtEl>
                                          <p:spTgt spid="12"/>
                                        </p:tgtEl>
                                        <p:attrNameLst>
                                          <p:attrName>ppt_w</p:attrName>
                                        </p:attrNameLst>
                                      </p:cBhvr>
                                      <p:tavLst>
                                        <p:tav tm="0">
                                          <p:val>
                                            <p:fltVal val="0"/>
                                          </p:val>
                                        </p:tav>
                                        <p:tav tm="100000">
                                          <p:val>
                                            <p:strVal val="#ppt_w"/>
                                          </p:val>
                                        </p:tav>
                                      </p:tavLst>
                                    </p:anim>
                                    <p:anim calcmode="lin" valueType="num">
                                      <p:cBhvr>
                                        <p:cTn id="16" dur="200" fill="hold"/>
                                        <p:tgtEl>
                                          <p:spTgt spid="12"/>
                                        </p:tgtEl>
                                        <p:attrNameLst>
                                          <p:attrName>ppt_h</p:attrName>
                                        </p:attrNameLst>
                                      </p:cBhvr>
                                      <p:tavLst>
                                        <p:tav tm="0">
                                          <p:val>
                                            <p:fltVal val="0"/>
                                          </p:val>
                                        </p:tav>
                                        <p:tav tm="100000">
                                          <p:val>
                                            <p:strVal val="#ppt_h"/>
                                          </p:val>
                                        </p:tav>
                                      </p:tavLst>
                                    </p:anim>
                                    <p:animEffect transition="in" filter="fade">
                                      <p:cBhvr>
                                        <p:cTn id="17" dur="200"/>
                                        <p:tgtEl>
                                          <p:spTgt spid="12"/>
                                        </p:tgtEl>
                                      </p:cBhvr>
                                    </p:animEffect>
                                  </p:childTnLst>
                                </p:cTn>
                              </p:par>
                            </p:childTnLst>
                          </p:cTn>
                        </p:par>
                        <p:par>
                          <p:cTn id="18" fill="hold" nodeType="afterGroup">
                            <p:stCondLst>
                              <p:cond delay="1438"/>
                            </p:stCondLst>
                            <p:childTnLst>
                              <p:par>
                                <p:cTn id="19" presetID="6" presetClass="emph" presetSubtype="0" fill="hold" nodeType="afterEffect">
                                  <p:stCondLst>
                                    <p:cond delay="0"/>
                                  </p:stCondLst>
                                  <p:childTnLst>
                                    <p:animScale>
                                      <p:cBhvr>
                                        <p:cTn id="20" dur="100" fill="hold"/>
                                        <p:tgtEl>
                                          <p:spTgt spid="12"/>
                                        </p:tgtEl>
                                      </p:cBhvr>
                                      <p:by x="115000" y="115000"/>
                                    </p:animScale>
                                  </p:childTnLst>
                                </p:cTn>
                              </p:par>
                              <p:par>
                                <p:cTn id="21" presetID="6" presetClass="emph" presetSubtype="0" fill="hold" nodeType="withEffect">
                                  <p:stCondLst>
                                    <p:cond delay="200"/>
                                  </p:stCondLst>
                                  <p:childTnLst>
                                    <p:animScale>
                                      <p:cBhvr>
                                        <p:cTn id="22" dur="100" fill="hold"/>
                                        <p:tgtEl>
                                          <p:spTgt spid="12"/>
                                        </p:tgtEl>
                                      </p:cBhvr>
                                      <p:by x="85000" y="85000"/>
                                    </p:animScale>
                                  </p:childTnLst>
                                </p:cTn>
                              </p:par>
                            </p:childTnLst>
                          </p:cTn>
                        </p:par>
                        <p:par>
                          <p:cTn id="23" fill="hold" nodeType="afterGroup">
                            <p:stCondLst>
                              <p:cond delay="1738"/>
                            </p:stCondLst>
                            <p:childTnLst>
                              <p:par>
                                <p:cTn id="24" presetID="6" presetClass="emph" presetSubtype="0" fill="hold" nodeType="afterEffect">
                                  <p:stCondLst>
                                    <p:cond delay="0"/>
                                  </p:stCondLst>
                                  <p:childTnLst>
                                    <p:animScale>
                                      <p:cBhvr>
                                        <p:cTn id="25" dur="100" fill="hold"/>
                                        <p:tgtEl>
                                          <p:spTgt spid="12"/>
                                        </p:tgtEl>
                                      </p:cBhvr>
                                      <p:by x="105000" y="105000"/>
                                    </p:animScale>
                                  </p:childTnLst>
                                </p:cTn>
                              </p:par>
                              <p:par>
                                <p:cTn id="26" presetID="6" presetClass="emph" presetSubtype="0" fill="hold" nodeType="withEffect">
                                  <p:stCondLst>
                                    <p:cond delay="200"/>
                                  </p:stCondLst>
                                  <p:childTnLst>
                                    <p:animScale>
                                      <p:cBhvr>
                                        <p:cTn id="27" dur="100" fill="hold"/>
                                        <p:tgtEl>
                                          <p:spTgt spid="12"/>
                                        </p:tgtEl>
                                      </p:cBhvr>
                                      <p:by x="95000" y="9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578633" y="2186592"/>
            <a:ext cx="11063317" cy="3728312"/>
          </a:xfrm>
          <a:prstGeom prst="rect">
            <a:avLst/>
          </a:prstGeom>
          <a:gradFill flip="none" rotWithShape="1">
            <a:gsLst>
              <a:gs pos="100000">
                <a:srgbClr val="FBE5D6">
                  <a:alpha val="28000"/>
                </a:srgbClr>
              </a:gs>
              <a:gs pos="39000">
                <a:srgbClr val="FBE5D6">
                  <a:alpha val="6000"/>
                </a:srgbClr>
              </a:gs>
            </a:gsLst>
            <a:lin ang="1200000" scaled="0"/>
          </a:gradFill>
          <a:ln w="19050" cap="flat" cmpd="sng" algn="ctr">
            <a:solidFill>
              <a:srgbClr val="E96D48"/>
            </a:solidFill>
            <a:prstDash val="sysDot"/>
            <a:miter lim="800000"/>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思源黑体" panose="020B0500000000000000" pitchFamily="34" charset="-122"/>
              <a:ea typeface="思源黑体" panose="020B0500000000000000" pitchFamily="34" charset="-122"/>
              <a:sym typeface="思源黑体" panose="020B0500000000000000" pitchFamily="34" charset="-122"/>
            </a:endParaRPr>
          </a:p>
        </p:txBody>
      </p:sp>
      <p:sp>
        <p:nvSpPr>
          <p:cNvPr id="19" name="平行四边形 18"/>
          <p:cNvSpPr/>
          <p:nvPr/>
        </p:nvSpPr>
        <p:spPr>
          <a:xfrm>
            <a:off x="0" y="2675680"/>
            <a:ext cx="8093819" cy="2444782"/>
          </a:xfrm>
          <a:prstGeom prst="parallelogram">
            <a:avLst>
              <a:gd name="adj" fmla="val 52869"/>
            </a:avLst>
          </a:prstGeom>
          <a:noFill/>
          <a:ln w="25400" cap="flat" cmpd="sng" algn="ctr">
            <a:noFill/>
            <a:prstDash val="solid"/>
          </a:ln>
          <a:effectLst/>
        </p:spPr>
        <p:txBody>
          <a:bodyPr rtlCol="0" anchor="ctr"/>
          <a:lstStyle/>
          <a:p>
            <a:pPr marL="285750" marR="0" lvl="0" indent="-285750" algn="l" defTabSz="914400" rtl="0" eaLnBrk="1" fontAlgn="auto" latinLnBrk="0" hangingPunct="1">
              <a:lnSpc>
                <a:spcPts val="3600"/>
              </a:lnSpc>
              <a:spcBef>
                <a:spcPct val="0"/>
              </a:spcBef>
              <a:spcAft>
                <a:spcPct val="0"/>
              </a:spcAft>
              <a:buClrTx/>
              <a:buSzPct val="80000"/>
              <a:buFont typeface="Wingdings" panose="05000000000000000000" pitchFamily="2" charset="2"/>
              <a:buChar char="u"/>
              <a:defRPr/>
            </a:pPr>
            <a:r>
              <a:rPr kumimoji="0" lang="zh-CN" altLang="en-US" sz="1600" b="0" i="0" u="none" strike="noStrike" kern="1200" cap="none" spc="0" normalizeH="0" baseline="0" noProof="0" dirty="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在中国共产党创始人的建党实践和革命活动中，从播撒中国革命的思想火种，到奠基中国工人阶级的先锋组织；</a:t>
            </a:r>
            <a:endParaRPr kumimoji="0" lang="en-US" altLang="zh-CN" sz="1600" b="0" i="0" u="none" strike="noStrike" kern="1200" cap="none" spc="0" normalizeH="0" baseline="0" noProof="0" dirty="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a:p>
            <a:pPr marL="285750" marR="0" lvl="0" indent="-285750" algn="l" defTabSz="914400" rtl="0" eaLnBrk="1" fontAlgn="auto" latinLnBrk="0" hangingPunct="1">
              <a:lnSpc>
                <a:spcPts val="3600"/>
              </a:lnSpc>
              <a:spcBef>
                <a:spcPct val="0"/>
              </a:spcBef>
              <a:spcAft>
                <a:spcPct val="0"/>
              </a:spcAft>
              <a:buClrTx/>
              <a:buSzPct val="80000"/>
              <a:buFont typeface="Wingdings" panose="05000000000000000000" pitchFamily="2" charset="2"/>
              <a:buChar char="u"/>
              <a:defRPr/>
            </a:pPr>
            <a:endParaRPr lang="en-US" altLang="zh-CN" sz="1600" dirty="0">
              <a:solidFill>
                <a:srgbClr val="404040"/>
              </a:solidFill>
              <a:latin typeface="微软雅黑" panose="020B0503020204020204" pitchFamily="34" charset="-122"/>
              <a:ea typeface="微软雅黑" panose="020B0503020204020204" pitchFamily="34" charset="-122"/>
              <a:sym typeface="思源黑体" panose="020B0500000000000000" pitchFamily="34" charset="-122"/>
            </a:endParaRPr>
          </a:p>
          <a:p>
            <a:pPr marL="285750" marR="0" lvl="0" indent="-285750" algn="l" defTabSz="914400" rtl="0" eaLnBrk="1" fontAlgn="auto" latinLnBrk="0" hangingPunct="1">
              <a:lnSpc>
                <a:spcPts val="3600"/>
              </a:lnSpc>
              <a:spcBef>
                <a:spcPct val="0"/>
              </a:spcBef>
              <a:spcAft>
                <a:spcPct val="0"/>
              </a:spcAft>
              <a:buClrTx/>
              <a:buSzPct val="80000"/>
              <a:buFont typeface="Wingdings" panose="05000000000000000000" pitchFamily="2" charset="2"/>
              <a:buChar char="u"/>
              <a:defRPr/>
            </a:pPr>
            <a:r>
              <a:rPr kumimoji="0" lang="zh-CN" altLang="en-US" sz="1600" b="0" i="0" u="none" strike="noStrike" kern="1200" cap="none" spc="0" normalizeH="0" baseline="0" noProof="0" dirty="0">
                <a:ln>
                  <a:noFill/>
                </a:ln>
                <a:solidFill>
                  <a:srgbClr val="404040"/>
                </a:solidFill>
                <a:effectLst/>
                <a:uLnTx/>
                <a:uFillTx/>
                <a:latin typeface="微软雅黑" panose="020B0503020204020204" pitchFamily="34" charset="-122"/>
                <a:ea typeface="微软雅黑" panose="020B0503020204020204" pitchFamily="34" charset="-122"/>
                <a:sym typeface="思源黑体" panose="020B0500000000000000" pitchFamily="34" charset="-122"/>
              </a:rPr>
              <a:t>从制定彻底反帝反封建的民主革命纲领，到开创中国革命的新局面，无不彰显了开天辟地、敢为人先的首创精神。</a:t>
            </a:r>
          </a:p>
        </p:txBody>
      </p:sp>
      <p:sp>
        <p:nvSpPr>
          <p:cNvPr id="9" name="卷形: 水平 8"/>
          <p:cNvSpPr/>
          <p:nvPr/>
        </p:nvSpPr>
        <p:spPr>
          <a:xfrm>
            <a:off x="2736154" y="1042682"/>
            <a:ext cx="6550660" cy="1003300"/>
          </a:xfrm>
          <a:prstGeom prst="horizontalScroll">
            <a:avLst>
              <a:gd name="adj" fmla="val 12500"/>
            </a:avLst>
          </a:prstGeom>
          <a:solidFill>
            <a:srgbClr val="E96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04040"/>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2806004" y="1141646"/>
            <a:ext cx="6223696" cy="830997"/>
          </a:xfrm>
          <a:prstGeom prst="rect">
            <a:avLst/>
          </a:prstGeom>
          <a:noFill/>
        </p:spPr>
        <p:txBody>
          <a:bodyPr vert="horz" wrap="square" rtlCol="0">
            <a:spAutoFit/>
          </a:bodyPr>
          <a:lstStyle>
            <a:defPPr>
              <a:defRPr lang="zh-CN"/>
            </a:defPPr>
            <a:lvl1pPr algn="ctr">
              <a:lnSpc>
                <a:spcPct val="150000"/>
              </a:lnSpc>
              <a:defRPr sz="3600">
                <a:solidFill>
                  <a:srgbClr val="D9080D"/>
                </a:solidFill>
                <a:latin typeface="思源黑体 CN Bold" panose="020B0800000000000000" pitchFamily="34" charset="-122"/>
                <a:ea typeface="思源黑体 CN Bold" panose="020B0800000000000000" pitchFamily="34" charset="-122"/>
              </a:defRPr>
            </a:lvl1pPr>
          </a:lstStyle>
          <a:p>
            <a:pPr>
              <a:lnSpc>
                <a:spcPct val="100000"/>
              </a:lnSpc>
            </a:pPr>
            <a:r>
              <a:rPr lang="zh-CN" altLang="en-US" sz="2400" b="1" dirty="0">
                <a:solidFill>
                  <a:schemeClr val="bg1"/>
                </a:solidFill>
                <a:latin typeface="微软雅黑" panose="020B0503020204020204" pitchFamily="34" charset="-122"/>
                <a:ea typeface="微软雅黑" panose="020B0503020204020204" pitchFamily="34" charset="-122"/>
              </a:rPr>
              <a:t>开天辟地、敢为人先的首创精神是红船精神的核心是党和人民事业发展的动力</a:t>
            </a:r>
          </a:p>
        </p:txBody>
      </p:sp>
      <p:cxnSp>
        <p:nvCxnSpPr>
          <p:cNvPr id="11" name="直接连接符 10"/>
          <p:cNvCxnSpPr/>
          <p:nvPr/>
        </p:nvCxnSpPr>
        <p:spPr>
          <a:xfrm>
            <a:off x="588107" y="1571317"/>
            <a:ext cx="2018507" cy="0"/>
          </a:xfrm>
          <a:prstGeom prst="line">
            <a:avLst/>
          </a:prstGeom>
          <a:ln>
            <a:solidFill>
              <a:srgbClr val="E96D48"/>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9404447" y="1571317"/>
            <a:ext cx="2018507" cy="0"/>
          </a:xfrm>
          <a:prstGeom prst="line">
            <a:avLst/>
          </a:prstGeom>
          <a:ln>
            <a:solidFill>
              <a:srgbClr val="E96D48"/>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pic>
        <p:nvPicPr>
          <p:cNvPr id="20" name="图片 1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86650" y="2609850"/>
            <a:ext cx="3219450" cy="321945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strVal val="#ppt_w+.3"/>
                                          </p:val>
                                        </p:tav>
                                        <p:tav tm="100000">
                                          <p:val>
                                            <p:strVal val="#ppt_w"/>
                                          </p:val>
                                        </p:tav>
                                      </p:tavLst>
                                    </p:anim>
                                    <p:anim calcmode="lin" valueType="num">
                                      <p:cBhvr>
                                        <p:cTn id="8" dur="500" fill="hold"/>
                                        <p:tgtEl>
                                          <p:spTgt spid="10"/>
                                        </p:tgtEl>
                                        <p:attrNameLst>
                                          <p:attrName>ppt_h</p:attrName>
                                        </p:attrNameLst>
                                      </p:cBhvr>
                                      <p:tavLst>
                                        <p:tav tm="0">
                                          <p:val>
                                            <p:strVal val="#ppt_h"/>
                                          </p:val>
                                        </p:tav>
                                        <p:tav tm="100000">
                                          <p:val>
                                            <p:strVal val="#ppt_h"/>
                                          </p:val>
                                        </p:tav>
                                      </p:tavLst>
                                    </p:anim>
                                    <p:animEffect transition="in" filter="fade">
                                      <p:cBhvr>
                                        <p:cTn id="9" dur="500"/>
                                        <p:tgtEl>
                                          <p:spTgt spid="10"/>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strVal val="#ppt_w+.3"/>
                                          </p:val>
                                        </p:tav>
                                        <p:tav tm="100000">
                                          <p:val>
                                            <p:strVal val="#ppt_w"/>
                                          </p:val>
                                        </p:tav>
                                      </p:tavLst>
                                    </p:anim>
                                    <p:anim calcmode="lin" valueType="num">
                                      <p:cBhvr>
                                        <p:cTn id="13" dur="500" fill="hold"/>
                                        <p:tgtEl>
                                          <p:spTgt spid="9"/>
                                        </p:tgtEl>
                                        <p:attrNameLst>
                                          <p:attrName>ppt_h</p:attrName>
                                        </p:attrNameLst>
                                      </p:cBhvr>
                                      <p:tavLst>
                                        <p:tav tm="0">
                                          <p:val>
                                            <p:strVal val="#ppt_h"/>
                                          </p:val>
                                        </p:tav>
                                        <p:tav tm="100000">
                                          <p:val>
                                            <p:strVal val="#ppt_h"/>
                                          </p:val>
                                        </p:tav>
                                      </p:tavLst>
                                    </p:anim>
                                    <p:animEffect transition="in" filter="fade">
                                      <p:cBhvr>
                                        <p:cTn id="14" dur="500"/>
                                        <p:tgtEl>
                                          <p:spTgt spid="9"/>
                                        </p:tgtEl>
                                      </p:cBhvr>
                                    </p:animEffect>
                                  </p:childTnLst>
                                </p:cTn>
                              </p:par>
                              <p:par>
                                <p:cTn id="15" presetID="2" presetClass="entr" presetSubtype="8"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1+#ppt_w/2"/>
                                          </p:val>
                                        </p:tav>
                                        <p:tav tm="100000">
                                          <p:val>
                                            <p:strVal val="#ppt_x"/>
                                          </p:val>
                                        </p:tav>
                                      </p:tavLst>
                                    </p:anim>
                                    <p:anim calcmode="lin" valueType="num">
                                      <p:cBhvr additive="base">
                                        <p:cTn id="22" dur="500" fill="hold"/>
                                        <p:tgtEl>
                                          <p:spTgt spid="12"/>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
                            </p:stCondLst>
                            <p:childTnLst>
                              <p:par>
                                <p:cTn id="24" presetID="22" presetClass="entr" presetSubtype="4"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down)">
                                      <p:cBhvr>
                                        <p:cTn id="26" dur="500"/>
                                        <p:tgtEl>
                                          <p:spTgt spid="18"/>
                                        </p:tgtEl>
                                      </p:cBhvr>
                                    </p:animEffect>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childTnLst>
                          </p:cTn>
                        </p:par>
                        <p:par>
                          <p:cTn id="31" fill="hold" nodeType="afterGroup">
                            <p:stCondLst>
                              <p:cond delay="1500"/>
                            </p:stCondLst>
                            <p:childTnLst>
                              <p:par>
                                <p:cTn id="32" presetID="53" presetClass="entr" presetSubtype="0" fill="hold"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ppt_w</p:attrName>
                                        </p:attrNameLst>
                                      </p:cBhvr>
                                      <p:tavLst>
                                        <p:tav tm="0">
                                          <p:val>
                                            <p:fltVal val="0"/>
                                          </p:val>
                                        </p:tav>
                                        <p:tav tm="100000">
                                          <p:val>
                                            <p:strVal val="#ppt_w"/>
                                          </p:val>
                                        </p:tav>
                                      </p:tavLst>
                                    </p:anim>
                                    <p:anim calcmode="lin" valueType="num">
                                      <p:cBhvr>
                                        <p:cTn id="35" dur="500" fill="hold"/>
                                        <p:tgtEl>
                                          <p:spTgt spid="20"/>
                                        </p:tgtEl>
                                        <p:attrNameLst>
                                          <p:attrName>ppt_h</p:attrName>
                                        </p:attrNameLst>
                                      </p:cBhvr>
                                      <p:tavLst>
                                        <p:tav tm="0">
                                          <p:val>
                                            <p:fltVal val="0"/>
                                          </p:val>
                                        </p:tav>
                                        <p:tav tm="100000">
                                          <p:val>
                                            <p:strVal val="#ppt_h"/>
                                          </p:val>
                                        </p:tav>
                                      </p:tavLst>
                                    </p:anim>
                                    <p:animEffect transition="in" filter="fade">
                                      <p:cBhvr>
                                        <p:cTn id="3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722335" y="1504980"/>
            <a:ext cx="790158" cy="810418"/>
            <a:chOff x="4281714" y="1406397"/>
            <a:chExt cx="1190172" cy="1220689"/>
          </a:xfrm>
        </p:grpSpPr>
        <p:grpSp>
          <p:nvGrpSpPr>
            <p:cNvPr id="9" name="组合 8"/>
            <p:cNvGrpSpPr/>
            <p:nvPr/>
          </p:nvGrpSpPr>
          <p:grpSpPr>
            <a:xfrm>
              <a:off x="4281714" y="1436914"/>
              <a:ext cx="1190172" cy="1190172"/>
              <a:chOff x="4281714" y="1436914"/>
              <a:chExt cx="1190172" cy="1190172"/>
            </a:xfrm>
          </p:grpSpPr>
          <p:sp>
            <p:nvSpPr>
              <p:cNvPr id="11" name="矩形: 圆角 10"/>
              <p:cNvSpPr/>
              <p:nvPr/>
            </p:nvSpPr>
            <p:spPr>
              <a:xfrm>
                <a:off x="4281714"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12" name="直接连接符 11"/>
              <p:cNvCxnSpPr>
                <a:stCxn id="11" idx="0"/>
                <a:endCxn id="11"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a:stCxn id="11" idx="1"/>
                <a:endCxn id="11"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0" name="标题 1"/>
            <p:cNvSpPr txBox="1"/>
            <p:nvPr/>
          </p:nvSpPr>
          <p:spPr>
            <a:xfrm>
              <a:off x="4329755" y="1406397"/>
              <a:ext cx="655347" cy="523863"/>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4800" b="0" i="0" u="none" strike="noStrike" kern="1200" cap="none" spc="0" normalizeH="0" baseline="0" noProof="0" dirty="0">
                  <a:ln>
                    <a:noFill/>
                  </a:ln>
                  <a:solidFill>
                    <a:schemeClr val="tx1">
                      <a:lumMod val="75000"/>
                      <a:lumOff val="25000"/>
                    </a:schemeClr>
                  </a:solidFill>
                  <a:effectLst>
                    <a:glow rad="101600">
                      <a:prstClr val="white">
                        <a:alpha val="60000"/>
                      </a:prstClr>
                    </a:glow>
                  </a:effectLst>
                  <a:uLnTx/>
                  <a:uFillTx/>
                  <a:sym typeface="思源黑体" panose="020B0500000000000000" pitchFamily="34" charset="-122"/>
                </a:rPr>
                <a:t>马</a:t>
              </a:r>
            </a:p>
          </p:txBody>
        </p:sp>
      </p:grpSp>
      <p:grpSp>
        <p:nvGrpSpPr>
          <p:cNvPr id="14" name="组合 13"/>
          <p:cNvGrpSpPr/>
          <p:nvPr/>
        </p:nvGrpSpPr>
        <p:grpSpPr>
          <a:xfrm>
            <a:off x="4705476" y="1504980"/>
            <a:ext cx="790158" cy="810418"/>
            <a:chOff x="4281714" y="1406397"/>
            <a:chExt cx="1190174" cy="1220689"/>
          </a:xfrm>
        </p:grpSpPr>
        <p:grpSp>
          <p:nvGrpSpPr>
            <p:cNvPr id="15" name="组合 14"/>
            <p:cNvGrpSpPr/>
            <p:nvPr/>
          </p:nvGrpSpPr>
          <p:grpSpPr>
            <a:xfrm>
              <a:off x="4281714" y="1436914"/>
              <a:ext cx="1190174" cy="1190172"/>
              <a:chOff x="4281714" y="1436914"/>
              <a:chExt cx="1190174" cy="1190172"/>
            </a:xfrm>
          </p:grpSpPr>
          <p:sp>
            <p:nvSpPr>
              <p:cNvPr id="20" name="矩形: 圆角 19"/>
              <p:cNvSpPr/>
              <p:nvPr/>
            </p:nvSpPr>
            <p:spPr>
              <a:xfrm>
                <a:off x="4281716"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21" name="直接连接符 20"/>
              <p:cNvCxnSpPr>
                <a:stCxn id="20" idx="0"/>
                <a:endCxn id="20"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a:stCxn id="20" idx="1"/>
                <a:endCxn id="20"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6" name="标题 1"/>
            <p:cNvSpPr txBox="1"/>
            <p:nvPr/>
          </p:nvSpPr>
          <p:spPr>
            <a:xfrm>
              <a:off x="4325731" y="1406397"/>
              <a:ext cx="655346" cy="523863"/>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4800" b="0" i="0" u="none" strike="noStrike" kern="1200" cap="none" spc="0" normalizeH="0" baseline="0" noProof="0">
                  <a:ln>
                    <a:noFill/>
                  </a:ln>
                  <a:solidFill>
                    <a:schemeClr val="tx1">
                      <a:lumMod val="75000"/>
                      <a:lumOff val="25000"/>
                    </a:schemeClr>
                  </a:solidFill>
                  <a:effectLst>
                    <a:glow rad="101600">
                      <a:prstClr val="white">
                        <a:alpha val="60000"/>
                      </a:prstClr>
                    </a:glow>
                  </a:effectLst>
                  <a:uLnTx/>
                  <a:uFillTx/>
                  <a:sym typeface="思源黑体" panose="020B0500000000000000" pitchFamily="34" charset="-122"/>
                </a:rPr>
                <a:t>克</a:t>
              </a:r>
            </a:p>
          </p:txBody>
        </p:sp>
      </p:grpSp>
      <p:grpSp>
        <p:nvGrpSpPr>
          <p:cNvPr id="23" name="组合 22"/>
          <p:cNvGrpSpPr/>
          <p:nvPr/>
        </p:nvGrpSpPr>
        <p:grpSpPr>
          <a:xfrm>
            <a:off x="5704678" y="1504980"/>
            <a:ext cx="790157" cy="810418"/>
            <a:chOff x="4281714" y="1406397"/>
            <a:chExt cx="1190172" cy="1220689"/>
          </a:xfrm>
        </p:grpSpPr>
        <p:grpSp>
          <p:nvGrpSpPr>
            <p:cNvPr id="24" name="组合 23"/>
            <p:cNvGrpSpPr/>
            <p:nvPr/>
          </p:nvGrpSpPr>
          <p:grpSpPr>
            <a:xfrm>
              <a:off x="4281714" y="1436914"/>
              <a:ext cx="1190172" cy="1190172"/>
              <a:chOff x="4281714" y="1436914"/>
              <a:chExt cx="1190172" cy="1190172"/>
            </a:xfrm>
          </p:grpSpPr>
          <p:sp>
            <p:nvSpPr>
              <p:cNvPr id="26" name="矩形: 圆角 25"/>
              <p:cNvSpPr/>
              <p:nvPr/>
            </p:nvSpPr>
            <p:spPr>
              <a:xfrm>
                <a:off x="4281714"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27" name="直接连接符 26"/>
              <p:cNvCxnSpPr>
                <a:stCxn id="26" idx="0"/>
                <a:endCxn id="26"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26" idx="1"/>
                <a:endCxn id="26"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5" name="标题 1"/>
            <p:cNvSpPr txBox="1"/>
            <p:nvPr/>
          </p:nvSpPr>
          <p:spPr>
            <a:xfrm>
              <a:off x="4325731" y="1406397"/>
              <a:ext cx="655347" cy="523863"/>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4800" b="0" i="0" u="none" strike="noStrike" kern="1200" cap="none" spc="0" normalizeH="0" baseline="0" noProof="0">
                  <a:ln>
                    <a:noFill/>
                  </a:ln>
                  <a:solidFill>
                    <a:schemeClr val="tx1">
                      <a:lumMod val="75000"/>
                      <a:lumOff val="25000"/>
                    </a:schemeClr>
                  </a:solidFill>
                  <a:effectLst>
                    <a:glow rad="101600">
                      <a:prstClr val="white">
                        <a:alpha val="60000"/>
                      </a:prstClr>
                    </a:glow>
                  </a:effectLst>
                  <a:uLnTx/>
                  <a:uFillTx/>
                  <a:sym typeface="思源黑体" panose="020B0500000000000000" pitchFamily="34" charset="-122"/>
                </a:rPr>
                <a:t>思</a:t>
              </a:r>
            </a:p>
          </p:txBody>
        </p:sp>
      </p:grpSp>
      <p:grpSp>
        <p:nvGrpSpPr>
          <p:cNvPr id="29" name="组合 28"/>
          <p:cNvGrpSpPr/>
          <p:nvPr/>
        </p:nvGrpSpPr>
        <p:grpSpPr>
          <a:xfrm>
            <a:off x="6756678" y="1504980"/>
            <a:ext cx="790157" cy="810418"/>
            <a:chOff x="4281714" y="1406397"/>
            <a:chExt cx="1190172" cy="1220689"/>
          </a:xfrm>
        </p:grpSpPr>
        <p:grpSp>
          <p:nvGrpSpPr>
            <p:cNvPr id="30" name="组合 29"/>
            <p:cNvGrpSpPr/>
            <p:nvPr/>
          </p:nvGrpSpPr>
          <p:grpSpPr>
            <a:xfrm>
              <a:off x="4281714" y="1436914"/>
              <a:ext cx="1190172" cy="1190172"/>
              <a:chOff x="4281714" y="1436914"/>
              <a:chExt cx="1190172" cy="1190172"/>
            </a:xfrm>
          </p:grpSpPr>
          <p:sp>
            <p:nvSpPr>
              <p:cNvPr id="32" name="矩形: 圆角 31"/>
              <p:cNvSpPr/>
              <p:nvPr/>
            </p:nvSpPr>
            <p:spPr>
              <a:xfrm>
                <a:off x="4281714"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33" name="直接连接符 32"/>
              <p:cNvCxnSpPr>
                <a:stCxn id="32" idx="0"/>
                <a:endCxn id="32"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a:stCxn id="32" idx="1"/>
                <a:endCxn id="32"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1" name="标题 1"/>
            <p:cNvSpPr txBox="1"/>
            <p:nvPr/>
          </p:nvSpPr>
          <p:spPr>
            <a:xfrm>
              <a:off x="4306602" y="1406397"/>
              <a:ext cx="655347" cy="523863"/>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4800" b="0" i="0" u="none" strike="noStrike" kern="1200" cap="none" spc="0" normalizeH="0" baseline="0" noProof="0">
                  <a:ln>
                    <a:noFill/>
                  </a:ln>
                  <a:solidFill>
                    <a:schemeClr val="tx1">
                      <a:lumMod val="75000"/>
                      <a:lumOff val="25000"/>
                    </a:schemeClr>
                  </a:solidFill>
                  <a:effectLst>
                    <a:glow rad="101600">
                      <a:prstClr val="white">
                        <a:alpha val="60000"/>
                      </a:prstClr>
                    </a:glow>
                  </a:effectLst>
                  <a:uLnTx/>
                  <a:uFillTx/>
                  <a:sym typeface="思源黑体" panose="020B0500000000000000" pitchFamily="34" charset="-122"/>
                </a:rPr>
                <a:t>主</a:t>
              </a:r>
            </a:p>
          </p:txBody>
        </p:sp>
      </p:grpSp>
      <p:grpSp>
        <p:nvGrpSpPr>
          <p:cNvPr id="35" name="组合 34"/>
          <p:cNvGrpSpPr/>
          <p:nvPr/>
        </p:nvGrpSpPr>
        <p:grpSpPr>
          <a:xfrm>
            <a:off x="7793524" y="1504980"/>
            <a:ext cx="790158" cy="810418"/>
            <a:chOff x="4281714" y="1406397"/>
            <a:chExt cx="1190172" cy="1220689"/>
          </a:xfrm>
        </p:grpSpPr>
        <p:grpSp>
          <p:nvGrpSpPr>
            <p:cNvPr id="36" name="组合 35"/>
            <p:cNvGrpSpPr/>
            <p:nvPr/>
          </p:nvGrpSpPr>
          <p:grpSpPr>
            <a:xfrm>
              <a:off x="4281714" y="1436914"/>
              <a:ext cx="1190172" cy="1190172"/>
              <a:chOff x="4281714" y="1436914"/>
              <a:chExt cx="1190172" cy="1190172"/>
            </a:xfrm>
          </p:grpSpPr>
          <p:sp>
            <p:nvSpPr>
              <p:cNvPr id="38" name="矩形: 圆角 37"/>
              <p:cNvSpPr/>
              <p:nvPr/>
            </p:nvSpPr>
            <p:spPr>
              <a:xfrm>
                <a:off x="4281714" y="1436914"/>
                <a:ext cx="1190172" cy="1190172"/>
              </a:xfrm>
              <a:prstGeom prst="roundRect">
                <a:avLst>
                  <a:gd name="adj" fmla="val 5691"/>
                </a:avLst>
              </a:prstGeom>
              <a:solidFill>
                <a:schemeClr val="bg1"/>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1">
                      <a:lumMod val="75000"/>
                      <a:lumOff val="25000"/>
                    </a:schemeClr>
                  </a:solidFill>
                  <a:effectLst/>
                  <a:uLnTx/>
                  <a:uFillTx/>
                  <a:latin typeface="微软雅黑" panose="020B0503020204020204" pitchFamily="34" charset="-122"/>
                  <a:ea typeface="微软雅黑" panose="020B0503020204020204" pitchFamily="34" charset="-122"/>
                  <a:sym typeface="思源黑体" panose="020B0500000000000000" pitchFamily="34" charset="-122"/>
                </a:endParaRPr>
              </a:p>
            </p:txBody>
          </p:sp>
          <p:cxnSp>
            <p:nvCxnSpPr>
              <p:cNvPr id="39" name="直接连接符 38"/>
              <p:cNvCxnSpPr>
                <a:stCxn id="38" idx="0"/>
                <a:endCxn id="38" idx="2"/>
              </p:cNvCxnSpPr>
              <p:nvPr/>
            </p:nvCxnSpPr>
            <p:spPr>
              <a:xfrm flipH="1">
                <a:off x="4876800" y="1436914"/>
                <a:ext cx="0" cy="1190172"/>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a:stCxn id="38" idx="1"/>
                <a:endCxn id="38" idx="3"/>
              </p:cNvCxnSpPr>
              <p:nvPr/>
            </p:nvCxnSpPr>
            <p:spPr>
              <a:xfrm>
                <a:off x="4281714" y="2032000"/>
                <a:ext cx="1190172"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7" name="标题 1"/>
            <p:cNvSpPr txBox="1"/>
            <p:nvPr/>
          </p:nvSpPr>
          <p:spPr>
            <a:xfrm>
              <a:off x="4329755" y="1406397"/>
              <a:ext cx="655347" cy="523863"/>
            </a:xfrm>
            <a:prstGeom prst="rect">
              <a:avLst/>
            </a:prstGeom>
          </p:spPr>
          <p:txBody>
            <a:bodyPr>
              <a:noAutofit/>
            </a:bodyPr>
            <a:lstStyle>
              <a:lvl1pPr algn="l" defTabSz="1219200" rtl="0" eaLnBrk="1" latinLnBrk="0" hangingPunct="1">
                <a:spcBef>
                  <a:spcPct val="0"/>
                </a:spcBef>
                <a:buNone/>
                <a:defRPr sz="2000" b="1" kern="1200">
                  <a:blipFill dpi="0" rotWithShape="1">
                    <a:blip r:embed="rId2">
                      <a:extLst>
                        <a:ext uri="{28A0092B-C50C-407E-A947-70E740481C1C}">
                          <a14:useLocalDpi xmlns:a14="http://schemas.microsoft.com/office/drawing/2010/main" val="0"/>
                        </a:ext>
                      </a:extLst>
                    </a:blip>
                    <a:stretch>
                      <a:fillRect/>
                    </a:stretch>
                  </a:blipFill>
                  <a:effectLst>
                    <a:glow rad="101600">
                      <a:schemeClr val="bg1">
                        <a:alpha val="60000"/>
                      </a:schemeClr>
                    </a:glow>
                  </a:effectLst>
                  <a:latin typeface="微软雅黑" panose="020B0503020204020204" pitchFamily="34" charset="-122"/>
                  <a:ea typeface="微软雅黑" panose="020B0503020204020204" pitchFamily="34" charset="-122"/>
                  <a:cs typeface="+mj-cs"/>
                </a:defRPr>
              </a:lvl1pPr>
            </a:lstStyle>
            <a:p>
              <a:pPr marL="0" marR="0" lvl="0" indent="0" algn="l" defTabSz="1219200" rtl="0" eaLnBrk="1" fontAlgn="auto" latinLnBrk="0" hangingPunct="1">
                <a:lnSpc>
                  <a:spcPct val="100000"/>
                </a:lnSpc>
                <a:spcBef>
                  <a:spcPct val="0"/>
                </a:spcBef>
                <a:spcAft>
                  <a:spcPct val="0"/>
                </a:spcAft>
                <a:buClrTx/>
                <a:buSzTx/>
                <a:buFontTx/>
                <a:buNone/>
                <a:defRPr/>
              </a:pPr>
              <a:r>
                <a:rPr kumimoji="0" lang="zh-CN" altLang="en-US" sz="4800" b="0" i="0" u="none" strike="noStrike" kern="1200" cap="none" spc="0" normalizeH="0" baseline="0" noProof="0">
                  <a:ln>
                    <a:noFill/>
                  </a:ln>
                  <a:solidFill>
                    <a:schemeClr val="tx1">
                      <a:lumMod val="75000"/>
                      <a:lumOff val="25000"/>
                    </a:schemeClr>
                  </a:solidFill>
                  <a:effectLst>
                    <a:glow rad="101600">
                      <a:prstClr val="white">
                        <a:alpha val="60000"/>
                      </a:prstClr>
                    </a:glow>
                  </a:effectLst>
                  <a:uLnTx/>
                  <a:uFillTx/>
                  <a:sym typeface="思源黑体" panose="020B0500000000000000" pitchFamily="34" charset="-122"/>
                </a:rPr>
                <a:t>义</a:t>
              </a:r>
            </a:p>
          </p:txBody>
        </p:sp>
      </p:grpSp>
      <p:grpSp>
        <p:nvGrpSpPr>
          <p:cNvPr id="2" name="组合 1"/>
          <p:cNvGrpSpPr/>
          <p:nvPr/>
        </p:nvGrpSpPr>
        <p:grpSpPr>
          <a:xfrm>
            <a:off x="884842" y="2713422"/>
            <a:ext cx="9792991" cy="1002967"/>
            <a:chOff x="884842" y="2713422"/>
            <a:chExt cx="9792991" cy="1002967"/>
          </a:xfrm>
        </p:grpSpPr>
        <p:grpSp>
          <p:nvGrpSpPr>
            <p:cNvPr id="45" name="组合 44"/>
            <p:cNvGrpSpPr/>
            <p:nvPr/>
          </p:nvGrpSpPr>
          <p:grpSpPr>
            <a:xfrm>
              <a:off x="884842" y="2972637"/>
              <a:ext cx="337185" cy="262255"/>
              <a:chOff x="692910" y="1304548"/>
              <a:chExt cx="477300" cy="365125"/>
            </a:xfrm>
            <a:solidFill>
              <a:srgbClr val="E22E31"/>
            </a:solidFill>
          </p:grpSpPr>
          <p:sp>
            <p:nvSpPr>
              <p:cNvPr id="46"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47"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48"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42" name="矩形 41"/>
            <p:cNvSpPr/>
            <p:nvPr/>
          </p:nvSpPr>
          <p:spPr>
            <a:xfrm>
              <a:off x="1370641" y="2713422"/>
              <a:ext cx="9307192" cy="1002967"/>
            </a:xfrm>
            <a:prstGeom prst="rect">
              <a:avLst/>
            </a:prstGeom>
            <a:noFill/>
            <a:ln w="9525">
              <a:noFill/>
            </a:ln>
          </p:spPr>
          <p:txBody>
            <a:bodyPr wrap="square" anchor="t">
              <a:spAutoFit/>
            </a:bodyPr>
            <a:lstStyle/>
            <a:p>
              <a:pPr algn="just" fontAlgn="auto">
                <a:lnSpc>
                  <a:spcPct val="200000"/>
                </a:lnSpc>
              </a:pPr>
              <a:r>
                <a:rPr lang="zh-CN" altLang="en-US"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近代中国社会从</a:t>
              </a:r>
              <a:r>
                <a:rPr lang="en-US" altLang="zh-CN"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1840</a:t>
              </a:r>
              <a:r>
                <a:rPr lang="zh-CN" altLang="en-US"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年鸦片战争后，逐步沦为半殖民地半封建社会，救亡图存成为中国的时代课题。为了救亡图存，早期的先进分子想了各种办法，</a:t>
              </a:r>
            </a:p>
          </p:txBody>
        </p:sp>
      </p:grpSp>
      <p:grpSp>
        <p:nvGrpSpPr>
          <p:cNvPr id="3" name="组合 2"/>
          <p:cNvGrpSpPr/>
          <p:nvPr/>
        </p:nvGrpSpPr>
        <p:grpSpPr>
          <a:xfrm>
            <a:off x="884842" y="4114413"/>
            <a:ext cx="9792991" cy="1495409"/>
            <a:chOff x="884842" y="4114413"/>
            <a:chExt cx="9792991" cy="1495409"/>
          </a:xfrm>
        </p:grpSpPr>
        <p:grpSp>
          <p:nvGrpSpPr>
            <p:cNvPr id="50" name="组合 49"/>
            <p:cNvGrpSpPr/>
            <p:nvPr/>
          </p:nvGrpSpPr>
          <p:grpSpPr>
            <a:xfrm>
              <a:off x="884842" y="4411171"/>
              <a:ext cx="337185" cy="262255"/>
              <a:chOff x="692910" y="1304548"/>
              <a:chExt cx="477300" cy="365125"/>
            </a:xfrm>
            <a:solidFill>
              <a:srgbClr val="E22E31"/>
            </a:solidFill>
          </p:grpSpPr>
          <p:sp>
            <p:nvSpPr>
              <p:cNvPr id="51" name="箭头: V 形 23"/>
              <p:cNvSpPr/>
              <p:nvPr/>
            </p:nvSpPr>
            <p:spPr>
              <a:xfrm>
                <a:off x="692910"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52" name="箭头: V 形 24"/>
              <p:cNvSpPr/>
              <p:nvPr/>
            </p:nvSpPr>
            <p:spPr>
              <a:xfrm>
                <a:off x="846232"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sp>
            <p:nvSpPr>
              <p:cNvPr id="53" name="箭头: V 形 25"/>
              <p:cNvSpPr/>
              <p:nvPr/>
            </p:nvSpPr>
            <p:spPr>
              <a:xfrm>
                <a:off x="999554" y="1304548"/>
                <a:ext cx="170656" cy="36512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tx1"/>
                  </a:solidFill>
                </a:endParaRPr>
              </a:p>
            </p:txBody>
          </p:sp>
        </p:grpSp>
        <p:sp>
          <p:nvSpPr>
            <p:cNvPr id="43" name="矩形 42"/>
            <p:cNvSpPr/>
            <p:nvPr/>
          </p:nvSpPr>
          <p:spPr>
            <a:xfrm>
              <a:off x="1370641" y="4114413"/>
              <a:ext cx="9307192" cy="1495409"/>
            </a:xfrm>
            <a:prstGeom prst="rect">
              <a:avLst/>
            </a:prstGeom>
            <a:noFill/>
            <a:ln w="9525">
              <a:noFill/>
            </a:ln>
          </p:spPr>
          <p:txBody>
            <a:bodyPr wrap="square" anchor="t">
              <a:spAutoFit/>
            </a:bodyPr>
            <a:lstStyle/>
            <a:p>
              <a:pPr algn="just" fontAlgn="auto">
                <a:lnSpc>
                  <a:spcPct val="200000"/>
                </a:lnSpc>
              </a:pPr>
              <a:r>
                <a:rPr lang="zh-CN" altLang="en-US"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但无论是君主立宪所主导的社会变革，还是民主革命所主导的资产阶级革命，事实上都没能成功。俄国的十月革命，让处在彷徨中的近代中国先进分子看到了新的希望，给我们提供了一个新的思想武器</a:t>
              </a:r>
              <a:r>
                <a:rPr lang="en-US" altLang="zh-CN"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a:t>
              </a:r>
              <a:r>
                <a:rPr lang="zh-CN" altLang="en-US"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马克思主义。</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25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anim calcmode="lin" valueType="num">
                                      <p:cBhvr>
                                        <p:cTn id="13" dur="500" fill="hold"/>
                                        <p:tgtEl>
                                          <p:spTgt spid="14"/>
                                        </p:tgtEl>
                                        <p:attrNameLst>
                                          <p:attrName>ppt_x</p:attrName>
                                        </p:attrNameLst>
                                      </p:cBhvr>
                                      <p:tavLst>
                                        <p:tav tm="0">
                                          <p:val>
                                            <p:strVal val="#ppt_x"/>
                                          </p:val>
                                        </p:tav>
                                        <p:tav tm="100000">
                                          <p:val>
                                            <p:strVal val="#ppt_x"/>
                                          </p:val>
                                        </p:tav>
                                      </p:tavLst>
                                    </p:anim>
                                    <p:anim calcmode="lin" valueType="num">
                                      <p:cBhvr>
                                        <p:cTn id="14" dur="500" fill="hold"/>
                                        <p:tgtEl>
                                          <p:spTgt spid="14"/>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50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anim calcmode="lin" valueType="num">
                                      <p:cBhvr>
                                        <p:cTn id="18" dur="500" fill="hold"/>
                                        <p:tgtEl>
                                          <p:spTgt spid="23"/>
                                        </p:tgtEl>
                                        <p:attrNameLst>
                                          <p:attrName>ppt_x</p:attrName>
                                        </p:attrNameLst>
                                      </p:cBhvr>
                                      <p:tavLst>
                                        <p:tav tm="0">
                                          <p:val>
                                            <p:strVal val="#ppt_x"/>
                                          </p:val>
                                        </p:tav>
                                        <p:tav tm="100000">
                                          <p:val>
                                            <p:strVal val="#ppt_x"/>
                                          </p:val>
                                        </p:tav>
                                      </p:tavLst>
                                    </p:anim>
                                    <p:anim calcmode="lin" valueType="num">
                                      <p:cBhvr>
                                        <p:cTn id="19" dur="500" fill="hold"/>
                                        <p:tgtEl>
                                          <p:spTgt spid="23"/>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75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anim calcmode="lin" valueType="num">
                                      <p:cBhvr>
                                        <p:cTn id="23" dur="500" fill="hold"/>
                                        <p:tgtEl>
                                          <p:spTgt spid="29"/>
                                        </p:tgtEl>
                                        <p:attrNameLst>
                                          <p:attrName>ppt_x</p:attrName>
                                        </p:attrNameLst>
                                      </p:cBhvr>
                                      <p:tavLst>
                                        <p:tav tm="0">
                                          <p:val>
                                            <p:strVal val="#ppt_x"/>
                                          </p:val>
                                        </p:tav>
                                        <p:tav tm="100000">
                                          <p:val>
                                            <p:strVal val="#ppt_x"/>
                                          </p:val>
                                        </p:tav>
                                      </p:tavLst>
                                    </p:anim>
                                    <p:anim calcmode="lin" valueType="num">
                                      <p:cBhvr>
                                        <p:cTn id="24" dur="500" fill="hold"/>
                                        <p:tgtEl>
                                          <p:spTgt spid="29"/>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100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anim calcmode="lin" valueType="num">
                                      <p:cBhvr>
                                        <p:cTn id="28" dur="500" fill="hold"/>
                                        <p:tgtEl>
                                          <p:spTgt spid="35"/>
                                        </p:tgtEl>
                                        <p:attrNameLst>
                                          <p:attrName>ppt_x</p:attrName>
                                        </p:attrNameLst>
                                      </p:cBhvr>
                                      <p:tavLst>
                                        <p:tav tm="0">
                                          <p:val>
                                            <p:strVal val="#ppt_x"/>
                                          </p:val>
                                        </p:tav>
                                        <p:tav tm="100000">
                                          <p:val>
                                            <p:strVal val="#ppt_x"/>
                                          </p:val>
                                        </p:tav>
                                      </p:tavLst>
                                    </p:anim>
                                    <p:anim calcmode="lin" valueType="num">
                                      <p:cBhvr>
                                        <p:cTn id="29" dur="500" fill="hold"/>
                                        <p:tgtEl>
                                          <p:spTgt spid="35"/>
                                        </p:tgtEl>
                                        <p:attrNameLst>
                                          <p:attrName>ppt_y</p:attrName>
                                        </p:attrNameLst>
                                      </p:cBhvr>
                                      <p:tavLst>
                                        <p:tav tm="0">
                                          <p:val>
                                            <p:strVal val="#ppt_y-.1"/>
                                          </p:val>
                                        </p:tav>
                                        <p:tav tm="100000">
                                          <p:val>
                                            <p:strVal val="#ppt_y"/>
                                          </p:val>
                                        </p:tav>
                                      </p:tavLst>
                                    </p:anim>
                                  </p:childTnLst>
                                </p:cTn>
                              </p:par>
                            </p:childTnLst>
                          </p:cTn>
                        </p:par>
                        <p:par>
                          <p:cTn id="30" fill="hold" nodeType="afterGroup">
                            <p:stCondLst>
                              <p:cond delay="1500"/>
                            </p:stCondLst>
                            <p:childTnLst>
                              <p:par>
                                <p:cTn id="31" presetID="2" presetClass="entr" presetSubtype="8" fill="hold"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0-#ppt_w/2"/>
                                          </p:val>
                                        </p:tav>
                                        <p:tav tm="100000">
                                          <p:val>
                                            <p:strVal val="#ppt_x"/>
                                          </p:val>
                                        </p:tav>
                                      </p:tavLst>
                                    </p:anim>
                                    <p:anim calcmode="lin" valueType="num">
                                      <p:cBhvr additive="base">
                                        <p:cTn id="34" dur="500" fill="hold"/>
                                        <p:tgtEl>
                                          <p:spTgt spid="2"/>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1+#ppt_w/2"/>
                                          </p:val>
                                        </p:tav>
                                        <p:tav tm="100000">
                                          <p:val>
                                            <p:strVal val="#ppt_x"/>
                                          </p:val>
                                        </p:tav>
                                      </p:tavLst>
                                    </p:anim>
                                    <p:anim calcmode="lin" valueType="num">
                                      <p:cBhvr additive="base">
                                        <p:cTn id="3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文本框 50"/>
          <p:cNvSpPr txBox="1"/>
          <p:nvPr/>
        </p:nvSpPr>
        <p:spPr>
          <a:xfrm>
            <a:off x="4873267" y="1174807"/>
            <a:ext cx="2483567" cy="581057"/>
          </a:xfrm>
          <a:prstGeom prst="rect">
            <a:avLst/>
          </a:prstGeom>
          <a:noFill/>
        </p:spPr>
        <p:txBody>
          <a:bodyPr vert="horz" wrap="square" rtlCol="0">
            <a:spAutoFit/>
          </a:bodyPr>
          <a:lstStyle>
            <a:defPPr>
              <a:defRPr lang="zh-CN"/>
            </a:defPPr>
            <a:lvl1pPr algn="ctr">
              <a:lnSpc>
                <a:spcPct val="150000"/>
              </a:lnSpc>
              <a:defRPr sz="3600">
                <a:solidFill>
                  <a:srgbClr val="D9080D"/>
                </a:solidFill>
                <a:latin typeface="思源黑体 CN Bold" panose="020B0800000000000000" pitchFamily="34" charset="-122"/>
                <a:ea typeface="思源黑体 CN Bold" panose="020B0800000000000000" pitchFamily="34" charset="-122"/>
              </a:defRPr>
            </a:lvl1pPr>
          </a:lstStyle>
          <a:p>
            <a:pPr algn="dist"/>
            <a:r>
              <a:rPr lang="zh-CN" altLang="en-US" sz="2400" b="1">
                <a:solidFill>
                  <a:srgbClr val="404040"/>
                </a:solidFill>
                <a:latin typeface="微软雅黑" panose="020B0503020204020204" pitchFamily="34" charset="-122"/>
                <a:ea typeface="微软雅黑" panose="020B0503020204020204" pitchFamily="34" charset="-122"/>
              </a:rPr>
              <a:t>新文化运动</a:t>
            </a:r>
          </a:p>
        </p:txBody>
      </p:sp>
      <p:grpSp>
        <p:nvGrpSpPr>
          <p:cNvPr id="53" name="组合 52"/>
          <p:cNvGrpSpPr/>
          <p:nvPr/>
        </p:nvGrpSpPr>
        <p:grpSpPr>
          <a:xfrm>
            <a:off x="603149" y="3067475"/>
            <a:ext cx="5174369" cy="1043347"/>
            <a:chOff x="1181100" y="1400292"/>
            <a:chExt cx="5174369" cy="1043347"/>
          </a:xfrm>
        </p:grpSpPr>
        <p:sp>
          <p:nvSpPr>
            <p:cNvPr id="54" name="箭头: 右 53"/>
            <p:cNvSpPr/>
            <p:nvPr/>
          </p:nvSpPr>
          <p:spPr>
            <a:xfrm>
              <a:off x="1257299" y="1504950"/>
              <a:ext cx="4883252" cy="857250"/>
            </a:xfrm>
            <a:prstGeom prst="rightArrow">
              <a:avLst/>
            </a:prstGeom>
            <a:gradFill flip="none" rotWithShape="1">
              <a:gsLst>
                <a:gs pos="0">
                  <a:srgbClr val="E96D48"/>
                </a:gs>
                <a:gs pos="100000">
                  <a:srgbClr val="E96D4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55" name="圆角矩形 42"/>
            <p:cNvSpPr/>
            <p:nvPr/>
          </p:nvSpPr>
          <p:spPr>
            <a:xfrm>
              <a:off x="1181100" y="1400292"/>
              <a:ext cx="5174369" cy="1043347"/>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a:lnSpc>
                  <a:spcPct val="130000"/>
                </a:lnSpc>
              </a:pPr>
              <a:r>
                <a:rPr lang="zh-CN" altLang="en-US"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陈独秀和他创办的</a:t>
              </a:r>
              <a:r>
                <a:rPr lang="en-US" altLang="zh-CN"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新青年杂志</a:t>
              </a:r>
              <a:r>
                <a:rPr lang="en-US" altLang="zh-CN"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p:txBody>
        </p:sp>
      </p:grpSp>
      <p:sp>
        <p:nvSpPr>
          <p:cNvPr id="56" name="矩形 55"/>
          <p:cNvSpPr/>
          <p:nvPr/>
        </p:nvSpPr>
        <p:spPr>
          <a:xfrm>
            <a:off x="421866" y="4032754"/>
            <a:ext cx="5438775" cy="1002967"/>
          </a:xfrm>
          <a:prstGeom prst="rect">
            <a:avLst/>
          </a:prstGeom>
          <a:noFill/>
          <a:ln w="9525">
            <a:noFill/>
          </a:ln>
        </p:spPr>
        <p:txBody>
          <a:bodyPr wrap="square" anchor="t">
            <a:spAutoFit/>
          </a:bodyPr>
          <a:lstStyle/>
          <a:p>
            <a:pPr marL="285750" indent="-285750" algn="just" fontAlgn="auto">
              <a:lnSpc>
                <a:spcPct val="200000"/>
              </a:lnSpc>
              <a:buFont typeface="Wingdings" panose="05000000000000000000" pitchFamily="2" charset="2"/>
              <a:buChar char="ü"/>
            </a:pPr>
            <a:r>
              <a:rPr lang="zh-CN" altLang="en-US" sz="1600" dirty="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新文化运动打破了封建思想的桎梏，在中国社会中掀起了思想的启蒙运动，为马克思主义的传播奠定了基础 。</a:t>
            </a:r>
          </a:p>
        </p:txBody>
      </p:sp>
      <p:grpSp>
        <p:nvGrpSpPr>
          <p:cNvPr id="68" name="组合 67"/>
          <p:cNvGrpSpPr/>
          <p:nvPr/>
        </p:nvGrpSpPr>
        <p:grpSpPr>
          <a:xfrm>
            <a:off x="6041925" y="3067475"/>
            <a:ext cx="3373311" cy="1043347"/>
            <a:chOff x="1181101" y="1400292"/>
            <a:chExt cx="3373311" cy="1043347"/>
          </a:xfrm>
        </p:grpSpPr>
        <p:sp>
          <p:nvSpPr>
            <p:cNvPr id="69" name="箭头: 右 68"/>
            <p:cNvSpPr/>
            <p:nvPr/>
          </p:nvSpPr>
          <p:spPr>
            <a:xfrm>
              <a:off x="1257299" y="1504950"/>
              <a:ext cx="3297113" cy="857250"/>
            </a:xfrm>
            <a:prstGeom prst="rightArrow">
              <a:avLst/>
            </a:prstGeom>
            <a:gradFill flip="none" rotWithShape="1">
              <a:gsLst>
                <a:gs pos="0">
                  <a:srgbClr val="E96D48"/>
                </a:gs>
                <a:gs pos="100000">
                  <a:srgbClr val="E96D4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70" name="圆角矩形 42"/>
            <p:cNvSpPr/>
            <p:nvPr/>
          </p:nvSpPr>
          <p:spPr>
            <a:xfrm>
              <a:off x="1181101" y="1400292"/>
              <a:ext cx="3025876" cy="1043347"/>
            </a:xfrm>
            <a:prstGeom prst="roundRect">
              <a:avLst>
                <a:gd name="adj" fmla="val 8130"/>
              </a:avLst>
            </a:prstGeom>
            <a:noFill/>
            <a:ln>
              <a:no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dist">
                <a:lnSpc>
                  <a:spcPct val="130000"/>
                </a:lnSpc>
              </a:pPr>
              <a:r>
                <a:rPr lang="en-US" altLang="zh-CN"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庶民的胜利</a:t>
              </a:r>
              <a:r>
                <a:rPr lang="en-US" altLang="zh-CN" sz="24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p:txBody>
        </p:sp>
      </p:grpSp>
      <p:sp>
        <p:nvSpPr>
          <p:cNvPr id="71" name="矩形 70"/>
          <p:cNvSpPr/>
          <p:nvPr/>
        </p:nvSpPr>
        <p:spPr>
          <a:xfrm>
            <a:off x="5860641" y="4032754"/>
            <a:ext cx="5438775" cy="1987852"/>
          </a:xfrm>
          <a:prstGeom prst="rect">
            <a:avLst/>
          </a:prstGeom>
          <a:noFill/>
          <a:ln w="9525">
            <a:noFill/>
          </a:ln>
        </p:spPr>
        <p:txBody>
          <a:bodyPr wrap="square" anchor="t">
            <a:spAutoFit/>
          </a:bodyPr>
          <a:lstStyle/>
          <a:p>
            <a:pPr marL="285750" indent="-285750" algn="just" fontAlgn="auto">
              <a:lnSpc>
                <a:spcPct val="200000"/>
              </a:lnSpc>
              <a:buFont typeface="Wingdings" panose="05000000000000000000" pitchFamily="2" charset="2"/>
              <a:buChar char="ü"/>
            </a:pPr>
            <a:r>
              <a:rPr lang="en-US" altLang="zh-CN"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1918</a:t>
            </a:r>
            <a:r>
              <a:rPr lang="zh-CN" altLang="en-US"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年</a:t>
            </a:r>
            <a:r>
              <a:rPr lang="en-US" altLang="zh-CN"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10</a:t>
            </a:r>
            <a:r>
              <a:rPr lang="zh-CN" altLang="en-US"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月，“五四”运动的主要领导者李大钊在“新青年”杂志上发表了</a:t>
            </a:r>
            <a:r>
              <a:rPr lang="en-US" altLang="zh-CN"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a:t>
            </a:r>
            <a:r>
              <a:rPr lang="zh-CN" altLang="en-US"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庶民的胜利</a:t>
            </a:r>
            <a:r>
              <a:rPr lang="en-US" altLang="zh-CN"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a:t>
            </a:r>
            <a:r>
              <a:rPr lang="zh-CN" altLang="en-US"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rPr>
              <a:t>等文章，歌颂俄国工人阶级的胜利。</a:t>
            </a:r>
          </a:p>
          <a:p>
            <a:pPr algn="just" fontAlgn="auto">
              <a:lnSpc>
                <a:spcPct val="200000"/>
              </a:lnSpc>
            </a:pPr>
            <a:endParaRPr lang="zh-CN" altLang="en-US" sz="1600">
              <a:solidFill>
                <a:srgbClr val="404040"/>
              </a:solidFill>
              <a:latin typeface="微软雅黑" panose="020B0503020204020204" pitchFamily="34" charset="-122"/>
              <a:ea typeface="微软雅黑" panose="020B0503020204020204" pitchFamily="34" charset="-122"/>
              <a:cs typeface="字魂58号-创中黑" panose="00000500000000000000" charset="-122"/>
              <a:sym typeface="字魂58号-创中黑" panose="00000500000000000000" charset="-122"/>
            </a:endParaRPr>
          </a:p>
        </p:txBody>
      </p:sp>
      <p:pic>
        <p:nvPicPr>
          <p:cNvPr id="75" name="图片 7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2940551" y="1485900"/>
            <a:ext cx="6348997" cy="1714500"/>
          </a:xfrm>
          <a:prstGeom prst="rect">
            <a:avLst/>
          </a:prstGeom>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p:cTn id="7" dur="500" fill="hold"/>
                                        <p:tgtEl>
                                          <p:spTgt spid="51"/>
                                        </p:tgtEl>
                                        <p:attrNameLst>
                                          <p:attrName>ppt_w</p:attrName>
                                        </p:attrNameLst>
                                      </p:cBhvr>
                                      <p:tavLst>
                                        <p:tav tm="0">
                                          <p:val>
                                            <p:strVal val="#ppt_w+.3"/>
                                          </p:val>
                                        </p:tav>
                                        <p:tav tm="100000">
                                          <p:val>
                                            <p:strVal val="#ppt_w"/>
                                          </p:val>
                                        </p:tav>
                                      </p:tavLst>
                                    </p:anim>
                                    <p:anim calcmode="lin" valueType="num">
                                      <p:cBhvr>
                                        <p:cTn id="8" dur="500" fill="hold"/>
                                        <p:tgtEl>
                                          <p:spTgt spid="51"/>
                                        </p:tgtEl>
                                        <p:attrNameLst>
                                          <p:attrName>ppt_h</p:attrName>
                                        </p:attrNameLst>
                                      </p:cBhvr>
                                      <p:tavLst>
                                        <p:tav tm="0">
                                          <p:val>
                                            <p:strVal val="#ppt_h"/>
                                          </p:val>
                                        </p:tav>
                                        <p:tav tm="100000">
                                          <p:val>
                                            <p:strVal val="#ppt_h"/>
                                          </p:val>
                                        </p:tav>
                                      </p:tavLst>
                                    </p:anim>
                                    <p:animEffect transition="in" filter="fade">
                                      <p:cBhvr>
                                        <p:cTn id="9" dur="500"/>
                                        <p:tgtEl>
                                          <p:spTgt spid="51"/>
                                        </p:tgtEl>
                                      </p:cBhvr>
                                    </p:animEffect>
                                  </p:childTnLst>
                                </p:cTn>
                              </p:par>
                            </p:childTnLst>
                          </p:cTn>
                        </p:par>
                        <p:par>
                          <p:cTn id="10" fill="hold" nodeType="afterGroup">
                            <p:stCondLst>
                              <p:cond delay="500"/>
                            </p:stCondLst>
                            <p:childTnLst>
                              <p:par>
                                <p:cTn id="11" presetID="16" presetClass="entr" presetSubtype="21" fill="hold" nodeType="after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barn(inVertical)">
                                      <p:cBhvr>
                                        <p:cTn id="13" dur="500"/>
                                        <p:tgtEl>
                                          <p:spTgt spid="75"/>
                                        </p:tgtEl>
                                      </p:cBhvr>
                                    </p:animEffect>
                                  </p:childTnLst>
                                </p:cTn>
                              </p:par>
                            </p:childTnLst>
                          </p:cTn>
                        </p:par>
                        <p:par>
                          <p:cTn id="14" fill="hold" nodeType="afterGroup">
                            <p:stCondLst>
                              <p:cond delay="1000"/>
                            </p:stCondLst>
                            <p:childTnLst>
                              <p:par>
                                <p:cTn id="15" presetID="22" presetClass="entr" presetSubtype="8"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wipe(left)">
                                      <p:cBhvr>
                                        <p:cTn id="17" dur="500"/>
                                        <p:tgtEl>
                                          <p:spTgt spid="53"/>
                                        </p:tgtEl>
                                      </p:cBhvr>
                                    </p:animEffect>
                                  </p:childTnLst>
                                </p:cTn>
                              </p:par>
                            </p:childTnLst>
                          </p:cTn>
                        </p:par>
                        <p:par>
                          <p:cTn id="18" fill="hold" nodeType="afterGroup">
                            <p:stCondLst>
                              <p:cond delay="1500"/>
                            </p:stCondLst>
                            <p:childTnLst>
                              <p:par>
                                <p:cTn id="19" presetID="22" presetClass="entr" presetSubtype="8" fill="hold" grpId="1" nodeType="after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wipe(left)">
                                      <p:cBhvr>
                                        <p:cTn id="21" dur="500"/>
                                        <p:tgtEl>
                                          <p:spTgt spid="56"/>
                                        </p:tgtEl>
                                      </p:cBhvr>
                                    </p:animEffect>
                                  </p:childTnLst>
                                </p:cTn>
                              </p:par>
                            </p:childTnLst>
                          </p:cTn>
                        </p:par>
                        <p:par>
                          <p:cTn id="22" fill="hold" nodeType="afterGroup">
                            <p:stCondLst>
                              <p:cond delay="2000"/>
                            </p:stCondLst>
                            <p:childTnLst>
                              <p:par>
                                <p:cTn id="23" presetID="22" presetClass="entr" presetSubtype="8" fill="hold" nodeType="after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wipe(left)">
                                      <p:cBhvr>
                                        <p:cTn id="25" dur="500"/>
                                        <p:tgtEl>
                                          <p:spTgt spid="68"/>
                                        </p:tgtEl>
                                      </p:cBhvr>
                                    </p:animEffect>
                                  </p:childTnLst>
                                </p:cTn>
                              </p:par>
                            </p:childTnLst>
                          </p:cTn>
                        </p:par>
                        <p:par>
                          <p:cTn id="26" fill="hold" nodeType="afterGroup">
                            <p:stCondLst>
                              <p:cond delay="2500"/>
                            </p:stCondLst>
                            <p:childTnLst>
                              <p:par>
                                <p:cTn id="27" presetID="22" presetClass="entr" presetSubtype="8" fill="hold" grpId="1" nodeType="afterEffect">
                                  <p:stCondLst>
                                    <p:cond delay="0"/>
                                  </p:stCondLst>
                                  <p:childTnLst>
                                    <p:set>
                                      <p:cBhvr>
                                        <p:cTn id="28" dur="1" fill="hold">
                                          <p:stCondLst>
                                            <p:cond delay="0"/>
                                          </p:stCondLst>
                                        </p:cTn>
                                        <p:tgtEl>
                                          <p:spTgt spid="71"/>
                                        </p:tgtEl>
                                        <p:attrNameLst>
                                          <p:attrName>style.visibility</p:attrName>
                                        </p:attrNameLst>
                                      </p:cBhvr>
                                      <p:to>
                                        <p:strVal val="visible"/>
                                      </p:to>
                                    </p:set>
                                    <p:animEffect transition="in" filter="wipe(left)">
                                      <p:cBhvr>
                                        <p:cTn id="29"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6" grpId="1"/>
      <p:bldP spid="71" grpId="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YzZkNzQ4ZWFiZmQ4NTRhOWRkZTk3YTMwMjlmMmZhYmUifQ=="/>
</p:tagLst>
</file>

<file path=ppt/tags/tag10.xml><?xml version="1.0" encoding="utf-8"?>
<p:tagLst xmlns:a="http://schemas.openxmlformats.org/drawingml/2006/main" xmlns:r="http://schemas.openxmlformats.org/officeDocument/2006/relationships" xmlns:p="http://schemas.openxmlformats.org/presentationml/2006/main">
  <p:tag name="PA" val="v5.2.5"/>
</p:tagLst>
</file>

<file path=ppt/tags/tag11.xml><?xml version="1.0" encoding="utf-8"?>
<p:tagLst xmlns:a="http://schemas.openxmlformats.org/drawingml/2006/main" xmlns:r="http://schemas.openxmlformats.org/officeDocument/2006/relationships" xmlns:p="http://schemas.openxmlformats.org/presentationml/2006/main">
  <p:tag name="PA" val="v5.2.5"/>
</p:tagLst>
</file>

<file path=ppt/tags/tag12.xml><?xml version="1.0" encoding="utf-8"?>
<p:tagLst xmlns:a="http://schemas.openxmlformats.org/drawingml/2006/main" xmlns:r="http://schemas.openxmlformats.org/officeDocument/2006/relationships" xmlns:p="http://schemas.openxmlformats.org/presentationml/2006/main">
  <p:tag name="PA" val="v5.2.5"/>
</p:tagLst>
</file>

<file path=ppt/tags/tag13.xml><?xml version="1.0" encoding="utf-8"?>
<p:tagLst xmlns:a="http://schemas.openxmlformats.org/drawingml/2006/main" xmlns:r="http://schemas.openxmlformats.org/officeDocument/2006/relationships" xmlns:p="http://schemas.openxmlformats.org/presentationml/2006/main">
  <p:tag name="PA" val="v5.2.5"/>
</p:tagLst>
</file>

<file path=ppt/tags/tag14.xml><?xml version="1.0" encoding="utf-8"?>
<p:tagLst xmlns:a="http://schemas.openxmlformats.org/drawingml/2006/main" xmlns:r="http://schemas.openxmlformats.org/officeDocument/2006/relationships" xmlns:p="http://schemas.openxmlformats.org/presentationml/2006/main">
  <p:tag name="PA" val="v5.2.5"/>
</p:tagLst>
</file>

<file path=ppt/tags/tag15.xml><?xml version="1.0" encoding="utf-8"?>
<p:tagLst xmlns:a="http://schemas.openxmlformats.org/drawingml/2006/main" xmlns:r="http://schemas.openxmlformats.org/officeDocument/2006/relationships" xmlns:p="http://schemas.openxmlformats.org/presentationml/2006/main">
  <p:tag name="FONTSIZE" val="18.73"/>
  <p:tag name="HEIGHT" val="106.6059"/>
  <p:tag name="LEFT" val="413.9924"/>
  <p:tag name="LINERULEAFTER" val="0"/>
  <p:tag name="MARGINBOTTOM" val="0"/>
  <p:tag name="MARGINLEFT" val="0"/>
  <p:tag name="MARGINRIGHT" val="0"/>
  <p:tag name="MARGINTOP" val="0"/>
  <p:tag name="TOP" val="226.2525"/>
  <p:tag name="WIDTH" val="434.0543"/>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ζ1-1"/>
  <p:tag name="KSO_WM_TAG_VERSION" val="1.0"/>
  <p:tag name="KSO_WM_TEMPLATE_CATEGORY" val="diagram"/>
  <p:tag name="KSO_WM_TEMPLATE_INDEX" val="2020054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544_1*i*1"/>
  <p:tag name="KSO_WM_UNIT_INDEX" val="1"/>
  <p:tag name="KSO_WM_UNIT_LAYERLEVEL" val="1"/>
  <p:tag name="KSO_WM_UNIT_TYPE" val="i"/>
  <p:tag name="KSO_WM_UNIT_USESOURCEFORMAT_APPLY"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ζ1-1"/>
  <p:tag name="KSO_WM_TAG_VERSION" val="1.0"/>
  <p:tag name="KSO_WM_TEMPLATE_CATEGORY" val="diagram"/>
  <p:tag name="KSO_WM_TEMPLATE_INDEX" val="2020054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544_1*i*1"/>
  <p:tag name="KSO_WM_UNIT_INDEX" val="1"/>
  <p:tag name="KSO_WM_UNIT_LAYERLEVEL" val="1"/>
  <p:tag name="KSO_WM_UNIT_TYPE" val="i"/>
  <p:tag name="KSO_WM_UNIT_USESOURCEFORMAT_APPLY"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ζ1-1"/>
  <p:tag name="KSO_WM_TAG_VERSION" val="1.0"/>
  <p:tag name="KSO_WM_TEMPLATE_CATEGORY" val="diagram"/>
  <p:tag name="KSO_WM_TEMPLATE_INDEX" val="2020054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544_1*i*2"/>
  <p:tag name="KSO_WM_UNIT_INDEX" val="2"/>
  <p:tag name="KSO_WM_UNIT_LAYERLEVEL" val="1"/>
  <p:tag name="KSO_WM_UNIT_TEXT_FILL_FORE_SCHEMECOLOR_INDEX" val="2"/>
  <p:tag name="KSO_WM_UNIT_TEXT_FILL_TYPE" val="1"/>
  <p:tag name="KSO_WM_UNIT_TYPE" val="i"/>
  <p:tag name="KSO_WM_UNIT_USESOURCEFORMAT_APPLY"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ζ1-1"/>
  <p:tag name="KSO_WM_TAG_VERSION" val="1.0"/>
  <p:tag name="KSO_WM_TEMPLATE_CATEGORY" val="diagram"/>
  <p:tag name="KSO_WM_TEMPLATE_INDEX" val="2020054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544_1*i*3"/>
  <p:tag name="KSO_WM_UNIT_INDEX" val="3"/>
  <p:tag name="KSO_WM_UNIT_LAYERLEVEL" val="1"/>
  <p:tag name="KSO_WM_UNIT_TEXT_FILL_FORE_SCHEMECOLOR_INDEX" val="2"/>
  <p:tag name="KSO_WM_UNIT_TEXT_FILL_TYPE" val="1"/>
  <p:tag name="KSO_WM_UNIT_TYPE" val="i"/>
  <p:tag name="KSO_WM_UNIT_USESOURCEFORMAT_APPLY"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ζ1-1"/>
  <p:tag name="KSO_WM_TAG_VERSION" val="1.0"/>
  <p:tag name="KSO_WM_TEMPLATE_CATEGORY" val="diagram"/>
  <p:tag name="KSO_WM_TEMPLATE_INDEX" val="2020054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544_1*i*2"/>
  <p:tag name="KSO_WM_UNIT_INDEX" val="2"/>
  <p:tag name="KSO_WM_UNIT_LAYERLEVEL" val="1"/>
  <p:tag name="KSO_WM_UNIT_TEXT_FILL_FORE_SCHEMECOLOR_INDEX" val="2"/>
  <p:tag name="KSO_WM_UNIT_TEXT_FILL_TYPE" val="1"/>
  <p:tag name="KSO_WM_UNIT_TYPE" val="i"/>
  <p:tag name="KSO_WM_UNIT_USESOURCEFORMAT_APPLY"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ζ1-1"/>
  <p:tag name="KSO_WM_TAG_VERSION" val="1.0"/>
  <p:tag name="KSO_WM_TEMPLATE_CATEGORY" val="diagram"/>
  <p:tag name="KSO_WM_TEMPLATE_INDEX" val="20200544"/>
  <p:tag name="KSO_WM_UNIT_COMPATIBLE" val="0"/>
  <p:tag name="KSO_WM_UNIT_DIAGRAM_ISNUMVISUAL" val="0"/>
  <p:tag name="KSO_WM_UNIT_DIAGRAM_ISREFERUNIT" val="0"/>
  <p:tag name="KSO_WM_UNIT_FILL_FORE_SCHEMECOLOR_INDEX" val="5"/>
  <p:tag name="KSO_WM_UNIT_FILL_TYPE" val="1"/>
  <p:tag name="KSO_WM_UNIT_HIGHLIGHT" val="0"/>
  <p:tag name="KSO_WM_UNIT_ID" val="diagram20200544_1*i*3"/>
  <p:tag name="KSO_WM_UNIT_INDEX" val="3"/>
  <p:tag name="KSO_WM_UNIT_LAYERLEVEL" val="1"/>
  <p:tag name="KSO_WM_UNIT_TEXT_FILL_FORE_SCHEMECOLOR_INDEX" val="2"/>
  <p:tag name="KSO_WM_UNIT_TEXT_FILL_TYPE" val="1"/>
  <p:tag name="KSO_WM_UNIT_TYPE" val="i"/>
  <p:tag name="KSO_WM_UNIT_USESOURCEFORMAT_APPLY" val="1"/>
</p:tagLst>
</file>

<file path=ppt/tags/tag22.xml><?xml version="1.0" encoding="utf-8"?>
<p:tagLst xmlns:a="http://schemas.openxmlformats.org/drawingml/2006/main" xmlns:r="http://schemas.openxmlformats.org/officeDocument/2006/relationships" xmlns:p="http://schemas.openxmlformats.org/presentationml/2006/main">
  <p:tag name="PA" val="v5.2.8"/>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DIAGRAM_GROUP_CODE" val="m1-1"/>
  <p:tag name="KSO_WM_TAG_VERSION" val="1.0"/>
  <p:tag name="KSO_WM_TEMPLATE_CATEGORY" val="diagram"/>
  <p:tag name="KSO_WM_TEMPLATE_INDEX" val="20205830"/>
  <p:tag name="KSO_WM_UNIT_COMPATIBLE" val="0"/>
  <p:tag name="KSO_WM_UNIT_DIAGRAM_ISNUMVISUAL" val="0"/>
  <p:tag name="KSO_WM_UNIT_DIAGRAM_ISREFERUNIT" val="0"/>
  <p:tag name="KSO_WM_UNIT_FILL_FORE_SCHEMECOLOR_INDEX" val="5"/>
  <p:tag name="KSO_WM_UNIT_FILL_FORE_SCHEMECOLOR_INDEX_BRIGHTNESS" val="0"/>
  <p:tag name="KSO_WM_UNIT_FILL_TYPE" val="1"/>
  <p:tag name="KSO_WM_UNIT_HIGHLIGHT" val="0"/>
  <p:tag name="KSO_WM_UNIT_ID" val="diagram20205830_2*m_h_i*1_1_2"/>
  <p:tag name="KSO_WM_UNIT_INDEX" val="1_1_2"/>
  <p:tag name="KSO_WM_UNIT_LAYERLEVEL" val="1_1_1"/>
  <p:tag name="KSO_WM_UNIT_LINE_FILL_TYPE" val="2"/>
  <p:tag name="KSO_WM_UNIT_LINE_FORE_SCHEMECOLOR_INDEX" val="13"/>
  <p:tag name="KSO_WM_UNIT_LINE_FORE_SCHEMECOLOR_INDEX_BRIGHTNESS" val="0.5"/>
  <p:tag name="KSO_WM_UNIT_TEXT_FILL_FORE_SCHEMECOLOR_INDEX" val="2"/>
  <p:tag name="KSO_WM_UNIT_TEXT_FILL_FORE_SCHEMECOLOR_INDEX_BRIGHTNESS" val="0"/>
  <p:tag name="KSO_WM_UNIT_TEXT_FILL_TYPE" val="1"/>
  <p:tag name="KSO_WM_UNIT_TYPE" val="m_h_i"/>
  <p:tag name="KSO_WM_UNIT_USESOURCEFORMAT_APPLY" val="1"/>
</p:tagLst>
</file>

<file path=ppt/tags/tag3.xml><?xml version="1.0" encoding="utf-8"?>
<p:tagLst xmlns:a="http://schemas.openxmlformats.org/drawingml/2006/main" xmlns:r="http://schemas.openxmlformats.org/officeDocument/2006/relationships" xmlns:p="http://schemas.openxmlformats.org/presentationml/2006/main">
  <p:tag name="PA" val="v5.2.9"/>
</p:tagLst>
</file>

<file path=ppt/tags/tag4.xml><?xml version="1.0" encoding="utf-8"?>
<p:tagLst xmlns:a="http://schemas.openxmlformats.org/drawingml/2006/main" xmlns:r="http://schemas.openxmlformats.org/officeDocument/2006/relationships" xmlns:p="http://schemas.openxmlformats.org/presentationml/2006/main">
  <p:tag name="PA" val="v5.2.9"/>
</p:tagLst>
</file>

<file path=ppt/tags/tag5.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9"/>
</p:tagLst>
</file>

<file path=ppt/theme/theme1.xml><?xml version="1.0" encoding="utf-8"?>
<a:theme xmlns:a="http://schemas.openxmlformats.org/drawingml/2006/main" name="Office 主题​​">
  <a:themeElements>
    <a:clrScheme name="自定义 1016">
      <a:dk1>
        <a:sysClr val="windowText" lastClr="000000"/>
      </a:dk1>
      <a:lt1>
        <a:sysClr val="window" lastClr="FFFFFF"/>
      </a:lt1>
      <a:dk2>
        <a:srgbClr val="44546A"/>
      </a:dk2>
      <a:lt2>
        <a:srgbClr val="E7E6E6"/>
      </a:lt2>
      <a:accent1>
        <a:srgbClr val="C00000"/>
      </a:accent1>
      <a:accent2>
        <a:srgbClr val="C00000"/>
      </a:accent2>
      <a:accent3>
        <a:srgbClr val="C00000"/>
      </a:accent3>
      <a:accent4>
        <a:srgbClr val="C00000"/>
      </a:accent4>
      <a:accent5>
        <a:srgbClr val="C00000"/>
      </a:accent5>
      <a:accent6>
        <a:srgbClr val="C00000"/>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主题​​">
  <a:themeElements>
    <a:clrScheme name="自定义 1016">
      <a:dk1>
        <a:sysClr val="windowText" lastClr="000000"/>
      </a:dk1>
      <a:lt1>
        <a:sysClr val="window" lastClr="FFFFFF"/>
      </a:lt1>
      <a:dk2>
        <a:srgbClr val="44546A"/>
      </a:dk2>
      <a:lt2>
        <a:srgbClr val="E7E6E6"/>
      </a:lt2>
      <a:accent1>
        <a:srgbClr val="C00000"/>
      </a:accent1>
      <a:accent2>
        <a:srgbClr val="C00000"/>
      </a:accent2>
      <a:accent3>
        <a:srgbClr val="C00000"/>
      </a:accent3>
      <a:accent4>
        <a:srgbClr val="C00000"/>
      </a:accent4>
      <a:accent5>
        <a:srgbClr val="C00000"/>
      </a:accent5>
      <a:accent6>
        <a:srgbClr val="C00000"/>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3249</Words>
  <Application>Microsoft Office PowerPoint</Application>
  <PresentationFormat>宽屏</PresentationFormat>
  <Paragraphs>205</Paragraphs>
  <Slides>35</Slides>
  <Notes>5</Notes>
  <HiddenSlides>0</HiddenSlides>
  <MMClips>0</MMClips>
  <ScaleCrop>false</ScaleCrop>
  <HeadingPairs>
    <vt:vector size="6" baseType="variant">
      <vt:variant>
        <vt:lpstr>已用的字体</vt:lpstr>
      </vt:variant>
      <vt:variant>
        <vt:i4>24</vt:i4>
      </vt:variant>
      <vt:variant>
        <vt:lpstr>主题</vt:lpstr>
      </vt:variant>
      <vt:variant>
        <vt:i4>4</vt:i4>
      </vt:variant>
      <vt:variant>
        <vt:lpstr>幻灯片标题</vt:lpstr>
      </vt:variant>
      <vt:variant>
        <vt:i4>35</vt:i4>
      </vt:variant>
    </vt:vector>
  </HeadingPairs>
  <TitlesOfParts>
    <vt:vector size="63" baseType="lpstr">
      <vt:lpstr>Abadi</vt:lpstr>
      <vt:lpstr>Meiryo</vt:lpstr>
      <vt:lpstr>阿里巴巴普惠体 Light</vt:lpstr>
      <vt:lpstr>等线</vt:lpstr>
      <vt:lpstr>等线 Light</vt:lpstr>
      <vt:lpstr>汉仪尚巍和风体 W</vt:lpstr>
      <vt:lpstr>汉仪雅酷黑 75W</vt:lpstr>
      <vt:lpstr>思源黑体</vt:lpstr>
      <vt:lpstr>思源黑体 CN Bold</vt:lpstr>
      <vt:lpstr>思源黑体 CN Heavy</vt:lpstr>
      <vt:lpstr>思源黑体 CN Medium</vt:lpstr>
      <vt:lpstr>思源黑体 CN Normal</vt:lpstr>
      <vt:lpstr>思源宋体 CN Heavy</vt:lpstr>
      <vt:lpstr>思源宋体 CN Medium</vt:lpstr>
      <vt:lpstr>思源宋体 CN SemiBold</vt:lpstr>
      <vt:lpstr>宋体</vt:lpstr>
      <vt:lpstr>微软雅黑</vt:lpstr>
      <vt:lpstr>字魂58号-创中黑</vt:lpstr>
      <vt:lpstr>字魂58号-创中黑-Regular</vt:lpstr>
      <vt:lpstr>Arial</vt:lpstr>
      <vt:lpstr>Calibri</vt:lpstr>
      <vt:lpstr>Calibri Light</vt:lpstr>
      <vt:lpstr>Times New Roman</vt:lpstr>
      <vt:lpstr>Wingdings</vt:lpstr>
      <vt:lpstr>Office 主题​​</vt:lpstr>
      <vt:lpstr>自定义设计方案</vt:lpstr>
      <vt:lpstr>1_Office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2022-06-26T20:27:56Z</cp:lastPrinted>
  <dcterms:created xsi:type="dcterms:W3CDTF">2022-06-26T20:27:56Z</dcterms:created>
  <dcterms:modified xsi:type="dcterms:W3CDTF">2023-03-08T02:16:32Z</dcterms:modified>
</cp:coreProperties>
</file>