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 id="2147483759" r:id="rId2"/>
  </p:sldMasterIdLst>
  <p:notesMasterIdLst>
    <p:notesMasterId r:id="rId18"/>
  </p:notesMasterIdLst>
  <p:sldIdLst>
    <p:sldId id="553" r:id="rId3"/>
    <p:sldId id="567" r:id="rId4"/>
    <p:sldId id="568" r:id="rId5"/>
    <p:sldId id="557" r:id="rId6"/>
    <p:sldId id="572" r:id="rId7"/>
    <p:sldId id="569" r:id="rId8"/>
    <p:sldId id="559" r:id="rId9"/>
    <p:sldId id="560" r:id="rId10"/>
    <p:sldId id="561" r:id="rId11"/>
    <p:sldId id="570" r:id="rId12"/>
    <p:sldId id="563" r:id="rId13"/>
    <p:sldId id="564" r:id="rId14"/>
    <p:sldId id="565" r:id="rId15"/>
    <p:sldId id="566" r:id="rId16"/>
    <p:sldId id="573" r:id="rId17"/>
  </p:sldIdLst>
  <p:sldSz cx="9144000" cy="5143500" type="screen16x9"/>
  <p:notesSz cx="6858000" cy="91440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E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700" autoAdjust="0"/>
  </p:normalViewPr>
  <p:slideViewPr>
    <p:cSldViewPr>
      <p:cViewPr varScale="1">
        <p:scale>
          <a:sx n="141" d="100"/>
          <a:sy n="141" d="100"/>
        </p:scale>
        <p:origin x="744" y="11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5" d="100"/>
        <a:sy n="125" d="100"/>
      </p:scale>
      <p:origin x="0" y="0"/>
    </p:cViewPr>
  </p:sorterViewPr>
  <p:notesViewPr>
    <p:cSldViewPr>
      <p:cViewPr varScale="1">
        <p:scale>
          <a:sx n="88" d="100"/>
          <a:sy n="88" d="100"/>
        </p:scale>
        <p:origin x="277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t>3/8/2023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t>‹#›</a:t>
            </a:fld>
            <a:endParaRPr lang="en-US"/>
          </a:p>
        </p:txBody>
      </p:sp>
    </p:spTree>
    <p:extLst>
      <p:ext uri="{BB962C8B-B14F-4D97-AF65-F5344CB8AC3E}">
        <p14:creationId xmlns:p14="http://schemas.microsoft.com/office/powerpoint/2010/main" val="3614133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7844330-D65E-433C-A90B-DC730FD555C4}" type="slidenum">
              <a:rPr lang="zh-CN" altLang="en-US" smtClean="0"/>
              <a:t>1</a:t>
            </a:fld>
            <a:endParaRPr lang="zh-CN" altLang="en-US"/>
          </a:p>
        </p:txBody>
      </p:sp>
    </p:spTree>
    <p:extLst>
      <p:ext uri="{BB962C8B-B14F-4D97-AF65-F5344CB8AC3E}">
        <p14:creationId xmlns:p14="http://schemas.microsoft.com/office/powerpoint/2010/main" val="637418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7844330-D65E-433C-A90B-DC730FD555C4}" type="slidenum">
              <a:rPr lang="zh-CN" altLang="en-US" smtClean="0"/>
              <a:t>2</a:t>
            </a:fld>
            <a:endParaRPr lang="zh-CN" altLang="en-US"/>
          </a:p>
        </p:txBody>
      </p:sp>
    </p:spTree>
    <p:extLst>
      <p:ext uri="{BB962C8B-B14F-4D97-AF65-F5344CB8AC3E}">
        <p14:creationId xmlns:p14="http://schemas.microsoft.com/office/powerpoint/2010/main" val="988760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7844330-D65E-433C-A90B-DC730FD555C4}" type="slidenum">
              <a:rPr lang="zh-CN" altLang="en-US" smtClean="0"/>
              <a:t>3</a:t>
            </a:fld>
            <a:endParaRPr lang="zh-CN" altLang="en-US"/>
          </a:p>
        </p:txBody>
      </p:sp>
    </p:spTree>
    <p:extLst>
      <p:ext uri="{BB962C8B-B14F-4D97-AF65-F5344CB8AC3E}">
        <p14:creationId xmlns:p14="http://schemas.microsoft.com/office/powerpoint/2010/main" val="9347723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7844330-D65E-433C-A90B-DC730FD555C4}" type="slidenum">
              <a:rPr lang="zh-CN" altLang="en-US" smtClean="0"/>
              <a:t>6</a:t>
            </a:fld>
            <a:endParaRPr lang="zh-CN" altLang="en-US"/>
          </a:p>
        </p:txBody>
      </p:sp>
    </p:spTree>
    <p:extLst>
      <p:ext uri="{BB962C8B-B14F-4D97-AF65-F5344CB8AC3E}">
        <p14:creationId xmlns:p14="http://schemas.microsoft.com/office/powerpoint/2010/main" val="30904618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t>7</a:t>
            </a:fld>
            <a:endParaRPr lang="en-US"/>
          </a:p>
        </p:txBody>
      </p:sp>
    </p:spTree>
    <p:extLst>
      <p:ext uri="{BB962C8B-B14F-4D97-AF65-F5344CB8AC3E}">
        <p14:creationId xmlns:p14="http://schemas.microsoft.com/office/powerpoint/2010/main" val="18682613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7844330-D65E-433C-A90B-DC730FD555C4}" type="slidenum">
              <a:rPr lang="zh-CN" altLang="en-US" smtClean="0"/>
              <a:t>10</a:t>
            </a:fld>
            <a:endParaRPr lang="zh-CN" altLang="en-US"/>
          </a:p>
        </p:txBody>
      </p:sp>
    </p:spTree>
    <p:extLst>
      <p:ext uri="{BB962C8B-B14F-4D97-AF65-F5344CB8AC3E}">
        <p14:creationId xmlns:p14="http://schemas.microsoft.com/office/powerpoint/2010/main" val="31624003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15</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843659610"/>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定义版式">
    <p:bg>
      <p:bgPr>
        <a:solidFill>
          <a:schemeClr val="bg1"/>
        </a:solidFill>
        <a:effectLst/>
      </p:bgPr>
    </p:bg>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cstate="email">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a:ext>
            </a:extLst>
          </a:blip>
          <a:srcRect/>
          <a:stretch>
            <a:fillRect/>
          </a:stretch>
        </p:blipFill>
        <p:spPr>
          <a:xfrm>
            <a:off x="0" y="0"/>
            <a:ext cx="9144000" cy="5143499"/>
          </a:xfrm>
          <a:prstGeom prst="rect">
            <a:avLst/>
          </a:prstGeom>
        </p:spPr>
      </p:pic>
    </p:spTree>
    <p:extLst>
      <p:ext uri="{BB962C8B-B14F-4D97-AF65-F5344CB8AC3E}">
        <p14:creationId xmlns:p14="http://schemas.microsoft.com/office/powerpoint/2010/main" val="171758933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07029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29784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680203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93422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264474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590893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63035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节标题">
    <p:bg>
      <p:bgPr>
        <a:solidFill>
          <a:schemeClr val="accent1"/>
        </a:solidFill>
        <a:effectLst/>
      </p:bgPr>
    </p:bg>
    <p:spTree>
      <p:nvGrpSpPr>
        <p:cNvPr id="1" name=""/>
        <p:cNvGrpSpPr/>
        <p:nvPr/>
      </p:nvGrpSpPr>
      <p:grpSpPr>
        <a:xfrm>
          <a:off x="0" y="0"/>
          <a:ext cx="0" cy="0"/>
          <a:chOff x="0" y="0"/>
          <a:chExt cx="0" cy="0"/>
        </a:xfrm>
      </p:grpSpPr>
      <p:pic>
        <p:nvPicPr>
          <p:cNvPr id="15" name="图片 14"/>
          <p:cNvPicPr>
            <a:picLocks noChangeAspect="1"/>
          </p:cNvPicPr>
          <p:nvPr userDrawn="1"/>
        </p:nvPicPr>
        <p:blipFill>
          <a:blip r:embed="rId2" cstate="email">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a:ext>
            </a:extLst>
          </a:blip>
          <a:srcRect/>
          <a:stretch>
            <a:fillRect/>
          </a:stretch>
        </p:blipFill>
        <p:spPr>
          <a:xfrm>
            <a:off x="0" y="0"/>
            <a:ext cx="9144000" cy="5143499"/>
          </a:xfrm>
          <a:prstGeom prst="rect">
            <a:avLst/>
          </a:prstGeom>
        </p:spPr>
      </p:pic>
      <p:sp>
        <p:nvSpPr>
          <p:cNvPr id="7" name="文本框 6"/>
          <p:cNvSpPr txBox="1"/>
          <p:nvPr userDrawn="1"/>
        </p:nvSpPr>
        <p:spPr>
          <a:xfrm>
            <a:off x="378735" y="438150"/>
            <a:ext cx="1826141" cy="338554"/>
          </a:xfrm>
          <a:prstGeom prst="rect">
            <a:avLst/>
          </a:prstGeom>
          <a:noFill/>
        </p:spPr>
        <p:txBody>
          <a:bodyPr wrap="none" rtlCol="0">
            <a:spAutoFit/>
          </a:bodyPr>
          <a:lstStyle/>
          <a:p>
            <a:r>
              <a:rPr lang="zh-CN" altLang="en-US" sz="1600">
                <a:solidFill>
                  <a:schemeClr val="accent1"/>
                </a:solidFill>
              </a:rPr>
              <a:t>为什么要学马克思</a:t>
            </a:r>
          </a:p>
        </p:txBody>
      </p:sp>
      <p:sp>
        <p:nvSpPr>
          <p:cNvPr id="2" name="菱形 1"/>
          <p:cNvSpPr/>
          <p:nvPr userDrawn="1"/>
        </p:nvSpPr>
        <p:spPr>
          <a:xfrm>
            <a:off x="218022" y="476498"/>
            <a:ext cx="239178" cy="239178"/>
          </a:xfrm>
          <a:prstGeom prst="diamond">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3" name="矩形 2"/>
          <p:cNvSpPr/>
          <p:nvPr userDrawn="1"/>
        </p:nvSpPr>
        <p:spPr>
          <a:xfrm>
            <a:off x="189914" y="780757"/>
            <a:ext cx="8769151" cy="4206240"/>
          </a:xfrm>
          <a:prstGeom prst="rect">
            <a:avLst/>
          </a:prstGeom>
          <a:solidFill>
            <a:schemeClr val="bg1">
              <a:alpha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69066428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节标题">
    <p:bg>
      <p:bgPr>
        <a:solidFill>
          <a:schemeClr val="accent1"/>
        </a:solidFill>
        <a:effectLst/>
      </p:bgPr>
    </p:bg>
    <p:spTree>
      <p:nvGrpSpPr>
        <p:cNvPr id="1" name=""/>
        <p:cNvGrpSpPr/>
        <p:nvPr/>
      </p:nvGrpSpPr>
      <p:grpSpPr>
        <a:xfrm>
          <a:off x="0" y="0"/>
          <a:ext cx="0" cy="0"/>
          <a:chOff x="0" y="0"/>
          <a:chExt cx="0" cy="0"/>
        </a:xfrm>
      </p:grpSpPr>
      <p:pic>
        <p:nvPicPr>
          <p:cNvPr id="15" name="图片 14"/>
          <p:cNvPicPr>
            <a:picLocks noChangeAspect="1"/>
          </p:cNvPicPr>
          <p:nvPr userDrawn="1"/>
        </p:nvPicPr>
        <p:blipFill>
          <a:blip r:embed="rId2" cstate="email">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a:ext>
            </a:extLst>
          </a:blip>
          <a:srcRect/>
          <a:stretch>
            <a:fillRect/>
          </a:stretch>
        </p:blipFill>
        <p:spPr>
          <a:xfrm>
            <a:off x="0" y="0"/>
            <a:ext cx="9144000" cy="5143499"/>
          </a:xfrm>
          <a:prstGeom prst="rect">
            <a:avLst/>
          </a:prstGeom>
        </p:spPr>
      </p:pic>
      <p:sp>
        <p:nvSpPr>
          <p:cNvPr id="7" name="文本框 6"/>
          <p:cNvSpPr txBox="1"/>
          <p:nvPr userDrawn="1"/>
        </p:nvSpPr>
        <p:spPr>
          <a:xfrm>
            <a:off x="378735" y="438150"/>
            <a:ext cx="1826141" cy="338554"/>
          </a:xfrm>
          <a:prstGeom prst="rect">
            <a:avLst/>
          </a:prstGeom>
          <a:noFill/>
        </p:spPr>
        <p:txBody>
          <a:bodyPr wrap="none" rtlCol="0">
            <a:spAutoFit/>
          </a:bodyPr>
          <a:lstStyle/>
          <a:p>
            <a:r>
              <a:rPr lang="zh-CN" altLang="en-US" sz="1600">
                <a:solidFill>
                  <a:schemeClr val="accent1"/>
                </a:solidFill>
              </a:rPr>
              <a:t>著名长江三峡工程</a:t>
            </a:r>
          </a:p>
        </p:txBody>
      </p:sp>
      <p:sp>
        <p:nvSpPr>
          <p:cNvPr id="2" name="菱形 1"/>
          <p:cNvSpPr/>
          <p:nvPr userDrawn="1"/>
        </p:nvSpPr>
        <p:spPr>
          <a:xfrm>
            <a:off x="218022" y="476498"/>
            <a:ext cx="239178" cy="239178"/>
          </a:xfrm>
          <a:prstGeom prst="diamond">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3" name="矩形 2"/>
          <p:cNvSpPr/>
          <p:nvPr userDrawn="1"/>
        </p:nvSpPr>
        <p:spPr>
          <a:xfrm>
            <a:off x="189914" y="780757"/>
            <a:ext cx="8769151" cy="4206240"/>
          </a:xfrm>
          <a:prstGeom prst="rect">
            <a:avLst/>
          </a:prstGeom>
          <a:solidFill>
            <a:schemeClr val="bg1">
              <a:alpha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65223815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节标题">
    <p:bg>
      <p:bgPr>
        <a:solidFill>
          <a:schemeClr val="accent1"/>
        </a:solidFill>
        <a:effectLst/>
      </p:bgPr>
    </p:bg>
    <p:spTree>
      <p:nvGrpSpPr>
        <p:cNvPr id="1" name=""/>
        <p:cNvGrpSpPr/>
        <p:nvPr/>
      </p:nvGrpSpPr>
      <p:grpSpPr>
        <a:xfrm>
          <a:off x="0" y="0"/>
          <a:ext cx="0" cy="0"/>
          <a:chOff x="0" y="0"/>
          <a:chExt cx="0" cy="0"/>
        </a:xfrm>
      </p:grpSpPr>
      <p:pic>
        <p:nvPicPr>
          <p:cNvPr id="15" name="图片 14"/>
          <p:cNvPicPr>
            <a:picLocks noChangeAspect="1"/>
          </p:cNvPicPr>
          <p:nvPr userDrawn="1"/>
        </p:nvPicPr>
        <p:blipFill>
          <a:blip r:embed="rId2" cstate="email">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a:ext>
            </a:extLst>
          </a:blip>
          <a:srcRect/>
          <a:stretch>
            <a:fillRect/>
          </a:stretch>
        </p:blipFill>
        <p:spPr>
          <a:xfrm>
            <a:off x="0" y="0"/>
            <a:ext cx="9144000" cy="5143499"/>
          </a:xfrm>
          <a:prstGeom prst="rect">
            <a:avLst/>
          </a:prstGeom>
        </p:spPr>
      </p:pic>
      <p:sp>
        <p:nvSpPr>
          <p:cNvPr id="7" name="文本框 6"/>
          <p:cNvSpPr txBox="1"/>
          <p:nvPr userDrawn="1"/>
        </p:nvSpPr>
        <p:spPr>
          <a:xfrm>
            <a:off x="378735" y="438150"/>
            <a:ext cx="1826141" cy="338554"/>
          </a:xfrm>
          <a:prstGeom prst="rect">
            <a:avLst/>
          </a:prstGeom>
          <a:noFill/>
        </p:spPr>
        <p:txBody>
          <a:bodyPr wrap="none" rtlCol="0">
            <a:spAutoFit/>
          </a:bodyPr>
          <a:lstStyle/>
          <a:p>
            <a:r>
              <a:rPr lang="zh-CN" altLang="en-US" sz="1600">
                <a:solidFill>
                  <a:schemeClr val="accent1"/>
                </a:solidFill>
              </a:rPr>
              <a:t>日常生活中的应用</a:t>
            </a:r>
          </a:p>
        </p:txBody>
      </p:sp>
      <p:sp>
        <p:nvSpPr>
          <p:cNvPr id="2" name="菱形 1"/>
          <p:cNvSpPr/>
          <p:nvPr userDrawn="1"/>
        </p:nvSpPr>
        <p:spPr>
          <a:xfrm>
            <a:off x="218022" y="476498"/>
            <a:ext cx="239178" cy="239178"/>
          </a:xfrm>
          <a:prstGeom prst="diamond">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3" name="矩形 2"/>
          <p:cNvSpPr/>
          <p:nvPr userDrawn="1"/>
        </p:nvSpPr>
        <p:spPr>
          <a:xfrm>
            <a:off x="189914" y="780757"/>
            <a:ext cx="8769151" cy="4206240"/>
          </a:xfrm>
          <a:prstGeom prst="rect">
            <a:avLst/>
          </a:prstGeom>
          <a:solidFill>
            <a:schemeClr val="bg1">
              <a:alpha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400087835"/>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节标题">
    <p:bg>
      <p:bgPr>
        <a:solidFill>
          <a:schemeClr val="accent1"/>
        </a:solidFill>
        <a:effectLst/>
      </p:bgPr>
    </p:bg>
    <p:spTree>
      <p:nvGrpSpPr>
        <p:cNvPr id="1" name=""/>
        <p:cNvGrpSpPr/>
        <p:nvPr/>
      </p:nvGrpSpPr>
      <p:grpSpPr>
        <a:xfrm>
          <a:off x="0" y="0"/>
          <a:ext cx="0" cy="0"/>
          <a:chOff x="0" y="0"/>
          <a:chExt cx="0" cy="0"/>
        </a:xfrm>
      </p:grpSpPr>
      <p:pic>
        <p:nvPicPr>
          <p:cNvPr id="4" name="图片 3"/>
          <p:cNvPicPr>
            <a:picLocks noChangeAspect="1"/>
          </p:cNvPicPr>
          <p:nvPr userDrawn="1"/>
        </p:nvPicPr>
        <p:blipFill>
          <a:blip r:embed="rId2" cstate="email">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a:ext>
            </a:extLst>
          </a:blip>
          <a:srcRect/>
          <a:stretch>
            <a:fillRect/>
          </a:stretch>
        </p:blipFill>
        <p:spPr>
          <a:xfrm>
            <a:off x="0" y="0"/>
            <a:ext cx="9144000" cy="5143499"/>
          </a:xfrm>
          <a:prstGeom prst="rect">
            <a:avLst/>
          </a:prstGeom>
        </p:spPr>
      </p:pic>
      <p:sp>
        <p:nvSpPr>
          <p:cNvPr id="5" name="矩形 4"/>
          <p:cNvSpPr/>
          <p:nvPr userDrawn="1"/>
        </p:nvSpPr>
        <p:spPr>
          <a:xfrm>
            <a:off x="189914" y="780757"/>
            <a:ext cx="8769151" cy="4206240"/>
          </a:xfrm>
          <a:prstGeom prst="rect">
            <a:avLst/>
          </a:prstGeom>
          <a:solidFill>
            <a:schemeClr val="bg1">
              <a:alpha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894076446"/>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2900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39782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46653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18922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file:///D:\qq&#25991;&#20214;\712321467\Image\C2C\Image2\%7b75232B38-A165-1FB7-499C-2E1C792CACB5%7d.png" TargetMode="External"/><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t>2023/3/8</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t>‹#›</a:t>
            </a:fld>
            <a:endParaRPr lang="zh-CN" altLang="en-US"/>
          </a:p>
        </p:txBody>
      </p:sp>
      <p:pic>
        <p:nvPicPr>
          <p:cNvPr id="7" name="图片 1073743875" descr="学科网 zxxk.com"/>
          <p:cNvPicPr>
            <a:picLocks noChangeAspect="1"/>
          </p:cNvPicPr>
          <p:nvPr/>
        </p:nvPicPr>
        <p:blipFill>
          <a:blip r:embed="rId7" r:link="rId8"/>
          <a:stretch>
            <a:fillRect/>
          </a:stretch>
        </p:blipFill>
        <p:spPr>
          <a:xfrm>
            <a:off x="838200" y="365125"/>
            <a:ext cx="9525" cy="9525"/>
          </a:xfrm>
          <a:prstGeom prst="rect">
            <a:avLst/>
          </a:prstGeom>
          <a:noFill/>
          <a:ln>
            <a:noFill/>
            <a:miter lim="800000"/>
          </a:ln>
        </p:spPr>
      </p:pic>
    </p:spTree>
    <p:extLst>
      <p:ext uri="{BB962C8B-B14F-4D97-AF65-F5344CB8AC3E}">
        <p14:creationId xmlns:p14="http://schemas.microsoft.com/office/powerpoint/2010/main" val="3420558747"/>
      </p:ext>
    </p:extLst>
  </p:cSld>
  <p:clrMap bg1="lt1" tx1="dk1" bg2="lt2" tx2="dk2" accent1="accent1" accent2="accent2" accent3="accent3" accent4="accent4" accent5="accent5" accent6="accent6" hlink="hlink" folHlink="folHlink"/>
  <p:sldLayoutIdLst>
    <p:sldLayoutId id="2147483740" r:id="rId1"/>
    <p:sldLayoutId id="2147483676" r:id="rId2"/>
    <p:sldLayoutId id="2147483757" r:id="rId3"/>
    <p:sldLayoutId id="2147483758" r:id="rId4"/>
    <p:sldLayoutId id="2147483755" r:id="rId5"/>
  </p:sldLayoutIdLst>
  <mc:AlternateContent xmlns:mc="http://schemas.openxmlformats.org/markup-compatibility/2006" xmlns:p14="http://schemas.microsoft.com/office/powerpoint/2010/main">
    <mc:Choice Requires="p14">
      <p:transition spd="slow" p14:dur="1250">
        <p14:switch dir="r"/>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54003399"/>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microsoft.com/office/2007/relationships/hdphoto" Target="../media/hdphoto3.wdp"/><Relationship Id="rId4" Type="http://schemas.microsoft.com/office/2007/relationships/hdphoto" Target="../media/hdphoto2.wdp"/><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11.png"/><Relationship Id="rId7"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12.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10.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11.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12.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11.pn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12.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cstate="email">
            <a:extLst>
              <a:ext uri="{BEBA8EAE-BF5A-486C-A8C5-ECC9F3942E4B}">
                <a14:imgProps xmlns:a14="http://schemas.microsoft.com/office/drawing/2010/main">
                  <a14:imgLayer r:embed="rId4">
                    <a14:imgEffect>
                      <a14:brightnessContrast contrast="20000"/>
                    </a14:imgEffect>
                  </a14:imgLayer>
                </a14:imgProps>
              </a:ext>
              <a:ext uri="{28A0092B-C50C-407E-A947-70E740481C1C}">
                <a14:useLocalDpi xmlns:a14="http://schemas.microsoft.com/office/drawing/2010/main"/>
              </a:ext>
            </a:extLst>
          </a:blip>
          <a:stretch>
            <a:fillRect/>
          </a:stretch>
        </p:blipFill>
        <p:spPr>
          <a:xfrm flipH="1">
            <a:off x="76199" y="2675148"/>
            <a:ext cx="2133600" cy="2133600"/>
          </a:xfrm>
          <a:prstGeom prst="rect">
            <a:avLst/>
          </a:prstGeom>
        </p:spPr>
      </p:pic>
      <p:pic>
        <p:nvPicPr>
          <p:cNvPr id="13" name="图片 12"/>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flipH="1">
            <a:off x="0" y="3599579"/>
            <a:ext cx="9144000" cy="1258171"/>
          </a:xfrm>
          <a:prstGeom prst="rect">
            <a:avLst/>
          </a:prstGeom>
        </p:spPr>
      </p:pic>
      <p:pic>
        <p:nvPicPr>
          <p:cNvPr id="2" name="图片 1"/>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7162800" y="3094820"/>
            <a:ext cx="1777620" cy="1697301"/>
          </a:xfrm>
          <a:prstGeom prst="rect">
            <a:avLst/>
          </a:prstGeom>
        </p:spPr>
      </p:pic>
      <p:sp>
        <p:nvSpPr>
          <p:cNvPr id="7" name="TextBox 4">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D5EED0B1-5278-428F-9845-EA290F429A74}"/>
              </a:ext>
            </a:extLst>
          </p:cNvPr>
          <p:cNvSpPr txBox="1"/>
          <p:nvPr/>
        </p:nvSpPr>
        <p:spPr>
          <a:xfrm>
            <a:off x="1779320" y="908405"/>
            <a:ext cx="5714999" cy="807861"/>
          </a:xfrm>
          <a:prstGeom prst="rect">
            <a:avLst/>
          </a:prstGeom>
          <a:noFill/>
        </p:spPr>
        <p:txBody>
          <a:bodyPr wrap="square" lIns="68531" tIns="34264" rIns="68531" bIns="34264" rtlCol="0">
            <a:spAutoFit/>
            <a:scene3d>
              <a:camera prst="orthographicFront"/>
              <a:lightRig rig="flat" dir="t"/>
            </a:scene3d>
            <a:sp3d extrusionH="38100">
              <a:extrusionClr>
                <a:srgbClr val="FBD04E"/>
              </a:extrusionClr>
            </a:sp3d>
          </a:bodyPr>
          <a:lstStyle>
            <a:defPPr>
              <a:defRPr lang="zh-CN"/>
            </a:defPPr>
            <a:lvl1pPr algn="ctr">
              <a:defRPr sz="4000" b="1">
                <a:gradFill flip="none" rotWithShape="1">
                  <a:gsLst>
                    <a:gs pos="0">
                      <a:srgbClr val="FBD04E">
                        <a:lumMod val="65000"/>
                        <a:lumOff val="35000"/>
                      </a:srgbClr>
                    </a:gs>
                    <a:gs pos="51000">
                      <a:srgbClr val="B87600">
                        <a:lumMod val="98000"/>
                        <a:lumOff val="2000"/>
                      </a:srgbClr>
                    </a:gs>
                    <a:gs pos="78000">
                      <a:srgbClr val="F4CF68">
                        <a:lumMod val="90000"/>
                        <a:lumOff val="10000"/>
                      </a:srgbClr>
                    </a:gs>
                    <a:gs pos="28000">
                      <a:srgbClr val="F4CF68">
                        <a:lumMod val="93000"/>
                        <a:lumOff val="7000"/>
                      </a:srgbClr>
                    </a:gs>
                    <a:gs pos="100000">
                      <a:srgbClr val="FBD04E">
                        <a:lumMod val="64000"/>
                        <a:lumOff val="36000"/>
                      </a:srgbClr>
                    </a:gs>
                  </a:gsLst>
                  <a:lin ang="2700000" scaled="1"/>
                </a:gradFill>
                <a:effectLst>
                  <a:outerShdw blurRad="317500" dist="38100" dir="2700000" algn="tl" rotWithShape="0">
                    <a:prstClr val="black">
                      <a:alpha val="59000"/>
                    </a:prstClr>
                  </a:outerShdw>
                </a:effectLst>
                <a:latin typeface="微软雅黑" pitchFamily="34" charset="-122"/>
                <a:ea typeface="微软雅黑" pitchFamily="34" charset="-122"/>
              </a:defRPr>
            </a:lvl1pPr>
          </a:lstStyle>
          <a:p>
            <a:pPr algn="l" defTabSz="685319">
              <a:defRPr/>
            </a:pPr>
            <a:r>
              <a:rPr lang="zh-CN" altLang="en-US" sz="4800" b="0" kern="0" dirty="0" smtClean="0">
                <a:solidFill>
                  <a:schemeClr val="accent1"/>
                </a:solidFill>
                <a:effectLst/>
                <a:latin typeface="汉仪菱心体简" pitchFamily="49" charset="-122"/>
                <a:ea typeface="汉仪菱心体简" pitchFamily="49" charset="-122"/>
              </a:rPr>
              <a:t>马克思主义</a:t>
            </a:r>
            <a:r>
              <a:rPr lang="zh-CN" altLang="en-US" sz="4800" b="0" kern="0" dirty="0" smtClean="0">
                <a:solidFill>
                  <a:schemeClr val="accent1"/>
                </a:solidFill>
                <a:effectLst/>
                <a:latin typeface="汉仪菱心体简" pitchFamily="49" charset="-122"/>
                <a:ea typeface="汉仪菱心体简" pitchFamily="49" charset="-122"/>
              </a:rPr>
              <a:t>学习交流</a:t>
            </a:r>
            <a:endParaRPr lang="zh-CN" altLang="en-US" sz="4800" b="0" kern="0" dirty="0">
              <a:solidFill>
                <a:schemeClr val="accent1"/>
              </a:solidFill>
              <a:effectLst/>
              <a:latin typeface="汉仪菱心体简" pitchFamily="49" charset="-122"/>
              <a:ea typeface="汉仪菱心体简" pitchFamily="49" charset="-122"/>
            </a:endParaRPr>
          </a:p>
        </p:txBody>
      </p:sp>
      <p:sp>
        <p:nvSpPr>
          <p:cNvPr id="8" name="矩形 7">
            <a:extLst>
              <a:ext uri="{FF2B5EF4-FFF2-40B4-BE49-F238E27FC236}">
                <a16:creationId xmlns:a16="http://schemas.microsoft.com/office/drawing/2014/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id="{8EF5F4DE-6E7E-4B6F-93C6-6CEB3477D818}"/>
              </a:ext>
            </a:extLst>
          </p:cNvPr>
          <p:cNvSpPr/>
          <p:nvPr/>
        </p:nvSpPr>
        <p:spPr>
          <a:xfrm flipH="1">
            <a:off x="1855519" y="2051405"/>
            <a:ext cx="5486400" cy="415498"/>
          </a:xfrm>
          <a:prstGeom prst="rect">
            <a:avLst/>
          </a:prstGeom>
        </p:spPr>
        <p:txBody>
          <a:bodyPr wrap="square">
            <a:spAutoFit/>
          </a:bodyPr>
          <a:lstStyle/>
          <a:p>
            <a:pPr algn="dist"/>
            <a:r>
              <a:rPr lang="zh-CN" altLang="en-US" sz="2100" spc="600">
                <a:solidFill>
                  <a:schemeClr val="accent1"/>
                </a:solidFill>
                <a:latin typeface="微软雅黑" pitchFamily="34" charset="-122"/>
                <a:ea typeface="微软雅黑" pitchFamily="34" charset="-122"/>
              </a:rPr>
              <a:t>马克思主义与现实生活</a:t>
            </a:r>
          </a:p>
        </p:txBody>
      </p:sp>
      <p:sp>
        <p:nvSpPr>
          <p:cNvPr id="9" name="矩形 8"/>
          <p:cNvSpPr/>
          <p:nvPr/>
        </p:nvSpPr>
        <p:spPr>
          <a:xfrm>
            <a:off x="1828087" y="2810428"/>
            <a:ext cx="5513832" cy="430887"/>
          </a:xfrm>
          <a:prstGeom prst="rect">
            <a:avLst/>
          </a:prstGeom>
        </p:spPr>
        <p:txBody>
          <a:bodyPr wrap="square">
            <a:spAutoFit/>
          </a:bodyPr>
          <a:lstStyle/>
          <a:p>
            <a:pPr algn="ctr"/>
            <a:r>
              <a:rPr lang="en-US" altLang="zh-CN" sz="1100" dirty="0" err="1">
                <a:solidFill>
                  <a:schemeClr val="accent1"/>
                </a:solidFill>
                <a:latin typeface="+mn-ea"/>
              </a:rPr>
              <a:t>marxism</a:t>
            </a:r>
            <a:r>
              <a:rPr lang="en-US" altLang="zh-CN" sz="1100" dirty="0">
                <a:solidFill>
                  <a:schemeClr val="accent1"/>
                </a:solidFill>
                <a:latin typeface="+mn-ea"/>
              </a:rPr>
              <a:t> and real life </a:t>
            </a:r>
            <a:r>
              <a:rPr lang="en-US" altLang="zh-CN" sz="1100" dirty="0" err="1">
                <a:solidFill>
                  <a:schemeClr val="accent1"/>
                </a:solidFill>
                <a:latin typeface="+mn-ea"/>
              </a:rPr>
              <a:t>marxism</a:t>
            </a:r>
            <a:r>
              <a:rPr lang="en-US" altLang="zh-CN" sz="1100" dirty="0">
                <a:solidFill>
                  <a:schemeClr val="accent1"/>
                </a:solidFill>
                <a:latin typeface="+mn-ea"/>
              </a:rPr>
              <a:t> and real life </a:t>
            </a:r>
            <a:r>
              <a:rPr lang="en-US" altLang="zh-CN" sz="1100" dirty="0" err="1">
                <a:solidFill>
                  <a:schemeClr val="accent1"/>
                </a:solidFill>
                <a:latin typeface="+mn-ea"/>
              </a:rPr>
              <a:t>marxism</a:t>
            </a:r>
            <a:r>
              <a:rPr lang="en-US" altLang="zh-CN" sz="1100" dirty="0">
                <a:solidFill>
                  <a:schemeClr val="accent1"/>
                </a:solidFill>
                <a:latin typeface="+mn-ea"/>
              </a:rPr>
              <a:t> and real life </a:t>
            </a:r>
            <a:r>
              <a:rPr lang="en-US" altLang="zh-CN" sz="1100" dirty="0" err="1">
                <a:solidFill>
                  <a:schemeClr val="accent1"/>
                </a:solidFill>
                <a:latin typeface="+mn-ea"/>
              </a:rPr>
              <a:t>marxism</a:t>
            </a:r>
            <a:r>
              <a:rPr lang="en-US" altLang="zh-CN" sz="1100" dirty="0">
                <a:solidFill>
                  <a:schemeClr val="accent1"/>
                </a:solidFill>
                <a:latin typeface="+mn-ea"/>
              </a:rPr>
              <a:t> and real life </a:t>
            </a:r>
            <a:r>
              <a:rPr lang="en-US" altLang="zh-CN" sz="1100" dirty="0" err="1">
                <a:solidFill>
                  <a:schemeClr val="accent1"/>
                </a:solidFill>
                <a:latin typeface="+mn-ea"/>
              </a:rPr>
              <a:t>marxism</a:t>
            </a:r>
            <a:r>
              <a:rPr lang="en-US" altLang="zh-CN" sz="1100" dirty="0">
                <a:solidFill>
                  <a:schemeClr val="accent1"/>
                </a:solidFill>
                <a:latin typeface="+mn-ea"/>
              </a:rPr>
              <a:t> and real life </a:t>
            </a:r>
            <a:r>
              <a:rPr lang="en-US" altLang="zh-CN" sz="1100" dirty="0" err="1">
                <a:solidFill>
                  <a:schemeClr val="accent1"/>
                </a:solidFill>
                <a:latin typeface="+mn-ea"/>
              </a:rPr>
              <a:t>marxism</a:t>
            </a:r>
            <a:endParaRPr lang="zh-CN" altLang="en-US" sz="1100" dirty="0">
              <a:solidFill>
                <a:schemeClr val="accent1"/>
              </a:solidFill>
              <a:latin typeface="+mn-ea"/>
            </a:endParaRPr>
          </a:p>
        </p:txBody>
      </p:sp>
      <p:cxnSp>
        <p:nvCxnSpPr>
          <p:cNvPr id="11" name="直接连接符 10"/>
          <p:cNvCxnSpPr/>
          <p:nvPr/>
        </p:nvCxnSpPr>
        <p:spPr>
          <a:xfrm>
            <a:off x="1855519" y="2661005"/>
            <a:ext cx="54102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4" name="图片 13"/>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0" y="4428258"/>
            <a:ext cx="9144000" cy="715242"/>
          </a:xfrm>
          <a:prstGeom prst="rect">
            <a:avLst/>
          </a:prstGeom>
        </p:spPr>
      </p:pic>
      <p:pic>
        <p:nvPicPr>
          <p:cNvPr id="15" name="图片 14"/>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0" y="0"/>
            <a:ext cx="1950447" cy="2276631"/>
          </a:xfrm>
          <a:prstGeom prst="rect">
            <a:avLst/>
          </a:prstGeom>
        </p:spPr>
      </p:pic>
      <p:pic>
        <p:nvPicPr>
          <p:cNvPr id="16" name="图片 15"/>
          <p:cNvPicPr>
            <a:picLocks noChangeAspect="1"/>
          </p:cNvPicPr>
          <p:nvPr/>
        </p:nvPicPr>
        <p:blipFill>
          <a:blip r:embed="rId9" cstate="email">
            <a:extLst>
              <a:ext uri="{BEBA8EAE-BF5A-486C-A8C5-ECC9F3942E4B}">
                <a14:imgProps xmlns:a14="http://schemas.microsoft.com/office/drawing/2010/main">
                  <a14:imgLayer r:embed="rId10">
                    <a14:imgEffect>
                      <a14:brightnessContrast contrast="40000"/>
                    </a14:imgEffect>
                  </a14:imgLayer>
                </a14:imgProps>
              </a:ext>
              <a:ext uri="{28A0092B-C50C-407E-A947-70E740481C1C}">
                <a14:useLocalDpi xmlns:a14="http://schemas.microsoft.com/office/drawing/2010/main"/>
              </a:ext>
            </a:extLst>
          </a:blip>
          <a:srcRect t="-11084" r="-3494"/>
          <a:stretch>
            <a:fillRect/>
          </a:stretch>
        </p:blipFill>
        <p:spPr>
          <a:xfrm flipH="1">
            <a:off x="7696200" y="742950"/>
            <a:ext cx="914400" cy="775055"/>
          </a:xfrm>
          <a:prstGeom prst="rect">
            <a:avLst/>
          </a:prstGeom>
        </p:spPr>
      </p:pic>
    </p:spTree>
    <p:extLst>
      <p:ext uri="{BB962C8B-B14F-4D97-AF65-F5344CB8AC3E}">
        <p14:creationId xmlns:p14="http://schemas.microsoft.com/office/powerpoint/2010/main" val="3785917029"/>
      </p:ext>
    </p:extLst>
  </p:cSld>
  <p:clrMapOvr>
    <a:masterClrMapping/>
  </p:clrMapOvr>
  <mc:AlternateContent xmlns:mc="http://schemas.openxmlformats.org/markup-compatibility/2006" xmlns:p14="http://schemas.microsoft.com/office/powerpoint/2010/main">
    <mc:Choice Requires="p14">
      <p:transition p14:dur="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ppt_x"/>
                                          </p:val>
                                        </p:tav>
                                        <p:tav tm="100000">
                                          <p:val>
                                            <p:strVal val="#ppt_x"/>
                                          </p:val>
                                        </p:tav>
                                      </p:tavLst>
                                    </p:anim>
                                    <p:anim calcmode="lin" valueType="num">
                                      <p:cBhvr additive="base">
                                        <p:cTn id="12" dur="500" fill="hold"/>
                                        <p:tgtEl>
                                          <p:spTgt spid="14"/>
                                        </p:tgtEl>
                                        <p:attrNameLst>
                                          <p:attrName>ppt_y</p:attrName>
                                        </p:attrNameLst>
                                      </p:cBhvr>
                                      <p:tavLst>
                                        <p:tav tm="0">
                                          <p:val>
                                            <p:strVal val="1+#ppt_h/2"/>
                                          </p:val>
                                        </p:tav>
                                        <p:tav tm="100000">
                                          <p:val>
                                            <p:strVal val="#ppt_y"/>
                                          </p:val>
                                        </p:tav>
                                      </p:tavLst>
                                    </p:anim>
                                  </p:childTnLst>
                                </p:cTn>
                              </p:par>
                              <p:par>
                                <p:cTn id="13" presetID="2" presetClass="entr" presetSubtype="9"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0-#ppt_w/2"/>
                                          </p:val>
                                        </p:tav>
                                        <p:tav tm="100000">
                                          <p:val>
                                            <p:strVal val="#ppt_x"/>
                                          </p:val>
                                        </p:tav>
                                      </p:tavLst>
                                    </p:anim>
                                    <p:anim calcmode="lin" valueType="num">
                                      <p:cBhvr additive="base">
                                        <p:cTn id="16" dur="500" fill="hold"/>
                                        <p:tgtEl>
                                          <p:spTgt spid="15"/>
                                        </p:tgtEl>
                                        <p:attrNameLst>
                                          <p:attrName>ppt_y</p:attrName>
                                        </p:attrNameLst>
                                      </p:cBhvr>
                                      <p:tavLst>
                                        <p:tav tm="0">
                                          <p:val>
                                            <p:strVal val="0-#ppt_h/2"/>
                                          </p:val>
                                        </p:tav>
                                        <p:tav tm="100000">
                                          <p:val>
                                            <p:strVal val="#ppt_y"/>
                                          </p:val>
                                        </p:tav>
                                      </p:tavLst>
                                    </p:anim>
                                  </p:childTnLst>
                                </p:cTn>
                              </p:par>
                              <p:par>
                                <p:cTn id="17" presetID="2" presetClass="entr" presetSubtype="3" fill="hold"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1+#ppt_w/2"/>
                                          </p:val>
                                        </p:tav>
                                        <p:tav tm="100000">
                                          <p:val>
                                            <p:strVal val="#ppt_x"/>
                                          </p:val>
                                        </p:tav>
                                      </p:tavLst>
                                    </p:anim>
                                    <p:anim calcmode="lin" valueType="num">
                                      <p:cBhvr additive="base">
                                        <p:cTn id="20"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cond evt="onBegin" delay="0">
                          <p:tn val="20"/>
                        </p:cond>
                      </p:stCondLst>
                      <p:childTnLst>
                        <p:par>
                          <p:cTn id="22" fill="hold" nodeType="afterGroup">
                            <p:stCondLst>
                              <p:cond delay="0"/>
                            </p:stCondLst>
                            <p:childTnLst>
                              <p:par>
                                <p:cTn id="23" presetID="2" presetClass="entr" presetSubtype="8"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0-#ppt_w/2"/>
                                          </p:val>
                                        </p:tav>
                                        <p:tav tm="100000">
                                          <p:val>
                                            <p:strVal val="#ppt_x"/>
                                          </p:val>
                                        </p:tav>
                                      </p:tavLst>
                                    </p:anim>
                                    <p:anim calcmode="lin" valueType="num">
                                      <p:cBhvr additive="base">
                                        <p:cTn id="26" dur="500" fill="hold"/>
                                        <p:tgtEl>
                                          <p:spTgt spid="4"/>
                                        </p:tgtEl>
                                        <p:attrNameLst>
                                          <p:attrName>ppt_y</p:attrName>
                                        </p:attrNameLst>
                                      </p:cBhvr>
                                      <p:tavLst>
                                        <p:tav tm="0">
                                          <p:val>
                                            <p:strVal val="#ppt_y"/>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cond evt="onBegin" delay="0">
                          <p:tn val="30"/>
                        </p:cond>
                      </p:stCondLst>
                      <p:childTnLst>
                        <p:par>
                          <p:cTn id="32" fill="hold" nodeType="afterGroup">
                            <p:stCondLst>
                              <p:cond delay="0"/>
                            </p:stCondLst>
                            <p:childTnLst>
                              <p:par>
                                <p:cTn id="33" presetID="56" presetClass="entr" presetSubtype="0" fill="hold" grpId="0" nodeType="clickEffect">
                                  <p:stCondLst>
                                    <p:cond delay="0"/>
                                  </p:stCondLst>
                                  <p:iterate type="lt">
                                    <p:tmPct val="10000"/>
                                  </p:iterate>
                                  <p:childTnLst>
                                    <p:set>
                                      <p:cBhvr>
                                        <p:cTn id="34" dur="1" fill="hold">
                                          <p:stCondLst>
                                            <p:cond delay="0"/>
                                          </p:stCondLst>
                                        </p:cTn>
                                        <p:tgtEl>
                                          <p:spTgt spid="7"/>
                                        </p:tgtEl>
                                        <p:attrNameLst>
                                          <p:attrName>style.visibility</p:attrName>
                                        </p:attrNameLst>
                                      </p:cBhvr>
                                      <p:to>
                                        <p:strVal val="visible"/>
                                      </p:to>
                                    </p:set>
                                    <p:anim by="(-#ppt_w*2)" calcmode="lin" valueType="num">
                                      <p:cBhvr rctx="PPT">
                                        <p:cTn id="35" dur="500" autoRev="1" fill="hold">
                                          <p:stCondLst>
                                            <p:cond delay="0"/>
                                          </p:stCondLst>
                                        </p:cTn>
                                        <p:tgtEl>
                                          <p:spTgt spid="7"/>
                                        </p:tgtEl>
                                        <p:attrNameLst>
                                          <p:attrName>ppt_w</p:attrName>
                                        </p:attrNameLst>
                                      </p:cBhvr>
                                    </p:anim>
                                    <p:anim by="(#ppt_w*0.50)" calcmode="lin" valueType="num">
                                      <p:cBhvr>
                                        <p:cTn id="36" dur="500" decel="50000" autoRev="1" fill="hold">
                                          <p:stCondLst>
                                            <p:cond delay="0"/>
                                          </p:stCondLst>
                                        </p:cTn>
                                        <p:tgtEl>
                                          <p:spTgt spid="7"/>
                                        </p:tgtEl>
                                        <p:attrNameLst>
                                          <p:attrName>ppt_x</p:attrName>
                                        </p:attrNameLst>
                                      </p:cBhvr>
                                    </p:anim>
                                    <p:anim from="(-#ppt_h/2)" to="(#ppt_y)" calcmode="lin" valueType="num">
                                      <p:cBhvr>
                                        <p:cTn id="37" dur="1000" fill="hold">
                                          <p:stCondLst>
                                            <p:cond delay="0"/>
                                          </p:stCondLst>
                                        </p:cTn>
                                        <p:tgtEl>
                                          <p:spTgt spid="7"/>
                                        </p:tgtEl>
                                        <p:attrNameLst>
                                          <p:attrName>ppt_y</p:attrName>
                                        </p:attrNameLst>
                                      </p:cBhvr>
                                    </p:anim>
                                    <p:animRot by="21600000">
                                      <p:cBhvr>
                                        <p:cTn id="38" dur="1000" fill="hold">
                                          <p:stCondLst>
                                            <p:cond delay="0"/>
                                          </p:stCondLst>
                                        </p:cTn>
                                        <p:tgtEl>
                                          <p:spTgt spid="7"/>
                                        </p:tgtEl>
                                        <p:attrNameLst>
                                          <p:attrName>r</p:attrName>
                                        </p:attrNameLst>
                                      </p:cBhvr>
                                    </p:animRot>
                                  </p:childTnLst>
                                </p:cTn>
                              </p:par>
                            </p:childTnLst>
                          </p:cTn>
                        </p:par>
                      </p:childTnLst>
                    </p:cTn>
                  </p:par>
                  <p:par>
                    <p:cTn id="39" fill="hold" nodeType="clickPar">
                      <p:stCondLst>
                        <p:cond delay="indefinite"/>
                        <p:cond evt="onBegin" delay="0">
                          <p:tn val="38"/>
                        </p:cond>
                      </p:stCondLst>
                      <p:childTnLst>
                        <p:par>
                          <p:cTn id="40" fill="hold" nodeType="afterGroup">
                            <p:stCondLst>
                              <p:cond delay="0"/>
                            </p:stCondLst>
                            <p:childTnLst>
                              <p:par>
                                <p:cTn id="41" presetID="16" presetClass="entr" presetSubtype="21" fill="hold" nodeType="click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barn(inVertical)">
                                      <p:cBhvr>
                                        <p:cTn id="43" dur="500"/>
                                        <p:tgtEl>
                                          <p:spTgt spid="11"/>
                                        </p:tgtEl>
                                      </p:cBhvr>
                                    </p:animEffect>
                                  </p:childTnLst>
                                </p:cTn>
                              </p:par>
                              <p:par>
                                <p:cTn id="44" presetID="16" presetClass="entr" presetSubtype="21" fill="hold" grpId="1" nodeType="withEffect">
                                  <p:stCondLst>
                                    <p:cond delay="0"/>
                                  </p:stCondLst>
                                  <p:childTnLst>
                                    <p:set>
                                      <p:cBhvr>
                                        <p:cTn id="45" dur="1" fill="hold">
                                          <p:stCondLst>
                                            <p:cond delay="0"/>
                                          </p:stCondLst>
                                        </p:cTn>
                                        <p:tgtEl>
                                          <p:spTgt spid="8"/>
                                        </p:tgtEl>
                                        <p:attrNameLst>
                                          <p:attrName>style.visibility</p:attrName>
                                        </p:attrNameLst>
                                      </p:cBhvr>
                                      <p:to>
                                        <p:strVal val="visible"/>
                                      </p:to>
                                    </p:set>
                                    <p:animEffect transition="in" filter="barn(inVertical)">
                                      <p:cBhvr>
                                        <p:cTn id="46" dur="500"/>
                                        <p:tgtEl>
                                          <p:spTgt spid="8"/>
                                        </p:tgtEl>
                                      </p:cBhvr>
                                    </p:animEffect>
                                  </p:childTnLst>
                                </p:cTn>
                              </p:par>
                            </p:childTnLst>
                          </p:cTn>
                        </p:par>
                      </p:childTnLst>
                    </p:cTn>
                  </p:par>
                  <p:par>
                    <p:cTn id="47" fill="hold" nodeType="clickPar">
                      <p:stCondLst>
                        <p:cond delay="indefinite"/>
                        <p:cond evt="onBegin" delay="0">
                          <p:tn val="46"/>
                        </p:cond>
                      </p:stCondLst>
                      <p:childTnLst>
                        <p:par>
                          <p:cTn id="48" fill="hold" nodeType="afterGroup">
                            <p:stCondLst>
                              <p:cond delay="0"/>
                            </p:stCondLst>
                            <p:childTnLst>
                              <p:par>
                                <p:cTn id="49" presetID="53" presetClass="entr" presetSubtype="0" fill="hold" grpId="2" nodeType="clickEffect">
                                  <p:stCondLst>
                                    <p:cond delay="0"/>
                                  </p:stCondLst>
                                  <p:childTnLst>
                                    <p:set>
                                      <p:cBhvr>
                                        <p:cTn id="50" dur="1" fill="hold">
                                          <p:stCondLst>
                                            <p:cond delay="0"/>
                                          </p:stCondLst>
                                        </p:cTn>
                                        <p:tgtEl>
                                          <p:spTgt spid="9"/>
                                        </p:tgtEl>
                                        <p:attrNameLst>
                                          <p:attrName>style.visibility</p:attrName>
                                        </p:attrNameLst>
                                      </p:cBhvr>
                                      <p:to>
                                        <p:strVal val="visible"/>
                                      </p:to>
                                    </p:set>
                                    <p:anim calcmode="lin" valueType="num">
                                      <p:cBhvr>
                                        <p:cTn id="51" dur="500" fill="hold"/>
                                        <p:tgtEl>
                                          <p:spTgt spid="9"/>
                                        </p:tgtEl>
                                        <p:attrNameLst>
                                          <p:attrName>ppt_w</p:attrName>
                                        </p:attrNameLst>
                                      </p:cBhvr>
                                      <p:tavLst>
                                        <p:tav tm="0">
                                          <p:val>
                                            <p:fltVal val="0"/>
                                          </p:val>
                                        </p:tav>
                                        <p:tav tm="100000">
                                          <p:val>
                                            <p:strVal val="#ppt_w"/>
                                          </p:val>
                                        </p:tav>
                                      </p:tavLst>
                                    </p:anim>
                                    <p:anim calcmode="lin" valueType="num">
                                      <p:cBhvr>
                                        <p:cTn id="52" dur="500" fill="hold"/>
                                        <p:tgtEl>
                                          <p:spTgt spid="9"/>
                                        </p:tgtEl>
                                        <p:attrNameLst>
                                          <p:attrName>ppt_h</p:attrName>
                                        </p:attrNameLst>
                                      </p:cBhvr>
                                      <p:tavLst>
                                        <p:tav tm="0">
                                          <p:val>
                                            <p:fltVal val="0"/>
                                          </p:val>
                                        </p:tav>
                                        <p:tav tm="100000">
                                          <p:val>
                                            <p:strVal val="#ppt_h"/>
                                          </p:val>
                                        </p:tav>
                                      </p:tavLst>
                                    </p:anim>
                                    <p:animEffect transition="in" filter="fade">
                                      <p:cBhvr>
                                        <p:cTn id="5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1"/>
      <p:bldP spid="9" grpId="2"/>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381000" y="3333750"/>
            <a:ext cx="1447800" cy="1543992"/>
          </a:xfrm>
          <a:prstGeom prst="rect">
            <a:avLst/>
          </a:prstGeom>
        </p:spPr>
      </p:pic>
      <p:pic>
        <p:nvPicPr>
          <p:cNvPr id="13" name="图片 12"/>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flipH="1">
            <a:off x="0" y="3599579"/>
            <a:ext cx="9144000" cy="1258171"/>
          </a:xfrm>
          <a:prstGeom prst="rect">
            <a:avLst/>
          </a:prstGeom>
        </p:spPr>
      </p:pic>
      <p:pic>
        <p:nvPicPr>
          <p:cNvPr id="2" name="图片 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181600" y="1767206"/>
            <a:ext cx="3811555" cy="2918223"/>
          </a:xfrm>
          <a:prstGeom prst="rect">
            <a:avLst/>
          </a:prstGeom>
        </p:spPr>
      </p:pic>
      <p:pic>
        <p:nvPicPr>
          <p:cNvPr id="14" name="图片 13"/>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4428258"/>
            <a:ext cx="9144000" cy="715242"/>
          </a:xfrm>
          <a:prstGeom prst="rect">
            <a:avLst/>
          </a:prstGeom>
        </p:spPr>
      </p:pic>
      <p:sp>
        <p:nvSpPr>
          <p:cNvPr id="27" name="TextBox 48"/>
          <p:cNvSpPr txBox="1"/>
          <p:nvPr/>
        </p:nvSpPr>
        <p:spPr>
          <a:xfrm>
            <a:off x="1066799" y="1885950"/>
            <a:ext cx="4876800" cy="707886"/>
          </a:xfrm>
          <a:prstGeom prst="rect">
            <a:avLst/>
          </a:prstGeom>
          <a:noFill/>
        </p:spPr>
        <p:txBody>
          <a:bodyPr wrap="square" lIns="0" tIns="0" rIns="0" bIns="0" rtlCol="0">
            <a:spAutoFit/>
          </a:bodyPr>
          <a:lstStyle/>
          <a:p>
            <a:pPr defTabSz="685800"/>
            <a:r>
              <a:rPr lang="zh-CN" altLang="en-US" sz="4600" b="1" dirty="0">
                <a:solidFill>
                  <a:schemeClr val="accent1"/>
                </a:solidFill>
                <a:latin typeface="+mj-ea"/>
                <a:ea typeface="+mj-ea"/>
                <a:cs typeface="+mn-ea"/>
                <a:sym typeface="+mn-lt"/>
              </a:rPr>
              <a:t>日常生活中的应用</a:t>
            </a:r>
          </a:p>
        </p:txBody>
      </p:sp>
      <p:sp>
        <p:nvSpPr>
          <p:cNvPr id="28" name="TextBox 48"/>
          <p:cNvSpPr txBox="1"/>
          <p:nvPr/>
        </p:nvSpPr>
        <p:spPr>
          <a:xfrm>
            <a:off x="1066799" y="1130478"/>
            <a:ext cx="2667000" cy="615553"/>
          </a:xfrm>
          <a:prstGeom prst="rect">
            <a:avLst/>
          </a:prstGeom>
          <a:noFill/>
        </p:spPr>
        <p:txBody>
          <a:bodyPr wrap="square" lIns="0" tIns="0" rIns="0" bIns="0" rtlCol="0">
            <a:spAutoFit/>
          </a:bodyPr>
          <a:lstStyle/>
          <a:p>
            <a:pPr defTabSz="685800"/>
            <a:r>
              <a:rPr lang="zh-CN" altLang="en-US" sz="4000" spc="600">
                <a:solidFill>
                  <a:schemeClr val="accent1"/>
                </a:solidFill>
                <a:latin typeface="+mn-ea"/>
                <a:cs typeface="+mn-ea"/>
                <a:sym typeface="+mn-lt"/>
              </a:rPr>
              <a:t>第三部分</a:t>
            </a:r>
            <a:endParaRPr lang="en-US" altLang="zh-CN" sz="4000" spc="600">
              <a:solidFill>
                <a:schemeClr val="accent1"/>
              </a:solidFill>
              <a:latin typeface="+mn-ea"/>
              <a:cs typeface="+mn-ea"/>
              <a:sym typeface="+mn-lt"/>
            </a:endParaRPr>
          </a:p>
        </p:txBody>
      </p:sp>
      <p:sp>
        <p:nvSpPr>
          <p:cNvPr id="29" name="矩形 28"/>
          <p:cNvSpPr/>
          <p:nvPr/>
        </p:nvSpPr>
        <p:spPr>
          <a:xfrm>
            <a:off x="990600" y="2688907"/>
            <a:ext cx="4876799" cy="492443"/>
          </a:xfrm>
          <a:prstGeom prst="rect">
            <a:avLst/>
          </a:prstGeom>
        </p:spPr>
        <p:txBody>
          <a:bodyPr wrap="square">
            <a:spAutoFit/>
          </a:bodyPr>
          <a:lstStyle/>
          <a:p>
            <a:pPr>
              <a:lnSpc>
                <a:spcPct val="130000"/>
              </a:lnSpc>
            </a:pPr>
            <a:r>
              <a:rPr lang="en-US" altLang="zh-CN" sz="1000">
                <a:solidFill>
                  <a:schemeClr val="accent1"/>
                </a:solidFill>
                <a:latin typeface="+mn-ea"/>
              </a:rPr>
              <a:t>performance in workplace execution comes from careful execution workplace execution comes from performance</a:t>
            </a:r>
            <a:endParaRPr lang="zh-CN" altLang="en-US" sz="1000">
              <a:solidFill>
                <a:schemeClr val="accent1"/>
              </a:solidFill>
              <a:latin typeface="+mn-ea"/>
            </a:endParaRPr>
          </a:p>
        </p:txBody>
      </p:sp>
      <p:pic>
        <p:nvPicPr>
          <p:cNvPr id="30" name="图片 29"/>
          <p:cNvPicPr>
            <a:picLocks noChangeAspect="1"/>
          </p:cNvPicPr>
          <p:nvPr/>
        </p:nvPicPr>
        <p:blipFill>
          <a:blip r:embed="rId7" cstate="email">
            <a:extLst>
              <a:ext uri="{BEBA8EAE-BF5A-486C-A8C5-ECC9F3942E4B}">
                <a14:imgProps xmlns:a14="http://schemas.microsoft.com/office/drawing/2010/main">
                  <a14:imgLayer r:embed="rId8">
                    <a14:imgEffect>
                      <a14:brightnessContrast contrast="40000"/>
                    </a14:imgEffect>
                  </a14:imgLayer>
                </a14:imgProps>
              </a:ext>
              <a:ext uri="{28A0092B-C50C-407E-A947-70E740481C1C}">
                <a14:useLocalDpi xmlns:a14="http://schemas.microsoft.com/office/drawing/2010/main"/>
              </a:ext>
            </a:extLst>
          </a:blip>
          <a:srcRect t="-11084" r="-3494"/>
          <a:stretch>
            <a:fillRect/>
          </a:stretch>
        </p:blipFill>
        <p:spPr>
          <a:xfrm flipH="1">
            <a:off x="4191000" y="882295"/>
            <a:ext cx="914400" cy="775055"/>
          </a:xfrm>
          <a:prstGeom prst="rect">
            <a:avLst/>
          </a:prstGeom>
        </p:spPr>
      </p:pic>
    </p:spTree>
    <p:extLst>
      <p:ext uri="{BB962C8B-B14F-4D97-AF65-F5344CB8AC3E}">
        <p14:creationId xmlns:p14="http://schemas.microsoft.com/office/powerpoint/2010/main" val="1759814665"/>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ppt_x"/>
                                          </p:val>
                                        </p:tav>
                                        <p:tav tm="100000">
                                          <p:val>
                                            <p:strVal val="#ppt_x"/>
                                          </p:val>
                                        </p:tav>
                                      </p:tavLst>
                                    </p:anim>
                                    <p:anim calcmode="lin" valueType="num">
                                      <p:cBhvr additive="base">
                                        <p:cTn id="1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2" presetClass="entr" presetSubtype="8"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0-#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par>
                          <p:cTn id="23" fill="hold" nodeType="afterGroup">
                            <p:stCondLst>
                              <p:cond delay="500"/>
                            </p:stCondLst>
                            <p:childTnLst>
                              <p:par>
                                <p:cTn id="24" presetID="53" presetClass="entr" presetSubtype="0" fill="hold" grpId="1" nodeType="afterEffect">
                                  <p:stCondLst>
                                    <p:cond delay="500"/>
                                  </p:stCondLst>
                                  <p:childTnLst>
                                    <p:set>
                                      <p:cBhvr>
                                        <p:cTn id="25" dur="1" fill="hold">
                                          <p:stCondLst>
                                            <p:cond delay="0"/>
                                          </p:stCondLst>
                                        </p:cTn>
                                        <p:tgtEl>
                                          <p:spTgt spid="28"/>
                                        </p:tgtEl>
                                        <p:attrNameLst>
                                          <p:attrName>style.visibility</p:attrName>
                                        </p:attrNameLst>
                                      </p:cBhvr>
                                      <p:to>
                                        <p:strVal val="visible"/>
                                      </p:to>
                                    </p:set>
                                    <p:anim calcmode="lin" valueType="num">
                                      <p:cBhvr>
                                        <p:cTn id="26" dur="500" fill="hold"/>
                                        <p:tgtEl>
                                          <p:spTgt spid="28"/>
                                        </p:tgtEl>
                                        <p:attrNameLst>
                                          <p:attrName>ppt_w</p:attrName>
                                        </p:attrNameLst>
                                      </p:cBhvr>
                                      <p:tavLst>
                                        <p:tav tm="0">
                                          <p:val>
                                            <p:fltVal val="0"/>
                                          </p:val>
                                        </p:tav>
                                        <p:tav tm="100000">
                                          <p:val>
                                            <p:strVal val="#ppt_w"/>
                                          </p:val>
                                        </p:tav>
                                      </p:tavLst>
                                    </p:anim>
                                    <p:anim calcmode="lin" valueType="num">
                                      <p:cBhvr>
                                        <p:cTn id="27" dur="500" fill="hold"/>
                                        <p:tgtEl>
                                          <p:spTgt spid="28"/>
                                        </p:tgtEl>
                                        <p:attrNameLst>
                                          <p:attrName>ppt_h</p:attrName>
                                        </p:attrNameLst>
                                      </p:cBhvr>
                                      <p:tavLst>
                                        <p:tav tm="0">
                                          <p:val>
                                            <p:fltVal val="0"/>
                                          </p:val>
                                        </p:tav>
                                        <p:tav tm="100000">
                                          <p:val>
                                            <p:strVal val="#ppt_h"/>
                                          </p:val>
                                        </p:tav>
                                      </p:tavLst>
                                    </p:anim>
                                    <p:animEffect transition="in" filter="fade">
                                      <p:cBhvr>
                                        <p:cTn id="28" dur="500"/>
                                        <p:tgtEl>
                                          <p:spTgt spid="28"/>
                                        </p:tgtEl>
                                      </p:cBhvr>
                                    </p:animEffect>
                                  </p:childTnLst>
                                </p:cTn>
                              </p:par>
                              <p:par>
                                <p:cTn id="29" presetID="2" presetClass="entr" presetSubtype="3" fill="hold" nodeType="withEffect">
                                  <p:stCondLst>
                                    <p:cond delay="500"/>
                                  </p:stCondLst>
                                  <p:childTnLst>
                                    <p:set>
                                      <p:cBhvr>
                                        <p:cTn id="30" dur="1" fill="hold">
                                          <p:stCondLst>
                                            <p:cond delay="0"/>
                                          </p:stCondLst>
                                        </p:cTn>
                                        <p:tgtEl>
                                          <p:spTgt spid="30"/>
                                        </p:tgtEl>
                                        <p:attrNameLst>
                                          <p:attrName>style.visibility</p:attrName>
                                        </p:attrNameLst>
                                      </p:cBhvr>
                                      <p:to>
                                        <p:strVal val="visible"/>
                                      </p:to>
                                    </p:set>
                                    <p:anim calcmode="lin" valueType="num">
                                      <p:cBhvr additive="base">
                                        <p:cTn id="31" dur="500" fill="hold"/>
                                        <p:tgtEl>
                                          <p:spTgt spid="30"/>
                                        </p:tgtEl>
                                        <p:attrNameLst>
                                          <p:attrName>ppt_x</p:attrName>
                                        </p:attrNameLst>
                                      </p:cBhvr>
                                      <p:tavLst>
                                        <p:tav tm="0">
                                          <p:val>
                                            <p:strVal val="1+#ppt_w/2"/>
                                          </p:val>
                                        </p:tav>
                                        <p:tav tm="100000">
                                          <p:val>
                                            <p:strVal val="#ppt_x"/>
                                          </p:val>
                                        </p:tav>
                                      </p:tavLst>
                                    </p:anim>
                                    <p:anim calcmode="lin" valueType="num">
                                      <p:cBhvr additive="base">
                                        <p:cTn id="32" dur="500" fill="hold"/>
                                        <p:tgtEl>
                                          <p:spTgt spid="30"/>
                                        </p:tgtEl>
                                        <p:attrNameLst>
                                          <p:attrName>ppt_y</p:attrName>
                                        </p:attrNameLst>
                                      </p:cBhvr>
                                      <p:tavLst>
                                        <p:tav tm="0">
                                          <p:val>
                                            <p:strVal val="0-#ppt_h/2"/>
                                          </p:val>
                                        </p:tav>
                                        <p:tav tm="100000">
                                          <p:val>
                                            <p:strVal val="#ppt_y"/>
                                          </p:val>
                                        </p:tav>
                                      </p:tavLst>
                                    </p:anim>
                                  </p:childTnLst>
                                </p:cTn>
                              </p:par>
                            </p:childTnLst>
                          </p:cTn>
                        </p:par>
                        <p:par>
                          <p:cTn id="33" fill="hold" nodeType="afterGroup">
                            <p:stCondLst>
                              <p:cond delay="1500"/>
                            </p:stCondLst>
                            <p:childTnLst>
                              <p:par>
                                <p:cTn id="34" presetID="22" presetClass="entr" presetSubtype="8" fill="hold" grpId="0" nodeType="afterEffect">
                                  <p:stCondLst>
                                    <p:cond delay="1000"/>
                                  </p:stCondLst>
                                  <p:childTnLst>
                                    <p:set>
                                      <p:cBhvr>
                                        <p:cTn id="35" dur="1" fill="hold">
                                          <p:stCondLst>
                                            <p:cond delay="0"/>
                                          </p:stCondLst>
                                        </p:cTn>
                                        <p:tgtEl>
                                          <p:spTgt spid="27"/>
                                        </p:tgtEl>
                                        <p:attrNameLst>
                                          <p:attrName>style.visibility</p:attrName>
                                        </p:attrNameLst>
                                      </p:cBhvr>
                                      <p:to>
                                        <p:strVal val="visible"/>
                                      </p:to>
                                    </p:set>
                                    <p:animEffect transition="in" filter="wipe(left)">
                                      <p:cBhvr>
                                        <p:cTn id="36" dur="500"/>
                                        <p:tgtEl>
                                          <p:spTgt spid="27"/>
                                        </p:tgtEl>
                                      </p:cBhvr>
                                    </p:animEffect>
                                  </p:childTnLst>
                                </p:cTn>
                              </p:par>
                            </p:childTnLst>
                          </p:cTn>
                        </p:par>
                      </p:childTnLst>
                    </p:cTn>
                  </p:par>
                  <p:par>
                    <p:cTn id="37" fill="hold" nodeType="clickPar">
                      <p:stCondLst>
                        <p:cond delay="indefinite"/>
                      </p:stCondLst>
                      <p:childTnLst>
                        <p:par>
                          <p:cTn id="38" fill="hold" nodeType="afterGroup">
                            <p:stCondLst>
                              <p:cond delay="0"/>
                            </p:stCondLst>
                            <p:childTnLst>
                              <p:par>
                                <p:cTn id="39" presetID="53" presetClass="entr" presetSubtype="0" fill="hold" grpId="2" nodeType="clickEffect">
                                  <p:stCondLst>
                                    <p:cond delay="0"/>
                                  </p:stCondLst>
                                  <p:childTnLst>
                                    <p:set>
                                      <p:cBhvr>
                                        <p:cTn id="40" dur="1" fill="hold">
                                          <p:stCondLst>
                                            <p:cond delay="0"/>
                                          </p:stCondLst>
                                        </p:cTn>
                                        <p:tgtEl>
                                          <p:spTgt spid="29"/>
                                        </p:tgtEl>
                                        <p:attrNameLst>
                                          <p:attrName>style.visibility</p:attrName>
                                        </p:attrNameLst>
                                      </p:cBhvr>
                                      <p:to>
                                        <p:strVal val="visible"/>
                                      </p:to>
                                    </p:set>
                                    <p:anim calcmode="lin" valueType="num">
                                      <p:cBhvr>
                                        <p:cTn id="41" dur="500" fill="hold"/>
                                        <p:tgtEl>
                                          <p:spTgt spid="29"/>
                                        </p:tgtEl>
                                        <p:attrNameLst>
                                          <p:attrName>ppt_w</p:attrName>
                                        </p:attrNameLst>
                                      </p:cBhvr>
                                      <p:tavLst>
                                        <p:tav tm="0">
                                          <p:val>
                                            <p:fltVal val="0"/>
                                          </p:val>
                                        </p:tav>
                                        <p:tav tm="100000">
                                          <p:val>
                                            <p:strVal val="#ppt_w"/>
                                          </p:val>
                                        </p:tav>
                                      </p:tavLst>
                                    </p:anim>
                                    <p:anim calcmode="lin" valueType="num">
                                      <p:cBhvr>
                                        <p:cTn id="42" dur="500" fill="hold"/>
                                        <p:tgtEl>
                                          <p:spTgt spid="29"/>
                                        </p:tgtEl>
                                        <p:attrNameLst>
                                          <p:attrName>ppt_h</p:attrName>
                                        </p:attrNameLst>
                                      </p:cBhvr>
                                      <p:tavLst>
                                        <p:tav tm="0">
                                          <p:val>
                                            <p:fltVal val="0"/>
                                          </p:val>
                                        </p:tav>
                                        <p:tav tm="100000">
                                          <p:val>
                                            <p:strVal val="#ppt_h"/>
                                          </p:val>
                                        </p:tav>
                                      </p:tavLst>
                                    </p:anim>
                                    <p:animEffect transition="in" filter="fade">
                                      <p:cBhvr>
                                        <p:cTn id="43"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1"/>
      <p:bldP spid="29" grpId="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New shape"/>
          <p:cNvSpPr/>
          <p:nvPr/>
        </p:nvSpPr>
        <p:spPr>
          <a:xfrm>
            <a:off x="914400" y="1866900"/>
            <a:ext cx="5086350" cy="2381250"/>
          </a:xfrm>
          <a:prstGeom prst="rect">
            <a:avLst/>
          </a:prstGeom>
          <a:noFill/>
        </p:spPr>
        <p:style>
          <a:lnRef idx="2">
            <a:srgbClr val="FFFFFF">
              <a:alpha val="0"/>
            </a:srgbClr>
          </a:lnRef>
          <a:fillRef idx="1">
            <a:schemeClr val="accent1"/>
          </a:fillRef>
          <a:effectRef idx="0">
            <a:schemeClr val="accent1"/>
          </a:effectRef>
          <a:fontRef idx="minor">
            <a:schemeClr val="lt1"/>
          </a:fontRef>
        </p:style>
        <p:txBody>
          <a:bodyPr lIns="0" tIns="0" rIns="0" bIns="0" rtlCol="0" anchor="t">
            <a:normAutofit/>
          </a:bodyPr>
          <a:lstStyle/>
          <a:p>
            <a:pPr>
              <a:lnSpc>
                <a:spcPct val="125000"/>
              </a:lnSpc>
            </a:pPr>
            <a:r>
              <a:rPr sz="1500" dirty="0">
                <a:solidFill>
                  <a:srgbClr val="000000"/>
                </a:solidFill>
                <a:latin typeface="思源黑体 CN Regular" panose="020B0500000000000000" pitchFamily="34" charset="-122"/>
              </a:rPr>
              <a:t>每个人生活中都会摊上一大堆事情，有感情的、事业的、生活的、工作的等等。这时候要用矛盾论：抓住主要矛盾。比如，学生的主要矛盾在于好好学习，学习搞上去去了，其他很多矛盾自然而然就解决了；职员的主要矛盾看认真分析，是选好岗位？选好发展方向？是和老板搞好关系？是努力干活？是多挣钱？抓好主要矛盾，其他一切都是浮云。但从另一方面，“物质是运动的”，所以次要矛盾也可能上升到主要矛盾，所以不要以为只解决主要矛盾就行</a:t>
            </a:r>
          </a:p>
        </p:txBody>
      </p:sp>
      <p:pic>
        <p:nvPicPr>
          <p:cNvPr id="3" name="图片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324600" y="1809750"/>
            <a:ext cx="1752600" cy="2494374"/>
          </a:xfrm>
          <a:prstGeom prst="rect">
            <a:avLst/>
          </a:prstGeom>
        </p:spPr>
      </p:pic>
    </p:spTree>
    <p:extLst>
      <p:ext uri="{BB962C8B-B14F-4D97-AF65-F5344CB8AC3E}">
        <p14:creationId xmlns:p14="http://schemas.microsoft.com/office/powerpoint/2010/main" val="22256973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 presetClass="entr" presetSubtype="4"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additive="base">
                                        <p:cTn id="14" dur="500" fill="hold"/>
                                        <p:tgtEl>
                                          <p:spTgt spid="3"/>
                                        </p:tgtEl>
                                        <p:attrNameLst>
                                          <p:attrName>ppt_x</p:attrName>
                                        </p:attrNameLst>
                                      </p:cBhvr>
                                      <p:tavLst>
                                        <p:tav tm="0">
                                          <p:val>
                                            <p:strVal val="#ppt_x"/>
                                          </p:val>
                                        </p:tav>
                                        <p:tav tm="100000">
                                          <p:val>
                                            <p:strVal val="#ppt_x"/>
                                          </p:val>
                                        </p:tav>
                                      </p:tavLst>
                                    </p:anim>
                                    <p:anim calcmode="lin" valueType="num">
                                      <p:cBhvr additive="base">
                                        <p:cTn id="1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ew shape"/>
          <p:cNvSpPr/>
          <p:nvPr/>
        </p:nvSpPr>
        <p:spPr>
          <a:xfrm>
            <a:off x="1343025" y="2190751"/>
            <a:ext cx="4371975" cy="285750"/>
          </a:xfrm>
          <a:prstGeom prst="rect">
            <a:avLst/>
          </a:prstGeom>
          <a:noFill/>
        </p:spPr>
        <p:style>
          <a:lnRef idx="2">
            <a:srgbClr val="FFFFFF">
              <a:alpha val="0"/>
            </a:srgbClr>
          </a:lnRef>
          <a:fillRef idx="1">
            <a:schemeClr val="accent1"/>
          </a:fillRef>
          <a:effectRef idx="0">
            <a:schemeClr val="accent1"/>
          </a:effectRef>
          <a:fontRef idx="minor">
            <a:schemeClr val="lt1"/>
          </a:fontRef>
        </p:style>
        <p:txBody>
          <a:bodyPr lIns="0" tIns="0" rIns="0" bIns="0" rtlCol="0" anchor="ctr">
            <a:normAutofit fontScale="85000" lnSpcReduction="20000"/>
          </a:bodyPr>
          <a:lstStyle/>
          <a:p>
            <a:r>
              <a:rPr sz="2550" b="1" dirty="0" err="1">
                <a:solidFill>
                  <a:srgbClr val="000000"/>
                </a:solidFill>
                <a:latin typeface="思源黑体 CN Regular" panose="020B0500000000000000" pitchFamily="34" charset="-122"/>
              </a:rPr>
              <a:t>世界是物质的</a:t>
            </a:r>
            <a:endParaRPr sz="2550" b="1" dirty="0">
              <a:solidFill>
                <a:srgbClr val="000000"/>
              </a:solidFill>
              <a:latin typeface="思源黑体 CN Regular" panose="020B0500000000000000" pitchFamily="34" charset="-122"/>
            </a:endParaRPr>
          </a:p>
        </p:txBody>
      </p:sp>
      <p:sp>
        <p:nvSpPr>
          <p:cNvPr id="9" name="New shape"/>
          <p:cNvSpPr/>
          <p:nvPr/>
        </p:nvSpPr>
        <p:spPr>
          <a:xfrm>
            <a:off x="1343025" y="2609851"/>
            <a:ext cx="3990975" cy="952500"/>
          </a:xfrm>
          <a:prstGeom prst="rect">
            <a:avLst/>
          </a:prstGeom>
          <a:noFill/>
        </p:spPr>
        <p:style>
          <a:lnRef idx="2">
            <a:srgbClr val="FFFFFF">
              <a:alpha val="0"/>
            </a:srgbClr>
          </a:lnRef>
          <a:fillRef idx="1">
            <a:schemeClr val="accent1"/>
          </a:fillRef>
          <a:effectRef idx="0">
            <a:schemeClr val="accent1"/>
          </a:effectRef>
          <a:fontRef idx="minor">
            <a:schemeClr val="lt1"/>
          </a:fontRef>
        </p:style>
        <p:txBody>
          <a:bodyPr lIns="0" tIns="0" rIns="0" bIns="0" rtlCol="0" anchor="t">
            <a:noAutofit/>
          </a:bodyPr>
          <a:lstStyle/>
          <a:p>
            <a:pPr>
              <a:lnSpc>
                <a:spcPct val="150000"/>
              </a:lnSpc>
            </a:pPr>
            <a:r>
              <a:rPr dirty="0" err="1">
                <a:solidFill>
                  <a:srgbClr val="000000"/>
                </a:solidFill>
                <a:latin typeface="思源黑体 CN Regular" panose="020B0500000000000000" pitchFamily="34" charset="-122"/>
              </a:rPr>
              <a:t>这句话直接决定着你是个有神论还是无神论。凡是宣传鬼神的、宣传超自然现象的，宣传唯心的，都是于此相悖</a:t>
            </a:r>
            <a:endParaRPr dirty="0">
              <a:solidFill>
                <a:srgbClr val="000000"/>
              </a:solidFill>
              <a:latin typeface="思源黑体 CN Regular" panose="020B0500000000000000" pitchFamily="34" charset="-122"/>
            </a:endParaRPr>
          </a:p>
        </p:txBody>
      </p:sp>
      <p:sp>
        <p:nvSpPr>
          <p:cNvPr id="3" name="矩形 2"/>
          <p:cNvSpPr/>
          <p:nvPr/>
        </p:nvSpPr>
        <p:spPr>
          <a:xfrm>
            <a:off x="990600" y="1809751"/>
            <a:ext cx="4572000" cy="23622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2" name="图片 11"/>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5867400" y="1809750"/>
            <a:ext cx="2133600" cy="2365525"/>
          </a:xfrm>
          <a:prstGeom prst="rect">
            <a:avLst/>
          </a:prstGeom>
        </p:spPr>
      </p:pic>
    </p:spTree>
    <p:extLst>
      <p:ext uri="{BB962C8B-B14F-4D97-AF65-F5344CB8AC3E}">
        <p14:creationId xmlns:p14="http://schemas.microsoft.com/office/powerpoint/2010/main" val="376263323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par>
                                <p:cTn id="10" presetID="53" presetClass="entr" presetSubtype="0" fill="hold" grpId="1"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par>
                                <p:cTn id="15" presetID="53" presetClass="entr" presetSubtype="0" fill="hold" grpId="2"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fill="hold"/>
                                        <p:tgtEl>
                                          <p:spTgt spid="3"/>
                                        </p:tgtEl>
                                        <p:attrNameLst>
                                          <p:attrName>ppt_w</p:attrName>
                                        </p:attrNameLst>
                                      </p:cBhvr>
                                      <p:tavLst>
                                        <p:tav tm="0">
                                          <p:val>
                                            <p:fltVal val="0"/>
                                          </p:val>
                                        </p:tav>
                                        <p:tav tm="100000">
                                          <p:val>
                                            <p:strVal val="#ppt_w"/>
                                          </p:val>
                                        </p:tav>
                                      </p:tavLst>
                                    </p:anim>
                                    <p:anim calcmode="lin" valueType="num">
                                      <p:cBhvr>
                                        <p:cTn id="18" dur="500" fill="hold"/>
                                        <p:tgtEl>
                                          <p:spTgt spid="3"/>
                                        </p:tgtEl>
                                        <p:attrNameLst>
                                          <p:attrName>ppt_h</p:attrName>
                                        </p:attrNameLst>
                                      </p:cBhvr>
                                      <p:tavLst>
                                        <p:tav tm="0">
                                          <p:val>
                                            <p:fltVal val="0"/>
                                          </p:val>
                                        </p:tav>
                                        <p:tav tm="100000">
                                          <p:val>
                                            <p:strVal val="#ppt_h"/>
                                          </p:val>
                                        </p:tav>
                                      </p:tavLst>
                                    </p:anim>
                                    <p:animEffect transition="in" filter="fade">
                                      <p:cBhvr>
                                        <p:cTn id="19" dur="500"/>
                                        <p:tgtEl>
                                          <p:spTgt spid="3"/>
                                        </p:tgtEl>
                                      </p:cBhvr>
                                    </p:animEffect>
                                  </p:childTnLst>
                                </p:cTn>
                              </p:par>
                            </p:childTnLst>
                          </p:cTn>
                        </p:par>
                      </p:childTnLst>
                    </p:cTn>
                  </p:par>
                  <p:par>
                    <p:cTn id="20" fill="hold" nodeType="clickPar">
                      <p:stCondLst>
                        <p:cond delay="indefinite"/>
                      </p:stCondLst>
                      <p:childTnLst>
                        <p:par>
                          <p:cTn id="21" fill="hold" nodeType="afterGroup">
                            <p:stCondLst>
                              <p:cond delay="0"/>
                            </p:stCondLst>
                            <p:childTnLst>
                              <p:par>
                                <p:cTn id="22" presetID="2" presetClass="entr" presetSubtype="4" fill="hold"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ppt_x"/>
                                          </p:val>
                                        </p:tav>
                                        <p:tav tm="100000">
                                          <p:val>
                                            <p:strVal val="#ppt_x"/>
                                          </p:val>
                                        </p:tav>
                                      </p:tavLst>
                                    </p:anim>
                                    <p:anim calcmode="lin" valueType="num">
                                      <p:cBhvr additive="base">
                                        <p:cTn id="2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1" animBg="1"/>
      <p:bldP spid="3" grpId="2"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New shape"/>
          <p:cNvSpPr/>
          <p:nvPr/>
        </p:nvSpPr>
        <p:spPr>
          <a:xfrm>
            <a:off x="971550" y="1885950"/>
            <a:ext cx="4133850" cy="2381250"/>
          </a:xfrm>
          <a:prstGeom prst="rect">
            <a:avLst/>
          </a:prstGeom>
          <a:noFill/>
        </p:spPr>
        <p:style>
          <a:lnRef idx="2">
            <a:srgbClr val="FFFFFF">
              <a:alpha val="0"/>
            </a:srgbClr>
          </a:lnRef>
          <a:fillRef idx="1">
            <a:schemeClr val="accent1"/>
          </a:fillRef>
          <a:effectRef idx="0">
            <a:schemeClr val="accent1"/>
          </a:effectRef>
          <a:fontRef idx="minor">
            <a:schemeClr val="lt1"/>
          </a:fontRef>
        </p:style>
        <p:txBody>
          <a:bodyPr lIns="0" tIns="0" rIns="0" bIns="0" rtlCol="0" anchor="t">
            <a:normAutofit/>
          </a:bodyPr>
          <a:lstStyle/>
          <a:p>
            <a:pPr>
              <a:lnSpc>
                <a:spcPct val="125000"/>
              </a:lnSpc>
            </a:pPr>
            <a:r>
              <a:rPr sz="1500" dirty="0">
                <a:solidFill>
                  <a:srgbClr val="000000"/>
                </a:solidFill>
                <a:latin typeface="思源黑体 CN Regular" panose="020B0500000000000000" pitchFamily="34" charset="-122"/>
              </a:rPr>
              <a:t>有些人、有些事、有些方法，你以前都清楚，但是过了一阵子后，是可能改变的，要充分认识到这一点，不能用老眼光看问题。某则要吃亏的。有些人以前是知心朋友，但过了几年不见后，这个人很可能已经变质了；有些人上学的时候不好好学习，但到了社会上混的风生水起，你不要再看不起人家，因为人、环境都是变化的，不存在永恒不变的东西</a:t>
            </a:r>
          </a:p>
        </p:txBody>
      </p:sp>
      <p:pic>
        <p:nvPicPr>
          <p:cNvPr id="3" name="图片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5257800" y="1888236"/>
            <a:ext cx="3048000" cy="2083689"/>
          </a:xfrm>
          <a:prstGeom prst="rect">
            <a:avLst/>
          </a:prstGeom>
        </p:spPr>
      </p:pic>
    </p:spTree>
    <p:extLst>
      <p:ext uri="{BB962C8B-B14F-4D97-AF65-F5344CB8AC3E}">
        <p14:creationId xmlns:p14="http://schemas.microsoft.com/office/powerpoint/2010/main" val="107463285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 presetClass="entr" presetSubtype="4"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additive="base">
                                        <p:cTn id="14" dur="500" fill="hold"/>
                                        <p:tgtEl>
                                          <p:spTgt spid="3"/>
                                        </p:tgtEl>
                                        <p:attrNameLst>
                                          <p:attrName>ppt_x</p:attrName>
                                        </p:attrNameLst>
                                      </p:cBhvr>
                                      <p:tavLst>
                                        <p:tav tm="0">
                                          <p:val>
                                            <p:strVal val="#ppt_x"/>
                                          </p:val>
                                        </p:tav>
                                        <p:tav tm="100000">
                                          <p:val>
                                            <p:strVal val="#ppt_x"/>
                                          </p:val>
                                        </p:tav>
                                      </p:tavLst>
                                    </p:anim>
                                    <p:anim calcmode="lin" valueType="num">
                                      <p:cBhvr additive="base">
                                        <p:cTn id="1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New shape"/>
          <p:cNvSpPr/>
          <p:nvPr/>
        </p:nvSpPr>
        <p:spPr>
          <a:xfrm>
            <a:off x="3886200" y="1962150"/>
            <a:ext cx="4343400" cy="2209800"/>
          </a:xfrm>
          <a:prstGeom prst="rect">
            <a:avLst/>
          </a:prstGeom>
          <a:noFill/>
        </p:spPr>
        <p:style>
          <a:lnRef idx="2">
            <a:srgbClr val="FFFFFF">
              <a:alpha val="0"/>
            </a:srgbClr>
          </a:lnRef>
          <a:fillRef idx="1">
            <a:schemeClr val="accent1"/>
          </a:fillRef>
          <a:effectRef idx="0">
            <a:schemeClr val="accent1"/>
          </a:effectRef>
          <a:fontRef idx="minor">
            <a:schemeClr val="lt1"/>
          </a:fontRef>
        </p:style>
        <p:txBody>
          <a:bodyPr lIns="0" tIns="0" rIns="0" bIns="0" rtlCol="0" anchor="t">
            <a:normAutofit fontScale="97500" lnSpcReduction="10000"/>
          </a:bodyPr>
          <a:lstStyle/>
          <a:p>
            <a:pPr>
              <a:lnSpc>
                <a:spcPct val="125000"/>
              </a:lnSpc>
            </a:pPr>
            <a:r>
              <a:rPr sz="1500" dirty="0" err="1">
                <a:solidFill>
                  <a:srgbClr val="000000"/>
                </a:solidFill>
                <a:latin typeface="思源黑体 CN Regular" panose="020B0500000000000000" pitchFamily="34" charset="-122"/>
              </a:rPr>
              <a:t>人们是可以掌握了利用这些规律的。高考模式在一直在变，教材也一直在变；参加工作后，企业在不停的改革，所以一切在变化</a:t>
            </a:r>
            <a:endParaRPr lang="en-US" sz="1500" dirty="0">
              <a:solidFill>
                <a:srgbClr val="000000"/>
              </a:solidFill>
              <a:latin typeface="思源黑体 CN Regular" panose="020B0500000000000000" pitchFamily="34" charset="-122"/>
            </a:endParaRPr>
          </a:p>
          <a:p>
            <a:pPr>
              <a:lnSpc>
                <a:spcPct val="125000"/>
              </a:lnSpc>
            </a:pPr>
            <a:endParaRPr lang="en-US" sz="1500" dirty="0">
              <a:solidFill>
                <a:srgbClr val="000000"/>
              </a:solidFill>
              <a:latin typeface="思源黑体 CN Regular" panose="020B0500000000000000" pitchFamily="34" charset="-122"/>
            </a:endParaRPr>
          </a:p>
          <a:p>
            <a:pPr>
              <a:lnSpc>
                <a:spcPct val="125000"/>
              </a:lnSpc>
            </a:pPr>
            <a:endParaRPr lang="en-US" sz="1500" dirty="0">
              <a:solidFill>
                <a:srgbClr val="000000"/>
              </a:solidFill>
              <a:latin typeface="思源黑体 CN Regular" panose="020B0500000000000000" pitchFamily="34" charset="-122"/>
            </a:endParaRPr>
          </a:p>
          <a:p>
            <a:pPr>
              <a:lnSpc>
                <a:spcPct val="125000"/>
              </a:lnSpc>
            </a:pPr>
            <a:r>
              <a:rPr sz="1500" dirty="0" err="1">
                <a:solidFill>
                  <a:srgbClr val="000000"/>
                </a:solidFill>
                <a:latin typeface="思源黑体 CN Regular" panose="020B0500000000000000" pitchFamily="34" charset="-122"/>
              </a:rPr>
              <a:t>但这种变化不是没有规律的，不是随意的。认真分析，掌握规律，在变化之前就调整好自己，则永远站在时代前列，无往不胜</a:t>
            </a:r>
            <a:endParaRPr sz="1500" dirty="0">
              <a:solidFill>
                <a:srgbClr val="000000"/>
              </a:solidFill>
              <a:latin typeface="思源黑体 CN Regular" panose="020B0500000000000000" pitchFamily="34" charset="-122"/>
            </a:endParaRPr>
          </a:p>
        </p:txBody>
      </p:sp>
      <p:pic>
        <p:nvPicPr>
          <p:cNvPr id="3" name="图片 2"/>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914400" y="1962150"/>
            <a:ext cx="2712892" cy="2259330"/>
          </a:xfrm>
          <a:prstGeom prst="rect">
            <a:avLst/>
          </a:prstGeom>
        </p:spPr>
      </p:pic>
    </p:spTree>
    <p:extLst>
      <p:ext uri="{BB962C8B-B14F-4D97-AF65-F5344CB8AC3E}">
        <p14:creationId xmlns:p14="http://schemas.microsoft.com/office/powerpoint/2010/main" val="286685153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500" fill="hold"/>
                                        <p:tgtEl>
                                          <p:spTgt spid="9"/>
                                        </p:tgtEl>
                                        <p:attrNameLst>
                                          <p:attrName>ppt_w</p:attrName>
                                        </p:attrNameLst>
                                      </p:cBhvr>
                                      <p:tavLst>
                                        <p:tav tm="0">
                                          <p:val>
                                            <p:fltVal val="0"/>
                                          </p:val>
                                        </p:tav>
                                        <p:tav tm="100000">
                                          <p:val>
                                            <p:strVal val="#ppt_w"/>
                                          </p:val>
                                        </p:tav>
                                      </p:tavLst>
                                    </p:anim>
                                    <p:anim calcmode="lin" valueType="num">
                                      <p:cBhvr>
                                        <p:cTn id="14" dur="500" fill="hold"/>
                                        <p:tgtEl>
                                          <p:spTgt spid="9"/>
                                        </p:tgtEl>
                                        <p:attrNameLst>
                                          <p:attrName>ppt_h</p:attrName>
                                        </p:attrNameLst>
                                      </p:cBhvr>
                                      <p:tavLst>
                                        <p:tav tm="0">
                                          <p:val>
                                            <p:fltVal val="0"/>
                                          </p:val>
                                        </p:tav>
                                        <p:tav tm="100000">
                                          <p:val>
                                            <p:strVal val="#ppt_h"/>
                                          </p:val>
                                        </p:tav>
                                      </p:tavLst>
                                    </p:anim>
                                    <p:animEffect transition="in" filter="fade">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212399"/>
            <a:ext cx="9143999" cy="4929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a:defRPr/>
            </a:pPr>
            <a:r>
              <a:rPr lang="en-US" altLang="zh-CN" sz="21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1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1" y="1636569"/>
            <a:ext cx="9143999" cy="5814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1936373" y="2940767"/>
            <a:ext cx="5179807" cy="1269578"/>
          </a:xfrm>
          <a:prstGeom prst="rect">
            <a:avLst/>
          </a:prstGeom>
          <a:noFill/>
          <a:ln w="25400" cap="flat" cmpd="sng" algn="ctr">
            <a:noFill/>
            <a:prstDash val="solid"/>
          </a:ln>
          <a:effectLst/>
        </p:spPr>
        <p:txBody>
          <a:bodyPr rtlCol="0" anchor="ctr"/>
          <a:lstStyle/>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4284290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457200" y="2749305"/>
            <a:ext cx="1295400" cy="1985285"/>
          </a:xfrm>
          <a:prstGeom prst="rect">
            <a:avLst/>
          </a:prstGeom>
        </p:spPr>
      </p:pic>
      <p:pic>
        <p:nvPicPr>
          <p:cNvPr id="13" name="图片 12"/>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flipH="1">
            <a:off x="0" y="3599579"/>
            <a:ext cx="9144000" cy="1258171"/>
          </a:xfrm>
          <a:prstGeom prst="rect">
            <a:avLst/>
          </a:prstGeom>
        </p:spPr>
      </p:pic>
      <p:pic>
        <p:nvPicPr>
          <p:cNvPr id="2" name="图片 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6781800" y="3079311"/>
            <a:ext cx="2158620" cy="1549840"/>
          </a:xfrm>
          <a:prstGeom prst="rect">
            <a:avLst/>
          </a:prstGeom>
        </p:spPr>
      </p:pic>
      <p:pic>
        <p:nvPicPr>
          <p:cNvPr id="14" name="图片 13"/>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4428258"/>
            <a:ext cx="9144000" cy="715242"/>
          </a:xfrm>
          <a:prstGeom prst="rect">
            <a:avLst/>
          </a:prstGeom>
        </p:spPr>
      </p:pic>
      <p:pic>
        <p:nvPicPr>
          <p:cNvPr id="15" name="图片 14"/>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rot="5400000">
            <a:off x="7030461" y="-163092"/>
            <a:ext cx="1950447" cy="2276631"/>
          </a:xfrm>
          <a:prstGeom prst="rect">
            <a:avLst/>
          </a:prstGeom>
        </p:spPr>
      </p:pic>
      <p:sp>
        <p:nvSpPr>
          <p:cNvPr id="17" name="矩形 16"/>
          <p:cNvSpPr/>
          <p:nvPr/>
        </p:nvSpPr>
        <p:spPr>
          <a:xfrm>
            <a:off x="1546592" y="971550"/>
            <a:ext cx="815608" cy="1418828"/>
          </a:xfrm>
          <a:prstGeom prst="rect">
            <a:avLst/>
          </a:prstGeom>
        </p:spPr>
        <p:txBody>
          <a:bodyPr vert="eaVert" wrap="square" lIns="68580" tIns="34290" rIns="68580" bIns="34290">
            <a:spAutoFit/>
          </a:bodyPr>
          <a:lstStyle/>
          <a:p>
            <a:pPr defTabSz="685800">
              <a:defRPr/>
            </a:pPr>
            <a:r>
              <a:rPr lang="zh-CN" altLang="en-US" sz="4400" b="1" spc="225">
                <a:solidFill>
                  <a:schemeClr val="accent1"/>
                </a:solidFill>
                <a:latin typeface="+mj-ea"/>
                <a:ea typeface="+mj-ea"/>
                <a:cs typeface="+mn-ea"/>
                <a:sym typeface="+mn-lt"/>
              </a:rPr>
              <a:t>目录</a:t>
            </a:r>
            <a:endParaRPr sz="4400" b="1" spc="225">
              <a:solidFill>
                <a:schemeClr val="accent1"/>
              </a:solidFill>
              <a:latin typeface="+mj-ea"/>
              <a:ea typeface="+mj-ea"/>
              <a:cs typeface="+mn-ea"/>
              <a:sym typeface="+mn-lt"/>
            </a:endParaRPr>
          </a:p>
        </p:txBody>
      </p:sp>
      <p:grpSp>
        <p:nvGrpSpPr>
          <p:cNvPr id="18" name="组合 17"/>
          <p:cNvGrpSpPr/>
          <p:nvPr/>
        </p:nvGrpSpPr>
        <p:grpSpPr>
          <a:xfrm>
            <a:off x="2438400" y="1082273"/>
            <a:ext cx="4190998" cy="321730"/>
            <a:chOff x="3113365" y="1214277"/>
            <a:chExt cx="4449212" cy="321730"/>
          </a:xfrm>
        </p:grpSpPr>
        <p:sp>
          <p:nvSpPr>
            <p:cNvPr id="19" name="文本框 7"/>
            <p:cNvSpPr txBox="1"/>
            <p:nvPr/>
          </p:nvSpPr>
          <p:spPr>
            <a:xfrm>
              <a:off x="3113365" y="1220536"/>
              <a:ext cx="489752" cy="315471"/>
            </a:xfrm>
            <a:prstGeom prst="rect">
              <a:avLst/>
            </a:prstGeom>
            <a:solidFill>
              <a:schemeClr val="accent1"/>
            </a:solidFill>
            <a:ln>
              <a:noFill/>
            </a:ln>
          </p:spPr>
          <p:txBody>
            <a:bodyPr wrap="square" lIns="68580" tIns="34290" rIns="68580" bIns="34290" rtlCol="0">
              <a:spAutoFit/>
            </a:bodyPr>
            <a:lstStyle/>
            <a:p>
              <a:pPr algn="ctr" defTabSz="685800"/>
              <a:r>
                <a:rPr lang="en-US" altLang="zh-CN" sz="1600">
                  <a:solidFill>
                    <a:schemeClr val="bg1"/>
                  </a:solidFill>
                  <a:latin typeface="+mn-ea"/>
                  <a:cs typeface="+mn-ea"/>
                  <a:sym typeface="+mn-lt"/>
                </a:rPr>
                <a:t>01</a:t>
              </a:r>
            </a:p>
          </p:txBody>
        </p:sp>
        <p:sp>
          <p:nvSpPr>
            <p:cNvPr id="20" name="文本框 15"/>
            <p:cNvSpPr txBox="1"/>
            <p:nvPr/>
          </p:nvSpPr>
          <p:spPr>
            <a:xfrm>
              <a:off x="3679315" y="1214277"/>
              <a:ext cx="3883262" cy="315471"/>
            </a:xfrm>
            <a:prstGeom prst="rect">
              <a:avLst/>
            </a:prstGeom>
            <a:noFill/>
            <a:ln>
              <a:solidFill>
                <a:schemeClr val="accent1"/>
              </a:solidFill>
            </a:ln>
          </p:spPr>
          <p:txBody>
            <a:bodyPr wrap="square" lIns="68580" tIns="34290" rIns="68580" bIns="34290" rtlCol="0">
              <a:spAutoFit/>
            </a:bodyPr>
            <a:lstStyle/>
            <a:p>
              <a:pPr algn="ctr" defTabSz="685800"/>
              <a:r>
                <a:rPr lang="zh-CN" altLang="en-US" sz="1600">
                  <a:solidFill>
                    <a:schemeClr val="tx1">
                      <a:lumMod val="85000"/>
                      <a:lumOff val="15000"/>
                    </a:schemeClr>
                  </a:solidFill>
                  <a:latin typeface="+mn-ea"/>
                  <a:cs typeface="+mn-ea"/>
                  <a:sym typeface="+mn-lt"/>
                </a:rPr>
                <a:t>为什么要学马克思</a:t>
              </a:r>
            </a:p>
          </p:txBody>
        </p:sp>
      </p:grpSp>
      <p:grpSp>
        <p:nvGrpSpPr>
          <p:cNvPr id="21" name="组合 20"/>
          <p:cNvGrpSpPr/>
          <p:nvPr/>
        </p:nvGrpSpPr>
        <p:grpSpPr>
          <a:xfrm>
            <a:off x="2438400" y="2134256"/>
            <a:ext cx="4190998" cy="321730"/>
            <a:chOff x="3113365" y="1214277"/>
            <a:chExt cx="4449212" cy="321730"/>
          </a:xfrm>
        </p:grpSpPr>
        <p:sp>
          <p:nvSpPr>
            <p:cNvPr id="22" name="文本框 7"/>
            <p:cNvSpPr txBox="1"/>
            <p:nvPr/>
          </p:nvSpPr>
          <p:spPr>
            <a:xfrm>
              <a:off x="3113365" y="1220536"/>
              <a:ext cx="489752" cy="315471"/>
            </a:xfrm>
            <a:prstGeom prst="rect">
              <a:avLst/>
            </a:prstGeom>
            <a:solidFill>
              <a:schemeClr val="accent1"/>
            </a:solidFill>
            <a:ln>
              <a:noFill/>
            </a:ln>
          </p:spPr>
          <p:txBody>
            <a:bodyPr wrap="square" lIns="68580" tIns="34290" rIns="68580" bIns="34290" rtlCol="0">
              <a:spAutoFit/>
            </a:bodyPr>
            <a:lstStyle/>
            <a:p>
              <a:pPr algn="ctr" defTabSz="685800"/>
              <a:r>
                <a:rPr lang="en-US" altLang="zh-CN" sz="1600">
                  <a:solidFill>
                    <a:schemeClr val="bg1"/>
                  </a:solidFill>
                  <a:latin typeface="+mn-ea"/>
                  <a:cs typeface="+mn-ea"/>
                  <a:sym typeface="+mn-lt"/>
                </a:rPr>
                <a:t>02</a:t>
              </a:r>
            </a:p>
          </p:txBody>
        </p:sp>
        <p:sp>
          <p:nvSpPr>
            <p:cNvPr id="23" name="文本框 15"/>
            <p:cNvSpPr txBox="1"/>
            <p:nvPr/>
          </p:nvSpPr>
          <p:spPr>
            <a:xfrm>
              <a:off x="3679315" y="1214277"/>
              <a:ext cx="3883262" cy="315471"/>
            </a:xfrm>
            <a:prstGeom prst="rect">
              <a:avLst/>
            </a:prstGeom>
            <a:noFill/>
            <a:ln>
              <a:solidFill>
                <a:schemeClr val="accent1"/>
              </a:solidFill>
            </a:ln>
          </p:spPr>
          <p:txBody>
            <a:bodyPr wrap="square" lIns="68580" tIns="34290" rIns="68580" bIns="34290" rtlCol="0">
              <a:spAutoFit/>
            </a:bodyPr>
            <a:lstStyle/>
            <a:p>
              <a:pPr algn="ctr" defTabSz="685800"/>
              <a:r>
                <a:rPr lang="zh-CN" altLang="en-US" sz="1600">
                  <a:solidFill>
                    <a:schemeClr val="tx1">
                      <a:lumMod val="85000"/>
                      <a:lumOff val="15000"/>
                    </a:schemeClr>
                  </a:solidFill>
                  <a:latin typeface="+mn-ea"/>
                  <a:cs typeface="+mn-ea"/>
                  <a:sym typeface="+mn-lt"/>
                </a:rPr>
                <a:t>著名长江三峡工程</a:t>
              </a:r>
            </a:p>
          </p:txBody>
        </p:sp>
      </p:grpSp>
      <p:grpSp>
        <p:nvGrpSpPr>
          <p:cNvPr id="24" name="组合 23"/>
          <p:cNvGrpSpPr/>
          <p:nvPr/>
        </p:nvGrpSpPr>
        <p:grpSpPr>
          <a:xfrm>
            <a:off x="2438400" y="3186238"/>
            <a:ext cx="4190998" cy="321730"/>
            <a:chOff x="3113365" y="1214277"/>
            <a:chExt cx="4449212" cy="321730"/>
          </a:xfrm>
        </p:grpSpPr>
        <p:sp>
          <p:nvSpPr>
            <p:cNvPr id="25" name="文本框 7"/>
            <p:cNvSpPr txBox="1"/>
            <p:nvPr/>
          </p:nvSpPr>
          <p:spPr>
            <a:xfrm>
              <a:off x="3113365" y="1220536"/>
              <a:ext cx="489752" cy="315471"/>
            </a:xfrm>
            <a:prstGeom prst="rect">
              <a:avLst/>
            </a:prstGeom>
            <a:solidFill>
              <a:schemeClr val="accent1"/>
            </a:solidFill>
            <a:ln>
              <a:noFill/>
            </a:ln>
          </p:spPr>
          <p:txBody>
            <a:bodyPr wrap="square" lIns="68580" tIns="34290" rIns="68580" bIns="34290" rtlCol="0">
              <a:spAutoFit/>
            </a:bodyPr>
            <a:lstStyle/>
            <a:p>
              <a:pPr algn="ctr" defTabSz="685800"/>
              <a:r>
                <a:rPr lang="en-US" altLang="zh-CN" sz="1600">
                  <a:solidFill>
                    <a:schemeClr val="bg1"/>
                  </a:solidFill>
                  <a:latin typeface="+mn-ea"/>
                  <a:cs typeface="+mn-ea"/>
                  <a:sym typeface="+mn-lt"/>
                </a:rPr>
                <a:t>03</a:t>
              </a:r>
            </a:p>
          </p:txBody>
        </p:sp>
        <p:sp>
          <p:nvSpPr>
            <p:cNvPr id="26" name="文本框 15"/>
            <p:cNvSpPr txBox="1"/>
            <p:nvPr/>
          </p:nvSpPr>
          <p:spPr>
            <a:xfrm>
              <a:off x="3679315" y="1214277"/>
              <a:ext cx="3883262" cy="315471"/>
            </a:xfrm>
            <a:prstGeom prst="rect">
              <a:avLst/>
            </a:prstGeom>
            <a:noFill/>
            <a:ln>
              <a:solidFill>
                <a:schemeClr val="accent1"/>
              </a:solidFill>
            </a:ln>
          </p:spPr>
          <p:txBody>
            <a:bodyPr wrap="square" lIns="68580" tIns="34290" rIns="68580" bIns="34290" rtlCol="0">
              <a:spAutoFit/>
            </a:bodyPr>
            <a:lstStyle/>
            <a:p>
              <a:pPr algn="ctr" defTabSz="685800"/>
              <a:r>
                <a:rPr lang="zh-CN" altLang="en-US" sz="1600">
                  <a:solidFill>
                    <a:schemeClr val="tx1">
                      <a:lumMod val="85000"/>
                      <a:lumOff val="15000"/>
                    </a:schemeClr>
                  </a:solidFill>
                  <a:latin typeface="+mn-ea"/>
                  <a:cs typeface="+mn-ea"/>
                  <a:sym typeface="+mn-lt"/>
                </a:rPr>
                <a:t>日常生活中的应用</a:t>
              </a:r>
            </a:p>
          </p:txBody>
        </p:sp>
      </p:grpSp>
    </p:spTree>
    <p:extLst>
      <p:ext uri="{BB962C8B-B14F-4D97-AF65-F5344CB8AC3E}">
        <p14:creationId xmlns:p14="http://schemas.microsoft.com/office/powerpoint/2010/main" val="1427063696"/>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ppt_x"/>
                                          </p:val>
                                        </p:tav>
                                        <p:tav tm="100000">
                                          <p:val>
                                            <p:strVal val="#ppt_x"/>
                                          </p:val>
                                        </p:tav>
                                      </p:tavLst>
                                    </p:anim>
                                    <p:anim calcmode="lin" valueType="num">
                                      <p:cBhvr additive="base">
                                        <p:cTn id="12" dur="500" fill="hold"/>
                                        <p:tgtEl>
                                          <p:spTgt spid="14"/>
                                        </p:tgtEl>
                                        <p:attrNameLst>
                                          <p:attrName>ppt_y</p:attrName>
                                        </p:attrNameLst>
                                      </p:cBhvr>
                                      <p:tavLst>
                                        <p:tav tm="0">
                                          <p:val>
                                            <p:strVal val="1+#ppt_h/2"/>
                                          </p:val>
                                        </p:tav>
                                        <p:tav tm="100000">
                                          <p:val>
                                            <p:strVal val="#ppt_y"/>
                                          </p:val>
                                        </p:tav>
                                      </p:tavLst>
                                    </p:anim>
                                  </p:childTnLst>
                                </p:cTn>
                              </p:par>
                              <p:par>
                                <p:cTn id="13" presetID="2" presetClass="entr" presetSubtype="3"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1+#ppt_w/2"/>
                                          </p:val>
                                        </p:tav>
                                        <p:tav tm="100000">
                                          <p:val>
                                            <p:strVal val="#ppt_x"/>
                                          </p:val>
                                        </p:tav>
                                      </p:tavLst>
                                    </p:anim>
                                    <p:anim calcmode="lin" valueType="num">
                                      <p:cBhvr additive="base">
                                        <p:cTn id="16"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2" presetClass="entr" presetSubtype="8"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0-#ppt_w/2"/>
                                          </p:val>
                                        </p:tav>
                                        <p:tav tm="100000">
                                          <p:val>
                                            <p:strVal val="#ppt_x"/>
                                          </p:val>
                                        </p:tav>
                                      </p:tavLst>
                                    </p:anim>
                                    <p:anim calcmode="lin" valueType="num">
                                      <p:cBhvr additive="base">
                                        <p:cTn id="22" dur="500" fill="hold"/>
                                        <p:tgtEl>
                                          <p:spTgt spid="4"/>
                                        </p:tgtEl>
                                        <p:attrNameLst>
                                          <p:attrName>ppt_y</p:attrName>
                                        </p:attrNameLst>
                                      </p:cBhvr>
                                      <p:tavLst>
                                        <p:tav tm="0">
                                          <p:val>
                                            <p:strVal val="#ppt_y"/>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afterGroup">
                            <p:stCondLst>
                              <p:cond delay="0"/>
                            </p:stCondLst>
                            <p:childTnLst>
                              <p:par>
                                <p:cTn id="29" presetID="53"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p:cTn id="31" dur="500" fill="hold"/>
                                        <p:tgtEl>
                                          <p:spTgt spid="17"/>
                                        </p:tgtEl>
                                        <p:attrNameLst>
                                          <p:attrName>ppt_w</p:attrName>
                                        </p:attrNameLst>
                                      </p:cBhvr>
                                      <p:tavLst>
                                        <p:tav tm="0">
                                          <p:val>
                                            <p:fltVal val="0"/>
                                          </p:val>
                                        </p:tav>
                                        <p:tav tm="100000">
                                          <p:val>
                                            <p:strVal val="#ppt_w"/>
                                          </p:val>
                                        </p:tav>
                                      </p:tavLst>
                                    </p:anim>
                                    <p:anim calcmode="lin" valueType="num">
                                      <p:cBhvr>
                                        <p:cTn id="32" dur="500" fill="hold"/>
                                        <p:tgtEl>
                                          <p:spTgt spid="17"/>
                                        </p:tgtEl>
                                        <p:attrNameLst>
                                          <p:attrName>ppt_h</p:attrName>
                                        </p:attrNameLst>
                                      </p:cBhvr>
                                      <p:tavLst>
                                        <p:tav tm="0">
                                          <p:val>
                                            <p:fltVal val="0"/>
                                          </p:val>
                                        </p:tav>
                                        <p:tav tm="100000">
                                          <p:val>
                                            <p:strVal val="#ppt_h"/>
                                          </p:val>
                                        </p:tav>
                                      </p:tavLst>
                                    </p:anim>
                                    <p:animEffect transition="in" filter="fade">
                                      <p:cBhvr>
                                        <p:cTn id="33" dur="500"/>
                                        <p:tgtEl>
                                          <p:spTgt spid="17"/>
                                        </p:tgtEl>
                                      </p:cBhvr>
                                    </p:animEffect>
                                  </p:childTnLst>
                                </p:cTn>
                              </p:par>
                            </p:childTnLst>
                          </p:cTn>
                        </p:par>
                      </p:childTnLst>
                    </p:cTn>
                  </p:par>
                  <p:par>
                    <p:cTn id="34" fill="hold" nodeType="clickPar">
                      <p:stCondLst>
                        <p:cond delay="indefinite"/>
                      </p:stCondLst>
                      <p:childTnLst>
                        <p:par>
                          <p:cTn id="35" fill="hold" nodeType="afterGroup">
                            <p:stCondLst>
                              <p:cond delay="0"/>
                            </p:stCondLst>
                            <p:childTnLst>
                              <p:par>
                                <p:cTn id="36" presetID="22" presetClass="entr" presetSubtype="8" fill="hold"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wipe(left)">
                                      <p:cBhvr>
                                        <p:cTn id="38" dur="500"/>
                                        <p:tgtEl>
                                          <p:spTgt spid="18"/>
                                        </p:tgtEl>
                                      </p:cBhvr>
                                    </p:animEffect>
                                  </p:childTnLst>
                                </p:cTn>
                              </p:par>
                            </p:childTnLst>
                          </p:cTn>
                        </p:par>
                      </p:childTnLst>
                    </p:cTn>
                  </p:par>
                  <p:par>
                    <p:cTn id="39" fill="hold" nodeType="clickPar">
                      <p:stCondLst>
                        <p:cond delay="indefinite"/>
                      </p:stCondLst>
                      <p:childTnLst>
                        <p:par>
                          <p:cTn id="40" fill="hold" nodeType="afterGroup">
                            <p:stCondLst>
                              <p:cond delay="0"/>
                            </p:stCondLst>
                            <p:childTnLst>
                              <p:par>
                                <p:cTn id="41" presetID="22" presetClass="entr" presetSubtype="8" fill="hold" nodeType="click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wipe(left)">
                                      <p:cBhvr>
                                        <p:cTn id="43" dur="500"/>
                                        <p:tgtEl>
                                          <p:spTgt spid="21"/>
                                        </p:tgtEl>
                                      </p:cBhvr>
                                    </p:animEffect>
                                  </p:childTnLst>
                                </p:cTn>
                              </p:par>
                            </p:childTnLst>
                          </p:cTn>
                        </p:par>
                      </p:childTnLst>
                    </p:cTn>
                  </p:par>
                  <p:par>
                    <p:cTn id="44" fill="hold" nodeType="clickPar">
                      <p:stCondLst>
                        <p:cond delay="indefinite"/>
                      </p:stCondLst>
                      <p:childTnLst>
                        <p:par>
                          <p:cTn id="45" fill="hold" nodeType="afterGroup">
                            <p:stCondLst>
                              <p:cond delay="0"/>
                            </p:stCondLst>
                            <p:childTnLst>
                              <p:par>
                                <p:cTn id="46" presetID="22" presetClass="entr" presetSubtype="8" fill="hold" nodeType="click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wipe(left)">
                                      <p:cBhvr>
                                        <p:cTn id="4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381000" y="3333750"/>
            <a:ext cx="1447800" cy="1543992"/>
          </a:xfrm>
          <a:prstGeom prst="rect">
            <a:avLst/>
          </a:prstGeom>
        </p:spPr>
      </p:pic>
      <p:pic>
        <p:nvPicPr>
          <p:cNvPr id="13" name="图片 12"/>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flipH="1">
            <a:off x="0" y="3599579"/>
            <a:ext cx="9144000" cy="1258171"/>
          </a:xfrm>
          <a:prstGeom prst="rect">
            <a:avLst/>
          </a:prstGeom>
        </p:spPr>
      </p:pic>
      <p:pic>
        <p:nvPicPr>
          <p:cNvPr id="2" name="图片 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181600" y="1767206"/>
            <a:ext cx="3811555" cy="2918223"/>
          </a:xfrm>
          <a:prstGeom prst="rect">
            <a:avLst/>
          </a:prstGeom>
        </p:spPr>
      </p:pic>
      <p:pic>
        <p:nvPicPr>
          <p:cNvPr id="14" name="图片 13"/>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4428258"/>
            <a:ext cx="9144000" cy="715242"/>
          </a:xfrm>
          <a:prstGeom prst="rect">
            <a:avLst/>
          </a:prstGeom>
        </p:spPr>
      </p:pic>
      <p:sp>
        <p:nvSpPr>
          <p:cNvPr id="27" name="TextBox 48"/>
          <p:cNvSpPr txBox="1"/>
          <p:nvPr/>
        </p:nvSpPr>
        <p:spPr>
          <a:xfrm>
            <a:off x="1066799" y="1885950"/>
            <a:ext cx="4876800" cy="707886"/>
          </a:xfrm>
          <a:prstGeom prst="rect">
            <a:avLst/>
          </a:prstGeom>
          <a:noFill/>
        </p:spPr>
        <p:txBody>
          <a:bodyPr wrap="square" lIns="0" tIns="0" rIns="0" bIns="0" rtlCol="0">
            <a:spAutoFit/>
          </a:bodyPr>
          <a:lstStyle/>
          <a:p>
            <a:pPr defTabSz="685800"/>
            <a:r>
              <a:rPr lang="zh-CN" altLang="en-US" sz="4600" b="1" dirty="0">
                <a:solidFill>
                  <a:schemeClr val="accent1"/>
                </a:solidFill>
                <a:latin typeface="+mj-ea"/>
                <a:ea typeface="+mj-ea"/>
                <a:cs typeface="+mn-ea"/>
                <a:sym typeface="+mn-lt"/>
              </a:rPr>
              <a:t>为什么要学马克思</a:t>
            </a:r>
          </a:p>
        </p:txBody>
      </p:sp>
      <p:sp>
        <p:nvSpPr>
          <p:cNvPr id="28" name="TextBox 48"/>
          <p:cNvSpPr txBox="1"/>
          <p:nvPr/>
        </p:nvSpPr>
        <p:spPr>
          <a:xfrm>
            <a:off x="1066799" y="1130478"/>
            <a:ext cx="2667000" cy="615553"/>
          </a:xfrm>
          <a:prstGeom prst="rect">
            <a:avLst/>
          </a:prstGeom>
          <a:noFill/>
        </p:spPr>
        <p:txBody>
          <a:bodyPr wrap="square" lIns="0" tIns="0" rIns="0" bIns="0" rtlCol="0">
            <a:spAutoFit/>
          </a:bodyPr>
          <a:lstStyle/>
          <a:p>
            <a:pPr defTabSz="685800"/>
            <a:r>
              <a:rPr lang="zh-CN" altLang="en-US" sz="4000" spc="600">
                <a:solidFill>
                  <a:schemeClr val="accent1"/>
                </a:solidFill>
                <a:latin typeface="+mn-ea"/>
                <a:cs typeface="+mn-ea"/>
                <a:sym typeface="+mn-lt"/>
              </a:rPr>
              <a:t>第一部分</a:t>
            </a:r>
            <a:endParaRPr lang="en-US" altLang="zh-CN" sz="4000" spc="600">
              <a:solidFill>
                <a:schemeClr val="accent1"/>
              </a:solidFill>
              <a:latin typeface="+mn-ea"/>
              <a:cs typeface="+mn-ea"/>
              <a:sym typeface="+mn-lt"/>
            </a:endParaRPr>
          </a:p>
        </p:txBody>
      </p:sp>
      <p:sp>
        <p:nvSpPr>
          <p:cNvPr id="29" name="矩形 28"/>
          <p:cNvSpPr/>
          <p:nvPr/>
        </p:nvSpPr>
        <p:spPr>
          <a:xfrm>
            <a:off x="990600" y="2688907"/>
            <a:ext cx="4876799" cy="492443"/>
          </a:xfrm>
          <a:prstGeom prst="rect">
            <a:avLst/>
          </a:prstGeom>
        </p:spPr>
        <p:txBody>
          <a:bodyPr wrap="square">
            <a:spAutoFit/>
          </a:bodyPr>
          <a:lstStyle/>
          <a:p>
            <a:pPr>
              <a:lnSpc>
                <a:spcPct val="130000"/>
              </a:lnSpc>
            </a:pPr>
            <a:r>
              <a:rPr lang="en-US" altLang="zh-CN" sz="1000">
                <a:solidFill>
                  <a:schemeClr val="accent1"/>
                </a:solidFill>
                <a:latin typeface="+mn-ea"/>
              </a:rPr>
              <a:t>performance in workplace execution comes from careful execution workplace execution comes from performance</a:t>
            </a:r>
            <a:endParaRPr lang="zh-CN" altLang="en-US" sz="1000">
              <a:solidFill>
                <a:schemeClr val="accent1"/>
              </a:solidFill>
              <a:latin typeface="+mn-ea"/>
            </a:endParaRPr>
          </a:p>
        </p:txBody>
      </p:sp>
      <p:pic>
        <p:nvPicPr>
          <p:cNvPr id="30" name="图片 29"/>
          <p:cNvPicPr>
            <a:picLocks noChangeAspect="1"/>
          </p:cNvPicPr>
          <p:nvPr/>
        </p:nvPicPr>
        <p:blipFill>
          <a:blip r:embed="rId7" cstate="email">
            <a:extLst>
              <a:ext uri="{BEBA8EAE-BF5A-486C-A8C5-ECC9F3942E4B}">
                <a14:imgProps xmlns:a14="http://schemas.microsoft.com/office/drawing/2010/main">
                  <a14:imgLayer r:embed="rId8">
                    <a14:imgEffect>
                      <a14:brightnessContrast contrast="40000"/>
                    </a14:imgEffect>
                  </a14:imgLayer>
                </a14:imgProps>
              </a:ext>
              <a:ext uri="{28A0092B-C50C-407E-A947-70E740481C1C}">
                <a14:useLocalDpi xmlns:a14="http://schemas.microsoft.com/office/drawing/2010/main"/>
              </a:ext>
            </a:extLst>
          </a:blip>
          <a:srcRect t="-11084" r="-3494"/>
          <a:stretch>
            <a:fillRect/>
          </a:stretch>
        </p:blipFill>
        <p:spPr>
          <a:xfrm flipH="1">
            <a:off x="4191000" y="882295"/>
            <a:ext cx="914400" cy="775055"/>
          </a:xfrm>
          <a:prstGeom prst="rect">
            <a:avLst/>
          </a:prstGeom>
        </p:spPr>
      </p:pic>
    </p:spTree>
    <p:extLst>
      <p:ext uri="{BB962C8B-B14F-4D97-AF65-F5344CB8AC3E}">
        <p14:creationId xmlns:p14="http://schemas.microsoft.com/office/powerpoint/2010/main" val="249764878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ppt_x"/>
                                          </p:val>
                                        </p:tav>
                                        <p:tav tm="100000">
                                          <p:val>
                                            <p:strVal val="#ppt_x"/>
                                          </p:val>
                                        </p:tav>
                                      </p:tavLst>
                                    </p:anim>
                                    <p:anim calcmode="lin" valueType="num">
                                      <p:cBhvr additive="base">
                                        <p:cTn id="1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2" presetClass="entr" presetSubtype="8"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0-#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par>
                          <p:cTn id="23" fill="hold" nodeType="afterGroup">
                            <p:stCondLst>
                              <p:cond delay="500"/>
                            </p:stCondLst>
                            <p:childTnLst>
                              <p:par>
                                <p:cTn id="24" presetID="53" presetClass="entr" presetSubtype="0" fill="hold" grpId="1" nodeType="afterEffect">
                                  <p:stCondLst>
                                    <p:cond delay="500"/>
                                  </p:stCondLst>
                                  <p:childTnLst>
                                    <p:set>
                                      <p:cBhvr>
                                        <p:cTn id="25" dur="1" fill="hold">
                                          <p:stCondLst>
                                            <p:cond delay="0"/>
                                          </p:stCondLst>
                                        </p:cTn>
                                        <p:tgtEl>
                                          <p:spTgt spid="28"/>
                                        </p:tgtEl>
                                        <p:attrNameLst>
                                          <p:attrName>style.visibility</p:attrName>
                                        </p:attrNameLst>
                                      </p:cBhvr>
                                      <p:to>
                                        <p:strVal val="visible"/>
                                      </p:to>
                                    </p:set>
                                    <p:anim calcmode="lin" valueType="num">
                                      <p:cBhvr>
                                        <p:cTn id="26" dur="500" fill="hold"/>
                                        <p:tgtEl>
                                          <p:spTgt spid="28"/>
                                        </p:tgtEl>
                                        <p:attrNameLst>
                                          <p:attrName>ppt_w</p:attrName>
                                        </p:attrNameLst>
                                      </p:cBhvr>
                                      <p:tavLst>
                                        <p:tav tm="0">
                                          <p:val>
                                            <p:fltVal val="0"/>
                                          </p:val>
                                        </p:tav>
                                        <p:tav tm="100000">
                                          <p:val>
                                            <p:strVal val="#ppt_w"/>
                                          </p:val>
                                        </p:tav>
                                      </p:tavLst>
                                    </p:anim>
                                    <p:anim calcmode="lin" valueType="num">
                                      <p:cBhvr>
                                        <p:cTn id="27" dur="500" fill="hold"/>
                                        <p:tgtEl>
                                          <p:spTgt spid="28"/>
                                        </p:tgtEl>
                                        <p:attrNameLst>
                                          <p:attrName>ppt_h</p:attrName>
                                        </p:attrNameLst>
                                      </p:cBhvr>
                                      <p:tavLst>
                                        <p:tav tm="0">
                                          <p:val>
                                            <p:fltVal val="0"/>
                                          </p:val>
                                        </p:tav>
                                        <p:tav tm="100000">
                                          <p:val>
                                            <p:strVal val="#ppt_h"/>
                                          </p:val>
                                        </p:tav>
                                      </p:tavLst>
                                    </p:anim>
                                    <p:animEffect transition="in" filter="fade">
                                      <p:cBhvr>
                                        <p:cTn id="28" dur="500"/>
                                        <p:tgtEl>
                                          <p:spTgt spid="28"/>
                                        </p:tgtEl>
                                      </p:cBhvr>
                                    </p:animEffect>
                                  </p:childTnLst>
                                </p:cTn>
                              </p:par>
                              <p:par>
                                <p:cTn id="29" presetID="2" presetClass="entr" presetSubtype="3" fill="hold" nodeType="withEffect">
                                  <p:stCondLst>
                                    <p:cond delay="500"/>
                                  </p:stCondLst>
                                  <p:childTnLst>
                                    <p:set>
                                      <p:cBhvr>
                                        <p:cTn id="30" dur="1" fill="hold">
                                          <p:stCondLst>
                                            <p:cond delay="0"/>
                                          </p:stCondLst>
                                        </p:cTn>
                                        <p:tgtEl>
                                          <p:spTgt spid="30"/>
                                        </p:tgtEl>
                                        <p:attrNameLst>
                                          <p:attrName>style.visibility</p:attrName>
                                        </p:attrNameLst>
                                      </p:cBhvr>
                                      <p:to>
                                        <p:strVal val="visible"/>
                                      </p:to>
                                    </p:set>
                                    <p:anim calcmode="lin" valueType="num">
                                      <p:cBhvr additive="base">
                                        <p:cTn id="31" dur="500" fill="hold"/>
                                        <p:tgtEl>
                                          <p:spTgt spid="30"/>
                                        </p:tgtEl>
                                        <p:attrNameLst>
                                          <p:attrName>ppt_x</p:attrName>
                                        </p:attrNameLst>
                                      </p:cBhvr>
                                      <p:tavLst>
                                        <p:tav tm="0">
                                          <p:val>
                                            <p:strVal val="1+#ppt_w/2"/>
                                          </p:val>
                                        </p:tav>
                                        <p:tav tm="100000">
                                          <p:val>
                                            <p:strVal val="#ppt_x"/>
                                          </p:val>
                                        </p:tav>
                                      </p:tavLst>
                                    </p:anim>
                                    <p:anim calcmode="lin" valueType="num">
                                      <p:cBhvr additive="base">
                                        <p:cTn id="32" dur="500" fill="hold"/>
                                        <p:tgtEl>
                                          <p:spTgt spid="30"/>
                                        </p:tgtEl>
                                        <p:attrNameLst>
                                          <p:attrName>ppt_y</p:attrName>
                                        </p:attrNameLst>
                                      </p:cBhvr>
                                      <p:tavLst>
                                        <p:tav tm="0">
                                          <p:val>
                                            <p:strVal val="0-#ppt_h/2"/>
                                          </p:val>
                                        </p:tav>
                                        <p:tav tm="100000">
                                          <p:val>
                                            <p:strVal val="#ppt_y"/>
                                          </p:val>
                                        </p:tav>
                                      </p:tavLst>
                                    </p:anim>
                                  </p:childTnLst>
                                </p:cTn>
                              </p:par>
                            </p:childTnLst>
                          </p:cTn>
                        </p:par>
                        <p:par>
                          <p:cTn id="33" fill="hold" nodeType="afterGroup">
                            <p:stCondLst>
                              <p:cond delay="1500"/>
                            </p:stCondLst>
                            <p:childTnLst>
                              <p:par>
                                <p:cTn id="34" presetID="22" presetClass="entr" presetSubtype="8" fill="hold" grpId="0" nodeType="afterEffect">
                                  <p:stCondLst>
                                    <p:cond delay="1000"/>
                                  </p:stCondLst>
                                  <p:childTnLst>
                                    <p:set>
                                      <p:cBhvr>
                                        <p:cTn id="35" dur="1" fill="hold">
                                          <p:stCondLst>
                                            <p:cond delay="0"/>
                                          </p:stCondLst>
                                        </p:cTn>
                                        <p:tgtEl>
                                          <p:spTgt spid="27"/>
                                        </p:tgtEl>
                                        <p:attrNameLst>
                                          <p:attrName>style.visibility</p:attrName>
                                        </p:attrNameLst>
                                      </p:cBhvr>
                                      <p:to>
                                        <p:strVal val="visible"/>
                                      </p:to>
                                    </p:set>
                                    <p:animEffect transition="in" filter="wipe(left)">
                                      <p:cBhvr>
                                        <p:cTn id="36" dur="500"/>
                                        <p:tgtEl>
                                          <p:spTgt spid="27"/>
                                        </p:tgtEl>
                                      </p:cBhvr>
                                    </p:animEffect>
                                  </p:childTnLst>
                                </p:cTn>
                              </p:par>
                            </p:childTnLst>
                          </p:cTn>
                        </p:par>
                      </p:childTnLst>
                    </p:cTn>
                  </p:par>
                  <p:par>
                    <p:cTn id="37" fill="hold" nodeType="clickPar">
                      <p:stCondLst>
                        <p:cond delay="indefinite"/>
                      </p:stCondLst>
                      <p:childTnLst>
                        <p:par>
                          <p:cTn id="38" fill="hold" nodeType="afterGroup">
                            <p:stCondLst>
                              <p:cond delay="0"/>
                            </p:stCondLst>
                            <p:childTnLst>
                              <p:par>
                                <p:cTn id="39" presetID="53" presetClass="entr" presetSubtype="0" fill="hold" grpId="2" nodeType="clickEffect">
                                  <p:stCondLst>
                                    <p:cond delay="0"/>
                                  </p:stCondLst>
                                  <p:childTnLst>
                                    <p:set>
                                      <p:cBhvr>
                                        <p:cTn id="40" dur="1" fill="hold">
                                          <p:stCondLst>
                                            <p:cond delay="0"/>
                                          </p:stCondLst>
                                        </p:cTn>
                                        <p:tgtEl>
                                          <p:spTgt spid="29"/>
                                        </p:tgtEl>
                                        <p:attrNameLst>
                                          <p:attrName>style.visibility</p:attrName>
                                        </p:attrNameLst>
                                      </p:cBhvr>
                                      <p:to>
                                        <p:strVal val="visible"/>
                                      </p:to>
                                    </p:set>
                                    <p:anim calcmode="lin" valueType="num">
                                      <p:cBhvr>
                                        <p:cTn id="41" dur="500" fill="hold"/>
                                        <p:tgtEl>
                                          <p:spTgt spid="29"/>
                                        </p:tgtEl>
                                        <p:attrNameLst>
                                          <p:attrName>ppt_w</p:attrName>
                                        </p:attrNameLst>
                                      </p:cBhvr>
                                      <p:tavLst>
                                        <p:tav tm="0">
                                          <p:val>
                                            <p:fltVal val="0"/>
                                          </p:val>
                                        </p:tav>
                                        <p:tav tm="100000">
                                          <p:val>
                                            <p:strVal val="#ppt_w"/>
                                          </p:val>
                                        </p:tav>
                                      </p:tavLst>
                                    </p:anim>
                                    <p:anim calcmode="lin" valueType="num">
                                      <p:cBhvr>
                                        <p:cTn id="42" dur="500" fill="hold"/>
                                        <p:tgtEl>
                                          <p:spTgt spid="29"/>
                                        </p:tgtEl>
                                        <p:attrNameLst>
                                          <p:attrName>ppt_h</p:attrName>
                                        </p:attrNameLst>
                                      </p:cBhvr>
                                      <p:tavLst>
                                        <p:tav tm="0">
                                          <p:val>
                                            <p:fltVal val="0"/>
                                          </p:val>
                                        </p:tav>
                                        <p:tav tm="100000">
                                          <p:val>
                                            <p:strVal val="#ppt_h"/>
                                          </p:val>
                                        </p:tav>
                                      </p:tavLst>
                                    </p:anim>
                                    <p:animEffect transition="in" filter="fade">
                                      <p:cBhvr>
                                        <p:cTn id="43"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1"/>
      <p:bldP spid="29" grpId="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2"/>
          <p:cNvSpPr txBox="1"/>
          <p:nvPr/>
        </p:nvSpPr>
        <p:spPr>
          <a:xfrm>
            <a:off x="1066800" y="1809750"/>
            <a:ext cx="3665286" cy="741550"/>
          </a:xfrm>
          <a:prstGeom prst="rect">
            <a:avLst/>
          </a:prstGeom>
          <a:noFill/>
        </p:spPr>
        <p:txBody>
          <a:bodyPr wrap="square" rtlCol="0" anchor="ctr">
            <a:spAutoFit/>
          </a:bodyPr>
          <a:lstStyle/>
          <a:p>
            <a:pPr>
              <a:lnSpc>
                <a:spcPct val="150000"/>
              </a:lnSpc>
            </a:pPr>
            <a:r>
              <a:rPr lang="en-US" altLang="zh-CN" sz="1500" dirty="0" err="1">
                <a:solidFill>
                  <a:schemeClr val="tx1">
                    <a:lumMod val="85000"/>
                    <a:lumOff val="15000"/>
                  </a:schemeClr>
                </a:solidFill>
                <a:latin typeface="思源黑体 CN Normal"/>
                <a:ea typeface="微软雅黑" pitchFamily="34" charset="-122"/>
                <a:cs typeface="Open Sans" panose="020B0606030504020204" pitchFamily="34" charset="0"/>
              </a:rPr>
              <a:t>青年大学生学习马克思主义，可以把握方向、明辨是非</a:t>
            </a:r>
            <a:endParaRPr lang="en-US" altLang="zh-CN" sz="1500" dirty="0">
              <a:solidFill>
                <a:schemeClr val="tx1">
                  <a:lumMod val="85000"/>
                  <a:lumOff val="15000"/>
                </a:schemeClr>
              </a:solidFill>
              <a:latin typeface="思源黑体 CN Normal"/>
              <a:ea typeface="微软雅黑" pitchFamily="34" charset="-122"/>
              <a:cs typeface="Open Sans" panose="020B0606030504020204" pitchFamily="34" charset="0"/>
            </a:endParaRPr>
          </a:p>
        </p:txBody>
      </p:sp>
      <p:sp>
        <p:nvSpPr>
          <p:cNvPr id="27" name="TextBox 24"/>
          <p:cNvSpPr txBox="1"/>
          <p:nvPr/>
        </p:nvSpPr>
        <p:spPr>
          <a:xfrm>
            <a:off x="1066800" y="3063702"/>
            <a:ext cx="3665285" cy="1087798"/>
          </a:xfrm>
          <a:prstGeom prst="rect">
            <a:avLst/>
          </a:prstGeom>
          <a:noFill/>
        </p:spPr>
        <p:txBody>
          <a:bodyPr wrap="square" rtlCol="0" anchor="ctr">
            <a:spAutoFit/>
          </a:bodyPr>
          <a:lstStyle/>
          <a:p>
            <a:pPr lvl="0">
              <a:lnSpc>
                <a:spcPct val="150000"/>
              </a:lnSpc>
            </a:pPr>
            <a:r>
              <a:rPr lang="en-US" altLang="zh-CN" sz="1500" dirty="0" err="1">
                <a:solidFill>
                  <a:schemeClr val="tx1">
                    <a:lumMod val="85000"/>
                    <a:lumOff val="15000"/>
                  </a:schemeClr>
                </a:solidFill>
                <a:latin typeface="思源黑体 CN Normal"/>
                <a:ea typeface="微软雅黑" pitchFamily="34" charset="-122"/>
                <a:cs typeface="Open Sans" panose="020B0606030504020204" pitchFamily="34" charset="0"/>
              </a:rPr>
              <a:t>青年大学生学习马克思主义，可以获得正确认识世界的思维方法。提供许多科学的辩证法，正确掌握和应用思维工具</a:t>
            </a:r>
            <a:endParaRPr lang="en-US" altLang="zh-CN" sz="1500" dirty="0">
              <a:solidFill>
                <a:schemeClr val="tx1">
                  <a:lumMod val="85000"/>
                  <a:lumOff val="15000"/>
                </a:schemeClr>
              </a:solidFill>
              <a:latin typeface="思源黑体 CN Normal"/>
              <a:ea typeface="微软雅黑" pitchFamily="34" charset="-122"/>
              <a:cs typeface="Open Sans" panose="020B0606030504020204" pitchFamily="34" charset="0"/>
            </a:endParaRPr>
          </a:p>
        </p:txBody>
      </p:sp>
      <p:pic>
        <p:nvPicPr>
          <p:cNvPr id="2" name="图片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953000" y="1809750"/>
            <a:ext cx="3167252" cy="2287948"/>
          </a:xfrm>
          <a:prstGeom prst="rect">
            <a:avLst/>
          </a:prstGeom>
        </p:spPr>
      </p:pic>
      <p:sp>
        <p:nvSpPr>
          <p:cNvPr id="3" name="文本框 2"/>
          <p:cNvSpPr txBox="1"/>
          <p:nvPr/>
        </p:nvSpPr>
        <p:spPr>
          <a:xfrm>
            <a:off x="1524000" y="1123950"/>
            <a:ext cx="1143000" cy="169277"/>
          </a:xfrm>
          <a:prstGeom prst="rect">
            <a:avLst/>
          </a:prstGeom>
          <a:noFill/>
        </p:spPr>
        <p:txBody>
          <a:bodyPr wrap="square" rtlCol="0">
            <a:spAutoFit/>
          </a:bodyPr>
          <a:lstStyle/>
          <a:p>
            <a:r>
              <a:rPr lang="en-US" altLang="zh-CN" sz="500" dirty="0">
                <a:solidFill>
                  <a:srgbClr val="FEFEFE"/>
                </a:solidFill>
              </a:rPr>
              <a:t>https://www.ypppt.com/</a:t>
            </a:r>
            <a:endParaRPr lang="zh-CN" altLang="en-US" sz="500" dirty="0">
              <a:solidFill>
                <a:srgbClr val="FEFEFE"/>
              </a:solidFill>
            </a:endParaRPr>
          </a:p>
        </p:txBody>
      </p:sp>
    </p:spTree>
    <p:extLst>
      <p:ext uri="{BB962C8B-B14F-4D97-AF65-F5344CB8AC3E}">
        <p14:creationId xmlns:p14="http://schemas.microsoft.com/office/powerpoint/2010/main" val="1230873297"/>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par>
                                <p:cTn id="10" presetID="53" presetClass="entr" presetSubtype="0" fill="hold" grpId="1" nodeType="withEffect">
                                  <p:stCondLst>
                                    <p:cond delay="0"/>
                                  </p:stCondLst>
                                  <p:childTnLst>
                                    <p:set>
                                      <p:cBhvr>
                                        <p:cTn id="11" dur="1" fill="hold">
                                          <p:stCondLst>
                                            <p:cond delay="0"/>
                                          </p:stCondLst>
                                        </p:cTn>
                                        <p:tgtEl>
                                          <p:spTgt spid="27"/>
                                        </p:tgtEl>
                                        <p:attrNameLst>
                                          <p:attrName>style.visibility</p:attrName>
                                        </p:attrNameLst>
                                      </p:cBhvr>
                                      <p:to>
                                        <p:strVal val="visible"/>
                                      </p:to>
                                    </p:set>
                                    <p:anim calcmode="lin" valueType="num">
                                      <p:cBhvr>
                                        <p:cTn id="12" dur="500" fill="hold"/>
                                        <p:tgtEl>
                                          <p:spTgt spid="27"/>
                                        </p:tgtEl>
                                        <p:attrNameLst>
                                          <p:attrName>ppt_w</p:attrName>
                                        </p:attrNameLst>
                                      </p:cBhvr>
                                      <p:tavLst>
                                        <p:tav tm="0">
                                          <p:val>
                                            <p:fltVal val="0"/>
                                          </p:val>
                                        </p:tav>
                                        <p:tav tm="100000">
                                          <p:val>
                                            <p:strVal val="#ppt_w"/>
                                          </p:val>
                                        </p:tav>
                                      </p:tavLst>
                                    </p:anim>
                                    <p:anim calcmode="lin" valueType="num">
                                      <p:cBhvr>
                                        <p:cTn id="13" dur="500" fill="hold"/>
                                        <p:tgtEl>
                                          <p:spTgt spid="27"/>
                                        </p:tgtEl>
                                        <p:attrNameLst>
                                          <p:attrName>ppt_h</p:attrName>
                                        </p:attrNameLst>
                                      </p:cBhvr>
                                      <p:tavLst>
                                        <p:tav tm="0">
                                          <p:val>
                                            <p:fltVal val="0"/>
                                          </p:val>
                                        </p:tav>
                                        <p:tav tm="100000">
                                          <p:val>
                                            <p:strVal val="#ppt_h"/>
                                          </p:val>
                                        </p:tav>
                                      </p:tavLst>
                                    </p:anim>
                                    <p:animEffect transition="in" filter="fade">
                                      <p:cBhvr>
                                        <p:cTn id="14" dur="500"/>
                                        <p:tgtEl>
                                          <p:spTgt spid="27"/>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7"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22"/>
          <p:cNvSpPr txBox="1"/>
          <p:nvPr/>
        </p:nvSpPr>
        <p:spPr>
          <a:xfrm>
            <a:off x="990600" y="1669271"/>
            <a:ext cx="7094285" cy="1131079"/>
          </a:xfrm>
          <a:prstGeom prst="rect">
            <a:avLst/>
          </a:prstGeom>
          <a:noFill/>
        </p:spPr>
        <p:txBody>
          <a:bodyPr wrap="square" rtlCol="0" anchor="ctr">
            <a:spAutoFit/>
          </a:bodyPr>
          <a:lstStyle/>
          <a:p>
            <a:pPr>
              <a:lnSpc>
                <a:spcPct val="150000"/>
              </a:lnSpc>
            </a:pPr>
            <a:r>
              <a:rPr lang="zh-CN" altLang="en-US" sz="1500" dirty="0">
                <a:solidFill>
                  <a:schemeClr val="tx1">
                    <a:lumMod val="85000"/>
                    <a:lumOff val="15000"/>
                  </a:schemeClr>
                </a:solidFill>
                <a:latin typeface="思源黑体 CN Normal"/>
                <a:ea typeface="微软雅黑" pitchFamily="34" charset="-122"/>
                <a:cs typeface="Open Sans" panose="020B0606030504020204" pitchFamily="34" charset="0"/>
              </a:rPr>
              <a:t>青年大学生学习马克思主义，可以获得为人民服务的思想素质。提高思想政治素质解决为谁工作的问题，通过学习培养“以为人民服务为荣，以背离人民为耻”的思想政治素质</a:t>
            </a:r>
          </a:p>
        </p:txBody>
      </p:sp>
      <p:sp>
        <p:nvSpPr>
          <p:cNvPr id="7" name="TextBox 24"/>
          <p:cNvSpPr txBox="1"/>
          <p:nvPr/>
        </p:nvSpPr>
        <p:spPr>
          <a:xfrm>
            <a:off x="4419600" y="2952750"/>
            <a:ext cx="3665285" cy="1087798"/>
          </a:xfrm>
          <a:prstGeom prst="rect">
            <a:avLst/>
          </a:prstGeom>
          <a:noFill/>
        </p:spPr>
        <p:txBody>
          <a:bodyPr wrap="square" rtlCol="0" anchor="ctr">
            <a:spAutoFit/>
          </a:bodyPr>
          <a:lstStyle/>
          <a:p>
            <a:pPr lvl="0">
              <a:lnSpc>
                <a:spcPct val="150000"/>
              </a:lnSpc>
            </a:pPr>
            <a:r>
              <a:rPr lang="zh-CN" altLang="en-US" sz="1500" dirty="0">
                <a:solidFill>
                  <a:schemeClr val="tx1">
                    <a:lumMod val="85000"/>
                    <a:lumOff val="15000"/>
                  </a:schemeClr>
                </a:solidFill>
                <a:latin typeface="思源黑体 CN Normal"/>
                <a:ea typeface="微软雅黑" pitchFamily="34" charset="-122"/>
                <a:cs typeface="Open Sans" panose="020B0606030504020204" pitchFamily="34" charset="0"/>
              </a:rPr>
              <a:t>青年大学生学习马克思主义，可以获得不断奋斗前行的动力。理想与信念是人不断前行的动力</a:t>
            </a:r>
          </a:p>
        </p:txBody>
      </p:sp>
      <p:pic>
        <p:nvPicPr>
          <p:cNvPr id="2" name="图片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05839" y="3028950"/>
            <a:ext cx="3169677" cy="990600"/>
          </a:xfrm>
          <a:prstGeom prst="rect">
            <a:avLst/>
          </a:prstGeom>
        </p:spPr>
      </p:pic>
    </p:spTree>
    <p:extLst>
      <p:ext uri="{BB962C8B-B14F-4D97-AF65-F5344CB8AC3E}">
        <p14:creationId xmlns:p14="http://schemas.microsoft.com/office/powerpoint/2010/main" val="12761129"/>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53" presetClass="entr" presetSubtype="0" fill="hold" grpId="1"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ppt_w</p:attrName>
                                        </p:attrNameLst>
                                      </p:cBhvr>
                                      <p:tavLst>
                                        <p:tav tm="0">
                                          <p:val>
                                            <p:fltVal val="0"/>
                                          </p:val>
                                        </p:tav>
                                        <p:tav tm="100000">
                                          <p:val>
                                            <p:strVal val="#ppt_w"/>
                                          </p:val>
                                        </p:tav>
                                      </p:tavLst>
                                    </p:anim>
                                    <p:anim calcmode="lin" valueType="num">
                                      <p:cBhvr>
                                        <p:cTn id="14" dur="500" fill="hold"/>
                                        <p:tgtEl>
                                          <p:spTgt spid="7"/>
                                        </p:tgtEl>
                                        <p:attrNameLst>
                                          <p:attrName>ppt_h</p:attrName>
                                        </p:attrNameLst>
                                      </p:cBhvr>
                                      <p:tavLst>
                                        <p:tav tm="0">
                                          <p:val>
                                            <p:fltVal val="0"/>
                                          </p:val>
                                        </p:tav>
                                        <p:tav tm="100000">
                                          <p:val>
                                            <p:strVal val="#ppt_h"/>
                                          </p:val>
                                        </p:tav>
                                      </p:tavLst>
                                    </p:anim>
                                    <p:animEffect transition="in" filter="fade">
                                      <p:cBhvr>
                                        <p:cTn id="15" dur="500"/>
                                        <p:tgtEl>
                                          <p:spTgt spid="7"/>
                                        </p:tgtEl>
                                      </p:cBhvr>
                                    </p:animEffect>
                                  </p:childTnLst>
                                </p:cTn>
                              </p:par>
                              <p:par>
                                <p:cTn id="16" presetID="53" presetClass="entr" presetSubtype="0" fill="hold" nodeType="with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p:cTn id="18" dur="500" fill="hold"/>
                                        <p:tgtEl>
                                          <p:spTgt spid="2"/>
                                        </p:tgtEl>
                                        <p:attrNameLst>
                                          <p:attrName>ppt_w</p:attrName>
                                        </p:attrNameLst>
                                      </p:cBhvr>
                                      <p:tavLst>
                                        <p:tav tm="0">
                                          <p:val>
                                            <p:fltVal val="0"/>
                                          </p:val>
                                        </p:tav>
                                        <p:tav tm="100000">
                                          <p:val>
                                            <p:strVal val="#ppt_w"/>
                                          </p:val>
                                        </p:tav>
                                      </p:tavLst>
                                    </p:anim>
                                    <p:anim calcmode="lin" valueType="num">
                                      <p:cBhvr>
                                        <p:cTn id="19" dur="500" fill="hold"/>
                                        <p:tgtEl>
                                          <p:spTgt spid="2"/>
                                        </p:tgtEl>
                                        <p:attrNameLst>
                                          <p:attrName>ppt_h</p:attrName>
                                        </p:attrNameLst>
                                      </p:cBhvr>
                                      <p:tavLst>
                                        <p:tav tm="0">
                                          <p:val>
                                            <p:fltVal val="0"/>
                                          </p:val>
                                        </p:tav>
                                        <p:tav tm="100000">
                                          <p:val>
                                            <p:strVal val="#ppt_h"/>
                                          </p:val>
                                        </p:tav>
                                      </p:tavLst>
                                    </p:anim>
                                    <p:animEffect transition="in" filter="fade">
                                      <p:cBhvr>
                                        <p:cTn id="2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381000" y="3333750"/>
            <a:ext cx="1447800" cy="1543992"/>
          </a:xfrm>
          <a:prstGeom prst="rect">
            <a:avLst/>
          </a:prstGeom>
        </p:spPr>
      </p:pic>
      <p:pic>
        <p:nvPicPr>
          <p:cNvPr id="13" name="图片 12"/>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flipH="1">
            <a:off x="0" y="3599579"/>
            <a:ext cx="9144000" cy="1258171"/>
          </a:xfrm>
          <a:prstGeom prst="rect">
            <a:avLst/>
          </a:prstGeom>
        </p:spPr>
      </p:pic>
      <p:pic>
        <p:nvPicPr>
          <p:cNvPr id="2" name="图片 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181600" y="1767206"/>
            <a:ext cx="3811555" cy="2918223"/>
          </a:xfrm>
          <a:prstGeom prst="rect">
            <a:avLst/>
          </a:prstGeom>
        </p:spPr>
      </p:pic>
      <p:pic>
        <p:nvPicPr>
          <p:cNvPr id="14" name="图片 13"/>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4428258"/>
            <a:ext cx="9144000" cy="715242"/>
          </a:xfrm>
          <a:prstGeom prst="rect">
            <a:avLst/>
          </a:prstGeom>
        </p:spPr>
      </p:pic>
      <p:sp>
        <p:nvSpPr>
          <p:cNvPr id="27" name="TextBox 48"/>
          <p:cNvSpPr txBox="1"/>
          <p:nvPr/>
        </p:nvSpPr>
        <p:spPr>
          <a:xfrm>
            <a:off x="1066799" y="1885950"/>
            <a:ext cx="4876800" cy="707886"/>
          </a:xfrm>
          <a:prstGeom prst="rect">
            <a:avLst/>
          </a:prstGeom>
          <a:noFill/>
        </p:spPr>
        <p:txBody>
          <a:bodyPr wrap="square" lIns="0" tIns="0" rIns="0" bIns="0" rtlCol="0">
            <a:spAutoFit/>
          </a:bodyPr>
          <a:lstStyle/>
          <a:p>
            <a:pPr defTabSz="685800"/>
            <a:r>
              <a:rPr lang="zh-CN" altLang="en-US" sz="4600" b="1" dirty="0">
                <a:solidFill>
                  <a:schemeClr val="accent1"/>
                </a:solidFill>
                <a:latin typeface="+mj-ea"/>
                <a:ea typeface="+mj-ea"/>
                <a:cs typeface="+mn-ea"/>
                <a:sym typeface="+mn-lt"/>
              </a:rPr>
              <a:t>著名长江三峡工程</a:t>
            </a:r>
          </a:p>
        </p:txBody>
      </p:sp>
      <p:sp>
        <p:nvSpPr>
          <p:cNvPr id="28" name="TextBox 48"/>
          <p:cNvSpPr txBox="1"/>
          <p:nvPr/>
        </p:nvSpPr>
        <p:spPr>
          <a:xfrm>
            <a:off x="1066799" y="1130478"/>
            <a:ext cx="2667000" cy="615553"/>
          </a:xfrm>
          <a:prstGeom prst="rect">
            <a:avLst/>
          </a:prstGeom>
          <a:noFill/>
        </p:spPr>
        <p:txBody>
          <a:bodyPr wrap="square" lIns="0" tIns="0" rIns="0" bIns="0" rtlCol="0">
            <a:spAutoFit/>
          </a:bodyPr>
          <a:lstStyle/>
          <a:p>
            <a:pPr defTabSz="685800"/>
            <a:r>
              <a:rPr lang="zh-CN" altLang="en-US" sz="4000" spc="600">
                <a:solidFill>
                  <a:schemeClr val="accent1"/>
                </a:solidFill>
                <a:latin typeface="+mn-ea"/>
                <a:cs typeface="+mn-ea"/>
                <a:sym typeface="+mn-lt"/>
              </a:rPr>
              <a:t>第二部分</a:t>
            </a:r>
            <a:endParaRPr lang="en-US" altLang="zh-CN" sz="4000" spc="600">
              <a:solidFill>
                <a:schemeClr val="accent1"/>
              </a:solidFill>
              <a:latin typeface="+mn-ea"/>
              <a:cs typeface="+mn-ea"/>
              <a:sym typeface="+mn-lt"/>
            </a:endParaRPr>
          </a:p>
        </p:txBody>
      </p:sp>
      <p:sp>
        <p:nvSpPr>
          <p:cNvPr id="29" name="矩形 28"/>
          <p:cNvSpPr/>
          <p:nvPr/>
        </p:nvSpPr>
        <p:spPr>
          <a:xfrm>
            <a:off x="990600" y="2688907"/>
            <a:ext cx="4876799" cy="492443"/>
          </a:xfrm>
          <a:prstGeom prst="rect">
            <a:avLst/>
          </a:prstGeom>
        </p:spPr>
        <p:txBody>
          <a:bodyPr wrap="square">
            <a:spAutoFit/>
          </a:bodyPr>
          <a:lstStyle/>
          <a:p>
            <a:pPr>
              <a:lnSpc>
                <a:spcPct val="130000"/>
              </a:lnSpc>
            </a:pPr>
            <a:r>
              <a:rPr lang="en-US" altLang="zh-CN" sz="1000">
                <a:solidFill>
                  <a:schemeClr val="accent1"/>
                </a:solidFill>
                <a:latin typeface="+mn-ea"/>
              </a:rPr>
              <a:t>performance in workplace execution comes from careful execution workplace execution comes from performance</a:t>
            </a:r>
            <a:endParaRPr lang="zh-CN" altLang="en-US" sz="1000">
              <a:solidFill>
                <a:schemeClr val="accent1"/>
              </a:solidFill>
              <a:latin typeface="+mn-ea"/>
            </a:endParaRPr>
          </a:p>
        </p:txBody>
      </p:sp>
      <p:pic>
        <p:nvPicPr>
          <p:cNvPr id="30" name="图片 29"/>
          <p:cNvPicPr>
            <a:picLocks noChangeAspect="1"/>
          </p:cNvPicPr>
          <p:nvPr/>
        </p:nvPicPr>
        <p:blipFill>
          <a:blip r:embed="rId7" cstate="email">
            <a:extLst>
              <a:ext uri="{BEBA8EAE-BF5A-486C-A8C5-ECC9F3942E4B}">
                <a14:imgProps xmlns:a14="http://schemas.microsoft.com/office/drawing/2010/main">
                  <a14:imgLayer r:embed="rId8">
                    <a14:imgEffect>
                      <a14:brightnessContrast contrast="40000"/>
                    </a14:imgEffect>
                  </a14:imgLayer>
                </a14:imgProps>
              </a:ext>
              <a:ext uri="{28A0092B-C50C-407E-A947-70E740481C1C}">
                <a14:useLocalDpi xmlns:a14="http://schemas.microsoft.com/office/drawing/2010/main"/>
              </a:ext>
            </a:extLst>
          </a:blip>
          <a:srcRect t="-11084" r="-3494"/>
          <a:stretch>
            <a:fillRect/>
          </a:stretch>
        </p:blipFill>
        <p:spPr>
          <a:xfrm flipH="1">
            <a:off x="4191000" y="882295"/>
            <a:ext cx="914400" cy="775055"/>
          </a:xfrm>
          <a:prstGeom prst="rect">
            <a:avLst/>
          </a:prstGeom>
        </p:spPr>
      </p:pic>
    </p:spTree>
    <p:extLst>
      <p:ext uri="{BB962C8B-B14F-4D97-AF65-F5344CB8AC3E}">
        <p14:creationId xmlns:p14="http://schemas.microsoft.com/office/powerpoint/2010/main" val="243769898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ppt_x"/>
                                          </p:val>
                                        </p:tav>
                                        <p:tav tm="100000">
                                          <p:val>
                                            <p:strVal val="#ppt_x"/>
                                          </p:val>
                                        </p:tav>
                                      </p:tavLst>
                                    </p:anim>
                                    <p:anim calcmode="lin" valueType="num">
                                      <p:cBhvr additive="base">
                                        <p:cTn id="1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2" presetClass="entr" presetSubtype="8"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0-#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par>
                          <p:cTn id="23" fill="hold" nodeType="afterGroup">
                            <p:stCondLst>
                              <p:cond delay="500"/>
                            </p:stCondLst>
                            <p:childTnLst>
                              <p:par>
                                <p:cTn id="24" presetID="53" presetClass="entr" presetSubtype="0" fill="hold" grpId="1" nodeType="afterEffect">
                                  <p:stCondLst>
                                    <p:cond delay="500"/>
                                  </p:stCondLst>
                                  <p:childTnLst>
                                    <p:set>
                                      <p:cBhvr>
                                        <p:cTn id="25" dur="1" fill="hold">
                                          <p:stCondLst>
                                            <p:cond delay="0"/>
                                          </p:stCondLst>
                                        </p:cTn>
                                        <p:tgtEl>
                                          <p:spTgt spid="28"/>
                                        </p:tgtEl>
                                        <p:attrNameLst>
                                          <p:attrName>style.visibility</p:attrName>
                                        </p:attrNameLst>
                                      </p:cBhvr>
                                      <p:to>
                                        <p:strVal val="visible"/>
                                      </p:to>
                                    </p:set>
                                    <p:anim calcmode="lin" valueType="num">
                                      <p:cBhvr>
                                        <p:cTn id="26" dur="500" fill="hold"/>
                                        <p:tgtEl>
                                          <p:spTgt spid="28"/>
                                        </p:tgtEl>
                                        <p:attrNameLst>
                                          <p:attrName>ppt_w</p:attrName>
                                        </p:attrNameLst>
                                      </p:cBhvr>
                                      <p:tavLst>
                                        <p:tav tm="0">
                                          <p:val>
                                            <p:fltVal val="0"/>
                                          </p:val>
                                        </p:tav>
                                        <p:tav tm="100000">
                                          <p:val>
                                            <p:strVal val="#ppt_w"/>
                                          </p:val>
                                        </p:tav>
                                      </p:tavLst>
                                    </p:anim>
                                    <p:anim calcmode="lin" valueType="num">
                                      <p:cBhvr>
                                        <p:cTn id="27" dur="500" fill="hold"/>
                                        <p:tgtEl>
                                          <p:spTgt spid="28"/>
                                        </p:tgtEl>
                                        <p:attrNameLst>
                                          <p:attrName>ppt_h</p:attrName>
                                        </p:attrNameLst>
                                      </p:cBhvr>
                                      <p:tavLst>
                                        <p:tav tm="0">
                                          <p:val>
                                            <p:fltVal val="0"/>
                                          </p:val>
                                        </p:tav>
                                        <p:tav tm="100000">
                                          <p:val>
                                            <p:strVal val="#ppt_h"/>
                                          </p:val>
                                        </p:tav>
                                      </p:tavLst>
                                    </p:anim>
                                    <p:animEffect transition="in" filter="fade">
                                      <p:cBhvr>
                                        <p:cTn id="28" dur="500"/>
                                        <p:tgtEl>
                                          <p:spTgt spid="28"/>
                                        </p:tgtEl>
                                      </p:cBhvr>
                                    </p:animEffect>
                                  </p:childTnLst>
                                </p:cTn>
                              </p:par>
                              <p:par>
                                <p:cTn id="29" presetID="2" presetClass="entr" presetSubtype="3" fill="hold" nodeType="withEffect">
                                  <p:stCondLst>
                                    <p:cond delay="500"/>
                                  </p:stCondLst>
                                  <p:childTnLst>
                                    <p:set>
                                      <p:cBhvr>
                                        <p:cTn id="30" dur="1" fill="hold">
                                          <p:stCondLst>
                                            <p:cond delay="0"/>
                                          </p:stCondLst>
                                        </p:cTn>
                                        <p:tgtEl>
                                          <p:spTgt spid="30"/>
                                        </p:tgtEl>
                                        <p:attrNameLst>
                                          <p:attrName>style.visibility</p:attrName>
                                        </p:attrNameLst>
                                      </p:cBhvr>
                                      <p:to>
                                        <p:strVal val="visible"/>
                                      </p:to>
                                    </p:set>
                                    <p:anim calcmode="lin" valueType="num">
                                      <p:cBhvr additive="base">
                                        <p:cTn id="31" dur="500" fill="hold"/>
                                        <p:tgtEl>
                                          <p:spTgt spid="30"/>
                                        </p:tgtEl>
                                        <p:attrNameLst>
                                          <p:attrName>ppt_x</p:attrName>
                                        </p:attrNameLst>
                                      </p:cBhvr>
                                      <p:tavLst>
                                        <p:tav tm="0">
                                          <p:val>
                                            <p:strVal val="1+#ppt_w/2"/>
                                          </p:val>
                                        </p:tav>
                                        <p:tav tm="100000">
                                          <p:val>
                                            <p:strVal val="#ppt_x"/>
                                          </p:val>
                                        </p:tav>
                                      </p:tavLst>
                                    </p:anim>
                                    <p:anim calcmode="lin" valueType="num">
                                      <p:cBhvr additive="base">
                                        <p:cTn id="32" dur="500" fill="hold"/>
                                        <p:tgtEl>
                                          <p:spTgt spid="30"/>
                                        </p:tgtEl>
                                        <p:attrNameLst>
                                          <p:attrName>ppt_y</p:attrName>
                                        </p:attrNameLst>
                                      </p:cBhvr>
                                      <p:tavLst>
                                        <p:tav tm="0">
                                          <p:val>
                                            <p:strVal val="0-#ppt_h/2"/>
                                          </p:val>
                                        </p:tav>
                                        <p:tav tm="100000">
                                          <p:val>
                                            <p:strVal val="#ppt_y"/>
                                          </p:val>
                                        </p:tav>
                                      </p:tavLst>
                                    </p:anim>
                                  </p:childTnLst>
                                </p:cTn>
                              </p:par>
                            </p:childTnLst>
                          </p:cTn>
                        </p:par>
                        <p:par>
                          <p:cTn id="33" fill="hold" nodeType="afterGroup">
                            <p:stCondLst>
                              <p:cond delay="1500"/>
                            </p:stCondLst>
                            <p:childTnLst>
                              <p:par>
                                <p:cTn id="34" presetID="22" presetClass="entr" presetSubtype="8" fill="hold" grpId="0" nodeType="afterEffect">
                                  <p:stCondLst>
                                    <p:cond delay="1000"/>
                                  </p:stCondLst>
                                  <p:childTnLst>
                                    <p:set>
                                      <p:cBhvr>
                                        <p:cTn id="35" dur="1" fill="hold">
                                          <p:stCondLst>
                                            <p:cond delay="0"/>
                                          </p:stCondLst>
                                        </p:cTn>
                                        <p:tgtEl>
                                          <p:spTgt spid="27"/>
                                        </p:tgtEl>
                                        <p:attrNameLst>
                                          <p:attrName>style.visibility</p:attrName>
                                        </p:attrNameLst>
                                      </p:cBhvr>
                                      <p:to>
                                        <p:strVal val="visible"/>
                                      </p:to>
                                    </p:set>
                                    <p:animEffect transition="in" filter="wipe(left)">
                                      <p:cBhvr>
                                        <p:cTn id="36" dur="500"/>
                                        <p:tgtEl>
                                          <p:spTgt spid="27"/>
                                        </p:tgtEl>
                                      </p:cBhvr>
                                    </p:animEffect>
                                  </p:childTnLst>
                                </p:cTn>
                              </p:par>
                            </p:childTnLst>
                          </p:cTn>
                        </p:par>
                      </p:childTnLst>
                    </p:cTn>
                  </p:par>
                  <p:par>
                    <p:cTn id="37" fill="hold" nodeType="clickPar">
                      <p:stCondLst>
                        <p:cond delay="indefinite"/>
                      </p:stCondLst>
                      <p:childTnLst>
                        <p:par>
                          <p:cTn id="38" fill="hold" nodeType="afterGroup">
                            <p:stCondLst>
                              <p:cond delay="0"/>
                            </p:stCondLst>
                            <p:childTnLst>
                              <p:par>
                                <p:cTn id="39" presetID="53" presetClass="entr" presetSubtype="0" fill="hold" grpId="2" nodeType="clickEffect">
                                  <p:stCondLst>
                                    <p:cond delay="0"/>
                                  </p:stCondLst>
                                  <p:childTnLst>
                                    <p:set>
                                      <p:cBhvr>
                                        <p:cTn id="40" dur="1" fill="hold">
                                          <p:stCondLst>
                                            <p:cond delay="0"/>
                                          </p:stCondLst>
                                        </p:cTn>
                                        <p:tgtEl>
                                          <p:spTgt spid="29"/>
                                        </p:tgtEl>
                                        <p:attrNameLst>
                                          <p:attrName>style.visibility</p:attrName>
                                        </p:attrNameLst>
                                      </p:cBhvr>
                                      <p:to>
                                        <p:strVal val="visible"/>
                                      </p:to>
                                    </p:set>
                                    <p:anim calcmode="lin" valueType="num">
                                      <p:cBhvr>
                                        <p:cTn id="41" dur="500" fill="hold"/>
                                        <p:tgtEl>
                                          <p:spTgt spid="29"/>
                                        </p:tgtEl>
                                        <p:attrNameLst>
                                          <p:attrName>ppt_w</p:attrName>
                                        </p:attrNameLst>
                                      </p:cBhvr>
                                      <p:tavLst>
                                        <p:tav tm="0">
                                          <p:val>
                                            <p:fltVal val="0"/>
                                          </p:val>
                                        </p:tav>
                                        <p:tav tm="100000">
                                          <p:val>
                                            <p:strVal val="#ppt_w"/>
                                          </p:val>
                                        </p:tav>
                                      </p:tavLst>
                                    </p:anim>
                                    <p:anim calcmode="lin" valueType="num">
                                      <p:cBhvr>
                                        <p:cTn id="42" dur="500" fill="hold"/>
                                        <p:tgtEl>
                                          <p:spTgt spid="29"/>
                                        </p:tgtEl>
                                        <p:attrNameLst>
                                          <p:attrName>ppt_h</p:attrName>
                                        </p:attrNameLst>
                                      </p:cBhvr>
                                      <p:tavLst>
                                        <p:tav tm="0">
                                          <p:val>
                                            <p:fltVal val="0"/>
                                          </p:val>
                                        </p:tav>
                                        <p:tav tm="100000">
                                          <p:val>
                                            <p:strVal val="#ppt_h"/>
                                          </p:val>
                                        </p:tav>
                                      </p:tavLst>
                                    </p:anim>
                                    <p:animEffect transition="in" filter="fade">
                                      <p:cBhvr>
                                        <p:cTn id="43"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1"/>
      <p:bldP spid="29" grpId="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New shape"/>
          <p:cNvSpPr/>
          <p:nvPr/>
        </p:nvSpPr>
        <p:spPr>
          <a:xfrm>
            <a:off x="914400" y="1657350"/>
            <a:ext cx="4648200" cy="2790825"/>
          </a:xfrm>
          <a:prstGeom prst="rect">
            <a:avLst/>
          </a:prstGeom>
          <a:noFill/>
        </p:spPr>
        <p:style>
          <a:lnRef idx="2">
            <a:srgbClr val="FFFFFF">
              <a:alpha val="0"/>
            </a:srgbClr>
          </a:lnRef>
          <a:fillRef idx="1">
            <a:schemeClr val="accent1"/>
          </a:fillRef>
          <a:effectRef idx="0">
            <a:schemeClr val="accent1"/>
          </a:effectRef>
          <a:fontRef idx="minor">
            <a:schemeClr val="lt1"/>
          </a:fontRef>
        </p:style>
        <p:txBody>
          <a:bodyPr lIns="0" tIns="0" rIns="0" bIns="0" rtlCol="0" anchor="t">
            <a:normAutofit/>
          </a:bodyPr>
          <a:lstStyle/>
          <a:p>
            <a:pPr>
              <a:lnSpc>
                <a:spcPct val="125000"/>
              </a:lnSpc>
            </a:pPr>
            <a:r>
              <a:rPr sz="1500" dirty="0">
                <a:solidFill>
                  <a:srgbClr val="000000"/>
                </a:solidFill>
                <a:latin typeface="思源黑体 CN Regular" panose="020B0500000000000000" pitchFamily="34" charset="-122"/>
              </a:rPr>
              <a:t>长江三峡工程是经过长期考察和论证才决定兴建的.其可行性方案充分考察了工程建成后所带来的巨大经济效益和社会效益,从设计到施工、监理、移民等方面都作了科学预见</a:t>
            </a:r>
            <a:endParaRPr lang="en-US" sz="1500" dirty="0">
              <a:solidFill>
                <a:srgbClr val="000000"/>
              </a:solidFill>
              <a:latin typeface="思源黑体 CN Regular" panose="020B0500000000000000" pitchFamily="34" charset="-122"/>
            </a:endParaRPr>
          </a:p>
          <a:p>
            <a:pPr>
              <a:lnSpc>
                <a:spcPct val="125000"/>
              </a:lnSpc>
            </a:pPr>
            <a:endParaRPr lang="en-US" sz="1500" dirty="0">
              <a:solidFill>
                <a:srgbClr val="000000"/>
              </a:solidFill>
              <a:latin typeface="思源黑体 CN Regular" panose="020B0500000000000000" pitchFamily="34" charset="-122"/>
            </a:endParaRPr>
          </a:p>
          <a:p>
            <a:pPr>
              <a:lnSpc>
                <a:spcPct val="125000"/>
              </a:lnSpc>
            </a:pPr>
            <a:endParaRPr lang="en-US" sz="1500" dirty="0">
              <a:solidFill>
                <a:srgbClr val="000000"/>
              </a:solidFill>
              <a:latin typeface="思源黑体 CN Regular" panose="020B0500000000000000" pitchFamily="34" charset="-122"/>
            </a:endParaRPr>
          </a:p>
          <a:p>
            <a:pPr>
              <a:lnSpc>
                <a:spcPct val="125000"/>
              </a:lnSpc>
            </a:pPr>
            <a:r>
              <a:rPr sz="1500" dirty="0">
                <a:solidFill>
                  <a:srgbClr val="000000"/>
                </a:solidFill>
                <a:latin typeface="思源黑体 CN Regular" panose="020B0500000000000000" pitchFamily="34" charset="-122"/>
              </a:rPr>
              <a:t>工程建成后年发电量可达847亿千瓦时,可为华中、华东地区及四川省、重庆市提供大量电力能源,促进这些地区经济发展,也有利于整个社会经济的发展</a:t>
            </a:r>
          </a:p>
        </p:txBody>
      </p:sp>
      <p:cxnSp>
        <p:nvCxnSpPr>
          <p:cNvPr id="3" name="直接连接符 2"/>
          <p:cNvCxnSpPr/>
          <p:nvPr/>
        </p:nvCxnSpPr>
        <p:spPr>
          <a:xfrm>
            <a:off x="914400" y="3028950"/>
            <a:ext cx="4477512" cy="0"/>
          </a:xfrm>
          <a:prstGeom prst="line">
            <a:avLst/>
          </a:prstGeom>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943600" y="1677924"/>
            <a:ext cx="2057400" cy="2584938"/>
          </a:xfrm>
          <a:prstGeom prst="rect">
            <a:avLst/>
          </a:prstGeom>
        </p:spPr>
      </p:pic>
    </p:spTree>
    <p:extLst>
      <p:ext uri="{BB962C8B-B14F-4D97-AF65-F5344CB8AC3E}">
        <p14:creationId xmlns:p14="http://schemas.microsoft.com/office/powerpoint/2010/main" val="342143522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par>
                                <p:cTn id="10" presetID="53" presetClass="entr" presetSubtype="0"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New shape"/>
          <p:cNvSpPr/>
          <p:nvPr/>
        </p:nvSpPr>
        <p:spPr>
          <a:xfrm>
            <a:off x="3429000" y="1657350"/>
            <a:ext cx="4648200" cy="2790825"/>
          </a:xfrm>
          <a:prstGeom prst="rect">
            <a:avLst/>
          </a:prstGeom>
          <a:noFill/>
        </p:spPr>
        <p:style>
          <a:lnRef idx="2">
            <a:srgbClr val="FFFFFF">
              <a:alpha val="0"/>
            </a:srgbClr>
          </a:lnRef>
          <a:fillRef idx="1">
            <a:schemeClr val="accent1"/>
          </a:fillRef>
          <a:effectRef idx="0">
            <a:schemeClr val="accent1"/>
          </a:effectRef>
          <a:fontRef idx="minor">
            <a:schemeClr val="lt1"/>
          </a:fontRef>
        </p:style>
        <p:txBody>
          <a:bodyPr lIns="0" tIns="0" rIns="0" bIns="0" rtlCol="0" anchor="t">
            <a:normAutofit/>
          </a:bodyPr>
          <a:lstStyle/>
          <a:p>
            <a:pPr>
              <a:lnSpc>
                <a:spcPct val="125000"/>
              </a:lnSpc>
            </a:pPr>
            <a:r>
              <a:rPr lang="zh-CN" altLang="en-US" sz="1500">
                <a:solidFill>
                  <a:srgbClr val="000000"/>
                </a:solidFill>
                <a:latin typeface="思源黑体 CN Regular" panose="020B0500000000000000" pitchFamily="34" charset="-122"/>
              </a:rPr>
              <a:t>从马克思主义相关原理来看</a:t>
            </a:r>
            <a:r>
              <a:rPr lang="en-US" altLang="zh-CN" sz="1500">
                <a:solidFill>
                  <a:srgbClr val="000000"/>
                </a:solidFill>
                <a:latin typeface="思源黑体 CN Regular" panose="020B0500000000000000" pitchFamily="34" charset="-122"/>
              </a:rPr>
              <a:t>,</a:t>
            </a:r>
            <a:r>
              <a:rPr lang="zh-CN" altLang="en-US" sz="1500">
                <a:solidFill>
                  <a:srgbClr val="000000"/>
                </a:solidFill>
                <a:latin typeface="思源黑体 CN Regular" panose="020B0500000000000000" pitchFamily="34" charset="-122"/>
              </a:rPr>
              <a:t>长江三峡工程的作用体现了因果关系</a:t>
            </a:r>
            <a:r>
              <a:rPr lang="en-US" altLang="zh-CN" sz="1500">
                <a:solidFill>
                  <a:srgbClr val="000000"/>
                </a:solidFill>
                <a:latin typeface="思源黑体 CN Regular" panose="020B0500000000000000" pitchFamily="34" charset="-122"/>
              </a:rPr>
              <a:t>.</a:t>
            </a:r>
            <a:r>
              <a:rPr lang="zh-CN" altLang="en-US" sz="1500">
                <a:solidFill>
                  <a:srgbClr val="000000"/>
                </a:solidFill>
                <a:latin typeface="思源黑体 CN Regular" panose="020B0500000000000000" pitchFamily="34" charset="-122"/>
              </a:rPr>
              <a:t>因果关系是先行后续的关系</a:t>
            </a:r>
            <a:r>
              <a:rPr lang="en-US" altLang="zh-CN" sz="1500">
                <a:solidFill>
                  <a:srgbClr val="000000"/>
                </a:solidFill>
                <a:latin typeface="思源黑体 CN Regular" panose="020B0500000000000000" pitchFamily="34" charset="-122"/>
              </a:rPr>
              <a:t>,</a:t>
            </a:r>
            <a:r>
              <a:rPr lang="zh-CN" altLang="en-US" sz="1500">
                <a:solidFill>
                  <a:srgbClr val="000000"/>
                </a:solidFill>
                <a:latin typeface="思源黑体 CN Regular" panose="020B0500000000000000" pitchFamily="34" charset="-122"/>
              </a:rPr>
              <a:t>也是引起与被引起的关系</a:t>
            </a:r>
            <a:r>
              <a:rPr lang="en-US" altLang="zh-CN" sz="1500">
                <a:solidFill>
                  <a:srgbClr val="000000"/>
                </a:solidFill>
                <a:latin typeface="思源黑体 CN Regular" panose="020B0500000000000000" pitchFamily="34" charset="-122"/>
              </a:rPr>
              <a:t>.</a:t>
            </a:r>
            <a:r>
              <a:rPr lang="zh-CN" altLang="en-US" sz="1500">
                <a:solidFill>
                  <a:srgbClr val="000000"/>
                </a:solidFill>
                <a:latin typeface="思源黑体 CN Regular" panose="020B0500000000000000" pitchFamily="34" charset="-122"/>
              </a:rPr>
              <a:t>经过长期考查、论证</a:t>
            </a:r>
            <a:endParaRPr lang="en-US" altLang="zh-CN" sz="1500">
              <a:solidFill>
                <a:srgbClr val="000000"/>
              </a:solidFill>
              <a:latin typeface="思源黑体 CN Regular" panose="020B0500000000000000" pitchFamily="34" charset="-122"/>
            </a:endParaRPr>
          </a:p>
          <a:p>
            <a:pPr>
              <a:lnSpc>
                <a:spcPct val="125000"/>
              </a:lnSpc>
            </a:pPr>
            <a:endParaRPr lang="en-US" altLang="zh-CN" sz="1500">
              <a:solidFill>
                <a:srgbClr val="000000"/>
              </a:solidFill>
              <a:latin typeface="思源黑体 CN Regular" panose="020B0500000000000000" pitchFamily="34" charset="-122"/>
            </a:endParaRPr>
          </a:p>
          <a:p>
            <a:pPr>
              <a:lnSpc>
                <a:spcPct val="125000"/>
              </a:lnSpc>
            </a:pPr>
            <a:endParaRPr lang="en-US" altLang="zh-CN" sz="1500">
              <a:solidFill>
                <a:srgbClr val="000000"/>
              </a:solidFill>
              <a:latin typeface="思源黑体 CN Regular" panose="020B0500000000000000" pitchFamily="34" charset="-122"/>
            </a:endParaRPr>
          </a:p>
          <a:p>
            <a:pPr>
              <a:lnSpc>
                <a:spcPct val="125000"/>
              </a:lnSpc>
            </a:pPr>
            <a:r>
              <a:rPr lang="zh-CN" altLang="en-US" sz="1500">
                <a:solidFill>
                  <a:srgbClr val="000000"/>
                </a:solidFill>
                <a:latin typeface="思源黑体 CN Regular" panose="020B0500000000000000" pitchFamily="34" charset="-122"/>
              </a:rPr>
              <a:t>预测到工程建成后带来</a:t>
            </a:r>
            <a:r>
              <a:rPr lang="en-US" altLang="zh-CN" sz="1500">
                <a:solidFill>
                  <a:srgbClr val="000000"/>
                </a:solidFill>
                <a:latin typeface="思源黑体 CN Regular" panose="020B0500000000000000" pitchFamily="34" charset="-122"/>
              </a:rPr>
              <a:t>847</a:t>
            </a:r>
            <a:r>
              <a:rPr lang="zh-CN" altLang="en-US" sz="1500">
                <a:solidFill>
                  <a:srgbClr val="000000"/>
                </a:solidFill>
                <a:latin typeface="思源黑体 CN Regular" panose="020B0500000000000000" pitchFamily="34" charset="-122"/>
              </a:rPr>
              <a:t>亿千瓦时的发电量</a:t>
            </a:r>
            <a:r>
              <a:rPr lang="en-US" altLang="zh-CN" sz="1500">
                <a:solidFill>
                  <a:srgbClr val="000000"/>
                </a:solidFill>
                <a:latin typeface="思源黑体 CN Regular" panose="020B0500000000000000" pitchFamily="34" charset="-122"/>
              </a:rPr>
              <a:t>,</a:t>
            </a:r>
            <a:r>
              <a:rPr lang="zh-CN" altLang="en-US" sz="1500">
                <a:solidFill>
                  <a:srgbClr val="000000"/>
                </a:solidFill>
                <a:latin typeface="思源黑体 CN Regular" panose="020B0500000000000000" pitchFamily="34" charset="-122"/>
              </a:rPr>
              <a:t>能带动地区经济和社会效益的提高</a:t>
            </a:r>
            <a:r>
              <a:rPr lang="en-US" altLang="zh-CN" sz="1500">
                <a:solidFill>
                  <a:srgbClr val="000000"/>
                </a:solidFill>
                <a:latin typeface="思源黑体 CN Regular" panose="020B0500000000000000" pitchFamily="34" charset="-122"/>
              </a:rPr>
              <a:t>,</a:t>
            </a:r>
            <a:r>
              <a:rPr lang="zh-CN" altLang="en-US" sz="1500">
                <a:solidFill>
                  <a:srgbClr val="000000"/>
                </a:solidFill>
                <a:latin typeface="思源黑体 CN Regular" panose="020B0500000000000000" pitchFamily="34" charset="-122"/>
              </a:rPr>
              <a:t>是原因（先行、引起）</a:t>
            </a:r>
            <a:r>
              <a:rPr lang="en-US" altLang="zh-CN" sz="1500">
                <a:solidFill>
                  <a:srgbClr val="000000"/>
                </a:solidFill>
                <a:latin typeface="思源黑体 CN Regular" panose="020B0500000000000000" pitchFamily="34" charset="-122"/>
              </a:rPr>
              <a:t>,</a:t>
            </a:r>
            <a:r>
              <a:rPr lang="zh-CN" altLang="en-US" sz="1500">
                <a:solidFill>
                  <a:srgbClr val="000000"/>
                </a:solidFill>
                <a:latin typeface="思源黑体 CN Regular" panose="020B0500000000000000" pitchFamily="34" charset="-122"/>
              </a:rPr>
              <a:t>决定建设三峡工程是结果</a:t>
            </a:r>
            <a:r>
              <a:rPr lang="en-US" altLang="zh-CN" sz="1500">
                <a:solidFill>
                  <a:srgbClr val="000000"/>
                </a:solidFill>
                <a:latin typeface="思源黑体 CN Regular" panose="020B0500000000000000" pitchFamily="34" charset="-122"/>
              </a:rPr>
              <a:t>.</a:t>
            </a:r>
            <a:r>
              <a:rPr lang="zh-CN" altLang="en-US" sz="1500">
                <a:solidFill>
                  <a:srgbClr val="000000"/>
                </a:solidFill>
                <a:latin typeface="思源黑体 CN Regular" panose="020B0500000000000000" pitchFamily="34" charset="-122"/>
              </a:rPr>
              <a:t>而建设三峡工程不是原因</a:t>
            </a:r>
            <a:r>
              <a:rPr lang="en-US" altLang="zh-CN" sz="1500">
                <a:solidFill>
                  <a:srgbClr val="000000"/>
                </a:solidFill>
                <a:latin typeface="思源黑体 CN Regular" panose="020B0500000000000000" pitchFamily="34" charset="-122"/>
              </a:rPr>
              <a:t>,</a:t>
            </a:r>
            <a:r>
              <a:rPr lang="zh-CN" altLang="en-US" sz="1500">
                <a:solidFill>
                  <a:srgbClr val="000000"/>
                </a:solidFill>
                <a:latin typeface="思源黑体 CN Regular" panose="020B0500000000000000" pitchFamily="34" charset="-122"/>
              </a:rPr>
              <a:t>工程建成后</a:t>
            </a:r>
            <a:r>
              <a:rPr lang="en-US" altLang="zh-CN" sz="1500">
                <a:solidFill>
                  <a:srgbClr val="000000"/>
                </a:solidFill>
                <a:latin typeface="思源黑体 CN Regular" panose="020B0500000000000000" pitchFamily="34" charset="-122"/>
              </a:rPr>
              <a:t>,</a:t>
            </a:r>
            <a:r>
              <a:rPr lang="zh-CN" altLang="en-US" sz="1500">
                <a:solidFill>
                  <a:srgbClr val="000000"/>
                </a:solidFill>
                <a:latin typeface="思源黑体 CN Regular" panose="020B0500000000000000" pitchFamily="34" charset="-122"/>
              </a:rPr>
              <a:t>带来的巨大经济效益和社会效益不是结果</a:t>
            </a:r>
          </a:p>
        </p:txBody>
      </p:sp>
      <p:cxnSp>
        <p:nvCxnSpPr>
          <p:cNvPr id="13" name="直接连接符 12"/>
          <p:cNvCxnSpPr/>
          <p:nvPr/>
        </p:nvCxnSpPr>
        <p:spPr>
          <a:xfrm>
            <a:off x="3429000" y="2876550"/>
            <a:ext cx="4477512" cy="0"/>
          </a:xfrm>
          <a:prstGeom prst="line">
            <a:avLst/>
          </a:prstGeom>
        </p:spPr>
        <p:style>
          <a:lnRef idx="1">
            <a:schemeClr val="accent1"/>
          </a:lnRef>
          <a:fillRef idx="0">
            <a:schemeClr val="accent1"/>
          </a:fillRef>
          <a:effectRef idx="0">
            <a:schemeClr val="accent1"/>
          </a:effectRef>
          <a:fontRef idx="minor">
            <a:schemeClr val="tx1"/>
          </a:fontRef>
        </p:style>
      </p:cxnSp>
      <p:pic>
        <p:nvPicPr>
          <p:cNvPr id="14" name="图片 1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129731" y="1684020"/>
            <a:ext cx="1994469" cy="2584938"/>
          </a:xfrm>
          <a:prstGeom prst="rect">
            <a:avLst/>
          </a:prstGeom>
        </p:spPr>
      </p:pic>
    </p:spTree>
    <p:extLst>
      <p:ext uri="{BB962C8B-B14F-4D97-AF65-F5344CB8AC3E}">
        <p14:creationId xmlns:p14="http://schemas.microsoft.com/office/powerpoint/2010/main" val="164585275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p:cTn id="13" dur="500" fill="hold"/>
                                        <p:tgtEl>
                                          <p:spTgt spid="12"/>
                                        </p:tgtEl>
                                        <p:attrNameLst>
                                          <p:attrName>ppt_w</p:attrName>
                                        </p:attrNameLst>
                                      </p:cBhvr>
                                      <p:tavLst>
                                        <p:tav tm="0">
                                          <p:val>
                                            <p:fltVal val="0"/>
                                          </p:val>
                                        </p:tav>
                                        <p:tav tm="100000">
                                          <p:val>
                                            <p:strVal val="#ppt_w"/>
                                          </p:val>
                                        </p:tav>
                                      </p:tavLst>
                                    </p:anim>
                                    <p:anim calcmode="lin" valueType="num">
                                      <p:cBhvr>
                                        <p:cTn id="14" dur="500" fill="hold"/>
                                        <p:tgtEl>
                                          <p:spTgt spid="12"/>
                                        </p:tgtEl>
                                        <p:attrNameLst>
                                          <p:attrName>ppt_h</p:attrName>
                                        </p:attrNameLst>
                                      </p:cBhvr>
                                      <p:tavLst>
                                        <p:tav tm="0">
                                          <p:val>
                                            <p:fltVal val="0"/>
                                          </p:val>
                                        </p:tav>
                                        <p:tav tm="100000">
                                          <p:val>
                                            <p:strVal val="#ppt_h"/>
                                          </p:val>
                                        </p:tav>
                                      </p:tavLst>
                                    </p:anim>
                                    <p:animEffect transition="in" filter="fade">
                                      <p:cBhvr>
                                        <p:cTn id="15" dur="500"/>
                                        <p:tgtEl>
                                          <p:spTgt spid="12"/>
                                        </p:tgtEl>
                                      </p:cBhvr>
                                    </p:animEffect>
                                  </p:childTnLst>
                                </p:cTn>
                              </p:par>
                              <p:par>
                                <p:cTn id="16" presetID="53" presetClass="entr" presetSubtype="0" fill="hold" nodeType="withEffect">
                                  <p:stCondLst>
                                    <p:cond delay="0"/>
                                  </p:stCondLst>
                                  <p:childTnLst>
                                    <p:set>
                                      <p:cBhvr>
                                        <p:cTn id="17" dur="1" fill="hold">
                                          <p:stCondLst>
                                            <p:cond delay="0"/>
                                          </p:stCondLst>
                                        </p:cTn>
                                        <p:tgtEl>
                                          <p:spTgt spid="13"/>
                                        </p:tgtEl>
                                        <p:attrNameLst>
                                          <p:attrName>style.visibility</p:attrName>
                                        </p:attrNameLst>
                                      </p:cBhvr>
                                      <p:to>
                                        <p:strVal val="visible"/>
                                      </p:to>
                                    </p:set>
                                    <p:anim calcmode="lin" valueType="num">
                                      <p:cBhvr>
                                        <p:cTn id="18" dur="500" fill="hold"/>
                                        <p:tgtEl>
                                          <p:spTgt spid="13"/>
                                        </p:tgtEl>
                                        <p:attrNameLst>
                                          <p:attrName>ppt_w</p:attrName>
                                        </p:attrNameLst>
                                      </p:cBhvr>
                                      <p:tavLst>
                                        <p:tav tm="0">
                                          <p:val>
                                            <p:fltVal val="0"/>
                                          </p:val>
                                        </p:tav>
                                        <p:tav tm="100000">
                                          <p:val>
                                            <p:strVal val="#ppt_w"/>
                                          </p:val>
                                        </p:tav>
                                      </p:tavLst>
                                    </p:anim>
                                    <p:anim calcmode="lin" valueType="num">
                                      <p:cBhvr>
                                        <p:cTn id="19" dur="500" fill="hold"/>
                                        <p:tgtEl>
                                          <p:spTgt spid="13"/>
                                        </p:tgtEl>
                                        <p:attrNameLst>
                                          <p:attrName>ppt_h</p:attrName>
                                        </p:attrNameLst>
                                      </p:cBhvr>
                                      <p:tavLst>
                                        <p:tav tm="0">
                                          <p:val>
                                            <p:fltVal val="0"/>
                                          </p:val>
                                        </p:tav>
                                        <p:tav tm="100000">
                                          <p:val>
                                            <p:strVal val="#ppt_h"/>
                                          </p:val>
                                        </p:tav>
                                      </p:tavLst>
                                    </p:anim>
                                    <p:animEffect transition="in" filter="fade">
                                      <p:cBhvr>
                                        <p:cTn id="2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New shape"/>
          <p:cNvSpPr/>
          <p:nvPr/>
        </p:nvSpPr>
        <p:spPr>
          <a:xfrm>
            <a:off x="990600" y="1657350"/>
            <a:ext cx="4648200" cy="2790825"/>
          </a:xfrm>
          <a:prstGeom prst="rect">
            <a:avLst/>
          </a:prstGeom>
          <a:noFill/>
        </p:spPr>
        <p:style>
          <a:lnRef idx="2">
            <a:srgbClr val="FFFFFF">
              <a:alpha val="0"/>
            </a:srgbClr>
          </a:lnRef>
          <a:fillRef idx="1">
            <a:schemeClr val="accent1"/>
          </a:fillRef>
          <a:effectRef idx="0">
            <a:schemeClr val="accent1"/>
          </a:effectRef>
          <a:fontRef idx="minor">
            <a:schemeClr val="lt1"/>
          </a:fontRef>
        </p:style>
        <p:txBody>
          <a:bodyPr lIns="0" tIns="0" rIns="0" bIns="0" rtlCol="0" anchor="t">
            <a:normAutofit lnSpcReduction="10000"/>
          </a:bodyPr>
          <a:lstStyle/>
          <a:p>
            <a:pPr>
              <a:lnSpc>
                <a:spcPct val="125000"/>
              </a:lnSpc>
            </a:pPr>
            <a:r>
              <a:rPr lang="zh-CN" altLang="en-US" sz="1500">
                <a:solidFill>
                  <a:srgbClr val="000000"/>
                </a:solidFill>
                <a:latin typeface="思源黑体 CN Regular" panose="020B0500000000000000" pitchFamily="34" charset="-122"/>
              </a:rPr>
              <a:t>人有主观能动性</a:t>
            </a:r>
            <a:r>
              <a:rPr lang="en-US" altLang="zh-CN" sz="1500">
                <a:solidFill>
                  <a:srgbClr val="000000"/>
                </a:solidFill>
                <a:latin typeface="思源黑体 CN Regular" panose="020B0500000000000000" pitchFamily="34" charset="-122"/>
              </a:rPr>
              <a:t>,</a:t>
            </a:r>
            <a:r>
              <a:rPr lang="zh-CN" altLang="en-US" sz="1500">
                <a:solidFill>
                  <a:srgbClr val="000000"/>
                </a:solidFill>
                <a:latin typeface="思源黑体 CN Regular" panose="020B0500000000000000" pitchFamily="34" charset="-122"/>
              </a:rPr>
              <a:t>规律具有客观性</a:t>
            </a:r>
            <a:r>
              <a:rPr lang="en-US" altLang="zh-CN" sz="1500">
                <a:solidFill>
                  <a:srgbClr val="000000"/>
                </a:solidFill>
                <a:latin typeface="思源黑体 CN Regular" panose="020B0500000000000000" pitchFamily="34" charset="-122"/>
              </a:rPr>
              <a:t>.</a:t>
            </a:r>
            <a:r>
              <a:rPr lang="zh-CN" altLang="en-US" sz="1500">
                <a:solidFill>
                  <a:srgbClr val="000000"/>
                </a:solidFill>
                <a:latin typeface="思源黑体 CN Regular" panose="020B0500000000000000" pitchFamily="34" charset="-122"/>
              </a:rPr>
              <a:t>发挥主观能动性必须以尊重客观规律为前提</a:t>
            </a:r>
            <a:r>
              <a:rPr lang="en-US" altLang="zh-CN" sz="1500">
                <a:solidFill>
                  <a:srgbClr val="000000"/>
                </a:solidFill>
                <a:latin typeface="思源黑体 CN Regular" panose="020B0500000000000000" pitchFamily="34" charset="-122"/>
              </a:rPr>
              <a:t>,</a:t>
            </a:r>
            <a:r>
              <a:rPr lang="zh-CN" altLang="en-US" sz="1500">
                <a:solidFill>
                  <a:srgbClr val="000000"/>
                </a:solidFill>
                <a:latin typeface="思源黑体 CN Regular" panose="020B0500000000000000" pitchFamily="34" charset="-122"/>
              </a:rPr>
              <a:t>新生客观规律又要求充分发挥主观能动性</a:t>
            </a:r>
            <a:r>
              <a:rPr lang="en-US" altLang="zh-CN" sz="1500">
                <a:solidFill>
                  <a:srgbClr val="000000"/>
                </a:solidFill>
                <a:latin typeface="思源黑体 CN Regular" panose="020B0500000000000000" pitchFamily="34" charset="-122"/>
              </a:rPr>
              <a:t>.</a:t>
            </a:r>
            <a:r>
              <a:rPr lang="zh-CN" altLang="en-US" sz="1500">
                <a:solidFill>
                  <a:srgbClr val="000000"/>
                </a:solidFill>
                <a:latin typeface="思源黑体 CN Regular" panose="020B0500000000000000" pitchFamily="34" charset="-122"/>
              </a:rPr>
              <a:t>长期考查和分析、综合、科学运算、论证</a:t>
            </a:r>
            <a:r>
              <a:rPr lang="en-US" altLang="zh-CN" sz="1500">
                <a:solidFill>
                  <a:srgbClr val="000000"/>
                </a:solidFill>
                <a:latin typeface="思源黑体 CN Regular" panose="020B0500000000000000" pitchFamily="34" charset="-122"/>
              </a:rPr>
              <a:t>,</a:t>
            </a:r>
            <a:r>
              <a:rPr lang="zh-CN" altLang="en-US" sz="1500">
                <a:solidFill>
                  <a:srgbClr val="000000"/>
                </a:solidFill>
                <a:latin typeface="思源黑体 CN Regular" panose="020B0500000000000000" pitchFamily="34" charset="-122"/>
              </a:rPr>
              <a:t>并预见到三峡工程建成后能带来相当可观</a:t>
            </a:r>
            <a:endParaRPr lang="en-US" altLang="zh-CN" sz="1500">
              <a:solidFill>
                <a:srgbClr val="000000"/>
              </a:solidFill>
              <a:latin typeface="思源黑体 CN Regular" panose="020B0500000000000000" pitchFamily="34" charset="-122"/>
            </a:endParaRPr>
          </a:p>
          <a:p>
            <a:pPr>
              <a:lnSpc>
                <a:spcPct val="125000"/>
              </a:lnSpc>
            </a:pPr>
            <a:endParaRPr lang="en-US" altLang="zh-CN" sz="1500">
              <a:solidFill>
                <a:srgbClr val="000000"/>
              </a:solidFill>
              <a:latin typeface="思源黑体 CN Regular" panose="020B0500000000000000" pitchFamily="34" charset="-122"/>
            </a:endParaRPr>
          </a:p>
          <a:p>
            <a:pPr>
              <a:lnSpc>
                <a:spcPct val="125000"/>
              </a:lnSpc>
            </a:pPr>
            <a:endParaRPr lang="en-US" altLang="zh-CN" sz="1500">
              <a:solidFill>
                <a:srgbClr val="000000"/>
              </a:solidFill>
              <a:latin typeface="思源黑体 CN Regular" panose="020B0500000000000000" pitchFamily="34" charset="-122"/>
            </a:endParaRPr>
          </a:p>
          <a:p>
            <a:pPr>
              <a:lnSpc>
                <a:spcPct val="125000"/>
              </a:lnSpc>
            </a:pPr>
            <a:r>
              <a:rPr lang="zh-CN" altLang="en-US" sz="1500">
                <a:solidFill>
                  <a:srgbClr val="000000"/>
                </a:solidFill>
                <a:latin typeface="思源黑体 CN Regular" panose="020B0500000000000000" pitchFamily="34" charset="-122"/>
              </a:rPr>
              <a:t>（</a:t>
            </a:r>
            <a:r>
              <a:rPr lang="en-US" altLang="zh-CN" sz="1500">
                <a:solidFill>
                  <a:srgbClr val="000000"/>
                </a:solidFill>
                <a:latin typeface="思源黑体 CN Regular" panose="020B0500000000000000" pitchFamily="34" charset="-122"/>
              </a:rPr>
              <a:t>847</a:t>
            </a:r>
            <a:r>
              <a:rPr lang="zh-CN" altLang="en-US" sz="1500">
                <a:solidFill>
                  <a:srgbClr val="000000"/>
                </a:solidFill>
                <a:latin typeface="思源黑体 CN Regular" panose="020B0500000000000000" pitchFamily="34" charset="-122"/>
              </a:rPr>
              <a:t>亿千瓦时的发电量）的社会经济效益是发挥主观能动性的表现</a:t>
            </a:r>
            <a:r>
              <a:rPr lang="en-US" altLang="zh-CN" sz="1500">
                <a:solidFill>
                  <a:srgbClr val="000000"/>
                </a:solidFill>
                <a:latin typeface="思源黑体 CN Regular" panose="020B0500000000000000" pitchFamily="34" charset="-122"/>
              </a:rPr>
              <a:t>,</a:t>
            </a:r>
            <a:r>
              <a:rPr lang="zh-CN" altLang="en-US" sz="1500">
                <a:solidFill>
                  <a:srgbClr val="000000"/>
                </a:solidFill>
                <a:latin typeface="思源黑体 CN Regular" panose="020B0500000000000000" pitchFamily="34" charset="-122"/>
              </a:rPr>
              <a:t>并且是在尊重客观规律（尊重万有引力、固定力学等规律）基础上充分发挥人的抽象思维</a:t>
            </a:r>
            <a:r>
              <a:rPr lang="en-US" altLang="zh-CN" sz="1500">
                <a:solidFill>
                  <a:srgbClr val="000000"/>
                </a:solidFill>
                <a:latin typeface="思源黑体 CN Regular" panose="020B0500000000000000" pitchFamily="34" charset="-122"/>
              </a:rPr>
              <a:t>.</a:t>
            </a:r>
            <a:r>
              <a:rPr lang="zh-CN" altLang="en-US" sz="1500">
                <a:solidFill>
                  <a:srgbClr val="000000"/>
                </a:solidFill>
                <a:latin typeface="思源黑体 CN Regular" panose="020B0500000000000000" pitchFamily="34" charset="-122"/>
              </a:rPr>
              <a:t>作出了科学预见</a:t>
            </a:r>
            <a:r>
              <a:rPr lang="en-US" altLang="zh-CN" sz="1500">
                <a:solidFill>
                  <a:srgbClr val="000000"/>
                </a:solidFill>
                <a:latin typeface="思源黑体 CN Regular" panose="020B0500000000000000" pitchFamily="34" charset="-122"/>
              </a:rPr>
              <a:t>,</a:t>
            </a:r>
            <a:r>
              <a:rPr lang="zh-CN" altLang="en-US" sz="1500">
                <a:solidFill>
                  <a:srgbClr val="000000"/>
                </a:solidFill>
                <a:latin typeface="思源黑体 CN Regular" panose="020B0500000000000000" pitchFamily="34" charset="-122"/>
              </a:rPr>
              <a:t>从而指导人们的行动</a:t>
            </a:r>
          </a:p>
        </p:txBody>
      </p:sp>
      <p:cxnSp>
        <p:nvCxnSpPr>
          <p:cNvPr id="13" name="直接连接符 12"/>
          <p:cNvCxnSpPr/>
          <p:nvPr/>
        </p:nvCxnSpPr>
        <p:spPr>
          <a:xfrm>
            <a:off x="990600" y="3028950"/>
            <a:ext cx="4477512" cy="0"/>
          </a:xfrm>
          <a:prstGeom prst="line">
            <a:avLst/>
          </a:prstGeom>
        </p:spPr>
        <p:style>
          <a:lnRef idx="1">
            <a:schemeClr val="accent1"/>
          </a:lnRef>
          <a:fillRef idx="0">
            <a:schemeClr val="accent1"/>
          </a:fillRef>
          <a:effectRef idx="0">
            <a:schemeClr val="accent1"/>
          </a:effectRef>
          <a:fontRef idx="minor">
            <a:schemeClr val="tx1"/>
          </a:fontRef>
        </p:style>
      </p:cxnSp>
      <p:pic>
        <p:nvPicPr>
          <p:cNvPr id="14" name="图片 1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096000" y="1677924"/>
            <a:ext cx="1828800" cy="2584938"/>
          </a:xfrm>
          <a:prstGeom prst="rect">
            <a:avLst/>
          </a:prstGeom>
        </p:spPr>
      </p:pic>
    </p:spTree>
    <p:extLst>
      <p:ext uri="{BB962C8B-B14F-4D97-AF65-F5344CB8AC3E}">
        <p14:creationId xmlns:p14="http://schemas.microsoft.com/office/powerpoint/2010/main" val="109212611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par>
                                <p:cTn id="10" presetID="53" presetClass="entr" presetSubtype="0" fill="hold" nodeType="with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500" fill="hold"/>
                                        <p:tgtEl>
                                          <p:spTgt spid="13"/>
                                        </p:tgtEl>
                                        <p:attrNameLst>
                                          <p:attrName>ppt_w</p:attrName>
                                        </p:attrNameLst>
                                      </p:cBhvr>
                                      <p:tavLst>
                                        <p:tav tm="0">
                                          <p:val>
                                            <p:fltVal val="0"/>
                                          </p:val>
                                        </p:tav>
                                        <p:tav tm="100000">
                                          <p:val>
                                            <p:strVal val="#ppt_w"/>
                                          </p:val>
                                        </p:tav>
                                      </p:tavLst>
                                    </p:anim>
                                    <p:anim calcmode="lin" valueType="num">
                                      <p:cBhvr>
                                        <p:cTn id="13" dur="500" fill="hold"/>
                                        <p:tgtEl>
                                          <p:spTgt spid="13"/>
                                        </p:tgtEl>
                                        <p:attrNameLst>
                                          <p:attrName>ppt_h</p:attrName>
                                        </p:attrNameLst>
                                      </p:cBhvr>
                                      <p:tavLst>
                                        <p:tav tm="0">
                                          <p:val>
                                            <p:fltVal val="0"/>
                                          </p:val>
                                        </p:tav>
                                        <p:tav tm="100000">
                                          <p:val>
                                            <p:strVal val="#ppt_h"/>
                                          </p:val>
                                        </p:tav>
                                      </p:tavLst>
                                    </p:anim>
                                    <p:animEffect transition="in" filter="fade">
                                      <p:cBhvr>
                                        <p:cTn id="14" dur="500"/>
                                        <p:tgtEl>
                                          <p:spTgt spid="13"/>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Unix 3.10 unknown"/>
  <p:tag name="AS_RELEASE_DATE" val="2020.11.30"/>
  <p:tag name="AS_TITLE" val="Aspose.Slides for Java"/>
  <p:tag name="AS_VERSION" val="20.11"/>
  <p:tag name="ISPRING_FIRST_PUBLISH" val="1"/>
  <p:tag name="ISPRING_OUTPUT_FOLDER" val="F:\我图VIP设计PPT上传\10月份上传文件\298"/>
  <p:tag name="ISPRING_PLAYERS_CUSTOMIZATION" val="UEsDBBQAAgAIAJCuo0g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kK6jSA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CQrqNI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JCuo0g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JCuo0h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JCuo0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JCuo0i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kK6jSIyYS/o+CAAAjyAAACkAAAB1bml2ZXJzYWwvc2tpbl9jdXN0b21pemF0aW9uX3NldHRpbmdzLnhtbLVa627iShL+v0/RYnWks9IqXMwtK4aVL01iDTEc7CQzu1qhBneCFdvNsRtmOOLHPs0+2D7JVrftYBMgdmYWT6JxddVX1XXrCxnEL16ob2LOAu8Pwj0W2pRzL3yOh39CaLBkPoumEY0pj+sHyqMXuuybGT4xQQNqzEnoksjVxWg8bKCR/KB+T+0bfXhra+0W6rVxC/eRgTs6jF0rxrWiw5jRauqD+hFEghvRJQ35adRBvTD6VsAMYxpxM3Tp96FS5M4PFWdwExHXA7542G2LZ59p3Rtt8aB2s9Pr4H1LVRSli/SO0TQa+17vuqc2EW60Ow1lr/VbSktBzU6ned3dN3utjgJvo+suoLTxdRe1e+12y9i3cAukkapqRkvf95TrZlMFbbh/re9HI63XaKBms6m0jX2nq4y0BgJuBTBUpS8cqBiKpnT3qqY2+woa6SNt1N5jA3f1Duq3cLfR2Lc1TWk0Ds49zC7vrgO19HQyd74DeDIEJ0dFbtVPJNdguYkiYHZosPYJpygkAf1UkzkZcpmx6NclW+/+UksTVCZzxp7ZVaQmRCALsOEJrEFdjmRs0q58YeTpyHM/1RYbzll4tWQhB6irkEUB8WvDPye5k86sjCTb0qiK3BNZ0oO6nvyUFUt1QT7Dc0loyYI1CXdj9syuFmT58hyxTeiWMnO1W9PI98IX4G5c93R8UZHvxdzkNCjYh/viKS+2hnjGVJjXxeIpJemTBfUzjQ35qSB3UPm+R45Et17scSmqNsVzSXRNnmkxAH1VPJdlQtBSjFpPPO8LcfqdA7siyr91kd0nOxoVlSTt8qIUW2/WVfNpHbFn4eyi3PuBfpXzGXSf8FlY2BBPKSExQaGwVJRSt8n5G0eM6etxLxkEoAWCm28uKUlCTrW5PrmbqtbX+XhyM5lr5k1tqCdViURZ/trq9r83O13oXKlcSST7Th2Pi1hIgnUa5bAsZzYZzwEQj+cW/uLUhuJ3ZdHJvTM2LVwbpv+pDDCd4YfaUPwuI3o/m2HLmdtj08Bz055bE0f6ZYwdbNSGX9kGrciWIs7Q1qPfEF9RBO3ZiyiKfc+VA6Jle+GGltBnTO5U05rPsO3MTN0xJ1ZtaLMo2v1VIpMNX0HyrEiMXC8mC5+6Ui2kiBxf51co+MdXHnCygHjhVRntM/XRtG7mzmQytufYMjJKbYhDFxkREZqqA81UG88AIyKwjn9MfC6zTyIg1fcrg9yaN7dj+HGEIbfe88qHH/4Ba6YYQjKlYQlBSBw8g6yz7cfJzBA+BIWIoDWJ428scgtJkw9dCWzT0ieQmrqTw3cETIYNgffCJaQOXfISeHfYttUbPNcmXyDHoTYnFYUmn6EkP1cU+optqCFslxCz1AfzRhUVIcowK5CsBpdE5Lu/Q2S5BDnhza3HNjFQhIehTGQ1xleVNdn4t3sIpKmOz1R7AgzOlm/P3paCKZELy1wJXdCGdGyI7Prt3vzHfKSaY2zMId2MyePckV1SKA3IDoWMI+JuSbikaEGXZAOVsIMx13PlmIi8NOH3jfcHIjztP7+krcsy8JdfPmBSoeGdsAz2y6AMtilr/p524bZ0Bh80ROT6WSvKOODDJtg6ttSZOfk5IYq9YOMnXfpnBOrVuKrBeteOH/dX+bD9H4yxkxasmdDRNI9VEsKwEoslBxZPv5KgaY1AXXpYhIYvTqiVAKxJimEx9AMwD+C5giEP4NFqEI9Ys00HNluPdCFOHyWEZa0mUTsdb3FG9Ckc0F9LdUGfGOyXfEq2yUYG1i4Z/jJRzm2VCkuLYzpjMNwCzOckqQDV9wJxhioHe3+HM1ckq0FhPo9s47uyun3vRa4I4OdNQN/uw54iFkiqT+Isr5NF6e8/aEgyxVmid1ptA/FaoKVjlavPH4qYjdWZfjvXVUvH4kQh6tkvLwfVIXwyduz5WNUEApRJQPhyBavwkzjnlcdKTgQGHqmAl07epiRarv777/+UhzmyJ6GilPq3qjhQ/KJr4le8f1qM0/hfJXAcVSuKypeSgumBKhMtf75yTEjQn3JkIcmyFLBAXHGVUg0lkIZRdRxVv72DKrFlUbBNBHvBiiB36uwzND65168N70j0Ao3TYcyvCiQ9L3KTV7bhcMTdcN8LaUXxH16JxOQdczpXDUOe/aFGfW/5kiy/Lhxg0ms+5LPnKnj6rWpBdz6CpK7Hq2PKxS3rWtASkvdDQ9ieXOteCYcLFZ9AD+eF+5mQR8yfiputt1e5wCAu4iCNhzwSR/rsLc8Rr9i3NHbDJ+LHwJYnHbNOwYap2CymkEXaMfdM1I6bx00px4wPzId1QU+mk4Mu0o+ldF2TN795Ba+0N5bDMSsdypl+IB7zW/Q7f8OfIx7z22JNmcC57q1Nx0N50ew6TiNRnl4mdsBDQ9mlUp7srcgjLBiLa9k4N5GUUOQMmEuHcm10vICm5SxoeYPrZywehK/blzshs9jJacfia4fCwCF965fzd8A97tPzyS3nASWYd7V8P1UBKc+pEki+Pjh2RkJFfLemn2pwECHLlej0cQ2lGJ9qwp3JNzTn5NZZPxPtLCcprbksGsh+Ltt5JZWh6OLVVLGk2C8LDepv/DSoX4rQIIU9H8BwEyxohCEHPOhyaYSKxDz7KrsKe5A70iO5M6N5AL4C7BDOSFkl5AiFxJLbqqxakpf8OOwtuefTLc1aVY6Qc87l+Q9iqI7Lya3yMX3i+fROKZWrIO11h1ws9sAc/ayUPJHllRyNVCw6ThaxnP2JbpUtPgcbTyxHWZsW6Z7v0IwfRb1+QhXwnvP+oJ5fZqFHvfmW9ZgGooB39m8O/gdQSwMEFAACAAgAkK6jSCqKN+aHEQAA8GEAABcAAAB1bml2ZXJzYWwvdW5pdmVyc2FsLnBuZ+3d+VeS2f8AcEszJ2eizcwsbZq0xQXUGjMXWmzSkXKd1FLR1GwzNTMUWVKnsUUldcpdmlzaJW3S3MAlJdSgCZXSlAqFEJUQkR0+9J2az4x+5g/4nvNwDni49znPva/73NUf3lzyOrDvm0WrF2lpaX3j7ubqo6WlA9PS0o7T09WkqHZb7tP8mRfvs2+3VhV1DVfzRSdq1/5dWlrVOH1F2ALN969i3QLjtbQWt396zyPH3I7Q0gq74O66yy8xZGIIfuVBpJIsUOajtJzPH9AGteV+tHya9SNk04+uznrL59ssmXgGKf/ouv5F2jL9+Xt0Lnl5KrRTkJWBFJlobZNiSH7uQT2fdujRUcI2JuOX/fUcWml9FaOnNIlP6yE+LlBIpume9vxm8TC7BDFcL5Gyi2Jk3K9XhZ6fp/v3j7c/rF6lLDvkti2bizvMgrpI3qYZS7uuuNw01P4a0qL194/7Nl7REYoneuamWEV1wM2Vtv/MhrTsTNbucxsjP6BB1U3KsPt3YCb7MiNmlXcjPeWEWd0Y72xQIk4fQZss+Gf2+ZRI7b4fTyuVfKwhDFY1p7rnU8Df+FnUV1ha5ZlFjWTMzv8QuRPivcTAVXd2Rr7REliTd2LZnPvNay1n/PwsogdtN0tz1fghxHvpT3Nv9RBCuZezjNMzt+yWNte9fkuNZpfR0lbuv9R355D97Batn6e/3MB7b8ScOunnNm3ZHEfNmG0P0bWE+bkaZM++XpOMNLBZ0AsgAASAABAAAkAACAABIAAEgAAQAAJAAAgAASAABIAAEAACQAAIAAEgAASAABAAAkAACAABIAAEgAAQAAJAAAgAASAABIAAEAACQAAIAAEgAASAABAAAkAACAABIAAEgAAQAAJAAAgAASAABIAAEAACQAAIAAEgAASAABAA4v8RIkXaNvKI5jIo+R/RAs+nqO1ju8MS0+bG0dM9bb8uP+BVwCqb2WEBW3rOh77PbDNeMCeioJ750YNHD85OhcT+e/v+W/I12ObIOXV9dh5MmWc+v2zn3RezylirKTr1Umib1uwq+QucYS7SkdznHuDm35OmKBvtcU5Tz9gpC0221+NFZ/q6/cFRzU1rx/IY3qP/LNDaHqJEzayA5gXLbfs4jSJhHUkZPe0Q06wSbWVxGSrMLUkiWVUMDclHSd6lF5mqJeSNhm7WjU3IJN7oTFa7qck/YynCtflE+SRFVaH+dtdNF84DRjTlnDO1Hu1CYgedgFSzRfAdeGk7K3TqTTyt5CdLo/TDYARy+0kT9QXDkFe9tG04ebupKlZIdeSjJuLgaFHfczBGcOUKnuYiH7/LecwWC7d3Y5c0CTqN4SVKPlYtH6RikGBRYiP10eSpN0yoWkobNAE3M4J/qHovDkAGmqCn/3geSeD8VlqFLDi6t3Zc/sJROE3N//L0c1JkHtO+ykWXtnmHcuNKk9gFHTQzXtz1Ulq9S9PkzN30ZXEQB8bqn8Din0jVjI3ViKEERsfG7pOl4mbxsPwx+d4rH1IIvphBi8EIiwzVjWxpUnG7WuveI4KXT5SqmY/mv1cz6g9KViG8QY3yyUZEZxWyAVmMHEA2xYFHb65/qgcWqfMmTxVlC2rWTiUHzdT08g4R9gS6XG8OB9PvP1uMPRxQw333V4Wpr3cqR4dYOCgmPLz14hoPxNkqm4iJ7mAE6hoz57vF5ifhL3xRTWZOlHbe8h7ZyBMVYj/kTiSl1jP/pDdEuSHhvlZOXgdrUpzO0PuWpTgR7J1drkrW+UXw8HJ4gr+IaVDfWZL51taE4JTR4b3gIvf9iDFT0tn/wbb0XF42GotDru28ya3JqwjhvJMGtI7suH6cfCg7ST7An+iud7D/3K+2m2mLmq08BfG99zAF16mKu1iSLwqTwPDgPJx5l0opZX6VhOK2DbR442NppJHwQbPA/CCmqSWrO6hS7BX2myrZpGbLhgzRvguEpXu3pMLwmMTbXjbwKxlmf1TZU4N/mFE6j4ktbnmAuy9u8QAzBxBbBk34n2oSkL12akfyAC/58Ll+auGXDm7nxRx8vwJaDe3s/n26NjaDKewt5QzwOTVnD4piWyNoobaLEdGQO6RWPBZ7RbqgbyM3vOMhe8qJGoaFnGpsXApjC0JXw2oXXK9Pj8aRVmw4Z2QEphNJ5IG8SO6o49PBhOblziOR07+nNzs7QDnkz2Ph1rEbRCeWOZaZIyW/9kDEBpvmMbnMW8StUVzLfqcgSH1laM1Esm+G/t2rPiBDjyoxqMBX37wxQ8+cp349tY0/7UQVEUscYjjPP98Q8bJlv8r81uDNpy8DmdyrcSUkrJJO8eBUT8e2jqxOdUdvplbx432qy4mGXYUxeg1nC0xKlWF+8IN2mX50fpgPyUXJwFUy2yOQVJGZHx0rPYYC5coeC5RenSz4jDPM2u7MB371TGQ1hKJITI4P+WsaPG6cOPGYMYDanBUja1CCA+FYpSjtJmWtvnnRa9zx4w3jYekr7oQ37TksNHPIU8Y/EF1KWpArIIz0qk/Lb6XjBDUIbGkC1cCmU1xWgHH368hpyFt06LsTmedtlZUE+q07HLvM9QY7Kj3tQJvoQritbduBqWQYicsrzBvtTaWYqj6mP8C29MnTg/kLG4pmZPiZhdGTZOXnKRetm6UkbDWZSuLa4M9RXtlg+b6o4XTVycJUSop+ruznxAbXV7pnGXmHMsAdd9I9sdbOpAr7+SC4OusJtYE4UoHJ2mlLJazvSAyw2tdJ8NQUe3EzS1CJsH//g/P93V2R6vnPX+ad6uu+rjJhFRH7u5vZkfWWA2tObEniBPJ7hzHyiSunGya4OrkiIqjZ3pN///NC9jbomzVTnnoM+JvnWNWYP0k2Fk6XPUmSfTSEo+KEvb6e0RiVEM+cEfBqOb6kGYWQBkddaJWohbgkXlJf+xg2F1fGi8ubtEBjRBKRZk7Yjh4Q2PbzvEkhBHoVo84khOMPwpeGK5HOTJlItiaUQecnr2SNOo/IC/TMF+rmml01mQQZ6bocVmYRhwUYGfcWPLOH3f1IFtP6dPDXus1/BdK11YxVi5mvtFnH2XABRJXsmibLT2Dg7Jko4T1mMoPVC1/cz9/mMlmivpLDJ6lVHblZq7KbrD1ijCnCQjx561u/p7dNWYxOeOLp5BKe1A9211S0A8eoe++uXMWpFnqpxeeDecLHBBqRSXOFLIWttBh5aVySLtc+SWmJ5D+zTiZvyn/4OKK73Sjs8/p3J6VuGMm7EWCrSj2NWgY9uITuOb4PUoBZBo9jaSY+otVZGP7oILkdq+TBwSbYhuHbHF/olsL7mfPo5MPI5FecpCwcgycy9iRZ5AfNKMj0Xl7wHxE6ZUmrVnMcm9PQIZNS+q+ZFcICaJCmPke2brbF8UHVe1IpAb/2qBGDwojMbX+F/a1LuSfxj6u9kFUtu43bVbcgVyaCqgS4ugfW1zXXB8NYbh25Mm/4+xrPDQFTJJqwWLWAc9FVrpMrayY7ZO3tqh19Vp3q/jpgh2mr67pL2eW3nTB8aHntECm07Wex/l9jLGHVq416Pfijlk5jy8Uyh91uVusrW8tduKZMRLhqe/idmuj9zpk64ddsiWqK3iIhmB4oR1qVCAY4dnAkg3cIfLikVaKyEDVYod2pKDPb9d7OE2erbZXKLAPYmPhT4Rv0zDUrN/R7kmIUDN4Jw/YT+tpfts9IVFc/nNgJCSPdQxPs5X9WJ4iQgk5tqQ2tsTqbEROww+U30+oyk7rdu9HqHG5eXgaccAyidAjGZbzwUTsS19wiRkQyGeGUQRcawjKykxdM4FRdoCgSHjBOypIPkFZEMfLe6JnDMazOzW1JrQOih2jrRKfny0oFHy9/e0GkkvOZTjOvwos2lia+r8WDoIqP7EamcrKDpbeRIV8cO7EW2URvMGwd+X2yfTBd/mWHVHTibfY+k9eO32fgAjn6uVLSQTt1TvFSEDsulOtxZkxchLHrFYxuF2LdzaVrErkhuZxtzril9p3iYCO4jx0839JZfdkqPNhWrbJiHccZwLo6X0oD8i0tYS6yD2XPxSS1cv/e7NQGHofuCUULtoueiLZyW5NRWLcE21g3SAGxzITeGUwj0AuQwc2gsC9bKeLpt9f8Q+pzQs+8tl8zpJlSO/Ne9qivFW9jPjnb4PdaFLnF49sjE26hE8LXM2YOopP0C89qwZT6cSmj5qhr+fFNher4HvIi88jv0EWC/fCoeRX9G0AukrcV1RGrvcfieMdfpoklqvO8iNAJR7Y3h9x2SpV1CCI4R+dOdPK6HP9cJeRGiZrdH+iyuUf31WD1j1TJqnP3rc9peoXTzYxId2cVqqJmhvWBt8hcJM/ALk48DCnAuh9QIhZky8YyZDUVAmevMWkGI1kFnr/2u/xfL6GHS3Vy3SFJrEx7a2Ivu0azkUgfiqc5F2meEaKIpJyIwZS+NlKw7Un1kpcWUAR+V3PaIKeke/p4DmJatPiMYnn4YGnVsM3h/HFxa/tv4g/cks8V/bo4LcVTs2U98lU26usd6DeyDeqaWG9TUwarR21WtEiLZdzaLxxcCeok7MeSLn/FYnDUT0/LdlgOecoUnTwbKE72snjpnrG4sXeNIcwdBNmVP5CSabxX1S1jWpQs0o2FAmXuYyVY6Uce4Z6qdQ6CFGiG5NEqkbMH27vcWuyJldE7aDK1MB06/WJPEV4xsvEIpaAjZ+mTpzmjob/THPPQaZR82UQheJG5i5djb9mtqIufu17M2wd1wwOO+ePLDQ6MHr9+Ct/VnVQCJvMIJKK/5Z1HTeGaXRHo2IQTV7MNbpREZVfuKl/0CuXgQ/oeXVwoRskHmSthOrnGjX6BSHLj9EceMhmOdHBSsLGxI1lDNp8b52ttcPO0T+OxmhF1g4s19BqTU88pHXS8rmf+iA8/w28WY6Kda3jdp9gWuTFo3mHNmWB9/riksoshWhzPBemBxPNWfNmSv+hu0Uyaw1sKLaXEKly35zvxHaxBFBPcYcQ5FmYr1fGEcKXOASh3KlfTS4j80DzV+Y8fQ0zX1ceIv2w9TDGSd7uYtAgmzoPfS7cqIPmCGSUSNBMtHkrrN1tp/oj0DfNTj9Y0rkWuVGwjMHPgrD2kk8tamLuHyO0fQFSJki2V8969czl25MtgkRnd5odVz4R3xWObzJgclewBWgpPnnhsIX3T0haxbP8YfuHwzH44HCMdJdx0V6qjmdOPVUlhmi6d9Mvy1hFJaznxXOyEYx3alP+C4Bkka+9ol6NjR6lDDn/W2Z7ckoByauCTq/2lZz2OEqbEO/o4Cdfwhk81z0dVKVm1kMSOwasVHCgcBbo8jTdQURHER1IRAWuVX/xODJF2w1Vnwkn8Zz9duGGqeLtwIeN1uOe3vIlGDK4Cuk7zvFAvWNZDZp9buVx3zEI7S1DPvuNEk5Wu9YjywcVvAfNtQrIaWBV2biYmC3PjreJPWtBxmOmy5+0gaNOOwl5WP31D+mRcczxfs1f85eMqrFufsOkywXM8cWNIFP/KlyUoNyVcbTZsM3/nlBMDRU2uwtMIDunhCrMTa2DUpYFnYj8Fy68k5lE+9WmPMsp/p6yS4T8Sg5WtXX8/KHKO3VDdnAginXhfc+zhTPxwvAKFibZ06ITf7GwtH96UJbLvOLl4PboYrZqpn++GhubKfH6WMaV5HxTjUdBGiW0WMj/gPehyvCKtrbvH6r/HPn9tzrR0vJCGpdOSGkmqS/LmVPcp42IhizjVZVG0zxR91lf95uN0lPKQ83gx3B7cCF03+8j/KnonpEBJb3uYmN4654Cr6eFHNrfPSbbTZNgvilkx5ywOAZmrZQzSmsv2X+vO/fEAj/8L1i9nqs+tG970b8H6RR2G8O1L/se9W1rydO9eezOg4Kdfu8RX8Rx32s25IsowsxwTpJlzBJo+ts/dZ/mcf3DceJBy4jsW2b+1HPNOs+Dw2UIaNCYZ8mNhYdfs3yeAavftvnsJhlWYFhB7mn9T60K1NC/3vQdcq3aHpv4HUEsDBBQAAgAIAJCuo0iV7pF+SwAAAGsAAAAbAAAAdW5pdmVyc2FsL3VuaXZlcnNhbC5wbmcueG1ss7GvyM1RKEstKs7Mz7NVMtQzULK34+WyKShKLctMLVeoAIoBBSFASaESyDVCcMszU0oygEIG5mYIwYzUzPSMElslCwNzuKA+0EwAUEsBAgAAFAACAAgAkK6jSA5qJE5iBAAABREAAB0AAAAAAAAAAQAAAAAAAAAAAHVuaXZlcnNhbC9jb21tb25fbWVzc2FnZXMubG5nUEsBAgAAFAACAAgAkK6jSAh+CyMpAwAAhgwAACcAAAAAAAAAAQAAAAAAnQQAAHVuaXZlcnNhbC9mbGFzaF9wdWJsaXNoaW5nX3NldHRpbmdzLnhtbFBLAQIAABQAAgAIAJCuo0i1/AlkugIAAFUKAAAhAAAAAAAAAAEAAAAAAAsIAAB1bml2ZXJzYWwvZmxhc2hfc2tpbl9zZXR0aW5ncy54bWxQSwECAAAUAAIACACQrqNIKpYPZ/4CAACXCwAAJgAAAAAAAAABAAAAAAAECwAAdW5pdmVyc2FsL2h0bWxfcHVibGlzaGluZ19zZXR0aW5ncy54bWxQSwECAAAUAAIACACQrqNIaHFSkZoBAAAfBgAAHwAAAAAAAAABAAAAAABGDgAAdW5pdmVyc2FsL2h0bWxfc2tpbl9zZXR0aW5ncy5qc1BLAQIAABQAAgAIAJCuo0g9PC/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o+CAAAjyAAACkAAAAAAAAAAQAAAAAA6hQAAHVuaXZlcnNhbC9za2luX2N1c3RvbWl6YXRpb25fc2V0dGluZ3MueG1sUEsBAgAAFAACAAgAkK6jSCqKN+aHEQAA8GEAABcAAAAAAAAAAAAAAAAAbx0AAHVuaXZlcnNhbC91bml2ZXJzYWwucG5nUEsBAgAAFAACAAgAkK6jSJXukX5LAAAAawAAABsAAAAAAAAAAQAAAAAAKy8AAHVuaXZlcnNhbC91bml2ZXJzYWwucG5nLnhtbFBLBQYAAAAACwALAEkDAACvLwAAAAA="/>
  <p:tag name="ISPRING_PRESENTATION_TITLE" val="1"/>
  <p:tag name="ISPRING_SCORM_ENDPOINT" val="&lt;endpoint&gt;&lt;enable&gt;0&lt;/enable&gt;&lt;lrs&gt;http://&lt;/lrs&gt;&lt;auth&gt;0&lt;/auth&gt;&lt;login&gt;&lt;/login&gt;&lt;password&gt;&lt;/password&gt;&lt;key&gt;&lt;/key&gt;&lt;name&gt;&lt;/name&gt;&lt;email&gt;&lt;/email&gt;&lt;/endpoint&gt;&#10;"/>
  <p:tag name="ISPRING_SCORM_PASSING_SCORE" val="100.000000"/>
  <p:tag name="ISPRING_SCORM_RATE_QUIZZES" val="0"/>
  <p:tag name="ISPRING_SCORM_RATE_SLIDES" val="1"/>
  <p:tag name="ISPRING_ULTRA_SCORM_COURSE_ID" val="82ADB108-2F67-4B4E-A97E-19ABB6FAC58E"/>
  <p:tag name="ISPRINGCLOUDFOLDERID" val="0"/>
  <p:tag name="ISPRINGCLOUDFOLDERPATH" val="Repository"/>
  <p:tag name="ISPRINGONLINEFOLDERID" val="0"/>
  <p:tag name="ISPRINGONLINEFOLDERPATH" val="Content List"/>
</p:tagLst>
</file>

<file path=ppt/theme/theme1.xml><?xml version="1.0" encoding="utf-8"?>
<a:theme xmlns:a="http://schemas.openxmlformats.org/drawingml/2006/main" name="第一PPT模板网-WWW.1PPT.COM">
  <a:themeElements>
    <a:clrScheme name="自定义 98">
      <a:dk1>
        <a:srgbClr val="000000"/>
      </a:dk1>
      <a:lt1>
        <a:srgbClr val="FFFFFF"/>
      </a:lt1>
      <a:dk2>
        <a:srgbClr val="000000"/>
      </a:dk2>
      <a:lt2>
        <a:srgbClr val="FFFFFF"/>
      </a:lt2>
      <a:accent1>
        <a:srgbClr val="DA0000"/>
      </a:accent1>
      <a:accent2>
        <a:srgbClr val="FFC000"/>
      </a:accent2>
      <a:accent3>
        <a:srgbClr val="DA0000"/>
      </a:accent3>
      <a:accent4>
        <a:srgbClr val="FFC000"/>
      </a:accent4>
      <a:accent5>
        <a:srgbClr val="DA0000"/>
      </a:accent5>
      <a:accent6>
        <a:srgbClr val="FFC000"/>
      </a:accent6>
      <a:hlink>
        <a:srgbClr val="DA0000"/>
      </a:hlink>
      <a:folHlink>
        <a:srgbClr val="FFC000"/>
      </a:folHlink>
    </a:clrScheme>
    <a:fontScheme name="自定义 1">
      <a:majorFont>
        <a:latin typeface="Calibri Light"/>
        <a:ea typeface="思源黑体 CN Bold"/>
        <a:cs typeface="Arial"/>
      </a:majorFont>
      <a:minorFont>
        <a:latin typeface="Calibri"/>
        <a:ea typeface="思源黑体 CN Regular"/>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594</Words>
  <Application>Microsoft Office PowerPoint</Application>
  <PresentationFormat>全屏显示(16:9)</PresentationFormat>
  <Paragraphs>60</Paragraphs>
  <Slides>15</Slides>
  <Notes>7</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15</vt:i4>
      </vt:variant>
    </vt:vector>
  </HeadingPairs>
  <TitlesOfParts>
    <vt:vector size="28" baseType="lpstr">
      <vt:lpstr>Meiryo</vt:lpstr>
      <vt:lpstr>汉仪菱心体简</vt:lpstr>
      <vt:lpstr>思源黑体 CN Bold</vt:lpstr>
      <vt:lpstr>思源黑体 CN Normal</vt:lpstr>
      <vt:lpstr>思源黑体 CN Regular</vt:lpstr>
      <vt:lpstr>宋体</vt:lpstr>
      <vt:lpstr>微软雅黑</vt:lpstr>
      <vt:lpstr>Arial</vt:lpstr>
      <vt:lpstr>Calibri</vt:lpstr>
      <vt:lpstr>Calibri Light</vt:lpstr>
      <vt:lpstr>Open Sans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
  <cp:lastModifiedBy/>
  <cp:revision>1</cp:revision>
  <cp:lastPrinted>2022-06-14T21:19:40Z</cp:lastPrinted>
  <dcterms:created xsi:type="dcterms:W3CDTF">2022-06-14T21:19:40Z</dcterms:created>
  <dcterms:modified xsi:type="dcterms:W3CDTF">2023-03-08T08:19:42Z</dcterms:modified>
</cp:coreProperties>
</file>