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4.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notesSlides/notesSlide7.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notesSlides/notesSlide8.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9.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10.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11.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8" r:id="rId2"/>
  </p:sldMasterIdLst>
  <p:notesMasterIdLst>
    <p:notesMasterId r:id="rId21"/>
  </p:notesMasterIdLst>
  <p:sldIdLst>
    <p:sldId id="730" r:id="rId3"/>
    <p:sldId id="665" r:id="rId4"/>
    <p:sldId id="718" r:id="rId5"/>
    <p:sldId id="666" r:id="rId6"/>
    <p:sldId id="664" r:id="rId7"/>
    <p:sldId id="719" r:id="rId8"/>
    <p:sldId id="720" r:id="rId9"/>
    <p:sldId id="721" r:id="rId10"/>
    <p:sldId id="697" r:id="rId11"/>
    <p:sldId id="722" r:id="rId12"/>
    <p:sldId id="724" r:id="rId13"/>
    <p:sldId id="698" r:id="rId14"/>
    <p:sldId id="726" r:id="rId15"/>
    <p:sldId id="727" r:id="rId16"/>
    <p:sldId id="699" r:id="rId17"/>
    <p:sldId id="728" r:id="rId18"/>
    <p:sldId id="729" r:id="rId19"/>
    <p:sldId id="731"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1">
          <p15:clr>
            <a:srgbClr val="A4A3A4"/>
          </p15:clr>
        </p15:guide>
        <p15:guide id="2" pos="38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6" d="100"/>
          <a:sy n="106" d="100"/>
        </p:scale>
        <p:origin x="756" y="114"/>
      </p:cViewPr>
      <p:guideLst>
        <p:guide orient="horz" pos="2191"/>
        <p:guide pos="382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D10BE-9431-4867-BEA9-B3B1D2FE361B}"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7D9106-6166-43D1-AA97-3D3C8CB9E253}" type="slidenum">
              <a:rPr lang="zh-CN" altLang="en-US" smtClean="0"/>
              <a:t>‹#›</a:t>
            </a:fld>
            <a:endParaRPr lang="zh-CN" altLang="en-US"/>
          </a:p>
        </p:txBody>
      </p:sp>
    </p:spTree>
    <p:extLst>
      <p:ext uri="{BB962C8B-B14F-4D97-AF65-F5344CB8AC3E}">
        <p14:creationId xmlns:p14="http://schemas.microsoft.com/office/powerpoint/2010/main" val="244590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F769646-9F60-48CD-9835-6992047BE895}" type="slidenum">
              <a:rPr lang="zh-CN" altLang="en-US" smtClean="0"/>
              <a:t>2</a:t>
            </a:fld>
            <a:endParaRPr lang="zh-CN" altLang="en-US"/>
          </a:p>
        </p:txBody>
      </p:sp>
    </p:spTree>
    <p:extLst>
      <p:ext uri="{BB962C8B-B14F-4D97-AF65-F5344CB8AC3E}">
        <p14:creationId xmlns:p14="http://schemas.microsoft.com/office/powerpoint/2010/main" val="3324294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14</a:t>
            </a:fld>
            <a:endParaRPr lang="zh-CN" altLang="en-US"/>
          </a:p>
        </p:txBody>
      </p:sp>
    </p:spTree>
    <p:extLst>
      <p:ext uri="{BB962C8B-B14F-4D97-AF65-F5344CB8AC3E}">
        <p14:creationId xmlns:p14="http://schemas.microsoft.com/office/powerpoint/2010/main" val="407434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16</a:t>
            </a:fld>
            <a:endParaRPr lang="zh-CN" altLang="en-US"/>
          </a:p>
        </p:txBody>
      </p:sp>
    </p:spTree>
    <p:extLst>
      <p:ext uri="{BB962C8B-B14F-4D97-AF65-F5344CB8AC3E}">
        <p14:creationId xmlns:p14="http://schemas.microsoft.com/office/powerpoint/2010/main" val="3253996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17</a:t>
            </a:fld>
            <a:endParaRPr lang="zh-CN" altLang="en-US"/>
          </a:p>
        </p:txBody>
      </p:sp>
    </p:spTree>
    <p:extLst>
      <p:ext uri="{BB962C8B-B14F-4D97-AF65-F5344CB8AC3E}">
        <p14:creationId xmlns:p14="http://schemas.microsoft.com/office/powerpoint/2010/main" val="3572864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6434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F769646-9F60-48CD-9835-6992047BE895}" type="slidenum">
              <a:rPr lang="zh-CN" altLang="en-US" smtClean="0"/>
              <a:t>3</a:t>
            </a:fld>
            <a:endParaRPr lang="zh-CN" altLang="en-US"/>
          </a:p>
        </p:txBody>
      </p:sp>
    </p:spTree>
    <p:extLst>
      <p:ext uri="{BB962C8B-B14F-4D97-AF65-F5344CB8AC3E}">
        <p14:creationId xmlns:p14="http://schemas.microsoft.com/office/powerpoint/2010/main" val="503505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6</a:t>
            </a:fld>
            <a:endParaRPr lang="zh-CN" altLang="en-US"/>
          </a:p>
        </p:txBody>
      </p:sp>
    </p:spTree>
    <p:extLst>
      <p:ext uri="{BB962C8B-B14F-4D97-AF65-F5344CB8AC3E}">
        <p14:creationId xmlns:p14="http://schemas.microsoft.com/office/powerpoint/2010/main" val="192308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7</a:t>
            </a:fld>
            <a:endParaRPr lang="zh-CN" altLang="en-US"/>
          </a:p>
        </p:txBody>
      </p:sp>
    </p:spTree>
    <p:extLst>
      <p:ext uri="{BB962C8B-B14F-4D97-AF65-F5344CB8AC3E}">
        <p14:creationId xmlns:p14="http://schemas.microsoft.com/office/powerpoint/2010/main" val="854199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8</a:t>
            </a:fld>
            <a:endParaRPr lang="zh-CN" altLang="en-US"/>
          </a:p>
        </p:txBody>
      </p:sp>
    </p:spTree>
    <p:extLst>
      <p:ext uri="{BB962C8B-B14F-4D97-AF65-F5344CB8AC3E}">
        <p14:creationId xmlns:p14="http://schemas.microsoft.com/office/powerpoint/2010/main" val="1378583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37D9106-6166-43D1-AA97-3D3C8CB9E253}" type="slidenum">
              <a:rPr lang="zh-CN" altLang="en-US" smtClean="0"/>
              <a:t>9</a:t>
            </a:fld>
            <a:endParaRPr lang="zh-CN" altLang="en-US"/>
          </a:p>
        </p:txBody>
      </p:sp>
    </p:spTree>
    <p:extLst>
      <p:ext uri="{BB962C8B-B14F-4D97-AF65-F5344CB8AC3E}">
        <p14:creationId xmlns:p14="http://schemas.microsoft.com/office/powerpoint/2010/main" val="2498487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10</a:t>
            </a:fld>
            <a:endParaRPr lang="zh-CN" altLang="en-US"/>
          </a:p>
        </p:txBody>
      </p:sp>
    </p:spTree>
    <p:extLst>
      <p:ext uri="{BB962C8B-B14F-4D97-AF65-F5344CB8AC3E}">
        <p14:creationId xmlns:p14="http://schemas.microsoft.com/office/powerpoint/2010/main" val="2595147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11</a:t>
            </a:fld>
            <a:endParaRPr lang="zh-CN" altLang="en-US"/>
          </a:p>
        </p:txBody>
      </p:sp>
    </p:spTree>
    <p:extLst>
      <p:ext uri="{BB962C8B-B14F-4D97-AF65-F5344CB8AC3E}">
        <p14:creationId xmlns:p14="http://schemas.microsoft.com/office/powerpoint/2010/main" val="38221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13</a:t>
            </a:fld>
            <a:endParaRPr lang="zh-CN" altLang="en-US"/>
          </a:p>
        </p:txBody>
      </p:sp>
    </p:spTree>
    <p:extLst>
      <p:ext uri="{BB962C8B-B14F-4D97-AF65-F5344CB8AC3E}">
        <p14:creationId xmlns:p14="http://schemas.microsoft.com/office/powerpoint/2010/main" val="238311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61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8216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5623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99102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5667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49806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1584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3979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76754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356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过渡页">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9657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正文页">
    <p:bg>
      <p:bgPr>
        <a:solidFill>
          <a:schemeClr val="bg1"/>
        </a:solidFill>
        <a:effectLst/>
      </p:bgPr>
    </p:bg>
    <p:spTree>
      <p:nvGrpSpPr>
        <p:cNvPr id="1" name=""/>
        <p:cNvGrpSpPr/>
        <p:nvPr/>
      </p:nvGrpSpPr>
      <p:grpSpPr>
        <a:xfrm>
          <a:off x="0" y="0"/>
          <a:ext cx="0" cy="0"/>
          <a:chOff x="0" y="0"/>
          <a:chExt cx="0" cy="0"/>
        </a:xfrm>
      </p:grpSpPr>
      <p:pic>
        <p:nvPicPr>
          <p:cNvPr id="5" name="图片 4" descr="淡黄云雾背景"/>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4130" y="11430"/>
            <a:ext cx="12216130" cy="6834505"/>
          </a:xfrm>
          <a:prstGeom prst="rect">
            <a:avLst/>
          </a:prstGeom>
        </p:spPr>
      </p:pic>
      <p:pic>
        <p:nvPicPr>
          <p:cNvPr id="12" name="图片 11" descr="E:\有用素材\党logo-1.png党logo-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185" y="95885"/>
            <a:ext cx="1000125" cy="736600"/>
          </a:xfrm>
          <a:prstGeom prst="rect">
            <a:avLst/>
          </a:prstGeom>
        </p:spPr>
      </p:pic>
      <p:cxnSp>
        <p:nvCxnSpPr>
          <p:cNvPr id="21" name="直接连接符 20"/>
          <p:cNvCxnSpPr/>
          <p:nvPr userDrawn="1"/>
        </p:nvCxnSpPr>
        <p:spPr>
          <a:xfrm flipH="1">
            <a:off x="11606244" y="840302"/>
            <a:ext cx="585756"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a:off x="967563" y="866505"/>
            <a:ext cx="8281141"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sp>
        <p:nvSpPr>
          <p:cNvPr id="3" name="矩形 2"/>
          <p:cNvSpPr/>
          <p:nvPr userDrawn="1"/>
        </p:nvSpPr>
        <p:spPr>
          <a:xfrm>
            <a:off x="-24130" y="6715125"/>
            <a:ext cx="12228830" cy="1530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86138" y="-10633"/>
            <a:ext cx="2247439" cy="92550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正文页">
    <p:bg>
      <p:bgPr>
        <a:solidFill>
          <a:schemeClr val="bg1"/>
        </a:solidFill>
        <a:effectLst/>
      </p:bgPr>
    </p:bg>
    <p:spTree>
      <p:nvGrpSpPr>
        <p:cNvPr id="1" name=""/>
        <p:cNvGrpSpPr/>
        <p:nvPr/>
      </p:nvGrpSpPr>
      <p:grpSpPr>
        <a:xfrm>
          <a:off x="0" y="0"/>
          <a:ext cx="0" cy="0"/>
          <a:chOff x="0" y="0"/>
          <a:chExt cx="0" cy="0"/>
        </a:xfrm>
      </p:grpSpPr>
      <p:pic>
        <p:nvPicPr>
          <p:cNvPr id="5" name="图片 4" descr="淡黄云雾背景"/>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4130" y="11430"/>
            <a:ext cx="12216130" cy="6834505"/>
          </a:xfrm>
          <a:prstGeom prst="rect">
            <a:avLst/>
          </a:prstGeom>
        </p:spPr>
      </p:pic>
      <p:cxnSp>
        <p:nvCxnSpPr>
          <p:cNvPr id="21" name="直接连接符 20"/>
          <p:cNvCxnSpPr/>
          <p:nvPr userDrawn="1"/>
        </p:nvCxnSpPr>
        <p:spPr>
          <a:xfrm flipH="1">
            <a:off x="11606244" y="840302"/>
            <a:ext cx="585756"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a:off x="967563" y="866505"/>
            <a:ext cx="8281141"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2" name="图片 1" descr="E:\有用素材\党logo-1.png党logo-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185" y="95885"/>
            <a:ext cx="1000125" cy="736600"/>
          </a:xfrm>
          <a:prstGeom prst="rect">
            <a:avLst/>
          </a:prstGeom>
        </p:spPr>
      </p:pic>
      <p:sp>
        <p:nvSpPr>
          <p:cNvPr id="3" name="矩形 2"/>
          <p:cNvSpPr/>
          <p:nvPr userDrawn="1"/>
        </p:nvSpPr>
        <p:spPr>
          <a:xfrm>
            <a:off x="-24130" y="6715125"/>
            <a:ext cx="12228830" cy="1530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86138" y="-10633"/>
            <a:ext cx="2247439" cy="92550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正文页">
    <p:bg>
      <p:bgPr>
        <a:solidFill>
          <a:schemeClr val="bg1"/>
        </a:solidFill>
        <a:effectLst/>
      </p:bgPr>
    </p:bg>
    <p:spTree>
      <p:nvGrpSpPr>
        <p:cNvPr id="1" name=""/>
        <p:cNvGrpSpPr/>
        <p:nvPr/>
      </p:nvGrpSpPr>
      <p:grpSpPr>
        <a:xfrm>
          <a:off x="0" y="0"/>
          <a:ext cx="0" cy="0"/>
          <a:chOff x="0" y="0"/>
          <a:chExt cx="0" cy="0"/>
        </a:xfrm>
      </p:grpSpPr>
      <p:pic>
        <p:nvPicPr>
          <p:cNvPr id="5" name="图片 4" descr="淡黄云雾背景"/>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4130" y="0"/>
            <a:ext cx="12216130" cy="6834505"/>
          </a:xfrm>
          <a:prstGeom prst="rect">
            <a:avLst/>
          </a:prstGeom>
        </p:spPr>
      </p:pic>
      <p:cxnSp>
        <p:nvCxnSpPr>
          <p:cNvPr id="21" name="直接连接符 20"/>
          <p:cNvCxnSpPr/>
          <p:nvPr userDrawn="1"/>
        </p:nvCxnSpPr>
        <p:spPr>
          <a:xfrm flipH="1">
            <a:off x="11606244" y="840302"/>
            <a:ext cx="585756"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a:off x="967563" y="866505"/>
            <a:ext cx="8281141"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2" name="图片 1" descr="E:\有用素材\党logo-1.png党logo-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185" y="95885"/>
            <a:ext cx="1000125" cy="736600"/>
          </a:xfrm>
          <a:prstGeom prst="rect">
            <a:avLst/>
          </a:prstGeom>
        </p:spPr>
      </p:pic>
      <p:sp>
        <p:nvSpPr>
          <p:cNvPr id="3" name="矩形 2"/>
          <p:cNvSpPr/>
          <p:nvPr userDrawn="1"/>
        </p:nvSpPr>
        <p:spPr>
          <a:xfrm>
            <a:off x="-24130" y="6715125"/>
            <a:ext cx="12228830" cy="1530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86138" y="-10633"/>
            <a:ext cx="2247439" cy="92550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正文页">
    <p:bg>
      <p:bgPr>
        <a:solidFill>
          <a:schemeClr val="bg1"/>
        </a:solidFill>
        <a:effectLst/>
      </p:bgPr>
    </p:bg>
    <p:spTree>
      <p:nvGrpSpPr>
        <p:cNvPr id="1" name=""/>
        <p:cNvGrpSpPr/>
        <p:nvPr/>
      </p:nvGrpSpPr>
      <p:grpSpPr>
        <a:xfrm>
          <a:off x="0" y="0"/>
          <a:ext cx="0" cy="0"/>
          <a:chOff x="0" y="0"/>
          <a:chExt cx="0" cy="0"/>
        </a:xfrm>
      </p:grpSpPr>
      <p:pic>
        <p:nvPicPr>
          <p:cNvPr id="5" name="图片 4" descr="淡黄云雾背景"/>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4130" y="11430"/>
            <a:ext cx="12216130" cy="6834505"/>
          </a:xfrm>
          <a:prstGeom prst="rect">
            <a:avLst/>
          </a:prstGeom>
        </p:spPr>
      </p:pic>
      <p:sp>
        <p:nvSpPr>
          <p:cNvPr id="8" name="TextBox 21"/>
          <p:cNvSpPr txBox="1"/>
          <p:nvPr userDrawn="1"/>
        </p:nvSpPr>
        <p:spPr>
          <a:xfrm>
            <a:off x="1117785" y="340304"/>
            <a:ext cx="8308813" cy="491490"/>
          </a:xfrm>
          <a:prstGeom prst="rect">
            <a:avLst/>
          </a:prstGeom>
          <a:noFill/>
        </p:spPr>
        <p:txBody>
          <a:bodyPr wrap="square" rtlCol="0">
            <a:spAutoFit/>
          </a:bodyPr>
          <a:lstStyle/>
          <a:p>
            <a:endParaRPr kumimoji="1" lang="zh-CN" altLang="en-US" sz="2600" b="1">
              <a:solidFill>
                <a:srgbClr val="C00000"/>
              </a:solidFill>
              <a:effectLst>
                <a:outerShdw blurRad="50800" dist="38100" dir="2700000" algn="tl" rotWithShape="0">
                  <a:prstClr val="black">
                    <a:alpha val="6000"/>
                  </a:prstClr>
                </a:outerShdw>
              </a:effectLst>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cxnSp>
        <p:nvCxnSpPr>
          <p:cNvPr id="21" name="直接连接符 20"/>
          <p:cNvCxnSpPr/>
          <p:nvPr userDrawn="1"/>
        </p:nvCxnSpPr>
        <p:spPr>
          <a:xfrm flipH="1">
            <a:off x="11606244" y="840302"/>
            <a:ext cx="585756"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a:off x="967563" y="866505"/>
            <a:ext cx="8281141"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2" name="图片 1" descr="E:\有用素材\党logo-1.png党logo-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185" y="95885"/>
            <a:ext cx="1000125" cy="736600"/>
          </a:xfrm>
          <a:prstGeom prst="rect">
            <a:avLst/>
          </a:prstGeom>
        </p:spPr>
      </p:pic>
      <p:sp>
        <p:nvSpPr>
          <p:cNvPr id="3" name="矩形 2"/>
          <p:cNvSpPr/>
          <p:nvPr userDrawn="1"/>
        </p:nvSpPr>
        <p:spPr>
          <a:xfrm>
            <a:off x="-24130" y="6715125"/>
            <a:ext cx="12228830" cy="1530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86138" y="-10633"/>
            <a:ext cx="2247439" cy="92550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版式2">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标题幻灯片">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正文页">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525" y="95665"/>
            <a:ext cx="1299145" cy="893162"/>
          </a:xfrm>
          <a:prstGeom prst="rect">
            <a:avLst/>
          </a:prstGeom>
        </p:spPr>
      </p:pic>
      <p:cxnSp>
        <p:nvCxnSpPr>
          <p:cNvPr id="7" name="直接连接符 6"/>
          <p:cNvCxnSpPr/>
          <p:nvPr userDrawn="1"/>
        </p:nvCxnSpPr>
        <p:spPr>
          <a:xfrm flipH="1">
            <a:off x="11606244" y="840302"/>
            <a:ext cx="585756"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a:off x="967563" y="866505"/>
            <a:ext cx="8281141" cy="0"/>
          </a:xfrm>
          <a:prstGeom prst="line">
            <a:avLst/>
          </a:prstGeom>
          <a:ln>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16" name="图片 15"/>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9286138" y="-10633"/>
            <a:ext cx="2247439" cy="92550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file:///D:\qq&#25991;&#20214;\712321467\Image\C2C\Image2\%7b75232B38-A165-1FB7-499C-2E1C792CACB5%7d.png"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DF8"/>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1"/>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587587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8" Type="http://schemas.openxmlformats.org/officeDocument/2006/relationships/tags" Target="../tags/tag67.xml"/><Relationship Id="rId3" Type="http://schemas.openxmlformats.org/officeDocument/2006/relationships/tags" Target="../tags/tag62.xml"/><Relationship Id="rId7" Type="http://schemas.openxmlformats.org/officeDocument/2006/relationships/tags" Target="../tags/tag66.xml"/><Relationship Id="rId12" Type="http://schemas.openxmlformats.org/officeDocument/2006/relationships/image" Target="../media/image8.png"/><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slideLayout" Target="../slideLayouts/slideLayout1.xml"/><Relationship Id="rId5" Type="http://schemas.openxmlformats.org/officeDocument/2006/relationships/tags" Target="../tags/tag64.xml"/><Relationship Id="rId10" Type="http://schemas.openxmlformats.org/officeDocument/2006/relationships/tags" Target="../tags/tag69.xml"/><Relationship Id="rId4" Type="http://schemas.openxmlformats.org/officeDocument/2006/relationships/tags" Target="../tags/tag63.xml"/><Relationship Id="rId9" Type="http://schemas.openxmlformats.org/officeDocument/2006/relationships/tags" Target="../tags/tag68.xml"/></Relationships>
</file>

<file path=ppt/slides/_rels/slide13.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image" Target="../media/image10.png"/><Relationship Id="rId5" Type="http://schemas.openxmlformats.org/officeDocument/2006/relationships/notesSlide" Target="../notesSlides/notesSlide9.xml"/><Relationship Id="rId4"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11.png"/><Relationship Id="rId5" Type="http://schemas.openxmlformats.org/officeDocument/2006/relationships/notesSlide" Target="../notesSlides/notesSlide10.xml"/><Relationship Id="rId4"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8" Type="http://schemas.openxmlformats.org/officeDocument/2006/relationships/tags" Target="../tags/tag83.xml"/><Relationship Id="rId3" Type="http://schemas.openxmlformats.org/officeDocument/2006/relationships/tags" Target="../tags/tag78.xml"/><Relationship Id="rId7" Type="http://schemas.openxmlformats.org/officeDocument/2006/relationships/tags" Target="../tags/tag82.xml"/><Relationship Id="rId12" Type="http://schemas.openxmlformats.org/officeDocument/2006/relationships/image" Target="../media/image8.png"/><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tags" Target="../tags/tag81.xml"/><Relationship Id="rId11" Type="http://schemas.openxmlformats.org/officeDocument/2006/relationships/slideLayout" Target="../slideLayouts/slideLayout1.xml"/><Relationship Id="rId5" Type="http://schemas.openxmlformats.org/officeDocument/2006/relationships/tags" Target="../tags/tag80.xml"/><Relationship Id="rId10" Type="http://schemas.openxmlformats.org/officeDocument/2006/relationships/tags" Target="../tags/tag85.xml"/><Relationship Id="rId4" Type="http://schemas.openxmlformats.org/officeDocument/2006/relationships/tags" Target="../tags/tag79.xml"/><Relationship Id="rId9" Type="http://schemas.openxmlformats.org/officeDocument/2006/relationships/tags" Target="../tags/tag8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3.xml"/><Relationship Id="rId1" Type="http://schemas.openxmlformats.org/officeDocument/2006/relationships/slideLayout" Target="../slideLayouts/slideLayout1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image" Target="../media/image8.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slideLayout" Target="../slideLayouts/slideLayout1.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6.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3" Type="http://schemas.openxmlformats.org/officeDocument/2006/relationships/tags" Target="../tags/tag16.xml"/><Relationship Id="rId21" Type="http://schemas.openxmlformats.org/officeDocument/2006/relationships/slideLayout" Target="../slideLayouts/slideLayout9.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 Type="http://schemas.openxmlformats.org/officeDocument/2006/relationships/tags" Target="../tags/tag15.xml"/><Relationship Id="rId16" Type="http://schemas.openxmlformats.org/officeDocument/2006/relationships/tags" Target="../tags/tag29.xml"/><Relationship Id="rId20" Type="http://schemas.openxmlformats.org/officeDocument/2006/relationships/tags" Target="../tags/tag33.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5" Type="http://schemas.openxmlformats.org/officeDocument/2006/relationships/tags" Target="../tags/tag18.xml"/><Relationship Id="rId15" Type="http://schemas.openxmlformats.org/officeDocument/2006/relationships/tags" Target="../tags/tag28.xml"/><Relationship Id="rId10" Type="http://schemas.openxmlformats.org/officeDocument/2006/relationships/tags" Target="../tags/tag23.xml"/><Relationship Id="rId19" Type="http://schemas.openxmlformats.org/officeDocument/2006/relationships/tags" Target="../tags/tag32.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36.xml"/><Relationship Id="rId7" Type="http://schemas.openxmlformats.org/officeDocument/2006/relationships/slideLayout" Target="../slideLayouts/slideLayout9.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42.xml"/><Relationship Id="rId7" Type="http://schemas.openxmlformats.org/officeDocument/2006/relationships/slideLayout" Target="../slideLayouts/slideLayout9.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s>
</file>

<file path=ppt/slides/_rels/slide9.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image" Target="../media/image9.png"/><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notesSlide" Target="../notesSlides/notesSlide6.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11" Type="http://schemas.openxmlformats.org/officeDocument/2006/relationships/slideLayout" Target="../slideLayouts/slideLayout1.xml"/><Relationship Id="rId5" Type="http://schemas.openxmlformats.org/officeDocument/2006/relationships/tags" Target="../tags/tag50.xml"/><Relationship Id="rId10" Type="http://schemas.openxmlformats.org/officeDocument/2006/relationships/tags" Target="../tags/tag55.xml"/><Relationship Id="rId4" Type="http://schemas.openxmlformats.org/officeDocument/2006/relationships/tags" Target="../tags/tag49.xml"/><Relationship Id="rId9" Type="http://schemas.openxmlformats.org/officeDocument/2006/relationships/tags" Target="../tags/tag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884522" y="4383609"/>
            <a:ext cx="3430607" cy="416934"/>
            <a:chOff x="3963749" y="4383613"/>
            <a:chExt cx="3430607" cy="416934"/>
          </a:xfrm>
        </p:grpSpPr>
        <p:grpSp>
          <p:nvGrpSpPr>
            <p:cNvPr id="3" name="组合 2"/>
            <p:cNvGrpSpPr/>
            <p:nvPr/>
          </p:nvGrpSpPr>
          <p:grpSpPr>
            <a:xfrm>
              <a:off x="3963749" y="4383613"/>
              <a:ext cx="416937" cy="416934"/>
              <a:chOff x="891974" y="4415843"/>
              <a:chExt cx="450443" cy="450443"/>
            </a:xfrm>
          </p:grpSpPr>
          <p:sp>
            <p:nvSpPr>
              <p:cNvPr id="9" name="椭圆 8"/>
              <p:cNvSpPr/>
              <p:nvPr/>
            </p:nvSpPr>
            <p:spPr>
              <a:xfrm>
                <a:off x="891974" y="4415843"/>
                <a:ext cx="450443" cy="450443"/>
              </a:xfrm>
              <a:prstGeom prst="ellipse">
                <a:avLst/>
              </a:prstGeom>
              <a:noFill/>
              <a:ln w="12700" cap="flat" cmpd="sng" algn="ctr">
                <a:solidFill>
                  <a:srgbClr val="C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0" name="椭圆 39"/>
              <p:cNvSpPr/>
              <p:nvPr/>
            </p:nvSpPr>
            <p:spPr>
              <a:xfrm>
                <a:off x="993275" y="4502064"/>
                <a:ext cx="247839" cy="278000"/>
              </a:xfrm>
              <a:custGeom>
                <a:avLst/>
                <a:gdLst>
                  <a:gd name="connsiteX0" fmla="*/ 199932 w 300038"/>
                  <a:gd name="connsiteY0" fmla="*/ 273051 h 336551"/>
                  <a:gd name="connsiteX1" fmla="*/ 192088 w 300038"/>
                  <a:gd name="connsiteY1" fmla="*/ 280989 h 336551"/>
                  <a:gd name="connsiteX2" fmla="*/ 192088 w 300038"/>
                  <a:gd name="connsiteY2" fmla="*/ 306124 h 336551"/>
                  <a:gd name="connsiteX3" fmla="*/ 199932 w 300038"/>
                  <a:gd name="connsiteY3" fmla="*/ 312739 h 336551"/>
                  <a:gd name="connsiteX4" fmla="*/ 250919 w 300038"/>
                  <a:gd name="connsiteY4" fmla="*/ 312739 h 336551"/>
                  <a:gd name="connsiteX5" fmla="*/ 258763 w 300038"/>
                  <a:gd name="connsiteY5" fmla="*/ 306124 h 336551"/>
                  <a:gd name="connsiteX6" fmla="*/ 258763 w 300038"/>
                  <a:gd name="connsiteY6" fmla="*/ 280989 h 336551"/>
                  <a:gd name="connsiteX7" fmla="*/ 250919 w 300038"/>
                  <a:gd name="connsiteY7" fmla="*/ 273051 h 336551"/>
                  <a:gd name="connsiteX8" fmla="*/ 199932 w 300038"/>
                  <a:gd name="connsiteY8" fmla="*/ 273051 h 336551"/>
                  <a:gd name="connsiteX9" fmla="*/ 101328 w 300038"/>
                  <a:gd name="connsiteY9" fmla="*/ 196851 h 336551"/>
                  <a:gd name="connsiteX10" fmla="*/ 107908 w 300038"/>
                  <a:gd name="connsiteY10" fmla="*/ 196851 h 336551"/>
                  <a:gd name="connsiteX11" fmla="*/ 111856 w 300038"/>
                  <a:gd name="connsiteY11" fmla="*/ 202123 h 336551"/>
                  <a:gd name="connsiteX12" fmla="*/ 128964 w 300038"/>
                  <a:gd name="connsiteY12" fmla="*/ 248250 h 336551"/>
                  <a:gd name="connsiteX13" fmla="*/ 131595 w 300038"/>
                  <a:gd name="connsiteY13" fmla="*/ 239025 h 336551"/>
                  <a:gd name="connsiteX14" fmla="*/ 126332 w 300038"/>
                  <a:gd name="connsiteY14" fmla="*/ 225845 h 336551"/>
                  <a:gd name="connsiteX15" fmla="*/ 127648 w 300038"/>
                  <a:gd name="connsiteY15" fmla="*/ 217938 h 336551"/>
                  <a:gd name="connsiteX16" fmla="*/ 132911 w 300038"/>
                  <a:gd name="connsiteY16" fmla="*/ 215302 h 336551"/>
                  <a:gd name="connsiteX17" fmla="*/ 167126 w 300038"/>
                  <a:gd name="connsiteY17" fmla="*/ 215302 h 336551"/>
                  <a:gd name="connsiteX18" fmla="*/ 172390 w 300038"/>
                  <a:gd name="connsiteY18" fmla="*/ 217938 h 336551"/>
                  <a:gd name="connsiteX19" fmla="*/ 173706 w 300038"/>
                  <a:gd name="connsiteY19" fmla="*/ 225845 h 336551"/>
                  <a:gd name="connsiteX20" fmla="*/ 168442 w 300038"/>
                  <a:gd name="connsiteY20" fmla="*/ 239025 h 336551"/>
                  <a:gd name="connsiteX21" fmla="*/ 171074 w 300038"/>
                  <a:gd name="connsiteY21" fmla="*/ 248250 h 336551"/>
                  <a:gd name="connsiteX22" fmla="*/ 188182 w 300038"/>
                  <a:gd name="connsiteY22" fmla="*/ 202123 h 336551"/>
                  <a:gd name="connsiteX23" fmla="*/ 192130 w 300038"/>
                  <a:gd name="connsiteY23" fmla="*/ 196851 h 336551"/>
                  <a:gd name="connsiteX24" fmla="*/ 198710 w 300038"/>
                  <a:gd name="connsiteY24" fmla="*/ 196851 h 336551"/>
                  <a:gd name="connsiteX25" fmla="*/ 265823 w 300038"/>
                  <a:gd name="connsiteY25" fmla="*/ 224527 h 336551"/>
                  <a:gd name="connsiteX26" fmla="*/ 300038 w 300038"/>
                  <a:gd name="connsiteY26" fmla="*/ 274609 h 336551"/>
                  <a:gd name="connsiteX27" fmla="*/ 300038 w 300038"/>
                  <a:gd name="connsiteY27" fmla="*/ 328643 h 336551"/>
                  <a:gd name="connsiteX28" fmla="*/ 292142 w 300038"/>
                  <a:gd name="connsiteY28" fmla="*/ 336551 h 336551"/>
                  <a:gd name="connsiteX29" fmla="*/ 7896 w 300038"/>
                  <a:gd name="connsiteY29" fmla="*/ 336551 h 336551"/>
                  <a:gd name="connsiteX30" fmla="*/ 0 w 300038"/>
                  <a:gd name="connsiteY30" fmla="*/ 328643 h 336551"/>
                  <a:gd name="connsiteX31" fmla="*/ 0 w 300038"/>
                  <a:gd name="connsiteY31" fmla="*/ 274609 h 336551"/>
                  <a:gd name="connsiteX32" fmla="*/ 34215 w 300038"/>
                  <a:gd name="connsiteY32" fmla="*/ 224527 h 336551"/>
                  <a:gd name="connsiteX33" fmla="*/ 101328 w 300038"/>
                  <a:gd name="connsiteY33" fmla="*/ 196851 h 336551"/>
                  <a:gd name="connsiteX34" fmla="*/ 155328 w 300038"/>
                  <a:gd name="connsiteY34" fmla="*/ 0 h 336551"/>
                  <a:gd name="connsiteX35" fmla="*/ 201775 w 300038"/>
                  <a:gd name="connsiteY35" fmla="*/ 15854 h 336551"/>
                  <a:gd name="connsiteX36" fmla="*/ 223008 w 300038"/>
                  <a:gd name="connsiteY36" fmla="*/ 79268 h 336551"/>
                  <a:gd name="connsiteX37" fmla="*/ 224335 w 300038"/>
                  <a:gd name="connsiteY37" fmla="*/ 93801 h 336551"/>
                  <a:gd name="connsiteX38" fmla="*/ 229643 w 300038"/>
                  <a:gd name="connsiteY38" fmla="*/ 100407 h 336551"/>
                  <a:gd name="connsiteX39" fmla="*/ 232297 w 300038"/>
                  <a:gd name="connsiteY39" fmla="*/ 125508 h 336551"/>
                  <a:gd name="connsiteX40" fmla="*/ 208410 w 300038"/>
                  <a:gd name="connsiteY40" fmla="*/ 151931 h 336551"/>
                  <a:gd name="connsiteX41" fmla="*/ 185850 w 300038"/>
                  <a:gd name="connsiteY41" fmla="*/ 183639 h 336551"/>
                  <a:gd name="connsiteX42" fmla="*/ 172579 w 300038"/>
                  <a:gd name="connsiteY42" fmla="*/ 192887 h 336551"/>
                  <a:gd name="connsiteX43" fmla="*/ 150019 w 300038"/>
                  <a:gd name="connsiteY43" fmla="*/ 196850 h 336551"/>
                  <a:gd name="connsiteX44" fmla="*/ 127459 w 300038"/>
                  <a:gd name="connsiteY44" fmla="*/ 192887 h 336551"/>
                  <a:gd name="connsiteX45" fmla="*/ 114189 w 300038"/>
                  <a:gd name="connsiteY45" fmla="*/ 183639 h 336551"/>
                  <a:gd name="connsiteX46" fmla="*/ 91629 w 300038"/>
                  <a:gd name="connsiteY46" fmla="*/ 151931 h 336551"/>
                  <a:gd name="connsiteX47" fmla="*/ 67742 w 300038"/>
                  <a:gd name="connsiteY47" fmla="*/ 125508 h 336551"/>
                  <a:gd name="connsiteX48" fmla="*/ 70396 w 300038"/>
                  <a:gd name="connsiteY48" fmla="*/ 100407 h 336551"/>
                  <a:gd name="connsiteX49" fmla="*/ 75704 w 300038"/>
                  <a:gd name="connsiteY49" fmla="*/ 93801 h 336551"/>
                  <a:gd name="connsiteX50" fmla="*/ 77031 w 300038"/>
                  <a:gd name="connsiteY50" fmla="*/ 85874 h 336551"/>
                  <a:gd name="connsiteX51" fmla="*/ 74377 w 300038"/>
                  <a:gd name="connsiteY51" fmla="*/ 50203 h 336551"/>
                  <a:gd name="connsiteX52" fmla="*/ 103572 w 300038"/>
                  <a:gd name="connsiteY52" fmla="*/ 27744 h 336551"/>
                  <a:gd name="connsiteX53" fmla="*/ 119497 w 300038"/>
                  <a:gd name="connsiteY53" fmla="*/ 10569 h 336551"/>
                  <a:gd name="connsiteX54" fmla="*/ 155328 w 300038"/>
                  <a:gd name="connsiteY54" fmla="*/ 0 h 33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0038" h="336551">
                    <a:moveTo>
                      <a:pt x="199932" y="273051"/>
                    </a:moveTo>
                    <a:cubicBezTo>
                      <a:pt x="194703" y="273051"/>
                      <a:pt x="192088" y="277020"/>
                      <a:pt x="192088" y="280989"/>
                    </a:cubicBezTo>
                    <a:cubicBezTo>
                      <a:pt x="192088" y="306124"/>
                      <a:pt x="192088" y="306124"/>
                      <a:pt x="192088" y="306124"/>
                    </a:cubicBezTo>
                    <a:cubicBezTo>
                      <a:pt x="192088" y="310093"/>
                      <a:pt x="194703" y="312739"/>
                      <a:pt x="199932" y="312739"/>
                    </a:cubicBezTo>
                    <a:cubicBezTo>
                      <a:pt x="250919" y="312739"/>
                      <a:pt x="250919" y="312739"/>
                      <a:pt x="250919" y="312739"/>
                    </a:cubicBezTo>
                    <a:cubicBezTo>
                      <a:pt x="254841" y="312739"/>
                      <a:pt x="258763" y="310093"/>
                      <a:pt x="258763" y="306124"/>
                    </a:cubicBezTo>
                    <a:lnTo>
                      <a:pt x="258763" y="280989"/>
                    </a:lnTo>
                    <a:cubicBezTo>
                      <a:pt x="258763" y="277020"/>
                      <a:pt x="254841" y="273051"/>
                      <a:pt x="250919" y="273051"/>
                    </a:cubicBezTo>
                    <a:cubicBezTo>
                      <a:pt x="199932" y="273051"/>
                      <a:pt x="199932" y="273051"/>
                      <a:pt x="199932" y="273051"/>
                    </a:cubicBezTo>
                    <a:close/>
                    <a:moveTo>
                      <a:pt x="101328" y="196851"/>
                    </a:moveTo>
                    <a:cubicBezTo>
                      <a:pt x="103960" y="196851"/>
                      <a:pt x="105276" y="196851"/>
                      <a:pt x="107908" y="196851"/>
                    </a:cubicBezTo>
                    <a:cubicBezTo>
                      <a:pt x="109224" y="198169"/>
                      <a:pt x="110540" y="199487"/>
                      <a:pt x="111856" y="202123"/>
                    </a:cubicBezTo>
                    <a:cubicBezTo>
                      <a:pt x="128964" y="248250"/>
                      <a:pt x="128964" y="248250"/>
                      <a:pt x="128964" y="248250"/>
                    </a:cubicBezTo>
                    <a:cubicBezTo>
                      <a:pt x="131595" y="239025"/>
                      <a:pt x="131595" y="239025"/>
                      <a:pt x="131595" y="239025"/>
                    </a:cubicBezTo>
                    <a:cubicBezTo>
                      <a:pt x="126332" y="225845"/>
                      <a:pt x="126332" y="225845"/>
                      <a:pt x="126332" y="225845"/>
                    </a:cubicBezTo>
                    <a:cubicBezTo>
                      <a:pt x="125016" y="223209"/>
                      <a:pt x="126332" y="220574"/>
                      <a:pt x="127648" y="217938"/>
                    </a:cubicBezTo>
                    <a:cubicBezTo>
                      <a:pt x="128964" y="216620"/>
                      <a:pt x="131595" y="215302"/>
                      <a:pt x="132911" y="215302"/>
                    </a:cubicBezTo>
                    <a:cubicBezTo>
                      <a:pt x="167126" y="215302"/>
                      <a:pt x="167126" y="215302"/>
                      <a:pt x="167126" y="215302"/>
                    </a:cubicBezTo>
                    <a:cubicBezTo>
                      <a:pt x="168442" y="215302"/>
                      <a:pt x="171074" y="216620"/>
                      <a:pt x="172390" y="217938"/>
                    </a:cubicBezTo>
                    <a:cubicBezTo>
                      <a:pt x="173706" y="220574"/>
                      <a:pt x="175022" y="223209"/>
                      <a:pt x="173706" y="225845"/>
                    </a:cubicBezTo>
                    <a:cubicBezTo>
                      <a:pt x="168442" y="239025"/>
                      <a:pt x="168442" y="239025"/>
                      <a:pt x="168442" y="239025"/>
                    </a:cubicBezTo>
                    <a:cubicBezTo>
                      <a:pt x="171074" y="248250"/>
                      <a:pt x="171074" y="248250"/>
                      <a:pt x="171074" y="248250"/>
                    </a:cubicBezTo>
                    <a:cubicBezTo>
                      <a:pt x="188182" y="202123"/>
                      <a:pt x="188182" y="202123"/>
                      <a:pt x="188182" y="202123"/>
                    </a:cubicBezTo>
                    <a:cubicBezTo>
                      <a:pt x="189498" y="199487"/>
                      <a:pt x="190814" y="198169"/>
                      <a:pt x="192130" y="196851"/>
                    </a:cubicBezTo>
                    <a:cubicBezTo>
                      <a:pt x="194762" y="196851"/>
                      <a:pt x="196078" y="196851"/>
                      <a:pt x="198710" y="196851"/>
                    </a:cubicBezTo>
                    <a:cubicBezTo>
                      <a:pt x="265823" y="224527"/>
                      <a:pt x="265823" y="224527"/>
                      <a:pt x="265823" y="224527"/>
                    </a:cubicBezTo>
                    <a:cubicBezTo>
                      <a:pt x="286879" y="232435"/>
                      <a:pt x="300038" y="252204"/>
                      <a:pt x="300038" y="274609"/>
                    </a:cubicBezTo>
                    <a:cubicBezTo>
                      <a:pt x="300038" y="328643"/>
                      <a:pt x="300038" y="328643"/>
                      <a:pt x="300038" y="328643"/>
                    </a:cubicBezTo>
                    <a:cubicBezTo>
                      <a:pt x="300038" y="332597"/>
                      <a:pt x="296090" y="336551"/>
                      <a:pt x="292142" y="336551"/>
                    </a:cubicBezTo>
                    <a:cubicBezTo>
                      <a:pt x="7896" y="336551"/>
                      <a:pt x="7896" y="336551"/>
                      <a:pt x="7896" y="336551"/>
                    </a:cubicBezTo>
                    <a:cubicBezTo>
                      <a:pt x="3948" y="336551"/>
                      <a:pt x="0" y="332597"/>
                      <a:pt x="0" y="328643"/>
                    </a:cubicBezTo>
                    <a:cubicBezTo>
                      <a:pt x="0" y="274609"/>
                      <a:pt x="0" y="274609"/>
                      <a:pt x="0" y="274609"/>
                    </a:cubicBezTo>
                    <a:cubicBezTo>
                      <a:pt x="0" y="252204"/>
                      <a:pt x="13159" y="232435"/>
                      <a:pt x="34215" y="224527"/>
                    </a:cubicBezTo>
                    <a:cubicBezTo>
                      <a:pt x="101328" y="196851"/>
                      <a:pt x="101328" y="196851"/>
                      <a:pt x="101328" y="196851"/>
                    </a:cubicBezTo>
                    <a:close/>
                    <a:moveTo>
                      <a:pt x="155328" y="0"/>
                    </a:moveTo>
                    <a:cubicBezTo>
                      <a:pt x="171252" y="0"/>
                      <a:pt x="187177" y="5285"/>
                      <a:pt x="201775" y="15854"/>
                    </a:cubicBezTo>
                    <a:cubicBezTo>
                      <a:pt x="225662" y="34350"/>
                      <a:pt x="223008" y="72663"/>
                      <a:pt x="223008" y="79268"/>
                    </a:cubicBezTo>
                    <a:cubicBezTo>
                      <a:pt x="223008" y="84553"/>
                      <a:pt x="224335" y="89838"/>
                      <a:pt x="224335" y="93801"/>
                    </a:cubicBezTo>
                    <a:cubicBezTo>
                      <a:pt x="225662" y="95122"/>
                      <a:pt x="228316" y="96443"/>
                      <a:pt x="229643" y="100407"/>
                    </a:cubicBezTo>
                    <a:cubicBezTo>
                      <a:pt x="234951" y="107012"/>
                      <a:pt x="234951" y="114939"/>
                      <a:pt x="232297" y="125508"/>
                    </a:cubicBezTo>
                    <a:cubicBezTo>
                      <a:pt x="226989" y="146647"/>
                      <a:pt x="215045" y="150610"/>
                      <a:pt x="208410" y="151931"/>
                    </a:cubicBezTo>
                    <a:cubicBezTo>
                      <a:pt x="204429" y="159858"/>
                      <a:pt x="195139" y="175712"/>
                      <a:pt x="185850" y="183639"/>
                    </a:cubicBezTo>
                    <a:cubicBezTo>
                      <a:pt x="183196" y="187602"/>
                      <a:pt x="177888" y="190244"/>
                      <a:pt x="172579" y="192887"/>
                    </a:cubicBezTo>
                    <a:cubicBezTo>
                      <a:pt x="164617" y="195529"/>
                      <a:pt x="157982" y="196850"/>
                      <a:pt x="150019" y="196850"/>
                    </a:cubicBezTo>
                    <a:cubicBezTo>
                      <a:pt x="142057" y="196850"/>
                      <a:pt x="135422" y="195529"/>
                      <a:pt x="127459" y="192887"/>
                    </a:cubicBezTo>
                    <a:cubicBezTo>
                      <a:pt x="122151" y="190244"/>
                      <a:pt x="116843" y="187602"/>
                      <a:pt x="114189" y="183639"/>
                    </a:cubicBezTo>
                    <a:cubicBezTo>
                      <a:pt x="104900" y="175712"/>
                      <a:pt x="95610" y="159858"/>
                      <a:pt x="91629" y="151931"/>
                    </a:cubicBezTo>
                    <a:cubicBezTo>
                      <a:pt x="84994" y="150610"/>
                      <a:pt x="73050" y="146647"/>
                      <a:pt x="67742" y="125508"/>
                    </a:cubicBezTo>
                    <a:cubicBezTo>
                      <a:pt x="65088" y="114939"/>
                      <a:pt x="65088" y="107012"/>
                      <a:pt x="70396" y="100407"/>
                    </a:cubicBezTo>
                    <a:cubicBezTo>
                      <a:pt x="71723" y="96443"/>
                      <a:pt x="74377" y="95122"/>
                      <a:pt x="75704" y="93801"/>
                    </a:cubicBezTo>
                    <a:cubicBezTo>
                      <a:pt x="75704" y="91159"/>
                      <a:pt x="75704" y="88516"/>
                      <a:pt x="77031" y="85874"/>
                    </a:cubicBezTo>
                    <a:cubicBezTo>
                      <a:pt x="73050" y="80590"/>
                      <a:pt x="67742" y="68699"/>
                      <a:pt x="74377" y="50203"/>
                    </a:cubicBezTo>
                    <a:cubicBezTo>
                      <a:pt x="81013" y="30386"/>
                      <a:pt x="95610" y="27744"/>
                      <a:pt x="103572" y="27744"/>
                    </a:cubicBezTo>
                    <a:cubicBezTo>
                      <a:pt x="106227" y="22459"/>
                      <a:pt x="111535" y="17175"/>
                      <a:pt x="119497" y="10569"/>
                    </a:cubicBezTo>
                    <a:cubicBezTo>
                      <a:pt x="128786" y="3963"/>
                      <a:pt x="142057" y="0"/>
                      <a:pt x="155328" y="0"/>
                    </a:cubicBezTo>
                    <a:close/>
                  </a:path>
                </a:pathLst>
              </a:custGeom>
              <a:solidFill>
                <a:srgbClr val="C0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sp>
          <p:nvSpPr>
            <p:cNvPr id="4" name="文本框 105"/>
            <p:cNvSpPr txBox="1"/>
            <p:nvPr/>
          </p:nvSpPr>
          <p:spPr>
            <a:xfrm>
              <a:off x="4434556" y="4422803"/>
              <a:ext cx="595035" cy="338554"/>
            </a:xfrm>
            <a:prstGeom prst="rect">
              <a:avLst/>
            </a:prstGeom>
            <a:noFill/>
          </p:spPr>
          <p:txBody>
            <a:bodyPr wrap="none" rtlCol="0">
              <a:spAutoFit/>
              <a:scene3d>
                <a:camera prst="orthographicFront"/>
                <a:lightRig rig="threePt" dir="t"/>
              </a:scene3d>
              <a:sp3d contourW="12700"/>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cs typeface="+mn-ea"/>
                  <a:sym typeface="思源黑体 CN Normal" panose="020B0400000000000000" pitchFamily="34" charset="-122"/>
                </a:rPr>
                <a:t>学校</a:t>
              </a:r>
              <a:endParaRPr kumimoji="0" lang="en-US" altLang="zh-CN" sz="1600"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cs typeface="+mn-ea"/>
                <a:sym typeface="思源黑体 CN Normal" panose="020B0400000000000000" pitchFamily="34" charset="-122"/>
              </a:endParaRPr>
            </a:p>
          </p:txBody>
        </p:sp>
        <p:grpSp>
          <p:nvGrpSpPr>
            <p:cNvPr id="5" name="组合 4"/>
            <p:cNvGrpSpPr/>
            <p:nvPr/>
          </p:nvGrpSpPr>
          <p:grpSpPr>
            <a:xfrm>
              <a:off x="6328514" y="4383613"/>
              <a:ext cx="416937" cy="416934"/>
              <a:chOff x="891974" y="4415843"/>
              <a:chExt cx="450443" cy="450443"/>
            </a:xfrm>
          </p:grpSpPr>
          <p:sp>
            <p:nvSpPr>
              <p:cNvPr id="7" name="椭圆 6"/>
              <p:cNvSpPr/>
              <p:nvPr/>
            </p:nvSpPr>
            <p:spPr>
              <a:xfrm>
                <a:off x="891974" y="4415843"/>
                <a:ext cx="450443" cy="450443"/>
              </a:xfrm>
              <a:prstGeom prst="ellipse">
                <a:avLst/>
              </a:prstGeom>
              <a:noFill/>
              <a:ln w="12700" cap="flat" cmpd="sng" algn="ctr">
                <a:solidFill>
                  <a:srgbClr val="C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8" name="椭圆 44"/>
              <p:cNvSpPr/>
              <p:nvPr/>
            </p:nvSpPr>
            <p:spPr>
              <a:xfrm>
                <a:off x="978196" y="4510710"/>
                <a:ext cx="278000" cy="260708"/>
              </a:xfrm>
              <a:custGeom>
                <a:avLst/>
                <a:gdLst>
                  <a:gd name="connsiteX0" fmla="*/ 249749 w 331788"/>
                  <a:gd name="connsiteY0" fmla="*/ 163513 h 311151"/>
                  <a:gd name="connsiteX1" fmla="*/ 243291 w 331788"/>
                  <a:gd name="connsiteY1" fmla="*/ 171424 h 311151"/>
                  <a:gd name="connsiteX2" fmla="*/ 243291 w 331788"/>
                  <a:gd name="connsiteY2" fmla="*/ 218888 h 311151"/>
                  <a:gd name="connsiteX3" fmla="*/ 238125 w 331788"/>
                  <a:gd name="connsiteY3" fmla="*/ 229435 h 311151"/>
                  <a:gd name="connsiteX4" fmla="*/ 249749 w 331788"/>
                  <a:gd name="connsiteY4" fmla="*/ 241301 h 311151"/>
                  <a:gd name="connsiteX5" fmla="*/ 260081 w 331788"/>
                  <a:gd name="connsiteY5" fmla="*/ 236027 h 311151"/>
                  <a:gd name="connsiteX6" fmla="*/ 288495 w 331788"/>
                  <a:gd name="connsiteY6" fmla="*/ 236027 h 311151"/>
                  <a:gd name="connsiteX7" fmla="*/ 307868 w 331788"/>
                  <a:gd name="connsiteY7" fmla="*/ 236027 h 311151"/>
                  <a:gd name="connsiteX8" fmla="*/ 314325 w 331788"/>
                  <a:gd name="connsiteY8" fmla="*/ 229435 h 311151"/>
                  <a:gd name="connsiteX9" fmla="*/ 307868 w 331788"/>
                  <a:gd name="connsiteY9" fmla="*/ 221525 h 311151"/>
                  <a:gd name="connsiteX10" fmla="*/ 260081 w 331788"/>
                  <a:gd name="connsiteY10" fmla="*/ 221525 h 311151"/>
                  <a:gd name="connsiteX11" fmla="*/ 257498 w 331788"/>
                  <a:gd name="connsiteY11" fmla="*/ 218888 h 311151"/>
                  <a:gd name="connsiteX12" fmla="*/ 257498 w 331788"/>
                  <a:gd name="connsiteY12" fmla="*/ 171424 h 311151"/>
                  <a:gd name="connsiteX13" fmla="*/ 249749 w 331788"/>
                  <a:gd name="connsiteY13" fmla="*/ 163513 h 311151"/>
                  <a:gd name="connsiteX14" fmla="*/ 250178 w 331788"/>
                  <a:gd name="connsiteY14" fmla="*/ 147638 h 311151"/>
                  <a:gd name="connsiteX15" fmla="*/ 289040 w 331788"/>
                  <a:gd name="connsiteY15" fmla="*/ 158020 h 311151"/>
                  <a:gd name="connsiteX16" fmla="*/ 331788 w 331788"/>
                  <a:gd name="connsiteY16" fmla="*/ 229395 h 311151"/>
                  <a:gd name="connsiteX17" fmla="*/ 250178 w 331788"/>
                  <a:gd name="connsiteY17" fmla="*/ 311151 h 311151"/>
                  <a:gd name="connsiteX18" fmla="*/ 175044 w 331788"/>
                  <a:gd name="connsiteY18" fmla="*/ 260540 h 311151"/>
                  <a:gd name="connsiteX19" fmla="*/ 169863 w 331788"/>
                  <a:gd name="connsiteY19" fmla="*/ 229395 h 311151"/>
                  <a:gd name="connsiteX20" fmla="*/ 250178 w 331788"/>
                  <a:gd name="connsiteY20" fmla="*/ 147638 h 311151"/>
                  <a:gd name="connsiteX21" fmla="*/ 22336 w 331788"/>
                  <a:gd name="connsiteY21" fmla="*/ 44450 h 311151"/>
                  <a:gd name="connsiteX22" fmla="*/ 15875 w 331788"/>
                  <a:gd name="connsiteY22" fmla="*/ 49630 h 311151"/>
                  <a:gd name="connsiteX23" fmla="*/ 15875 w 331788"/>
                  <a:gd name="connsiteY23" fmla="*/ 93663 h 311151"/>
                  <a:gd name="connsiteX24" fmla="*/ 273050 w 331788"/>
                  <a:gd name="connsiteY24" fmla="*/ 93663 h 311151"/>
                  <a:gd name="connsiteX25" fmla="*/ 273050 w 331788"/>
                  <a:gd name="connsiteY25" fmla="*/ 49630 h 311151"/>
                  <a:gd name="connsiteX26" fmla="*/ 267881 w 331788"/>
                  <a:gd name="connsiteY26" fmla="*/ 44450 h 311151"/>
                  <a:gd name="connsiteX27" fmla="*/ 245911 w 331788"/>
                  <a:gd name="connsiteY27" fmla="*/ 44450 h 311151"/>
                  <a:gd name="connsiteX28" fmla="*/ 245911 w 331788"/>
                  <a:gd name="connsiteY28" fmla="*/ 53515 h 311151"/>
                  <a:gd name="connsiteX29" fmla="*/ 231695 w 331788"/>
                  <a:gd name="connsiteY29" fmla="*/ 67761 h 311151"/>
                  <a:gd name="connsiteX30" fmla="*/ 212310 w 331788"/>
                  <a:gd name="connsiteY30" fmla="*/ 67761 h 311151"/>
                  <a:gd name="connsiteX31" fmla="*/ 198094 w 331788"/>
                  <a:gd name="connsiteY31" fmla="*/ 53515 h 311151"/>
                  <a:gd name="connsiteX32" fmla="*/ 198094 w 331788"/>
                  <a:gd name="connsiteY32" fmla="*/ 44450 h 311151"/>
                  <a:gd name="connsiteX33" fmla="*/ 168370 w 331788"/>
                  <a:gd name="connsiteY33" fmla="*/ 44450 h 311151"/>
                  <a:gd name="connsiteX34" fmla="*/ 168370 w 331788"/>
                  <a:gd name="connsiteY34" fmla="*/ 53515 h 311151"/>
                  <a:gd name="connsiteX35" fmla="*/ 154155 w 331788"/>
                  <a:gd name="connsiteY35" fmla="*/ 67761 h 311151"/>
                  <a:gd name="connsiteX36" fmla="*/ 134770 w 331788"/>
                  <a:gd name="connsiteY36" fmla="*/ 67761 h 311151"/>
                  <a:gd name="connsiteX37" fmla="*/ 120554 w 331788"/>
                  <a:gd name="connsiteY37" fmla="*/ 53515 h 311151"/>
                  <a:gd name="connsiteX38" fmla="*/ 120554 w 331788"/>
                  <a:gd name="connsiteY38" fmla="*/ 44450 h 311151"/>
                  <a:gd name="connsiteX39" fmla="*/ 92123 w 331788"/>
                  <a:gd name="connsiteY39" fmla="*/ 44450 h 311151"/>
                  <a:gd name="connsiteX40" fmla="*/ 92123 w 331788"/>
                  <a:gd name="connsiteY40" fmla="*/ 53515 h 311151"/>
                  <a:gd name="connsiteX41" fmla="*/ 77907 w 331788"/>
                  <a:gd name="connsiteY41" fmla="*/ 67761 h 311151"/>
                  <a:gd name="connsiteX42" fmla="*/ 58522 w 331788"/>
                  <a:gd name="connsiteY42" fmla="*/ 67761 h 311151"/>
                  <a:gd name="connsiteX43" fmla="*/ 44306 w 331788"/>
                  <a:gd name="connsiteY43" fmla="*/ 53515 h 311151"/>
                  <a:gd name="connsiteX44" fmla="*/ 44306 w 331788"/>
                  <a:gd name="connsiteY44" fmla="*/ 44450 h 311151"/>
                  <a:gd name="connsiteX45" fmla="*/ 22336 w 331788"/>
                  <a:gd name="connsiteY45" fmla="*/ 44450 h 311151"/>
                  <a:gd name="connsiteX46" fmla="*/ 58303 w 331788"/>
                  <a:gd name="connsiteY46" fmla="*/ 0 h 311151"/>
                  <a:gd name="connsiteX47" fmla="*/ 77737 w 331788"/>
                  <a:gd name="connsiteY47" fmla="*/ 0 h 311151"/>
                  <a:gd name="connsiteX48" fmla="*/ 91989 w 331788"/>
                  <a:gd name="connsiteY48" fmla="*/ 14248 h 311151"/>
                  <a:gd name="connsiteX49" fmla="*/ 91989 w 331788"/>
                  <a:gd name="connsiteY49" fmla="*/ 29791 h 311151"/>
                  <a:gd name="connsiteX50" fmla="*/ 120493 w 331788"/>
                  <a:gd name="connsiteY50" fmla="*/ 29791 h 311151"/>
                  <a:gd name="connsiteX51" fmla="*/ 120493 w 331788"/>
                  <a:gd name="connsiteY51" fmla="*/ 14248 h 311151"/>
                  <a:gd name="connsiteX52" fmla="*/ 134745 w 331788"/>
                  <a:gd name="connsiteY52" fmla="*/ 0 h 311151"/>
                  <a:gd name="connsiteX53" fmla="*/ 154179 w 331788"/>
                  <a:gd name="connsiteY53" fmla="*/ 0 h 311151"/>
                  <a:gd name="connsiteX54" fmla="*/ 168431 w 331788"/>
                  <a:gd name="connsiteY54" fmla="*/ 14248 h 311151"/>
                  <a:gd name="connsiteX55" fmla="*/ 168431 w 331788"/>
                  <a:gd name="connsiteY55" fmla="*/ 29791 h 311151"/>
                  <a:gd name="connsiteX56" fmla="*/ 198231 w 331788"/>
                  <a:gd name="connsiteY56" fmla="*/ 29791 h 311151"/>
                  <a:gd name="connsiteX57" fmla="*/ 198231 w 331788"/>
                  <a:gd name="connsiteY57" fmla="*/ 14248 h 311151"/>
                  <a:gd name="connsiteX58" fmla="*/ 212483 w 331788"/>
                  <a:gd name="connsiteY58" fmla="*/ 0 h 311151"/>
                  <a:gd name="connsiteX59" fmla="*/ 231917 w 331788"/>
                  <a:gd name="connsiteY59" fmla="*/ 0 h 311151"/>
                  <a:gd name="connsiteX60" fmla="*/ 246170 w 331788"/>
                  <a:gd name="connsiteY60" fmla="*/ 14248 h 311151"/>
                  <a:gd name="connsiteX61" fmla="*/ 246170 w 331788"/>
                  <a:gd name="connsiteY61" fmla="*/ 29791 h 311151"/>
                  <a:gd name="connsiteX62" fmla="*/ 268195 w 331788"/>
                  <a:gd name="connsiteY62" fmla="*/ 29791 h 311151"/>
                  <a:gd name="connsiteX63" fmla="*/ 288925 w 331788"/>
                  <a:gd name="connsiteY63" fmla="*/ 50516 h 311151"/>
                  <a:gd name="connsiteX64" fmla="*/ 288925 w 331788"/>
                  <a:gd name="connsiteY64" fmla="*/ 146366 h 311151"/>
                  <a:gd name="connsiteX65" fmla="*/ 286334 w 331788"/>
                  <a:gd name="connsiteY65" fmla="*/ 143775 h 311151"/>
                  <a:gd name="connsiteX66" fmla="*/ 250056 w 331788"/>
                  <a:gd name="connsiteY66" fmla="*/ 137299 h 311151"/>
                  <a:gd name="connsiteX67" fmla="*/ 215074 w 331788"/>
                  <a:gd name="connsiteY67" fmla="*/ 143775 h 311151"/>
                  <a:gd name="connsiteX68" fmla="*/ 185275 w 331788"/>
                  <a:gd name="connsiteY68" fmla="*/ 164500 h 311151"/>
                  <a:gd name="connsiteX69" fmla="*/ 165840 w 331788"/>
                  <a:gd name="connsiteY69" fmla="*/ 192996 h 311151"/>
                  <a:gd name="connsiteX70" fmla="*/ 158066 w 331788"/>
                  <a:gd name="connsiteY70" fmla="*/ 229264 h 311151"/>
                  <a:gd name="connsiteX71" fmla="*/ 163249 w 331788"/>
                  <a:gd name="connsiteY71" fmla="*/ 260350 h 311151"/>
                  <a:gd name="connsiteX72" fmla="*/ 22025 w 331788"/>
                  <a:gd name="connsiteY72" fmla="*/ 260350 h 311151"/>
                  <a:gd name="connsiteX73" fmla="*/ 0 w 331788"/>
                  <a:gd name="connsiteY73" fmla="*/ 238330 h 311151"/>
                  <a:gd name="connsiteX74" fmla="*/ 0 w 331788"/>
                  <a:gd name="connsiteY74" fmla="*/ 50516 h 311151"/>
                  <a:gd name="connsiteX75" fmla="*/ 22025 w 331788"/>
                  <a:gd name="connsiteY75" fmla="*/ 29791 h 311151"/>
                  <a:gd name="connsiteX76" fmla="*/ 44051 w 331788"/>
                  <a:gd name="connsiteY76" fmla="*/ 29791 h 311151"/>
                  <a:gd name="connsiteX77" fmla="*/ 44051 w 331788"/>
                  <a:gd name="connsiteY77" fmla="*/ 14248 h 311151"/>
                  <a:gd name="connsiteX78" fmla="*/ 58303 w 331788"/>
                  <a:gd name="connsiteY78" fmla="*/ 0 h 31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31788" h="311151">
                    <a:moveTo>
                      <a:pt x="249749" y="163513"/>
                    </a:moveTo>
                    <a:cubicBezTo>
                      <a:pt x="245874" y="163513"/>
                      <a:pt x="243291" y="167468"/>
                      <a:pt x="243291" y="171424"/>
                    </a:cubicBezTo>
                    <a:cubicBezTo>
                      <a:pt x="243291" y="171424"/>
                      <a:pt x="243291" y="171424"/>
                      <a:pt x="243291" y="218888"/>
                    </a:cubicBezTo>
                    <a:cubicBezTo>
                      <a:pt x="239417" y="221525"/>
                      <a:pt x="238125" y="225480"/>
                      <a:pt x="238125" y="229435"/>
                    </a:cubicBezTo>
                    <a:cubicBezTo>
                      <a:pt x="238125" y="236027"/>
                      <a:pt x="243291" y="241301"/>
                      <a:pt x="249749" y="241301"/>
                    </a:cubicBezTo>
                    <a:cubicBezTo>
                      <a:pt x="253624" y="241301"/>
                      <a:pt x="257498" y="239983"/>
                      <a:pt x="260081" y="236027"/>
                    </a:cubicBezTo>
                    <a:cubicBezTo>
                      <a:pt x="260081" y="236027"/>
                      <a:pt x="260081" y="236027"/>
                      <a:pt x="288495" y="236027"/>
                    </a:cubicBezTo>
                    <a:lnTo>
                      <a:pt x="307868" y="236027"/>
                    </a:lnTo>
                    <a:cubicBezTo>
                      <a:pt x="311742" y="236027"/>
                      <a:pt x="314325" y="233390"/>
                      <a:pt x="314325" y="229435"/>
                    </a:cubicBezTo>
                    <a:cubicBezTo>
                      <a:pt x="314325" y="225480"/>
                      <a:pt x="311742" y="221525"/>
                      <a:pt x="307868" y="221525"/>
                    </a:cubicBezTo>
                    <a:cubicBezTo>
                      <a:pt x="307868" y="221525"/>
                      <a:pt x="307868" y="221525"/>
                      <a:pt x="260081" y="221525"/>
                    </a:cubicBezTo>
                    <a:cubicBezTo>
                      <a:pt x="258790" y="221525"/>
                      <a:pt x="257498" y="220206"/>
                      <a:pt x="257498" y="218888"/>
                    </a:cubicBezTo>
                    <a:cubicBezTo>
                      <a:pt x="257498" y="218888"/>
                      <a:pt x="257498" y="218888"/>
                      <a:pt x="257498" y="171424"/>
                    </a:cubicBezTo>
                    <a:cubicBezTo>
                      <a:pt x="257498" y="167468"/>
                      <a:pt x="253624" y="163513"/>
                      <a:pt x="249749" y="163513"/>
                    </a:cubicBezTo>
                    <a:close/>
                    <a:moveTo>
                      <a:pt x="250178" y="147638"/>
                    </a:moveTo>
                    <a:cubicBezTo>
                      <a:pt x="264427" y="147638"/>
                      <a:pt x="277381" y="151531"/>
                      <a:pt x="289040" y="158020"/>
                    </a:cubicBezTo>
                    <a:cubicBezTo>
                      <a:pt x="314948" y="172295"/>
                      <a:pt x="331788" y="198249"/>
                      <a:pt x="331788" y="229395"/>
                    </a:cubicBezTo>
                    <a:cubicBezTo>
                      <a:pt x="331788" y="274815"/>
                      <a:pt x="295517" y="311151"/>
                      <a:pt x="250178" y="311151"/>
                    </a:cubicBezTo>
                    <a:cubicBezTo>
                      <a:pt x="216497" y="311151"/>
                      <a:pt x="186703" y="289090"/>
                      <a:pt x="175044" y="260540"/>
                    </a:cubicBezTo>
                    <a:cubicBezTo>
                      <a:pt x="171158" y="250158"/>
                      <a:pt x="169863" y="239776"/>
                      <a:pt x="169863" y="229395"/>
                    </a:cubicBezTo>
                    <a:cubicBezTo>
                      <a:pt x="169863" y="183974"/>
                      <a:pt x="206134" y="147638"/>
                      <a:pt x="250178" y="147638"/>
                    </a:cubicBezTo>
                    <a:close/>
                    <a:moveTo>
                      <a:pt x="22336" y="44450"/>
                    </a:moveTo>
                    <a:cubicBezTo>
                      <a:pt x="18459" y="44450"/>
                      <a:pt x="15875" y="47040"/>
                      <a:pt x="15875" y="49630"/>
                    </a:cubicBezTo>
                    <a:lnTo>
                      <a:pt x="15875" y="93663"/>
                    </a:lnTo>
                    <a:cubicBezTo>
                      <a:pt x="15875" y="93663"/>
                      <a:pt x="15875" y="93663"/>
                      <a:pt x="273050" y="93663"/>
                    </a:cubicBezTo>
                    <a:cubicBezTo>
                      <a:pt x="273050" y="93663"/>
                      <a:pt x="273050" y="93663"/>
                      <a:pt x="273050" y="49630"/>
                    </a:cubicBezTo>
                    <a:cubicBezTo>
                      <a:pt x="273050" y="47040"/>
                      <a:pt x="270466" y="44450"/>
                      <a:pt x="267881" y="44450"/>
                    </a:cubicBezTo>
                    <a:cubicBezTo>
                      <a:pt x="267881" y="44450"/>
                      <a:pt x="267881" y="44450"/>
                      <a:pt x="245911" y="44450"/>
                    </a:cubicBezTo>
                    <a:cubicBezTo>
                      <a:pt x="245911" y="44450"/>
                      <a:pt x="245911" y="44450"/>
                      <a:pt x="245911" y="53515"/>
                    </a:cubicBezTo>
                    <a:cubicBezTo>
                      <a:pt x="245911" y="61286"/>
                      <a:pt x="239449" y="67761"/>
                      <a:pt x="231695" y="67761"/>
                    </a:cubicBezTo>
                    <a:cubicBezTo>
                      <a:pt x="231695" y="67761"/>
                      <a:pt x="231695" y="67761"/>
                      <a:pt x="212310" y="67761"/>
                    </a:cubicBezTo>
                    <a:cubicBezTo>
                      <a:pt x="204556" y="67761"/>
                      <a:pt x="198094" y="61286"/>
                      <a:pt x="198094" y="53515"/>
                    </a:cubicBezTo>
                    <a:cubicBezTo>
                      <a:pt x="198094" y="53515"/>
                      <a:pt x="198094" y="53515"/>
                      <a:pt x="198094" y="44450"/>
                    </a:cubicBezTo>
                    <a:cubicBezTo>
                      <a:pt x="198094" y="44450"/>
                      <a:pt x="198094" y="44450"/>
                      <a:pt x="168370" y="44450"/>
                    </a:cubicBezTo>
                    <a:cubicBezTo>
                      <a:pt x="168370" y="44450"/>
                      <a:pt x="168370" y="44450"/>
                      <a:pt x="168370" y="53515"/>
                    </a:cubicBezTo>
                    <a:cubicBezTo>
                      <a:pt x="168370" y="61286"/>
                      <a:pt x="161909" y="67761"/>
                      <a:pt x="154155" y="67761"/>
                    </a:cubicBezTo>
                    <a:cubicBezTo>
                      <a:pt x="154155" y="67761"/>
                      <a:pt x="154155" y="67761"/>
                      <a:pt x="134770" y="67761"/>
                    </a:cubicBezTo>
                    <a:cubicBezTo>
                      <a:pt x="127016" y="67761"/>
                      <a:pt x="120554" y="61286"/>
                      <a:pt x="120554" y="53515"/>
                    </a:cubicBezTo>
                    <a:cubicBezTo>
                      <a:pt x="120554" y="53515"/>
                      <a:pt x="120554" y="53515"/>
                      <a:pt x="120554" y="44450"/>
                    </a:cubicBezTo>
                    <a:cubicBezTo>
                      <a:pt x="120554" y="44450"/>
                      <a:pt x="120554" y="44450"/>
                      <a:pt x="92123" y="44450"/>
                    </a:cubicBezTo>
                    <a:cubicBezTo>
                      <a:pt x="92123" y="44450"/>
                      <a:pt x="92123" y="44450"/>
                      <a:pt x="92123" y="53515"/>
                    </a:cubicBezTo>
                    <a:cubicBezTo>
                      <a:pt x="92123" y="61286"/>
                      <a:pt x="85661" y="67761"/>
                      <a:pt x="77907" y="67761"/>
                    </a:cubicBezTo>
                    <a:cubicBezTo>
                      <a:pt x="77907" y="67761"/>
                      <a:pt x="77907" y="67761"/>
                      <a:pt x="58522" y="67761"/>
                    </a:cubicBezTo>
                    <a:cubicBezTo>
                      <a:pt x="50768" y="67761"/>
                      <a:pt x="44306" y="61286"/>
                      <a:pt x="44306" y="53515"/>
                    </a:cubicBezTo>
                    <a:cubicBezTo>
                      <a:pt x="44306" y="53515"/>
                      <a:pt x="44306" y="53515"/>
                      <a:pt x="44306" y="44450"/>
                    </a:cubicBezTo>
                    <a:cubicBezTo>
                      <a:pt x="44306" y="44450"/>
                      <a:pt x="44306" y="44450"/>
                      <a:pt x="22336" y="44450"/>
                    </a:cubicBezTo>
                    <a:close/>
                    <a:moveTo>
                      <a:pt x="58303" y="0"/>
                    </a:moveTo>
                    <a:cubicBezTo>
                      <a:pt x="58303" y="0"/>
                      <a:pt x="58303" y="0"/>
                      <a:pt x="77737" y="0"/>
                    </a:cubicBezTo>
                    <a:cubicBezTo>
                      <a:pt x="85511" y="0"/>
                      <a:pt x="91989" y="6476"/>
                      <a:pt x="91989" y="14248"/>
                    </a:cubicBezTo>
                    <a:cubicBezTo>
                      <a:pt x="91989" y="14248"/>
                      <a:pt x="91989" y="14248"/>
                      <a:pt x="91989" y="29791"/>
                    </a:cubicBezTo>
                    <a:cubicBezTo>
                      <a:pt x="91989" y="29791"/>
                      <a:pt x="91989" y="29791"/>
                      <a:pt x="120493" y="29791"/>
                    </a:cubicBezTo>
                    <a:cubicBezTo>
                      <a:pt x="120493" y="29791"/>
                      <a:pt x="120493" y="29791"/>
                      <a:pt x="120493" y="14248"/>
                    </a:cubicBezTo>
                    <a:cubicBezTo>
                      <a:pt x="120493" y="6476"/>
                      <a:pt x="126971" y="0"/>
                      <a:pt x="134745" y="0"/>
                    </a:cubicBezTo>
                    <a:cubicBezTo>
                      <a:pt x="134745" y="0"/>
                      <a:pt x="134745" y="0"/>
                      <a:pt x="154179" y="0"/>
                    </a:cubicBezTo>
                    <a:cubicBezTo>
                      <a:pt x="161953" y="0"/>
                      <a:pt x="168431" y="6476"/>
                      <a:pt x="168431" y="14248"/>
                    </a:cubicBezTo>
                    <a:cubicBezTo>
                      <a:pt x="168431" y="14248"/>
                      <a:pt x="168431" y="14248"/>
                      <a:pt x="168431" y="29791"/>
                    </a:cubicBezTo>
                    <a:cubicBezTo>
                      <a:pt x="168431" y="29791"/>
                      <a:pt x="168431" y="29791"/>
                      <a:pt x="198231" y="29791"/>
                    </a:cubicBezTo>
                    <a:cubicBezTo>
                      <a:pt x="198231" y="29791"/>
                      <a:pt x="198231" y="29791"/>
                      <a:pt x="198231" y="14248"/>
                    </a:cubicBezTo>
                    <a:cubicBezTo>
                      <a:pt x="198231" y="6476"/>
                      <a:pt x="204709" y="0"/>
                      <a:pt x="212483" y="0"/>
                    </a:cubicBezTo>
                    <a:cubicBezTo>
                      <a:pt x="212483" y="0"/>
                      <a:pt x="212483" y="0"/>
                      <a:pt x="231917" y="0"/>
                    </a:cubicBezTo>
                    <a:cubicBezTo>
                      <a:pt x="239691" y="0"/>
                      <a:pt x="246170" y="6476"/>
                      <a:pt x="246170" y="14248"/>
                    </a:cubicBezTo>
                    <a:cubicBezTo>
                      <a:pt x="246170" y="14248"/>
                      <a:pt x="246170" y="14248"/>
                      <a:pt x="246170" y="29791"/>
                    </a:cubicBezTo>
                    <a:cubicBezTo>
                      <a:pt x="246170" y="29791"/>
                      <a:pt x="246170" y="29791"/>
                      <a:pt x="268195" y="29791"/>
                    </a:cubicBezTo>
                    <a:cubicBezTo>
                      <a:pt x="279856" y="29791"/>
                      <a:pt x="288925" y="38858"/>
                      <a:pt x="288925" y="50516"/>
                    </a:cubicBezTo>
                    <a:cubicBezTo>
                      <a:pt x="288925" y="50516"/>
                      <a:pt x="288925" y="50516"/>
                      <a:pt x="288925" y="146366"/>
                    </a:cubicBezTo>
                    <a:cubicBezTo>
                      <a:pt x="288925" y="145071"/>
                      <a:pt x="287630" y="145071"/>
                      <a:pt x="286334" y="143775"/>
                    </a:cubicBezTo>
                    <a:cubicBezTo>
                      <a:pt x="274673" y="139889"/>
                      <a:pt x="263013" y="137299"/>
                      <a:pt x="250056" y="137299"/>
                    </a:cubicBezTo>
                    <a:cubicBezTo>
                      <a:pt x="238396" y="137299"/>
                      <a:pt x="225439" y="139889"/>
                      <a:pt x="215074" y="143775"/>
                    </a:cubicBezTo>
                    <a:cubicBezTo>
                      <a:pt x="203413" y="148956"/>
                      <a:pt x="194344" y="155433"/>
                      <a:pt x="185275" y="164500"/>
                    </a:cubicBezTo>
                    <a:cubicBezTo>
                      <a:pt x="177501" y="172272"/>
                      <a:pt x="169727" y="182634"/>
                      <a:pt x="165840" y="192996"/>
                    </a:cubicBezTo>
                    <a:cubicBezTo>
                      <a:pt x="160658" y="204653"/>
                      <a:pt x="158066" y="216311"/>
                      <a:pt x="158066" y="229264"/>
                    </a:cubicBezTo>
                    <a:cubicBezTo>
                      <a:pt x="158066" y="239626"/>
                      <a:pt x="160658" y="249988"/>
                      <a:pt x="163249" y="260350"/>
                    </a:cubicBezTo>
                    <a:cubicBezTo>
                      <a:pt x="163249" y="260350"/>
                      <a:pt x="163249" y="260350"/>
                      <a:pt x="22025" y="260350"/>
                    </a:cubicBezTo>
                    <a:cubicBezTo>
                      <a:pt x="9069" y="260350"/>
                      <a:pt x="0" y="249988"/>
                      <a:pt x="0" y="238330"/>
                    </a:cubicBezTo>
                    <a:cubicBezTo>
                      <a:pt x="0" y="238330"/>
                      <a:pt x="0" y="238330"/>
                      <a:pt x="0" y="50516"/>
                    </a:cubicBezTo>
                    <a:cubicBezTo>
                      <a:pt x="0" y="38858"/>
                      <a:pt x="9069" y="29791"/>
                      <a:pt x="22025" y="29791"/>
                    </a:cubicBezTo>
                    <a:cubicBezTo>
                      <a:pt x="22025" y="29791"/>
                      <a:pt x="22025" y="29791"/>
                      <a:pt x="44051" y="29791"/>
                    </a:cubicBezTo>
                    <a:cubicBezTo>
                      <a:pt x="44051" y="29791"/>
                      <a:pt x="44051" y="29791"/>
                      <a:pt x="44051" y="14248"/>
                    </a:cubicBezTo>
                    <a:cubicBezTo>
                      <a:pt x="44051" y="6476"/>
                      <a:pt x="50529" y="0"/>
                      <a:pt x="58303" y="0"/>
                    </a:cubicBezTo>
                    <a:close/>
                  </a:path>
                </a:pathLst>
              </a:custGeom>
              <a:solidFill>
                <a:srgbClr val="C0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sp>
          <p:nvSpPr>
            <p:cNvPr id="6" name="文本框 109"/>
            <p:cNvSpPr txBox="1"/>
            <p:nvPr/>
          </p:nvSpPr>
          <p:spPr>
            <a:xfrm>
              <a:off x="6799321" y="4422803"/>
              <a:ext cx="595035" cy="338554"/>
            </a:xfrm>
            <a:prstGeom prst="rect">
              <a:avLst/>
            </a:prstGeom>
            <a:noFill/>
          </p:spPr>
          <p:txBody>
            <a:bodyPr wrap="none" rtlCol="0">
              <a:spAutoFit/>
              <a:scene3d>
                <a:camera prst="orthographicFront"/>
                <a:lightRig rig="threePt" dir="t"/>
              </a:scene3d>
              <a:sp3d contourW="12700"/>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rPr>
                <a:t>班级</a:t>
              </a:r>
              <a:endParaRPr kumimoji="0" lang="en-US" altLang="zh-CN" sz="1600"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endParaRPr>
            </a:p>
          </p:txBody>
        </p:sp>
      </p:grpSp>
      <p:sp>
        <p:nvSpPr>
          <p:cNvPr id="11" name="矩形 10"/>
          <p:cNvSpPr/>
          <p:nvPr/>
        </p:nvSpPr>
        <p:spPr>
          <a:xfrm>
            <a:off x="1466215" y="1270635"/>
            <a:ext cx="9258935" cy="2553335"/>
          </a:xfrm>
          <a:prstGeom prst="rect">
            <a:avLst/>
          </a:prstGeom>
          <a:noFill/>
        </p:spPr>
        <p:txBody>
          <a:bodyPr wrap="square" rtlCol="0">
            <a:spAutoFit/>
          </a:bodyPr>
          <a:lstStyle/>
          <a:p>
            <a:pPr algn="ctr"/>
            <a:r>
              <a:rPr kumimoji="1" sz="8000" b="1" spc="400">
                <a:solidFill>
                  <a:srgbClr val="DE0000"/>
                </a:solidFill>
                <a:effectLst>
                  <a:outerShdw blurRad="50800" dist="38100" dir="2700000" algn="tl" rotWithShape="0">
                    <a:prstClr val="black">
                      <a:alpha val="6000"/>
                    </a:prstClr>
                  </a:outerShdw>
                </a:effectLst>
                <a:latin typeface="微软雅黑" panose="020B0503020204020204" pitchFamily="34" charset="-122"/>
                <a:ea typeface="微软雅黑" panose="020B0503020204020204" pitchFamily="34" charset="-122"/>
                <a:cs typeface="微软雅黑" panose="020B0503020204020204" pitchFamily="34" charset="-122"/>
              </a:rPr>
              <a:t>增强历史自觉</a:t>
            </a:r>
          </a:p>
          <a:p>
            <a:pPr algn="ctr"/>
            <a:r>
              <a:rPr kumimoji="1" sz="8000" b="1" spc="400">
                <a:solidFill>
                  <a:srgbClr val="DE0000"/>
                </a:solidFill>
                <a:effectLst>
                  <a:outerShdw blurRad="50800" dist="38100" dir="2700000" algn="tl" rotWithShape="0">
                    <a:prstClr val="black">
                      <a:alpha val="6000"/>
                    </a:prstClr>
                  </a:outerShdw>
                </a:effectLst>
                <a:latin typeface="微软雅黑" panose="020B0503020204020204" pitchFamily="34" charset="-122"/>
                <a:ea typeface="微软雅黑" panose="020B0503020204020204" pitchFamily="34" charset="-122"/>
                <a:cs typeface="微软雅黑" panose="020B0503020204020204" pitchFamily="34" charset="-122"/>
              </a:rPr>
              <a:t>坚定文化自信</a:t>
            </a:r>
          </a:p>
        </p:txBody>
      </p:sp>
      <p:pic>
        <p:nvPicPr>
          <p:cNvPr id="12" name="Picture 11"/>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5481955" y="184032"/>
            <a:ext cx="957580" cy="969645"/>
          </a:xfrm>
          <a:prstGeom prst="rect">
            <a:avLst/>
          </a:prstGeom>
          <a:noFill/>
          <a:extLst>
            <a:ext uri="{909E8E84-426E-40DD-AFC4-6F175D3DCCD1}">
              <a14:hiddenFill xmlns:a14="http://schemas.microsoft.com/office/drawing/2010/main">
                <a:solidFill>
                  <a:srgbClr val="FFFFFF"/>
                </a:solidFill>
              </a14:hiddenFill>
            </a:ext>
          </a:extLst>
        </p:spPr>
      </p:pic>
      <p:sp>
        <p:nvSpPr>
          <p:cNvPr id="13" name="矩形 12"/>
          <p:cNvSpPr/>
          <p:nvPr/>
        </p:nvSpPr>
        <p:spPr>
          <a:xfrm>
            <a:off x="1337310" y="3766185"/>
            <a:ext cx="9258935" cy="521970"/>
          </a:xfrm>
          <a:prstGeom prst="rect">
            <a:avLst/>
          </a:prstGeom>
          <a:noFill/>
        </p:spPr>
        <p:txBody>
          <a:bodyPr wrap="square" rtlCol="0">
            <a:spAutoFit/>
          </a:bodyPr>
          <a:lstStyle/>
          <a:p>
            <a:pPr algn="ctr"/>
            <a:r>
              <a:rPr kumimoji="1" sz="2800" spc="400" dirty="0" smtClean="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rPr>
              <a:t>—</a:t>
            </a:r>
            <a:r>
              <a:rPr kumimoji="1" lang="zh-CN" altLang="en-US" sz="2800" spc="400" dirty="0" smtClean="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rPr>
              <a:t>党员干部党建</a:t>
            </a:r>
            <a:r>
              <a:rPr kumimoji="1" lang="zh-CN" altLang="en-US" sz="2800" spc="400" dirty="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rPr>
              <a:t>主题</a:t>
            </a:r>
            <a:r>
              <a:rPr kumimoji="1" lang="zh-CN" altLang="en-US" sz="2800" spc="400" dirty="0" smtClean="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rPr>
              <a:t>学习课件</a:t>
            </a:r>
            <a:r>
              <a:rPr kumimoji="1" sz="2800" spc="400" dirty="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sym typeface="+mn-ea"/>
              </a:rPr>
              <a:t>—</a:t>
            </a:r>
            <a:endParaRPr kumimoji="1" sz="2800" spc="400" dirty="0">
              <a:solidFill>
                <a:srgbClr val="DE0000"/>
              </a:solidFill>
              <a:effectLst>
                <a:outerShdw blurRad="50800" dist="38100" dir="2700000" algn="tl" rotWithShape="0">
                  <a:prstClr val="black">
                    <a:alpha val="6000"/>
                  </a:prstClr>
                </a:outerShdw>
              </a:effectLst>
              <a:latin typeface="黑体" panose="02010609060101010101" charset="-122"/>
              <a:ea typeface="黑体" panose="02010609060101010101" charset="-122"/>
              <a:cs typeface="黑体" panose="02010609060101010101" charset="-122"/>
            </a:endParaRPr>
          </a:p>
        </p:txBody>
      </p:sp>
    </p:spTree>
    <p:extLst>
      <p:ext uri="{BB962C8B-B14F-4D97-AF65-F5344CB8AC3E}">
        <p14:creationId xmlns:p14="http://schemas.microsoft.com/office/powerpoint/2010/main" val="3512910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strVal val="(6*min(max(#ppt_w*#ppt_h,.3),1)-7.4)/-.7*#ppt_w"/>
                                          </p:val>
                                        </p:tav>
                                        <p:tav tm="100000">
                                          <p:val>
                                            <p:strVal val="#ppt_w"/>
                                          </p:val>
                                        </p:tav>
                                      </p:tavLst>
                                    </p:anim>
                                    <p:anim calcmode="lin" valueType="num">
                                      <p:cBhvr>
                                        <p:cTn id="8" dur="500" fill="hold"/>
                                        <p:tgtEl>
                                          <p:spTgt spid="11"/>
                                        </p:tgtEl>
                                        <p:attrNameLst>
                                          <p:attrName>ppt_h</p:attrName>
                                        </p:attrNameLst>
                                      </p:cBhvr>
                                      <p:tavLst>
                                        <p:tav tm="0">
                                          <p:val>
                                            <p:strVal val="(6*min(max(#ppt_w*#ppt_h,.3),1)-7.4)/-.7*#ppt_h"/>
                                          </p:val>
                                        </p:tav>
                                        <p:tav tm="100000">
                                          <p:val>
                                            <p:strVal val="#ppt_h"/>
                                          </p:val>
                                        </p:tav>
                                      </p:tavLst>
                                    </p:anim>
                                    <p:anim calcmode="lin" valueType="num">
                                      <p:cBhvr>
                                        <p:cTn id="9" dur="500" fill="hold"/>
                                        <p:tgtEl>
                                          <p:spTgt spid="11"/>
                                        </p:tgtEl>
                                        <p:attrNameLst>
                                          <p:attrName>ppt_x</p:attrName>
                                        </p:attrNameLst>
                                      </p:cBhvr>
                                      <p:tavLst>
                                        <p:tav tm="0">
                                          <p:val>
                                            <p:fltVal val="0.5"/>
                                          </p:val>
                                        </p:tav>
                                        <p:tav tm="100000">
                                          <p:val>
                                            <p:strVal val="#ppt_x"/>
                                          </p:val>
                                        </p:tav>
                                      </p:tavLst>
                                    </p:anim>
                                    <p:anim calcmode="lin" valueType="num">
                                      <p:cBhvr>
                                        <p:cTn id="10"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23" presetClass="entr" presetSubtype="36"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strVal val="(6*min(max(#ppt_w*#ppt_h,.3),1)-7.4)/-.7*#ppt_w"/>
                                          </p:val>
                                        </p:tav>
                                        <p:tav tm="100000">
                                          <p:val>
                                            <p:strVal val="#ppt_w"/>
                                          </p:val>
                                        </p:tav>
                                      </p:tavLst>
                                    </p:anim>
                                    <p:anim calcmode="lin" valueType="num">
                                      <p:cBhvr>
                                        <p:cTn id="21" dur="500" fill="hold"/>
                                        <p:tgtEl>
                                          <p:spTgt spid="13"/>
                                        </p:tgtEl>
                                        <p:attrNameLst>
                                          <p:attrName>ppt_h</p:attrName>
                                        </p:attrNameLst>
                                      </p:cBhvr>
                                      <p:tavLst>
                                        <p:tav tm="0">
                                          <p:val>
                                            <p:strVal val="(6*min(max(#ppt_w*#ppt_h,.3),1)-7.4)/-.7*#ppt_h"/>
                                          </p:val>
                                        </p:tav>
                                        <p:tav tm="100000">
                                          <p:val>
                                            <p:strVal val="#ppt_h"/>
                                          </p:val>
                                        </p:tav>
                                      </p:tavLst>
                                    </p:anim>
                                    <p:anim calcmode="lin" valueType="num">
                                      <p:cBhvr>
                                        <p:cTn id="22" dur="500" fill="hold"/>
                                        <p:tgtEl>
                                          <p:spTgt spid="13"/>
                                        </p:tgtEl>
                                        <p:attrNameLst>
                                          <p:attrName>ppt_x</p:attrName>
                                        </p:attrNameLst>
                                      </p:cBhvr>
                                      <p:tavLst>
                                        <p:tav tm="0">
                                          <p:val>
                                            <p:fltVal val="0.5"/>
                                          </p:val>
                                        </p:tav>
                                        <p:tav tm="100000">
                                          <p:val>
                                            <p:strVal val="#ppt_x"/>
                                          </p:val>
                                        </p:tav>
                                      </p:tavLst>
                                    </p:anim>
                                    <p:anim calcmode="lin" valueType="num">
                                      <p:cBhvr>
                                        <p:cTn id="23"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A-102240"/>
          <p:cNvCxnSpPr/>
          <p:nvPr>
            <p:custDataLst>
              <p:tags r:id="rId1"/>
            </p:custDataLst>
          </p:nvPr>
        </p:nvCxnSpPr>
        <p:spPr>
          <a:xfrm>
            <a:off x="1215639" y="97992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2"/>
            </p:custDataLst>
          </p:nvPr>
        </p:nvSpPr>
        <p:spPr>
          <a:xfrm>
            <a:off x="1215639" y="354284"/>
            <a:ext cx="2926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文化自信的文明渊源</a:t>
            </a:r>
          </a:p>
        </p:txBody>
      </p:sp>
      <p:sp>
        <p:nvSpPr>
          <p:cNvPr id="5" name="矩形: 圆角 27"/>
          <p:cNvSpPr/>
          <p:nvPr/>
        </p:nvSpPr>
        <p:spPr>
          <a:xfrm>
            <a:off x="2506345" y="1373505"/>
            <a:ext cx="6566535" cy="57594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800" dirty="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中华民族有五千多年的文明史</a:t>
            </a:r>
          </a:p>
        </p:txBody>
      </p:sp>
      <p:grpSp>
        <p:nvGrpSpPr>
          <p:cNvPr id="6" name="组合 5"/>
          <p:cNvGrpSpPr/>
          <p:nvPr/>
        </p:nvGrpSpPr>
        <p:grpSpPr>
          <a:xfrm>
            <a:off x="1502238" y="1324389"/>
            <a:ext cx="720000" cy="720000"/>
            <a:chOff x="2052609" y="1752600"/>
            <a:chExt cx="720000" cy="720000"/>
          </a:xfrm>
        </p:grpSpPr>
        <p:sp>
          <p:nvSpPr>
            <p:cNvPr id="7"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8"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
        <p:nvSpPr>
          <p:cNvPr id="9" name="矩形 8"/>
          <p:cNvSpPr/>
          <p:nvPr/>
        </p:nvSpPr>
        <p:spPr>
          <a:xfrm>
            <a:off x="2681994" y="2054817"/>
            <a:ext cx="8322704" cy="4154170"/>
          </a:xfrm>
          <a:prstGeom prst="rect">
            <a:avLst/>
          </a:prstGeom>
        </p:spPr>
        <p:txBody>
          <a:bodyPr wrap="square">
            <a:spAutoFit/>
          </a:bodyPr>
          <a:lstStyle/>
          <a:p>
            <a:pPr marL="285750" lvl="0" indent="-285750" algn="just">
              <a:lnSpc>
                <a:spcPct val="150000"/>
              </a:lnSpc>
              <a:buClr>
                <a:srgbClr val="C00000"/>
              </a:buClr>
              <a:buFont typeface="Wingdings" panose="05000000000000000000" charset="0"/>
              <a:buChar char="u"/>
              <a:defRPr/>
            </a:pPr>
            <a:r>
              <a:rPr sz="1600" dirty="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在漫长的历史长河中可以探寻出文化自信的生成轨迹：从旧石器时代和新石器时代中华文明的萌芽，到夏商周时期中华文明的初现，再到封建时代中华文明的逐渐成熟并引领世界文明潮流，辉煌中华文明历史积淀下形成的历史自觉赋予了我们无比强大的对中华文明的自信心。</a:t>
            </a:r>
          </a:p>
          <a:p>
            <a:pPr marL="285750" lvl="0" indent="-285750" algn="just">
              <a:lnSpc>
                <a:spcPct val="150000"/>
              </a:lnSpc>
              <a:buClr>
                <a:srgbClr val="C00000"/>
              </a:buClr>
              <a:buFont typeface="Wingdings" panose="05000000000000000000" charset="0"/>
              <a:buChar char="u"/>
              <a:defRPr/>
            </a:pPr>
            <a:r>
              <a:rPr sz="1600" dirty="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近代以来是中华文明蒙难蒙尘的时代，但是从太平天国运动、洋务运动，到百日维新、辛亥革命，再到新文化运动，从对西方文明器物和制度层面的学习，到对西方文化层面的借鉴，无数仁人志士以高度的历史自觉，为了中华文明的复兴进行了艰辛探索，也印证了兼收并蓄、开放包容的文明特质是中华文明保持旺盛生命力的关键所在。中国共产党登上历史舞台后，中华文明的复兴有了真正的主心骨。</a:t>
            </a:r>
          </a:p>
          <a:p>
            <a:pPr marL="285750" lvl="0" indent="-285750" algn="just">
              <a:lnSpc>
                <a:spcPct val="150000"/>
              </a:lnSpc>
              <a:buClr>
                <a:srgbClr val="C00000"/>
              </a:buClr>
              <a:buFont typeface="Wingdings" panose="05000000000000000000" charset="0"/>
              <a:buChar char="u"/>
              <a:defRPr/>
            </a:pPr>
            <a:r>
              <a:rPr sz="1600" dirty="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中国共产党以高度的历史自觉，带领历经磨难的中国人民和中华民族迎来了从站起来、富起来到强起来的历史性飞跃，文化自信有了更加坚实的历史根基。</a:t>
            </a:r>
          </a:p>
        </p:txBody>
      </p:sp>
    </p:spTree>
  </p:cSld>
  <p:clrMapOvr>
    <a:masterClrMapping/>
  </p:clrMapOvr>
  <mc:AlternateContent xmlns:mc="http://schemas.openxmlformats.org/markup-compatibility/2006" xmlns:p14="http://schemas.microsoft.com/office/powerpoint/2010/main">
    <mc:Choice Requires="p14">
      <p:transition spd="slow" p14:dur="1250" advClick="0" advTm="9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9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nodeType="afterGroup">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A-102240"/>
          <p:cNvCxnSpPr/>
          <p:nvPr>
            <p:custDataLst>
              <p:tags r:id="rId1"/>
            </p:custDataLst>
          </p:nvPr>
        </p:nvCxnSpPr>
        <p:spPr>
          <a:xfrm>
            <a:off x="1215639" y="97992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2"/>
            </p:custDataLst>
          </p:nvPr>
        </p:nvSpPr>
        <p:spPr>
          <a:xfrm>
            <a:off x="1215639" y="354284"/>
            <a:ext cx="2926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文化自信的文明渊源</a:t>
            </a:r>
          </a:p>
        </p:txBody>
      </p:sp>
      <p:sp>
        <p:nvSpPr>
          <p:cNvPr id="5" name="矩形: 圆角 27"/>
          <p:cNvSpPr/>
          <p:nvPr/>
        </p:nvSpPr>
        <p:spPr>
          <a:xfrm>
            <a:off x="2506345" y="1373505"/>
            <a:ext cx="6566535" cy="57594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80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从文明的延续性层面看</a:t>
            </a:r>
          </a:p>
        </p:txBody>
      </p:sp>
      <p:grpSp>
        <p:nvGrpSpPr>
          <p:cNvPr id="6" name="组合 5"/>
          <p:cNvGrpSpPr/>
          <p:nvPr/>
        </p:nvGrpSpPr>
        <p:grpSpPr>
          <a:xfrm>
            <a:off x="1502238" y="1324389"/>
            <a:ext cx="720000" cy="720000"/>
            <a:chOff x="2052609" y="1752600"/>
            <a:chExt cx="720000" cy="720000"/>
          </a:xfrm>
        </p:grpSpPr>
        <p:sp>
          <p:nvSpPr>
            <p:cNvPr id="7"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8"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
        <p:nvSpPr>
          <p:cNvPr id="9" name="矩形 8"/>
          <p:cNvSpPr/>
          <p:nvPr/>
        </p:nvSpPr>
        <p:spPr>
          <a:xfrm>
            <a:off x="1214755" y="2054860"/>
            <a:ext cx="9605010" cy="4154170"/>
          </a:xfrm>
          <a:prstGeom prst="rect">
            <a:avLst/>
          </a:prstGeom>
        </p:spPr>
        <p:txBody>
          <a:bodyPr wrap="square">
            <a:spAutoFit/>
          </a:bodyPr>
          <a:lstStyle/>
          <a:p>
            <a:pPr lvl="0" indent="0" algn="just">
              <a:lnSpc>
                <a:spcPct val="150000"/>
              </a:lnSpc>
              <a:buClr>
                <a:srgbClr val="C00000"/>
              </a:buClr>
              <a:buFont typeface="Wingdings" panose="05000000000000000000" charset="0"/>
              <a:buNone/>
              <a:defRPr/>
            </a:pPr>
            <a:r>
              <a:rPr sz="160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中华文明是四大文明古国中唯一没有出现文化断层的文明形态。</a:t>
            </a:r>
            <a:r>
              <a:rPr sz="160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古印度、古埃及和古巴比伦的文化都因为外族入侵而沉睡或覆灭，中华文明虽然经历了数千年的王朝更迭，内忧外患频仍，却从未中断过，始终保持着顽强的生命伟力。两千多年来，中国一直作为一个文明国家而存在，中华文明塑造了现在的中国。中华民族对自己国家和民族的历史、文化及未来，始终有着坚定的自信。近代以来，强烈的国家认同、民族认同，曾经在内心深处极大地激发了一代又一代爱国志士深信中国不会亡、中华民族不会亡。抗日战争时期，即使敌我双方在经济、军事、政治组织能力和综合国力对比非常悬殊的条件下，我们仍然相信，最后的胜利是中国的。如今的中国是历史之中国的延续，如今的文明是历史之文明的传承。习近平总书记指出，“在五千多年漫长文明发展史中，中国人民创造了璀璨夺目的中华文明，为人类文明进步事业作出了重大贡献。”今天，在中外文明交流对话时，我们也依然保持对自身文明的自信和定力。我们创造了伟大的中华文明，我们也能够继续拓展和走好适合中国国情的发展道路，为人类探索出中国式现代化道路，形成人类文明新形态，对人类文明作出更大的贡献。</a:t>
            </a:r>
          </a:p>
        </p:txBody>
      </p:sp>
    </p:spTree>
  </p:cSld>
  <p:clrMapOvr>
    <a:masterClrMapping/>
  </p:clrMapOvr>
  <mc:AlternateContent xmlns:mc="http://schemas.openxmlformats.org/markup-compatibility/2006" xmlns:p14="http://schemas.microsoft.com/office/powerpoint/2010/main">
    <mc:Choice Requires="p14">
      <p:transition spd="slow" p14:dur="1250" advClick="0" advTm="9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9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nodeType="afterGroup">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PA-102214"/>
          <p:cNvGrpSpPr/>
          <p:nvPr>
            <p:custDataLst>
              <p:tags r:id="rId1"/>
            </p:custDataLst>
          </p:nvPr>
        </p:nvGrpSpPr>
        <p:grpSpPr>
          <a:xfrm>
            <a:off x="3846278" y="2731919"/>
            <a:ext cx="4430853" cy="185620"/>
            <a:chOff x="1188720" y="5402328"/>
            <a:chExt cx="9814562" cy="411158"/>
          </a:xfrm>
          <a:solidFill>
            <a:srgbClr val="FFE699"/>
          </a:solidFill>
        </p:grpSpPr>
        <p:sp>
          <p:nvSpPr>
            <p:cNvPr id="58" name="PA-矩形 10"/>
            <p:cNvSpPr/>
            <p:nvPr>
              <p:custDataLst>
                <p:tags r:id="rId4"/>
              </p:custDataLst>
            </p:nvPr>
          </p:nvSpPr>
          <p:spPr>
            <a:xfrm>
              <a:off x="1188720"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59" name="PA-矩形 11"/>
            <p:cNvSpPr/>
            <p:nvPr>
              <p:custDataLst>
                <p:tags r:id="rId5"/>
              </p:custDataLst>
            </p:nvPr>
          </p:nvSpPr>
          <p:spPr>
            <a:xfrm>
              <a:off x="7000242"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nvGrpSpPr>
            <p:cNvPr id="60" name="组合 59"/>
            <p:cNvGrpSpPr/>
            <p:nvPr/>
          </p:nvGrpSpPr>
          <p:grpSpPr>
            <a:xfrm>
              <a:off x="5406442" y="5402328"/>
              <a:ext cx="1379118" cy="411158"/>
              <a:chOff x="5402520" y="5402328"/>
              <a:chExt cx="1379118" cy="411158"/>
            </a:xfrm>
            <a:grpFill/>
          </p:grpSpPr>
          <p:sp>
            <p:nvSpPr>
              <p:cNvPr id="61" name="PA-5-Point Star 13"/>
              <p:cNvSpPr/>
              <p:nvPr>
                <p:custDataLst>
                  <p:tags r:id="rId6"/>
                </p:custDataLst>
              </p:nvPr>
            </p:nvSpPr>
            <p:spPr>
              <a:xfrm>
                <a:off x="5886500" y="5402328"/>
                <a:ext cx="411158" cy="41115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2" name="PA-5-Point Star 14"/>
              <p:cNvSpPr/>
              <p:nvPr>
                <p:custDataLst>
                  <p:tags r:id="rId7"/>
                </p:custDataLst>
              </p:nvPr>
            </p:nvSpPr>
            <p:spPr>
              <a:xfrm>
                <a:off x="5586085" y="5483448"/>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3" name="PA-5-Point Star 15"/>
              <p:cNvSpPr/>
              <p:nvPr>
                <p:custDataLst>
                  <p:tags r:id="rId8"/>
                </p:custDataLst>
              </p:nvPr>
            </p:nvSpPr>
            <p:spPr>
              <a:xfrm>
                <a:off x="6349155" y="5494700"/>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4" name="PA-5-Point Star 16"/>
              <p:cNvSpPr/>
              <p:nvPr>
                <p:custDataLst>
                  <p:tags r:id="rId9"/>
                </p:custDataLst>
              </p:nvPr>
            </p:nvSpPr>
            <p:spPr>
              <a:xfrm>
                <a:off x="540252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5" name="PA-5-Point Star 17"/>
              <p:cNvSpPr/>
              <p:nvPr>
                <p:custDataLst>
                  <p:tags r:id="rId10"/>
                </p:custDataLst>
              </p:nvPr>
            </p:nvSpPr>
            <p:spPr>
              <a:xfrm>
                <a:off x="664957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grpSp>
      <p:sp>
        <p:nvSpPr>
          <p:cNvPr id="66" name="PA-102215"/>
          <p:cNvSpPr/>
          <p:nvPr>
            <p:custDataLst>
              <p:tags r:id="rId2"/>
            </p:custDataLst>
          </p:nvPr>
        </p:nvSpPr>
        <p:spPr>
          <a:xfrm>
            <a:off x="1742440" y="3079750"/>
            <a:ext cx="8706485" cy="798830"/>
          </a:xfrm>
          <a:prstGeom prst="rect">
            <a:avLst/>
          </a:prstGeom>
        </p:spPr>
        <p:txBody>
          <a:bodyPr wrap="square">
            <a:spAutoFit/>
          </a:bodyPr>
          <a:lstStyle/>
          <a:p>
            <a:pPr algn="ctr"/>
            <a:r>
              <a:rPr lang="zh-CN" altLang="en-US" sz="46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sym typeface="Arial" panose="020B0604020202020204" pitchFamily="34" charset="0"/>
              </a:rPr>
              <a:t>文化自信的历史担当</a:t>
            </a:r>
          </a:p>
        </p:txBody>
      </p:sp>
      <p:sp>
        <p:nvSpPr>
          <p:cNvPr id="67" name="PA-102224"/>
          <p:cNvSpPr/>
          <p:nvPr>
            <p:custDataLst>
              <p:tags r:id="rId3"/>
            </p:custDataLst>
          </p:nvPr>
        </p:nvSpPr>
        <p:spPr>
          <a:xfrm>
            <a:off x="4527203" y="1811300"/>
            <a:ext cx="3074670" cy="768350"/>
          </a:xfrm>
          <a:prstGeom prst="rect">
            <a:avLst/>
          </a:prstGeom>
        </p:spPr>
        <p:txBody>
          <a:bodyPr wrap="none">
            <a:spAutoFit/>
          </a:bodyPr>
          <a:lstStyle/>
          <a:p>
            <a:pPr lvl="0" algn="ct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 </a:t>
            </a:r>
            <a:r>
              <a:rPr lang="zh-CN" altLang="en-US"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第三部分 </a:t>
            </a: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a:t>
            </a:r>
          </a:p>
        </p:txBody>
      </p:sp>
      <p:pic>
        <p:nvPicPr>
          <p:cNvPr id="29" name="Picture 11"/>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auto">
          <a:xfrm>
            <a:off x="212725" y="334010"/>
            <a:ext cx="671195" cy="679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revea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500" fill="hold"/>
                                        <p:tgtEl>
                                          <p:spTgt spid="67"/>
                                        </p:tgtEl>
                                        <p:attrNameLst>
                                          <p:attrName>ppt_w</p:attrName>
                                        </p:attrNameLst>
                                      </p:cBhvr>
                                      <p:tavLst>
                                        <p:tav tm="0">
                                          <p:val>
                                            <p:strVal val="(6*min(max(#ppt_w*#ppt_h,.3),1)-7.4)/-.7*#ppt_w"/>
                                          </p:val>
                                        </p:tav>
                                        <p:tav tm="100000">
                                          <p:val>
                                            <p:strVal val="#ppt_w"/>
                                          </p:val>
                                        </p:tav>
                                      </p:tavLst>
                                    </p:anim>
                                    <p:anim calcmode="lin" valueType="num">
                                      <p:cBhvr>
                                        <p:cTn id="8" dur="500" fill="hold"/>
                                        <p:tgtEl>
                                          <p:spTgt spid="67"/>
                                        </p:tgtEl>
                                        <p:attrNameLst>
                                          <p:attrName>ppt_h</p:attrName>
                                        </p:attrNameLst>
                                      </p:cBhvr>
                                      <p:tavLst>
                                        <p:tav tm="0">
                                          <p:val>
                                            <p:strVal val="(6*min(max(#ppt_w*#ppt_h,.3),1)-7.4)/-.7*#ppt_h"/>
                                          </p:val>
                                        </p:tav>
                                        <p:tav tm="100000">
                                          <p:val>
                                            <p:strVal val="#ppt_h"/>
                                          </p:val>
                                        </p:tav>
                                      </p:tavLst>
                                    </p:anim>
                                    <p:anim calcmode="lin" valueType="num">
                                      <p:cBhvr>
                                        <p:cTn id="9" dur="500" fill="hold"/>
                                        <p:tgtEl>
                                          <p:spTgt spid="67"/>
                                        </p:tgtEl>
                                        <p:attrNameLst>
                                          <p:attrName>ppt_x</p:attrName>
                                        </p:attrNameLst>
                                      </p:cBhvr>
                                      <p:tavLst>
                                        <p:tav tm="0">
                                          <p:val>
                                            <p:fltVal val="0.5"/>
                                          </p:val>
                                        </p:tav>
                                        <p:tav tm="100000">
                                          <p:val>
                                            <p:strVal val="#ppt_x"/>
                                          </p:val>
                                        </p:tav>
                                      </p:tavLst>
                                    </p:anim>
                                    <p:anim calcmode="lin" valueType="num">
                                      <p:cBhvr>
                                        <p:cTn id="10"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53" presetClass="entr" presetSubtype="0"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500" fill="hold"/>
                                        <p:tgtEl>
                                          <p:spTgt spid="57"/>
                                        </p:tgtEl>
                                        <p:attrNameLst>
                                          <p:attrName>ppt_w</p:attrName>
                                        </p:attrNameLst>
                                      </p:cBhvr>
                                      <p:tavLst>
                                        <p:tav tm="0">
                                          <p:val>
                                            <p:fltVal val="0"/>
                                          </p:val>
                                        </p:tav>
                                        <p:tav tm="100000">
                                          <p:val>
                                            <p:strVal val="#ppt_w"/>
                                          </p:val>
                                        </p:tav>
                                      </p:tavLst>
                                    </p:anim>
                                    <p:anim calcmode="lin" valueType="num">
                                      <p:cBhvr>
                                        <p:cTn id="15" dur="500" fill="hold"/>
                                        <p:tgtEl>
                                          <p:spTgt spid="57"/>
                                        </p:tgtEl>
                                        <p:attrNameLst>
                                          <p:attrName>ppt_h</p:attrName>
                                        </p:attrNameLst>
                                      </p:cBhvr>
                                      <p:tavLst>
                                        <p:tav tm="0">
                                          <p:val>
                                            <p:fltVal val="0"/>
                                          </p:val>
                                        </p:tav>
                                        <p:tav tm="100000">
                                          <p:val>
                                            <p:strVal val="#ppt_h"/>
                                          </p:val>
                                        </p:tav>
                                      </p:tavLst>
                                    </p:anim>
                                    <p:animEffect transition="in" filter="fade">
                                      <p:cBhvr>
                                        <p:cTn id="16" dur="500"/>
                                        <p:tgtEl>
                                          <p:spTgt spid="57"/>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left)">
                                      <p:cBhvr>
                                        <p:cTn id="2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A-102240"/>
          <p:cNvCxnSpPr/>
          <p:nvPr>
            <p:custDataLst>
              <p:tags r:id="rId1"/>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2"/>
            </p:custDataLst>
          </p:nvPr>
        </p:nvSpPr>
        <p:spPr>
          <a:xfrm>
            <a:off x="1215639" y="354284"/>
            <a:ext cx="2926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文化自信的历史担当</a:t>
            </a:r>
          </a:p>
        </p:txBody>
      </p:sp>
      <p:sp>
        <p:nvSpPr>
          <p:cNvPr id="21" name="PA-1022127"/>
          <p:cNvSpPr>
            <a:spLocks noChangeArrowheads="1"/>
          </p:cNvSpPr>
          <p:nvPr>
            <p:custDataLst>
              <p:tags r:id="rId3"/>
            </p:custDataLst>
          </p:nvPr>
        </p:nvSpPr>
        <p:spPr bwMode="auto">
          <a:xfrm>
            <a:off x="1216025" y="1203960"/>
            <a:ext cx="1035748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eaLnBrk="1">
              <a:lnSpc>
                <a:spcPct val="150000"/>
              </a:lnSpc>
              <a:buClr>
                <a:srgbClr val="FF0000"/>
              </a:buClr>
            </a:pPr>
            <a:r>
              <a:rPr lang="zh-CN" altLang="en-US" b="1">
                <a:solidFill>
                  <a:srgbClr val="C00000"/>
                </a:solidFill>
                <a:latin typeface="思源黑体 CN Heavy" panose="020B0A00000000000000" pitchFamily="34" charset="-122"/>
                <a:ea typeface="思源黑体 CN Heavy" panose="020B0A00000000000000" pitchFamily="34" charset="-122"/>
              </a:rPr>
              <a:t>担当中华民族伟大复兴的历史自觉。近代以后，西方文明的蓬勃发展与中华文明的停滞不前形成鲜明对比，中华文明开始落后于西方。因此，中国共产党面临着复兴中华文化，让历史上的中国重新焕发生机与活力的历史重任。习近平总书记强调的“没有高度的文化自信，没有文化的繁荣兴盛，就没有中华民族伟大复兴”，诠释了中华文化复兴和中华民族伟大复兴相互融通、内在一致。</a:t>
            </a:r>
          </a:p>
        </p:txBody>
      </p:sp>
      <p:pic>
        <p:nvPicPr>
          <p:cNvPr id="42" name="Aitds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45795" y="3281680"/>
            <a:ext cx="1442720" cy="1351280"/>
          </a:xfrm>
          <a:prstGeom prst="rect">
            <a:avLst/>
          </a:prstGeom>
        </p:spPr>
      </p:pic>
      <p:sp>
        <p:nvSpPr>
          <p:cNvPr id="43" name="Aitds8"/>
          <p:cNvSpPr/>
          <p:nvPr/>
        </p:nvSpPr>
        <p:spPr>
          <a:xfrm>
            <a:off x="2201545" y="3346450"/>
            <a:ext cx="9292590" cy="2990850"/>
          </a:xfrm>
          <a:prstGeom prst="roundRect">
            <a:avLst>
              <a:gd name="adj" fmla="val 9269"/>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阿里巴巴普惠体" panose="00020600040101010101" pitchFamily="18" charset="-122"/>
              <a:ea typeface="阿里巴巴普惠体" panose="00020600040101010101" pitchFamily="18" charset="-122"/>
              <a:cs typeface="+mn-ea"/>
              <a:sym typeface="+mn-lt"/>
            </a:endParaRPr>
          </a:p>
        </p:txBody>
      </p:sp>
      <p:sp>
        <p:nvSpPr>
          <p:cNvPr id="44" name="Aitds9"/>
          <p:cNvSpPr/>
          <p:nvPr/>
        </p:nvSpPr>
        <p:spPr>
          <a:xfrm>
            <a:off x="2439670" y="3454400"/>
            <a:ext cx="8870315" cy="2219960"/>
          </a:xfrm>
          <a:prstGeom prst="rect">
            <a:avLst/>
          </a:prstGeom>
        </p:spPr>
        <p:txBody>
          <a:bodyPr wrap="square" lIns="63498" tIns="31749" rIns="63498" bIns="31749">
            <a:spAutoFit/>
          </a:bodyPr>
          <a:lstStyle/>
          <a:p>
            <a:pPr lvl="0" algn="just">
              <a:lnSpc>
                <a:spcPct val="130000"/>
              </a:lnSpc>
              <a:buClr>
                <a:srgbClr val="C00000"/>
              </a:buClr>
              <a:defRPr/>
            </a:pPr>
            <a:r>
              <a:rPr>
                <a:sym typeface="+mn-lt"/>
              </a:rPr>
              <a:t>一方面，文化复兴是民族复兴的基础和前提。文化是一个民族的基因与血脉，是一个民族历史的见证与传承，更是一个民族的灵魂与未来。另一方面，文化是民族的文化，文化复兴代表了民族的重新崛起。文化复兴能够增强民族复兴的精神凝聚力、社会号召力、团结向心力、国际竞争力。因此，推动中华民族的伟大复兴，是文化自信的一种历史担当，也是一种历史自觉的体现。进入新时代，“实现中华民族伟大复兴进入了不可逆转的历史进程”，也可以说，中华文化复兴同样进入了“不可逆转的历史进程”。</a:t>
            </a:r>
          </a:p>
        </p:txBody>
      </p:sp>
    </p:spTree>
  </p:cSld>
  <p:clrMapOvr>
    <a:masterClrMapping/>
  </p:clrMapOvr>
  <p:transition spd="slow" advClick="0" advTm="9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fade">
                                      <p:cBhvr>
                                        <p:cTn id="11" dur="1000"/>
                                        <p:tgtEl>
                                          <p:spTgt spid="42"/>
                                        </p:tgtEl>
                                      </p:cBhvr>
                                    </p:animEffect>
                                    <p:anim calcmode="lin" valueType="num">
                                      <p:cBhvr>
                                        <p:cTn id="12" dur="1000" fill="hold"/>
                                        <p:tgtEl>
                                          <p:spTgt spid="42"/>
                                        </p:tgtEl>
                                        <p:attrNameLst>
                                          <p:attrName>ppt_x</p:attrName>
                                        </p:attrNameLst>
                                      </p:cBhvr>
                                      <p:tavLst>
                                        <p:tav tm="0">
                                          <p:val>
                                            <p:strVal val="#ppt_x"/>
                                          </p:val>
                                        </p:tav>
                                        <p:tav tm="100000">
                                          <p:val>
                                            <p:strVal val="#ppt_x"/>
                                          </p:val>
                                        </p:tav>
                                      </p:tavLst>
                                    </p:anim>
                                    <p:anim calcmode="lin" valueType="num">
                                      <p:cBhvr>
                                        <p:cTn id="13" dur="1000" fill="hold"/>
                                        <p:tgtEl>
                                          <p:spTgt spid="42"/>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randombar(horizontal)">
                                      <p:cBhvr>
                                        <p:cTn id="17" dur="500"/>
                                        <p:tgtEl>
                                          <p:spTgt spid="44"/>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randombar(horizontal)">
                                      <p:cBhvr>
                                        <p:cTn id="2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43" grpId="0" animBg="1"/>
      <p:bldP spid="4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932833" y="696036"/>
            <a:ext cx="3259167" cy="6161965"/>
          </a:xfrm>
          <a:prstGeom prst="rect">
            <a:avLst/>
          </a:prstGeom>
        </p:spPr>
      </p:pic>
      <p:sp>
        <p:nvSpPr>
          <p:cNvPr id="2" name="PA-102239"/>
          <p:cNvSpPr/>
          <p:nvPr>
            <p:custDataLst>
              <p:tags r:id="rId1"/>
            </p:custDataLst>
          </p:nvPr>
        </p:nvSpPr>
        <p:spPr bwMode="auto">
          <a:xfrm>
            <a:off x="348131" y="236775"/>
            <a:ext cx="779644" cy="69668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350"/>
          </a:p>
        </p:txBody>
      </p:sp>
      <p:cxnSp>
        <p:nvCxnSpPr>
          <p:cNvPr id="3" name="PA-102240"/>
          <p:cNvCxnSpPr/>
          <p:nvPr>
            <p:custDataLst>
              <p:tags r:id="rId2"/>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3"/>
            </p:custDataLst>
          </p:nvPr>
        </p:nvSpPr>
        <p:spPr>
          <a:xfrm>
            <a:off x="1215639" y="354284"/>
            <a:ext cx="2926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文化自信的历史担当</a:t>
            </a:r>
          </a:p>
        </p:txBody>
      </p:sp>
      <p:sp>
        <p:nvSpPr>
          <p:cNvPr id="43" name="Aitds8"/>
          <p:cNvSpPr/>
          <p:nvPr/>
        </p:nvSpPr>
        <p:spPr>
          <a:xfrm>
            <a:off x="824230" y="1638300"/>
            <a:ext cx="8378825" cy="4853940"/>
          </a:xfrm>
          <a:prstGeom prst="roundRect">
            <a:avLst>
              <a:gd name="adj" fmla="val 9269"/>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阿里巴巴普惠体" panose="00020600040101010101" pitchFamily="18" charset="-122"/>
              <a:ea typeface="阿里巴巴普惠体" panose="00020600040101010101" pitchFamily="18" charset="-122"/>
              <a:cs typeface="+mn-ea"/>
              <a:sym typeface="+mn-lt"/>
            </a:endParaRPr>
          </a:p>
        </p:txBody>
      </p:sp>
      <p:sp>
        <p:nvSpPr>
          <p:cNvPr id="44" name="Aitds9"/>
          <p:cNvSpPr/>
          <p:nvPr/>
        </p:nvSpPr>
        <p:spPr>
          <a:xfrm>
            <a:off x="1070864" y="1748716"/>
            <a:ext cx="7989433" cy="4632325"/>
          </a:xfrm>
          <a:prstGeom prst="rect">
            <a:avLst/>
          </a:prstGeom>
        </p:spPr>
        <p:txBody>
          <a:bodyPr wrap="square" lIns="63498" tIns="31749" rIns="63498" bIns="31749">
            <a:spAutoFit/>
          </a:bodyPr>
          <a:lstStyle/>
          <a:p>
            <a:pPr lvl="0" algn="just">
              <a:lnSpc>
                <a:spcPct val="150000"/>
              </a:lnSpc>
              <a:buClr>
                <a:srgbClr val="C00000"/>
              </a:buClr>
              <a:defRPr/>
            </a:pPr>
            <a:r>
              <a:rPr>
                <a:solidFill>
                  <a:srgbClr val="DE0000"/>
                </a:solidFill>
                <a:sym typeface="+mn-lt"/>
              </a:rPr>
              <a:t>担当引领人类文明进步潮流的历史自觉。</a:t>
            </a:r>
            <a:r>
              <a:rPr>
                <a:sym typeface="+mn-lt"/>
              </a:rPr>
              <a:t>从中华文明和西方文明的比较来看，中华文明素有讲仁爱、重民本、守诚信、崇正义、尚和合、求大同的精神特质和发展形态。中华文明历来重视民族团结，由此形成一个和谐统一的多民族大家庭。中华文明是亚欧大陆东部兴起的原生文明，尊崇的是文明和平发展之路，具有内生性特征；西方文明随着大航海时代的来临而逐渐兴起，形成了西方文明与生俱来的对外扩张禀性，决定了西方外生性的文明发展之路。新时代的中国以构建人类命运共同体为引领，擘画出了人类未来的美好愿景，这既是一种应对全球挑战的全新解决方案，也是一种立足自身、面向全球的新型文明观。“以文明交流超越文明隔阂、文明互鉴超越文明冲突、文明共存超越文明优越”，日益走近世界舞台中央的中国，拥有了更好担当引领人类文明进步潮流的历史主动和历史自觉。</a:t>
            </a:r>
          </a:p>
        </p:txBody>
      </p:sp>
    </p:spTree>
  </p:cSld>
  <p:clrMapOvr>
    <a:masterClrMapping/>
  </p:clrMapOvr>
  <p:transition spd="slow" advClick="0" advTm="7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randombar(horizontal)">
                                      <p:cBhvr>
                                        <p:cTn id="7" dur="500"/>
                                        <p:tgtEl>
                                          <p:spTgt spid="4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randombar(horizontal)">
                                      <p:cBhvr>
                                        <p:cTn id="10" dur="500"/>
                                        <p:tgtEl>
                                          <p:spTgt spid="43"/>
                                        </p:tgtEl>
                                      </p:cBhvr>
                                    </p:animEffect>
                                  </p:childTnLst>
                                </p:cTn>
                              </p:par>
                            </p:childTnLst>
                          </p:cTn>
                        </p:par>
                        <p:par>
                          <p:cTn id="11" fill="hold" nodeType="afterGroup">
                            <p:stCondLst>
                              <p:cond delay="500"/>
                            </p:stCondLst>
                            <p:childTnLst>
                              <p:par>
                                <p:cTn id="12" presetID="42"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PA-102214"/>
          <p:cNvGrpSpPr/>
          <p:nvPr>
            <p:custDataLst>
              <p:tags r:id="rId1"/>
            </p:custDataLst>
          </p:nvPr>
        </p:nvGrpSpPr>
        <p:grpSpPr>
          <a:xfrm>
            <a:off x="3846278" y="2731919"/>
            <a:ext cx="4430853" cy="185620"/>
            <a:chOff x="1188720" y="5402328"/>
            <a:chExt cx="9814562" cy="411158"/>
          </a:xfrm>
          <a:solidFill>
            <a:srgbClr val="FFE699"/>
          </a:solidFill>
        </p:grpSpPr>
        <p:sp>
          <p:nvSpPr>
            <p:cNvPr id="58" name="PA-矩形 10"/>
            <p:cNvSpPr/>
            <p:nvPr>
              <p:custDataLst>
                <p:tags r:id="rId4"/>
              </p:custDataLst>
            </p:nvPr>
          </p:nvSpPr>
          <p:spPr>
            <a:xfrm>
              <a:off x="1188720"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59" name="PA-矩形 11"/>
            <p:cNvSpPr/>
            <p:nvPr>
              <p:custDataLst>
                <p:tags r:id="rId5"/>
              </p:custDataLst>
            </p:nvPr>
          </p:nvSpPr>
          <p:spPr>
            <a:xfrm>
              <a:off x="7000242"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nvGrpSpPr>
            <p:cNvPr id="60" name="组合 59"/>
            <p:cNvGrpSpPr/>
            <p:nvPr/>
          </p:nvGrpSpPr>
          <p:grpSpPr>
            <a:xfrm>
              <a:off x="5406442" y="5402328"/>
              <a:ext cx="1379118" cy="411158"/>
              <a:chOff x="5402520" y="5402328"/>
              <a:chExt cx="1379118" cy="411158"/>
            </a:xfrm>
            <a:grpFill/>
          </p:grpSpPr>
          <p:sp>
            <p:nvSpPr>
              <p:cNvPr id="61" name="PA-5-Point Star 13"/>
              <p:cNvSpPr/>
              <p:nvPr>
                <p:custDataLst>
                  <p:tags r:id="rId6"/>
                </p:custDataLst>
              </p:nvPr>
            </p:nvSpPr>
            <p:spPr>
              <a:xfrm>
                <a:off x="5886500" y="5402328"/>
                <a:ext cx="411158" cy="41115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2" name="PA-5-Point Star 14"/>
              <p:cNvSpPr/>
              <p:nvPr>
                <p:custDataLst>
                  <p:tags r:id="rId7"/>
                </p:custDataLst>
              </p:nvPr>
            </p:nvSpPr>
            <p:spPr>
              <a:xfrm>
                <a:off x="5586085" y="5483448"/>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3" name="PA-5-Point Star 15"/>
              <p:cNvSpPr/>
              <p:nvPr>
                <p:custDataLst>
                  <p:tags r:id="rId8"/>
                </p:custDataLst>
              </p:nvPr>
            </p:nvSpPr>
            <p:spPr>
              <a:xfrm>
                <a:off x="6349155" y="5494700"/>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4" name="PA-5-Point Star 16"/>
              <p:cNvSpPr/>
              <p:nvPr>
                <p:custDataLst>
                  <p:tags r:id="rId9"/>
                </p:custDataLst>
              </p:nvPr>
            </p:nvSpPr>
            <p:spPr>
              <a:xfrm>
                <a:off x="540252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5" name="PA-5-Point Star 17"/>
              <p:cNvSpPr/>
              <p:nvPr>
                <p:custDataLst>
                  <p:tags r:id="rId10"/>
                </p:custDataLst>
              </p:nvPr>
            </p:nvSpPr>
            <p:spPr>
              <a:xfrm>
                <a:off x="664957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grpSp>
      <p:sp>
        <p:nvSpPr>
          <p:cNvPr id="66" name="PA-102215"/>
          <p:cNvSpPr/>
          <p:nvPr>
            <p:custDataLst>
              <p:tags r:id="rId2"/>
            </p:custDataLst>
          </p:nvPr>
        </p:nvSpPr>
        <p:spPr>
          <a:xfrm>
            <a:off x="1708150" y="3079750"/>
            <a:ext cx="8706485" cy="798830"/>
          </a:xfrm>
          <a:prstGeom prst="rect">
            <a:avLst/>
          </a:prstGeom>
        </p:spPr>
        <p:txBody>
          <a:bodyPr wrap="square">
            <a:spAutoFit/>
          </a:bodyPr>
          <a:lstStyle/>
          <a:p>
            <a:pPr algn="ctr"/>
            <a:r>
              <a:rPr lang="zh-CN" altLang="en-US" sz="46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sym typeface="Arial" panose="020B0604020202020204" pitchFamily="34" charset="0"/>
              </a:rPr>
              <a:t>以高度的历史自觉坚定文化自信</a:t>
            </a:r>
          </a:p>
        </p:txBody>
      </p:sp>
      <p:sp>
        <p:nvSpPr>
          <p:cNvPr id="67" name="PA-102224"/>
          <p:cNvSpPr/>
          <p:nvPr>
            <p:custDataLst>
              <p:tags r:id="rId3"/>
            </p:custDataLst>
          </p:nvPr>
        </p:nvSpPr>
        <p:spPr>
          <a:xfrm>
            <a:off x="4527203" y="1811300"/>
            <a:ext cx="3074670" cy="768350"/>
          </a:xfrm>
          <a:prstGeom prst="rect">
            <a:avLst/>
          </a:prstGeom>
        </p:spPr>
        <p:txBody>
          <a:bodyPr wrap="none">
            <a:spAutoFit/>
          </a:bodyPr>
          <a:lstStyle/>
          <a:p>
            <a:pPr lvl="0" algn="ct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 </a:t>
            </a:r>
            <a:r>
              <a:rPr lang="zh-CN" altLang="en-US"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第四部分 </a:t>
            </a: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a:t>
            </a:r>
          </a:p>
        </p:txBody>
      </p:sp>
      <p:pic>
        <p:nvPicPr>
          <p:cNvPr id="29" name="Picture 11"/>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auto">
          <a:xfrm>
            <a:off x="403225" y="334010"/>
            <a:ext cx="671195" cy="679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revea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500" fill="hold"/>
                                        <p:tgtEl>
                                          <p:spTgt spid="67"/>
                                        </p:tgtEl>
                                        <p:attrNameLst>
                                          <p:attrName>ppt_w</p:attrName>
                                        </p:attrNameLst>
                                      </p:cBhvr>
                                      <p:tavLst>
                                        <p:tav tm="0">
                                          <p:val>
                                            <p:strVal val="(6*min(max(#ppt_w*#ppt_h,.3),1)-7.4)/-.7*#ppt_w"/>
                                          </p:val>
                                        </p:tav>
                                        <p:tav tm="100000">
                                          <p:val>
                                            <p:strVal val="#ppt_w"/>
                                          </p:val>
                                        </p:tav>
                                      </p:tavLst>
                                    </p:anim>
                                    <p:anim calcmode="lin" valueType="num">
                                      <p:cBhvr>
                                        <p:cTn id="8" dur="500" fill="hold"/>
                                        <p:tgtEl>
                                          <p:spTgt spid="67"/>
                                        </p:tgtEl>
                                        <p:attrNameLst>
                                          <p:attrName>ppt_h</p:attrName>
                                        </p:attrNameLst>
                                      </p:cBhvr>
                                      <p:tavLst>
                                        <p:tav tm="0">
                                          <p:val>
                                            <p:strVal val="(6*min(max(#ppt_w*#ppt_h,.3),1)-7.4)/-.7*#ppt_h"/>
                                          </p:val>
                                        </p:tav>
                                        <p:tav tm="100000">
                                          <p:val>
                                            <p:strVal val="#ppt_h"/>
                                          </p:val>
                                        </p:tav>
                                      </p:tavLst>
                                    </p:anim>
                                    <p:anim calcmode="lin" valueType="num">
                                      <p:cBhvr>
                                        <p:cTn id="9" dur="500" fill="hold"/>
                                        <p:tgtEl>
                                          <p:spTgt spid="67"/>
                                        </p:tgtEl>
                                        <p:attrNameLst>
                                          <p:attrName>ppt_x</p:attrName>
                                        </p:attrNameLst>
                                      </p:cBhvr>
                                      <p:tavLst>
                                        <p:tav tm="0">
                                          <p:val>
                                            <p:fltVal val="0.5"/>
                                          </p:val>
                                        </p:tav>
                                        <p:tav tm="100000">
                                          <p:val>
                                            <p:strVal val="#ppt_x"/>
                                          </p:val>
                                        </p:tav>
                                      </p:tavLst>
                                    </p:anim>
                                    <p:anim calcmode="lin" valueType="num">
                                      <p:cBhvr>
                                        <p:cTn id="10"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53" presetClass="entr" presetSubtype="0"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500" fill="hold"/>
                                        <p:tgtEl>
                                          <p:spTgt spid="57"/>
                                        </p:tgtEl>
                                        <p:attrNameLst>
                                          <p:attrName>ppt_w</p:attrName>
                                        </p:attrNameLst>
                                      </p:cBhvr>
                                      <p:tavLst>
                                        <p:tav tm="0">
                                          <p:val>
                                            <p:fltVal val="0"/>
                                          </p:val>
                                        </p:tav>
                                        <p:tav tm="100000">
                                          <p:val>
                                            <p:strVal val="#ppt_w"/>
                                          </p:val>
                                        </p:tav>
                                      </p:tavLst>
                                    </p:anim>
                                    <p:anim calcmode="lin" valueType="num">
                                      <p:cBhvr>
                                        <p:cTn id="15" dur="500" fill="hold"/>
                                        <p:tgtEl>
                                          <p:spTgt spid="57"/>
                                        </p:tgtEl>
                                        <p:attrNameLst>
                                          <p:attrName>ppt_h</p:attrName>
                                        </p:attrNameLst>
                                      </p:cBhvr>
                                      <p:tavLst>
                                        <p:tav tm="0">
                                          <p:val>
                                            <p:fltVal val="0"/>
                                          </p:val>
                                        </p:tav>
                                        <p:tav tm="100000">
                                          <p:val>
                                            <p:strVal val="#ppt_h"/>
                                          </p:val>
                                        </p:tav>
                                      </p:tavLst>
                                    </p:anim>
                                    <p:animEffect transition="in" filter="fade">
                                      <p:cBhvr>
                                        <p:cTn id="16" dur="500"/>
                                        <p:tgtEl>
                                          <p:spTgt spid="57"/>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left)">
                                      <p:cBhvr>
                                        <p:cTn id="2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A-102240"/>
          <p:cNvCxnSpPr/>
          <p:nvPr>
            <p:custDataLst>
              <p:tags r:id="rId1"/>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2"/>
            </p:custDataLst>
          </p:nvPr>
        </p:nvSpPr>
        <p:spPr>
          <a:xfrm>
            <a:off x="1215639" y="354284"/>
            <a:ext cx="4450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以高度的历史自觉坚定文化自信</a:t>
            </a:r>
          </a:p>
        </p:txBody>
      </p:sp>
      <p:sp>
        <p:nvSpPr>
          <p:cNvPr id="5" name="矩形: 圆角 27"/>
          <p:cNvSpPr/>
          <p:nvPr/>
        </p:nvSpPr>
        <p:spPr>
          <a:xfrm>
            <a:off x="2474595" y="1214755"/>
            <a:ext cx="6403340" cy="57594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defRPr/>
            </a:pPr>
            <a:r>
              <a:rPr lang="zh-CN" altLang="en-US" sz="200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以高度的历史自觉推动历史文化遗产保护利用工作。</a:t>
            </a:r>
          </a:p>
        </p:txBody>
      </p:sp>
      <p:grpSp>
        <p:nvGrpSpPr>
          <p:cNvPr id="6" name="组合 5"/>
          <p:cNvGrpSpPr/>
          <p:nvPr/>
        </p:nvGrpSpPr>
        <p:grpSpPr>
          <a:xfrm>
            <a:off x="1470488" y="1165639"/>
            <a:ext cx="720000" cy="720000"/>
            <a:chOff x="2052609" y="1752600"/>
            <a:chExt cx="720000" cy="720000"/>
          </a:xfrm>
        </p:grpSpPr>
        <p:sp>
          <p:nvSpPr>
            <p:cNvPr id="7"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8"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
        <p:nvSpPr>
          <p:cNvPr id="9" name="矩形 8"/>
          <p:cNvSpPr/>
          <p:nvPr/>
        </p:nvSpPr>
        <p:spPr>
          <a:xfrm>
            <a:off x="2650244" y="1896067"/>
            <a:ext cx="8137525" cy="1706880"/>
          </a:xfrm>
          <a:prstGeom prst="rect">
            <a:avLst/>
          </a:prstGeom>
        </p:spPr>
        <p:txBody>
          <a:bodyPr wrap="square">
            <a:spAutoFit/>
          </a:bodyPr>
          <a:lstStyle/>
          <a:p>
            <a:pPr lvl="0" algn="just">
              <a:lnSpc>
                <a:spcPct val="150000"/>
              </a:lnSpc>
              <a:defRPr/>
            </a:pPr>
            <a:r>
              <a:rPr sz="140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习近平总书记强调要把历史文化遗产保护利用工作摆到更加突出的位置。要综合运用大数据、物联网、云计算和人工智能等高新科技，为历史文化遗产保护利用赋能，使越来越多的历史文化遗产不仅“留下来”，更能“活起来”，还能“走出去”。要做好宣传工作，将中华文明探源工程等研究成果在全国进行普及推广，增强全国人民对中华文化的自信心和自豪感，教育引导青少年将目光放在灿烂的中华文明上，增强做中国人的志气、骨气、底气。</a:t>
            </a:r>
          </a:p>
        </p:txBody>
      </p:sp>
      <p:sp>
        <p:nvSpPr>
          <p:cNvPr id="10" name="矩形: 圆角 27"/>
          <p:cNvSpPr/>
          <p:nvPr/>
        </p:nvSpPr>
        <p:spPr>
          <a:xfrm>
            <a:off x="2506345" y="3816985"/>
            <a:ext cx="8281670" cy="57594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00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以高度的历史自觉推动中华优秀传统文化创造性转化、创新性发展。</a:t>
            </a:r>
          </a:p>
        </p:txBody>
      </p:sp>
      <p:grpSp>
        <p:nvGrpSpPr>
          <p:cNvPr id="11" name="组合 10"/>
          <p:cNvGrpSpPr/>
          <p:nvPr/>
        </p:nvGrpSpPr>
        <p:grpSpPr>
          <a:xfrm>
            <a:off x="1502238" y="3768066"/>
            <a:ext cx="720000" cy="720000"/>
            <a:chOff x="2052609" y="1752600"/>
            <a:chExt cx="720000" cy="720000"/>
          </a:xfrm>
        </p:grpSpPr>
        <p:sp>
          <p:nvSpPr>
            <p:cNvPr id="12"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13"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
        <p:nvSpPr>
          <p:cNvPr id="14" name="矩形 13"/>
          <p:cNvSpPr/>
          <p:nvPr/>
        </p:nvSpPr>
        <p:spPr>
          <a:xfrm>
            <a:off x="2681994" y="4488066"/>
            <a:ext cx="8137525" cy="2030095"/>
          </a:xfrm>
          <a:prstGeom prst="rect">
            <a:avLst/>
          </a:prstGeom>
        </p:spPr>
        <p:txBody>
          <a:bodyPr wrap="square">
            <a:spAutoFit/>
          </a:bodyPr>
          <a:lstStyle/>
          <a:p>
            <a:pPr lvl="0" algn="just">
              <a:lnSpc>
                <a:spcPct val="150000"/>
              </a:lnSpc>
              <a:defRPr/>
            </a:pPr>
            <a:r>
              <a:rPr sz="140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要以马克思主义为指导，精准提炼、熔铸和重塑中华优秀传统文化中的时代精华，实现马克思主义基本原理和中华优秀传统文化相结合，让中华优秀传统文化在新时代焕发出新的生机活力。要坚持与时俱进，实现中华优秀传统文化与社会主义现代化国家建设相契合，建立中华民族独特的精神标识，向世界讲好中国故事、讲明中国立场、讲清中华文明。要实现中华文明探源工程等研究成果的有效利用和转化，全面、完整和精准地向中国人民讲好中华文明史，提升全民族的文化自信心，充分发扬以史育人、以史铸魂的作用。</a:t>
            </a:r>
          </a:p>
        </p:txBody>
      </p:sp>
    </p:spTree>
  </p:cSld>
  <p:clrMapOvr>
    <a:masterClrMapping/>
  </p:clrMapOvr>
  <mc:AlternateContent xmlns:mc="http://schemas.openxmlformats.org/markup-compatibility/2006" xmlns:p14="http://schemas.microsoft.com/office/powerpoint/2010/main">
    <mc:Choice Requires="p14">
      <p:transition spd="slow" p14:dur="1250" advClick="0" advTm="9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9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nodeType="afterGroup">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par>
                          <p:cTn id="18" fill="hold" nodeType="afterGroup">
                            <p:stCondLst>
                              <p:cond delay="1500"/>
                            </p:stCondLst>
                            <p:childTnLst>
                              <p:par>
                                <p:cTn id="19" presetID="53" presetClass="entr" presetSubtype="0"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nodeType="afterGroup">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par>
                          <p:cTn id="28" fill="hold" nodeType="afterGroup">
                            <p:stCondLst>
                              <p:cond delay="2500"/>
                            </p:stCondLst>
                            <p:childTnLst>
                              <p:par>
                                <p:cTn id="29" presetID="14" presetClass="entr" presetSubtype="1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randombar(horizontal)">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animBg="1"/>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A-102240"/>
          <p:cNvCxnSpPr/>
          <p:nvPr>
            <p:custDataLst>
              <p:tags r:id="rId1"/>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PA-102241"/>
          <p:cNvSpPr/>
          <p:nvPr>
            <p:custDataLst>
              <p:tags r:id="rId2"/>
            </p:custDataLst>
          </p:nvPr>
        </p:nvSpPr>
        <p:spPr>
          <a:xfrm>
            <a:off x="1215639" y="354284"/>
            <a:ext cx="4450080" cy="460375"/>
          </a:xfrm>
          <a:prstGeom prst="rect">
            <a:avLst/>
          </a:prstGeom>
        </p:spPr>
        <p:txBody>
          <a:bodyPr wrap="none">
            <a:spAutoFit/>
          </a:bodyPr>
          <a:lstStyle/>
          <a:p>
            <a:pPr algn="l">
              <a:defRPr/>
            </a:pPr>
            <a:r>
              <a:rPr lang="zh-CN" altLang="en-US" sz="2400">
                <a:solidFill>
                  <a:srgbClr val="BC000D"/>
                </a:solidFill>
                <a:latin typeface="思源黑体 CN Heavy" panose="020B0A00000000000000" pitchFamily="34" charset="-122"/>
                <a:ea typeface="思源黑体 CN Heavy" panose="020B0A00000000000000" pitchFamily="34" charset="-122"/>
              </a:rPr>
              <a:t>以高度的历史自觉坚定文化自信</a:t>
            </a:r>
          </a:p>
        </p:txBody>
      </p:sp>
      <p:sp>
        <p:nvSpPr>
          <p:cNvPr id="5" name="矩形: 圆角 27"/>
          <p:cNvSpPr/>
          <p:nvPr/>
        </p:nvSpPr>
        <p:spPr>
          <a:xfrm>
            <a:off x="2474595" y="1214755"/>
            <a:ext cx="6403340" cy="57594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defRPr/>
            </a:pPr>
            <a:r>
              <a:rPr lang="zh-CN" altLang="en-US" sz="200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以高度历史自觉弘扬中华文化的时代价值</a:t>
            </a:r>
          </a:p>
        </p:txBody>
      </p:sp>
      <p:grpSp>
        <p:nvGrpSpPr>
          <p:cNvPr id="6" name="组合 5"/>
          <p:cNvGrpSpPr/>
          <p:nvPr/>
        </p:nvGrpSpPr>
        <p:grpSpPr>
          <a:xfrm>
            <a:off x="1470488" y="1165639"/>
            <a:ext cx="720000" cy="720000"/>
            <a:chOff x="2052609" y="1752600"/>
            <a:chExt cx="720000" cy="720000"/>
          </a:xfrm>
        </p:grpSpPr>
        <p:sp>
          <p:nvSpPr>
            <p:cNvPr id="7"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8"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
        <p:nvSpPr>
          <p:cNvPr id="9" name="矩形 8"/>
          <p:cNvSpPr/>
          <p:nvPr/>
        </p:nvSpPr>
        <p:spPr>
          <a:xfrm>
            <a:off x="2650244" y="1896067"/>
            <a:ext cx="8137525" cy="2030095"/>
          </a:xfrm>
          <a:prstGeom prst="rect">
            <a:avLst/>
          </a:prstGeom>
        </p:spPr>
        <p:txBody>
          <a:bodyPr wrap="square">
            <a:spAutoFit/>
          </a:bodyPr>
          <a:lstStyle/>
          <a:p>
            <a:pPr lvl="0" algn="just">
              <a:lnSpc>
                <a:spcPct val="150000"/>
              </a:lnSpc>
              <a:defRPr/>
            </a:pPr>
            <a:r>
              <a:rPr sz="1400">
                <a:solidFill>
                  <a:srgbClr val="2A303C"/>
                </a:solidFill>
                <a:latin typeface="微软雅黑" panose="020B0503020204020204" pitchFamily="34" charset="-122"/>
                <a:ea typeface="微软雅黑" panose="020B0503020204020204" pitchFamily="34" charset="-122"/>
                <a:cs typeface="Times New Roman" panose="02020603050405020304" pitchFamily="18" charset="0"/>
                <a:sym typeface="字魂35号-经典雅黑" panose="02000000000000000000" pitchFamily="2" charset="-122"/>
              </a:rPr>
              <a:t>抗击新冠肺炎疫情的过程中，“人民至上”“生命至上”与“资本至上”“利益至上”形成鲜明对比，“爱国主义”“集体主义”与“个人主义”“孤立主义”形成鲜明对比，凸显了中华文明的深厚底蕴和历史传承。中国共产党和中国人民在抗击疫情的过程中，向世界展示出的中国精神、中国力量、中国智慧、中国担当，正是源于对中华文明的充分自信。抗疫精神与中华民族长期形成的特质禀赋和文化基因一脉相承，进一步彰显了中华优秀传统文化的时代价值，中国共产党和中国人民的文化自信也在抗疫进程中得到彰显和升华。</a:t>
            </a:r>
          </a:p>
        </p:txBody>
      </p:sp>
      <p:sp>
        <p:nvSpPr>
          <p:cNvPr id="10" name="矩形: 圆角 27"/>
          <p:cNvSpPr/>
          <p:nvPr/>
        </p:nvSpPr>
        <p:spPr>
          <a:xfrm>
            <a:off x="2506345" y="4091305"/>
            <a:ext cx="8281670" cy="180911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defRPr/>
            </a:pPr>
            <a:r>
              <a:rPr lang="zh-CN" altLang="en-US" sz="2000">
                <a:solidFill>
                  <a:schemeClr val="bg1"/>
                </a:solidFill>
                <a:latin typeface="方正大黑简体" panose="02010601030101010101" pitchFamily="65" charset="-122"/>
                <a:ea typeface="方正大黑简体" panose="02010601030101010101" pitchFamily="65" charset="-122"/>
                <a:cs typeface="Times New Roman" panose="02020603050405020304" pitchFamily="18" charset="0"/>
                <a:sym typeface="字魂35号-经典雅黑" panose="02000000000000000000" pitchFamily="2" charset="-122"/>
              </a:rPr>
              <a:t>在实现中华民族伟大复兴的战略全局和世界百年未有之大变局相互交织下，需要我们更为深入地探源中华文明，继承和弘扬中华优秀传统文化这个中华文明的根和魂，建立高度的历史自觉，发扬历史主动精神，坚定中华文化自信。</a:t>
            </a:r>
          </a:p>
        </p:txBody>
      </p:sp>
      <p:grpSp>
        <p:nvGrpSpPr>
          <p:cNvPr id="11" name="组合 10"/>
          <p:cNvGrpSpPr/>
          <p:nvPr/>
        </p:nvGrpSpPr>
        <p:grpSpPr>
          <a:xfrm>
            <a:off x="1471123" y="4644366"/>
            <a:ext cx="720000" cy="720000"/>
            <a:chOff x="2052609" y="1752600"/>
            <a:chExt cx="720000" cy="720000"/>
          </a:xfrm>
        </p:grpSpPr>
        <p:sp>
          <p:nvSpPr>
            <p:cNvPr id="12" name="矩形: 圆角 29"/>
            <p:cNvSpPr>
              <a:spLocks noChangeAspect="1"/>
            </p:cNvSpPr>
            <p:nvPr/>
          </p:nvSpPr>
          <p:spPr>
            <a:xfrm>
              <a:off x="2052609" y="1752600"/>
              <a:ext cx="720000" cy="72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sp>
          <p:nvSpPr>
            <p:cNvPr id="13" name="Freeform 5"/>
            <p:cNvSpPr>
              <a:spLocks noChangeAspect="1"/>
            </p:cNvSpPr>
            <p:nvPr/>
          </p:nvSpPr>
          <p:spPr bwMode="auto">
            <a:xfrm>
              <a:off x="2216189" y="1916180"/>
              <a:ext cx="392840" cy="39283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chemeClr val="bg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字魂35号-经典雅黑" panose="02000000000000000000" pitchFamily="2" charset="-122"/>
                <a:ea typeface="字魂35号-经典雅黑" panose="02000000000000000000" pitchFamily="2" charset="-122"/>
                <a:sym typeface="字魂35号-经典雅黑" panose="02000000000000000000" pitchFamily="2"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advClick="0" advTm="9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9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nodeType="afterGroup">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par>
                          <p:cTn id="18" fill="hold" nodeType="afterGroup">
                            <p:stCondLst>
                              <p:cond delay="1500"/>
                            </p:stCondLst>
                            <p:childTnLst>
                              <p:par>
                                <p:cTn id="19" presetID="53" presetClass="entr" presetSubtype="0"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nodeType="afterGroup">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29351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102242"/>
          <p:cNvSpPr>
            <a:spLocks noChangeArrowheads="1"/>
          </p:cNvSpPr>
          <p:nvPr>
            <p:custDataLst>
              <p:tags r:id="rId1"/>
            </p:custDataLst>
          </p:nvPr>
        </p:nvSpPr>
        <p:spPr bwMode="auto">
          <a:xfrm>
            <a:off x="2401570" y="2212975"/>
            <a:ext cx="8858250" cy="228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indent="457200">
              <a:lnSpc>
                <a:spcPct val="150000"/>
              </a:lnSpc>
            </a:pPr>
            <a:r>
              <a:rPr sz="1900" dirty="0">
                <a:latin typeface="字魂58号-创中黑-Regular" panose="00000500000000000000" pitchFamily="2" charset="-122"/>
                <a:ea typeface="字魂58号-创中黑-Regular" panose="00000500000000000000" pitchFamily="2" charset="-122"/>
              </a:rPr>
              <a:t>5月27日，习近平总书记在中共中央政治局就深化中华文明探源工程进行第三十九次集体学习时发表重要讲话指出，要深入了解中华文明五千多年发展史，把中国文明历史研究引向深入，推动全党全社会增强历史自觉、坚定文化自信。习近平总书记重要讲话深刻指出了开展中华文明探源、弘扬中华优秀传统文化的重大意义，也深刻阐明了历史自觉与文化自信的历史逻辑。</a:t>
            </a:r>
          </a:p>
        </p:txBody>
      </p:sp>
      <p:sp>
        <p:nvSpPr>
          <p:cNvPr id="32" name="TextBox 10"/>
          <p:cNvSpPr txBox="1"/>
          <p:nvPr/>
        </p:nvSpPr>
        <p:spPr>
          <a:xfrm>
            <a:off x="2233043" y="1053604"/>
            <a:ext cx="1341060" cy="706755"/>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0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rPr>
              <a:t>前言</a:t>
            </a:r>
          </a:p>
        </p:txBody>
      </p:sp>
      <p:sp>
        <p:nvSpPr>
          <p:cNvPr id="33" name="TextBox 10"/>
          <p:cNvSpPr txBox="1"/>
          <p:nvPr/>
        </p:nvSpPr>
        <p:spPr>
          <a:xfrm>
            <a:off x="3310795" y="1309062"/>
            <a:ext cx="2046689" cy="460375"/>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400" i="0" u="none" strike="noStrike" kern="120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PERFACE</a:t>
            </a:r>
          </a:p>
        </p:txBody>
      </p:sp>
      <p:cxnSp>
        <p:nvCxnSpPr>
          <p:cNvPr id="5" name="直接连接符 4"/>
          <p:cNvCxnSpPr/>
          <p:nvPr/>
        </p:nvCxnSpPr>
        <p:spPr bwMode="auto">
          <a:xfrm>
            <a:off x="2199640" y="1858010"/>
            <a:ext cx="8028305" cy="0"/>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7" name="图片 3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591165" y="1452245"/>
            <a:ext cx="1441450" cy="811530"/>
          </a:xfrm>
          <a:prstGeom prst="rect">
            <a:avLst/>
          </a:prstGeom>
        </p:spPr>
      </p:pic>
      <p:sp>
        <p:nvSpPr>
          <p:cNvPr id="2" name="文本框 1"/>
          <p:cNvSpPr txBox="1"/>
          <p:nvPr/>
        </p:nvSpPr>
        <p:spPr>
          <a:xfrm>
            <a:off x="4436198" y="380246"/>
            <a:ext cx="1628052" cy="246221"/>
          </a:xfrm>
          <a:prstGeom prst="rect">
            <a:avLst/>
          </a:prstGeom>
          <a:noFill/>
        </p:spPr>
        <p:txBody>
          <a:bodyPr wrap="square" rtlCol="0">
            <a:spAutoFit/>
          </a:bodyPr>
          <a:lstStyle/>
          <a:p>
            <a:r>
              <a:rPr lang="en-US" altLang="zh-CN" sz="1000" dirty="0"/>
              <a:t>https://www.ypppt.com/</a:t>
            </a:r>
            <a:endParaRPr lang="zh-CN" altLang="en-US" sz="1000"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400" fill="hold"/>
                                        <p:tgtEl>
                                          <p:spTgt spid="32"/>
                                        </p:tgtEl>
                                        <p:attrNameLst>
                                          <p:attrName>ppt_w</p:attrName>
                                        </p:attrNameLst>
                                      </p:cBhvr>
                                      <p:tavLst>
                                        <p:tav tm="0">
                                          <p:val>
                                            <p:fltVal val="0"/>
                                          </p:val>
                                        </p:tav>
                                        <p:tav tm="100000">
                                          <p:val>
                                            <p:strVal val="#ppt_w"/>
                                          </p:val>
                                        </p:tav>
                                      </p:tavLst>
                                    </p:anim>
                                    <p:anim calcmode="lin" valueType="num">
                                      <p:cBhvr>
                                        <p:cTn id="12" dur="400" fill="hold"/>
                                        <p:tgtEl>
                                          <p:spTgt spid="32"/>
                                        </p:tgtEl>
                                        <p:attrNameLst>
                                          <p:attrName>ppt_h</p:attrName>
                                        </p:attrNameLst>
                                      </p:cBhvr>
                                      <p:tavLst>
                                        <p:tav tm="0">
                                          <p:val>
                                            <p:fltVal val="0"/>
                                          </p:val>
                                        </p:tav>
                                        <p:tav tm="100000">
                                          <p:val>
                                            <p:strVal val="#ppt_h"/>
                                          </p:val>
                                        </p:tav>
                                      </p:tavLst>
                                    </p:anim>
                                    <p:anim calcmode="lin" valueType="num">
                                      <p:cBhvr>
                                        <p:cTn id="13" dur="400" fill="hold"/>
                                        <p:tgtEl>
                                          <p:spTgt spid="32"/>
                                        </p:tgtEl>
                                        <p:attrNameLst>
                                          <p:attrName>style.rotation</p:attrName>
                                        </p:attrNameLst>
                                      </p:cBhvr>
                                      <p:tavLst>
                                        <p:tav tm="0">
                                          <p:val>
                                            <p:fltVal val="90"/>
                                          </p:val>
                                        </p:tav>
                                        <p:tav tm="100000">
                                          <p:val>
                                            <p:fltVal val="0"/>
                                          </p:val>
                                        </p:tav>
                                      </p:tavLst>
                                    </p:anim>
                                    <p:animEffect transition="in" filter="fade">
                                      <p:cBhvr>
                                        <p:cTn id="14" dur="400"/>
                                        <p:tgtEl>
                                          <p:spTgt spid="32"/>
                                        </p:tgtEl>
                                      </p:cBhvr>
                                    </p:animEffect>
                                  </p:childTnLst>
                                </p:cTn>
                              </p:par>
                            </p:childTnLst>
                          </p:cTn>
                        </p:par>
                        <p:par>
                          <p:cTn id="15" fill="hold" nodeType="afterGroup">
                            <p:stCondLst>
                              <p:cond delay="900"/>
                            </p:stCondLst>
                            <p:childTnLst>
                              <p:par>
                                <p:cTn id="16" presetID="22" presetClass="entr" presetSubtype="8"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ipe(left)">
                                      <p:cBhvr>
                                        <p:cTn id="18" dur="500"/>
                                        <p:tgtEl>
                                          <p:spTgt spid="33"/>
                                        </p:tgtEl>
                                      </p:cBhvr>
                                    </p:animEffect>
                                  </p:childTnLst>
                                </p:cTn>
                              </p:par>
                            </p:childTnLst>
                          </p:cTn>
                        </p:par>
                        <p:par>
                          <p:cTn id="19" fill="hold" nodeType="afterGroup">
                            <p:stCondLst>
                              <p:cond delay="1400"/>
                            </p:stCondLst>
                            <p:childTnLst>
                              <p:par>
                                <p:cTn id="20" presetID="22" presetClass="entr" presetSubtype="8"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nodeType="afterGroup">
                            <p:stCondLst>
                              <p:cond delay="1900"/>
                            </p:stCondLst>
                            <p:childTnLst>
                              <p:par>
                                <p:cTn id="24" presetID="1" presetClass="entr" presetSubtype="0" fill="hold" nodeType="afterEffect">
                                  <p:stCondLst>
                                    <p:cond delay="0"/>
                                  </p:stCondLst>
                                  <p:childTnLst>
                                    <p:set>
                                      <p:cBhvr>
                                        <p:cTn id="25" dur="1" fill="hold">
                                          <p:stCondLst>
                                            <p:cond delay="0"/>
                                          </p:stCondLst>
                                        </p:cTn>
                                        <p:tgtEl>
                                          <p:spTgt spid="37"/>
                                        </p:tgtEl>
                                        <p:attrNameLst>
                                          <p:attrName>style.visibility</p:attrName>
                                        </p:attrNameLst>
                                      </p:cBhvr>
                                      <p:to>
                                        <p:strVal val="visible"/>
                                      </p:to>
                                    </p:set>
                                  </p:childTnLst>
                                </p:cTn>
                              </p:par>
                              <p:par>
                                <p:cTn id="26" presetID="37" presetClass="path" presetSubtype="0" accel="50000" decel="50000" fill="hold" nodeType="withEffect">
                                  <p:stCondLst>
                                    <p:cond delay="0"/>
                                  </p:stCondLst>
                                  <p:childTnLst>
                                    <p:animMotion origin="layout" path="M 0 0 L 0.067 0.04 C 0.081 0.049 0.102 0.054 0.124 0.054 C 0.149 0.054 0.169 0.049 0.183 0.04 L 0.25 0 E" pathEditMode="relative" ptsTypes="">
                                      <p:cBhvr>
                                        <p:cTn id="27" dur="1000" spd="-100000" fill="hold"/>
                                        <p:tgtEl>
                                          <p:spTgt spid="3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102242"/>
          <p:cNvSpPr>
            <a:spLocks noChangeArrowheads="1"/>
          </p:cNvSpPr>
          <p:nvPr>
            <p:custDataLst>
              <p:tags r:id="rId1"/>
            </p:custDataLst>
          </p:nvPr>
        </p:nvSpPr>
        <p:spPr bwMode="auto">
          <a:xfrm>
            <a:off x="1961515" y="941705"/>
            <a:ext cx="8268970" cy="3599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indent="457200">
              <a:lnSpc>
                <a:spcPct val="150000"/>
              </a:lnSpc>
            </a:pPr>
            <a:r>
              <a:rPr sz="1900">
                <a:latin typeface="字魂58号-创中黑-Regular" panose="00000500000000000000" pitchFamily="2" charset="-122"/>
                <a:ea typeface="字魂58号-创中黑-Regular" panose="00000500000000000000" pitchFamily="2" charset="-122"/>
              </a:rPr>
              <a:t>文化自信体现为一个民族、一个国家和一个政党对自身文化的认知、认同和践行，以及对自身文化生命力的坚定信心。历史自觉主要体现为从历史的维度，站在历史活动实践主体的高度，深刻洞察和把握我们党、国家和民族的历史使命，以高度的历史主动性牢牢掌握自己的前途命运，具体体现为深邃的历史情怀、深刻的历史观照、强烈的历史担当等。文化自信与历史自觉在历史的深度和文明的高度达到辩证统一，文化自信的树立离不开历史自觉，同时也要以高度的文化自信把握历史主动。文化自信的背后，是深厚的历史根基、高度的文明传承自觉、强烈的历史担当自觉。</a:t>
            </a:r>
          </a:p>
        </p:txBody>
      </p:sp>
      <p:sp>
        <p:nvSpPr>
          <p:cNvPr id="32" name="TextBox 10"/>
          <p:cNvSpPr txBox="1"/>
          <p:nvPr/>
        </p:nvSpPr>
        <p:spPr>
          <a:xfrm>
            <a:off x="628015" y="941705"/>
            <a:ext cx="822325" cy="1322070"/>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0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rPr>
              <a:t>前</a:t>
            </a:r>
          </a:p>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0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rPr>
              <a:t>言</a:t>
            </a:r>
          </a:p>
        </p:txBody>
      </p:sp>
      <p:pic>
        <p:nvPicPr>
          <p:cNvPr id="37" name="图片 3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591165" y="1452245"/>
            <a:ext cx="1441450" cy="811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400" fill="hold"/>
                                        <p:tgtEl>
                                          <p:spTgt spid="32"/>
                                        </p:tgtEl>
                                        <p:attrNameLst>
                                          <p:attrName>ppt_w</p:attrName>
                                        </p:attrNameLst>
                                      </p:cBhvr>
                                      <p:tavLst>
                                        <p:tav tm="0">
                                          <p:val>
                                            <p:fltVal val="0"/>
                                          </p:val>
                                        </p:tav>
                                        <p:tav tm="100000">
                                          <p:val>
                                            <p:strVal val="#ppt_w"/>
                                          </p:val>
                                        </p:tav>
                                      </p:tavLst>
                                    </p:anim>
                                    <p:anim calcmode="lin" valueType="num">
                                      <p:cBhvr>
                                        <p:cTn id="12" dur="400" fill="hold"/>
                                        <p:tgtEl>
                                          <p:spTgt spid="32"/>
                                        </p:tgtEl>
                                        <p:attrNameLst>
                                          <p:attrName>ppt_h</p:attrName>
                                        </p:attrNameLst>
                                      </p:cBhvr>
                                      <p:tavLst>
                                        <p:tav tm="0">
                                          <p:val>
                                            <p:fltVal val="0"/>
                                          </p:val>
                                        </p:tav>
                                        <p:tav tm="100000">
                                          <p:val>
                                            <p:strVal val="#ppt_h"/>
                                          </p:val>
                                        </p:tav>
                                      </p:tavLst>
                                    </p:anim>
                                    <p:anim calcmode="lin" valueType="num">
                                      <p:cBhvr>
                                        <p:cTn id="13" dur="400" fill="hold"/>
                                        <p:tgtEl>
                                          <p:spTgt spid="32"/>
                                        </p:tgtEl>
                                        <p:attrNameLst>
                                          <p:attrName>style.rotation</p:attrName>
                                        </p:attrNameLst>
                                      </p:cBhvr>
                                      <p:tavLst>
                                        <p:tav tm="0">
                                          <p:val>
                                            <p:fltVal val="90"/>
                                          </p:val>
                                        </p:tav>
                                        <p:tav tm="100000">
                                          <p:val>
                                            <p:fltVal val="0"/>
                                          </p:val>
                                        </p:tav>
                                      </p:tavLst>
                                    </p:anim>
                                    <p:animEffect transition="in" filter="fade">
                                      <p:cBhvr>
                                        <p:cTn id="14" dur="400"/>
                                        <p:tgtEl>
                                          <p:spTgt spid="32"/>
                                        </p:tgtEl>
                                      </p:cBhvr>
                                    </p:animEffect>
                                  </p:childTnLst>
                                </p:cTn>
                              </p:par>
                            </p:childTnLst>
                          </p:cTn>
                        </p:par>
                        <p:par>
                          <p:cTn id="15" fill="hold" nodeType="afterGroup">
                            <p:stCondLst>
                              <p:cond delay="900"/>
                            </p:stCondLst>
                            <p:childTnLst>
                              <p:par>
                                <p:cTn id="16" presetID="1" presetClass="entr" presetSubtype="0" fill="hold" nodeType="afterEffect">
                                  <p:stCondLst>
                                    <p:cond delay="0"/>
                                  </p:stCondLst>
                                  <p:childTnLst>
                                    <p:set>
                                      <p:cBhvr>
                                        <p:cTn id="17" dur="1" fill="hold">
                                          <p:stCondLst>
                                            <p:cond delay="0"/>
                                          </p:stCondLst>
                                        </p:cTn>
                                        <p:tgtEl>
                                          <p:spTgt spid="37"/>
                                        </p:tgtEl>
                                        <p:attrNameLst>
                                          <p:attrName>style.visibility</p:attrName>
                                        </p:attrNameLst>
                                      </p:cBhvr>
                                      <p:to>
                                        <p:strVal val="visible"/>
                                      </p:to>
                                    </p:set>
                                  </p:childTnLst>
                                </p:cTn>
                              </p:par>
                              <p:par>
                                <p:cTn id="18" presetID="37" presetClass="path" presetSubtype="0" accel="50000" decel="50000" fill="hold" nodeType="withEffect">
                                  <p:stCondLst>
                                    <p:cond delay="0"/>
                                  </p:stCondLst>
                                  <p:childTnLst>
                                    <p:animMotion origin="layout" path="M 0 0 L 0.067 0.04 C 0.081 0.049 0.102 0.054 0.124 0.054 C 0.149 0.054 0.169 0.049 0.183 0.04 L 0.25 0 E" pathEditMode="relative" ptsTypes="">
                                      <p:cBhvr>
                                        <p:cTn id="19" dur="1000" spd="-100000" fill="hold"/>
                                        <p:tgtEl>
                                          <p:spTgt spid="3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任意多边形 93"/>
          <p:cNvSpPr/>
          <p:nvPr/>
        </p:nvSpPr>
        <p:spPr>
          <a:xfrm rot="18900000" flipH="1">
            <a:off x="3421902" y="2575894"/>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71E17"/>
          </a:solidFill>
          <a:ln w="25400" cap="flat" cmpd="sng" algn="ctr">
            <a:noFill/>
            <a:prstDash val="solid"/>
          </a:ln>
          <a:effectLst/>
        </p:spPr>
        <p:txBody>
          <a:bodyPr lIns="91440" tIns="45720" rIns="91440" bIns="45720" rtlCol="0" anchor="ctr"/>
          <a:lstStyle/>
          <a:p>
            <a:pPr algn="ctr">
              <a:defRPr/>
            </a:pPr>
            <a:endParaRPr lang="zh-CN" altLang="en-US" b="1" ker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0" name="组合 29"/>
          <p:cNvGrpSpPr/>
          <p:nvPr/>
        </p:nvGrpSpPr>
        <p:grpSpPr>
          <a:xfrm>
            <a:off x="2900990" y="2397441"/>
            <a:ext cx="561595" cy="561592"/>
            <a:chOff x="5656078" y="2390367"/>
            <a:chExt cx="836520" cy="836519"/>
          </a:xfrm>
        </p:grpSpPr>
        <p:sp>
          <p:nvSpPr>
            <p:cNvPr id="31" name="椭圆 30"/>
            <p:cNvSpPr/>
            <p:nvPr/>
          </p:nvSpPr>
          <p:spPr>
            <a:xfrm flipH="1">
              <a:off x="5656078" y="2390367"/>
              <a:ext cx="836520" cy="836519"/>
            </a:xfrm>
            <a:prstGeom prst="ellipse">
              <a:avLst/>
            </a:prstGeom>
            <a:solidFill>
              <a:srgbClr val="E71E17"/>
            </a:solidFill>
            <a:ln w="25400" cap="flat" cmpd="sng" algn="ctr">
              <a:noFill/>
              <a:prstDash val="solid"/>
            </a:ln>
            <a:effectLst/>
          </p:spPr>
          <p:txBody>
            <a:bodyPr rtlCol="0" anchor="ctr"/>
            <a:lstStyle/>
            <a:p>
              <a:pPr algn="ctr">
                <a:defRPr/>
              </a:pPr>
              <a:endParaRPr lang="zh-CN" altLang="en-US" sz="2665" b="1" kern="0">
                <a:solidFill>
                  <a:schemeClr val="accent1"/>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sp>
          <p:nvSpPr>
            <p:cNvPr id="32" name="TextBox 20"/>
            <p:cNvSpPr txBox="1"/>
            <p:nvPr/>
          </p:nvSpPr>
          <p:spPr>
            <a:xfrm>
              <a:off x="5818852" y="2588629"/>
              <a:ext cx="510979" cy="504293"/>
            </a:xfrm>
            <a:prstGeom prst="rect">
              <a:avLst/>
            </a:prstGeom>
            <a:noFill/>
          </p:spPr>
          <p:txBody>
            <a:bodyPr wrap="none" lIns="0" tIns="0" rIns="0" bIns="0" rtlCol="0">
              <a:spAutoFit/>
            </a:bodyPr>
            <a:lstStyle/>
            <a:p>
              <a:pPr algn="ctr">
                <a:defRPr/>
              </a:pPr>
              <a:r>
                <a:rPr lang="en-US" altLang="zh-CN"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rPr>
                <a:t>01</a:t>
              </a:r>
              <a:endParaRPr lang="zh-CN" altLang="en-US"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grpSp>
      <p:sp>
        <p:nvSpPr>
          <p:cNvPr id="33" name="圆角矩形 105"/>
          <p:cNvSpPr/>
          <p:nvPr/>
        </p:nvSpPr>
        <p:spPr>
          <a:xfrm>
            <a:off x="3788460" y="2358620"/>
            <a:ext cx="6013440" cy="568556"/>
          </a:xfrm>
          <a:prstGeom prst="roundRect">
            <a:avLst>
              <a:gd name="adj" fmla="val 50000"/>
            </a:avLst>
          </a:prstGeom>
          <a:noFill/>
          <a:ln w="12700" cap="flat" cmpd="sng" algn="ctr">
            <a:solidFill>
              <a:srgbClr val="E71E17"/>
            </a:solidFill>
            <a:prstDash val="solid"/>
          </a:ln>
          <a:effectLst/>
        </p:spPr>
        <p:txBody>
          <a:bodyPr rtlCol="0" anchor="ctr"/>
          <a:lstStyle/>
          <a:p>
            <a:pPr algn="ctr"/>
            <a:r>
              <a:rPr sz="2600" kern="0"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文化自信的历史根基</a:t>
            </a:r>
            <a:endParaRPr sz="2600"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34" name="任意多边形 93"/>
          <p:cNvSpPr/>
          <p:nvPr/>
        </p:nvSpPr>
        <p:spPr>
          <a:xfrm rot="18900000" flipH="1">
            <a:off x="3421902" y="3362840"/>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71E17"/>
          </a:solidFill>
          <a:ln w="25400" cap="flat" cmpd="sng" algn="ctr">
            <a:noFill/>
            <a:prstDash val="solid"/>
          </a:ln>
          <a:effectLst/>
        </p:spPr>
        <p:txBody>
          <a:bodyPr lIns="91440" tIns="45720" rIns="91440" bIns="45720" rtlCol="0" anchor="ctr"/>
          <a:lstStyle/>
          <a:p>
            <a:pPr algn="ctr">
              <a:defRPr/>
            </a:pPr>
            <a:endParaRPr lang="zh-CN" altLang="en-US" b="1" ker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5" name="组合 34"/>
          <p:cNvGrpSpPr/>
          <p:nvPr/>
        </p:nvGrpSpPr>
        <p:grpSpPr>
          <a:xfrm>
            <a:off x="2900990" y="3184387"/>
            <a:ext cx="561595" cy="561592"/>
            <a:chOff x="5656078" y="2390367"/>
            <a:chExt cx="836520" cy="836519"/>
          </a:xfrm>
        </p:grpSpPr>
        <p:sp>
          <p:nvSpPr>
            <p:cNvPr id="36" name="椭圆 35"/>
            <p:cNvSpPr/>
            <p:nvPr/>
          </p:nvSpPr>
          <p:spPr>
            <a:xfrm flipH="1">
              <a:off x="5656078" y="2390367"/>
              <a:ext cx="836520" cy="836519"/>
            </a:xfrm>
            <a:prstGeom prst="ellipse">
              <a:avLst/>
            </a:prstGeom>
            <a:solidFill>
              <a:srgbClr val="E71E17"/>
            </a:solidFill>
            <a:ln w="25400" cap="flat" cmpd="sng" algn="ctr">
              <a:noFill/>
              <a:prstDash val="solid"/>
            </a:ln>
            <a:effectLst/>
          </p:spPr>
          <p:txBody>
            <a:bodyPr rtlCol="0" anchor="ctr"/>
            <a:lstStyle/>
            <a:p>
              <a:pPr algn="ctr">
                <a:defRPr/>
              </a:pPr>
              <a:endParaRPr lang="zh-CN" altLang="en-US" sz="2665" b="1" kern="0">
                <a:solidFill>
                  <a:schemeClr val="accent1"/>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sp>
          <p:nvSpPr>
            <p:cNvPr id="37" name="TextBox 20"/>
            <p:cNvSpPr txBox="1"/>
            <p:nvPr/>
          </p:nvSpPr>
          <p:spPr>
            <a:xfrm>
              <a:off x="5818851" y="2541114"/>
              <a:ext cx="510979" cy="504293"/>
            </a:xfrm>
            <a:prstGeom prst="rect">
              <a:avLst/>
            </a:prstGeom>
            <a:noFill/>
          </p:spPr>
          <p:txBody>
            <a:bodyPr wrap="none" lIns="0" tIns="0" rIns="0" bIns="0" rtlCol="0">
              <a:spAutoFit/>
            </a:bodyPr>
            <a:lstStyle/>
            <a:p>
              <a:pPr algn="ctr">
                <a:defRPr/>
              </a:pPr>
              <a:r>
                <a:rPr lang="en-US" altLang="zh-CN"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rPr>
                <a:t>02</a:t>
              </a:r>
              <a:endParaRPr lang="zh-CN" altLang="en-US"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grpSp>
      <p:sp>
        <p:nvSpPr>
          <p:cNvPr id="38" name="圆角矩形 105"/>
          <p:cNvSpPr/>
          <p:nvPr/>
        </p:nvSpPr>
        <p:spPr>
          <a:xfrm>
            <a:off x="3788460" y="3145566"/>
            <a:ext cx="6013440" cy="568556"/>
          </a:xfrm>
          <a:prstGeom prst="roundRect">
            <a:avLst>
              <a:gd name="adj" fmla="val 50000"/>
            </a:avLst>
          </a:prstGeom>
          <a:noFill/>
          <a:ln w="12700" cap="flat" cmpd="sng" algn="ctr">
            <a:solidFill>
              <a:srgbClr val="E71E17"/>
            </a:solidFill>
            <a:prstDash val="solid"/>
          </a:ln>
          <a:effectLst/>
        </p:spPr>
        <p:txBody>
          <a:bodyPr rtlCol="0" anchor="ctr"/>
          <a:lstStyle/>
          <a:p>
            <a:pPr algn="ctr"/>
            <a:r>
              <a:rPr sz="2600" kern="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文化自信的文明渊源</a:t>
            </a:r>
          </a:p>
        </p:txBody>
      </p:sp>
      <p:sp>
        <p:nvSpPr>
          <p:cNvPr id="39" name="任意多边形 93"/>
          <p:cNvSpPr/>
          <p:nvPr/>
        </p:nvSpPr>
        <p:spPr>
          <a:xfrm rot="18900000" flipH="1">
            <a:off x="3421902" y="4130369"/>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71E17"/>
          </a:solidFill>
          <a:ln w="25400" cap="flat" cmpd="sng" algn="ctr">
            <a:noFill/>
            <a:prstDash val="solid"/>
          </a:ln>
          <a:effectLst/>
        </p:spPr>
        <p:txBody>
          <a:bodyPr lIns="91440" tIns="45720" rIns="91440" bIns="45720" rtlCol="0" anchor="ctr"/>
          <a:lstStyle/>
          <a:p>
            <a:pPr algn="ctr">
              <a:defRPr/>
            </a:pPr>
            <a:endParaRPr lang="zh-CN" altLang="en-US" b="1" ker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0" name="组合 39"/>
          <p:cNvGrpSpPr/>
          <p:nvPr/>
        </p:nvGrpSpPr>
        <p:grpSpPr>
          <a:xfrm>
            <a:off x="2900990" y="3951916"/>
            <a:ext cx="561595" cy="561592"/>
            <a:chOff x="5656078" y="2390367"/>
            <a:chExt cx="836520" cy="836519"/>
          </a:xfrm>
        </p:grpSpPr>
        <p:sp>
          <p:nvSpPr>
            <p:cNvPr id="41" name="椭圆 40"/>
            <p:cNvSpPr/>
            <p:nvPr/>
          </p:nvSpPr>
          <p:spPr>
            <a:xfrm flipH="1">
              <a:off x="5656078" y="2390367"/>
              <a:ext cx="836520" cy="836519"/>
            </a:xfrm>
            <a:prstGeom prst="ellipse">
              <a:avLst/>
            </a:prstGeom>
            <a:solidFill>
              <a:srgbClr val="E71E17"/>
            </a:solidFill>
            <a:ln w="25400" cap="flat" cmpd="sng" algn="ctr">
              <a:noFill/>
              <a:prstDash val="solid"/>
            </a:ln>
            <a:effectLst/>
          </p:spPr>
          <p:txBody>
            <a:bodyPr rtlCol="0" anchor="ctr"/>
            <a:lstStyle/>
            <a:p>
              <a:pPr algn="ctr">
                <a:defRPr/>
              </a:pPr>
              <a:endParaRPr lang="zh-CN" altLang="en-US" sz="2665" b="1" kern="0">
                <a:solidFill>
                  <a:schemeClr val="accent1"/>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sp>
          <p:nvSpPr>
            <p:cNvPr id="42" name="TextBox 20"/>
            <p:cNvSpPr txBox="1"/>
            <p:nvPr/>
          </p:nvSpPr>
          <p:spPr>
            <a:xfrm>
              <a:off x="5818851" y="2588629"/>
              <a:ext cx="510979" cy="504293"/>
            </a:xfrm>
            <a:prstGeom prst="rect">
              <a:avLst/>
            </a:prstGeom>
            <a:noFill/>
          </p:spPr>
          <p:txBody>
            <a:bodyPr wrap="none" lIns="0" tIns="0" rIns="0" bIns="0" rtlCol="0">
              <a:spAutoFit/>
            </a:bodyPr>
            <a:lstStyle/>
            <a:p>
              <a:pPr algn="ctr">
                <a:defRPr/>
              </a:pPr>
              <a:r>
                <a:rPr lang="en-US" altLang="zh-CN"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rPr>
                <a:t>03</a:t>
              </a:r>
              <a:endParaRPr lang="zh-CN" altLang="en-US"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grpSp>
      <p:sp>
        <p:nvSpPr>
          <p:cNvPr id="43" name="圆角矩形 105"/>
          <p:cNvSpPr/>
          <p:nvPr/>
        </p:nvSpPr>
        <p:spPr>
          <a:xfrm>
            <a:off x="3788460" y="3913095"/>
            <a:ext cx="6013440" cy="568556"/>
          </a:xfrm>
          <a:prstGeom prst="roundRect">
            <a:avLst>
              <a:gd name="adj" fmla="val 50000"/>
            </a:avLst>
          </a:prstGeom>
          <a:noFill/>
          <a:ln w="12700" cap="flat" cmpd="sng" algn="ctr">
            <a:solidFill>
              <a:srgbClr val="E71E17"/>
            </a:solidFill>
            <a:prstDash val="solid"/>
          </a:ln>
          <a:effectLst/>
        </p:spPr>
        <p:txBody>
          <a:bodyPr rtlCol="0" anchor="ctr"/>
          <a:lstStyle/>
          <a:p>
            <a:pPr algn="ctr"/>
            <a:r>
              <a:rPr sz="2600" kern="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文化自信的历史担当</a:t>
            </a:r>
          </a:p>
        </p:txBody>
      </p:sp>
      <p:sp>
        <p:nvSpPr>
          <p:cNvPr id="44" name="任意多边形 93"/>
          <p:cNvSpPr/>
          <p:nvPr/>
        </p:nvSpPr>
        <p:spPr>
          <a:xfrm rot="18900000" flipH="1">
            <a:off x="3421902" y="4904488"/>
            <a:ext cx="204691" cy="204691"/>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71E17"/>
          </a:solidFill>
          <a:ln w="25400" cap="flat" cmpd="sng" algn="ctr">
            <a:noFill/>
            <a:prstDash val="solid"/>
          </a:ln>
          <a:effectLst/>
        </p:spPr>
        <p:txBody>
          <a:bodyPr lIns="91440" tIns="45720" rIns="91440" bIns="45720" rtlCol="0" anchor="ctr"/>
          <a:lstStyle/>
          <a:p>
            <a:pPr algn="ctr">
              <a:defRPr/>
            </a:pPr>
            <a:endParaRPr lang="zh-CN" altLang="en-US" b="1" ker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5" name="组合 44"/>
          <p:cNvGrpSpPr/>
          <p:nvPr/>
        </p:nvGrpSpPr>
        <p:grpSpPr>
          <a:xfrm>
            <a:off x="2900990" y="4726035"/>
            <a:ext cx="561595" cy="561592"/>
            <a:chOff x="5656078" y="2390367"/>
            <a:chExt cx="836520" cy="836519"/>
          </a:xfrm>
        </p:grpSpPr>
        <p:sp>
          <p:nvSpPr>
            <p:cNvPr id="46" name="椭圆 45"/>
            <p:cNvSpPr/>
            <p:nvPr/>
          </p:nvSpPr>
          <p:spPr>
            <a:xfrm flipH="1">
              <a:off x="5656078" y="2390367"/>
              <a:ext cx="836520" cy="836519"/>
            </a:xfrm>
            <a:prstGeom prst="ellipse">
              <a:avLst/>
            </a:prstGeom>
            <a:solidFill>
              <a:srgbClr val="E71E17"/>
            </a:solidFill>
            <a:ln w="25400" cap="flat" cmpd="sng" algn="ctr">
              <a:noFill/>
              <a:prstDash val="solid"/>
            </a:ln>
            <a:effectLst/>
          </p:spPr>
          <p:txBody>
            <a:bodyPr rtlCol="0" anchor="ctr"/>
            <a:lstStyle/>
            <a:p>
              <a:pPr algn="ctr">
                <a:defRPr/>
              </a:pPr>
              <a:endParaRPr lang="zh-CN" altLang="en-US" sz="2665" b="1" kern="0">
                <a:solidFill>
                  <a:schemeClr val="accent1"/>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sp>
          <p:nvSpPr>
            <p:cNvPr id="47" name="TextBox 20"/>
            <p:cNvSpPr txBox="1"/>
            <p:nvPr/>
          </p:nvSpPr>
          <p:spPr>
            <a:xfrm>
              <a:off x="5818851" y="2541114"/>
              <a:ext cx="510979" cy="504293"/>
            </a:xfrm>
            <a:prstGeom prst="rect">
              <a:avLst/>
            </a:prstGeom>
            <a:noFill/>
          </p:spPr>
          <p:txBody>
            <a:bodyPr wrap="none" lIns="0" tIns="0" rIns="0" bIns="0" rtlCol="0">
              <a:spAutoFit/>
            </a:bodyPr>
            <a:lstStyle/>
            <a:p>
              <a:pPr algn="ctr">
                <a:defRPr/>
              </a:pPr>
              <a:r>
                <a:rPr lang="en-US" altLang="zh-CN"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rPr>
                <a:t>04</a:t>
              </a:r>
              <a:endParaRPr lang="zh-CN" altLang="en-US" sz="2200" kern="0">
                <a:solidFill>
                  <a:srgbClr val="F6E2C4"/>
                </a:solidFill>
                <a:latin typeface="思源宋体 Heavy" panose="02020900000000000000" pitchFamily="18" charset="-122"/>
                <a:ea typeface="思源宋体 Heavy" panose="02020900000000000000" pitchFamily="18" charset="-122"/>
                <a:sym typeface="微软雅黑" panose="020B0503020204020204" pitchFamily="34" charset="-122"/>
              </a:endParaRPr>
            </a:p>
          </p:txBody>
        </p:sp>
      </p:grpSp>
      <p:sp>
        <p:nvSpPr>
          <p:cNvPr id="48" name="圆角矩形 105"/>
          <p:cNvSpPr/>
          <p:nvPr/>
        </p:nvSpPr>
        <p:spPr>
          <a:xfrm>
            <a:off x="3788460" y="4687214"/>
            <a:ext cx="6013440" cy="568556"/>
          </a:xfrm>
          <a:prstGeom prst="roundRect">
            <a:avLst>
              <a:gd name="adj" fmla="val 50000"/>
            </a:avLst>
          </a:prstGeom>
          <a:noFill/>
          <a:ln w="12700" cap="flat" cmpd="sng" algn="ctr">
            <a:solidFill>
              <a:srgbClr val="E71E17"/>
            </a:solidFill>
            <a:prstDash val="solid"/>
          </a:ln>
          <a:effectLst/>
        </p:spPr>
        <p:txBody>
          <a:bodyPr rtlCol="0" anchor="ctr"/>
          <a:lstStyle/>
          <a:p>
            <a:pPr algn="ctr"/>
            <a:r>
              <a:rPr sz="2600" kern="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以高度的历史自觉坚定文化自信</a:t>
            </a:r>
          </a:p>
        </p:txBody>
      </p:sp>
      <p:sp>
        <p:nvSpPr>
          <p:cNvPr id="3" name="TextBox 10"/>
          <p:cNvSpPr txBox="1"/>
          <p:nvPr/>
        </p:nvSpPr>
        <p:spPr>
          <a:xfrm>
            <a:off x="2233043" y="1053604"/>
            <a:ext cx="1341060" cy="706755"/>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000" b="1"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rPr>
              <a:t>目录</a:t>
            </a:r>
          </a:p>
        </p:txBody>
      </p:sp>
      <p:sp>
        <p:nvSpPr>
          <p:cNvPr id="4" name="TextBox 10"/>
          <p:cNvSpPr txBox="1"/>
          <p:nvPr/>
        </p:nvSpPr>
        <p:spPr>
          <a:xfrm>
            <a:off x="3310795" y="1309062"/>
            <a:ext cx="2046689" cy="460375"/>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400" i="0" u="none" strike="noStrike" kern="120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CONTENTS</a:t>
            </a:r>
          </a:p>
        </p:txBody>
      </p:sp>
      <p:cxnSp>
        <p:nvCxnSpPr>
          <p:cNvPr id="5" name="直接连接符 4"/>
          <p:cNvCxnSpPr/>
          <p:nvPr/>
        </p:nvCxnSpPr>
        <p:spPr bwMode="auto">
          <a:xfrm>
            <a:off x="2199640" y="1858010"/>
            <a:ext cx="8028305" cy="0"/>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91165" y="1452245"/>
            <a:ext cx="1441450" cy="811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animEffect transition="in" filter="fade">
                                      <p:cBhvr>
                                        <p:cTn id="9" dur="500"/>
                                        <p:tgtEl>
                                          <p:spTgt spid="30"/>
                                        </p:tgtEl>
                                      </p:cBhvr>
                                    </p:animEffect>
                                    <p:anim calcmode="lin" valueType="num">
                                      <p:cBhvr>
                                        <p:cTn id="10" dur="500" fill="hold"/>
                                        <p:tgtEl>
                                          <p:spTgt spid="30"/>
                                        </p:tgtEl>
                                        <p:attrNameLst>
                                          <p:attrName>ppt_x</p:attrName>
                                        </p:attrNameLst>
                                      </p:cBhvr>
                                      <p:tavLst>
                                        <p:tav tm="0">
                                          <p:val>
                                            <p:fltVal val="0.5"/>
                                          </p:val>
                                        </p:tav>
                                        <p:tav tm="100000">
                                          <p:val>
                                            <p:strVal val="#ppt_x"/>
                                          </p:val>
                                        </p:tav>
                                      </p:tavLst>
                                    </p:anim>
                                    <p:anim calcmode="lin" valueType="num">
                                      <p:cBhvr>
                                        <p:cTn id="11" dur="500" fill="hold"/>
                                        <p:tgtEl>
                                          <p:spTgt spid="30"/>
                                        </p:tgtEl>
                                        <p:attrNameLst>
                                          <p:attrName>ppt_y</p:attrName>
                                        </p:attrNameLst>
                                      </p:cBhvr>
                                      <p:tavLst>
                                        <p:tav tm="0">
                                          <p:val>
                                            <p:fltVal val="0.5"/>
                                          </p:val>
                                        </p:tav>
                                        <p:tav tm="100000">
                                          <p:val>
                                            <p:strVal val="#ppt_y"/>
                                          </p:val>
                                        </p:tav>
                                      </p:tavLst>
                                    </p:anim>
                                  </p:childTnLst>
                                </p:cTn>
                              </p:par>
                            </p:childTnLst>
                          </p:cTn>
                        </p:par>
                        <p:par>
                          <p:cTn id="12" fill="hold" nodeType="afterGroup">
                            <p:stCondLst>
                              <p:cond delay="500"/>
                            </p:stCondLst>
                            <p:childTnLst>
                              <p:par>
                                <p:cTn id="13" presetID="12" presetClass="entr" presetSubtype="8"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500"/>
                                        <p:tgtEl>
                                          <p:spTgt spid="29"/>
                                        </p:tgtEl>
                                        <p:attrNameLst>
                                          <p:attrName>ppt_x</p:attrName>
                                        </p:attrNameLst>
                                      </p:cBhvr>
                                      <p:tavLst>
                                        <p:tav tm="0">
                                          <p:val>
                                            <p:strVal val="#ppt_x-#ppt_w*1.125000"/>
                                          </p:val>
                                        </p:tav>
                                        <p:tav tm="100000">
                                          <p:val>
                                            <p:strVal val="#ppt_x"/>
                                          </p:val>
                                        </p:tav>
                                      </p:tavLst>
                                    </p:anim>
                                    <p:animEffect transition="in" filter="wipe(right)">
                                      <p:cBhvr>
                                        <p:cTn id="16" dur="500"/>
                                        <p:tgtEl>
                                          <p:spTgt spid="29"/>
                                        </p:tgtEl>
                                      </p:cBhvr>
                                    </p:animEffect>
                                  </p:childTnLst>
                                </p:cTn>
                              </p:par>
                            </p:childTnLst>
                          </p:cTn>
                        </p:par>
                        <p:par>
                          <p:cTn id="17" fill="hold" nodeType="afterGroup">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1000"/>
                                        <p:tgtEl>
                                          <p:spTgt spid="33"/>
                                        </p:tgtEl>
                                      </p:cBhvr>
                                    </p:animEffect>
                                  </p:childTnLst>
                                </p:cTn>
                              </p:par>
                              <p:par>
                                <p:cTn id="21" presetID="53" presetClass="entr" presetSubtype="0" fill="hold" grpId="1" nodeType="with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1000" fill="hold"/>
                                        <p:tgtEl>
                                          <p:spTgt spid="33"/>
                                        </p:tgtEl>
                                        <p:attrNameLst>
                                          <p:attrName>ppt_w</p:attrName>
                                        </p:attrNameLst>
                                      </p:cBhvr>
                                      <p:tavLst>
                                        <p:tav tm="0">
                                          <p:val>
                                            <p:fltVal val="0"/>
                                          </p:val>
                                        </p:tav>
                                        <p:tav tm="100000">
                                          <p:val>
                                            <p:strVal val="#ppt_w"/>
                                          </p:val>
                                        </p:tav>
                                      </p:tavLst>
                                    </p:anim>
                                    <p:anim calcmode="lin" valueType="num">
                                      <p:cBhvr>
                                        <p:cTn id="24" dur="1000" fill="hold"/>
                                        <p:tgtEl>
                                          <p:spTgt spid="33"/>
                                        </p:tgtEl>
                                        <p:attrNameLst>
                                          <p:attrName>ppt_h</p:attrName>
                                        </p:attrNameLst>
                                      </p:cBhvr>
                                      <p:tavLst>
                                        <p:tav tm="0">
                                          <p:val>
                                            <p:fltVal val="0"/>
                                          </p:val>
                                        </p:tav>
                                        <p:tav tm="100000">
                                          <p:val>
                                            <p:strVal val="#ppt_h"/>
                                          </p:val>
                                        </p:tav>
                                      </p:tavLst>
                                    </p:anim>
                                    <p:animEffect transition="in" filter="fade">
                                      <p:cBhvr>
                                        <p:cTn id="25" dur="1000"/>
                                        <p:tgtEl>
                                          <p:spTgt spid="33"/>
                                        </p:tgtEl>
                                      </p:cBhvr>
                                    </p:animEffect>
                                  </p:childTnLst>
                                </p:cTn>
                              </p:par>
                              <p:par>
                                <p:cTn id="26" presetID="35" presetClass="path" presetSubtype="0" accel="50000" decel="50000" fill="hold" grpId="2" nodeType="withEffect">
                                  <p:stCondLst>
                                    <p:cond delay="0"/>
                                  </p:stCondLst>
                                  <p:childTnLst>
                                    <p:animMotion origin="layout" path="M -8.33333E-07 2.96296E-06 L -0.10456 2.96296E-06" pathEditMode="relative" rAng="0" ptsTypes="AA">
                                      <p:cBhvr>
                                        <p:cTn id="27" dur="1000" spd="-100000" fill="hold"/>
                                        <p:tgtEl>
                                          <p:spTgt spid="33"/>
                                        </p:tgtEl>
                                        <p:attrNameLst>
                                          <p:attrName>ppt_x</p:attrName>
                                          <p:attrName>ppt_y</p:attrName>
                                        </p:attrNameLst>
                                      </p:cBhvr>
                                      <p:rCtr x="-5234" y="0"/>
                                    </p:animMotion>
                                  </p:childTnLst>
                                </p:cTn>
                              </p:par>
                            </p:childTnLst>
                          </p:cTn>
                        </p:par>
                        <p:par>
                          <p:cTn id="28" fill="hold" nodeType="afterGroup">
                            <p:stCondLst>
                              <p:cond delay="2000"/>
                            </p:stCondLst>
                            <p:childTnLst>
                              <p:par>
                                <p:cTn id="29" presetID="53" presetClass="entr" presetSubtype="0" fill="hold"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nodeType="afterGroup">
                            <p:stCondLst>
                              <p:cond delay="2500"/>
                            </p:stCondLst>
                            <p:childTnLst>
                              <p:par>
                                <p:cTn id="37" presetID="12" presetClass="entr" presetSubtype="8"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p:tgtEl>
                                          <p:spTgt spid="34"/>
                                        </p:tgtEl>
                                        <p:attrNameLst>
                                          <p:attrName>ppt_x</p:attrName>
                                        </p:attrNameLst>
                                      </p:cBhvr>
                                      <p:tavLst>
                                        <p:tav tm="0">
                                          <p:val>
                                            <p:strVal val="#ppt_x-#ppt_w*1.125000"/>
                                          </p:val>
                                        </p:tav>
                                        <p:tav tm="100000">
                                          <p:val>
                                            <p:strVal val="#ppt_x"/>
                                          </p:val>
                                        </p:tav>
                                      </p:tavLst>
                                    </p:anim>
                                    <p:animEffect transition="in" filter="wipe(right)">
                                      <p:cBhvr>
                                        <p:cTn id="40" dur="500"/>
                                        <p:tgtEl>
                                          <p:spTgt spid="34"/>
                                        </p:tgtEl>
                                      </p:cBhvr>
                                    </p:animEffect>
                                  </p:childTnLst>
                                </p:cTn>
                              </p:par>
                            </p:childTnLst>
                          </p:cTn>
                        </p:par>
                        <p:par>
                          <p:cTn id="41" fill="hold" nodeType="afterGroup">
                            <p:stCondLst>
                              <p:cond delay="3000"/>
                            </p:stCondLst>
                            <p:childTnLst>
                              <p:par>
                                <p:cTn id="42" presetID="10" presetClass="entr" presetSubtype="0"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fade">
                                      <p:cBhvr>
                                        <p:cTn id="44" dur="1000"/>
                                        <p:tgtEl>
                                          <p:spTgt spid="38"/>
                                        </p:tgtEl>
                                      </p:cBhvr>
                                    </p:animEffect>
                                  </p:childTnLst>
                                </p:cTn>
                              </p:par>
                              <p:par>
                                <p:cTn id="45" presetID="53" presetClass="entr" presetSubtype="0" fill="hold" grpId="1"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1000" fill="hold"/>
                                        <p:tgtEl>
                                          <p:spTgt spid="38"/>
                                        </p:tgtEl>
                                        <p:attrNameLst>
                                          <p:attrName>ppt_w</p:attrName>
                                        </p:attrNameLst>
                                      </p:cBhvr>
                                      <p:tavLst>
                                        <p:tav tm="0">
                                          <p:val>
                                            <p:fltVal val="0"/>
                                          </p:val>
                                        </p:tav>
                                        <p:tav tm="100000">
                                          <p:val>
                                            <p:strVal val="#ppt_w"/>
                                          </p:val>
                                        </p:tav>
                                      </p:tavLst>
                                    </p:anim>
                                    <p:anim calcmode="lin" valueType="num">
                                      <p:cBhvr>
                                        <p:cTn id="48" dur="1000" fill="hold"/>
                                        <p:tgtEl>
                                          <p:spTgt spid="38"/>
                                        </p:tgtEl>
                                        <p:attrNameLst>
                                          <p:attrName>ppt_h</p:attrName>
                                        </p:attrNameLst>
                                      </p:cBhvr>
                                      <p:tavLst>
                                        <p:tav tm="0">
                                          <p:val>
                                            <p:fltVal val="0"/>
                                          </p:val>
                                        </p:tav>
                                        <p:tav tm="100000">
                                          <p:val>
                                            <p:strVal val="#ppt_h"/>
                                          </p:val>
                                        </p:tav>
                                      </p:tavLst>
                                    </p:anim>
                                    <p:animEffect transition="in" filter="fade">
                                      <p:cBhvr>
                                        <p:cTn id="49" dur="1000"/>
                                        <p:tgtEl>
                                          <p:spTgt spid="38"/>
                                        </p:tgtEl>
                                      </p:cBhvr>
                                    </p:animEffect>
                                  </p:childTnLst>
                                </p:cTn>
                              </p:par>
                              <p:par>
                                <p:cTn id="50" presetID="35" presetClass="path" presetSubtype="0" accel="50000" decel="50000" fill="hold" grpId="2" nodeType="withEffect">
                                  <p:stCondLst>
                                    <p:cond delay="0"/>
                                  </p:stCondLst>
                                  <p:childTnLst>
                                    <p:animMotion origin="layout" path="M -8.33333E-07 -1.85185E-06 L -0.10456 -1.85185E-06" pathEditMode="relative" rAng="0" ptsTypes="AA">
                                      <p:cBhvr>
                                        <p:cTn id="51" dur="1000" spd="-100000" fill="hold"/>
                                        <p:tgtEl>
                                          <p:spTgt spid="38"/>
                                        </p:tgtEl>
                                        <p:attrNameLst>
                                          <p:attrName>ppt_x</p:attrName>
                                          <p:attrName>ppt_y</p:attrName>
                                        </p:attrNameLst>
                                      </p:cBhvr>
                                      <p:rCtr x="-5234" y="0"/>
                                    </p:animMotion>
                                  </p:childTnLst>
                                </p:cTn>
                              </p:par>
                            </p:childTnLst>
                          </p:cTn>
                        </p:par>
                        <p:par>
                          <p:cTn id="52" fill="hold" nodeType="afterGroup">
                            <p:stCondLst>
                              <p:cond delay="4000"/>
                            </p:stCondLst>
                            <p:childTnLst>
                              <p:par>
                                <p:cTn id="53" presetID="53" presetClass="entr" presetSubtype="0"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anim calcmode="lin" valueType="num">
                                      <p:cBhvr>
                                        <p:cTn id="58" dur="500" fill="hold"/>
                                        <p:tgtEl>
                                          <p:spTgt spid="40"/>
                                        </p:tgtEl>
                                        <p:attrNameLst>
                                          <p:attrName>ppt_x</p:attrName>
                                        </p:attrNameLst>
                                      </p:cBhvr>
                                      <p:tavLst>
                                        <p:tav tm="0">
                                          <p:val>
                                            <p:fltVal val="0.5"/>
                                          </p:val>
                                        </p:tav>
                                        <p:tav tm="100000">
                                          <p:val>
                                            <p:strVal val="#ppt_x"/>
                                          </p:val>
                                        </p:tav>
                                      </p:tavLst>
                                    </p:anim>
                                    <p:anim calcmode="lin" valueType="num">
                                      <p:cBhvr>
                                        <p:cTn id="59" dur="500" fill="hold"/>
                                        <p:tgtEl>
                                          <p:spTgt spid="40"/>
                                        </p:tgtEl>
                                        <p:attrNameLst>
                                          <p:attrName>ppt_y</p:attrName>
                                        </p:attrNameLst>
                                      </p:cBhvr>
                                      <p:tavLst>
                                        <p:tav tm="0">
                                          <p:val>
                                            <p:fltVal val="0.5"/>
                                          </p:val>
                                        </p:tav>
                                        <p:tav tm="100000">
                                          <p:val>
                                            <p:strVal val="#ppt_y"/>
                                          </p:val>
                                        </p:tav>
                                      </p:tavLst>
                                    </p:anim>
                                  </p:childTnLst>
                                </p:cTn>
                              </p:par>
                            </p:childTnLst>
                          </p:cTn>
                        </p:par>
                        <p:par>
                          <p:cTn id="60" fill="hold" nodeType="afterGroup">
                            <p:stCondLst>
                              <p:cond delay="4500"/>
                            </p:stCondLst>
                            <p:childTnLst>
                              <p:par>
                                <p:cTn id="61" presetID="12" presetClass="entr" presetSubtype="8" fill="hold" grpId="0" nodeType="afterEffect">
                                  <p:stCondLst>
                                    <p:cond delay="0"/>
                                  </p:stCondLst>
                                  <p:childTnLst>
                                    <p:set>
                                      <p:cBhvr>
                                        <p:cTn id="62" dur="1" fill="hold">
                                          <p:stCondLst>
                                            <p:cond delay="0"/>
                                          </p:stCondLst>
                                        </p:cTn>
                                        <p:tgtEl>
                                          <p:spTgt spid="39"/>
                                        </p:tgtEl>
                                        <p:attrNameLst>
                                          <p:attrName>style.visibility</p:attrName>
                                        </p:attrNameLst>
                                      </p:cBhvr>
                                      <p:to>
                                        <p:strVal val="visible"/>
                                      </p:to>
                                    </p:set>
                                    <p:anim calcmode="lin" valueType="num">
                                      <p:cBhvr additive="base">
                                        <p:cTn id="63" dur="500"/>
                                        <p:tgtEl>
                                          <p:spTgt spid="39"/>
                                        </p:tgtEl>
                                        <p:attrNameLst>
                                          <p:attrName>ppt_x</p:attrName>
                                        </p:attrNameLst>
                                      </p:cBhvr>
                                      <p:tavLst>
                                        <p:tav tm="0">
                                          <p:val>
                                            <p:strVal val="#ppt_x-#ppt_w*1.125000"/>
                                          </p:val>
                                        </p:tav>
                                        <p:tav tm="100000">
                                          <p:val>
                                            <p:strVal val="#ppt_x"/>
                                          </p:val>
                                        </p:tav>
                                      </p:tavLst>
                                    </p:anim>
                                    <p:animEffect transition="in" filter="wipe(right)">
                                      <p:cBhvr>
                                        <p:cTn id="64" dur="500"/>
                                        <p:tgtEl>
                                          <p:spTgt spid="39"/>
                                        </p:tgtEl>
                                      </p:cBhvr>
                                    </p:animEffect>
                                  </p:childTnLst>
                                </p:cTn>
                              </p:par>
                            </p:childTnLst>
                          </p:cTn>
                        </p:par>
                        <p:par>
                          <p:cTn id="65" fill="hold" nodeType="afterGroup">
                            <p:stCondLst>
                              <p:cond delay="5000"/>
                            </p:stCondLst>
                            <p:childTnLst>
                              <p:par>
                                <p:cTn id="66" presetID="10"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childTnLst>
                                </p:cTn>
                              </p:par>
                              <p:par>
                                <p:cTn id="69" presetID="53" presetClass="entr" presetSubtype="0" fill="hold" grpId="1" nodeType="withEffect">
                                  <p:stCondLst>
                                    <p:cond delay="0"/>
                                  </p:stCondLst>
                                  <p:childTnLst>
                                    <p:set>
                                      <p:cBhvr>
                                        <p:cTn id="70" dur="1" fill="hold">
                                          <p:stCondLst>
                                            <p:cond delay="0"/>
                                          </p:stCondLst>
                                        </p:cTn>
                                        <p:tgtEl>
                                          <p:spTgt spid="43"/>
                                        </p:tgtEl>
                                        <p:attrNameLst>
                                          <p:attrName>style.visibility</p:attrName>
                                        </p:attrNameLst>
                                      </p:cBhvr>
                                      <p:to>
                                        <p:strVal val="visible"/>
                                      </p:to>
                                    </p:set>
                                    <p:anim calcmode="lin" valueType="num">
                                      <p:cBhvr>
                                        <p:cTn id="71" dur="1000" fill="hold"/>
                                        <p:tgtEl>
                                          <p:spTgt spid="43"/>
                                        </p:tgtEl>
                                        <p:attrNameLst>
                                          <p:attrName>ppt_w</p:attrName>
                                        </p:attrNameLst>
                                      </p:cBhvr>
                                      <p:tavLst>
                                        <p:tav tm="0">
                                          <p:val>
                                            <p:fltVal val="0"/>
                                          </p:val>
                                        </p:tav>
                                        <p:tav tm="100000">
                                          <p:val>
                                            <p:strVal val="#ppt_w"/>
                                          </p:val>
                                        </p:tav>
                                      </p:tavLst>
                                    </p:anim>
                                    <p:anim calcmode="lin" valueType="num">
                                      <p:cBhvr>
                                        <p:cTn id="72" dur="1000" fill="hold"/>
                                        <p:tgtEl>
                                          <p:spTgt spid="43"/>
                                        </p:tgtEl>
                                        <p:attrNameLst>
                                          <p:attrName>ppt_h</p:attrName>
                                        </p:attrNameLst>
                                      </p:cBhvr>
                                      <p:tavLst>
                                        <p:tav tm="0">
                                          <p:val>
                                            <p:fltVal val="0"/>
                                          </p:val>
                                        </p:tav>
                                        <p:tav tm="100000">
                                          <p:val>
                                            <p:strVal val="#ppt_h"/>
                                          </p:val>
                                        </p:tav>
                                      </p:tavLst>
                                    </p:anim>
                                    <p:animEffect transition="in" filter="fade">
                                      <p:cBhvr>
                                        <p:cTn id="73" dur="1000"/>
                                        <p:tgtEl>
                                          <p:spTgt spid="43"/>
                                        </p:tgtEl>
                                      </p:cBhvr>
                                    </p:animEffect>
                                  </p:childTnLst>
                                </p:cTn>
                              </p:par>
                              <p:par>
                                <p:cTn id="74" presetID="35" presetClass="path" presetSubtype="0" accel="50000" decel="50000" fill="hold" grpId="2" nodeType="withEffect">
                                  <p:stCondLst>
                                    <p:cond delay="0"/>
                                  </p:stCondLst>
                                  <p:childTnLst>
                                    <p:animMotion origin="layout" path="M -8.33333E-07 2.59259E-06 L -0.10456 2.59259E-06" pathEditMode="relative" rAng="0" ptsTypes="AA">
                                      <p:cBhvr>
                                        <p:cTn id="75" dur="1000" spd="-100000" fill="hold"/>
                                        <p:tgtEl>
                                          <p:spTgt spid="43"/>
                                        </p:tgtEl>
                                        <p:attrNameLst>
                                          <p:attrName>ppt_x</p:attrName>
                                          <p:attrName>ppt_y</p:attrName>
                                        </p:attrNameLst>
                                      </p:cBhvr>
                                      <p:rCtr x="-5234" y="0"/>
                                    </p:animMotion>
                                  </p:childTnLst>
                                </p:cTn>
                              </p:par>
                            </p:childTnLst>
                          </p:cTn>
                        </p:par>
                        <p:par>
                          <p:cTn id="76" fill="hold" nodeType="afterGroup">
                            <p:stCondLst>
                              <p:cond delay="6000"/>
                            </p:stCondLst>
                            <p:childTnLst>
                              <p:par>
                                <p:cTn id="77" presetID="53" presetClass="entr" presetSubtype="0"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nodeType="afterGroup">
                            <p:stCondLst>
                              <p:cond delay="6500"/>
                            </p:stCondLst>
                            <p:childTnLst>
                              <p:par>
                                <p:cTn id="85" presetID="12" presetClass="entr" presetSubtype="8" fill="hold" grpId="0" nodeType="afterEffect">
                                  <p:stCondLst>
                                    <p:cond delay="0"/>
                                  </p:stCondLst>
                                  <p:childTnLst>
                                    <p:set>
                                      <p:cBhvr>
                                        <p:cTn id="86" dur="1" fill="hold">
                                          <p:stCondLst>
                                            <p:cond delay="0"/>
                                          </p:stCondLst>
                                        </p:cTn>
                                        <p:tgtEl>
                                          <p:spTgt spid="44"/>
                                        </p:tgtEl>
                                        <p:attrNameLst>
                                          <p:attrName>style.visibility</p:attrName>
                                        </p:attrNameLst>
                                      </p:cBhvr>
                                      <p:to>
                                        <p:strVal val="visible"/>
                                      </p:to>
                                    </p:set>
                                    <p:anim calcmode="lin" valueType="num">
                                      <p:cBhvr additive="base">
                                        <p:cTn id="87" dur="500"/>
                                        <p:tgtEl>
                                          <p:spTgt spid="44"/>
                                        </p:tgtEl>
                                        <p:attrNameLst>
                                          <p:attrName>ppt_x</p:attrName>
                                        </p:attrNameLst>
                                      </p:cBhvr>
                                      <p:tavLst>
                                        <p:tav tm="0">
                                          <p:val>
                                            <p:strVal val="#ppt_x-#ppt_w*1.125000"/>
                                          </p:val>
                                        </p:tav>
                                        <p:tav tm="100000">
                                          <p:val>
                                            <p:strVal val="#ppt_x"/>
                                          </p:val>
                                        </p:tav>
                                      </p:tavLst>
                                    </p:anim>
                                    <p:animEffect transition="in" filter="wipe(right)">
                                      <p:cBhvr>
                                        <p:cTn id="88" dur="500"/>
                                        <p:tgtEl>
                                          <p:spTgt spid="44"/>
                                        </p:tgtEl>
                                      </p:cBhvr>
                                    </p:animEffect>
                                  </p:childTnLst>
                                </p:cTn>
                              </p:par>
                            </p:childTnLst>
                          </p:cTn>
                        </p:par>
                        <p:par>
                          <p:cTn id="89" fill="hold" nodeType="afterGroup">
                            <p:stCondLst>
                              <p:cond delay="7000"/>
                            </p:stCondLst>
                            <p:childTnLst>
                              <p:par>
                                <p:cTn id="90" presetID="10" presetClass="entr" presetSubtype="0" fill="hold" grpId="0" nodeType="afterEffect">
                                  <p:stCondLst>
                                    <p:cond delay="0"/>
                                  </p:stCondLst>
                                  <p:childTnLst>
                                    <p:set>
                                      <p:cBhvr>
                                        <p:cTn id="91" dur="1" fill="hold">
                                          <p:stCondLst>
                                            <p:cond delay="0"/>
                                          </p:stCondLst>
                                        </p:cTn>
                                        <p:tgtEl>
                                          <p:spTgt spid="48"/>
                                        </p:tgtEl>
                                        <p:attrNameLst>
                                          <p:attrName>style.visibility</p:attrName>
                                        </p:attrNameLst>
                                      </p:cBhvr>
                                      <p:to>
                                        <p:strVal val="visible"/>
                                      </p:to>
                                    </p:set>
                                    <p:animEffect transition="in" filter="fade">
                                      <p:cBhvr>
                                        <p:cTn id="92" dur="1000"/>
                                        <p:tgtEl>
                                          <p:spTgt spid="48"/>
                                        </p:tgtEl>
                                      </p:cBhvr>
                                    </p:animEffect>
                                  </p:childTnLst>
                                </p:cTn>
                              </p:par>
                              <p:par>
                                <p:cTn id="93" presetID="53" presetClass="entr" presetSubtype="0" fill="hold" grpId="1" nodeType="withEffect">
                                  <p:stCondLst>
                                    <p:cond delay="0"/>
                                  </p:stCondLst>
                                  <p:childTnLst>
                                    <p:set>
                                      <p:cBhvr>
                                        <p:cTn id="94" dur="1" fill="hold">
                                          <p:stCondLst>
                                            <p:cond delay="0"/>
                                          </p:stCondLst>
                                        </p:cTn>
                                        <p:tgtEl>
                                          <p:spTgt spid="48"/>
                                        </p:tgtEl>
                                        <p:attrNameLst>
                                          <p:attrName>style.visibility</p:attrName>
                                        </p:attrNameLst>
                                      </p:cBhvr>
                                      <p:to>
                                        <p:strVal val="visible"/>
                                      </p:to>
                                    </p:set>
                                    <p:anim calcmode="lin" valueType="num">
                                      <p:cBhvr>
                                        <p:cTn id="95" dur="1000" fill="hold"/>
                                        <p:tgtEl>
                                          <p:spTgt spid="48"/>
                                        </p:tgtEl>
                                        <p:attrNameLst>
                                          <p:attrName>ppt_w</p:attrName>
                                        </p:attrNameLst>
                                      </p:cBhvr>
                                      <p:tavLst>
                                        <p:tav tm="0">
                                          <p:val>
                                            <p:fltVal val="0"/>
                                          </p:val>
                                        </p:tav>
                                        <p:tav tm="100000">
                                          <p:val>
                                            <p:strVal val="#ppt_w"/>
                                          </p:val>
                                        </p:tav>
                                      </p:tavLst>
                                    </p:anim>
                                    <p:anim calcmode="lin" valueType="num">
                                      <p:cBhvr>
                                        <p:cTn id="96" dur="1000" fill="hold"/>
                                        <p:tgtEl>
                                          <p:spTgt spid="48"/>
                                        </p:tgtEl>
                                        <p:attrNameLst>
                                          <p:attrName>ppt_h</p:attrName>
                                        </p:attrNameLst>
                                      </p:cBhvr>
                                      <p:tavLst>
                                        <p:tav tm="0">
                                          <p:val>
                                            <p:fltVal val="0"/>
                                          </p:val>
                                        </p:tav>
                                        <p:tav tm="100000">
                                          <p:val>
                                            <p:strVal val="#ppt_h"/>
                                          </p:val>
                                        </p:tav>
                                      </p:tavLst>
                                    </p:anim>
                                    <p:animEffect transition="in" filter="fade">
                                      <p:cBhvr>
                                        <p:cTn id="97" dur="1000"/>
                                        <p:tgtEl>
                                          <p:spTgt spid="48"/>
                                        </p:tgtEl>
                                      </p:cBhvr>
                                    </p:animEffect>
                                  </p:childTnLst>
                                </p:cTn>
                              </p:par>
                              <p:par>
                                <p:cTn id="98" presetID="35" presetClass="path" presetSubtype="0" accel="50000" decel="50000" fill="hold" grpId="2" nodeType="withEffect">
                                  <p:stCondLst>
                                    <p:cond delay="0"/>
                                  </p:stCondLst>
                                  <p:childTnLst>
                                    <p:animMotion origin="layout" path="M -8.33333E-07 -3.7037E-07 L -0.10456 -3.7037E-07" pathEditMode="relative" rAng="0" ptsTypes="AA">
                                      <p:cBhvr>
                                        <p:cTn id="99" dur="1000" spd="-100000" fill="hold"/>
                                        <p:tgtEl>
                                          <p:spTgt spid="48"/>
                                        </p:tgtEl>
                                        <p:attrNameLst>
                                          <p:attrName>ppt_x</p:attrName>
                                          <p:attrName>ppt_y</p:attrName>
                                        </p:attrNameLst>
                                      </p:cBhvr>
                                      <p:rCtr x="-5234" y="0"/>
                                    </p:animMotion>
                                  </p:childTnLst>
                                </p:cTn>
                              </p:par>
                            </p:childTnLst>
                          </p:cTn>
                        </p:par>
                        <p:par>
                          <p:cTn id="100" fill="hold" nodeType="afterGroup">
                            <p:stCondLst>
                              <p:cond delay="8000"/>
                            </p:stCondLst>
                            <p:childTnLst>
                              <p:par>
                                <p:cTn id="101" presetID="31" presetClass="entr" presetSubtype="0" fill="hold" grpId="0" nodeType="afterEffect">
                                  <p:stCondLst>
                                    <p:cond delay="0"/>
                                  </p:stCondLst>
                                  <p:childTnLst>
                                    <p:set>
                                      <p:cBhvr>
                                        <p:cTn id="102" dur="1" fill="hold">
                                          <p:stCondLst>
                                            <p:cond delay="0"/>
                                          </p:stCondLst>
                                        </p:cTn>
                                        <p:tgtEl>
                                          <p:spTgt spid="3"/>
                                        </p:tgtEl>
                                        <p:attrNameLst>
                                          <p:attrName>style.visibility</p:attrName>
                                        </p:attrNameLst>
                                      </p:cBhvr>
                                      <p:to>
                                        <p:strVal val="visible"/>
                                      </p:to>
                                    </p:set>
                                    <p:anim calcmode="lin" valueType="num">
                                      <p:cBhvr>
                                        <p:cTn id="103" dur="400" fill="hold"/>
                                        <p:tgtEl>
                                          <p:spTgt spid="3"/>
                                        </p:tgtEl>
                                        <p:attrNameLst>
                                          <p:attrName>ppt_w</p:attrName>
                                        </p:attrNameLst>
                                      </p:cBhvr>
                                      <p:tavLst>
                                        <p:tav tm="0">
                                          <p:val>
                                            <p:fltVal val="0"/>
                                          </p:val>
                                        </p:tav>
                                        <p:tav tm="100000">
                                          <p:val>
                                            <p:strVal val="#ppt_w"/>
                                          </p:val>
                                        </p:tav>
                                      </p:tavLst>
                                    </p:anim>
                                    <p:anim calcmode="lin" valueType="num">
                                      <p:cBhvr>
                                        <p:cTn id="104" dur="400" fill="hold"/>
                                        <p:tgtEl>
                                          <p:spTgt spid="3"/>
                                        </p:tgtEl>
                                        <p:attrNameLst>
                                          <p:attrName>ppt_h</p:attrName>
                                        </p:attrNameLst>
                                      </p:cBhvr>
                                      <p:tavLst>
                                        <p:tav tm="0">
                                          <p:val>
                                            <p:fltVal val="0"/>
                                          </p:val>
                                        </p:tav>
                                        <p:tav tm="100000">
                                          <p:val>
                                            <p:strVal val="#ppt_h"/>
                                          </p:val>
                                        </p:tav>
                                      </p:tavLst>
                                    </p:anim>
                                    <p:anim calcmode="lin" valueType="num">
                                      <p:cBhvr>
                                        <p:cTn id="105" dur="400" fill="hold"/>
                                        <p:tgtEl>
                                          <p:spTgt spid="3"/>
                                        </p:tgtEl>
                                        <p:attrNameLst>
                                          <p:attrName>style.rotation</p:attrName>
                                        </p:attrNameLst>
                                      </p:cBhvr>
                                      <p:tavLst>
                                        <p:tav tm="0">
                                          <p:val>
                                            <p:fltVal val="90"/>
                                          </p:val>
                                        </p:tav>
                                        <p:tav tm="100000">
                                          <p:val>
                                            <p:fltVal val="0"/>
                                          </p:val>
                                        </p:tav>
                                      </p:tavLst>
                                    </p:anim>
                                    <p:animEffect transition="in" filter="fade">
                                      <p:cBhvr>
                                        <p:cTn id="106" dur="400"/>
                                        <p:tgtEl>
                                          <p:spTgt spid="3"/>
                                        </p:tgtEl>
                                      </p:cBhvr>
                                    </p:animEffect>
                                  </p:childTnLst>
                                </p:cTn>
                              </p:par>
                            </p:childTnLst>
                          </p:cTn>
                        </p:par>
                        <p:par>
                          <p:cTn id="107" fill="hold" nodeType="afterGroup">
                            <p:stCondLst>
                              <p:cond delay="8400"/>
                            </p:stCondLst>
                            <p:childTnLst>
                              <p:par>
                                <p:cTn id="108" presetID="22" presetClass="entr" presetSubtype="8" fill="hold" grpId="0" nodeType="afterEffect">
                                  <p:stCondLst>
                                    <p:cond delay="0"/>
                                  </p:stCondLst>
                                  <p:childTnLst>
                                    <p:set>
                                      <p:cBhvr>
                                        <p:cTn id="109" dur="1" fill="hold">
                                          <p:stCondLst>
                                            <p:cond delay="0"/>
                                          </p:stCondLst>
                                        </p:cTn>
                                        <p:tgtEl>
                                          <p:spTgt spid="4"/>
                                        </p:tgtEl>
                                        <p:attrNameLst>
                                          <p:attrName>style.visibility</p:attrName>
                                        </p:attrNameLst>
                                      </p:cBhvr>
                                      <p:to>
                                        <p:strVal val="visible"/>
                                      </p:to>
                                    </p:set>
                                    <p:animEffect transition="in" filter="wipe(left)">
                                      <p:cBhvr>
                                        <p:cTn id="110" dur="500"/>
                                        <p:tgtEl>
                                          <p:spTgt spid="4"/>
                                        </p:tgtEl>
                                      </p:cBhvr>
                                    </p:animEffect>
                                  </p:childTnLst>
                                </p:cTn>
                              </p:par>
                            </p:childTnLst>
                          </p:cTn>
                        </p:par>
                        <p:par>
                          <p:cTn id="111" fill="hold" nodeType="afterGroup">
                            <p:stCondLst>
                              <p:cond delay="8900"/>
                            </p:stCondLst>
                            <p:childTnLst>
                              <p:par>
                                <p:cTn id="112" presetID="22" presetClass="entr" presetSubtype="8" fill="hold" nodeType="afterEffect">
                                  <p:stCondLst>
                                    <p:cond delay="0"/>
                                  </p:stCondLst>
                                  <p:childTnLst>
                                    <p:set>
                                      <p:cBhvr>
                                        <p:cTn id="113" dur="1" fill="hold">
                                          <p:stCondLst>
                                            <p:cond delay="0"/>
                                          </p:stCondLst>
                                        </p:cTn>
                                        <p:tgtEl>
                                          <p:spTgt spid="5"/>
                                        </p:tgtEl>
                                        <p:attrNameLst>
                                          <p:attrName>style.visibility</p:attrName>
                                        </p:attrNameLst>
                                      </p:cBhvr>
                                      <p:to>
                                        <p:strVal val="visible"/>
                                      </p:to>
                                    </p:set>
                                    <p:animEffect transition="in" filter="wipe(left)">
                                      <p:cBhvr>
                                        <p:cTn id="114" dur="500"/>
                                        <p:tgtEl>
                                          <p:spTgt spid="5"/>
                                        </p:tgtEl>
                                      </p:cBhvr>
                                    </p:animEffect>
                                  </p:childTnLst>
                                </p:cTn>
                              </p:par>
                            </p:childTnLst>
                          </p:cTn>
                        </p:par>
                        <p:par>
                          <p:cTn id="115" fill="hold" nodeType="afterGroup">
                            <p:stCondLst>
                              <p:cond delay="9400"/>
                            </p:stCondLst>
                            <p:childTnLst>
                              <p:par>
                                <p:cTn id="116" presetID="1" presetClass="entr" presetSubtype="0" fill="hold" nodeType="afterEffect">
                                  <p:stCondLst>
                                    <p:cond delay="0"/>
                                  </p:stCondLst>
                                  <p:childTnLst>
                                    <p:set>
                                      <p:cBhvr>
                                        <p:cTn id="117" dur="1" fill="hold">
                                          <p:stCondLst>
                                            <p:cond delay="0"/>
                                          </p:stCondLst>
                                        </p:cTn>
                                        <p:tgtEl>
                                          <p:spTgt spid="6"/>
                                        </p:tgtEl>
                                        <p:attrNameLst>
                                          <p:attrName>style.visibility</p:attrName>
                                        </p:attrNameLst>
                                      </p:cBhvr>
                                      <p:to>
                                        <p:strVal val="visible"/>
                                      </p:to>
                                    </p:set>
                                  </p:childTnLst>
                                </p:cTn>
                              </p:par>
                              <p:par>
                                <p:cTn id="118" presetID="37" presetClass="path" presetSubtype="0" accel="50000" decel="50000" fill="hold" nodeType="withEffect">
                                  <p:stCondLst>
                                    <p:cond delay="0"/>
                                  </p:stCondLst>
                                  <p:childTnLst>
                                    <p:animMotion origin="layout" path="M 0 0 L 0.067 0.04 C 0.081 0.049 0.102 0.054 0.124 0.054 C 0.149 0.054 0.169 0.049 0.183 0.04 L 0.25 0 E" pathEditMode="relative" ptsTypes="">
                                      <p:cBhvr>
                                        <p:cTn id="119" dur="1000" spd="-100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3" grpId="1" animBg="1"/>
      <p:bldP spid="33" grpId="2" animBg="1"/>
      <p:bldP spid="34" grpId="0" animBg="1"/>
      <p:bldP spid="38" grpId="0" animBg="1"/>
      <p:bldP spid="38" grpId="1" animBg="1"/>
      <p:bldP spid="38" grpId="2" animBg="1"/>
      <p:bldP spid="39" grpId="0" animBg="1"/>
      <p:bldP spid="43" grpId="0" animBg="1"/>
      <p:bldP spid="43" grpId="1" animBg="1"/>
      <p:bldP spid="43" grpId="2" animBg="1"/>
      <p:bldP spid="44" grpId="0" animBg="1"/>
      <p:bldP spid="48" grpId="0" animBg="1"/>
      <p:bldP spid="48" grpId="1" animBg="1"/>
      <p:bldP spid="48" grpId="2" animBg="1"/>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PA-102214"/>
          <p:cNvGrpSpPr/>
          <p:nvPr>
            <p:custDataLst>
              <p:tags r:id="rId1"/>
            </p:custDataLst>
          </p:nvPr>
        </p:nvGrpSpPr>
        <p:grpSpPr>
          <a:xfrm>
            <a:off x="3846278" y="2731919"/>
            <a:ext cx="4430853" cy="185620"/>
            <a:chOff x="1188720" y="5402328"/>
            <a:chExt cx="9814562" cy="411158"/>
          </a:xfrm>
          <a:solidFill>
            <a:srgbClr val="FFE699"/>
          </a:solidFill>
        </p:grpSpPr>
        <p:sp>
          <p:nvSpPr>
            <p:cNvPr id="58" name="PA-矩形 10"/>
            <p:cNvSpPr/>
            <p:nvPr>
              <p:custDataLst>
                <p:tags r:id="rId4"/>
              </p:custDataLst>
            </p:nvPr>
          </p:nvSpPr>
          <p:spPr>
            <a:xfrm>
              <a:off x="1188720"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59" name="PA-矩形 11"/>
            <p:cNvSpPr/>
            <p:nvPr>
              <p:custDataLst>
                <p:tags r:id="rId5"/>
              </p:custDataLst>
            </p:nvPr>
          </p:nvSpPr>
          <p:spPr>
            <a:xfrm>
              <a:off x="7000242"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nvGrpSpPr>
            <p:cNvPr id="60" name="组合 59"/>
            <p:cNvGrpSpPr/>
            <p:nvPr/>
          </p:nvGrpSpPr>
          <p:grpSpPr>
            <a:xfrm>
              <a:off x="5406442" y="5402328"/>
              <a:ext cx="1379118" cy="411158"/>
              <a:chOff x="5402520" y="5402328"/>
              <a:chExt cx="1379118" cy="411158"/>
            </a:xfrm>
            <a:grpFill/>
          </p:grpSpPr>
          <p:sp>
            <p:nvSpPr>
              <p:cNvPr id="61" name="PA-5-Point Star 13"/>
              <p:cNvSpPr/>
              <p:nvPr>
                <p:custDataLst>
                  <p:tags r:id="rId6"/>
                </p:custDataLst>
              </p:nvPr>
            </p:nvSpPr>
            <p:spPr>
              <a:xfrm>
                <a:off x="5886500" y="5402328"/>
                <a:ext cx="411158" cy="41115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2" name="PA-5-Point Star 14"/>
              <p:cNvSpPr/>
              <p:nvPr>
                <p:custDataLst>
                  <p:tags r:id="rId7"/>
                </p:custDataLst>
              </p:nvPr>
            </p:nvSpPr>
            <p:spPr>
              <a:xfrm>
                <a:off x="5586085" y="5483448"/>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3" name="PA-5-Point Star 15"/>
              <p:cNvSpPr/>
              <p:nvPr>
                <p:custDataLst>
                  <p:tags r:id="rId8"/>
                </p:custDataLst>
              </p:nvPr>
            </p:nvSpPr>
            <p:spPr>
              <a:xfrm>
                <a:off x="6349155" y="5494700"/>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4" name="PA-5-Point Star 16"/>
              <p:cNvSpPr/>
              <p:nvPr>
                <p:custDataLst>
                  <p:tags r:id="rId9"/>
                </p:custDataLst>
              </p:nvPr>
            </p:nvSpPr>
            <p:spPr>
              <a:xfrm>
                <a:off x="540252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5" name="PA-5-Point Star 17"/>
              <p:cNvSpPr/>
              <p:nvPr>
                <p:custDataLst>
                  <p:tags r:id="rId10"/>
                </p:custDataLst>
              </p:nvPr>
            </p:nvSpPr>
            <p:spPr>
              <a:xfrm>
                <a:off x="664957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grpSp>
      <p:sp>
        <p:nvSpPr>
          <p:cNvPr id="66" name="PA-102215"/>
          <p:cNvSpPr/>
          <p:nvPr>
            <p:custDataLst>
              <p:tags r:id="rId2"/>
            </p:custDataLst>
          </p:nvPr>
        </p:nvSpPr>
        <p:spPr>
          <a:xfrm>
            <a:off x="2101215" y="3079115"/>
            <a:ext cx="7920990" cy="798830"/>
          </a:xfrm>
          <a:prstGeom prst="rect">
            <a:avLst/>
          </a:prstGeom>
        </p:spPr>
        <p:txBody>
          <a:bodyPr wrap="square">
            <a:spAutoFit/>
          </a:bodyPr>
          <a:lstStyle/>
          <a:p>
            <a:pPr algn="ctr"/>
            <a:r>
              <a:rPr lang="zh-CN" altLang="en-US" sz="46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sym typeface="Arial" panose="020B0604020202020204" pitchFamily="34" charset="0"/>
              </a:rPr>
              <a:t>文化自信的历史根基</a:t>
            </a:r>
          </a:p>
        </p:txBody>
      </p:sp>
      <p:sp>
        <p:nvSpPr>
          <p:cNvPr id="67" name="PA-102224"/>
          <p:cNvSpPr/>
          <p:nvPr>
            <p:custDataLst>
              <p:tags r:id="rId3"/>
            </p:custDataLst>
          </p:nvPr>
        </p:nvSpPr>
        <p:spPr>
          <a:xfrm>
            <a:off x="4333936" y="1811300"/>
            <a:ext cx="3461205" cy="769441"/>
          </a:xfrm>
          <a:prstGeom prst="rect">
            <a:avLst/>
          </a:prstGeom>
        </p:spPr>
        <p:txBody>
          <a:bodyPr wrap="none">
            <a:spAutoFit/>
          </a:bodyPr>
          <a:lstStyle/>
          <a:p>
            <a:pPr lvl="0" algn="ct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 </a:t>
            </a:r>
            <a:r>
              <a:rPr lang="zh-CN" altLang="en-US"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第一部分 </a:t>
            </a: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a:t>
            </a:r>
          </a:p>
        </p:txBody>
      </p:sp>
      <p:pic>
        <p:nvPicPr>
          <p:cNvPr id="29" name="Picture 11"/>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auto">
          <a:xfrm>
            <a:off x="212725" y="334010"/>
            <a:ext cx="671195" cy="679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revea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500" fill="hold"/>
                                        <p:tgtEl>
                                          <p:spTgt spid="67"/>
                                        </p:tgtEl>
                                        <p:attrNameLst>
                                          <p:attrName>ppt_w</p:attrName>
                                        </p:attrNameLst>
                                      </p:cBhvr>
                                      <p:tavLst>
                                        <p:tav tm="0">
                                          <p:val>
                                            <p:strVal val="(6*min(max(#ppt_w*#ppt_h,.3),1)-7.4)/-.7*#ppt_w"/>
                                          </p:val>
                                        </p:tav>
                                        <p:tav tm="100000">
                                          <p:val>
                                            <p:strVal val="#ppt_w"/>
                                          </p:val>
                                        </p:tav>
                                      </p:tavLst>
                                    </p:anim>
                                    <p:anim calcmode="lin" valueType="num">
                                      <p:cBhvr>
                                        <p:cTn id="8" dur="500" fill="hold"/>
                                        <p:tgtEl>
                                          <p:spTgt spid="67"/>
                                        </p:tgtEl>
                                        <p:attrNameLst>
                                          <p:attrName>ppt_h</p:attrName>
                                        </p:attrNameLst>
                                      </p:cBhvr>
                                      <p:tavLst>
                                        <p:tav tm="0">
                                          <p:val>
                                            <p:strVal val="(6*min(max(#ppt_w*#ppt_h,.3),1)-7.4)/-.7*#ppt_h"/>
                                          </p:val>
                                        </p:tav>
                                        <p:tav tm="100000">
                                          <p:val>
                                            <p:strVal val="#ppt_h"/>
                                          </p:val>
                                        </p:tav>
                                      </p:tavLst>
                                    </p:anim>
                                    <p:anim calcmode="lin" valueType="num">
                                      <p:cBhvr>
                                        <p:cTn id="9" dur="500" fill="hold"/>
                                        <p:tgtEl>
                                          <p:spTgt spid="67"/>
                                        </p:tgtEl>
                                        <p:attrNameLst>
                                          <p:attrName>ppt_x</p:attrName>
                                        </p:attrNameLst>
                                      </p:cBhvr>
                                      <p:tavLst>
                                        <p:tav tm="0">
                                          <p:val>
                                            <p:fltVal val="0.5"/>
                                          </p:val>
                                        </p:tav>
                                        <p:tav tm="100000">
                                          <p:val>
                                            <p:strVal val="#ppt_x"/>
                                          </p:val>
                                        </p:tav>
                                      </p:tavLst>
                                    </p:anim>
                                    <p:anim calcmode="lin" valueType="num">
                                      <p:cBhvr>
                                        <p:cTn id="10"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53" presetClass="entr" presetSubtype="0"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500" fill="hold"/>
                                        <p:tgtEl>
                                          <p:spTgt spid="57"/>
                                        </p:tgtEl>
                                        <p:attrNameLst>
                                          <p:attrName>ppt_w</p:attrName>
                                        </p:attrNameLst>
                                      </p:cBhvr>
                                      <p:tavLst>
                                        <p:tav tm="0">
                                          <p:val>
                                            <p:fltVal val="0"/>
                                          </p:val>
                                        </p:tav>
                                        <p:tav tm="100000">
                                          <p:val>
                                            <p:strVal val="#ppt_w"/>
                                          </p:val>
                                        </p:tav>
                                      </p:tavLst>
                                    </p:anim>
                                    <p:anim calcmode="lin" valueType="num">
                                      <p:cBhvr>
                                        <p:cTn id="15" dur="500" fill="hold"/>
                                        <p:tgtEl>
                                          <p:spTgt spid="57"/>
                                        </p:tgtEl>
                                        <p:attrNameLst>
                                          <p:attrName>ppt_h</p:attrName>
                                        </p:attrNameLst>
                                      </p:cBhvr>
                                      <p:tavLst>
                                        <p:tav tm="0">
                                          <p:val>
                                            <p:fltVal val="0"/>
                                          </p:val>
                                        </p:tav>
                                        <p:tav tm="100000">
                                          <p:val>
                                            <p:strVal val="#ppt_h"/>
                                          </p:val>
                                        </p:tav>
                                      </p:tavLst>
                                    </p:anim>
                                    <p:animEffect transition="in" filter="fade">
                                      <p:cBhvr>
                                        <p:cTn id="16" dur="500"/>
                                        <p:tgtEl>
                                          <p:spTgt spid="57"/>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left)">
                                      <p:cBhvr>
                                        <p:cTn id="2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39"/>
          <p:cNvSpPr/>
          <p:nvPr>
            <p:custDataLst>
              <p:tags r:id="rId1"/>
            </p:custDataLst>
          </p:nvPr>
        </p:nvSpPr>
        <p:spPr bwMode="auto">
          <a:xfrm>
            <a:off x="348131" y="236775"/>
            <a:ext cx="779644" cy="69668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350"/>
          </a:p>
        </p:txBody>
      </p:sp>
      <p:cxnSp>
        <p:nvCxnSpPr>
          <p:cNvPr id="3" name="PA-102240"/>
          <p:cNvCxnSpPr/>
          <p:nvPr>
            <p:custDataLst>
              <p:tags r:id="rId2"/>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PA-1022151"/>
          <p:cNvSpPr/>
          <p:nvPr>
            <p:custDataLst>
              <p:tags r:id="rId3"/>
            </p:custDataLst>
          </p:nvPr>
        </p:nvSpPr>
        <p:spPr>
          <a:xfrm>
            <a:off x="979989" y="1553953"/>
            <a:ext cx="10232021" cy="4525543"/>
          </a:xfrm>
          <a:prstGeom prst="roundRect">
            <a:avLst>
              <a:gd name="adj" fmla="val 12994"/>
            </a:avLst>
          </a:prstGeom>
          <a:solidFill>
            <a:schemeClr val="bg1"/>
          </a:solidFill>
          <a:ln w="28575">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defTabSz="685800" fontAlgn="auto">
              <a:spcBef>
                <a:spcPct val="0"/>
              </a:spcBef>
              <a:spcAft>
                <a:spcPct val="0"/>
              </a:spcAft>
              <a:defRPr/>
            </a:pPr>
            <a:endParaRPr lang="zh-CN" altLang="en-US" sz="1600" b="0">
              <a:solidFill>
                <a:prstClr val="black"/>
              </a:solidFill>
              <a:latin typeface="Arial"/>
              <a:ea typeface="微软雅黑" panose="020B0503020204020204" pitchFamily="34" charset="-122"/>
            </a:endParaRPr>
          </a:p>
        </p:txBody>
      </p:sp>
      <p:sp>
        <p:nvSpPr>
          <p:cNvPr id="6" name="PA-1022152"/>
          <p:cNvSpPr/>
          <p:nvPr>
            <p:custDataLst>
              <p:tags r:id="rId4"/>
            </p:custDataLst>
          </p:nvPr>
        </p:nvSpPr>
        <p:spPr bwMode="auto">
          <a:xfrm>
            <a:off x="3225234" y="1795130"/>
            <a:ext cx="1428407" cy="368126"/>
          </a:xfrm>
          <a:prstGeom prst="rect">
            <a:avLst/>
          </a:prstGeom>
          <a:solidFill>
            <a:schemeClr val="bg1"/>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800" eaLnBrk="0" hangingPunct="0"/>
            <a:endParaRPr lang="zh-CN" altLang="en-US" sz="1050">
              <a:latin typeface="微软雅黑" panose="020B0503020204020204" pitchFamily="34" charset="-122"/>
            </a:endParaRPr>
          </a:p>
        </p:txBody>
      </p:sp>
      <p:grpSp>
        <p:nvGrpSpPr>
          <p:cNvPr id="7" name="PA-1022153"/>
          <p:cNvGrpSpPr>
            <a:grpSpLocks noChangeAspect="1"/>
          </p:cNvGrpSpPr>
          <p:nvPr>
            <p:custDataLst>
              <p:tags r:id="rId5"/>
            </p:custDataLst>
          </p:nvPr>
        </p:nvGrpSpPr>
        <p:grpSpPr>
          <a:xfrm>
            <a:off x="9251535" y="1799193"/>
            <a:ext cx="1077908" cy="360000"/>
            <a:chOff x="9450358" y="1258085"/>
            <a:chExt cx="1710027" cy="571116"/>
          </a:xfrm>
          <a:solidFill>
            <a:srgbClr val="C00000"/>
          </a:solidFill>
          <a:effectLst/>
        </p:grpSpPr>
        <p:sp>
          <p:nvSpPr>
            <p:cNvPr id="8" name="PA-星形: 五角 55"/>
            <p:cNvSpPr/>
            <p:nvPr>
              <p:custDataLst>
                <p:tags r:id="rId16"/>
              </p:custDataLst>
            </p:nvPr>
          </p:nvSpPr>
          <p:spPr>
            <a:xfrm>
              <a:off x="9450358" y="1258085"/>
              <a:ext cx="571118" cy="571116"/>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9" name="PA-星形: 五角 56"/>
            <p:cNvSpPr/>
            <p:nvPr>
              <p:custDataLst>
                <p:tags r:id="rId17"/>
              </p:custDataLst>
            </p:nvPr>
          </p:nvSpPr>
          <p:spPr>
            <a:xfrm>
              <a:off x="10491960" y="1406255"/>
              <a:ext cx="274777" cy="274777"/>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0" name="PA-星形: 五角 57"/>
            <p:cNvSpPr/>
            <p:nvPr>
              <p:custDataLst>
                <p:tags r:id="rId18"/>
              </p:custDataLst>
            </p:nvPr>
          </p:nvSpPr>
          <p:spPr>
            <a:xfrm>
              <a:off x="10785969" y="1431601"/>
              <a:ext cx="224086" cy="224084"/>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1" name="PA-星形: 五角 58"/>
            <p:cNvSpPr/>
            <p:nvPr>
              <p:custDataLst>
                <p:tags r:id="rId19"/>
              </p:custDataLst>
            </p:nvPr>
          </p:nvSpPr>
          <p:spPr>
            <a:xfrm>
              <a:off x="10051071" y="1337940"/>
              <a:ext cx="411408" cy="411406"/>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2" name="PA-星形: 五角 59"/>
            <p:cNvSpPr/>
            <p:nvPr>
              <p:custDataLst>
                <p:tags r:id="rId20"/>
              </p:custDataLst>
            </p:nvPr>
          </p:nvSpPr>
          <p:spPr>
            <a:xfrm>
              <a:off x="11022996" y="1474949"/>
              <a:ext cx="137389" cy="137389"/>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grpSp>
      <p:grpSp>
        <p:nvGrpSpPr>
          <p:cNvPr id="13" name="PA-1022154"/>
          <p:cNvGrpSpPr>
            <a:grpSpLocks noChangeAspect="1"/>
          </p:cNvGrpSpPr>
          <p:nvPr>
            <p:custDataLst>
              <p:tags r:id="rId6"/>
            </p:custDataLst>
          </p:nvPr>
        </p:nvGrpSpPr>
        <p:grpSpPr>
          <a:xfrm flipH="1">
            <a:off x="1978521" y="1799193"/>
            <a:ext cx="1077908" cy="360000"/>
            <a:chOff x="9450358" y="1258085"/>
            <a:chExt cx="1710027" cy="571116"/>
          </a:xfrm>
          <a:solidFill>
            <a:srgbClr val="C00000"/>
          </a:solidFill>
          <a:effectLst/>
        </p:grpSpPr>
        <p:sp>
          <p:nvSpPr>
            <p:cNvPr id="14" name="PA-星形: 五角 55"/>
            <p:cNvSpPr/>
            <p:nvPr>
              <p:custDataLst>
                <p:tags r:id="rId11"/>
              </p:custDataLst>
            </p:nvPr>
          </p:nvSpPr>
          <p:spPr>
            <a:xfrm>
              <a:off x="9450358" y="1258085"/>
              <a:ext cx="571118" cy="571116"/>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5" name="PA-星形: 五角 56"/>
            <p:cNvSpPr/>
            <p:nvPr>
              <p:custDataLst>
                <p:tags r:id="rId12"/>
              </p:custDataLst>
            </p:nvPr>
          </p:nvSpPr>
          <p:spPr>
            <a:xfrm>
              <a:off x="10491960" y="1406255"/>
              <a:ext cx="274777" cy="274777"/>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6" name="PA-星形: 五角 57"/>
            <p:cNvSpPr/>
            <p:nvPr>
              <p:custDataLst>
                <p:tags r:id="rId13"/>
              </p:custDataLst>
            </p:nvPr>
          </p:nvSpPr>
          <p:spPr>
            <a:xfrm>
              <a:off x="10785969" y="1431601"/>
              <a:ext cx="224086" cy="224084"/>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7" name="PA-星形: 五角 58"/>
            <p:cNvSpPr/>
            <p:nvPr>
              <p:custDataLst>
                <p:tags r:id="rId14"/>
              </p:custDataLst>
            </p:nvPr>
          </p:nvSpPr>
          <p:spPr>
            <a:xfrm>
              <a:off x="10051071" y="1337940"/>
              <a:ext cx="411408" cy="411406"/>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sp>
          <p:nvSpPr>
            <p:cNvPr id="18" name="PA-星形: 五角 59"/>
            <p:cNvSpPr/>
            <p:nvPr>
              <p:custDataLst>
                <p:tags r:id="rId15"/>
              </p:custDataLst>
            </p:nvPr>
          </p:nvSpPr>
          <p:spPr>
            <a:xfrm>
              <a:off x="11022996" y="1474949"/>
              <a:ext cx="137389" cy="137389"/>
            </a:xfrm>
            <a:prstGeom prst="star5">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sz="1000">
                <a:latin typeface="Arial" panose="020B0604020202020204" pitchFamily="34" charset="0"/>
                <a:ea typeface="方正黑体简体" panose="03000509000000000000" pitchFamily="2" charset="-122"/>
                <a:sym typeface="Arial" panose="020B0604020202020204" pitchFamily="34" charset="0"/>
              </a:endParaRPr>
            </a:p>
          </p:txBody>
        </p:sp>
      </p:grpSp>
      <p:sp>
        <p:nvSpPr>
          <p:cNvPr id="20" name="PA-1022156"/>
          <p:cNvSpPr/>
          <p:nvPr>
            <p:custDataLst>
              <p:tags r:id="rId7"/>
            </p:custDataLst>
          </p:nvPr>
        </p:nvSpPr>
        <p:spPr>
          <a:xfrm>
            <a:off x="1499235" y="2686050"/>
            <a:ext cx="9149715" cy="2584450"/>
          </a:xfrm>
          <a:prstGeom prst="rect">
            <a:avLst/>
          </a:prstGeom>
        </p:spPr>
        <p:txBody>
          <a:bodyPr wrap="square">
            <a:spAutoFit/>
          </a:bodyPr>
          <a:lstStyle/>
          <a:p>
            <a:pPr algn="just">
              <a:lnSpc>
                <a:spcPct val="150000"/>
              </a:lnSpc>
            </a:pPr>
            <a:r>
              <a:rPr lang="zh-CN" altLang="en-US" dirty="0">
                <a:latin typeface="微软雅黑" panose="020B0503020204020204" pitchFamily="34" charset="-122"/>
                <a:ea typeface="微软雅黑" panose="020B0503020204020204" pitchFamily="34" charset="-122"/>
                <a:sym typeface="+mn-lt"/>
              </a:rPr>
              <a:t>文化自信来自对自身历史的正确认识、认知和认同，五千多年的历史文化积淀，为中国共产党和中国人民的文化自信奠定了根基。文化自信源于“古”而成于“今”，源于“古”即“源自中华民族五千多年文明历史所孕育的中华优秀传统文化”。正如习近平总书记强调的，“在长期演进过程中，形成了中国人看待世界、看待社会、看待人生的独特价值体系、文化内涵和精神品质，这是我们区别于其他国家和民族的根本特征，也铸就了中华民族博采众长的文化自信。”</a:t>
            </a:r>
          </a:p>
        </p:txBody>
      </p:sp>
      <p:cxnSp>
        <p:nvCxnSpPr>
          <p:cNvPr id="21" name="PA-1022157"/>
          <p:cNvCxnSpPr/>
          <p:nvPr>
            <p:custDataLst>
              <p:tags r:id="rId8"/>
            </p:custDataLst>
          </p:nvPr>
        </p:nvCxnSpPr>
        <p:spPr>
          <a:xfrm>
            <a:off x="1500080" y="2477384"/>
            <a:ext cx="9148689"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2" name="PA-1022158"/>
          <p:cNvSpPr/>
          <p:nvPr>
            <p:custDataLst>
              <p:tags r:id="rId9"/>
            </p:custDataLst>
          </p:nvPr>
        </p:nvSpPr>
        <p:spPr>
          <a:xfrm>
            <a:off x="4154430" y="1801936"/>
            <a:ext cx="4161790" cy="460375"/>
          </a:xfrm>
          <a:prstGeom prst="rect">
            <a:avLst/>
          </a:prstGeom>
        </p:spPr>
        <p:txBody>
          <a:bodyPr wrap="none">
            <a:spAutoFit/>
          </a:bodyPr>
          <a:lstStyle/>
          <a:p>
            <a:pPr lvl="0" algn="ctr">
              <a:defRPr/>
            </a:pPr>
            <a:r>
              <a:rPr lang="zh-CN" altLang="en-US" sz="2400" b="1" kern="100" dirty="0">
                <a:solidFill>
                  <a:srgbClr val="C00000"/>
                </a:solidFill>
                <a:latin typeface="思源黑体 CN Heavy" panose="020B0A00000000000000" pitchFamily="34" charset="-122"/>
                <a:ea typeface="思源黑体 CN Heavy" panose="020B0A00000000000000" pitchFamily="34" charset="-122"/>
                <a:cs typeface="+mn-ea"/>
                <a:sym typeface="+mn-lt"/>
              </a:rPr>
              <a:t>中华民族博采众长的文化自信</a:t>
            </a:r>
          </a:p>
        </p:txBody>
      </p:sp>
      <p:sp>
        <p:nvSpPr>
          <p:cNvPr id="19" name="PA-1022158"/>
          <p:cNvSpPr/>
          <p:nvPr>
            <p:custDataLst>
              <p:tags r:id="rId10"/>
            </p:custDataLst>
          </p:nvPr>
        </p:nvSpPr>
        <p:spPr>
          <a:xfrm>
            <a:off x="1408055" y="360486"/>
            <a:ext cx="2937510" cy="460375"/>
          </a:xfrm>
          <a:prstGeom prst="rect">
            <a:avLst/>
          </a:prstGeom>
        </p:spPr>
        <p:txBody>
          <a:bodyPr wrap="none">
            <a:spAutoFit/>
          </a:bodyPr>
          <a:lstStyle/>
          <a:p>
            <a:pPr lvl="0" algn="ctr">
              <a:defRPr/>
            </a:pPr>
            <a:r>
              <a:rPr lang="zh-CN" altLang="en-US" sz="2400" b="1" kern="100">
                <a:solidFill>
                  <a:srgbClr val="C00000"/>
                </a:solidFill>
                <a:latin typeface="思源黑体 CN Heavy" panose="020B0A00000000000000" pitchFamily="34" charset="-122"/>
                <a:ea typeface="思源黑体 CN Heavy" panose="020B0A00000000000000" pitchFamily="34" charset="-122"/>
                <a:cs typeface="+mn-ea"/>
                <a:sym typeface="+mn-lt"/>
              </a:rPr>
              <a:t>文化自信的历史根基</a:t>
            </a:r>
          </a:p>
        </p:txBody>
      </p:sp>
    </p:spTree>
  </p:cSld>
  <p:clrMapOvr>
    <a:masterClrMapping/>
  </p:clrMapOvr>
  <mc:AlternateContent xmlns:mc="http://schemas.openxmlformats.org/markup-compatibility/2006" xmlns:p14="http://schemas.microsoft.com/office/powerpoint/2010/main">
    <mc:Choice Requires="p14">
      <p:transition spd="slow" p14:dur="1400" advClick="0" advTm="7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7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22"/>
                                        </p:tgtEl>
                                        <p:attrNameLst>
                                          <p:attrName>style.visibility</p:attrName>
                                        </p:attrNameLst>
                                      </p:cBhvr>
                                      <p:to>
                                        <p:strVal val="visible"/>
                                      </p:to>
                                    </p:set>
                                    <p:anim calcmode="lin" valueType="num">
                                      <p:cBhvr>
                                        <p:cTn id="13"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2"/>
                                        </p:tgtEl>
                                        <p:attrNameLst>
                                          <p:attrName>ppt_y</p:attrName>
                                        </p:attrNameLst>
                                      </p:cBhvr>
                                      <p:tavLst>
                                        <p:tav tm="0">
                                          <p:val>
                                            <p:strVal val="#ppt_y"/>
                                          </p:val>
                                        </p:tav>
                                        <p:tav tm="100000">
                                          <p:val>
                                            <p:strVal val="#ppt_y"/>
                                          </p:val>
                                        </p:tav>
                                      </p:tavLst>
                                    </p:anim>
                                    <p:anim calcmode="lin" valueType="num">
                                      <p:cBhvr>
                                        <p:cTn id="15"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2"/>
                                        </p:tgtEl>
                                      </p:cBhvr>
                                    </p:animEffect>
                                  </p:childTnLst>
                                </p:cTn>
                              </p:par>
                            </p:childTnLst>
                          </p:cTn>
                        </p:par>
                        <p:par>
                          <p:cTn id="18" fill="hold" nodeType="afterGroup">
                            <p:stCondLst>
                              <p:cond delay="1500"/>
                            </p:stCondLst>
                            <p:childTnLst>
                              <p:par>
                                <p:cTn id="19" presetID="22" presetClass="entr" presetSubtype="2"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right)">
                                      <p:cBhvr>
                                        <p:cTn id="21" dur="500"/>
                                        <p:tgtEl>
                                          <p:spTgt spid="13"/>
                                        </p:tgtEl>
                                      </p:cBhvr>
                                    </p:animEffect>
                                  </p:childTnLst>
                                </p:cTn>
                              </p:par>
                              <p:par>
                                <p:cTn id="22" presetID="22" presetClass="entr" presetSubtype="8"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par>
                          <p:cTn id="25" fill="hold" nodeType="afterGroup">
                            <p:stCondLst>
                              <p:cond delay="2000"/>
                            </p:stCondLst>
                            <p:childTnLst>
                              <p:par>
                                <p:cTn id="26" presetID="10" presetClass="entr" presetSubtype="0" fill="hold"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par>
                          <p:cTn id="29" fill="hold" nodeType="afterGroup">
                            <p:stCondLst>
                              <p:cond delay="2500"/>
                            </p:stCondLst>
                            <p:childTnLst>
                              <p:par>
                                <p:cTn id="30" presetID="53" presetClass="entr" presetSubtype="0"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fltVal val="0"/>
                                          </p:val>
                                        </p:tav>
                                        <p:tav tm="100000">
                                          <p:val>
                                            <p:strVal val="#ppt_h"/>
                                          </p:val>
                                        </p:tav>
                                      </p:tavLst>
                                    </p:anim>
                                    <p:animEffect transition="in" filter="fade">
                                      <p:cBhvr>
                                        <p:cTn id="34" dur="500"/>
                                        <p:tgtEl>
                                          <p:spTgt spid="20"/>
                                        </p:tgtEl>
                                      </p:cBhvr>
                                    </p:animEffect>
                                  </p:childTnLst>
                                </p:cTn>
                              </p:par>
                            </p:childTnLst>
                          </p:cTn>
                        </p:par>
                        <p:par>
                          <p:cTn id="35" fill="hold" nodeType="afterGroup">
                            <p:stCondLst>
                              <p:cond delay="3000"/>
                            </p:stCondLst>
                            <p:childTnLst>
                              <p:par>
                                <p:cTn id="36" presetID="41" presetClass="entr" presetSubtype="0" fill="hold" grpId="0" nodeType="afterEffect">
                                  <p:stCondLst>
                                    <p:cond delay="0"/>
                                  </p:stCondLst>
                                  <p:iterate type="lt">
                                    <p:tmPct val="10000"/>
                                  </p:iterate>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39" dur="500" fill="hold"/>
                                        <p:tgtEl>
                                          <p:spTgt spid="19"/>
                                        </p:tgtEl>
                                        <p:attrNameLst>
                                          <p:attrName>ppt_y</p:attrName>
                                        </p:attrNameLst>
                                      </p:cBhvr>
                                      <p:tavLst>
                                        <p:tav tm="0">
                                          <p:val>
                                            <p:strVal val="#ppt_y"/>
                                          </p:val>
                                        </p:tav>
                                        <p:tav tm="100000">
                                          <p:val>
                                            <p:strVal val="#ppt_y"/>
                                          </p:val>
                                        </p:tav>
                                      </p:tavLst>
                                    </p:anim>
                                    <p:anim calcmode="lin" valueType="num">
                                      <p:cBhvr>
                                        <p:cTn id="40"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41"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42" dur="500" tmFilter="0,0; .5, 1; 1, 1"/>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p:bldP spid="22"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39"/>
          <p:cNvSpPr/>
          <p:nvPr>
            <p:custDataLst>
              <p:tags r:id="rId1"/>
            </p:custDataLst>
          </p:nvPr>
        </p:nvSpPr>
        <p:spPr bwMode="auto">
          <a:xfrm>
            <a:off x="348131" y="236775"/>
            <a:ext cx="779644" cy="69668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350"/>
          </a:p>
        </p:txBody>
      </p:sp>
      <p:cxnSp>
        <p:nvCxnSpPr>
          <p:cNvPr id="3" name="PA-102240"/>
          <p:cNvCxnSpPr/>
          <p:nvPr>
            <p:custDataLst>
              <p:tags r:id="rId2"/>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PA-1022151"/>
          <p:cNvSpPr/>
          <p:nvPr>
            <p:custDataLst>
              <p:tags r:id="rId3"/>
            </p:custDataLst>
          </p:nvPr>
        </p:nvSpPr>
        <p:spPr>
          <a:xfrm>
            <a:off x="979989" y="1553953"/>
            <a:ext cx="10232021" cy="4525543"/>
          </a:xfrm>
          <a:prstGeom prst="roundRect">
            <a:avLst>
              <a:gd name="adj" fmla="val 12994"/>
            </a:avLst>
          </a:prstGeom>
          <a:solidFill>
            <a:schemeClr val="bg1"/>
          </a:solidFill>
          <a:ln w="28575">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defTabSz="685800" fontAlgn="auto">
              <a:spcBef>
                <a:spcPct val="0"/>
              </a:spcBef>
              <a:spcAft>
                <a:spcPct val="0"/>
              </a:spcAft>
              <a:defRPr/>
            </a:pPr>
            <a:endParaRPr lang="zh-CN" altLang="en-US" sz="1600" b="0">
              <a:solidFill>
                <a:prstClr val="black"/>
              </a:solidFill>
              <a:latin typeface="Arial"/>
              <a:ea typeface="微软雅黑" panose="020B0503020204020204" pitchFamily="34" charset="-122"/>
            </a:endParaRPr>
          </a:p>
        </p:txBody>
      </p:sp>
      <p:sp>
        <p:nvSpPr>
          <p:cNvPr id="6" name="PA-1022152"/>
          <p:cNvSpPr/>
          <p:nvPr>
            <p:custDataLst>
              <p:tags r:id="rId4"/>
            </p:custDataLst>
          </p:nvPr>
        </p:nvSpPr>
        <p:spPr bwMode="auto">
          <a:xfrm>
            <a:off x="3225234" y="1795130"/>
            <a:ext cx="1428407" cy="368126"/>
          </a:xfrm>
          <a:prstGeom prst="rect">
            <a:avLst/>
          </a:prstGeom>
          <a:solidFill>
            <a:schemeClr val="bg1"/>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800" eaLnBrk="0" hangingPunct="0"/>
            <a:endParaRPr lang="zh-CN" altLang="en-US" sz="1050">
              <a:latin typeface="微软雅黑" panose="020B0503020204020204" pitchFamily="34" charset="-122"/>
            </a:endParaRPr>
          </a:p>
        </p:txBody>
      </p:sp>
      <p:sp>
        <p:nvSpPr>
          <p:cNvPr id="20" name="PA-1022156"/>
          <p:cNvSpPr/>
          <p:nvPr>
            <p:custDataLst>
              <p:tags r:id="rId5"/>
            </p:custDataLst>
          </p:nvPr>
        </p:nvSpPr>
        <p:spPr>
          <a:xfrm>
            <a:off x="1520825" y="1795145"/>
            <a:ext cx="9149715" cy="3830955"/>
          </a:xfrm>
          <a:prstGeom prst="rect">
            <a:avLst/>
          </a:prstGeom>
        </p:spPr>
        <p:txBody>
          <a:bodyPr wrap="square">
            <a:spAutoFit/>
          </a:bodyPr>
          <a:lstStyle/>
          <a:p>
            <a:pPr algn="just">
              <a:lnSpc>
                <a:spcPct val="150000"/>
              </a:lnSpc>
            </a:pPr>
            <a:r>
              <a:rPr lang="zh-CN" altLang="en-US" dirty="0">
                <a:solidFill>
                  <a:srgbClr val="FF0000"/>
                </a:solidFill>
                <a:latin typeface="微软雅黑" panose="020B0503020204020204" pitchFamily="34" charset="-122"/>
                <a:ea typeface="微软雅黑" panose="020B0503020204020204" pitchFamily="34" charset="-122"/>
                <a:sym typeface="+mn-lt"/>
              </a:rPr>
              <a:t>中华优秀传统文化是中华民族的根与魂。</a:t>
            </a:r>
            <a:r>
              <a:rPr lang="zh-CN" altLang="en-US" dirty="0">
                <a:latin typeface="微软雅黑" panose="020B0503020204020204" pitchFamily="34" charset="-122"/>
                <a:ea typeface="微软雅黑" panose="020B0503020204020204" pitchFamily="34" charset="-122"/>
                <a:sym typeface="+mn-lt"/>
              </a:rPr>
              <a:t>五千多年的沧桑岁月，中华民族在连绵不断的历史中创造了博大精深的中华文化，闪耀着永恒的光芒。如“天人合一”的生态观念；“得天下英才而教育之”的教育主张；“天下为公”的政治理想；“人视水见形，视民知治不”的民本思想；“天行健，君子以自强不息”的自强精神；“要留清白在人间”的清白之风；“苟利社稷，死生以之”的担当精神；“先天下之忧而忧，后天下之乐而乐”的爱国情怀；“不患寡而患不均”的公平意识；“祸兮福之所倚，福兮祸之所伏”的辩证法思维；“物有甘苦，尝之者识；道有夷险，履之者知”的实践精神；“见贤思齐焉，见不贤而内自省也”的自省品格……中华优秀传统文化是中华民族的精神命脉，不断挖掘中华优秀传统文化的思想观念、人文精神、道德规范，是当代中国人身上肩负的重要历史使命。</a:t>
            </a:r>
          </a:p>
        </p:txBody>
      </p:sp>
      <p:sp>
        <p:nvSpPr>
          <p:cNvPr id="19" name="PA-1022158"/>
          <p:cNvSpPr/>
          <p:nvPr>
            <p:custDataLst>
              <p:tags r:id="rId6"/>
            </p:custDataLst>
          </p:nvPr>
        </p:nvSpPr>
        <p:spPr>
          <a:xfrm>
            <a:off x="1408055" y="360486"/>
            <a:ext cx="2937510" cy="460375"/>
          </a:xfrm>
          <a:prstGeom prst="rect">
            <a:avLst/>
          </a:prstGeom>
        </p:spPr>
        <p:txBody>
          <a:bodyPr wrap="none">
            <a:spAutoFit/>
          </a:bodyPr>
          <a:lstStyle/>
          <a:p>
            <a:pPr lvl="0" algn="ctr">
              <a:defRPr/>
            </a:pPr>
            <a:r>
              <a:rPr lang="zh-CN" altLang="en-US" sz="2400" b="1" kern="100">
                <a:solidFill>
                  <a:srgbClr val="C00000"/>
                </a:solidFill>
                <a:latin typeface="思源黑体 CN Heavy" panose="020B0A00000000000000" pitchFamily="34" charset="-122"/>
                <a:ea typeface="思源黑体 CN Heavy" panose="020B0A00000000000000" pitchFamily="34" charset="-122"/>
                <a:cs typeface="+mn-ea"/>
                <a:sym typeface="+mn-lt"/>
              </a:rPr>
              <a:t>文化自信的历史根基</a:t>
            </a:r>
          </a:p>
        </p:txBody>
      </p:sp>
    </p:spTree>
  </p:cSld>
  <p:clrMapOvr>
    <a:masterClrMapping/>
  </p:clrMapOvr>
  <mc:AlternateContent xmlns:mc="http://schemas.openxmlformats.org/markup-compatibility/2006" xmlns:p14="http://schemas.microsoft.com/office/powerpoint/2010/main">
    <mc:Choice Requires="p14">
      <p:transition spd="slow" p14:dur="1400" advClick="0" advTm="7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7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500" fill="hold"/>
                                        <p:tgtEl>
                                          <p:spTgt spid="20"/>
                                        </p:tgtEl>
                                        <p:attrNameLst>
                                          <p:attrName>ppt_w</p:attrName>
                                        </p:attrNameLst>
                                      </p:cBhvr>
                                      <p:tavLst>
                                        <p:tav tm="0">
                                          <p:val>
                                            <p:fltVal val="0"/>
                                          </p:val>
                                        </p:tav>
                                        <p:tav tm="100000">
                                          <p:val>
                                            <p:strVal val="#ppt_w"/>
                                          </p:val>
                                        </p:tav>
                                      </p:tavLst>
                                    </p:anim>
                                    <p:anim calcmode="lin" valueType="num">
                                      <p:cBhvr>
                                        <p:cTn id="14" dur="500" fill="hold"/>
                                        <p:tgtEl>
                                          <p:spTgt spid="20"/>
                                        </p:tgtEl>
                                        <p:attrNameLst>
                                          <p:attrName>ppt_h</p:attrName>
                                        </p:attrNameLst>
                                      </p:cBhvr>
                                      <p:tavLst>
                                        <p:tav tm="0">
                                          <p:val>
                                            <p:fltVal val="0"/>
                                          </p:val>
                                        </p:tav>
                                        <p:tav tm="100000">
                                          <p:val>
                                            <p:strVal val="#ppt_h"/>
                                          </p:val>
                                        </p:tav>
                                      </p:tavLst>
                                    </p:anim>
                                    <p:animEffect transition="in" filter="fade">
                                      <p:cBhvr>
                                        <p:cTn id="15" dur="500"/>
                                        <p:tgtEl>
                                          <p:spTgt spid="20"/>
                                        </p:tgtEl>
                                      </p:cBhvr>
                                    </p:animEffect>
                                  </p:childTnLst>
                                </p:cTn>
                              </p:par>
                            </p:childTnLst>
                          </p:cTn>
                        </p:par>
                        <p:par>
                          <p:cTn id="16" fill="hold" nodeType="afterGroup">
                            <p:stCondLst>
                              <p:cond delay="15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9"/>
                                        </p:tgtEl>
                                        <p:attrNameLst>
                                          <p:attrName>ppt_y</p:attrName>
                                        </p:attrNameLst>
                                      </p:cBhvr>
                                      <p:tavLst>
                                        <p:tav tm="0">
                                          <p:val>
                                            <p:strVal val="#ppt_y"/>
                                          </p:val>
                                        </p:tav>
                                        <p:tav tm="100000">
                                          <p:val>
                                            <p:strVal val="#ppt_y"/>
                                          </p:val>
                                        </p:tav>
                                      </p:tavLst>
                                    </p:anim>
                                    <p:anim calcmode="lin" valueType="num">
                                      <p:cBhvr>
                                        <p:cTn id="21"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39"/>
          <p:cNvSpPr/>
          <p:nvPr>
            <p:custDataLst>
              <p:tags r:id="rId1"/>
            </p:custDataLst>
          </p:nvPr>
        </p:nvSpPr>
        <p:spPr bwMode="auto">
          <a:xfrm>
            <a:off x="348131" y="236775"/>
            <a:ext cx="779644" cy="69668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350"/>
          </a:p>
        </p:txBody>
      </p:sp>
      <p:cxnSp>
        <p:nvCxnSpPr>
          <p:cNvPr id="3" name="PA-102240"/>
          <p:cNvCxnSpPr/>
          <p:nvPr>
            <p:custDataLst>
              <p:tags r:id="rId2"/>
            </p:custDataLst>
          </p:nvPr>
        </p:nvCxnSpPr>
        <p:spPr>
          <a:xfrm>
            <a:off x="1215639" y="821170"/>
            <a:ext cx="10538429" cy="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PA-1022151"/>
          <p:cNvSpPr/>
          <p:nvPr>
            <p:custDataLst>
              <p:tags r:id="rId3"/>
            </p:custDataLst>
          </p:nvPr>
        </p:nvSpPr>
        <p:spPr>
          <a:xfrm>
            <a:off x="979989" y="1553953"/>
            <a:ext cx="10232021" cy="4525543"/>
          </a:xfrm>
          <a:prstGeom prst="roundRect">
            <a:avLst>
              <a:gd name="adj" fmla="val 12994"/>
            </a:avLst>
          </a:prstGeom>
          <a:solidFill>
            <a:schemeClr val="bg1"/>
          </a:solidFill>
          <a:ln w="28575">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defTabSz="685800" fontAlgn="auto">
              <a:spcBef>
                <a:spcPct val="0"/>
              </a:spcBef>
              <a:spcAft>
                <a:spcPct val="0"/>
              </a:spcAft>
              <a:defRPr/>
            </a:pPr>
            <a:endParaRPr lang="zh-CN" altLang="en-US" sz="1600" b="0">
              <a:solidFill>
                <a:prstClr val="black"/>
              </a:solidFill>
              <a:latin typeface="Arial"/>
              <a:ea typeface="微软雅黑" panose="020B0503020204020204" pitchFamily="34" charset="-122"/>
            </a:endParaRPr>
          </a:p>
        </p:txBody>
      </p:sp>
      <p:sp>
        <p:nvSpPr>
          <p:cNvPr id="6" name="PA-1022152"/>
          <p:cNvSpPr/>
          <p:nvPr>
            <p:custDataLst>
              <p:tags r:id="rId4"/>
            </p:custDataLst>
          </p:nvPr>
        </p:nvSpPr>
        <p:spPr bwMode="auto">
          <a:xfrm>
            <a:off x="3225234" y="1795130"/>
            <a:ext cx="1428407" cy="368126"/>
          </a:xfrm>
          <a:prstGeom prst="rect">
            <a:avLst/>
          </a:prstGeom>
          <a:solidFill>
            <a:schemeClr val="bg1"/>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800" eaLnBrk="0" hangingPunct="0"/>
            <a:endParaRPr lang="zh-CN" altLang="en-US" sz="1050">
              <a:latin typeface="微软雅黑" panose="020B0503020204020204" pitchFamily="34" charset="-122"/>
            </a:endParaRPr>
          </a:p>
        </p:txBody>
      </p:sp>
      <p:sp>
        <p:nvSpPr>
          <p:cNvPr id="20" name="PA-1022156"/>
          <p:cNvSpPr/>
          <p:nvPr>
            <p:custDataLst>
              <p:tags r:id="rId5"/>
            </p:custDataLst>
          </p:nvPr>
        </p:nvSpPr>
        <p:spPr>
          <a:xfrm>
            <a:off x="1520825" y="1795145"/>
            <a:ext cx="9149715" cy="3415030"/>
          </a:xfrm>
          <a:prstGeom prst="rect">
            <a:avLst/>
          </a:prstGeom>
        </p:spPr>
        <p:txBody>
          <a:bodyPr wrap="square">
            <a:spAutoFit/>
          </a:bodyPr>
          <a:lstStyle/>
          <a:p>
            <a:pPr algn="just">
              <a:lnSpc>
                <a:spcPct val="150000"/>
              </a:lnSpc>
            </a:pPr>
            <a:r>
              <a:rPr lang="zh-CN" altLang="en-US" dirty="0">
                <a:latin typeface="微软雅黑" panose="020B0503020204020204" pitchFamily="34" charset="-122"/>
                <a:ea typeface="微软雅黑" panose="020B0503020204020204" pitchFamily="34" charset="-122"/>
                <a:sym typeface="+mn-lt"/>
              </a:rPr>
              <a:t>中国共产党自诞生之日起，始终是中华优秀传统文化的忠实继承者、弘扬者和建设者。毛泽东提出，</a:t>
            </a:r>
            <a:r>
              <a:rPr lang="zh-CN" altLang="en-US" dirty="0">
                <a:solidFill>
                  <a:srgbClr val="FF0000"/>
                </a:solidFill>
                <a:latin typeface="微软雅黑" panose="020B0503020204020204" pitchFamily="34" charset="-122"/>
                <a:ea typeface="微软雅黑" panose="020B0503020204020204" pitchFamily="34" charset="-122"/>
                <a:sym typeface="+mn-lt"/>
              </a:rPr>
              <a:t>“从孔夫子到孙中山，我们应当给以总结，承继这一份珍贵的遗产。”</a:t>
            </a:r>
            <a:r>
              <a:rPr lang="zh-CN" altLang="en-US" dirty="0">
                <a:latin typeface="微软雅黑" panose="020B0503020204020204" pitchFamily="34" charset="-122"/>
                <a:ea typeface="微软雅黑" panose="020B0503020204020204" pitchFamily="34" charset="-122"/>
                <a:sym typeface="+mn-lt"/>
              </a:rPr>
              <a:t>习近平总书记明确指出，我们坚定文化自信的坚实根基和突出优势，就在于中华优秀传统文化。中国共产党百年征程是马克思主义与中国具体实际、中华优秀传统文化相结合的历程。博大精深的中华优秀传统文化、中国人几千年来积累的知识智慧和理性思辨，是我们最深厚的软实力。今天，中华优秀传统文化仍然是中国特色社会主义植根的文化沃土、涵养社会主义核心价值观的重要源泉、治国理政的重要思想文化资源、实现中华民族伟大复兴中国梦的重要精神支撑，是我们在世界文化激荡中站稳脚跟的坚实根基。</a:t>
            </a:r>
          </a:p>
        </p:txBody>
      </p:sp>
      <p:sp>
        <p:nvSpPr>
          <p:cNvPr id="19" name="PA-1022158"/>
          <p:cNvSpPr/>
          <p:nvPr>
            <p:custDataLst>
              <p:tags r:id="rId6"/>
            </p:custDataLst>
          </p:nvPr>
        </p:nvSpPr>
        <p:spPr>
          <a:xfrm>
            <a:off x="1408055" y="360486"/>
            <a:ext cx="2937510" cy="460375"/>
          </a:xfrm>
          <a:prstGeom prst="rect">
            <a:avLst/>
          </a:prstGeom>
        </p:spPr>
        <p:txBody>
          <a:bodyPr wrap="none">
            <a:spAutoFit/>
          </a:bodyPr>
          <a:lstStyle/>
          <a:p>
            <a:pPr lvl="0" algn="ctr">
              <a:defRPr/>
            </a:pPr>
            <a:r>
              <a:rPr lang="zh-CN" altLang="en-US" sz="2400" b="1" kern="100">
                <a:solidFill>
                  <a:srgbClr val="C00000"/>
                </a:solidFill>
                <a:latin typeface="思源黑体 CN Heavy" panose="020B0A00000000000000" pitchFamily="34" charset="-122"/>
                <a:ea typeface="思源黑体 CN Heavy" panose="020B0A00000000000000" pitchFamily="34" charset="-122"/>
                <a:cs typeface="+mn-ea"/>
                <a:sym typeface="+mn-lt"/>
              </a:rPr>
              <a:t>文化自信的历史根基</a:t>
            </a:r>
          </a:p>
        </p:txBody>
      </p:sp>
    </p:spTree>
  </p:cSld>
  <p:clrMapOvr>
    <a:masterClrMapping/>
  </p:clrMapOvr>
  <mc:AlternateContent xmlns:mc="http://schemas.openxmlformats.org/markup-compatibility/2006" xmlns:p14="http://schemas.microsoft.com/office/powerpoint/2010/main">
    <mc:Choice Requires="p14">
      <p:transition spd="slow" p14:dur="1400" advClick="0" advTm="7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7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500" fill="hold"/>
                                        <p:tgtEl>
                                          <p:spTgt spid="20"/>
                                        </p:tgtEl>
                                        <p:attrNameLst>
                                          <p:attrName>ppt_w</p:attrName>
                                        </p:attrNameLst>
                                      </p:cBhvr>
                                      <p:tavLst>
                                        <p:tav tm="0">
                                          <p:val>
                                            <p:fltVal val="0"/>
                                          </p:val>
                                        </p:tav>
                                        <p:tav tm="100000">
                                          <p:val>
                                            <p:strVal val="#ppt_w"/>
                                          </p:val>
                                        </p:tav>
                                      </p:tavLst>
                                    </p:anim>
                                    <p:anim calcmode="lin" valueType="num">
                                      <p:cBhvr>
                                        <p:cTn id="14" dur="500" fill="hold"/>
                                        <p:tgtEl>
                                          <p:spTgt spid="20"/>
                                        </p:tgtEl>
                                        <p:attrNameLst>
                                          <p:attrName>ppt_h</p:attrName>
                                        </p:attrNameLst>
                                      </p:cBhvr>
                                      <p:tavLst>
                                        <p:tav tm="0">
                                          <p:val>
                                            <p:fltVal val="0"/>
                                          </p:val>
                                        </p:tav>
                                        <p:tav tm="100000">
                                          <p:val>
                                            <p:strVal val="#ppt_h"/>
                                          </p:val>
                                        </p:tav>
                                      </p:tavLst>
                                    </p:anim>
                                    <p:animEffect transition="in" filter="fade">
                                      <p:cBhvr>
                                        <p:cTn id="15" dur="500"/>
                                        <p:tgtEl>
                                          <p:spTgt spid="20"/>
                                        </p:tgtEl>
                                      </p:cBhvr>
                                    </p:animEffect>
                                  </p:childTnLst>
                                </p:cTn>
                              </p:par>
                            </p:childTnLst>
                          </p:cTn>
                        </p:par>
                        <p:par>
                          <p:cTn id="16" fill="hold" nodeType="afterGroup">
                            <p:stCondLst>
                              <p:cond delay="15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9"/>
                                        </p:tgtEl>
                                        <p:attrNameLst>
                                          <p:attrName>ppt_y</p:attrName>
                                        </p:attrNameLst>
                                      </p:cBhvr>
                                      <p:tavLst>
                                        <p:tav tm="0">
                                          <p:val>
                                            <p:strVal val="#ppt_y"/>
                                          </p:val>
                                        </p:tav>
                                        <p:tav tm="100000">
                                          <p:val>
                                            <p:strVal val="#ppt_y"/>
                                          </p:val>
                                        </p:tav>
                                      </p:tavLst>
                                    </p:anim>
                                    <p:anim calcmode="lin" valueType="num">
                                      <p:cBhvr>
                                        <p:cTn id="21"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PA-102214"/>
          <p:cNvGrpSpPr/>
          <p:nvPr>
            <p:custDataLst>
              <p:tags r:id="rId1"/>
            </p:custDataLst>
          </p:nvPr>
        </p:nvGrpSpPr>
        <p:grpSpPr>
          <a:xfrm>
            <a:off x="3846278" y="2731919"/>
            <a:ext cx="4430853" cy="185620"/>
            <a:chOff x="1188720" y="5402328"/>
            <a:chExt cx="9814562" cy="411158"/>
          </a:xfrm>
          <a:solidFill>
            <a:srgbClr val="FFE699"/>
          </a:solidFill>
        </p:grpSpPr>
        <p:sp>
          <p:nvSpPr>
            <p:cNvPr id="58" name="PA-矩形 10"/>
            <p:cNvSpPr/>
            <p:nvPr>
              <p:custDataLst>
                <p:tags r:id="rId4"/>
              </p:custDataLst>
            </p:nvPr>
          </p:nvSpPr>
          <p:spPr>
            <a:xfrm>
              <a:off x="1188720"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59" name="PA-矩形 11"/>
            <p:cNvSpPr/>
            <p:nvPr>
              <p:custDataLst>
                <p:tags r:id="rId5"/>
              </p:custDataLst>
            </p:nvPr>
          </p:nvSpPr>
          <p:spPr>
            <a:xfrm>
              <a:off x="7000242" y="5604759"/>
              <a:ext cx="4003040" cy="28800"/>
            </a:xfrm>
            <a:prstGeom prst="rect">
              <a:avLst/>
            </a:prstGeom>
            <a:grp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nvGrpSpPr>
            <p:cNvPr id="60" name="组合 59"/>
            <p:cNvGrpSpPr/>
            <p:nvPr/>
          </p:nvGrpSpPr>
          <p:grpSpPr>
            <a:xfrm>
              <a:off x="5406442" y="5402328"/>
              <a:ext cx="1379118" cy="411158"/>
              <a:chOff x="5402520" y="5402328"/>
              <a:chExt cx="1379118" cy="411158"/>
            </a:xfrm>
            <a:grpFill/>
          </p:grpSpPr>
          <p:sp>
            <p:nvSpPr>
              <p:cNvPr id="61" name="PA-5-Point Star 13"/>
              <p:cNvSpPr/>
              <p:nvPr>
                <p:custDataLst>
                  <p:tags r:id="rId6"/>
                </p:custDataLst>
              </p:nvPr>
            </p:nvSpPr>
            <p:spPr>
              <a:xfrm>
                <a:off x="5886500" y="5402328"/>
                <a:ext cx="411158" cy="41115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2" name="PA-5-Point Star 14"/>
              <p:cNvSpPr/>
              <p:nvPr>
                <p:custDataLst>
                  <p:tags r:id="rId7"/>
                </p:custDataLst>
              </p:nvPr>
            </p:nvSpPr>
            <p:spPr>
              <a:xfrm>
                <a:off x="5586085" y="5483448"/>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3" name="PA-5-Point Star 15"/>
              <p:cNvSpPr/>
              <p:nvPr>
                <p:custDataLst>
                  <p:tags r:id="rId8"/>
                </p:custDataLst>
              </p:nvPr>
            </p:nvSpPr>
            <p:spPr>
              <a:xfrm>
                <a:off x="6349155" y="5494700"/>
                <a:ext cx="248918" cy="24891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4" name="PA-5-Point Star 16"/>
              <p:cNvSpPr/>
              <p:nvPr>
                <p:custDataLst>
                  <p:tags r:id="rId9"/>
                </p:custDataLst>
              </p:nvPr>
            </p:nvSpPr>
            <p:spPr>
              <a:xfrm>
                <a:off x="540252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sp>
            <p:nvSpPr>
              <p:cNvPr id="65" name="PA-5-Point Star 17"/>
              <p:cNvSpPr/>
              <p:nvPr>
                <p:custDataLst>
                  <p:tags r:id="rId10"/>
                </p:custDataLst>
              </p:nvPr>
            </p:nvSpPr>
            <p:spPr>
              <a:xfrm>
                <a:off x="6649570" y="5553125"/>
                <a:ext cx="132068" cy="132068"/>
              </a:xfrm>
              <a:prstGeom prst="star5">
                <a:avLst/>
              </a:prstGeom>
              <a:solidFill>
                <a:srgbClr val="D10013"/>
              </a:solidFill>
              <a:ln>
                <a:solidFill>
                  <a:srgbClr val="D100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D10013"/>
                  </a:solidFill>
                  <a:effectLst/>
                  <a:uLnTx/>
                  <a:uFillTx/>
                  <a:latin typeface="三极韵黑 简体" panose="00000500000000000000" pitchFamily="2" charset="-122"/>
                  <a:ea typeface="三极韵黑 简体" panose="00000500000000000000" pitchFamily="2" charset="-122"/>
                  <a:cs typeface="+mn-ea"/>
                  <a:sym typeface="+mn-lt"/>
                </a:endParaRPr>
              </a:p>
            </p:txBody>
          </p:sp>
        </p:grpSp>
      </p:grpSp>
      <p:sp>
        <p:nvSpPr>
          <p:cNvPr id="66" name="PA-102215"/>
          <p:cNvSpPr/>
          <p:nvPr>
            <p:custDataLst>
              <p:tags r:id="rId2"/>
            </p:custDataLst>
          </p:nvPr>
        </p:nvSpPr>
        <p:spPr>
          <a:xfrm>
            <a:off x="1972310" y="3079115"/>
            <a:ext cx="8248015" cy="798830"/>
          </a:xfrm>
          <a:prstGeom prst="rect">
            <a:avLst/>
          </a:prstGeom>
        </p:spPr>
        <p:txBody>
          <a:bodyPr wrap="square">
            <a:spAutoFit/>
          </a:bodyPr>
          <a:lstStyle/>
          <a:p>
            <a:pPr algn="ctr"/>
            <a:r>
              <a:rPr lang="zh-CN" altLang="en-US" sz="4600" dirty="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sym typeface="Arial" panose="020B0604020202020204" pitchFamily="34" charset="0"/>
              </a:rPr>
              <a:t>文化自信的文明渊源</a:t>
            </a:r>
          </a:p>
        </p:txBody>
      </p:sp>
      <p:sp>
        <p:nvSpPr>
          <p:cNvPr id="67" name="PA-102224"/>
          <p:cNvSpPr/>
          <p:nvPr>
            <p:custDataLst>
              <p:tags r:id="rId3"/>
            </p:custDataLst>
          </p:nvPr>
        </p:nvSpPr>
        <p:spPr>
          <a:xfrm>
            <a:off x="4527203" y="1811300"/>
            <a:ext cx="3074670" cy="768350"/>
          </a:xfrm>
          <a:prstGeom prst="rect">
            <a:avLst/>
          </a:prstGeom>
        </p:spPr>
        <p:txBody>
          <a:bodyPr wrap="none">
            <a:spAutoFit/>
          </a:bodyPr>
          <a:lstStyle/>
          <a:p>
            <a:pPr lvl="0" algn="ct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 </a:t>
            </a:r>
            <a:r>
              <a:rPr lang="zh-CN" altLang="en-US"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第二部分 </a:t>
            </a:r>
            <a:r>
              <a:rPr lang="en-US" altLang="zh-CN" sz="4400">
                <a:solidFill>
                  <a:srgbClr val="D10013"/>
                </a:solidFill>
                <a:effectLst>
                  <a:outerShdw blurRad="38100" dist="38100" dir="2700000" algn="tl">
                    <a:srgbClr val="000000">
                      <a:alpha val="43137"/>
                    </a:srgbClr>
                  </a:outerShdw>
                </a:effectLst>
                <a:latin typeface="阿里巴巴普惠体 B" panose="00020600040101010101" charset="-122"/>
                <a:ea typeface="阿里巴巴普惠体 B" panose="00020600040101010101" charset="-122"/>
                <a:cs typeface="阿里巴巴普惠体 B" panose="00020600040101010101" charset="-122"/>
                <a:sym typeface="+mn-lt"/>
              </a:rPr>
              <a:t>]</a:t>
            </a:r>
          </a:p>
        </p:txBody>
      </p:sp>
      <p:pic>
        <p:nvPicPr>
          <p:cNvPr id="29" name="Picture 11"/>
          <p:cNvPicPr>
            <a:picLocks noChangeAspect="1" noChangeArrowheads="1"/>
          </p:cNvPicPr>
          <p:nvPr/>
        </p:nvPicPr>
        <p:blipFill>
          <a:blip r:embed="rId13" cstate="email">
            <a:extLst>
              <a:ext uri="{28A0092B-C50C-407E-A947-70E740481C1C}">
                <a14:useLocalDpi xmlns:a14="http://schemas.microsoft.com/office/drawing/2010/main"/>
              </a:ext>
            </a:extLst>
          </a:blip>
          <a:stretch>
            <a:fillRect/>
          </a:stretch>
        </p:blipFill>
        <p:spPr bwMode="auto">
          <a:xfrm>
            <a:off x="585470" y="431800"/>
            <a:ext cx="846455" cy="857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revea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500" fill="hold"/>
                                        <p:tgtEl>
                                          <p:spTgt spid="67"/>
                                        </p:tgtEl>
                                        <p:attrNameLst>
                                          <p:attrName>ppt_w</p:attrName>
                                        </p:attrNameLst>
                                      </p:cBhvr>
                                      <p:tavLst>
                                        <p:tav tm="0">
                                          <p:val>
                                            <p:strVal val="(6*min(max(#ppt_w*#ppt_h,.3),1)-7.4)/-.7*#ppt_w"/>
                                          </p:val>
                                        </p:tav>
                                        <p:tav tm="100000">
                                          <p:val>
                                            <p:strVal val="#ppt_w"/>
                                          </p:val>
                                        </p:tav>
                                      </p:tavLst>
                                    </p:anim>
                                    <p:anim calcmode="lin" valueType="num">
                                      <p:cBhvr>
                                        <p:cTn id="8" dur="500" fill="hold"/>
                                        <p:tgtEl>
                                          <p:spTgt spid="67"/>
                                        </p:tgtEl>
                                        <p:attrNameLst>
                                          <p:attrName>ppt_h</p:attrName>
                                        </p:attrNameLst>
                                      </p:cBhvr>
                                      <p:tavLst>
                                        <p:tav tm="0">
                                          <p:val>
                                            <p:strVal val="(6*min(max(#ppt_w*#ppt_h,.3),1)-7.4)/-.7*#ppt_h"/>
                                          </p:val>
                                        </p:tav>
                                        <p:tav tm="100000">
                                          <p:val>
                                            <p:strVal val="#ppt_h"/>
                                          </p:val>
                                        </p:tav>
                                      </p:tavLst>
                                    </p:anim>
                                    <p:anim calcmode="lin" valueType="num">
                                      <p:cBhvr>
                                        <p:cTn id="9" dur="500" fill="hold"/>
                                        <p:tgtEl>
                                          <p:spTgt spid="67"/>
                                        </p:tgtEl>
                                        <p:attrNameLst>
                                          <p:attrName>ppt_x</p:attrName>
                                        </p:attrNameLst>
                                      </p:cBhvr>
                                      <p:tavLst>
                                        <p:tav tm="0">
                                          <p:val>
                                            <p:fltVal val="0.5"/>
                                          </p:val>
                                        </p:tav>
                                        <p:tav tm="100000">
                                          <p:val>
                                            <p:strVal val="#ppt_x"/>
                                          </p:val>
                                        </p:tav>
                                      </p:tavLst>
                                    </p:anim>
                                    <p:anim calcmode="lin" valueType="num">
                                      <p:cBhvr>
                                        <p:cTn id="10"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53" presetClass="entr" presetSubtype="0"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500" fill="hold"/>
                                        <p:tgtEl>
                                          <p:spTgt spid="57"/>
                                        </p:tgtEl>
                                        <p:attrNameLst>
                                          <p:attrName>ppt_w</p:attrName>
                                        </p:attrNameLst>
                                      </p:cBhvr>
                                      <p:tavLst>
                                        <p:tav tm="0">
                                          <p:val>
                                            <p:fltVal val="0"/>
                                          </p:val>
                                        </p:tav>
                                        <p:tav tm="100000">
                                          <p:val>
                                            <p:strVal val="#ppt_w"/>
                                          </p:val>
                                        </p:tav>
                                      </p:tavLst>
                                    </p:anim>
                                    <p:anim calcmode="lin" valueType="num">
                                      <p:cBhvr>
                                        <p:cTn id="15" dur="500" fill="hold"/>
                                        <p:tgtEl>
                                          <p:spTgt spid="57"/>
                                        </p:tgtEl>
                                        <p:attrNameLst>
                                          <p:attrName>ppt_h</p:attrName>
                                        </p:attrNameLst>
                                      </p:cBhvr>
                                      <p:tavLst>
                                        <p:tav tm="0">
                                          <p:val>
                                            <p:fltVal val="0"/>
                                          </p:val>
                                        </p:tav>
                                        <p:tav tm="100000">
                                          <p:val>
                                            <p:strVal val="#ppt_h"/>
                                          </p:val>
                                        </p:tav>
                                      </p:tavLst>
                                    </p:anim>
                                    <p:animEffect transition="in" filter="fade">
                                      <p:cBhvr>
                                        <p:cTn id="16" dur="500"/>
                                        <p:tgtEl>
                                          <p:spTgt spid="57"/>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left)">
                                      <p:cBhvr>
                                        <p:cTn id="2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OTliN2VlMDhhMzhmZWI1NTZkODFjMGUyMTgzZmE4YjUifQ=="/>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8"/>
</p:tagLst>
</file>

<file path=ppt/tags/tag15.xml><?xml version="1.0" encoding="utf-8"?>
<p:tagLst xmlns:a="http://schemas.openxmlformats.org/drawingml/2006/main" xmlns:r="http://schemas.openxmlformats.org/officeDocument/2006/relationships" xmlns:p="http://schemas.openxmlformats.org/presentationml/2006/main">
  <p:tag name="PA" val="v5.2.8"/>
</p:tagLst>
</file>

<file path=ppt/tags/tag16.xml><?xml version="1.0" encoding="utf-8"?>
<p:tagLst xmlns:a="http://schemas.openxmlformats.org/drawingml/2006/main" xmlns:r="http://schemas.openxmlformats.org/officeDocument/2006/relationships" xmlns:p="http://schemas.openxmlformats.org/presentationml/2006/main">
  <p:tag name="PA" val="v5.2.5"/>
</p:tagLst>
</file>

<file path=ppt/tags/tag17.xml><?xml version="1.0" encoding="utf-8"?>
<p:tagLst xmlns:a="http://schemas.openxmlformats.org/drawingml/2006/main" xmlns:r="http://schemas.openxmlformats.org/officeDocument/2006/relationships" xmlns:p="http://schemas.openxmlformats.org/presentationml/2006/main">
  <p:tag name="PA" val="v5.2.5"/>
</p:tagLst>
</file>

<file path=ppt/tags/tag18.xml><?xml version="1.0" encoding="utf-8"?>
<p:tagLst xmlns:a="http://schemas.openxmlformats.org/drawingml/2006/main" xmlns:r="http://schemas.openxmlformats.org/officeDocument/2006/relationships" xmlns:p="http://schemas.openxmlformats.org/presentationml/2006/main">
  <p:tag name="PA" val="v5.2.5"/>
</p:tagLst>
</file>

<file path=ppt/tags/tag19.xml><?xml version="1.0" encoding="utf-8"?>
<p:tagLst xmlns:a="http://schemas.openxmlformats.org/drawingml/2006/main" xmlns:r="http://schemas.openxmlformats.org/officeDocument/2006/relationships" xmlns:p="http://schemas.openxmlformats.org/presentationml/2006/main">
  <p:tag name="PA" val="v5.2.5"/>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5"/>
</p:tagLst>
</file>

<file path=ppt/tags/tag21.xml><?xml version="1.0" encoding="utf-8"?>
<p:tagLst xmlns:a="http://schemas.openxmlformats.org/drawingml/2006/main" xmlns:r="http://schemas.openxmlformats.org/officeDocument/2006/relationships" xmlns:p="http://schemas.openxmlformats.org/presentationml/2006/main">
  <p:tag name="PA" val="v5.2.5"/>
</p:tagLst>
</file>

<file path=ppt/tags/tag22.xml><?xml version="1.0" encoding="utf-8"?>
<p:tagLst xmlns:a="http://schemas.openxmlformats.org/drawingml/2006/main" xmlns:r="http://schemas.openxmlformats.org/officeDocument/2006/relationships" xmlns:p="http://schemas.openxmlformats.org/presentationml/2006/main">
  <p:tag name="PA" val="v5.2.5"/>
</p:tagLst>
</file>

<file path=ppt/tags/tag23.xml><?xml version="1.0" encoding="utf-8"?>
<p:tagLst xmlns:a="http://schemas.openxmlformats.org/drawingml/2006/main" xmlns:r="http://schemas.openxmlformats.org/officeDocument/2006/relationships" xmlns:p="http://schemas.openxmlformats.org/presentationml/2006/main">
  <p:tag name="PA" val="v5.2.5"/>
</p:tagLst>
</file>

<file path=ppt/tags/tag24.xml><?xml version="1.0" encoding="utf-8"?>
<p:tagLst xmlns:a="http://schemas.openxmlformats.org/drawingml/2006/main" xmlns:r="http://schemas.openxmlformats.org/officeDocument/2006/relationships" xmlns:p="http://schemas.openxmlformats.org/presentationml/2006/main">
  <p:tag name="PA" val="v5.2.5"/>
</p:tagLst>
</file>

<file path=ppt/tags/tag25.xml><?xml version="1.0" encoding="utf-8"?>
<p:tagLst xmlns:a="http://schemas.openxmlformats.org/drawingml/2006/main" xmlns:r="http://schemas.openxmlformats.org/officeDocument/2006/relationships" xmlns:p="http://schemas.openxmlformats.org/presentationml/2006/main">
  <p:tag name="PA" val="v5.2.5"/>
</p:tagLst>
</file>

<file path=ppt/tags/tag26.xml><?xml version="1.0" encoding="utf-8"?>
<p:tagLst xmlns:a="http://schemas.openxmlformats.org/drawingml/2006/main" xmlns:r="http://schemas.openxmlformats.org/officeDocument/2006/relationships" xmlns:p="http://schemas.openxmlformats.org/presentationml/2006/main">
  <p:tag name="PA" val="v5.2.5"/>
</p:tagLst>
</file>

<file path=ppt/tags/tag27.xml><?xml version="1.0" encoding="utf-8"?>
<p:tagLst xmlns:a="http://schemas.openxmlformats.org/drawingml/2006/main" xmlns:r="http://schemas.openxmlformats.org/officeDocument/2006/relationships" xmlns:p="http://schemas.openxmlformats.org/presentationml/2006/main">
  <p:tag name="PA" val="v5.2.5"/>
</p:tagLst>
</file>

<file path=ppt/tags/tag28.xml><?xml version="1.0" encoding="utf-8"?>
<p:tagLst xmlns:a="http://schemas.openxmlformats.org/drawingml/2006/main" xmlns:r="http://schemas.openxmlformats.org/officeDocument/2006/relationships" xmlns:p="http://schemas.openxmlformats.org/presentationml/2006/main">
  <p:tag name="PA" val="v5.2.5"/>
</p:tagLst>
</file>

<file path=ppt/tags/tag29.xml><?xml version="1.0" encoding="utf-8"?>
<p:tagLst xmlns:a="http://schemas.openxmlformats.org/drawingml/2006/main" xmlns:r="http://schemas.openxmlformats.org/officeDocument/2006/relationships" xmlns:p="http://schemas.openxmlformats.org/presentationml/2006/main">
  <p:tag name="PA" val="v5.2.5"/>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30.xml><?xml version="1.0" encoding="utf-8"?>
<p:tagLst xmlns:a="http://schemas.openxmlformats.org/drawingml/2006/main" xmlns:r="http://schemas.openxmlformats.org/officeDocument/2006/relationships" xmlns:p="http://schemas.openxmlformats.org/presentationml/2006/main">
  <p:tag name="PA" val="v5.2.5"/>
</p:tagLst>
</file>

<file path=ppt/tags/tag31.xml><?xml version="1.0" encoding="utf-8"?>
<p:tagLst xmlns:a="http://schemas.openxmlformats.org/drawingml/2006/main" xmlns:r="http://schemas.openxmlformats.org/officeDocument/2006/relationships" xmlns:p="http://schemas.openxmlformats.org/presentationml/2006/main">
  <p:tag name="PA" val="v5.2.5"/>
</p:tagLst>
</file>

<file path=ppt/tags/tag32.xml><?xml version="1.0" encoding="utf-8"?>
<p:tagLst xmlns:a="http://schemas.openxmlformats.org/drawingml/2006/main" xmlns:r="http://schemas.openxmlformats.org/officeDocument/2006/relationships" xmlns:p="http://schemas.openxmlformats.org/presentationml/2006/main">
  <p:tag name="PA" val="v5.2.5"/>
</p:tagLst>
</file>

<file path=ppt/tags/tag33.xml><?xml version="1.0" encoding="utf-8"?>
<p:tagLst xmlns:a="http://schemas.openxmlformats.org/drawingml/2006/main" xmlns:r="http://schemas.openxmlformats.org/officeDocument/2006/relationships" xmlns:p="http://schemas.openxmlformats.org/presentationml/2006/main">
  <p:tag name="PA" val="v5.2.5"/>
</p:tagLst>
</file>

<file path=ppt/tags/tag34.xml><?xml version="1.0" encoding="utf-8"?>
<p:tagLst xmlns:a="http://schemas.openxmlformats.org/drawingml/2006/main" xmlns:r="http://schemas.openxmlformats.org/officeDocument/2006/relationships" xmlns:p="http://schemas.openxmlformats.org/presentationml/2006/main">
  <p:tag name="PA" val="v5.2.8"/>
</p:tagLst>
</file>

<file path=ppt/tags/tag35.xml><?xml version="1.0" encoding="utf-8"?>
<p:tagLst xmlns:a="http://schemas.openxmlformats.org/drawingml/2006/main" xmlns:r="http://schemas.openxmlformats.org/officeDocument/2006/relationships" xmlns:p="http://schemas.openxmlformats.org/presentationml/2006/main">
  <p:tag name="PA" val="v5.2.8"/>
</p:tagLst>
</file>

<file path=ppt/tags/tag36.xml><?xml version="1.0" encoding="utf-8"?>
<p:tagLst xmlns:a="http://schemas.openxmlformats.org/drawingml/2006/main" xmlns:r="http://schemas.openxmlformats.org/officeDocument/2006/relationships" xmlns:p="http://schemas.openxmlformats.org/presentationml/2006/main">
  <p:tag name="PA" val="v5.2.5"/>
</p:tagLst>
</file>

<file path=ppt/tags/tag37.xml><?xml version="1.0" encoding="utf-8"?>
<p:tagLst xmlns:a="http://schemas.openxmlformats.org/drawingml/2006/main" xmlns:r="http://schemas.openxmlformats.org/officeDocument/2006/relationships" xmlns:p="http://schemas.openxmlformats.org/presentationml/2006/main">
  <p:tag name="PA" val="v5.2.5"/>
</p:tagLst>
</file>

<file path=ppt/tags/tag38.xml><?xml version="1.0" encoding="utf-8"?>
<p:tagLst xmlns:a="http://schemas.openxmlformats.org/drawingml/2006/main" xmlns:r="http://schemas.openxmlformats.org/officeDocument/2006/relationships" xmlns:p="http://schemas.openxmlformats.org/presentationml/2006/main">
  <p:tag name="PA" val="v5.2.5"/>
</p:tagLst>
</file>

<file path=ppt/tags/tag39.xml><?xml version="1.0" encoding="utf-8"?>
<p:tagLst xmlns:a="http://schemas.openxmlformats.org/drawingml/2006/main" xmlns:r="http://schemas.openxmlformats.org/officeDocument/2006/relationships" xmlns:p="http://schemas.openxmlformats.org/presentationml/2006/main">
  <p:tag name="PA" val="v5.2.5"/>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40.xml><?xml version="1.0" encoding="utf-8"?>
<p:tagLst xmlns:a="http://schemas.openxmlformats.org/drawingml/2006/main" xmlns:r="http://schemas.openxmlformats.org/officeDocument/2006/relationships" xmlns:p="http://schemas.openxmlformats.org/presentationml/2006/main">
  <p:tag name="PA" val="v5.2.8"/>
</p:tagLst>
</file>

<file path=ppt/tags/tag41.xml><?xml version="1.0" encoding="utf-8"?>
<p:tagLst xmlns:a="http://schemas.openxmlformats.org/drawingml/2006/main" xmlns:r="http://schemas.openxmlformats.org/officeDocument/2006/relationships" xmlns:p="http://schemas.openxmlformats.org/presentationml/2006/main">
  <p:tag name="PA" val="v5.2.8"/>
</p:tagLst>
</file>

<file path=ppt/tags/tag42.xml><?xml version="1.0" encoding="utf-8"?>
<p:tagLst xmlns:a="http://schemas.openxmlformats.org/drawingml/2006/main" xmlns:r="http://schemas.openxmlformats.org/officeDocument/2006/relationships" xmlns:p="http://schemas.openxmlformats.org/presentationml/2006/main">
  <p:tag name="PA" val="v5.2.5"/>
</p:tagLst>
</file>

<file path=ppt/tags/tag43.xml><?xml version="1.0" encoding="utf-8"?>
<p:tagLst xmlns:a="http://schemas.openxmlformats.org/drawingml/2006/main" xmlns:r="http://schemas.openxmlformats.org/officeDocument/2006/relationships" xmlns:p="http://schemas.openxmlformats.org/presentationml/2006/main">
  <p:tag name="PA" val="v5.2.5"/>
</p:tagLst>
</file>

<file path=ppt/tags/tag44.xml><?xml version="1.0" encoding="utf-8"?>
<p:tagLst xmlns:a="http://schemas.openxmlformats.org/drawingml/2006/main" xmlns:r="http://schemas.openxmlformats.org/officeDocument/2006/relationships" xmlns:p="http://schemas.openxmlformats.org/presentationml/2006/main">
  <p:tag name="PA" val="v5.2.5"/>
</p:tagLst>
</file>

<file path=ppt/tags/tag45.xml><?xml version="1.0" encoding="utf-8"?>
<p:tagLst xmlns:a="http://schemas.openxmlformats.org/drawingml/2006/main" xmlns:r="http://schemas.openxmlformats.org/officeDocument/2006/relationships" xmlns:p="http://schemas.openxmlformats.org/presentationml/2006/main">
  <p:tag name="PA" val="v5.2.5"/>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PA" val="v5.2.9"/>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50.xml><?xml version="1.0" encoding="utf-8"?>
<p:tagLst xmlns:a="http://schemas.openxmlformats.org/drawingml/2006/main" xmlns:r="http://schemas.openxmlformats.org/officeDocument/2006/relationships" xmlns:p="http://schemas.openxmlformats.org/presentationml/2006/main">
  <p:tag name="PA" val="v5.2.9"/>
</p:tagLst>
</file>

<file path=ppt/tags/tag51.xml><?xml version="1.0" encoding="utf-8"?>
<p:tagLst xmlns:a="http://schemas.openxmlformats.org/drawingml/2006/main" xmlns:r="http://schemas.openxmlformats.org/officeDocument/2006/relationships" xmlns:p="http://schemas.openxmlformats.org/presentationml/2006/main">
  <p:tag name="PA" val="v5.2.9"/>
</p:tagLst>
</file>

<file path=ppt/tags/tag52.xml><?xml version="1.0" encoding="utf-8"?>
<p:tagLst xmlns:a="http://schemas.openxmlformats.org/drawingml/2006/main" xmlns:r="http://schemas.openxmlformats.org/officeDocument/2006/relationships" xmlns:p="http://schemas.openxmlformats.org/presentationml/2006/main">
  <p:tag name="PA" val="v5.2.9"/>
</p:tagLst>
</file>

<file path=ppt/tags/tag53.xml><?xml version="1.0" encoding="utf-8"?>
<p:tagLst xmlns:a="http://schemas.openxmlformats.org/drawingml/2006/main" xmlns:r="http://schemas.openxmlformats.org/officeDocument/2006/relationships" xmlns:p="http://schemas.openxmlformats.org/presentationml/2006/main">
  <p:tag name="PA" val="v5.2.9"/>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8"/>
</p:tagLst>
</file>

<file path=ppt/tags/tag57.xml><?xml version="1.0" encoding="utf-8"?>
<p:tagLst xmlns:a="http://schemas.openxmlformats.org/drawingml/2006/main" xmlns:r="http://schemas.openxmlformats.org/officeDocument/2006/relationships" xmlns:p="http://schemas.openxmlformats.org/presentationml/2006/main">
  <p:tag name="PA" val="v5.2.8"/>
</p:tagLst>
</file>

<file path=ppt/tags/tag58.xml><?xml version="1.0" encoding="utf-8"?>
<p:tagLst xmlns:a="http://schemas.openxmlformats.org/drawingml/2006/main" xmlns:r="http://schemas.openxmlformats.org/officeDocument/2006/relationships" xmlns:p="http://schemas.openxmlformats.org/presentationml/2006/main">
  <p:tag name="PA" val="v5.2.8"/>
</p:tagLst>
</file>

<file path=ppt/tags/tag59.xml><?xml version="1.0" encoding="utf-8"?>
<p:tagLst xmlns:a="http://schemas.openxmlformats.org/drawingml/2006/main" xmlns:r="http://schemas.openxmlformats.org/officeDocument/2006/relationships" xmlns:p="http://schemas.openxmlformats.org/presentationml/2006/main">
  <p:tag name="PA" val="v5.2.8"/>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PA" val="v5.2.9"/>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PA" val="v5.2.9"/>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70.xml><?xml version="1.0" encoding="utf-8"?>
<p:tagLst xmlns:a="http://schemas.openxmlformats.org/drawingml/2006/main" xmlns:r="http://schemas.openxmlformats.org/officeDocument/2006/relationships" xmlns:p="http://schemas.openxmlformats.org/presentationml/2006/main">
  <p:tag name="PA" val="v5.2.8"/>
</p:tagLst>
</file>

<file path=ppt/tags/tag71.xml><?xml version="1.0" encoding="utf-8"?>
<p:tagLst xmlns:a="http://schemas.openxmlformats.org/drawingml/2006/main" xmlns:r="http://schemas.openxmlformats.org/officeDocument/2006/relationships" xmlns:p="http://schemas.openxmlformats.org/presentationml/2006/main">
  <p:tag name="PA" val="v5.2.8"/>
</p:tagLst>
</file>

<file path=ppt/tags/tag72.xml><?xml version="1.0" encoding="utf-8"?>
<p:tagLst xmlns:a="http://schemas.openxmlformats.org/drawingml/2006/main" xmlns:r="http://schemas.openxmlformats.org/officeDocument/2006/relationships" xmlns:p="http://schemas.openxmlformats.org/presentationml/2006/main">
  <p:tag name="PA" val="v5.2.5"/>
</p:tagLst>
</file>

<file path=ppt/tags/tag73.xml><?xml version="1.0" encoding="utf-8"?>
<p:tagLst xmlns:a="http://schemas.openxmlformats.org/drawingml/2006/main" xmlns:r="http://schemas.openxmlformats.org/officeDocument/2006/relationships" xmlns:p="http://schemas.openxmlformats.org/presentationml/2006/main">
  <p:tag name="PA" val="v5.2.8"/>
</p:tagLst>
</file>

<file path=ppt/tags/tag74.xml><?xml version="1.0" encoding="utf-8"?>
<p:tagLst xmlns:a="http://schemas.openxmlformats.org/drawingml/2006/main" xmlns:r="http://schemas.openxmlformats.org/officeDocument/2006/relationships" xmlns:p="http://schemas.openxmlformats.org/presentationml/2006/main">
  <p:tag name="PA" val="v5.2.8"/>
</p:tagLst>
</file>

<file path=ppt/tags/tag75.xml><?xml version="1.0" encoding="utf-8"?>
<p:tagLst xmlns:a="http://schemas.openxmlformats.org/drawingml/2006/main" xmlns:r="http://schemas.openxmlformats.org/officeDocument/2006/relationships" xmlns:p="http://schemas.openxmlformats.org/presentationml/2006/main">
  <p:tag name="PA" val="v5.2.8"/>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PA" val="v5.2.8"/>
</p:tagLst>
</file>

<file path=ppt/tags/tag87.xml><?xml version="1.0" encoding="utf-8"?>
<p:tagLst xmlns:a="http://schemas.openxmlformats.org/drawingml/2006/main" xmlns:r="http://schemas.openxmlformats.org/officeDocument/2006/relationships" xmlns:p="http://schemas.openxmlformats.org/presentationml/2006/main">
  <p:tag name="PA" val="v5.2.8"/>
</p:tagLst>
</file>

<file path=ppt/tags/tag88.xml><?xml version="1.0" encoding="utf-8"?>
<p:tagLst xmlns:a="http://schemas.openxmlformats.org/drawingml/2006/main" xmlns:r="http://schemas.openxmlformats.org/officeDocument/2006/relationships" xmlns:p="http://schemas.openxmlformats.org/presentationml/2006/main">
  <p:tag name="PA" val="v5.2.8"/>
</p:tagLst>
</file>

<file path=ppt/tags/tag89.xml><?xml version="1.0" encoding="utf-8"?>
<p:tagLst xmlns:a="http://schemas.openxmlformats.org/drawingml/2006/main" xmlns:r="http://schemas.openxmlformats.org/officeDocument/2006/relationships" xmlns:p="http://schemas.openxmlformats.org/presentationml/2006/main">
  <p:tag name="PA" val="v5.2.8"/>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涂豆思">
      <a:dk1>
        <a:sysClr val="windowText" lastClr="000000"/>
      </a:dk1>
      <a:lt1>
        <a:sysClr val="window" lastClr="FFFFFF"/>
      </a:lt1>
      <a:dk2>
        <a:srgbClr val="44546A"/>
      </a:dk2>
      <a:lt2>
        <a:srgbClr val="E7E6E6"/>
      </a:lt2>
      <a:accent1>
        <a:srgbClr val="C00000"/>
      </a:accent1>
      <a:accent2>
        <a:srgbClr val="FFEDC2"/>
      </a:accent2>
      <a:accent3>
        <a:srgbClr val="A5A5A5"/>
      </a:accent3>
      <a:accent4>
        <a:srgbClr val="C00000"/>
      </a:accent4>
      <a:accent5>
        <a:srgbClr val="7F7F7F"/>
      </a:accent5>
      <a:accent6>
        <a:srgbClr val="FFEDC2"/>
      </a:accent6>
      <a:hlink>
        <a:srgbClr val="C00000"/>
      </a:hlink>
      <a:folHlink>
        <a:srgbClr val="C00000"/>
      </a:folHlink>
    </a:clrScheme>
    <a:fontScheme name="Temp">
      <a:majorFont>
        <a:latin typeface="字魂58号-创中黑-Regular"/>
        <a:ea typeface="字魂58号-创中黑-Regular"/>
        <a:cs typeface="Arial"/>
      </a:majorFont>
      <a:minorFont>
        <a:latin typeface="字魂58号-创中黑-Regular"/>
        <a:ea typeface="字魂58号-创中黑-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0000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1333</Words>
  <Application>Microsoft Office PowerPoint</Application>
  <PresentationFormat>宽屏</PresentationFormat>
  <Paragraphs>81</Paragraphs>
  <Slides>18</Slides>
  <Notes>13</Notes>
  <HiddenSlides>0</HiddenSlides>
  <MMClips>0</MMClips>
  <ScaleCrop>false</ScaleCrop>
  <HeadingPairs>
    <vt:vector size="6" baseType="variant">
      <vt:variant>
        <vt:lpstr>已用的字体</vt:lpstr>
      </vt:variant>
      <vt:variant>
        <vt:i4>20</vt:i4>
      </vt:variant>
      <vt:variant>
        <vt:lpstr>主题</vt:lpstr>
      </vt:variant>
      <vt:variant>
        <vt:i4>2</vt:i4>
      </vt:variant>
      <vt:variant>
        <vt:lpstr>幻灯片标题</vt:lpstr>
      </vt:variant>
      <vt:variant>
        <vt:i4>18</vt:i4>
      </vt:variant>
    </vt:vector>
  </HeadingPairs>
  <TitlesOfParts>
    <vt:vector size="40" baseType="lpstr">
      <vt:lpstr>Meiryo</vt:lpstr>
      <vt:lpstr>阿里巴巴普惠体</vt:lpstr>
      <vt:lpstr>阿里巴巴普惠体 B</vt:lpstr>
      <vt:lpstr>等线</vt:lpstr>
      <vt:lpstr>方正大黑简体</vt:lpstr>
      <vt:lpstr>方正黑体简体</vt:lpstr>
      <vt:lpstr>黑体</vt:lpstr>
      <vt:lpstr>三极韵黑 简体</vt:lpstr>
      <vt:lpstr>思源黑体 CN Heavy</vt:lpstr>
      <vt:lpstr>思源黑体 CN Normal</vt:lpstr>
      <vt:lpstr>思源宋体 Heavy</vt:lpstr>
      <vt:lpstr>宋体</vt:lpstr>
      <vt:lpstr>微软雅黑</vt:lpstr>
      <vt:lpstr>字魂35号-经典雅黑</vt:lpstr>
      <vt:lpstr>字魂58号-创中黑-Regular</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2022-06-26T21:49:04Z</cp:lastPrinted>
  <dcterms:created xsi:type="dcterms:W3CDTF">2022-06-26T21:49:04Z</dcterms:created>
  <dcterms:modified xsi:type="dcterms:W3CDTF">2023-03-08T09:15:13Z</dcterms:modified>
</cp:coreProperties>
</file>