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5" r:id="rId2"/>
  </p:sldMasterIdLst>
  <p:notesMasterIdLst>
    <p:notesMasterId r:id="rId26"/>
  </p:notesMasterIdLst>
  <p:sldIdLst>
    <p:sldId id="553" r:id="rId3"/>
    <p:sldId id="580" r:id="rId4"/>
    <p:sldId id="581" r:id="rId5"/>
    <p:sldId id="557" r:id="rId6"/>
    <p:sldId id="558" r:id="rId7"/>
    <p:sldId id="559" r:id="rId8"/>
    <p:sldId id="561" r:id="rId9"/>
    <p:sldId id="562" r:id="rId10"/>
    <p:sldId id="582" r:id="rId11"/>
    <p:sldId id="564" r:id="rId12"/>
    <p:sldId id="565" r:id="rId13"/>
    <p:sldId id="583" r:id="rId14"/>
    <p:sldId id="568" r:id="rId15"/>
    <p:sldId id="569" r:id="rId16"/>
    <p:sldId id="570" r:id="rId17"/>
    <p:sldId id="571" r:id="rId18"/>
    <p:sldId id="584" r:id="rId19"/>
    <p:sldId id="573" r:id="rId20"/>
    <p:sldId id="574" r:id="rId21"/>
    <p:sldId id="575" r:id="rId22"/>
    <p:sldId id="577" r:id="rId23"/>
    <p:sldId id="579" r:id="rId24"/>
    <p:sldId id="585" r:id="rId25"/>
  </p:sldIdLst>
  <p:sldSz cx="9144000" cy="5143500" type="screen16x9"/>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6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3/15/2023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261458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a:t>
            </a:fld>
            <a:endParaRPr lang="zh-CN" altLang="en-US"/>
          </a:p>
        </p:txBody>
      </p:sp>
    </p:spTree>
    <p:extLst>
      <p:ext uri="{BB962C8B-B14F-4D97-AF65-F5344CB8AC3E}">
        <p14:creationId xmlns:p14="http://schemas.microsoft.com/office/powerpoint/2010/main" val="3444816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10</a:t>
            </a:fld>
            <a:endParaRPr lang="zh-CN" altLang="en-US"/>
          </a:p>
        </p:txBody>
      </p:sp>
    </p:spTree>
    <p:extLst>
      <p:ext uri="{BB962C8B-B14F-4D97-AF65-F5344CB8AC3E}">
        <p14:creationId xmlns:p14="http://schemas.microsoft.com/office/powerpoint/2010/main" val="1159303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F0954F7-89EE-4107-A171-2C2172A4E198}" type="slidenum">
              <a:rPr lang="zh-CN" altLang="en-US" smtClean="0"/>
              <a:t>11</a:t>
            </a:fld>
            <a:endParaRPr lang="zh-CN" altLang="en-US"/>
          </a:p>
        </p:txBody>
      </p:sp>
    </p:spTree>
    <p:extLst>
      <p:ext uri="{BB962C8B-B14F-4D97-AF65-F5344CB8AC3E}">
        <p14:creationId xmlns:p14="http://schemas.microsoft.com/office/powerpoint/2010/main" val="706985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12</a:t>
            </a:fld>
            <a:endParaRPr lang="zh-CN" altLang="en-US"/>
          </a:p>
        </p:txBody>
      </p:sp>
    </p:spTree>
    <p:extLst>
      <p:ext uri="{BB962C8B-B14F-4D97-AF65-F5344CB8AC3E}">
        <p14:creationId xmlns:p14="http://schemas.microsoft.com/office/powerpoint/2010/main" val="3994803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0954F7-89EE-4107-A171-2C2172A4E198}" type="slidenum">
              <a:rPr lang="zh-CN" altLang="en-US" smtClean="0"/>
              <a:t>13</a:t>
            </a:fld>
            <a:endParaRPr lang="zh-CN" altLang="en-US"/>
          </a:p>
        </p:txBody>
      </p:sp>
    </p:spTree>
    <p:extLst>
      <p:ext uri="{BB962C8B-B14F-4D97-AF65-F5344CB8AC3E}">
        <p14:creationId xmlns:p14="http://schemas.microsoft.com/office/powerpoint/2010/main" val="1172390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14</a:t>
            </a:fld>
            <a:endParaRPr lang="zh-CN" altLang="en-US"/>
          </a:p>
        </p:txBody>
      </p:sp>
    </p:spTree>
    <p:extLst>
      <p:ext uri="{BB962C8B-B14F-4D97-AF65-F5344CB8AC3E}">
        <p14:creationId xmlns:p14="http://schemas.microsoft.com/office/powerpoint/2010/main" val="1169454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15</a:t>
            </a:fld>
            <a:endParaRPr lang="zh-CN" altLang="en-US"/>
          </a:p>
        </p:txBody>
      </p:sp>
    </p:spTree>
    <p:extLst>
      <p:ext uri="{BB962C8B-B14F-4D97-AF65-F5344CB8AC3E}">
        <p14:creationId xmlns:p14="http://schemas.microsoft.com/office/powerpoint/2010/main" val="1445605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16</a:t>
            </a:fld>
            <a:endParaRPr lang="zh-CN" altLang="en-US"/>
          </a:p>
        </p:txBody>
      </p:sp>
    </p:spTree>
    <p:extLst>
      <p:ext uri="{BB962C8B-B14F-4D97-AF65-F5344CB8AC3E}">
        <p14:creationId xmlns:p14="http://schemas.microsoft.com/office/powerpoint/2010/main" val="1981582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17</a:t>
            </a:fld>
            <a:endParaRPr lang="zh-CN" altLang="en-US"/>
          </a:p>
        </p:txBody>
      </p:sp>
    </p:spTree>
    <p:extLst>
      <p:ext uri="{BB962C8B-B14F-4D97-AF65-F5344CB8AC3E}">
        <p14:creationId xmlns:p14="http://schemas.microsoft.com/office/powerpoint/2010/main" val="39075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18</a:t>
            </a:fld>
            <a:endParaRPr lang="zh-CN" altLang="en-US"/>
          </a:p>
        </p:txBody>
      </p:sp>
    </p:spTree>
    <p:extLst>
      <p:ext uri="{BB962C8B-B14F-4D97-AF65-F5344CB8AC3E}">
        <p14:creationId xmlns:p14="http://schemas.microsoft.com/office/powerpoint/2010/main" val="3344365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19</a:t>
            </a:fld>
            <a:endParaRPr lang="zh-CN" altLang="en-US"/>
          </a:p>
        </p:txBody>
      </p:sp>
    </p:spTree>
    <p:extLst>
      <p:ext uri="{BB962C8B-B14F-4D97-AF65-F5344CB8AC3E}">
        <p14:creationId xmlns:p14="http://schemas.microsoft.com/office/powerpoint/2010/main" val="132996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2</a:t>
            </a:fld>
            <a:endParaRPr lang="zh-CN" altLang="en-US"/>
          </a:p>
        </p:txBody>
      </p:sp>
    </p:spTree>
    <p:extLst>
      <p:ext uri="{BB962C8B-B14F-4D97-AF65-F5344CB8AC3E}">
        <p14:creationId xmlns:p14="http://schemas.microsoft.com/office/powerpoint/2010/main" val="16567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20</a:t>
            </a:fld>
            <a:endParaRPr lang="zh-CN" altLang="en-US"/>
          </a:p>
        </p:txBody>
      </p:sp>
    </p:spTree>
    <p:extLst>
      <p:ext uri="{BB962C8B-B14F-4D97-AF65-F5344CB8AC3E}">
        <p14:creationId xmlns:p14="http://schemas.microsoft.com/office/powerpoint/2010/main" val="2899418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21</a:t>
            </a:fld>
            <a:endParaRPr lang="zh-CN" altLang="en-US"/>
          </a:p>
        </p:txBody>
      </p:sp>
    </p:spTree>
    <p:extLst>
      <p:ext uri="{BB962C8B-B14F-4D97-AF65-F5344CB8AC3E}">
        <p14:creationId xmlns:p14="http://schemas.microsoft.com/office/powerpoint/2010/main" val="463945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22</a:t>
            </a:fld>
            <a:endParaRPr lang="zh-CN" altLang="en-US"/>
          </a:p>
        </p:txBody>
      </p:sp>
    </p:spTree>
    <p:extLst>
      <p:ext uri="{BB962C8B-B14F-4D97-AF65-F5344CB8AC3E}">
        <p14:creationId xmlns:p14="http://schemas.microsoft.com/office/powerpoint/2010/main" val="2950668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97828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3</a:t>
            </a:fld>
            <a:endParaRPr lang="zh-CN" altLang="en-US"/>
          </a:p>
        </p:txBody>
      </p:sp>
    </p:spTree>
    <p:extLst>
      <p:ext uri="{BB962C8B-B14F-4D97-AF65-F5344CB8AC3E}">
        <p14:creationId xmlns:p14="http://schemas.microsoft.com/office/powerpoint/2010/main" val="2978720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4</a:t>
            </a:fld>
            <a:endParaRPr lang="zh-CN" altLang="en-US"/>
          </a:p>
        </p:txBody>
      </p:sp>
    </p:spTree>
    <p:extLst>
      <p:ext uri="{BB962C8B-B14F-4D97-AF65-F5344CB8AC3E}">
        <p14:creationId xmlns:p14="http://schemas.microsoft.com/office/powerpoint/2010/main" val="2992858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5</a:t>
            </a:fld>
            <a:endParaRPr lang="zh-CN" altLang="en-US"/>
          </a:p>
        </p:txBody>
      </p:sp>
    </p:spTree>
    <p:extLst>
      <p:ext uri="{BB962C8B-B14F-4D97-AF65-F5344CB8AC3E}">
        <p14:creationId xmlns:p14="http://schemas.microsoft.com/office/powerpoint/2010/main" val="10673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6</a:t>
            </a:fld>
            <a:endParaRPr lang="zh-CN" altLang="en-US"/>
          </a:p>
        </p:txBody>
      </p:sp>
    </p:spTree>
    <p:extLst>
      <p:ext uri="{BB962C8B-B14F-4D97-AF65-F5344CB8AC3E}">
        <p14:creationId xmlns:p14="http://schemas.microsoft.com/office/powerpoint/2010/main" val="103653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7</a:t>
            </a:fld>
            <a:endParaRPr lang="zh-CN" altLang="en-US"/>
          </a:p>
        </p:txBody>
      </p:sp>
    </p:spTree>
    <p:extLst>
      <p:ext uri="{BB962C8B-B14F-4D97-AF65-F5344CB8AC3E}">
        <p14:creationId xmlns:p14="http://schemas.microsoft.com/office/powerpoint/2010/main" val="2638102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8</a:t>
            </a:fld>
            <a:endParaRPr lang="zh-CN" altLang="en-US"/>
          </a:p>
        </p:txBody>
      </p:sp>
    </p:spTree>
    <p:extLst>
      <p:ext uri="{BB962C8B-B14F-4D97-AF65-F5344CB8AC3E}">
        <p14:creationId xmlns:p14="http://schemas.microsoft.com/office/powerpoint/2010/main" val="35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9</a:t>
            </a:fld>
            <a:endParaRPr lang="zh-CN" altLang="en-US"/>
          </a:p>
        </p:txBody>
      </p:sp>
    </p:spTree>
    <p:extLst>
      <p:ext uri="{BB962C8B-B14F-4D97-AF65-F5344CB8AC3E}">
        <p14:creationId xmlns:p14="http://schemas.microsoft.com/office/powerpoint/2010/main" val="77743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7680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967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3731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5801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8459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2774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4330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605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678665" cy="338554"/>
          </a:xfrm>
          <a:prstGeom prst="rect">
            <a:avLst/>
          </a:prstGeom>
          <a:noFill/>
        </p:spPr>
        <p:txBody>
          <a:bodyPr wrap="none" rtlCol="0">
            <a:spAutoFit/>
          </a:bodyPr>
          <a:lstStyle/>
          <a:p>
            <a:r>
              <a:rPr lang="zh-CN" altLang="en-US" sz="1600" smtClean="0">
                <a:solidFill>
                  <a:schemeClr val="bg1"/>
                </a:solidFill>
              </a:rPr>
              <a:t>世界观与人生观</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2031325" cy="338554"/>
          </a:xfrm>
          <a:prstGeom prst="rect">
            <a:avLst/>
          </a:prstGeom>
          <a:noFill/>
        </p:spPr>
        <p:txBody>
          <a:bodyPr wrap="none" rtlCol="0">
            <a:spAutoFit/>
          </a:bodyPr>
          <a:lstStyle/>
          <a:p>
            <a:r>
              <a:rPr lang="zh-CN" altLang="en-US" sz="1600" smtClean="0">
                <a:solidFill>
                  <a:schemeClr val="bg1"/>
                </a:solidFill>
              </a:rPr>
              <a:t>追求高尚的人生目的</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2031325" cy="338554"/>
          </a:xfrm>
          <a:prstGeom prst="rect">
            <a:avLst/>
          </a:prstGeom>
          <a:noFill/>
        </p:spPr>
        <p:txBody>
          <a:bodyPr wrap="none" rtlCol="0">
            <a:spAutoFit/>
          </a:bodyPr>
          <a:lstStyle/>
          <a:p>
            <a:r>
              <a:rPr lang="zh-CN" altLang="en-US" sz="1600" smtClean="0">
                <a:solidFill>
                  <a:schemeClr val="bg1"/>
                </a:solidFill>
              </a:rPr>
              <a:t>确立积极的人生态度</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2031325" cy="338554"/>
          </a:xfrm>
          <a:prstGeom prst="rect">
            <a:avLst/>
          </a:prstGeom>
          <a:noFill/>
        </p:spPr>
        <p:txBody>
          <a:bodyPr wrap="none" rtlCol="0">
            <a:spAutoFit/>
          </a:bodyPr>
          <a:lstStyle/>
          <a:p>
            <a:r>
              <a:rPr lang="zh-CN" altLang="en-US" sz="1600" smtClean="0">
                <a:solidFill>
                  <a:schemeClr val="bg1"/>
                </a:solidFill>
              </a:rPr>
              <a:t>高尚人生观指引人生</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854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942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731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2023/3/15</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84825149"/>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TextBox 4"/>
          <p:cNvSpPr txBox="1"/>
          <p:nvPr/>
        </p:nvSpPr>
        <p:spPr>
          <a:xfrm>
            <a:off x="1674503" y="1276350"/>
            <a:ext cx="5678379" cy="992527"/>
          </a:xfrm>
          <a:prstGeom prst="rect">
            <a:avLst/>
          </a:prstGeom>
          <a:noFill/>
        </p:spPr>
        <p:txBody>
          <a:bodyPr wrap="none" lIns="68531" tIns="34264" rIns="68531" bIns="34264" rtlCol="0">
            <a:spAutoFit/>
          </a:bodyPr>
          <a:lstStyle>
            <a:defPPr>
              <a:defRPr lang="zh-CN"/>
            </a:defPPr>
            <a:lvl1pPr algn="ctr">
              <a:defRPr sz="4000" b="1">
                <a:gradFill flip="none" rotWithShape="1">
                  <a:gsLst>
                    <a:gs pos="0">
                      <a:srgbClr val="FBD04E">
                        <a:lumMod val="65000"/>
                        <a:lumOff val="35000"/>
                      </a:srgbClr>
                    </a:gs>
                    <a:gs pos="51000">
                      <a:srgbClr val="B87600">
                        <a:lumMod val="98000"/>
                        <a:lumOff val="2000"/>
                      </a:srgbClr>
                    </a:gs>
                    <a:gs pos="78000">
                      <a:srgbClr val="F4CF68">
                        <a:lumMod val="90000"/>
                        <a:lumOff val="10000"/>
                      </a:srgbClr>
                    </a:gs>
                    <a:gs pos="28000">
                      <a:srgbClr val="F4CF68">
                        <a:lumMod val="93000"/>
                        <a:lumOff val="7000"/>
                      </a:srgbClr>
                    </a:gs>
                    <a:gs pos="100000">
                      <a:srgbClr val="FBD04E">
                        <a:lumMod val="64000"/>
                        <a:lumOff val="36000"/>
                      </a:srgbClr>
                    </a:gs>
                  </a:gsLst>
                  <a:lin ang="2700000" scaled="1"/>
                </a:gradFill>
                <a:effectLst>
                  <a:outerShdw blurRad="317500" dist="38100" dir="2700000" algn="tl" rotWithShape="0">
                    <a:prstClr val="black">
                      <a:alpha val="59000"/>
                    </a:prstClr>
                  </a:outerShdw>
                </a:effectLst>
                <a:latin typeface="微软雅黑" panose="020B0503020204020204" pitchFamily="34" charset="-122"/>
                <a:ea typeface="微软雅黑" panose="020B0503020204020204" pitchFamily="34" charset="-122"/>
              </a:defRPr>
            </a:lvl1pPr>
          </a:lstStyle>
          <a:p>
            <a:pPr defTabSz="685165">
              <a:defRPr/>
            </a:pPr>
            <a:r>
              <a:rPr lang="zh-CN" altLang="en-US" sz="6000" kern="0" spc="-600" dirty="0">
                <a:ln w="12700">
                  <a:solidFill>
                    <a:schemeClr val="accent1">
                      <a:lumMod val="75000"/>
                      <a:lumOff val="25000"/>
                    </a:schemeClr>
                  </a:solidFill>
                  <a:prstDash val="solid"/>
                </a:ln>
                <a:solidFill>
                  <a:schemeClr val="bg1"/>
                </a:solidFill>
                <a:effectLst>
                  <a:outerShdw blurRad="38100" dist="38100" dir="2700000" algn="tl">
                    <a:srgbClr val="000000">
                      <a:alpha val="43137"/>
                    </a:srgbClr>
                  </a:outerShdw>
                </a:effectLst>
              </a:rPr>
              <a:t>树立正确的人生观</a:t>
            </a:r>
          </a:p>
        </p:txBody>
      </p:sp>
      <p:sp>
        <p:nvSpPr>
          <p:cNvPr id="28" name="矩形 27"/>
          <p:cNvSpPr/>
          <p:nvPr/>
        </p:nvSpPr>
        <p:spPr>
          <a:xfrm>
            <a:off x="1955024" y="2515089"/>
            <a:ext cx="4994564" cy="512448"/>
          </a:xfrm>
          <a:prstGeom prst="rect">
            <a:avLst/>
          </a:prstGeom>
        </p:spPr>
        <p:txBody>
          <a:bodyPr wrap="square">
            <a:spAutoFit/>
          </a:bodyPr>
          <a:lstStyle/>
          <a:p>
            <a:pPr algn="ctr">
              <a:lnSpc>
                <a:spcPct val="130000"/>
              </a:lnSpc>
            </a:pPr>
            <a:r>
              <a:rPr lang="en-US" altLang="zh-CN" sz="1050" smtClean="0">
                <a:solidFill>
                  <a:schemeClr val="bg1"/>
                </a:solidFill>
                <a:latin typeface="+mn-ea"/>
              </a:rPr>
              <a:t>establish a correct outlook on life </a:t>
            </a:r>
            <a:r>
              <a:rPr lang="en-US" altLang="zh-CN" sz="1050">
                <a:solidFill>
                  <a:schemeClr val="bg1"/>
                </a:solidFill>
                <a:latin typeface="+mn-ea"/>
              </a:rPr>
              <a:t>establish a correct outlook on </a:t>
            </a:r>
            <a:r>
              <a:rPr lang="en-US" altLang="zh-CN" sz="1050" smtClean="0">
                <a:solidFill>
                  <a:schemeClr val="bg1"/>
                </a:solidFill>
                <a:latin typeface="+mn-ea"/>
              </a:rPr>
              <a:t>life </a:t>
            </a:r>
            <a:r>
              <a:rPr lang="en-US" altLang="zh-CN" sz="1050">
                <a:solidFill>
                  <a:schemeClr val="bg1"/>
                </a:solidFill>
                <a:latin typeface="+mn-ea"/>
              </a:rPr>
              <a:t>establish a </a:t>
            </a:r>
            <a:r>
              <a:rPr lang="en-US" altLang="zh-CN" sz="1050" smtClean="0">
                <a:solidFill>
                  <a:schemeClr val="bg1"/>
                </a:solidFill>
                <a:latin typeface="+mn-ea"/>
              </a:rPr>
              <a:t>establish </a:t>
            </a:r>
            <a:r>
              <a:rPr lang="en-US" altLang="zh-CN" sz="1050">
                <a:solidFill>
                  <a:schemeClr val="bg1"/>
                </a:solidFill>
                <a:latin typeface="+mn-ea"/>
              </a:rPr>
              <a:t>a correct </a:t>
            </a:r>
            <a:r>
              <a:rPr lang="en-US" altLang="zh-CN" sz="1050" smtClean="0">
                <a:solidFill>
                  <a:schemeClr val="bg1"/>
                </a:solidFill>
                <a:latin typeface="+mn-ea"/>
              </a:rPr>
              <a:t>outlook</a:t>
            </a:r>
            <a:endParaRPr lang="zh-CN" altLang="en-US" sz="1050">
              <a:solidFill>
                <a:schemeClr val="bg1"/>
              </a:solidFill>
              <a:latin typeface="+mn-ea"/>
            </a:endParaRPr>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248400" y="2019300"/>
            <a:ext cx="3072252" cy="3124200"/>
          </a:xfrm>
          <a:prstGeom prst="rect">
            <a:avLst/>
          </a:prstGeom>
        </p:spPr>
      </p:pic>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11953" y="3322243"/>
            <a:ext cx="2474982" cy="1230707"/>
          </a:xfrm>
          <a:prstGeom prst="rect">
            <a:avLst/>
          </a:prstGeom>
        </p:spPr>
      </p:pic>
      <p:pic>
        <p:nvPicPr>
          <p:cNvPr id="12" name="图片 11"/>
          <p:cNvPicPr>
            <a:picLocks noChangeAspect="1"/>
          </p:cNvPicPr>
          <p:nvPr/>
        </p:nvPicPr>
        <p:blipFill>
          <a:blip r:embed="rId7"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4906599" y="3424016"/>
            <a:ext cx="1951401" cy="842650"/>
          </a:xfrm>
          <a:prstGeom prst="rect">
            <a:avLst/>
          </a:prstGeom>
        </p:spPr>
      </p:pic>
      <p:grpSp>
        <p:nvGrpSpPr>
          <p:cNvPr id="20" name="组合 19"/>
          <p:cNvGrpSpPr/>
          <p:nvPr/>
        </p:nvGrpSpPr>
        <p:grpSpPr>
          <a:xfrm>
            <a:off x="1938091" y="2343150"/>
            <a:ext cx="5208998" cy="45719"/>
            <a:chOff x="1938091" y="2327058"/>
            <a:chExt cx="5208998" cy="45719"/>
          </a:xfrm>
        </p:grpSpPr>
        <p:cxnSp>
          <p:nvCxnSpPr>
            <p:cNvPr id="32" name="直接连接符 31"/>
            <p:cNvCxnSpPr/>
            <p:nvPr/>
          </p:nvCxnSpPr>
          <p:spPr>
            <a:xfrm>
              <a:off x="1938091" y="2353168"/>
              <a:ext cx="520899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2362200" y="2327058"/>
              <a:ext cx="4419600"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8"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flipV="1">
            <a:off x="6055587" y="-1037"/>
            <a:ext cx="3088413" cy="1208086"/>
          </a:xfrm>
          <a:prstGeom prst="rect">
            <a:avLst/>
          </a:prstGeom>
        </p:spPr>
      </p:pic>
      <p:sp>
        <p:nvSpPr>
          <p:cNvPr id="4" name="文本框 3"/>
          <p:cNvSpPr txBox="1"/>
          <p:nvPr/>
        </p:nvSpPr>
        <p:spPr>
          <a:xfrm>
            <a:off x="1127760" y="770467"/>
            <a:ext cx="2468880" cy="368300"/>
          </a:xfrm>
          <a:prstGeom prst="rect">
            <a:avLst/>
          </a:prstGeom>
          <a:noFill/>
        </p:spPr>
        <p:txBody>
          <a:bodyPr wrap="none" rtlCol="0">
            <a:spAutoFit/>
          </a:bodyPr>
          <a:lstStyle/>
          <a:p>
            <a:r>
              <a:rPr lang="zh-CN" altLang="en-US" dirty="0"/>
              <a:t>中小学生主题教育班会</a:t>
            </a:r>
          </a:p>
        </p:txBody>
      </p:sp>
    </p:spTree>
  </p:cSld>
  <p:clrMapOvr>
    <a:masterClrMapping/>
  </p:clrMapOvr>
  <mc:AlternateContent xmlns:mc="http://schemas.openxmlformats.org/markup-compatibility/2006" xmlns:p14="http://schemas.microsoft.com/office/powerpoint/2010/main">
    <mc:Choice Requires="p14">
      <p:transition p14:dur="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3"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cond evt="onBegin" delay="0">
                          <p:tn val="26"/>
                        </p:cond>
                      </p:stCondLst>
                      <p:childTnLst>
                        <p:par>
                          <p:cTn id="28" fill="hold" nodeType="afterGroup">
                            <p:stCondLst>
                              <p:cond delay="0"/>
                            </p:stCondLst>
                            <p:childTnLst>
                              <p:par>
                                <p:cTn id="29" presetID="12" presetClass="entr" presetSubtype="2"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p:tgtEl>
                                          <p:spTgt spid="24"/>
                                        </p:tgtEl>
                                        <p:attrNameLst>
                                          <p:attrName>ppt_x</p:attrName>
                                        </p:attrNameLst>
                                      </p:cBhvr>
                                      <p:tavLst>
                                        <p:tav tm="0">
                                          <p:val>
                                            <p:strVal val="#ppt_x+#ppt_w*1.125000"/>
                                          </p:val>
                                        </p:tav>
                                        <p:tav tm="100000">
                                          <p:val>
                                            <p:strVal val="#ppt_x"/>
                                          </p:val>
                                        </p:tav>
                                      </p:tavLst>
                                    </p:anim>
                                    <p:animEffect transition="in" filter="wipe(left)">
                                      <p:cBhvr>
                                        <p:cTn id="32" dur="500"/>
                                        <p:tgtEl>
                                          <p:spTgt spid="24"/>
                                        </p:tgtEl>
                                      </p:cBhvr>
                                    </p:animEffect>
                                  </p:childTnLst>
                                </p:cTn>
                              </p:par>
                              <p:par>
                                <p:cTn id="33" presetID="12" presetClass="entr" presetSubtype="2"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ppt_x</p:attrName>
                                        </p:attrNameLst>
                                      </p:cBhvr>
                                      <p:tavLst>
                                        <p:tav tm="0">
                                          <p:val>
                                            <p:strVal val="#ppt_x+#ppt_w*1.125000"/>
                                          </p:val>
                                        </p:tav>
                                        <p:tav tm="100000">
                                          <p:val>
                                            <p:strVal val="#ppt_x"/>
                                          </p:val>
                                        </p:tav>
                                      </p:tavLst>
                                    </p:anim>
                                    <p:animEffect transition="in" filter="wipe(left)">
                                      <p:cBhvr>
                                        <p:cTn id="36" dur="500"/>
                                        <p:tgtEl>
                                          <p:spTgt spid="11"/>
                                        </p:tgtEl>
                                      </p:cBhvr>
                                    </p:animEffect>
                                  </p:childTnLst>
                                </p:cTn>
                              </p:par>
                            </p:childTnLst>
                          </p:cTn>
                        </p:par>
                      </p:childTnLst>
                    </p:cTn>
                  </p:par>
                  <p:par>
                    <p:cTn id="37" fill="hold" nodeType="clickPar">
                      <p:stCondLst>
                        <p:cond delay="indefinite"/>
                        <p:cond evt="onBegin" delay="0">
                          <p:tn val="36"/>
                        </p:cond>
                      </p:stCondLst>
                      <p:childTnLst>
                        <p:par>
                          <p:cTn id="38" fill="hold" nodeType="afterGroup">
                            <p:stCondLst>
                              <p:cond delay="0"/>
                            </p:stCondLst>
                            <p:childTnLst>
                              <p:par>
                                <p:cTn id="39" presetID="53" presetClass="entr" presetSubtype="0" fill="hold" grpId="0" nodeType="clickEffect">
                                  <p:stCondLst>
                                    <p:cond delay="0"/>
                                  </p:stCondLst>
                                  <p:iterate type="lt">
                                    <p:tmPct val="10000"/>
                                  </p:iterate>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16" presetClass="entr" presetSubtype="21"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arn(inVertical)">
                                      <p:cBhvr>
                                        <p:cTn id="48" dur="500"/>
                                        <p:tgtEl>
                                          <p:spTgt spid="20"/>
                                        </p:tgtEl>
                                      </p:cBhvr>
                                    </p:animEffect>
                                  </p:childTnLst>
                                </p:cTn>
                              </p:par>
                            </p:childTnLst>
                          </p:cTn>
                        </p:par>
                      </p:childTnLst>
                    </p:cTn>
                  </p:par>
                  <p:par>
                    <p:cTn id="49" fill="hold" nodeType="clickPar">
                      <p:stCondLst>
                        <p:cond delay="indefinite"/>
                        <p:cond evt="onBegin" delay="0">
                          <p:tn val="48"/>
                        </p:cond>
                      </p:stCondLst>
                      <p:childTnLst>
                        <p:par>
                          <p:cTn id="50" fill="hold" nodeType="after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文本框 62"/>
          <p:cNvSpPr txBox="1"/>
          <p:nvPr/>
        </p:nvSpPr>
        <p:spPr>
          <a:xfrm>
            <a:off x="1079398" y="2724150"/>
            <a:ext cx="5105400" cy="1061829"/>
          </a:xfrm>
          <a:prstGeom prst="rect">
            <a:avLst/>
          </a:prstGeom>
          <a:noFill/>
        </p:spPr>
        <p:txBody>
          <a:bodyPr wrap="square" rtlCol="0">
            <a:spAutoFit/>
          </a:bodyPr>
          <a:lstStyle/>
          <a:p>
            <a:pPr>
              <a:lnSpc>
                <a:spcPct val="150000"/>
              </a:lnSpc>
            </a:pPr>
            <a:r>
              <a:rPr lang="zh-CN" altLang="en-US" sz="1400" dirty="0">
                <a:solidFill>
                  <a:schemeClr val="tx1">
                    <a:lumMod val="95000"/>
                    <a:lumOff val="5000"/>
                  </a:schemeClr>
                </a:solidFill>
                <a:cs typeface="+mn-ea"/>
                <a:sym typeface="+mn-lt"/>
              </a:rPr>
              <a:t>人总是要死的，但死的意义有不同。为人民利益而死，就比泰山还重；替法西斯卖力、替剥削阶级压迫人民的人去死，就比鸿毛还轻</a:t>
            </a:r>
            <a:r>
              <a:rPr lang="zh-CN" altLang="en-US" sz="1400" dirty="0" smtClean="0">
                <a:solidFill>
                  <a:schemeClr val="tx1">
                    <a:lumMod val="95000"/>
                    <a:lumOff val="5000"/>
                  </a:schemeClr>
                </a:solidFill>
                <a:cs typeface="+mn-ea"/>
                <a:sym typeface="+mn-lt"/>
              </a:rPr>
              <a:t>。   </a:t>
            </a:r>
            <a:r>
              <a:rPr lang="en-US" altLang="zh-CN" sz="1400" dirty="0">
                <a:solidFill>
                  <a:schemeClr val="tx1">
                    <a:lumMod val="95000"/>
                    <a:lumOff val="5000"/>
                  </a:schemeClr>
                </a:solidFill>
                <a:cs typeface="+mn-ea"/>
                <a:sym typeface="+mn-lt"/>
              </a:rPr>
              <a:t>——</a:t>
            </a:r>
            <a:r>
              <a:rPr lang="zh-CN" altLang="en-US" sz="1400" dirty="0">
                <a:solidFill>
                  <a:schemeClr val="tx1">
                    <a:lumMod val="95000"/>
                    <a:lumOff val="5000"/>
                  </a:schemeClr>
                </a:solidFill>
                <a:cs typeface="+mn-ea"/>
                <a:sym typeface="+mn-lt"/>
              </a:rPr>
              <a:t>毛泽东</a:t>
            </a:r>
          </a:p>
        </p:txBody>
      </p:sp>
      <p:sp>
        <p:nvSpPr>
          <p:cNvPr id="64" name="文本框 63"/>
          <p:cNvSpPr txBox="1"/>
          <p:nvPr/>
        </p:nvSpPr>
        <p:spPr>
          <a:xfrm>
            <a:off x="1079398" y="1733550"/>
            <a:ext cx="5105400" cy="705258"/>
          </a:xfrm>
          <a:prstGeom prst="rect">
            <a:avLst/>
          </a:prstGeom>
          <a:noFill/>
        </p:spPr>
        <p:txBody>
          <a:bodyPr wrap="square" rtlCol="0">
            <a:spAutoFit/>
          </a:bodyPr>
          <a:lstStyle/>
          <a:p>
            <a:pPr>
              <a:lnSpc>
                <a:spcPct val="150000"/>
              </a:lnSpc>
            </a:pPr>
            <a:r>
              <a:rPr lang="zh-CN" altLang="en-US" sz="1400" dirty="0">
                <a:solidFill>
                  <a:schemeClr val="tx1">
                    <a:lumMod val="95000"/>
                    <a:lumOff val="5000"/>
                  </a:schemeClr>
                </a:solidFill>
                <a:cs typeface="+mn-ea"/>
                <a:sym typeface="+mn-lt"/>
              </a:rPr>
              <a:t>人的生命是有限的，为人民服务是有限的。我要把有限的生命投入到无限的为人民服务之中</a:t>
            </a:r>
            <a:r>
              <a:rPr lang="zh-CN" altLang="en-US" sz="1400" dirty="0" smtClean="0">
                <a:solidFill>
                  <a:schemeClr val="tx1">
                    <a:lumMod val="95000"/>
                    <a:lumOff val="5000"/>
                  </a:schemeClr>
                </a:solidFill>
                <a:cs typeface="+mn-ea"/>
                <a:sym typeface="+mn-lt"/>
              </a:rPr>
              <a:t>。 </a:t>
            </a:r>
            <a:r>
              <a:rPr lang="en-US" altLang="zh-CN" sz="1400" dirty="0" smtClean="0">
                <a:solidFill>
                  <a:schemeClr val="tx1">
                    <a:lumMod val="95000"/>
                    <a:lumOff val="5000"/>
                  </a:schemeClr>
                </a:solidFill>
                <a:cs typeface="+mn-ea"/>
                <a:sym typeface="+mn-lt"/>
              </a:rPr>
              <a:t>——</a:t>
            </a:r>
            <a:r>
              <a:rPr lang="zh-CN" altLang="en-US" sz="1400" dirty="0" smtClean="0">
                <a:solidFill>
                  <a:schemeClr val="tx1">
                    <a:lumMod val="95000"/>
                    <a:lumOff val="5000"/>
                  </a:schemeClr>
                </a:solidFill>
                <a:cs typeface="+mn-ea"/>
                <a:sym typeface="+mn-lt"/>
              </a:rPr>
              <a:t>雷锋</a:t>
            </a:r>
            <a:endParaRPr lang="zh-CN" altLang="en-US" sz="1400" dirty="0">
              <a:solidFill>
                <a:schemeClr val="tx1">
                  <a:lumMod val="95000"/>
                  <a:lumOff val="5000"/>
                </a:schemeClr>
              </a:solidFill>
              <a:cs typeface="+mn-ea"/>
              <a:sym typeface="+mn-lt"/>
            </a:endParaRPr>
          </a:p>
        </p:txBody>
      </p:sp>
      <p:sp>
        <p:nvSpPr>
          <p:cNvPr id="68" name="矩形 67"/>
          <p:cNvSpPr/>
          <p:nvPr/>
        </p:nvSpPr>
        <p:spPr>
          <a:xfrm>
            <a:off x="1079398" y="3940373"/>
            <a:ext cx="5172046" cy="307777"/>
          </a:xfrm>
          <a:prstGeom prst="rect">
            <a:avLst/>
          </a:prstGeom>
        </p:spPr>
        <p:txBody>
          <a:bodyPr wrap="square">
            <a:spAutoFit/>
          </a:bodyPr>
          <a:lstStyle/>
          <a:p>
            <a:r>
              <a:rPr lang="zh-CN" altLang="en-US" sz="1400" b="1">
                <a:solidFill>
                  <a:schemeClr val="tx1">
                    <a:lumMod val="95000"/>
                    <a:lumOff val="5000"/>
                  </a:schemeClr>
                </a:solidFill>
                <a:cs typeface="+mn-ea"/>
                <a:sym typeface="+mn-lt"/>
              </a:rPr>
              <a:t>人为什么活着？人应该怎样对待生活？人的一生应该怎样度过？</a:t>
            </a:r>
            <a:endParaRPr lang="zh-CN" altLang="en-US" sz="2000" b="1">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51444" y="1600200"/>
            <a:ext cx="2206756" cy="2952750"/>
          </a:xfrm>
          <a:prstGeom prst="rect">
            <a:avLst/>
          </a:prstGeom>
        </p:spPr>
      </p:pic>
      <p:cxnSp>
        <p:nvCxnSpPr>
          <p:cNvPr id="57" name="直接连接符 56"/>
          <p:cNvCxnSpPr/>
          <p:nvPr/>
        </p:nvCxnSpPr>
        <p:spPr>
          <a:xfrm>
            <a:off x="1219200" y="2571750"/>
            <a:ext cx="464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Effect transition="in" filter="fade">
                                      <p:cBhvr>
                                        <p:cTn id="9" dur="500"/>
                                        <p:tgtEl>
                                          <p:spTgt spid="6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animEffect transition="in" filter="fade">
                                      <p:cBhvr>
                                        <p:cTn id="14" dur="500"/>
                                        <p:tgtEl>
                                          <p:spTgt spid="6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 calcmode="lin" valueType="num">
                                      <p:cBhvr>
                                        <p:cTn id="17" dur="500" fill="hold"/>
                                        <p:tgtEl>
                                          <p:spTgt spid="68"/>
                                        </p:tgtEl>
                                        <p:attrNameLst>
                                          <p:attrName>ppt_w</p:attrName>
                                        </p:attrNameLst>
                                      </p:cBhvr>
                                      <p:tavLst>
                                        <p:tav tm="0">
                                          <p:val>
                                            <p:fltVal val="0"/>
                                          </p:val>
                                        </p:tav>
                                        <p:tav tm="100000">
                                          <p:val>
                                            <p:strVal val="#ppt_w"/>
                                          </p:val>
                                        </p:tav>
                                      </p:tavLst>
                                    </p:anim>
                                    <p:anim calcmode="lin" valueType="num">
                                      <p:cBhvr>
                                        <p:cTn id="18" dur="500" fill="hold"/>
                                        <p:tgtEl>
                                          <p:spTgt spid="68"/>
                                        </p:tgtEl>
                                        <p:attrNameLst>
                                          <p:attrName>ppt_h</p:attrName>
                                        </p:attrNameLst>
                                      </p:cBhvr>
                                      <p:tavLst>
                                        <p:tav tm="0">
                                          <p:val>
                                            <p:fltVal val="0"/>
                                          </p:val>
                                        </p:tav>
                                        <p:tav tm="100000">
                                          <p:val>
                                            <p:strVal val="#ppt_h"/>
                                          </p:val>
                                        </p:tav>
                                      </p:tavLst>
                                    </p:anim>
                                    <p:animEffect transition="in" filter="fade">
                                      <p:cBhvr>
                                        <p:cTn id="19" dur="500"/>
                                        <p:tgtEl>
                                          <p:spTgt spid="68"/>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p:cTn id="24" dur="500" fill="hold"/>
                                        <p:tgtEl>
                                          <p:spTgt spid="57"/>
                                        </p:tgtEl>
                                        <p:attrNameLst>
                                          <p:attrName>ppt_w</p:attrName>
                                        </p:attrNameLst>
                                      </p:cBhvr>
                                      <p:tavLst>
                                        <p:tav tm="0">
                                          <p:val>
                                            <p:fltVal val="0"/>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animEffect transition="in" filter="fade">
                                      <p:cBhvr>
                                        <p:cTn id="26" dur="500"/>
                                        <p:tgtEl>
                                          <p:spTgt spid="57"/>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114800" y="1934349"/>
            <a:ext cx="2624002" cy="2031325"/>
          </a:xfrm>
          <a:prstGeom prst="rect">
            <a:avLst/>
          </a:prstGeom>
        </p:spPr>
        <p:txBody>
          <a:bodyPr wrap="square">
            <a:spAutoFit/>
          </a:bodyPr>
          <a:lstStyle/>
          <a:p>
            <a:pPr>
              <a:lnSpc>
                <a:spcPct val="150000"/>
              </a:lnSpc>
            </a:pPr>
            <a:r>
              <a:rPr lang="en-US" altLang="zh-CN" sz="1400">
                <a:solidFill>
                  <a:schemeClr val="tx1">
                    <a:lumMod val="95000"/>
                    <a:lumOff val="5000"/>
                  </a:schemeClr>
                </a:solidFill>
                <a:latin typeface="+mn-ea"/>
                <a:cs typeface="+mn-ea"/>
                <a:sym typeface="+mn-lt"/>
              </a:rPr>
              <a:t>22</a:t>
            </a:r>
            <a:r>
              <a:rPr lang="zh-CN" altLang="en-US" sz="1400">
                <a:solidFill>
                  <a:schemeClr val="tx1">
                    <a:lumMod val="95000"/>
                    <a:lumOff val="5000"/>
                  </a:schemeClr>
                </a:solidFill>
                <a:latin typeface="+mn-ea"/>
                <a:cs typeface="+mn-ea"/>
                <a:sym typeface="+mn-lt"/>
              </a:rPr>
              <a:t>岁的徐本禹是华中农业大学</a:t>
            </a:r>
            <a:r>
              <a:rPr lang="en-US" altLang="zh-CN" sz="1400">
                <a:solidFill>
                  <a:schemeClr val="tx1">
                    <a:lumMod val="95000"/>
                    <a:lumOff val="5000"/>
                  </a:schemeClr>
                </a:solidFill>
                <a:latin typeface="+mn-ea"/>
                <a:cs typeface="+mn-ea"/>
                <a:sym typeface="+mn-lt"/>
              </a:rPr>
              <a:t>2003</a:t>
            </a:r>
            <a:r>
              <a:rPr lang="zh-CN" altLang="en-US" sz="1400">
                <a:solidFill>
                  <a:schemeClr val="tx1">
                    <a:lumMod val="95000"/>
                    <a:lumOff val="5000"/>
                  </a:schemeClr>
                </a:solidFill>
                <a:latin typeface="+mn-ea"/>
                <a:cs typeface="+mn-ea"/>
                <a:sym typeface="+mn-lt"/>
              </a:rPr>
              <a:t>届本科毕业生。这个自称所做的事情只是源于“朴素的报恩心理”的普通农家子弟放弃读研究生的机会，只身来到贵州偏僻山村，孤身支教。</a:t>
            </a:r>
          </a:p>
        </p:txBody>
      </p:sp>
      <p:sp>
        <p:nvSpPr>
          <p:cNvPr id="60" name="矩形 59"/>
          <p:cNvSpPr/>
          <p:nvPr/>
        </p:nvSpPr>
        <p:spPr>
          <a:xfrm>
            <a:off x="7010400" y="1885950"/>
            <a:ext cx="659155" cy="2308324"/>
          </a:xfrm>
          <a:prstGeom prst="rect">
            <a:avLst/>
          </a:prstGeom>
        </p:spPr>
        <p:txBody>
          <a:bodyPr wrap="none">
            <a:spAutoFit/>
          </a:bodyPr>
          <a:lstStyle/>
          <a:p>
            <a:r>
              <a:rPr lang="zh-CN" altLang="en-US" sz="3600" b="1">
                <a:solidFill>
                  <a:schemeClr val="tx1">
                    <a:lumMod val="95000"/>
                    <a:lumOff val="5000"/>
                  </a:schemeClr>
                </a:solidFill>
                <a:cs typeface="+mn-ea"/>
                <a:sym typeface="+mn-lt"/>
              </a:rPr>
              <a:t>案</a:t>
            </a:r>
            <a:endParaRPr lang="en-US" altLang="zh-CN" sz="3600" b="1">
              <a:solidFill>
                <a:schemeClr val="tx1">
                  <a:lumMod val="95000"/>
                  <a:lumOff val="5000"/>
                </a:schemeClr>
              </a:solidFill>
              <a:cs typeface="+mn-ea"/>
              <a:sym typeface="+mn-lt"/>
            </a:endParaRPr>
          </a:p>
          <a:p>
            <a:r>
              <a:rPr lang="zh-CN" altLang="en-US" sz="3600" b="1">
                <a:solidFill>
                  <a:schemeClr val="tx1">
                    <a:lumMod val="95000"/>
                    <a:lumOff val="5000"/>
                  </a:schemeClr>
                </a:solidFill>
                <a:cs typeface="+mn-ea"/>
                <a:sym typeface="+mn-lt"/>
              </a:rPr>
              <a:t>例</a:t>
            </a:r>
            <a:endParaRPr lang="en-US" altLang="zh-CN" sz="3600" b="1">
              <a:solidFill>
                <a:schemeClr val="tx1">
                  <a:lumMod val="95000"/>
                  <a:lumOff val="5000"/>
                </a:schemeClr>
              </a:solidFill>
              <a:cs typeface="+mn-ea"/>
              <a:sym typeface="+mn-lt"/>
            </a:endParaRPr>
          </a:p>
          <a:p>
            <a:r>
              <a:rPr lang="zh-CN" altLang="en-US" sz="3600" b="1">
                <a:solidFill>
                  <a:schemeClr val="tx1">
                    <a:lumMod val="95000"/>
                    <a:lumOff val="5000"/>
                  </a:schemeClr>
                </a:solidFill>
                <a:cs typeface="+mn-ea"/>
                <a:sym typeface="+mn-lt"/>
              </a:rPr>
              <a:t>分</a:t>
            </a:r>
            <a:endParaRPr lang="en-US" altLang="zh-CN" sz="3600" b="1">
              <a:solidFill>
                <a:schemeClr val="tx1">
                  <a:lumMod val="95000"/>
                  <a:lumOff val="5000"/>
                </a:schemeClr>
              </a:solidFill>
              <a:cs typeface="+mn-ea"/>
              <a:sym typeface="+mn-lt"/>
            </a:endParaRPr>
          </a:p>
          <a:p>
            <a:r>
              <a:rPr lang="zh-CN" altLang="en-US" sz="3600" b="1">
                <a:solidFill>
                  <a:schemeClr val="tx1">
                    <a:lumMod val="95000"/>
                    <a:lumOff val="5000"/>
                  </a:schemeClr>
                </a:solidFill>
                <a:cs typeface="+mn-ea"/>
                <a:sym typeface="+mn-lt"/>
              </a:rPr>
              <a:t>析</a:t>
            </a:r>
            <a:endParaRPr lang="en-US" altLang="zh-CN" sz="3600" b="1">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10054" y="1733550"/>
            <a:ext cx="2347546" cy="24243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0200" y="2077819"/>
            <a:ext cx="4339650" cy="646331"/>
          </a:xfrm>
          <a:prstGeom prst="rect">
            <a:avLst/>
          </a:prstGeom>
        </p:spPr>
        <p:txBody>
          <a:bodyPr wrap="none">
            <a:spAutoFit/>
          </a:bodyPr>
          <a:lstStyle/>
          <a:p>
            <a:r>
              <a:rPr lang="zh-CN" altLang="en-US" sz="3600" dirty="0">
                <a:solidFill>
                  <a:schemeClr val="bg1"/>
                </a:solidFill>
                <a:latin typeface="+mj-ea"/>
                <a:ea typeface="+mj-ea"/>
                <a:cs typeface="+mn-ea"/>
                <a:sym typeface="+mn-lt"/>
              </a:rPr>
              <a:t>确立积极的人生态度</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第三部分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38"/>
          <p:cNvSpPr>
            <a:spLocks noChangeArrowheads="1"/>
          </p:cNvSpPr>
          <p:nvPr/>
        </p:nvSpPr>
        <p:spPr bwMode="auto">
          <a:xfrm>
            <a:off x="1181089" y="3218758"/>
            <a:ext cx="1714511" cy="307777"/>
          </a:xfrm>
          <a:prstGeom prst="rect">
            <a:avLst/>
          </a:prstGeom>
          <a:solidFill>
            <a:schemeClr val="accent2"/>
          </a:solidFill>
          <a:ln>
            <a:noFill/>
          </a:ln>
        </p:spPr>
        <p:txBody>
          <a:bodyPr wrap="square">
            <a:spAutoFit/>
          </a:bodyPr>
          <a:lstStyle/>
          <a:p>
            <a:pPr algn="ctr"/>
            <a:r>
              <a:rPr lang="zh-CN" altLang="en-US" sz="1400" b="1">
                <a:solidFill>
                  <a:schemeClr val="bg1"/>
                </a:solidFill>
                <a:cs typeface="+mn-ea"/>
                <a:sym typeface="+mn-lt"/>
              </a:rPr>
              <a:t>含义</a:t>
            </a:r>
          </a:p>
        </p:txBody>
      </p:sp>
      <p:sp>
        <p:nvSpPr>
          <p:cNvPr id="15" name="文本框 39"/>
          <p:cNvSpPr>
            <a:spLocks noChangeArrowheads="1"/>
          </p:cNvSpPr>
          <p:nvPr/>
        </p:nvSpPr>
        <p:spPr bwMode="auto">
          <a:xfrm>
            <a:off x="1181089" y="3520887"/>
            <a:ext cx="171451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1400" dirty="0">
                <a:solidFill>
                  <a:schemeClr val="tx1">
                    <a:lumMod val="95000"/>
                    <a:lumOff val="5000"/>
                  </a:schemeClr>
                </a:solidFill>
                <a:cs typeface="+mn-ea"/>
                <a:sym typeface="+mn-lt"/>
              </a:rPr>
              <a:t>人生态度是指人们一种稳定的心理倾向和基本意图。</a:t>
            </a:r>
          </a:p>
        </p:txBody>
      </p:sp>
      <p:sp>
        <p:nvSpPr>
          <p:cNvPr id="16" name="文本框 38"/>
          <p:cNvSpPr>
            <a:spLocks noChangeArrowheads="1"/>
          </p:cNvSpPr>
          <p:nvPr/>
        </p:nvSpPr>
        <p:spPr bwMode="auto">
          <a:xfrm>
            <a:off x="3733800" y="1684038"/>
            <a:ext cx="1714511" cy="307777"/>
          </a:xfrm>
          <a:prstGeom prst="rect">
            <a:avLst/>
          </a:prstGeom>
          <a:solidFill>
            <a:schemeClr val="accent1"/>
          </a:solidFill>
          <a:ln>
            <a:noFill/>
          </a:ln>
        </p:spPr>
        <p:txBody>
          <a:bodyPr wrap="square">
            <a:spAutoFit/>
          </a:bodyPr>
          <a:lstStyle/>
          <a:p>
            <a:pPr algn="ctr"/>
            <a:r>
              <a:rPr lang="zh-CN" altLang="en-US" sz="1400" b="1">
                <a:solidFill>
                  <a:schemeClr val="bg1"/>
                </a:solidFill>
                <a:cs typeface="+mn-ea"/>
                <a:sym typeface="+mn-lt"/>
              </a:rPr>
              <a:t>含义</a:t>
            </a:r>
          </a:p>
        </p:txBody>
      </p:sp>
      <p:sp>
        <p:nvSpPr>
          <p:cNvPr id="17" name="文本框 39"/>
          <p:cNvSpPr>
            <a:spLocks noChangeArrowheads="1"/>
          </p:cNvSpPr>
          <p:nvPr/>
        </p:nvSpPr>
        <p:spPr bwMode="auto">
          <a:xfrm>
            <a:off x="3871526" y="2124730"/>
            <a:ext cx="1505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95000"/>
                    <a:lumOff val="5000"/>
                  </a:schemeClr>
                </a:solidFill>
                <a:cs typeface="+mn-ea"/>
                <a:sym typeface="+mn-lt"/>
              </a:rPr>
              <a:t>人生态度是人生观的重要内容。</a:t>
            </a:r>
          </a:p>
        </p:txBody>
      </p:sp>
      <p:sp>
        <p:nvSpPr>
          <p:cNvPr id="18" name="文本框 38"/>
          <p:cNvSpPr>
            <a:spLocks noChangeArrowheads="1"/>
          </p:cNvSpPr>
          <p:nvPr/>
        </p:nvSpPr>
        <p:spPr bwMode="auto">
          <a:xfrm>
            <a:off x="6667489" y="3105150"/>
            <a:ext cx="1714511" cy="307777"/>
          </a:xfrm>
          <a:prstGeom prst="rect">
            <a:avLst/>
          </a:prstGeom>
          <a:solidFill>
            <a:schemeClr val="accent2"/>
          </a:solidFill>
          <a:ln>
            <a:noFill/>
          </a:ln>
        </p:spPr>
        <p:txBody>
          <a:bodyPr wrap="square">
            <a:spAutoFit/>
          </a:bodyPr>
          <a:lstStyle/>
          <a:p>
            <a:pPr algn="ctr"/>
            <a:r>
              <a:rPr lang="zh-CN" altLang="en-US" sz="1400" b="1">
                <a:solidFill>
                  <a:schemeClr val="bg1"/>
                </a:solidFill>
                <a:cs typeface="+mn-ea"/>
                <a:sym typeface="+mn-lt"/>
              </a:rPr>
              <a:t>含义</a:t>
            </a:r>
          </a:p>
        </p:txBody>
      </p:sp>
      <p:sp>
        <p:nvSpPr>
          <p:cNvPr id="19" name="文本框 39"/>
          <p:cNvSpPr>
            <a:spLocks noChangeArrowheads="1"/>
          </p:cNvSpPr>
          <p:nvPr/>
        </p:nvSpPr>
        <p:spPr bwMode="auto">
          <a:xfrm>
            <a:off x="6805215" y="3545842"/>
            <a:ext cx="15053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95000"/>
                    <a:lumOff val="5000"/>
                  </a:schemeClr>
                </a:solidFill>
                <a:cs typeface="+mn-ea"/>
                <a:sym typeface="+mn-lt"/>
              </a:rPr>
              <a:t>人生态度是人生观的表现和反映。</a:t>
            </a:r>
          </a:p>
          <a:p>
            <a:endParaRPr lang="zh-CN" altLang="en-US" sz="1400" dirty="0">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79955" y="2718429"/>
            <a:ext cx="1747428" cy="1682121"/>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800" y="1536636"/>
            <a:ext cx="1682121" cy="1682121"/>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47479" y="1472615"/>
            <a:ext cx="1682121" cy="16821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p:cNvSpPr/>
          <p:nvPr/>
        </p:nvSpPr>
        <p:spPr>
          <a:xfrm>
            <a:off x="3810000" y="2019746"/>
            <a:ext cx="4324769" cy="1923604"/>
          </a:xfrm>
          <a:prstGeom prst="rect">
            <a:avLst/>
          </a:prstGeom>
        </p:spPr>
        <p:txBody>
          <a:bodyPr wrap="square">
            <a:spAutoFit/>
          </a:bodyPr>
          <a:lstStyle/>
          <a:p>
            <a:r>
              <a:rPr lang="zh-CN" altLang="en-US" b="1" dirty="0">
                <a:solidFill>
                  <a:schemeClr val="tx1">
                    <a:lumMod val="95000"/>
                    <a:lumOff val="5000"/>
                  </a:schemeClr>
                </a:solidFill>
                <a:cs typeface="+mn-ea"/>
                <a:sym typeface="+mn-lt"/>
              </a:rPr>
              <a:t>  </a:t>
            </a:r>
            <a:r>
              <a:rPr lang="zh-CN" altLang="en-US" sz="2000" b="1" dirty="0">
                <a:solidFill>
                  <a:schemeClr val="tx1">
                    <a:lumMod val="95000"/>
                    <a:lumOff val="5000"/>
                  </a:schemeClr>
                </a:solidFill>
                <a:cs typeface="+mn-ea"/>
                <a:sym typeface="+mn-lt"/>
              </a:rPr>
              <a:t>消极无为、无益于社会的人生</a:t>
            </a:r>
            <a:r>
              <a:rPr lang="zh-CN" altLang="en-US" sz="2000" b="1" dirty="0" smtClean="0">
                <a:solidFill>
                  <a:schemeClr val="tx1">
                    <a:lumMod val="95000"/>
                    <a:lumOff val="5000"/>
                  </a:schemeClr>
                </a:solidFill>
                <a:cs typeface="+mn-ea"/>
                <a:sym typeface="+mn-lt"/>
              </a:rPr>
              <a:t>态度</a:t>
            </a:r>
            <a:endParaRPr lang="en-US" altLang="zh-CN" sz="2000" b="1" dirty="0" smtClean="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否定人的积极能动作用</a:t>
            </a:r>
            <a:r>
              <a:rPr lang="zh-CN" altLang="en-US" sz="1400" dirty="0" smtClean="0">
                <a:solidFill>
                  <a:schemeClr val="tx1">
                    <a:lumMod val="95000"/>
                    <a:lumOff val="5000"/>
                  </a:schemeClr>
                </a:solidFill>
                <a:cs typeface="+mn-ea"/>
                <a:sym typeface="+mn-lt"/>
              </a:rPr>
              <a:t>，以</a:t>
            </a:r>
            <a:r>
              <a:rPr lang="zh-CN" altLang="en-US" sz="1400" dirty="0">
                <a:solidFill>
                  <a:schemeClr val="tx1">
                    <a:lumMod val="95000"/>
                    <a:lumOff val="5000"/>
                  </a:schemeClr>
                </a:solidFill>
                <a:cs typeface="+mn-ea"/>
                <a:sym typeface="+mn-lt"/>
              </a:rPr>
              <a:t>个人为中心，仅仅关心个人的利害得失</a:t>
            </a:r>
            <a:r>
              <a:rPr lang="zh-CN" altLang="en-US" sz="1400" dirty="0" smtClean="0">
                <a:solidFill>
                  <a:schemeClr val="tx1">
                    <a:lumMod val="95000"/>
                    <a:lumOff val="5000"/>
                  </a:schemeClr>
                </a:solidFill>
                <a:cs typeface="+mn-ea"/>
                <a:sym typeface="+mn-lt"/>
              </a:rPr>
              <a:t>，得过且过</a:t>
            </a:r>
            <a:r>
              <a:rPr lang="zh-CN" altLang="en-US" sz="1400" dirty="0">
                <a:solidFill>
                  <a:schemeClr val="tx1">
                    <a:lumMod val="95000"/>
                    <a:lumOff val="5000"/>
                  </a:schemeClr>
                </a:solidFill>
                <a:cs typeface="+mn-ea"/>
                <a:sym typeface="+mn-lt"/>
              </a:rPr>
              <a:t>，玩世不恭，甚至悲观失望，厌世轻生。</a:t>
            </a:r>
          </a:p>
        </p:txBody>
      </p:sp>
      <p:cxnSp>
        <p:nvCxnSpPr>
          <p:cNvPr id="3" name="直接连接符 2"/>
          <p:cNvCxnSpPr/>
          <p:nvPr/>
        </p:nvCxnSpPr>
        <p:spPr>
          <a:xfrm>
            <a:off x="4087702" y="2724596"/>
            <a:ext cx="3759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 y="1504950"/>
            <a:ext cx="3124200" cy="3124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9"/>
                                        </p:tgtEl>
                                        <p:attrNameLst>
                                          <p:attrName>style.visibility</p:attrName>
                                        </p:attrNameLst>
                                      </p:cBhvr>
                                      <p:to>
                                        <p:strVal val="visible"/>
                                      </p:to>
                                    </p:set>
                                    <p:anim calcmode="lin" valueType="num">
                                      <p:cBhvr>
                                        <p:cTn id="13" dur="500" fill="hold"/>
                                        <p:tgtEl>
                                          <p:spTgt spid="59"/>
                                        </p:tgtEl>
                                        <p:attrNameLst>
                                          <p:attrName>ppt_w</p:attrName>
                                        </p:attrNameLst>
                                      </p:cBhvr>
                                      <p:tavLst>
                                        <p:tav tm="0">
                                          <p:val>
                                            <p:fltVal val="0"/>
                                          </p:val>
                                        </p:tav>
                                        <p:tav tm="100000">
                                          <p:val>
                                            <p:strVal val="#ppt_w"/>
                                          </p:val>
                                        </p:tav>
                                      </p:tavLst>
                                    </p:anim>
                                    <p:anim calcmode="lin" valueType="num">
                                      <p:cBhvr>
                                        <p:cTn id="14" dur="500" fill="hold"/>
                                        <p:tgtEl>
                                          <p:spTgt spid="59"/>
                                        </p:tgtEl>
                                        <p:attrNameLst>
                                          <p:attrName>ppt_h</p:attrName>
                                        </p:attrNameLst>
                                      </p:cBhvr>
                                      <p:tavLst>
                                        <p:tav tm="0">
                                          <p:val>
                                            <p:fltVal val="0"/>
                                          </p:val>
                                        </p:tav>
                                        <p:tav tm="100000">
                                          <p:val>
                                            <p:strVal val="#ppt_h"/>
                                          </p:val>
                                        </p:tav>
                                      </p:tavLst>
                                    </p:anim>
                                    <p:animEffect transition="in" filter="fade">
                                      <p:cBhvr>
                                        <p:cTn id="15" dur="500"/>
                                        <p:tgtEl>
                                          <p:spTgt spid="59"/>
                                        </p:tgtEl>
                                      </p:cBhvr>
                                    </p:animEffect>
                                  </p:childTnLst>
                                </p:cTn>
                              </p:par>
                              <p:par>
                                <p:cTn id="16" presetID="53"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a:xfrm>
            <a:off x="838200" y="2019746"/>
            <a:ext cx="4464496" cy="1923604"/>
          </a:xfrm>
          <a:prstGeom prst="rect">
            <a:avLst/>
          </a:prstGeom>
        </p:spPr>
        <p:txBody>
          <a:bodyPr wrap="square">
            <a:spAutoFit/>
          </a:bodyPr>
          <a:lstStyle/>
          <a:p>
            <a:r>
              <a:rPr lang="zh-CN" altLang="en-US" b="1" dirty="0">
                <a:solidFill>
                  <a:schemeClr val="tx1">
                    <a:lumMod val="95000"/>
                    <a:lumOff val="5000"/>
                  </a:schemeClr>
                </a:solidFill>
                <a:cs typeface="+mn-ea"/>
                <a:sym typeface="+mn-lt"/>
              </a:rPr>
              <a:t>   </a:t>
            </a:r>
            <a:r>
              <a:rPr lang="zh-CN" altLang="en-US" sz="2000" b="1" dirty="0">
                <a:solidFill>
                  <a:schemeClr val="tx1">
                    <a:lumMod val="95000"/>
                    <a:lumOff val="5000"/>
                  </a:schemeClr>
                </a:solidFill>
                <a:cs typeface="+mn-ea"/>
                <a:sym typeface="+mn-lt"/>
              </a:rPr>
              <a:t>积极进取、有益于社会的人生</a:t>
            </a:r>
            <a:r>
              <a:rPr lang="zh-CN" altLang="en-US" sz="2000" b="1" dirty="0" smtClean="0">
                <a:solidFill>
                  <a:schemeClr val="tx1">
                    <a:lumMod val="95000"/>
                    <a:lumOff val="5000"/>
                  </a:schemeClr>
                </a:solidFill>
                <a:cs typeface="+mn-ea"/>
                <a:sym typeface="+mn-lt"/>
              </a:rPr>
              <a:t>态度</a:t>
            </a:r>
            <a:endParaRPr lang="en-US" altLang="zh-CN" sz="2000" b="1" dirty="0" smtClean="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热爱生命、珍惜生命、对人生充满希望；</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敢于直面人生、精神激昂、不断开拓、不怕困难；</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善于想象，更勇于实践。</a:t>
            </a:r>
            <a:endParaRPr lang="zh-CN" altLang="en-US" sz="1200" dirty="0">
              <a:solidFill>
                <a:schemeClr val="tx1">
                  <a:lumMod val="95000"/>
                  <a:lumOff val="5000"/>
                </a:schemeClr>
              </a:solidFill>
              <a:cs typeface="+mn-ea"/>
              <a:sym typeface="+mn-lt"/>
            </a:endParaRPr>
          </a:p>
        </p:txBody>
      </p:sp>
      <p:cxnSp>
        <p:nvCxnSpPr>
          <p:cNvPr id="3" name="直接连接符 2"/>
          <p:cNvCxnSpPr/>
          <p:nvPr/>
        </p:nvCxnSpPr>
        <p:spPr>
          <a:xfrm>
            <a:off x="1143000" y="2629346"/>
            <a:ext cx="3759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05400" y="1809750"/>
            <a:ext cx="3219223" cy="2628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Effect transition="in" filter="fade">
                                      <p:cBhvr>
                                        <p:cTn id="9" dur="500"/>
                                        <p:tgtEl>
                                          <p:spTgt spid="56"/>
                                        </p:tgtEl>
                                      </p:cBhvr>
                                    </p:animEffect>
                                  </p:childTnLst>
                                </p:cTn>
                              </p:par>
                              <p:par>
                                <p:cTn id="10" presetID="53"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1066800" y="2703552"/>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人生须认真</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24" name="文本框 23"/>
          <p:cNvSpPr txBox="1"/>
          <p:nvPr/>
        </p:nvSpPr>
        <p:spPr>
          <a:xfrm>
            <a:off x="6076942" y="2703552"/>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人生应乐观</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25" name="文本框 24"/>
          <p:cNvSpPr txBox="1"/>
          <p:nvPr/>
        </p:nvSpPr>
        <p:spPr>
          <a:xfrm>
            <a:off x="1092422" y="1809750"/>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人生当务实</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26" name="文本框 25"/>
          <p:cNvSpPr txBox="1"/>
          <p:nvPr/>
        </p:nvSpPr>
        <p:spPr>
          <a:xfrm>
            <a:off x="6019800" y="1920713"/>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人生要进取</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79" name="矩形 78"/>
          <p:cNvSpPr/>
          <p:nvPr/>
        </p:nvSpPr>
        <p:spPr>
          <a:xfrm>
            <a:off x="1066800" y="3638550"/>
            <a:ext cx="7158607" cy="523220"/>
          </a:xfrm>
          <a:prstGeom prst="rect">
            <a:avLst/>
          </a:prstGeom>
        </p:spPr>
        <p:txBody>
          <a:bodyPr wrap="square">
            <a:spAutoFit/>
          </a:bodyPr>
          <a:lstStyle/>
          <a:p>
            <a:r>
              <a:rPr lang="zh-CN" altLang="en-US" sz="1400">
                <a:solidFill>
                  <a:schemeClr val="tx1">
                    <a:lumMod val="95000"/>
                    <a:lumOff val="5000"/>
                  </a:schemeClr>
                </a:solidFill>
                <a:cs typeface="+mn-ea"/>
                <a:sym typeface="+mn-lt"/>
              </a:rPr>
              <a:t>人生态度既制约着一个人对人生矛盾和问题的认识和把握，又影响着一个人的精神状态和人生走向。因此，每个人需要端正人生态度。</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82466" y="1303136"/>
            <a:ext cx="2495550" cy="2495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wipe(left)">
                                      <p:cBhvr>
                                        <p:cTn id="29"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0200" y="2077819"/>
            <a:ext cx="4339650" cy="646331"/>
          </a:xfrm>
          <a:prstGeom prst="rect">
            <a:avLst/>
          </a:prstGeom>
        </p:spPr>
        <p:txBody>
          <a:bodyPr wrap="none">
            <a:spAutoFit/>
          </a:bodyPr>
          <a:lstStyle/>
          <a:p>
            <a:r>
              <a:rPr lang="zh-CN" altLang="en-US" sz="3600" dirty="0">
                <a:solidFill>
                  <a:schemeClr val="bg1"/>
                </a:solidFill>
                <a:latin typeface="+mj-ea"/>
                <a:ea typeface="+mj-ea"/>
                <a:cs typeface="+mn-ea"/>
                <a:sym typeface="+mn-lt"/>
              </a:rPr>
              <a:t>高尚人生观指引人生</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第四部分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914400" y="1885950"/>
            <a:ext cx="4221641" cy="646331"/>
          </a:xfrm>
          <a:prstGeom prst="rect">
            <a:avLst/>
          </a:prstGeom>
        </p:spPr>
        <p:txBody>
          <a:bodyPr wrap="square">
            <a:spAutoFit/>
          </a:bodyPr>
          <a:lstStyle/>
          <a:p>
            <a:r>
              <a:rPr lang="zh-CN" altLang="en-US" b="1">
                <a:solidFill>
                  <a:schemeClr val="tx1">
                    <a:lumMod val="95000"/>
                    <a:lumOff val="5000"/>
                  </a:schemeClr>
                </a:solidFill>
                <a:cs typeface="+mn-ea"/>
                <a:sym typeface="+mn-lt"/>
              </a:rPr>
              <a:t>以为人民服务为核心内容的人生观是科学高尚的人生观。</a:t>
            </a:r>
          </a:p>
        </p:txBody>
      </p:sp>
      <p:sp>
        <p:nvSpPr>
          <p:cNvPr id="59" name="矩形 58"/>
          <p:cNvSpPr/>
          <p:nvPr/>
        </p:nvSpPr>
        <p:spPr>
          <a:xfrm>
            <a:off x="945041" y="2756922"/>
            <a:ext cx="4191000" cy="1338828"/>
          </a:xfrm>
          <a:prstGeom prst="rect">
            <a:avLst/>
          </a:prstGeom>
        </p:spPr>
        <p:txBody>
          <a:bodyPr wrap="square">
            <a:spAutoFit/>
          </a:bodyPr>
          <a:lstStyle/>
          <a:p>
            <a:pPr>
              <a:lnSpc>
                <a:spcPct val="150000"/>
              </a:lnSpc>
            </a:pPr>
            <a:r>
              <a:rPr lang="zh-CN" altLang="en-US" dirty="0" smtClean="0">
                <a:solidFill>
                  <a:schemeClr val="tx1">
                    <a:lumMod val="95000"/>
                    <a:lumOff val="5000"/>
                  </a:schemeClr>
                </a:solidFill>
                <a:cs typeface="+mn-ea"/>
                <a:sym typeface="+mn-lt"/>
              </a:rPr>
              <a:t>共产党</a:t>
            </a:r>
            <a:r>
              <a:rPr lang="zh-CN" altLang="en-US" dirty="0">
                <a:solidFill>
                  <a:schemeClr val="tx1">
                    <a:lumMod val="95000"/>
                    <a:lumOff val="5000"/>
                  </a:schemeClr>
                </a:solidFill>
                <a:cs typeface="+mn-ea"/>
                <a:sym typeface="+mn-lt"/>
              </a:rPr>
              <a:t>就是要奋斗，就是要全心全意为人民服务，不要半心半意或三分之二的意</a:t>
            </a:r>
            <a:r>
              <a:rPr lang="zh-CN" altLang="en-US" dirty="0" smtClean="0">
                <a:solidFill>
                  <a:schemeClr val="tx1">
                    <a:lumMod val="95000"/>
                    <a:lumOff val="5000"/>
                  </a:schemeClr>
                </a:solidFill>
                <a:cs typeface="+mn-ea"/>
                <a:sym typeface="+mn-lt"/>
              </a:rPr>
              <a:t>为人民服务。</a:t>
            </a:r>
            <a:r>
              <a:rPr lang="en-US" altLang="zh-CN" dirty="0" smtClean="0">
                <a:solidFill>
                  <a:schemeClr val="tx1">
                    <a:lumMod val="95000"/>
                    <a:lumOff val="5000"/>
                  </a:schemeClr>
                </a:solidFill>
                <a:cs typeface="+mn-ea"/>
                <a:sym typeface="+mn-lt"/>
              </a:rPr>
              <a:t>——</a:t>
            </a:r>
            <a:r>
              <a:rPr lang="zh-CN" altLang="en-US" dirty="0">
                <a:solidFill>
                  <a:schemeClr val="tx1">
                    <a:lumMod val="95000"/>
                    <a:lumOff val="5000"/>
                  </a:schemeClr>
                </a:solidFill>
                <a:cs typeface="+mn-ea"/>
                <a:sym typeface="+mn-lt"/>
              </a:rPr>
              <a:t>毛泽东</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83641" y="1428750"/>
            <a:ext cx="3432055" cy="31303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4213182" y="1809750"/>
            <a:ext cx="3853805" cy="1708160"/>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可以买到“房屋”，但买不到“家”；</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可以买到“珠宝”，但买不到“美”；</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可以买到“娱乐”，但买不到“愉快”；</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可以买到“书籍”，但买到“智慧”；</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可以买到“谄媚”，但买不到“尊敬”</a:t>
            </a:r>
            <a:r>
              <a:rPr lang="zh-CN" altLang="en-US" sz="1400" dirty="0" smtClean="0">
                <a:solidFill>
                  <a:schemeClr val="tx1">
                    <a:lumMod val="95000"/>
                    <a:lumOff val="5000"/>
                  </a:schemeClr>
                </a:solidFill>
                <a:cs typeface="+mn-ea"/>
                <a:sym typeface="+mn-lt"/>
              </a:rPr>
              <a:t>；</a:t>
            </a:r>
            <a:endParaRPr lang="en-US" altLang="zh-CN" sz="1400" dirty="0">
              <a:solidFill>
                <a:schemeClr val="tx1">
                  <a:lumMod val="95000"/>
                  <a:lumOff val="5000"/>
                </a:schemeClr>
              </a:solidFill>
              <a:cs typeface="+mn-ea"/>
              <a:sym typeface="+mn-lt"/>
            </a:endParaRPr>
          </a:p>
        </p:txBody>
      </p:sp>
      <p:sp>
        <p:nvSpPr>
          <p:cNvPr id="57" name="矩形 56"/>
          <p:cNvSpPr/>
          <p:nvPr/>
        </p:nvSpPr>
        <p:spPr>
          <a:xfrm>
            <a:off x="1048852" y="3790950"/>
            <a:ext cx="7126730" cy="369332"/>
          </a:xfrm>
          <a:prstGeom prst="rect">
            <a:avLst/>
          </a:prstGeom>
        </p:spPr>
        <p:txBody>
          <a:bodyPr wrap="square">
            <a:spAutoFit/>
          </a:bodyPr>
          <a:lstStyle/>
          <a:p>
            <a:r>
              <a:rPr lang="zh-CN" altLang="en-US" b="1">
                <a:solidFill>
                  <a:schemeClr val="tx1">
                    <a:lumMod val="95000"/>
                    <a:lumOff val="5000"/>
                  </a:schemeClr>
                </a:solidFill>
                <a:cs typeface="+mn-ea"/>
                <a:sym typeface="+mn-lt"/>
              </a:rPr>
              <a:t>我们应该摒弃各种错误的人生观，自觉树立为人民服务的人生观。</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4400" y="1200150"/>
            <a:ext cx="2993982" cy="29939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wipe(left)">
                                      <p:cBhvr>
                                        <p:cTn id="1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30188" y="742950"/>
            <a:ext cx="8747501" cy="3723782"/>
            <a:chOff x="230188" y="742950"/>
            <a:chExt cx="8747501" cy="3723782"/>
          </a:xfrm>
        </p:grpSpPr>
        <p:pic>
          <p:nvPicPr>
            <p:cNvPr id="17" name="图片 1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5400000" flipV="1">
              <a:off x="-233235" y="2196973"/>
              <a:ext cx="1652177" cy="725331"/>
            </a:xfrm>
            <a:prstGeom prst="rect">
              <a:avLst/>
            </a:prstGeom>
          </p:spPr>
        </p:pic>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5400000" flipH="1">
              <a:off x="7788935" y="1511173"/>
              <a:ext cx="1652177" cy="72533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文本框 18"/>
          <p:cNvSpPr txBox="1"/>
          <p:nvPr/>
        </p:nvSpPr>
        <p:spPr>
          <a:xfrm>
            <a:off x="1752600" y="1276350"/>
            <a:ext cx="1484344" cy="1061829"/>
          </a:xfrm>
          <a:prstGeom prst="rect">
            <a:avLst/>
          </a:prstGeom>
          <a:noFill/>
        </p:spPr>
        <p:txBody>
          <a:bodyPr wrap="square" rtlCol="0">
            <a:spAutoFit/>
          </a:bodyPr>
          <a:lstStyle/>
          <a:p>
            <a:pPr algn="ctr"/>
            <a:r>
              <a:rPr lang="zh-CN" altLang="en-US" sz="4400" b="1">
                <a:solidFill>
                  <a:schemeClr val="bg1"/>
                </a:solidFill>
                <a:latin typeface="+mj-ea"/>
                <a:ea typeface="+mj-ea"/>
                <a:cs typeface="+mn-ea"/>
                <a:sym typeface="+mn-lt"/>
              </a:rPr>
              <a:t>目录</a:t>
            </a:r>
            <a:endParaRPr lang="en-US" altLang="zh-CN" sz="4400" b="1">
              <a:solidFill>
                <a:schemeClr val="bg1"/>
              </a:solidFill>
              <a:latin typeface="+mj-ea"/>
              <a:ea typeface="+mj-ea"/>
              <a:cs typeface="+mn-ea"/>
              <a:sym typeface="+mn-lt"/>
            </a:endParaRPr>
          </a:p>
          <a:p>
            <a:pPr algn="ctr"/>
            <a:r>
              <a:rPr lang="en-US" altLang="zh-CN" sz="1900" b="1" smtClean="0">
                <a:solidFill>
                  <a:schemeClr val="bg1"/>
                </a:solidFill>
                <a:latin typeface="+mn-ea"/>
                <a:cs typeface="+mn-ea"/>
                <a:sym typeface="+mn-lt"/>
              </a:rPr>
              <a:t>contents</a:t>
            </a:r>
            <a:endParaRPr lang="zh-CN" altLang="en-US" sz="1900" b="1">
              <a:solidFill>
                <a:schemeClr val="bg1"/>
              </a:solidFill>
              <a:latin typeface="+mn-ea"/>
              <a:cs typeface="+mn-ea"/>
              <a:sym typeface="+mn-lt"/>
            </a:endParaRP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42483" y="2283146"/>
            <a:ext cx="2008831" cy="2860354"/>
          </a:xfrm>
          <a:prstGeom prst="rect">
            <a:avLst/>
          </a:prstGeom>
        </p:spPr>
      </p:pic>
      <p:grpSp>
        <p:nvGrpSpPr>
          <p:cNvPr id="15" name="组合 14"/>
          <p:cNvGrpSpPr/>
          <p:nvPr/>
        </p:nvGrpSpPr>
        <p:grpSpPr>
          <a:xfrm>
            <a:off x="3324139" y="1365800"/>
            <a:ext cx="3000461" cy="2577550"/>
            <a:chOff x="3403756" y="1365800"/>
            <a:chExt cx="3000461" cy="2577550"/>
          </a:xfrm>
        </p:grpSpPr>
        <p:sp>
          <p:nvSpPr>
            <p:cNvPr id="22" name="文本框 21"/>
            <p:cNvSpPr txBox="1"/>
            <p:nvPr/>
          </p:nvSpPr>
          <p:spPr>
            <a:xfrm>
              <a:off x="3467483" y="1365800"/>
              <a:ext cx="2512661" cy="400110"/>
            </a:xfrm>
            <a:prstGeom prst="rect">
              <a:avLst/>
            </a:prstGeom>
            <a:noFill/>
          </p:spPr>
          <p:txBody>
            <a:bodyPr wrap="square" rtlCol="0">
              <a:spAutoFit/>
            </a:bodyPr>
            <a:lstStyle/>
            <a:p>
              <a:r>
                <a:rPr lang="en-US" altLang="zh-CN" sz="2000">
                  <a:solidFill>
                    <a:schemeClr val="bg1"/>
                  </a:solidFill>
                  <a:latin typeface="+mn-ea"/>
                  <a:cs typeface="+mn-ea"/>
                  <a:sym typeface="+mn-lt"/>
                </a:rPr>
                <a:t>1</a:t>
              </a:r>
              <a:r>
                <a:rPr lang="zh-CN" altLang="en-US" sz="2000">
                  <a:solidFill>
                    <a:schemeClr val="bg1"/>
                  </a:solidFill>
                  <a:latin typeface="+mn-ea"/>
                  <a:cs typeface="+mn-ea"/>
                  <a:sym typeface="+mn-lt"/>
                </a:rPr>
                <a:t>、世界观与人生观</a:t>
              </a:r>
            </a:p>
          </p:txBody>
        </p:sp>
        <p:sp>
          <p:nvSpPr>
            <p:cNvPr id="23" name="文本框 22"/>
            <p:cNvSpPr txBox="1"/>
            <p:nvPr/>
          </p:nvSpPr>
          <p:spPr>
            <a:xfrm>
              <a:off x="3429426" y="2056421"/>
              <a:ext cx="2937158" cy="400110"/>
            </a:xfrm>
            <a:prstGeom prst="rect">
              <a:avLst/>
            </a:prstGeom>
            <a:noFill/>
          </p:spPr>
          <p:txBody>
            <a:bodyPr wrap="square" rtlCol="0">
              <a:spAutoFit/>
            </a:bodyPr>
            <a:lstStyle/>
            <a:p>
              <a:r>
                <a:rPr lang="en-US" altLang="zh-CN" sz="2000">
                  <a:solidFill>
                    <a:schemeClr val="bg1"/>
                  </a:solidFill>
                  <a:latin typeface="+mn-ea"/>
                  <a:cs typeface="+mn-ea"/>
                  <a:sym typeface="+mn-lt"/>
                </a:rPr>
                <a:t>2</a:t>
              </a:r>
              <a:r>
                <a:rPr lang="zh-CN" altLang="en-US" sz="2000">
                  <a:solidFill>
                    <a:schemeClr val="bg1"/>
                  </a:solidFill>
                  <a:latin typeface="+mn-ea"/>
                  <a:cs typeface="+mn-ea"/>
                  <a:sym typeface="+mn-lt"/>
                </a:rPr>
                <a:t>、追求</a:t>
              </a:r>
              <a:r>
                <a:rPr lang="zh-CN" altLang="en-US" sz="2000" smtClean="0">
                  <a:solidFill>
                    <a:schemeClr val="bg1"/>
                  </a:solidFill>
                  <a:latin typeface="+mn-ea"/>
                  <a:cs typeface="+mn-ea"/>
                  <a:sym typeface="+mn-lt"/>
                </a:rPr>
                <a:t>高尚的人生</a:t>
              </a:r>
              <a:r>
                <a:rPr lang="zh-CN" altLang="en-US" sz="2000">
                  <a:solidFill>
                    <a:schemeClr val="bg1"/>
                  </a:solidFill>
                  <a:latin typeface="+mn-ea"/>
                  <a:cs typeface="+mn-ea"/>
                  <a:sym typeface="+mn-lt"/>
                </a:rPr>
                <a:t>目的</a:t>
              </a:r>
            </a:p>
          </p:txBody>
        </p:sp>
        <p:sp>
          <p:nvSpPr>
            <p:cNvPr id="25" name="文本框 24"/>
            <p:cNvSpPr txBox="1"/>
            <p:nvPr/>
          </p:nvSpPr>
          <p:spPr>
            <a:xfrm>
              <a:off x="3441814" y="2781076"/>
              <a:ext cx="2962403" cy="400110"/>
            </a:xfrm>
            <a:prstGeom prst="rect">
              <a:avLst/>
            </a:prstGeom>
            <a:noFill/>
          </p:spPr>
          <p:txBody>
            <a:bodyPr wrap="square" rtlCol="0">
              <a:spAutoFit/>
            </a:bodyPr>
            <a:lstStyle/>
            <a:p>
              <a:r>
                <a:rPr lang="en-US" altLang="zh-CN" sz="2000">
                  <a:solidFill>
                    <a:schemeClr val="bg1"/>
                  </a:solidFill>
                  <a:latin typeface="+mn-ea"/>
                  <a:cs typeface="+mn-ea"/>
                  <a:sym typeface="+mn-lt"/>
                </a:rPr>
                <a:t>3</a:t>
              </a:r>
              <a:r>
                <a:rPr lang="zh-CN" altLang="en-US" sz="2000">
                  <a:solidFill>
                    <a:schemeClr val="bg1"/>
                  </a:solidFill>
                  <a:latin typeface="+mn-ea"/>
                  <a:cs typeface="+mn-ea"/>
                  <a:sym typeface="+mn-lt"/>
                </a:rPr>
                <a:t>、确立积极的人生态度</a:t>
              </a:r>
            </a:p>
          </p:txBody>
        </p:sp>
        <p:sp>
          <p:nvSpPr>
            <p:cNvPr id="26" name="文本框 25"/>
            <p:cNvSpPr txBox="1"/>
            <p:nvPr/>
          </p:nvSpPr>
          <p:spPr>
            <a:xfrm>
              <a:off x="3403756" y="3449397"/>
              <a:ext cx="2962828" cy="400110"/>
            </a:xfrm>
            <a:prstGeom prst="rect">
              <a:avLst/>
            </a:prstGeom>
            <a:noFill/>
          </p:spPr>
          <p:txBody>
            <a:bodyPr wrap="square" rtlCol="0">
              <a:spAutoFit/>
            </a:bodyPr>
            <a:lstStyle/>
            <a:p>
              <a:r>
                <a:rPr lang="en-US" altLang="zh-CN" sz="2000">
                  <a:solidFill>
                    <a:schemeClr val="bg1"/>
                  </a:solidFill>
                  <a:latin typeface="+mn-ea"/>
                  <a:cs typeface="+mn-ea"/>
                  <a:sym typeface="+mn-lt"/>
                </a:rPr>
                <a:t>4</a:t>
              </a:r>
              <a:r>
                <a:rPr lang="zh-CN" altLang="en-US" sz="2000" smtClean="0">
                  <a:solidFill>
                    <a:schemeClr val="bg1"/>
                  </a:solidFill>
                  <a:latin typeface="+mn-ea"/>
                  <a:cs typeface="+mn-ea"/>
                  <a:sym typeface="+mn-lt"/>
                </a:rPr>
                <a:t>、高尚人生观</a:t>
              </a:r>
              <a:r>
                <a:rPr lang="zh-CN" altLang="en-US" sz="2000">
                  <a:solidFill>
                    <a:schemeClr val="bg1"/>
                  </a:solidFill>
                  <a:latin typeface="+mn-ea"/>
                  <a:cs typeface="+mn-ea"/>
                  <a:sym typeface="+mn-lt"/>
                </a:rPr>
                <a:t>指引人生</a:t>
              </a:r>
            </a:p>
          </p:txBody>
        </p:sp>
        <p:cxnSp>
          <p:nvCxnSpPr>
            <p:cNvPr id="13" name="直接连接符 12"/>
            <p:cNvCxnSpPr/>
            <p:nvPr/>
          </p:nvCxnSpPr>
          <p:spPr>
            <a:xfrm>
              <a:off x="3513666" y="1888067"/>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2" name="直接连接符 241"/>
            <p:cNvCxnSpPr/>
            <p:nvPr/>
          </p:nvCxnSpPr>
          <p:spPr>
            <a:xfrm>
              <a:off x="3513666" y="2571750"/>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3" name="直接连接符 242"/>
            <p:cNvCxnSpPr/>
            <p:nvPr/>
          </p:nvCxnSpPr>
          <p:spPr>
            <a:xfrm>
              <a:off x="3513666" y="3257550"/>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4" name="直接连接符 243"/>
            <p:cNvCxnSpPr/>
            <p:nvPr/>
          </p:nvCxnSpPr>
          <p:spPr>
            <a:xfrm>
              <a:off x="3513666" y="3943350"/>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46" name="组合 245"/>
          <p:cNvGrpSpPr/>
          <p:nvPr/>
        </p:nvGrpSpPr>
        <p:grpSpPr>
          <a:xfrm>
            <a:off x="6322228" y="1885950"/>
            <a:ext cx="1873171" cy="2362200"/>
            <a:chOff x="6322228" y="1885950"/>
            <a:chExt cx="1873171" cy="2362200"/>
          </a:xfrm>
        </p:grpSpPr>
        <p:pic>
          <p:nvPicPr>
            <p:cNvPr id="245" name="图片 24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22228" y="1885950"/>
              <a:ext cx="1258241" cy="187000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404217" y="2699927"/>
              <a:ext cx="1791182" cy="1548223"/>
            </a:xfrm>
            <a:prstGeom prst="rect">
              <a:avLst/>
            </a:prstGeom>
          </p:spPr>
        </p:pic>
      </p:grpSp>
      <p:sp>
        <p:nvSpPr>
          <p:cNvPr id="5" name="文本框 4"/>
          <p:cNvSpPr txBox="1"/>
          <p:nvPr/>
        </p:nvSpPr>
        <p:spPr>
          <a:xfrm>
            <a:off x="1143000" y="209550"/>
            <a:ext cx="1143000" cy="184666"/>
          </a:xfrm>
          <a:prstGeom prst="rect">
            <a:avLst/>
          </a:prstGeom>
          <a:noFill/>
        </p:spPr>
        <p:txBody>
          <a:bodyPr wrap="square" rtlCol="0">
            <a:spAutoFit/>
          </a:bodyPr>
          <a:lstStyle/>
          <a:p>
            <a:r>
              <a:rPr lang="en-US" altLang="zh-CN" sz="600" dirty="0">
                <a:solidFill>
                  <a:srgbClr val="0C4658"/>
                </a:solidFill>
              </a:rPr>
              <a:t>https://www.ypppt.com/</a:t>
            </a:r>
            <a:endParaRPr lang="zh-CN" altLang="en-US" sz="600" dirty="0">
              <a:solidFill>
                <a:srgbClr val="0C4658"/>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46"/>
                                        </p:tgtEl>
                                        <p:attrNameLst>
                                          <p:attrName>style.visibility</p:attrName>
                                        </p:attrNameLst>
                                      </p:cBhvr>
                                      <p:to>
                                        <p:strVal val="visible"/>
                                      </p:to>
                                    </p:set>
                                    <p:anim calcmode="lin" valueType="num">
                                      <p:cBhvr additive="base">
                                        <p:cTn id="18" dur="500" fill="hold"/>
                                        <p:tgtEl>
                                          <p:spTgt spid="246"/>
                                        </p:tgtEl>
                                        <p:attrNameLst>
                                          <p:attrName>ppt_x</p:attrName>
                                        </p:attrNameLst>
                                      </p:cBhvr>
                                      <p:tavLst>
                                        <p:tav tm="0">
                                          <p:val>
                                            <p:strVal val="1+#ppt_w/2"/>
                                          </p:val>
                                        </p:tav>
                                        <p:tav tm="100000">
                                          <p:val>
                                            <p:strVal val="#ppt_x"/>
                                          </p:val>
                                        </p:tav>
                                      </p:tavLst>
                                    </p:anim>
                                    <p:anim calcmode="lin" valueType="num">
                                      <p:cBhvr additive="base">
                                        <p:cTn id="19" dur="500" fill="hold"/>
                                        <p:tgtEl>
                                          <p:spTgt spid="246"/>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2971800" y="1603900"/>
            <a:ext cx="5184576" cy="2644250"/>
          </a:xfrm>
          <a:prstGeom prst="rect">
            <a:avLst/>
          </a:prstGeom>
        </p:spPr>
        <p:txBody>
          <a:bodyPr wrap="square">
            <a:spAutoFit/>
          </a:bodyPr>
          <a:lstStyle/>
          <a:p>
            <a:pPr>
              <a:lnSpc>
                <a:spcPct val="150000"/>
              </a:lnSpc>
            </a:pPr>
            <a:r>
              <a:rPr lang="zh-CN" altLang="en-US" sz="1400">
                <a:solidFill>
                  <a:schemeClr val="tx1">
                    <a:lumMod val="95000"/>
                    <a:lumOff val="5000"/>
                  </a:schemeClr>
                </a:solidFill>
                <a:cs typeface="+mn-ea"/>
                <a:sym typeface="+mn-lt"/>
              </a:rPr>
              <a:t>在父母和亲戚们的眼中，刘雪梅是一位品学兼优的好孩子，考上大学后，更令亲人们刮目相看。父母省吃俭用，每月供给她五、六百元的生活费。</a:t>
            </a:r>
            <a:endParaRPr lang="en-US" altLang="zh-CN" sz="1400">
              <a:solidFill>
                <a:schemeClr val="tx1">
                  <a:lumMod val="95000"/>
                  <a:lumOff val="5000"/>
                </a:schemeClr>
              </a:solidFill>
              <a:cs typeface="+mn-ea"/>
              <a:sym typeface="+mn-lt"/>
            </a:endParaRPr>
          </a:p>
          <a:p>
            <a:pPr>
              <a:lnSpc>
                <a:spcPct val="150000"/>
              </a:lnSpc>
            </a:pPr>
            <a:endParaRPr lang="en-US" altLang="zh-CN" sz="1400">
              <a:solidFill>
                <a:schemeClr val="tx1">
                  <a:lumMod val="95000"/>
                  <a:lumOff val="5000"/>
                </a:schemeClr>
              </a:solidFill>
              <a:cs typeface="+mn-ea"/>
              <a:sym typeface="+mn-lt"/>
            </a:endParaRPr>
          </a:p>
          <a:p>
            <a:pPr>
              <a:lnSpc>
                <a:spcPct val="150000"/>
              </a:lnSpc>
            </a:pPr>
            <a:r>
              <a:rPr lang="zh-CN" altLang="en-US" sz="1400">
                <a:solidFill>
                  <a:schemeClr val="tx1">
                    <a:lumMod val="95000"/>
                    <a:lumOff val="5000"/>
                  </a:schemeClr>
                </a:solidFill>
                <a:cs typeface="+mn-ea"/>
                <a:sym typeface="+mn-lt"/>
              </a:rPr>
              <a:t>但她仍在</a:t>
            </a:r>
            <a:r>
              <a:rPr lang="en-US" altLang="zh-CN" sz="1400">
                <a:solidFill>
                  <a:schemeClr val="tx1">
                    <a:lumMod val="95000"/>
                    <a:lumOff val="5000"/>
                  </a:schemeClr>
                </a:solidFill>
                <a:cs typeface="+mn-ea"/>
                <a:sym typeface="+mn-lt"/>
              </a:rPr>
              <a:t>2003</a:t>
            </a:r>
            <a:r>
              <a:rPr lang="zh-CN" altLang="en-US" sz="1400">
                <a:solidFill>
                  <a:schemeClr val="tx1">
                    <a:lumMod val="95000"/>
                    <a:lumOff val="5000"/>
                  </a:schemeClr>
                </a:solidFill>
                <a:cs typeface="+mn-ea"/>
                <a:sym typeface="+mn-lt"/>
              </a:rPr>
              <a:t>年将近一年内，利用帮三姨的女儿找工作、帮四姨夫买房子等借口，共骗取亲戚们金钱高达</a:t>
            </a:r>
            <a:r>
              <a:rPr lang="en-US" altLang="zh-CN" sz="1400">
                <a:solidFill>
                  <a:schemeClr val="tx1">
                    <a:lumMod val="95000"/>
                    <a:lumOff val="5000"/>
                  </a:schemeClr>
                </a:solidFill>
                <a:cs typeface="+mn-ea"/>
                <a:sym typeface="+mn-lt"/>
              </a:rPr>
              <a:t>42</a:t>
            </a:r>
            <a:r>
              <a:rPr lang="zh-CN" altLang="en-US" sz="1400">
                <a:solidFill>
                  <a:schemeClr val="tx1">
                    <a:lumMod val="95000"/>
                    <a:lumOff val="5000"/>
                  </a:schemeClr>
                </a:solidFill>
                <a:cs typeface="+mn-ea"/>
                <a:sym typeface="+mn-lt"/>
              </a:rPr>
              <a:t>万元。刘用这些钱购买房子和男朋友同居，还购买家具和高档生活用品，频繁更换手机，经常开着自己购买的车子出入大商场和高档酒店</a:t>
            </a:r>
            <a:r>
              <a:rPr lang="zh-CN" altLang="en-US" sz="1400" smtClean="0">
                <a:solidFill>
                  <a:schemeClr val="tx1">
                    <a:lumMod val="95000"/>
                    <a:lumOff val="5000"/>
                  </a:schemeClr>
                </a:solidFill>
                <a:cs typeface="+mn-ea"/>
                <a:sym typeface="+mn-lt"/>
              </a:rPr>
              <a:t>。</a:t>
            </a:r>
            <a:endParaRPr lang="zh-CN" altLang="en-US" sz="1400">
              <a:solidFill>
                <a:schemeClr val="tx1">
                  <a:lumMod val="95000"/>
                  <a:lumOff val="5000"/>
                </a:schemeClr>
              </a:solidFill>
              <a:cs typeface="+mn-ea"/>
              <a:sym typeface="+mn-lt"/>
            </a:endParaRPr>
          </a:p>
        </p:txBody>
      </p:sp>
      <p:sp>
        <p:nvSpPr>
          <p:cNvPr id="18" name="矩形 17"/>
          <p:cNvSpPr/>
          <p:nvPr/>
        </p:nvSpPr>
        <p:spPr>
          <a:xfrm>
            <a:off x="1295400" y="3814707"/>
            <a:ext cx="1499128" cy="400110"/>
          </a:xfrm>
          <a:prstGeom prst="rect">
            <a:avLst/>
          </a:prstGeom>
        </p:spPr>
        <p:txBody>
          <a:bodyPr wrap="none">
            <a:spAutoFit/>
          </a:bodyPr>
          <a:lstStyle/>
          <a:p>
            <a:r>
              <a:rPr lang="zh-CN" altLang="en-US" sz="2000" b="1">
                <a:solidFill>
                  <a:schemeClr val="tx1">
                    <a:lumMod val="95000"/>
                    <a:lumOff val="5000"/>
                  </a:schemeClr>
                </a:solidFill>
                <a:cs typeface="+mn-ea"/>
                <a:sym typeface="+mn-lt"/>
              </a:rPr>
              <a:t>案例分析：</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1287347"/>
            <a:ext cx="2870728" cy="28707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5"/>
          <p:cNvSpPr>
            <a:spLocks noChangeArrowheads="1"/>
          </p:cNvSpPr>
          <p:nvPr/>
        </p:nvSpPr>
        <p:spPr bwMode="auto">
          <a:xfrm>
            <a:off x="5688290" y="1885950"/>
            <a:ext cx="2236510" cy="400110"/>
          </a:xfrm>
          <a:prstGeom prst="rect">
            <a:avLst/>
          </a:prstGeom>
          <a:noFill/>
          <a:ln w="9525">
            <a:noFill/>
            <a:miter lim="800000"/>
          </a:ln>
        </p:spPr>
        <p:txBody>
          <a:bodyPr wrap="none">
            <a:spAutoFit/>
          </a:bodyPr>
          <a:lstStyle/>
          <a:p>
            <a:pPr algn="dist"/>
            <a:r>
              <a:rPr lang="zh-CN" altLang="en-US" sz="2000">
                <a:solidFill>
                  <a:schemeClr val="tx1">
                    <a:lumMod val="95000"/>
                    <a:lumOff val="5000"/>
                  </a:schemeClr>
                </a:solidFill>
                <a:cs typeface="+mn-ea"/>
                <a:sym typeface="+mn-lt"/>
              </a:rPr>
              <a:t>要加强人生观建设</a:t>
            </a:r>
          </a:p>
        </p:txBody>
      </p:sp>
      <p:sp>
        <p:nvSpPr>
          <p:cNvPr id="8" name="Freeform 5"/>
          <p:cNvSpPr/>
          <p:nvPr/>
        </p:nvSpPr>
        <p:spPr bwMode="auto">
          <a:xfrm>
            <a:off x="5342148" y="2350670"/>
            <a:ext cx="2582652" cy="63612"/>
          </a:xfrm>
          <a:custGeom>
            <a:avLst/>
            <a:gdLst>
              <a:gd name="T0" fmla="*/ 1 w 2288"/>
              <a:gd name="T1" fmla="*/ 2 h 38"/>
              <a:gd name="T2" fmla="*/ 2 w 2288"/>
              <a:gd name="T3" fmla="*/ 6 h 38"/>
              <a:gd name="T4" fmla="*/ 152 w 2288"/>
              <a:gd name="T5" fmla="*/ 19 h 38"/>
              <a:gd name="T6" fmla="*/ 199 w 2288"/>
              <a:gd name="T7" fmla="*/ 17 h 38"/>
              <a:gd name="T8" fmla="*/ 566 w 2288"/>
              <a:gd name="T9" fmla="*/ 25 h 38"/>
              <a:gd name="T10" fmla="*/ 710 w 2288"/>
              <a:gd name="T11" fmla="*/ 29 h 38"/>
              <a:gd name="T12" fmla="*/ 1040 w 2288"/>
              <a:gd name="T13" fmla="*/ 31 h 38"/>
              <a:gd name="T14" fmla="*/ 1426 w 2288"/>
              <a:gd name="T15" fmla="*/ 34 h 38"/>
              <a:gd name="T16" fmla="*/ 1706 w 2288"/>
              <a:gd name="T17" fmla="*/ 35 h 38"/>
              <a:gd name="T18" fmla="*/ 1898 w 2288"/>
              <a:gd name="T19" fmla="*/ 34 h 38"/>
              <a:gd name="T20" fmla="*/ 2020 w 2288"/>
              <a:gd name="T21" fmla="*/ 31 h 38"/>
              <a:gd name="T22" fmla="*/ 2182 w 2288"/>
              <a:gd name="T23" fmla="*/ 29 h 38"/>
              <a:gd name="T24" fmla="*/ 2210 w 2288"/>
              <a:gd name="T25" fmla="*/ 31 h 38"/>
              <a:gd name="T26" fmla="*/ 2286 w 2288"/>
              <a:gd name="T27" fmla="*/ 28 h 38"/>
              <a:gd name="T28" fmla="*/ 2287 w 2288"/>
              <a:gd name="T29" fmla="*/ 24 h 38"/>
              <a:gd name="T30" fmla="*/ 2283 w 2288"/>
              <a:gd name="T31" fmla="*/ 23 h 38"/>
              <a:gd name="T32" fmla="*/ 2210 w 2288"/>
              <a:gd name="T33" fmla="*/ 25 h 38"/>
              <a:gd name="T34" fmla="*/ 2183 w 2288"/>
              <a:gd name="T35" fmla="*/ 23 h 38"/>
              <a:gd name="T36" fmla="*/ 2020 w 2288"/>
              <a:gd name="T37" fmla="*/ 25 h 38"/>
              <a:gd name="T38" fmla="*/ 1898 w 2288"/>
              <a:gd name="T39" fmla="*/ 28 h 38"/>
              <a:gd name="T40" fmla="*/ 1706 w 2288"/>
              <a:gd name="T41" fmla="*/ 29 h 38"/>
              <a:gd name="T42" fmla="*/ 1426 w 2288"/>
              <a:gd name="T43" fmla="*/ 28 h 38"/>
              <a:gd name="T44" fmla="*/ 1040 w 2288"/>
              <a:gd name="T45" fmla="*/ 25 h 38"/>
              <a:gd name="T46" fmla="*/ 710 w 2288"/>
              <a:gd name="T47" fmla="*/ 23 h 38"/>
              <a:gd name="T48" fmla="*/ 567 w 2288"/>
              <a:gd name="T49" fmla="*/ 19 h 38"/>
              <a:gd name="T50" fmla="*/ 199 w 2288"/>
              <a:gd name="T51" fmla="*/ 11 h 38"/>
              <a:gd name="T52" fmla="*/ 152 w 2288"/>
              <a:gd name="T53" fmla="*/ 13 h 38"/>
              <a:gd name="T54" fmla="*/ 5 w 2288"/>
              <a:gd name="T55" fmla="*/ 1 h 38"/>
              <a:gd name="T56" fmla="*/ 1 w 2288"/>
              <a:gd name="T57" fmla="*/ 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88" h="38">
                <a:moveTo>
                  <a:pt x="1" y="2"/>
                </a:moveTo>
                <a:cubicBezTo>
                  <a:pt x="0" y="3"/>
                  <a:pt x="1" y="5"/>
                  <a:pt x="2" y="6"/>
                </a:cubicBezTo>
                <a:cubicBezTo>
                  <a:pt x="39" y="25"/>
                  <a:pt x="99" y="22"/>
                  <a:pt x="152" y="19"/>
                </a:cubicBezTo>
                <a:cubicBezTo>
                  <a:pt x="169" y="18"/>
                  <a:pt x="185" y="17"/>
                  <a:pt x="199" y="17"/>
                </a:cubicBezTo>
                <a:cubicBezTo>
                  <a:pt x="322" y="17"/>
                  <a:pt x="446" y="21"/>
                  <a:pt x="566" y="25"/>
                </a:cubicBezTo>
                <a:cubicBezTo>
                  <a:pt x="710" y="29"/>
                  <a:pt x="710" y="29"/>
                  <a:pt x="710" y="29"/>
                </a:cubicBezTo>
                <a:cubicBezTo>
                  <a:pt x="820" y="32"/>
                  <a:pt x="932" y="31"/>
                  <a:pt x="1040" y="31"/>
                </a:cubicBezTo>
                <a:cubicBezTo>
                  <a:pt x="1167" y="30"/>
                  <a:pt x="1297" y="29"/>
                  <a:pt x="1426" y="34"/>
                </a:cubicBezTo>
                <a:cubicBezTo>
                  <a:pt x="1519" y="37"/>
                  <a:pt x="1614" y="36"/>
                  <a:pt x="1706" y="35"/>
                </a:cubicBezTo>
                <a:cubicBezTo>
                  <a:pt x="1769" y="34"/>
                  <a:pt x="1834" y="34"/>
                  <a:pt x="1898" y="34"/>
                </a:cubicBezTo>
                <a:cubicBezTo>
                  <a:pt x="1939" y="35"/>
                  <a:pt x="1980" y="33"/>
                  <a:pt x="2020" y="31"/>
                </a:cubicBezTo>
                <a:cubicBezTo>
                  <a:pt x="2073" y="28"/>
                  <a:pt x="2128" y="26"/>
                  <a:pt x="2182" y="29"/>
                </a:cubicBezTo>
                <a:cubicBezTo>
                  <a:pt x="2191" y="29"/>
                  <a:pt x="2200" y="30"/>
                  <a:pt x="2210" y="31"/>
                </a:cubicBezTo>
                <a:cubicBezTo>
                  <a:pt x="2236" y="34"/>
                  <a:pt x="2266" y="38"/>
                  <a:pt x="2286" y="28"/>
                </a:cubicBezTo>
                <a:cubicBezTo>
                  <a:pt x="2287" y="28"/>
                  <a:pt x="2288" y="26"/>
                  <a:pt x="2287" y="24"/>
                </a:cubicBezTo>
                <a:cubicBezTo>
                  <a:pt x="2286" y="23"/>
                  <a:pt x="2285" y="22"/>
                  <a:pt x="2283" y="23"/>
                </a:cubicBezTo>
                <a:cubicBezTo>
                  <a:pt x="2265" y="32"/>
                  <a:pt x="2236" y="28"/>
                  <a:pt x="2210" y="25"/>
                </a:cubicBezTo>
                <a:cubicBezTo>
                  <a:pt x="2200" y="24"/>
                  <a:pt x="2191" y="23"/>
                  <a:pt x="2183" y="23"/>
                </a:cubicBezTo>
                <a:cubicBezTo>
                  <a:pt x="2128" y="20"/>
                  <a:pt x="2073" y="22"/>
                  <a:pt x="2020" y="25"/>
                </a:cubicBezTo>
                <a:cubicBezTo>
                  <a:pt x="1980" y="27"/>
                  <a:pt x="1938" y="29"/>
                  <a:pt x="1898" y="28"/>
                </a:cubicBezTo>
                <a:cubicBezTo>
                  <a:pt x="1834" y="28"/>
                  <a:pt x="1769" y="28"/>
                  <a:pt x="1706" y="29"/>
                </a:cubicBezTo>
                <a:cubicBezTo>
                  <a:pt x="1614" y="30"/>
                  <a:pt x="1519" y="32"/>
                  <a:pt x="1426" y="28"/>
                </a:cubicBezTo>
                <a:cubicBezTo>
                  <a:pt x="1297" y="23"/>
                  <a:pt x="1167" y="24"/>
                  <a:pt x="1040" y="25"/>
                </a:cubicBezTo>
                <a:cubicBezTo>
                  <a:pt x="932" y="25"/>
                  <a:pt x="820" y="26"/>
                  <a:pt x="710" y="23"/>
                </a:cubicBezTo>
                <a:cubicBezTo>
                  <a:pt x="567" y="19"/>
                  <a:pt x="567" y="19"/>
                  <a:pt x="567" y="19"/>
                </a:cubicBezTo>
                <a:cubicBezTo>
                  <a:pt x="446" y="15"/>
                  <a:pt x="322" y="11"/>
                  <a:pt x="199" y="11"/>
                </a:cubicBezTo>
                <a:cubicBezTo>
                  <a:pt x="185" y="11"/>
                  <a:pt x="169" y="12"/>
                  <a:pt x="152" y="13"/>
                </a:cubicBezTo>
                <a:cubicBezTo>
                  <a:pt x="100" y="16"/>
                  <a:pt x="40" y="19"/>
                  <a:pt x="5" y="1"/>
                </a:cubicBezTo>
                <a:cubicBezTo>
                  <a:pt x="4" y="0"/>
                  <a:pt x="2" y="0"/>
                  <a:pt x="1" y="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95000"/>
                  <a:lumOff val="5000"/>
                </a:schemeClr>
              </a:solidFill>
              <a:cs typeface="+mn-ea"/>
              <a:sym typeface="+mn-lt"/>
            </a:endParaRPr>
          </a:p>
        </p:txBody>
      </p:sp>
      <p:sp>
        <p:nvSpPr>
          <p:cNvPr id="61" name="矩形 60"/>
          <p:cNvSpPr/>
          <p:nvPr/>
        </p:nvSpPr>
        <p:spPr>
          <a:xfrm>
            <a:off x="5764693" y="2376659"/>
            <a:ext cx="2083703" cy="133882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正确看待人生</a:t>
            </a: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积极面对人生</a:t>
            </a: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勇于创造人生</a:t>
            </a:r>
          </a:p>
        </p:txBody>
      </p:sp>
      <p:sp>
        <p:nvSpPr>
          <p:cNvPr id="62" name="矩形 45"/>
          <p:cNvSpPr>
            <a:spLocks noChangeArrowheads="1"/>
          </p:cNvSpPr>
          <p:nvPr/>
        </p:nvSpPr>
        <p:spPr bwMode="auto">
          <a:xfrm>
            <a:off x="1060237" y="1866840"/>
            <a:ext cx="2749471" cy="400110"/>
          </a:xfrm>
          <a:prstGeom prst="rect">
            <a:avLst/>
          </a:prstGeom>
          <a:noFill/>
          <a:ln w="9525">
            <a:noFill/>
            <a:miter lim="800000"/>
          </a:ln>
        </p:spPr>
        <p:txBody>
          <a:bodyPr wrap="none">
            <a:spAutoFit/>
          </a:bodyPr>
          <a:lstStyle/>
          <a:p>
            <a:pPr algn="dist"/>
            <a:r>
              <a:rPr lang="zh-CN" altLang="en-US" sz="2000">
                <a:solidFill>
                  <a:schemeClr val="tx1">
                    <a:lumMod val="95000"/>
                    <a:lumOff val="5000"/>
                  </a:schemeClr>
                </a:solidFill>
                <a:cs typeface="+mn-ea"/>
                <a:sym typeface="+mn-lt"/>
              </a:rPr>
              <a:t>错误人生观的共同特征</a:t>
            </a:r>
          </a:p>
        </p:txBody>
      </p:sp>
      <p:sp>
        <p:nvSpPr>
          <p:cNvPr id="65" name="矩形 64"/>
          <p:cNvSpPr/>
          <p:nvPr/>
        </p:nvSpPr>
        <p:spPr>
          <a:xfrm>
            <a:off x="914400" y="2277762"/>
            <a:ext cx="2971508" cy="1754326"/>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都是剥削阶级的人生观</a:t>
            </a:r>
            <a:endParaRPr lang="en-US" altLang="zh-CN">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没有把握个人与社会的正确</a:t>
            </a:r>
            <a:r>
              <a:rPr lang="zh-CN" altLang="en-US" smtClean="0">
                <a:solidFill>
                  <a:schemeClr val="tx1">
                    <a:lumMod val="95000"/>
                    <a:lumOff val="5000"/>
                  </a:schemeClr>
                </a:solidFill>
                <a:cs typeface="+mn-ea"/>
                <a:sym typeface="+mn-lt"/>
              </a:rPr>
              <a:t>关系片面</a:t>
            </a:r>
            <a:r>
              <a:rPr lang="zh-CN" altLang="en-US">
                <a:solidFill>
                  <a:schemeClr val="tx1">
                    <a:lumMod val="95000"/>
                    <a:lumOff val="5000"/>
                  </a:schemeClr>
                </a:solidFill>
                <a:cs typeface="+mn-ea"/>
                <a:sym typeface="+mn-lt"/>
              </a:rPr>
              <a:t>理解人的</a:t>
            </a:r>
            <a:r>
              <a:rPr lang="zh-CN" altLang="en-US" smtClean="0">
                <a:solidFill>
                  <a:schemeClr val="tx1">
                    <a:lumMod val="95000"/>
                    <a:lumOff val="5000"/>
                  </a:schemeClr>
                </a:solidFill>
                <a:cs typeface="+mn-ea"/>
                <a:sym typeface="+mn-lt"/>
              </a:rPr>
              <a:t>需要</a:t>
            </a:r>
            <a:endParaRPr lang="zh-CN" altLang="en-US">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73384" y="1814445"/>
            <a:ext cx="1730035" cy="24632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5"/>
                                        </p:tgtEl>
                                        <p:attrNameLst>
                                          <p:attrName>style.visibility</p:attrName>
                                        </p:attrNameLst>
                                      </p:cBhvr>
                                      <p:to>
                                        <p:strVal val="visible"/>
                                      </p:to>
                                    </p:set>
                                    <p:anim calcmode="lin" valueType="num">
                                      <p:cBhvr>
                                        <p:cTn id="12" dur="500" fill="hold"/>
                                        <p:tgtEl>
                                          <p:spTgt spid="65"/>
                                        </p:tgtEl>
                                        <p:attrNameLst>
                                          <p:attrName>ppt_w</p:attrName>
                                        </p:attrNameLst>
                                      </p:cBhvr>
                                      <p:tavLst>
                                        <p:tav tm="0">
                                          <p:val>
                                            <p:fltVal val="0"/>
                                          </p:val>
                                        </p:tav>
                                        <p:tav tm="100000">
                                          <p:val>
                                            <p:strVal val="#ppt_w"/>
                                          </p:val>
                                        </p:tav>
                                      </p:tavLst>
                                    </p:anim>
                                    <p:anim calcmode="lin" valueType="num">
                                      <p:cBhvr>
                                        <p:cTn id="13" dur="500" fill="hold"/>
                                        <p:tgtEl>
                                          <p:spTgt spid="65"/>
                                        </p:tgtEl>
                                        <p:attrNameLst>
                                          <p:attrName>ppt_h</p:attrName>
                                        </p:attrNameLst>
                                      </p:cBhvr>
                                      <p:tavLst>
                                        <p:tav tm="0">
                                          <p:val>
                                            <p:fltVal val="0"/>
                                          </p:val>
                                        </p:tav>
                                        <p:tav tm="100000">
                                          <p:val>
                                            <p:strVal val="#ppt_h"/>
                                          </p:val>
                                        </p:tav>
                                      </p:tavLst>
                                    </p:anim>
                                    <p:animEffect transition="in" filter="fade">
                                      <p:cBhvr>
                                        <p:cTn id="14" dur="500"/>
                                        <p:tgtEl>
                                          <p:spTgt spid="6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61" grpId="0"/>
      <p:bldP spid="62" grpId="0"/>
      <p:bldP spid="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组合 60"/>
          <p:cNvGrpSpPr/>
          <p:nvPr/>
        </p:nvGrpSpPr>
        <p:grpSpPr>
          <a:xfrm>
            <a:off x="457200" y="1559235"/>
            <a:ext cx="3364796" cy="492711"/>
            <a:chOff x="1271427" y="1559235"/>
            <a:chExt cx="3364796" cy="492711"/>
          </a:xfrm>
        </p:grpSpPr>
        <p:sp>
          <p:nvSpPr>
            <p:cNvPr id="30" name="Shape 42"/>
            <p:cNvSpPr/>
            <p:nvPr/>
          </p:nvSpPr>
          <p:spPr>
            <a:xfrm>
              <a:off x="1271427" y="1614440"/>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31" name="Shape 43"/>
            <p:cNvSpPr/>
            <p:nvPr/>
          </p:nvSpPr>
          <p:spPr>
            <a:xfrm>
              <a:off x="1361134" y="1559235"/>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47" name="文本框 46"/>
            <p:cNvSpPr txBox="1"/>
            <p:nvPr/>
          </p:nvSpPr>
          <p:spPr>
            <a:xfrm>
              <a:off x="1890446" y="1597048"/>
              <a:ext cx="2745777"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世界观与人生观</a:t>
              </a:r>
            </a:p>
          </p:txBody>
        </p:sp>
      </p:grpSp>
      <p:grpSp>
        <p:nvGrpSpPr>
          <p:cNvPr id="58" name="组合 57"/>
          <p:cNvGrpSpPr/>
          <p:nvPr/>
        </p:nvGrpSpPr>
        <p:grpSpPr>
          <a:xfrm>
            <a:off x="457200" y="2283718"/>
            <a:ext cx="3378429" cy="492711"/>
            <a:chOff x="1261724" y="2461139"/>
            <a:chExt cx="3378429" cy="492711"/>
          </a:xfrm>
        </p:grpSpPr>
        <p:sp>
          <p:nvSpPr>
            <p:cNvPr id="33" name="Shape 42"/>
            <p:cNvSpPr/>
            <p:nvPr/>
          </p:nvSpPr>
          <p:spPr>
            <a:xfrm>
              <a:off x="1261724" y="2516344"/>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34" name="Shape 43"/>
            <p:cNvSpPr/>
            <p:nvPr/>
          </p:nvSpPr>
          <p:spPr>
            <a:xfrm>
              <a:off x="1351430" y="2461139"/>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48" name="文本框 47"/>
            <p:cNvSpPr txBox="1"/>
            <p:nvPr/>
          </p:nvSpPr>
          <p:spPr>
            <a:xfrm>
              <a:off x="1894376" y="2481560"/>
              <a:ext cx="2745777"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追求高尚的人生目的</a:t>
              </a:r>
            </a:p>
          </p:txBody>
        </p:sp>
      </p:grpSp>
      <p:grpSp>
        <p:nvGrpSpPr>
          <p:cNvPr id="59" name="组合 58"/>
          <p:cNvGrpSpPr/>
          <p:nvPr/>
        </p:nvGrpSpPr>
        <p:grpSpPr>
          <a:xfrm>
            <a:off x="457200" y="3003798"/>
            <a:ext cx="3384203" cy="493175"/>
            <a:chOff x="1252020" y="3362579"/>
            <a:chExt cx="3384203" cy="493175"/>
          </a:xfrm>
        </p:grpSpPr>
        <p:sp>
          <p:nvSpPr>
            <p:cNvPr id="36" name="Shape 42"/>
            <p:cNvSpPr/>
            <p:nvPr/>
          </p:nvSpPr>
          <p:spPr>
            <a:xfrm>
              <a:off x="1252020" y="3418248"/>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37" name="Shape 43"/>
            <p:cNvSpPr/>
            <p:nvPr/>
          </p:nvSpPr>
          <p:spPr>
            <a:xfrm>
              <a:off x="1341727" y="3363043"/>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49" name="文本框 48"/>
            <p:cNvSpPr txBox="1"/>
            <p:nvPr/>
          </p:nvSpPr>
          <p:spPr>
            <a:xfrm>
              <a:off x="1890446" y="3362579"/>
              <a:ext cx="2745777"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确立积极进取的人生态度</a:t>
              </a:r>
            </a:p>
          </p:txBody>
        </p:sp>
      </p:grpSp>
      <p:sp>
        <p:nvSpPr>
          <p:cNvPr id="50" name="矩形 49"/>
          <p:cNvSpPr/>
          <p:nvPr/>
        </p:nvSpPr>
        <p:spPr>
          <a:xfrm>
            <a:off x="4947406" y="3828719"/>
            <a:ext cx="3054622" cy="461665"/>
          </a:xfrm>
          <a:prstGeom prst="rect">
            <a:avLst/>
          </a:prstGeom>
        </p:spPr>
        <p:txBody>
          <a:bodyPr wrap="square">
            <a:spAutoFit/>
          </a:bodyPr>
          <a:lstStyle/>
          <a:p>
            <a:pPr algn="ctr"/>
            <a:r>
              <a:rPr lang="zh-CN" altLang="en-US" sz="2400" b="1">
                <a:solidFill>
                  <a:schemeClr val="tx1">
                    <a:lumMod val="95000"/>
                    <a:lumOff val="5000"/>
                  </a:schemeClr>
                </a:solidFill>
                <a:cs typeface="+mn-ea"/>
                <a:sym typeface="+mn-lt"/>
              </a:rPr>
              <a:t>树立正确的人生观</a:t>
            </a:r>
          </a:p>
        </p:txBody>
      </p:sp>
      <p:grpSp>
        <p:nvGrpSpPr>
          <p:cNvPr id="60" name="组合 59"/>
          <p:cNvGrpSpPr/>
          <p:nvPr/>
        </p:nvGrpSpPr>
        <p:grpSpPr>
          <a:xfrm>
            <a:off x="457200" y="3718207"/>
            <a:ext cx="3996848" cy="493175"/>
            <a:chOff x="1271308" y="4276876"/>
            <a:chExt cx="3996848" cy="493175"/>
          </a:xfrm>
        </p:grpSpPr>
        <p:sp>
          <p:nvSpPr>
            <p:cNvPr id="55" name="Shape 42"/>
            <p:cNvSpPr/>
            <p:nvPr/>
          </p:nvSpPr>
          <p:spPr>
            <a:xfrm>
              <a:off x="1271308" y="4332545"/>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56" name="Shape 43"/>
            <p:cNvSpPr/>
            <p:nvPr/>
          </p:nvSpPr>
          <p:spPr>
            <a:xfrm>
              <a:off x="1361015" y="4277340"/>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57" name="文本框 56"/>
            <p:cNvSpPr txBox="1"/>
            <p:nvPr/>
          </p:nvSpPr>
          <p:spPr>
            <a:xfrm>
              <a:off x="1909734" y="4276876"/>
              <a:ext cx="3358422"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用科学高尚的人身观指引人生</a:t>
              </a:r>
            </a:p>
          </p:txBody>
        </p:sp>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91050" y="1047750"/>
            <a:ext cx="3257550" cy="3257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par>
                                <p:cTn id="8" presetID="22" presetClass="entr" presetSubtype="8"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wipe(left)">
                                      <p:cBhvr>
                                        <p:cTn id="10" dur="500"/>
                                        <p:tgtEl>
                                          <p:spTgt spid="58"/>
                                        </p:tgtEl>
                                      </p:cBhvr>
                                    </p:animEffect>
                                  </p:childTnLst>
                                </p:cTn>
                              </p:par>
                              <p:par>
                                <p:cTn id="11" presetID="22" presetClass="entr" presetSubtype="8" fill="hold" nodeType="with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wipe(left)">
                                      <p:cBhvr>
                                        <p:cTn id="13" dur="500"/>
                                        <p:tgtEl>
                                          <p:spTgt spid="59"/>
                                        </p:tgtEl>
                                      </p:cBhvr>
                                    </p:animEffect>
                                  </p:childTnLst>
                                </p:cTn>
                              </p:par>
                              <p:par>
                                <p:cTn id="14" presetID="22" presetClass="entr" presetSubtype="8" fill="hold"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wipe(left)">
                                      <p:cBhvr>
                                        <p:cTn id="16" dur="500"/>
                                        <p:tgtEl>
                                          <p:spTgt spid="60"/>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71135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0200" y="2038350"/>
            <a:ext cx="4134465" cy="769441"/>
          </a:xfrm>
          <a:prstGeom prst="rect">
            <a:avLst/>
          </a:prstGeom>
        </p:spPr>
        <p:txBody>
          <a:bodyPr wrap="none">
            <a:spAutoFit/>
          </a:bodyPr>
          <a:lstStyle/>
          <a:p>
            <a:r>
              <a:rPr lang="zh-CN" altLang="en-US" sz="4400" dirty="0" smtClean="0">
                <a:solidFill>
                  <a:schemeClr val="bg1"/>
                </a:solidFill>
                <a:latin typeface="+mj-ea"/>
                <a:ea typeface="+mj-ea"/>
                <a:cs typeface="+mn-ea"/>
                <a:sym typeface="+mn-lt"/>
              </a:rPr>
              <a:t>世界观</a:t>
            </a:r>
            <a:r>
              <a:rPr lang="zh-CN" altLang="en-US" sz="4400" dirty="0">
                <a:solidFill>
                  <a:schemeClr val="bg1"/>
                </a:solidFill>
                <a:latin typeface="+mj-ea"/>
                <a:ea typeface="+mj-ea"/>
                <a:cs typeface="+mn-ea"/>
                <a:sym typeface="+mn-lt"/>
              </a:rPr>
              <a:t>与人生观</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第一部分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182048" y="2144926"/>
            <a:ext cx="4428552" cy="1938992"/>
          </a:xfrm>
          <a:prstGeom prst="rect">
            <a:avLst/>
          </a:prstGeom>
        </p:spPr>
        <p:txBody>
          <a:bodyPr wrap="square">
            <a:spAutoFit/>
          </a:bodyPr>
          <a:lstStyle/>
          <a:p>
            <a:pPr>
              <a:lnSpc>
                <a:spcPct val="200000"/>
              </a:lnSpc>
            </a:pPr>
            <a:r>
              <a:rPr lang="zh-CN" altLang="en-US" sz="1200" b="1" dirty="0">
                <a:solidFill>
                  <a:schemeClr val="tx1">
                    <a:lumMod val="95000"/>
                    <a:lumOff val="5000"/>
                  </a:schemeClr>
                </a:solidFill>
                <a:cs typeface="+mn-ea"/>
                <a:sym typeface="+mn-lt"/>
              </a:rPr>
              <a:t>我国古人曾说：天地之间，人为贵。</a:t>
            </a:r>
            <a:endParaRPr lang="en-US" altLang="zh-CN" sz="1200" b="1" dirty="0">
              <a:solidFill>
                <a:schemeClr val="tx1">
                  <a:lumMod val="95000"/>
                  <a:lumOff val="5000"/>
                </a:schemeClr>
              </a:solidFill>
              <a:cs typeface="+mn-ea"/>
              <a:sym typeface="+mn-lt"/>
            </a:endParaRPr>
          </a:p>
          <a:p>
            <a:pPr>
              <a:lnSpc>
                <a:spcPct val="200000"/>
              </a:lnSpc>
            </a:pPr>
            <a:r>
              <a:rPr lang="zh-CN" altLang="en-US" sz="1200" b="1" dirty="0">
                <a:solidFill>
                  <a:schemeClr val="tx1">
                    <a:lumMod val="95000"/>
                    <a:lumOff val="5000"/>
                  </a:schemeClr>
                </a:solidFill>
                <a:cs typeface="+mn-ea"/>
                <a:sym typeface="+mn-lt"/>
              </a:rPr>
              <a:t>人是理性动物，是一个对理性问题能给予理性回答的存在物。</a:t>
            </a:r>
            <a:endParaRPr lang="en-US" altLang="zh-CN" sz="1200" b="1" dirty="0">
              <a:solidFill>
                <a:schemeClr val="tx1">
                  <a:lumMod val="95000"/>
                  <a:lumOff val="5000"/>
                </a:schemeClr>
              </a:solidFill>
              <a:cs typeface="+mn-ea"/>
              <a:sym typeface="+mn-lt"/>
            </a:endParaRPr>
          </a:p>
          <a:p>
            <a:pPr>
              <a:lnSpc>
                <a:spcPct val="200000"/>
              </a:lnSpc>
            </a:pPr>
            <a:r>
              <a:rPr lang="en-US" altLang="zh-CN" sz="1200" b="1" dirty="0">
                <a:solidFill>
                  <a:schemeClr val="tx1">
                    <a:lumMod val="95000"/>
                    <a:lumOff val="5000"/>
                  </a:schemeClr>
                </a:solidFill>
                <a:cs typeface="+mn-ea"/>
                <a:sym typeface="+mn-lt"/>
              </a:rPr>
              <a:t>                                                                   ——</a:t>
            </a:r>
            <a:r>
              <a:rPr lang="zh-CN" altLang="en-US" sz="1200" b="1" dirty="0">
                <a:solidFill>
                  <a:schemeClr val="tx1">
                    <a:lumMod val="95000"/>
                    <a:lumOff val="5000"/>
                  </a:schemeClr>
                </a:solidFill>
                <a:cs typeface="+mn-ea"/>
                <a:sym typeface="+mn-lt"/>
              </a:rPr>
              <a:t>苏格拉底</a:t>
            </a:r>
            <a:endParaRPr lang="en-US" altLang="zh-CN" sz="1200" b="1" dirty="0">
              <a:solidFill>
                <a:schemeClr val="tx1">
                  <a:lumMod val="95000"/>
                  <a:lumOff val="5000"/>
                </a:schemeClr>
              </a:solidFill>
              <a:cs typeface="+mn-ea"/>
              <a:sym typeface="+mn-lt"/>
            </a:endParaRPr>
          </a:p>
          <a:p>
            <a:pPr>
              <a:lnSpc>
                <a:spcPct val="200000"/>
              </a:lnSpc>
            </a:pPr>
            <a:r>
              <a:rPr lang="zh-CN" altLang="en-US" sz="1200" b="1" dirty="0">
                <a:solidFill>
                  <a:schemeClr val="tx1">
                    <a:lumMod val="95000"/>
                    <a:lumOff val="5000"/>
                  </a:schemeClr>
                </a:solidFill>
                <a:cs typeface="+mn-ea"/>
                <a:sym typeface="+mn-lt"/>
              </a:rPr>
              <a:t>人是没有羽毛的两条腿动物。   </a:t>
            </a:r>
            <a:r>
              <a:rPr lang="en-US" altLang="zh-CN" sz="1200" b="1" dirty="0">
                <a:solidFill>
                  <a:schemeClr val="tx1">
                    <a:lumMod val="95000"/>
                    <a:lumOff val="5000"/>
                  </a:schemeClr>
                </a:solidFill>
                <a:cs typeface="+mn-ea"/>
                <a:sym typeface="+mn-lt"/>
              </a:rPr>
              <a:t>——</a:t>
            </a:r>
            <a:r>
              <a:rPr lang="zh-CN" altLang="en-US" sz="1200" b="1" dirty="0">
                <a:solidFill>
                  <a:schemeClr val="tx1">
                    <a:lumMod val="95000"/>
                    <a:lumOff val="5000"/>
                  </a:schemeClr>
                </a:solidFill>
                <a:cs typeface="+mn-ea"/>
                <a:sym typeface="+mn-lt"/>
              </a:rPr>
              <a:t>柏拉图</a:t>
            </a:r>
            <a:endParaRPr lang="en-US" altLang="zh-CN" sz="1200" b="1" dirty="0">
              <a:solidFill>
                <a:schemeClr val="tx1">
                  <a:lumMod val="95000"/>
                  <a:lumOff val="5000"/>
                </a:schemeClr>
              </a:solidFill>
              <a:cs typeface="+mn-ea"/>
              <a:sym typeface="+mn-lt"/>
            </a:endParaRPr>
          </a:p>
          <a:p>
            <a:pPr>
              <a:lnSpc>
                <a:spcPct val="200000"/>
              </a:lnSpc>
            </a:pPr>
            <a:r>
              <a:rPr lang="zh-CN" altLang="en-US" sz="1200" b="1" dirty="0">
                <a:solidFill>
                  <a:schemeClr val="tx1">
                    <a:lumMod val="95000"/>
                    <a:lumOff val="5000"/>
                  </a:schemeClr>
                </a:solidFill>
                <a:cs typeface="+mn-ea"/>
                <a:sym typeface="+mn-lt"/>
              </a:rPr>
              <a:t>人类在本性上，也正是一个政治动物。</a:t>
            </a:r>
            <a:r>
              <a:rPr lang="en-US" altLang="zh-CN" sz="1200" b="1" dirty="0">
                <a:solidFill>
                  <a:schemeClr val="tx1">
                    <a:lumMod val="95000"/>
                    <a:lumOff val="5000"/>
                  </a:schemeClr>
                </a:solidFill>
                <a:cs typeface="+mn-ea"/>
                <a:sym typeface="+mn-lt"/>
              </a:rPr>
              <a:t>   ——</a:t>
            </a:r>
            <a:r>
              <a:rPr lang="zh-CN" altLang="en-US" sz="1200" b="1" dirty="0">
                <a:solidFill>
                  <a:schemeClr val="tx1">
                    <a:lumMod val="95000"/>
                    <a:lumOff val="5000"/>
                  </a:schemeClr>
                </a:solidFill>
                <a:cs typeface="+mn-ea"/>
                <a:sym typeface="+mn-lt"/>
              </a:rPr>
              <a:t>亚里士多德</a:t>
            </a:r>
            <a:endParaRPr lang="en-US" altLang="zh-CN" sz="1200" b="1" dirty="0">
              <a:solidFill>
                <a:schemeClr val="tx1">
                  <a:lumMod val="95000"/>
                  <a:lumOff val="5000"/>
                </a:schemeClr>
              </a:solidFill>
              <a:cs typeface="+mn-ea"/>
              <a:sym typeface="+mn-lt"/>
            </a:endParaRPr>
          </a:p>
        </p:txBody>
      </p:sp>
      <p:sp>
        <p:nvSpPr>
          <p:cNvPr id="218" name="矩形 217"/>
          <p:cNvSpPr/>
          <p:nvPr/>
        </p:nvSpPr>
        <p:spPr>
          <a:xfrm>
            <a:off x="4262264" y="1504950"/>
            <a:ext cx="1556836" cy="707886"/>
          </a:xfrm>
          <a:prstGeom prst="rect">
            <a:avLst/>
          </a:prstGeom>
        </p:spPr>
        <p:txBody>
          <a:bodyPr wrap="none">
            <a:spAutoFit/>
          </a:bodyPr>
          <a:lstStyle/>
          <a:p>
            <a:pPr>
              <a:lnSpc>
                <a:spcPct val="200000"/>
              </a:lnSpc>
            </a:pPr>
            <a:r>
              <a:rPr lang="zh-CN" altLang="en-US" sz="2000" b="1">
                <a:solidFill>
                  <a:schemeClr val="tx1">
                    <a:lumMod val="95000"/>
                    <a:lumOff val="5000"/>
                  </a:schemeClr>
                </a:solidFill>
                <a:cs typeface="+mn-ea"/>
                <a:sym typeface="+mn-lt"/>
              </a:rPr>
              <a:t>人是什么？ </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8274" y="1733550"/>
            <a:ext cx="3250326" cy="24193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8"/>
                                        </p:tgtEl>
                                        <p:attrNameLst>
                                          <p:attrName>style.visibility</p:attrName>
                                        </p:attrNameLst>
                                      </p:cBhvr>
                                      <p:to>
                                        <p:strVal val="visible"/>
                                      </p:to>
                                    </p:set>
                                    <p:anim calcmode="lin" valueType="num">
                                      <p:cBhvr>
                                        <p:cTn id="7" dur="500" fill="hold"/>
                                        <p:tgtEl>
                                          <p:spTgt spid="218"/>
                                        </p:tgtEl>
                                        <p:attrNameLst>
                                          <p:attrName>ppt_w</p:attrName>
                                        </p:attrNameLst>
                                      </p:cBhvr>
                                      <p:tavLst>
                                        <p:tav tm="0">
                                          <p:val>
                                            <p:fltVal val="0"/>
                                          </p:val>
                                        </p:tav>
                                        <p:tav tm="100000">
                                          <p:val>
                                            <p:strVal val="#ppt_w"/>
                                          </p:val>
                                        </p:tav>
                                      </p:tavLst>
                                    </p:anim>
                                    <p:anim calcmode="lin" valueType="num">
                                      <p:cBhvr>
                                        <p:cTn id="8" dur="500" fill="hold"/>
                                        <p:tgtEl>
                                          <p:spTgt spid="218"/>
                                        </p:tgtEl>
                                        <p:attrNameLst>
                                          <p:attrName>ppt_h</p:attrName>
                                        </p:attrNameLst>
                                      </p:cBhvr>
                                      <p:tavLst>
                                        <p:tav tm="0">
                                          <p:val>
                                            <p:fltVal val="0"/>
                                          </p:val>
                                        </p:tav>
                                        <p:tav tm="100000">
                                          <p:val>
                                            <p:strVal val="#ppt_h"/>
                                          </p:val>
                                        </p:tav>
                                      </p:tavLst>
                                    </p:anim>
                                    <p:animEffect transition="in" filter="fade">
                                      <p:cBhvr>
                                        <p:cTn id="9" dur="500"/>
                                        <p:tgtEl>
                                          <p:spTgt spid="21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489249" y="1851670"/>
            <a:ext cx="1829691"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pPr algn="r"/>
            <a:r>
              <a:rPr lang="zh-CN" altLang="en-US" sz="1400" b="1" dirty="0">
                <a:solidFill>
                  <a:schemeClr val="tx1">
                    <a:lumMod val="95000"/>
                    <a:lumOff val="5000"/>
                  </a:schemeClr>
                </a:solidFill>
                <a:latin typeface="+mn-lt"/>
                <a:ea typeface="+mn-ea"/>
                <a:cs typeface="+mn-ea"/>
                <a:sym typeface="+mn-lt"/>
              </a:rPr>
              <a:t>人性的物质属性</a:t>
            </a:r>
          </a:p>
        </p:txBody>
      </p:sp>
      <p:sp>
        <p:nvSpPr>
          <p:cNvPr id="28" name="文本框 27"/>
          <p:cNvSpPr txBox="1"/>
          <p:nvPr/>
        </p:nvSpPr>
        <p:spPr>
          <a:xfrm>
            <a:off x="1197572" y="3246246"/>
            <a:ext cx="1857453"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pPr algn="r"/>
            <a:r>
              <a:rPr lang="zh-CN" altLang="en-US" sz="1400" b="1">
                <a:solidFill>
                  <a:schemeClr val="tx1">
                    <a:lumMod val="95000"/>
                    <a:lumOff val="5000"/>
                  </a:schemeClr>
                </a:solidFill>
                <a:latin typeface="+mn-lt"/>
                <a:ea typeface="+mn-ea"/>
                <a:cs typeface="+mn-ea"/>
                <a:sym typeface="+mn-lt"/>
              </a:rPr>
              <a:t>人的自然属性</a:t>
            </a:r>
          </a:p>
        </p:txBody>
      </p:sp>
      <p:sp>
        <p:nvSpPr>
          <p:cNvPr id="30" name="文本框 29"/>
          <p:cNvSpPr txBox="1"/>
          <p:nvPr/>
        </p:nvSpPr>
        <p:spPr>
          <a:xfrm>
            <a:off x="5715000" y="1851670"/>
            <a:ext cx="1829691"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r>
              <a:rPr lang="zh-CN" altLang="en-US" sz="1400" b="1">
                <a:solidFill>
                  <a:schemeClr val="tx1">
                    <a:lumMod val="95000"/>
                    <a:lumOff val="5000"/>
                  </a:schemeClr>
                </a:solidFill>
                <a:latin typeface="+mn-lt"/>
                <a:ea typeface="+mn-ea"/>
                <a:cs typeface="+mn-ea"/>
                <a:sym typeface="+mn-lt"/>
              </a:rPr>
              <a:t>人性的根本特征</a:t>
            </a:r>
          </a:p>
        </p:txBody>
      </p:sp>
      <p:sp>
        <p:nvSpPr>
          <p:cNvPr id="31" name="文本框 30"/>
          <p:cNvSpPr txBox="1"/>
          <p:nvPr/>
        </p:nvSpPr>
        <p:spPr>
          <a:xfrm>
            <a:off x="5838362" y="3143767"/>
            <a:ext cx="2203033"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r>
              <a:rPr lang="zh-CN" altLang="en-US" sz="1400" b="1">
                <a:solidFill>
                  <a:schemeClr val="tx1">
                    <a:lumMod val="95000"/>
                    <a:lumOff val="5000"/>
                  </a:schemeClr>
                </a:solidFill>
                <a:latin typeface="+mn-lt"/>
                <a:ea typeface="+mn-ea"/>
                <a:cs typeface="+mn-ea"/>
                <a:sym typeface="+mn-lt"/>
              </a:rPr>
              <a:t>人的社会属性（精神属性）</a:t>
            </a:r>
          </a:p>
        </p:txBody>
      </p:sp>
      <p:sp>
        <p:nvSpPr>
          <p:cNvPr id="135" name="矩形 134"/>
          <p:cNvSpPr/>
          <p:nvPr/>
        </p:nvSpPr>
        <p:spPr>
          <a:xfrm>
            <a:off x="1209597" y="2170929"/>
            <a:ext cx="2203033" cy="646331"/>
          </a:xfrm>
          <a:prstGeom prst="rect">
            <a:avLst/>
          </a:prstGeom>
        </p:spPr>
        <p:txBody>
          <a:bodyPr wrap="square">
            <a:spAutoFit/>
          </a:bodyPr>
          <a:lstStyle/>
          <a:p>
            <a:r>
              <a:rPr lang="zh-CN" altLang="en-US" sz="1200" dirty="0">
                <a:solidFill>
                  <a:schemeClr val="tx1">
                    <a:lumMod val="95000"/>
                    <a:lumOff val="5000"/>
                  </a:schemeClr>
                </a:solidFill>
                <a:cs typeface="+mn-ea"/>
                <a:sym typeface="+mn-lt"/>
              </a:rPr>
              <a:t>您的内容打在这里，或者通过复制您的文本后，在此框中选择粘贴，并选择只保留文字。</a:t>
            </a:r>
          </a:p>
        </p:txBody>
      </p:sp>
      <p:sp>
        <p:nvSpPr>
          <p:cNvPr id="136" name="矩形 135"/>
          <p:cNvSpPr/>
          <p:nvPr/>
        </p:nvSpPr>
        <p:spPr>
          <a:xfrm>
            <a:off x="5715000" y="2163262"/>
            <a:ext cx="2203033" cy="646331"/>
          </a:xfrm>
          <a:prstGeom prst="rect">
            <a:avLst/>
          </a:prstGeom>
        </p:spPr>
        <p:txBody>
          <a:bodyPr wrap="square">
            <a:spAutoFit/>
          </a:bodyPr>
          <a:lstStyle/>
          <a:p>
            <a:r>
              <a:rPr lang="zh-CN" altLang="en-US" sz="1200">
                <a:solidFill>
                  <a:schemeClr val="tx1">
                    <a:lumMod val="95000"/>
                    <a:lumOff val="5000"/>
                  </a:schemeClr>
                </a:solidFill>
                <a:cs typeface="+mn-ea"/>
                <a:sym typeface="+mn-lt"/>
              </a:rPr>
              <a:t>您的内容打在这里，或者通过复制您的文本后，在此框中选择粘贴，并选择只保留文字。</a:t>
            </a:r>
          </a:p>
        </p:txBody>
      </p:sp>
      <p:sp>
        <p:nvSpPr>
          <p:cNvPr id="137" name="矩形 136"/>
          <p:cNvSpPr/>
          <p:nvPr/>
        </p:nvSpPr>
        <p:spPr>
          <a:xfrm>
            <a:off x="1226629" y="3526390"/>
            <a:ext cx="2203033" cy="646331"/>
          </a:xfrm>
          <a:prstGeom prst="rect">
            <a:avLst/>
          </a:prstGeom>
        </p:spPr>
        <p:txBody>
          <a:bodyPr wrap="square">
            <a:spAutoFit/>
          </a:bodyPr>
          <a:lstStyle/>
          <a:p>
            <a:r>
              <a:rPr lang="zh-CN" altLang="en-US" sz="1200">
                <a:solidFill>
                  <a:schemeClr val="tx1">
                    <a:lumMod val="95000"/>
                    <a:lumOff val="5000"/>
                  </a:schemeClr>
                </a:solidFill>
                <a:cs typeface="+mn-ea"/>
                <a:sym typeface="+mn-lt"/>
              </a:rPr>
              <a:t>您的内容打在这里，或者通过复制您的文本后，在此框中选择粘贴，并选择只保留文字。</a:t>
            </a:r>
          </a:p>
        </p:txBody>
      </p:sp>
      <p:sp>
        <p:nvSpPr>
          <p:cNvPr id="138" name="矩形 137"/>
          <p:cNvSpPr/>
          <p:nvPr/>
        </p:nvSpPr>
        <p:spPr>
          <a:xfrm>
            <a:off x="5813868" y="3475741"/>
            <a:ext cx="2203033" cy="646331"/>
          </a:xfrm>
          <a:prstGeom prst="rect">
            <a:avLst/>
          </a:prstGeom>
        </p:spPr>
        <p:txBody>
          <a:bodyPr wrap="square">
            <a:spAutoFit/>
          </a:bodyPr>
          <a:lstStyle/>
          <a:p>
            <a:r>
              <a:rPr lang="zh-CN" altLang="en-US" sz="1200">
                <a:solidFill>
                  <a:schemeClr val="tx1">
                    <a:lumMod val="95000"/>
                    <a:lumOff val="5000"/>
                  </a:schemeClr>
                </a:solidFill>
                <a:cs typeface="+mn-ea"/>
                <a:sym typeface="+mn-lt"/>
              </a:rPr>
              <a:t>您的内容打在这里，或者通过复制您的文本后，在此框中选择粘贴，并选择只保留文字。</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51234" y="1657350"/>
            <a:ext cx="2053143" cy="27779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35"/>
                                        </p:tgtEl>
                                        <p:attrNameLst>
                                          <p:attrName>style.visibility</p:attrName>
                                        </p:attrNameLst>
                                      </p:cBhvr>
                                      <p:to>
                                        <p:strVal val="visible"/>
                                      </p:to>
                                    </p:set>
                                    <p:anim calcmode="lin" valueType="num">
                                      <p:cBhvr>
                                        <p:cTn id="18" dur="500" fill="hold"/>
                                        <p:tgtEl>
                                          <p:spTgt spid="135"/>
                                        </p:tgtEl>
                                        <p:attrNameLst>
                                          <p:attrName>ppt_w</p:attrName>
                                        </p:attrNameLst>
                                      </p:cBhvr>
                                      <p:tavLst>
                                        <p:tav tm="0">
                                          <p:val>
                                            <p:fltVal val="0"/>
                                          </p:val>
                                        </p:tav>
                                        <p:tav tm="100000">
                                          <p:val>
                                            <p:strVal val="#ppt_w"/>
                                          </p:val>
                                        </p:tav>
                                      </p:tavLst>
                                    </p:anim>
                                    <p:anim calcmode="lin" valueType="num">
                                      <p:cBhvr>
                                        <p:cTn id="19" dur="500" fill="hold"/>
                                        <p:tgtEl>
                                          <p:spTgt spid="135"/>
                                        </p:tgtEl>
                                        <p:attrNameLst>
                                          <p:attrName>ppt_h</p:attrName>
                                        </p:attrNameLst>
                                      </p:cBhvr>
                                      <p:tavLst>
                                        <p:tav tm="0">
                                          <p:val>
                                            <p:fltVal val="0"/>
                                          </p:val>
                                        </p:tav>
                                        <p:tav tm="100000">
                                          <p:val>
                                            <p:strVal val="#ppt_h"/>
                                          </p:val>
                                        </p:tav>
                                      </p:tavLst>
                                    </p:anim>
                                    <p:animEffect transition="in" filter="fade">
                                      <p:cBhvr>
                                        <p:cTn id="20" dur="500"/>
                                        <p:tgtEl>
                                          <p:spTgt spid="135"/>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animEffect transition="in" filter="fade">
                                      <p:cBhvr>
                                        <p:cTn id="25" dur="500"/>
                                        <p:tgtEl>
                                          <p:spTgt spid="28"/>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37"/>
                                        </p:tgtEl>
                                        <p:attrNameLst>
                                          <p:attrName>style.visibility</p:attrName>
                                        </p:attrNameLst>
                                      </p:cBhvr>
                                      <p:to>
                                        <p:strVal val="visible"/>
                                      </p:to>
                                    </p:set>
                                    <p:anim calcmode="lin" valueType="num">
                                      <p:cBhvr>
                                        <p:cTn id="28" dur="500" fill="hold"/>
                                        <p:tgtEl>
                                          <p:spTgt spid="137"/>
                                        </p:tgtEl>
                                        <p:attrNameLst>
                                          <p:attrName>ppt_w</p:attrName>
                                        </p:attrNameLst>
                                      </p:cBhvr>
                                      <p:tavLst>
                                        <p:tav tm="0">
                                          <p:val>
                                            <p:fltVal val="0"/>
                                          </p:val>
                                        </p:tav>
                                        <p:tav tm="100000">
                                          <p:val>
                                            <p:strVal val="#ppt_w"/>
                                          </p:val>
                                        </p:tav>
                                      </p:tavLst>
                                    </p:anim>
                                    <p:anim calcmode="lin" valueType="num">
                                      <p:cBhvr>
                                        <p:cTn id="29" dur="500" fill="hold"/>
                                        <p:tgtEl>
                                          <p:spTgt spid="137"/>
                                        </p:tgtEl>
                                        <p:attrNameLst>
                                          <p:attrName>ppt_h</p:attrName>
                                        </p:attrNameLst>
                                      </p:cBhvr>
                                      <p:tavLst>
                                        <p:tav tm="0">
                                          <p:val>
                                            <p:fltVal val="0"/>
                                          </p:val>
                                        </p:tav>
                                        <p:tav tm="100000">
                                          <p:val>
                                            <p:strVal val="#ppt_h"/>
                                          </p:val>
                                        </p:tav>
                                      </p:tavLst>
                                    </p:anim>
                                    <p:animEffect transition="in" filter="fade">
                                      <p:cBhvr>
                                        <p:cTn id="30" dur="500"/>
                                        <p:tgtEl>
                                          <p:spTgt spid="137"/>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fill="hold"/>
                                        <p:tgtEl>
                                          <p:spTgt spid="30"/>
                                        </p:tgtEl>
                                        <p:attrNameLst>
                                          <p:attrName>ppt_w</p:attrName>
                                        </p:attrNameLst>
                                      </p:cBhvr>
                                      <p:tavLst>
                                        <p:tav tm="0">
                                          <p:val>
                                            <p:fltVal val="0"/>
                                          </p:val>
                                        </p:tav>
                                        <p:tav tm="100000">
                                          <p:val>
                                            <p:strVal val="#ppt_w"/>
                                          </p:val>
                                        </p:tav>
                                      </p:tavLst>
                                    </p:anim>
                                    <p:anim calcmode="lin" valueType="num">
                                      <p:cBhvr>
                                        <p:cTn id="34" dur="500" fill="hold"/>
                                        <p:tgtEl>
                                          <p:spTgt spid="30"/>
                                        </p:tgtEl>
                                        <p:attrNameLst>
                                          <p:attrName>ppt_h</p:attrName>
                                        </p:attrNameLst>
                                      </p:cBhvr>
                                      <p:tavLst>
                                        <p:tav tm="0">
                                          <p:val>
                                            <p:fltVal val="0"/>
                                          </p:val>
                                        </p:tav>
                                        <p:tav tm="100000">
                                          <p:val>
                                            <p:strVal val="#ppt_h"/>
                                          </p:val>
                                        </p:tav>
                                      </p:tavLst>
                                    </p:anim>
                                    <p:animEffect transition="in" filter="fade">
                                      <p:cBhvr>
                                        <p:cTn id="35" dur="500"/>
                                        <p:tgtEl>
                                          <p:spTgt spid="30"/>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36"/>
                                        </p:tgtEl>
                                        <p:attrNameLst>
                                          <p:attrName>style.visibility</p:attrName>
                                        </p:attrNameLst>
                                      </p:cBhvr>
                                      <p:to>
                                        <p:strVal val="visible"/>
                                      </p:to>
                                    </p:set>
                                    <p:anim calcmode="lin" valueType="num">
                                      <p:cBhvr>
                                        <p:cTn id="38" dur="500" fill="hold"/>
                                        <p:tgtEl>
                                          <p:spTgt spid="136"/>
                                        </p:tgtEl>
                                        <p:attrNameLst>
                                          <p:attrName>ppt_w</p:attrName>
                                        </p:attrNameLst>
                                      </p:cBhvr>
                                      <p:tavLst>
                                        <p:tav tm="0">
                                          <p:val>
                                            <p:fltVal val="0"/>
                                          </p:val>
                                        </p:tav>
                                        <p:tav tm="100000">
                                          <p:val>
                                            <p:strVal val="#ppt_w"/>
                                          </p:val>
                                        </p:tav>
                                      </p:tavLst>
                                    </p:anim>
                                    <p:anim calcmode="lin" valueType="num">
                                      <p:cBhvr>
                                        <p:cTn id="39" dur="500" fill="hold"/>
                                        <p:tgtEl>
                                          <p:spTgt spid="136"/>
                                        </p:tgtEl>
                                        <p:attrNameLst>
                                          <p:attrName>ppt_h</p:attrName>
                                        </p:attrNameLst>
                                      </p:cBhvr>
                                      <p:tavLst>
                                        <p:tav tm="0">
                                          <p:val>
                                            <p:fltVal val="0"/>
                                          </p:val>
                                        </p:tav>
                                        <p:tav tm="100000">
                                          <p:val>
                                            <p:strVal val="#ppt_h"/>
                                          </p:val>
                                        </p:tav>
                                      </p:tavLst>
                                    </p:anim>
                                    <p:animEffect transition="in" filter="fade">
                                      <p:cBhvr>
                                        <p:cTn id="40" dur="500"/>
                                        <p:tgtEl>
                                          <p:spTgt spid="136"/>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38"/>
                                        </p:tgtEl>
                                        <p:attrNameLst>
                                          <p:attrName>style.visibility</p:attrName>
                                        </p:attrNameLst>
                                      </p:cBhvr>
                                      <p:to>
                                        <p:strVal val="visible"/>
                                      </p:to>
                                    </p:set>
                                    <p:anim calcmode="lin" valueType="num">
                                      <p:cBhvr>
                                        <p:cTn id="48" dur="500" fill="hold"/>
                                        <p:tgtEl>
                                          <p:spTgt spid="138"/>
                                        </p:tgtEl>
                                        <p:attrNameLst>
                                          <p:attrName>ppt_w</p:attrName>
                                        </p:attrNameLst>
                                      </p:cBhvr>
                                      <p:tavLst>
                                        <p:tav tm="0">
                                          <p:val>
                                            <p:fltVal val="0"/>
                                          </p:val>
                                        </p:tav>
                                        <p:tav tm="100000">
                                          <p:val>
                                            <p:strVal val="#ppt_w"/>
                                          </p:val>
                                        </p:tav>
                                      </p:tavLst>
                                    </p:anim>
                                    <p:anim calcmode="lin" valueType="num">
                                      <p:cBhvr>
                                        <p:cTn id="49" dur="500" fill="hold"/>
                                        <p:tgtEl>
                                          <p:spTgt spid="138"/>
                                        </p:tgtEl>
                                        <p:attrNameLst>
                                          <p:attrName>ppt_h</p:attrName>
                                        </p:attrNameLst>
                                      </p:cBhvr>
                                      <p:tavLst>
                                        <p:tav tm="0">
                                          <p:val>
                                            <p:fltVal val="0"/>
                                          </p:val>
                                        </p:tav>
                                        <p:tav tm="100000">
                                          <p:val>
                                            <p:strVal val="#ppt_h"/>
                                          </p:val>
                                        </p:tav>
                                      </p:tavLst>
                                    </p:anim>
                                    <p:animEffect transition="in" filter="fade">
                                      <p:cBhvr>
                                        <p:cTn id="50"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0" grpId="0"/>
      <p:bldP spid="31" grpId="0"/>
      <p:bldP spid="135" grpId="0"/>
      <p:bldP spid="136" grpId="0"/>
      <p:bldP spid="137" grpId="0"/>
      <p:bldP spid="1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
          <p:cNvSpPr txBox="1">
            <a:spLocks noChangeArrowheads="1"/>
          </p:cNvSpPr>
          <p:nvPr/>
        </p:nvSpPr>
        <p:spPr bwMode="auto">
          <a:xfrm>
            <a:off x="1219200" y="2377244"/>
            <a:ext cx="3384376" cy="88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en-US" b="1">
                <a:solidFill>
                  <a:schemeClr val="tx1">
                    <a:lumMod val="95000"/>
                    <a:lumOff val="5000"/>
                  </a:schemeClr>
                </a:solidFill>
                <a:latin typeface="+mn-lt"/>
                <a:ea typeface="+mn-ea"/>
                <a:cs typeface="+mn-ea"/>
                <a:sym typeface="+mn-lt"/>
              </a:rPr>
              <a:t>狼孩与鲁滨逊相比，结果为什么不一样？这阐明了什么问题？</a:t>
            </a:r>
          </a:p>
        </p:txBody>
      </p:sp>
      <p:sp>
        <p:nvSpPr>
          <p:cNvPr id="110" name="TextBox 3"/>
          <p:cNvSpPr txBox="1">
            <a:spLocks noChangeArrowheads="1"/>
          </p:cNvSpPr>
          <p:nvPr/>
        </p:nvSpPr>
        <p:spPr bwMode="auto">
          <a:xfrm>
            <a:off x="1255357" y="1733550"/>
            <a:ext cx="160172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4400" b="1">
                <a:solidFill>
                  <a:schemeClr val="tx1">
                    <a:lumMod val="95000"/>
                    <a:lumOff val="5000"/>
                  </a:schemeClr>
                </a:solidFill>
                <a:latin typeface="+mn-lt"/>
                <a:ea typeface="+mn-ea"/>
                <a:cs typeface="+mn-ea"/>
                <a:sym typeface="+mn-lt"/>
              </a:rPr>
              <a:t>思  考</a:t>
            </a:r>
          </a:p>
        </p:txBody>
      </p:sp>
      <p:sp>
        <p:nvSpPr>
          <p:cNvPr id="4" name="矩形 3"/>
          <p:cNvSpPr/>
          <p:nvPr/>
        </p:nvSpPr>
        <p:spPr>
          <a:xfrm>
            <a:off x="1219200" y="3410441"/>
            <a:ext cx="7112000" cy="577081"/>
          </a:xfrm>
          <a:prstGeom prst="rect">
            <a:avLst/>
          </a:prstGeom>
        </p:spPr>
        <p:txBody>
          <a:bodyPr wrap="square">
            <a:spAutoFit/>
          </a:bodyPr>
          <a:lstStyle/>
          <a:p>
            <a:pPr>
              <a:lnSpc>
                <a:spcPct val="150000"/>
              </a:lnSpc>
            </a:pPr>
            <a:r>
              <a:rPr lang="zh-CN" altLang="en-US" sz="1050" b="1">
                <a:solidFill>
                  <a:schemeClr val="tx1">
                    <a:lumMod val="95000"/>
                    <a:lumOff val="5000"/>
                  </a:schemeClr>
                </a:solidFill>
                <a:cs typeface="+mn-ea"/>
                <a:sym typeface="+mn-lt"/>
              </a:rPr>
              <a:t>马克思认为，人的本质在于人的社会性，具体地说包括两方面：在人与动物相区别的层次上，人的本质在于社会劳动；在人与人相区别的层次上，人的本质在于社会关系。</a:t>
            </a:r>
            <a:endParaRPr lang="en-US" altLang="zh-CN" sz="1050" b="1">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28976" y="1786895"/>
            <a:ext cx="3565802" cy="1546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fill="hold"/>
                                        <p:tgtEl>
                                          <p:spTgt spid="110"/>
                                        </p:tgtEl>
                                        <p:attrNameLst>
                                          <p:attrName>ppt_w</p:attrName>
                                        </p:attrNameLst>
                                      </p:cBhvr>
                                      <p:tavLst>
                                        <p:tav tm="0">
                                          <p:val>
                                            <p:fltVal val="0"/>
                                          </p:val>
                                        </p:tav>
                                        <p:tav tm="100000">
                                          <p:val>
                                            <p:strVal val="#ppt_w"/>
                                          </p:val>
                                        </p:tav>
                                      </p:tavLst>
                                    </p:anim>
                                    <p:anim calcmode="lin" valueType="num">
                                      <p:cBhvr>
                                        <p:cTn id="8" dur="500" fill="hold"/>
                                        <p:tgtEl>
                                          <p:spTgt spid="110"/>
                                        </p:tgtEl>
                                        <p:attrNameLst>
                                          <p:attrName>ppt_h</p:attrName>
                                        </p:attrNameLst>
                                      </p:cBhvr>
                                      <p:tavLst>
                                        <p:tav tm="0">
                                          <p:val>
                                            <p:fltVal val="0"/>
                                          </p:val>
                                        </p:tav>
                                        <p:tav tm="100000">
                                          <p:val>
                                            <p:strVal val="#ppt_h"/>
                                          </p:val>
                                        </p:tav>
                                      </p:tavLst>
                                    </p:anim>
                                    <p:animEffect transition="in" filter="fade">
                                      <p:cBhvr>
                                        <p:cTn id="9" dur="500"/>
                                        <p:tgtEl>
                                          <p:spTgt spid="1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9"/>
                                        </p:tgtEl>
                                        <p:attrNameLst>
                                          <p:attrName>style.visibility</p:attrName>
                                        </p:attrNameLst>
                                      </p:cBhvr>
                                      <p:to>
                                        <p:strVal val="visible"/>
                                      </p:to>
                                    </p:set>
                                    <p:anim calcmode="lin" valueType="num">
                                      <p:cBhvr>
                                        <p:cTn id="12" dur="500" fill="hold"/>
                                        <p:tgtEl>
                                          <p:spTgt spid="109"/>
                                        </p:tgtEl>
                                        <p:attrNameLst>
                                          <p:attrName>ppt_w</p:attrName>
                                        </p:attrNameLst>
                                      </p:cBhvr>
                                      <p:tavLst>
                                        <p:tav tm="0">
                                          <p:val>
                                            <p:fltVal val="0"/>
                                          </p:val>
                                        </p:tav>
                                        <p:tav tm="100000">
                                          <p:val>
                                            <p:strVal val="#ppt_w"/>
                                          </p:val>
                                        </p:tav>
                                      </p:tavLst>
                                    </p:anim>
                                    <p:anim calcmode="lin" valueType="num">
                                      <p:cBhvr>
                                        <p:cTn id="13" dur="500" fill="hold"/>
                                        <p:tgtEl>
                                          <p:spTgt spid="109"/>
                                        </p:tgtEl>
                                        <p:attrNameLst>
                                          <p:attrName>ppt_h</p:attrName>
                                        </p:attrNameLst>
                                      </p:cBhvr>
                                      <p:tavLst>
                                        <p:tav tm="0">
                                          <p:val>
                                            <p:fltVal val="0"/>
                                          </p:val>
                                        </p:tav>
                                        <p:tav tm="100000">
                                          <p:val>
                                            <p:strVal val="#ppt_h"/>
                                          </p:val>
                                        </p:tav>
                                      </p:tavLst>
                                    </p:anim>
                                    <p:animEffect transition="in" filter="fade">
                                      <p:cBhvr>
                                        <p:cTn id="14" dur="500"/>
                                        <p:tgtEl>
                                          <p:spTgt spid="109"/>
                                        </p:tgtEl>
                                      </p:cBhvr>
                                    </p:animEffect>
                                  </p:childTnLst>
                                </p:cTn>
                              </p:par>
                              <p:par>
                                <p:cTn id="15" presetID="53"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0"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矩形 106"/>
          <p:cNvSpPr/>
          <p:nvPr/>
        </p:nvSpPr>
        <p:spPr>
          <a:xfrm>
            <a:off x="4125409" y="1787426"/>
            <a:ext cx="4027991" cy="2308324"/>
          </a:xfrm>
          <a:prstGeom prst="rect">
            <a:avLst/>
          </a:prstGeom>
        </p:spPr>
        <p:txBody>
          <a:bodyPr wrap="square">
            <a:spAutoFit/>
          </a:bodyPr>
          <a:lstStyle/>
          <a:p>
            <a:pPr>
              <a:lnSpc>
                <a:spcPct val="150000"/>
              </a:lnSpc>
            </a:pPr>
            <a:endParaRPr lang="zh-CN" altLang="en-US" sz="400" b="1" dirty="0">
              <a:solidFill>
                <a:schemeClr val="tx1">
                  <a:lumMod val="95000"/>
                  <a:lumOff val="5000"/>
                </a:schemeClr>
              </a:solidFill>
              <a:cs typeface="+mn-ea"/>
              <a:sym typeface="+mn-lt"/>
            </a:endParaRPr>
          </a:p>
          <a:p>
            <a:pPr>
              <a:lnSpc>
                <a:spcPct val="150000"/>
              </a:lnSpc>
            </a:pPr>
            <a:r>
              <a:rPr lang="en-US" altLang="zh-CN" sz="1400" dirty="0">
                <a:solidFill>
                  <a:schemeClr val="tx1">
                    <a:lumMod val="95000"/>
                    <a:lumOff val="5000"/>
                  </a:schemeClr>
                </a:solidFill>
                <a:cs typeface="+mn-ea"/>
                <a:sym typeface="+mn-lt"/>
              </a:rPr>
              <a:t>1</a:t>
            </a:r>
            <a:r>
              <a:rPr lang="zh-CN" altLang="en-US" sz="1400" dirty="0">
                <a:solidFill>
                  <a:schemeClr val="tx1">
                    <a:lumMod val="95000"/>
                    <a:lumOff val="5000"/>
                  </a:schemeClr>
                </a:solidFill>
                <a:cs typeface="+mn-ea"/>
                <a:sym typeface="+mn-lt"/>
              </a:rPr>
              <a:t>、世界观就是人们对生活在其中的世界以及人与世界的关系的总体看法和根本观点。</a:t>
            </a:r>
            <a:endParaRPr lang="en-US" altLang="zh-CN" sz="1400" dirty="0">
              <a:solidFill>
                <a:schemeClr val="tx1">
                  <a:lumMod val="95000"/>
                  <a:lumOff val="5000"/>
                </a:schemeClr>
              </a:solidFill>
              <a:cs typeface="+mn-ea"/>
              <a:sym typeface="+mn-lt"/>
            </a:endParaRPr>
          </a:p>
          <a:p>
            <a:pPr>
              <a:lnSpc>
                <a:spcPct val="150000"/>
              </a:lnSpc>
            </a:pPr>
            <a:endParaRPr lang="zh-CN" altLang="en-US" sz="800" dirty="0">
              <a:solidFill>
                <a:schemeClr val="tx1">
                  <a:lumMod val="95000"/>
                  <a:lumOff val="5000"/>
                </a:schemeClr>
              </a:solidFill>
              <a:cs typeface="+mn-ea"/>
              <a:sym typeface="+mn-lt"/>
            </a:endParaRPr>
          </a:p>
          <a:p>
            <a:pPr>
              <a:lnSpc>
                <a:spcPct val="150000"/>
              </a:lnSpc>
            </a:pPr>
            <a:r>
              <a:rPr lang="en-US" altLang="zh-CN" sz="1400" dirty="0">
                <a:solidFill>
                  <a:schemeClr val="tx1">
                    <a:lumMod val="95000"/>
                    <a:lumOff val="5000"/>
                  </a:schemeClr>
                </a:solidFill>
                <a:cs typeface="+mn-ea"/>
                <a:sym typeface="+mn-lt"/>
              </a:rPr>
              <a:t>2</a:t>
            </a:r>
            <a:r>
              <a:rPr lang="zh-CN" altLang="en-US" sz="1400" dirty="0">
                <a:solidFill>
                  <a:schemeClr val="tx1">
                    <a:lumMod val="95000"/>
                    <a:lumOff val="5000"/>
                  </a:schemeClr>
                </a:solidFill>
                <a:cs typeface="+mn-ea"/>
                <a:sym typeface="+mn-lt"/>
              </a:rPr>
              <a:t>、人生观是世界观的重要组成部分，是人们在实践中形成的对于人生目的和意义的根本看法，它决定着人们实践活动的目标、人生道路的方向和对待生活的态度。</a:t>
            </a:r>
          </a:p>
        </p:txBody>
      </p:sp>
      <p:sp>
        <p:nvSpPr>
          <p:cNvPr id="146" name="矩形 145"/>
          <p:cNvSpPr/>
          <p:nvPr/>
        </p:nvSpPr>
        <p:spPr>
          <a:xfrm>
            <a:off x="1100184" y="3638550"/>
            <a:ext cx="2813591" cy="506229"/>
          </a:xfrm>
          <a:prstGeom prst="rect">
            <a:avLst/>
          </a:prstGeom>
        </p:spPr>
        <p:txBody>
          <a:bodyPr wrap="none">
            <a:spAutoFit/>
          </a:bodyPr>
          <a:lstStyle/>
          <a:p>
            <a:pPr>
              <a:lnSpc>
                <a:spcPct val="150000"/>
              </a:lnSpc>
            </a:pPr>
            <a:r>
              <a:rPr lang="zh-CN" altLang="en-US" sz="2000" b="1" dirty="0">
                <a:solidFill>
                  <a:schemeClr val="tx1">
                    <a:lumMod val="95000"/>
                    <a:lumOff val="5000"/>
                  </a:schemeClr>
                </a:solidFill>
                <a:cs typeface="+mn-ea"/>
                <a:sym typeface="+mn-lt"/>
              </a:rPr>
              <a:t>世界观与人生观的含义</a:t>
            </a:r>
            <a:endParaRPr lang="en-US" altLang="zh-CN" sz="2000" b="1" dirty="0">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0184" y="1719433"/>
            <a:ext cx="2746185" cy="207151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anim calcmode="lin" valueType="num">
                                      <p:cBhvr>
                                        <p:cTn id="7" dur="500" fill="hold"/>
                                        <p:tgtEl>
                                          <p:spTgt spid="146"/>
                                        </p:tgtEl>
                                        <p:attrNameLst>
                                          <p:attrName>ppt_w</p:attrName>
                                        </p:attrNameLst>
                                      </p:cBhvr>
                                      <p:tavLst>
                                        <p:tav tm="0">
                                          <p:val>
                                            <p:fltVal val="0"/>
                                          </p:val>
                                        </p:tav>
                                        <p:tav tm="100000">
                                          <p:val>
                                            <p:strVal val="#ppt_w"/>
                                          </p:val>
                                        </p:tav>
                                      </p:tavLst>
                                    </p:anim>
                                    <p:anim calcmode="lin" valueType="num">
                                      <p:cBhvr>
                                        <p:cTn id="8" dur="500" fill="hold"/>
                                        <p:tgtEl>
                                          <p:spTgt spid="146"/>
                                        </p:tgtEl>
                                        <p:attrNameLst>
                                          <p:attrName>ppt_h</p:attrName>
                                        </p:attrNameLst>
                                      </p:cBhvr>
                                      <p:tavLst>
                                        <p:tav tm="0">
                                          <p:val>
                                            <p:fltVal val="0"/>
                                          </p:val>
                                        </p:tav>
                                        <p:tav tm="100000">
                                          <p:val>
                                            <p:strVal val="#ppt_h"/>
                                          </p:val>
                                        </p:tav>
                                      </p:tavLst>
                                    </p:anim>
                                    <p:animEffect transition="in" filter="fade">
                                      <p:cBhvr>
                                        <p:cTn id="9" dur="500"/>
                                        <p:tgtEl>
                                          <p:spTgt spid="146"/>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7"/>
                                        </p:tgtEl>
                                        <p:attrNameLst>
                                          <p:attrName>style.visibility</p:attrName>
                                        </p:attrNameLst>
                                      </p:cBhvr>
                                      <p:to>
                                        <p:strVal val="visible"/>
                                      </p:to>
                                    </p:set>
                                    <p:animEffect transition="in" filter="wipe(left)">
                                      <p:cBhvr>
                                        <p:cTn id="19"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矩形 114"/>
          <p:cNvSpPr/>
          <p:nvPr/>
        </p:nvSpPr>
        <p:spPr>
          <a:xfrm>
            <a:off x="1041579" y="1885950"/>
            <a:ext cx="2082621" cy="369332"/>
          </a:xfrm>
          <a:prstGeom prst="rect">
            <a:avLst/>
          </a:prstGeom>
        </p:spPr>
        <p:txBody>
          <a:bodyPr wrap="none">
            <a:spAutoFit/>
          </a:bodyPr>
          <a:lstStyle/>
          <a:p>
            <a:r>
              <a:rPr lang="zh-CN" altLang="en-US" b="1">
                <a:solidFill>
                  <a:schemeClr val="tx1">
                    <a:lumMod val="95000"/>
                    <a:lumOff val="5000"/>
                  </a:schemeClr>
                </a:solidFill>
                <a:cs typeface="+mn-ea"/>
                <a:sym typeface="+mn-lt"/>
              </a:rPr>
              <a:t>世界观决定人生观</a:t>
            </a:r>
          </a:p>
        </p:txBody>
      </p:sp>
      <p:sp>
        <p:nvSpPr>
          <p:cNvPr id="117" name="矩形 116"/>
          <p:cNvSpPr/>
          <p:nvPr/>
        </p:nvSpPr>
        <p:spPr>
          <a:xfrm>
            <a:off x="1041400" y="2179082"/>
            <a:ext cx="4521200" cy="1938992"/>
          </a:xfrm>
          <a:prstGeom prst="rect">
            <a:avLst/>
          </a:prstGeom>
        </p:spPr>
        <p:txBody>
          <a:bodyPr wrap="square">
            <a:spAutoFit/>
          </a:bodyPr>
          <a:lstStyle/>
          <a:p>
            <a:pPr>
              <a:lnSpc>
                <a:spcPct val="150000"/>
              </a:lnSpc>
            </a:pPr>
            <a:r>
              <a:rPr lang="zh-CN" altLang="en-US" sz="1600" dirty="0">
                <a:solidFill>
                  <a:schemeClr val="tx1">
                    <a:lumMod val="95000"/>
                    <a:lumOff val="5000"/>
                  </a:schemeClr>
                </a:solidFill>
                <a:cs typeface="+mn-ea"/>
                <a:sym typeface="+mn-lt"/>
              </a:rPr>
              <a:t>正确的世界观，是正确的人生观的基础，只有树立了马克思主义的世界观，才能树立马克思主义的人生观。人生观又对世界观的巩固、发展和变化起着重要的作用。一个人的人生观如果发生变化，往往会导致世界观发生变化</a:t>
            </a:r>
            <a:r>
              <a:rPr lang="zh-CN" altLang="en-US" sz="1600" dirty="0" smtClean="0">
                <a:solidFill>
                  <a:schemeClr val="tx1">
                    <a:lumMod val="95000"/>
                    <a:lumOff val="5000"/>
                  </a:schemeClr>
                </a:solidFill>
                <a:cs typeface="+mn-ea"/>
                <a:sym typeface="+mn-lt"/>
              </a:rPr>
              <a:t>。</a:t>
            </a:r>
            <a:endParaRPr lang="zh-CN" altLang="en-US" sz="1600" dirty="0">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38800" y="1844701"/>
            <a:ext cx="2681850" cy="23606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5"/>
                                        </p:tgtEl>
                                        <p:attrNameLst>
                                          <p:attrName>style.visibility</p:attrName>
                                        </p:attrNameLst>
                                      </p:cBhvr>
                                      <p:to>
                                        <p:strVal val="visible"/>
                                      </p:to>
                                    </p:set>
                                    <p:anim calcmode="lin" valueType="num">
                                      <p:cBhvr>
                                        <p:cTn id="7" dur="500" fill="hold"/>
                                        <p:tgtEl>
                                          <p:spTgt spid="115"/>
                                        </p:tgtEl>
                                        <p:attrNameLst>
                                          <p:attrName>ppt_w</p:attrName>
                                        </p:attrNameLst>
                                      </p:cBhvr>
                                      <p:tavLst>
                                        <p:tav tm="0">
                                          <p:val>
                                            <p:fltVal val="0"/>
                                          </p:val>
                                        </p:tav>
                                        <p:tav tm="100000">
                                          <p:val>
                                            <p:strVal val="#ppt_w"/>
                                          </p:val>
                                        </p:tav>
                                      </p:tavLst>
                                    </p:anim>
                                    <p:anim calcmode="lin" valueType="num">
                                      <p:cBhvr>
                                        <p:cTn id="8" dur="500" fill="hold"/>
                                        <p:tgtEl>
                                          <p:spTgt spid="115"/>
                                        </p:tgtEl>
                                        <p:attrNameLst>
                                          <p:attrName>ppt_h</p:attrName>
                                        </p:attrNameLst>
                                      </p:cBhvr>
                                      <p:tavLst>
                                        <p:tav tm="0">
                                          <p:val>
                                            <p:fltVal val="0"/>
                                          </p:val>
                                        </p:tav>
                                        <p:tav tm="100000">
                                          <p:val>
                                            <p:strVal val="#ppt_h"/>
                                          </p:val>
                                        </p:tav>
                                      </p:tavLst>
                                    </p:anim>
                                    <p:animEffect transition="in" filter="fade">
                                      <p:cBhvr>
                                        <p:cTn id="9" dur="500"/>
                                        <p:tgtEl>
                                          <p:spTgt spid="11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7"/>
                                        </p:tgtEl>
                                        <p:attrNameLst>
                                          <p:attrName>style.visibility</p:attrName>
                                        </p:attrNameLst>
                                      </p:cBhvr>
                                      <p:to>
                                        <p:strVal val="visible"/>
                                      </p:to>
                                    </p:set>
                                    <p:anim calcmode="lin" valueType="num">
                                      <p:cBhvr>
                                        <p:cTn id="12" dur="500" fill="hold"/>
                                        <p:tgtEl>
                                          <p:spTgt spid="117"/>
                                        </p:tgtEl>
                                        <p:attrNameLst>
                                          <p:attrName>ppt_w</p:attrName>
                                        </p:attrNameLst>
                                      </p:cBhvr>
                                      <p:tavLst>
                                        <p:tav tm="0">
                                          <p:val>
                                            <p:fltVal val="0"/>
                                          </p:val>
                                        </p:tav>
                                        <p:tav tm="100000">
                                          <p:val>
                                            <p:strVal val="#ppt_w"/>
                                          </p:val>
                                        </p:tav>
                                      </p:tavLst>
                                    </p:anim>
                                    <p:anim calcmode="lin" valueType="num">
                                      <p:cBhvr>
                                        <p:cTn id="13" dur="500" fill="hold"/>
                                        <p:tgtEl>
                                          <p:spTgt spid="117"/>
                                        </p:tgtEl>
                                        <p:attrNameLst>
                                          <p:attrName>ppt_h</p:attrName>
                                        </p:attrNameLst>
                                      </p:cBhvr>
                                      <p:tavLst>
                                        <p:tav tm="0">
                                          <p:val>
                                            <p:fltVal val="0"/>
                                          </p:val>
                                        </p:tav>
                                        <p:tav tm="100000">
                                          <p:val>
                                            <p:strVal val="#ppt_h"/>
                                          </p:val>
                                        </p:tav>
                                      </p:tavLst>
                                    </p:anim>
                                    <p:animEffect transition="in" filter="fade">
                                      <p:cBhvr>
                                        <p:cTn id="14" dur="500"/>
                                        <p:tgtEl>
                                          <p:spTgt spid="11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4374" y="2092718"/>
            <a:ext cx="4339650" cy="646331"/>
          </a:xfrm>
          <a:prstGeom prst="rect">
            <a:avLst/>
          </a:prstGeom>
        </p:spPr>
        <p:txBody>
          <a:bodyPr wrap="none">
            <a:spAutoFit/>
          </a:bodyPr>
          <a:lstStyle/>
          <a:p>
            <a:r>
              <a:rPr lang="zh-CN" altLang="en-US" sz="3600" dirty="0">
                <a:solidFill>
                  <a:schemeClr val="bg1"/>
                </a:solidFill>
                <a:latin typeface="+mj-ea"/>
                <a:ea typeface="+mj-ea"/>
                <a:cs typeface="+mn-ea"/>
                <a:sym typeface="+mn-lt"/>
              </a:rPr>
              <a:t>追求高尚的人生目的</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第二部分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13">
      <a:dk1>
        <a:srgbClr val="000000"/>
      </a:dk1>
      <a:lt1>
        <a:srgbClr val="FFFFFF"/>
      </a:lt1>
      <a:dk2>
        <a:srgbClr val="000000"/>
      </a:dk2>
      <a:lt2>
        <a:srgbClr val="FFFFFF"/>
      </a:lt2>
      <a:accent1>
        <a:srgbClr val="0C4658"/>
      </a:accent1>
      <a:accent2>
        <a:srgbClr val="20A4B6"/>
      </a:accent2>
      <a:accent3>
        <a:srgbClr val="0C4658"/>
      </a:accent3>
      <a:accent4>
        <a:srgbClr val="20A4B6"/>
      </a:accent4>
      <a:accent5>
        <a:srgbClr val="0C4658"/>
      </a:accent5>
      <a:accent6>
        <a:srgbClr val="20A4B6"/>
      </a:accent6>
      <a:hlink>
        <a:srgbClr val="0C4658"/>
      </a:hlink>
      <a:folHlink>
        <a:srgbClr val="20A4B6"/>
      </a:folHlink>
    </a:clrScheme>
    <a:fontScheme name="自定义 1">
      <a:majorFont>
        <a:latin typeface="Calibri Light"/>
        <a:ea typeface="思源黑体 CN Bold"/>
        <a:cs typeface="Arial"/>
      </a:majorFont>
      <a:minorFont>
        <a:latin typeface="Calibri"/>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1233</Words>
  <Application>Microsoft Office PowerPoint</Application>
  <PresentationFormat>全屏显示(16:9)</PresentationFormat>
  <Paragraphs>135</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23</vt:i4>
      </vt:variant>
    </vt:vector>
  </HeadingPairs>
  <TitlesOfParts>
    <vt:vector size="33" baseType="lpstr">
      <vt:lpstr>Meiryo</vt:lpstr>
      <vt:lpstr>思源黑体 CN Bold</vt:lpstr>
      <vt:lpstr>思源黑体 CN Regular</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2022-03-31T12:18:46Z</cp:lastPrinted>
  <dcterms:created xsi:type="dcterms:W3CDTF">2022-03-31T12:18:46Z</dcterms:created>
  <dcterms:modified xsi:type="dcterms:W3CDTF">2023-03-15T08:22:13Z</dcterms:modified>
</cp:coreProperties>
</file>