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367" r:id="rId3"/>
    <p:sldId id="368" r:id="rId4"/>
    <p:sldId id="369" r:id="rId5"/>
    <p:sldId id="307" r:id="rId6"/>
    <p:sldId id="322" r:id="rId7"/>
    <p:sldId id="323" r:id="rId8"/>
    <p:sldId id="370" r:id="rId9"/>
    <p:sldId id="324" r:id="rId10"/>
    <p:sldId id="326" r:id="rId11"/>
    <p:sldId id="327" r:id="rId12"/>
    <p:sldId id="328" r:id="rId13"/>
    <p:sldId id="329" r:id="rId14"/>
    <p:sldId id="371" r:id="rId15"/>
    <p:sldId id="331" r:id="rId16"/>
    <p:sldId id="333" r:id="rId17"/>
    <p:sldId id="334" r:id="rId18"/>
    <p:sldId id="336" r:id="rId19"/>
    <p:sldId id="337" r:id="rId20"/>
    <p:sldId id="372" r:id="rId21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1">
          <p15:clr>
            <a:srgbClr val="A4A3A4"/>
          </p15:clr>
        </p15:guide>
        <p15:guide id="2" pos="3840">
          <p15:clr>
            <a:srgbClr val="A4A3A4"/>
          </p15:clr>
        </p15:guide>
        <p15:guide id="3" pos="438">
          <p15:clr>
            <a:srgbClr val="A4A3A4"/>
          </p15:clr>
        </p15:guide>
        <p15:guide id="4" pos="72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1911"/>
        <p:guide pos="3840"/>
        <p:guide pos="438"/>
        <p:guide pos="72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544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60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531C9-9B39-41F6-9AE5-A1C38CF1AB7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111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531C9-9B39-41F6-9AE5-A1C38CF1AB7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2105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531C9-9B39-41F6-9AE5-A1C38CF1AB7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640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531C9-9B39-41F6-9AE5-A1C38CF1AB7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68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49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531C9-9B39-41F6-9AE5-A1C38CF1AB7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918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746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58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70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35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807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66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19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0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2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1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05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5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405765"/>
            <a:ext cx="12192000" cy="6047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454693" y="641968"/>
            <a:ext cx="1117258" cy="227755"/>
            <a:chOff x="3619500" y="0"/>
            <a:chExt cx="1888679" cy="385010"/>
          </a:xfrm>
          <a:solidFill>
            <a:srgbClr val="5D9BFF"/>
          </a:solidFill>
        </p:grpSpPr>
        <p:sp>
          <p:nvSpPr>
            <p:cNvPr id="10" name="箭头: V 形 9"/>
            <p:cNvSpPr/>
            <p:nvPr/>
          </p:nvSpPr>
          <p:spPr>
            <a:xfrm>
              <a:off x="361950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箭头: V 形 10"/>
            <p:cNvSpPr/>
            <p:nvPr/>
          </p:nvSpPr>
          <p:spPr>
            <a:xfrm>
              <a:off x="400277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箭头: V 形 11"/>
            <p:cNvSpPr/>
            <p:nvPr/>
          </p:nvSpPr>
          <p:spPr>
            <a:xfrm>
              <a:off x="438604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箭头: V 形 12"/>
            <p:cNvSpPr/>
            <p:nvPr/>
          </p:nvSpPr>
          <p:spPr>
            <a:xfrm>
              <a:off x="476931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箭头: V 形 13"/>
            <p:cNvSpPr/>
            <p:nvPr/>
          </p:nvSpPr>
          <p:spPr>
            <a:xfrm>
              <a:off x="5152579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8BE0-CFB3-4395-B39E-BBB001E3C76D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62E3-39BF-464D-B3BA-07039904495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01634"/>
            <a:ext cx="12192000" cy="4556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8601" y="2786743"/>
            <a:ext cx="4101737" cy="41017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327" y="30480"/>
            <a:ext cx="6858000" cy="6858000"/>
          </a:xfrm>
          <a:prstGeom prst="rect">
            <a:avLst/>
          </a:prstGeom>
        </p:spPr>
      </p:pic>
      <p:grpSp>
        <p:nvGrpSpPr>
          <p:cNvPr id="95" name="组合 94"/>
          <p:cNvGrpSpPr/>
          <p:nvPr/>
        </p:nvGrpSpPr>
        <p:grpSpPr>
          <a:xfrm>
            <a:off x="695325" y="584217"/>
            <a:ext cx="1117258" cy="227755"/>
            <a:chOff x="3619500" y="0"/>
            <a:chExt cx="1888679" cy="385010"/>
          </a:xfrm>
          <a:solidFill>
            <a:srgbClr val="FEE57A"/>
          </a:solidFill>
        </p:grpSpPr>
        <p:sp>
          <p:nvSpPr>
            <p:cNvPr id="90" name="箭头: V 形 89"/>
            <p:cNvSpPr/>
            <p:nvPr/>
          </p:nvSpPr>
          <p:spPr>
            <a:xfrm>
              <a:off x="361950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箭头: V 形 90"/>
            <p:cNvSpPr/>
            <p:nvPr/>
          </p:nvSpPr>
          <p:spPr>
            <a:xfrm>
              <a:off x="400277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箭头: V 形 91"/>
            <p:cNvSpPr/>
            <p:nvPr/>
          </p:nvSpPr>
          <p:spPr>
            <a:xfrm>
              <a:off x="438604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箭头: V 形 92"/>
            <p:cNvSpPr/>
            <p:nvPr/>
          </p:nvSpPr>
          <p:spPr>
            <a:xfrm>
              <a:off x="476931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箭头: V 形 93"/>
            <p:cNvSpPr/>
            <p:nvPr/>
          </p:nvSpPr>
          <p:spPr>
            <a:xfrm>
              <a:off x="5152579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97970" y="1336984"/>
            <a:ext cx="4860000" cy="1477328"/>
            <a:chOff x="1441123" y="1876982"/>
            <a:chExt cx="4860000" cy="1477328"/>
          </a:xfrm>
        </p:grpSpPr>
        <p:sp>
          <p:nvSpPr>
            <p:cNvPr id="26" name="文本框 25"/>
            <p:cNvSpPr txBox="1"/>
            <p:nvPr/>
          </p:nvSpPr>
          <p:spPr>
            <a:xfrm>
              <a:off x="1441123" y="1876982"/>
              <a:ext cx="4860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9000" i="1">
                  <a:ln w="117475">
                    <a:solidFill>
                      <a:srgbClr val="82B3FF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2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勤俭节约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441123" y="1876982"/>
              <a:ext cx="4860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9000" i="1">
                  <a:ln w="85725">
                    <a:solidFill>
                      <a:schemeClr val="bg1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1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勤俭节约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441123" y="1876982"/>
              <a:ext cx="4860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9000" i="1">
                  <a:solidFill>
                    <a:srgbClr val="5D9BFF"/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勤俭节约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697179" y="2552187"/>
            <a:ext cx="4872700" cy="1482569"/>
            <a:chOff x="1428423" y="1871741"/>
            <a:chExt cx="4872700" cy="1482569"/>
          </a:xfrm>
        </p:grpSpPr>
        <p:sp>
          <p:nvSpPr>
            <p:cNvPr id="29" name="文本框 28"/>
            <p:cNvSpPr txBox="1"/>
            <p:nvPr/>
          </p:nvSpPr>
          <p:spPr>
            <a:xfrm>
              <a:off x="1441123" y="1876982"/>
              <a:ext cx="4860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9000" i="1">
                  <a:ln w="117475">
                    <a:solidFill>
                      <a:srgbClr val="82B3FF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2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从我做起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428423" y="1875031"/>
              <a:ext cx="4860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9000" i="1">
                  <a:ln w="85725">
                    <a:solidFill>
                      <a:schemeClr val="bg1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1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从我做起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432657" y="1871741"/>
              <a:ext cx="4860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9000" i="1">
                  <a:solidFill>
                    <a:srgbClr val="5D9BFF"/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从我做起</a:t>
              </a: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897518" y="4837526"/>
            <a:ext cx="1692000" cy="374571"/>
          </a:xfrm>
          <a:prstGeom prst="roundRect">
            <a:avLst/>
          </a:prstGeom>
          <a:solidFill>
            <a:srgbClr val="FEEB95"/>
          </a:solidFill>
          <a:ln>
            <a:solidFill>
              <a:srgbClr val="82B3FF"/>
            </a:solidFill>
          </a:ln>
        </p:spPr>
        <p:txBody>
          <a:bodyPr wrap="square" tIns="72000" rtlCol="0" anchor="ctr">
            <a:no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</a:rPr>
              <a:t>班主任：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</a:rPr>
              <a:t>XXX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977009" y="4837526"/>
            <a:ext cx="1764000" cy="374571"/>
          </a:xfrm>
          <a:prstGeom prst="roundRect">
            <a:avLst/>
          </a:prstGeom>
          <a:solidFill>
            <a:srgbClr val="FEEB95"/>
          </a:solidFill>
          <a:ln>
            <a:solidFill>
              <a:srgbClr val="82B3FF"/>
            </a:solidFill>
          </a:ln>
        </p:spPr>
        <p:txBody>
          <a:bodyPr wrap="square" tIns="72000" rtlCol="0" anchor="ctr">
            <a:no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</a:rPr>
              <a:t>班会日期：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</a:rPr>
              <a:t>20XX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汉仪润圆-75W" panose="00020600040101010101" pitchFamily="18" charset="-122"/>
              <a:ea typeface="汉仪润圆-75W" panose="00020600040101010101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01541" y="4041817"/>
            <a:ext cx="6817989" cy="642504"/>
            <a:chOff x="801541" y="3991015"/>
            <a:chExt cx="6817989" cy="642504"/>
          </a:xfrm>
        </p:grpSpPr>
        <p:sp>
          <p:nvSpPr>
            <p:cNvPr id="32" name="文本框 31"/>
            <p:cNvSpPr txBox="1"/>
            <p:nvPr/>
          </p:nvSpPr>
          <p:spPr>
            <a:xfrm>
              <a:off x="801541" y="4056486"/>
              <a:ext cx="6817989" cy="553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0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学校</a:t>
              </a:r>
              <a:r>
                <a:rPr lang="en-US" altLang="zh-CN" sz="30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20XX</a:t>
              </a:r>
              <a:r>
                <a:rPr lang="zh-CN" altLang="en-US" sz="30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新学期主题班会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897518" y="3991015"/>
              <a:ext cx="6581311" cy="642504"/>
              <a:chOff x="897518" y="4077640"/>
              <a:chExt cx="6581311" cy="642504"/>
            </a:xfrm>
          </p:grpSpPr>
          <p:cxnSp>
            <p:nvCxnSpPr>
              <p:cNvPr id="63" name="直接连接符 62"/>
              <p:cNvCxnSpPr/>
              <p:nvPr/>
            </p:nvCxnSpPr>
            <p:spPr>
              <a:xfrm flipV="1">
                <a:off x="897518" y="4077640"/>
                <a:ext cx="6581311" cy="26971"/>
              </a:xfrm>
              <a:prstGeom prst="line">
                <a:avLst/>
              </a:prstGeom>
              <a:ln>
                <a:solidFill>
                  <a:srgbClr val="5D9BFF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 flipV="1">
                <a:off x="897518" y="4693173"/>
                <a:ext cx="6581311" cy="26971"/>
              </a:xfrm>
              <a:prstGeom prst="line">
                <a:avLst/>
              </a:prstGeom>
              <a:ln>
                <a:solidFill>
                  <a:srgbClr val="5D9BFF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5325" y="1811867"/>
            <a:ext cx="10764838" cy="3937000"/>
          </a:xfrm>
          <a:prstGeom prst="rect">
            <a:avLst/>
          </a:prstGeom>
          <a:solidFill>
            <a:schemeClr val="bg1"/>
          </a:solidFill>
          <a:ln w="25400">
            <a:solidFill>
              <a:srgbClr val="82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0" name="图片 39" hidden="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14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95082" y="5984875"/>
            <a:ext cx="1813810" cy="625788"/>
          </a:xfrm>
          <a:custGeom>
            <a:avLst/>
            <a:gdLst>
              <a:gd name="connsiteX0" fmla="*/ 2001187 w 4002374"/>
              <a:gd name="connsiteY0" fmla="*/ 0 h 625788"/>
              <a:gd name="connsiteX1" fmla="*/ 4002374 w 4002374"/>
              <a:gd name="connsiteY1" fmla="*/ 312894 h 625788"/>
              <a:gd name="connsiteX2" fmla="*/ 2001187 w 4002374"/>
              <a:gd name="connsiteY2" fmla="*/ 625788 h 625788"/>
              <a:gd name="connsiteX3" fmla="*/ 0 w 4002374"/>
              <a:gd name="connsiteY3" fmla="*/ 312894 h 625788"/>
              <a:gd name="connsiteX4" fmla="*/ 2001187 w 4002374"/>
              <a:gd name="connsiteY4" fmla="*/ 0 h 62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2374" h="625788">
                <a:moveTo>
                  <a:pt x="2001187" y="0"/>
                </a:moveTo>
                <a:cubicBezTo>
                  <a:pt x="3106412" y="0"/>
                  <a:pt x="4002374" y="140087"/>
                  <a:pt x="4002374" y="312894"/>
                </a:cubicBezTo>
                <a:cubicBezTo>
                  <a:pt x="4002374" y="485701"/>
                  <a:pt x="3106412" y="625788"/>
                  <a:pt x="2001187" y="625788"/>
                </a:cubicBezTo>
                <a:cubicBezTo>
                  <a:pt x="895962" y="625788"/>
                  <a:pt x="0" y="485701"/>
                  <a:pt x="0" y="312894"/>
                </a:cubicBezTo>
                <a:cubicBezTo>
                  <a:pt x="0" y="140087"/>
                  <a:pt x="895962" y="0"/>
                  <a:pt x="2001187" y="0"/>
                </a:cubicBezTo>
                <a:close/>
              </a:path>
            </a:pathLst>
          </a:custGeom>
        </p:spPr>
      </p:pic>
      <p:sp>
        <p:nvSpPr>
          <p:cNvPr id="14" name="任意多边形: 形状 19" hidden="1"/>
          <p:cNvSpPr/>
          <p:nvPr/>
        </p:nvSpPr>
        <p:spPr>
          <a:xfrm>
            <a:off x="7617796" y="3445147"/>
            <a:ext cx="4582508" cy="3412853"/>
          </a:xfrm>
          <a:custGeom>
            <a:avLst/>
            <a:gdLst>
              <a:gd name="connsiteX0" fmla="*/ 5813170 w 5813170"/>
              <a:gd name="connsiteY0" fmla="*/ 0 h 5588146"/>
              <a:gd name="connsiteX1" fmla="*/ 5593211 w 5813170"/>
              <a:gd name="connsiteY1" fmla="*/ 30793 h 5588146"/>
              <a:gd name="connsiteX2" fmla="*/ 3923783 w 5813170"/>
              <a:gd name="connsiteY2" fmla="*/ 553013 h 5588146"/>
              <a:gd name="connsiteX3" fmla="*/ 3402013 w 5813170"/>
              <a:gd name="connsiteY3" fmla="*/ 1780409 h 5588146"/>
              <a:gd name="connsiteX4" fmla="*/ 3285321 w 5813170"/>
              <a:gd name="connsiteY4" fmla="*/ 3135126 h 5588146"/>
              <a:gd name="connsiteX5" fmla="*/ 3081896 w 5813170"/>
              <a:gd name="connsiteY5" fmla="*/ 3702880 h 5588146"/>
              <a:gd name="connsiteX6" fmla="*/ 2625599 w 5813170"/>
              <a:gd name="connsiteY6" fmla="*/ 4137917 h 5588146"/>
              <a:gd name="connsiteX7" fmla="*/ 1833320 w 5813170"/>
              <a:gd name="connsiteY7" fmla="*/ 4479214 h 5588146"/>
              <a:gd name="connsiteX8" fmla="*/ 593523 w 5813170"/>
              <a:gd name="connsiteY8" fmla="*/ 4753346 h 5588146"/>
              <a:gd name="connsiteX9" fmla="*/ 1126 w 5813170"/>
              <a:gd name="connsiteY9" fmla="*/ 5588146 h 5588146"/>
              <a:gd name="connsiteX10" fmla="*/ 5813170 w 5813170"/>
              <a:gd name="connsiteY10" fmla="*/ 5588146 h 5588146"/>
              <a:gd name="connsiteX0-1" fmla="*/ 5824836 w 5824836"/>
              <a:gd name="connsiteY0-2" fmla="*/ 377722 h 5557548"/>
              <a:gd name="connsiteX1-3" fmla="*/ 5593211 w 5824836"/>
              <a:gd name="connsiteY1-4" fmla="*/ 195 h 5557548"/>
              <a:gd name="connsiteX2-5" fmla="*/ 3923783 w 5824836"/>
              <a:gd name="connsiteY2-6" fmla="*/ 522415 h 5557548"/>
              <a:gd name="connsiteX3-7" fmla="*/ 3402013 w 5824836"/>
              <a:gd name="connsiteY3-8" fmla="*/ 1749811 h 5557548"/>
              <a:gd name="connsiteX4-9" fmla="*/ 3285321 w 5824836"/>
              <a:gd name="connsiteY4-10" fmla="*/ 3104528 h 5557548"/>
              <a:gd name="connsiteX5-11" fmla="*/ 3081896 w 5824836"/>
              <a:gd name="connsiteY5-12" fmla="*/ 3672282 h 5557548"/>
              <a:gd name="connsiteX6-13" fmla="*/ 2625599 w 5824836"/>
              <a:gd name="connsiteY6-14" fmla="*/ 4107319 h 5557548"/>
              <a:gd name="connsiteX7-15" fmla="*/ 1833320 w 5824836"/>
              <a:gd name="connsiteY7-16" fmla="*/ 4448616 h 5557548"/>
              <a:gd name="connsiteX8-17" fmla="*/ 593523 w 5824836"/>
              <a:gd name="connsiteY8-18" fmla="*/ 4722748 h 5557548"/>
              <a:gd name="connsiteX9-19" fmla="*/ 1126 w 5824836"/>
              <a:gd name="connsiteY9-20" fmla="*/ 5557548 h 5557548"/>
              <a:gd name="connsiteX10-21" fmla="*/ 5813170 w 5824836"/>
              <a:gd name="connsiteY10-22" fmla="*/ 5557548 h 5557548"/>
              <a:gd name="connsiteX11" fmla="*/ 5824836 w 5824836"/>
              <a:gd name="connsiteY11" fmla="*/ 377722 h 5557548"/>
              <a:gd name="connsiteX0-23" fmla="*/ 5824836 w 5824836"/>
              <a:gd name="connsiteY0-24" fmla="*/ 109782 h 5289608"/>
              <a:gd name="connsiteX1-25" fmla="*/ 5359885 w 5824836"/>
              <a:gd name="connsiteY1-26" fmla="*/ 580 h 5289608"/>
              <a:gd name="connsiteX2-27" fmla="*/ 3923783 w 5824836"/>
              <a:gd name="connsiteY2-28" fmla="*/ 254475 h 5289608"/>
              <a:gd name="connsiteX3-29" fmla="*/ 3402013 w 5824836"/>
              <a:gd name="connsiteY3-30" fmla="*/ 1481871 h 5289608"/>
              <a:gd name="connsiteX4-31" fmla="*/ 3285321 w 5824836"/>
              <a:gd name="connsiteY4-32" fmla="*/ 2836588 h 5289608"/>
              <a:gd name="connsiteX5-33" fmla="*/ 3081896 w 5824836"/>
              <a:gd name="connsiteY5-34" fmla="*/ 3404342 h 5289608"/>
              <a:gd name="connsiteX6-35" fmla="*/ 2625599 w 5824836"/>
              <a:gd name="connsiteY6-36" fmla="*/ 3839379 h 5289608"/>
              <a:gd name="connsiteX7-37" fmla="*/ 1833320 w 5824836"/>
              <a:gd name="connsiteY7-38" fmla="*/ 4180676 h 5289608"/>
              <a:gd name="connsiteX8-39" fmla="*/ 593523 w 5824836"/>
              <a:gd name="connsiteY8-40" fmla="*/ 4454808 h 5289608"/>
              <a:gd name="connsiteX9-41" fmla="*/ 1126 w 5824836"/>
              <a:gd name="connsiteY9-42" fmla="*/ 5289608 h 5289608"/>
              <a:gd name="connsiteX10-43" fmla="*/ 5813170 w 5824836"/>
              <a:gd name="connsiteY10-44" fmla="*/ 5289608 h 5289608"/>
              <a:gd name="connsiteX11-45" fmla="*/ 5824836 w 5824836"/>
              <a:gd name="connsiteY11-46" fmla="*/ 109782 h 5289608"/>
              <a:gd name="connsiteX0-47" fmla="*/ 5824836 w 5824836"/>
              <a:gd name="connsiteY0-48" fmla="*/ 109782 h 5289608"/>
              <a:gd name="connsiteX1-49" fmla="*/ 5359885 w 5824836"/>
              <a:gd name="connsiteY1-50" fmla="*/ 580 h 5289608"/>
              <a:gd name="connsiteX2-51" fmla="*/ 4075444 w 5824836"/>
              <a:gd name="connsiteY2-52" fmla="*/ 534466 h 5289608"/>
              <a:gd name="connsiteX3-53" fmla="*/ 3402013 w 5824836"/>
              <a:gd name="connsiteY3-54" fmla="*/ 1481871 h 5289608"/>
              <a:gd name="connsiteX4-55" fmla="*/ 3285321 w 5824836"/>
              <a:gd name="connsiteY4-56" fmla="*/ 2836588 h 5289608"/>
              <a:gd name="connsiteX5-57" fmla="*/ 3081896 w 5824836"/>
              <a:gd name="connsiteY5-58" fmla="*/ 3404342 h 5289608"/>
              <a:gd name="connsiteX6-59" fmla="*/ 2625599 w 5824836"/>
              <a:gd name="connsiteY6-60" fmla="*/ 3839379 h 5289608"/>
              <a:gd name="connsiteX7-61" fmla="*/ 1833320 w 5824836"/>
              <a:gd name="connsiteY7-62" fmla="*/ 4180676 h 5289608"/>
              <a:gd name="connsiteX8-63" fmla="*/ 593523 w 5824836"/>
              <a:gd name="connsiteY8-64" fmla="*/ 4454808 h 5289608"/>
              <a:gd name="connsiteX9-65" fmla="*/ 1126 w 5824836"/>
              <a:gd name="connsiteY9-66" fmla="*/ 5289608 h 5289608"/>
              <a:gd name="connsiteX10-67" fmla="*/ 5813170 w 5824836"/>
              <a:gd name="connsiteY10-68" fmla="*/ 5289608 h 5289608"/>
              <a:gd name="connsiteX11-69" fmla="*/ 5824836 w 5824836"/>
              <a:gd name="connsiteY11-70" fmla="*/ 109782 h 5289608"/>
              <a:gd name="connsiteX0-71" fmla="*/ 5824836 w 5824836"/>
              <a:gd name="connsiteY0-72" fmla="*/ 40396 h 5220222"/>
              <a:gd name="connsiteX1-73" fmla="*/ 5184891 w 5824836"/>
              <a:gd name="connsiteY1-74" fmla="*/ 1192 h 5220222"/>
              <a:gd name="connsiteX2-75" fmla="*/ 4075444 w 5824836"/>
              <a:gd name="connsiteY2-76" fmla="*/ 465080 h 5220222"/>
              <a:gd name="connsiteX3-77" fmla="*/ 3402013 w 5824836"/>
              <a:gd name="connsiteY3-78" fmla="*/ 1412485 h 5220222"/>
              <a:gd name="connsiteX4-79" fmla="*/ 3285321 w 5824836"/>
              <a:gd name="connsiteY4-80" fmla="*/ 2767202 h 5220222"/>
              <a:gd name="connsiteX5-81" fmla="*/ 3081896 w 5824836"/>
              <a:gd name="connsiteY5-82" fmla="*/ 3334956 h 5220222"/>
              <a:gd name="connsiteX6-83" fmla="*/ 2625599 w 5824836"/>
              <a:gd name="connsiteY6-84" fmla="*/ 3769993 h 5220222"/>
              <a:gd name="connsiteX7-85" fmla="*/ 1833320 w 5824836"/>
              <a:gd name="connsiteY7-86" fmla="*/ 4111290 h 5220222"/>
              <a:gd name="connsiteX8-87" fmla="*/ 593523 w 5824836"/>
              <a:gd name="connsiteY8-88" fmla="*/ 4385422 h 5220222"/>
              <a:gd name="connsiteX9-89" fmla="*/ 1126 w 5824836"/>
              <a:gd name="connsiteY9-90" fmla="*/ 5220222 h 5220222"/>
              <a:gd name="connsiteX10-91" fmla="*/ 5813170 w 5824836"/>
              <a:gd name="connsiteY10-92" fmla="*/ 5220222 h 5220222"/>
              <a:gd name="connsiteX11-93" fmla="*/ 5824836 w 5824836"/>
              <a:gd name="connsiteY11-94" fmla="*/ 40396 h 5220222"/>
              <a:gd name="connsiteX0-95" fmla="*/ 5824333 w 5824333"/>
              <a:gd name="connsiteY0-96" fmla="*/ 40396 h 5220222"/>
              <a:gd name="connsiteX1-97" fmla="*/ 5184388 w 5824333"/>
              <a:gd name="connsiteY1-98" fmla="*/ 1192 h 5220222"/>
              <a:gd name="connsiteX2-99" fmla="*/ 4074941 w 5824333"/>
              <a:gd name="connsiteY2-100" fmla="*/ 465080 h 5220222"/>
              <a:gd name="connsiteX3-101" fmla="*/ 3401510 w 5824333"/>
              <a:gd name="connsiteY3-102" fmla="*/ 1412485 h 5220222"/>
              <a:gd name="connsiteX4-103" fmla="*/ 3284818 w 5824333"/>
              <a:gd name="connsiteY4-104" fmla="*/ 2767202 h 5220222"/>
              <a:gd name="connsiteX5-105" fmla="*/ 3081393 w 5824333"/>
              <a:gd name="connsiteY5-106" fmla="*/ 3334956 h 5220222"/>
              <a:gd name="connsiteX6-107" fmla="*/ 2625096 w 5824333"/>
              <a:gd name="connsiteY6-108" fmla="*/ 3769993 h 5220222"/>
              <a:gd name="connsiteX7-109" fmla="*/ 1832817 w 5824333"/>
              <a:gd name="connsiteY7-110" fmla="*/ 4111290 h 5220222"/>
              <a:gd name="connsiteX8-111" fmla="*/ 838012 w 5824333"/>
              <a:gd name="connsiteY8-112" fmla="*/ 4408755 h 5220222"/>
              <a:gd name="connsiteX9-113" fmla="*/ 623 w 5824333"/>
              <a:gd name="connsiteY9-114" fmla="*/ 5220222 h 5220222"/>
              <a:gd name="connsiteX10-115" fmla="*/ 5812667 w 5824333"/>
              <a:gd name="connsiteY10-116" fmla="*/ 5220222 h 5220222"/>
              <a:gd name="connsiteX11-117" fmla="*/ 5824333 w 5824333"/>
              <a:gd name="connsiteY11-118" fmla="*/ 40396 h 5220222"/>
              <a:gd name="connsiteX0-119" fmla="*/ 5824333 w 5824333"/>
              <a:gd name="connsiteY0-120" fmla="*/ 40396 h 5220222"/>
              <a:gd name="connsiteX1-121" fmla="*/ 5184388 w 5824333"/>
              <a:gd name="connsiteY1-122" fmla="*/ 1192 h 5220222"/>
              <a:gd name="connsiteX2-123" fmla="*/ 4074941 w 5824333"/>
              <a:gd name="connsiteY2-124" fmla="*/ 465080 h 5220222"/>
              <a:gd name="connsiteX3-125" fmla="*/ 3401510 w 5824333"/>
              <a:gd name="connsiteY3-126" fmla="*/ 1412485 h 5220222"/>
              <a:gd name="connsiteX4-127" fmla="*/ 3284818 w 5824333"/>
              <a:gd name="connsiteY4-128" fmla="*/ 2767202 h 5220222"/>
              <a:gd name="connsiteX5-129" fmla="*/ 3081393 w 5824333"/>
              <a:gd name="connsiteY5-130" fmla="*/ 3334956 h 5220222"/>
              <a:gd name="connsiteX6-131" fmla="*/ 2636763 w 5824333"/>
              <a:gd name="connsiteY6-132" fmla="*/ 3886656 h 5220222"/>
              <a:gd name="connsiteX7-133" fmla="*/ 1832817 w 5824333"/>
              <a:gd name="connsiteY7-134" fmla="*/ 4111290 h 5220222"/>
              <a:gd name="connsiteX8-135" fmla="*/ 838012 w 5824333"/>
              <a:gd name="connsiteY8-136" fmla="*/ 4408755 h 5220222"/>
              <a:gd name="connsiteX9-137" fmla="*/ 623 w 5824333"/>
              <a:gd name="connsiteY9-138" fmla="*/ 5220222 h 5220222"/>
              <a:gd name="connsiteX10-139" fmla="*/ 5812667 w 5824333"/>
              <a:gd name="connsiteY10-140" fmla="*/ 5220222 h 5220222"/>
              <a:gd name="connsiteX11-141" fmla="*/ 5824333 w 5824333"/>
              <a:gd name="connsiteY11-142" fmla="*/ 40396 h 52202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45" y="connsiteY11-46"/>
              </a:cxn>
            </a:cxnLst>
            <a:rect l="l" t="t" r="r" b="b"/>
            <a:pathLst>
              <a:path w="5824333" h="5220222">
                <a:moveTo>
                  <a:pt x="5824333" y="40396"/>
                </a:moveTo>
                <a:cubicBezTo>
                  <a:pt x="5751013" y="50660"/>
                  <a:pt x="5257708" y="-9072"/>
                  <a:pt x="5184388" y="1192"/>
                </a:cubicBezTo>
                <a:cubicBezTo>
                  <a:pt x="4570389" y="73827"/>
                  <a:pt x="4372087" y="229864"/>
                  <a:pt x="4074941" y="465080"/>
                </a:cubicBezTo>
                <a:cubicBezTo>
                  <a:pt x="3777795" y="700296"/>
                  <a:pt x="3454581" y="961503"/>
                  <a:pt x="3401510" y="1412485"/>
                </a:cubicBezTo>
                <a:cubicBezTo>
                  <a:pt x="3348439" y="1861695"/>
                  <a:pt x="3366156" y="2319764"/>
                  <a:pt x="3284818" y="2767202"/>
                </a:cubicBezTo>
                <a:cubicBezTo>
                  <a:pt x="3249465" y="2965312"/>
                  <a:pt x="3191079" y="3165113"/>
                  <a:pt x="3081393" y="3334956"/>
                </a:cubicBezTo>
                <a:cubicBezTo>
                  <a:pt x="2968245" y="3513578"/>
                  <a:pt x="2813613" y="3771656"/>
                  <a:pt x="2636763" y="3886656"/>
                </a:cubicBezTo>
                <a:cubicBezTo>
                  <a:pt x="2392750" y="4044017"/>
                  <a:pt x="2132609" y="4024274"/>
                  <a:pt x="1832817" y="4111290"/>
                </a:cubicBezTo>
                <a:cubicBezTo>
                  <a:pt x="1533025" y="4198306"/>
                  <a:pt x="1225373" y="4235449"/>
                  <a:pt x="838012" y="4408755"/>
                </a:cubicBezTo>
                <a:cubicBezTo>
                  <a:pt x="507345" y="4557338"/>
                  <a:pt x="-20638" y="4877073"/>
                  <a:pt x="623" y="5220222"/>
                </a:cubicBezTo>
                <a:lnTo>
                  <a:pt x="5812667" y="5220222"/>
                </a:lnTo>
                <a:cubicBezTo>
                  <a:pt x="5812667" y="3357507"/>
                  <a:pt x="5824333" y="1903111"/>
                  <a:pt x="5824333" y="40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</p:txBody>
      </p:sp>
      <p:pic>
        <p:nvPicPr>
          <p:cNvPr id="23" name="图片 22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030" y="1190965"/>
            <a:ext cx="3606167" cy="5075346"/>
          </a:xfrm>
          <a:prstGeom prst="rect">
            <a:avLst/>
          </a:prstGeom>
        </p:spPr>
      </p:pic>
      <p:pic>
        <p:nvPicPr>
          <p:cNvPr id="4" name="图片 3" descr="图标&#10;&#10;描述已自动生成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706" y="3717560"/>
            <a:ext cx="4529944" cy="2502194"/>
          </a:xfrm>
          <a:prstGeom prst="rect">
            <a:avLst/>
          </a:prstGeom>
        </p:spPr>
      </p:pic>
      <p:pic>
        <p:nvPicPr>
          <p:cNvPr id="9" name="图片 8" descr="杯子里有咖啡&#10;&#10;描述已自动生成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3551" y="3336901"/>
            <a:ext cx="3596019" cy="1751105"/>
          </a:xfrm>
          <a:prstGeom prst="rect">
            <a:avLst/>
          </a:prstGeom>
        </p:spPr>
      </p:pic>
      <p:pic>
        <p:nvPicPr>
          <p:cNvPr id="6" name="图片 5" descr="盘子上的甜点&#10;&#10;中度可信度描述已自动生成" hidden="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7684" y="3595945"/>
            <a:ext cx="1988692" cy="891553"/>
          </a:xfrm>
          <a:prstGeom prst="rect">
            <a:avLst/>
          </a:prstGeom>
        </p:spPr>
      </p:pic>
      <p:pic>
        <p:nvPicPr>
          <p:cNvPr id="22" name="图片 21" hidden="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935286" y="0"/>
            <a:ext cx="1325946" cy="1151891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勤俭节约古诗</a:t>
            </a:r>
          </a:p>
        </p:txBody>
      </p:sp>
      <p:sp>
        <p:nvSpPr>
          <p:cNvPr id="11" name="矩形 10"/>
          <p:cNvSpPr/>
          <p:nvPr/>
        </p:nvSpPr>
        <p:spPr>
          <a:xfrm>
            <a:off x="7289800" y="1811867"/>
            <a:ext cx="4206875" cy="3937000"/>
          </a:xfrm>
          <a:prstGeom prst="rect">
            <a:avLst/>
          </a:prstGeom>
          <a:gradFill flip="none" rotWithShape="1">
            <a:gsLst>
              <a:gs pos="0">
                <a:srgbClr val="82B3FF">
                  <a:alpha val="50000"/>
                </a:srgbClr>
              </a:gs>
              <a:gs pos="100000">
                <a:srgbClr val="82B3FF">
                  <a:alpha val="0"/>
                </a:srgb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869345" y="2379249"/>
            <a:ext cx="2400657" cy="2964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悯农二首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  <a:p>
            <a:pPr algn="ctr"/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春种一粒粟，秋收万颗子。 </a:t>
            </a:r>
          </a:p>
          <a:p>
            <a:pPr algn="ctr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四海无闲田，农夫犹饿死。</a:t>
            </a:r>
          </a:p>
          <a:p>
            <a:pPr algn="ctr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锄禾日当午，汗滴禾下土。 </a:t>
            </a:r>
          </a:p>
          <a:p>
            <a:pPr algn="ctr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谁知盘中餐，粒粒皆辛苦。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1828" y="1811397"/>
            <a:ext cx="3760810" cy="39188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1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蓝色的天空&#10;&#10;中度可信度描述已自动生成" hidden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6182"/>
            <a:ext cx="12204896" cy="1768832"/>
          </a:xfrm>
          <a:prstGeom prst="rect">
            <a:avLst/>
          </a:prstGeom>
        </p:spPr>
      </p:pic>
      <p:pic>
        <p:nvPicPr>
          <p:cNvPr id="16" name="图片 15" descr="卡通人物&#10;&#10;中度可信度描述已自动生成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3800" y="1448484"/>
            <a:ext cx="3350656" cy="4536391"/>
          </a:xfrm>
          <a:prstGeom prst="rect">
            <a:avLst/>
          </a:prstGeom>
        </p:spPr>
      </p:pic>
      <p:pic>
        <p:nvPicPr>
          <p:cNvPr id="18" name="图片 17" descr="夜晚的星空&#10;&#10;描述已自动生成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511" y="0"/>
            <a:ext cx="11430000" cy="6858000"/>
          </a:xfrm>
          <a:prstGeom prst="rect">
            <a:avLst/>
          </a:prstGeom>
        </p:spPr>
      </p:pic>
      <p:pic>
        <p:nvPicPr>
          <p:cNvPr id="22" name="图片 21" descr="夜晚的星空&#10;&#10;描述已自动生成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479" y="323279"/>
            <a:ext cx="11430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1889375" y="2170104"/>
            <a:ext cx="3415822" cy="3415822"/>
            <a:chOff x="1490134" y="1470333"/>
            <a:chExt cx="3415822" cy="3415822"/>
          </a:xfrm>
        </p:grpSpPr>
        <p:grpSp>
          <p:nvGrpSpPr>
            <p:cNvPr id="7" name="组合 6"/>
            <p:cNvGrpSpPr/>
            <p:nvPr/>
          </p:nvGrpSpPr>
          <p:grpSpPr>
            <a:xfrm>
              <a:off x="1490134" y="1470333"/>
              <a:ext cx="3415822" cy="3415822"/>
              <a:chOff x="1490134" y="1470333"/>
              <a:chExt cx="3415822" cy="3415822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1490134" y="1470333"/>
                <a:ext cx="3415822" cy="3415822"/>
              </a:xfrm>
              <a:prstGeom prst="ellipse">
                <a:avLst/>
              </a:prstGeom>
              <a:solidFill>
                <a:srgbClr val="82B3FF"/>
              </a:solidFill>
              <a:ln w="3175">
                <a:solidFill>
                  <a:srgbClr val="5D9B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694768" y="1674967"/>
                <a:ext cx="3006555" cy="3006555"/>
              </a:xfrm>
              <a:prstGeom prst="ellipse">
                <a:avLst/>
              </a:prstGeom>
              <a:solidFill>
                <a:srgbClr val="82B3FF"/>
              </a:solidFill>
              <a:ln w="15875">
                <a:solidFill>
                  <a:schemeClr val="bg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" name="文本框 2"/>
            <p:cNvSpPr txBox="1"/>
            <p:nvPr/>
          </p:nvSpPr>
          <p:spPr>
            <a:xfrm>
              <a:off x="1968978" y="2638409"/>
              <a:ext cx="2577622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不畏寒冷外在</a:t>
              </a:r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打拼</a:t>
              </a:r>
              <a:r>
                <a:rPr lang="zh-CN" altLang="zh-CN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每天别在车内的司机内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金钱的来之不易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1230" y="2169795"/>
            <a:ext cx="4333875" cy="28892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形用户界面&#10;&#10;中度可信度描述已自动生成" hidden="1"/>
          <p:cNvPicPr>
            <a:picLocks noChangeAspect="1"/>
          </p:cNvPicPr>
          <p:nvPr/>
        </p:nvPicPr>
        <p:blipFill>
          <a:blip r:embed="rId2">
            <a:alphaModFix amt="53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5173"/>
                    </a14:imgEffect>
                    <a14:imgEffect>
                      <a14:saturation sat="7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23221"/>
            <a:ext cx="12719464" cy="634913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金钱的来之不易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129578" y="1879245"/>
            <a:ext cx="3415822" cy="3415822"/>
            <a:chOff x="1490134" y="1470333"/>
            <a:chExt cx="3415822" cy="3415822"/>
          </a:xfrm>
        </p:grpSpPr>
        <p:grpSp>
          <p:nvGrpSpPr>
            <p:cNvPr id="9" name="组合 8"/>
            <p:cNvGrpSpPr/>
            <p:nvPr/>
          </p:nvGrpSpPr>
          <p:grpSpPr>
            <a:xfrm>
              <a:off x="1490134" y="1470333"/>
              <a:ext cx="3415822" cy="3415822"/>
              <a:chOff x="1490134" y="1470333"/>
              <a:chExt cx="3415822" cy="3415822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1490134" y="1470333"/>
                <a:ext cx="3415822" cy="3415822"/>
              </a:xfrm>
              <a:prstGeom prst="ellipse">
                <a:avLst/>
              </a:prstGeom>
              <a:solidFill>
                <a:srgbClr val="FEE57A"/>
              </a:solidFill>
              <a:ln w="3175">
                <a:solidFill>
                  <a:srgbClr val="5D9B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1694768" y="1674967"/>
                <a:ext cx="3006555" cy="300655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5D9BFF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1968978" y="2638409"/>
              <a:ext cx="2577622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烈日下的交警，站在几十米的高处工作</a:t>
              </a:r>
              <a:endParaRPr lang="zh-CN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816" y="2364985"/>
            <a:ext cx="3048006" cy="304800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8916" y="2750850"/>
            <a:ext cx="2274921" cy="22749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50529"/>
            <a:ext cx="12192000" cy="4556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8601" y="2786743"/>
            <a:ext cx="4101737" cy="41017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327" y="30480"/>
            <a:ext cx="6858000" cy="6858000"/>
          </a:xfrm>
          <a:prstGeom prst="rect">
            <a:avLst/>
          </a:prstGeom>
        </p:spPr>
      </p:pic>
      <p:grpSp>
        <p:nvGrpSpPr>
          <p:cNvPr id="95" name="组合 94"/>
          <p:cNvGrpSpPr/>
          <p:nvPr/>
        </p:nvGrpSpPr>
        <p:grpSpPr>
          <a:xfrm>
            <a:off x="695325" y="584217"/>
            <a:ext cx="1117258" cy="227755"/>
            <a:chOff x="3619500" y="0"/>
            <a:chExt cx="1888679" cy="385010"/>
          </a:xfrm>
          <a:solidFill>
            <a:srgbClr val="FEE57A"/>
          </a:solidFill>
        </p:grpSpPr>
        <p:sp>
          <p:nvSpPr>
            <p:cNvPr id="90" name="箭头: V 形 89"/>
            <p:cNvSpPr/>
            <p:nvPr/>
          </p:nvSpPr>
          <p:spPr>
            <a:xfrm>
              <a:off x="361950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箭头: V 形 90"/>
            <p:cNvSpPr/>
            <p:nvPr/>
          </p:nvSpPr>
          <p:spPr>
            <a:xfrm>
              <a:off x="400277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箭头: V 形 91"/>
            <p:cNvSpPr/>
            <p:nvPr/>
          </p:nvSpPr>
          <p:spPr>
            <a:xfrm>
              <a:off x="438604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箭头: V 形 92"/>
            <p:cNvSpPr/>
            <p:nvPr/>
          </p:nvSpPr>
          <p:spPr>
            <a:xfrm>
              <a:off x="476931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箭头: V 形 93"/>
            <p:cNvSpPr/>
            <p:nvPr/>
          </p:nvSpPr>
          <p:spPr>
            <a:xfrm>
              <a:off x="5152579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73" name="文本框 72"/>
          <p:cNvSpPr txBox="1"/>
          <p:nvPr/>
        </p:nvSpPr>
        <p:spPr>
          <a:xfrm>
            <a:off x="1981835" y="1821666"/>
            <a:ext cx="405130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>
                <a:solidFill>
                  <a:schemeClr val="tx1">
                    <a:lumMod val="75000"/>
                    <a:lumOff val="2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  <a:cs typeface="汉仪帅线体简" panose="00020600040101010101" charset="-122"/>
                <a:sym typeface="Arial" panose="020B0604020202020204" pitchFamily="34" charset="0"/>
              </a:rPr>
              <a:t>PART 03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496933" y="4403369"/>
            <a:ext cx="6845508" cy="616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Arial" panose="020B0604020202020204" pitchFamily="34" charset="0"/>
              </a:rPr>
              <a:t>勤俭节约是中华民族的传统美德。吃光盘中餐不仅是美德，更是责任。每一个人都要从自身做起、从点滴做起，养成健康文明的生活方式，掀起浪费可耻、节约为荣的餐桌新风。</a:t>
            </a:r>
          </a:p>
        </p:txBody>
      </p:sp>
      <p:grpSp>
        <p:nvGrpSpPr>
          <p:cNvPr id="69" name="组合 68"/>
          <p:cNvGrpSpPr/>
          <p:nvPr/>
        </p:nvGrpSpPr>
        <p:grpSpPr>
          <a:xfrm>
            <a:off x="-1144527" y="2957713"/>
            <a:ext cx="10127380" cy="1092607"/>
            <a:chOff x="1486761" y="5450616"/>
            <a:chExt cx="4860000" cy="2117311"/>
          </a:xfrm>
        </p:grpSpPr>
        <p:sp>
          <p:nvSpPr>
            <p:cNvPr id="70" name="文本框 69"/>
            <p:cNvSpPr txBox="1"/>
            <p:nvPr/>
          </p:nvSpPr>
          <p:spPr>
            <a:xfrm>
              <a:off x="1486761" y="5450616"/>
              <a:ext cx="4860000" cy="2117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500">
                  <a:ln w="117475">
                    <a:solidFill>
                      <a:srgbClr val="82B3FF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2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怎样做到勤俭节约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486761" y="5450616"/>
              <a:ext cx="4860000" cy="2117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500">
                  <a:ln w="85725">
                    <a:solidFill>
                      <a:schemeClr val="bg1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1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怎样做到勤俭节约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486761" y="5450616"/>
              <a:ext cx="4860000" cy="2117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500" dirty="0">
                  <a:solidFill>
                    <a:srgbClr val="5D9BFF"/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怎样做到勤俭节约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decel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44270" y="2910840"/>
            <a:ext cx="474853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随时关上水龙头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，别让水白流。</a:t>
            </a:r>
          </a:p>
          <a:p>
            <a:pPr>
              <a:lnSpc>
                <a:spcPct val="150000"/>
              </a:lnSpc>
            </a:pP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经常查漏流寡流，尽量一水多用，养成节水好习惯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节约用水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9397" y="934512"/>
            <a:ext cx="7802890" cy="52019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205220" y="2867660"/>
            <a:ext cx="444944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养成随手关灯的好习惯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，家中照明灯泡可用小功率或者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LED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灯拔掉不用的插头，不要让电视机长时间处于待机状态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。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节约用电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7559" y="1101783"/>
            <a:ext cx="6982416" cy="4654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5325" y="1828800"/>
            <a:ext cx="10764838" cy="3937000"/>
          </a:xfrm>
          <a:prstGeom prst="rect">
            <a:avLst/>
          </a:prstGeom>
          <a:solidFill>
            <a:schemeClr val="bg1"/>
          </a:solidFill>
          <a:ln w="25400">
            <a:solidFill>
              <a:srgbClr val="82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31963" y="2624157"/>
            <a:ext cx="4755976" cy="2346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节约使用练习本，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不要随便扔掉白纸，充分利用纸的空白处。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不用或少用贴膜纸张、一次性水杯、饮料纸包装等不可再利用的纸制品。购买纸张时尽量选择再生纸。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节约用纸</a:t>
            </a:r>
          </a:p>
        </p:txBody>
      </p:sp>
      <p:sp>
        <p:nvSpPr>
          <p:cNvPr id="8" name="矩形 7"/>
          <p:cNvSpPr/>
          <p:nvPr/>
        </p:nvSpPr>
        <p:spPr>
          <a:xfrm>
            <a:off x="6096000" y="1811867"/>
            <a:ext cx="5400675" cy="3937000"/>
          </a:xfrm>
          <a:prstGeom prst="rect">
            <a:avLst/>
          </a:prstGeom>
          <a:gradFill flip="none" rotWithShape="1">
            <a:gsLst>
              <a:gs pos="0">
                <a:srgbClr val="82B3FF">
                  <a:alpha val="50000"/>
                </a:srgbClr>
              </a:gs>
              <a:gs pos="100000">
                <a:srgbClr val="82B3FF">
                  <a:alpha val="0"/>
                </a:srgb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470253" y="1811565"/>
            <a:ext cx="5839097" cy="38927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13460" y="2082800"/>
            <a:ext cx="5400675" cy="3573145"/>
          </a:xfrm>
          <a:prstGeom prst="rect">
            <a:avLst/>
          </a:prstGeom>
          <a:solidFill>
            <a:schemeClr val="bg1"/>
          </a:solidFill>
          <a:ln w="25400">
            <a:solidFill>
              <a:srgbClr val="82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145117" y="2171964"/>
            <a:ext cx="4757208" cy="1884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要珍惜粮食，拒绝浪费</a:t>
            </a:r>
            <a:r>
              <a:rPr lang="zh-CN" altLang="zh-CN" sz="2000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。</a:t>
            </a:r>
            <a:endParaRPr lang="en-US" altLang="zh-CN" sz="2000" dirty="0">
              <a:solidFill>
                <a:srgbClr val="5D9B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在外吃饭时要根据胃口大小点餐，若有剩余打包带回家，少使用快餐盒和一次性筷子，外卖可自带餐具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。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光盘行动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3983" y="2082542"/>
            <a:ext cx="3760810" cy="39188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674360" y="2908935"/>
            <a:ext cx="539623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垃圾分类既省下了土地，又避</a:t>
            </a:r>
            <a:r>
              <a:rPr lang="zh-CN" altLang="en-US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免</a:t>
            </a:r>
            <a:r>
              <a:rPr lang="zh-CN" altLang="zh-CN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了填埋或焚烧所产生的污染。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还可以变废为宝。不穿的衣服或不用的物件。可通过交换或捐赠的方式，使它在别人家里得到再利用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。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资源回收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9497" y="2313334"/>
            <a:ext cx="2884022" cy="19226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9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01634"/>
            <a:ext cx="12192000" cy="4556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8601" y="2786743"/>
            <a:ext cx="4101737" cy="41017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327" y="30480"/>
            <a:ext cx="6858000" cy="6858000"/>
          </a:xfrm>
          <a:prstGeom prst="rect">
            <a:avLst/>
          </a:prstGeom>
        </p:spPr>
      </p:pic>
      <p:grpSp>
        <p:nvGrpSpPr>
          <p:cNvPr id="95" name="组合 94"/>
          <p:cNvGrpSpPr/>
          <p:nvPr/>
        </p:nvGrpSpPr>
        <p:grpSpPr>
          <a:xfrm>
            <a:off x="695325" y="584217"/>
            <a:ext cx="1117258" cy="227755"/>
            <a:chOff x="3619500" y="0"/>
            <a:chExt cx="1888679" cy="385010"/>
          </a:xfrm>
          <a:solidFill>
            <a:srgbClr val="FEE57A"/>
          </a:solidFill>
        </p:grpSpPr>
        <p:sp>
          <p:nvSpPr>
            <p:cNvPr id="90" name="箭头: V 形 89"/>
            <p:cNvSpPr/>
            <p:nvPr/>
          </p:nvSpPr>
          <p:spPr>
            <a:xfrm>
              <a:off x="361950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箭头: V 形 90"/>
            <p:cNvSpPr/>
            <p:nvPr/>
          </p:nvSpPr>
          <p:spPr>
            <a:xfrm>
              <a:off x="400277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箭头: V 形 91"/>
            <p:cNvSpPr/>
            <p:nvPr/>
          </p:nvSpPr>
          <p:spPr>
            <a:xfrm>
              <a:off x="438604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箭头: V 形 92"/>
            <p:cNvSpPr/>
            <p:nvPr/>
          </p:nvSpPr>
          <p:spPr>
            <a:xfrm>
              <a:off x="476931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箭头: V 形 93"/>
            <p:cNvSpPr/>
            <p:nvPr/>
          </p:nvSpPr>
          <p:spPr>
            <a:xfrm>
              <a:off x="5152579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121655" y="2318780"/>
            <a:ext cx="1107996" cy="1838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algn="dist"/>
            <a:r>
              <a:rPr lang="zh-CN" altLang="en-US" sz="6000">
                <a:solidFill>
                  <a:srgbClr val="5D9BFF"/>
                </a:solidFill>
                <a:latin typeface="汉仪润圆-75W" panose="00020600040101010101" pitchFamily="18" charset="-122"/>
                <a:ea typeface="汉仪润圆-75W" panose="00020600040101010101" pitchFamily="18" charset="-122"/>
                <a:cs typeface="汉仪帅线体简" panose="00020600040101010101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16788" y="2195690"/>
            <a:ext cx="523220" cy="22275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2200"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685948" y="1935634"/>
            <a:ext cx="6448251" cy="708777"/>
            <a:chOff x="3504588" y="2055014"/>
            <a:chExt cx="6448251" cy="708777"/>
          </a:xfrm>
        </p:grpSpPr>
        <p:sp>
          <p:nvSpPr>
            <p:cNvPr id="35" name="文本框 34"/>
            <p:cNvSpPr txBox="1"/>
            <p:nvPr/>
          </p:nvSpPr>
          <p:spPr>
            <a:xfrm>
              <a:off x="4409619" y="2132849"/>
              <a:ext cx="554322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  <a:cs typeface="汉仪帅线体简" panose="00020600040101010101" charset="-122"/>
                  <a:sym typeface="Arial" panose="020B0604020202020204" pitchFamily="34" charset="0"/>
                </a:rPr>
                <a:t>有关于“</a:t>
              </a:r>
              <a:r>
                <a:rPr lang="en-US" altLang="zh-CN" sz="3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  <a:cs typeface="汉仪帅线体简" panose="00020600040101010101" charset="-122"/>
                  <a:sym typeface="Arial" panose="020B0604020202020204" pitchFamily="34" charset="0"/>
                </a:rPr>
                <a:t>1”</a:t>
              </a:r>
              <a:r>
                <a:rPr lang="zh-CN" altLang="en-US" sz="3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  <a:cs typeface="汉仪帅线体简" panose="00020600040101010101" charset="-122"/>
                  <a:sym typeface="Arial" panose="020B0604020202020204" pitchFamily="34" charset="0"/>
                </a:rPr>
                <a:t>的小知识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3504588" y="2055014"/>
              <a:ext cx="684000" cy="684000"/>
            </a:xfrm>
            <a:prstGeom prst="ellipse">
              <a:avLst/>
            </a:prstGeom>
            <a:solidFill>
              <a:srgbClr val="FEE57A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1</a:t>
              </a:r>
              <a:endParaRPr lang="zh-CN" altLang="en-US" sz="3000">
                <a:solidFill>
                  <a:schemeClr val="tx1">
                    <a:lumMod val="85000"/>
                    <a:lumOff val="1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685948" y="3013502"/>
            <a:ext cx="6989653" cy="723109"/>
            <a:chOff x="3504588" y="3132882"/>
            <a:chExt cx="6989653" cy="723109"/>
          </a:xfrm>
        </p:grpSpPr>
        <p:sp>
          <p:nvSpPr>
            <p:cNvPr id="8" name="文本框 7"/>
            <p:cNvSpPr txBox="1"/>
            <p:nvPr/>
          </p:nvSpPr>
          <p:spPr>
            <a:xfrm>
              <a:off x="4409618" y="3225049"/>
              <a:ext cx="6084623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50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  <a:cs typeface="汉仪帅线体简" panose="00020600040101010101" charset="-122"/>
                  <a:sym typeface="Arial" panose="020B0604020202020204" pitchFamily="34" charset="0"/>
                </a:rPr>
                <a:t>勤俭节约是我们的宝贵财富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3504588" y="3132882"/>
              <a:ext cx="684000" cy="684000"/>
            </a:xfrm>
            <a:prstGeom prst="ellipse">
              <a:avLst/>
            </a:prstGeom>
            <a:solidFill>
              <a:srgbClr val="FEE57A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2</a:t>
              </a:r>
              <a:endParaRPr lang="zh-CN" altLang="en-US" sz="3000">
                <a:solidFill>
                  <a:schemeClr val="tx1">
                    <a:lumMod val="85000"/>
                    <a:lumOff val="1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685948" y="4116769"/>
            <a:ext cx="5378830" cy="712042"/>
            <a:chOff x="3504588" y="4236149"/>
            <a:chExt cx="5378830" cy="712042"/>
          </a:xfrm>
        </p:grpSpPr>
        <p:sp>
          <p:nvSpPr>
            <p:cNvPr id="44" name="文本框 43"/>
            <p:cNvSpPr txBox="1"/>
            <p:nvPr/>
          </p:nvSpPr>
          <p:spPr>
            <a:xfrm>
              <a:off x="4409619" y="4317249"/>
              <a:ext cx="4473799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50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  <a:cs typeface="汉仪帅线体简" panose="00020600040101010101" charset="-122"/>
                  <a:sym typeface="Arial" panose="020B0604020202020204" pitchFamily="34" charset="0"/>
                </a:rPr>
                <a:t>怎样做到勤俭节约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3504588" y="4236149"/>
              <a:ext cx="684000" cy="684000"/>
            </a:xfrm>
            <a:prstGeom prst="ellipse">
              <a:avLst/>
            </a:prstGeom>
            <a:solidFill>
              <a:srgbClr val="FEE57A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3</a:t>
              </a:r>
              <a:endParaRPr lang="zh-CN" altLang="en-US" sz="3000">
                <a:solidFill>
                  <a:schemeClr val="tx1">
                    <a:lumMod val="85000"/>
                    <a:lumOff val="1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023857" y="1358020"/>
            <a:ext cx="1602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01634"/>
            <a:ext cx="12192000" cy="4556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8601" y="2786743"/>
            <a:ext cx="4101737" cy="41017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327" y="30480"/>
            <a:ext cx="6858000" cy="6858000"/>
          </a:xfrm>
          <a:prstGeom prst="rect">
            <a:avLst/>
          </a:prstGeom>
        </p:spPr>
      </p:pic>
      <p:grpSp>
        <p:nvGrpSpPr>
          <p:cNvPr id="95" name="组合 94"/>
          <p:cNvGrpSpPr/>
          <p:nvPr/>
        </p:nvGrpSpPr>
        <p:grpSpPr>
          <a:xfrm>
            <a:off x="695325" y="584217"/>
            <a:ext cx="1117258" cy="227755"/>
            <a:chOff x="3619500" y="0"/>
            <a:chExt cx="1888679" cy="385010"/>
          </a:xfrm>
          <a:solidFill>
            <a:srgbClr val="FEE57A"/>
          </a:solidFill>
        </p:grpSpPr>
        <p:sp>
          <p:nvSpPr>
            <p:cNvPr id="90" name="箭头: V 形 89"/>
            <p:cNvSpPr/>
            <p:nvPr/>
          </p:nvSpPr>
          <p:spPr>
            <a:xfrm>
              <a:off x="361950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箭头: V 形 90"/>
            <p:cNvSpPr/>
            <p:nvPr/>
          </p:nvSpPr>
          <p:spPr>
            <a:xfrm>
              <a:off x="400277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箭头: V 形 91"/>
            <p:cNvSpPr/>
            <p:nvPr/>
          </p:nvSpPr>
          <p:spPr>
            <a:xfrm>
              <a:off x="438604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箭头: V 形 92"/>
            <p:cNvSpPr/>
            <p:nvPr/>
          </p:nvSpPr>
          <p:spPr>
            <a:xfrm>
              <a:off x="476931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箭头: V 形 93"/>
            <p:cNvSpPr/>
            <p:nvPr/>
          </p:nvSpPr>
          <p:spPr>
            <a:xfrm>
              <a:off x="5152579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-193943" y="2734268"/>
            <a:ext cx="8248851" cy="928323"/>
            <a:chOff x="1494524" y="3573533"/>
            <a:chExt cx="4860000" cy="1798952"/>
          </a:xfrm>
        </p:grpSpPr>
        <p:sp>
          <p:nvSpPr>
            <p:cNvPr id="70" name="文本框 69"/>
            <p:cNvSpPr txBox="1"/>
            <p:nvPr/>
          </p:nvSpPr>
          <p:spPr>
            <a:xfrm>
              <a:off x="1494524" y="3573533"/>
              <a:ext cx="4860000" cy="1786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>
                  <a:ln w="117475">
                    <a:solidFill>
                      <a:srgbClr val="82B3FF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2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有关于“</a:t>
              </a:r>
              <a:r>
                <a:rPr lang="en-US" altLang="zh-CN" sz="5400">
                  <a:ln w="117475">
                    <a:solidFill>
                      <a:srgbClr val="82B3FF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2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1</a:t>
              </a:r>
              <a:r>
                <a:rPr lang="zh-CN" altLang="en-US" sz="5400">
                  <a:ln w="117475">
                    <a:solidFill>
                      <a:srgbClr val="82B3FF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2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”的小知识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494524" y="3573533"/>
              <a:ext cx="4860000" cy="1786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>
                  <a:ln w="85725">
                    <a:solidFill>
                      <a:schemeClr val="bg1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1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有关于“</a:t>
              </a:r>
              <a:r>
                <a:rPr lang="en-US" altLang="zh-CN" sz="5400">
                  <a:ln w="85725">
                    <a:solidFill>
                      <a:schemeClr val="bg1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1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1</a:t>
              </a:r>
              <a:r>
                <a:rPr lang="zh-CN" altLang="en-US" sz="5400">
                  <a:ln w="85725">
                    <a:solidFill>
                      <a:schemeClr val="bg1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1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”的小知识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494524" y="3585747"/>
              <a:ext cx="4860000" cy="1786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rgbClr val="5D9BFF"/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有关于“</a:t>
              </a:r>
              <a:r>
                <a:rPr lang="en-US" altLang="zh-CN" sz="5400" dirty="0">
                  <a:solidFill>
                    <a:srgbClr val="5D9BFF"/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1</a:t>
              </a:r>
              <a:r>
                <a:rPr lang="zh-CN" altLang="en-US" sz="5400" dirty="0">
                  <a:solidFill>
                    <a:srgbClr val="5D9BFF"/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”的小知识</a:t>
              </a:r>
            </a:p>
          </p:txBody>
        </p:sp>
      </p:grpSp>
      <p:sp>
        <p:nvSpPr>
          <p:cNvPr id="73" name="文本框 72"/>
          <p:cNvSpPr txBox="1"/>
          <p:nvPr/>
        </p:nvSpPr>
        <p:spPr>
          <a:xfrm>
            <a:off x="1981835" y="1821666"/>
            <a:ext cx="40513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>
                <a:solidFill>
                  <a:schemeClr val="tx1">
                    <a:lumMod val="75000"/>
                    <a:lumOff val="2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  <a:cs typeface="汉仪帅线体简" panose="00020600040101010101" charset="-122"/>
                <a:sym typeface="Arial" panose="020B0604020202020204" pitchFamily="34" charset="0"/>
              </a:rPr>
              <a:t>PART 01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507728" y="3883304"/>
            <a:ext cx="6845508" cy="616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Arial" panose="020B0604020202020204" pitchFamily="34" charset="0"/>
              </a:rPr>
              <a:t>勤俭节约是中华民族的传统美德。吃光盘中餐不仅是美德，更是责任。每一个人都要从自身做起、从点滴做起，养成健康文明的生活方式，掀起浪费可耻、节约为荣的餐桌新风。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decel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文本框 50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一度电还能干什么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696000" y="2084593"/>
            <a:ext cx="5400000" cy="581057"/>
          </a:xfrm>
          <a:prstGeom prst="rect">
            <a:avLst/>
          </a:prstGeom>
          <a:solidFill>
            <a:srgbClr val="82B3FF"/>
          </a:solidFill>
          <a:ln>
            <a:noFill/>
          </a:ln>
        </p:spPr>
        <p:txBody>
          <a:bodyPr wrap="square" tIns="0" rtlCol="0">
            <a:noAutofit/>
          </a:bodyPr>
          <a:lstStyle/>
          <a:p>
            <a:pPr marL="285750" indent="-285750" hangingPunct="0">
              <a:lnSpc>
                <a:spcPct val="150000"/>
              </a:lnSpc>
              <a:buFont typeface="汉仪帅线体简" panose="00020600040101010101" charset="-122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可以使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9w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的节能灯，照明</a:t>
            </a:r>
            <a:r>
              <a:rPr lang="en-US" altLang="zh-CN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100</a:t>
            </a:r>
            <a:r>
              <a:rPr lang="zh-CN" altLang="en-US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小时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以上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696000" y="2833718"/>
            <a:ext cx="5400000" cy="594522"/>
          </a:xfrm>
          <a:prstGeom prst="rect">
            <a:avLst/>
          </a:prstGeom>
          <a:solidFill>
            <a:srgbClr val="82B3FF"/>
          </a:solidFill>
          <a:ln>
            <a:noFill/>
          </a:ln>
        </p:spPr>
        <p:txBody>
          <a:bodyPr wrap="square" tIns="0" rtlCol="0">
            <a:noAutofit/>
          </a:bodyPr>
          <a:lstStyle/>
          <a:p>
            <a:pPr marL="285750" indent="-285750" hangingPunct="0">
              <a:lnSpc>
                <a:spcPct val="150000"/>
              </a:lnSpc>
              <a:buFont typeface="汉仪帅线体简" panose="00020600040101010101" charset="-122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可以使电动自行车跑</a:t>
            </a:r>
            <a:r>
              <a:rPr lang="en-US" altLang="zh-CN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80</a:t>
            </a:r>
            <a:r>
              <a:rPr lang="zh-CN" altLang="en-US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公里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696000" y="3596308"/>
            <a:ext cx="5400000" cy="594522"/>
          </a:xfrm>
          <a:prstGeom prst="rect">
            <a:avLst/>
          </a:prstGeom>
          <a:solidFill>
            <a:srgbClr val="82B3FF"/>
          </a:solidFill>
          <a:ln>
            <a:noFill/>
          </a:ln>
        </p:spPr>
        <p:txBody>
          <a:bodyPr wrap="square" tIns="0" rtlCol="0">
            <a:noAutofit/>
          </a:bodyPr>
          <a:lstStyle/>
          <a:p>
            <a:pPr marL="285750" indent="-285750" hangingPunct="0">
              <a:lnSpc>
                <a:spcPct val="150000"/>
              </a:lnSpc>
              <a:buFont typeface="汉仪帅线体简" panose="00020600040101010101" charset="-122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可以与</a:t>
            </a:r>
            <a:r>
              <a:rPr lang="en-US" altLang="zh-CN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1000</a:t>
            </a:r>
            <a:r>
              <a:rPr lang="zh-CN" altLang="en-US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个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市民 通话</a:t>
            </a:r>
            <a:r>
              <a:rPr lang="en-US" altLang="zh-CN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15</a:t>
            </a:r>
            <a:r>
              <a:rPr lang="zh-CN" altLang="en-US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分钟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696000" y="4358898"/>
            <a:ext cx="5400000" cy="594522"/>
          </a:xfrm>
          <a:prstGeom prst="rect">
            <a:avLst/>
          </a:prstGeom>
          <a:solidFill>
            <a:srgbClr val="82B3FF"/>
          </a:solidFill>
          <a:ln>
            <a:noFill/>
          </a:ln>
        </p:spPr>
        <p:txBody>
          <a:bodyPr wrap="square" tIns="0" rtlCol="0">
            <a:noAutofit/>
          </a:bodyPr>
          <a:lstStyle/>
          <a:p>
            <a:pPr marL="285750" indent="-285750" hangingPunct="0">
              <a:lnSpc>
                <a:spcPct val="150000"/>
              </a:lnSpc>
              <a:buFont typeface="汉仪帅线体简" panose="00020600040101010101" charset="-122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可以</a:t>
            </a:r>
            <a:r>
              <a:rPr lang="zh-CN" altLang="en-US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灌溉</a:t>
            </a:r>
            <a:r>
              <a:rPr lang="en-US" altLang="zh-CN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0.14</a:t>
            </a:r>
            <a:r>
              <a:rPr lang="zh-CN" altLang="en-US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亩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小麦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696000" y="5121487"/>
            <a:ext cx="5400000" cy="594522"/>
          </a:xfrm>
          <a:prstGeom prst="rect">
            <a:avLst/>
          </a:prstGeom>
          <a:solidFill>
            <a:srgbClr val="82B3FF"/>
          </a:solidFill>
          <a:ln>
            <a:noFill/>
          </a:ln>
        </p:spPr>
        <p:txBody>
          <a:bodyPr wrap="square" tIns="0" rtlCol="0">
            <a:noAutofit/>
          </a:bodyPr>
          <a:lstStyle/>
          <a:p>
            <a:pPr marL="285750" indent="-285750" hangingPunct="0">
              <a:lnSpc>
                <a:spcPct val="150000"/>
              </a:lnSpc>
              <a:buFont typeface="汉仪帅线体简" panose="00020600040101010101" charset="-122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可以生产</a:t>
            </a:r>
            <a:r>
              <a:rPr lang="en-US" altLang="zh-CN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15</a:t>
            </a:r>
            <a:r>
              <a:rPr lang="zh-CN" altLang="en-US" sz="2400" b="1" dirty="0">
                <a:solidFill>
                  <a:srgbClr val="217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瓶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啤酒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3580" y="1995805"/>
            <a:ext cx="3720465" cy="3720465"/>
          </a:xfrm>
          <a:prstGeom prst="rect">
            <a:avLst/>
          </a:prstGeom>
        </p:spPr>
      </p:pic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hidden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496" y="1947121"/>
            <a:ext cx="3944048" cy="3473117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一张纸的价值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767551" y="3787685"/>
            <a:ext cx="1419739" cy="1782386"/>
            <a:chOff x="1961351" y="2356483"/>
            <a:chExt cx="1419739" cy="1782386"/>
          </a:xfrm>
        </p:grpSpPr>
        <p:grpSp>
          <p:nvGrpSpPr>
            <p:cNvPr id="9" name="组合 8"/>
            <p:cNvGrpSpPr/>
            <p:nvPr/>
          </p:nvGrpSpPr>
          <p:grpSpPr>
            <a:xfrm>
              <a:off x="1961351" y="2719130"/>
              <a:ext cx="1419739" cy="1419739"/>
              <a:chOff x="4699000" y="1856861"/>
              <a:chExt cx="1419739" cy="1419739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4699000" y="1856861"/>
                <a:ext cx="1419739" cy="1419739"/>
              </a:xfrm>
              <a:prstGeom prst="ellipse">
                <a:avLst/>
              </a:prstGeom>
              <a:solidFill>
                <a:srgbClr val="82B3FF"/>
              </a:solidFill>
              <a:ln>
                <a:solidFill>
                  <a:srgbClr val="5D9B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4894519" y="2382064"/>
                <a:ext cx="1028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擦手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1961351" y="2356483"/>
              <a:ext cx="1409700" cy="594522"/>
              <a:chOff x="7835900" y="876300"/>
              <a:chExt cx="1409700" cy="594522"/>
            </a:xfrm>
          </p:grpSpPr>
          <p:sp>
            <p:nvSpPr>
              <p:cNvPr id="5" name="双波形 4"/>
              <p:cNvSpPr/>
              <p:nvPr/>
            </p:nvSpPr>
            <p:spPr>
              <a:xfrm>
                <a:off x="7835900" y="876300"/>
                <a:ext cx="1409700" cy="594522"/>
              </a:xfrm>
              <a:prstGeom prst="doubleWave">
                <a:avLst/>
              </a:prstGeom>
              <a:solidFill>
                <a:srgbClr val="FEE57A"/>
              </a:solidFill>
              <a:ln>
                <a:solidFill>
                  <a:srgbClr val="82B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7899400" y="988895"/>
                <a:ext cx="1282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zh-CN"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可以用来</a:t>
                </a:r>
                <a:endParaRPr lang="zh-CN" altLang="en-US"/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2308751" y="2035085"/>
            <a:ext cx="1419739" cy="1782386"/>
            <a:chOff x="1961351" y="2356483"/>
            <a:chExt cx="1419739" cy="1782386"/>
          </a:xfrm>
        </p:grpSpPr>
        <p:grpSp>
          <p:nvGrpSpPr>
            <p:cNvPr id="29" name="组合 28"/>
            <p:cNvGrpSpPr/>
            <p:nvPr/>
          </p:nvGrpSpPr>
          <p:grpSpPr>
            <a:xfrm>
              <a:off x="1961351" y="2719130"/>
              <a:ext cx="1419739" cy="1419739"/>
              <a:chOff x="4699000" y="1856861"/>
              <a:chExt cx="1419739" cy="1419739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4699000" y="1856861"/>
                <a:ext cx="1419739" cy="1419739"/>
              </a:xfrm>
              <a:prstGeom prst="ellipse">
                <a:avLst/>
              </a:prstGeom>
              <a:solidFill>
                <a:srgbClr val="82B3FF"/>
              </a:solidFill>
              <a:ln>
                <a:solidFill>
                  <a:srgbClr val="5D9B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4894519" y="2382064"/>
                <a:ext cx="1028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zh-CN" sz="1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写作业 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1961351" y="2356483"/>
              <a:ext cx="1409700" cy="594522"/>
              <a:chOff x="7835900" y="876300"/>
              <a:chExt cx="1409700" cy="594522"/>
            </a:xfrm>
          </p:grpSpPr>
          <p:sp>
            <p:nvSpPr>
              <p:cNvPr id="32" name="双波形 31"/>
              <p:cNvSpPr/>
              <p:nvPr/>
            </p:nvSpPr>
            <p:spPr>
              <a:xfrm>
                <a:off x="7835900" y="876300"/>
                <a:ext cx="1409700" cy="594522"/>
              </a:xfrm>
              <a:prstGeom prst="doubleWave">
                <a:avLst/>
              </a:prstGeom>
              <a:solidFill>
                <a:srgbClr val="FEE57A"/>
              </a:solidFill>
              <a:ln>
                <a:solidFill>
                  <a:srgbClr val="82B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7899400" y="988895"/>
                <a:ext cx="1282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zh-CN"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可以用来</a:t>
                </a:r>
                <a:endParaRPr lang="zh-CN" altLang="en-US"/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3849951" y="3787685"/>
            <a:ext cx="1419739" cy="1782386"/>
            <a:chOff x="1961351" y="2356483"/>
            <a:chExt cx="1419739" cy="1782386"/>
          </a:xfrm>
        </p:grpSpPr>
        <p:grpSp>
          <p:nvGrpSpPr>
            <p:cNvPr id="37" name="组合 36"/>
            <p:cNvGrpSpPr/>
            <p:nvPr/>
          </p:nvGrpSpPr>
          <p:grpSpPr>
            <a:xfrm>
              <a:off x="1961351" y="2719130"/>
              <a:ext cx="1419739" cy="1419739"/>
              <a:chOff x="4699000" y="1856861"/>
              <a:chExt cx="1419739" cy="1419739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4699000" y="1856861"/>
                <a:ext cx="1419739" cy="1419739"/>
              </a:xfrm>
              <a:prstGeom prst="ellipse">
                <a:avLst/>
              </a:prstGeom>
              <a:solidFill>
                <a:srgbClr val="82B3FF"/>
              </a:solidFill>
              <a:ln>
                <a:solidFill>
                  <a:srgbClr val="5D9B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4894519" y="2382064"/>
                <a:ext cx="1028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画画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961351" y="2356483"/>
              <a:ext cx="1409700" cy="594522"/>
              <a:chOff x="7835900" y="876300"/>
              <a:chExt cx="1409700" cy="594522"/>
            </a:xfrm>
          </p:grpSpPr>
          <p:sp>
            <p:nvSpPr>
              <p:cNvPr id="39" name="双波形 38"/>
              <p:cNvSpPr/>
              <p:nvPr/>
            </p:nvSpPr>
            <p:spPr>
              <a:xfrm>
                <a:off x="7835900" y="876300"/>
                <a:ext cx="1409700" cy="594522"/>
              </a:xfrm>
              <a:prstGeom prst="doubleWave">
                <a:avLst/>
              </a:prstGeom>
              <a:solidFill>
                <a:srgbClr val="FEE57A"/>
              </a:solidFill>
              <a:ln>
                <a:solidFill>
                  <a:srgbClr val="82B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7899400" y="988895"/>
                <a:ext cx="1282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zh-CN"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可以用来</a:t>
                </a:r>
                <a:endParaRPr lang="zh-CN" altLang="en-US"/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5391151" y="2035085"/>
            <a:ext cx="1419739" cy="1782386"/>
            <a:chOff x="1961351" y="2356483"/>
            <a:chExt cx="1419739" cy="1782386"/>
          </a:xfrm>
        </p:grpSpPr>
        <p:grpSp>
          <p:nvGrpSpPr>
            <p:cNvPr id="44" name="组合 43"/>
            <p:cNvGrpSpPr/>
            <p:nvPr/>
          </p:nvGrpSpPr>
          <p:grpSpPr>
            <a:xfrm>
              <a:off x="1961351" y="2719130"/>
              <a:ext cx="1419739" cy="1419739"/>
              <a:chOff x="4699000" y="1856861"/>
              <a:chExt cx="1419739" cy="1419739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4699000" y="1856861"/>
                <a:ext cx="1419739" cy="1419739"/>
              </a:xfrm>
              <a:prstGeom prst="ellipse">
                <a:avLst/>
              </a:prstGeom>
              <a:solidFill>
                <a:srgbClr val="82B3FF"/>
              </a:solidFill>
              <a:ln>
                <a:solidFill>
                  <a:srgbClr val="5D9B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4894519" y="2382064"/>
                <a:ext cx="1028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剪纸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1961351" y="2356483"/>
              <a:ext cx="1409700" cy="594522"/>
              <a:chOff x="7835900" y="876300"/>
              <a:chExt cx="1409700" cy="594522"/>
            </a:xfrm>
          </p:grpSpPr>
          <p:sp>
            <p:nvSpPr>
              <p:cNvPr id="46" name="双波形 45"/>
              <p:cNvSpPr/>
              <p:nvPr/>
            </p:nvSpPr>
            <p:spPr>
              <a:xfrm>
                <a:off x="7835900" y="876300"/>
                <a:ext cx="1409700" cy="594522"/>
              </a:xfrm>
              <a:prstGeom prst="doubleWave">
                <a:avLst/>
              </a:prstGeom>
              <a:solidFill>
                <a:srgbClr val="FEE57A"/>
              </a:solidFill>
              <a:ln>
                <a:solidFill>
                  <a:srgbClr val="82B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7899400" y="988895"/>
                <a:ext cx="1282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zh-CN"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可以用来</a:t>
                </a:r>
                <a:endParaRPr lang="zh-CN" altLang="en-US"/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6932351" y="3787685"/>
            <a:ext cx="1419739" cy="1782386"/>
            <a:chOff x="1961351" y="2356483"/>
            <a:chExt cx="1419739" cy="1782386"/>
          </a:xfrm>
        </p:grpSpPr>
        <p:grpSp>
          <p:nvGrpSpPr>
            <p:cNvPr id="51" name="组合 50"/>
            <p:cNvGrpSpPr/>
            <p:nvPr/>
          </p:nvGrpSpPr>
          <p:grpSpPr>
            <a:xfrm>
              <a:off x="1961351" y="2719130"/>
              <a:ext cx="1419739" cy="1419739"/>
              <a:chOff x="4699000" y="1856861"/>
              <a:chExt cx="1419739" cy="1419739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4699000" y="1856861"/>
                <a:ext cx="1419739" cy="1419739"/>
              </a:xfrm>
              <a:prstGeom prst="ellipse">
                <a:avLst/>
              </a:prstGeom>
              <a:solidFill>
                <a:srgbClr val="82B3FF"/>
              </a:solidFill>
              <a:ln>
                <a:solidFill>
                  <a:srgbClr val="5D9B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4843718" y="2458264"/>
                <a:ext cx="11506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折纸飞机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1961351" y="2356483"/>
              <a:ext cx="1409700" cy="594522"/>
              <a:chOff x="7835900" y="876300"/>
              <a:chExt cx="1409700" cy="594522"/>
            </a:xfrm>
          </p:grpSpPr>
          <p:sp>
            <p:nvSpPr>
              <p:cNvPr id="53" name="双波形 52"/>
              <p:cNvSpPr/>
              <p:nvPr/>
            </p:nvSpPr>
            <p:spPr>
              <a:xfrm>
                <a:off x="7835900" y="876300"/>
                <a:ext cx="1409700" cy="594522"/>
              </a:xfrm>
              <a:prstGeom prst="doubleWave">
                <a:avLst/>
              </a:prstGeom>
              <a:solidFill>
                <a:srgbClr val="FEE57A"/>
              </a:solidFill>
              <a:ln>
                <a:solidFill>
                  <a:srgbClr val="82B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7899400" y="988895"/>
                <a:ext cx="1282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zh-CN"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可以用来</a:t>
                </a:r>
                <a:endParaRPr lang="zh-CN" altLang="en-US"/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8473551" y="2035085"/>
            <a:ext cx="1419739" cy="1782386"/>
            <a:chOff x="1961351" y="2356483"/>
            <a:chExt cx="1419739" cy="1782386"/>
          </a:xfrm>
        </p:grpSpPr>
        <p:grpSp>
          <p:nvGrpSpPr>
            <p:cNvPr id="61" name="组合 60"/>
            <p:cNvGrpSpPr/>
            <p:nvPr/>
          </p:nvGrpSpPr>
          <p:grpSpPr>
            <a:xfrm>
              <a:off x="1961351" y="2719130"/>
              <a:ext cx="1419739" cy="1419739"/>
              <a:chOff x="4699000" y="1856861"/>
              <a:chExt cx="1419739" cy="1419739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4699000" y="1856861"/>
                <a:ext cx="1419739" cy="1419739"/>
              </a:xfrm>
              <a:prstGeom prst="ellipse">
                <a:avLst/>
              </a:prstGeom>
              <a:solidFill>
                <a:srgbClr val="82B3FF"/>
              </a:solidFill>
              <a:ln>
                <a:solidFill>
                  <a:srgbClr val="5D9B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4716718" y="2445564"/>
                <a:ext cx="13456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折小纸船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1961351" y="2356483"/>
              <a:ext cx="1409700" cy="594522"/>
              <a:chOff x="7835900" y="876300"/>
              <a:chExt cx="1409700" cy="594522"/>
            </a:xfrm>
          </p:grpSpPr>
          <p:sp>
            <p:nvSpPr>
              <p:cNvPr id="63" name="双波形 62"/>
              <p:cNvSpPr/>
              <p:nvPr/>
            </p:nvSpPr>
            <p:spPr>
              <a:xfrm>
                <a:off x="7835900" y="876300"/>
                <a:ext cx="1409700" cy="594522"/>
              </a:xfrm>
              <a:prstGeom prst="doubleWave">
                <a:avLst/>
              </a:prstGeom>
              <a:solidFill>
                <a:srgbClr val="FEE57A"/>
              </a:solidFill>
              <a:ln>
                <a:solidFill>
                  <a:srgbClr val="82B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7899400" y="988895"/>
                <a:ext cx="1282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zh-CN"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可以用来</a:t>
                </a:r>
                <a:endParaRPr lang="zh-CN" altLang="en-US"/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10014749" y="3787685"/>
            <a:ext cx="1419739" cy="1782386"/>
            <a:chOff x="1961351" y="2356483"/>
            <a:chExt cx="1419739" cy="1782386"/>
          </a:xfrm>
        </p:grpSpPr>
        <p:grpSp>
          <p:nvGrpSpPr>
            <p:cNvPr id="68" name="组合 67"/>
            <p:cNvGrpSpPr/>
            <p:nvPr/>
          </p:nvGrpSpPr>
          <p:grpSpPr>
            <a:xfrm>
              <a:off x="1961351" y="2719130"/>
              <a:ext cx="1419739" cy="1419739"/>
              <a:chOff x="4699000" y="1856861"/>
              <a:chExt cx="1419739" cy="1419739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4699000" y="1856861"/>
                <a:ext cx="1419739" cy="1419739"/>
              </a:xfrm>
              <a:prstGeom prst="ellipse">
                <a:avLst/>
              </a:prstGeom>
              <a:solidFill>
                <a:srgbClr val="82B3FF"/>
              </a:solidFill>
              <a:ln>
                <a:solidFill>
                  <a:srgbClr val="5D9B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4894519" y="2382064"/>
                <a:ext cx="1028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当书签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1961351" y="2356483"/>
              <a:ext cx="1409700" cy="594522"/>
              <a:chOff x="7835900" y="876300"/>
              <a:chExt cx="1409700" cy="594522"/>
            </a:xfrm>
          </p:grpSpPr>
          <p:sp>
            <p:nvSpPr>
              <p:cNvPr id="70" name="双波形 69"/>
              <p:cNvSpPr/>
              <p:nvPr/>
            </p:nvSpPr>
            <p:spPr>
              <a:xfrm>
                <a:off x="7835900" y="876300"/>
                <a:ext cx="1409700" cy="594522"/>
              </a:xfrm>
              <a:prstGeom prst="doubleWave">
                <a:avLst/>
              </a:prstGeom>
              <a:solidFill>
                <a:srgbClr val="FEE57A"/>
              </a:solidFill>
              <a:ln>
                <a:solidFill>
                  <a:srgbClr val="82B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7899400" y="988895"/>
                <a:ext cx="1282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zh-CN">
                    <a:latin typeface="微软雅黑" panose="020B0503020204020204" pitchFamily="34" charset="-122"/>
                    <a:ea typeface="微软雅黑" panose="020B0503020204020204" pitchFamily="34" charset="-122"/>
                    <a:cs typeface="汉仪帅线体简" panose="00020600040101010101" charset="-122"/>
                    <a:sym typeface="微软雅黑" panose="020B0503020204020204" pitchFamily="34" charset="-122"/>
                  </a:rPr>
                  <a:t>可以用来</a:t>
                </a:r>
                <a:endParaRPr lang="zh-CN" altLang="en-US"/>
              </a:p>
            </p:txBody>
          </p:sp>
        </p:grpSp>
      </p:grp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一吨水的价值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298200" y="1793674"/>
            <a:ext cx="4150100" cy="909291"/>
            <a:chOff x="993400" y="2106219"/>
            <a:chExt cx="4150100" cy="909291"/>
          </a:xfrm>
        </p:grpSpPr>
        <p:sp>
          <p:nvSpPr>
            <p:cNvPr id="3" name="矩形: 圆角 2"/>
            <p:cNvSpPr/>
            <p:nvPr/>
          </p:nvSpPr>
          <p:spPr>
            <a:xfrm>
              <a:off x="2863742" y="2106219"/>
              <a:ext cx="2279758" cy="901700"/>
            </a:xfrm>
            <a:prstGeom prst="roundRect">
              <a:avLst>
                <a:gd name="adj" fmla="val 10606"/>
              </a:avLst>
            </a:prstGeom>
            <a:solidFill>
              <a:srgbClr val="82B3FF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: 圆角 25"/>
            <p:cNvSpPr/>
            <p:nvPr/>
          </p:nvSpPr>
          <p:spPr>
            <a:xfrm>
              <a:off x="993400" y="2113810"/>
              <a:ext cx="2075050" cy="901700"/>
            </a:xfrm>
            <a:prstGeom prst="roundRect">
              <a:avLst>
                <a:gd name="adj" fmla="val 10606"/>
              </a:avLst>
            </a:prstGeom>
            <a:solidFill>
              <a:srgbClr val="FEE57A"/>
            </a:solidFill>
            <a:ln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607400" y="2379994"/>
              <a:ext cx="10287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100kg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19003" y="2379994"/>
              <a:ext cx="20750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一吨水可以炼钢</a:t>
              </a:r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3379079" y="2468113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298200" y="2906024"/>
            <a:ext cx="4150100" cy="909291"/>
            <a:chOff x="993400" y="2106219"/>
            <a:chExt cx="4150100" cy="909291"/>
          </a:xfrm>
        </p:grpSpPr>
        <p:sp>
          <p:nvSpPr>
            <p:cNvPr id="30" name="矩形: 圆角 29"/>
            <p:cNvSpPr/>
            <p:nvPr/>
          </p:nvSpPr>
          <p:spPr>
            <a:xfrm>
              <a:off x="2863742" y="2106219"/>
              <a:ext cx="2279758" cy="901700"/>
            </a:xfrm>
            <a:prstGeom prst="roundRect">
              <a:avLst>
                <a:gd name="adj" fmla="val 10606"/>
              </a:avLst>
            </a:prstGeom>
            <a:solidFill>
              <a:srgbClr val="82B3FF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993400" y="2113810"/>
              <a:ext cx="2075050" cy="901700"/>
            </a:xfrm>
            <a:prstGeom prst="roundRect">
              <a:avLst>
                <a:gd name="adj" fmla="val 10606"/>
              </a:avLst>
            </a:prstGeom>
            <a:solidFill>
              <a:srgbClr val="FEE57A"/>
            </a:solidFill>
            <a:ln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607400" y="2379994"/>
              <a:ext cx="10287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250kg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019003" y="2379994"/>
              <a:ext cx="20750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生产食用油</a:t>
              </a:r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3379079" y="2468113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298200" y="4018374"/>
            <a:ext cx="4150100" cy="909291"/>
            <a:chOff x="993400" y="2106219"/>
            <a:chExt cx="4150100" cy="909291"/>
          </a:xfrm>
        </p:grpSpPr>
        <p:sp>
          <p:nvSpPr>
            <p:cNvPr id="36" name="矩形: 圆角 35"/>
            <p:cNvSpPr/>
            <p:nvPr/>
          </p:nvSpPr>
          <p:spPr>
            <a:xfrm>
              <a:off x="2863742" y="2106219"/>
              <a:ext cx="2279758" cy="901700"/>
            </a:xfrm>
            <a:prstGeom prst="roundRect">
              <a:avLst>
                <a:gd name="adj" fmla="val 10606"/>
              </a:avLst>
            </a:prstGeom>
            <a:solidFill>
              <a:srgbClr val="82B3FF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: 圆角 36"/>
            <p:cNvSpPr/>
            <p:nvPr/>
          </p:nvSpPr>
          <p:spPr>
            <a:xfrm>
              <a:off x="993400" y="2113810"/>
              <a:ext cx="2075050" cy="901700"/>
            </a:xfrm>
            <a:prstGeom prst="roundRect">
              <a:avLst>
                <a:gd name="adj" fmla="val 10606"/>
              </a:avLst>
            </a:prstGeom>
            <a:solidFill>
              <a:srgbClr val="FEE57A"/>
            </a:solidFill>
            <a:ln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607400" y="2379994"/>
              <a:ext cx="10287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100kg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19003" y="2379994"/>
              <a:ext cx="20750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造纸</a:t>
              </a:r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379079" y="2468113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298200" y="5130725"/>
            <a:ext cx="4150100" cy="909291"/>
            <a:chOff x="993400" y="2106219"/>
            <a:chExt cx="4150100" cy="909291"/>
          </a:xfrm>
        </p:grpSpPr>
        <p:sp>
          <p:nvSpPr>
            <p:cNvPr id="42" name="矩形: 圆角 41"/>
            <p:cNvSpPr/>
            <p:nvPr/>
          </p:nvSpPr>
          <p:spPr>
            <a:xfrm>
              <a:off x="2863742" y="2106219"/>
              <a:ext cx="2279758" cy="901700"/>
            </a:xfrm>
            <a:prstGeom prst="roundRect">
              <a:avLst>
                <a:gd name="adj" fmla="val 10606"/>
              </a:avLst>
            </a:prstGeom>
            <a:solidFill>
              <a:srgbClr val="82B3FF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: 圆角 42"/>
            <p:cNvSpPr/>
            <p:nvPr/>
          </p:nvSpPr>
          <p:spPr>
            <a:xfrm>
              <a:off x="993400" y="2113810"/>
              <a:ext cx="2075050" cy="901700"/>
            </a:xfrm>
            <a:prstGeom prst="roundRect">
              <a:avLst>
                <a:gd name="adj" fmla="val 10606"/>
              </a:avLst>
            </a:prstGeom>
            <a:solidFill>
              <a:srgbClr val="FEE57A"/>
            </a:solidFill>
            <a:ln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607400" y="2379994"/>
              <a:ext cx="10287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11</a:t>
              </a: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台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019003" y="2379994"/>
              <a:ext cx="20750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生产电视机</a:t>
              </a:r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3379079" y="2468113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756402" y="1793674"/>
            <a:ext cx="4150100" cy="909291"/>
            <a:chOff x="993400" y="2106219"/>
            <a:chExt cx="4150100" cy="909291"/>
          </a:xfrm>
        </p:grpSpPr>
        <p:sp>
          <p:nvSpPr>
            <p:cNvPr id="48" name="矩形: 圆角 47"/>
            <p:cNvSpPr/>
            <p:nvPr/>
          </p:nvSpPr>
          <p:spPr>
            <a:xfrm>
              <a:off x="2863742" y="2106219"/>
              <a:ext cx="2279758" cy="901700"/>
            </a:xfrm>
            <a:prstGeom prst="roundRect">
              <a:avLst>
                <a:gd name="adj" fmla="val 10606"/>
              </a:avLst>
            </a:prstGeom>
            <a:solidFill>
              <a:srgbClr val="82B3FF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: 圆角 48"/>
            <p:cNvSpPr/>
            <p:nvPr/>
          </p:nvSpPr>
          <p:spPr>
            <a:xfrm>
              <a:off x="993400" y="2113810"/>
              <a:ext cx="2075050" cy="901700"/>
            </a:xfrm>
            <a:prstGeom prst="roundRect">
              <a:avLst>
                <a:gd name="adj" fmla="val 10606"/>
              </a:avLst>
            </a:prstGeom>
            <a:solidFill>
              <a:srgbClr val="FEE57A"/>
            </a:solidFill>
            <a:ln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3607400" y="2379994"/>
              <a:ext cx="10287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200kg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019003" y="2379994"/>
              <a:ext cx="20750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生产水泥</a:t>
              </a:r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379079" y="2468113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756402" y="2906024"/>
            <a:ext cx="4150100" cy="909291"/>
            <a:chOff x="993400" y="2106219"/>
            <a:chExt cx="4150100" cy="909291"/>
          </a:xfrm>
        </p:grpSpPr>
        <p:sp>
          <p:nvSpPr>
            <p:cNvPr id="54" name="矩形: 圆角 53"/>
            <p:cNvSpPr/>
            <p:nvPr/>
          </p:nvSpPr>
          <p:spPr>
            <a:xfrm>
              <a:off x="2863742" y="2106219"/>
              <a:ext cx="2279758" cy="901700"/>
            </a:xfrm>
            <a:prstGeom prst="roundRect">
              <a:avLst>
                <a:gd name="adj" fmla="val 10606"/>
              </a:avLst>
            </a:prstGeom>
            <a:solidFill>
              <a:srgbClr val="82B3FF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: 圆角 54"/>
            <p:cNvSpPr/>
            <p:nvPr/>
          </p:nvSpPr>
          <p:spPr>
            <a:xfrm>
              <a:off x="993400" y="2113810"/>
              <a:ext cx="2075050" cy="901700"/>
            </a:xfrm>
            <a:prstGeom prst="roundRect">
              <a:avLst>
                <a:gd name="adj" fmla="val 10606"/>
              </a:avLst>
            </a:prstGeom>
            <a:solidFill>
              <a:srgbClr val="FEE57A"/>
            </a:solidFill>
            <a:ln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3607400" y="2379994"/>
              <a:ext cx="120869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2000kg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019003" y="2379994"/>
              <a:ext cx="20750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炼油</a:t>
              </a:r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3379079" y="2468113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756402" y="4018374"/>
            <a:ext cx="4150100" cy="909291"/>
            <a:chOff x="993400" y="2106219"/>
            <a:chExt cx="4150100" cy="909291"/>
          </a:xfrm>
        </p:grpSpPr>
        <p:sp>
          <p:nvSpPr>
            <p:cNvPr id="60" name="矩形: 圆角 59"/>
            <p:cNvSpPr/>
            <p:nvPr/>
          </p:nvSpPr>
          <p:spPr>
            <a:xfrm>
              <a:off x="2863742" y="2106219"/>
              <a:ext cx="2279758" cy="901700"/>
            </a:xfrm>
            <a:prstGeom prst="roundRect">
              <a:avLst>
                <a:gd name="adj" fmla="val 10606"/>
              </a:avLst>
            </a:prstGeom>
            <a:solidFill>
              <a:srgbClr val="82B3FF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: 圆角 60"/>
            <p:cNvSpPr/>
            <p:nvPr/>
          </p:nvSpPr>
          <p:spPr>
            <a:xfrm>
              <a:off x="993400" y="2113810"/>
              <a:ext cx="2075050" cy="901700"/>
            </a:xfrm>
            <a:prstGeom prst="roundRect">
              <a:avLst>
                <a:gd name="adj" fmla="val 10606"/>
              </a:avLst>
            </a:prstGeom>
            <a:solidFill>
              <a:srgbClr val="FEE57A"/>
            </a:solidFill>
            <a:ln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3607400" y="2379994"/>
              <a:ext cx="10287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2000</a:t>
              </a: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块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019003" y="2379994"/>
              <a:ext cx="20750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生产红砖</a:t>
              </a:r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3379079" y="2468113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756402" y="5130725"/>
            <a:ext cx="4150100" cy="909291"/>
            <a:chOff x="993400" y="2106219"/>
            <a:chExt cx="4150100" cy="909291"/>
          </a:xfrm>
        </p:grpSpPr>
        <p:sp>
          <p:nvSpPr>
            <p:cNvPr id="66" name="矩形: 圆角 65"/>
            <p:cNvSpPr/>
            <p:nvPr/>
          </p:nvSpPr>
          <p:spPr>
            <a:xfrm>
              <a:off x="2863742" y="2106219"/>
              <a:ext cx="2279758" cy="901700"/>
            </a:xfrm>
            <a:prstGeom prst="roundRect">
              <a:avLst>
                <a:gd name="adj" fmla="val 10606"/>
              </a:avLst>
            </a:prstGeom>
            <a:solidFill>
              <a:srgbClr val="82B3FF"/>
            </a:solidFill>
            <a:ln>
              <a:solidFill>
                <a:srgbClr val="5D9B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: 圆角 66"/>
            <p:cNvSpPr/>
            <p:nvPr/>
          </p:nvSpPr>
          <p:spPr>
            <a:xfrm>
              <a:off x="993400" y="2113810"/>
              <a:ext cx="2075050" cy="901700"/>
            </a:xfrm>
            <a:prstGeom prst="roundRect">
              <a:avLst>
                <a:gd name="adj" fmla="val 10606"/>
              </a:avLst>
            </a:prstGeom>
            <a:solidFill>
              <a:srgbClr val="FEE57A"/>
            </a:solidFill>
            <a:ln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3607400" y="2379994"/>
              <a:ext cx="10287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2500</a:t>
              </a: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度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1019003" y="2379994"/>
              <a:ext cx="20750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/>
                <a:t>发电</a:t>
              </a:r>
            </a:p>
          </p:txBody>
        </p:sp>
        <p:sp>
          <p:nvSpPr>
            <p:cNvPr id="70" name="椭圆 69"/>
            <p:cNvSpPr/>
            <p:nvPr/>
          </p:nvSpPr>
          <p:spPr>
            <a:xfrm>
              <a:off x="3379079" y="2468113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50529"/>
            <a:ext cx="12192000" cy="4556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8601" y="2786743"/>
            <a:ext cx="4101737" cy="41017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327" y="30480"/>
            <a:ext cx="6858000" cy="6858000"/>
          </a:xfrm>
          <a:prstGeom prst="rect">
            <a:avLst/>
          </a:prstGeom>
        </p:spPr>
      </p:pic>
      <p:grpSp>
        <p:nvGrpSpPr>
          <p:cNvPr id="95" name="组合 94"/>
          <p:cNvGrpSpPr/>
          <p:nvPr/>
        </p:nvGrpSpPr>
        <p:grpSpPr>
          <a:xfrm>
            <a:off x="695325" y="584217"/>
            <a:ext cx="1117258" cy="227755"/>
            <a:chOff x="3619500" y="0"/>
            <a:chExt cx="1888679" cy="385010"/>
          </a:xfrm>
          <a:solidFill>
            <a:srgbClr val="FEE57A"/>
          </a:solidFill>
        </p:grpSpPr>
        <p:sp>
          <p:nvSpPr>
            <p:cNvPr id="90" name="箭头: V 形 89"/>
            <p:cNvSpPr/>
            <p:nvPr/>
          </p:nvSpPr>
          <p:spPr>
            <a:xfrm>
              <a:off x="361950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箭头: V 形 90"/>
            <p:cNvSpPr/>
            <p:nvPr/>
          </p:nvSpPr>
          <p:spPr>
            <a:xfrm>
              <a:off x="400277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箭头: V 形 91"/>
            <p:cNvSpPr/>
            <p:nvPr/>
          </p:nvSpPr>
          <p:spPr>
            <a:xfrm>
              <a:off x="4386040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箭头: V 形 92"/>
            <p:cNvSpPr/>
            <p:nvPr/>
          </p:nvSpPr>
          <p:spPr>
            <a:xfrm>
              <a:off x="4769310" y="0"/>
              <a:ext cx="355600" cy="385010"/>
            </a:xfrm>
            <a:prstGeom prst="chevron">
              <a:avLst/>
            </a:prstGeom>
            <a:solidFill>
              <a:srgbClr val="5D9BFF"/>
            </a:solidFill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箭头: V 形 93"/>
            <p:cNvSpPr/>
            <p:nvPr/>
          </p:nvSpPr>
          <p:spPr>
            <a:xfrm>
              <a:off x="5152579" y="0"/>
              <a:ext cx="355600" cy="385010"/>
            </a:xfrm>
            <a:prstGeom prst="chevron">
              <a:avLst/>
            </a:prstGeom>
            <a:grpFill/>
            <a:ln>
              <a:solidFill>
                <a:srgbClr val="FEE5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73" name="文本框 72"/>
          <p:cNvSpPr txBox="1"/>
          <p:nvPr/>
        </p:nvSpPr>
        <p:spPr>
          <a:xfrm>
            <a:off x="1981835" y="1821666"/>
            <a:ext cx="405130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>
                <a:solidFill>
                  <a:schemeClr val="tx1">
                    <a:lumMod val="75000"/>
                    <a:lumOff val="25000"/>
                  </a:schemeClr>
                </a:solidFill>
                <a:latin typeface="汉仪润圆-75W" panose="00020600040101010101" pitchFamily="18" charset="-122"/>
                <a:ea typeface="汉仪润圆-75W" panose="00020600040101010101" pitchFamily="18" charset="-122"/>
                <a:cs typeface="汉仪帅线体简" panose="00020600040101010101" charset="-122"/>
                <a:sym typeface="Arial" panose="020B0604020202020204" pitchFamily="34" charset="0"/>
              </a:rPr>
              <a:t>PART 02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496933" y="4403369"/>
            <a:ext cx="6845508" cy="616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Arial" panose="020B0604020202020204" pitchFamily="34" charset="0"/>
              </a:rPr>
              <a:t>勤俭节约是中华民族的传统美德。吃光盘中餐不仅是美德，更是责任。每一个人都要从自身做起、从点滴做起，养成健康文明的生活方式，掀起浪费可耻、节约为荣的餐桌新风。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22020" y="2644140"/>
            <a:ext cx="5593080" cy="1722120"/>
            <a:chOff x="1486761" y="5419343"/>
            <a:chExt cx="4860000" cy="3336814"/>
          </a:xfrm>
        </p:grpSpPr>
        <p:sp>
          <p:nvSpPr>
            <p:cNvPr id="3" name="文本框 2"/>
            <p:cNvSpPr txBox="1"/>
            <p:nvPr/>
          </p:nvSpPr>
          <p:spPr>
            <a:xfrm>
              <a:off x="1486761" y="5419343"/>
              <a:ext cx="4860000" cy="3336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300">
                  <a:ln w="117475">
                    <a:solidFill>
                      <a:srgbClr val="82B3FF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2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勤俭节约是中华民族的宝贵财富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486761" y="5419343"/>
              <a:ext cx="4860000" cy="3336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300">
                  <a:ln w="85725">
                    <a:solidFill>
                      <a:schemeClr val="bg1"/>
                    </a:solidFill>
                  </a:ln>
                  <a:solidFill>
                    <a:srgbClr val="5D9BFF"/>
                  </a:solidFill>
                  <a:effectLst>
                    <a:outerShdw blurRad="63500" sx="102000" sy="102000" algn="ctr" rotWithShape="0">
                      <a:prstClr val="black">
                        <a:alpha val="10000"/>
                      </a:prst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勤俭节约是中华民族的宝贵财富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486761" y="5419343"/>
              <a:ext cx="4860000" cy="3336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300" dirty="0">
                  <a:solidFill>
                    <a:srgbClr val="5D9BFF"/>
                  </a:solidFill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勤俭节约是中华民族的宝贵财富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decel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2238" y="1947616"/>
            <a:ext cx="10331428" cy="13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“</a:t>
            </a:r>
            <a:r>
              <a:rPr lang="zh-CN" altLang="zh-CN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艰苦朴素、勤俭节约</a:t>
            </a:r>
            <a:r>
              <a:rPr lang="en-US" altLang="zh-CN" sz="2000" b="1" dirty="0">
                <a:solidFill>
                  <a:srgbClr val="5D9B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”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是中华民族宝贵的精神财富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。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联合国专门把每年的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10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31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日定为世界勤俭日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。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提醒人们在新世纪仍然不要忘记艰苦朴素、勤俭节约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小到一度电一粒米，大到一江水万亩田，都需要爱护和珍惜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51528" y="548689"/>
            <a:ext cx="28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世界勤俭日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618" y="3814178"/>
            <a:ext cx="2952152" cy="196810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7517" y="3936727"/>
            <a:ext cx="2269761" cy="22697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5725" y="3480754"/>
            <a:ext cx="3048006" cy="30480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包含 游戏机, 钟表&#10;&#10;描述已自动生成" hidden="1"/>
          <p:cNvPicPr>
            <a:picLocks noChangeAspect="1"/>
          </p:cNvPicPr>
          <p:nvPr/>
        </p:nvPicPr>
        <p:blipFill>
          <a:blip r:embed="rId2">
            <a:alphaModFix amt="46000"/>
          </a:blip>
          <a:stretch>
            <a:fillRect/>
          </a:stretch>
        </p:blipFill>
        <p:spPr>
          <a:xfrm>
            <a:off x="-323558" y="3476874"/>
            <a:ext cx="12515557" cy="3391345"/>
          </a:xfrm>
          <a:prstGeom prst="rect">
            <a:avLst/>
          </a:prstGeom>
        </p:spPr>
      </p:pic>
      <p:sp>
        <p:nvSpPr>
          <p:cNvPr id="14" name="任意多边形: 形状 19" hidden="1"/>
          <p:cNvSpPr/>
          <p:nvPr/>
        </p:nvSpPr>
        <p:spPr>
          <a:xfrm flipH="1">
            <a:off x="-10160" y="2311780"/>
            <a:ext cx="5072331" cy="4546221"/>
          </a:xfrm>
          <a:custGeom>
            <a:avLst/>
            <a:gdLst>
              <a:gd name="connsiteX0" fmla="*/ 5813170 w 5813170"/>
              <a:gd name="connsiteY0" fmla="*/ 0 h 5588146"/>
              <a:gd name="connsiteX1" fmla="*/ 5593211 w 5813170"/>
              <a:gd name="connsiteY1" fmla="*/ 30793 h 5588146"/>
              <a:gd name="connsiteX2" fmla="*/ 3923783 w 5813170"/>
              <a:gd name="connsiteY2" fmla="*/ 553013 h 5588146"/>
              <a:gd name="connsiteX3" fmla="*/ 3402013 w 5813170"/>
              <a:gd name="connsiteY3" fmla="*/ 1780409 h 5588146"/>
              <a:gd name="connsiteX4" fmla="*/ 3285321 w 5813170"/>
              <a:gd name="connsiteY4" fmla="*/ 3135126 h 5588146"/>
              <a:gd name="connsiteX5" fmla="*/ 3081896 w 5813170"/>
              <a:gd name="connsiteY5" fmla="*/ 3702880 h 5588146"/>
              <a:gd name="connsiteX6" fmla="*/ 2625599 w 5813170"/>
              <a:gd name="connsiteY6" fmla="*/ 4137917 h 5588146"/>
              <a:gd name="connsiteX7" fmla="*/ 1833320 w 5813170"/>
              <a:gd name="connsiteY7" fmla="*/ 4479214 h 5588146"/>
              <a:gd name="connsiteX8" fmla="*/ 593523 w 5813170"/>
              <a:gd name="connsiteY8" fmla="*/ 4753346 h 5588146"/>
              <a:gd name="connsiteX9" fmla="*/ 1126 w 5813170"/>
              <a:gd name="connsiteY9" fmla="*/ 5588146 h 5588146"/>
              <a:gd name="connsiteX10" fmla="*/ 5813170 w 5813170"/>
              <a:gd name="connsiteY10" fmla="*/ 5588146 h 5588146"/>
              <a:gd name="connsiteX0-1" fmla="*/ 5824836 w 5824836"/>
              <a:gd name="connsiteY0-2" fmla="*/ 377722 h 5557548"/>
              <a:gd name="connsiteX1-3" fmla="*/ 5593211 w 5824836"/>
              <a:gd name="connsiteY1-4" fmla="*/ 195 h 5557548"/>
              <a:gd name="connsiteX2-5" fmla="*/ 3923783 w 5824836"/>
              <a:gd name="connsiteY2-6" fmla="*/ 522415 h 5557548"/>
              <a:gd name="connsiteX3-7" fmla="*/ 3402013 w 5824836"/>
              <a:gd name="connsiteY3-8" fmla="*/ 1749811 h 5557548"/>
              <a:gd name="connsiteX4-9" fmla="*/ 3285321 w 5824836"/>
              <a:gd name="connsiteY4-10" fmla="*/ 3104528 h 5557548"/>
              <a:gd name="connsiteX5-11" fmla="*/ 3081896 w 5824836"/>
              <a:gd name="connsiteY5-12" fmla="*/ 3672282 h 5557548"/>
              <a:gd name="connsiteX6-13" fmla="*/ 2625599 w 5824836"/>
              <a:gd name="connsiteY6-14" fmla="*/ 4107319 h 5557548"/>
              <a:gd name="connsiteX7-15" fmla="*/ 1833320 w 5824836"/>
              <a:gd name="connsiteY7-16" fmla="*/ 4448616 h 5557548"/>
              <a:gd name="connsiteX8-17" fmla="*/ 593523 w 5824836"/>
              <a:gd name="connsiteY8-18" fmla="*/ 4722748 h 5557548"/>
              <a:gd name="connsiteX9-19" fmla="*/ 1126 w 5824836"/>
              <a:gd name="connsiteY9-20" fmla="*/ 5557548 h 5557548"/>
              <a:gd name="connsiteX10-21" fmla="*/ 5813170 w 5824836"/>
              <a:gd name="connsiteY10-22" fmla="*/ 5557548 h 5557548"/>
              <a:gd name="connsiteX11" fmla="*/ 5824836 w 5824836"/>
              <a:gd name="connsiteY11" fmla="*/ 377722 h 5557548"/>
              <a:gd name="connsiteX0-23" fmla="*/ 5824836 w 5824836"/>
              <a:gd name="connsiteY0-24" fmla="*/ 109782 h 5289608"/>
              <a:gd name="connsiteX1-25" fmla="*/ 5359885 w 5824836"/>
              <a:gd name="connsiteY1-26" fmla="*/ 580 h 5289608"/>
              <a:gd name="connsiteX2-27" fmla="*/ 3923783 w 5824836"/>
              <a:gd name="connsiteY2-28" fmla="*/ 254475 h 5289608"/>
              <a:gd name="connsiteX3-29" fmla="*/ 3402013 w 5824836"/>
              <a:gd name="connsiteY3-30" fmla="*/ 1481871 h 5289608"/>
              <a:gd name="connsiteX4-31" fmla="*/ 3285321 w 5824836"/>
              <a:gd name="connsiteY4-32" fmla="*/ 2836588 h 5289608"/>
              <a:gd name="connsiteX5-33" fmla="*/ 3081896 w 5824836"/>
              <a:gd name="connsiteY5-34" fmla="*/ 3404342 h 5289608"/>
              <a:gd name="connsiteX6-35" fmla="*/ 2625599 w 5824836"/>
              <a:gd name="connsiteY6-36" fmla="*/ 3839379 h 5289608"/>
              <a:gd name="connsiteX7-37" fmla="*/ 1833320 w 5824836"/>
              <a:gd name="connsiteY7-38" fmla="*/ 4180676 h 5289608"/>
              <a:gd name="connsiteX8-39" fmla="*/ 593523 w 5824836"/>
              <a:gd name="connsiteY8-40" fmla="*/ 4454808 h 5289608"/>
              <a:gd name="connsiteX9-41" fmla="*/ 1126 w 5824836"/>
              <a:gd name="connsiteY9-42" fmla="*/ 5289608 h 5289608"/>
              <a:gd name="connsiteX10-43" fmla="*/ 5813170 w 5824836"/>
              <a:gd name="connsiteY10-44" fmla="*/ 5289608 h 5289608"/>
              <a:gd name="connsiteX11-45" fmla="*/ 5824836 w 5824836"/>
              <a:gd name="connsiteY11-46" fmla="*/ 109782 h 5289608"/>
              <a:gd name="connsiteX0-47" fmla="*/ 5824836 w 5824836"/>
              <a:gd name="connsiteY0-48" fmla="*/ 109782 h 5289608"/>
              <a:gd name="connsiteX1-49" fmla="*/ 5359885 w 5824836"/>
              <a:gd name="connsiteY1-50" fmla="*/ 580 h 5289608"/>
              <a:gd name="connsiteX2-51" fmla="*/ 4075444 w 5824836"/>
              <a:gd name="connsiteY2-52" fmla="*/ 534466 h 5289608"/>
              <a:gd name="connsiteX3-53" fmla="*/ 3402013 w 5824836"/>
              <a:gd name="connsiteY3-54" fmla="*/ 1481871 h 5289608"/>
              <a:gd name="connsiteX4-55" fmla="*/ 3285321 w 5824836"/>
              <a:gd name="connsiteY4-56" fmla="*/ 2836588 h 5289608"/>
              <a:gd name="connsiteX5-57" fmla="*/ 3081896 w 5824836"/>
              <a:gd name="connsiteY5-58" fmla="*/ 3404342 h 5289608"/>
              <a:gd name="connsiteX6-59" fmla="*/ 2625599 w 5824836"/>
              <a:gd name="connsiteY6-60" fmla="*/ 3839379 h 5289608"/>
              <a:gd name="connsiteX7-61" fmla="*/ 1833320 w 5824836"/>
              <a:gd name="connsiteY7-62" fmla="*/ 4180676 h 5289608"/>
              <a:gd name="connsiteX8-63" fmla="*/ 593523 w 5824836"/>
              <a:gd name="connsiteY8-64" fmla="*/ 4454808 h 5289608"/>
              <a:gd name="connsiteX9-65" fmla="*/ 1126 w 5824836"/>
              <a:gd name="connsiteY9-66" fmla="*/ 5289608 h 5289608"/>
              <a:gd name="connsiteX10-67" fmla="*/ 5813170 w 5824836"/>
              <a:gd name="connsiteY10-68" fmla="*/ 5289608 h 5289608"/>
              <a:gd name="connsiteX11-69" fmla="*/ 5824836 w 5824836"/>
              <a:gd name="connsiteY11-70" fmla="*/ 109782 h 5289608"/>
              <a:gd name="connsiteX0-71" fmla="*/ 5824836 w 5824836"/>
              <a:gd name="connsiteY0-72" fmla="*/ 40396 h 5220222"/>
              <a:gd name="connsiteX1-73" fmla="*/ 5184891 w 5824836"/>
              <a:gd name="connsiteY1-74" fmla="*/ 1192 h 5220222"/>
              <a:gd name="connsiteX2-75" fmla="*/ 4075444 w 5824836"/>
              <a:gd name="connsiteY2-76" fmla="*/ 465080 h 5220222"/>
              <a:gd name="connsiteX3-77" fmla="*/ 3402013 w 5824836"/>
              <a:gd name="connsiteY3-78" fmla="*/ 1412485 h 5220222"/>
              <a:gd name="connsiteX4-79" fmla="*/ 3285321 w 5824836"/>
              <a:gd name="connsiteY4-80" fmla="*/ 2767202 h 5220222"/>
              <a:gd name="connsiteX5-81" fmla="*/ 3081896 w 5824836"/>
              <a:gd name="connsiteY5-82" fmla="*/ 3334956 h 5220222"/>
              <a:gd name="connsiteX6-83" fmla="*/ 2625599 w 5824836"/>
              <a:gd name="connsiteY6-84" fmla="*/ 3769993 h 5220222"/>
              <a:gd name="connsiteX7-85" fmla="*/ 1833320 w 5824836"/>
              <a:gd name="connsiteY7-86" fmla="*/ 4111290 h 5220222"/>
              <a:gd name="connsiteX8-87" fmla="*/ 593523 w 5824836"/>
              <a:gd name="connsiteY8-88" fmla="*/ 4385422 h 5220222"/>
              <a:gd name="connsiteX9-89" fmla="*/ 1126 w 5824836"/>
              <a:gd name="connsiteY9-90" fmla="*/ 5220222 h 5220222"/>
              <a:gd name="connsiteX10-91" fmla="*/ 5813170 w 5824836"/>
              <a:gd name="connsiteY10-92" fmla="*/ 5220222 h 5220222"/>
              <a:gd name="connsiteX11-93" fmla="*/ 5824836 w 5824836"/>
              <a:gd name="connsiteY11-94" fmla="*/ 40396 h 5220222"/>
              <a:gd name="connsiteX0-95" fmla="*/ 5824333 w 5824333"/>
              <a:gd name="connsiteY0-96" fmla="*/ 40396 h 5220222"/>
              <a:gd name="connsiteX1-97" fmla="*/ 5184388 w 5824333"/>
              <a:gd name="connsiteY1-98" fmla="*/ 1192 h 5220222"/>
              <a:gd name="connsiteX2-99" fmla="*/ 4074941 w 5824333"/>
              <a:gd name="connsiteY2-100" fmla="*/ 465080 h 5220222"/>
              <a:gd name="connsiteX3-101" fmla="*/ 3401510 w 5824333"/>
              <a:gd name="connsiteY3-102" fmla="*/ 1412485 h 5220222"/>
              <a:gd name="connsiteX4-103" fmla="*/ 3284818 w 5824333"/>
              <a:gd name="connsiteY4-104" fmla="*/ 2767202 h 5220222"/>
              <a:gd name="connsiteX5-105" fmla="*/ 3081393 w 5824333"/>
              <a:gd name="connsiteY5-106" fmla="*/ 3334956 h 5220222"/>
              <a:gd name="connsiteX6-107" fmla="*/ 2625096 w 5824333"/>
              <a:gd name="connsiteY6-108" fmla="*/ 3769993 h 5220222"/>
              <a:gd name="connsiteX7-109" fmla="*/ 1832817 w 5824333"/>
              <a:gd name="connsiteY7-110" fmla="*/ 4111290 h 5220222"/>
              <a:gd name="connsiteX8-111" fmla="*/ 838012 w 5824333"/>
              <a:gd name="connsiteY8-112" fmla="*/ 4408755 h 5220222"/>
              <a:gd name="connsiteX9-113" fmla="*/ 623 w 5824333"/>
              <a:gd name="connsiteY9-114" fmla="*/ 5220222 h 5220222"/>
              <a:gd name="connsiteX10-115" fmla="*/ 5812667 w 5824333"/>
              <a:gd name="connsiteY10-116" fmla="*/ 5220222 h 5220222"/>
              <a:gd name="connsiteX11-117" fmla="*/ 5824333 w 5824333"/>
              <a:gd name="connsiteY11-118" fmla="*/ 40396 h 5220222"/>
              <a:gd name="connsiteX0-119" fmla="*/ 5824333 w 5824333"/>
              <a:gd name="connsiteY0-120" fmla="*/ 40396 h 5220222"/>
              <a:gd name="connsiteX1-121" fmla="*/ 5184388 w 5824333"/>
              <a:gd name="connsiteY1-122" fmla="*/ 1192 h 5220222"/>
              <a:gd name="connsiteX2-123" fmla="*/ 4074941 w 5824333"/>
              <a:gd name="connsiteY2-124" fmla="*/ 465080 h 5220222"/>
              <a:gd name="connsiteX3-125" fmla="*/ 3401510 w 5824333"/>
              <a:gd name="connsiteY3-126" fmla="*/ 1412485 h 5220222"/>
              <a:gd name="connsiteX4-127" fmla="*/ 3284818 w 5824333"/>
              <a:gd name="connsiteY4-128" fmla="*/ 2767202 h 5220222"/>
              <a:gd name="connsiteX5-129" fmla="*/ 3081393 w 5824333"/>
              <a:gd name="connsiteY5-130" fmla="*/ 3334956 h 5220222"/>
              <a:gd name="connsiteX6-131" fmla="*/ 2636763 w 5824333"/>
              <a:gd name="connsiteY6-132" fmla="*/ 3886656 h 5220222"/>
              <a:gd name="connsiteX7-133" fmla="*/ 1832817 w 5824333"/>
              <a:gd name="connsiteY7-134" fmla="*/ 4111290 h 5220222"/>
              <a:gd name="connsiteX8-135" fmla="*/ 838012 w 5824333"/>
              <a:gd name="connsiteY8-136" fmla="*/ 4408755 h 5220222"/>
              <a:gd name="connsiteX9-137" fmla="*/ 623 w 5824333"/>
              <a:gd name="connsiteY9-138" fmla="*/ 5220222 h 5220222"/>
              <a:gd name="connsiteX10-139" fmla="*/ 5812667 w 5824333"/>
              <a:gd name="connsiteY10-140" fmla="*/ 5220222 h 5220222"/>
              <a:gd name="connsiteX11-141" fmla="*/ 5824333 w 5824333"/>
              <a:gd name="connsiteY11-142" fmla="*/ 40396 h 52202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45" y="connsiteY11-46"/>
              </a:cxn>
            </a:cxnLst>
            <a:rect l="l" t="t" r="r" b="b"/>
            <a:pathLst>
              <a:path w="5824333" h="5220222">
                <a:moveTo>
                  <a:pt x="5824333" y="40396"/>
                </a:moveTo>
                <a:cubicBezTo>
                  <a:pt x="5751013" y="50660"/>
                  <a:pt x="5257708" y="-9072"/>
                  <a:pt x="5184388" y="1192"/>
                </a:cubicBezTo>
                <a:cubicBezTo>
                  <a:pt x="4570389" y="73827"/>
                  <a:pt x="4372087" y="229864"/>
                  <a:pt x="4074941" y="465080"/>
                </a:cubicBezTo>
                <a:cubicBezTo>
                  <a:pt x="3777795" y="700296"/>
                  <a:pt x="3454581" y="961503"/>
                  <a:pt x="3401510" y="1412485"/>
                </a:cubicBezTo>
                <a:cubicBezTo>
                  <a:pt x="3348439" y="1861695"/>
                  <a:pt x="3366156" y="2319764"/>
                  <a:pt x="3284818" y="2767202"/>
                </a:cubicBezTo>
                <a:cubicBezTo>
                  <a:pt x="3249465" y="2965312"/>
                  <a:pt x="3191079" y="3165113"/>
                  <a:pt x="3081393" y="3334956"/>
                </a:cubicBezTo>
                <a:cubicBezTo>
                  <a:pt x="2968245" y="3513578"/>
                  <a:pt x="2813613" y="3771656"/>
                  <a:pt x="2636763" y="3886656"/>
                </a:cubicBezTo>
                <a:cubicBezTo>
                  <a:pt x="2392750" y="4044017"/>
                  <a:pt x="2132609" y="4024274"/>
                  <a:pt x="1832817" y="4111290"/>
                </a:cubicBezTo>
                <a:cubicBezTo>
                  <a:pt x="1533025" y="4198306"/>
                  <a:pt x="1225373" y="4235449"/>
                  <a:pt x="838012" y="4408755"/>
                </a:cubicBezTo>
                <a:cubicBezTo>
                  <a:pt x="507345" y="4557338"/>
                  <a:pt x="-20638" y="4877073"/>
                  <a:pt x="623" y="5220222"/>
                </a:cubicBezTo>
                <a:lnTo>
                  <a:pt x="5812667" y="5220222"/>
                </a:lnTo>
                <a:cubicBezTo>
                  <a:pt x="5812667" y="3357507"/>
                  <a:pt x="5824333" y="1903111"/>
                  <a:pt x="5824333" y="40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</p:txBody>
      </p:sp>
      <p:sp>
        <p:nvSpPr>
          <p:cNvPr id="15" name="任意多边形: 形状 20" hidden="1"/>
          <p:cNvSpPr/>
          <p:nvPr/>
        </p:nvSpPr>
        <p:spPr>
          <a:xfrm flipV="1">
            <a:off x="-140435" y="5796287"/>
            <a:ext cx="1603127" cy="1228719"/>
          </a:xfrm>
          <a:custGeom>
            <a:avLst/>
            <a:gdLst>
              <a:gd name="connsiteX0" fmla="*/ 0 w 1655136"/>
              <a:gd name="connsiteY0" fmla="*/ 0 h 1268582"/>
              <a:gd name="connsiteX1" fmla="*/ 1655136 w 1655136"/>
              <a:gd name="connsiteY1" fmla="*/ 0 h 1268582"/>
              <a:gd name="connsiteX2" fmla="*/ 1650243 w 1655136"/>
              <a:gd name="connsiteY2" fmla="*/ 40089 h 1268582"/>
              <a:gd name="connsiteX3" fmla="*/ 1051698 w 1655136"/>
              <a:gd name="connsiteY3" fmla="*/ 927666 h 1268582"/>
              <a:gd name="connsiteX4" fmla="*/ 175470 w 1655136"/>
              <a:gd name="connsiteY4" fmla="*/ 1268582 h 1268582"/>
              <a:gd name="connsiteX5" fmla="*/ 5312 w 1655136"/>
              <a:gd name="connsiteY5" fmla="*/ 1256183 h 1268582"/>
              <a:gd name="connsiteX6" fmla="*/ 0 w 1655136"/>
              <a:gd name="connsiteY6" fmla="*/ 1255005 h 126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136" h="1268582">
                <a:moveTo>
                  <a:pt x="0" y="0"/>
                </a:moveTo>
                <a:lnTo>
                  <a:pt x="1655136" y="0"/>
                </a:lnTo>
                <a:lnTo>
                  <a:pt x="1650243" y="40089"/>
                </a:lnTo>
                <a:cubicBezTo>
                  <a:pt x="1591445" y="324029"/>
                  <a:pt x="1405909" y="632124"/>
                  <a:pt x="1051698" y="927666"/>
                </a:cubicBezTo>
                <a:cubicBezTo>
                  <a:pt x="764216" y="1167270"/>
                  <a:pt x="458117" y="1268582"/>
                  <a:pt x="175470" y="1268582"/>
                </a:cubicBezTo>
                <a:cubicBezTo>
                  <a:pt x="117649" y="1268582"/>
                  <a:pt x="60810" y="1264343"/>
                  <a:pt x="5312" y="1256183"/>
                </a:cubicBezTo>
                <a:lnTo>
                  <a:pt x="0" y="1255005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  <a:cs typeface="汉仪帅线体简" panose="00020600040101010101" charset="-122"/>
              <a:sym typeface="微软雅黑" panose="020B0503020204020204" pitchFamily="34" charset="-122"/>
            </a:endParaRPr>
          </a:p>
        </p:txBody>
      </p:sp>
      <p:pic>
        <p:nvPicPr>
          <p:cNvPr id="7" name="图片 6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855" y="1389295"/>
            <a:ext cx="3562692" cy="1561339"/>
          </a:xfrm>
          <a:prstGeom prst="rect">
            <a:avLst/>
          </a:prstGeom>
        </p:spPr>
      </p:pic>
      <p:pic>
        <p:nvPicPr>
          <p:cNvPr id="5" name="图片 4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814" y="2336970"/>
            <a:ext cx="2959507" cy="3992161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814070" y="1811655"/>
            <a:ext cx="10748010" cy="1786255"/>
            <a:chOff x="695325" y="1896533"/>
            <a:chExt cx="5282142" cy="1786467"/>
          </a:xfrm>
        </p:grpSpPr>
        <p:sp>
          <p:nvSpPr>
            <p:cNvPr id="6" name="矩形 5"/>
            <p:cNvSpPr/>
            <p:nvPr/>
          </p:nvSpPr>
          <p:spPr>
            <a:xfrm>
              <a:off x="695325" y="1896533"/>
              <a:ext cx="5282142" cy="178646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780543" y="2075564"/>
              <a:ext cx="5111706" cy="968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但随着人们生活条件的逐步提高，</a:t>
              </a:r>
              <a:r>
                <a:rPr lang="zh-CN" altLang="zh-CN" sz="2000" b="1">
                  <a:solidFill>
                    <a:srgbClr val="5D9B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浪费现象</a:t>
              </a:r>
              <a:r>
                <a:rPr lang="zh-CN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也越来越严重，一些饭店、家庭、学校等浪费现象随处可见。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651528" y="548689"/>
            <a:ext cx="4807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 spc="300">
                <a:solidFill>
                  <a:srgbClr val="522117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r>
              <a:rPr lang="zh-CN" altLang="en-US" sz="2400" b="1" i="1" spc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帅线体简" panose="00020600040101010101" charset="-122"/>
                <a:sym typeface="微软雅黑" panose="020B0503020204020204" pitchFamily="34" charset="-122"/>
              </a:rPr>
              <a:t>勤俭节约是中华民族的宝贵财富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14070" y="3919855"/>
            <a:ext cx="10748010" cy="1786255"/>
            <a:chOff x="6120077" y="3835400"/>
            <a:chExt cx="5282142" cy="1786467"/>
          </a:xfrm>
        </p:grpSpPr>
        <p:sp>
          <p:nvSpPr>
            <p:cNvPr id="16" name="矩形 15"/>
            <p:cNvSpPr/>
            <p:nvPr/>
          </p:nvSpPr>
          <p:spPr>
            <a:xfrm>
              <a:off x="6120077" y="3835400"/>
              <a:ext cx="5282142" cy="178646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82B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205295" y="4083681"/>
              <a:ext cx="5111706" cy="9221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  <a:cs typeface="汉仪帅线体简" panose="00020600040101010101" charset="-122"/>
                  <a:sym typeface="微软雅黑" panose="020B0503020204020204" pitchFamily="34" charset="-122"/>
                </a:rPr>
                <a:t>而现代化的工业生产、人们的日常生活每天都要消耗比以往更多的能源，各种资源日益枯竭，节能减排迫在眉睫。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835</Words>
  <Application>Microsoft Office PowerPoint</Application>
  <PresentationFormat>宽屏</PresentationFormat>
  <Paragraphs>117</Paragraphs>
  <Slides>19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Meiryo</vt:lpstr>
      <vt:lpstr>等线</vt:lpstr>
      <vt:lpstr>等线 Light</vt:lpstr>
      <vt:lpstr>汉仪润圆-75W</vt:lpstr>
      <vt:lpstr>汉仪帅线体简</vt:lpstr>
      <vt:lpstr>宋体</vt:lpstr>
      <vt:lpstr>微软雅黑</vt:lpstr>
      <vt:lpstr>Arial</vt:lpstr>
      <vt:lpstr>Calibri</vt:lpstr>
      <vt:lpstr>Calibri Light</vt:lpstr>
      <vt:lpstr>第一PPT模板网-WWW.1PPT.COM​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</cp:revision>
  <cp:lastPrinted>2022-07-19T20:58:42Z</cp:lastPrinted>
  <dcterms:created xsi:type="dcterms:W3CDTF">2022-07-19T20:58:42Z</dcterms:created>
  <dcterms:modified xsi:type="dcterms:W3CDTF">2023-03-17T07:54:14Z</dcterms:modified>
</cp:coreProperties>
</file>