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89" r:id="rId4"/>
    <p:sldId id="257" r:id="rId5"/>
    <p:sldId id="258" r:id="rId6"/>
    <p:sldId id="259" r:id="rId7"/>
    <p:sldId id="260" r:id="rId8"/>
    <p:sldId id="261" r:id="rId9"/>
    <p:sldId id="262" r:id="rId10"/>
    <p:sldId id="290" r:id="rId11"/>
    <p:sldId id="264" r:id="rId12"/>
    <p:sldId id="291" r:id="rId13"/>
    <p:sldId id="265" r:id="rId14"/>
    <p:sldId id="267" r:id="rId15"/>
    <p:sldId id="268" r:id="rId16"/>
    <p:sldId id="292" r:id="rId17"/>
    <p:sldId id="269" r:id="rId18"/>
    <p:sldId id="271" r:id="rId19"/>
    <p:sldId id="272" r:id="rId20"/>
    <p:sldId id="273" r:id="rId21"/>
    <p:sldId id="293" r:id="rId22"/>
    <p:sldId id="294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D89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0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-387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103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208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421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2996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395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2852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007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8176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225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3741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78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6129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8981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083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28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BAED1-0C7D-478C-A1CB-3D5486449BE1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6E858-431F-4E87-BA74-8F3AA6BDD4A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4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光盘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35650" y="1517650"/>
            <a:ext cx="5115560" cy="249809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6132830" y="4015740"/>
            <a:ext cx="2422525" cy="482600"/>
            <a:chOff x="9584" y="6636"/>
            <a:chExt cx="3815" cy="760"/>
          </a:xfrm>
        </p:grpSpPr>
        <p:sp>
          <p:nvSpPr>
            <p:cNvPr id="4" name="椭圆 3"/>
            <p:cNvSpPr/>
            <p:nvPr/>
          </p:nvSpPr>
          <p:spPr>
            <a:xfrm>
              <a:off x="9584" y="6636"/>
              <a:ext cx="760" cy="760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rPr>
                <a:t>节</a:t>
              </a:r>
            </a:p>
          </p:txBody>
        </p:sp>
        <p:sp>
          <p:nvSpPr>
            <p:cNvPr id="5" name="椭圆 4"/>
            <p:cNvSpPr/>
            <p:nvPr/>
          </p:nvSpPr>
          <p:spPr>
            <a:xfrm>
              <a:off x="10344" y="6636"/>
              <a:ext cx="760" cy="760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rPr>
                <a:t>约</a:t>
              </a:r>
            </a:p>
          </p:txBody>
        </p:sp>
        <p:sp>
          <p:nvSpPr>
            <p:cNvPr id="6" name="椭圆 5"/>
            <p:cNvSpPr/>
            <p:nvPr/>
          </p:nvSpPr>
          <p:spPr>
            <a:xfrm>
              <a:off x="11119" y="6636"/>
              <a:ext cx="760" cy="760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rPr>
                <a:t>是</a:t>
              </a:r>
            </a:p>
          </p:txBody>
        </p:sp>
        <p:sp>
          <p:nvSpPr>
            <p:cNvPr id="7" name="椭圆 6"/>
            <p:cNvSpPr/>
            <p:nvPr/>
          </p:nvSpPr>
          <p:spPr>
            <a:xfrm>
              <a:off x="11879" y="6636"/>
              <a:ext cx="760" cy="760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rPr>
                <a:t>美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12639" y="6636"/>
              <a:ext cx="760" cy="760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rPr>
                <a:t>德</a:t>
              </a: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8757920" y="4072890"/>
            <a:ext cx="21932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>
                <a:latin typeface="微软雅黑"/>
                <a:ea typeface="微软雅黑"/>
                <a:sym typeface="微软雅黑"/>
              </a:rPr>
              <a:t>请珍惜每一粒米</a:t>
            </a:r>
            <a:endParaRPr lang="en-US" altLang="zh-CN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6774180" y="996950"/>
            <a:ext cx="4114165" cy="294005"/>
            <a:chOff x="1092" y="1197"/>
            <a:chExt cx="6479" cy="463"/>
          </a:xfrm>
        </p:grpSpPr>
        <p:grpSp>
          <p:nvGrpSpPr>
            <p:cNvPr id="13" name="组合 12"/>
            <p:cNvGrpSpPr/>
            <p:nvPr/>
          </p:nvGrpSpPr>
          <p:grpSpPr>
            <a:xfrm>
              <a:off x="1092" y="1197"/>
              <a:ext cx="6479" cy="463"/>
              <a:chOff x="1805" y="4159"/>
              <a:chExt cx="6479" cy="463"/>
            </a:xfrm>
          </p:grpSpPr>
          <p:sp>
            <p:nvSpPr>
              <p:cNvPr id="3" name="文本框 2"/>
              <p:cNvSpPr txBox="1"/>
              <p:nvPr/>
            </p:nvSpPr>
            <p:spPr>
              <a:xfrm>
                <a:off x="1893" y="4218"/>
                <a:ext cx="6242" cy="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600" b="1" baseline="30000">
                    <a:solidFill>
                      <a:srgbClr val="C00000"/>
                    </a:solidFill>
                    <a:latin typeface="微软雅黑"/>
                    <a:ea typeface="微软雅黑"/>
                    <a:sym typeface="微软雅黑"/>
                  </a:rPr>
                  <a:t>倡勤俭剩宴不再  讲节约光盘添彩</a:t>
                </a: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805" y="4159"/>
                <a:ext cx="6479" cy="343"/>
              </a:xfrm>
              <a:prstGeom prst="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14" name="椭圆 13"/>
            <p:cNvSpPr/>
            <p:nvPr/>
          </p:nvSpPr>
          <p:spPr>
            <a:xfrm>
              <a:off x="4271" y="1331"/>
              <a:ext cx="120" cy="120"/>
            </a:xfrm>
            <a:prstGeom prst="ellipse">
              <a:avLst/>
            </a:prstGeom>
            <a:solidFill>
              <a:srgbClr val="DB5D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17" name="图片 16" descr="面条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1165" y="1106170"/>
            <a:ext cx="4801235" cy="48012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9902354" y="4696727"/>
            <a:ext cx="2444341" cy="23521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106802" y="3323528"/>
            <a:ext cx="36118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5400" dirty="0">
                <a:latin typeface="微软雅黑"/>
                <a:ea typeface="微软雅黑"/>
                <a:sym typeface="微软雅黑"/>
              </a:rPr>
              <a:t>宝贵的资源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339188" y="2060112"/>
            <a:ext cx="10210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微软雅黑"/>
                <a:ea typeface="微软雅黑"/>
                <a:sym typeface="微软雅黑"/>
              </a:rPr>
              <a:t>叁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268068" y="4474916"/>
            <a:ext cx="328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spc="-300" dirty="0">
                <a:latin typeface="微软雅黑"/>
                <a:ea typeface="微软雅黑"/>
                <a:sym typeface="微软雅黑"/>
              </a:rPr>
              <a:t>锄禾日当午，汗滴禾下土。</a:t>
            </a:r>
            <a:endParaRPr lang="en-US" altLang="zh-CN" sz="2000" spc="-300" dirty="0">
              <a:latin typeface="微软雅黑"/>
              <a:ea typeface="微软雅黑"/>
              <a:sym typeface="微软雅黑"/>
            </a:endParaRPr>
          </a:p>
          <a:p>
            <a:pPr algn="dist"/>
            <a:r>
              <a:rPr lang="zh-CN" altLang="en-US" sz="2000" spc="-300" dirty="0">
                <a:latin typeface="微软雅黑"/>
                <a:ea typeface="微软雅黑"/>
                <a:sym typeface="微软雅黑"/>
              </a:rPr>
              <a:t>谁知盘中餐，粒粒皆辛苦。</a:t>
            </a:r>
            <a:endParaRPr lang="zh-CN" altLang="en-US" sz="2000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398652" flipH="1">
            <a:off x="10084959" y="5207109"/>
            <a:ext cx="2444341" cy="2352100"/>
          </a:xfrm>
          <a:prstGeom prst="rect">
            <a:avLst/>
          </a:prstGeom>
        </p:spPr>
      </p:pic>
      <p:pic>
        <p:nvPicPr>
          <p:cNvPr id="17" name="图片 16" descr="面条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515" y="1398905"/>
            <a:ext cx="4060190" cy="40601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719198" y="95791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3.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宝贵的资源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6809746" y="3475534"/>
            <a:ext cx="4663056" cy="2297728"/>
            <a:chOff x="4325257" y="1705666"/>
            <a:chExt cx="7010400" cy="1321553"/>
          </a:xfrm>
        </p:grpSpPr>
        <p:sp>
          <p:nvSpPr>
            <p:cNvPr id="14" name="矩形 13"/>
            <p:cNvSpPr/>
            <p:nvPr/>
          </p:nvSpPr>
          <p:spPr>
            <a:xfrm>
              <a:off x="4325257" y="1705666"/>
              <a:ext cx="7010400" cy="1321553"/>
            </a:xfrm>
            <a:prstGeom prst="rect">
              <a:avLst/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highlight>
                  <a:srgbClr val="9D8968"/>
                </a:highlight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4646708" y="1773542"/>
              <a:ext cx="6382750" cy="12037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随着时代的发展人民生活水平的提，高，勤俭节约精神在我们这一代人的意识中逐渐淡薄了，生活上互相攀比，大手大脚，不珍惜环境，浪费资源等不良行为屡见不鲜。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870279" y="1617067"/>
            <a:ext cx="5534483" cy="4283016"/>
            <a:chOff x="1573756" y="3802105"/>
            <a:chExt cx="5534483" cy="4283016"/>
          </a:xfrm>
        </p:grpSpPr>
        <p:sp>
          <p:nvSpPr>
            <p:cNvPr id="17" name="内容占位符 2"/>
            <p:cNvSpPr txBox="1"/>
            <p:nvPr/>
          </p:nvSpPr>
          <p:spPr>
            <a:xfrm>
              <a:off x="3505583" y="6086590"/>
              <a:ext cx="3602656" cy="29261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能用吸尘器打扫</a:t>
              </a:r>
              <a:r>
                <a:rPr kumimoji="0" lang="en-US" altLang="zh-CN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500</a:t>
              </a: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平方米</a:t>
              </a:r>
              <a:endParaRPr kumimoji="0" lang="en-US" altLang="zh-CN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19" name="矩形 3"/>
            <p:cNvSpPr>
              <a:spLocks noChangeArrowheads="1"/>
            </p:cNvSpPr>
            <p:nvPr/>
          </p:nvSpPr>
          <p:spPr bwMode="auto">
            <a:xfrm>
              <a:off x="3488688" y="3856050"/>
              <a:ext cx="348289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25</a:t>
              </a: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瓦的电灯能亮</a:t>
              </a:r>
              <a:r>
                <a:rPr kumimoji="0" lang="en-US" altLang="zh-CN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40</a:t>
              </a: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个小时</a:t>
              </a:r>
            </a:p>
          </p:txBody>
        </p:sp>
        <p:sp>
          <p:nvSpPr>
            <p:cNvPr id="20" name="矩形 4"/>
            <p:cNvSpPr>
              <a:spLocks noChangeArrowheads="1"/>
            </p:cNvSpPr>
            <p:nvPr/>
          </p:nvSpPr>
          <p:spPr bwMode="auto">
            <a:xfrm>
              <a:off x="3507306" y="4572926"/>
              <a:ext cx="356302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普通家用冰箱能运行</a:t>
              </a:r>
              <a:r>
                <a:rPr kumimoji="0" lang="en-US" altLang="zh-CN" sz="200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24</a:t>
              </a:r>
              <a:r>
                <a:rPr kumimoji="0" lang="zh-CN" altLang="en-US" sz="200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小时</a:t>
              </a:r>
            </a:p>
          </p:txBody>
        </p:sp>
        <p:sp>
          <p:nvSpPr>
            <p:cNvPr id="21" name="矩形 7"/>
            <p:cNvSpPr>
              <a:spLocks noChangeArrowheads="1"/>
            </p:cNvSpPr>
            <p:nvPr/>
          </p:nvSpPr>
          <p:spPr bwMode="auto">
            <a:xfrm>
              <a:off x="3505583" y="6819508"/>
              <a:ext cx="314690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1</a:t>
              </a: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台电视机可以开</a:t>
              </a:r>
              <a:r>
                <a:rPr kumimoji="0" lang="en-US" altLang="zh-CN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10</a:t>
              </a: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小时</a:t>
              </a:r>
            </a:p>
          </p:txBody>
        </p:sp>
        <p:sp>
          <p:nvSpPr>
            <p:cNvPr id="22" name="矩形 9"/>
            <p:cNvSpPr>
              <a:spLocks noChangeArrowheads="1"/>
            </p:cNvSpPr>
            <p:nvPr/>
          </p:nvSpPr>
          <p:spPr bwMode="auto">
            <a:xfrm>
              <a:off x="3507306" y="5397986"/>
              <a:ext cx="33234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电动自行车能跑上</a:t>
              </a:r>
              <a:r>
                <a:rPr kumimoji="0" lang="en-US" altLang="zh-CN" sz="200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80</a:t>
              </a:r>
              <a:r>
                <a:rPr kumimoji="0" lang="zh-CN" altLang="en-US" sz="200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公里 </a:t>
              </a:r>
            </a:p>
          </p:txBody>
        </p:sp>
        <p:sp>
          <p:nvSpPr>
            <p:cNvPr id="23" name="矩形 10"/>
            <p:cNvSpPr>
              <a:spLocks noChangeArrowheads="1"/>
            </p:cNvSpPr>
            <p:nvPr/>
          </p:nvSpPr>
          <p:spPr bwMode="auto">
            <a:xfrm>
              <a:off x="3595239" y="7651914"/>
              <a:ext cx="24912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电水壶可烧</a:t>
              </a:r>
              <a:r>
                <a:rPr kumimoji="0" lang="en-US" altLang="zh-CN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8kg</a:t>
              </a: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的水</a:t>
              </a:r>
            </a:p>
          </p:txBody>
        </p:sp>
        <p:grpSp>
          <p:nvGrpSpPr>
            <p:cNvPr id="25" name="组合 24"/>
            <p:cNvGrpSpPr/>
            <p:nvPr/>
          </p:nvGrpSpPr>
          <p:grpSpPr>
            <a:xfrm rot="5400000">
              <a:off x="2919942" y="3802105"/>
              <a:ext cx="508000" cy="508000"/>
              <a:chOff x="856343" y="3212253"/>
              <a:chExt cx="508000" cy="508000"/>
            </a:xfrm>
          </p:grpSpPr>
          <p:sp>
            <p:nvSpPr>
              <p:cNvPr id="47" name="椭圆 46"/>
              <p:cNvSpPr/>
              <p:nvPr/>
            </p:nvSpPr>
            <p:spPr>
              <a:xfrm>
                <a:off x="856343" y="3212253"/>
                <a:ext cx="508000" cy="508000"/>
              </a:xfrm>
              <a:prstGeom prst="ellipse">
                <a:avLst/>
              </a:prstGeom>
              <a:solidFill>
                <a:srgbClr val="9D89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8" name="等腰三角形 47"/>
              <p:cNvSpPr/>
              <p:nvPr/>
            </p:nvSpPr>
            <p:spPr>
              <a:xfrm>
                <a:off x="963736" y="3300186"/>
                <a:ext cx="293214" cy="25277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 rot="5400000">
              <a:off x="2919942" y="4518981"/>
              <a:ext cx="508000" cy="508000"/>
              <a:chOff x="856343" y="3212253"/>
              <a:chExt cx="508000" cy="508000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856343" y="3212253"/>
                <a:ext cx="508000" cy="508000"/>
              </a:xfrm>
              <a:prstGeom prst="ellipse">
                <a:avLst/>
              </a:prstGeom>
              <a:solidFill>
                <a:srgbClr val="9D89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6" name="等腰三角形 45"/>
              <p:cNvSpPr/>
              <p:nvPr/>
            </p:nvSpPr>
            <p:spPr>
              <a:xfrm>
                <a:off x="963736" y="3300186"/>
                <a:ext cx="293214" cy="25277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 rot="5400000">
              <a:off x="2921666" y="5321154"/>
              <a:ext cx="508000" cy="508000"/>
              <a:chOff x="856343" y="3212253"/>
              <a:chExt cx="508000" cy="508000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856343" y="3212253"/>
                <a:ext cx="508000" cy="508000"/>
              </a:xfrm>
              <a:prstGeom prst="ellipse">
                <a:avLst/>
              </a:prstGeom>
              <a:solidFill>
                <a:srgbClr val="9D89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4" name="等腰三角形 43"/>
              <p:cNvSpPr/>
              <p:nvPr/>
            </p:nvSpPr>
            <p:spPr>
              <a:xfrm>
                <a:off x="963736" y="3300186"/>
                <a:ext cx="293214" cy="25277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31" name="组合 30"/>
            <p:cNvGrpSpPr/>
            <p:nvPr/>
          </p:nvGrpSpPr>
          <p:grpSpPr>
            <a:xfrm rot="5400000">
              <a:off x="2918219" y="6058072"/>
              <a:ext cx="508000" cy="508000"/>
              <a:chOff x="3135524" y="7711069"/>
              <a:chExt cx="508000" cy="508000"/>
            </a:xfrm>
          </p:grpSpPr>
          <p:sp>
            <p:nvSpPr>
              <p:cNvPr id="41" name="椭圆 40"/>
              <p:cNvSpPr/>
              <p:nvPr/>
            </p:nvSpPr>
            <p:spPr>
              <a:xfrm>
                <a:off x="3135524" y="7711069"/>
                <a:ext cx="508000" cy="508000"/>
              </a:xfrm>
              <a:prstGeom prst="ellipse">
                <a:avLst/>
              </a:prstGeom>
              <a:solidFill>
                <a:srgbClr val="9D89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2" name="等腰三角形 41"/>
              <p:cNvSpPr/>
              <p:nvPr/>
            </p:nvSpPr>
            <p:spPr>
              <a:xfrm>
                <a:off x="3242919" y="7799002"/>
                <a:ext cx="293214" cy="25277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 rot="5400000">
              <a:off x="2918220" y="6774948"/>
              <a:ext cx="508000" cy="508000"/>
              <a:chOff x="3135523" y="7711070"/>
              <a:chExt cx="508000" cy="508000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3135523" y="7711070"/>
                <a:ext cx="508000" cy="508000"/>
              </a:xfrm>
              <a:prstGeom prst="ellipse">
                <a:avLst/>
              </a:prstGeom>
              <a:solidFill>
                <a:srgbClr val="9D89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0" name="等腰三角形 39"/>
              <p:cNvSpPr/>
              <p:nvPr/>
            </p:nvSpPr>
            <p:spPr>
              <a:xfrm>
                <a:off x="3242917" y="7799003"/>
                <a:ext cx="293214" cy="25277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 rot="5400000">
              <a:off x="2919943" y="7577121"/>
              <a:ext cx="508000" cy="508000"/>
              <a:chOff x="3135523" y="7711070"/>
              <a:chExt cx="508000" cy="508000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3135523" y="7711070"/>
                <a:ext cx="508000" cy="508000"/>
              </a:xfrm>
              <a:prstGeom prst="ellipse">
                <a:avLst/>
              </a:prstGeom>
              <a:solidFill>
                <a:srgbClr val="9D89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8" name="等腰三角形 37"/>
              <p:cNvSpPr/>
              <p:nvPr/>
            </p:nvSpPr>
            <p:spPr>
              <a:xfrm>
                <a:off x="3242917" y="7799002"/>
                <a:ext cx="293214" cy="25277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35" name="矩形 3"/>
            <p:cNvSpPr>
              <a:spLocks noChangeArrowheads="1"/>
            </p:cNvSpPr>
            <p:nvPr/>
          </p:nvSpPr>
          <p:spPr bwMode="auto">
            <a:xfrm>
              <a:off x="1573756" y="3865316"/>
              <a:ext cx="800219" cy="2754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 你知道吗</a:t>
              </a:r>
              <a:r>
                <a:rPr kumimoji="0" lang="en-US" altLang="zh-CN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?</a:t>
              </a:r>
              <a:endPara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719198" y="95791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3.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宝贵的资源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946292" y="2392419"/>
            <a:ext cx="439496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一张纸能做保险单、公司条款、打印用、印刷用、写字用、书刊、杂志、报纸、钱、存折、传真、烧烤、绘画、艺术、工艺品、广告、证书、遗书、菜单、剪纸、写药方、写合同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 。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946291" y="4249722"/>
            <a:ext cx="4825163" cy="1173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一张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《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交强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险保单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》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的价值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至少是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960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元；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dirty="0">
                <a:latin typeface="微软雅黑"/>
                <a:ea typeface="微软雅黑"/>
                <a:sym typeface="微软雅黑"/>
              </a:rPr>
              <a:t>一张名画价值上万元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一张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A4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纸大小上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能印刷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4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张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100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元人民币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5899548" y="2389034"/>
            <a:ext cx="5525502" cy="777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dirty="0">
                <a:latin typeface="微软雅黑"/>
                <a:ea typeface="微软雅黑"/>
                <a:sym typeface="微软雅黑"/>
              </a:rPr>
              <a:t>一吨水大约可供炼钢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150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千克，发电每小时一千度，生产化肥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500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千克，织布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220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米，磨面粉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34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袋。</a:t>
            </a:r>
          </a:p>
        </p:txBody>
      </p:sp>
      <p:grpSp>
        <p:nvGrpSpPr>
          <p:cNvPr id="51" name="组合 50"/>
          <p:cNvGrpSpPr/>
          <p:nvPr/>
        </p:nvGrpSpPr>
        <p:grpSpPr>
          <a:xfrm>
            <a:off x="5899548" y="1710620"/>
            <a:ext cx="2744043" cy="602826"/>
            <a:chOff x="5295337" y="2022353"/>
            <a:chExt cx="2744043" cy="602826"/>
          </a:xfrm>
        </p:grpSpPr>
        <p:sp>
          <p:nvSpPr>
            <p:cNvPr id="52" name="矩形: 圆角 51"/>
            <p:cNvSpPr/>
            <p:nvPr/>
          </p:nvSpPr>
          <p:spPr>
            <a:xfrm>
              <a:off x="5295337" y="2022353"/>
              <a:ext cx="2744043" cy="602826"/>
            </a:xfrm>
            <a:prstGeom prst="roundRect">
              <a:avLst>
                <a:gd name="adj" fmla="val 18742"/>
              </a:avLst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5504541" y="2089207"/>
              <a:ext cx="22085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一吨水的作用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946291" y="1729610"/>
            <a:ext cx="2744043" cy="602826"/>
            <a:chOff x="5295337" y="2022353"/>
            <a:chExt cx="2744043" cy="602826"/>
          </a:xfrm>
        </p:grpSpPr>
        <p:sp>
          <p:nvSpPr>
            <p:cNvPr id="55" name="矩形: 圆角 54"/>
            <p:cNvSpPr/>
            <p:nvPr/>
          </p:nvSpPr>
          <p:spPr>
            <a:xfrm>
              <a:off x="5295337" y="2022353"/>
              <a:ext cx="2744043" cy="602826"/>
            </a:xfrm>
            <a:prstGeom prst="roundRect">
              <a:avLst>
                <a:gd name="adj" fmla="val 18742"/>
              </a:avLst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D8968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5504541" y="2089207"/>
              <a:ext cx="22085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一张纸作用</a:t>
              </a:r>
            </a:p>
          </p:txBody>
        </p:sp>
      </p:grpSp>
      <p:pic>
        <p:nvPicPr>
          <p:cNvPr id="6" name="图片 5" descr="玉米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3210" y="3273425"/>
            <a:ext cx="2888615" cy="288861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9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719198" y="95791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3.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宝贵的资源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555977" y="2665458"/>
            <a:ext cx="5491903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pPr algn="r"/>
            <a:r>
              <a:rPr lang="zh-CN" altLang="en-US" dirty="0">
                <a:latin typeface="微软雅黑"/>
                <a:ea typeface="微软雅黑"/>
                <a:sym typeface="微软雅黑"/>
              </a:rPr>
              <a:t>人体有三分之二以上是水分，我们每天都要喝水，用来补充流汗和呼吸时失去的水分，以保持健康。一个人超过四天不喝水就不能生存，而一年要一吨水才可以维持健康生命。 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927049" y="4577375"/>
            <a:ext cx="10337902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dirty="0">
                <a:latin typeface="微软雅黑"/>
                <a:ea typeface="微软雅黑"/>
                <a:sym typeface="微软雅黑"/>
              </a:rPr>
              <a:t>艰苦朴素、勤俭节约是我们人类社会的传统美德。联合国专门把每年的10月31日定为世界勤俭日，提醒并要求人们在新世纪仍然不要忘记艰苦朴素、勤俭节约。但随着人们生活水平的提高，铺张浪费的现象也越来越严重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862968" y="1782086"/>
            <a:ext cx="24019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9D8968"/>
                </a:solidFill>
                <a:latin typeface="微软雅黑"/>
                <a:ea typeface="微软雅黑"/>
                <a:sym typeface="微软雅黑"/>
              </a:rPr>
              <a:t>世界勤俭日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6754" y="1886857"/>
            <a:ext cx="3517743" cy="210609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9902354" y="4696727"/>
            <a:ext cx="2444341" cy="23521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325117" y="3293683"/>
            <a:ext cx="56692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5400" dirty="0">
                <a:latin typeface="微软雅黑"/>
                <a:ea typeface="微软雅黑"/>
                <a:sym typeface="微软雅黑"/>
              </a:rPr>
              <a:t>怎样做到勤俭节约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339188" y="2060112"/>
            <a:ext cx="10210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微软雅黑"/>
                <a:ea typeface="微软雅黑"/>
                <a:sym typeface="微软雅黑"/>
              </a:rPr>
              <a:t>肆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268068" y="4474916"/>
            <a:ext cx="328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spc="-300" dirty="0">
                <a:latin typeface="微软雅黑"/>
                <a:ea typeface="微软雅黑"/>
                <a:sym typeface="微软雅黑"/>
              </a:rPr>
              <a:t>锄禾日当午，汗滴禾下土。</a:t>
            </a:r>
            <a:endParaRPr lang="en-US" altLang="zh-CN" sz="2000" spc="-300" dirty="0">
              <a:latin typeface="微软雅黑"/>
              <a:ea typeface="微软雅黑"/>
              <a:sym typeface="微软雅黑"/>
            </a:endParaRPr>
          </a:p>
          <a:p>
            <a:pPr algn="dist"/>
            <a:r>
              <a:rPr lang="zh-CN" altLang="en-US" sz="2000" spc="-300" dirty="0">
                <a:latin typeface="微软雅黑"/>
                <a:ea typeface="微软雅黑"/>
                <a:sym typeface="微软雅黑"/>
              </a:rPr>
              <a:t>谁知盘中餐，粒粒皆辛苦。</a:t>
            </a:r>
            <a:endParaRPr lang="zh-CN" altLang="en-US" sz="2000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398652" flipH="1">
            <a:off x="10084959" y="5207109"/>
            <a:ext cx="2444341" cy="2352100"/>
          </a:xfrm>
          <a:prstGeom prst="rect">
            <a:avLst/>
          </a:prstGeom>
        </p:spPr>
      </p:pic>
      <p:pic>
        <p:nvPicPr>
          <p:cNvPr id="17" name="图片 16" descr="面条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515" y="1398905"/>
            <a:ext cx="4060190" cy="40601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719198" y="957917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4.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怎样做到勤俭节约</a:t>
            </a:r>
          </a:p>
        </p:txBody>
      </p:sp>
      <p:sp>
        <p:nvSpPr>
          <p:cNvPr id="8" name="TextBox 23"/>
          <p:cNvSpPr txBox="1"/>
          <p:nvPr/>
        </p:nvSpPr>
        <p:spPr>
          <a:xfrm>
            <a:off x="1819556" y="1585317"/>
            <a:ext cx="3769741" cy="7013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洗手、洗脸、刷牙时不要将龙头始终打开，应该间断性放水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819555" y="2614757"/>
            <a:ext cx="3769741" cy="3812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刷牙时，应在杯子接满水后，关闭龙头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819555" y="3303497"/>
            <a:ext cx="3769741" cy="7013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课间洗手不玩水，养成随手关闭水龙头的好习惯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819556" y="4200690"/>
            <a:ext cx="3666844" cy="7013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收集洗衣、洗菜、洗澡水等拖地用洗米水、煮面汤、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819555" y="5199185"/>
            <a:ext cx="3769741" cy="7013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过夜茶清洗碗筷，可以去油，节省用水量和洗洁精的污染</a:t>
            </a:r>
          </a:p>
        </p:txBody>
      </p:sp>
      <p:sp>
        <p:nvSpPr>
          <p:cNvPr id="13" name="iconfont-1043-171180"/>
          <p:cNvSpPr>
            <a:spLocks noChangeAspect="1"/>
          </p:cNvSpPr>
          <p:nvPr/>
        </p:nvSpPr>
        <p:spPr bwMode="auto">
          <a:xfrm>
            <a:off x="1209872" y="1730517"/>
            <a:ext cx="430242" cy="430242"/>
          </a:xfrm>
          <a:custGeom>
            <a:avLst/>
            <a:gdLst>
              <a:gd name="T0" fmla="*/ 6400 w 12800"/>
              <a:gd name="T1" fmla="*/ 0 h 12800"/>
              <a:gd name="T2" fmla="*/ 0 w 12800"/>
              <a:gd name="T3" fmla="*/ 6400 h 12800"/>
              <a:gd name="T4" fmla="*/ 6400 w 12800"/>
              <a:gd name="T5" fmla="*/ 12800 h 12800"/>
              <a:gd name="T6" fmla="*/ 12800 w 12800"/>
              <a:gd name="T7" fmla="*/ 6400 h 12800"/>
              <a:gd name="T8" fmla="*/ 6400 w 12800"/>
              <a:gd name="T9" fmla="*/ 0 h 12800"/>
              <a:gd name="T10" fmla="*/ 10192 w 12800"/>
              <a:gd name="T11" fmla="*/ 3987 h 12800"/>
              <a:gd name="T12" fmla="*/ 5859 w 12800"/>
              <a:gd name="T13" fmla="*/ 9752 h 12800"/>
              <a:gd name="T14" fmla="*/ 5293 w 12800"/>
              <a:gd name="T15" fmla="*/ 10061 h 12800"/>
              <a:gd name="T16" fmla="*/ 5235 w 12800"/>
              <a:gd name="T17" fmla="*/ 10063 h 12800"/>
              <a:gd name="T18" fmla="*/ 4687 w 12800"/>
              <a:gd name="T19" fmla="*/ 9839 h 12800"/>
              <a:gd name="T20" fmla="*/ 2276 w 12800"/>
              <a:gd name="T21" fmla="*/ 7471 h 12800"/>
              <a:gd name="T22" fmla="*/ 2266 w 12800"/>
              <a:gd name="T23" fmla="*/ 6367 h 12800"/>
              <a:gd name="T24" fmla="*/ 3371 w 12800"/>
              <a:gd name="T25" fmla="*/ 6357 h 12800"/>
              <a:gd name="T26" fmla="*/ 5146 w 12800"/>
              <a:gd name="T27" fmla="*/ 8100 h 12800"/>
              <a:gd name="T28" fmla="*/ 8944 w 12800"/>
              <a:gd name="T29" fmla="*/ 3048 h 12800"/>
              <a:gd name="T30" fmla="*/ 10038 w 12800"/>
              <a:gd name="T31" fmla="*/ 2892 h 12800"/>
              <a:gd name="T32" fmla="*/ 10192 w 12800"/>
              <a:gd name="T33" fmla="*/ 3987 h 1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00" h="12800">
                <a:moveTo>
                  <a:pt x="6400" y="0"/>
                </a:moveTo>
                <a:cubicBezTo>
                  <a:pt x="2865" y="0"/>
                  <a:pt x="0" y="2865"/>
                  <a:pt x="0" y="6400"/>
                </a:cubicBezTo>
                <a:cubicBezTo>
                  <a:pt x="0" y="9935"/>
                  <a:pt x="2865" y="12800"/>
                  <a:pt x="6400" y="12800"/>
                </a:cubicBezTo>
                <a:cubicBezTo>
                  <a:pt x="9935" y="12800"/>
                  <a:pt x="12800" y="9935"/>
                  <a:pt x="12800" y="6400"/>
                </a:cubicBezTo>
                <a:cubicBezTo>
                  <a:pt x="12800" y="2865"/>
                  <a:pt x="9935" y="0"/>
                  <a:pt x="6400" y="0"/>
                </a:cubicBezTo>
                <a:close/>
                <a:moveTo>
                  <a:pt x="10192" y="3987"/>
                </a:moveTo>
                <a:lnTo>
                  <a:pt x="5859" y="9752"/>
                </a:lnTo>
                <a:cubicBezTo>
                  <a:pt x="5724" y="9932"/>
                  <a:pt x="5517" y="10045"/>
                  <a:pt x="5293" y="10061"/>
                </a:cubicBezTo>
                <a:cubicBezTo>
                  <a:pt x="5273" y="10063"/>
                  <a:pt x="5254" y="10063"/>
                  <a:pt x="5235" y="10063"/>
                </a:cubicBezTo>
                <a:cubicBezTo>
                  <a:pt x="5031" y="10063"/>
                  <a:pt x="4834" y="9984"/>
                  <a:pt x="4687" y="9839"/>
                </a:cubicBezTo>
                <a:lnTo>
                  <a:pt x="2276" y="7471"/>
                </a:lnTo>
                <a:cubicBezTo>
                  <a:pt x="1968" y="7169"/>
                  <a:pt x="1964" y="6675"/>
                  <a:pt x="2266" y="6367"/>
                </a:cubicBezTo>
                <a:cubicBezTo>
                  <a:pt x="2569" y="6059"/>
                  <a:pt x="3063" y="6055"/>
                  <a:pt x="3371" y="6357"/>
                </a:cubicBezTo>
                <a:lnTo>
                  <a:pt x="5146" y="8100"/>
                </a:lnTo>
                <a:lnTo>
                  <a:pt x="8944" y="3048"/>
                </a:lnTo>
                <a:cubicBezTo>
                  <a:pt x="9203" y="2703"/>
                  <a:pt x="9692" y="2634"/>
                  <a:pt x="10038" y="2892"/>
                </a:cubicBezTo>
                <a:cubicBezTo>
                  <a:pt x="10382" y="3153"/>
                  <a:pt x="10451" y="3642"/>
                  <a:pt x="10192" y="3987"/>
                </a:cubicBezTo>
                <a:close/>
              </a:path>
            </a:pathLst>
          </a:custGeom>
          <a:solidFill>
            <a:srgbClr val="9D8968"/>
          </a:solidFill>
          <a:ln>
            <a:noFill/>
          </a:ln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18" name="iconfont-1043-171180"/>
          <p:cNvSpPr>
            <a:spLocks noChangeAspect="1"/>
          </p:cNvSpPr>
          <p:nvPr/>
        </p:nvSpPr>
        <p:spPr bwMode="auto">
          <a:xfrm>
            <a:off x="1209872" y="2590041"/>
            <a:ext cx="430242" cy="430242"/>
          </a:xfrm>
          <a:custGeom>
            <a:avLst/>
            <a:gdLst>
              <a:gd name="T0" fmla="*/ 6400 w 12800"/>
              <a:gd name="T1" fmla="*/ 0 h 12800"/>
              <a:gd name="T2" fmla="*/ 0 w 12800"/>
              <a:gd name="T3" fmla="*/ 6400 h 12800"/>
              <a:gd name="T4" fmla="*/ 6400 w 12800"/>
              <a:gd name="T5" fmla="*/ 12800 h 12800"/>
              <a:gd name="T6" fmla="*/ 12800 w 12800"/>
              <a:gd name="T7" fmla="*/ 6400 h 12800"/>
              <a:gd name="T8" fmla="*/ 6400 w 12800"/>
              <a:gd name="T9" fmla="*/ 0 h 12800"/>
              <a:gd name="T10" fmla="*/ 10192 w 12800"/>
              <a:gd name="T11" fmla="*/ 3987 h 12800"/>
              <a:gd name="T12" fmla="*/ 5859 w 12800"/>
              <a:gd name="T13" fmla="*/ 9752 h 12800"/>
              <a:gd name="T14" fmla="*/ 5293 w 12800"/>
              <a:gd name="T15" fmla="*/ 10061 h 12800"/>
              <a:gd name="T16" fmla="*/ 5235 w 12800"/>
              <a:gd name="T17" fmla="*/ 10063 h 12800"/>
              <a:gd name="T18" fmla="*/ 4687 w 12800"/>
              <a:gd name="T19" fmla="*/ 9839 h 12800"/>
              <a:gd name="T20" fmla="*/ 2276 w 12800"/>
              <a:gd name="T21" fmla="*/ 7471 h 12800"/>
              <a:gd name="T22" fmla="*/ 2266 w 12800"/>
              <a:gd name="T23" fmla="*/ 6367 h 12800"/>
              <a:gd name="T24" fmla="*/ 3371 w 12800"/>
              <a:gd name="T25" fmla="*/ 6357 h 12800"/>
              <a:gd name="T26" fmla="*/ 5146 w 12800"/>
              <a:gd name="T27" fmla="*/ 8100 h 12800"/>
              <a:gd name="T28" fmla="*/ 8944 w 12800"/>
              <a:gd name="T29" fmla="*/ 3048 h 12800"/>
              <a:gd name="T30" fmla="*/ 10038 w 12800"/>
              <a:gd name="T31" fmla="*/ 2892 h 12800"/>
              <a:gd name="T32" fmla="*/ 10192 w 12800"/>
              <a:gd name="T33" fmla="*/ 3987 h 1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00" h="12800">
                <a:moveTo>
                  <a:pt x="6400" y="0"/>
                </a:moveTo>
                <a:cubicBezTo>
                  <a:pt x="2865" y="0"/>
                  <a:pt x="0" y="2865"/>
                  <a:pt x="0" y="6400"/>
                </a:cubicBezTo>
                <a:cubicBezTo>
                  <a:pt x="0" y="9935"/>
                  <a:pt x="2865" y="12800"/>
                  <a:pt x="6400" y="12800"/>
                </a:cubicBezTo>
                <a:cubicBezTo>
                  <a:pt x="9935" y="12800"/>
                  <a:pt x="12800" y="9935"/>
                  <a:pt x="12800" y="6400"/>
                </a:cubicBezTo>
                <a:cubicBezTo>
                  <a:pt x="12800" y="2865"/>
                  <a:pt x="9935" y="0"/>
                  <a:pt x="6400" y="0"/>
                </a:cubicBezTo>
                <a:close/>
                <a:moveTo>
                  <a:pt x="10192" y="3987"/>
                </a:moveTo>
                <a:lnTo>
                  <a:pt x="5859" y="9752"/>
                </a:lnTo>
                <a:cubicBezTo>
                  <a:pt x="5724" y="9932"/>
                  <a:pt x="5517" y="10045"/>
                  <a:pt x="5293" y="10061"/>
                </a:cubicBezTo>
                <a:cubicBezTo>
                  <a:pt x="5273" y="10063"/>
                  <a:pt x="5254" y="10063"/>
                  <a:pt x="5235" y="10063"/>
                </a:cubicBezTo>
                <a:cubicBezTo>
                  <a:pt x="5031" y="10063"/>
                  <a:pt x="4834" y="9984"/>
                  <a:pt x="4687" y="9839"/>
                </a:cubicBezTo>
                <a:lnTo>
                  <a:pt x="2276" y="7471"/>
                </a:lnTo>
                <a:cubicBezTo>
                  <a:pt x="1968" y="7169"/>
                  <a:pt x="1964" y="6675"/>
                  <a:pt x="2266" y="6367"/>
                </a:cubicBezTo>
                <a:cubicBezTo>
                  <a:pt x="2569" y="6059"/>
                  <a:pt x="3063" y="6055"/>
                  <a:pt x="3371" y="6357"/>
                </a:cubicBezTo>
                <a:lnTo>
                  <a:pt x="5146" y="8100"/>
                </a:lnTo>
                <a:lnTo>
                  <a:pt x="8944" y="3048"/>
                </a:lnTo>
                <a:cubicBezTo>
                  <a:pt x="9203" y="2703"/>
                  <a:pt x="9692" y="2634"/>
                  <a:pt x="10038" y="2892"/>
                </a:cubicBezTo>
                <a:cubicBezTo>
                  <a:pt x="10382" y="3153"/>
                  <a:pt x="10451" y="3642"/>
                  <a:pt x="10192" y="3987"/>
                </a:cubicBezTo>
                <a:close/>
              </a:path>
            </a:pathLst>
          </a:custGeom>
          <a:solidFill>
            <a:srgbClr val="9D8968"/>
          </a:solidFill>
          <a:ln>
            <a:noFill/>
          </a:ln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19" name="iconfont-1043-171180"/>
          <p:cNvSpPr>
            <a:spLocks noChangeAspect="1"/>
          </p:cNvSpPr>
          <p:nvPr/>
        </p:nvSpPr>
        <p:spPr bwMode="auto">
          <a:xfrm>
            <a:off x="1209872" y="3460972"/>
            <a:ext cx="430242" cy="430242"/>
          </a:xfrm>
          <a:custGeom>
            <a:avLst/>
            <a:gdLst>
              <a:gd name="T0" fmla="*/ 6400 w 12800"/>
              <a:gd name="T1" fmla="*/ 0 h 12800"/>
              <a:gd name="T2" fmla="*/ 0 w 12800"/>
              <a:gd name="T3" fmla="*/ 6400 h 12800"/>
              <a:gd name="T4" fmla="*/ 6400 w 12800"/>
              <a:gd name="T5" fmla="*/ 12800 h 12800"/>
              <a:gd name="T6" fmla="*/ 12800 w 12800"/>
              <a:gd name="T7" fmla="*/ 6400 h 12800"/>
              <a:gd name="T8" fmla="*/ 6400 w 12800"/>
              <a:gd name="T9" fmla="*/ 0 h 12800"/>
              <a:gd name="T10" fmla="*/ 10192 w 12800"/>
              <a:gd name="T11" fmla="*/ 3987 h 12800"/>
              <a:gd name="T12" fmla="*/ 5859 w 12800"/>
              <a:gd name="T13" fmla="*/ 9752 h 12800"/>
              <a:gd name="T14" fmla="*/ 5293 w 12800"/>
              <a:gd name="T15" fmla="*/ 10061 h 12800"/>
              <a:gd name="T16" fmla="*/ 5235 w 12800"/>
              <a:gd name="T17" fmla="*/ 10063 h 12800"/>
              <a:gd name="T18" fmla="*/ 4687 w 12800"/>
              <a:gd name="T19" fmla="*/ 9839 h 12800"/>
              <a:gd name="T20" fmla="*/ 2276 w 12800"/>
              <a:gd name="T21" fmla="*/ 7471 h 12800"/>
              <a:gd name="T22" fmla="*/ 2266 w 12800"/>
              <a:gd name="T23" fmla="*/ 6367 h 12800"/>
              <a:gd name="T24" fmla="*/ 3371 w 12800"/>
              <a:gd name="T25" fmla="*/ 6357 h 12800"/>
              <a:gd name="T26" fmla="*/ 5146 w 12800"/>
              <a:gd name="T27" fmla="*/ 8100 h 12800"/>
              <a:gd name="T28" fmla="*/ 8944 w 12800"/>
              <a:gd name="T29" fmla="*/ 3048 h 12800"/>
              <a:gd name="T30" fmla="*/ 10038 w 12800"/>
              <a:gd name="T31" fmla="*/ 2892 h 12800"/>
              <a:gd name="T32" fmla="*/ 10192 w 12800"/>
              <a:gd name="T33" fmla="*/ 3987 h 1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00" h="12800">
                <a:moveTo>
                  <a:pt x="6400" y="0"/>
                </a:moveTo>
                <a:cubicBezTo>
                  <a:pt x="2865" y="0"/>
                  <a:pt x="0" y="2865"/>
                  <a:pt x="0" y="6400"/>
                </a:cubicBezTo>
                <a:cubicBezTo>
                  <a:pt x="0" y="9935"/>
                  <a:pt x="2865" y="12800"/>
                  <a:pt x="6400" y="12800"/>
                </a:cubicBezTo>
                <a:cubicBezTo>
                  <a:pt x="9935" y="12800"/>
                  <a:pt x="12800" y="9935"/>
                  <a:pt x="12800" y="6400"/>
                </a:cubicBezTo>
                <a:cubicBezTo>
                  <a:pt x="12800" y="2865"/>
                  <a:pt x="9935" y="0"/>
                  <a:pt x="6400" y="0"/>
                </a:cubicBezTo>
                <a:close/>
                <a:moveTo>
                  <a:pt x="10192" y="3987"/>
                </a:moveTo>
                <a:lnTo>
                  <a:pt x="5859" y="9752"/>
                </a:lnTo>
                <a:cubicBezTo>
                  <a:pt x="5724" y="9932"/>
                  <a:pt x="5517" y="10045"/>
                  <a:pt x="5293" y="10061"/>
                </a:cubicBezTo>
                <a:cubicBezTo>
                  <a:pt x="5273" y="10063"/>
                  <a:pt x="5254" y="10063"/>
                  <a:pt x="5235" y="10063"/>
                </a:cubicBezTo>
                <a:cubicBezTo>
                  <a:pt x="5031" y="10063"/>
                  <a:pt x="4834" y="9984"/>
                  <a:pt x="4687" y="9839"/>
                </a:cubicBezTo>
                <a:lnTo>
                  <a:pt x="2276" y="7471"/>
                </a:lnTo>
                <a:cubicBezTo>
                  <a:pt x="1968" y="7169"/>
                  <a:pt x="1964" y="6675"/>
                  <a:pt x="2266" y="6367"/>
                </a:cubicBezTo>
                <a:cubicBezTo>
                  <a:pt x="2569" y="6059"/>
                  <a:pt x="3063" y="6055"/>
                  <a:pt x="3371" y="6357"/>
                </a:cubicBezTo>
                <a:lnTo>
                  <a:pt x="5146" y="8100"/>
                </a:lnTo>
                <a:lnTo>
                  <a:pt x="8944" y="3048"/>
                </a:lnTo>
                <a:cubicBezTo>
                  <a:pt x="9203" y="2703"/>
                  <a:pt x="9692" y="2634"/>
                  <a:pt x="10038" y="2892"/>
                </a:cubicBezTo>
                <a:cubicBezTo>
                  <a:pt x="10382" y="3153"/>
                  <a:pt x="10451" y="3642"/>
                  <a:pt x="10192" y="3987"/>
                </a:cubicBezTo>
                <a:close/>
              </a:path>
            </a:pathLst>
          </a:custGeom>
          <a:solidFill>
            <a:srgbClr val="9D8968"/>
          </a:solidFill>
          <a:ln>
            <a:noFill/>
          </a:ln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0" name="iconfont-1043-171180"/>
          <p:cNvSpPr>
            <a:spLocks noChangeAspect="1"/>
          </p:cNvSpPr>
          <p:nvPr/>
        </p:nvSpPr>
        <p:spPr bwMode="auto">
          <a:xfrm>
            <a:off x="1209872" y="4368240"/>
            <a:ext cx="430242" cy="430242"/>
          </a:xfrm>
          <a:custGeom>
            <a:avLst/>
            <a:gdLst>
              <a:gd name="T0" fmla="*/ 6400 w 12800"/>
              <a:gd name="T1" fmla="*/ 0 h 12800"/>
              <a:gd name="T2" fmla="*/ 0 w 12800"/>
              <a:gd name="T3" fmla="*/ 6400 h 12800"/>
              <a:gd name="T4" fmla="*/ 6400 w 12800"/>
              <a:gd name="T5" fmla="*/ 12800 h 12800"/>
              <a:gd name="T6" fmla="*/ 12800 w 12800"/>
              <a:gd name="T7" fmla="*/ 6400 h 12800"/>
              <a:gd name="T8" fmla="*/ 6400 w 12800"/>
              <a:gd name="T9" fmla="*/ 0 h 12800"/>
              <a:gd name="T10" fmla="*/ 10192 w 12800"/>
              <a:gd name="T11" fmla="*/ 3987 h 12800"/>
              <a:gd name="T12" fmla="*/ 5859 w 12800"/>
              <a:gd name="T13" fmla="*/ 9752 h 12800"/>
              <a:gd name="T14" fmla="*/ 5293 w 12800"/>
              <a:gd name="T15" fmla="*/ 10061 h 12800"/>
              <a:gd name="T16" fmla="*/ 5235 w 12800"/>
              <a:gd name="T17" fmla="*/ 10063 h 12800"/>
              <a:gd name="T18" fmla="*/ 4687 w 12800"/>
              <a:gd name="T19" fmla="*/ 9839 h 12800"/>
              <a:gd name="T20" fmla="*/ 2276 w 12800"/>
              <a:gd name="T21" fmla="*/ 7471 h 12800"/>
              <a:gd name="T22" fmla="*/ 2266 w 12800"/>
              <a:gd name="T23" fmla="*/ 6367 h 12800"/>
              <a:gd name="T24" fmla="*/ 3371 w 12800"/>
              <a:gd name="T25" fmla="*/ 6357 h 12800"/>
              <a:gd name="T26" fmla="*/ 5146 w 12800"/>
              <a:gd name="T27" fmla="*/ 8100 h 12800"/>
              <a:gd name="T28" fmla="*/ 8944 w 12800"/>
              <a:gd name="T29" fmla="*/ 3048 h 12800"/>
              <a:gd name="T30" fmla="*/ 10038 w 12800"/>
              <a:gd name="T31" fmla="*/ 2892 h 12800"/>
              <a:gd name="T32" fmla="*/ 10192 w 12800"/>
              <a:gd name="T33" fmla="*/ 3987 h 1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00" h="12800">
                <a:moveTo>
                  <a:pt x="6400" y="0"/>
                </a:moveTo>
                <a:cubicBezTo>
                  <a:pt x="2865" y="0"/>
                  <a:pt x="0" y="2865"/>
                  <a:pt x="0" y="6400"/>
                </a:cubicBezTo>
                <a:cubicBezTo>
                  <a:pt x="0" y="9935"/>
                  <a:pt x="2865" y="12800"/>
                  <a:pt x="6400" y="12800"/>
                </a:cubicBezTo>
                <a:cubicBezTo>
                  <a:pt x="9935" y="12800"/>
                  <a:pt x="12800" y="9935"/>
                  <a:pt x="12800" y="6400"/>
                </a:cubicBezTo>
                <a:cubicBezTo>
                  <a:pt x="12800" y="2865"/>
                  <a:pt x="9935" y="0"/>
                  <a:pt x="6400" y="0"/>
                </a:cubicBezTo>
                <a:close/>
                <a:moveTo>
                  <a:pt x="10192" y="3987"/>
                </a:moveTo>
                <a:lnTo>
                  <a:pt x="5859" y="9752"/>
                </a:lnTo>
                <a:cubicBezTo>
                  <a:pt x="5724" y="9932"/>
                  <a:pt x="5517" y="10045"/>
                  <a:pt x="5293" y="10061"/>
                </a:cubicBezTo>
                <a:cubicBezTo>
                  <a:pt x="5273" y="10063"/>
                  <a:pt x="5254" y="10063"/>
                  <a:pt x="5235" y="10063"/>
                </a:cubicBezTo>
                <a:cubicBezTo>
                  <a:pt x="5031" y="10063"/>
                  <a:pt x="4834" y="9984"/>
                  <a:pt x="4687" y="9839"/>
                </a:cubicBezTo>
                <a:lnTo>
                  <a:pt x="2276" y="7471"/>
                </a:lnTo>
                <a:cubicBezTo>
                  <a:pt x="1968" y="7169"/>
                  <a:pt x="1964" y="6675"/>
                  <a:pt x="2266" y="6367"/>
                </a:cubicBezTo>
                <a:cubicBezTo>
                  <a:pt x="2569" y="6059"/>
                  <a:pt x="3063" y="6055"/>
                  <a:pt x="3371" y="6357"/>
                </a:cubicBezTo>
                <a:lnTo>
                  <a:pt x="5146" y="8100"/>
                </a:lnTo>
                <a:lnTo>
                  <a:pt x="8944" y="3048"/>
                </a:lnTo>
                <a:cubicBezTo>
                  <a:pt x="9203" y="2703"/>
                  <a:pt x="9692" y="2634"/>
                  <a:pt x="10038" y="2892"/>
                </a:cubicBezTo>
                <a:cubicBezTo>
                  <a:pt x="10382" y="3153"/>
                  <a:pt x="10451" y="3642"/>
                  <a:pt x="10192" y="3987"/>
                </a:cubicBezTo>
                <a:close/>
              </a:path>
            </a:pathLst>
          </a:custGeom>
          <a:solidFill>
            <a:srgbClr val="9D8968"/>
          </a:solidFill>
          <a:ln>
            <a:noFill/>
          </a:ln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iconfont-1043-171180"/>
          <p:cNvSpPr>
            <a:spLocks noChangeAspect="1"/>
          </p:cNvSpPr>
          <p:nvPr/>
        </p:nvSpPr>
        <p:spPr bwMode="auto">
          <a:xfrm>
            <a:off x="1209872" y="5322359"/>
            <a:ext cx="430242" cy="430242"/>
          </a:xfrm>
          <a:custGeom>
            <a:avLst/>
            <a:gdLst>
              <a:gd name="T0" fmla="*/ 6400 w 12800"/>
              <a:gd name="T1" fmla="*/ 0 h 12800"/>
              <a:gd name="T2" fmla="*/ 0 w 12800"/>
              <a:gd name="T3" fmla="*/ 6400 h 12800"/>
              <a:gd name="T4" fmla="*/ 6400 w 12800"/>
              <a:gd name="T5" fmla="*/ 12800 h 12800"/>
              <a:gd name="T6" fmla="*/ 12800 w 12800"/>
              <a:gd name="T7" fmla="*/ 6400 h 12800"/>
              <a:gd name="T8" fmla="*/ 6400 w 12800"/>
              <a:gd name="T9" fmla="*/ 0 h 12800"/>
              <a:gd name="T10" fmla="*/ 10192 w 12800"/>
              <a:gd name="T11" fmla="*/ 3987 h 12800"/>
              <a:gd name="T12" fmla="*/ 5859 w 12800"/>
              <a:gd name="T13" fmla="*/ 9752 h 12800"/>
              <a:gd name="T14" fmla="*/ 5293 w 12800"/>
              <a:gd name="T15" fmla="*/ 10061 h 12800"/>
              <a:gd name="T16" fmla="*/ 5235 w 12800"/>
              <a:gd name="T17" fmla="*/ 10063 h 12800"/>
              <a:gd name="T18" fmla="*/ 4687 w 12800"/>
              <a:gd name="T19" fmla="*/ 9839 h 12800"/>
              <a:gd name="T20" fmla="*/ 2276 w 12800"/>
              <a:gd name="T21" fmla="*/ 7471 h 12800"/>
              <a:gd name="T22" fmla="*/ 2266 w 12800"/>
              <a:gd name="T23" fmla="*/ 6367 h 12800"/>
              <a:gd name="T24" fmla="*/ 3371 w 12800"/>
              <a:gd name="T25" fmla="*/ 6357 h 12800"/>
              <a:gd name="T26" fmla="*/ 5146 w 12800"/>
              <a:gd name="T27" fmla="*/ 8100 h 12800"/>
              <a:gd name="T28" fmla="*/ 8944 w 12800"/>
              <a:gd name="T29" fmla="*/ 3048 h 12800"/>
              <a:gd name="T30" fmla="*/ 10038 w 12800"/>
              <a:gd name="T31" fmla="*/ 2892 h 12800"/>
              <a:gd name="T32" fmla="*/ 10192 w 12800"/>
              <a:gd name="T33" fmla="*/ 3987 h 1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00" h="12800">
                <a:moveTo>
                  <a:pt x="6400" y="0"/>
                </a:moveTo>
                <a:cubicBezTo>
                  <a:pt x="2865" y="0"/>
                  <a:pt x="0" y="2865"/>
                  <a:pt x="0" y="6400"/>
                </a:cubicBezTo>
                <a:cubicBezTo>
                  <a:pt x="0" y="9935"/>
                  <a:pt x="2865" y="12800"/>
                  <a:pt x="6400" y="12800"/>
                </a:cubicBezTo>
                <a:cubicBezTo>
                  <a:pt x="9935" y="12800"/>
                  <a:pt x="12800" y="9935"/>
                  <a:pt x="12800" y="6400"/>
                </a:cubicBezTo>
                <a:cubicBezTo>
                  <a:pt x="12800" y="2865"/>
                  <a:pt x="9935" y="0"/>
                  <a:pt x="6400" y="0"/>
                </a:cubicBezTo>
                <a:close/>
                <a:moveTo>
                  <a:pt x="10192" y="3987"/>
                </a:moveTo>
                <a:lnTo>
                  <a:pt x="5859" y="9752"/>
                </a:lnTo>
                <a:cubicBezTo>
                  <a:pt x="5724" y="9932"/>
                  <a:pt x="5517" y="10045"/>
                  <a:pt x="5293" y="10061"/>
                </a:cubicBezTo>
                <a:cubicBezTo>
                  <a:pt x="5273" y="10063"/>
                  <a:pt x="5254" y="10063"/>
                  <a:pt x="5235" y="10063"/>
                </a:cubicBezTo>
                <a:cubicBezTo>
                  <a:pt x="5031" y="10063"/>
                  <a:pt x="4834" y="9984"/>
                  <a:pt x="4687" y="9839"/>
                </a:cubicBezTo>
                <a:lnTo>
                  <a:pt x="2276" y="7471"/>
                </a:lnTo>
                <a:cubicBezTo>
                  <a:pt x="1968" y="7169"/>
                  <a:pt x="1964" y="6675"/>
                  <a:pt x="2266" y="6367"/>
                </a:cubicBezTo>
                <a:cubicBezTo>
                  <a:pt x="2569" y="6059"/>
                  <a:pt x="3063" y="6055"/>
                  <a:pt x="3371" y="6357"/>
                </a:cubicBezTo>
                <a:lnTo>
                  <a:pt x="5146" y="8100"/>
                </a:lnTo>
                <a:lnTo>
                  <a:pt x="8944" y="3048"/>
                </a:lnTo>
                <a:cubicBezTo>
                  <a:pt x="9203" y="2703"/>
                  <a:pt x="9692" y="2634"/>
                  <a:pt x="10038" y="2892"/>
                </a:cubicBezTo>
                <a:cubicBezTo>
                  <a:pt x="10382" y="3153"/>
                  <a:pt x="10451" y="3642"/>
                  <a:pt x="10192" y="3987"/>
                </a:cubicBezTo>
                <a:close/>
              </a:path>
            </a:pathLst>
          </a:custGeom>
          <a:solidFill>
            <a:srgbClr val="9D8968"/>
          </a:solidFill>
          <a:ln>
            <a:noFill/>
          </a:ln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" name="iconfont-1043-171180"/>
          <p:cNvSpPr>
            <a:spLocks noChangeAspect="1"/>
          </p:cNvSpPr>
          <p:nvPr/>
        </p:nvSpPr>
        <p:spPr bwMode="auto">
          <a:xfrm>
            <a:off x="6580241" y="1670004"/>
            <a:ext cx="430242" cy="430242"/>
          </a:xfrm>
          <a:custGeom>
            <a:avLst/>
            <a:gdLst>
              <a:gd name="T0" fmla="*/ 6400 w 12800"/>
              <a:gd name="T1" fmla="*/ 0 h 12800"/>
              <a:gd name="T2" fmla="*/ 0 w 12800"/>
              <a:gd name="T3" fmla="*/ 6400 h 12800"/>
              <a:gd name="T4" fmla="*/ 6400 w 12800"/>
              <a:gd name="T5" fmla="*/ 12800 h 12800"/>
              <a:gd name="T6" fmla="*/ 12800 w 12800"/>
              <a:gd name="T7" fmla="*/ 6400 h 12800"/>
              <a:gd name="T8" fmla="*/ 6400 w 12800"/>
              <a:gd name="T9" fmla="*/ 0 h 12800"/>
              <a:gd name="T10" fmla="*/ 10192 w 12800"/>
              <a:gd name="T11" fmla="*/ 3987 h 12800"/>
              <a:gd name="T12" fmla="*/ 5859 w 12800"/>
              <a:gd name="T13" fmla="*/ 9752 h 12800"/>
              <a:gd name="T14" fmla="*/ 5293 w 12800"/>
              <a:gd name="T15" fmla="*/ 10061 h 12800"/>
              <a:gd name="T16" fmla="*/ 5235 w 12800"/>
              <a:gd name="T17" fmla="*/ 10063 h 12800"/>
              <a:gd name="T18" fmla="*/ 4687 w 12800"/>
              <a:gd name="T19" fmla="*/ 9839 h 12800"/>
              <a:gd name="T20" fmla="*/ 2276 w 12800"/>
              <a:gd name="T21" fmla="*/ 7471 h 12800"/>
              <a:gd name="T22" fmla="*/ 2266 w 12800"/>
              <a:gd name="T23" fmla="*/ 6367 h 12800"/>
              <a:gd name="T24" fmla="*/ 3371 w 12800"/>
              <a:gd name="T25" fmla="*/ 6357 h 12800"/>
              <a:gd name="T26" fmla="*/ 5146 w 12800"/>
              <a:gd name="T27" fmla="*/ 8100 h 12800"/>
              <a:gd name="T28" fmla="*/ 8944 w 12800"/>
              <a:gd name="T29" fmla="*/ 3048 h 12800"/>
              <a:gd name="T30" fmla="*/ 10038 w 12800"/>
              <a:gd name="T31" fmla="*/ 2892 h 12800"/>
              <a:gd name="T32" fmla="*/ 10192 w 12800"/>
              <a:gd name="T33" fmla="*/ 3987 h 1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00" h="12800">
                <a:moveTo>
                  <a:pt x="6400" y="0"/>
                </a:moveTo>
                <a:cubicBezTo>
                  <a:pt x="2865" y="0"/>
                  <a:pt x="0" y="2865"/>
                  <a:pt x="0" y="6400"/>
                </a:cubicBezTo>
                <a:cubicBezTo>
                  <a:pt x="0" y="9935"/>
                  <a:pt x="2865" y="12800"/>
                  <a:pt x="6400" y="12800"/>
                </a:cubicBezTo>
                <a:cubicBezTo>
                  <a:pt x="9935" y="12800"/>
                  <a:pt x="12800" y="9935"/>
                  <a:pt x="12800" y="6400"/>
                </a:cubicBezTo>
                <a:cubicBezTo>
                  <a:pt x="12800" y="2865"/>
                  <a:pt x="9935" y="0"/>
                  <a:pt x="6400" y="0"/>
                </a:cubicBezTo>
                <a:close/>
                <a:moveTo>
                  <a:pt x="10192" y="3987"/>
                </a:moveTo>
                <a:lnTo>
                  <a:pt x="5859" y="9752"/>
                </a:lnTo>
                <a:cubicBezTo>
                  <a:pt x="5724" y="9932"/>
                  <a:pt x="5517" y="10045"/>
                  <a:pt x="5293" y="10061"/>
                </a:cubicBezTo>
                <a:cubicBezTo>
                  <a:pt x="5273" y="10063"/>
                  <a:pt x="5254" y="10063"/>
                  <a:pt x="5235" y="10063"/>
                </a:cubicBezTo>
                <a:cubicBezTo>
                  <a:pt x="5031" y="10063"/>
                  <a:pt x="4834" y="9984"/>
                  <a:pt x="4687" y="9839"/>
                </a:cubicBezTo>
                <a:lnTo>
                  <a:pt x="2276" y="7471"/>
                </a:lnTo>
                <a:cubicBezTo>
                  <a:pt x="1968" y="7169"/>
                  <a:pt x="1964" y="6675"/>
                  <a:pt x="2266" y="6367"/>
                </a:cubicBezTo>
                <a:cubicBezTo>
                  <a:pt x="2569" y="6059"/>
                  <a:pt x="3063" y="6055"/>
                  <a:pt x="3371" y="6357"/>
                </a:cubicBezTo>
                <a:lnTo>
                  <a:pt x="5146" y="8100"/>
                </a:lnTo>
                <a:lnTo>
                  <a:pt x="8944" y="3048"/>
                </a:lnTo>
                <a:cubicBezTo>
                  <a:pt x="9203" y="2703"/>
                  <a:pt x="9692" y="2634"/>
                  <a:pt x="10038" y="2892"/>
                </a:cubicBezTo>
                <a:cubicBezTo>
                  <a:pt x="10382" y="3153"/>
                  <a:pt x="10451" y="3642"/>
                  <a:pt x="10192" y="3987"/>
                </a:cubicBezTo>
                <a:close/>
              </a:path>
            </a:pathLst>
          </a:custGeom>
          <a:solidFill>
            <a:srgbClr val="9D8968"/>
          </a:solidFill>
          <a:ln>
            <a:noFill/>
          </a:ln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3" name="iconfont-1043-171180"/>
          <p:cNvSpPr>
            <a:spLocks noChangeAspect="1"/>
          </p:cNvSpPr>
          <p:nvPr/>
        </p:nvSpPr>
        <p:spPr bwMode="auto">
          <a:xfrm>
            <a:off x="6580241" y="2529528"/>
            <a:ext cx="430242" cy="430242"/>
          </a:xfrm>
          <a:custGeom>
            <a:avLst/>
            <a:gdLst>
              <a:gd name="T0" fmla="*/ 6400 w 12800"/>
              <a:gd name="T1" fmla="*/ 0 h 12800"/>
              <a:gd name="T2" fmla="*/ 0 w 12800"/>
              <a:gd name="T3" fmla="*/ 6400 h 12800"/>
              <a:gd name="T4" fmla="*/ 6400 w 12800"/>
              <a:gd name="T5" fmla="*/ 12800 h 12800"/>
              <a:gd name="T6" fmla="*/ 12800 w 12800"/>
              <a:gd name="T7" fmla="*/ 6400 h 12800"/>
              <a:gd name="T8" fmla="*/ 6400 w 12800"/>
              <a:gd name="T9" fmla="*/ 0 h 12800"/>
              <a:gd name="T10" fmla="*/ 10192 w 12800"/>
              <a:gd name="T11" fmla="*/ 3987 h 12800"/>
              <a:gd name="T12" fmla="*/ 5859 w 12800"/>
              <a:gd name="T13" fmla="*/ 9752 h 12800"/>
              <a:gd name="T14" fmla="*/ 5293 w 12800"/>
              <a:gd name="T15" fmla="*/ 10061 h 12800"/>
              <a:gd name="T16" fmla="*/ 5235 w 12800"/>
              <a:gd name="T17" fmla="*/ 10063 h 12800"/>
              <a:gd name="T18" fmla="*/ 4687 w 12800"/>
              <a:gd name="T19" fmla="*/ 9839 h 12800"/>
              <a:gd name="T20" fmla="*/ 2276 w 12800"/>
              <a:gd name="T21" fmla="*/ 7471 h 12800"/>
              <a:gd name="T22" fmla="*/ 2266 w 12800"/>
              <a:gd name="T23" fmla="*/ 6367 h 12800"/>
              <a:gd name="T24" fmla="*/ 3371 w 12800"/>
              <a:gd name="T25" fmla="*/ 6357 h 12800"/>
              <a:gd name="T26" fmla="*/ 5146 w 12800"/>
              <a:gd name="T27" fmla="*/ 8100 h 12800"/>
              <a:gd name="T28" fmla="*/ 8944 w 12800"/>
              <a:gd name="T29" fmla="*/ 3048 h 12800"/>
              <a:gd name="T30" fmla="*/ 10038 w 12800"/>
              <a:gd name="T31" fmla="*/ 2892 h 12800"/>
              <a:gd name="T32" fmla="*/ 10192 w 12800"/>
              <a:gd name="T33" fmla="*/ 3987 h 1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00" h="12800">
                <a:moveTo>
                  <a:pt x="6400" y="0"/>
                </a:moveTo>
                <a:cubicBezTo>
                  <a:pt x="2865" y="0"/>
                  <a:pt x="0" y="2865"/>
                  <a:pt x="0" y="6400"/>
                </a:cubicBezTo>
                <a:cubicBezTo>
                  <a:pt x="0" y="9935"/>
                  <a:pt x="2865" y="12800"/>
                  <a:pt x="6400" y="12800"/>
                </a:cubicBezTo>
                <a:cubicBezTo>
                  <a:pt x="9935" y="12800"/>
                  <a:pt x="12800" y="9935"/>
                  <a:pt x="12800" y="6400"/>
                </a:cubicBezTo>
                <a:cubicBezTo>
                  <a:pt x="12800" y="2865"/>
                  <a:pt x="9935" y="0"/>
                  <a:pt x="6400" y="0"/>
                </a:cubicBezTo>
                <a:close/>
                <a:moveTo>
                  <a:pt x="10192" y="3987"/>
                </a:moveTo>
                <a:lnTo>
                  <a:pt x="5859" y="9752"/>
                </a:lnTo>
                <a:cubicBezTo>
                  <a:pt x="5724" y="9932"/>
                  <a:pt x="5517" y="10045"/>
                  <a:pt x="5293" y="10061"/>
                </a:cubicBezTo>
                <a:cubicBezTo>
                  <a:pt x="5273" y="10063"/>
                  <a:pt x="5254" y="10063"/>
                  <a:pt x="5235" y="10063"/>
                </a:cubicBezTo>
                <a:cubicBezTo>
                  <a:pt x="5031" y="10063"/>
                  <a:pt x="4834" y="9984"/>
                  <a:pt x="4687" y="9839"/>
                </a:cubicBezTo>
                <a:lnTo>
                  <a:pt x="2276" y="7471"/>
                </a:lnTo>
                <a:cubicBezTo>
                  <a:pt x="1968" y="7169"/>
                  <a:pt x="1964" y="6675"/>
                  <a:pt x="2266" y="6367"/>
                </a:cubicBezTo>
                <a:cubicBezTo>
                  <a:pt x="2569" y="6059"/>
                  <a:pt x="3063" y="6055"/>
                  <a:pt x="3371" y="6357"/>
                </a:cubicBezTo>
                <a:lnTo>
                  <a:pt x="5146" y="8100"/>
                </a:lnTo>
                <a:lnTo>
                  <a:pt x="8944" y="3048"/>
                </a:lnTo>
                <a:cubicBezTo>
                  <a:pt x="9203" y="2703"/>
                  <a:pt x="9692" y="2634"/>
                  <a:pt x="10038" y="2892"/>
                </a:cubicBezTo>
                <a:cubicBezTo>
                  <a:pt x="10382" y="3153"/>
                  <a:pt x="10451" y="3642"/>
                  <a:pt x="10192" y="3987"/>
                </a:cubicBezTo>
                <a:close/>
              </a:path>
            </a:pathLst>
          </a:custGeom>
          <a:solidFill>
            <a:srgbClr val="9D8968"/>
          </a:solidFill>
          <a:ln>
            <a:noFill/>
          </a:ln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5" name="iconfont-1043-171180"/>
          <p:cNvSpPr>
            <a:spLocks noChangeAspect="1"/>
          </p:cNvSpPr>
          <p:nvPr/>
        </p:nvSpPr>
        <p:spPr bwMode="auto">
          <a:xfrm>
            <a:off x="6580241" y="3400459"/>
            <a:ext cx="430242" cy="430242"/>
          </a:xfrm>
          <a:custGeom>
            <a:avLst/>
            <a:gdLst>
              <a:gd name="T0" fmla="*/ 6400 w 12800"/>
              <a:gd name="T1" fmla="*/ 0 h 12800"/>
              <a:gd name="T2" fmla="*/ 0 w 12800"/>
              <a:gd name="T3" fmla="*/ 6400 h 12800"/>
              <a:gd name="T4" fmla="*/ 6400 w 12800"/>
              <a:gd name="T5" fmla="*/ 12800 h 12800"/>
              <a:gd name="T6" fmla="*/ 12800 w 12800"/>
              <a:gd name="T7" fmla="*/ 6400 h 12800"/>
              <a:gd name="T8" fmla="*/ 6400 w 12800"/>
              <a:gd name="T9" fmla="*/ 0 h 12800"/>
              <a:gd name="T10" fmla="*/ 10192 w 12800"/>
              <a:gd name="T11" fmla="*/ 3987 h 12800"/>
              <a:gd name="T12" fmla="*/ 5859 w 12800"/>
              <a:gd name="T13" fmla="*/ 9752 h 12800"/>
              <a:gd name="T14" fmla="*/ 5293 w 12800"/>
              <a:gd name="T15" fmla="*/ 10061 h 12800"/>
              <a:gd name="T16" fmla="*/ 5235 w 12800"/>
              <a:gd name="T17" fmla="*/ 10063 h 12800"/>
              <a:gd name="T18" fmla="*/ 4687 w 12800"/>
              <a:gd name="T19" fmla="*/ 9839 h 12800"/>
              <a:gd name="T20" fmla="*/ 2276 w 12800"/>
              <a:gd name="T21" fmla="*/ 7471 h 12800"/>
              <a:gd name="T22" fmla="*/ 2266 w 12800"/>
              <a:gd name="T23" fmla="*/ 6367 h 12800"/>
              <a:gd name="T24" fmla="*/ 3371 w 12800"/>
              <a:gd name="T25" fmla="*/ 6357 h 12800"/>
              <a:gd name="T26" fmla="*/ 5146 w 12800"/>
              <a:gd name="T27" fmla="*/ 8100 h 12800"/>
              <a:gd name="T28" fmla="*/ 8944 w 12800"/>
              <a:gd name="T29" fmla="*/ 3048 h 12800"/>
              <a:gd name="T30" fmla="*/ 10038 w 12800"/>
              <a:gd name="T31" fmla="*/ 2892 h 12800"/>
              <a:gd name="T32" fmla="*/ 10192 w 12800"/>
              <a:gd name="T33" fmla="*/ 3987 h 1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00" h="12800">
                <a:moveTo>
                  <a:pt x="6400" y="0"/>
                </a:moveTo>
                <a:cubicBezTo>
                  <a:pt x="2865" y="0"/>
                  <a:pt x="0" y="2865"/>
                  <a:pt x="0" y="6400"/>
                </a:cubicBezTo>
                <a:cubicBezTo>
                  <a:pt x="0" y="9935"/>
                  <a:pt x="2865" y="12800"/>
                  <a:pt x="6400" y="12800"/>
                </a:cubicBezTo>
                <a:cubicBezTo>
                  <a:pt x="9935" y="12800"/>
                  <a:pt x="12800" y="9935"/>
                  <a:pt x="12800" y="6400"/>
                </a:cubicBezTo>
                <a:cubicBezTo>
                  <a:pt x="12800" y="2865"/>
                  <a:pt x="9935" y="0"/>
                  <a:pt x="6400" y="0"/>
                </a:cubicBezTo>
                <a:close/>
                <a:moveTo>
                  <a:pt x="10192" y="3987"/>
                </a:moveTo>
                <a:lnTo>
                  <a:pt x="5859" y="9752"/>
                </a:lnTo>
                <a:cubicBezTo>
                  <a:pt x="5724" y="9932"/>
                  <a:pt x="5517" y="10045"/>
                  <a:pt x="5293" y="10061"/>
                </a:cubicBezTo>
                <a:cubicBezTo>
                  <a:pt x="5273" y="10063"/>
                  <a:pt x="5254" y="10063"/>
                  <a:pt x="5235" y="10063"/>
                </a:cubicBezTo>
                <a:cubicBezTo>
                  <a:pt x="5031" y="10063"/>
                  <a:pt x="4834" y="9984"/>
                  <a:pt x="4687" y="9839"/>
                </a:cubicBezTo>
                <a:lnTo>
                  <a:pt x="2276" y="7471"/>
                </a:lnTo>
                <a:cubicBezTo>
                  <a:pt x="1968" y="7169"/>
                  <a:pt x="1964" y="6675"/>
                  <a:pt x="2266" y="6367"/>
                </a:cubicBezTo>
                <a:cubicBezTo>
                  <a:pt x="2569" y="6059"/>
                  <a:pt x="3063" y="6055"/>
                  <a:pt x="3371" y="6357"/>
                </a:cubicBezTo>
                <a:lnTo>
                  <a:pt x="5146" y="8100"/>
                </a:lnTo>
                <a:lnTo>
                  <a:pt x="8944" y="3048"/>
                </a:lnTo>
                <a:cubicBezTo>
                  <a:pt x="9203" y="2703"/>
                  <a:pt x="9692" y="2634"/>
                  <a:pt x="10038" y="2892"/>
                </a:cubicBezTo>
                <a:cubicBezTo>
                  <a:pt x="10382" y="3153"/>
                  <a:pt x="10451" y="3642"/>
                  <a:pt x="10192" y="3987"/>
                </a:cubicBezTo>
                <a:close/>
              </a:path>
            </a:pathLst>
          </a:custGeom>
          <a:solidFill>
            <a:srgbClr val="9D8968"/>
          </a:solidFill>
          <a:ln>
            <a:noFill/>
          </a:ln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6" name="iconfont-1043-171180"/>
          <p:cNvSpPr>
            <a:spLocks noChangeAspect="1"/>
          </p:cNvSpPr>
          <p:nvPr/>
        </p:nvSpPr>
        <p:spPr bwMode="auto">
          <a:xfrm>
            <a:off x="6580241" y="4307727"/>
            <a:ext cx="430242" cy="430242"/>
          </a:xfrm>
          <a:custGeom>
            <a:avLst/>
            <a:gdLst>
              <a:gd name="T0" fmla="*/ 6400 w 12800"/>
              <a:gd name="T1" fmla="*/ 0 h 12800"/>
              <a:gd name="T2" fmla="*/ 0 w 12800"/>
              <a:gd name="T3" fmla="*/ 6400 h 12800"/>
              <a:gd name="T4" fmla="*/ 6400 w 12800"/>
              <a:gd name="T5" fmla="*/ 12800 h 12800"/>
              <a:gd name="T6" fmla="*/ 12800 w 12800"/>
              <a:gd name="T7" fmla="*/ 6400 h 12800"/>
              <a:gd name="T8" fmla="*/ 6400 w 12800"/>
              <a:gd name="T9" fmla="*/ 0 h 12800"/>
              <a:gd name="T10" fmla="*/ 10192 w 12800"/>
              <a:gd name="T11" fmla="*/ 3987 h 12800"/>
              <a:gd name="T12" fmla="*/ 5859 w 12800"/>
              <a:gd name="T13" fmla="*/ 9752 h 12800"/>
              <a:gd name="T14" fmla="*/ 5293 w 12800"/>
              <a:gd name="T15" fmla="*/ 10061 h 12800"/>
              <a:gd name="T16" fmla="*/ 5235 w 12800"/>
              <a:gd name="T17" fmla="*/ 10063 h 12800"/>
              <a:gd name="T18" fmla="*/ 4687 w 12800"/>
              <a:gd name="T19" fmla="*/ 9839 h 12800"/>
              <a:gd name="T20" fmla="*/ 2276 w 12800"/>
              <a:gd name="T21" fmla="*/ 7471 h 12800"/>
              <a:gd name="T22" fmla="*/ 2266 w 12800"/>
              <a:gd name="T23" fmla="*/ 6367 h 12800"/>
              <a:gd name="T24" fmla="*/ 3371 w 12800"/>
              <a:gd name="T25" fmla="*/ 6357 h 12800"/>
              <a:gd name="T26" fmla="*/ 5146 w 12800"/>
              <a:gd name="T27" fmla="*/ 8100 h 12800"/>
              <a:gd name="T28" fmla="*/ 8944 w 12800"/>
              <a:gd name="T29" fmla="*/ 3048 h 12800"/>
              <a:gd name="T30" fmla="*/ 10038 w 12800"/>
              <a:gd name="T31" fmla="*/ 2892 h 12800"/>
              <a:gd name="T32" fmla="*/ 10192 w 12800"/>
              <a:gd name="T33" fmla="*/ 3987 h 1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00" h="12800">
                <a:moveTo>
                  <a:pt x="6400" y="0"/>
                </a:moveTo>
                <a:cubicBezTo>
                  <a:pt x="2865" y="0"/>
                  <a:pt x="0" y="2865"/>
                  <a:pt x="0" y="6400"/>
                </a:cubicBezTo>
                <a:cubicBezTo>
                  <a:pt x="0" y="9935"/>
                  <a:pt x="2865" y="12800"/>
                  <a:pt x="6400" y="12800"/>
                </a:cubicBezTo>
                <a:cubicBezTo>
                  <a:pt x="9935" y="12800"/>
                  <a:pt x="12800" y="9935"/>
                  <a:pt x="12800" y="6400"/>
                </a:cubicBezTo>
                <a:cubicBezTo>
                  <a:pt x="12800" y="2865"/>
                  <a:pt x="9935" y="0"/>
                  <a:pt x="6400" y="0"/>
                </a:cubicBezTo>
                <a:close/>
                <a:moveTo>
                  <a:pt x="10192" y="3987"/>
                </a:moveTo>
                <a:lnTo>
                  <a:pt x="5859" y="9752"/>
                </a:lnTo>
                <a:cubicBezTo>
                  <a:pt x="5724" y="9932"/>
                  <a:pt x="5517" y="10045"/>
                  <a:pt x="5293" y="10061"/>
                </a:cubicBezTo>
                <a:cubicBezTo>
                  <a:pt x="5273" y="10063"/>
                  <a:pt x="5254" y="10063"/>
                  <a:pt x="5235" y="10063"/>
                </a:cubicBezTo>
                <a:cubicBezTo>
                  <a:pt x="5031" y="10063"/>
                  <a:pt x="4834" y="9984"/>
                  <a:pt x="4687" y="9839"/>
                </a:cubicBezTo>
                <a:lnTo>
                  <a:pt x="2276" y="7471"/>
                </a:lnTo>
                <a:cubicBezTo>
                  <a:pt x="1968" y="7169"/>
                  <a:pt x="1964" y="6675"/>
                  <a:pt x="2266" y="6367"/>
                </a:cubicBezTo>
                <a:cubicBezTo>
                  <a:pt x="2569" y="6059"/>
                  <a:pt x="3063" y="6055"/>
                  <a:pt x="3371" y="6357"/>
                </a:cubicBezTo>
                <a:lnTo>
                  <a:pt x="5146" y="8100"/>
                </a:lnTo>
                <a:lnTo>
                  <a:pt x="8944" y="3048"/>
                </a:lnTo>
                <a:cubicBezTo>
                  <a:pt x="9203" y="2703"/>
                  <a:pt x="9692" y="2634"/>
                  <a:pt x="10038" y="2892"/>
                </a:cubicBezTo>
                <a:cubicBezTo>
                  <a:pt x="10382" y="3153"/>
                  <a:pt x="10451" y="3642"/>
                  <a:pt x="10192" y="3987"/>
                </a:cubicBezTo>
                <a:close/>
              </a:path>
            </a:pathLst>
          </a:custGeom>
          <a:solidFill>
            <a:srgbClr val="9D8968"/>
          </a:solidFill>
          <a:ln>
            <a:noFill/>
          </a:ln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7" name="iconfont-1043-171180"/>
          <p:cNvSpPr>
            <a:spLocks noChangeAspect="1"/>
          </p:cNvSpPr>
          <p:nvPr/>
        </p:nvSpPr>
        <p:spPr bwMode="auto">
          <a:xfrm>
            <a:off x="6580241" y="5261846"/>
            <a:ext cx="430242" cy="430242"/>
          </a:xfrm>
          <a:custGeom>
            <a:avLst/>
            <a:gdLst>
              <a:gd name="T0" fmla="*/ 6400 w 12800"/>
              <a:gd name="T1" fmla="*/ 0 h 12800"/>
              <a:gd name="T2" fmla="*/ 0 w 12800"/>
              <a:gd name="T3" fmla="*/ 6400 h 12800"/>
              <a:gd name="T4" fmla="*/ 6400 w 12800"/>
              <a:gd name="T5" fmla="*/ 12800 h 12800"/>
              <a:gd name="T6" fmla="*/ 12800 w 12800"/>
              <a:gd name="T7" fmla="*/ 6400 h 12800"/>
              <a:gd name="T8" fmla="*/ 6400 w 12800"/>
              <a:gd name="T9" fmla="*/ 0 h 12800"/>
              <a:gd name="T10" fmla="*/ 10192 w 12800"/>
              <a:gd name="T11" fmla="*/ 3987 h 12800"/>
              <a:gd name="T12" fmla="*/ 5859 w 12800"/>
              <a:gd name="T13" fmla="*/ 9752 h 12800"/>
              <a:gd name="T14" fmla="*/ 5293 w 12800"/>
              <a:gd name="T15" fmla="*/ 10061 h 12800"/>
              <a:gd name="T16" fmla="*/ 5235 w 12800"/>
              <a:gd name="T17" fmla="*/ 10063 h 12800"/>
              <a:gd name="T18" fmla="*/ 4687 w 12800"/>
              <a:gd name="T19" fmla="*/ 9839 h 12800"/>
              <a:gd name="T20" fmla="*/ 2276 w 12800"/>
              <a:gd name="T21" fmla="*/ 7471 h 12800"/>
              <a:gd name="T22" fmla="*/ 2266 w 12800"/>
              <a:gd name="T23" fmla="*/ 6367 h 12800"/>
              <a:gd name="T24" fmla="*/ 3371 w 12800"/>
              <a:gd name="T25" fmla="*/ 6357 h 12800"/>
              <a:gd name="T26" fmla="*/ 5146 w 12800"/>
              <a:gd name="T27" fmla="*/ 8100 h 12800"/>
              <a:gd name="T28" fmla="*/ 8944 w 12800"/>
              <a:gd name="T29" fmla="*/ 3048 h 12800"/>
              <a:gd name="T30" fmla="*/ 10038 w 12800"/>
              <a:gd name="T31" fmla="*/ 2892 h 12800"/>
              <a:gd name="T32" fmla="*/ 10192 w 12800"/>
              <a:gd name="T33" fmla="*/ 3987 h 1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800" h="12800">
                <a:moveTo>
                  <a:pt x="6400" y="0"/>
                </a:moveTo>
                <a:cubicBezTo>
                  <a:pt x="2865" y="0"/>
                  <a:pt x="0" y="2865"/>
                  <a:pt x="0" y="6400"/>
                </a:cubicBezTo>
                <a:cubicBezTo>
                  <a:pt x="0" y="9935"/>
                  <a:pt x="2865" y="12800"/>
                  <a:pt x="6400" y="12800"/>
                </a:cubicBezTo>
                <a:cubicBezTo>
                  <a:pt x="9935" y="12800"/>
                  <a:pt x="12800" y="9935"/>
                  <a:pt x="12800" y="6400"/>
                </a:cubicBezTo>
                <a:cubicBezTo>
                  <a:pt x="12800" y="2865"/>
                  <a:pt x="9935" y="0"/>
                  <a:pt x="6400" y="0"/>
                </a:cubicBezTo>
                <a:close/>
                <a:moveTo>
                  <a:pt x="10192" y="3987"/>
                </a:moveTo>
                <a:lnTo>
                  <a:pt x="5859" y="9752"/>
                </a:lnTo>
                <a:cubicBezTo>
                  <a:pt x="5724" y="9932"/>
                  <a:pt x="5517" y="10045"/>
                  <a:pt x="5293" y="10061"/>
                </a:cubicBezTo>
                <a:cubicBezTo>
                  <a:pt x="5273" y="10063"/>
                  <a:pt x="5254" y="10063"/>
                  <a:pt x="5235" y="10063"/>
                </a:cubicBezTo>
                <a:cubicBezTo>
                  <a:pt x="5031" y="10063"/>
                  <a:pt x="4834" y="9984"/>
                  <a:pt x="4687" y="9839"/>
                </a:cubicBezTo>
                <a:lnTo>
                  <a:pt x="2276" y="7471"/>
                </a:lnTo>
                <a:cubicBezTo>
                  <a:pt x="1968" y="7169"/>
                  <a:pt x="1964" y="6675"/>
                  <a:pt x="2266" y="6367"/>
                </a:cubicBezTo>
                <a:cubicBezTo>
                  <a:pt x="2569" y="6059"/>
                  <a:pt x="3063" y="6055"/>
                  <a:pt x="3371" y="6357"/>
                </a:cubicBezTo>
                <a:lnTo>
                  <a:pt x="5146" y="8100"/>
                </a:lnTo>
                <a:lnTo>
                  <a:pt x="8944" y="3048"/>
                </a:lnTo>
                <a:cubicBezTo>
                  <a:pt x="9203" y="2703"/>
                  <a:pt x="9692" y="2634"/>
                  <a:pt x="10038" y="2892"/>
                </a:cubicBezTo>
                <a:cubicBezTo>
                  <a:pt x="10382" y="3153"/>
                  <a:pt x="10451" y="3642"/>
                  <a:pt x="10192" y="3987"/>
                </a:cubicBezTo>
                <a:close/>
              </a:path>
            </a:pathLst>
          </a:custGeom>
          <a:solidFill>
            <a:srgbClr val="9D8968"/>
          </a:solidFill>
          <a:ln>
            <a:noFill/>
          </a:ln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7128187" y="1515065"/>
            <a:ext cx="3769741" cy="7013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清洗蔬菜时，不要在水龙头下直接进行清洗，尽量放入到盛水容器中清洗</a:t>
            </a:r>
          </a:p>
        </p:txBody>
      </p:sp>
      <p:sp>
        <p:nvSpPr>
          <p:cNvPr id="29" name="TextBox 23"/>
          <p:cNvSpPr txBox="1"/>
          <p:nvPr/>
        </p:nvSpPr>
        <p:spPr>
          <a:xfrm>
            <a:off x="7128186" y="2514360"/>
            <a:ext cx="3769741" cy="3812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集中清洗衣服，减少洗衣次数</a:t>
            </a:r>
          </a:p>
        </p:txBody>
      </p:sp>
      <p:sp>
        <p:nvSpPr>
          <p:cNvPr id="30" name="矩形 29"/>
          <p:cNvSpPr/>
          <p:nvPr/>
        </p:nvSpPr>
        <p:spPr>
          <a:xfrm>
            <a:off x="7128186" y="3242984"/>
            <a:ext cx="3769741" cy="7013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不浪费纸张，重复多次使用；打印纸要双面打，或者另一面作为草稿纸用</a:t>
            </a:r>
          </a:p>
        </p:txBody>
      </p:sp>
      <p:sp>
        <p:nvSpPr>
          <p:cNvPr id="31" name="矩形 30"/>
          <p:cNvSpPr/>
          <p:nvPr/>
        </p:nvSpPr>
        <p:spPr>
          <a:xfrm>
            <a:off x="7128186" y="4120203"/>
            <a:ext cx="3769741" cy="7013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少用纸杯和纸巾循环使用课本，可使用购买旧书。出门吃饭少用一次性筷子</a:t>
            </a:r>
          </a:p>
        </p:txBody>
      </p:sp>
      <p:sp>
        <p:nvSpPr>
          <p:cNvPr id="32" name="矩形 31"/>
          <p:cNvSpPr/>
          <p:nvPr/>
        </p:nvSpPr>
        <p:spPr>
          <a:xfrm>
            <a:off x="7128186" y="5138672"/>
            <a:ext cx="3960728" cy="7013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不盲目追求名牌，不进行攀比消费，养成朴素的生活习惯，尽量少用塑料袋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28" grpId="0"/>
      <p:bldP spid="29" grpId="0"/>
      <p:bldP spid="30" grpId="0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719198" y="957917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4.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怎样做到勤俭节约</a:t>
            </a:r>
          </a:p>
        </p:txBody>
      </p:sp>
      <p:sp>
        <p:nvSpPr>
          <p:cNvPr id="33" name="文本框 14"/>
          <p:cNvSpPr txBox="1">
            <a:spLocks noChangeArrowheads="1"/>
          </p:cNvSpPr>
          <p:nvPr/>
        </p:nvSpPr>
        <p:spPr bwMode="auto">
          <a:xfrm>
            <a:off x="1018936" y="2617437"/>
            <a:ext cx="2215751" cy="9325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pPr algn="ctr"/>
            <a:r>
              <a:rPr lang="zh-CN" altLang="en-US" sz="1400" dirty="0">
                <a:latin typeface="微软雅黑"/>
                <a:ea typeface="微软雅黑"/>
                <a:sym typeface="微软雅黑"/>
              </a:rPr>
              <a:t>做到不开无人灯（外出上课、中午吃饭）教室光线充足时，要把灯关掉</a:t>
            </a:r>
          </a:p>
        </p:txBody>
      </p:sp>
      <p:sp>
        <p:nvSpPr>
          <p:cNvPr id="34" name="文本框 33"/>
          <p:cNvSpPr txBox="1">
            <a:spLocks noChangeArrowheads="1"/>
          </p:cNvSpPr>
          <p:nvPr/>
        </p:nvSpPr>
        <p:spPr bwMode="auto">
          <a:xfrm>
            <a:off x="3983950" y="2617437"/>
            <a:ext cx="1724221" cy="10525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dirty="0">
                <a:latin typeface="微软雅黑"/>
                <a:ea typeface="微软雅黑"/>
                <a:sym typeface="微软雅黑"/>
              </a:rPr>
              <a:t>饮水机要及时关电脑、投影不用时要关掉</a:t>
            </a:r>
          </a:p>
        </p:txBody>
      </p:sp>
      <p:sp>
        <p:nvSpPr>
          <p:cNvPr id="35" name="文本框 14"/>
          <p:cNvSpPr txBox="1">
            <a:spLocks noChangeArrowheads="1"/>
          </p:cNvSpPr>
          <p:nvPr/>
        </p:nvSpPr>
        <p:spPr bwMode="auto">
          <a:xfrm>
            <a:off x="1068150" y="4984201"/>
            <a:ext cx="2273394" cy="10525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dirty="0">
                <a:latin typeface="微软雅黑"/>
                <a:ea typeface="微软雅黑"/>
                <a:sym typeface="微软雅黑"/>
              </a:rPr>
              <a:t>家庭使用的照明灯具，应尽可能选用高亮度、小功率的节能灯</a:t>
            </a: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6538912" y="4984201"/>
            <a:ext cx="2273394" cy="9325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>
                <a:latin typeface="微软雅黑"/>
                <a:ea typeface="微软雅黑"/>
                <a:sym typeface="微软雅黑"/>
              </a:rPr>
              <a:t>提倡</a:t>
            </a:r>
            <a:r>
              <a:rPr lang="zh-CN" altLang="en-US" sz="1400" dirty="0">
                <a:latin typeface="微软雅黑"/>
                <a:ea typeface="微软雅黑"/>
                <a:sym typeface="微软雅黑"/>
              </a:rPr>
              <a:t>节约用水，科学用水，用完水后，要及时拧紧水龙头，杜绝长</a:t>
            </a:r>
            <a:r>
              <a:rPr lang="zh-CN" altLang="en-US" sz="1400">
                <a:latin typeface="微软雅黑"/>
                <a:ea typeface="微软雅黑"/>
                <a:sym typeface="微软雅黑"/>
              </a:rPr>
              <a:t>流水。</a:t>
            </a:r>
            <a:endParaRPr lang="zh-CN" altLang="en-US" sz="1400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850364" y="4984201"/>
            <a:ext cx="2056950" cy="9325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sz="1400">
                <a:latin typeface="微软雅黑"/>
                <a:ea typeface="微软雅黑"/>
                <a:sym typeface="微软雅黑"/>
              </a:rPr>
              <a:t>上体育课、活动课前自觉关闭电器，做到 “人走灯灭，人离扇停”。</a:t>
            </a:r>
            <a:endParaRPr lang="zh-CN" altLang="en-US" sz="1400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9335688" y="2610570"/>
            <a:ext cx="1841110" cy="10525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放学后自觉检查并关闭教室内的所有电器开关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523751" y="2623505"/>
            <a:ext cx="2131395" cy="10525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在天气晴朗、阳光明媚的日子，尽量不使用日光灯照明。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1734926" y="1562677"/>
            <a:ext cx="783772" cy="783772"/>
            <a:chOff x="1734926" y="1562677"/>
            <a:chExt cx="783772" cy="783772"/>
          </a:xfrm>
        </p:grpSpPr>
        <p:sp>
          <p:nvSpPr>
            <p:cNvPr id="41" name="椭圆 40"/>
            <p:cNvSpPr/>
            <p:nvPr/>
          </p:nvSpPr>
          <p:spPr>
            <a:xfrm>
              <a:off x="1734926" y="1562677"/>
              <a:ext cx="783772" cy="783772"/>
            </a:xfrm>
            <a:prstGeom prst="ellipse">
              <a:avLst/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Shape 5080"/>
            <p:cNvSpPr/>
            <p:nvPr/>
          </p:nvSpPr>
          <p:spPr>
            <a:xfrm>
              <a:off x="1943319" y="1817877"/>
              <a:ext cx="406239" cy="34006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9879" y="23253"/>
                  </a:moveTo>
                  <a:lnTo>
                    <a:pt x="29879" y="23253"/>
                  </a:lnTo>
                  <a:cubicBezTo>
                    <a:pt x="6506" y="38468"/>
                    <a:pt x="8674" y="63732"/>
                    <a:pt x="8674" y="74066"/>
                  </a:cubicBezTo>
                  <a:cubicBezTo>
                    <a:pt x="38313" y="30717"/>
                    <a:pt x="83373" y="33301"/>
                    <a:pt x="83373" y="33301"/>
                  </a:cubicBezTo>
                  <a:cubicBezTo>
                    <a:pt x="83373" y="33301"/>
                    <a:pt x="19277" y="58564"/>
                    <a:pt x="2168" y="109665"/>
                  </a:cubicBezTo>
                  <a:cubicBezTo>
                    <a:pt x="0" y="114832"/>
                    <a:pt x="8674" y="119712"/>
                    <a:pt x="10602" y="114832"/>
                  </a:cubicBezTo>
                  <a:cubicBezTo>
                    <a:pt x="14939" y="101913"/>
                    <a:pt x="23373" y="89282"/>
                    <a:pt x="23373" y="89282"/>
                  </a:cubicBezTo>
                  <a:cubicBezTo>
                    <a:pt x="36385" y="94449"/>
                    <a:pt x="55421" y="101913"/>
                    <a:pt x="70602" y="89282"/>
                  </a:cubicBezTo>
                  <a:cubicBezTo>
                    <a:pt x="87469" y="74066"/>
                    <a:pt x="87469" y="38468"/>
                    <a:pt x="113012" y="20669"/>
                  </a:cubicBezTo>
                  <a:cubicBezTo>
                    <a:pt x="119759" y="18086"/>
                    <a:pt x="60000" y="0"/>
                    <a:pt x="29879" y="232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45700" tIns="22850" rIns="45700" bIns="2285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Roboto"/>
                <a:sym typeface="微软雅黑"/>
              </a:endParaRPr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9301906" y="4984200"/>
            <a:ext cx="1821944" cy="10525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i="0" u="none" strike="noStrike" cap="none" spc="0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淋浴：如果关掉龙头擦香皂，洗一次澡 可节水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60kg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。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7134170" y="1562677"/>
            <a:ext cx="783772" cy="783772"/>
            <a:chOff x="7134170" y="1562677"/>
            <a:chExt cx="783772" cy="783772"/>
          </a:xfrm>
        </p:grpSpPr>
        <p:sp>
          <p:nvSpPr>
            <p:cNvPr id="45" name="椭圆 44"/>
            <p:cNvSpPr/>
            <p:nvPr/>
          </p:nvSpPr>
          <p:spPr>
            <a:xfrm>
              <a:off x="7134170" y="1562677"/>
              <a:ext cx="783772" cy="783772"/>
            </a:xfrm>
            <a:prstGeom prst="ellipse">
              <a:avLst/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6" name="Shape 5154"/>
            <p:cNvSpPr/>
            <p:nvPr/>
          </p:nvSpPr>
          <p:spPr>
            <a:xfrm>
              <a:off x="7309167" y="1734017"/>
              <a:ext cx="435714" cy="4327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3239" y="55662"/>
                  </a:moveTo>
                  <a:lnTo>
                    <a:pt x="113239" y="55662"/>
                  </a:lnTo>
                  <a:cubicBezTo>
                    <a:pt x="113239" y="55662"/>
                    <a:pt x="109134" y="55662"/>
                    <a:pt x="106961" y="55662"/>
                  </a:cubicBezTo>
                  <a:cubicBezTo>
                    <a:pt x="104788" y="55662"/>
                    <a:pt x="102615" y="57831"/>
                    <a:pt x="102615" y="60000"/>
                  </a:cubicBezTo>
                  <a:cubicBezTo>
                    <a:pt x="102615" y="64096"/>
                    <a:pt x="104788" y="66265"/>
                    <a:pt x="106961" y="66265"/>
                  </a:cubicBezTo>
                  <a:cubicBezTo>
                    <a:pt x="109134" y="66265"/>
                    <a:pt x="113239" y="66265"/>
                    <a:pt x="113239" y="66265"/>
                  </a:cubicBezTo>
                  <a:cubicBezTo>
                    <a:pt x="117585" y="66265"/>
                    <a:pt x="119758" y="64096"/>
                    <a:pt x="119758" y="60000"/>
                  </a:cubicBezTo>
                  <a:cubicBezTo>
                    <a:pt x="119758" y="57831"/>
                    <a:pt x="117585" y="55662"/>
                    <a:pt x="113239" y="55662"/>
                  </a:cubicBezTo>
                  <a:close/>
                  <a:moveTo>
                    <a:pt x="59879" y="27951"/>
                  </a:moveTo>
                  <a:lnTo>
                    <a:pt x="59879" y="27951"/>
                  </a:lnTo>
                  <a:cubicBezTo>
                    <a:pt x="40563" y="27951"/>
                    <a:pt x="27766" y="42891"/>
                    <a:pt x="27766" y="60000"/>
                  </a:cubicBezTo>
                  <a:cubicBezTo>
                    <a:pt x="27766" y="79036"/>
                    <a:pt x="40563" y="94216"/>
                    <a:pt x="59879" y="94216"/>
                  </a:cubicBezTo>
                  <a:cubicBezTo>
                    <a:pt x="79195" y="94216"/>
                    <a:pt x="91991" y="79036"/>
                    <a:pt x="91991" y="60000"/>
                  </a:cubicBezTo>
                  <a:cubicBezTo>
                    <a:pt x="91991" y="42891"/>
                    <a:pt x="79195" y="27951"/>
                    <a:pt x="59879" y="27951"/>
                  </a:cubicBezTo>
                  <a:close/>
                  <a:moveTo>
                    <a:pt x="59879" y="83373"/>
                  </a:moveTo>
                  <a:lnTo>
                    <a:pt x="59879" y="83373"/>
                  </a:lnTo>
                  <a:cubicBezTo>
                    <a:pt x="47082" y="83373"/>
                    <a:pt x="36217" y="72771"/>
                    <a:pt x="36217" y="60000"/>
                  </a:cubicBezTo>
                  <a:cubicBezTo>
                    <a:pt x="36217" y="47228"/>
                    <a:pt x="47082" y="36385"/>
                    <a:pt x="59879" y="36385"/>
                  </a:cubicBezTo>
                  <a:lnTo>
                    <a:pt x="59879" y="83373"/>
                  </a:lnTo>
                  <a:close/>
                  <a:moveTo>
                    <a:pt x="17142" y="60000"/>
                  </a:moveTo>
                  <a:lnTo>
                    <a:pt x="17142" y="60000"/>
                  </a:lnTo>
                  <a:cubicBezTo>
                    <a:pt x="17142" y="57831"/>
                    <a:pt x="14969" y="55662"/>
                    <a:pt x="12796" y="55662"/>
                  </a:cubicBezTo>
                  <a:cubicBezTo>
                    <a:pt x="10623" y="55662"/>
                    <a:pt x="6519" y="55662"/>
                    <a:pt x="6519" y="55662"/>
                  </a:cubicBezTo>
                  <a:cubicBezTo>
                    <a:pt x="2173" y="55662"/>
                    <a:pt x="0" y="57831"/>
                    <a:pt x="0" y="60000"/>
                  </a:cubicBezTo>
                  <a:cubicBezTo>
                    <a:pt x="0" y="64096"/>
                    <a:pt x="2173" y="66265"/>
                    <a:pt x="6519" y="66265"/>
                  </a:cubicBezTo>
                  <a:cubicBezTo>
                    <a:pt x="6519" y="66265"/>
                    <a:pt x="10623" y="66265"/>
                    <a:pt x="12796" y="66265"/>
                  </a:cubicBezTo>
                  <a:cubicBezTo>
                    <a:pt x="14969" y="66265"/>
                    <a:pt x="17142" y="64096"/>
                    <a:pt x="17142" y="60000"/>
                  </a:cubicBezTo>
                  <a:close/>
                  <a:moveTo>
                    <a:pt x="59879" y="19277"/>
                  </a:moveTo>
                  <a:lnTo>
                    <a:pt x="59879" y="19277"/>
                  </a:lnTo>
                  <a:cubicBezTo>
                    <a:pt x="61810" y="19277"/>
                    <a:pt x="63983" y="14939"/>
                    <a:pt x="63983" y="12771"/>
                  </a:cubicBezTo>
                  <a:cubicBezTo>
                    <a:pt x="63983" y="10843"/>
                    <a:pt x="63983" y="8674"/>
                    <a:pt x="63983" y="6506"/>
                  </a:cubicBezTo>
                  <a:cubicBezTo>
                    <a:pt x="63983" y="4337"/>
                    <a:pt x="61810" y="0"/>
                    <a:pt x="59879" y="0"/>
                  </a:cubicBezTo>
                  <a:cubicBezTo>
                    <a:pt x="57706" y="0"/>
                    <a:pt x="55533" y="4337"/>
                    <a:pt x="55533" y="6506"/>
                  </a:cubicBezTo>
                  <a:cubicBezTo>
                    <a:pt x="55533" y="8674"/>
                    <a:pt x="55533" y="10843"/>
                    <a:pt x="55533" y="12771"/>
                  </a:cubicBezTo>
                  <a:cubicBezTo>
                    <a:pt x="55533" y="14939"/>
                    <a:pt x="57706" y="19277"/>
                    <a:pt x="59879" y="19277"/>
                  </a:cubicBezTo>
                  <a:close/>
                  <a:moveTo>
                    <a:pt x="59879" y="102650"/>
                  </a:moveTo>
                  <a:lnTo>
                    <a:pt x="59879" y="102650"/>
                  </a:lnTo>
                  <a:cubicBezTo>
                    <a:pt x="57706" y="102650"/>
                    <a:pt x="55533" y="104819"/>
                    <a:pt x="55533" y="109156"/>
                  </a:cubicBezTo>
                  <a:lnTo>
                    <a:pt x="55533" y="113253"/>
                  </a:lnTo>
                  <a:cubicBezTo>
                    <a:pt x="55533" y="117590"/>
                    <a:pt x="57706" y="119759"/>
                    <a:pt x="59879" y="119759"/>
                  </a:cubicBezTo>
                  <a:cubicBezTo>
                    <a:pt x="61810" y="119759"/>
                    <a:pt x="63983" y="117590"/>
                    <a:pt x="63983" y="113253"/>
                  </a:cubicBezTo>
                  <a:lnTo>
                    <a:pt x="63983" y="109156"/>
                  </a:lnTo>
                  <a:cubicBezTo>
                    <a:pt x="63983" y="104819"/>
                    <a:pt x="61810" y="102650"/>
                    <a:pt x="59879" y="102650"/>
                  </a:cubicBezTo>
                  <a:close/>
                  <a:moveTo>
                    <a:pt x="104788" y="23614"/>
                  </a:moveTo>
                  <a:lnTo>
                    <a:pt x="104788" y="23614"/>
                  </a:lnTo>
                  <a:cubicBezTo>
                    <a:pt x="106961" y="21445"/>
                    <a:pt x="106961" y="17349"/>
                    <a:pt x="104788" y="14939"/>
                  </a:cubicBezTo>
                  <a:cubicBezTo>
                    <a:pt x="102615" y="12771"/>
                    <a:pt x="100442" y="14939"/>
                    <a:pt x="96338" y="17349"/>
                  </a:cubicBezTo>
                  <a:cubicBezTo>
                    <a:pt x="96338" y="17349"/>
                    <a:pt x="94164" y="19277"/>
                    <a:pt x="91991" y="21445"/>
                  </a:cubicBezTo>
                  <a:cubicBezTo>
                    <a:pt x="89818" y="23614"/>
                    <a:pt x="89818" y="25783"/>
                    <a:pt x="91991" y="27951"/>
                  </a:cubicBezTo>
                  <a:cubicBezTo>
                    <a:pt x="94164" y="30120"/>
                    <a:pt x="98511" y="30120"/>
                    <a:pt x="100442" y="27951"/>
                  </a:cubicBezTo>
                  <a:cubicBezTo>
                    <a:pt x="100442" y="25783"/>
                    <a:pt x="102615" y="23614"/>
                    <a:pt x="104788" y="23614"/>
                  </a:cubicBezTo>
                  <a:close/>
                  <a:moveTo>
                    <a:pt x="19315" y="94216"/>
                  </a:moveTo>
                  <a:lnTo>
                    <a:pt x="19315" y="94216"/>
                  </a:lnTo>
                  <a:cubicBezTo>
                    <a:pt x="19315" y="94216"/>
                    <a:pt x="17142" y="96385"/>
                    <a:pt x="14969" y="98313"/>
                  </a:cubicBezTo>
                  <a:cubicBezTo>
                    <a:pt x="12796" y="100481"/>
                    <a:pt x="12796" y="102650"/>
                    <a:pt x="14969" y="104819"/>
                  </a:cubicBezTo>
                  <a:cubicBezTo>
                    <a:pt x="17142" y="106987"/>
                    <a:pt x="19315" y="106987"/>
                    <a:pt x="23420" y="104819"/>
                  </a:cubicBezTo>
                  <a:lnTo>
                    <a:pt x="25593" y="100481"/>
                  </a:lnTo>
                  <a:cubicBezTo>
                    <a:pt x="29939" y="98313"/>
                    <a:pt x="29939" y="94216"/>
                    <a:pt x="27766" y="91807"/>
                  </a:cubicBezTo>
                  <a:cubicBezTo>
                    <a:pt x="25593" y="91807"/>
                    <a:pt x="21488" y="91807"/>
                    <a:pt x="19315" y="94216"/>
                  </a:cubicBezTo>
                  <a:close/>
                  <a:moveTo>
                    <a:pt x="23420" y="17349"/>
                  </a:moveTo>
                  <a:lnTo>
                    <a:pt x="23420" y="17349"/>
                  </a:lnTo>
                  <a:cubicBezTo>
                    <a:pt x="19315" y="14939"/>
                    <a:pt x="17142" y="12771"/>
                    <a:pt x="14969" y="14939"/>
                  </a:cubicBezTo>
                  <a:cubicBezTo>
                    <a:pt x="12796" y="17349"/>
                    <a:pt x="12796" y="21445"/>
                    <a:pt x="14969" y="23614"/>
                  </a:cubicBezTo>
                  <a:cubicBezTo>
                    <a:pt x="17142" y="23614"/>
                    <a:pt x="19315" y="25783"/>
                    <a:pt x="19315" y="27951"/>
                  </a:cubicBezTo>
                  <a:cubicBezTo>
                    <a:pt x="21488" y="30120"/>
                    <a:pt x="25593" y="30120"/>
                    <a:pt x="27766" y="27951"/>
                  </a:cubicBezTo>
                  <a:cubicBezTo>
                    <a:pt x="29939" y="25783"/>
                    <a:pt x="29939" y="23614"/>
                    <a:pt x="25593" y="21445"/>
                  </a:cubicBezTo>
                  <a:cubicBezTo>
                    <a:pt x="25593" y="19277"/>
                    <a:pt x="23420" y="17349"/>
                    <a:pt x="23420" y="17349"/>
                  </a:cubicBezTo>
                  <a:close/>
                  <a:moveTo>
                    <a:pt x="91991" y="100481"/>
                  </a:moveTo>
                  <a:lnTo>
                    <a:pt x="91991" y="100481"/>
                  </a:lnTo>
                  <a:cubicBezTo>
                    <a:pt x="94164" y="100481"/>
                    <a:pt x="96338" y="104819"/>
                    <a:pt x="96338" y="104819"/>
                  </a:cubicBezTo>
                  <a:cubicBezTo>
                    <a:pt x="100442" y="106987"/>
                    <a:pt x="102615" y="106987"/>
                    <a:pt x="104788" y="104819"/>
                  </a:cubicBezTo>
                  <a:cubicBezTo>
                    <a:pt x="106961" y="102650"/>
                    <a:pt x="106961" y="100481"/>
                    <a:pt x="104788" y="98313"/>
                  </a:cubicBezTo>
                  <a:cubicBezTo>
                    <a:pt x="102615" y="96385"/>
                    <a:pt x="100442" y="94216"/>
                    <a:pt x="100442" y="94216"/>
                  </a:cubicBezTo>
                  <a:cubicBezTo>
                    <a:pt x="98511" y="91807"/>
                    <a:pt x="94164" y="91807"/>
                    <a:pt x="91991" y="91807"/>
                  </a:cubicBezTo>
                  <a:cubicBezTo>
                    <a:pt x="89818" y="94216"/>
                    <a:pt x="89818" y="98313"/>
                    <a:pt x="91991" y="10048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45700" tIns="22850" rIns="45700" bIns="2285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Roboto"/>
                <a:sym typeface="微软雅黑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9814166" y="4014157"/>
            <a:ext cx="783772" cy="783772"/>
            <a:chOff x="9814166" y="4101241"/>
            <a:chExt cx="783772" cy="783772"/>
          </a:xfrm>
        </p:grpSpPr>
        <p:sp>
          <p:nvSpPr>
            <p:cNvPr id="48" name="椭圆 47"/>
            <p:cNvSpPr/>
            <p:nvPr/>
          </p:nvSpPr>
          <p:spPr>
            <a:xfrm>
              <a:off x="9814166" y="4101241"/>
              <a:ext cx="783772" cy="783772"/>
            </a:xfrm>
            <a:prstGeom prst="ellipse">
              <a:avLst/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9" name="Shape 5182"/>
            <p:cNvSpPr/>
            <p:nvPr/>
          </p:nvSpPr>
          <p:spPr>
            <a:xfrm>
              <a:off x="9988946" y="4295775"/>
              <a:ext cx="468128" cy="43077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0563" y="2173"/>
                  </a:moveTo>
                  <a:lnTo>
                    <a:pt x="20563" y="2173"/>
                  </a:lnTo>
                  <a:cubicBezTo>
                    <a:pt x="20563" y="0"/>
                    <a:pt x="18481" y="0"/>
                    <a:pt x="18481" y="2173"/>
                  </a:cubicBezTo>
                  <a:cubicBezTo>
                    <a:pt x="16138" y="25835"/>
                    <a:pt x="0" y="29939"/>
                    <a:pt x="0" y="47082"/>
                  </a:cubicBezTo>
                  <a:cubicBezTo>
                    <a:pt x="0" y="57706"/>
                    <a:pt x="9110" y="66156"/>
                    <a:pt x="20563" y="66156"/>
                  </a:cubicBezTo>
                  <a:cubicBezTo>
                    <a:pt x="32277" y="66156"/>
                    <a:pt x="41388" y="57706"/>
                    <a:pt x="41388" y="47082"/>
                  </a:cubicBezTo>
                  <a:cubicBezTo>
                    <a:pt x="41388" y="29939"/>
                    <a:pt x="22906" y="25835"/>
                    <a:pt x="20563" y="2173"/>
                  </a:cubicBezTo>
                  <a:close/>
                  <a:moveTo>
                    <a:pt x="101518" y="2173"/>
                  </a:moveTo>
                  <a:lnTo>
                    <a:pt x="101518" y="2173"/>
                  </a:lnTo>
                  <a:cubicBezTo>
                    <a:pt x="101518" y="0"/>
                    <a:pt x="99175" y="0"/>
                    <a:pt x="99175" y="2173"/>
                  </a:cubicBezTo>
                  <a:cubicBezTo>
                    <a:pt x="94490" y="25835"/>
                    <a:pt x="78351" y="29939"/>
                    <a:pt x="78351" y="47082"/>
                  </a:cubicBezTo>
                  <a:cubicBezTo>
                    <a:pt x="78351" y="57706"/>
                    <a:pt x="87462" y="66156"/>
                    <a:pt x="99175" y="66156"/>
                  </a:cubicBezTo>
                  <a:cubicBezTo>
                    <a:pt x="110629" y="66156"/>
                    <a:pt x="119739" y="57706"/>
                    <a:pt x="119739" y="47082"/>
                  </a:cubicBezTo>
                  <a:cubicBezTo>
                    <a:pt x="119739" y="29939"/>
                    <a:pt x="103600" y="25835"/>
                    <a:pt x="101518" y="2173"/>
                  </a:cubicBezTo>
                  <a:close/>
                  <a:moveTo>
                    <a:pt x="59869" y="53360"/>
                  </a:moveTo>
                  <a:lnTo>
                    <a:pt x="59869" y="53360"/>
                  </a:lnTo>
                  <a:cubicBezTo>
                    <a:pt x="55184" y="79195"/>
                    <a:pt x="39045" y="83299"/>
                    <a:pt x="39045" y="100684"/>
                  </a:cubicBezTo>
                  <a:cubicBezTo>
                    <a:pt x="39045" y="111307"/>
                    <a:pt x="48156" y="119758"/>
                    <a:pt x="59869" y="119758"/>
                  </a:cubicBezTo>
                  <a:cubicBezTo>
                    <a:pt x="71583" y="119758"/>
                    <a:pt x="80694" y="111307"/>
                    <a:pt x="80694" y="100684"/>
                  </a:cubicBezTo>
                  <a:cubicBezTo>
                    <a:pt x="80694" y="83299"/>
                    <a:pt x="64295" y="79195"/>
                    <a:pt x="59869" y="533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45700" tIns="22850" rIns="45700" bIns="2285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Roboto"/>
                <a:sym typeface="微软雅黑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7160409" y="4014157"/>
            <a:ext cx="783772" cy="783772"/>
            <a:chOff x="7160409" y="4101241"/>
            <a:chExt cx="783772" cy="783772"/>
          </a:xfrm>
        </p:grpSpPr>
        <p:sp>
          <p:nvSpPr>
            <p:cNvPr id="51" name="椭圆 50"/>
            <p:cNvSpPr/>
            <p:nvPr/>
          </p:nvSpPr>
          <p:spPr>
            <a:xfrm>
              <a:off x="7160409" y="4101241"/>
              <a:ext cx="783772" cy="783772"/>
            </a:xfrm>
            <a:prstGeom prst="ellipse">
              <a:avLst/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2" name="Shape 5165"/>
            <p:cNvSpPr/>
            <p:nvPr/>
          </p:nvSpPr>
          <p:spPr>
            <a:xfrm>
              <a:off x="7425911" y="4295775"/>
              <a:ext cx="233245" cy="39662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3604" y="2254"/>
                  </a:moveTo>
                  <a:lnTo>
                    <a:pt x="63604" y="2254"/>
                  </a:lnTo>
                  <a:cubicBezTo>
                    <a:pt x="63604" y="0"/>
                    <a:pt x="59787" y="0"/>
                    <a:pt x="55971" y="2254"/>
                  </a:cubicBezTo>
                  <a:cubicBezTo>
                    <a:pt x="48339" y="46346"/>
                    <a:pt x="0" y="55365"/>
                    <a:pt x="0" y="86430"/>
                  </a:cubicBezTo>
                  <a:cubicBezTo>
                    <a:pt x="0" y="104217"/>
                    <a:pt x="29681" y="119749"/>
                    <a:pt x="59787" y="119749"/>
                  </a:cubicBezTo>
                  <a:cubicBezTo>
                    <a:pt x="93286" y="119749"/>
                    <a:pt x="119575" y="104217"/>
                    <a:pt x="119575" y="86430"/>
                  </a:cubicBezTo>
                  <a:cubicBezTo>
                    <a:pt x="119575" y="55365"/>
                    <a:pt x="70812" y="46346"/>
                    <a:pt x="63604" y="2254"/>
                  </a:cubicBezTo>
                  <a:close/>
                  <a:moveTo>
                    <a:pt x="52155" y="51106"/>
                  </a:moveTo>
                  <a:lnTo>
                    <a:pt x="52155" y="51106"/>
                  </a:lnTo>
                  <a:cubicBezTo>
                    <a:pt x="52155" y="51106"/>
                    <a:pt x="52155" y="53361"/>
                    <a:pt x="52155" y="55365"/>
                  </a:cubicBezTo>
                  <a:cubicBezTo>
                    <a:pt x="48339" y="64384"/>
                    <a:pt x="41130" y="73152"/>
                    <a:pt x="41130" y="84175"/>
                  </a:cubicBezTo>
                  <a:cubicBezTo>
                    <a:pt x="41130" y="90939"/>
                    <a:pt x="37314" y="93194"/>
                    <a:pt x="29681" y="93194"/>
                  </a:cubicBezTo>
                  <a:cubicBezTo>
                    <a:pt x="22473" y="93194"/>
                    <a:pt x="18657" y="90939"/>
                    <a:pt x="18657" y="86430"/>
                  </a:cubicBezTo>
                  <a:cubicBezTo>
                    <a:pt x="18657" y="73152"/>
                    <a:pt x="29681" y="64384"/>
                    <a:pt x="37314" y="55365"/>
                  </a:cubicBezTo>
                  <a:cubicBezTo>
                    <a:pt x="41130" y="53361"/>
                    <a:pt x="44946" y="51106"/>
                    <a:pt x="48339" y="48601"/>
                  </a:cubicBezTo>
                  <a:lnTo>
                    <a:pt x="52155" y="48601"/>
                  </a:lnTo>
                  <a:lnTo>
                    <a:pt x="52155" y="51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45700" tIns="22850" rIns="45700" bIns="2285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Roboto"/>
                <a:sym typeface="微软雅黑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1734926" y="4014157"/>
            <a:ext cx="783772" cy="783772"/>
            <a:chOff x="1734926" y="4101241"/>
            <a:chExt cx="783772" cy="783772"/>
          </a:xfrm>
        </p:grpSpPr>
        <p:sp>
          <p:nvSpPr>
            <p:cNvPr id="54" name="椭圆 53"/>
            <p:cNvSpPr/>
            <p:nvPr/>
          </p:nvSpPr>
          <p:spPr>
            <a:xfrm>
              <a:off x="1734926" y="4101241"/>
              <a:ext cx="783772" cy="783772"/>
            </a:xfrm>
            <a:prstGeom prst="ellipse">
              <a:avLst/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5" name="Shape 5116"/>
            <p:cNvSpPr/>
            <p:nvPr/>
          </p:nvSpPr>
          <p:spPr>
            <a:xfrm>
              <a:off x="2002883" y="4332660"/>
              <a:ext cx="329664" cy="357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112" y="48311"/>
                  </a:moveTo>
                  <a:lnTo>
                    <a:pt x="92112" y="48311"/>
                  </a:lnTo>
                  <a:cubicBezTo>
                    <a:pt x="77183" y="16363"/>
                    <a:pt x="67042" y="4675"/>
                    <a:pt x="42253" y="4675"/>
                  </a:cubicBezTo>
                  <a:cubicBezTo>
                    <a:pt x="32112" y="4675"/>
                    <a:pt x="34647" y="0"/>
                    <a:pt x="27323" y="2597"/>
                  </a:cubicBezTo>
                  <a:cubicBezTo>
                    <a:pt x="19718" y="4675"/>
                    <a:pt x="27323" y="7012"/>
                    <a:pt x="19718" y="14025"/>
                  </a:cubicBezTo>
                  <a:cubicBezTo>
                    <a:pt x="0" y="27792"/>
                    <a:pt x="2253" y="43896"/>
                    <a:pt x="9859" y="76103"/>
                  </a:cubicBezTo>
                  <a:cubicBezTo>
                    <a:pt x="14929" y="89870"/>
                    <a:pt x="2253" y="91948"/>
                    <a:pt x="7323" y="105974"/>
                  </a:cubicBezTo>
                  <a:cubicBezTo>
                    <a:pt x="9859" y="115324"/>
                    <a:pt x="39718" y="119740"/>
                    <a:pt x="69859" y="108311"/>
                  </a:cubicBezTo>
                  <a:cubicBezTo>
                    <a:pt x="99718" y="99220"/>
                    <a:pt x="119718" y="78181"/>
                    <a:pt x="114647" y="69090"/>
                  </a:cubicBezTo>
                  <a:cubicBezTo>
                    <a:pt x="109577" y="55324"/>
                    <a:pt x="99718" y="62077"/>
                    <a:pt x="92112" y="48311"/>
                  </a:cubicBezTo>
                  <a:close/>
                  <a:moveTo>
                    <a:pt x="67042" y="101558"/>
                  </a:moveTo>
                  <a:lnTo>
                    <a:pt x="67042" y="101558"/>
                  </a:lnTo>
                  <a:cubicBezTo>
                    <a:pt x="39718" y="110649"/>
                    <a:pt x="17183" y="103636"/>
                    <a:pt x="14929" y="101558"/>
                  </a:cubicBezTo>
                  <a:cubicBezTo>
                    <a:pt x="14929" y="99220"/>
                    <a:pt x="24788" y="82857"/>
                    <a:pt x="54647" y="73766"/>
                  </a:cubicBezTo>
                  <a:cubicBezTo>
                    <a:pt x="87323" y="62077"/>
                    <a:pt x="104788" y="66753"/>
                    <a:pt x="104788" y="71428"/>
                  </a:cubicBezTo>
                  <a:cubicBezTo>
                    <a:pt x="107042" y="73766"/>
                    <a:pt x="94647" y="91948"/>
                    <a:pt x="67042" y="101558"/>
                  </a:cubicBezTo>
                  <a:close/>
                  <a:moveTo>
                    <a:pt x="57183" y="78181"/>
                  </a:moveTo>
                  <a:lnTo>
                    <a:pt x="57183" y="78181"/>
                  </a:lnTo>
                  <a:cubicBezTo>
                    <a:pt x="42253" y="82857"/>
                    <a:pt x="34647" y="87532"/>
                    <a:pt x="27323" y="94285"/>
                  </a:cubicBezTo>
                  <a:cubicBezTo>
                    <a:pt x="32112" y="96883"/>
                    <a:pt x="39718" y="99220"/>
                    <a:pt x="47042" y="94285"/>
                  </a:cubicBezTo>
                  <a:cubicBezTo>
                    <a:pt x="59718" y="91948"/>
                    <a:pt x="64788" y="82857"/>
                    <a:pt x="62253" y="76103"/>
                  </a:cubicBezTo>
                  <a:lnTo>
                    <a:pt x="62253" y="76103"/>
                  </a:lnTo>
                  <a:cubicBezTo>
                    <a:pt x="62253" y="76103"/>
                    <a:pt x="59718" y="78181"/>
                    <a:pt x="57183" y="7818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45700" tIns="22850" rIns="45700" bIns="2285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Roboto"/>
                <a:sym typeface="微软雅黑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9814166" y="1562677"/>
            <a:ext cx="783772" cy="783772"/>
            <a:chOff x="9814166" y="1562677"/>
            <a:chExt cx="783772" cy="783772"/>
          </a:xfrm>
        </p:grpSpPr>
        <p:sp>
          <p:nvSpPr>
            <p:cNvPr id="57" name="椭圆 56"/>
            <p:cNvSpPr/>
            <p:nvPr/>
          </p:nvSpPr>
          <p:spPr>
            <a:xfrm>
              <a:off x="9814166" y="1562677"/>
              <a:ext cx="783772" cy="783772"/>
            </a:xfrm>
            <a:prstGeom prst="ellipse">
              <a:avLst/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8" name="Shape 5148"/>
            <p:cNvSpPr/>
            <p:nvPr/>
          </p:nvSpPr>
          <p:spPr>
            <a:xfrm>
              <a:off x="9988946" y="1771342"/>
              <a:ext cx="410495" cy="36954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9277" y="40719"/>
                  </a:moveTo>
                  <a:lnTo>
                    <a:pt x="19277" y="40719"/>
                  </a:lnTo>
                  <a:cubicBezTo>
                    <a:pt x="23373" y="36134"/>
                    <a:pt x="27951" y="38561"/>
                    <a:pt x="34216" y="45573"/>
                  </a:cubicBezTo>
                  <a:cubicBezTo>
                    <a:pt x="36385" y="48000"/>
                    <a:pt x="36385" y="45573"/>
                    <a:pt x="36385" y="45573"/>
                  </a:cubicBezTo>
                  <a:cubicBezTo>
                    <a:pt x="38554" y="45573"/>
                    <a:pt x="44819" y="36134"/>
                    <a:pt x="46987" y="36134"/>
                  </a:cubicBezTo>
                  <a:cubicBezTo>
                    <a:pt x="46987" y="36134"/>
                    <a:pt x="46987" y="36134"/>
                    <a:pt x="46987" y="33707"/>
                  </a:cubicBezTo>
                  <a:cubicBezTo>
                    <a:pt x="44819" y="33707"/>
                    <a:pt x="42891" y="31280"/>
                    <a:pt x="42891" y="28853"/>
                  </a:cubicBezTo>
                  <a:cubicBezTo>
                    <a:pt x="32048" y="12134"/>
                    <a:pt x="72530" y="2696"/>
                    <a:pt x="66265" y="2696"/>
                  </a:cubicBezTo>
                  <a:cubicBezTo>
                    <a:pt x="61927" y="0"/>
                    <a:pt x="49156" y="0"/>
                    <a:pt x="46987" y="0"/>
                  </a:cubicBezTo>
                  <a:cubicBezTo>
                    <a:pt x="40722" y="2696"/>
                    <a:pt x="30120" y="9707"/>
                    <a:pt x="25783" y="14561"/>
                  </a:cubicBezTo>
                  <a:cubicBezTo>
                    <a:pt x="19277" y="19415"/>
                    <a:pt x="17349" y="21842"/>
                    <a:pt x="17349" y="21842"/>
                  </a:cubicBezTo>
                  <a:cubicBezTo>
                    <a:pt x="14939" y="24000"/>
                    <a:pt x="17349" y="28853"/>
                    <a:pt x="12771" y="31280"/>
                  </a:cubicBezTo>
                  <a:cubicBezTo>
                    <a:pt x="8674" y="33707"/>
                    <a:pt x="6506" y="31280"/>
                    <a:pt x="4337" y="33707"/>
                  </a:cubicBezTo>
                  <a:cubicBezTo>
                    <a:pt x="4337" y="36134"/>
                    <a:pt x="2168" y="36134"/>
                    <a:pt x="0" y="38561"/>
                  </a:cubicBezTo>
                  <a:lnTo>
                    <a:pt x="0" y="40719"/>
                  </a:lnTo>
                  <a:lnTo>
                    <a:pt x="8674" y="50426"/>
                  </a:lnTo>
                  <a:cubicBezTo>
                    <a:pt x="8674" y="52853"/>
                    <a:pt x="10602" y="52853"/>
                    <a:pt x="12771" y="52853"/>
                  </a:cubicBezTo>
                  <a:cubicBezTo>
                    <a:pt x="12771" y="50426"/>
                    <a:pt x="14939" y="48000"/>
                    <a:pt x="17349" y="48000"/>
                  </a:cubicBezTo>
                  <a:cubicBezTo>
                    <a:pt x="17349" y="48000"/>
                    <a:pt x="17349" y="40719"/>
                    <a:pt x="19277" y="40719"/>
                  </a:cubicBezTo>
                  <a:close/>
                  <a:moveTo>
                    <a:pt x="53493" y="43146"/>
                  </a:moveTo>
                  <a:lnTo>
                    <a:pt x="53493" y="43146"/>
                  </a:lnTo>
                  <a:cubicBezTo>
                    <a:pt x="51325" y="43146"/>
                    <a:pt x="51325" y="43146"/>
                    <a:pt x="51325" y="43146"/>
                  </a:cubicBezTo>
                  <a:cubicBezTo>
                    <a:pt x="42891" y="50426"/>
                    <a:pt x="42891" y="50426"/>
                    <a:pt x="42891" y="50426"/>
                  </a:cubicBezTo>
                  <a:cubicBezTo>
                    <a:pt x="40722" y="52853"/>
                    <a:pt x="40722" y="52853"/>
                    <a:pt x="40722" y="55011"/>
                  </a:cubicBezTo>
                  <a:cubicBezTo>
                    <a:pt x="91807" y="117303"/>
                    <a:pt x="91807" y="117303"/>
                    <a:pt x="91807" y="117303"/>
                  </a:cubicBezTo>
                  <a:cubicBezTo>
                    <a:pt x="91807" y="119730"/>
                    <a:pt x="94216" y="119730"/>
                    <a:pt x="96144" y="117303"/>
                  </a:cubicBezTo>
                  <a:cubicBezTo>
                    <a:pt x="102650" y="112449"/>
                    <a:pt x="102650" y="112449"/>
                    <a:pt x="102650" y="112449"/>
                  </a:cubicBezTo>
                  <a:cubicBezTo>
                    <a:pt x="102650" y="110022"/>
                    <a:pt x="102650" y="107865"/>
                    <a:pt x="102650" y="107865"/>
                  </a:cubicBezTo>
                  <a:lnTo>
                    <a:pt x="53493" y="43146"/>
                  </a:lnTo>
                  <a:close/>
                  <a:moveTo>
                    <a:pt x="119759" y="16988"/>
                  </a:moveTo>
                  <a:lnTo>
                    <a:pt x="119759" y="16988"/>
                  </a:lnTo>
                  <a:cubicBezTo>
                    <a:pt x="117590" y="12134"/>
                    <a:pt x="117590" y="14561"/>
                    <a:pt x="115421" y="14561"/>
                  </a:cubicBezTo>
                  <a:cubicBezTo>
                    <a:pt x="115421" y="16988"/>
                    <a:pt x="111084" y="21842"/>
                    <a:pt x="111084" y="24000"/>
                  </a:cubicBezTo>
                  <a:cubicBezTo>
                    <a:pt x="108915" y="28853"/>
                    <a:pt x="104819" y="33707"/>
                    <a:pt x="98313" y="28853"/>
                  </a:cubicBezTo>
                  <a:cubicBezTo>
                    <a:pt x="91807" y="21842"/>
                    <a:pt x="94216" y="19415"/>
                    <a:pt x="96144" y="16988"/>
                  </a:cubicBezTo>
                  <a:cubicBezTo>
                    <a:pt x="96144" y="14561"/>
                    <a:pt x="100481" y="7550"/>
                    <a:pt x="100481" y="5123"/>
                  </a:cubicBezTo>
                  <a:cubicBezTo>
                    <a:pt x="102650" y="5123"/>
                    <a:pt x="100481" y="2696"/>
                    <a:pt x="98313" y="2696"/>
                  </a:cubicBezTo>
                  <a:cubicBezTo>
                    <a:pt x="96144" y="5123"/>
                    <a:pt x="83373" y="9707"/>
                    <a:pt x="81204" y="19415"/>
                  </a:cubicBezTo>
                  <a:cubicBezTo>
                    <a:pt x="79036" y="26426"/>
                    <a:pt x="83373" y="33707"/>
                    <a:pt x="76867" y="40719"/>
                  </a:cubicBezTo>
                  <a:cubicBezTo>
                    <a:pt x="68433" y="50426"/>
                    <a:pt x="68433" y="50426"/>
                    <a:pt x="68433" y="50426"/>
                  </a:cubicBezTo>
                  <a:cubicBezTo>
                    <a:pt x="76867" y="62292"/>
                    <a:pt x="76867" y="62292"/>
                    <a:pt x="76867" y="62292"/>
                  </a:cubicBezTo>
                  <a:cubicBezTo>
                    <a:pt x="87710" y="50426"/>
                    <a:pt x="87710" y="50426"/>
                    <a:pt x="87710" y="50426"/>
                  </a:cubicBezTo>
                  <a:cubicBezTo>
                    <a:pt x="89638" y="48000"/>
                    <a:pt x="94216" y="45573"/>
                    <a:pt x="98313" y="48000"/>
                  </a:cubicBezTo>
                  <a:cubicBezTo>
                    <a:pt x="108915" y="50426"/>
                    <a:pt x="113253" y="45573"/>
                    <a:pt x="117590" y="38561"/>
                  </a:cubicBezTo>
                  <a:cubicBezTo>
                    <a:pt x="119759" y="31280"/>
                    <a:pt x="119759" y="19415"/>
                    <a:pt x="119759" y="16988"/>
                  </a:cubicBezTo>
                  <a:close/>
                  <a:moveTo>
                    <a:pt x="17349" y="107865"/>
                  </a:moveTo>
                  <a:lnTo>
                    <a:pt x="17349" y="107865"/>
                  </a:lnTo>
                  <a:cubicBezTo>
                    <a:pt x="14939" y="110022"/>
                    <a:pt x="14939" y="112449"/>
                    <a:pt x="17349" y="112449"/>
                  </a:cubicBezTo>
                  <a:cubicBezTo>
                    <a:pt x="21445" y="119730"/>
                    <a:pt x="21445" y="119730"/>
                    <a:pt x="21445" y="119730"/>
                  </a:cubicBezTo>
                  <a:cubicBezTo>
                    <a:pt x="23373" y="119730"/>
                    <a:pt x="25783" y="119730"/>
                    <a:pt x="25783" y="117303"/>
                  </a:cubicBezTo>
                  <a:cubicBezTo>
                    <a:pt x="55662" y="86292"/>
                    <a:pt x="55662" y="86292"/>
                    <a:pt x="55662" y="86292"/>
                  </a:cubicBezTo>
                  <a:cubicBezTo>
                    <a:pt x="46987" y="74157"/>
                    <a:pt x="46987" y="74157"/>
                    <a:pt x="46987" y="74157"/>
                  </a:cubicBezTo>
                  <a:lnTo>
                    <a:pt x="17349" y="10786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45700" tIns="22850" rIns="45700" bIns="2285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Roboto"/>
                <a:sym typeface="微软雅黑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4454174" y="4014157"/>
            <a:ext cx="783772" cy="783772"/>
            <a:chOff x="4454174" y="4101241"/>
            <a:chExt cx="783772" cy="783772"/>
          </a:xfrm>
        </p:grpSpPr>
        <p:sp>
          <p:nvSpPr>
            <p:cNvPr id="60" name="椭圆 59"/>
            <p:cNvSpPr/>
            <p:nvPr/>
          </p:nvSpPr>
          <p:spPr>
            <a:xfrm>
              <a:off x="4454174" y="4101241"/>
              <a:ext cx="783772" cy="783772"/>
            </a:xfrm>
            <a:prstGeom prst="ellipse">
              <a:avLst/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1" name="Shape 5122"/>
            <p:cNvSpPr/>
            <p:nvPr/>
          </p:nvSpPr>
          <p:spPr>
            <a:xfrm>
              <a:off x="4626322" y="4295775"/>
              <a:ext cx="439476" cy="38925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396" y="62493"/>
                  </a:moveTo>
                  <a:lnTo>
                    <a:pt x="117396" y="62493"/>
                  </a:lnTo>
                  <a:cubicBezTo>
                    <a:pt x="64295" y="4987"/>
                    <a:pt x="64295" y="4987"/>
                    <a:pt x="64295" y="4987"/>
                  </a:cubicBezTo>
                  <a:cubicBezTo>
                    <a:pt x="61952" y="0"/>
                    <a:pt x="57527" y="0"/>
                    <a:pt x="55184" y="4987"/>
                  </a:cubicBezTo>
                  <a:cubicBezTo>
                    <a:pt x="2342" y="62493"/>
                    <a:pt x="2342" y="62493"/>
                    <a:pt x="2342" y="62493"/>
                  </a:cubicBezTo>
                  <a:cubicBezTo>
                    <a:pt x="0" y="64841"/>
                    <a:pt x="2342" y="67481"/>
                    <a:pt x="4685" y="67481"/>
                  </a:cubicBezTo>
                  <a:cubicBezTo>
                    <a:pt x="16138" y="67481"/>
                    <a:pt x="16138" y="67481"/>
                    <a:pt x="16138" y="67481"/>
                  </a:cubicBezTo>
                  <a:cubicBezTo>
                    <a:pt x="16138" y="114425"/>
                    <a:pt x="16138" y="114425"/>
                    <a:pt x="16138" y="114425"/>
                  </a:cubicBezTo>
                  <a:cubicBezTo>
                    <a:pt x="16138" y="117066"/>
                    <a:pt x="16138" y="119706"/>
                    <a:pt x="20563" y="119706"/>
                  </a:cubicBezTo>
                  <a:cubicBezTo>
                    <a:pt x="46073" y="119706"/>
                    <a:pt x="46073" y="119706"/>
                    <a:pt x="46073" y="119706"/>
                  </a:cubicBezTo>
                  <a:cubicBezTo>
                    <a:pt x="46073" y="72762"/>
                    <a:pt x="46073" y="72762"/>
                    <a:pt x="46073" y="72762"/>
                  </a:cubicBezTo>
                  <a:cubicBezTo>
                    <a:pt x="73665" y="72762"/>
                    <a:pt x="73665" y="72762"/>
                    <a:pt x="73665" y="72762"/>
                  </a:cubicBezTo>
                  <a:cubicBezTo>
                    <a:pt x="73665" y="119706"/>
                    <a:pt x="73665" y="119706"/>
                    <a:pt x="73665" y="119706"/>
                  </a:cubicBezTo>
                  <a:cubicBezTo>
                    <a:pt x="99175" y="119706"/>
                    <a:pt x="99175" y="119706"/>
                    <a:pt x="99175" y="119706"/>
                  </a:cubicBezTo>
                  <a:cubicBezTo>
                    <a:pt x="103600" y="119706"/>
                    <a:pt x="103600" y="117066"/>
                    <a:pt x="103600" y="114425"/>
                  </a:cubicBezTo>
                  <a:cubicBezTo>
                    <a:pt x="103600" y="67481"/>
                    <a:pt x="103600" y="67481"/>
                    <a:pt x="103600" y="67481"/>
                  </a:cubicBezTo>
                  <a:cubicBezTo>
                    <a:pt x="115314" y="67481"/>
                    <a:pt x="115314" y="67481"/>
                    <a:pt x="115314" y="67481"/>
                  </a:cubicBezTo>
                  <a:cubicBezTo>
                    <a:pt x="117396" y="67481"/>
                    <a:pt x="119739" y="64841"/>
                    <a:pt x="117396" y="6249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45700" tIns="22850" rIns="45700" bIns="2285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Roboto"/>
                <a:sym typeface="微软雅黑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4454174" y="1563723"/>
            <a:ext cx="783772" cy="783772"/>
            <a:chOff x="4454174" y="1563723"/>
            <a:chExt cx="783772" cy="783772"/>
          </a:xfrm>
        </p:grpSpPr>
        <p:sp>
          <p:nvSpPr>
            <p:cNvPr id="63" name="椭圆 62"/>
            <p:cNvSpPr/>
            <p:nvPr/>
          </p:nvSpPr>
          <p:spPr>
            <a:xfrm>
              <a:off x="4454174" y="1563723"/>
              <a:ext cx="783772" cy="783772"/>
            </a:xfrm>
            <a:prstGeom prst="ellipse">
              <a:avLst/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4" name="Shape 5187"/>
            <p:cNvSpPr/>
            <p:nvPr/>
          </p:nvSpPr>
          <p:spPr>
            <a:xfrm>
              <a:off x="4632804" y="1734017"/>
              <a:ext cx="426512" cy="37015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749" y="112230"/>
                  </a:moveTo>
                  <a:lnTo>
                    <a:pt x="119749" y="112230"/>
                  </a:lnTo>
                  <a:cubicBezTo>
                    <a:pt x="64384" y="0"/>
                    <a:pt x="64384" y="0"/>
                    <a:pt x="64384" y="0"/>
                  </a:cubicBezTo>
                  <a:cubicBezTo>
                    <a:pt x="62129" y="0"/>
                    <a:pt x="62129" y="0"/>
                    <a:pt x="59874" y="0"/>
                  </a:cubicBezTo>
                  <a:cubicBezTo>
                    <a:pt x="57620" y="0"/>
                    <a:pt x="57620" y="0"/>
                    <a:pt x="55365" y="0"/>
                  </a:cubicBezTo>
                  <a:cubicBezTo>
                    <a:pt x="0" y="112230"/>
                    <a:pt x="0" y="112230"/>
                    <a:pt x="0" y="112230"/>
                  </a:cubicBezTo>
                  <a:cubicBezTo>
                    <a:pt x="0" y="114820"/>
                    <a:pt x="0" y="117410"/>
                    <a:pt x="0" y="117410"/>
                  </a:cubicBezTo>
                  <a:cubicBezTo>
                    <a:pt x="2004" y="119712"/>
                    <a:pt x="2004" y="119712"/>
                    <a:pt x="4258" y="119712"/>
                  </a:cubicBezTo>
                  <a:cubicBezTo>
                    <a:pt x="115490" y="119712"/>
                    <a:pt x="115490" y="119712"/>
                    <a:pt x="115490" y="119712"/>
                  </a:cubicBezTo>
                  <a:cubicBezTo>
                    <a:pt x="117745" y="119712"/>
                    <a:pt x="117745" y="119712"/>
                    <a:pt x="119749" y="117410"/>
                  </a:cubicBezTo>
                  <a:cubicBezTo>
                    <a:pt x="119749" y="117410"/>
                    <a:pt x="119749" y="114820"/>
                    <a:pt x="119749" y="112230"/>
                  </a:cubicBezTo>
                  <a:close/>
                  <a:moveTo>
                    <a:pt x="66388" y="107050"/>
                  </a:moveTo>
                  <a:lnTo>
                    <a:pt x="66388" y="107050"/>
                  </a:lnTo>
                  <a:cubicBezTo>
                    <a:pt x="53110" y="107050"/>
                    <a:pt x="53110" y="107050"/>
                    <a:pt x="53110" y="107050"/>
                  </a:cubicBezTo>
                  <a:cubicBezTo>
                    <a:pt x="53110" y="91798"/>
                    <a:pt x="53110" y="91798"/>
                    <a:pt x="53110" y="91798"/>
                  </a:cubicBezTo>
                  <a:cubicBezTo>
                    <a:pt x="66388" y="91798"/>
                    <a:pt x="66388" y="91798"/>
                    <a:pt x="66388" y="91798"/>
                  </a:cubicBezTo>
                  <a:lnTo>
                    <a:pt x="66388" y="107050"/>
                  </a:lnTo>
                  <a:close/>
                  <a:moveTo>
                    <a:pt x="66388" y="81726"/>
                  </a:moveTo>
                  <a:lnTo>
                    <a:pt x="66388" y="81726"/>
                  </a:lnTo>
                  <a:cubicBezTo>
                    <a:pt x="53110" y="81726"/>
                    <a:pt x="53110" y="81726"/>
                    <a:pt x="53110" y="81726"/>
                  </a:cubicBezTo>
                  <a:cubicBezTo>
                    <a:pt x="53110" y="38561"/>
                    <a:pt x="53110" y="38561"/>
                    <a:pt x="53110" y="38561"/>
                  </a:cubicBezTo>
                  <a:cubicBezTo>
                    <a:pt x="66388" y="38561"/>
                    <a:pt x="66388" y="38561"/>
                    <a:pt x="66388" y="38561"/>
                  </a:cubicBezTo>
                  <a:lnTo>
                    <a:pt x="66388" y="817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45700" tIns="22850" rIns="45700" bIns="2285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Roboto"/>
                <a:sym typeface="微软雅黑"/>
              </a:endParaRP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6" grpId="0"/>
      <p:bldP spid="37" grpId="0"/>
      <p:bldP spid="38" grpId="0"/>
      <p:bldP spid="39" grpId="0"/>
      <p:bldP spid="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719198" y="957917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4.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怎样做到勤俭节约</a:t>
            </a:r>
          </a:p>
        </p:txBody>
      </p:sp>
      <p:sp>
        <p:nvSpPr>
          <p:cNvPr id="65" name="Rectangle 3"/>
          <p:cNvSpPr txBox="1">
            <a:spLocks noChangeArrowheads="1"/>
          </p:cNvSpPr>
          <p:nvPr/>
        </p:nvSpPr>
        <p:spPr>
          <a:xfrm>
            <a:off x="977916" y="3538867"/>
            <a:ext cx="5376802" cy="1276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自行车清洁时，不用水冲，改用湿布擦，太脏的地方，也宜用洗衣物过后的余水冲洗，清洁效果会更好</a:t>
            </a:r>
          </a:p>
          <a:p>
            <a:pPr marR="0" lvl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夏天给室内外地面洒水降温，尽量不用清水而用洗衣水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853EC"/>
              </a:solidFill>
              <a:effectLst/>
              <a:uLnTx/>
              <a:uFillTx/>
              <a:latin typeface="微软雅黑"/>
              <a:ea typeface="微软雅黑"/>
              <a:cs typeface="+mn-ea"/>
              <a:sym typeface="微软雅黑"/>
            </a:endParaRPr>
          </a:p>
          <a:p>
            <a:pPr marR="0" lvl="0" algn="l" defTabSz="914400" rtl="0" eaLnBrk="1" fontAlgn="auto" latinLnBrk="0" hangingPunct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853EC"/>
              </a:solidFill>
              <a:effectLst/>
              <a:uLnTx/>
              <a:uFillTx/>
              <a:latin typeface="微软雅黑"/>
              <a:ea typeface="微软雅黑"/>
              <a:cs typeface="+mn-ea"/>
              <a:sym typeface="微软雅黑"/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977915" y="2576692"/>
            <a:ext cx="2744043" cy="602826"/>
            <a:chOff x="5295337" y="2022353"/>
            <a:chExt cx="2744043" cy="602826"/>
          </a:xfrm>
        </p:grpSpPr>
        <p:sp>
          <p:nvSpPr>
            <p:cNvPr id="67" name="矩形: 圆角 66"/>
            <p:cNvSpPr/>
            <p:nvPr/>
          </p:nvSpPr>
          <p:spPr>
            <a:xfrm>
              <a:off x="5295337" y="2022353"/>
              <a:ext cx="2744043" cy="602826"/>
            </a:xfrm>
            <a:prstGeom prst="roundRect">
              <a:avLst>
                <a:gd name="adj" fmla="val 18742"/>
              </a:avLst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5504541" y="2089207"/>
              <a:ext cx="22085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节约用水</a:t>
              </a:r>
            </a:p>
          </p:txBody>
        </p:sp>
      </p:grp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6932622" y="3489311"/>
            <a:ext cx="4780533" cy="1276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  <a:lvl1pPr marL="228600" marR="0" lvl="0" indent="-228600" fontAlgn="auto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 kumimoji="0" sz="1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dirty="0">
                <a:latin typeface="微软雅黑"/>
                <a:ea typeface="微软雅黑"/>
                <a:sym typeface="微软雅黑"/>
              </a:rPr>
              <a:t>加入光盘行动，拒绝餐饮浪费，吃不完的打包，厉行节约，文明用餐，节约为荣，浪费为耻</a:t>
            </a:r>
            <a:endParaRPr lang="en-US" altLang="zh-CN" dirty="0">
              <a:latin typeface="微软雅黑"/>
              <a:ea typeface="微软雅黑"/>
              <a:sym typeface="微软雅黑"/>
            </a:endParaRPr>
          </a:p>
          <a:p>
            <a:r>
              <a:rPr lang="zh-CN" altLang="en-US" dirty="0">
                <a:latin typeface="微软雅黑"/>
                <a:ea typeface="微软雅黑"/>
                <a:sym typeface="微软雅黑"/>
              </a:rPr>
              <a:t>吃饭时不洒落米粒，吃多少盛多少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……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　</a:t>
            </a:r>
          </a:p>
        </p:txBody>
      </p:sp>
      <p:grpSp>
        <p:nvGrpSpPr>
          <p:cNvPr id="70" name="组合 69"/>
          <p:cNvGrpSpPr/>
          <p:nvPr/>
        </p:nvGrpSpPr>
        <p:grpSpPr>
          <a:xfrm>
            <a:off x="7080199" y="2576692"/>
            <a:ext cx="2744043" cy="602826"/>
            <a:chOff x="5295337" y="2022353"/>
            <a:chExt cx="2744043" cy="602826"/>
          </a:xfrm>
        </p:grpSpPr>
        <p:sp>
          <p:nvSpPr>
            <p:cNvPr id="71" name="矩形: 圆角 70"/>
            <p:cNvSpPr/>
            <p:nvPr/>
          </p:nvSpPr>
          <p:spPr>
            <a:xfrm>
              <a:off x="5295337" y="2022353"/>
              <a:ext cx="2744043" cy="602826"/>
            </a:xfrm>
            <a:prstGeom prst="roundRect">
              <a:avLst>
                <a:gd name="adj" fmla="val 18742"/>
              </a:avLst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5504541" y="2089207"/>
              <a:ext cx="22085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光盘行动</a:t>
              </a: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719198" y="957917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4.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怎样做到勤俭节约</a:t>
            </a:r>
          </a:p>
        </p:txBody>
      </p:sp>
      <p:sp>
        <p:nvSpPr>
          <p:cNvPr id="13" name="文本框 106"/>
          <p:cNvSpPr txBox="1"/>
          <p:nvPr/>
        </p:nvSpPr>
        <p:spPr>
          <a:xfrm rot="5400000">
            <a:off x="30626" y="2730024"/>
            <a:ext cx="2154436" cy="4616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D8968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勤俭节约</a:t>
            </a:r>
          </a:p>
        </p:txBody>
      </p:sp>
      <p:sp>
        <p:nvSpPr>
          <p:cNvPr id="14" name="文本框 106"/>
          <p:cNvSpPr txBox="1"/>
          <p:nvPr/>
        </p:nvSpPr>
        <p:spPr>
          <a:xfrm rot="5400000">
            <a:off x="623869" y="3811454"/>
            <a:ext cx="2154436" cy="4616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D8968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浪费可耻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427358" y="2657613"/>
            <a:ext cx="5016772" cy="2461892"/>
            <a:chOff x="2427358" y="2657613"/>
            <a:chExt cx="5016772" cy="2461892"/>
          </a:xfrm>
        </p:grpSpPr>
        <p:sp>
          <p:nvSpPr>
            <p:cNvPr id="15" name="文本框 14"/>
            <p:cNvSpPr txBox="1">
              <a:spLocks noChangeArrowheads="1"/>
            </p:cNvSpPr>
            <p:nvPr/>
          </p:nvSpPr>
          <p:spPr bwMode="auto">
            <a:xfrm>
              <a:off x="4890610" y="2657613"/>
              <a:ext cx="2553520" cy="2461892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>
              <a:spAutoFit/>
            </a:bodyPr>
            <a:lstStyle>
              <a:defPPr>
                <a:defRPr lang="zh-CN"/>
              </a:defPPr>
              <a:lvl1pPr algn="just">
                <a:defRPr>
                  <a:solidFill>
                    <a:srgbClr val="494848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</a:defRPr>
              </a:lvl1pPr>
              <a:lvl2pPr marL="742950" indent="-285750">
                <a:defRPr sz="1400"/>
              </a:lvl2pPr>
              <a:lvl3pPr marL="1143000" indent="-228600">
                <a:defRPr sz="1400"/>
              </a:lvl3pPr>
              <a:lvl4pPr marL="1600200" indent="-228600">
                <a:defRPr sz="1400"/>
              </a:lvl4pPr>
              <a:lvl5pPr marL="2057400" indent="-228600">
                <a:defRPr sz="1400"/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/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/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/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/>
              </a:lvl9pPr>
            </a:lstStyle>
            <a:p>
              <a:pPr marL="0" marR="0" lvl="0" indent="0" algn="dist" defTabSz="6858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勤 俭 节 约 是 美 德 </a:t>
              </a:r>
            </a:p>
            <a:p>
              <a:pPr marL="0" marR="0" lvl="0" indent="0" algn="dist" defTabSz="6858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中 华 孩 子 要 记 得 </a:t>
              </a:r>
            </a:p>
            <a:p>
              <a:pPr marL="0" marR="0" lvl="0" indent="0" algn="dist" defTabSz="6858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不 要 浪 费 和 显 阔 </a:t>
              </a:r>
            </a:p>
            <a:p>
              <a:pPr marL="0" marR="0" lvl="0" indent="0" algn="dist" defTabSz="6858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荣 耀 不 显 在 此 事 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2427358" y="2657613"/>
              <a:ext cx="2646878" cy="246189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时 时 牢 记 要 节 约 </a:t>
              </a:r>
            </a:p>
            <a:p>
              <a:pPr marL="0" marR="0" lvl="0" indent="0" algn="dist" defTabSz="9144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小 事 万 人 变 大 事 </a:t>
              </a:r>
            </a:p>
            <a:p>
              <a:pPr marL="0" marR="0" lvl="0" indent="0" algn="dist" defTabSz="9144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资 源 可 贵 不 浪 费 </a:t>
              </a:r>
            </a:p>
            <a:p>
              <a:pPr marL="0" marR="0" lvl="0" indent="0" algn="dist" defTabSz="9144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能 省 就 省 不 可 耻 </a:t>
              </a:r>
            </a:p>
          </p:txBody>
        </p:sp>
      </p:grpSp>
      <p:pic>
        <p:nvPicPr>
          <p:cNvPr id="6" name="图片 5" descr="节约粮食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0685" y="2143125"/>
            <a:ext cx="3491230" cy="349123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光盘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61660" y="1517650"/>
            <a:ext cx="5115560" cy="249809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6132830" y="4015740"/>
            <a:ext cx="2422525" cy="482600"/>
            <a:chOff x="9584" y="6636"/>
            <a:chExt cx="3815" cy="760"/>
          </a:xfrm>
        </p:grpSpPr>
        <p:sp>
          <p:nvSpPr>
            <p:cNvPr id="4" name="椭圆 3"/>
            <p:cNvSpPr/>
            <p:nvPr/>
          </p:nvSpPr>
          <p:spPr>
            <a:xfrm>
              <a:off x="9584" y="6636"/>
              <a:ext cx="760" cy="760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rPr>
                <a:t>节</a:t>
              </a:r>
            </a:p>
          </p:txBody>
        </p:sp>
        <p:sp>
          <p:nvSpPr>
            <p:cNvPr id="5" name="椭圆 4"/>
            <p:cNvSpPr/>
            <p:nvPr/>
          </p:nvSpPr>
          <p:spPr>
            <a:xfrm>
              <a:off x="10344" y="6636"/>
              <a:ext cx="760" cy="760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rPr>
                <a:t>约</a:t>
              </a:r>
            </a:p>
          </p:txBody>
        </p:sp>
        <p:sp>
          <p:nvSpPr>
            <p:cNvPr id="6" name="椭圆 5"/>
            <p:cNvSpPr/>
            <p:nvPr/>
          </p:nvSpPr>
          <p:spPr>
            <a:xfrm>
              <a:off x="11119" y="6636"/>
              <a:ext cx="760" cy="760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rPr>
                <a:t>是</a:t>
              </a:r>
            </a:p>
          </p:txBody>
        </p:sp>
        <p:sp>
          <p:nvSpPr>
            <p:cNvPr id="7" name="椭圆 6"/>
            <p:cNvSpPr/>
            <p:nvPr/>
          </p:nvSpPr>
          <p:spPr>
            <a:xfrm>
              <a:off x="11879" y="6636"/>
              <a:ext cx="760" cy="760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rPr>
                <a:t>美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12639" y="6636"/>
              <a:ext cx="760" cy="760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solidFill>
                    <a:srgbClr val="C00000"/>
                  </a:solidFill>
                  <a:latin typeface="微软雅黑"/>
                  <a:ea typeface="微软雅黑"/>
                  <a:sym typeface="微软雅黑"/>
                </a:rPr>
                <a:t>德</a:t>
              </a: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8757920" y="4072890"/>
            <a:ext cx="21932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>
                <a:latin typeface="微软雅黑"/>
                <a:ea typeface="微软雅黑"/>
                <a:sym typeface="微软雅黑"/>
              </a:rPr>
              <a:t>请珍惜每一粒米</a:t>
            </a:r>
            <a:endParaRPr lang="en-US" altLang="zh-CN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6774180" y="996950"/>
            <a:ext cx="4114165" cy="294005"/>
            <a:chOff x="1092" y="1197"/>
            <a:chExt cx="6479" cy="463"/>
          </a:xfrm>
        </p:grpSpPr>
        <p:grpSp>
          <p:nvGrpSpPr>
            <p:cNvPr id="13" name="组合 12"/>
            <p:cNvGrpSpPr/>
            <p:nvPr/>
          </p:nvGrpSpPr>
          <p:grpSpPr>
            <a:xfrm>
              <a:off x="1092" y="1197"/>
              <a:ext cx="6479" cy="463"/>
              <a:chOff x="1805" y="4159"/>
              <a:chExt cx="6479" cy="463"/>
            </a:xfrm>
          </p:grpSpPr>
          <p:sp>
            <p:nvSpPr>
              <p:cNvPr id="3" name="文本框 2"/>
              <p:cNvSpPr txBox="1"/>
              <p:nvPr/>
            </p:nvSpPr>
            <p:spPr>
              <a:xfrm>
                <a:off x="1893" y="4218"/>
                <a:ext cx="6242" cy="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600" b="1" baseline="30000">
                    <a:solidFill>
                      <a:srgbClr val="C00000"/>
                    </a:solidFill>
                    <a:latin typeface="微软雅黑"/>
                    <a:ea typeface="微软雅黑"/>
                    <a:sym typeface="微软雅黑"/>
                  </a:rPr>
                  <a:t>倡勤俭剩宴不再  讲节约光盘添彩</a:t>
                </a: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805" y="4159"/>
                <a:ext cx="6479" cy="343"/>
              </a:xfrm>
              <a:prstGeom prst="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14" name="椭圆 13"/>
            <p:cNvSpPr/>
            <p:nvPr/>
          </p:nvSpPr>
          <p:spPr>
            <a:xfrm>
              <a:off x="4271" y="1331"/>
              <a:ext cx="120" cy="120"/>
            </a:xfrm>
            <a:prstGeom prst="ellipse">
              <a:avLst/>
            </a:prstGeom>
            <a:solidFill>
              <a:srgbClr val="DB5D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17" name="图片 16" descr="面条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1165" y="1106170"/>
            <a:ext cx="4801235" cy="48012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3848175" y="802618"/>
            <a:ext cx="1415772" cy="20779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8000" spc="-300" dirty="0">
                <a:latin typeface="微软雅黑"/>
                <a:ea typeface="微软雅黑"/>
                <a:sym typeface="微软雅黑"/>
              </a:rPr>
              <a:t>目录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046929" y="2024288"/>
            <a:ext cx="677108" cy="23493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3200" dirty="0">
                <a:latin typeface="微软雅黑"/>
                <a:ea typeface="微软雅黑"/>
                <a:sym typeface="微软雅黑"/>
              </a:rPr>
              <a:t>CONTENT</a:t>
            </a:r>
            <a:endParaRPr lang="zh-CN" altLang="en-US" sz="3200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162536" y="1488784"/>
            <a:ext cx="738664" cy="37593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spc="-300" dirty="0">
                <a:latin typeface="微软雅黑"/>
                <a:ea typeface="微软雅黑"/>
                <a:sym typeface="微软雅黑"/>
              </a:rPr>
              <a:t>壹  </a:t>
            </a:r>
            <a:r>
              <a:rPr lang="zh-CN" altLang="en-US" sz="3600" dirty="0">
                <a:latin typeface="微软雅黑"/>
                <a:ea typeface="微软雅黑"/>
                <a:sym typeface="微软雅黑"/>
              </a:rPr>
              <a:t>关于勤俭节约</a:t>
            </a:r>
            <a:endParaRPr lang="zh-CN" altLang="zh-CN" sz="3600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304199" y="1488784"/>
            <a:ext cx="738664" cy="4293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spc="-300" dirty="0">
                <a:latin typeface="微软雅黑"/>
                <a:ea typeface="微软雅黑"/>
                <a:sym typeface="微软雅黑"/>
              </a:rPr>
              <a:t>贰  </a:t>
            </a:r>
            <a:r>
              <a:rPr lang="zh-CN" altLang="en-US" sz="3200" dirty="0">
                <a:latin typeface="微软雅黑"/>
                <a:ea typeface="微软雅黑"/>
                <a:sym typeface="微软雅黑"/>
              </a:rPr>
              <a:t>勤俭节约的意义</a:t>
            </a:r>
            <a:endParaRPr lang="zh-CN" altLang="zh-CN" sz="3200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483370" y="1488784"/>
            <a:ext cx="738664" cy="37593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spc="-300" dirty="0">
                <a:latin typeface="微软雅黑"/>
                <a:ea typeface="微软雅黑"/>
                <a:sym typeface="微软雅黑"/>
              </a:rPr>
              <a:t>叁  </a:t>
            </a:r>
            <a:r>
              <a:rPr lang="zh-CN" altLang="en-US" sz="3600" dirty="0">
                <a:latin typeface="微软雅黑"/>
                <a:ea typeface="微软雅黑"/>
                <a:sym typeface="微软雅黑"/>
              </a:rPr>
              <a:t>宝贵的资源</a:t>
            </a:r>
            <a:endParaRPr lang="zh-CN" altLang="zh-CN" sz="3600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641122" y="1488784"/>
            <a:ext cx="738664" cy="37593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spc="-300" dirty="0">
                <a:latin typeface="微软雅黑"/>
                <a:ea typeface="微软雅黑"/>
                <a:sym typeface="微软雅黑"/>
              </a:rPr>
              <a:t>肆  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怎样做到勤俭节约</a:t>
            </a:r>
            <a:endParaRPr lang="zh-CN" altLang="zh-CN" sz="3600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" name="图片 1" descr="面条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815" y="2443480"/>
            <a:ext cx="4060190" cy="40601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  <p:bldP spid="19" grpId="0"/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469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9902354" y="4696727"/>
            <a:ext cx="2444341" cy="23521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742947" y="3511488"/>
            <a:ext cx="4339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>
                <a:latin typeface="微软雅黑"/>
                <a:ea typeface="微软雅黑"/>
                <a:sym typeface="微软雅黑"/>
              </a:rPr>
              <a:t>关于勤俭节约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339188" y="2060112"/>
            <a:ext cx="1031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微软雅黑"/>
                <a:ea typeface="微软雅黑"/>
                <a:sym typeface="微软雅黑"/>
              </a:rPr>
              <a:t>壹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268068" y="4474916"/>
            <a:ext cx="328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spc="-300" dirty="0">
                <a:latin typeface="微软雅黑"/>
                <a:ea typeface="微软雅黑"/>
                <a:sym typeface="微软雅黑"/>
              </a:rPr>
              <a:t>锄禾日当午，汗滴禾下土。</a:t>
            </a:r>
            <a:endParaRPr lang="en-US" altLang="zh-CN" sz="2000" spc="-300" dirty="0">
              <a:latin typeface="微软雅黑"/>
              <a:ea typeface="微软雅黑"/>
              <a:sym typeface="微软雅黑"/>
            </a:endParaRPr>
          </a:p>
          <a:p>
            <a:pPr algn="dist"/>
            <a:r>
              <a:rPr lang="zh-CN" altLang="en-US" sz="2000" spc="-300" dirty="0">
                <a:latin typeface="微软雅黑"/>
                <a:ea typeface="微软雅黑"/>
                <a:sym typeface="微软雅黑"/>
              </a:rPr>
              <a:t>谁知盘中餐，粒粒皆辛苦。</a:t>
            </a:r>
            <a:endParaRPr lang="zh-CN" altLang="en-US" sz="2000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17" name="图片 16" descr="面条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515" y="1398905"/>
            <a:ext cx="4060190" cy="40601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920753" y="1038687"/>
            <a:ext cx="1438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820798" y="957917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1.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关于勤俭节约</a:t>
            </a:r>
          </a:p>
        </p:txBody>
      </p:sp>
      <p:sp>
        <p:nvSpPr>
          <p:cNvPr id="12" name="矩形 11"/>
          <p:cNvSpPr/>
          <p:nvPr/>
        </p:nvSpPr>
        <p:spPr>
          <a:xfrm>
            <a:off x="2407376" y="3197386"/>
            <a:ext cx="7708698" cy="1172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pc="300" dirty="0">
                <a:solidFill>
                  <a:prstClr val="black"/>
                </a:solidFill>
                <a:latin typeface="微软雅黑"/>
                <a:ea typeface="微软雅黑"/>
                <a:cs typeface="+mn-ea"/>
                <a:sym typeface="微软雅黑"/>
              </a:rPr>
              <a:t>出自路遥</a:t>
            </a:r>
            <a:r>
              <a:rPr lang="en-US" altLang="zh-CN" spc="300" dirty="0">
                <a:solidFill>
                  <a:prstClr val="black"/>
                </a:solidFill>
                <a:latin typeface="微软雅黑"/>
                <a:ea typeface="微软雅黑"/>
                <a:cs typeface="+mn-ea"/>
                <a:sym typeface="微软雅黑"/>
              </a:rPr>
              <a:t>《</a:t>
            </a:r>
            <a:r>
              <a:rPr lang="zh-CN" altLang="en-US" spc="300" dirty="0">
                <a:solidFill>
                  <a:prstClr val="black"/>
                </a:solidFill>
                <a:latin typeface="微软雅黑"/>
                <a:ea typeface="微软雅黑"/>
                <a:cs typeface="+mn-ea"/>
                <a:sym typeface="微软雅黑"/>
              </a:rPr>
              <a:t>平凡的世界</a:t>
            </a:r>
            <a:r>
              <a:rPr lang="en-US" altLang="zh-CN" spc="300" dirty="0">
                <a:solidFill>
                  <a:prstClr val="black"/>
                </a:solidFill>
                <a:latin typeface="微软雅黑"/>
                <a:ea typeface="微软雅黑"/>
                <a:cs typeface="+mn-ea"/>
                <a:sym typeface="微软雅黑"/>
              </a:rPr>
              <a:t>》</a:t>
            </a:r>
            <a:r>
              <a:rPr lang="zh-CN" altLang="en-US" spc="300" dirty="0">
                <a:solidFill>
                  <a:prstClr val="black"/>
                </a:solidFill>
                <a:latin typeface="微软雅黑"/>
                <a:ea typeface="微软雅黑"/>
                <a:cs typeface="+mn-ea"/>
                <a:sym typeface="微软雅黑"/>
              </a:rPr>
              <a:t>第五卷第一章：“因而形成了既敢山吃海喝，又能勤俭节约的双重生活方式。”历史上有许多名人都有关于勤俭节约的感人小故事。 勤俭节约可以是，节约吃穿用度。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532743" y="2144057"/>
            <a:ext cx="7126514" cy="589994"/>
            <a:chOff x="2532743" y="2144057"/>
            <a:chExt cx="7126514" cy="589994"/>
          </a:xfrm>
        </p:grpSpPr>
        <p:sp>
          <p:nvSpPr>
            <p:cNvPr id="2" name="矩形 1"/>
            <p:cNvSpPr/>
            <p:nvPr/>
          </p:nvSpPr>
          <p:spPr>
            <a:xfrm>
              <a:off x="2532743" y="2144057"/>
              <a:ext cx="7126514" cy="589994"/>
            </a:xfrm>
            <a:prstGeom prst="rect">
              <a:avLst/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602937" y="2209163"/>
              <a:ext cx="7056320" cy="4173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kumimoji="0" lang="zh-CN" altLang="en-US" sz="1800" b="0" i="0" u="none" strike="noStrike" kern="120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勤俭节约的意思是勤劳而节俭，形容工作勤劳，生活节俭。</a:t>
              </a:r>
              <a:endParaRPr lang="zh-CN" altLang="en-US" spc="300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820798" y="957917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1.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关于勤俭节约</a:t>
            </a:r>
          </a:p>
        </p:txBody>
      </p:sp>
      <p:sp>
        <p:nvSpPr>
          <p:cNvPr id="10" name="矩形 9"/>
          <p:cNvSpPr/>
          <p:nvPr/>
        </p:nvSpPr>
        <p:spPr>
          <a:xfrm>
            <a:off x="820798" y="1708597"/>
            <a:ext cx="523919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9D8968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勤俭节约是中华民族的优良传统，劳动人民的美德。这一道德规范的基本内容是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9D8968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: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9D8968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刻苦耐劳，辛勤劳动，同时又厉行节约，反对浪费。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20798" y="3019346"/>
            <a:ext cx="6350000" cy="7423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b="0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我国有句古话</a:t>
            </a:r>
            <a:r>
              <a:rPr lang="en-US" altLang="zh-CN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: </a:t>
            </a:r>
            <a:r>
              <a:rPr lang="en-US" altLang="zh-CN" sz="3600" b="1" dirty="0">
                <a:solidFill>
                  <a:srgbClr val="9D8968"/>
                </a:solidFill>
                <a:latin typeface="微软雅黑"/>
                <a:ea typeface="微软雅黑"/>
                <a:sym typeface="微软雅黑"/>
              </a:rPr>
              <a:t>“</a:t>
            </a:r>
            <a:r>
              <a:rPr lang="zh-CN" altLang="en-US" sz="3600" b="1" dirty="0">
                <a:solidFill>
                  <a:srgbClr val="9D8968"/>
                </a:solidFill>
                <a:latin typeface="微软雅黑"/>
                <a:ea typeface="微软雅黑"/>
                <a:sym typeface="微软雅黑"/>
              </a:rPr>
              <a:t>成由节俭败由奢”</a:t>
            </a:r>
            <a:endParaRPr lang="zh-CN" altLang="en-US" sz="1800" b="1" dirty="0">
              <a:solidFill>
                <a:srgbClr val="9D8968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0798" y="3948049"/>
            <a:ext cx="6762404" cy="20128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 b="0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dirty="0">
                <a:latin typeface="微软雅黑"/>
                <a:ea typeface="微软雅黑"/>
                <a:sym typeface="微软雅黑"/>
              </a:rPr>
              <a:t>这一道理，对国家建设如此，对家庭建设同样如此。社会主义国家的人民首先要为国家的繁荣昌盛努力奋斗，忘我劳动，并要珍惜国家财产和社会财富。在个人家庭生活中，虽然党改革开放的政策是人民生活水平有了外大幅度提高，但我们仍应奉行勤俭持家的方针，还应提倡节俭光荣，浪费可耻的观念，反对资阶级懒惰、奢侈的观念，使中华民族勤俭节约的美德不断发扬光大。</a:t>
            </a:r>
          </a:p>
        </p:txBody>
      </p:sp>
      <p:pic>
        <p:nvPicPr>
          <p:cNvPr id="3" name="图片 2" descr="盘子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8147685" y="591820"/>
            <a:ext cx="4255135" cy="611187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3417374" y="1990064"/>
            <a:ext cx="4096113" cy="4589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以热爱祖国为荣，以危害祖国为耻。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417376" y="2934451"/>
            <a:ext cx="4096113" cy="4589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以服务人民为荣，以背离人民为耻。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417375" y="3929687"/>
            <a:ext cx="4096113" cy="4589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以崇尚科学为荣，以愚昧无知为耻。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417373" y="4924923"/>
            <a:ext cx="4096113" cy="4589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以辛勤劳动为荣，以好逸恶劳为耻。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245884" y="1980595"/>
            <a:ext cx="4096113" cy="4589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以团结互助为荣，以损人利己为耻。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245884" y="2980865"/>
            <a:ext cx="4096113" cy="4589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以诚实守信为荣，以见利忘义为耻。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245884" y="3946684"/>
            <a:ext cx="4096113" cy="4589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以遵纪守法为荣，以违法乱纪为耻。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245884" y="4924812"/>
            <a:ext cx="4096113" cy="4589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以艰苦奋斗为荣，以骄奢淫逸为耻。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19198" y="957917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1.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关于勤俭节约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422400" y="2209824"/>
            <a:ext cx="1378857" cy="2841147"/>
            <a:chOff x="1422400" y="2209824"/>
            <a:chExt cx="1378857" cy="2841147"/>
          </a:xfrm>
        </p:grpSpPr>
        <p:sp>
          <p:nvSpPr>
            <p:cNvPr id="2" name="文本框 1"/>
            <p:cNvSpPr txBox="1"/>
            <p:nvPr/>
          </p:nvSpPr>
          <p:spPr>
            <a:xfrm>
              <a:off x="1693261" y="2327878"/>
              <a:ext cx="1107996" cy="25969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9D8968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八荣八耻</a:t>
              </a:r>
              <a:endParaRPr lang="zh-CN" altLang="en-US" sz="4000" dirty="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1422400" y="2209824"/>
              <a:ext cx="1378857" cy="2841147"/>
            </a:xfrm>
            <a:prstGeom prst="rect">
              <a:avLst/>
            </a:prstGeom>
            <a:noFill/>
            <a:ln>
              <a:solidFill>
                <a:srgbClr val="9D89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719198" y="957917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1.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关于勤俭节约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044185" y="2715304"/>
            <a:ext cx="5211189" cy="1172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不论我们国家发展到什么水平，不论人民生活改善到什么地步，艰苦奋斗、勤俭节约的思想永远不能丢。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1044185" y="1991826"/>
            <a:ext cx="2208548" cy="602826"/>
            <a:chOff x="5295338" y="2022353"/>
            <a:chExt cx="2208548" cy="602826"/>
          </a:xfrm>
        </p:grpSpPr>
        <p:sp>
          <p:nvSpPr>
            <p:cNvPr id="16" name="矩形: 圆角 15"/>
            <p:cNvSpPr/>
            <p:nvPr/>
          </p:nvSpPr>
          <p:spPr>
            <a:xfrm>
              <a:off x="5295338" y="2022353"/>
              <a:ext cx="2208548" cy="602826"/>
            </a:xfrm>
            <a:prstGeom prst="roundRect">
              <a:avLst>
                <a:gd name="adj" fmla="val 18742"/>
              </a:avLst>
            </a:prstGeom>
            <a:solidFill>
              <a:srgbClr val="9D89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5504541" y="2089207"/>
              <a:ext cx="177800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习爷爷说</a:t>
              </a:r>
              <a:endParaRPr lang="zh-CN" altLang="en-US" sz="2400" b="1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1044185" y="4689602"/>
            <a:ext cx="5095637" cy="77745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b="0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dirty="0">
                <a:latin typeface="微软雅黑"/>
                <a:ea typeface="微软雅黑"/>
                <a:sym typeface="微软雅黑"/>
              </a:rPr>
              <a:t>不仅是我们一路走来、发展壮大的重要保证，也是我们继往开来、再创辉煌的重要保证。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044185" y="4088310"/>
            <a:ext cx="35568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9D8968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艰苦奋斗、勤俭节约</a:t>
            </a:r>
            <a:endParaRPr lang="zh-CN" altLang="en-US" sz="2800" b="1" dirty="0">
              <a:solidFill>
                <a:srgbClr val="9D8968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" name="图片 2" descr="麦子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9695" y="2936875"/>
            <a:ext cx="5126990" cy="348170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9902354" y="4696727"/>
            <a:ext cx="2444341" cy="23521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742947" y="3511488"/>
            <a:ext cx="49834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5400" dirty="0">
                <a:latin typeface="微软雅黑"/>
                <a:ea typeface="微软雅黑"/>
                <a:sym typeface="微软雅黑"/>
              </a:rPr>
              <a:t>勤俭节约的意义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339188" y="2060112"/>
            <a:ext cx="10210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微软雅黑"/>
                <a:ea typeface="微软雅黑"/>
                <a:sym typeface="微软雅黑"/>
              </a:rPr>
              <a:t>贰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268068" y="4474916"/>
            <a:ext cx="328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spc="-300" dirty="0">
                <a:latin typeface="微软雅黑"/>
                <a:ea typeface="微软雅黑"/>
                <a:sym typeface="微软雅黑"/>
              </a:rPr>
              <a:t>锄禾日当午，汗滴禾下土。</a:t>
            </a:r>
            <a:endParaRPr lang="en-US" altLang="zh-CN" sz="2000" spc="-300" dirty="0">
              <a:latin typeface="微软雅黑"/>
              <a:ea typeface="微软雅黑"/>
              <a:sym typeface="微软雅黑"/>
            </a:endParaRPr>
          </a:p>
          <a:p>
            <a:pPr algn="dist"/>
            <a:r>
              <a:rPr lang="zh-CN" altLang="en-US" sz="2000" spc="-300" dirty="0">
                <a:latin typeface="微软雅黑"/>
                <a:ea typeface="微软雅黑"/>
                <a:sym typeface="微软雅黑"/>
              </a:rPr>
              <a:t>谁知盘中餐，粒粒皆辛苦。</a:t>
            </a:r>
            <a:endParaRPr lang="zh-CN" altLang="en-US" sz="2000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398652" flipH="1">
            <a:off x="10084959" y="5207109"/>
            <a:ext cx="2444341" cy="2352100"/>
          </a:xfrm>
          <a:prstGeom prst="rect">
            <a:avLst/>
          </a:prstGeom>
        </p:spPr>
      </p:pic>
      <p:pic>
        <p:nvPicPr>
          <p:cNvPr id="17" name="图片 16" descr="面条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515" y="1398905"/>
            <a:ext cx="4060190" cy="40601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719198" y="957917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/>
                <a:ea typeface="微软雅黑"/>
                <a:sym typeface="微软雅黑"/>
              </a:rPr>
              <a:t>2.</a:t>
            </a:r>
            <a:r>
              <a:rPr lang="zh-CN" altLang="en-US" sz="2800" dirty="0">
                <a:latin typeface="微软雅黑"/>
                <a:ea typeface="微软雅黑"/>
                <a:sym typeface="微软雅黑"/>
              </a:rPr>
              <a:t>勤俭节约的意义</a:t>
            </a:r>
          </a:p>
        </p:txBody>
      </p:sp>
      <p:sp>
        <p:nvSpPr>
          <p:cNvPr id="11" name="矩形 10"/>
          <p:cNvSpPr/>
          <p:nvPr/>
        </p:nvSpPr>
        <p:spPr>
          <a:xfrm>
            <a:off x="6966442" y="1694649"/>
            <a:ext cx="4126100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艰苦朴素、勤俭节约是一种民族精神，是中华民族的优良传统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,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我们需要继承这个美德，用艰苦奋斗、勤俭节约这个传家宝，把国家建设得更加兴旺发达。</a:t>
            </a:r>
          </a:p>
        </p:txBody>
      </p:sp>
      <p:sp>
        <p:nvSpPr>
          <p:cNvPr id="12" name="矩形 11"/>
          <p:cNvSpPr/>
          <p:nvPr/>
        </p:nvSpPr>
        <p:spPr>
          <a:xfrm>
            <a:off x="7110949" y="4888340"/>
            <a:ext cx="3962400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/>
                <a:ea typeface="微软雅黑"/>
                <a:cs typeface="+mn-ea"/>
                <a:sym typeface="微软雅黑"/>
              </a:rPr>
              <a:t>我们还处在生产力水平总体较低，经济比较落后的初级阶段，现代化建设</a:t>
            </a:r>
            <a:r>
              <a:rPr lang="en-US" altLang="zh-CN" sz="1600" dirty="0">
                <a:solidFill>
                  <a:prstClr val="black"/>
                </a:solidFill>
                <a:latin typeface="微软雅黑"/>
                <a:ea typeface="微软雅黑"/>
                <a:cs typeface="+mn-ea"/>
                <a:sym typeface="微软雅黑"/>
              </a:rPr>
              <a:t>,</a:t>
            </a:r>
            <a:r>
              <a:rPr lang="zh-CN" altLang="en-US" sz="1600" dirty="0">
                <a:solidFill>
                  <a:prstClr val="black"/>
                </a:solidFill>
                <a:latin typeface="微软雅黑"/>
                <a:ea typeface="微软雅黑"/>
                <a:cs typeface="+mn-ea"/>
                <a:sym typeface="微软雅黑"/>
              </a:rPr>
              <a:t>需要一代，人甚至几代人的艰苦创业。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8883579" y="1250304"/>
            <a:ext cx="22085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9D8968"/>
                </a:solidFill>
                <a:effectLst/>
                <a:uLnTx/>
                <a:uFillTx/>
                <a:latin typeface="微软雅黑"/>
                <a:ea typeface="微软雅黑"/>
                <a:cs typeface="+mn-ea"/>
                <a:sym typeface="微软雅黑"/>
              </a:rPr>
              <a:t>从传统道德看</a:t>
            </a:r>
            <a:endParaRPr lang="zh-CN" altLang="en-US" sz="2400" b="1" dirty="0">
              <a:solidFill>
                <a:srgbClr val="9D8968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276511" y="4407449"/>
            <a:ext cx="17968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dist"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dirty="0">
                <a:solidFill>
                  <a:srgbClr val="9D8968"/>
                </a:solidFill>
                <a:latin typeface="微软雅黑"/>
                <a:ea typeface="微软雅黑"/>
                <a:sym typeface="微软雅黑"/>
              </a:rPr>
              <a:t>从国情看</a:t>
            </a:r>
          </a:p>
        </p:txBody>
      </p:sp>
      <p:sp>
        <p:nvSpPr>
          <p:cNvPr id="27" name="矩形 26"/>
          <p:cNvSpPr/>
          <p:nvPr/>
        </p:nvSpPr>
        <p:spPr>
          <a:xfrm>
            <a:off x="7666755" y="3646880"/>
            <a:ext cx="3425372" cy="70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/>
                <a:ea typeface="微软雅黑"/>
                <a:cs typeface="+mn-ea"/>
                <a:sym typeface="微软雅黑"/>
              </a:rPr>
              <a:t>艰难困苦、玉汝于成，““成由勤俭败由奢”。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8329307" y="3214222"/>
            <a:ext cx="27440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dist"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ea"/>
              </a:defRPr>
            </a:lvl1pPr>
          </a:lstStyle>
          <a:p>
            <a:r>
              <a:rPr lang="zh-CN" altLang="en-US" sz="2000" dirty="0">
                <a:solidFill>
                  <a:srgbClr val="9D8968"/>
                </a:solidFill>
                <a:latin typeface="微软雅黑"/>
                <a:ea typeface="微软雅黑"/>
                <a:sym typeface="微软雅黑"/>
              </a:rPr>
              <a:t>从个人的道德修养看</a:t>
            </a:r>
          </a:p>
        </p:txBody>
      </p:sp>
      <p:sp>
        <p:nvSpPr>
          <p:cNvPr id="32" name="矩形 31"/>
          <p:cNvSpPr/>
          <p:nvPr/>
        </p:nvSpPr>
        <p:spPr>
          <a:xfrm>
            <a:off x="1786631" y="5056206"/>
            <a:ext cx="3979627" cy="853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prstClr val="black"/>
                </a:solidFill>
                <a:latin typeface="微软雅黑"/>
                <a:ea typeface="微软雅黑"/>
                <a:cs typeface="+mn-ea"/>
                <a:sym typeface="微软雅黑"/>
              </a:rPr>
              <a:t>崇尚艰苦朴素、勤俭节约也是我们每个人事业成功的保证。</a:t>
            </a:r>
          </a:p>
        </p:txBody>
      </p:sp>
      <p:pic>
        <p:nvPicPr>
          <p:cNvPr id="2" name="图片 1" descr="E:\工作区\下载素材库\卡通\光盘\汤圆.png汤圆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820420" y="412115"/>
            <a:ext cx="5014595" cy="501523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7" grpId="0"/>
      <p:bldP spid="32" grpId="0"/>
    </p:bldLst>
  </p:timing>
</p:sld>
</file>

<file path=ppt/theme/theme1.xml><?xml version="1.0" encoding="utf-8"?>
<a:theme xmlns:a="http://schemas.openxmlformats.org/drawingml/2006/main" name="第一PPT模板网-WWW.1PPT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1508</Words>
  <Application>Microsoft Office PowerPoint</Application>
  <PresentationFormat>宽屏</PresentationFormat>
  <Paragraphs>137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Meiryo</vt:lpstr>
      <vt:lpstr>等线</vt:lpstr>
      <vt:lpstr>等线 Light</vt:lpstr>
      <vt:lpstr>宋体</vt:lpstr>
      <vt:lpstr>微软雅黑</vt:lpstr>
      <vt:lpstr>Arial</vt:lpstr>
      <vt:lpstr>Calibri</vt:lpstr>
      <vt:lpstr>Calibri Light</vt:lpstr>
      <vt:lpstr>Roboto</vt:lpstr>
      <vt:lpstr>Wingdings</vt:lpstr>
      <vt:lpstr>第一PPT模板网-WWW.1PPT.COM​​</vt:lpstr>
      <vt:lpstr>1_Office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1</cp:revision>
  <dcterms:created xsi:type="dcterms:W3CDTF">2021-01-06T05:59:00Z</dcterms:created>
  <dcterms:modified xsi:type="dcterms:W3CDTF">2023-03-29T08:55:38Z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