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6"/>
  </p:notesMasterIdLst>
  <p:sldIdLst>
    <p:sldId id="256" r:id="rId3"/>
    <p:sldId id="304" r:id="rId4"/>
    <p:sldId id="295" r:id="rId5"/>
    <p:sldId id="257" r:id="rId6"/>
    <p:sldId id="296" r:id="rId7"/>
    <p:sldId id="326" r:id="rId8"/>
    <p:sldId id="271" r:id="rId9"/>
    <p:sldId id="297" r:id="rId10"/>
    <p:sldId id="274" r:id="rId11"/>
    <p:sldId id="298" r:id="rId12"/>
    <p:sldId id="258" r:id="rId13"/>
    <p:sldId id="299" r:id="rId14"/>
    <p:sldId id="300" r:id="rId15"/>
    <p:sldId id="301" r:id="rId16"/>
    <p:sldId id="327" r:id="rId17"/>
    <p:sldId id="279" r:id="rId18"/>
    <p:sldId id="302" r:id="rId19"/>
    <p:sldId id="328" r:id="rId20"/>
    <p:sldId id="282" r:id="rId21"/>
    <p:sldId id="303" r:id="rId22"/>
    <p:sldId id="284" r:id="rId23"/>
    <p:sldId id="343" r:id="rId24"/>
    <p:sldId id="344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564515" indent="-8064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1130300" indent="-16319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696085" indent="-24511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2259965" indent="-32575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418080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901950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385185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869055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1F9"/>
    <a:srgbClr val="24773F"/>
    <a:srgbClr val="69B037"/>
    <a:srgbClr val="049AAB"/>
    <a:srgbClr val="4ECEDB"/>
    <a:srgbClr val="35CC6A"/>
    <a:srgbClr val="65B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-6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EB885-7DD0-40EC-A908-7695E303F568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3F38B-BEE6-4D02-B818-E194FA45E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4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42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326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437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41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40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35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525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210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57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94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218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82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787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27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5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1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62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9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81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96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77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6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9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6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7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0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8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3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3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A8CED-5AE7-4E66-99E5-65A25351951C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75F2-EFEB-404F-8F07-038F4BAF46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2023/4/7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84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dministrator\Desktop\PNG导出\5948d067c03f7_0005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215" y="5191760"/>
            <a:ext cx="551878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PNG导出\5948d067c03f7_0008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9097" y="3942247"/>
            <a:ext cx="2913633" cy="18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PNG导出\5948d067c03f7_0009_888pic.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930" y="4451501"/>
            <a:ext cx="7670966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PNG导出\5948d067c03f7_0004_888pic.c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52" y="5650865"/>
            <a:ext cx="7374890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35" y="2418648"/>
            <a:ext cx="12191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69B0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扫黑除恶主题班会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19162" y="1620480"/>
            <a:ext cx="4265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69B03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中小学生普法政治教育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37" y="440380"/>
            <a:ext cx="1159885" cy="1166832"/>
          </a:xfrm>
          <a:prstGeom prst="rect">
            <a:avLst/>
          </a:prstGeom>
        </p:spPr>
      </p:pic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52" y="4204314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PNG导出\5948d067c03f7_0003_888pic.com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52" y="5286080"/>
            <a:ext cx="3583988" cy="8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05737" y="2951988"/>
            <a:ext cx="2886178" cy="3816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85800" y="347345"/>
            <a:ext cx="11308080" cy="563816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05510" y="556260"/>
            <a:ext cx="10926445" cy="5072881"/>
            <a:chOff x="833138" y="1221071"/>
            <a:chExt cx="10926329" cy="4966553"/>
          </a:xfrm>
        </p:grpSpPr>
        <p:sp>
          <p:nvSpPr>
            <p:cNvPr id="2" name="矩形 1"/>
            <p:cNvSpPr/>
            <p:nvPr/>
          </p:nvSpPr>
          <p:spPr>
            <a:xfrm>
              <a:off x="1129787" y="1307538"/>
              <a:ext cx="10071612" cy="515678"/>
            </a:xfrm>
            <a:prstGeom prst="rect">
              <a:avLst/>
            </a:prstGeom>
            <a:solidFill>
              <a:srgbClr val="69B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0" dirty="0">
                  <a:solidFill>
                    <a:schemeClr val="bg1"/>
                  </a:solidFill>
                  <a:latin typeface="+mn-ea"/>
                </a:rPr>
                <a:t>扫黑除恶专项斗争的工作目标是什么？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251" y="1221071"/>
              <a:ext cx="684512" cy="6886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272671" y="1909411"/>
              <a:ext cx="8648700" cy="541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人民群众安全感、满意度明显提升。黑恶势力违法犯罪特别是农村涉黑。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148836" y="2719525"/>
              <a:ext cx="10071613" cy="515678"/>
            </a:xfrm>
            <a:prstGeom prst="rect">
              <a:avLst/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0" dirty="0">
                  <a:solidFill>
                    <a:schemeClr val="bg1"/>
                  </a:solidFill>
                  <a:latin typeface="+mn-ea"/>
                </a:rPr>
                <a:t>扫黑除恶专项斗争的基本原则是什么？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251" y="2719418"/>
              <a:ext cx="684512" cy="68861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272301" y="3407921"/>
              <a:ext cx="10487166" cy="993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要坚持党的领导、发挥政治优势；坚持人民主体地位、紧紧依靠群众；坚持综合治理、齐抓共管；坚持依法严惩、打早打小；坚持标本兼治、源头治理。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171583" y="4592556"/>
              <a:ext cx="10026007" cy="515678"/>
            </a:xfrm>
            <a:prstGeom prst="rect">
              <a:avLst/>
            </a:prstGeom>
            <a:solidFill>
              <a:srgbClr val="69B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0" dirty="0">
                  <a:solidFill>
                    <a:schemeClr val="bg1"/>
                  </a:solidFill>
                  <a:latin typeface="+mn-ea"/>
                </a:rPr>
                <a:t>这次开展扫黑除恶专项斗争多长时间？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138" y="4506089"/>
              <a:ext cx="684512" cy="68861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272824" y="5194163"/>
              <a:ext cx="10321242" cy="993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2018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年</a:t>
              </a:r>
              <a:r>
                <a:rPr lang="en-US" altLang="zh-CN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1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月</a:t>
              </a:r>
              <a:r>
                <a:rPr lang="en-US" altLang="zh-CN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23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日，中央政法委召开全国扫黑除恶专项斗争电视电话会议。中共中央政治局委员、中央政法委书记郭声琨出席会议并讲话。这次扫黑除恶专项斗争为期三年。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50545" y="515620"/>
            <a:ext cx="10982325" cy="5782945"/>
            <a:chOff x="1066370" y="1588168"/>
            <a:chExt cx="10154652" cy="4499811"/>
          </a:xfrm>
        </p:grpSpPr>
        <p:pic>
          <p:nvPicPr>
            <p:cNvPr id="15362" name="Picture 2" descr="C:\Users\Administrator\Desktop\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70" y="1601018"/>
              <a:ext cx="3144992" cy="248766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2" descr="C:\Users\Administrator\Desktop\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1200" y="1601018"/>
              <a:ext cx="3144992" cy="248766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9" name="Picture 2" descr="C:\Users\Administrator\Desktop\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6030" y="1588168"/>
              <a:ext cx="3144992" cy="250051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066370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" name="椭圆 1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1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277076" y="4647941"/>
                <a:ext cx="2723577" cy="93287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威胁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政治安全特别是制度安全、政权安全以及向政治领域渗透的黑恶势力。 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586806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22" name="组合 21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2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1277076" y="4639661"/>
                <a:ext cx="2723577" cy="93287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把持基层政权、操纵破坏基层换届选举、垄断农村资源、侵吞集体资产的黑恶势力。 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76030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27" name="组合 26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3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1277076" y="4647941"/>
                <a:ext cx="2723577" cy="93287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利用家族、宗族势力横行乡里、称霸一方、欺压残害百姓的“村霸”等黑恶势力。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1500" y="635635"/>
            <a:ext cx="10716260" cy="5382260"/>
            <a:chOff x="1066370" y="1573511"/>
            <a:chExt cx="10154652" cy="4514468"/>
          </a:xfrm>
        </p:grpSpPr>
        <p:pic>
          <p:nvPicPr>
            <p:cNvPr id="33" name="Picture 2" descr="C:\Users\Administrator\Desktop\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6030" y="1580901"/>
              <a:ext cx="3144992" cy="250778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2" name="Picture 2" descr="C:\Users\Administrator\Desktop\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6806" y="1573511"/>
              <a:ext cx="3144993" cy="251517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1" name="Picture 2" descr="C:\Users\Administrator\Desktop\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370" y="1601017"/>
              <a:ext cx="3144992" cy="248766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066370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" name="椭圆 1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4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277076" y="4647941"/>
                <a:ext cx="2723577" cy="100558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在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征地、租地、拆迁、工程项目建设等过程中煽动闹事的黑恶势力。 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586806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22" name="组合 21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5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1155866" y="4750740"/>
                <a:ext cx="3055254" cy="90278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在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建筑工程、交通运输、矿产资源、渔业捕捞等行业、领域，强揽工程、恶意竞标、非法占地、滥开滥采的黑恶势力。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76030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27" name="组合 26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6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1180066" y="4709496"/>
                <a:ext cx="2843232" cy="90278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在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商贸集市、批发市场、车站码头、旅游景区等场所欺行霸市、强买强卖、收保护费的市霸、行霸等黑恶势力。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25475" y="589915"/>
            <a:ext cx="10941685" cy="5457190"/>
            <a:chOff x="1066370" y="1566498"/>
            <a:chExt cx="10180526" cy="4521481"/>
          </a:xfrm>
        </p:grpSpPr>
        <p:pic>
          <p:nvPicPr>
            <p:cNvPr id="36" name="Picture 2" descr="C:\Users\Administrator\Desktop\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5788" y="1566498"/>
              <a:ext cx="3171108" cy="254437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5" name="Picture 2" descr="C:\Users\Administrator\Desktop\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6805" y="1566499"/>
              <a:ext cx="3144751" cy="25221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4" name="Picture 2" descr="C:\Users\Administrator\Desktop\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405" y="1580901"/>
              <a:ext cx="3176168" cy="250778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066370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" name="椭圆 1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7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292700" y="4709496"/>
                <a:ext cx="2723577" cy="68764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操纵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、经营“黄赌毒”等违法犯罪活动的黑恶势力。 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586806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22" name="组合 21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8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1155866" y="4750740"/>
                <a:ext cx="3055254" cy="68764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非法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高利</a:t>
                </a: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放贷</a:t>
                </a:r>
                <a:endParaRPr lang="en-US" altLang="zh-CN" sz="1600" b="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暴力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讨债的黑</a:t>
                </a: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恶势力 </a:t>
                </a:r>
                <a:endParaRPr lang="zh-CN" altLang="en-US" sz="1600" b="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76030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27" name="组合 26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9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1180066" y="4709496"/>
                <a:ext cx="2843232" cy="68764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插手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民间纠纷</a:t>
                </a: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充当</a:t>
                </a:r>
                <a:endParaRPr lang="en-US" altLang="zh-CN" sz="1600" b="0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“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地下执法队的黑恶势力</a:t>
                </a: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”</a:t>
                </a:r>
                <a:endParaRPr lang="zh-CN" altLang="en-US" sz="1600" b="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4670" y="726440"/>
            <a:ext cx="11089640" cy="5339715"/>
            <a:chOff x="1066369" y="1550775"/>
            <a:chExt cx="10154653" cy="453720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6804" y="1550775"/>
              <a:ext cx="3144752" cy="25251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5789" y="1566497"/>
              <a:ext cx="3145233" cy="25094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16"/>
            <a:stretch>
              <a:fillRect/>
            </a:stretch>
          </p:blipFill>
          <p:spPr>
            <a:xfrm>
              <a:off x="1066369" y="1566497"/>
              <a:ext cx="3176203" cy="254437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066370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" name="椭圆 1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b="0" dirty="0" smtClean="0">
                      <a:latin typeface="Impact" panose="020B0806030902050204" pitchFamily="34" charset="0"/>
                    </a:rPr>
                    <a:t>10</a:t>
                  </a:r>
                  <a:endParaRPr lang="zh-CN" altLang="en-US" sz="32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292700" y="4709496"/>
                <a:ext cx="2723577" cy="10186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组织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或雇佣网络“水军”在网上威胁、恐吓、侮辱、诽谤、滋扰的黑恶势力。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586806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22" name="组合 21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11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1155866" y="4750740"/>
                <a:ext cx="3055254" cy="70521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坚决深挖</a:t>
                </a:r>
                <a:endParaRPr lang="en-US" altLang="zh-CN" sz="1600" b="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黑恶势力“保护伞”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76030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27" name="组合 26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b="0" dirty="0" smtClean="0">
                      <a:latin typeface="Impact" panose="020B0806030902050204" pitchFamily="34" charset="0"/>
                    </a:rPr>
                    <a:t>12</a:t>
                  </a:r>
                  <a:endParaRPr lang="zh-CN" altLang="en-US" sz="32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1217129" y="4803772"/>
                <a:ext cx="2843232" cy="70521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境外黑社会</a:t>
                </a: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入境发展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渗透以及跨国跨境的黑恶势力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dministrator\Desktop\PNG导出\5948d067c03f7_0005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215" y="5191760"/>
            <a:ext cx="551878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PNG导出\5948d067c03f7_0009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265" y="4368316"/>
            <a:ext cx="7670966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PNG导出\5948d067c03f7_0004_888pic.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" y="5669280"/>
            <a:ext cx="7374890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52" y="4204314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9600" y="2606040"/>
            <a:ext cx="6177280" cy="18897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32810" y="3258820"/>
            <a:ext cx="56108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学校周边可能存在的黑恶势力</a:t>
            </a:r>
          </a:p>
        </p:txBody>
      </p:sp>
      <p:sp>
        <p:nvSpPr>
          <p:cNvPr id="6" name="矩形 5"/>
          <p:cNvSpPr/>
          <p:nvPr/>
        </p:nvSpPr>
        <p:spPr>
          <a:xfrm>
            <a:off x="5188089" y="1936374"/>
            <a:ext cx="18161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第三部分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0007" y="2812923"/>
            <a:ext cx="2886178" cy="3816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7" y="628340"/>
            <a:ext cx="1159885" cy="116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2280" y="569595"/>
            <a:ext cx="11268075" cy="553085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5350168" y="1238038"/>
            <a:ext cx="5870783" cy="4381212"/>
            <a:chOff x="5607343" y="1742862"/>
            <a:chExt cx="5870783" cy="5078793"/>
          </a:xfrm>
        </p:grpSpPr>
        <p:grpSp>
          <p:nvGrpSpPr>
            <p:cNvPr id="16" name="组合 15"/>
            <p:cNvGrpSpPr/>
            <p:nvPr/>
          </p:nvGrpSpPr>
          <p:grpSpPr>
            <a:xfrm>
              <a:off x="5607343" y="1742862"/>
              <a:ext cx="5870783" cy="824905"/>
              <a:chOff x="5607343" y="1742862"/>
              <a:chExt cx="5870783" cy="82490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69B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1</a:t>
                </a:r>
                <a:endParaRPr lang="zh-CN" altLang="en-US" sz="28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546392" y="1978162"/>
                <a:ext cx="36471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侵占学校公用财产的违法犯罪行为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607343" y="2790106"/>
              <a:ext cx="5870783" cy="860335"/>
              <a:chOff x="5607343" y="1742862"/>
              <a:chExt cx="5870783" cy="86033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2</a:t>
                </a:r>
                <a:endParaRPr lang="zh-CN" altLang="en-US" sz="2800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499492" y="1853957"/>
                <a:ext cx="4787355" cy="74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非法侵入学校扰乱正常教育教学秩序、侵害师生生命财产安全等违法犯罪行为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607343" y="3833722"/>
              <a:ext cx="5870783" cy="824905"/>
              <a:chOff x="5607343" y="1742862"/>
              <a:chExt cx="5870783" cy="82490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69B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3</a:t>
                </a:r>
                <a:endParaRPr lang="zh-CN" altLang="en-US" sz="28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546392" y="1978162"/>
                <a:ext cx="4801314" cy="42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在学校周边敲诈勒索学生财物的违法犯罪行为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607343" y="4880966"/>
              <a:ext cx="5870783" cy="824905"/>
              <a:chOff x="5607343" y="1742862"/>
              <a:chExt cx="5870783" cy="82490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4</a:t>
                </a:r>
                <a:endParaRPr lang="zh-CN" altLang="en-US" sz="2800" dirty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546392" y="1978162"/>
                <a:ext cx="1569660" cy="42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校园欺凌行为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07343" y="5996750"/>
              <a:ext cx="5870783" cy="824905"/>
              <a:chOff x="5607343" y="1742862"/>
              <a:chExt cx="5870783" cy="82490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69B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5</a:t>
                </a:r>
                <a:endParaRPr lang="zh-CN" altLang="en-US" sz="2800" dirty="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546392" y="1978162"/>
                <a:ext cx="3877985" cy="42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干扰、阻挠学校建设等违法犯罪行为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303" y="2237084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PNG导出\5948d067c03f7_0003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977" y="4212295"/>
            <a:ext cx="3583988" cy="8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285" y="569595"/>
            <a:ext cx="11428730" cy="554482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631" y="1272039"/>
            <a:ext cx="3669633" cy="4852068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5620678" y="1395518"/>
            <a:ext cx="5896072" cy="4381212"/>
            <a:chOff x="5607343" y="1742862"/>
            <a:chExt cx="5896072" cy="5078793"/>
          </a:xfrm>
        </p:grpSpPr>
        <p:grpSp>
          <p:nvGrpSpPr>
            <p:cNvPr id="16" name="组合 15"/>
            <p:cNvGrpSpPr/>
            <p:nvPr/>
          </p:nvGrpSpPr>
          <p:grpSpPr>
            <a:xfrm>
              <a:off x="5607343" y="1742862"/>
              <a:ext cx="5896072" cy="824905"/>
              <a:chOff x="5607343" y="1742862"/>
              <a:chExt cx="5896072" cy="82490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+mn-ea"/>
                  </a:rPr>
                  <a:t>6</a:t>
                </a:r>
                <a:endParaRPr lang="zh-CN" altLang="en-US" sz="2800" dirty="0">
                  <a:latin typeface="+mn-ea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  <a:latin typeface="+mn-ea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471268" y="1978162"/>
                <a:ext cx="5032147" cy="42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各类非法“校园贷”及电信诈骗等违法犯罪行为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607343" y="2790106"/>
              <a:ext cx="5870783" cy="824905"/>
              <a:chOff x="5607343" y="1742862"/>
              <a:chExt cx="5870783" cy="82490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69B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+mn-ea"/>
                  </a:rPr>
                  <a:t>7</a:t>
                </a:r>
                <a:endParaRPr lang="zh-CN" altLang="en-US" sz="2800" dirty="0">
                  <a:latin typeface="+mn-ea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  <a:latin typeface="+mn-ea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499492" y="1853957"/>
                <a:ext cx="4787355" cy="428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各类非法宗教、邪教活动等违法犯罪行为</a:t>
                </a:r>
                <a:endParaRPr lang="en-US" altLang="zh-CN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607343" y="3833722"/>
              <a:ext cx="5870783" cy="859017"/>
              <a:chOff x="5607343" y="1742862"/>
              <a:chExt cx="5870783" cy="85901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+mn-ea"/>
                  </a:rPr>
                  <a:t>8</a:t>
                </a:r>
                <a:endParaRPr lang="zh-CN" altLang="en-US" sz="2800" dirty="0">
                  <a:latin typeface="+mn-ea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  <a:latin typeface="+mn-ea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546392" y="1852639"/>
                <a:ext cx="4740455" cy="74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学校周边摆摊、设点、占道经营，校内外出租房存在较大安全隐患的情况</a:t>
                </a:r>
                <a:endParaRPr lang="en-US" altLang="zh-CN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607343" y="4880966"/>
              <a:ext cx="5896072" cy="861249"/>
              <a:chOff x="5607343" y="1742862"/>
              <a:chExt cx="5896072" cy="86124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69B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+mn-ea"/>
                  </a:rPr>
                  <a:t>9</a:t>
                </a:r>
                <a:endParaRPr lang="zh-CN" altLang="en-US" sz="2800" dirty="0">
                  <a:latin typeface="+mn-ea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  <a:latin typeface="+mn-ea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571681" y="1854871"/>
                <a:ext cx="4931734" cy="74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加强青少年违法犯罪预防工作，防止他们被黑恶势力唆使，充当黑恶势力的马前卒</a:t>
                </a:r>
                <a:endParaRPr lang="en-US" altLang="zh-CN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07343" y="5996750"/>
              <a:ext cx="5870783" cy="824905"/>
              <a:chOff x="5607343" y="1742862"/>
              <a:chExt cx="5870783" cy="82490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+mn-ea"/>
                  </a:rPr>
                  <a:t>10</a:t>
                </a:r>
                <a:endParaRPr lang="zh-CN" altLang="en-US" sz="2800" dirty="0">
                  <a:latin typeface="+mn-ea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  <a:latin typeface="+mn-ea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546392" y="1941245"/>
                <a:ext cx="4570482" cy="42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其它黑恶势力违法犯罪行为及其“保护伞”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dministrator\Desktop\PNG导出\5948d067c03f7_0005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215" y="5191760"/>
            <a:ext cx="551878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PNG导出\5948d067c03f7_0009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600" y="4368316"/>
            <a:ext cx="7670966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PNG导出\5948d067c03f7_0004_888pic.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" y="5669280"/>
            <a:ext cx="7374890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52" y="4204314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0415" y="2660650"/>
            <a:ext cx="6268720" cy="19177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83851" y="3297173"/>
            <a:ext cx="4754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依法严厉打击黑恶势力</a:t>
            </a:r>
          </a:p>
        </p:txBody>
      </p:sp>
      <p:sp>
        <p:nvSpPr>
          <p:cNvPr id="6" name="矩形 5"/>
          <p:cNvSpPr/>
          <p:nvPr/>
        </p:nvSpPr>
        <p:spPr>
          <a:xfrm>
            <a:off x="5116830" y="1983105"/>
            <a:ext cx="19767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第四部分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922" y="2812923"/>
            <a:ext cx="2886178" cy="3816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7" y="628340"/>
            <a:ext cx="1159885" cy="116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1960" y="232410"/>
            <a:ext cx="11161395" cy="559752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800991" y="446676"/>
            <a:ext cx="6802120" cy="5169535"/>
            <a:chOff x="3609646" y="1575260"/>
            <a:chExt cx="6802154" cy="4378901"/>
          </a:xfrm>
        </p:grpSpPr>
        <p:sp>
          <p:nvSpPr>
            <p:cNvPr id="9" name="矩形 8"/>
            <p:cNvSpPr/>
            <p:nvPr/>
          </p:nvSpPr>
          <p:spPr>
            <a:xfrm>
              <a:off x="3609646" y="1575260"/>
              <a:ext cx="6802154" cy="437890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741726" y="1575260"/>
              <a:ext cx="6349250" cy="4378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我们要牢固树立以人民为中心的发展思想，坚持以人民期盼为念、为人民利益而战，依法严厉打击黑恶势力犯罪，坚决打出声威、打出实效。结合实际采取针对性更强、操作性更有力的措施，强力推进专项行动见成效、出战果，力争在最短时间内挖出一批黑恶线索、严惩一批黑恶犯罪，坚持打击处置恶势力的保护伞，以助推反腐败斗争取得新成效；坚持“打早、打小、打苗头”和“露头就打”原则，通过摸排深挖，已经构成黑社会性质组织犯罪，要举全局之力，组织精兵强将，传导压力，强化措施，加大投入，精准打击，确保“扫黑除恶”专项斗争取得实实在在的成效</a:t>
              </a: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。 </a:t>
              </a: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79"/>
          <a:stretch>
            <a:fillRect/>
          </a:stretch>
        </p:blipFill>
        <p:spPr>
          <a:xfrm>
            <a:off x="246710" y="1207374"/>
            <a:ext cx="4554446" cy="5264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431852"/>
            <a:ext cx="12192000" cy="24651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4" y="1924729"/>
            <a:ext cx="390051" cy="55195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81455" y="1987550"/>
            <a:ext cx="3228975" cy="488950"/>
            <a:chOff x="7553738" y="2050705"/>
            <a:chExt cx="3578087" cy="516834"/>
          </a:xfrm>
        </p:grpSpPr>
        <p:sp>
          <p:nvSpPr>
            <p:cNvPr id="6" name="圆角矩形 5"/>
            <p:cNvSpPr/>
            <p:nvPr/>
          </p:nvSpPr>
          <p:spPr>
            <a:xfrm>
              <a:off x="7553738" y="2050705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30"/>
            <p:cNvSpPr txBox="1"/>
            <p:nvPr/>
          </p:nvSpPr>
          <p:spPr>
            <a:xfrm>
              <a:off x="7591317" y="2065037"/>
              <a:ext cx="2790386" cy="42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一、什么是扫黑除恶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18877" y="2783779"/>
            <a:ext cx="3165823" cy="457285"/>
            <a:chOff x="7553738" y="2930980"/>
            <a:chExt cx="3578087" cy="516834"/>
          </a:xfrm>
        </p:grpSpPr>
        <p:sp>
          <p:nvSpPr>
            <p:cNvPr id="26" name="圆角矩形 25"/>
            <p:cNvSpPr/>
            <p:nvPr/>
          </p:nvSpPr>
          <p:spPr>
            <a:xfrm>
              <a:off x="7553738" y="2930980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33"/>
            <p:cNvSpPr txBox="1"/>
            <p:nvPr/>
          </p:nvSpPr>
          <p:spPr>
            <a:xfrm>
              <a:off x="7591317" y="2932060"/>
              <a:ext cx="2503309" cy="450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二、了解黑恶势力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80370" y="3627092"/>
            <a:ext cx="3230880" cy="457285"/>
            <a:chOff x="7510217" y="3789239"/>
            <a:chExt cx="3651616" cy="516834"/>
          </a:xfrm>
        </p:grpSpPr>
        <p:sp>
          <p:nvSpPr>
            <p:cNvPr id="24" name="圆角矩形 23"/>
            <p:cNvSpPr/>
            <p:nvPr/>
          </p:nvSpPr>
          <p:spPr>
            <a:xfrm>
              <a:off x="7553738" y="3789239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36"/>
            <p:cNvSpPr txBox="1"/>
            <p:nvPr/>
          </p:nvSpPr>
          <p:spPr>
            <a:xfrm>
              <a:off x="7510217" y="3879102"/>
              <a:ext cx="3651616" cy="381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三、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学校周边可能存在的黑恶势力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98846" y="4450554"/>
            <a:ext cx="3571240" cy="707177"/>
            <a:chOff x="7418094" y="4494397"/>
            <a:chExt cx="4036299" cy="799269"/>
          </a:xfrm>
        </p:grpSpPr>
        <p:sp>
          <p:nvSpPr>
            <p:cNvPr id="36" name="圆角矩形 35"/>
            <p:cNvSpPr/>
            <p:nvPr/>
          </p:nvSpPr>
          <p:spPr>
            <a:xfrm>
              <a:off x="7418094" y="4494397"/>
              <a:ext cx="3849699" cy="516739"/>
            </a:xfrm>
            <a:prstGeom prst="roundRect">
              <a:avLst>
                <a:gd name="adj" fmla="val 29488"/>
              </a:avLst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9"/>
            <p:cNvSpPr txBox="1"/>
            <p:nvPr/>
          </p:nvSpPr>
          <p:spPr>
            <a:xfrm>
              <a:off x="7591058" y="4494874"/>
              <a:ext cx="3863335" cy="79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四、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依法严厉打击黑恶势力</a:t>
              </a:r>
              <a:endParaRPr lang="zh-CN" altLang="en-US" sz="2000" b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endParaRPr lang="zh-CN" altLang="en-US" sz="2000" b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775910"/>
            <a:ext cx="390051" cy="55195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627092"/>
            <a:ext cx="390051" cy="55195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440181"/>
            <a:ext cx="390051" cy="551959"/>
          </a:xfrm>
          <a:prstGeom prst="rect">
            <a:avLst/>
          </a:prstGeom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552178" y="460273"/>
            <a:ext cx="2459833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7200" dirty="0">
                <a:solidFill>
                  <a:srgbClr val="00B050"/>
                </a:solidFill>
                <a:latin typeface="+mj-ea"/>
                <a:ea typeface="+mj-ea"/>
              </a:rPr>
              <a:t>目 录</a:t>
            </a:r>
          </a:p>
        </p:txBody>
      </p:sp>
      <p:pic>
        <p:nvPicPr>
          <p:cNvPr id="41" name="图片 40" descr="65476567688c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045" y="657860"/>
            <a:ext cx="7426325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26602" y="159798"/>
            <a:ext cx="13671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E0F1F9"/>
                </a:solidFill>
              </a:rPr>
              <a:t>https://www.ypppt.com/</a:t>
            </a:r>
            <a:endParaRPr lang="zh-CN" altLang="en-US" sz="700" dirty="0">
              <a:solidFill>
                <a:srgbClr val="E0F1F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8330" y="1178560"/>
            <a:ext cx="11161395" cy="522414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719241" y="2086019"/>
            <a:ext cx="6802154" cy="3701169"/>
            <a:chOff x="4719241" y="2086019"/>
            <a:chExt cx="6802154" cy="3701169"/>
          </a:xfrm>
        </p:grpSpPr>
        <p:sp>
          <p:nvSpPr>
            <p:cNvPr id="9" name="矩形 8"/>
            <p:cNvSpPr/>
            <p:nvPr/>
          </p:nvSpPr>
          <p:spPr>
            <a:xfrm>
              <a:off x="4719241" y="2086019"/>
              <a:ext cx="6802154" cy="370116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945693" y="2274609"/>
              <a:ext cx="6349250" cy="3507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800" dirty="0">
                  <a:latin typeface="+mj-ea"/>
                  <a:ea typeface="+mj-ea"/>
                </a:rPr>
                <a:t>黑恶势力阻碍个人和社会的发展与进步。反对黑恶势力的斗争是正义与邪恶的斗争</a:t>
              </a:r>
              <a:r>
                <a:rPr lang="en-US" altLang="zh-CN" sz="1800" dirty="0">
                  <a:latin typeface="+mj-ea"/>
                  <a:ea typeface="+mj-ea"/>
                </a:rPr>
                <a:t>,</a:t>
              </a:r>
              <a:r>
                <a:rPr lang="zh-CN" altLang="en-US" sz="1800" dirty="0">
                  <a:latin typeface="+mj-ea"/>
                  <a:ea typeface="+mj-ea"/>
                </a:rPr>
                <a:t>也是长期复杂艰巨的政治任务。为了我们及家人美好的明天</a:t>
              </a:r>
              <a:r>
                <a:rPr lang="en-US" altLang="zh-CN" sz="1800" dirty="0">
                  <a:latin typeface="+mj-ea"/>
                  <a:ea typeface="+mj-ea"/>
                </a:rPr>
                <a:t>,</a:t>
              </a:r>
              <a:r>
                <a:rPr lang="zh-CN" altLang="en-US" sz="1800" dirty="0">
                  <a:latin typeface="+mj-ea"/>
                  <a:ea typeface="+mj-ea"/>
                </a:rPr>
                <a:t>我们定要正确认识黑恶势力的危害</a:t>
              </a:r>
              <a:r>
                <a:rPr lang="en-US" altLang="zh-CN" sz="1800" dirty="0">
                  <a:latin typeface="+mj-ea"/>
                  <a:ea typeface="+mj-ea"/>
                </a:rPr>
                <a:t>,</a:t>
              </a:r>
              <a:r>
                <a:rPr lang="zh-CN" altLang="en-US" sz="1800" dirty="0">
                  <a:latin typeface="+mj-ea"/>
                  <a:ea typeface="+mj-ea"/>
                </a:rPr>
                <a:t>努力提高自己明辨是非的能力</a:t>
              </a:r>
              <a:r>
                <a:rPr lang="en-US" altLang="zh-CN" sz="1800" dirty="0">
                  <a:latin typeface="+mj-ea"/>
                  <a:ea typeface="+mj-ea"/>
                </a:rPr>
                <a:t>,</a:t>
              </a:r>
              <a:r>
                <a:rPr lang="zh-CN" altLang="en-US" sz="1800" dirty="0">
                  <a:latin typeface="+mj-ea"/>
                  <a:ea typeface="+mj-ea"/>
                </a:rPr>
                <a:t>杜绝盲目从众</a:t>
              </a:r>
              <a:r>
                <a:rPr lang="en-US" altLang="zh-CN" sz="1800" dirty="0">
                  <a:latin typeface="+mj-ea"/>
                  <a:ea typeface="+mj-ea"/>
                </a:rPr>
                <a:t>,</a:t>
              </a:r>
              <a:r>
                <a:rPr lang="zh-CN" altLang="en-US" sz="1800" dirty="0">
                  <a:latin typeface="+mj-ea"/>
                  <a:ea typeface="+mj-ea"/>
                </a:rPr>
                <a:t>远离黑恶势力。</a:t>
              </a:r>
              <a:endParaRPr lang="en-US" altLang="zh-CN" sz="1800" dirty="0">
                <a:latin typeface="+mj-ea"/>
                <a:ea typeface="+mj-ea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600" b="0" dirty="0">
                <a:latin typeface="+mj-ea"/>
                <a:ea typeface="+mj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危害：黑恶势力犯罪不仅对社会</a:t>
              </a: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秩序</a:t>
              </a:r>
              <a:endParaRPr lang="en-US" altLang="zh-CN" sz="2000" dirty="0" smtClean="0">
                <a:solidFill>
                  <a:srgbClr val="049AAB"/>
                </a:solidFill>
                <a:latin typeface="+mj-ea"/>
                <a:ea typeface="+mj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造成</a:t>
              </a: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严重破坏</a:t>
              </a:r>
              <a:r>
                <a:rPr lang="en-US" altLang="zh-CN" sz="2000" dirty="0">
                  <a:solidFill>
                    <a:srgbClr val="049AAB"/>
                  </a:solidFill>
                  <a:latin typeface="+mj-ea"/>
                  <a:ea typeface="+mj-ea"/>
                </a:rPr>
                <a:t>,</a:t>
              </a: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如果继续蔓延</a:t>
              </a:r>
              <a:r>
                <a:rPr lang="en-US" altLang="zh-CN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,</a:t>
              </a: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并</a:t>
              </a: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与其他</a:t>
              </a: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违法</a:t>
              </a:r>
              <a:endParaRPr lang="en-US" altLang="zh-CN" sz="2000" dirty="0" smtClean="0">
                <a:solidFill>
                  <a:srgbClr val="049AAB"/>
                </a:solidFill>
                <a:latin typeface="+mj-ea"/>
                <a:ea typeface="+mj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犯罪</a:t>
              </a: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活动合流</a:t>
              </a:r>
              <a:r>
                <a:rPr lang="en-US" altLang="zh-CN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,</a:t>
              </a: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将</a:t>
              </a: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严重影响社会安全与稳定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2"/>
          <a:stretch>
            <a:fillRect/>
          </a:stretch>
        </p:blipFill>
        <p:spPr>
          <a:xfrm>
            <a:off x="164795" y="1744579"/>
            <a:ext cx="4554446" cy="4860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4985" y="946150"/>
            <a:ext cx="11161395" cy="522414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7955" y="2276032"/>
            <a:ext cx="806489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“零容忍、零懈怠”</a:t>
            </a:r>
            <a:r>
              <a:rPr lang="en-US" altLang="zh-CN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,</a:t>
            </a: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是我们的态度！</a:t>
            </a: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“严打击、不放过”</a:t>
            </a:r>
            <a:r>
              <a:rPr lang="en-US" altLang="zh-CN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,</a:t>
            </a: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是我们的决心！</a:t>
            </a: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“治安稳、环境优”</a:t>
            </a:r>
            <a:r>
              <a:rPr lang="en-US" altLang="zh-CN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,</a:t>
            </a: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是我们的目标！</a:t>
            </a:r>
            <a:endParaRPr lang="zh-CN" altLang="en-US" sz="3200" dirty="0">
              <a:solidFill>
                <a:srgbClr val="049AAB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81375" y="1169035"/>
            <a:ext cx="447865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面对黑恶势力</a:t>
            </a:r>
          </a:p>
        </p:txBody>
      </p:sp>
      <p:pic>
        <p:nvPicPr>
          <p:cNvPr id="4" name="图片 3" descr="3565478999000-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65" y="-3561080"/>
            <a:ext cx="6661150" cy="10057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65476567688c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190" y="974090"/>
            <a:ext cx="4430395" cy="47212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53490" y="3818255"/>
            <a:ext cx="5676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远离黑暗势力</a:t>
            </a:r>
          </a:p>
        </p:txBody>
      </p:sp>
      <p:sp>
        <p:nvSpPr>
          <p:cNvPr id="4" name="矩形 3"/>
          <p:cNvSpPr/>
          <p:nvPr/>
        </p:nvSpPr>
        <p:spPr>
          <a:xfrm>
            <a:off x="921841" y="1960245"/>
            <a:ext cx="634019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不与黑暗势力同行</a:t>
            </a:r>
          </a:p>
        </p:txBody>
      </p:sp>
      <p:sp>
        <p:nvSpPr>
          <p:cNvPr id="34" name="矩形 33"/>
          <p:cNvSpPr/>
          <p:nvPr/>
        </p:nvSpPr>
        <p:spPr>
          <a:xfrm>
            <a:off x="337820" y="664845"/>
            <a:ext cx="7405370" cy="51409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65000"/>
                  </a:schemeClr>
                </a:solidFill>
              </a:ln>
              <a:noFill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2405" y="457200"/>
            <a:ext cx="7696200" cy="55556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65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b="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b="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b="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b="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b="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b="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b="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b="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b="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b="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b="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b="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32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dministrator\Desktop\PNG导出\5948d067c03f7_0005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215" y="5191760"/>
            <a:ext cx="551878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PNG导出\5948d067c03f7_0009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940" y="4381651"/>
            <a:ext cx="7670966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PNG导出\5948d067c03f7_0004_888pic.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" y="5669280"/>
            <a:ext cx="7374890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2" y="4147799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35" y="2907030"/>
            <a:ext cx="5394960" cy="16503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56546" y="3316858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什么是扫黑除恶</a:t>
            </a:r>
            <a:endParaRPr lang="zh-CN" altLang="en-US" sz="4800" b="0" dirty="0">
              <a:solidFill>
                <a:srgbClr val="049AAB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50460" y="1980565"/>
            <a:ext cx="250571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第一部分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922" y="2826258"/>
            <a:ext cx="2886178" cy="3816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7" y="628340"/>
            <a:ext cx="1159885" cy="116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9085" y="40005"/>
            <a:ext cx="7924165" cy="613346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507865" y="1369060"/>
            <a:ext cx="7082155" cy="4498316"/>
            <a:chOff x="4683146" y="2635708"/>
            <a:chExt cx="6802154" cy="3573235"/>
          </a:xfrm>
        </p:grpSpPr>
        <p:sp>
          <p:nvSpPr>
            <p:cNvPr id="54" name="矩形 53"/>
            <p:cNvSpPr/>
            <p:nvPr/>
          </p:nvSpPr>
          <p:spPr>
            <a:xfrm>
              <a:off x="4683146" y="2635777"/>
              <a:ext cx="6802154" cy="357316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776491" y="2635708"/>
              <a:ext cx="6482747" cy="3336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rgbClr val="24773F"/>
                  </a:solidFill>
                  <a:latin typeface="+mn-ea"/>
                </a:rPr>
                <a:t>扫黑除恶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一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词来源于中共中央、国务院在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2018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年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1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月发出的</a:t>
              </a:r>
              <a:r>
                <a:rPr lang="en-US" altLang="zh-CN" sz="1800" dirty="0">
                  <a:solidFill>
                    <a:srgbClr val="049AAB"/>
                  </a:solidFill>
                  <a:latin typeface="+mn-ea"/>
                  <a:ea typeface="+mn-ea"/>
                </a:rPr>
                <a:t>《</a:t>
              </a:r>
              <a:r>
                <a:rPr lang="zh-CN" altLang="en-US" sz="1800" dirty="0">
                  <a:solidFill>
                    <a:srgbClr val="049AAB"/>
                  </a:solidFill>
                  <a:latin typeface="+mn-ea"/>
                  <a:ea typeface="+mn-ea"/>
                </a:rPr>
                <a:t>关于开展扫黑除恶专项斗争的通知</a:t>
              </a:r>
              <a:r>
                <a:rPr lang="en-US" altLang="zh-CN" sz="1800" dirty="0">
                  <a:solidFill>
                    <a:srgbClr val="049AAB"/>
                  </a:solidFill>
                  <a:latin typeface="+mn-ea"/>
                  <a:ea typeface="+mn-ea"/>
                </a:rPr>
                <a:t>》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。对比过去，这次“扫黑”比“打黑”更加全面深入，是由党中央、国务院专门印发通知，整合多部门力量，集党和国家之力要把这个问题解决好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。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  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  </a:t>
              </a:r>
              <a:r>
                <a:rPr lang="zh-CN" altLang="en-US" sz="2000" dirty="0">
                  <a:solidFill>
                    <a:srgbClr val="69B037"/>
                  </a:solidFill>
                  <a:latin typeface="+mn-ea"/>
                  <a:ea typeface="+mn-ea"/>
                </a:rPr>
                <a:t>“</a:t>
              </a:r>
              <a:r>
                <a:rPr lang="zh-CN" altLang="en-US" sz="2000" dirty="0">
                  <a:solidFill>
                    <a:srgbClr val="C00000"/>
                  </a:solidFill>
                  <a:latin typeface="+mn-ea"/>
                  <a:ea typeface="+mn-ea"/>
                </a:rPr>
                <a:t>扫</a:t>
              </a:r>
              <a:r>
                <a:rPr lang="zh-CN" altLang="en-US" sz="2000" b="0" dirty="0">
                  <a:solidFill>
                    <a:srgbClr val="69B037"/>
                  </a:solidFill>
                  <a:latin typeface="+mn-ea"/>
                  <a:ea typeface="+mn-ea"/>
                </a:rPr>
                <a:t>黑除恶</a:t>
              </a:r>
              <a:r>
                <a:rPr lang="zh-CN" altLang="en-US" sz="2000" dirty="0">
                  <a:solidFill>
                    <a:srgbClr val="69B037"/>
                  </a:solidFill>
                  <a:latin typeface="+mn-ea"/>
                  <a:ea typeface="+mn-ea"/>
                </a:rPr>
                <a:t>”、“</a:t>
              </a:r>
              <a:r>
                <a:rPr lang="zh-CN" altLang="en-US" sz="2000" dirty="0">
                  <a:solidFill>
                    <a:srgbClr val="C00000"/>
                  </a:solidFill>
                  <a:latin typeface="+mn-ea"/>
                  <a:ea typeface="+mn-ea"/>
                </a:rPr>
                <a:t>打</a:t>
              </a:r>
              <a:r>
                <a:rPr lang="zh-CN" altLang="en-US" sz="2000" b="0" dirty="0">
                  <a:solidFill>
                    <a:srgbClr val="69B037"/>
                  </a:solidFill>
                  <a:latin typeface="+mn-ea"/>
                  <a:ea typeface="+mn-ea"/>
                </a:rPr>
                <a:t>黑除恶</a:t>
              </a:r>
              <a:r>
                <a:rPr lang="zh-CN" altLang="en-US" sz="2000" dirty="0" smtClean="0">
                  <a:solidFill>
                    <a:srgbClr val="69B037"/>
                  </a:solidFill>
                  <a:latin typeface="+mn-ea"/>
                  <a:ea typeface="+mn-ea"/>
                </a:rPr>
                <a:t>”</a:t>
              </a:r>
              <a:endParaRPr lang="en-US" altLang="zh-CN" sz="1800" dirty="0" smtClean="0">
                <a:solidFill>
                  <a:srgbClr val="69B037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        一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字之差，意味着在广度、深度、力度方面提出了更高的要求，彰显了党中央除恶务尽，坚决将黑恶势力的嚣张气焰打下去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，切实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保障人民安居乐业、社会安定有序、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国家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长治久安的坚强决心和信心。 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010" y="497205"/>
            <a:ext cx="4554220" cy="58921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263640" y="422910"/>
            <a:ext cx="3641090" cy="946254"/>
            <a:chOff x="6212257" y="1437778"/>
            <a:chExt cx="3641376" cy="939133"/>
          </a:xfrm>
        </p:grpSpPr>
        <p:grpSp>
          <p:nvGrpSpPr>
            <p:cNvPr id="21" name="组合 20"/>
            <p:cNvGrpSpPr/>
            <p:nvPr/>
          </p:nvGrpSpPr>
          <p:grpSpPr>
            <a:xfrm>
              <a:off x="6212257" y="1437778"/>
              <a:ext cx="3593492" cy="915081"/>
              <a:chOff x="2638947" y="872620"/>
              <a:chExt cx="4848341" cy="1234627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757400" y="972021"/>
                <a:ext cx="996988" cy="1006832"/>
                <a:chOff x="3338344" y="1506649"/>
                <a:chExt cx="996988" cy="1006832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3338344" y="1506649"/>
                  <a:ext cx="996988" cy="1006832"/>
                  <a:chOff x="900020" y="1346266"/>
                  <a:chExt cx="1118796" cy="1129843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900020" y="1357313"/>
                    <a:ext cx="1118796" cy="111879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 b="0">
                      <a:solidFill>
                        <a:srgbClr val="049AAB"/>
                      </a:solidFill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endParaRPr>
                  </a:p>
                </p:txBody>
              </p:sp>
              <p:cxnSp>
                <p:nvCxnSpPr>
                  <p:cNvPr id="49" name="直接连接符 48"/>
                  <p:cNvCxnSpPr/>
                  <p:nvPr/>
                </p:nvCxnSpPr>
                <p:spPr>
                  <a:xfrm>
                    <a:off x="900020" y="1346266"/>
                    <a:ext cx="1118796" cy="11298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/>
                  <p:cNvCxnSpPr/>
                  <p:nvPr/>
                </p:nvCxnSpPr>
                <p:spPr>
                  <a:xfrm flipH="1">
                    <a:off x="900020" y="1357313"/>
                    <a:ext cx="1118796" cy="111879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直接连接符 45"/>
                <p:cNvCxnSpPr>
                  <a:stCxn id="48" idx="1"/>
                  <a:endCxn id="48" idx="3"/>
                </p:cNvCxnSpPr>
                <p:nvPr/>
              </p:nvCxnSpPr>
              <p:spPr>
                <a:xfrm>
                  <a:off x="3338344" y="2014987"/>
                  <a:ext cx="99698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>
                  <a:stCxn id="48" idx="0"/>
                  <a:endCxn id="48" idx="2"/>
                </p:cNvCxnSpPr>
                <p:nvPr/>
              </p:nvCxnSpPr>
              <p:spPr>
                <a:xfrm>
                  <a:off x="3836838" y="1516493"/>
                  <a:ext cx="0" cy="9969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22"/>
              <p:cNvGrpSpPr/>
              <p:nvPr/>
            </p:nvGrpSpPr>
            <p:grpSpPr>
              <a:xfrm>
                <a:off x="4005287" y="972021"/>
                <a:ext cx="996988" cy="1006832"/>
                <a:chOff x="3338344" y="1506649"/>
                <a:chExt cx="996988" cy="1006832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3338344" y="1506649"/>
                  <a:ext cx="996988" cy="1006832"/>
                  <a:chOff x="900020" y="1346266"/>
                  <a:chExt cx="1118796" cy="1129843"/>
                </a:xfrm>
              </p:grpSpPr>
              <p:sp>
                <p:nvSpPr>
                  <p:cNvPr id="42" name="矩形 41"/>
                  <p:cNvSpPr/>
                  <p:nvPr/>
                </p:nvSpPr>
                <p:spPr>
                  <a:xfrm>
                    <a:off x="900020" y="1357313"/>
                    <a:ext cx="1118796" cy="111879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 b="0">
                      <a:solidFill>
                        <a:srgbClr val="049AAB"/>
                      </a:solidFill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endParaRPr>
                  </a:p>
                </p:txBody>
              </p: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900020" y="1346266"/>
                    <a:ext cx="1118796" cy="11298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/>
                  <p:nvPr/>
                </p:nvCxnSpPr>
                <p:spPr>
                  <a:xfrm flipH="1">
                    <a:off x="900020" y="1357313"/>
                    <a:ext cx="1118796" cy="111879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直接连接符 39"/>
                <p:cNvCxnSpPr>
                  <a:stCxn id="42" idx="1"/>
                  <a:endCxn id="42" idx="3"/>
                </p:cNvCxnSpPr>
                <p:nvPr/>
              </p:nvCxnSpPr>
              <p:spPr>
                <a:xfrm>
                  <a:off x="3338344" y="2014987"/>
                  <a:ext cx="99698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>
                  <a:stCxn id="42" idx="0"/>
                  <a:endCxn id="42" idx="2"/>
                </p:cNvCxnSpPr>
                <p:nvPr/>
              </p:nvCxnSpPr>
              <p:spPr>
                <a:xfrm>
                  <a:off x="3836838" y="1516493"/>
                  <a:ext cx="0" cy="9969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组合 23"/>
              <p:cNvGrpSpPr/>
              <p:nvPr/>
            </p:nvGrpSpPr>
            <p:grpSpPr>
              <a:xfrm>
                <a:off x="5253172" y="972021"/>
                <a:ext cx="996988" cy="1006832"/>
                <a:chOff x="3338344" y="1506649"/>
                <a:chExt cx="996988" cy="1006832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3338344" y="1506649"/>
                  <a:ext cx="996988" cy="1006832"/>
                  <a:chOff x="900020" y="1346266"/>
                  <a:chExt cx="1118796" cy="1129843"/>
                </a:xfrm>
              </p:grpSpPr>
              <p:sp>
                <p:nvSpPr>
                  <p:cNvPr id="36" name="矩形 35"/>
                  <p:cNvSpPr/>
                  <p:nvPr/>
                </p:nvSpPr>
                <p:spPr>
                  <a:xfrm>
                    <a:off x="900020" y="1357313"/>
                    <a:ext cx="1118796" cy="111879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 b="0">
                      <a:solidFill>
                        <a:srgbClr val="049AAB"/>
                      </a:solidFill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endParaRPr>
                  </a:p>
                </p:txBody>
              </p:sp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900020" y="1346266"/>
                    <a:ext cx="1118796" cy="11298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 flipH="1">
                    <a:off x="900020" y="1357313"/>
                    <a:ext cx="1118796" cy="111879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" name="直接连接符 33"/>
                <p:cNvCxnSpPr>
                  <a:stCxn id="36" idx="1"/>
                  <a:endCxn id="36" idx="3"/>
                </p:cNvCxnSpPr>
                <p:nvPr/>
              </p:nvCxnSpPr>
              <p:spPr>
                <a:xfrm>
                  <a:off x="3338344" y="2014987"/>
                  <a:ext cx="99698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>
                  <a:stCxn id="36" idx="0"/>
                  <a:endCxn id="36" idx="2"/>
                </p:cNvCxnSpPr>
                <p:nvPr/>
              </p:nvCxnSpPr>
              <p:spPr>
                <a:xfrm>
                  <a:off x="3836838" y="1516493"/>
                  <a:ext cx="0" cy="9969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/>
              <p:cNvGrpSpPr/>
              <p:nvPr/>
            </p:nvGrpSpPr>
            <p:grpSpPr>
              <a:xfrm>
                <a:off x="6490300" y="972021"/>
                <a:ext cx="996988" cy="1006832"/>
                <a:chOff x="3338344" y="1506649"/>
                <a:chExt cx="996988" cy="1006832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>
                  <a:off x="3338344" y="1506649"/>
                  <a:ext cx="996988" cy="1006832"/>
                  <a:chOff x="900020" y="1346266"/>
                  <a:chExt cx="1118796" cy="1129843"/>
                </a:xfrm>
              </p:grpSpPr>
              <p:sp>
                <p:nvSpPr>
                  <p:cNvPr id="30" name="矩形 29"/>
                  <p:cNvSpPr/>
                  <p:nvPr/>
                </p:nvSpPr>
                <p:spPr>
                  <a:xfrm>
                    <a:off x="900020" y="1357313"/>
                    <a:ext cx="1118796" cy="111879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 b="0">
                      <a:solidFill>
                        <a:srgbClr val="049AAB"/>
                      </a:solidFill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endParaRPr>
                  </a:p>
                </p:txBody>
              </p:sp>
              <p:cxnSp>
                <p:nvCxnSpPr>
                  <p:cNvPr id="31" name="直接连接符 30"/>
                  <p:cNvCxnSpPr/>
                  <p:nvPr/>
                </p:nvCxnSpPr>
                <p:spPr>
                  <a:xfrm>
                    <a:off x="900020" y="1346266"/>
                    <a:ext cx="1118796" cy="11298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 flipH="1">
                    <a:off x="900020" y="1357313"/>
                    <a:ext cx="1118796" cy="111879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直接连接符 27"/>
                <p:cNvCxnSpPr>
                  <a:stCxn id="30" idx="1"/>
                  <a:endCxn id="30" idx="3"/>
                </p:cNvCxnSpPr>
                <p:nvPr/>
              </p:nvCxnSpPr>
              <p:spPr>
                <a:xfrm>
                  <a:off x="3338344" y="2014987"/>
                  <a:ext cx="99698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>
                  <a:stCxn id="30" idx="0"/>
                  <a:endCxn id="30" idx="2"/>
                </p:cNvCxnSpPr>
                <p:nvPr/>
              </p:nvCxnSpPr>
              <p:spPr>
                <a:xfrm>
                  <a:off x="3836838" y="1516493"/>
                  <a:ext cx="0" cy="9969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文本框 25"/>
              <p:cNvSpPr txBox="1"/>
              <p:nvPr/>
            </p:nvSpPr>
            <p:spPr>
              <a:xfrm>
                <a:off x="2638947" y="872620"/>
                <a:ext cx="1126199" cy="1234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5400" b="0" dirty="0" smtClean="0">
                    <a:solidFill>
                      <a:srgbClr val="049AAB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  <a:cs typeface="微软雅黑" panose="020B0503020204020204" pitchFamily="34" charset="-122"/>
                  </a:rPr>
                  <a:t>扫</a:t>
                </a:r>
                <a:endParaRPr kumimoji="1" lang="zh-CN" altLang="en-US" sz="5400" b="0" dirty="0">
                  <a:solidFill>
                    <a:srgbClr val="049AAB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7158832" y="1437778"/>
              <a:ext cx="834716" cy="915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sz="5400" b="0" dirty="0" smtClean="0">
                  <a:solidFill>
                    <a:srgbClr val="049AAB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微软雅黑" panose="020B0503020204020204" pitchFamily="34" charset="-122"/>
                </a:rPr>
                <a:t>黑</a:t>
              </a:r>
              <a:endParaRPr kumimoji="1" lang="zh-CN" altLang="en-US" sz="54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105407" y="1461830"/>
              <a:ext cx="834716" cy="915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sz="5400" b="0" dirty="0" smtClean="0">
                  <a:solidFill>
                    <a:srgbClr val="049AAB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微软雅黑" panose="020B0503020204020204" pitchFamily="34" charset="-122"/>
                </a:rPr>
                <a:t>除</a:t>
              </a:r>
              <a:endParaRPr kumimoji="1" lang="zh-CN" altLang="en-US" sz="54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018917" y="1437778"/>
              <a:ext cx="834716" cy="915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sz="5400" b="0" dirty="0" smtClean="0">
                  <a:solidFill>
                    <a:srgbClr val="049AAB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微软雅黑" panose="020B0503020204020204" pitchFamily="34" charset="-122"/>
                </a:rPr>
                <a:t>恶</a:t>
              </a:r>
              <a:endParaRPr kumimoji="1" lang="zh-CN" altLang="en-US" sz="54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2460" y="438785"/>
            <a:ext cx="11161395" cy="567817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77246" y="673675"/>
            <a:ext cx="10071612" cy="515678"/>
          </a:xfrm>
          <a:prstGeom prst="rect">
            <a:avLst/>
          </a:pr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0" dirty="0" smtClean="0">
                <a:solidFill>
                  <a:schemeClr val="bg1"/>
                </a:solidFill>
                <a:latin typeface="+mn-ea"/>
              </a:rPr>
              <a:t>  扫</a:t>
            </a:r>
            <a:r>
              <a:rPr lang="zh-CN" altLang="en-US" sz="2000" b="0" dirty="0">
                <a:solidFill>
                  <a:schemeClr val="bg1"/>
                </a:solidFill>
                <a:latin typeface="+mn-ea"/>
              </a:rPr>
              <a:t>黑除恶专项斗争的工作目标是什么？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20" y="587208"/>
            <a:ext cx="684512" cy="68861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35100" y="1432560"/>
            <a:ext cx="876998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人民群众安全感、满意度明显提升。黑恶势力违法犯罪特别是农村涉黑。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177245" y="2142812"/>
            <a:ext cx="10071613" cy="515678"/>
          </a:xfrm>
          <a:prstGeom prst="rect">
            <a:avLst/>
          </a:prstGeom>
          <a:solidFill>
            <a:srgbClr val="69B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0" dirty="0" smtClean="0">
                <a:solidFill>
                  <a:schemeClr val="bg1"/>
                </a:solidFill>
                <a:latin typeface="+mn-ea"/>
              </a:rPr>
              <a:t>  扫</a:t>
            </a:r>
            <a:r>
              <a:rPr lang="zh-CN" altLang="en-US" sz="2000" b="0" dirty="0">
                <a:solidFill>
                  <a:schemeClr val="bg1"/>
                </a:solidFill>
                <a:latin typeface="+mn-ea"/>
              </a:rPr>
              <a:t>黑除恶专项斗争的工作目标是什么？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20" y="1970620"/>
            <a:ext cx="684512" cy="68861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54455" y="2770505"/>
            <a:ext cx="1038098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要坚持党的领导、发挥政治优势；坚持人民主体地位、紧紧依靠群众；坚持综合治理、齐抓共管；坚持依法严惩、打早打小；坚持标本兼治、源头治理。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354297" y="4012033"/>
            <a:ext cx="10026007" cy="515678"/>
          </a:xfrm>
          <a:prstGeom prst="rect">
            <a:avLst/>
          </a:pr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0" dirty="0" smtClean="0">
                <a:solidFill>
                  <a:schemeClr val="bg1"/>
                </a:solidFill>
                <a:latin typeface="+mn-ea"/>
              </a:rPr>
              <a:t>  扫</a:t>
            </a:r>
            <a:r>
              <a:rPr lang="zh-CN" altLang="en-US" sz="2000" b="0" dirty="0">
                <a:solidFill>
                  <a:schemeClr val="bg1"/>
                </a:solidFill>
                <a:latin typeface="+mn-ea"/>
              </a:rPr>
              <a:t>黑除恶专项斗争的工作目标是什么？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27" y="3925566"/>
            <a:ext cx="684512" cy="6886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177407" y="4693650"/>
            <a:ext cx="1044155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spcBef>
                <a:spcPts val="1000"/>
              </a:spcBef>
            </a:pP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2018</a:t>
            </a: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日，中央政法委召开全国扫黑除恶专项斗争电视电话会议。中共中央政治局委员、中央政法委书记郭声琨出席会议并讲话。这次扫黑除恶专项斗争为期三年。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2" grpId="0" bldLvl="0" animBg="1"/>
      <p:bldP spid="14" grpId="0"/>
      <p:bldP spid="15" grpId="0" bldLvl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dministrator\Desktop\PNG导出\5948d067c03f7_0005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215" y="5191760"/>
            <a:ext cx="551878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PNG导出\5948d067c03f7_0009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600" y="4368316"/>
            <a:ext cx="7670966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PNG导出\5948d067c03f7_0004_888pic.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" y="5669280"/>
            <a:ext cx="7374890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52" y="4204314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15" y="2660650"/>
            <a:ext cx="5394960" cy="16503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47351" y="3013963"/>
            <a:ext cx="38404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8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了解黑</a:t>
            </a:r>
            <a:r>
              <a:rPr lang="zh-CN" altLang="en-US" sz="4800" b="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恶</a:t>
            </a:r>
            <a:r>
              <a:rPr lang="zh-CN" altLang="en-US" sz="48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势力</a:t>
            </a:r>
            <a:endParaRPr lang="zh-CN" altLang="en-US" sz="4800" b="0" dirty="0">
              <a:solidFill>
                <a:srgbClr val="049AAB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6489" y="1905894"/>
            <a:ext cx="20193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第二部分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922" y="2812923"/>
            <a:ext cx="2886178" cy="3816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7" y="628340"/>
            <a:ext cx="1159885" cy="116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79089" y="961508"/>
            <a:ext cx="10318115" cy="5108860"/>
            <a:chOff x="598749" y="1320283"/>
            <a:chExt cx="10318115" cy="5108860"/>
          </a:xfrm>
        </p:grpSpPr>
        <p:sp>
          <p:nvSpPr>
            <p:cNvPr id="17" name="矩形 16"/>
            <p:cNvSpPr/>
            <p:nvPr/>
          </p:nvSpPr>
          <p:spPr>
            <a:xfrm>
              <a:off x="598749" y="1521476"/>
              <a:ext cx="10318115" cy="4814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99085" y="1320283"/>
              <a:ext cx="9700320" cy="5015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形成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较稳定的犯罪组织，人数较多，有明确的组织者、领导者，骨干成员基本固定</a:t>
              </a: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有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组织地通过违法犯罪活动或者其他手段获取经济利益，具有一定的经济实力，以支持该组织的活动</a:t>
              </a: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以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暴力、威胁或者其他手段，有组织地多次进行违法犯罪活动，为非作恶，欺压、残害群众</a:t>
              </a: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通过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实施违法犯罪活动，或者利用国家工作人员的庇护或者纵容，称霸一方，在一定区域内或者行业内，形成非法控制或者重大恶劣影响，严重破坏经济、社会生活秩序</a:t>
              </a: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。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 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78759" y="6233066"/>
              <a:ext cx="10158192" cy="196077"/>
            </a:xfrm>
            <a:prstGeom prst="rect">
              <a:avLst/>
            </a:prstGeom>
            <a:solidFill>
              <a:srgbClr val="69B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3269" y="165752"/>
            <a:ext cx="9469677" cy="755904"/>
            <a:chOff x="842589" y="1198897"/>
            <a:chExt cx="9469677" cy="755904"/>
          </a:xfrm>
        </p:grpSpPr>
        <p:sp>
          <p:nvSpPr>
            <p:cNvPr id="12" name="矩形 11"/>
            <p:cNvSpPr/>
            <p:nvPr/>
          </p:nvSpPr>
          <p:spPr>
            <a:xfrm>
              <a:off x="842589" y="1329071"/>
              <a:ext cx="9469677" cy="625730"/>
            </a:xfrm>
            <a:prstGeom prst="rect">
              <a:avLst/>
            </a:prstGeom>
            <a:solidFill>
              <a:srgbClr val="69B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88634" y="1198897"/>
              <a:ext cx="7007046" cy="662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黑社会性质的组织应当同时具备以下特征：</a:t>
              </a:r>
            </a:p>
          </p:txBody>
        </p:sp>
      </p:grpSp>
      <p:pic>
        <p:nvPicPr>
          <p:cNvPr id="6" name="图片 5" descr="343543564657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595" y="3857625"/>
            <a:ext cx="3621405" cy="704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16256" y="-185420"/>
            <a:ext cx="11029949" cy="6417945"/>
            <a:chOff x="768560" y="880242"/>
            <a:chExt cx="11030006" cy="5576440"/>
          </a:xfrm>
        </p:grpSpPr>
        <p:sp>
          <p:nvSpPr>
            <p:cNvPr id="2" name="矩形 1"/>
            <p:cNvSpPr/>
            <p:nvPr/>
          </p:nvSpPr>
          <p:spPr>
            <a:xfrm>
              <a:off x="769194" y="2364355"/>
              <a:ext cx="10612677" cy="40923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948275" y="3170100"/>
              <a:ext cx="10168903" cy="2967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一</a:t>
              </a: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是具有一定的组织形式，人数较多（一般为</a:t>
              </a:r>
              <a:r>
                <a:rPr lang="en-US" altLang="zh-CN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3</a:t>
              </a: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人或</a:t>
              </a:r>
              <a:r>
                <a:rPr lang="en-US" altLang="zh-CN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3</a:t>
              </a: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人以上），有相对明确的组织者或首要分子，骨干成员基本固定</a:t>
              </a:r>
              <a:r>
                <a:rPr lang="zh-CN" altLang="en-US" sz="1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二是在一定区域或行业内，多次（一般为</a:t>
              </a:r>
              <a:r>
                <a:rPr lang="en-US" altLang="zh-CN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5</a:t>
              </a: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起或</a:t>
              </a:r>
              <a:r>
                <a:rPr lang="en-US" altLang="zh-CN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5</a:t>
              </a: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起以上）以暴力、威胁、滋扰等手段，有组织地实施敲诈勒索、强迫交易、聚众斗殴、寻衅滋事、故意伤害、组织容留妇女卖淫等违法犯罪活动，具有一定的公开性和暴力性</a:t>
              </a:r>
              <a:r>
                <a:rPr lang="zh-CN" altLang="en-US" sz="1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三是严重扰乱一定区域或行业的经济、社会生活秩序，造成恶劣的社会影响</a:t>
              </a:r>
              <a:r>
                <a:rPr lang="zh-CN" altLang="en-US" sz="1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四是一般无合法经济来源，经济实力较弱，没有大的经济实体，保护伞和关系网不明确，或层次较低。</a:t>
              </a:r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  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768560" y="1641117"/>
              <a:ext cx="10612676" cy="1324691"/>
            </a:xfrm>
            <a:prstGeom prst="rect">
              <a:avLst/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48275" y="1722271"/>
              <a:ext cx="8352134" cy="1162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0" dirty="0">
                  <a:solidFill>
                    <a:schemeClr val="bg1"/>
                  </a:solidFill>
                  <a:latin typeface="+mn-ea"/>
                  <a:ea typeface="+mn-ea"/>
                </a:rPr>
                <a:t>恶势力是指以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暴力、威胁、滋扰</a:t>
              </a:r>
              <a:r>
                <a:rPr lang="zh-CN" altLang="en-US" b="0" dirty="0">
                  <a:solidFill>
                    <a:schemeClr val="bg1"/>
                  </a:solidFill>
                  <a:latin typeface="+mn-ea"/>
                  <a:ea typeface="+mn-ea"/>
                </a:rPr>
                <a:t>等手段</a:t>
              </a:r>
              <a:r>
                <a:rPr lang="zh-CN" altLang="en-US" b="0" dirty="0" smtClean="0">
                  <a:solidFill>
                    <a:schemeClr val="bg1"/>
                  </a:solidFill>
                  <a:latin typeface="+mn-ea"/>
                  <a:ea typeface="+mn-ea"/>
                </a:rPr>
                <a:t>，在</a:t>
              </a:r>
              <a:r>
                <a:rPr lang="zh-CN" altLang="en-US" b="0" dirty="0">
                  <a:solidFill>
                    <a:schemeClr val="bg1"/>
                  </a:solidFill>
                  <a:latin typeface="+mn-ea"/>
                  <a:ea typeface="+mn-ea"/>
                </a:rPr>
                <a:t>一定区域内或行业内多次实施违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法犯罪活动，严重扰乱经济、社会生活秩序</a:t>
              </a:r>
              <a:r>
                <a:rPr lang="zh-CN" altLang="en-US" b="0" dirty="0">
                  <a:solidFill>
                    <a:schemeClr val="bg1"/>
                  </a:solidFill>
                  <a:latin typeface="+mn-ea"/>
                  <a:ea typeface="+mn-ea"/>
                </a:rPr>
                <a:t>，造成恶劣影响的犯罪组织。根据法学家的解释，“恶势力”应当同时具备以下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个特征：</a:t>
              </a:r>
              <a:endParaRPr lang="en-US" altLang="zh-CN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9195" y="6260605"/>
              <a:ext cx="10612676" cy="196077"/>
            </a:xfrm>
            <a:prstGeom prst="rect">
              <a:avLst/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00409" y="880242"/>
              <a:ext cx="2498157" cy="254873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240000">
            <a:off x="133350" y="665481"/>
            <a:ext cx="8385810" cy="5528310"/>
            <a:chOff x="535873" y="1005269"/>
            <a:chExt cx="7597140" cy="535432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720000">
              <a:off x="535873" y="1005269"/>
              <a:ext cx="7597140" cy="535432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 rot="21300000">
              <a:off x="1746405" y="1702458"/>
              <a:ext cx="3832136" cy="3218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同学们身边有没有</a:t>
              </a:r>
              <a:endParaRPr lang="en-US" altLang="zh-CN" sz="2800" b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</a:t>
              </a:r>
              <a:r>
                <a:rPr lang="zh-CN" altLang="en-US" sz="2800" b="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知道哪些黑恶势力</a:t>
              </a:r>
              <a:r>
                <a:rPr lang="zh-CN" altLang="en-US" sz="2800" b="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en-US" altLang="zh-CN" sz="2800" b="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0" dirty="0" smtClean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黑</a:t>
              </a:r>
              <a:r>
                <a:rPr lang="zh-CN" altLang="en-US" sz="2800" b="0" dirty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恶势力团伙、</a:t>
              </a:r>
              <a:r>
                <a:rPr lang="zh-CN" altLang="en-US" sz="2800" b="0" dirty="0" smtClean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</a:t>
              </a:r>
              <a:r>
                <a:rPr lang="zh-CN" altLang="en-US" sz="2800" b="0" dirty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的小混混、</a:t>
              </a:r>
              <a:r>
                <a:rPr lang="zh-CN" altLang="en-US" sz="2800" b="0" dirty="0" smtClean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街道</a:t>
              </a:r>
              <a:r>
                <a:rPr lang="zh-CN" altLang="en-US" sz="2800" b="0" dirty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、社区</a:t>
              </a:r>
              <a:r>
                <a:rPr lang="zh-CN" altLang="en-US" sz="2800" b="0" dirty="0" smtClean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、村</a:t>
              </a:r>
              <a:r>
                <a:rPr lang="zh-CN" altLang="en-US" sz="2800" b="0" dirty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组内的恶霸等等。</a:t>
              </a:r>
            </a:p>
          </p:txBody>
        </p:sp>
      </p:grpSp>
      <p:pic>
        <p:nvPicPr>
          <p:cNvPr id="4" name="图片 3" descr="123412434324c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540" y="274320"/>
            <a:ext cx="3007995" cy="4512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自定义 44-工行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C7000C"/>
      </a:accent1>
      <a:accent2>
        <a:srgbClr val="C7000C"/>
      </a:accent2>
      <a:accent3>
        <a:srgbClr val="C7000C"/>
      </a:accent3>
      <a:accent4>
        <a:srgbClr val="C7000C"/>
      </a:accent4>
      <a:accent5>
        <a:srgbClr val="C7000C"/>
      </a:accent5>
      <a:accent6>
        <a:srgbClr val="C7000C"/>
      </a:accent6>
      <a:hlink>
        <a:srgbClr val="C7000C"/>
      </a:hlink>
      <a:folHlink>
        <a:srgbClr val="C7000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5</TotalTime>
  <Words>1531</Words>
  <Application>Microsoft Office PowerPoint</Application>
  <PresentationFormat>宽屏</PresentationFormat>
  <Paragraphs>138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Meiryo</vt:lpstr>
      <vt:lpstr>方正清刻本悦宋简体</vt:lpstr>
      <vt:lpstr>华文隶书</vt:lpstr>
      <vt:lpstr>华文细黑</vt:lpstr>
      <vt:lpstr>宋体</vt:lpstr>
      <vt:lpstr>微软雅黑</vt:lpstr>
      <vt:lpstr>Arial</vt:lpstr>
      <vt:lpstr>Calibri</vt:lpstr>
      <vt:lpstr>Calibri Light</vt:lpstr>
      <vt:lpstr>Impact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64</cp:revision>
  <dcterms:created xsi:type="dcterms:W3CDTF">2018-09-29T08:30:00Z</dcterms:created>
  <dcterms:modified xsi:type="dcterms:W3CDTF">2023-04-07T00:55:54Z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