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27"/>
  </p:notesMasterIdLst>
  <p:sldIdLst>
    <p:sldId id="558" r:id="rId3"/>
    <p:sldId id="551" r:id="rId4"/>
    <p:sldId id="261" r:id="rId5"/>
    <p:sldId id="308" r:id="rId6"/>
    <p:sldId id="309" r:id="rId7"/>
    <p:sldId id="310" r:id="rId8"/>
    <p:sldId id="311" r:id="rId9"/>
    <p:sldId id="313" r:id="rId10"/>
    <p:sldId id="315" r:id="rId11"/>
    <p:sldId id="316" r:id="rId12"/>
    <p:sldId id="317" r:id="rId13"/>
    <p:sldId id="319" r:id="rId14"/>
    <p:sldId id="320" r:id="rId15"/>
    <p:sldId id="321" r:id="rId16"/>
    <p:sldId id="323" r:id="rId17"/>
    <p:sldId id="322" r:id="rId18"/>
    <p:sldId id="325" r:id="rId19"/>
    <p:sldId id="326" r:id="rId20"/>
    <p:sldId id="327" r:id="rId21"/>
    <p:sldId id="328" r:id="rId22"/>
    <p:sldId id="329" r:id="rId23"/>
    <p:sldId id="330" r:id="rId24"/>
    <p:sldId id="559" r:id="rId25"/>
    <p:sldId id="560" r:id="rId26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40">
          <p15:clr>
            <a:srgbClr val="A4A3A4"/>
          </p15:clr>
        </p15:guide>
        <p15:guide id="2" orient="horz" pos="4133">
          <p15:clr>
            <a:srgbClr val="A4A3A4"/>
          </p15:clr>
        </p15:guide>
        <p15:guide id="3" orient="horz" pos="3952">
          <p15:clr>
            <a:srgbClr val="A4A3A4"/>
          </p15:clr>
        </p15:guide>
        <p15:guide id="4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78" y="78"/>
      </p:cViewPr>
      <p:guideLst>
        <p:guide orient="horz" pos="640"/>
        <p:guide orient="horz" pos="4133"/>
        <p:guide orient="horz" pos="395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27F91-DCA5-44BA-A2DC-BEBF57E62142}" type="datetimeFigureOut">
              <a:rPr lang="zh-CN" altLang="en-US" smtClean="0"/>
              <a:t>2023/4/7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FF096-C862-47E9-A47E-2761F94EE43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263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2B4-225D-44A3-A5C8-155BF98046E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7947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673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870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767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1693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56042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00114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76326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83124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93400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48163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2B4-225D-44A3-A5C8-155BF98046E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5760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24783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7250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80905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5E2B4-225D-44A3-A5C8-155BF98046E0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10094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0704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8407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89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6384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5601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286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4658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3FF096-C862-47E9-A47E-2761F94EE43D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8793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030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977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297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85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20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696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450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61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48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32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040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807135"/>
            <a:ext cx="12192000" cy="5870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05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Relationship Id="rId5" Type="http://schemas.openxmlformats.org/officeDocument/2006/relationships/image" Target="../media/image6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Relationship Id="rId5" Type="http://schemas.openxmlformats.org/officeDocument/2006/relationships/image" Target="../media/image6.png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Relationship Id="rId5" Type="http://schemas.openxmlformats.org/officeDocument/2006/relationships/image" Target="../media/image6.png"/><Relationship Id="rId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Relationship Id="rId5" Type="http://schemas.openxmlformats.org/officeDocument/2006/relationships/image" Target="../media/image6.png"/><Relationship Id="rId4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Relationship Id="rId5" Type="http://schemas.openxmlformats.org/officeDocument/2006/relationships/image" Target="../media/image6.png"/><Relationship Id="rId4" Type="http://schemas.openxmlformats.org/officeDocument/2006/relationships/image" Target="../media/image1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6.xml"/><Relationship Id="rId5" Type="http://schemas.openxmlformats.org/officeDocument/2006/relationships/image" Target="../media/image6.png"/><Relationship Id="rId4" Type="http://schemas.openxmlformats.org/officeDocument/2006/relationships/image" Target="../media/image1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6.png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8.xml"/><Relationship Id="rId5" Type="http://schemas.openxmlformats.org/officeDocument/2006/relationships/image" Target="../media/image6.png"/><Relationship Id="rId4" Type="http://schemas.openxmlformats.org/officeDocument/2006/relationships/image" Target="../media/image21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9.xml"/><Relationship Id="rId5" Type="http://schemas.openxmlformats.org/officeDocument/2006/relationships/image" Target="../media/image6.png"/><Relationship Id="rId4" Type="http://schemas.openxmlformats.org/officeDocument/2006/relationships/image" Target="../media/image22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0.xml"/><Relationship Id="rId5" Type="http://schemas.openxmlformats.org/officeDocument/2006/relationships/image" Target="../media/image6.png"/><Relationship Id="rId4" Type="http://schemas.openxmlformats.org/officeDocument/2006/relationships/image" Target="../media/image2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6.pn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5" Type="http://schemas.openxmlformats.org/officeDocument/2006/relationships/image" Target="../media/image6.pn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Relationship Id="rId6" Type="http://schemas.openxmlformats.org/officeDocument/2006/relationships/image" Target="../media/image6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358019"/>
            <a:ext cx="12192000" cy="3739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90142" y="1932885"/>
            <a:ext cx="4822629" cy="42056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zh-CN" altLang="en-US" sz="2135" b="1" spc="500" dirty="0">
                <a:latin typeface="微软雅黑"/>
                <a:ea typeface="微软雅黑"/>
                <a:cs typeface="+mn-ea"/>
                <a:sym typeface="微软雅黑"/>
              </a:rPr>
              <a:t>青少年毒品预防教育知识宣传</a:t>
            </a:r>
          </a:p>
        </p:txBody>
      </p:sp>
      <p:sp>
        <p:nvSpPr>
          <p:cNvPr id="2" name="矩形 1"/>
          <p:cNvSpPr/>
          <p:nvPr/>
        </p:nvSpPr>
        <p:spPr>
          <a:xfrm>
            <a:off x="390142" y="2683019"/>
            <a:ext cx="676339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b="1" spc="500" dirty="0" smtClean="0"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7200" b="1" spc="500" dirty="0" smtClean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4000" b="1" spc="500" dirty="0" smtClean="0"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7200" b="1" spc="500" dirty="0" smtClean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7200" b="1" dirty="0">
              <a:solidFill>
                <a:srgbClr val="C00000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12874" y="997526"/>
            <a:ext cx="6179126" cy="60569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5023" y="2563091"/>
            <a:ext cx="4294909" cy="42949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12771" y="5167168"/>
            <a:ext cx="2250918" cy="158959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 flipH="1">
            <a:off x="1719608" y="2563091"/>
            <a:ext cx="998068" cy="99806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037612" y="3797125"/>
            <a:ext cx="7905006" cy="596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800" b="1">
                <a:latin typeface="微软雅黑"/>
                <a:ea typeface="微软雅黑"/>
                <a:cs typeface="+mn-ea"/>
                <a:sym typeface="微软雅黑"/>
              </a:rPr>
              <a:t>吸毒等于摧残人生 </a:t>
            </a:r>
            <a:r>
              <a:rPr lang="zh-CN" altLang="en-US" sz="2400" b="1">
                <a:latin typeface="微软雅黑"/>
                <a:ea typeface="微软雅黑"/>
                <a:cs typeface="+mn-ea"/>
                <a:sym typeface="微软雅黑"/>
              </a:rPr>
              <a:t>：</a:t>
            </a:r>
            <a:r>
              <a:rPr lang="zh-CN" altLang="en-US" sz="24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瘦弱不堪、传染疾病、 艾滋病等。</a:t>
            </a:r>
          </a:p>
        </p:txBody>
      </p:sp>
      <p:sp>
        <p:nvSpPr>
          <p:cNvPr id="4" name="矩形 3"/>
          <p:cNvSpPr/>
          <p:nvPr/>
        </p:nvSpPr>
        <p:spPr>
          <a:xfrm>
            <a:off x="823355" y="1527576"/>
            <a:ext cx="104738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吸毒案例</a:t>
            </a:r>
            <a:r>
              <a:rPr lang="en-US" altLang="zh-CN" sz="40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——</a:t>
            </a:r>
            <a:r>
              <a:rPr lang="zh-CN" altLang="en-US" sz="40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毁灭自己、祸及家庭、危害社会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4037612" y="4782396"/>
            <a:ext cx="7212486" cy="59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800" b="1">
                <a:latin typeface="微软雅黑"/>
                <a:ea typeface="微软雅黑"/>
                <a:cs typeface="+mn-ea"/>
                <a:sym typeface="微软雅黑"/>
              </a:rPr>
              <a:t>吸毒摧残人生</a:t>
            </a:r>
            <a:r>
              <a:rPr lang="zh-CN" altLang="en-US" sz="2400" b="1">
                <a:latin typeface="微软雅黑"/>
                <a:ea typeface="微软雅黑"/>
                <a:cs typeface="+mn-ea"/>
                <a:sym typeface="微软雅黑"/>
              </a:rPr>
              <a:t>：</a:t>
            </a:r>
            <a:r>
              <a:rPr lang="zh-CN" altLang="en-US" sz="24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自伤、自杀、自残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09600" y="1831101"/>
            <a:ext cx="5237019" cy="5237019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毒品案例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93028" y="1055386"/>
            <a:ext cx="60350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青少年缘何染毒？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6372" y="2074373"/>
            <a:ext cx="10953009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       据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《2014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年中国毒品形势报告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》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指出，在滥用合成毒品人员中，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35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岁以下青少年占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75%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，其中，青少年占据了不小的比例。数据显示，青少年正在成为合成毒品的最大受害者。 </a:t>
            </a:r>
          </a:p>
          <a:p>
            <a:pPr>
              <a:lnSpc>
                <a:spcPct val="150000"/>
              </a:lnSpc>
            </a:pP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       而青少年第一次尝试毒品的确良年龄也变得越来越小。据武警广东总队医院青少年成瘾治疗中心的临床统计，目前青少年首次滥用精神药物的平均年龄在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16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岁左右；而最近两年，这个年龄已经降到了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14.5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岁左右，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87%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的人是在中学阶段，主要是在初中。 </a:t>
            </a:r>
          </a:p>
          <a:p>
            <a:pPr>
              <a:lnSpc>
                <a:spcPct val="150000"/>
              </a:lnSpc>
            </a:pP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       如今，以冰毒、</a:t>
            </a:r>
            <a:r>
              <a:rPr lang="en-US" altLang="zh-CN" sz="1800" dirty="0">
                <a:latin typeface="微软雅黑"/>
                <a:ea typeface="微软雅黑"/>
                <a:cs typeface="+mn-ea"/>
                <a:sym typeface="微软雅黑"/>
              </a:rPr>
              <a:t>K</a:t>
            </a: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粉、摇头丸为代表的合成毒品在青少年群体中迅速蔓延，由此酿成自杀自残、暴力伤人等极端案件屡有发生。</a:t>
            </a:r>
            <a:endParaRPr lang="en-US" altLang="zh-CN" sz="1800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6372" y="5386295"/>
            <a:ext cx="9470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3600" b="1" smtClean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那么</a:t>
            </a:r>
            <a:r>
              <a:rPr lang="zh-CN" altLang="en-US" sz="36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，到底是什么让青少年坠入毒品深渊的呢？</a:t>
            </a:r>
          </a:p>
        </p:txBody>
      </p:sp>
      <p:sp>
        <p:nvSpPr>
          <p:cNvPr id="7" name="矩形 6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青少年染毒原因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37309" y="1513067"/>
            <a:ext cx="11103264" cy="597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800" b="1" dirty="0" smtClean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根据</a:t>
            </a:r>
            <a:r>
              <a:rPr lang="zh-CN" altLang="en-US" sz="28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有关专家分析，青少年成为毒品受害者的主要诱因有以下方面</a:t>
            </a:r>
            <a:r>
              <a:rPr lang="en-US" altLang="zh-CN" sz="28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: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637309" y="2753407"/>
            <a:ext cx="10473871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200000"/>
              </a:lnSpc>
            </a:pP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(1)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盲目好奇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                         (2)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慕虚荣、赶时髦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(3)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追求刺激和享乐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              (4)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无知和轻信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(5)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交友不慎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                        (6)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赌气或逆反心理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(7)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诱骗胁迫</a:t>
            </a: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;</a:t>
            </a:r>
          </a:p>
          <a:p>
            <a:pPr>
              <a:lnSpc>
                <a:spcPct val="200000"/>
              </a:lnSpc>
            </a:pPr>
            <a:r>
              <a:rPr lang="en-US" altLang="zh-CN" b="1" dirty="0">
                <a:latin typeface="微软雅黑"/>
                <a:ea typeface="微软雅黑"/>
                <a:cs typeface="+mn-ea"/>
                <a:sym typeface="微软雅黑"/>
              </a:rPr>
              <a:t>(8)</a:t>
            </a:r>
            <a:r>
              <a:rPr lang="zh-CN" altLang="en-US" b="1" dirty="0">
                <a:latin typeface="微软雅黑"/>
                <a:ea typeface="微软雅黑"/>
                <a:cs typeface="+mn-ea"/>
                <a:sym typeface="微软雅黑"/>
              </a:rPr>
              <a:t>自暴自弃。此外家庭、学校、社会教育的图素也十分重要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4533" y="2299492"/>
            <a:ext cx="5072158" cy="362297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青少年染毒原因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95766" y="1496307"/>
            <a:ext cx="10473872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吸毒，让他们的身心受到严重的摧残，原本明亮、阳光的生命变得斑驳不堪。远离毒品，健康成长。 </a:t>
            </a:r>
          </a:p>
        </p:txBody>
      </p:sp>
      <p:sp>
        <p:nvSpPr>
          <p:cNvPr id="13" name="矩形: 圆角 12"/>
          <p:cNvSpPr/>
          <p:nvPr/>
        </p:nvSpPr>
        <p:spPr>
          <a:xfrm>
            <a:off x="1147275" y="3626731"/>
            <a:ext cx="2769429" cy="74832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从众心理</a:t>
            </a:r>
          </a:p>
        </p:txBody>
      </p:sp>
      <p:sp>
        <p:nvSpPr>
          <p:cNvPr id="15" name="矩形: 圆角 14"/>
          <p:cNvSpPr/>
          <p:nvPr/>
        </p:nvSpPr>
        <p:spPr>
          <a:xfrm>
            <a:off x="4328959" y="3626731"/>
            <a:ext cx="2769429" cy="74832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他人诱惑</a:t>
            </a:r>
          </a:p>
        </p:txBody>
      </p:sp>
      <p:sp>
        <p:nvSpPr>
          <p:cNvPr id="17" name="矩形: 圆角 16"/>
          <p:cNvSpPr/>
          <p:nvPr/>
        </p:nvSpPr>
        <p:spPr>
          <a:xfrm>
            <a:off x="7510643" y="3637426"/>
            <a:ext cx="2769429" cy="74832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愚昧无知</a:t>
            </a:r>
          </a:p>
        </p:txBody>
      </p:sp>
      <p:sp>
        <p:nvSpPr>
          <p:cNvPr id="18" name="矩形: 圆角 17"/>
          <p:cNvSpPr/>
          <p:nvPr/>
        </p:nvSpPr>
        <p:spPr>
          <a:xfrm>
            <a:off x="2685129" y="4821571"/>
            <a:ext cx="2769429" cy="74832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侥幸心理</a:t>
            </a:r>
            <a:endParaRPr lang="en-US" altLang="zh-CN" sz="3600" b="1">
              <a:solidFill>
                <a:schemeClr val="bg1"/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5866813" y="4821571"/>
            <a:ext cx="2769429" cy="748320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600" b="1">
                <a:solidFill>
                  <a:schemeClr val="bg1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逆反心理</a:t>
            </a:r>
          </a:p>
        </p:txBody>
      </p:sp>
      <p:sp>
        <p:nvSpPr>
          <p:cNvPr id="9" name="矩形 8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青少年染毒原因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 animBg="1"/>
      <p:bldP spid="15" grpId="0" animBg="1"/>
      <p:bldP spid="17" grpId="0" animBg="1"/>
      <p:bldP spid="18" grpId="0" animBg="1"/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045027" y="1790807"/>
            <a:ext cx="603504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 dirty="0" smtClean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如何</a:t>
            </a:r>
            <a:r>
              <a:rPr lang="zh-CN" altLang="en-US" sz="40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防范毒品？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5027" y="2689217"/>
            <a:ext cx="49124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400" b="0" dirty="0">
                <a:latin typeface="微软雅黑"/>
                <a:ea typeface="微软雅黑"/>
                <a:cs typeface="+mn-ea"/>
                <a:sym typeface="微软雅黑"/>
              </a:rPr>
              <a:t>任何意志在毒品这个魔鬼面前都是脆弱的。用一个戒毒者的话来说：“面对毒品，千万别相信自己。”最有效的戒毒方法，就是不吸毒！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13079" y="1608755"/>
            <a:ext cx="4403075" cy="4403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dirty="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03464" y="2022190"/>
            <a:ext cx="5781657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36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积极掌握毒品知识   </a:t>
            </a:r>
            <a:r>
              <a:rPr lang="en-US" altLang="zh-CN" sz="36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-1</a:t>
            </a:r>
            <a:endParaRPr lang="zh-CN" altLang="en-US" sz="3600" b="1" dirty="0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3464" y="2912425"/>
            <a:ext cx="505097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8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决不因为好奇以身试毒</a:t>
            </a:r>
            <a:r>
              <a:rPr lang="en-US" altLang="zh-CN" sz="2000" dirty="0">
                <a:latin typeface="微软雅黑"/>
                <a:ea typeface="微软雅黑"/>
                <a:cs typeface="+mn-ea"/>
                <a:sym typeface="微软雅黑"/>
              </a:rPr>
              <a:t>!</a:t>
            </a:r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青少年有极强烈的好奇心，但是，千万不可放任这种好奇。在毒品问题上，你正面临生与死的抉择。因此我们应该增强自制力，控制好奇心，积极掌握毒品的有关知识。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43255" y="1406236"/>
            <a:ext cx="5243945" cy="524394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905100" y="1953485"/>
            <a:ext cx="6859217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拒绝接受陌生人的“馈赠   </a:t>
            </a:r>
            <a:r>
              <a:rPr lang="en-US" altLang="zh-CN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-2</a:t>
            </a:r>
            <a:endParaRPr lang="zh-CN" altLang="en-US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5100" y="2803307"/>
            <a:ext cx="53848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多数吸毒者初次吸食毒品都是由于接受了毒贩子或其他吸毒人员  “免费”提供的毒品而走上吸毒道路的，所以我们一定不能贪图眼前的小恩小惠，  始终要谨记天下没有白来的好处，  任何事情都要靠自己的努力才能获得成功</a:t>
            </a: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!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0685" y="0"/>
            <a:ext cx="4848301" cy="6858000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97428" y="1891602"/>
            <a:ext cx="4340543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慎重交友    </a:t>
            </a:r>
            <a:r>
              <a:rPr lang="en-US" altLang="zh-CN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-3</a:t>
            </a:r>
            <a:endParaRPr lang="zh-CN" altLang="en-US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00446" y="2810296"/>
            <a:ext cx="513409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无论是在学校还是校外结交的朋友，无论周围的同学还是社会上结交的朋友，只要在你交往甚密的人中有一个吸上毒，其他人往往容易受到感染而吸毒。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因此，坚决不与吸毒的人交友。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5910" y="2163227"/>
            <a:ext cx="5017225" cy="3198481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5028" y="1914768"/>
            <a:ext cx="5142830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不要轻信他人      </a:t>
            </a:r>
            <a:r>
              <a:rPr lang="en-US" altLang="zh-CN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-4</a:t>
            </a:r>
            <a:endParaRPr lang="zh-CN" altLang="en-US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5028" y="2845282"/>
            <a:ext cx="55220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经常向你吹嘘毒品的好处，以毒品可以治病、  毒品可以减肥等谎言诱骗你，  使你丧失警惕，  经不住诱惑。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因此</a:t>
            </a: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,  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有病一定要去看医生，在医生的指导下正确服用药物。不要听信毒品可以治病的谎言，以至深陷泥潭，  毁灭人生。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90011" y="2092036"/>
            <a:ext cx="4274644" cy="376843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54184" y="2101804"/>
            <a:ext cx="6989132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不盲目追赶时髦    </a:t>
            </a:r>
            <a:r>
              <a:rPr lang="en-US" altLang="zh-CN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-5</a:t>
            </a:r>
            <a:endParaRPr lang="zh-CN" altLang="en-US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4184" y="2914874"/>
            <a:ext cx="577965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毒贩们鼓吹“吸毒是时髦的，是有钱人的标志”，这是极其荒唐的错误观念。而青少年关注潮流、追崇时尚，往往会被这种错误观念所左右。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因此，  作为新时期的青少年在潮流面前要分清是非对错，重视培养自身良好的行为习惯，不要盲从。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9363" y="2362603"/>
            <a:ext cx="5252720" cy="325581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1358020"/>
            <a:ext cx="12192000" cy="48349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742040" y="2191996"/>
            <a:ext cx="3987942" cy="3140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2800" b="1" dirty="0">
                <a:latin typeface="微软雅黑"/>
                <a:ea typeface="微软雅黑"/>
                <a:cs typeface="+mn-ea"/>
                <a:sym typeface="微软雅黑"/>
              </a:rPr>
              <a:t>1</a:t>
            </a:r>
            <a:r>
              <a:rPr lang="zh-CN" altLang="en-US" sz="2800" b="1" dirty="0">
                <a:latin typeface="微软雅黑"/>
                <a:ea typeface="微软雅黑"/>
                <a:cs typeface="+mn-ea"/>
                <a:sym typeface="微软雅黑"/>
              </a:rPr>
              <a:t>、什么是毒品</a:t>
            </a:r>
            <a:endParaRPr lang="en-US" altLang="zh-CN" sz="2800" b="1" dirty="0"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250000"/>
              </a:lnSpc>
            </a:pPr>
            <a:r>
              <a:rPr lang="en-US" altLang="zh-CN" sz="2800" b="1" dirty="0">
                <a:latin typeface="微软雅黑"/>
                <a:ea typeface="微软雅黑"/>
                <a:cs typeface="+mn-ea"/>
                <a:sym typeface="微软雅黑"/>
              </a:rPr>
              <a:t>2</a:t>
            </a:r>
            <a:r>
              <a:rPr lang="zh-CN" altLang="en-US" sz="2800" b="1" dirty="0">
                <a:latin typeface="微软雅黑"/>
                <a:ea typeface="微软雅黑"/>
                <a:cs typeface="+mn-ea"/>
                <a:sym typeface="微软雅黑"/>
              </a:rPr>
              <a:t>、毒品危害</a:t>
            </a:r>
            <a:endParaRPr lang="en-US" altLang="zh-CN" sz="2800" b="1" dirty="0"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250000"/>
              </a:lnSpc>
            </a:pPr>
            <a:r>
              <a:rPr lang="en-US" altLang="zh-CN" sz="2800" b="1" dirty="0">
                <a:latin typeface="微软雅黑"/>
                <a:ea typeface="微软雅黑"/>
                <a:cs typeface="+mn-ea"/>
                <a:sym typeface="微软雅黑"/>
              </a:rPr>
              <a:t>3</a:t>
            </a:r>
            <a:r>
              <a:rPr lang="zh-CN" altLang="en-US" sz="2800" b="1" dirty="0">
                <a:latin typeface="微软雅黑"/>
                <a:ea typeface="微软雅黑"/>
                <a:cs typeface="+mn-ea"/>
                <a:sym typeface="微软雅黑"/>
              </a:rPr>
              <a:t>、吸毒案例</a:t>
            </a:r>
            <a:endParaRPr lang="en-US" altLang="zh-CN" sz="2800" b="1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6077773" y="2191996"/>
            <a:ext cx="5752193" cy="20629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50000"/>
              </a:lnSpc>
            </a:pPr>
            <a:r>
              <a:rPr lang="en-US" altLang="zh-CN" sz="2800" b="1">
                <a:latin typeface="微软雅黑"/>
                <a:ea typeface="微软雅黑"/>
                <a:cs typeface="+mn-ea"/>
                <a:sym typeface="微软雅黑"/>
              </a:rPr>
              <a:t>4</a:t>
            </a:r>
            <a:r>
              <a:rPr lang="zh-CN" altLang="en-US" sz="2800" b="1">
                <a:latin typeface="微软雅黑"/>
                <a:ea typeface="微软雅黑"/>
                <a:cs typeface="+mn-ea"/>
                <a:sym typeface="微软雅黑"/>
              </a:rPr>
              <a:t>、青少年吸毒原因</a:t>
            </a:r>
            <a:endParaRPr lang="en-US" altLang="zh-CN" sz="2800" b="1"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250000"/>
              </a:lnSpc>
            </a:pPr>
            <a:r>
              <a:rPr lang="en-US" altLang="zh-CN" sz="2800" b="1">
                <a:latin typeface="微软雅黑"/>
                <a:ea typeface="微软雅黑"/>
                <a:cs typeface="+mn-ea"/>
                <a:sym typeface="微软雅黑"/>
              </a:rPr>
              <a:t>5</a:t>
            </a:r>
            <a:r>
              <a:rPr lang="zh-CN" altLang="en-US" sz="2800" b="1">
                <a:latin typeface="微软雅黑"/>
                <a:ea typeface="微软雅黑"/>
                <a:cs typeface="+mn-ea"/>
                <a:sym typeface="微软雅黑"/>
              </a:rPr>
              <a:t>、如何防范、拒绝毒品</a:t>
            </a:r>
            <a:endParaRPr lang="en-US" altLang="zh-CN" sz="2800" b="1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85689" y="149900"/>
            <a:ext cx="1912703" cy="9952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5865" b="1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目 录</a:t>
            </a:r>
            <a:endParaRPr lang="zh-CN" altLang="en-US" sz="6400" b="1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2908442" y="627304"/>
            <a:ext cx="2238456" cy="502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zh-CN" sz="2665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contents</a:t>
            </a:r>
            <a:endParaRPr lang="zh-CN" altLang="en-US" sz="2665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17577" y="1615736"/>
            <a:ext cx="14736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10870" y="2031867"/>
            <a:ext cx="5588117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远离易染毒场所     </a:t>
            </a:r>
            <a:r>
              <a:rPr lang="en-US" altLang="zh-CN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-6</a:t>
            </a:r>
            <a:endParaRPr lang="zh-CN" altLang="en-US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10870" y="2915333"/>
            <a:ext cx="5686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青少年涉足酒吧、歌舞迪厅、游戏厅等娱乐场所，最容易成为毒贩子引诱吸毒的目标。</a:t>
            </a:r>
          </a:p>
          <a:p>
            <a:pPr>
              <a:lnSpc>
                <a:spcPct val="150000"/>
              </a:lnSpc>
            </a:pP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严格遵守中学生日常行为规范</a:t>
            </a: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,  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不吸烟不饮酒、不去舞厅酒吧、  游戏厅等娱乐场所。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69062" y="2340047"/>
            <a:ext cx="4269993" cy="320040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7293" y="1951787"/>
            <a:ext cx="5347419" cy="742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防范毒品五大要素     </a:t>
            </a:r>
            <a:r>
              <a:rPr lang="en-US" altLang="zh-CN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-7</a:t>
            </a:r>
            <a:endParaRPr lang="zh-CN" altLang="en-US">
              <a:solidFill>
                <a:srgbClr val="C00000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47293" y="2961153"/>
            <a:ext cx="5347419" cy="2345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(1)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远离烟酒</a:t>
            </a:r>
            <a:endParaRPr lang="en-US" altLang="zh-CN" sz="2000">
              <a:latin typeface="微软雅黑"/>
              <a:ea typeface="微软雅黑"/>
              <a:cs typeface="+mn-ea"/>
              <a:sym typeface="微软雅黑"/>
            </a:endParaRP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(2)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树立正确的人生观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(3)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婉言拒绝心怀不轨者的意思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(4)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态度坚决</a:t>
            </a: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-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绝对不尝试第一次</a:t>
            </a:r>
          </a:p>
          <a:p>
            <a:pPr>
              <a:lnSpc>
                <a:spcPct val="150000"/>
              </a:lnSpc>
            </a:pPr>
            <a:r>
              <a:rPr lang="en-US" altLang="zh-CN" sz="2000">
                <a:latin typeface="微软雅黑"/>
                <a:ea typeface="微软雅黑"/>
                <a:cs typeface="+mn-ea"/>
                <a:sym typeface="微软雅黑"/>
              </a:rPr>
              <a:t>(5)</a:t>
            </a:r>
            <a:r>
              <a:rPr lang="zh-CN" altLang="en-US" sz="2000">
                <a:latin typeface="微软雅黑"/>
                <a:ea typeface="微软雅黑"/>
                <a:cs typeface="+mn-ea"/>
                <a:sym typeface="微软雅黑"/>
              </a:rPr>
              <a:t>遇到吸毒者，可以报警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737514" y="2802229"/>
            <a:ext cx="4722667" cy="265191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391391" y="1689804"/>
            <a:ext cx="10473871" cy="814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3600" b="1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400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记住：一日吸毒，永远想毒，终身戒毒！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93228" y="3160455"/>
            <a:ext cx="54184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400" b="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>
                <a:latin typeface="微软雅黑"/>
                <a:ea typeface="微软雅黑"/>
                <a:cs typeface="+mn-ea"/>
                <a:sym typeface="微软雅黑"/>
              </a:rPr>
              <a:t>参与禁毒，主动同毒品违法犯罪行为作坚决的斗争！发现有吸食毒品的人员和制造、贩卖毒品的违法犯罪行为，要及时向有关部门报告！！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1630" y="1689804"/>
            <a:ext cx="5249626" cy="5249626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7" y="222360"/>
            <a:ext cx="52093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青少年如何防范毒品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358020"/>
            <a:ext cx="12192000" cy="3739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390142" y="1932885"/>
            <a:ext cx="4822629" cy="420564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dist"/>
            <a:r>
              <a:rPr lang="zh-CN" altLang="en-US" sz="2135" b="1" spc="500">
                <a:latin typeface="微软雅黑"/>
                <a:ea typeface="微软雅黑"/>
                <a:cs typeface="+mn-ea"/>
                <a:sym typeface="微软雅黑"/>
              </a:rPr>
              <a:t>青少年毒品预防教育知识宣传</a:t>
            </a:r>
          </a:p>
        </p:txBody>
      </p:sp>
      <p:sp>
        <p:nvSpPr>
          <p:cNvPr id="2" name="矩形 1"/>
          <p:cNvSpPr/>
          <p:nvPr/>
        </p:nvSpPr>
        <p:spPr>
          <a:xfrm>
            <a:off x="390142" y="2683019"/>
            <a:ext cx="6135013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dirty="0" smtClean="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非常</a:t>
            </a:r>
            <a:r>
              <a:rPr lang="zh-CN" altLang="en-US" sz="8800" dirty="0" smtClean="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感谢</a:t>
            </a:r>
            <a:r>
              <a:rPr lang="zh-CN" altLang="en-US" sz="7200" dirty="0" smtClean="0">
                <a:solidFill>
                  <a:srgbClr val="C00000"/>
                </a:solidFill>
                <a:latin typeface="微软雅黑"/>
                <a:ea typeface="微软雅黑"/>
                <a:sym typeface="微软雅黑"/>
              </a:rPr>
              <a:t>聆听</a:t>
            </a:r>
            <a:endParaRPr lang="zh-CN" altLang="en-US" sz="7200" dirty="0">
              <a:solidFill>
                <a:srgbClr val="C00000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012874" y="997526"/>
            <a:ext cx="6179126" cy="605693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1223" y="2563091"/>
            <a:ext cx="4294909" cy="429490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1050" y="5167168"/>
            <a:ext cx="2250918" cy="1589596"/>
          </a:xfrm>
          <a:prstGeom prst="rect">
            <a:avLst/>
          </a:prstGeom>
        </p:spPr>
      </p:pic>
      <p:pic>
        <p:nvPicPr>
          <p:cNvPr id="43" name="New picture"/>
          <p:cNvPicPr/>
          <p:nvPr/>
        </p:nvPicPr>
        <p:blipFill>
          <a:blip r:embed="rId6"/>
          <a:stretch>
            <a:fillRect/>
          </a:stretch>
        </p:blipFill>
        <p:spPr>
          <a:xfrm>
            <a:off x="12204700" y="12433300"/>
            <a:ext cx="355600" cy="2667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73487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807135"/>
            <a:ext cx="12192000" cy="58707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软雅黑"/>
              <a:ea typeface="微软雅黑"/>
              <a:sym typeface="微软雅黑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10144" y="2624669"/>
            <a:ext cx="703810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000" dirty="0" smtClean="0">
                <a:latin typeface="微软雅黑"/>
                <a:ea typeface="微软雅黑"/>
                <a:cs typeface="+mn-ea"/>
                <a:sym typeface="微软雅黑"/>
              </a:rPr>
              <a:t>一</a:t>
            </a:r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百多年前的一场战争，让毒品的鼻祖鸦片成为中国近代历史上最臭名昭著的名词，直到迎来新中国的成立，鸦片的危害才完全肃清。</a:t>
            </a:r>
          </a:p>
          <a:p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改革开放后，随着敞开国门和经济的腾飞，新的威胁又卷土从来。它就是鸦片的后代</a:t>
            </a:r>
            <a:r>
              <a:rPr lang="en-US" altLang="zh-CN" sz="2000" dirty="0">
                <a:latin typeface="微软雅黑"/>
                <a:ea typeface="微软雅黑"/>
                <a:cs typeface="+mn-ea"/>
                <a:sym typeface="微软雅黑"/>
              </a:rPr>
              <a:t>——</a:t>
            </a:r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海洛因。海洛因和冰毒现在是在全世界范围内祸害最大的两种毒品，它们又同时也是传统毒品和合成毒品代表。</a:t>
            </a:r>
          </a:p>
        </p:txBody>
      </p:sp>
      <p:sp>
        <p:nvSpPr>
          <p:cNvPr id="3" name="矩形 2"/>
          <p:cNvSpPr/>
          <p:nvPr/>
        </p:nvSpPr>
        <p:spPr>
          <a:xfrm>
            <a:off x="851066" y="1735808"/>
            <a:ext cx="48830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 dirty="0">
                <a:solidFill>
                  <a:srgbClr val="C00000"/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/>
                <a:ea typeface="微软雅黑"/>
                <a:cs typeface="+mn-ea"/>
                <a:sym typeface="微软雅黑"/>
              </a:rPr>
              <a:t>毒品，你了解多少？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0410" y="1094508"/>
            <a:ext cx="5913705" cy="591370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dirty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什么是毒品</a:t>
            </a: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951059" y="1312365"/>
            <a:ext cx="43405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36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传统毒品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3742" y="2235695"/>
            <a:ext cx="10445775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dirty="0">
                <a:latin typeface="微软雅黑"/>
                <a:ea typeface="微软雅黑"/>
                <a:cs typeface="+mn-ea"/>
                <a:sym typeface="微软雅黑"/>
              </a:rPr>
              <a:t>历史非常久远，古人很早就知道能从一些植物中提取麻醉和致幻的药剂，最早是用于医疗麻醉和宗教仪式，随着技术的发展，通过提纯制作出毒性更强的药剂，这就是毒品。传统毒品由于依靠天然植物的提取，产量受作物的生长周期的影响。</a:t>
            </a:r>
            <a:endParaRPr lang="en-US" altLang="zh-CN" dirty="0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879318" y="5320955"/>
            <a:ext cx="1797449" cy="653143"/>
          </a:xfrm>
          <a:prstGeom prst="roundRect">
            <a:avLst>
              <a:gd name="adj" fmla="val 32667"/>
            </a:avLst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可卡因</a:t>
            </a:r>
          </a:p>
        </p:txBody>
      </p:sp>
      <p:sp>
        <p:nvSpPr>
          <p:cNvPr id="6" name="矩形: 圆角 5"/>
          <p:cNvSpPr/>
          <p:nvPr/>
        </p:nvSpPr>
        <p:spPr>
          <a:xfrm>
            <a:off x="9121979" y="5320955"/>
            <a:ext cx="1797449" cy="653143"/>
          </a:xfrm>
          <a:prstGeom prst="roundRect">
            <a:avLst>
              <a:gd name="adj" fmla="val 32667"/>
            </a:avLst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海洛因</a:t>
            </a:r>
          </a:p>
        </p:txBody>
      </p:sp>
      <p:sp>
        <p:nvSpPr>
          <p:cNvPr id="7" name="矩形: 圆角 6"/>
          <p:cNvSpPr/>
          <p:nvPr/>
        </p:nvSpPr>
        <p:spPr>
          <a:xfrm>
            <a:off x="7061313" y="5320955"/>
            <a:ext cx="1797449" cy="653143"/>
          </a:xfrm>
          <a:prstGeom prst="roundRect">
            <a:avLst>
              <a:gd name="adj" fmla="val 32667"/>
            </a:avLst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吗啡</a:t>
            </a:r>
          </a:p>
        </p:txBody>
      </p:sp>
      <p:sp>
        <p:nvSpPr>
          <p:cNvPr id="8" name="矩形: 圆角 7"/>
          <p:cNvSpPr/>
          <p:nvPr/>
        </p:nvSpPr>
        <p:spPr>
          <a:xfrm>
            <a:off x="5000648" y="5320955"/>
            <a:ext cx="1797449" cy="653143"/>
          </a:xfrm>
          <a:prstGeom prst="roundRect">
            <a:avLst>
              <a:gd name="adj" fmla="val 32667"/>
            </a:avLst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鸦片</a:t>
            </a:r>
          </a:p>
        </p:txBody>
      </p:sp>
      <p:sp>
        <p:nvSpPr>
          <p:cNvPr id="10" name="矩形: 圆角 9"/>
          <p:cNvSpPr/>
          <p:nvPr/>
        </p:nvSpPr>
        <p:spPr>
          <a:xfrm>
            <a:off x="2939983" y="5320955"/>
            <a:ext cx="1797449" cy="653143"/>
          </a:xfrm>
          <a:prstGeom prst="roundRect">
            <a:avLst>
              <a:gd name="adj" fmla="val 32667"/>
            </a:avLst>
          </a:prstGeom>
          <a:solidFill>
            <a:srgbClr val="C00000"/>
          </a:solidFill>
          <a:ln>
            <a:noFill/>
          </a:ln>
          <a:effectLst>
            <a:outerShdw blurRad="254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大麻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23742" y="4206396"/>
            <a:ext cx="3754494" cy="524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400" b="1">
                <a:latin typeface="微软雅黑"/>
                <a:ea typeface="微软雅黑"/>
                <a:cs typeface="+mn-ea"/>
                <a:sym typeface="微软雅黑"/>
              </a:rPr>
              <a:t>它们的代表是</a:t>
            </a:r>
            <a:r>
              <a:rPr lang="en-US" altLang="zh-CN" sz="2400" b="1">
                <a:latin typeface="微软雅黑"/>
                <a:ea typeface="微软雅黑"/>
                <a:cs typeface="+mn-ea"/>
                <a:sym typeface="微软雅黑"/>
              </a:rPr>
              <a:t>:</a:t>
            </a:r>
            <a:endParaRPr lang="zh-CN" altLang="en-US" sz="2400" b="1"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什么是毒品</a:t>
            </a:r>
          </a:p>
        </p:txBody>
      </p:sp>
      <p:sp>
        <p:nvSpPr>
          <p:cNvPr id="14" name="矩形 13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 animBg="1"/>
      <p:bldP spid="6" grpId="0" animBg="1"/>
      <p:bldP spid="7" grpId="0" animBg="1"/>
      <p:bldP spid="8" grpId="0" animBg="1"/>
      <p:bldP spid="10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976142" y="2423153"/>
            <a:ext cx="611738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dirty="0" smtClean="0">
                <a:latin typeface="微软雅黑"/>
                <a:ea typeface="微软雅黑"/>
                <a:cs typeface="+mn-ea"/>
                <a:sym typeface="微软雅黑"/>
              </a:rPr>
              <a:t>是</a:t>
            </a:r>
            <a:r>
              <a:rPr lang="zh-CN" altLang="en-US" dirty="0">
                <a:latin typeface="微软雅黑"/>
                <a:ea typeface="微软雅黑"/>
                <a:cs typeface="+mn-ea"/>
                <a:sym typeface="微软雅黑"/>
              </a:rPr>
              <a:t>相对于传统毒品而言的，传统毒品主要取自于天然植物，但合成毒品是以化学合成为主的一种精神药品，它可以直接作用在人的中枢神经，达到兴奋和致幻的作用。它们的代表是：冰毒、</a:t>
            </a:r>
            <a:r>
              <a:rPr lang="en-US" altLang="zh-CN" dirty="0">
                <a:latin typeface="微软雅黑"/>
                <a:ea typeface="微软雅黑"/>
                <a:cs typeface="+mn-ea"/>
                <a:sym typeface="微软雅黑"/>
              </a:rPr>
              <a:t>K</a:t>
            </a:r>
            <a:r>
              <a:rPr lang="zh-CN" altLang="en-US" dirty="0">
                <a:latin typeface="微软雅黑"/>
                <a:ea typeface="微软雅黑"/>
                <a:cs typeface="+mn-ea"/>
                <a:sym typeface="微软雅黑"/>
              </a:rPr>
              <a:t>粉、摇头丸、麻古、浴盐、干花、三唑仑、安眠酮、跳跳糖、止咳水等。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76142" y="1569906"/>
            <a:ext cx="2153402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3600" b="1" dirty="0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合成毒品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81564" y="2468812"/>
            <a:ext cx="4572000" cy="304800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什么是毒品</a:t>
            </a: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5029" y="1827381"/>
            <a:ext cx="43405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600" b="1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effectLst/>
                <a:latin typeface="微软雅黑"/>
                <a:ea typeface="微软雅黑"/>
                <a:cs typeface="+mn-ea"/>
                <a:sym typeface="微软雅黑"/>
              </a:rPr>
              <a:t>危害一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5029" y="2680628"/>
            <a:ext cx="5868389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dirty="0">
                <a:latin typeface="微软雅黑"/>
                <a:ea typeface="微软雅黑"/>
                <a:cs typeface="+mn-ea"/>
                <a:sym typeface="微软雅黑"/>
              </a:rPr>
              <a:t>对人体的伤害和摧残是触目惊心的，它对人体的各个系统器官都会造成破坏，如消化系统、呼吸系统、心血管系统、神经系统、泌尿系统。吸食者到最后往往全身溃烂骨瘦如柴，浑身散发着恶臭，最终因为器官衰竭而死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45036" y="1827381"/>
            <a:ext cx="4107873" cy="399152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毒品的危害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45029" y="2711734"/>
            <a:ext cx="5312284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dirty="0">
                <a:latin typeface="微软雅黑"/>
                <a:ea typeface="微软雅黑"/>
                <a:cs typeface="+mn-ea"/>
                <a:sym typeface="微软雅黑"/>
              </a:rPr>
              <a:t>对社会的危害大多发生在吸食前，为了毒资和毒源，他们会把原本美好的生活和家庭弄得四分五裂，在社会上偷盗抢劫，坑蒙拐骗，危害他人，吸到最后身患百病，成为家人的负担。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45029" y="1827381"/>
            <a:ext cx="43405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600" b="1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effectLst/>
                <a:latin typeface="微软雅黑"/>
                <a:ea typeface="微软雅黑"/>
                <a:cs typeface="+mn-ea"/>
                <a:sym typeface="微软雅黑"/>
              </a:rPr>
              <a:t>危害二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4999" y="1758794"/>
            <a:ext cx="6352318" cy="453737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毒品的危害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4084" y="1012521"/>
            <a:ext cx="4340543" cy="825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600" b="1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>
                <a:solidFill>
                  <a:srgbClr val="C00000"/>
                </a:solidFill>
                <a:effectLst/>
                <a:latin typeface="微软雅黑"/>
                <a:ea typeface="微软雅黑"/>
                <a:cs typeface="+mn-ea"/>
                <a:sym typeface="微软雅黑"/>
              </a:rPr>
              <a:t>合成毒品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4084" y="3404128"/>
            <a:ext cx="5064825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吸食者也会出现精神障碍，容易出现幻觉和迫害妄想症，多疑，猜忌，幻想着身边的人会加害自己，此时他们往往会选择先发制人，无论是家人还是陌生人，都会在精神状况失控的条件下施暴。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54084" y="1838901"/>
            <a:ext cx="10473871" cy="960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000" dirty="0">
                <a:latin typeface="微软雅黑"/>
                <a:ea typeface="微软雅黑"/>
                <a:cs typeface="+mn-ea"/>
                <a:sym typeface="微软雅黑"/>
              </a:rPr>
              <a:t>除了对身体器官的伤害之外，最主要的是对人精神方面的蚕食。毒品会破坏大脑中枢神经系统，原本温和的性格会变的暴躁，不信任他人，一言不合就拳脚相向，容易失去理智。 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4873" y="3072782"/>
            <a:ext cx="3841187" cy="3063347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dirty="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毒品的危害</a:t>
            </a:r>
            <a:endParaRPr lang="zh-CN" altLang="en-US" sz="3200" spc="1000" dirty="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629391" y="4775090"/>
            <a:ext cx="494013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1800" dirty="0">
                <a:latin typeface="微软雅黑"/>
                <a:ea typeface="微软雅黑"/>
                <a:cs typeface="+mn-ea"/>
                <a:sym typeface="微软雅黑"/>
              </a:rPr>
              <a:t>吸毒人员赵某夫妇二人因吸毒先后死亡，家中财产全被吸光，留下两个不满十岁的小孩和年迈的母亲，生活苦不堪言。</a:t>
            </a:r>
          </a:p>
        </p:txBody>
      </p:sp>
      <p:sp>
        <p:nvSpPr>
          <p:cNvPr id="4" name="矩形 3"/>
          <p:cNvSpPr/>
          <p:nvPr/>
        </p:nvSpPr>
        <p:spPr>
          <a:xfrm>
            <a:off x="1045028" y="1159148"/>
            <a:ext cx="105886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40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吸毒案例</a:t>
            </a:r>
            <a:r>
              <a:rPr lang="en-US" altLang="zh-CN" sz="40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——</a:t>
            </a:r>
            <a:r>
              <a:rPr lang="zh-CN" altLang="en-US" sz="4000" b="1">
                <a:solidFill>
                  <a:srgbClr val="C00000"/>
                </a:solidFill>
                <a:latin typeface="微软雅黑"/>
                <a:ea typeface="微软雅黑"/>
                <a:cs typeface="+mn-ea"/>
                <a:sym typeface="微软雅黑"/>
              </a:rPr>
              <a:t>毁灭自己、祸及家庭、危害社会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0228" y="2091409"/>
            <a:ext cx="4340543" cy="66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600" b="1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800">
                <a:effectLst/>
                <a:latin typeface="微软雅黑"/>
                <a:ea typeface="微软雅黑"/>
                <a:cs typeface="+mn-ea"/>
                <a:sym typeface="微软雅黑"/>
              </a:rPr>
              <a:t>案例一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91646" y="4735160"/>
            <a:ext cx="494013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30000"/>
              </a:lnSpc>
              <a:defRPr sz="2200"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>
              <a:lnSpc>
                <a:spcPct val="150000"/>
              </a:lnSpc>
            </a:pPr>
            <a:r>
              <a:rPr lang="zh-CN" altLang="en-US" sz="1800">
                <a:latin typeface="微软雅黑"/>
                <a:ea typeface="微软雅黑"/>
                <a:cs typeface="+mn-ea"/>
                <a:sym typeface="微软雅黑"/>
              </a:rPr>
              <a:t>梁蓓丽，</a:t>
            </a:r>
            <a:r>
              <a:rPr lang="en-US" altLang="zh-CN" sz="1800">
                <a:latin typeface="微软雅黑"/>
                <a:ea typeface="微软雅黑"/>
                <a:cs typeface="+mn-ea"/>
                <a:sym typeface="微软雅黑"/>
              </a:rPr>
              <a:t>21</a:t>
            </a:r>
            <a:r>
              <a:rPr lang="zh-CN" altLang="en-US" sz="1800">
                <a:latin typeface="微软雅黑"/>
                <a:ea typeface="微软雅黑"/>
                <a:cs typeface="+mn-ea"/>
                <a:sym typeface="微软雅黑"/>
              </a:rPr>
              <a:t>岁，贵州人，一个聪慧、漂亮的女孩，染上毒瘾后，靠卖淫维持吸毒，因注射毒品过量死于南宁市街头。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002483" y="2051479"/>
            <a:ext cx="4340543" cy="66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3600" b="1"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字魂105号-简雅黑" panose="00000500000000000000" pitchFamily="2" charset="-122"/>
                <a:ea typeface="字魂105号-简雅黑" panose="00000500000000000000" pitchFamily="2" charset="-122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zh-CN" altLang="en-US" sz="2800">
                <a:effectLst/>
                <a:latin typeface="微软雅黑"/>
                <a:ea typeface="微软雅黑"/>
                <a:cs typeface="+mn-ea"/>
                <a:sym typeface="微软雅黑"/>
              </a:rPr>
              <a:t>案例二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40228" y="2804415"/>
            <a:ext cx="4340543" cy="191751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002483" y="2804415"/>
            <a:ext cx="4344390" cy="1917510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122218" y="222360"/>
            <a:ext cx="47412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spc="10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毒品案例</a:t>
            </a:r>
            <a:endParaRPr lang="zh-CN" altLang="en-US" sz="3200" spc="1000">
              <a:solidFill>
                <a:schemeClr val="bg1"/>
              </a:solidFill>
              <a:latin typeface="微软雅黑"/>
              <a:ea typeface="微软雅黑"/>
              <a:cs typeface="+mn-ea"/>
              <a:sym typeface="微软雅黑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9567564" y="304597"/>
            <a:ext cx="26244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拒绝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毒品</a:t>
            </a:r>
            <a:r>
              <a:rPr lang="zh-CN" altLang="en-US" sz="11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 珍惜</a:t>
            </a:r>
            <a:r>
              <a:rPr lang="zh-CN" altLang="en-US" sz="2400" b="1" spc="500" smtClean="0">
                <a:solidFill>
                  <a:schemeClr val="bg1"/>
                </a:solidFill>
                <a:latin typeface="微软雅黑"/>
                <a:ea typeface="微软雅黑"/>
                <a:cs typeface="+mn-ea"/>
                <a:sym typeface="微软雅黑"/>
              </a:rPr>
              <a:t>生命</a:t>
            </a:r>
            <a:endParaRPr lang="zh-CN" altLang="en-US" sz="2400" b="1">
              <a:solidFill>
                <a:schemeClr val="bg1"/>
              </a:solidFill>
              <a:latin typeface="微软雅黑"/>
              <a:ea typeface="微软雅黑"/>
              <a:sym typeface="微软雅黑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5086"/>
            <a:ext cx="879318" cy="62097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jpeohn4n">
      <a:majorFont>
        <a:latin typeface="Arial Narrow"/>
        <a:ea typeface="微软雅黑"/>
        <a:cs typeface="Arial"/>
      </a:majorFont>
      <a:minorFont>
        <a:latin typeface="Arial Narrow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1567</Words>
  <Application>Microsoft Office PowerPoint</Application>
  <PresentationFormat>宽屏</PresentationFormat>
  <Paragraphs>156</Paragraphs>
  <Slides>24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24</vt:i4>
      </vt:variant>
    </vt:vector>
  </HeadingPairs>
  <TitlesOfParts>
    <vt:vector size="34" baseType="lpstr">
      <vt:lpstr>Meiryo</vt:lpstr>
      <vt:lpstr>等线</vt:lpstr>
      <vt:lpstr>宋体</vt:lpstr>
      <vt:lpstr>微软雅黑</vt:lpstr>
      <vt:lpstr>Arial</vt:lpstr>
      <vt:lpstr>Arial Narrow</vt:lpstr>
      <vt:lpstr>Calibri</vt:lpstr>
      <vt:lpstr>Calibri Light</vt:lpstr>
      <vt:lpstr>第一PPT模板网-WWW.1PPT.COM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6</cp:revision>
  <cp:lastPrinted>2021-09-26T00:35:15Z</cp:lastPrinted>
  <dcterms:created xsi:type="dcterms:W3CDTF">2021-09-26T00:35:15Z</dcterms:created>
  <dcterms:modified xsi:type="dcterms:W3CDTF">2023-04-07T01:33:35Z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