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65" r:id="rId3"/>
  </p:sldMasterIdLst>
  <p:notesMasterIdLst>
    <p:notesMasterId r:id="rId27"/>
  </p:notesMasterIdLst>
  <p:handoutMasterIdLst>
    <p:handoutMasterId r:id="rId28"/>
  </p:handoutMasterIdLst>
  <p:sldIdLst>
    <p:sldId id="261" r:id="rId4"/>
    <p:sldId id="263" r:id="rId5"/>
    <p:sldId id="264" r:id="rId6"/>
    <p:sldId id="269" r:id="rId7"/>
    <p:sldId id="266" r:id="rId8"/>
    <p:sldId id="272" r:id="rId9"/>
    <p:sldId id="273" r:id="rId10"/>
    <p:sldId id="274" r:id="rId11"/>
    <p:sldId id="276" r:id="rId12"/>
    <p:sldId id="275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6" r:id="rId22"/>
    <p:sldId id="287" r:id="rId23"/>
    <p:sldId id="288" r:id="rId24"/>
    <p:sldId id="265" r:id="rId25"/>
    <p:sldId id="289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ng" initials="b" lastIdx="1" clrIdx="0"/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95959"/>
    <a:srgbClr val="49B4C3"/>
    <a:srgbClr val="26AAF4"/>
    <a:srgbClr val="14408F"/>
    <a:srgbClr val="4B4A9C"/>
    <a:srgbClr val="AFA9A6"/>
    <a:srgbClr val="05364B"/>
    <a:srgbClr val="2F5596"/>
    <a:srgbClr val="136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8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569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4775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7406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2023/2/3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4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2023/2/3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600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521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240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293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97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2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7323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905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282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101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6188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582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03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2152253" y="6739570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50946908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7" name="矩形 56"/>
          <p:cNvSpPr/>
          <p:nvPr userDrawn="1"/>
        </p:nvSpPr>
        <p:spPr>
          <a:xfrm>
            <a:off x="452755" y="511175"/>
            <a:ext cx="11286490" cy="59194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ldLvl="0" animBg="1"/>
      <p:bldP spid="57" grpId="1" animBg="1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958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53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1500505" y="1419860"/>
            <a:ext cx="9266555" cy="399351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53665" y="1671955"/>
            <a:ext cx="664591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8000" dirty="0">
                <a:solidFill>
                  <a:srgbClr val="49B4C3"/>
                </a:solidFill>
                <a:cs typeface="+mn-ea"/>
                <a:sym typeface="+mn-lt"/>
              </a:rPr>
              <a:t>B</a:t>
            </a:r>
            <a:r>
              <a:rPr lang="en-US" altLang="zh-CN" sz="80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USINESS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774739" y="3020060"/>
            <a:ext cx="6631728" cy="9220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zh-CN" altLang="en-US" sz="5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极</a:t>
            </a:r>
            <a:r>
              <a:rPr lang="zh-CN" altLang="en-US" sz="5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简部门年</a:t>
            </a:r>
            <a:r>
              <a:rPr lang="zh-CN" altLang="en-US" sz="54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中总结</a:t>
            </a:r>
            <a:endParaRPr lang="zh-CN" altLang="en-US" sz="5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3593465" y="4086860"/>
            <a:ext cx="4578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组合 72"/>
          <p:cNvGrpSpPr/>
          <p:nvPr/>
        </p:nvGrpSpPr>
        <p:grpSpPr>
          <a:xfrm>
            <a:off x="117056" y="297868"/>
            <a:ext cx="2441575" cy="348615"/>
            <a:chOff x="5993400" y="1658502"/>
            <a:chExt cx="2441575" cy="348615"/>
          </a:xfrm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grpSpPr>
        <p:sp>
          <p:nvSpPr>
            <p:cNvPr id="12" name="文本框 11"/>
            <p:cNvSpPr txBox="1"/>
            <p:nvPr/>
          </p:nvSpPr>
          <p:spPr>
            <a:xfrm>
              <a:off x="5993400" y="1658502"/>
              <a:ext cx="6672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200" dirty="0">
                  <a:solidFill>
                    <a:srgbClr val="49B4C3"/>
                  </a:solidFill>
                  <a:effectLst/>
                  <a:cs typeface="+mn-ea"/>
                  <a:sym typeface="+mn-lt"/>
                </a:rPr>
                <a:t>LOGO</a:t>
              </a: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6562360" y="1669932"/>
              <a:ext cx="1872615" cy="337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cs typeface="+mn-ea"/>
                  <a:sym typeface="+mn-lt"/>
                </a:rPr>
                <a:t>输入公司名称</a:t>
              </a:r>
            </a:p>
          </p:txBody>
        </p:sp>
      </p:grpSp>
      <p:sp>
        <p:nvSpPr>
          <p:cNvPr id="19" name="PA_文本框 57"/>
          <p:cNvSpPr txBox="1"/>
          <p:nvPr>
            <p:custDataLst>
              <p:tags r:id="rId1"/>
            </p:custDataLst>
          </p:nvPr>
        </p:nvSpPr>
        <p:spPr>
          <a:xfrm>
            <a:off x="2050415" y="4250055"/>
            <a:ext cx="7909560" cy="483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A dream need to work out a summary report dream need to work out a need to work out a summary report </a:t>
            </a:r>
            <a:r>
              <a:rPr lang="en-US" altLang="zh-CN" sz="900" dirty="0" err="1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summaryA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 dream need to work out a dream need to work out a need to work</a:t>
            </a:r>
          </a:p>
        </p:txBody>
      </p:sp>
      <p:sp>
        <p:nvSpPr>
          <p:cNvPr id="82" name="圆角矩形 81"/>
          <p:cNvSpPr/>
          <p:nvPr/>
        </p:nvSpPr>
        <p:spPr>
          <a:xfrm>
            <a:off x="3833495" y="4919980"/>
            <a:ext cx="1895475" cy="262255"/>
          </a:xfrm>
          <a:prstGeom prst="roundRect">
            <a:avLst>
              <a:gd name="adj" fmla="val 50000"/>
            </a:avLst>
          </a:prstGeom>
          <a:solidFill>
            <a:srgbClr val="49B4C3"/>
          </a:solidFill>
          <a:ln>
            <a:noFill/>
          </a:ln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汇报人</a:t>
            </a:r>
            <a:r>
              <a:rPr lang="zh-CN" altLang="en-US" sz="1200" dirty="0" smtClean="0">
                <a:solidFill>
                  <a:schemeClr val="bg1"/>
                </a:solidFill>
                <a:cs typeface="+mn-ea"/>
                <a:sym typeface="+mn-lt"/>
              </a:rPr>
              <a:t>：优品</a:t>
            </a:r>
            <a:r>
              <a:rPr lang="en-US" altLang="zh-CN" sz="1200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3" name="圆角矩形 82"/>
          <p:cNvSpPr/>
          <p:nvPr/>
        </p:nvSpPr>
        <p:spPr>
          <a:xfrm>
            <a:off x="6013450" y="4919980"/>
            <a:ext cx="1895475" cy="262255"/>
          </a:xfrm>
          <a:prstGeom prst="roundRect">
            <a:avLst>
              <a:gd name="adj" fmla="val 50000"/>
            </a:avLst>
          </a:prstGeom>
          <a:solidFill>
            <a:srgbClr val="AFA9A6"/>
          </a:solidFill>
          <a:ln>
            <a:noFill/>
          </a:ln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时间：</a:t>
            </a:r>
            <a:r>
              <a:rPr lang="en-US" altLang="zh-CN" sz="1200" dirty="0" smtClean="0">
                <a:solidFill>
                  <a:schemeClr val="bg1"/>
                </a:solidFill>
                <a:cs typeface="+mn-ea"/>
                <a:sym typeface="+mn-lt"/>
              </a:rPr>
              <a:t>20XX.XX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7" grpId="1" animBg="1"/>
      <p:bldP spid="7" grpId="0"/>
      <p:bldP spid="7" grpId="1"/>
      <p:bldP spid="8" grpId="0"/>
      <p:bldP spid="8" grpId="1"/>
      <p:bldP spid="19" grpId="0"/>
      <p:bldP spid="19" grpId="1"/>
      <p:bldP spid="82" grpId="0" animBg="1"/>
      <p:bldP spid="82" grpId="1" animBg="1"/>
      <p:bldP spid="83" grpId="0" animBg="1"/>
      <p:bldP spid="83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/>
          <p:cNvGrpSpPr/>
          <p:nvPr/>
        </p:nvGrpSpPr>
        <p:grpSpPr>
          <a:xfrm>
            <a:off x="484128" y="513897"/>
            <a:ext cx="3316246" cy="769441"/>
            <a:chOff x="1201615" y="3695247"/>
            <a:chExt cx="3316246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5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048981" y="3895959"/>
              <a:ext cx="2468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对工作的理解与认识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矩形: 圆角 1"/>
          <p:cNvSpPr/>
          <p:nvPr/>
        </p:nvSpPr>
        <p:spPr>
          <a:xfrm>
            <a:off x="1268730" y="2598420"/>
            <a:ext cx="4472940" cy="319786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矩形: 圆角 2"/>
          <p:cNvSpPr/>
          <p:nvPr/>
        </p:nvSpPr>
        <p:spPr>
          <a:xfrm>
            <a:off x="1758612" y="2282757"/>
            <a:ext cx="3493121" cy="631640"/>
          </a:xfrm>
          <a:prstGeom prst="roundRect">
            <a:avLst>
              <a:gd name="adj" fmla="val 6733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354462" y="2368811"/>
            <a:ext cx="2301875" cy="4603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高效快捷</a:t>
            </a:r>
          </a:p>
        </p:txBody>
      </p:sp>
      <p:sp>
        <p:nvSpPr>
          <p:cNvPr id="2" name="矩形: 圆角 5"/>
          <p:cNvSpPr/>
          <p:nvPr/>
        </p:nvSpPr>
        <p:spPr>
          <a:xfrm>
            <a:off x="6460490" y="2598420"/>
            <a:ext cx="4472940" cy="319786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: 圆角 6"/>
          <p:cNvSpPr/>
          <p:nvPr/>
        </p:nvSpPr>
        <p:spPr>
          <a:xfrm>
            <a:off x="6950191" y="2282757"/>
            <a:ext cx="3493121" cy="631640"/>
          </a:xfrm>
          <a:prstGeom prst="roundRect">
            <a:avLst>
              <a:gd name="adj" fmla="val 6733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545587" y="2368811"/>
            <a:ext cx="2301875" cy="4603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表率作用</a:t>
            </a:r>
          </a:p>
        </p:txBody>
      </p:sp>
      <p:sp>
        <p:nvSpPr>
          <p:cNvPr id="88" name="Rectangle 1"/>
          <p:cNvSpPr/>
          <p:nvPr/>
        </p:nvSpPr>
        <p:spPr>
          <a:xfrm>
            <a:off x="1885950" y="3027680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四要高效快捷处理有关事务。</a:t>
            </a:r>
          </a:p>
        </p:txBody>
      </p:sp>
      <p:sp>
        <p:nvSpPr>
          <p:cNvPr id="89" name="Freeform 60"/>
          <p:cNvSpPr>
            <a:spLocks noEditPoints="1"/>
          </p:cNvSpPr>
          <p:nvPr/>
        </p:nvSpPr>
        <p:spPr bwMode="auto">
          <a:xfrm>
            <a:off x="1629784" y="3029889"/>
            <a:ext cx="287338" cy="336654"/>
          </a:xfrm>
          <a:custGeom>
            <a:avLst/>
            <a:gdLst>
              <a:gd name="T0" fmla="*/ 188256 w 87"/>
              <a:gd name="T1" fmla="*/ 49493 h 102"/>
              <a:gd name="T2" fmla="*/ 214678 w 87"/>
              <a:gd name="T3" fmla="*/ 102285 h 102"/>
              <a:gd name="T4" fmla="*/ 204770 w 87"/>
              <a:gd name="T5" fmla="*/ 128681 h 102"/>
              <a:gd name="T6" fmla="*/ 198164 w 87"/>
              <a:gd name="T7" fmla="*/ 131980 h 102"/>
              <a:gd name="T8" fmla="*/ 165137 w 87"/>
              <a:gd name="T9" fmla="*/ 184773 h 102"/>
              <a:gd name="T10" fmla="*/ 112293 w 87"/>
              <a:gd name="T11" fmla="*/ 184773 h 102"/>
              <a:gd name="T12" fmla="*/ 82568 w 87"/>
              <a:gd name="T13" fmla="*/ 131980 h 102"/>
              <a:gd name="T14" fmla="*/ 75963 w 87"/>
              <a:gd name="T15" fmla="*/ 128681 h 102"/>
              <a:gd name="T16" fmla="*/ 66055 w 87"/>
              <a:gd name="T17" fmla="*/ 102285 h 102"/>
              <a:gd name="T18" fmla="*/ 92477 w 87"/>
              <a:gd name="T19" fmla="*/ 52792 h 102"/>
              <a:gd name="T20" fmla="*/ 62752 w 87"/>
              <a:gd name="T21" fmla="*/ 217768 h 102"/>
              <a:gd name="T22" fmla="*/ 49541 w 87"/>
              <a:gd name="T23" fmla="*/ 234265 h 102"/>
              <a:gd name="T24" fmla="*/ 62752 w 87"/>
              <a:gd name="T25" fmla="*/ 260661 h 102"/>
              <a:gd name="T26" fmla="*/ 66055 w 87"/>
              <a:gd name="T27" fmla="*/ 260661 h 102"/>
              <a:gd name="T28" fmla="*/ 69357 w 87"/>
              <a:gd name="T29" fmla="*/ 267260 h 102"/>
              <a:gd name="T30" fmla="*/ 69357 w 87"/>
              <a:gd name="T31" fmla="*/ 270560 h 102"/>
              <a:gd name="T32" fmla="*/ 75963 w 87"/>
              <a:gd name="T33" fmla="*/ 270560 h 102"/>
              <a:gd name="T34" fmla="*/ 89174 w 87"/>
              <a:gd name="T35" fmla="*/ 254062 h 102"/>
              <a:gd name="T36" fmla="*/ 66055 w 87"/>
              <a:gd name="T37" fmla="*/ 254062 h 102"/>
              <a:gd name="T38" fmla="*/ 69357 w 87"/>
              <a:gd name="T39" fmla="*/ 217768 h 102"/>
              <a:gd name="T40" fmla="*/ 145320 w 87"/>
              <a:gd name="T41" fmla="*/ 316753 h 102"/>
              <a:gd name="T42" fmla="*/ 211375 w 87"/>
              <a:gd name="T43" fmla="*/ 217768 h 102"/>
              <a:gd name="T44" fmla="*/ 211375 w 87"/>
              <a:gd name="T45" fmla="*/ 254062 h 102"/>
              <a:gd name="T46" fmla="*/ 191559 w 87"/>
              <a:gd name="T47" fmla="*/ 254062 h 102"/>
              <a:gd name="T48" fmla="*/ 204770 w 87"/>
              <a:gd name="T49" fmla="*/ 270560 h 102"/>
              <a:gd name="T50" fmla="*/ 211375 w 87"/>
              <a:gd name="T51" fmla="*/ 270560 h 102"/>
              <a:gd name="T52" fmla="*/ 211375 w 87"/>
              <a:gd name="T53" fmla="*/ 267260 h 102"/>
              <a:gd name="T54" fmla="*/ 214678 w 87"/>
              <a:gd name="T55" fmla="*/ 260661 h 102"/>
              <a:gd name="T56" fmla="*/ 217981 w 87"/>
              <a:gd name="T57" fmla="*/ 260661 h 102"/>
              <a:gd name="T58" fmla="*/ 227889 w 87"/>
              <a:gd name="T59" fmla="*/ 234265 h 102"/>
              <a:gd name="T60" fmla="*/ 217981 w 87"/>
              <a:gd name="T61" fmla="*/ 217768 h 102"/>
              <a:gd name="T62" fmla="*/ 284035 w 87"/>
              <a:gd name="T63" fmla="*/ 336550 h 102"/>
              <a:gd name="T64" fmla="*/ 39633 w 87"/>
              <a:gd name="T65" fmla="*/ 217768 h 102"/>
              <a:gd name="T66" fmla="*/ 224586 w 87"/>
              <a:gd name="T67" fmla="*/ 92386 h 102"/>
              <a:gd name="T68" fmla="*/ 158531 w 87"/>
              <a:gd name="T69" fmla="*/ 3300 h 102"/>
              <a:gd name="T70" fmla="*/ 59449 w 87"/>
              <a:gd name="T71" fmla="*/ 92386 h 102"/>
              <a:gd name="T72" fmla="*/ 52844 w 87"/>
              <a:gd name="T73" fmla="*/ 95686 h 102"/>
              <a:gd name="T74" fmla="*/ 56147 w 87"/>
              <a:gd name="T75" fmla="*/ 125381 h 102"/>
              <a:gd name="T76" fmla="*/ 79266 w 87"/>
              <a:gd name="T77" fmla="*/ 171575 h 102"/>
              <a:gd name="T78" fmla="*/ 138715 w 87"/>
              <a:gd name="T79" fmla="*/ 201270 h 102"/>
              <a:gd name="T80" fmla="*/ 198164 w 87"/>
              <a:gd name="T81" fmla="*/ 174874 h 102"/>
              <a:gd name="T82" fmla="*/ 224586 w 87"/>
              <a:gd name="T83" fmla="*/ 125381 h 102"/>
              <a:gd name="T84" fmla="*/ 227889 w 87"/>
              <a:gd name="T85" fmla="*/ 95686 h 102"/>
              <a:gd name="T86" fmla="*/ 224586 w 87"/>
              <a:gd name="T87" fmla="*/ 92386 h 10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87" h="102">
                <a:moveTo>
                  <a:pt x="28" y="16"/>
                </a:moveTo>
                <a:cubicBezTo>
                  <a:pt x="28" y="14"/>
                  <a:pt x="57" y="15"/>
                  <a:pt x="57" y="15"/>
                </a:cubicBezTo>
                <a:cubicBezTo>
                  <a:pt x="60" y="31"/>
                  <a:pt x="60" y="31"/>
                  <a:pt x="60" y="31"/>
                </a:cubicBezTo>
                <a:cubicBezTo>
                  <a:pt x="62" y="31"/>
                  <a:pt x="63" y="31"/>
                  <a:pt x="65" y="31"/>
                </a:cubicBezTo>
                <a:cubicBezTo>
                  <a:pt x="65" y="34"/>
                  <a:pt x="64" y="35"/>
                  <a:pt x="64" y="37"/>
                </a:cubicBezTo>
                <a:cubicBezTo>
                  <a:pt x="63" y="38"/>
                  <a:pt x="63" y="39"/>
                  <a:pt x="62" y="39"/>
                </a:cubicBezTo>
                <a:cubicBezTo>
                  <a:pt x="61" y="39"/>
                  <a:pt x="61" y="39"/>
                  <a:pt x="61" y="39"/>
                </a:cubicBezTo>
                <a:cubicBezTo>
                  <a:pt x="60" y="40"/>
                  <a:pt x="60" y="40"/>
                  <a:pt x="60" y="40"/>
                </a:cubicBezTo>
                <a:cubicBezTo>
                  <a:pt x="59" y="44"/>
                  <a:pt x="58" y="48"/>
                  <a:pt x="57" y="51"/>
                </a:cubicBezTo>
                <a:cubicBezTo>
                  <a:pt x="55" y="53"/>
                  <a:pt x="53" y="55"/>
                  <a:pt x="50" y="56"/>
                </a:cubicBezTo>
                <a:cubicBezTo>
                  <a:pt x="49" y="57"/>
                  <a:pt x="45" y="57"/>
                  <a:pt x="42" y="57"/>
                </a:cubicBezTo>
                <a:cubicBezTo>
                  <a:pt x="38" y="57"/>
                  <a:pt x="35" y="56"/>
                  <a:pt x="34" y="56"/>
                </a:cubicBezTo>
                <a:cubicBezTo>
                  <a:pt x="31" y="55"/>
                  <a:pt x="29" y="53"/>
                  <a:pt x="28" y="50"/>
                </a:cubicBezTo>
                <a:cubicBezTo>
                  <a:pt x="27" y="47"/>
                  <a:pt x="25" y="44"/>
                  <a:pt x="25" y="40"/>
                </a:cubicBezTo>
                <a:cubicBezTo>
                  <a:pt x="24" y="39"/>
                  <a:pt x="24" y="39"/>
                  <a:pt x="24" y="39"/>
                </a:cubicBezTo>
                <a:cubicBezTo>
                  <a:pt x="23" y="39"/>
                  <a:pt x="23" y="39"/>
                  <a:pt x="23" y="39"/>
                </a:cubicBezTo>
                <a:cubicBezTo>
                  <a:pt x="22" y="39"/>
                  <a:pt x="21" y="38"/>
                  <a:pt x="21" y="37"/>
                </a:cubicBezTo>
                <a:cubicBezTo>
                  <a:pt x="20" y="35"/>
                  <a:pt x="20" y="34"/>
                  <a:pt x="20" y="31"/>
                </a:cubicBezTo>
                <a:cubicBezTo>
                  <a:pt x="22" y="31"/>
                  <a:pt x="23" y="31"/>
                  <a:pt x="25" y="32"/>
                </a:cubicBezTo>
                <a:cubicBezTo>
                  <a:pt x="25" y="27"/>
                  <a:pt x="26" y="19"/>
                  <a:pt x="28" y="16"/>
                </a:cubicBezTo>
                <a:close/>
                <a:moveTo>
                  <a:pt x="12" y="66"/>
                </a:moveTo>
                <a:cubicBezTo>
                  <a:pt x="19" y="66"/>
                  <a:pt x="19" y="66"/>
                  <a:pt x="19" y="66"/>
                </a:cubicBezTo>
                <a:cubicBezTo>
                  <a:pt x="16" y="70"/>
                  <a:pt x="16" y="70"/>
                  <a:pt x="16" y="70"/>
                </a:cubicBezTo>
                <a:cubicBezTo>
                  <a:pt x="15" y="71"/>
                  <a:pt x="15" y="71"/>
                  <a:pt x="15" y="71"/>
                </a:cubicBezTo>
                <a:cubicBezTo>
                  <a:pt x="16" y="71"/>
                  <a:pt x="16" y="71"/>
                  <a:pt x="16" y="71"/>
                </a:cubicBezTo>
                <a:cubicBezTo>
                  <a:pt x="19" y="79"/>
                  <a:pt x="19" y="79"/>
                  <a:pt x="19" y="79"/>
                </a:cubicBezTo>
                <a:cubicBezTo>
                  <a:pt x="19" y="79"/>
                  <a:pt x="19" y="79"/>
                  <a:pt x="19" y="79"/>
                </a:cubicBezTo>
                <a:cubicBezTo>
                  <a:pt x="20" y="79"/>
                  <a:pt x="20" y="79"/>
                  <a:pt x="20" y="79"/>
                </a:cubicBezTo>
                <a:cubicBezTo>
                  <a:pt x="23" y="79"/>
                  <a:pt x="23" y="79"/>
                  <a:pt x="23" y="79"/>
                </a:cubicBezTo>
                <a:cubicBezTo>
                  <a:pt x="21" y="81"/>
                  <a:pt x="21" y="81"/>
                  <a:pt x="21" y="81"/>
                </a:cubicBezTo>
                <a:cubicBezTo>
                  <a:pt x="20" y="82"/>
                  <a:pt x="20" y="82"/>
                  <a:pt x="20" y="82"/>
                </a:cubicBezTo>
                <a:cubicBezTo>
                  <a:pt x="21" y="82"/>
                  <a:pt x="21" y="82"/>
                  <a:pt x="21" y="82"/>
                </a:cubicBezTo>
                <a:cubicBezTo>
                  <a:pt x="38" y="97"/>
                  <a:pt x="38" y="97"/>
                  <a:pt x="38" y="97"/>
                </a:cubicBezTo>
                <a:cubicBezTo>
                  <a:pt x="23" y="82"/>
                  <a:pt x="23" y="82"/>
                  <a:pt x="23" y="82"/>
                </a:cubicBezTo>
                <a:cubicBezTo>
                  <a:pt x="26" y="78"/>
                  <a:pt x="26" y="78"/>
                  <a:pt x="26" y="78"/>
                </a:cubicBezTo>
                <a:cubicBezTo>
                  <a:pt x="27" y="77"/>
                  <a:pt x="27" y="77"/>
                  <a:pt x="27" y="77"/>
                </a:cubicBezTo>
                <a:cubicBezTo>
                  <a:pt x="25" y="77"/>
                  <a:pt x="25" y="77"/>
                  <a:pt x="25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17" y="71"/>
                  <a:pt x="17" y="71"/>
                  <a:pt x="17" y="71"/>
                </a:cubicBezTo>
                <a:cubicBezTo>
                  <a:pt x="21" y="66"/>
                  <a:pt x="21" y="66"/>
                  <a:pt x="21" y="66"/>
                </a:cubicBezTo>
                <a:cubicBezTo>
                  <a:pt x="26" y="66"/>
                  <a:pt x="26" y="66"/>
                  <a:pt x="26" y="66"/>
                </a:cubicBezTo>
                <a:cubicBezTo>
                  <a:pt x="44" y="96"/>
                  <a:pt x="44" y="96"/>
                  <a:pt x="44" y="96"/>
                </a:cubicBezTo>
                <a:cubicBezTo>
                  <a:pt x="58" y="66"/>
                  <a:pt x="58" y="66"/>
                  <a:pt x="58" y="66"/>
                </a:cubicBezTo>
                <a:cubicBezTo>
                  <a:pt x="64" y="66"/>
                  <a:pt x="64" y="66"/>
                  <a:pt x="64" y="66"/>
                </a:cubicBezTo>
                <a:cubicBezTo>
                  <a:pt x="67" y="71"/>
                  <a:pt x="67" y="71"/>
                  <a:pt x="67" y="71"/>
                </a:cubicBezTo>
                <a:cubicBezTo>
                  <a:pt x="64" y="77"/>
                  <a:pt x="64" y="77"/>
                  <a:pt x="64" y="77"/>
                </a:cubicBezTo>
                <a:cubicBezTo>
                  <a:pt x="60" y="77"/>
                  <a:pt x="60" y="77"/>
                  <a:pt x="60" y="77"/>
                </a:cubicBezTo>
                <a:cubicBezTo>
                  <a:pt x="58" y="77"/>
                  <a:pt x="58" y="77"/>
                  <a:pt x="58" y="77"/>
                </a:cubicBezTo>
                <a:cubicBezTo>
                  <a:pt x="59" y="78"/>
                  <a:pt x="59" y="78"/>
                  <a:pt x="59" y="78"/>
                </a:cubicBezTo>
                <a:cubicBezTo>
                  <a:pt x="62" y="82"/>
                  <a:pt x="62" y="82"/>
                  <a:pt x="62" y="82"/>
                </a:cubicBezTo>
                <a:cubicBezTo>
                  <a:pt x="50" y="97"/>
                  <a:pt x="50" y="97"/>
                  <a:pt x="50" y="97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1"/>
                  <a:pt x="64" y="81"/>
                  <a:pt x="64" y="81"/>
                </a:cubicBezTo>
                <a:cubicBezTo>
                  <a:pt x="62" y="79"/>
                  <a:pt x="62" y="79"/>
                  <a:pt x="6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6" y="79"/>
                  <a:pt x="66" y="79"/>
                  <a:pt x="66" y="79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0"/>
                  <a:pt x="69" y="70"/>
                  <a:pt x="69" y="70"/>
                </a:cubicBezTo>
                <a:cubicBezTo>
                  <a:pt x="66" y="66"/>
                  <a:pt x="66" y="66"/>
                  <a:pt x="66" y="66"/>
                </a:cubicBezTo>
                <a:cubicBezTo>
                  <a:pt x="74" y="65"/>
                  <a:pt x="74" y="65"/>
                  <a:pt x="74" y="65"/>
                </a:cubicBezTo>
                <a:cubicBezTo>
                  <a:pt x="82" y="73"/>
                  <a:pt x="87" y="91"/>
                  <a:pt x="86" y="102"/>
                </a:cubicBezTo>
                <a:cubicBezTo>
                  <a:pt x="57" y="102"/>
                  <a:pt x="28" y="102"/>
                  <a:pt x="0" y="102"/>
                </a:cubicBezTo>
                <a:cubicBezTo>
                  <a:pt x="0" y="92"/>
                  <a:pt x="2" y="75"/>
                  <a:pt x="12" y="66"/>
                </a:cubicBezTo>
                <a:close/>
                <a:moveTo>
                  <a:pt x="68" y="28"/>
                </a:move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6" y="10"/>
                  <a:pt x="65" y="8"/>
                </a:cubicBezTo>
                <a:cubicBezTo>
                  <a:pt x="64" y="5"/>
                  <a:pt x="55" y="1"/>
                  <a:pt x="48" y="1"/>
                </a:cubicBezTo>
                <a:cubicBezTo>
                  <a:pt x="42" y="0"/>
                  <a:pt x="26" y="1"/>
                  <a:pt x="21" y="5"/>
                </a:cubicBezTo>
                <a:cubicBezTo>
                  <a:pt x="18" y="8"/>
                  <a:pt x="18" y="23"/>
                  <a:pt x="18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3"/>
                  <a:pt x="16" y="36"/>
                  <a:pt x="17" y="38"/>
                </a:cubicBezTo>
                <a:cubicBezTo>
                  <a:pt x="18" y="40"/>
                  <a:pt x="19" y="42"/>
                  <a:pt x="21" y="43"/>
                </a:cubicBezTo>
                <a:cubicBezTo>
                  <a:pt x="22" y="46"/>
                  <a:pt x="23" y="49"/>
                  <a:pt x="24" y="52"/>
                </a:cubicBezTo>
                <a:cubicBezTo>
                  <a:pt x="26" y="56"/>
                  <a:pt x="29" y="58"/>
                  <a:pt x="32" y="60"/>
                </a:cubicBezTo>
                <a:cubicBezTo>
                  <a:pt x="34" y="61"/>
                  <a:pt x="38" y="61"/>
                  <a:pt x="42" y="61"/>
                </a:cubicBezTo>
                <a:cubicBezTo>
                  <a:pt x="46" y="61"/>
                  <a:pt x="50" y="61"/>
                  <a:pt x="52" y="60"/>
                </a:cubicBezTo>
                <a:cubicBezTo>
                  <a:pt x="56" y="59"/>
                  <a:pt x="58" y="56"/>
                  <a:pt x="60" y="53"/>
                </a:cubicBezTo>
                <a:cubicBezTo>
                  <a:pt x="62" y="50"/>
                  <a:pt x="63" y="46"/>
                  <a:pt x="64" y="43"/>
                </a:cubicBezTo>
                <a:cubicBezTo>
                  <a:pt x="66" y="42"/>
                  <a:pt x="67" y="40"/>
                  <a:pt x="68" y="38"/>
                </a:cubicBezTo>
                <a:cubicBezTo>
                  <a:pt x="69" y="36"/>
                  <a:pt x="69" y="33"/>
                  <a:pt x="69" y="30"/>
                </a:cubicBezTo>
                <a:cubicBezTo>
                  <a:pt x="69" y="29"/>
                  <a:pt x="69" y="29"/>
                  <a:pt x="69" y="29"/>
                </a:cubicBez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8" y="28"/>
                  <a:pt x="68" y="28"/>
                </a:cubicBez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420495" y="3950970"/>
            <a:ext cx="417004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采购必须要有强烈的时效观念、意识，求真务实、雷厉风行的工作作风，在有限的时间里办好采购要职之事。要善于“分身”，明确该干什么，不该干什么；先干什么，后干什么；有所为，有所不为！</a:t>
            </a:r>
          </a:p>
          <a:p>
            <a:pPr>
              <a:lnSpc>
                <a:spcPct val="150000"/>
              </a:lnSpc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836545" y="3709670"/>
            <a:ext cx="1063625" cy="75565"/>
          </a:xfrm>
          <a:prstGeom prst="rect">
            <a:avLst/>
          </a:prstGeom>
          <a:solidFill>
            <a:srgbClr val="595959"/>
          </a:solidFill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Rectangle 1"/>
          <p:cNvSpPr/>
          <p:nvPr/>
        </p:nvSpPr>
        <p:spPr>
          <a:xfrm>
            <a:off x="7052310" y="3103245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五要注意团队形象，起好表率作用</a:t>
            </a:r>
          </a:p>
        </p:txBody>
      </p:sp>
      <p:sp>
        <p:nvSpPr>
          <p:cNvPr id="24" name="Freeform 60"/>
          <p:cNvSpPr>
            <a:spLocks noEditPoints="1"/>
          </p:cNvSpPr>
          <p:nvPr/>
        </p:nvSpPr>
        <p:spPr bwMode="auto">
          <a:xfrm>
            <a:off x="6796144" y="3105454"/>
            <a:ext cx="287338" cy="336654"/>
          </a:xfrm>
          <a:custGeom>
            <a:avLst/>
            <a:gdLst>
              <a:gd name="T0" fmla="*/ 188256 w 87"/>
              <a:gd name="T1" fmla="*/ 49493 h 102"/>
              <a:gd name="T2" fmla="*/ 214678 w 87"/>
              <a:gd name="T3" fmla="*/ 102285 h 102"/>
              <a:gd name="T4" fmla="*/ 204770 w 87"/>
              <a:gd name="T5" fmla="*/ 128681 h 102"/>
              <a:gd name="T6" fmla="*/ 198164 w 87"/>
              <a:gd name="T7" fmla="*/ 131980 h 102"/>
              <a:gd name="T8" fmla="*/ 165137 w 87"/>
              <a:gd name="T9" fmla="*/ 184773 h 102"/>
              <a:gd name="T10" fmla="*/ 112293 w 87"/>
              <a:gd name="T11" fmla="*/ 184773 h 102"/>
              <a:gd name="T12" fmla="*/ 82568 w 87"/>
              <a:gd name="T13" fmla="*/ 131980 h 102"/>
              <a:gd name="T14" fmla="*/ 75963 w 87"/>
              <a:gd name="T15" fmla="*/ 128681 h 102"/>
              <a:gd name="T16" fmla="*/ 66055 w 87"/>
              <a:gd name="T17" fmla="*/ 102285 h 102"/>
              <a:gd name="T18" fmla="*/ 92477 w 87"/>
              <a:gd name="T19" fmla="*/ 52792 h 102"/>
              <a:gd name="T20" fmla="*/ 62752 w 87"/>
              <a:gd name="T21" fmla="*/ 217768 h 102"/>
              <a:gd name="T22" fmla="*/ 49541 w 87"/>
              <a:gd name="T23" fmla="*/ 234265 h 102"/>
              <a:gd name="T24" fmla="*/ 62752 w 87"/>
              <a:gd name="T25" fmla="*/ 260661 h 102"/>
              <a:gd name="T26" fmla="*/ 66055 w 87"/>
              <a:gd name="T27" fmla="*/ 260661 h 102"/>
              <a:gd name="T28" fmla="*/ 69357 w 87"/>
              <a:gd name="T29" fmla="*/ 267260 h 102"/>
              <a:gd name="T30" fmla="*/ 69357 w 87"/>
              <a:gd name="T31" fmla="*/ 270560 h 102"/>
              <a:gd name="T32" fmla="*/ 75963 w 87"/>
              <a:gd name="T33" fmla="*/ 270560 h 102"/>
              <a:gd name="T34" fmla="*/ 89174 w 87"/>
              <a:gd name="T35" fmla="*/ 254062 h 102"/>
              <a:gd name="T36" fmla="*/ 66055 w 87"/>
              <a:gd name="T37" fmla="*/ 254062 h 102"/>
              <a:gd name="T38" fmla="*/ 69357 w 87"/>
              <a:gd name="T39" fmla="*/ 217768 h 102"/>
              <a:gd name="T40" fmla="*/ 145320 w 87"/>
              <a:gd name="T41" fmla="*/ 316753 h 102"/>
              <a:gd name="T42" fmla="*/ 211375 w 87"/>
              <a:gd name="T43" fmla="*/ 217768 h 102"/>
              <a:gd name="T44" fmla="*/ 211375 w 87"/>
              <a:gd name="T45" fmla="*/ 254062 h 102"/>
              <a:gd name="T46" fmla="*/ 191559 w 87"/>
              <a:gd name="T47" fmla="*/ 254062 h 102"/>
              <a:gd name="T48" fmla="*/ 204770 w 87"/>
              <a:gd name="T49" fmla="*/ 270560 h 102"/>
              <a:gd name="T50" fmla="*/ 211375 w 87"/>
              <a:gd name="T51" fmla="*/ 270560 h 102"/>
              <a:gd name="T52" fmla="*/ 211375 w 87"/>
              <a:gd name="T53" fmla="*/ 267260 h 102"/>
              <a:gd name="T54" fmla="*/ 214678 w 87"/>
              <a:gd name="T55" fmla="*/ 260661 h 102"/>
              <a:gd name="T56" fmla="*/ 217981 w 87"/>
              <a:gd name="T57" fmla="*/ 260661 h 102"/>
              <a:gd name="T58" fmla="*/ 227889 w 87"/>
              <a:gd name="T59" fmla="*/ 234265 h 102"/>
              <a:gd name="T60" fmla="*/ 217981 w 87"/>
              <a:gd name="T61" fmla="*/ 217768 h 102"/>
              <a:gd name="T62" fmla="*/ 284035 w 87"/>
              <a:gd name="T63" fmla="*/ 336550 h 102"/>
              <a:gd name="T64" fmla="*/ 39633 w 87"/>
              <a:gd name="T65" fmla="*/ 217768 h 102"/>
              <a:gd name="T66" fmla="*/ 224586 w 87"/>
              <a:gd name="T67" fmla="*/ 92386 h 102"/>
              <a:gd name="T68" fmla="*/ 158531 w 87"/>
              <a:gd name="T69" fmla="*/ 3300 h 102"/>
              <a:gd name="T70" fmla="*/ 59449 w 87"/>
              <a:gd name="T71" fmla="*/ 92386 h 102"/>
              <a:gd name="T72" fmla="*/ 52844 w 87"/>
              <a:gd name="T73" fmla="*/ 95686 h 102"/>
              <a:gd name="T74" fmla="*/ 56147 w 87"/>
              <a:gd name="T75" fmla="*/ 125381 h 102"/>
              <a:gd name="T76" fmla="*/ 79266 w 87"/>
              <a:gd name="T77" fmla="*/ 171575 h 102"/>
              <a:gd name="T78" fmla="*/ 138715 w 87"/>
              <a:gd name="T79" fmla="*/ 201270 h 102"/>
              <a:gd name="T80" fmla="*/ 198164 w 87"/>
              <a:gd name="T81" fmla="*/ 174874 h 102"/>
              <a:gd name="T82" fmla="*/ 224586 w 87"/>
              <a:gd name="T83" fmla="*/ 125381 h 102"/>
              <a:gd name="T84" fmla="*/ 227889 w 87"/>
              <a:gd name="T85" fmla="*/ 95686 h 102"/>
              <a:gd name="T86" fmla="*/ 224586 w 87"/>
              <a:gd name="T87" fmla="*/ 92386 h 10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87" h="102">
                <a:moveTo>
                  <a:pt x="28" y="16"/>
                </a:moveTo>
                <a:cubicBezTo>
                  <a:pt x="28" y="14"/>
                  <a:pt x="57" y="15"/>
                  <a:pt x="57" y="15"/>
                </a:cubicBezTo>
                <a:cubicBezTo>
                  <a:pt x="60" y="31"/>
                  <a:pt x="60" y="31"/>
                  <a:pt x="60" y="31"/>
                </a:cubicBezTo>
                <a:cubicBezTo>
                  <a:pt x="62" y="31"/>
                  <a:pt x="63" y="31"/>
                  <a:pt x="65" y="31"/>
                </a:cubicBezTo>
                <a:cubicBezTo>
                  <a:pt x="65" y="34"/>
                  <a:pt x="64" y="35"/>
                  <a:pt x="64" y="37"/>
                </a:cubicBezTo>
                <a:cubicBezTo>
                  <a:pt x="63" y="38"/>
                  <a:pt x="63" y="39"/>
                  <a:pt x="62" y="39"/>
                </a:cubicBezTo>
                <a:cubicBezTo>
                  <a:pt x="61" y="39"/>
                  <a:pt x="61" y="39"/>
                  <a:pt x="61" y="39"/>
                </a:cubicBezTo>
                <a:cubicBezTo>
                  <a:pt x="60" y="40"/>
                  <a:pt x="60" y="40"/>
                  <a:pt x="60" y="40"/>
                </a:cubicBezTo>
                <a:cubicBezTo>
                  <a:pt x="59" y="44"/>
                  <a:pt x="58" y="48"/>
                  <a:pt x="57" y="51"/>
                </a:cubicBezTo>
                <a:cubicBezTo>
                  <a:pt x="55" y="53"/>
                  <a:pt x="53" y="55"/>
                  <a:pt x="50" y="56"/>
                </a:cubicBezTo>
                <a:cubicBezTo>
                  <a:pt x="49" y="57"/>
                  <a:pt x="45" y="57"/>
                  <a:pt x="42" y="57"/>
                </a:cubicBezTo>
                <a:cubicBezTo>
                  <a:pt x="38" y="57"/>
                  <a:pt x="35" y="56"/>
                  <a:pt x="34" y="56"/>
                </a:cubicBezTo>
                <a:cubicBezTo>
                  <a:pt x="31" y="55"/>
                  <a:pt x="29" y="53"/>
                  <a:pt x="28" y="50"/>
                </a:cubicBezTo>
                <a:cubicBezTo>
                  <a:pt x="27" y="47"/>
                  <a:pt x="25" y="44"/>
                  <a:pt x="25" y="40"/>
                </a:cubicBezTo>
                <a:cubicBezTo>
                  <a:pt x="24" y="39"/>
                  <a:pt x="24" y="39"/>
                  <a:pt x="24" y="39"/>
                </a:cubicBezTo>
                <a:cubicBezTo>
                  <a:pt x="23" y="39"/>
                  <a:pt x="23" y="39"/>
                  <a:pt x="23" y="39"/>
                </a:cubicBezTo>
                <a:cubicBezTo>
                  <a:pt x="22" y="39"/>
                  <a:pt x="21" y="38"/>
                  <a:pt x="21" y="37"/>
                </a:cubicBezTo>
                <a:cubicBezTo>
                  <a:pt x="20" y="35"/>
                  <a:pt x="20" y="34"/>
                  <a:pt x="20" y="31"/>
                </a:cubicBezTo>
                <a:cubicBezTo>
                  <a:pt x="22" y="31"/>
                  <a:pt x="23" y="31"/>
                  <a:pt x="25" y="32"/>
                </a:cubicBezTo>
                <a:cubicBezTo>
                  <a:pt x="25" y="27"/>
                  <a:pt x="26" y="19"/>
                  <a:pt x="28" y="16"/>
                </a:cubicBezTo>
                <a:close/>
                <a:moveTo>
                  <a:pt x="12" y="66"/>
                </a:moveTo>
                <a:cubicBezTo>
                  <a:pt x="19" y="66"/>
                  <a:pt x="19" y="66"/>
                  <a:pt x="19" y="66"/>
                </a:cubicBezTo>
                <a:cubicBezTo>
                  <a:pt x="16" y="70"/>
                  <a:pt x="16" y="70"/>
                  <a:pt x="16" y="70"/>
                </a:cubicBezTo>
                <a:cubicBezTo>
                  <a:pt x="15" y="71"/>
                  <a:pt x="15" y="71"/>
                  <a:pt x="15" y="71"/>
                </a:cubicBezTo>
                <a:cubicBezTo>
                  <a:pt x="16" y="71"/>
                  <a:pt x="16" y="71"/>
                  <a:pt x="16" y="71"/>
                </a:cubicBezTo>
                <a:cubicBezTo>
                  <a:pt x="19" y="79"/>
                  <a:pt x="19" y="79"/>
                  <a:pt x="19" y="79"/>
                </a:cubicBezTo>
                <a:cubicBezTo>
                  <a:pt x="19" y="79"/>
                  <a:pt x="19" y="79"/>
                  <a:pt x="19" y="79"/>
                </a:cubicBezTo>
                <a:cubicBezTo>
                  <a:pt x="20" y="79"/>
                  <a:pt x="20" y="79"/>
                  <a:pt x="20" y="79"/>
                </a:cubicBezTo>
                <a:cubicBezTo>
                  <a:pt x="23" y="79"/>
                  <a:pt x="23" y="79"/>
                  <a:pt x="23" y="79"/>
                </a:cubicBezTo>
                <a:cubicBezTo>
                  <a:pt x="21" y="81"/>
                  <a:pt x="21" y="81"/>
                  <a:pt x="21" y="81"/>
                </a:cubicBezTo>
                <a:cubicBezTo>
                  <a:pt x="20" y="82"/>
                  <a:pt x="20" y="82"/>
                  <a:pt x="20" y="82"/>
                </a:cubicBezTo>
                <a:cubicBezTo>
                  <a:pt x="21" y="82"/>
                  <a:pt x="21" y="82"/>
                  <a:pt x="21" y="82"/>
                </a:cubicBezTo>
                <a:cubicBezTo>
                  <a:pt x="38" y="97"/>
                  <a:pt x="38" y="97"/>
                  <a:pt x="38" y="97"/>
                </a:cubicBezTo>
                <a:cubicBezTo>
                  <a:pt x="23" y="82"/>
                  <a:pt x="23" y="82"/>
                  <a:pt x="23" y="82"/>
                </a:cubicBezTo>
                <a:cubicBezTo>
                  <a:pt x="26" y="78"/>
                  <a:pt x="26" y="78"/>
                  <a:pt x="26" y="78"/>
                </a:cubicBezTo>
                <a:cubicBezTo>
                  <a:pt x="27" y="77"/>
                  <a:pt x="27" y="77"/>
                  <a:pt x="27" y="77"/>
                </a:cubicBezTo>
                <a:cubicBezTo>
                  <a:pt x="25" y="77"/>
                  <a:pt x="25" y="77"/>
                  <a:pt x="25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17" y="71"/>
                  <a:pt x="17" y="71"/>
                  <a:pt x="17" y="71"/>
                </a:cubicBezTo>
                <a:cubicBezTo>
                  <a:pt x="21" y="66"/>
                  <a:pt x="21" y="66"/>
                  <a:pt x="21" y="66"/>
                </a:cubicBezTo>
                <a:cubicBezTo>
                  <a:pt x="26" y="66"/>
                  <a:pt x="26" y="66"/>
                  <a:pt x="26" y="66"/>
                </a:cubicBezTo>
                <a:cubicBezTo>
                  <a:pt x="44" y="96"/>
                  <a:pt x="44" y="96"/>
                  <a:pt x="44" y="96"/>
                </a:cubicBezTo>
                <a:cubicBezTo>
                  <a:pt x="58" y="66"/>
                  <a:pt x="58" y="66"/>
                  <a:pt x="58" y="66"/>
                </a:cubicBezTo>
                <a:cubicBezTo>
                  <a:pt x="64" y="66"/>
                  <a:pt x="64" y="66"/>
                  <a:pt x="64" y="66"/>
                </a:cubicBezTo>
                <a:cubicBezTo>
                  <a:pt x="67" y="71"/>
                  <a:pt x="67" y="71"/>
                  <a:pt x="67" y="71"/>
                </a:cubicBezTo>
                <a:cubicBezTo>
                  <a:pt x="64" y="77"/>
                  <a:pt x="64" y="77"/>
                  <a:pt x="64" y="77"/>
                </a:cubicBezTo>
                <a:cubicBezTo>
                  <a:pt x="60" y="77"/>
                  <a:pt x="60" y="77"/>
                  <a:pt x="60" y="77"/>
                </a:cubicBezTo>
                <a:cubicBezTo>
                  <a:pt x="58" y="77"/>
                  <a:pt x="58" y="77"/>
                  <a:pt x="58" y="77"/>
                </a:cubicBezTo>
                <a:cubicBezTo>
                  <a:pt x="59" y="78"/>
                  <a:pt x="59" y="78"/>
                  <a:pt x="59" y="78"/>
                </a:cubicBezTo>
                <a:cubicBezTo>
                  <a:pt x="62" y="82"/>
                  <a:pt x="62" y="82"/>
                  <a:pt x="62" y="82"/>
                </a:cubicBezTo>
                <a:cubicBezTo>
                  <a:pt x="50" y="97"/>
                  <a:pt x="50" y="97"/>
                  <a:pt x="50" y="97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1"/>
                  <a:pt x="64" y="81"/>
                  <a:pt x="64" y="81"/>
                </a:cubicBezTo>
                <a:cubicBezTo>
                  <a:pt x="62" y="79"/>
                  <a:pt x="62" y="79"/>
                  <a:pt x="6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6" y="79"/>
                  <a:pt x="66" y="79"/>
                  <a:pt x="66" y="79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0"/>
                  <a:pt x="69" y="70"/>
                  <a:pt x="69" y="70"/>
                </a:cubicBezTo>
                <a:cubicBezTo>
                  <a:pt x="66" y="66"/>
                  <a:pt x="66" y="66"/>
                  <a:pt x="66" y="66"/>
                </a:cubicBezTo>
                <a:cubicBezTo>
                  <a:pt x="74" y="65"/>
                  <a:pt x="74" y="65"/>
                  <a:pt x="74" y="65"/>
                </a:cubicBezTo>
                <a:cubicBezTo>
                  <a:pt x="82" y="73"/>
                  <a:pt x="87" y="91"/>
                  <a:pt x="86" y="102"/>
                </a:cubicBezTo>
                <a:cubicBezTo>
                  <a:pt x="57" y="102"/>
                  <a:pt x="28" y="102"/>
                  <a:pt x="0" y="102"/>
                </a:cubicBezTo>
                <a:cubicBezTo>
                  <a:pt x="0" y="92"/>
                  <a:pt x="2" y="75"/>
                  <a:pt x="12" y="66"/>
                </a:cubicBezTo>
                <a:close/>
                <a:moveTo>
                  <a:pt x="68" y="28"/>
                </a:move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6" y="10"/>
                  <a:pt x="65" y="8"/>
                </a:cubicBezTo>
                <a:cubicBezTo>
                  <a:pt x="64" y="5"/>
                  <a:pt x="55" y="1"/>
                  <a:pt x="48" y="1"/>
                </a:cubicBezTo>
                <a:cubicBezTo>
                  <a:pt x="42" y="0"/>
                  <a:pt x="26" y="1"/>
                  <a:pt x="21" y="5"/>
                </a:cubicBezTo>
                <a:cubicBezTo>
                  <a:pt x="18" y="8"/>
                  <a:pt x="18" y="23"/>
                  <a:pt x="18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3"/>
                  <a:pt x="16" y="36"/>
                  <a:pt x="17" y="38"/>
                </a:cubicBezTo>
                <a:cubicBezTo>
                  <a:pt x="18" y="40"/>
                  <a:pt x="19" y="42"/>
                  <a:pt x="21" y="43"/>
                </a:cubicBezTo>
                <a:cubicBezTo>
                  <a:pt x="22" y="46"/>
                  <a:pt x="23" y="49"/>
                  <a:pt x="24" y="52"/>
                </a:cubicBezTo>
                <a:cubicBezTo>
                  <a:pt x="26" y="56"/>
                  <a:pt x="29" y="58"/>
                  <a:pt x="32" y="60"/>
                </a:cubicBezTo>
                <a:cubicBezTo>
                  <a:pt x="34" y="61"/>
                  <a:pt x="38" y="61"/>
                  <a:pt x="42" y="61"/>
                </a:cubicBezTo>
                <a:cubicBezTo>
                  <a:pt x="46" y="61"/>
                  <a:pt x="50" y="61"/>
                  <a:pt x="52" y="60"/>
                </a:cubicBezTo>
                <a:cubicBezTo>
                  <a:pt x="56" y="59"/>
                  <a:pt x="58" y="56"/>
                  <a:pt x="60" y="53"/>
                </a:cubicBezTo>
                <a:cubicBezTo>
                  <a:pt x="62" y="50"/>
                  <a:pt x="63" y="46"/>
                  <a:pt x="64" y="43"/>
                </a:cubicBezTo>
                <a:cubicBezTo>
                  <a:pt x="66" y="42"/>
                  <a:pt x="67" y="40"/>
                  <a:pt x="68" y="38"/>
                </a:cubicBezTo>
                <a:cubicBezTo>
                  <a:pt x="69" y="36"/>
                  <a:pt x="69" y="33"/>
                  <a:pt x="69" y="30"/>
                </a:cubicBezTo>
                <a:cubicBezTo>
                  <a:pt x="69" y="29"/>
                  <a:pt x="69" y="29"/>
                  <a:pt x="69" y="29"/>
                </a:cubicBez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8" y="28"/>
                  <a:pt x="68" y="28"/>
                </a:cubicBez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586220" y="3950970"/>
            <a:ext cx="427545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采购作为沟通内外的桥梁，务必要加强自身修养，生活中，注重自我形象塑造。同时，要引导供应商注重自我形象意识，进而提高产品形象、质量；工作中，要重视外在形象的“包装”，全心全意地、热情细致地待人接物，为人处事。要经常并善于“换位思考”，想一想假如自己是领导或是供应商该怎么办，设身处地地办实事、办好事。</a:t>
            </a:r>
          </a:p>
        </p:txBody>
      </p:sp>
      <p:sp>
        <p:nvSpPr>
          <p:cNvPr id="27" name="矩形 26"/>
          <p:cNvSpPr/>
          <p:nvPr/>
        </p:nvSpPr>
        <p:spPr>
          <a:xfrm>
            <a:off x="8002905" y="3785235"/>
            <a:ext cx="1063625" cy="75565"/>
          </a:xfrm>
          <a:prstGeom prst="rect">
            <a:avLst/>
          </a:prstGeom>
          <a:solidFill>
            <a:srgbClr val="595959"/>
          </a:solidFill>
          <a:ln>
            <a:solidFill>
              <a:srgbClr val="5959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8" grpId="1"/>
      <p:bldP spid="89" grpId="0" bldLvl="0" animBg="1"/>
      <p:bldP spid="23" grpId="0"/>
      <p:bldP spid="23" grpId="1"/>
      <p:bldP spid="24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1500505" y="1419860"/>
            <a:ext cx="9266555" cy="399351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3" name="组合 72"/>
          <p:cNvGrpSpPr/>
          <p:nvPr/>
        </p:nvGrpSpPr>
        <p:grpSpPr>
          <a:xfrm>
            <a:off x="117056" y="297868"/>
            <a:ext cx="2441575" cy="348615"/>
            <a:chOff x="5993400" y="1658502"/>
            <a:chExt cx="2441575" cy="348615"/>
          </a:xfrm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grpSpPr>
        <p:sp>
          <p:nvSpPr>
            <p:cNvPr id="12" name="文本框 11"/>
            <p:cNvSpPr txBox="1"/>
            <p:nvPr/>
          </p:nvSpPr>
          <p:spPr>
            <a:xfrm>
              <a:off x="5993400" y="1658502"/>
              <a:ext cx="6672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200">
                  <a:solidFill>
                    <a:srgbClr val="49B4C3"/>
                  </a:solidFill>
                  <a:effectLst/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LOGO</a:t>
              </a: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6562360" y="1669932"/>
              <a:ext cx="1872615" cy="337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cs typeface="+mn-ea"/>
                  <a:sym typeface="+mn-lt"/>
                </a:rPr>
                <a:t>输入公司名称</a:t>
              </a:r>
            </a:p>
          </p:txBody>
        </p:sp>
      </p:grpSp>
      <p:sp>
        <p:nvSpPr>
          <p:cNvPr id="9" name="PA_矩形 29"/>
          <p:cNvSpPr/>
          <p:nvPr>
            <p:custDataLst>
              <p:tags r:id="rId1"/>
            </p:custDataLst>
          </p:nvPr>
        </p:nvSpPr>
        <p:spPr>
          <a:xfrm>
            <a:off x="1973580" y="2994660"/>
            <a:ext cx="8140700" cy="8299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zh-CN" altLang="en-US" sz="4800" b="1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工作中存在的不足及改进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25400" dist="25400" dir="2700000" algn="tl">
                  <a:srgbClr val="000000">
                    <a:alpha val="2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5535384" y="1795764"/>
            <a:ext cx="1016854" cy="1016854"/>
          </a:xfrm>
          <a:prstGeom prst="ellipse">
            <a:avLst/>
          </a:prstGeom>
          <a:solidFill>
            <a:srgbClr val="49B4C3"/>
          </a:solidFill>
          <a:ln>
            <a:noFill/>
          </a:ln>
          <a:effectLst>
            <a:outerShdw blurRad="190500" dist="635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03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4829847" y="4708779"/>
            <a:ext cx="2171390" cy="118720"/>
            <a:chOff x="3123062" y="4117778"/>
            <a:chExt cx="5417880" cy="244152"/>
          </a:xfrm>
        </p:grpSpPr>
        <p:cxnSp>
          <p:nvCxnSpPr>
            <p:cNvPr id="2" name="直接连接符 1"/>
            <p:cNvCxnSpPr/>
            <p:nvPr/>
          </p:nvCxnSpPr>
          <p:spPr>
            <a:xfrm>
              <a:off x="3123062" y="4239854"/>
              <a:ext cx="2514600" cy="0"/>
            </a:xfrm>
            <a:prstGeom prst="line">
              <a:avLst/>
            </a:prstGeom>
            <a:ln w="12700">
              <a:solidFill>
                <a:srgbClr val="28496E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菱形 57"/>
            <p:cNvSpPr/>
            <p:nvPr/>
          </p:nvSpPr>
          <p:spPr bwMode="auto">
            <a:xfrm>
              <a:off x="5759602" y="4117778"/>
              <a:ext cx="157008" cy="244152"/>
            </a:xfrm>
            <a:prstGeom prst="diamond">
              <a:avLst/>
            </a:prstGeom>
            <a:solidFill>
              <a:srgbClr val="28496E">
                <a:alpha val="70000"/>
              </a:srgb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cxnSp>
          <p:nvCxnSpPr>
            <p:cNvPr id="59" name="直接连接符 58"/>
            <p:cNvCxnSpPr/>
            <p:nvPr/>
          </p:nvCxnSpPr>
          <p:spPr>
            <a:xfrm>
              <a:off x="6026342" y="4239854"/>
              <a:ext cx="2514600" cy="0"/>
            </a:xfrm>
            <a:prstGeom prst="line">
              <a:avLst/>
            </a:prstGeom>
            <a:ln w="12700">
              <a:solidFill>
                <a:srgbClr val="28496E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PA_文本框 57"/>
          <p:cNvSpPr txBox="1"/>
          <p:nvPr>
            <p:custDataLst>
              <p:tags r:id="rId2"/>
            </p:custDataLst>
          </p:nvPr>
        </p:nvSpPr>
        <p:spPr>
          <a:xfrm>
            <a:off x="2088515" y="4006850"/>
            <a:ext cx="7909560" cy="483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A dream need to work out a summary report dream need to work out a need to work out a summary report </a:t>
            </a:r>
            <a:r>
              <a:rPr lang="en-US" altLang="zh-CN" sz="900" dirty="0" err="1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summaryA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 dream need to work out a dream need to work out a need to work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ldLvl="0" animBg="1"/>
      <p:bldP spid="57" grpId="1" animBg="1"/>
      <p:bldP spid="9" grpId="0"/>
      <p:bldP spid="43" grpId="0" bldLvl="0" animBg="1"/>
      <p:bldP spid="19" grpId="0"/>
      <p:bldP spid="1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: 圆角 2"/>
          <p:cNvSpPr/>
          <p:nvPr/>
        </p:nvSpPr>
        <p:spPr>
          <a:xfrm>
            <a:off x="1845310" y="2043430"/>
            <a:ext cx="2132965" cy="406400"/>
          </a:xfrm>
          <a:prstGeom prst="roundRect">
            <a:avLst>
              <a:gd name="adj" fmla="val 6733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16" name="组合 115"/>
          <p:cNvGrpSpPr/>
          <p:nvPr/>
        </p:nvGrpSpPr>
        <p:grpSpPr>
          <a:xfrm>
            <a:off x="484128" y="513897"/>
            <a:ext cx="3913146" cy="769441"/>
            <a:chOff x="1201615" y="3695247"/>
            <a:chExt cx="3913146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5" y="3695247"/>
              <a:ext cx="8451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137881" y="3880084"/>
              <a:ext cx="2976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 algn="ctr">
                <a:buNone/>
              </a:pPr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工作中存在的不足及改进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圆角矩形 6"/>
          <p:cNvSpPr/>
          <p:nvPr/>
        </p:nvSpPr>
        <p:spPr>
          <a:xfrm flipH="1">
            <a:off x="1331413" y="2030946"/>
            <a:ext cx="418952" cy="418952"/>
          </a:xfrm>
          <a:prstGeom prst="roundRect">
            <a:avLst/>
          </a:prstGeom>
          <a:solidFill>
            <a:srgbClr val="49B4C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1600" ker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333" y="2148569"/>
            <a:ext cx="183708" cy="183706"/>
          </a:xfrm>
          <a:prstGeom prst="rect">
            <a:avLst/>
          </a:prstGeom>
        </p:spPr>
      </p:pic>
      <p:sp>
        <p:nvSpPr>
          <p:cNvPr id="10" name="Rectangle 1"/>
          <p:cNvSpPr/>
          <p:nvPr/>
        </p:nvSpPr>
        <p:spPr>
          <a:xfrm>
            <a:off x="1845310" y="2032635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工作存在不足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331595" y="2820035"/>
            <a:ext cx="968057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1、采购部没有具体的细化采购管理流程，以至于一直处在一个初级的采购水平。这样对于采购各个环节不能做到有效地控制管理。</a:t>
            </a: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2、各部门提交采购申请、总经理审核通过后，现阶段同类供应商一般不超过两家，优质供应商的数量不多，选择的范围不广，这方面有待开发。</a:t>
            </a: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3、现状，采购物品询价、签订合同基本由一人完成，后期需将监督贯穿于采购的全过程，确保采购管理规范化、程序化、制度化，才能最大程度保障公司利益。</a:t>
            </a: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4、</a:t>
            </a: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2021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上半年，时有因货款支付不及时造成供应商供货不及时，对市场订单及生产计划造成一定程度上的供货紧张。</a:t>
            </a: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: 圆角 1"/>
          <p:cNvSpPr/>
          <p:nvPr/>
        </p:nvSpPr>
        <p:spPr>
          <a:xfrm>
            <a:off x="1268730" y="2598420"/>
            <a:ext cx="9926320" cy="319786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7" grpId="0" animBg="1"/>
      <p:bldP spid="7" grpId="1" animBg="1"/>
      <p:bldP spid="10" grpId="0"/>
      <p:bldP spid="10" grpId="1"/>
      <p:bldP spid="12" grpId="0"/>
      <p:bldP spid="12" grpId="1"/>
      <p:bldP spid="15" grpId="0" animBg="1"/>
      <p:bldP spid="1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: 圆角 2"/>
          <p:cNvSpPr/>
          <p:nvPr/>
        </p:nvSpPr>
        <p:spPr>
          <a:xfrm>
            <a:off x="1845310" y="2043430"/>
            <a:ext cx="2132965" cy="406400"/>
          </a:xfrm>
          <a:prstGeom prst="roundRect">
            <a:avLst>
              <a:gd name="adj" fmla="val 6733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16" name="组合 115"/>
          <p:cNvGrpSpPr/>
          <p:nvPr/>
        </p:nvGrpSpPr>
        <p:grpSpPr>
          <a:xfrm>
            <a:off x="484128" y="513897"/>
            <a:ext cx="3913146" cy="769441"/>
            <a:chOff x="1201615" y="3695247"/>
            <a:chExt cx="3913146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5" y="3695247"/>
              <a:ext cx="8451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137881" y="3880084"/>
              <a:ext cx="2976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 algn="ctr">
                <a:buNone/>
              </a:pPr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工作中存在的不足及改进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圆角矩形 6"/>
          <p:cNvSpPr/>
          <p:nvPr/>
        </p:nvSpPr>
        <p:spPr>
          <a:xfrm flipH="1">
            <a:off x="1331413" y="2030946"/>
            <a:ext cx="418952" cy="418952"/>
          </a:xfrm>
          <a:prstGeom prst="roundRect">
            <a:avLst/>
          </a:prstGeom>
          <a:solidFill>
            <a:srgbClr val="49B4C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1600" kern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333" y="2148569"/>
            <a:ext cx="183708" cy="183706"/>
          </a:xfrm>
          <a:prstGeom prst="rect">
            <a:avLst/>
          </a:prstGeom>
        </p:spPr>
      </p:pic>
      <p:sp>
        <p:nvSpPr>
          <p:cNvPr id="10" name="Rectangle 1"/>
          <p:cNvSpPr/>
          <p:nvPr/>
        </p:nvSpPr>
        <p:spPr>
          <a:xfrm>
            <a:off x="1845310" y="2032635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改进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420495" y="3043555"/>
            <a:ext cx="968057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1、加强与各部门的沟通，服务于各部门采购需求，加强与上级领导沟通，定期汇报工作情况。</a:t>
            </a: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2、持续开发优秀供应商，强化合格供应商管理，优胜略汰，提升竞争力，降低成本。</a:t>
            </a: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3、与相关部门共同检讨，细化采购管理流程，从制度上加大监督力度，规范采购流程，从而全面提高公司采购管理水平。。</a:t>
            </a: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charset="0"/>
              <a:buChar char="p"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4、主观上，加强与供应商沟通，提升供应商配合度；客观上，降低成本，节约点滴，助力公司资金良性循环，逐渐减少因资金问题造成的物料采购延期现象。</a:t>
            </a:r>
          </a:p>
        </p:txBody>
      </p:sp>
      <p:sp>
        <p:nvSpPr>
          <p:cNvPr id="4" name="矩形: 圆角 1"/>
          <p:cNvSpPr/>
          <p:nvPr/>
        </p:nvSpPr>
        <p:spPr>
          <a:xfrm>
            <a:off x="1268730" y="2598420"/>
            <a:ext cx="9897745" cy="319786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14" grpId="1" animBg="1"/>
      <p:bldP spid="7" grpId="0" bldLvl="0" animBg="1"/>
      <p:bldP spid="7" grpId="1" animBg="1"/>
      <p:bldP spid="10" grpId="0"/>
      <p:bldP spid="10" grpId="1"/>
      <p:bldP spid="12" grpId="0"/>
      <p:bldP spid="1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1500505" y="1419860"/>
            <a:ext cx="9266555" cy="399351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3" name="组合 72"/>
          <p:cNvGrpSpPr/>
          <p:nvPr/>
        </p:nvGrpSpPr>
        <p:grpSpPr>
          <a:xfrm>
            <a:off x="117056" y="297868"/>
            <a:ext cx="2441575" cy="348615"/>
            <a:chOff x="5993400" y="1658502"/>
            <a:chExt cx="2441575" cy="348615"/>
          </a:xfrm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grpSpPr>
        <p:sp>
          <p:nvSpPr>
            <p:cNvPr id="12" name="文本框 11"/>
            <p:cNvSpPr txBox="1"/>
            <p:nvPr/>
          </p:nvSpPr>
          <p:spPr>
            <a:xfrm>
              <a:off x="5993400" y="1658502"/>
              <a:ext cx="6672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200">
                  <a:solidFill>
                    <a:srgbClr val="49B4C3"/>
                  </a:solidFill>
                  <a:effectLst/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LOGO</a:t>
              </a: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6562360" y="1669932"/>
              <a:ext cx="1872615" cy="337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cs typeface="+mn-ea"/>
                  <a:sym typeface="+mn-lt"/>
                </a:rPr>
                <a:t>输入公司名称</a:t>
              </a:r>
            </a:p>
          </p:txBody>
        </p:sp>
      </p:grpSp>
      <p:sp>
        <p:nvSpPr>
          <p:cNvPr id="9" name="PA_矩形 29"/>
          <p:cNvSpPr/>
          <p:nvPr>
            <p:custDataLst>
              <p:tags r:id="rId1"/>
            </p:custDataLst>
          </p:nvPr>
        </p:nvSpPr>
        <p:spPr>
          <a:xfrm>
            <a:off x="1973580" y="2994660"/>
            <a:ext cx="8140700" cy="8299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zh-CN" altLang="en-US" sz="4800" b="1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下半年工作计划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25400" dist="25400" dir="2700000" algn="tl">
                  <a:srgbClr val="000000">
                    <a:alpha val="2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5535384" y="1795764"/>
            <a:ext cx="1016854" cy="1016854"/>
          </a:xfrm>
          <a:prstGeom prst="ellipse">
            <a:avLst/>
          </a:prstGeom>
          <a:solidFill>
            <a:srgbClr val="49B4C3"/>
          </a:solidFill>
          <a:ln>
            <a:noFill/>
          </a:ln>
          <a:effectLst>
            <a:outerShdw blurRad="190500" dist="635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04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4829847" y="4708779"/>
            <a:ext cx="2171390" cy="118720"/>
            <a:chOff x="3123062" y="4117778"/>
            <a:chExt cx="5417880" cy="244152"/>
          </a:xfrm>
        </p:grpSpPr>
        <p:cxnSp>
          <p:nvCxnSpPr>
            <p:cNvPr id="2" name="直接连接符 1"/>
            <p:cNvCxnSpPr/>
            <p:nvPr/>
          </p:nvCxnSpPr>
          <p:spPr>
            <a:xfrm>
              <a:off x="3123062" y="4239854"/>
              <a:ext cx="2514600" cy="0"/>
            </a:xfrm>
            <a:prstGeom prst="line">
              <a:avLst/>
            </a:prstGeom>
            <a:ln w="12700">
              <a:solidFill>
                <a:srgbClr val="28496E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菱形 57"/>
            <p:cNvSpPr/>
            <p:nvPr/>
          </p:nvSpPr>
          <p:spPr bwMode="auto">
            <a:xfrm>
              <a:off x="5759602" y="4117778"/>
              <a:ext cx="157008" cy="244152"/>
            </a:xfrm>
            <a:prstGeom prst="diamond">
              <a:avLst/>
            </a:prstGeom>
            <a:solidFill>
              <a:srgbClr val="28496E">
                <a:alpha val="70000"/>
              </a:srgb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cxnSp>
          <p:nvCxnSpPr>
            <p:cNvPr id="59" name="直接连接符 58"/>
            <p:cNvCxnSpPr/>
            <p:nvPr/>
          </p:nvCxnSpPr>
          <p:spPr>
            <a:xfrm>
              <a:off x="6026342" y="4239854"/>
              <a:ext cx="2514600" cy="0"/>
            </a:xfrm>
            <a:prstGeom prst="line">
              <a:avLst/>
            </a:prstGeom>
            <a:ln w="12700">
              <a:solidFill>
                <a:srgbClr val="28496E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PA_文本框 57"/>
          <p:cNvSpPr txBox="1"/>
          <p:nvPr>
            <p:custDataLst>
              <p:tags r:id="rId2"/>
            </p:custDataLst>
          </p:nvPr>
        </p:nvSpPr>
        <p:spPr>
          <a:xfrm>
            <a:off x="2088515" y="4006850"/>
            <a:ext cx="7909560" cy="483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A dream need to work out a summary report dream need to work out a need to work out a summary report </a:t>
            </a:r>
            <a:r>
              <a:rPr lang="en-US" altLang="zh-CN" sz="900" dirty="0" err="1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summaryA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 dream need to work out a dream need to work out a need to work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ldLvl="0" animBg="1"/>
      <p:bldP spid="57" grpId="1" animBg="1"/>
      <p:bldP spid="9" grpId="0"/>
      <p:bldP spid="43" grpId="0" bldLvl="0" animBg="1"/>
      <p:bldP spid="19" grpId="0"/>
      <p:bldP spid="1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: 圆角 2"/>
          <p:cNvSpPr/>
          <p:nvPr/>
        </p:nvSpPr>
        <p:spPr>
          <a:xfrm>
            <a:off x="1287780" y="1925955"/>
            <a:ext cx="3857625" cy="406400"/>
          </a:xfrm>
          <a:prstGeom prst="roundRect">
            <a:avLst>
              <a:gd name="adj" fmla="val 6733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16" name="组合 115"/>
          <p:cNvGrpSpPr/>
          <p:nvPr/>
        </p:nvGrpSpPr>
        <p:grpSpPr>
          <a:xfrm>
            <a:off x="484129" y="513897"/>
            <a:ext cx="2937785" cy="769441"/>
            <a:chOff x="1201616" y="3695247"/>
            <a:chExt cx="2937785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6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178521" y="3880084"/>
              <a:ext cx="1960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 algn="l">
                <a:buNone/>
              </a:pPr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下半年工作计划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623" y="2037444"/>
            <a:ext cx="183708" cy="183706"/>
          </a:xfrm>
          <a:prstGeom prst="rect">
            <a:avLst/>
          </a:prstGeom>
        </p:spPr>
      </p:pic>
      <p:sp>
        <p:nvSpPr>
          <p:cNvPr id="10" name="Rectangle 1"/>
          <p:cNvSpPr/>
          <p:nvPr/>
        </p:nvSpPr>
        <p:spPr>
          <a:xfrm>
            <a:off x="1720850" y="1959610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l">
              <a:spcBef>
                <a:spcPct val="50000"/>
              </a:spcBef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传统采购管理观念的</a:t>
            </a:r>
            <a:r>
              <a:rPr lang="en-GB" altLang="en-US" b="1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大误区 </a:t>
            </a:r>
          </a:p>
        </p:txBody>
      </p:sp>
      <p:sp>
        <p:nvSpPr>
          <p:cNvPr id="2" name="Freeform 18"/>
          <p:cNvSpPr>
            <a:spLocks noChangeAspect="1" noEditPoints="1"/>
          </p:cNvSpPr>
          <p:nvPr/>
        </p:nvSpPr>
        <p:spPr bwMode="auto">
          <a:xfrm>
            <a:off x="1864961" y="3151045"/>
            <a:ext cx="621379" cy="746961"/>
          </a:xfrm>
          <a:custGeom>
            <a:avLst/>
            <a:gdLst>
              <a:gd name="T0" fmla="*/ 37 w 106"/>
              <a:gd name="T1" fmla="*/ 98 h 128"/>
              <a:gd name="T2" fmla="*/ 38 w 106"/>
              <a:gd name="T3" fmla="*/ 101 h 128"/>
              <a:gd name="T4" fmla="*/ 42 w 106"/>
              <a:gd name="T5" fmla="*/ 103 h 128"/>
              <a:gd name="T6" fmla="*/ 50 w 106"/>
              <a:gd name="T7" fmla="*/ 106 h 128"/>
              <a:gd name="T8" fmla="*/ 60 w 106"/>
              <a:gd name="T9" fmla="*/ 106 h 128"/>
              <a:gd name="T10" fmla="*/ 68 w 106"/>
              <a:gd name="T11" fmla="*/ 102 h 128"/>
              <a:gd name="T12" fmla="*/ 72 w 106"/>
              <a:gd name="T13" fmla="*/ 99 h 128"/>
              <a:gd name="T14" fmla="*/ 73 w 106"/>
              <a:gd name="T15" fmla="*/ 97 h 128"/>
              <a:gd name="T16" fmla="*/ 47 w 106"/>
              <a:gd name="T17" fmla="*/ 99 h 128"/>
              <a:gd name="T18" fmla="*/ 37 w 106"/>
              <a:gd name="T19" fmla="*/ 97 h 128"/>
              <a:gd name="T20" fmla="*/ 69 w 106"/>
              <a:gd name="T21" fmla="*/ 2 h 128"/>
              <a:gd name="T22" fmla="*/ 76 w 106"/>
              <a:gd name="T23" fmla="*/ 13 h 128"/>
              <a:gd name="T24" fmla="*/ 76 w 106"/>
              <a:gd name="T25" fmla="*/ 23 h 128"/>
              <a:gd name="T26" fmla="*/ 73 w 106"/>
              <a:gd name="T27" fmla="*/ 27 h 128"/>
              <a:gd name="T28" fmla="*/ 69 w 106"/>
              <a:gd name="T29" fmla="*/ 29 h 128"/>
              <a:gd name="T30" fmla="*/ 67 w 106"/>
              <a:gd name="T31" fmla="*/ 26 h 128"/>
              <a:gd name="T32" fmla="*/ 64 w 106"/>
              <a:gd name="T33" fmla="*/ 23 h 128"/>
              <a:gd name="T34" fmla="*/ 55 w 106"/>
              <a:gd name="T35" fmla="*/ 29 h 128"/>
              <a:gd name="T36" fmla="*/ 43 w 106"/>
              <a:gd name="T37" fmla="*/ 27 h 128"/>
              <a:gd name="T38" fmla="*/ 37 w 106"/>
              <a:gd name="T39" fmla="*/ 30 h 128"/>
              <a:gd name="T40" fmla="*/ 38 w 106"/>
              <a:gd name="T41" fmla="*/ 47 h 128"/>
              <a:gd name="T42" fmla="*/ 42 w 106"/>
              <a:gd name="T43" fmla="*/ 65 h 128"/>
              <a:gd name="T44" fmla="*/ 49 w 106"/>
              <a:gd name="T45" fmla="*/ 60 h 128"/>
              <a:gd name="T46" fmla="*/ 64 w 106"/>
              <a:gd name="T47" fmla="*/ 56 h 128"/>
              <a:gd name="T48" fmla="*/ 83 w 106"/>
              <a:gd name="T49" fmla="*/ 68 h 128"/>
              <a:gd name="T50" fmla="*/ 97 w 106"/>
              <a:gd name="T51" fmla="*/ 59 h 128"/>
              <a:gd name="T52" fmla="*/ 106 w 106"/>
              <a:gd name="T53" fmla="*/ 56 h 128"/>
              <a:gd name="T54" fmla="*/ 102 w 106"/>
              <a:gd name="T55" fmla="*/ 127 h 128"/>
              <a:gd name="T56" fmla="*/ 88 w 106"/>
              <a:gd name="T57" fmla="*/ 118 h 128"/>
              <a:gd name="T58" fmla="*/ 63 w 106"/>
              <a:gd name="T59" fmla="*/ 114 h 128"/>
              <a:gd name="T60" fmla="*/ 35 w 106"/>
              <a:gd name="T61" fmla="*/ 114 h 128"/>
              <a:gd name="T62" fmla="*/ 17 w 106"/>
              <a:gd name="T63" fmla="*/ 107 h 128"/>
              <a:gd name="T64" fmla="*/ 12 w 106"/>
              <a:gd name="T65" fmla="*/ 102 h 128"/>
              <a:gd name="T66" fmla="*/ 9 w 106"/>
              <a:gd name="T67" fmla="*/ 102 h 128"/>
              <a:gd name="T68" fmla="*/ 5 w 106"/>
              <a:gd name="T69" fmla="*/ 101 h 128"/>
              <a:gd name="T70" fmla="*/ 1 w 106"/>
              <a:gd name="T71" fmla="*/ 97 h 128"/>
              <a:gd name="T72" fmla="*/ 0 w 106"/>
              <a:gd name="T73" fmla="*/ 91 h 128"/>
              <a:gd name="T74" fmla="*/ 1 w 106"/>
              <a:gd name="T75" fmla="*/ 84 h 128"/>
              <a:gd name="T76" fmla="*/ 3 w 106"/>
              <a:gd name="T77" fmla="*/ 59 h 128"/>
              <a:gd name="T78" fmla="*/ 11 w 106"/>
              <a:gd name="T79" fmla="*/ 38 h 128"/>
              <a:gd name="T80" fmla="*/ 16 w 106"/>
              <a:gd name="T81" fmla="*/ 30 h 128"/>
              <a:gd name="T82" fmla="*/ 14 w 106"/>
              <a:gd name="T83" fmla="*/ 25 h 128"/>
              <a:gd name="T84" fmla="*/ 20 w 106"/>
              <a:gd name="T85" fmla="*/ 13 h 128"/>
              <a:gd name="T86" fmla="*/ 39 w 106"/>
              <a:gd name="T87" fmla="*/ 5 h 128"/>
              <a:gd name="T88" fmla="*/ 63 w 106"/>
              <a:gd name="T89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06" h="128">
                <a:moveTo>
                  <a:pt x="37" y="97"/>
                </a:moveTo>
                <a:lnTo>
                  <a:pt x="37" y="98"/>
                </a:lnTo>
                <a:lnTo>
                  <a:pt x="38" y="98"/>
                </a:lnTo>
                <a:lnTo>
                  <a:pt x="38" y="101"/>
                </a:lnTo>
                <a:lnTo>
                  <a:pt x="41" y="102"/>
                </a:lnTo>
                <a:lnTo>
                  <a:pt x="42" y="103"/>
                </a:lnTo>
                <a:lnTo>
                  <a:pt x="46" y="104"/>
                </a:lnTo>
                <a:lnTo>
                  <a:pt x="50" y="106"/>
                </a:lnTo>
                <a:lnTo>
                  <a:pt x="55" y="106"/>
                </a:lnTo>
                <a:lnTo>
                  <a:pt x="60" y="106"/>
                </a:lnTo>
                <a:lnTo>
                  <a:pt x="66" y="104"/>
                </a:lnTo>
                <a:lnTo>
                  <a:pt x="68" y="102"/>
                </a:lnTo>
                <a:lnTo>
                  <a:pt x="71" y="101"/>
                </a:lnTo>
                <a:lnTo>
                  <a:pt x="72" y="99"/>
                </a:lnTo>
                <a:lnTo>
                  <a:pt x="73" y="98"/>
                </a:lnTo>
                <a:lnTo>
                  <a:pt x="73" y="97"/>
                </a:lnTo>
                <a:lnTo>
                  <a:pt x="59" y="99"/>
                </a:lnTo>
                <a:lnTo>
                  <a:pt x="47" y="99"/>
                </a:lnTo>
                <a:lnTo>
                  <a:pt x="39" y="98"/>
                </a:lnTo>
                <a:lnTo>
                  <a:pt x="37" y="97"/>
                </a:lnTo>
                <a:close/>
                <a:moveTo>
                  <a:pt x="63" y="0"/>
                </a:moveTo>
                <a:lnTo>
                  <a:pt x="69" y="2"/>
                </a:lnTo>
                <a:lnTo>
                  <a:pt x="73" y="8"/>
                </a:lnTo>
                <a:lnTo>
                  <a:pt x="76" y="13"/>
                </a:lnTo>
                <a:lnTo>
                  <a:pt x="76" y="18"/>
                </a:lnTo>
                <a:lnTo>
                  <a:pt x="76" y="23"/>
                </a:lnTo>
                <a:lnTo>
                  <a:pt x="76" y="25"/>
                </a:lnTo>
                <a:lnTo>
                  <a:pt x="73" y="27"/>
                </a:lnTo>
                <a:lnTo>
                  <a:pt x="72" y="29"/>
                </a:lnTo>
                <a:lnTo>
                  <a:pt x="69" y="29"/>
                </a:lnTo>
                <a:lnTo>
                  <a:pt x="68" y="27"/>
                </a:lnTo>
                <a:lnTo>
                  <a:pt x="67" y="26"/>
                </a:lnTo>
                <a:lnTo>
                  <a:pt x="66" y="25"/>
                </a:lnTo>
                <a:lnTo>
                  <a:pt x="64" y="23"/>
                </a:lnTo>
                <a:lnTo>
                  <a:pt x="63" y="25"/>
                </a:lnTo>
                <a:lnTo>
                  <a:pt x="55" y="29"/>
                </a:lnTo>
                <a:lnTo>
                  <a:pt x="49" y="29"/>
                </a:lnTo>
                <a:lnTo>
                  <a:pt x="43" y="27"/>
                </a:lnTo>
                <a:lnTo>
                  <a:pt x="42" y="25"/>
                </a:lnTo>
                <a:lnTo>
                  <a:pt x="37" y="30"/>
                </a:lnTo>
                <a:lnTo>
                  <a:pt x="37" y="38"/>
                </a:lnTo>
                <a:lnTo>
                  <a:pt x="38" y="47"/>
                </a:lnTo>
                <a:lnTo>
                  <a:pt x="41" y="56"/>
                </a:lnTo>
                <a:lnTo>
                  <a:pt x="42" y="65"/>
                </a:lnTo>
                <a:lnTo>
                  <a:pt x="45" y="63"/>
                </a:lnTo>
                <a:lnTo>
                  <a:pt x="49" y="60"/>
                </a:lnTo>
                <a:lnTo>
                  <a:pt x="56" y="57"/>
                </a:lnTo>
                <a:lnTo>
                  <a:pt x="64" y="56"/>
                </a:lnTo>
                <a:lnTo>
                  <a:pt x="73" y="59"/>
                </a:lnTo>
                <a:lnTo>
                  <a:pt x="83" y="68"/>
                </a:lnTo>
                <a:lnTo>
                  <a:pt x="89" y="61"/>
                </a:lnTo>
                <a:lnTo>
                  <a:pt x="97" y="59"/>
                </a:lnTo>
                <a:lnTo>
                  <a:pt x="104" y="56"/>
                </a:lnTo>
                <a:lnTo>
                  <a:pt x="106" y="56"/>
                </a:lnTo>
                <a:lnTo>
                  <a:pt x="106" y="128"/>
                </a:lnTo>
                <a:lnTo>
                  <a:pt x="102" y="127"/>
                </a:lnTo>
                <a:lnTo>
                  <a:pt x="96" y="124"/>
                </a:lnTo>
                <a:lnTo>
                  <a:pt x="88" y="118"/>
                </a:lnTo>
                <a:lnTo>
                  <a:pt x="81" y="107"/>
                </a:lnTo>
                <a:lnTo>
                  <a:pt x="63" y="114"/>
                </a:lnTo>
                <a:lnTo>
                  <a:pt x="47" y="115"/>
                </a:lnTo>
                <a:lnTo>
                  <a:pt x="35" y="114"/>
                </a:lnTo>
                <a:lnTo>
                  <a:pt x="25" y="111"/>
                </a:lnTo>
                <a:lnTo>
                  <a:pt x="17" y="107"/>
                </a:lnTo>
                <a:lnTo>
                  <a:pt x="13" y="103"/>
                </a:lnTo>
                <a:lnTo>
                  <a:pt x="12" y="102"/>
                </a:lnTo>
                <a:lnTo>
                  <a:pt x="12" y="102"/>
                </a:lnTo>
                <a:lnTo>
                  <a:pt x="9" y="102"/>
                </a:lnTo>
                <a:lnTo>
                  <a:pt x="8" y="102"/>
                </a:lnTo>
                <a:lnTo>
                  <a:pt x="5" y="101"/>
                </a:lnTo>
                <a:lnTo>
                  <a:pt x="4" y="99"/>
                </a:lnTo>
                <a:lnTo>
                  <a:pt x="1" y="97"/>
                </a:lnTo>
                <a:lnTo>
                  <a:pt x="0" y="94"/>
                </a:lnTo>
                <a:lnTo>
                  <a:pt x="0" y="91"/>
                </a:lnTo>
                <a:lnTo>
                  <a:pt x="0" y="87"/>
                </a:lnTo>
                <a:lnTo>
                  <a:pt x="1" y="84"/>
                </a:lnTo>
                <a:lnTo>
                  <a:pt x="0" y="70"/>
                </a:lnTo>
                <a:lnTo>
                  <a:pt x="3" y="59"/>
                </a:lnTo>
                <a:lnTo>
                  <a:pt x="5" y="47"/>
                </a:lnTo>
                <a:lnTo>
                  <a:pt x="11" y="38"/>
                </a:lnTo>
                <a:lnTo>
                  <a:pt x="13" y="32"/>
                </a:lnTo>
                <a:lnTo>
                  <a:pt x="16" y="30"/>
                </a:lnTo>
                <a:lnTo>
                  <a:pt x="14" y="29"/>
                </a:lnTo>
                <a:lnTo>
                  <a:pt x="14" y="25"/>
                </a:lnTo>
                <a:lnTo>
                  <a:pt x="17" y="19"/>
                </a:lnTo>
                <a:lnTo>
                  <a:pt x="20" y="13"/>
                </a:lnTo>
                <a:lnTo>
                  <a:pt x="28" y="9"/>
                </a:lnTo>
                <a:lnTo>
                  <a:pt x="39" y="5"/>
                </a:lnTo>
                <a:lnTo>
                  <a:pt x="54" y="1"/>
                </a:lnTo>
                <a:lnTo>
                  <a:pt x="63" y="0"/>
                </a:lnTo>
                <a:close/>
              </a:path>
            </a:pathLst>
          </a:custGeom>
          <a:solidFill>
            <a:srgbClr val="49B4C3"/>
          </a:solidFill>
          <a:ln w="0">
            <a:noFill/>
            <a:prstDash val="solid"/>
            <a:round/>
          </a:ln>
        </p:spPr>
        <p:txBody>
          <a:bodyPr vert="horz" wrap="square" lIns="89855" tIns="44928" rIns="89855" bIns="44928" numCol="1" anchor="t" anchorCtr="0" compatLnSpc="1"/>
          <a:lstStyle/>
          <a:p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5" name="Freeform 131"/>
          <p:cNvSpPr>
            <a:spLocks noChangeAspect="1" noEditPoints="1"/>
          </p:cNvSpPr>
          <p:nvPr/>
        </p:nvSpPr>
        <p:spPr bwMode="auto">
          <a:xfrm>
            <a:off x="9649357" y="3096435"/>
            <a:ext cx="756117" cy="746961"/>
          </a:xfrm>
          <a:custGeom>
            <a:avLst/>
            <a:gdLst>
              <a:gd name="T0" fmla="*/ 53 w 131"/>
              <a:gd name="T1" fmla="*/ 58 h 130"/>
              <a:gd name="T2" fmla="*/ 72 w 131"/>
              <a:gd name="T3" fmla="*/ 77 h 130"/>
              <a:gd name="T4" fmla="*/ 45 w 131"/>
              <a:gd name="T5" fmla="*/ 85 h 130"/>
              <a:gd name="T6" fmla="*/ 53 w 131"/>
              <a:gd name="T7" fmla="*/ 58 h 130"/>
              <a:gd name="T8" fmla="*/ 100 w 131"/>
              <a:gd name="T9" fmla="*/ 11 h 130"/>
              <a:gd name="T10" fmla="*/ 120 w 131"/>
              <a:gd name="T11" fmla="*/ 30 h 130"/>
              <a:gd name="T12" fmla="*/ 76 w 131"/>
              <a:gd name="T13" fmla="*/ 75 h 130"/>
              <a:gd name="T14" fmla="*/ 55 w 131"/>
              <a:gd name="T15" fmla="*/ 55 h 130"/>
              <a:gd name="T16" fmla="*/ 100 w 131"/>
              <a:gd name="T17" fmla="*/ 11 h 130"/>
              <a:gd name="T18" fmla="*/ 21 w 131"/>
              <a:gd name="T19" fmla="*/ 3 h 130"/>
              <a:gd name="T20" fmla="*/ 89 w 131"/>
              <a:gd name="T21" fmla="*/ 3 h 130"/>
              <a:gd name="T22" fmla="*/ 76 w 131"/>
              <a:gd name="T23" fmla="*/ 16 h 130"/>
              <a:gd name="T24" fmla="*/ 27 w 131"/>
              <a:gd name="T25" fmla="*/ 16 h 130"/>
              <a:gd name="T26" fmla="*/ 21 w 131"/>
              <a:gd name="T27" fmla="*/ 17 h 130"/>
              <a:gd name="T28" fmla="*/ 17 w 131"/>
              <a:gd name="T29" fmla="*/ 20 h 130"/>
              <a:gd name="T30" fmla="*/ 15 w 131"/>
              <a:gd name="T31" fmla="*/ 24 h 130"/>
              <a:gd name="T32" fmla="*/ 14 w 131"/>
              <a:gd name="T33" fmla="*/ 29 h 130"/>
              <a:gd name="T34" fmla="*/ 14 w 131"/>
              <a:gd name="T35" fmla="*/ 105 h 130"/>
              <a:gd name="T36" fmla="*/ 15 w 131"/>
              <a:gd name="T37" fmla="*/ 109 h 130"/>
              <a:gd name="T38" fmla="*/ 16 w 131"/>
              <a:gd name="T39" fmla="*/ 113 h 130"/>
              <a:gd name="T40" fmla="*/ 19 w 131"/>
              <a:gd name="T41" fmla="*/ 115 h 130"/>
              <a:gd name="T42" fmla="*/ 23 w 131"/>
              <a:gd name="T43" fmla="*/ 117 h 130"/>
              <a:gd name="T44" fmla="*/ 27 w 131"/>
              <a:gd name="T45" fmla="*/ 117 h 130"/>
              <a:gd name="T46" fmla="*/ 103 w 131"/>
              <a:gd name="T47" fmla="*/ 117 h 130"/>
              <a:gd name="T48" fmla="*/ 106 w 131"/>
              <a:gd name="T49" fmla="*/ 117 h 130"/>
              <a:gd name="T50" fmla="*/ 110 w 131"/>
              <a:gd name="T51" fmla="*/ 115 h 130"/>
              <a:gd name="T52" fmla="*/ 113 w 131"/>
              <a:gd name="T53" fmla="*/ 113 h 130"/>
              <a:gd name="T54" fmla="*/ 114 w 131"/>
              <a:gd name="T55" fmla="*/ 109 h 130"/>
              <a:gd name="T56" fmla="*/ 116 w 131"/>
              <a:gd name="T57" fmla="*/ 105 h 130"/>
              <a:gd name="T58" fmla="*/ 116 w 131"/>
              <a:gd name="T59" fmla="*/ 55 h 130"/>
              <a:gd name="T60" fmla="*/ 129 w 131"/>
              <a:gd name="T61" fmla="*/ 42 h 130"/>
              <a:gd name="T62" fmla="*/ 129 w 131"/>
              <a:gd name="T63" fmla="*/ 109 h 130"/>
              <a:gd name="T64" fmla="*/ 125 w 131"/>
              <a:gd name="T65" fmla="*/ 119 h 130"/>
              <a:gd name="T66" fmla="*/ 117 w 131"/>
              <a:gd name="T67" fmla="*/ 127 h 130"/>
              <a:gd name="T68" fmla="*/ 106 w 131"/>
              <a:gd name="T69" fmla="*/ 130 h 130"/>
              <a:gd name="T70" fmla="*/ 21 w 131"/>
              <a:gd name="T71" fmla="*/ 130 h 130"/>
              <a:gd name="T72" fmla="*/ 11 w 131"/>
              <a:gd name="T73" fmla="*/ 127 h 130"/>
              <a:gd name="T74" fmla="*/ 3 w 131"/>
              <a:gd name="T75" fmla="*/ 119 h 130"/>
              <a:gd name="T76" fmla="*/ 0 w 131"/>
              <a:gd name="T77" fmla="*/ 109 h 130"/>
              <a:gd name="T78" fmla="*/ 0 w 131"/>
              <a:gd name="T79" fmla="*/ 25 h 130"/>
              <a:gd name="T80" fmla="*/ 3 w 131"/>
              <a:gd name="T81" fmla="*/ 15 h 130"/>
              <a:gd name="T82" fmla="*/ 11 w 131"/>
              <a:gd name="T83" fmla="*/ 7 h 130"/>
              <a:gd name="T84" fmla="*/ 21 w 131"/>
              <a:gd name="T85" fmla="*/ 3 h 130"/>
              <a:gd name="T86" fmla="*/ 114 w 131"/>
              <a:gd name="T87" fmla="*/ 0 h 130"/>
              <a:gd name="T88" fmla="*/ 117 w 131"/>
              <a:gd name="T89" fmla="*/ 2 h 130"/>
              <a:gd name="T90" fmla="*/ 130 w 131"/>
              <a:gd name="T91" fmla="*/ 15 h 130"/>
              <a:gd name="T92" fmla="*/ 131 w 131"/>
              <a:gd name="T93" fmla="*/ 16 h 130"/>
              <a:gd name="T94" fmla="*/ 131 w 131"/>
              <a:gd name="T95" fmla="*/ 20 h 130"/>
              <a:gd name="T96" fmla="*/ 129 w 131"/>
              <a:gd name="T97" fmla="*/ 22 h 130"/>
              <a:gd name="T98" fmla="*/ 124 w 131"/>
              <a:gd name="T99" fmla="*/ 28 h 130"/>
              <a:gd name="T100" fmla="*/ 103 w 131"/>
              <a:gd name="T101" fmla="*/ 8 h 130"/>
              <a:gd name="T102" fmla="*/ 109 w 131"/>
              <a:gd name="T103" fmla="*/ 2 h 130"/>
              <a:gd name="T104" fmla="*/ 112 w 131"/>
              <a:gd name="T105" fmla="*/ 0 h 130"/>
              <a:gd name="T106" fmla="*/ 114 w 131"/>
              <a:gd name="T107" fmla="*/ 0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31" h="130">
                <a:moveTo>
                  <a:pt x="53" y="58"/>
                </a:moveTo>
                <a:lnTo>
                  <a:pt x="72" y="77"/>
                </a:lnTo>
                <a:lnTo>
                  <a:pt x="45" y="85"/>
                </a:lnTo>
                <a:lnTo>
                  <a:pt x="53" y="58"/>
                </a:lnTo>
                <a:close/>
                <a:moveTo>
                  <a:pt x="100" y="11"/>
                </a:moveTo>
                <a:lnTo>
                  <a:pt x="120" y="30"/>
                </a:lnTo>
                <a:lnTo>
                  <a:pt x="76" y="75"/>
                </a:lnTo>
                <a:lnTo>
                  <a:pt x="55" y="55"/>
                </a:lnTo>
                <a:lnTo>
                  <a:pt x="100" y="11"/>
                </a:lnTo>
                <a:close/>
                <a:moveTo>
                  <a:pt x="21" y="3"/>
                </a:moveTo>
                <a:lnTo>
                  <a:pt x="89" y="3"/>
                </a:lnTo>
                <a:lnTo>
                  <a:pt x="76" y="16"/>
                </a:lnTo>
                <a:lnTo>
                  <a:pt x="27" y="16"/>
                </a:lnTo>
                <a:lnTo>
                  <a:pt x="21" y="17"/>
                </a:lnTo>
                <a:lnTo>
                  <a:pt x="17" y="20"/>
                </a:lnTo>
                <a:lnTo>
                  <a:pt x="15" y="24"/>
                </a:lnTo>
                <a:lnTo>
                  <a:pt x="14" y="29"/>
                </a:lnTo>
                <a:lnTo>
                  <a:pt x="14" y="105"/>
                </a:lnTo>
                <a:lnTo>
                  <a:pt x="15" y="109"/>
                </a:lnTo>
                <a:lnTo>
                  <a:pt x="16" y="113"/>
                </a:lnTo>
                <a:lnTo>
                  <a:pt x="19" y="115"/>
                </a:lnTo>
                <a:lnTo>
                  <a:pt x="23" y="117"/>
                </a:lnTo>
                <a:lnTo>
                  <a:pt x="27" y="117"/>
                </a:lnTo>
                <a:lnTo>
                  <a:pt x="103" y="117"/>
                </a:lnTo>
                <a:lnTo>
                  <a:pt x="106" y="117"/>
                </a:lnTo>
                <a:lnTo>
                  <a:pt x="110" y="115"/>
                </a:lnTo>
                <a:lnTo>
                  <a:pt x="113" y="113"/>
                </a:lnTo>
                <a:lnTo>
                  <a:pt x="114" y="109"/>
                </a:lnTo>
                <a:lnTo>
                  <a:pt x="116" y="105"/>
                </a:lnTo>
                <a:lnTo>
                  <a:pt x="116" y="55"/>
                </a:lnTo>
                <a:lnTo>
                  <a:pt x="129" y="42"/>
                </a:lnTo>
                <a:lnTo>
                  <a:pt x="129" y="109"/>
                </a:lnTo>
                <a:lnTo>
                  <a:pt x="125" y="119"/>
                </a:lnTo>
                <a:lnTo>
                  <a:pt x="117" y="127"/>
                </a:lnTo>
                <a:lnTo>
                  <a:pt x="106" y="130"/>
                </a:lnTo>
                <a:lnTo>
                  <a:pt x="21" y="130"/>
                </a:lnTo>
                <a:lnTo>
                  <a:pt x="11" y="127"/>
                </a:lnTo>
                <a:lnTo>
                  <a:pt x="3" y="119"/>
                </a:lnTo>
                <a:lnTo>
                  <a:pt x="0" y="109"/>
                </a:lnTo>
                <a:lnTo>
                  <a:pt x="0" y="25"/>
                </a:lnTo>
                <a:lnTo>
                  <a:pt x="3" y="15"/>
                </a:lnTo>
                <a:lnTo>
                  <a:pt x="11" y="7"/>
                </a:lnTo>
                <a:lnTo>
                  <a:pt x="21" y="3"/>
                </a:lnTo>
                <a:close/>
                <a:moveTo>
                  <a:pt x="114" y="0"/>
                </a:moveTo>
                <a:lnTo>
                  <a:pt x="117" y="2"/>
                </a:lnTo>
                <a:lnTo>
                  <a:pt x="130" y="15"/>
                </a:lnTo>
                <a:lnTo>
                  <a:pt x="131" y="16"/>
                </a:lnTo>
                <a:lnTo>
                  <a:pt x="131" y="20"/>
                </a:lnTo>
                <a:lnTo>
                  <a:pt x="129" y="22"/>
                </a:lnTo>
                <a:lnTo>
                  <a:pt x="124" y="28"/>
                </a:lnTo>
                <a:lnTo>
                  <a:pt x="103" y="8"/>
                </a:lnTo>
                <a:lnTo>
                  <a:pt x="109" y="2"/>
                </a:lnTo>
                <a:lnTo>
                  <a:pt x="112" y="0"/>
                </a:lnTo>
                <a:lnTo>
                  <a:pt x="114" y="0"/>
                </a:lnTo>
                <a:close/>
              </a:path>
            </a:pathLst>
          </a:custGeom>
          <a:solidFill>
            <a:srgbClr val="595959"/>
          </a:solidFill>
          <a:ln w="0">
            <a:noFill/>
            <a:prstDash val="solid"/>
            <a:round/>
          </a:ln>
        </p:spPr>
        <p:txBody>
          <a:bodyPr vert="horz" wrap="square" lIns="89855" tIns="44928" rIns="89855" bIns="44928" numCol="1" anchor="t" anchorCtr="0" compatLnSpc="1"/>
          <a:lstStyle/>
          <a:p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6" name="Freeform 218"/>
          <p:cNvSpPr>
            <a:spLocks noChangeAspect="1" noEditPoints="1"/>
          </p:cNvSpPr>
          <p:nvPr/>
        </p:nvSpPr>
        <p:spPr bwMode="auto">
          <a:xfrm>
            <a:off x="4473779" y="3095800"/>
            <a:ext cx="713741" cy="746961"/>
          </a:xfrm>
          <a:custGeom>
            <a:avLst/>
            <a:gdLst>
              <a:gd name="T0" fmla="*/ 61 w 117"/>
              <a:gd name="T1" fmla="*/ 38 h 123"/>
              <a:gd name="T2" fmla="*/ 72 w 117"/>
              <a:gd name="T3" fmla="*/ 43 h 123"/>
              <a:gd name="T4" fmla="*/ 76 w 117"/>
              <a:gd name="T5" fmla="*/ 47 h 123"/>
              <a:gd name="T6" fmla="*/ 63 w 117"/>
              <a:gd name="T7" fmla="*/ 62 h 123"/>
              <a:gd name="T8" fmla="*/ 61 w 117"/>
              <a:gd name="T9" fmla="*/ 59 h 123"/>
              <a:gd name="T10" fmla="*/ 54 w 117"/>
              <a:gd name="T11" fmla="*/ 57 h 123"/>
              <a:gd name="T12" fmla="*/ 49 w 117"/>
              <a:gd name="T13" fmla="*/ 59 h 123"/>
              <a:gd name="T14" fmla="*/ 24 w 117"/>
              <a:gd name="T15" fmla="*/ 83 h 123"/>
              <a:gd name="T16" fmla="*/ 20 w 117"/>
              <a:gd name="T17" fmla="*/ 88 h 123"/>
              <a:gd name="T18" fmla="*/ 20 w 117"/>
              <a:gd name="T19" fmla="*/ 94 h 123"/>
              <a:gd name="T20" fmla="*/ 24 w 117"/>
              <a:gd name="T21" fmla="*/ 100 h 123"/>
              <a:gd name="T22" fmla="*/ 27 w 117"/>
              <a:gd name="T23" fmla="*/ 102 h 123"/>
              <a:gd name="T24" fmla="*/ 33 w 117"/>
              <a:gd name="T25" fmla="*/ 104 h 123"/>
              <a:gd name="T26" fmla="*/ 38 w 117"/>
              <a:gd name="T27" fmla="*/ 102 h 123"/>
              <a:gd name="T28" fmla="*/ 51 w 117"/>
              <a:gd name="T29" fmla="*/ 91 h 123"/>
              <a:gd name="T30" fmla="*/ 58 w 117"/>
              <a:gd name="T31" fmla="*/ 88 h 123"/>
              <a:gd name="T32" fmla="*/ 65 w 117"/>
              <a:gd name="T33" fmla="*/ 91 h 123"/>
              <a:gd name="T34" fmla="*/ 67 w 117"/>
              <a:gd name="T35" fmla="*/ 97 h 123"/>
              <a:gd name="T36" fmla="*/ 65 w 117"/>
              <a:gd name="T37" fmla="*/ 104 h 123"/>
              <a:gd name="T38" fmla="*/ 45 w 117"/>
              <a:gd name="T39" fmla="*/ 121 h 123"/>
              <a:gd name="T40" fmla="*/ 33 w 117"/>
              <a:gd name="T41" fmla="*/ 123 h 123"/>
              <a:gd name="T42" fmla="*/ 11 w 117"/>
              <a:gd name="T43" fmla="*/ 114 h 123"/>
              <a:gd name="T44" fmla="*/ 3 w 117"/>
              <a:gd name="T45" fmla="*/ 102 h 123"/>
              <a:gd name="T46" fmla="*/ 3 w 117"/>
              <a:gd name="T47" fmla="*/ 79 h 123"/>
              <a:gd name="T48" fmla="*/ 32 w 117"/>
              <a:gd name="T49" fmla="*/ 47 h 123"/>
              <a:gd name="T50" fmla="*/ 54 w 117"/>
              <a:gd name="T51" fmla="*/ 38 h 123"/>
              <a:gd name="T52" fmla="*/ 97 w 117"/>
              <a:gd name="T53" fmla="*/ 3 h 123"/>
              <a:gd name="T54" fmla="*/ 108 w 117"/>
              <a:gd name="T55" fmla="*/ 9 h 123"/>
              <a:gd name="T56" fmla="*/ 117 w 117"/>
              <a:gd name="T57" fmla="*/ 32 h 123"/>
              <a:gd name="T58" fmla="*/ 108 w 117"/>
              <a:gd name="T59" fmla="*/ 54 h 123"/>
              <a:gd name="T60" fmla="*/ 75 w 117"/>
              <a:gd name="T61" fmla="*/ 83 h 123"/>
              <a:gd name="T62" fmla="*/ 63 w 117"/>
              <a:gd name="T63" fmla="*/ 85 h 123"/>
              <a:gd name="T64" fmla="*/ 42 w 117"/>
              <a:gd name="T65" fmla="*/ 76 h 123"/>
              <a:gd name="T66" fmla="*/ 54 w 117"/>
              <a:gd name="T67" fmla="*/ 62 h 123"/>
              <a:gd name="T68" fmla="*/ 58 w 117"/>
              <a:gd name="T69" fmla="*/ 64 h 123"/>
              <a:gd name="T70" fmla="*/ 63 w 117"/>
              <a:gd name="T71" fmla="*/ 66 h 123"/>
              <a:gd name="T72" fmla="*/ 70 w 117"/>
              <a:gd name="T73" fmla="*/ 64 h 123"/>
              <a:gd name="T74" fmla="*/ 95 w 117"/>
              <a:gd name="T75" fmla="*/ 41 h 123"/>
              <a:gd name="T76" fmla="*/ 97 w 117"/>
              <a:gd name="T77" fmla="*/ 36 h 123"/>
              <a:gd name="T78" fmla="*/ 97 w 117"/>
              <a:gd name="T79" fmla="*/ 29 h 123"/>
              <a:gd name="T80" fmla="*/ 95 w 117"/>
              <a:gd name="T81" fmla="*/ 24 h 123"/>
              <a:gd name="T82" fmla="*/ 91 w 117"/>
              <a:gd name="T83" fmla="*/ 21 h 123"/>
              <a:gd name="T84" fmla="*/ 86 w 117"/>
              <a:gd name="T85" fmla="*/ 19 h 123"/>
              <a:gd name="T86" fmla="*/ 79 w 117"/>
              <a:gd name="T87" fmla="*/ 21 h 123"/>
              <a:gd name="T88" fmla="*/ 67 w 117"/>
              <a:gd name="T89" fmla="*/ 32 h 123"/>
              <a:gd name="T90" fmla="*/ 61 w 117"/>
              <a:gd name="T91" fmla="*/ 34 h 123"/>
              <a:gd name="T92" fmla="*/ 54 w 117"/>
              <a:gd name="T93" fmla="*/ 32 h 123"/>
              <a:gd name="T94" fmla="*/ 51 w 117"/>
              <a:gd name="T95" fmla="*/ 25 h 123"/>
              <a:gd name="T96" fmla="*/ 54 w 117"/>
              <a:gd name="T97" fmla="*/ 19 h 123"/>
              <a:gd name="T98" fmla="*/ 74 w 117"/>
              <a:gd name="T99" fmla="*/ 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23">
                <a:moveTo>
                  <a:pt x="54" y="38"/>
                </a:moveTo>
                <a:lnTo>
                  <a:pt x="61" y="38"/>
                </a:lnTo>
                <a:lnTo>
                  <a:pt x="66" y="41"/>
                </a:lnTo>
                <a:lnTo>
                  <a:pt x="72" y="43"/>
                </a:lnTo>
                <a:lnTo>
                  <a:pt x="75" y="45"/>
                </a:lnTo>
                <a:lnTo>
                  <a:pt x="76" y="47"/>
                </a:lnTo>
                <a:lnTo>
                  <a:pt x="78" y="47"/>
                </a:lnTo>
                <a:lnTo>
                  <a:pt x="63" y="62"/>
                </a:lnTo>
                <a:lnTo>
                  <a:pt x="62" y="60"/>
                </a:lnTo>
                <a:lnTo>
                  <a:pt x="61" y="59"/>
                </a:lnTo>
                <a:lnTo>
                  <a:pt x="57" y="58"/>
                </a:lnTo>
                <a:lnTo>
                  <a:pt x="54" y="57"/>
                </a:lnTo>
                <a:lnTo>
                  <a:pt x="51" y="58"/>
                </a:lnTo>
                <a:lnTo>
                  <a:pt x="49" y="59"/>
                </a:lnTo>
                <a:lnTo>
                  <a:pt x="46" y="60"/>
                </a:lnTo>
                <a:lnTo>
                  <a:pt x="24" y="83"/>
                </a:lnTo>
                <a:lnTo>
                  <a:pt x="21" y="85"/>
                </a:lnTo>
                <a:lnTo>
                  <a:pt x="20" y="88"/>
                </a:lnTo>
                <a:lnTo>
                  <a:pt x="20" y="91"/>
                </a:lnTo>
                <a:lnTo>
                  <a:pt x="20" y="94"/>
                </a:lnTo>
                <a:lnTo>
                  <a:pt x="21" y="97"/>
                </a:lnTo>
                <a:lnTo>
                  <a:pt x="24" y="100"/>
                </a:lnTo>
                <a:lnTo>
                  <a:pt x="24" y="100"/>
                </a:lnTo>
                <a:lnTo>
                  <a:pt x="27" y="102"/>
                </a:lnTo>
                <a:lnTo>
                  <a:pt x="31" y="104"/>
                </a:lnTo>
                <a:lnTo>
                  <a:pt x="33" y="104"/>
                </a:lnTo>
                <a:lnTo>
                  <a:pt x="36" y="104"/>
                </a:lnTo>
                <a:lnTo>
                  <a:pt x="38" y="102"/>
                </a:lnTo>
                <a:lnTo>
                  <a:pt x="41" y="100"/>
                </a:lnTo>
                <a:lnTo>
                  <a:pt x="51" y="91"/>
                </a:lnTo>
                <a:lnTo>
                  <a:pt x="54" y="89"/>
                </a:lnTo>
                <a:lnTo>
                  <a:pt x="58" y="88"/>
                </a:lnTo>
                <a:lnTo>
                  <a:pt x="61" y="89"/>
                </a:lnTo>
                <a:lnTo>
                  <a:pt x="65" y="91"/>
                </a:lnTo>
                <a:lnTo>
                  <a:pt x="66" y="94"/>
                </a:lnTo>
                <a:lnTo>
                  <a:pt x="67" y="97"/>
                </a:lnTo>
                <a:lnTo>
                  <a:pt x="66" y="101"/>
                </a:lnTo>
                <a:lnTo>
                  <a:pt x="65" y="104"/>
                </a:lnTo>
                <a:lnTo>
                  <a:pt x="55" y="114"/>
                </a:lnTo>
                <a:lnTo>
                  <a:pt x="45" y="121"/>
                </a:lnTo>
                <a:lnTo>
                  <a:pt x="33" y="123"/>
                </a:lnTo>
                <a:lnTo>
                  <a:pt x="33" y="123"/>
                </a:lnTo>
                <a:lnTo>
                  <a:pt x="21" y="121"/>
                </a:lnTo>
                <a:lnTo>
                  <a:pt x="11" y="114"/>
                </a:lnTo>
                <a:lnTo>
                  <a:pt x="10" y="113"/>
                </a:lnTo>
                <a:lnTo>
                  <a:pt x="3" y="102"/>
                </a:lnTo>
                <a:lnTo>
                  <a:pt x="0" y="91"/>
                </a:lnTo>
                <a:lnTo>
                  <a:pt x="3" y="79"/>
                </a:lnTo>
                <a:lnTo>
                  <a:pt x="10" y="70"/>
                </a:lnTo>
                <a:lnTo>
                  <a:pt x="32" y="47"/>
                </a:lnTo>
                <a:lnTo>
                  <a:pt x="42" y="40"/>
                </a:lnTo>
                <a:lnTo>
                  <a:pt x="54" y="38"/>
                </a:lnTo>
                <a:close/>
                <a:moveTo>
                  <a:pt x="86" y="0"/>
                </a:moveTo>
                <a:lnTo>
                  <a:pt x="97" y="3"/>
                </a:lnTo>
                <a:lnTo>
                  <a:pt x="107" y="9"/>
                </a:lnTo>
                <a:lnTo>
                  <a:pt x="108" y="9"/>
                </a:lnTo>
                <a:lnTo>
                  <a:pt x="114" y="20"/>
                </a:lnTo>
                <a:lnTo>
                  <a:pt x="117" y="32"/>
                </a:lnTo>
                <a:lnTo>
                  <a:pt x="114" y="43"/>
                </a:lnTo>
                <a:lnTo>
                  <a:pt x="108" y="54"/>
                </a:lnTo>
                <a:lnTo>
                  <a:pt x="86" y="76"/>
                </a:lnTo>
                <a:lnTo>
                  <a:pt x="75" y="83"/>
                </a:lnTo>
                <a:lnTo>
                  <a:pt x="63" y="85"/>
                </a:lnTo>
                <a:lnTo>
                  <a:pt x="63" y="85"/>
                </a:lnTo>
                <a:lnTo>
                  <a:pt x="51" y="83"/>
                </a:lnTo>
                <a:lnTo>
                  <a:pt x="42" y="76"/>
                </a:lnTo>
                <a:lnTo>
                  <a:pt x="41" y="75"/>
                </a:lnTo>
                <a:lnTo>
                  <a:pt x="54" y="62"/>
                </a:lnTo>
                <a:lnTo>
                  <a:pt x="55" y="63"/>
                </a:lnTo>
                <a:lnTo>
                  <a:pt x="58" y="64"/>
                </a:lnTo>
                <a:lnTo>
                  <a:pt x="61" y="66"/>
                </a:lnTo>
                <a:lnTo>
                  <a:pt x="63" y="66"/>
                </a:lnTo>
                <a:lnTo>
                  <a:pt x="67" y="66"/>
                </a:lnTo>
                <a:lnTo>
                  <a:pt x="70" y="64"/>
                </a:lnTo>
                <a:lnTo>
                  <a:pt x="72" y="63"/>
                </a:lnTo>
                <a:lnTo>
                  <a:pt x="95" y="41"/>
                </a:lnTo>
                <a:lnTo>
                  <a:pt x="96" y="38"/>
                </a:lnTo>
                <a:lnTo>
                  <a:pt x="97" y="36"/>
                </a:lnTo>
                <a:lnTo>
                  <a:pt x="97" y="32"/>
                </a:lnTo>
                <a:lnTo>
                  <a:pt x="97" y="29"/>
                </a:lnTo>
                <a:lnTo>
                  <a:pt x="96" y="26"/>
                </a:lnTo>
                <a:lnTo>
                  <a:pt x="95" y="24"/>
                </a:lnTo>
                <a:lnTo>
                  <a:pt x="93" y="22"/>
                </a:lnTo>
                <a:lnTo>
                  <a:pt x="91" y="21"/>
                </a:lnTo>
                <a:lnTo>
                  <a:pt x="88" y="20"/>
                </a:lnTo>
                <a:lnTo>
                  <a:pt x="86" y="19"/>
                </a:lnTo>
                <a:lnTo>
                  <a:pt x="82" y="20"/>
                </a:lnTo>
                <a:lnTo>
                  <a:pt x="79" y="21"/>
                </a:lnTo>
                <a:lnTo>
                  <a:pt x="76" y="22"/>
                </a:lnTo>
                <a:lnTo>
                  <a:pt x="67" y="32"/>
                </a:lnTo>
                <a:lnTo>
                  <a:pt x="65" y="34"/>
                </a:lnTo>
                <a:lnTo>
                  <a:pt x="61" y="34"/>
                </a:lnTo>
                <a:lnTo>
                  <a:pt x="57" y="34"/>
                </a:lnTo>
                <a:lnTo>
                  <a:pt x="54" y="32"/>
                </a:lnTo>
                <a:lnTo>
                  <a:pt x="51" y="29"/>
                </a:lnTo>
                <a:lnTo>
                  <a:pt x="51" y="25"/>
                </a:lnTo>
                <a:lnTo>
                  <a:pt x="51" y="21"/>
                </a:lnTo>
                <a:lnTo>
                  <a:pt x="54" y="19"/>
                </a:lnTo>
                <a:lnTo>
                  <a:pt x="63" y="9"/>
                </a:lnTo>
                <a:lnTo>
                  <a:pt x="74" y="3"/>
                </a:lnTo>
                <a:lnTo>
                  <a:pt x="86" y="0"/>
                </a:lnTo>
                <a:close/>
              </a:path>
            </a:pathLst>
          </a:custGeom>
          <a:solidFill>
            <a:srgbClr val="595959"/>
          </a:solidFill>
          <a:ln w="0">
            <a:noFill/>
            <a:prstDash val="solid"/>
            <a:round/>
          </a:ln>
        </p:spPr>
        <p:txBody>
          <a:bodyPr vert="horz" wrap="square" lIns="89855" tIns="44928" rIns="89855" bIns="44928" numCol="1" anchor="t" anchorCtr="0" compatLnSpc="1"/>
          <a:lstStyle/>
          <a:p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8" name="Freeform 19"/>
          <p:cNvSpPr>
            <a:spLocks noChangeAspect="1" noEditPoints="1"/>
          </p:cNvSpPr>
          <p:nvPr/>
        </p:nvSpPr>
        <p:spPr bwMode="auto">
          <a:xfrm>
            <a:off x="7021662" y="3095800"/>
            <a:ext cx="774549" cy="746961"/>
          </a:xfrm>
          <a:custGeom>
            <a:avLst/>
            <a:gdLst>
              <a:gd name="T0" fmla="*/ 38 w 128"/>
              <a:gd name="T1" fmla="*/ 16 h 124"/>
              <a:gd name="T2" fmla="*/ 31 w 128"/>
              <a:gd name="T3" fmla="*/ 20 h 124"/>
              <a:gd name="T4" fmla="*/ 27 w 128"/>
              <a:gd name="T5" fmla="*/ 25 h 124"/>
              <a:gd name="T6" fmla="*/ 31 w 128"/>
              <a:gd name="T7" fmla="*/ 30 h 124"/>
              <a:gd name="T8" fmla="*/ 38 w 128"/>
              <a:gd name="T9" fmla="*/ 33 h 124"/>
              <a:gd name="T10" fmla="*/ 47 w 128"/>
              <a:gd name="T11" fmla="*/ 33 h 124"/>
              <a:gd name="T12" fmla="*/ 55 w 128"/>
              <a:gd name="T13" fmla="*/ 30 h 124"/>
              <a:gd name="T14" fmla="*/ 57 w 128"/>
              <a:gd name="T15" fmla="*/ 25 h 124"/>
              <a:gd name="T16" fmla="*/ 55 w 128"/>
              <a:gd name="T17" fmla="*/ 20 h 124"/>
              <a:gd name="T18" fmla="*/ 47 w 128"/>
              <a:gd name="T19" fmla="*/ 16 h 124"/>
              <a:gd name="T20" fmla="*/ 43 w 128"/>
              <a:gd name="T21" fmla="*/ 0 h 124"/>
              <a:gd name="T22" fmla="*/ 70 w 128"/>
              <a:gd name="T23" fmla="*/ 7 h 124"/>
              <a:gd name="T24" fmla="*/ 84 w 128"/>
              <a:gd name="T25" fmla="*/ 24 h 124"/>
              <a:gd name="T26" fmla="*/ 84 w 128"/>
              <a:gd name="T27" fmla="*/ 24 h 124"/>
              <a:gd name="T28" fmla="*/ 84 w 128"/>
              <a:gd name="T29" fmla="*/ 25 h 124"/>
              <a:gd name="T30" fmla="*/ 128 w 128"/>
              <a:gd name="T31" fmla="*/ 42 h 124"/>
              <a:gd name="T32" fmla="*/ 42 w 128"/>
              <a:gd name="T33" fmla="*/ 124 h 124"/>
              <a:gd name="T34" fmla="*/ 26 w 128"/>
              <a:gd name="T35" fmla="*/ 122 h 124"/>
              <a:gd name="T36" fmla="*/ 6 w 128"/>
              <a:gd name="T37" fmla="*/ 109 h 124"/>
              <a:gd name="T38" fmla="*/ 1 w 128"/>
              <a:gd name="T39" fmla="*/ 94 h 124"/>
              <a:gd name="T40" fmla="*/ 0 w 128"/>
              <a:gd name="T41" fmla="*/ 88 h 124"/>
              <a:gd name="T42" fmla="*/ 8 w 128"/>
              <a:gd name="T43" fmla="*/ 49 h 124"/>
              <a:gd name="T44" fmla="*/ 9 w 128"/>
              <a:gd name="T45" fmla="*/ 90 h 124"/>
              <a:gd name="T46" fmla="*/ 14 w 128"/>
              <a:gd name="T47" fmla="*/ 105 h 124"/>
              <a:gd name="T48" fmla="*/ 23 w 128"/>
              <a:gd name="T49" fmla="*/ 90 h 124"/>
              <a:gd name="T50" fmla="*/ 29 w 128"/>
              <a:gd name="T51" fmla="*/ 114 h 124"/>
              <a:gd name="T52" fmla="*/ 39 w 128"/>
              <a:gd name="T53" fmla="*/ 117 h 124"/>
              <a:gd name="T54" fmla="*/ 44 w 128"/>
              <a:gd name="T55" fmla="*/ 90 h 124"/>
              <a:gd name="T56" fmla="*/ 57 w 128"/>
              <a:gd name="T57" fmla="*/ 117 h 124"/>
              <a:gd name="T58" fmla="*/ 59 w 128"/>
              <a:gd name="T59" fmla="*/ 75 h 124"/>
              <a:gd name="T60" fmla="*/ 63 w 128"/>
              <a:gd name="T61" fmla="*/ 72 h 124"/>
              <a:gd name="T62" fmla="*/ 67 w 128"/>
              <a:gd name="T63" fmla="*/ 75 h 124"/>
              <a:gd name="T64" fmla="*/ 68 w 128"/>
              <a:gd name="T65" fmla="*/ 117 h 124"/>
              <a:gd name="T66" fmla="*/ 81 w 128"/>
              <a:gd name="T67" fmla="*/ 90 h 124"/>
              <a:gd name="T68" fmla="*/ 86 w 128"/>
              <a:gd name="T69" fmla="*/ 117 h 124"/>
              <a:gd name="T70" fmla="*/ 99 w 128"/>
              <a:gd name="T71" fmla="*/ 90 h 124"/>
              <a:gd name="T72" fmla="*/ 104 w 128"/>
              <a:gd name="T73" fmla="*/ 117 h 124"/>
              <a:gd name="T74" fmla="*/ 120 w 128"/>
              <a:gd name="T75" fmla="*/ 50 h 124"/>
              <a:gd name="T76" fmla="*/ 42 w 128"/>
              <a:gd name="T77" fmla="*/ 50 h 124"/>
              <a:gd name="T78" fmla="*/ 13 w 128"/>
              <a:gd name="T79" fmla="*/ 42 h 124"/>
              <a:gd name="T80" fmla="*/ 1 w 128"/>
              <a:gd name="T81" fmla="*/ 25 h 124"/>
              <a:gd name="T82" fmla="*/ 13 w 128"/>
              <a:gd name="T83" fmla="*/ 7 h 124"/>
              <a:gd name="T84" fmla="*/ 43 w 128"/>
              <a:gd name="T85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28" h="124">
                <a:moveTo>
                  <a:pt x="43" y="16"/>
                </a:moveTo>
                <a:lnTo>
                  <a:pt x="38" y="16"/>
                </a:lnTo>
                <a:lnTo>
                  <a:pt x="34" y="17"/>
                </a:lnTo>
                <a:lnTo>
                  <a:pt x="31" y="20"/>
                </a:lnTo>
                <a:lnTo>
                  <a:pt x="29" y="22"/>
                </a:lnTo>
                <a:lnTo>
                  <a:pt x="27" y="25"/>
                </a:lnTo>
                <a:lnTo>
                  <a:pt x="29" y="28"/>
                </a:lnTo>
                <a:lnTo>
                  <a:pt x="31" y="30"/>
                </a:lnTo>
                <a:lnTo>
                  <a:pt x="34" y="32"/>
                </a:lnTo>
                <a:lnTo>
                  <a:pt x="38" y="33"/>
                </a:lnTo>
                <a:lnTo>
                  <a:pt x="43" y="33"/>
                </a:lnTo>
                <a:lnTo>
                  <a:pt x="47" y="33"/>
                </a:lnTo>
                <a:lnTo>
                  <a:pt x="51" y="32"/>
                </a:lnTo>
                <a:lnTo>
                  <a:pt x="55" y="30"/>
                </a:lnTo>
                <a:lnTo>
                  <a:pt x="56" y="28"/>
                </a:lnTo>
                <a:lnTo>
                  <a:pt x="57" y="25"/>
                </a:lnTo>
                <a:lnTo>
                  <a:pt x="56" y="22"/>
                </a:lnTo>
                <a:lnTo>
                  <a:pt x="55" y="20"/>
                </a:lnTo>
                <a:lnTo>
                  <a:pt x="51" y="17"/>
                </a:lnTo>
                <a:lnTo>
                  <a:pt x="47" y="16"/>
                </a:lnTo>
                <a:lnTo>
                  <a:pt x="43" y="16"/>
                </a:lnTo>
                <a:close/>
                <a:moveTo>
                  <a:pt x="43" y="0"/>
                </a:moveTo>
                <a:lnTo>
                  <a:pt x="59" y="1"/>
                </a:lnTo>
                <a:lnTo>
                  <a:pt x="70" y="7"/>
                </a:lnTo>
                <a:lnTo>
                  <a:pt x="80" y="15"/>
                </a:lnTo>
                <a:lnTo>
                  <a:pt x="84" y="24"/>
                </a:lnTo>
                <a:lnTo>
                  <a:pt x="84" y="24"/>
                </a:lnTo>
                <a:lnTo>
                  <a:pt x="84" y="24"/>
                </a:lnTo>
                <a:lnTo>
                  <a:pt x="84" y="25"/>
                </a:lnTo>
                <a:lnTo>
                  <a:pt x="84" y="25"/>
                </a:lnTo>
                <a:lnTo>
                  <a:pt x="84" y="42"/>
                </a:lnTo>
                <a:lnTo>
                  <a:pt x="128" y="42"/>
                </a:lnTo>
                <a:lnTo>
                  <a:pt x="128" y="124"/>
                </a:lnTo>
                <a:lnTo>
                  <a:pt x="42" y="124"/>
                </a:lnTo>
                <a:lnTo>
                  <a:pt x="42" y="124"/>
                </a:lnTo>
                <a:lnTo>
                  <a:pt x="26" y="122"/>
                </a:lnTo>
                <a:lnTo>
                  <a:pt x="14" y="117"/>
                </a:lnTo>
                <a:lnTo>
                  <a:pt x="6" y="109"/>
                </a:lnTo>
                <a:lnTo>
                  <a:pt x="2" y="101"/>
                </a:lnTo>
                <a:lnTo>
                  <a:pt x="1" y="94"/>
                </a:lnTo>
                <a:lnTo>
                  <a:pt x="0" y="89"/>
                </a:lnTo>
                <a:lnTo>
                  <a:pt x="0" y="88"/>
                </a:lnTo>
                <a:lnTo>
                  <a:pt x="0" y="42"/>
                </a:lnTo>
                <a:lnTo>
                  <a:pt x="8" y="49"/>
                </a:lnTo>
                <a:lnTo>
                  <a:pt x="8" y="88"/>
                </a:lnTo>
                <a:lnTo>
                  <a:pt x="9" y="90"/>
                </a:lnTo>
                <a:lnTo>
                  <a:pt x="10" y="97"/>
                </a:lnTo>
                <a:lnTo>
                  <a:pt x="14" y="105"/>
                </a:lnTo>
                <a:lnTo>
                  <a:pt x="23" y="113"/>
                </a:lnTo>
                <a:lnTo>
                  <a:pt x="23" y="90"/>
                </a:lnTo>
                <a:lnTo>
                  <a:pt x="29" y="90"/>
                </a:lnTo>
                <a:lnTo>
                  <a:pt x="29" y="114"/>
                </a:lnTo>
                <a:lnTo>
                  <a:pt x="34" y="115"/>
                </a:lnTo>
                <a:lnTo>
                  <a:pt x="39" y="117"/>
                </a:lnTo>
                <a:lnTo>
                  <a:pt x="39" y="90"/>
                </a:lnTo>
                <a:lnTo>
                  <a:pt x="44" y="90"/>
                </a:lnTo>
                <a:lnTo>
                  <a:pt x="44" y="117"/>
                </a:lnTo>
                <a:lnTo>
                  <a:pt x="57" y="117"/>
                </a:lnTo>
                <a:lnTo>
                  <a:pt x="57" y="77"/>
                </a:lnTo>
                <a:lnTo>
                  <a:pt x="59" y="75"/>
                </a:lnTo>
                <a:lnTo>
                  <a:pt x="60" y="73"/>
                </a:lnTo>
                <a:lnTo>
                  <a:pt x="63" y="72"/>
                </a:lnTo>
                <a:lnTo>
                  <a:pt x="65" y="73"/>
                </a:lnTo>
                <a:lnTo>
                  <a:pt x="67" y="75"/>
                </a:lnTo>
                <a:lnTo>
                  <a:pt x="68" y="77"/>
                </a:lnTo>
                <a:lnTo>
                  <a:pt x="68" y="117"/>
                </a:lnTo>
                <a:lnTo>
                  <a:pt x="81" y="117"/>
                </a:lnTo>
                <a:lnTo>
                  <a:pt x="81" y="90"/>
                </a:lnTo>
                <a:lnTo>
                  <a:pt x="86" y="90"/>
                </a:lnTo>
                <a:lnTo>
                  <a:pt x="86" y="117"/>
                </a:lnTo>
                <a:lnTo>
                  <a:pt x="99" y="117"/>
                </a:lnTo>
                <a:lnTo>
                  <a:pt x="99" y="90"/>
                </a:lnTo>
                <a:lnTo>
                  <a:pt x="104" y="90"/>
                </a:lnTo>
                <a:lnTo>
                  <a:pt x="104" y="117"/>
                </a:lnTo>
                <a:lnTo>
                  <a:pt x="120" y="117"/>
                </a:lnTo>
                <a:lnTo>
                  <a:pt x="120" y="50"/>
                </a:lnTo>
                <a:lnTo>
                  <a:pt x="42" y="50"/>
                </a:lnTo>
                <a:lnTo>
                  <a:pt x="42" y="50"/>
                </a:lnTo>
                <a:lnTo>
                  <a:pt x="26" y="47"/>
                </a:lnTo>
                <a:lnTo>
                  <a:pt x="13" y="42"/>
                </a:lnTo>
                <a:lnTo>
                  <a:pt x="4" y="34"/>
                </a:lnTo>
                <a:lnTo>
                  <a:pt x="1" y="25"/>
                </a:lnTo>
                <a:lnTo>
                  <a:pt x="4" y="15"/>
                </a:lnTo>
                <a:lnTo>
                  <a:pt x="13" y="7"/>
                </a:lnTo>
                <a:lnTo>
                  <a:pt x="26" y="1"/>
                </a:lnTo>
                <a:lnTo>
                  <a:pt x="43" y="0"/>
                </a:lnTo>
                <a:close/>
              </a:path>
            </a:pathLst>
          </a:custGeom>
          <a:solidFill>
            <a:srgbClr val="49B4C3"/>
          </a:solidFill>
          <a:ln w="0">
            <a:noFill/>
            <a:prstDash val="solid"/>
            <a:round/>
          </a:ln>
        </p:spPr>
        <p:txBody>
          <a:bodyPr vert="horz" wrap="square" lIns="89855" tIns="44928" rIns="89855" bIns="44928" numCol="1" anchor="t" anchorCtr="0" compatLnSpc="1"/>
          <a:lstStyle/>
          <a:p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39850" y="4295775"/>
            <a:ext cx="16706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优品大</a:t>
            </a:r>
            <a:r>
              <a: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误区</a:t>
            </a:r>
          </a:p>
        </p:txBody>
      </p:sp>
      <p:sp>
        <p:nvSpPr>
          <p:cNvPr id="15" name="TextBox 99"/>
          <p:cNvSpPr txBox="1"/>
          <p:nvPr/>
        </p:nvSpPr>
        <p:spPr>
          <a:xfrm>
            <a:off x="1339850" y="4991735"/>
            <a:ext cx="1656080" cy="6136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ctr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采购部门是花钱的部门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598285" y="4342130"/>
            <a:ext cx="16598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第三大误区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TextBox 99"/>
          <p:cNvSpPr txBox="1"/>
          <p:nvPr/>
        </p:nvSpPr>
        <p:spPr>
          <a:xfrm>
            <a:off x="6245444" y="5035828"/>
            <a:ext cx="2366116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采购部门是执行部门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41750" y="4342130"/>
            <a:ext cx="16897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第二大误区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9" name="TextBox 99"/>
          <p:cNvSpPr txBox="1"/>
          <p:nvPr/>
        </p:nvSpPr>
        <p:spPr>
          <a:xfrm>
            <a:off x="3808095" y="4975225"/>
            <a:ext cx="1831975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采购部门每年要按一定比例降低采购价格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110980" y="4342130"/>
            <a:ext cx="18332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第四大误区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TextBox 99"/>
          <p:cNvSpPr txBox="1"/>
          <p:nvPr/>
        </p:nvSpPr>
        <p:spPr>
          <a:xfrm>
            <a:off x="9026525" y="4992370"/>
            <a:ext cx="2001520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2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对待供应商的态度是：把干毛巾水挤出来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矩形: 圆角 1"/>
          <p:cNvSpPr/>
          <p:nvPr/>
        </p:nvSpPr>
        <p:spPr>
          <a:xfrm>
            <a:off x="1268730" y="4879340"/>
            <a:ext cx="1798955" cy="869315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矩形: 圆角 1"/>
          <p:cNvSpPr/>
          <p:nvPr/>
        </p:nvSpPr>
        <p:spPr>
          <a:xfrm>
            <a:off x="3841750" y="4879975"/>
            <a:ext cx="1798955" cy="869315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矩形: 圆角 1"/>
          <p:cNvSpPr/>
          <p:nvPr/>
        </p:nvSpPr>
        <p:spPr>
          <a:xfrm>
            <a:off x="6512560" y="4868545"/>
            <a:ext cx="1798955" cy="869315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矩形: 圆角 1"/>
          <p:cNvSpPr/>
          <p:nvPr/>
        </p:nvSpPr>
        <p:spPr>
          <a:xfrm>
            <a:off x="9026525" y="4862830"/>
            <a:ext cx="2000885" cy="869315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0" grpId="0"/>
      <p:bldP spid="10" grpId="1"/>
      <p:bldP spid="2" grpId="0" animBg="1"/>
      <p:bldP spid="2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/>
      <p:bldP spid="9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 animBg="1"/>
      <p:bldP spid="22" grpId="1" animBg="1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: 圆角 2"/>
          <p:cNvSpPr/>
          <p:nvPr/>
        </p:nvSpPr>
        <p:spPr>
          <a:xfrm>
            <a:off x="4182745" y="1912620"/>
            <a:ext cx="3857625" cy="406400"/>
          </a:xfrm>
          <a:prstGeom prst="roundRect">
            <a:avLst>
              <a:gd name="adj" fmla="val 6733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16" name="组合 115"/>
          <p:cNvGrpSpPr/>
          <p:nvPr/>
        </p:nvGrpSpPr>
        <p:grpSpPr>
          <a:xfrm>
            <a:off x="484129" y="513897"/>
            <a:ext cx="2937785" cy="769441"/>
            <a:chOff x="1201616" y="3695247"/>
            <a:chExt cx="2937785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6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178521" y="3880084"/>
              <a:ext cx="1960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 algn="l">
                <a:buNone/>
              </a:pPr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下半年工作计划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623" y="2037444"/>
            <a:ext cx="183708" cy="183706"/>
          </a:xfrm>
          <a:prstGeom prst="rect">
            <a:avLst/>
          </a:prstGeom>
        </p:spPr>
      </p:pic>
      <p:sp>
        <p:nvSpPr>
          <p:cNvPr id="10" name="Rectangle 1"/>
          <p:cNvSpPr/>
          <p:nvPr/>
        </p:nvSpPr>
        <p:spPr>
          <a:xfrm>
            <a:off x="4615815" y="1960245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l">
              <a:spcBef>
                <a:spcPct val="50000"/>
              </a:spcBef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现代采购管理观念的</a:t>
            </a:r>
            <a:r>
              <a:rPr lang="en-GB" altLang="en-US" b="1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大创新 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1679882" y="3150902"/>
            <a:ext cx="2225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优品大</a:t>
            </a: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创新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720850" y="3672840"/>
            <a:ext cx="225234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采购是增加利润的途径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矩形: 圆角 1"/>
          <p:cNvSpPr/>
          <p:nvPr/>
        </p:nvSpPr>
        <p:spPr>
          <a:xfrm>
            <a:off x="1461135" y="2976245"/>
            <a:ext cx="2689860" cy="112776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665912" y="4922552"/>
            <a:ext cx="2225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第二大创新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651635" y="5323205"/>
            <a:ext cx="2484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采购部门每年要按一定比例降低采购成本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矩形: 圆角 1"/>
          <p:cNvSpPr/>
          <p:nvPr/>
        </p:nvSpPr>
        <p:spPr>
          <a:xfrm>
            <a:off x="1447165" y="4747895"/>
            <a:ext cx="2689860" cy="112776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544867" y="3150902"/>
            <a:ext cx="2225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第三大创新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8585835" y="3672840"/>
            <a:ext cx="225234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采购部门是参与决策部门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矩形: 圆角 1"/>
          <p:cNvSpPr/>
          <p:nvPr/>
        </p:nvSpPr>
        <p:spPr>
          <a:xfrm>
            <a:off x="8326120" y="2976245"/>
            <a:ext cx="2689860" cy="112776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8530897" y="4922552"/>
            <a:ext cx="2225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第四大创新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8516620" y="5323205"/>
            <a:ext cx="2484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对待供应商的态度是：整合供应商资源，实现双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9" name="矩形: 圆角 1"/>
          <p:cNvSpPr/>
          <p:nvPr/>
        </p:nvSpPr>
        <p:spPr>
          <a:xfrm>
            <a:off x="8312150" y="4747895"/>
            <a:ext cx="2689860" cy="112776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718" y="2037444"/>
            <a:ext cx="183708" cy="183706"/>
          </a:xfrm>
          <a:prstGeom prst="rect">
            <a:avLst/>
          </a:prstGeom>
        </p:spPr>
      </p:pic>
      <p:sp>
        <p:nvSpPr>
          <p:cNvPr id="41" name="任意多边形 14"/>
          <p:cNvSpPr/>
          <p:nvPr/>
        </p:nvSpPr>
        <p:spPr>
          <a:xfrm>
            <a:off x="5359170" y="3450642"/>
            <a:ext cx="1524452" cy="1840178"/>
          </a:xfrm>
          <a:custGeom>
            <a:avLst/>
            <a:gdLst>
              <a:gd name="connsiteX0" fmla="*/ 762402 w 1524805"/>
              <a:gd name="connsiteY0" fmla="*/ 0 h 1840604"/>
              <a:gd name="connsiteX1" fmla="*/ 1301502 w 1524805"/>
              <a:gd name="connsiteY1" fmla="*/ 223303 h 1840604"/>
              <a:gd name="connsiteX2" fmla="*/ 1301502 w 1524805"/>
              <a:gd name="connsiteY2" fmla="*/ 1301503 h 1840604"/>
              <a:gd name="connsiteX3" fmla="*/ 762402 w 1524805"/>
              <a:gd name="connsiteY3" fmla="*/ 1840604 h 1840604"/>
              <a:gd name="connsiteX4" fmla="*/ 223302 w 1524805"/>
              <a:gd name="connsiteY4" fmla="*/ 1301503 h 1840604"/>
              <a:gd name="connsiteX5" fmla="*/ 223302 w 1524805"/>
              <a:gd name="connsiteY5" fmla="*/ 223303 h 1840604"/>
              <a:gd name="connsiteX6" fmla="*/ 762402 w 1524805"/>
              <a:gd name="connsiteY6" fmla="*/ 0 h 1840604"/>
              <a:gd name="connsiteX7" fmla="*/ 762402 w 1524805"/>
              <a:gd name="connsiteY7" fmla="*/ 130768 h 1840604"/>
              <a:gd name="connsiteX8" fmla="*/ 130767 w 1524805"/>
              <a:gd name="connsiteY8" fmla="*/ 762403 h 1840604"/>
              <a:gd name="connsiteX9" fmla="*/ 762402 w 1524805"/>
              <a:gd name="connsiteY9" fmla="*/ 1394038 h 1840604"/>
              <a:gd name="connsiteX10" fmla="*/ 1394037 w 1524805"/>
              <a:gd name="connsiteY10" fmla="*/ 762403 h 1840604"/>
              <a:gd name="connsiteX11" fmla="*/ 762402 w 1524805"/>
              <a:gd name="connsiteY11" fmla="*/ 130768 h 1840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24805" h="1840604">
                <a:moveTo>
                  <a:pt x="762402" y="0"/>
                </a:moveTo>
                <a:cubicBezTo>
                  <a:pt x="957518" y="0"/>
                  <a:pt x="1152634" y="74434"/>
                  <a:pt x="1301502" y="223303"/>
                </a:cubicBezTo>
                <a:cubicBezTo>
                  <a:pt x="1599240" y="521040"/>
                  <a:pt x="1599240" y="1003766"/>
                  <a:pt x="1301502" y="1301503"/>
                </a:cubicBezTo>
                <a:lnTo>
                  <a:pt x="762402" y="1840604"/>
                </a:lnTo>
                <a:lnTo>
                  <a:pt x="223302" y="1301503"/>
                </a:lnTo>
                <a:cubicBezTo>
                  <a:pt x="-74435" y="1003766"/>
                  <a:pt x="-74435" y="521040"/>
                  <a:pt x="223302" y="223303"/>
                </a:cubicBezTo>
                <a:cubicBezTo>
                  <a:pt x="372171" y="74434"/>
                  <a:pt x="567286" y="0"/>
                  <a:pt x="762402" y="0"/>
                </a:cubicBezTo>
                <a:close/>
                <a:moveTo>
                  <a:pt x="762402" y="130768"/>
                </a:moveTo>
                <a:cubicBezTo>
                  <a:pt x="413560" y="130768"/>
                  <a:pt x="130767" y="413561"/>
                  <a:pt x="130767" y="762403"/>
                </a:cubicBezTo>
                <a:cubicBezTo>
                  <a:pt x="130767" y="1111245"/>
                  <a:pt x="413560" y="1394038"/>
                  <a:pt x="762402" y="1394038"/>
                </a:cubicBezTo>
                <a:cubicBezTo>
                  <a:pt x="1111244" y="1394038"/>
                  <a:pt x="1394037" y="1111245"/>
                  <a:pt x="1394037" y="762403"/>
                </a:cubicBezTo>
                <a:cubicBezTo>
                  <a:pt x="1394037" y="413561"/>
                  <a:pt x="1111244" y="130768"/>
                  <a:pt x="762402" y="130768"/>
                </a:cubicBezTo>
                <a:close/>
              </a:path>
            </a:pathLst>
          </a:cu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42" name="Google Shape;393;p41"/>
          <p:cNvSpPr/>
          <p:nvPr/>
        </p:nvSpPr>
        <p:spPr>
          <a:xfrm>
            <a:off x="5876461" y="3962696"/>
            <a:ext cx="489870" cy="48983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rgbClr val="49B4C3"/>
          </a:solidFill>
          <a:ln>
            <a:noFill/>
          </a:ln>
        </p:spPr>
        <p:txBody>
          <a:bodyPr spcFirstLastPara="1" wrap="square" lIns="19025" tIns="19025" rIns="19025" bIns="19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Gill Sans"/>
              <a:buNone/>
            </a:pPr>
            <a:endParaRPr sz="1200" b="0" i="0" u="none" strike="noStrike" cap="none">
              <a:solidFill>
                <a:srgbClr val="FFFFFF"/>
              </a:solidFill>
              <a:cs typeface="+mn-ea"/>
              <a:sym typeface="+mn-lt"/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 flipH="1" flipV="1">
            <a:off x="4370070" y="3555365"/>
            <a:ext cx="785495" cy="452755"/>
          </a:xfrm>
          <a:prstGeom prst="straightConnector1">
            <a:avLst/>
          </a:prstGeom>
          <a:ln>
            <a:solidFill>
              <a:srgbClr val="5959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 flipV="1">
            <a:off x="6998970" y="3555365"/>
            <a:ext cx="785495" cy="452755"/>
          </a:xfrm>
          <a:prstGeom prst="straightConnector1">
            <a:avLst/>
          </a:prstGeom>
          <a:ln>
            <a:solidFill>
              <a:srgbClr val="5959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flipH="1">
            <a:off x="4370070" y="4922520"/>
            <a:ext cx="785495" cy="452755"/>
          </a:xfrm>
          <a:prstGeom prst="straightConnector1">
            <a:avLst/>
          </a:prstGeom>
          <a:ln>
            <a:solidFill>
              <a:srgbClr val="5959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6998970" y="4922520"/>
            <a:ext cx="785495" cy="452755"/>
          </a:xfrm>
          <a:prstGeom prst="straightConnector1">
            <a:avLst/>
          </a:prstGeom>
          <a:ln>
            <a:solidFill>
              <a:srgbClr val="5959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0" grpId="0"/>
      <p:bldP spid="10" grpId="1"/>
      <p:bldP spid="28" grpId="0"/>
      <p:bldP spid="28" grpId="1"/>
      <p:bldP spid="29" grpId="0"/>
      <p:bldP spid="29" grpId="1"/>
      <p:bldP spid="30" grpId="0" animBg="1"/>
      <p:bldP spid="30" grpId="1" animBg="1"/>
      <p:bldP spid="31" grpId="0"/>
      <p:bldP spid="31" grpId="1"/>
      <p:bldP spid="32" grpId="0"/>
      <p:bldP spid="32" grpId="1"/>
      <p:bldP spid="33" grpId="0" animBg="1"/>
      <p:bldP spid="33" grpId="1" animBg="1"/>
      <p:bldP spid="34" grpId="0"/>
      <p:bldP spid="34" grpId="1"/>
      <p:bldP spid="35" grpId="0"/>
      <p:bldP spid="35" grpId="1"/>
      <p:bldP spid="36" grpId="0" animBg="1"/>
      <p:bldP spid="36" grpId="1" animBg="1"/>
      <p:bldP spid="37" grpId="0"/>
      <p:bldP spid="37" grpId="1"/>
      <p:bldP spid="38" grpId="0"/>
      <p:bldP spid="38" grpId="1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/>
          <p:cNvGrpSpPr/>
          <p:nvPr/>
        </p:nvGrpSpPr>
        <p:grpSpPr>
          <a:xfrm>
            <a:off x="484129" y="513897"/>
            <a:ext cx="2937785" cy="769441"/>
            <a:chOff x="1201616" y="3695247"/>
            <a:chExt cx="2937785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6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178521" y="3880084"/>
              <a:ext cx="1960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 algn="l">
                <a:buNone/>
              </a:pPr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下半年工作计划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arallelogram 3"/>
          <p:cNvSpPr/>
          <p:nvPr/>
        </p:nvSpPr>
        <p:spPr>
          <a:xfrm>
            <a:off x="1246686" y="3442292"/>
            <a:ext cx="1778000" cy="342900"/>
          </a:xfrm>
          <a:prstGeom prst="parallelogram">
            <a:avLst>
              <a:gd name="adj" fmla="val 50926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d-ID" dirty="0">
              <a:cs typeface="+mn-ea"/>
              <a:sym typeface="+mn-lt"/>
            </a:endParaRPr>
          </a:p>
        </p:txBody>
      </p:sp>
      <p:sp>
        <p:nvSpPr>
          <p:cNvPr id="6" name="Parallelogram 4"/>
          <p:cNvSpPr/>
          <p:nvPr/>
        </p:nvSpPr>
        <p:spPr>
          <a:xfrm>
            <a:off x="3024686" y="3442292"/>
            <a:ext cx="1778000" cy="342900"/>
          </a:xfrm>
          <a:prstGeom prst="parallelogram">
            <a:avLst>
              <a:gd name="adj" fmla="val 50926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d-ID" dirty="0">
              <a:cs typeface="+mn-ea"/>
              <a:sym typeface="+mn-lt"/>
            </a:endParaRPr>
          </a:p>
        </p:txBody>
      </p:sp>
      <p:sp>
        <p:nvSpPr>
          <p:cNvPr id="7" name="Parallelogram 5"/>
          <p:cNvSpPr/>
          <p:nvPr/>
        </p:nvSpPr>
        <p:spPr>
          <a:xfrm>
            <a:off x="4802686" y="3442292"/>
            <a:ext cx="1778000" cy="342900"/>
          </a:xfrm>
          <a:prstGeom prst="parallelogram">
            <a:avLst>
              <a:gd name="adj" fmla="val 50926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d-ID" dirty="0">
              <a:cs typeface="+mn-ea"/>
              <a:sym typeface="+mn-lt"/>
            </a:endParaRPr>
          </a:p>
        </p:txBody>
      </p:sp>
      <p:sp>
        <p:nvSpPr>
          <p:cNvPr id="8" name="Parallelogram 6"/>
          <p:cNvSpPr/>
          <p:nvPr/>
        </p:nvSpPr>
        <p:spPr>
          <a:xfrm>
            <a:off x="6580686" y="3442292"/>
            <a:ext cx="1778000" cy="342900"/>
          </a:xfrm>
          <a:prstGeom prst="parallelogram">
            <a:avLst>
              <a:gd name="adj" fmla="val 50926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d-ID" dirty="0">
              <a:cs typeface="+mn-ea"/>
              <a:sym typeface="+mn-lt"/>
            </a:endParaRPr>
          </a:p>
        </p:txBody>
      </p:sp>
      <p:sp>
        <p:nvSpPr>
          <p:cNvPr id="9" name="Parallelogram 7"/>
          <p:cNvSpPr/>
          <p:nvPr/>
        </p:nvSpPr>
        <p:spPr>
          <a:xfrm>
            <a:off x="8358686" y="3442292"/>
            <a:ext cx="1778000" cy="342900"/>
          </a:xfrm>
          <a:prstGeom prst="parallelogram">
            <a:avLst>
              <a:gd name="adj" fmla="val 50926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id-ID" dirty="0">
              <a:cs typeface="+mn-ea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861763" y="2881112"/>
            <a:ext cx="72648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dirty="0">
                <a:solidFill>
                  <a:srgbClr val="2B4D32"/>
                </a:solidFill>
                <a:cs typeface="+mn-ea"/>
                <a:sym typeface="+mn-lt"/>
              </a:rPr>
              <a:t>01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1458870" y="2079910"/>
            <a:ext cx="0" cy="1183706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1525905" y="1968500"/>
            <a:ext cx="2915920" cy="783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降低采购成本（确保物料的交期和质量的控制，严格按照公司采购程序，把握市场价格，精打细算，千方百计节约资金，有效的降低采购成本。）</a:t>
            </a:r>
          </a:p>
        </p:txBody>
      </p:sp>
      <p:sp>
        <p:nvSpPr>
          <p:cNvPr id="15" name="矩形 14"/>
          <p:cNvSpPr/>
          <p:nvPr/>
        </p:nvSpPr>
        <p:spPr>
          <a:xfrm>
            <a:off x="5428014" y="2881112"/>
            <a:ext cx="72648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dirty="0">
                <a:solidFill>
                  <a:srgbClr val="2B4D32"/>
                </a:solidFill>
                <a:cs typeface="+mn-ea"/>
                <a:sym typeface="+mn-lt"/>
              </a:rPr>
              <a:t>03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5025121" y="2079910"/>
            <a:ext cx="0" cy="1183706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8994265" y="2881112"/>
            <a:ext cx="72648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dirty="0">
                <a:solidFill>
                  <a:srgbClr val="2B4D32"/>
                </a:solidFill>
                <a:cs typeface="+mn-ea"/>
                <a:sym typeface="+mn-lt"/>
              </a:rPr>
              <a:t>05</a:t>
            </a:r>
          </a:p>
        </p:txBody>
      </p:sp>
      <p:cxnSp>
        <p:nvCxnSpPr>
          <p:cNvPr id="18" name="直接连接符 17"/>
          <p:cNvCxnSpPr/>
          <p:nvPr/>
        </p:nvCxnSpPr>
        <p:spPr>
          <a:xfrm>
            <a:off x="8591372" y="2079910"/>
            <a:ext cx="0" cy="1183706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3593552" y="4083932"/>
            <a:ext cx="72648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dirty="0">
                <a:solidFill>
                  <a:srgbClr val="2B4D32"/>
                </a:solidFill>
                <a:cs typeface="+mn-ea"/>
                <a:sym typeface="+mn-lt"/>
              </a:rPr>
              <a:t>02</a:t>
            </a:r>
          </a:p>
        </p:txBody>
      </p:sp>
      <p:cxnSp>
        <p:nvCxnSpPr>
          <p:cNvPr id="20" name="直接连接符 19"/>
          <p:cNvCxnSpPr/>
          <p:nvPr/>
        </p:nvCxnSpPr>
        <p:spPr>
          <a:xfrm>
            <a:off x="3147970" y="4473860"/>
            <a:ext cx="0" cy="1183706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7149552" y="3945502"/>
            <a:ext cx="726481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dirty="0">
                <a:solidFill>
                  <a:srgbClr val="2B4D32"/>
                </a:solidFill>
                <a:cs typeface="+mn-ea"/>
                <a:sym typeface="+mn-lt"/>
              </a:rPr>
              <a:t>04</a:t>
            </a:r>
          </a:p>
        </p:txBody>
      </p:sp>
      <p:cxnSp>
        <p:nvCxnSpPr>
          <p:cNvPr id="22" name="直接连接符 21"/>
          <p:cNvCxnSpPr/>
          <p:nvPr/>
        </p:nvCxnSpPr>
        <p:spPr>
          <a:xfrm>
            <a:off x="6718575" y="4357020"/>
            <a:ext cx="0" cy="1183706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3202960" y="4728528"/>
            <a:ext cx="2224839" cy="783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新供应商开发（开发优质供应商，关键物料确保有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至</a:t>
            </a:r>
            <a:r>
              <a: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家可选合格供应商配合公司发展需求）</a:t>
            </a: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5092700" y="2084070"/>
            <a:ext cx="2847975" cy="526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供应商的管理（对供应商进行有效管理，实行优胜劣汰，不定期的刷新供方名录）</a:t>
            </a:r>
          </a:p>
        </p:txBody>
      </p:sp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8591550" y="1997710"/>
            <a:ext cx="2569845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000" dirty="0">
                <a:latin typeface="+mn-lt"/>
                <a:ea typeface="+mn-ea"/>
                <a:cs typeface="+mn-ea"/>
                <a:sym typeface="+mn-lt"/>
              </a:rPr>
              <a:t>培训体系、采购流程梳理（持续努力，不断完善人员素质，提升业务能力，并对后续新员工系统的岗前培训，有效扩大团体实力，迎合公司发展需求）</a:t>
            </a:r>
          </a:p>
        </p:txBody>
      </p: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6718300" y="4473575"/>
            <a:ext cx="3336925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供应商月、季、年度考核（按体系要求，定期对合格供方严格实行有效考核，有效奖惩制度等动作筛选优质供应商，从而使每个供应商做到提供优质的产品，优惠的价格，周到的服务，进而优化整个采购系统的效果。 ）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2" grpId="0"/>
      <p:bldP spid="2" grpId="1"/>
      <p:bldP spid="12" grpId="0"/>
      <p:bldP spid="12" grpId="1"/>
      <p:bldP spid="15" grpId="0"/>
      <p:bldP spid="15" grpId="1"/>
      <p:bldP spid="17" grpId="0"/>
      <p:bldP spid="17" grpId="1"/>
      <p:bldP spid="19" grpId="0"/>
      <p:bldP spid="19" grpId="1"/>
      <p:bldP spid="21" grpId="0"/>
      <p:bldP spid="21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/>
          <p:cNvGrpSpPr/>
          <p:nvPr/>
        </p:nvGrpSpPr>
        <p:grpSpPr>
          <a:xfrm>
            <a:off x="484129" y="513897"/>
            <a:ext cx="2937785" cy="769441"/>
            <a:chOff x="1201616" y="3695247"/>
            <a:chExt cx="2937785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6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178521" y="3880084"/>
              <a:ext cx="1960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 algn="l">
                <a:buNone/>
              </a:pPr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下半年工作计划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组合 32"/>
          <p:cNvGrpSpPr/>
          <p:nvPr/>
        </p:nvGrpSpPr>
        <p:grpSpPr>
          <a:xfrm>
            <a:off x="1003300" y="2963545"/>
            <a:ext cx="3254375" cy="2799715"/>
            <a:chOff x="3067" y="3616"/>
            <a:chExt cx="3398" cy="2945"/>
          </a:xfrm>
        </p:grpSpPr>
        <p:sp>
          <p:nvSpPr>
            <p:cNvPr id="14" name="Freeform 7"/>
            <p:cNvSpPr/>
            <p:nvPr/>
          </p:nvSpPr>
          <p:spPr bwMode="auto">
            <a:xfrm>
              <a:off x="3067" y="4741"/>
              <a:ext cx="2940" cy="1820"/>
            </a:xfrm>
            <a:custGeom>
              <a:avLst/>
              <a:gdLst/>
              <a:ahLst/>
              <a:cxnLst>
                <a:cxn ang="0">
                  <a:pos x="1035" y="0"/>
                </a:cxn>
                <a:cxn ang="0">
                  <a:pos x="112" y="461"/>
                </a:cxn>
                <a:cxn ang="0">
                  <a:pos x="0" y="751"/>
                </a:cxn>
                <a:cxn ang="0">
                  <a:pos x="1148" y="291"/>
                </a:cxn>
                <a:cxn ang="0">
                  <a:pos x="1035" y="0"/>
                </a:cxn>
              </a:cxnLst>
              <a:rect l="0" t="0" r="r" b="b"/>
              <a:pathLst>
                <a:path w="1148" h="751">
                  <a:moveTo>
                    <a:pt x="1035" y="0"/>
                  </a:moveTo>
                  <a:lnTo>
                    <a:pt x="112" y="461"/>
                  </a:lnTo>
                  <a:lnTo>
                    <a:pt x="0" y="751"/>
                  </a:lnTo>
                  <a:lnTo>
                    <a:pt x="1148" y="291"/>
                  </a:lnTo>
                  <a:lnTo>
                    <a:pt x="1035" y="0"/>
                  </a:lnTo>
                  <a:close/>
                </a:path>
              </a:pathLst>
            </a:custGeom>
            <a:solidFill>
              <a:srgbClr val="49B4C3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8"/>
            <p:cNvSpPr/>
            <p:nvPr/>
          </p:nvSpPr>
          <p:spPr bwMode="auto">
            <a:xfrm>
              <a:off x="3525" y="3616"/>
              <a:ext cx="2020" cy="1830"/>
            </a:xfrm>
            <a:custGeom>
              <a:avLst/>
              <a:gdLst/>
              <a:ahLst/>
              <a:cxnLst>
                <a:cxn ang="0">
                  <a:pos x="675" y="0"/>
                </a:cxn>
                <a:cxn ang="0">
                  <a:pos x="113" y="464"/>
                </a:cxn>
                <a:cxn ang="0">
                  <a:pos x="0" y="755"/>
                </a:cxn>
                <a:cxn ang="0">
                  <a:pos x="789" y="294"/>
                </a:cxn>
                <a:cxn ang="0">
                  <a:pos x="675" y="0"/>
                </a:cxn>
              </a:cxnLst>
              <a:rect l="0" t="0" r="r" b="b"/>
              <a:pathLst>
                <a:path w="789" h="755">
                  <a:moveTo>
                    <a:pt x="675" y="0"/>
                  </a:moveTo>
                  <a:lnTo>
                    <a:pt x="113" y="464"/>
                  </a:lnTo>
                  <a:lnTo>
                    <a:pt x="0" y="755"/>
                  </a:lnTo>
                  <a:lnTo>
                    <a:pt x="789" y="294"/>
                  </a:lnTo>
                  <a:lnTo>
                    <a:pt x="675" y="0"/>
                  </a:lnTo>
                  <a:close/>
                </a:path>
              </a:pathLst>
            </a:custGeom>
            <a:solidFill>
              <a:srgbClr val="595959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sz="1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Freeform 10"/>
            <p:cNvSpPr/>
            <p:nvPr/>
          </p:nvSpPr>
          <p:spPr bwMode="auto">
            <a:xfrm>
              <a:off x="3067" y="5858"/>
              <a:ext cx="3398" cy="703"/>
            </a:xfrm>
            <a:custGeom>
              <a:avLst/>
              <a:gdLst/>
              <a:ahLst/>
              <a:cxnLst>
                <a:cxn ang="0">
                  <a:pos x="112" y="0"/>
                </a:cxn>
                <a:cxn ang="0">
                  <a:pos x="0" y="290"/>
                </a:cxn>
                <a:cxn ang="0">
                  <a:pos x="1327" y="290"/>
                </a:cxn>
                <a:cxn ang="0">
                  <a:pos x="1213" y="0"/>
                </a:cxn>
                <a:cxn ang="0">
                  <a:pos x="112" y="0"/>
                </a:cxn>
              </a:cxnLst>
              <a:rect l="0" t="0" r="r" b="b"/>
              <a:pathLst>
                <a:path w="1327" h="290">
                  <a:moveTo>
                    <a:pt x="112" y="0"/>
                  </a:moveTo>
                  <a:lnTo>
                    <a:pt x="0" y="290"/>
                  </a:lnTo>
                  <a:lnTo>
                    <a:pt x="1327" y="290"/>
                  </a:lnTo>
                  <a:lnTo>
                    <a:pt x="121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49B4C3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三</a:t>
              </a:r>
            </a:p>
          </p:txBody>
        </p:sp>
        <p:sp>
          <p:nvSpPr>
            <p:cNvPr id="30" name="Freeform 11"/>
            <p:cNvSpPr/>
            <p:nvPr/>
          </p:nvSpPr>
          <p:spPr bwMode="auto">
            <a:xfrm>
              <a:off x="3983" y="3616"/>
              <a:ext cx="1562" cy="713"/>
            </a:xfrm>
            <a:custGeom>
              <a:avLst/>
              <a:gdLst/>
              <a:ahLst/>
              <a:cxnLst>
                <a:cxn ang="0">
                  <a:pos x="610" y="294"/>
                </a:cxn>
                <a:cxn ang="0">
                  <a:pos x="496" y="0"/>
                </a:cxn>
                <a:cxn ang="0">
                  <a:pos x="115" y="0"/>
                </a:cxn>
                <a:cxn ang="0">
                  <a:pos x="0" y="294"/>
                </a:cxn>
                <a:cxn ang="0">
                  <a:pos x="610" y="294"/>
                </a:cxn>
              </a:cxnLst>
              <a:rect l="0" t="0" r="r" b="b"/>
              <a:pathLst>
                <a:path w="610" h="294">
                  <a:moveTo>
                    <a:pt x="610" y="294"/>
                  </a:moveTo>
                  <a:lnTo>
                    <a:pt x="496" y="0"/>
                  </a:lnTo>
                  <a:lnTo>
                    <a:pt x="115" y="0"/>
                  </a:lnTo>
                  <a:lnTo>
                    <a:pt x="0" y="294"/>
                  </a:lnTo>
                  <a:lnTo>
                    <a:pt x="610" y="294"/>
                  </a:lnTo>
                  <a:close/>
                </a:path>
              </a:pathLst>
            </a:custGeom>
            <a:solidFill>
              <a:srgbClr val="49B4C3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一</a:t>
              </a:r>
            </a:p>
          </p:txBody>
        </p:sp>
        <p:sp>
          <p:nvSpPr>
            <p:cNvPr id="31" name="Freeform 12"/>
            <p:cNvSpPr/>
            <p:nvPr/>
          </p:nvSpPr>
          <p:spPr bwMode="auto">
            <a:xfrm>
              <a:off x="3525" y="4741"/>
              <a:ext cx="2481" cy="705"/>
            </a:xfrm>
            <a:custGeom>
              <a:avLst/>
              <a:gdLst/>
              <a:ahLst/>
              <a:cxnLst>
                <a:cxn ang="0">
                  <a:pos x="113" y="0"/>
                </a:cxn>
                <a:cxn ang="0">
                  <a:pos x="0" y="291"/>
                </a:cxn>
                <a:cxn ang="0">
                  <a:pos x="969" y="291"/>
                </a:cxn>
                <a:cxn ang="0">
                  <a:pos x="856" y="0"/>
                </a:cxn>
                <a:cxn ang="0">
                  <a:pos x="113" y="0"/>
                </a:cxn>
              </a:cxnLst>
              <a:rect l="0" t="0" r="r" b="b"/>
              <a:pathLst>
                <a:path w="969" h="291">
                  <a:moveTo>
                    <a:pt x="113" y="0"/>
                  </a:moveTo>
                  <a:lnTo>
                    <a:pt x="0" y="291"/>
                  </a:lnTo>
                  <a:lnTo>
                    <a:pt x="969" y="291"/>
                  </a:lnTo>
                  <a:lnTo>
                    <a:pt x="856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595959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ctr" anchorCtr="0" compatLnSpc="1"/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二</a:t>
              </a:r>
            </a:p>
          </p:txBody>
        </p:sp>
      </p:grpSp>
      <p:sp>
        <p:nvSpPr>
          <p:cNvPr id="34" name="矩形: 圆角 2"/>
          <p:cNvSpPr/>
          <p:nvPr/>
        </p:nvSpPr>
        <p:spPr>
          <a:xfrm>
            <a:off x="1603375" y="1951355"/>
            <a:ext cx="3857625" cy="406400"/>
          </a:xfrm>
          <a:prstGeom prst="roundRect">
            <a:avLst>
              <a:gd name="adj" fmla="val 6733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Rectangle 1"/>
          <p:cNvSpPr/>
          <p:nvPr/>
        </p:nvSpPr>
        <p:spPr>
          <a:xfrm>
            <a:off x="1758315" y="1988185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ctr">
              <a:spcBef>
                <a:spcPct val="50000"/>
              </a:spcBef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一</a:t>
            </a:r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    </a:t>
            </a: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降低采购成本</a:t>
            </a: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03" y="2017124"/>
            <a:ext cx="183708" cy="183706"/>
          </a:xfrm>
          <a:prstGeom prst="rect">
            <a:avLst/>
          </a:prstGeom>
        </p:spPr>
      </p:pic>
      <p:sp>
        <p:nvSpPr>
          <p:cNvPr id="38" name="文本框 37"/>
          <p:cNvSpPr txBox="1"/>
          <p:nvPr/>
        </p:nvSpPr>
        <p:spPr>
          <a:xfrm>
            <a:off x="3818890" y="2954020"/>
            <a:ext cx="6773545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spcBef>
                <a:spcPct val="50000"/>
              </a:spcBef>
              <a:buFont typeface="Wingdings" panose="05000000000000000000" charset="0"/>
              <a:buChar char="p"/>
            </a:pP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1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下半年我们要协调好各供应商之间的关系，降低成本的同时，做好资金计划，以最大程度缓解公司资金压力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538980" y="5107940"/>
            <a:ext cx="6715125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spcBef>
                <a:spcPct val="50000"/>
              </a:spcBef>
              <a:buFont typeface="Wingdings" panose="05000000000000000000" charset="0"/>
              <a:buChar char="p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多寻找直接供应商，减少贸易和中间商的周转；减少上门提货的情况，让供应商直接送货到公司，合理降低采购成本；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4055745" y="4022725"/>
            <a:ext cx="6840855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spcBef>
                <a:spcPct val="50000"/>
              </a:spcBef>
              <a:buFont typeface="Wingdings" panose="05000000000000000000" charset="0"/>
              <a:buChar char="p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针对采购原料、辅料、要多家询比价，力争每次所采购的价格在市场上都比较有成本优势。坚持“同等质量比价格，同等价格比质量”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5" grpId="0"/>
      <p:bldP spid="35" grpId="1"/>
      <p:bldP spid="38" grpId="0"/>
      <p:bldP spid="38" grpId="1"/>
      <p:bldP spid="39" grpId="0"/>
      <p:bldP spid="39" grpId="1"/>
      <p:bldP spid="41" grpId="0"/>
      <p:bldP spid="41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/>
          <p:cNvGrpSpPr/>
          <p:nvPr/>
        </p:nvGrpSpPr>
        <p:grpSpPr>
          <a:xfrm>
            <a:off x="484129" y="513897"/>
            <a:ext cx="2937785" cy="769441"/>
            <a:chOff x="1201616" y="3695247"/>
            <a:chExt cx="2937785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6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178521" y="3880084"/>
              <a:ext cx="1960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 algn="l">
                <a:buNone/>
              </a:pPr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下半年工作计划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矩形: 圆角 2"/>
          <p:cNvSpPr/>
          <p:nvPr/>
        </p:nvSpPr>
        <p:spPr>
          <a:xfrm>
            <a:off x="1287780" y="2334895"/>
            <a:ext cx="3857625" cy="406400"/>
          </a:xfrm>
          <a:prstGeom prst="roundRect">
            <a:avLst>
              <a:gd name="adj" fmla="val 6733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Rectangle 1"/>
          <p:cNvSpPr/>
          <p:nvPr/>
        </p:nvSpPr>
        <p:spPr>
          <a:xfrm>
            <a:off x="1366520" y="2402840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ctr">
              <a:spcBef>
                <a:spcPct val="50000"/>
              </a:spcBef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二</a:t>
            </a:r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   </a:t>
            </a: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确保产品质量</a:t>
            </a: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278" y="2446384"/>
            <a:ext cx="183708" cy="183706"/>
          </a:xfrm>
          <a:prstGeom prst="rect">
            <a:avLst/>
          </a:prstGeom>
        </p:spPr>
      </p:pic>
      <p:sp>
        <p:nvSpPr>
          <p:cNvPr id="38" name="文本框 37"/>
          <p:cNvSpPr txBox="1"/>
          <p:nvPr/>
        </p:nvSpPr>
        <p:spPr>
          <a:xfrm>
            <a:off x="1529080" y="3405505"/>
            <a:ext cx="489077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20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质量是企业生存的根本，下半年我们还要严把质量关，大到原物料，小到螺栓螺母，都要认真负责对待，逐步建立一套有效的供应商管理制度对其进行管理；平时与供应商勤沟通，向供应商学习、了解产品的使用性能，知己知彼，才能价胜一筹。</a:t>
            </a:r>
          </a:p>
        </p:txBody>
      </p:sp>
      <p:sp>
        <p:nvSpPr>
          <p:cNvPr id="2" name="矩形: 圆角 1"/>
          <p:cNvSpPr/>
          <p:nvPr/>
        </p:nvSpPr>
        <p:spPr>
          <a:xfrm>
            <a:off x="1253490" y="3009265"/>
            <a:ext cx="5704205" cy="2361565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7937500" y="2587625"/>
            <a:ext cx="1225550" cy="1767205"/>
            <a:chOff x="2038861" y="2257694"/>
            <a:chExt cx="1156126" cy="2604009"/>
          </a:xfrm>
          <a:solidFill>
            <a:srgbClr val="595959"/>
          </a:solidFill>
        </p:grpSpPr>
        <p:grpSp>
          <p:nvGrpSpPr>
            <p:cNvPr id="17" name="Group 1"/>
            <p:cNvGrpSpPr/>
            <p:nvPr/>
          </p:nvGrpSpPr>
          <p:grpSpPr>
            <a:xfrm>
              <a:off x="2038861" y="2257694"/>
              <a:ext cx="578063" cy="2604009"/>
              <a:chOff x="5208587" y="1749425"/>
              <a:chExt cx="887413" cy="3997325"/>
            </a:xfrm>
            <a:grpFill/>
          </p:grpSpPr>
          <p:sp>
            <p:nvSpPr>
              <p:cNvPr id="26" name="Freeform 31"/>
              <p:cNvSpPr/>
              <p:nvPr/>
            </p:nvSpPr>
            <p:spPr bwMode="auto">
              <a:xfrm>
                <a:off x="5208587" y="2590800"/>
                <a:ext cx="887413" cy="3155950"/>
              </a:xfrm>
              <a:custGeom>
                <a:avLst/>
                <a:gdLst>
                  <a:gd name="T0" fmla="*/ 278 w 278"/>
                  <a:gd name="T1" fmla="*/ 152 h 991"/>
                  <a:gd name="T2" fmla="*/ 278 w 278"/>
                  <a:gd name="T3" fmla="*/ 0 h 991"/>
                  <a:gd name="T4" fmla="*/ 191 w 278"/>
                  <a:gd name="T5" fmla="*/ 0 h 991"/>
                  <a:gd name="T6" fmla="*/ 0 w 278"/>
                  <a:gd name="T7" fmla="*/ 189 h 991"/>
                  <a:gd name="T8" fmla="*/ 0 w 278"/>
                  <a:gd name="T9" fmla="*/ 190 h 991"/>
                  <a:gd name="T10" fmla="*/ 0 w 278"/>
                  <a:gd name="T11" fmla="*/ 454 h 991"/>
                  <a:gd name="T12" fmla="*/ 46 w 278"/>
                  <a:gd name="T13" fmla="*/ 501 h 991"/>
                  <a:gd name="T14" fmla="*/ 93 w 278"/>
                  <a:gd name="T15" fmla="*/ 454 h 991"/>
                  <a:gd name="T16" fmla="*/ 93 w 278"/>
                  <a:gd name="T17" fmla="*/ 401 h 991"/>
                  <a:gd name="T18" fmla="*/ 93 w 278"/>
                  <a:gd name="T19" fmla="*/ 356 h 991"/>
                  <a:gd name="T20" fmla="*/ 93 w 278"/>
                  <a:gd name="T21" fmla="*/ 210 h 991"/>
                  <a:gd name="T22" fmla="*/ 111 w 278"/>
                  <a:gd name="T23" fmla="*/ 191 h 991"/>
                  <a:gd name="T24" fmla="*/ 129 w 278"/>
                  <a:gd name="T25" fmla="*/ 210 h 991"/>
                  <a:gd name="T26" fmla="*/ 129 w 278"/>
                  <a:gd name="T27" fmla="*/ 372 h 991"/>
                  <a:gd name="T28" fmla="*/ 129 w 278"/>
                  <a:gd name="T29" fmla="*/ 401 h 991"/>
                  <a:gd name="T30" fmla="*/ 129 w 278"/>
                  <a:gd name="T31" fmla="*/ 498 h 991"/>
                  <a:gd name="T32" fmla="*/ 129 w 278"/>
                  <a:gd name="T33" fmla="*/ 533 h 991"/>
                  <a:gd name="T34" fmla="*/ 129 w 278"/>
                  <a:gd name="T35" fmla="*/ 932 h 991"/>
                  <a:gd name="T36" fmla="*/ 188 w 278"/>
                  <a:gd name="T37" fmla="*/ 991 h 991"/>
                  <a:gd name="T38" fmla="*/ 247 w 278"/>
                  <a:gd name="T39" fmla="*/ 932 h 991"/>
                  <a:gd name="T40" fmla="*/ 247 w 278"/>
                  <a:gd name="T41" fmla="*/ 533 h 991"/>
                  <a:gd name="T42" fmla="*/ 278 w 278"/>
                  <a:gd name="T43" fmla="*/ 533 h 991"/>
                  <a:gd name="T44" fmla="*/ 278 w 278"/>
                  <a:gd name="T45" fmla="*/ 436 h 991"/>
                  <a:gd name="T46" fmla="*/ 278 w 278"/>
                  <a:gd name="T47" fmla="*/ 152 h 9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78" h="991">
                    <a:moveTo>
                      <a:pt x="278" y="152"/>
                    </a:moveTo>
                    <a:cubicBezTo>
                      <a:pt x="278" y="0"/>
                      <a:pt x="278" y="0"/>
                      <a:pt x="278" y="0"/>
                    </a:cubicBezTo>
                    <a:cubicBezTo>
                      <a:pt x="191" y="0"/>
                      <a:pt x="191" y="0"/>
                      <a:pt x="191" y="0"/>
                    </a:cubicBezTo>
                    <a:cubicBezTo>
                      <a:pt x="86" y="0"/>
                      <a:pt x="1" y="85"/>
                      <a:pt x="0" y="189"/>
                    </a:cubicBezTo>
                    <a:cubicBezTo>
                      <a:pt x="0" y="190"/>
                      <a:pt x="0" y="190"/>
                      <a:pt x="0" y="190"/>
                    </a:cubicBezTo>
                    <a:cubicBezTo>
                      <a:pt x="0" y="454"/>
                      <a:pt x="0" y="454"/>
                      <a:pt x="0" y="454"/>
                    </a:cubicBezTo>
                    <a:cubicBezTo>
                      <a:pt x="0" y="480"/>
                      <a:pt x="21" y="501"/>
                      <a:pt x="46" y="501"/>
                    </a:cubicBezTo>
                    <a:cubicBezTo>
                      <a:pt x="72" y="501"/>
                      <a:pt x="93" y="480"/>
                      <a:pt x="93" y="454"/>
                    </a:cubicBezTo>
                    <a:cubicBezTo>
                      <a:pt x="93" y="401"/>
                      <a:pt x="93" y="401"/>
                      <a:pt x="93" y="401"/>
                    </a:cubicBezTo>
                    <a:cubicBezTo>
                      <a:pt x="93" y="356"/>
                      <a:pt x="93" y="356"/>
                      <a:pt x="93" y="356"/>
                    </a:cubicBezTo>
                    <a:cubicBezTo>
                      <a:pt x="93" y="210"/>
                      <a:pt x="93" y="210"/>
                      <a:pt x="93" y="210"/>
                    </a:cubicBezTo>
                    <a:cubicBezTo>
                      <a:pt x="93" y="200"/>
                      <a:pt x="101" y="191"/>
                      <a:pt x="111" y="191"/>
                    </a:cubicBezTo>
                    <a:cubicBezTo>
                      <a:pt x="121" y="191"/>
                      <a:pt x="129" y="200"/>
                      <a:pt x="129" y="210"/>
                    </a:cubicBezTo>
                    <a:cubicBezTo>
                      <a:pt x="129" y="372"/>
                      <a:pt x="129" y="372"/>
                      <a:pt x="129" y="372"/>
                    </a:cubicBezTo>
                    <a:cubicBezTo>
                      <a:pt x="129" y="401"/>
                      <a:pt x="129" y="401"/>
                      <a:pt x="129" y="401"/>
                    </a:cubicBezTo>
                    <a:cubicBezTo>
                      <a:pt x="129" y="498"/>
                      <a:pt x="129" y="498"/>
                      <a:pt x="129" y="498"/>
                    </a:cubicBezTo>
                    <a:cubicBezTo>
                      <a:pt x="129" y="533"/>
                      <a:pt x="129" y="533"/>
                      <a:pt x="129" y="533"/>
                    </a:cubicBezTo>
                    <a:cubicBezTo>
                      <a:pt x="129" y="932"/>
                      <a:pt x="129" y="932"/>
                      <a:pt x="129" y="932"/>
                    </a:cubicBezTo>
                    <a:cubicBezTo>
                      <a:pt x="129" y="965"/>
                      <a:pt x="156" y="991"/>
                      <a:pt x="188" y="991"/>
                    </a:cubicBezTo>
                    <a:cubicBezTo>
                      <a:pt x="221" y="991"/>
                      <a:pt x="247" y="965"/>
                      <a:pt x="247" y="932"/>
                    </a:cubicBezTo>
                    <a:cubicBezTo>
                      <a:pt x="247" y="533"/>
                      <a:pt x="247" y="533"/>
                      <a:pt x="247" y="533"/>
                    </a:cubicBezTo>
                    <a:cubicBezTo>
                      <a:pt x="278" y="533"/>
                      <a:pt x="278" y="533"/>
                      <a:pt x="278" y="533"/>
                    </a:cubicBezTo>
                    <a:cubicBezTo>
                      <a:pt x="278" y="436"/>
                      <a:pt x="278" y="436"/>
                      <a:pt x="278" y="436"/>
                    </a:cubicBezTo>
                    <a:lnTo>
                      <a:pt x="278" y="1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" name="Freeform 32"/>
              <p:cNvSpPr/>
              <p:nvPr/>
            </p:nvSpPr>
            <p:spPr bwMode="auto">
              <a:xfrm>
                <a:off x="5738812" y="1749425"/>
                <a:ext cx="357188" cy="712788"/>
              </a:xfrm>
              <a:custGeom>
                <a:avLst/>
                <a:gdLst>
                  <a:gd name="T0" fmla="*/ 112 w 112"/>
                  <a:gd name="T1" fmla="*/ 224 h 224"/>
                  <a:gd name="T2" fmla="*/ 112 w 112"/>
                  <a:gd name="T3" fmla="*/ 0 h 224"/>
                  <a:gd name="T4" fmla="*/ 0 w 112"/>
                  <a:gd name="T5" fmla="*/ 112 h 224"/>
                  <a:gd name="T6" fmla="*/ 112 w 112"/>
                  <a:gd name="T7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" h="224">
                    <a:moveTo>
                      <a:pt x="112" y="224"/>
                    </a:moveTo>
                    <a:cubicBezTo>
                      <a:pt x="112" y="0"/>
                      <a:pt x="112" y="0"/>
                      <a:pt x="112" y="0"/>
                    </a:cubicBezTo>
                    <a:cubicBezTo>
                      <a:pt x="50" y="0"/>
                      <a:pt x="0" y="50"/>
                      <a:pt x="0" y="112"/>
                    </a:cubicBezTo>
                    <a:cubicBezTo>
                      <a:pt x="0" y="173"/>
                      <a:pt x="50" y="224"/>
                      <a:pt x="112" y="2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8" name="Freeform 34"/>
            <p:cNvSpPr/>
            <p:nvPr/>
          </p:nvSpPr>
          <p:spPr bwMode="auto">
            <a:xfrm>
              <a:off x="2681037" y="4521465"/>
              <a:ext cx="246117" cy="340238"/>
            </a:xfrm>
            <a:custGeom>
              <a:avLst/>
              <a:gdLst>
                <a:gd name="T0" fmla="*/ 0 w 118"/>
                <a:gd name="T1" fmla="*/ 105 h 164"/>
                <a:gd name="T2" fmla="*/ 59 w 118"/>
                <a:gd name="T3" fmla="*/ 164 h 164"/>
                <a:gd name="T4" fmla="*/ 118 w 118"/>
                <a:gd name="T5" fmla="*/ 105 h 164"/>
                <a:gd name="T6" fmla="*/ 118 w 118"/>
                <a:gd name="T7" fmla="*/ 0 h 164"/>
                <a:gd name="T8" fmla="*/ 0 w 118"/>
                <a:gd name="T9" fmla="*/ 0 h 164"/>
                <a:gd name="T10" fmla="*/ 0 w 118"/>
                <a:gd name="T11" fmla="*/ 105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164">
                  <a:moveTo>
                    <a:pt x="0" y="105"/>
                  </a:moveTo>
                  <a:cubicBezTo>
                    <a:pt x="0" y="138"/>
                    <a:pt x="26" y="164"/>
                    <a:pt x="59" y="164"/>
                  </a:cubicBezTo>
                  <a:cubicBezTo>
                    <a:pt x="91" y="164"/>
                    <a:pt x="118" y="138"/>
                    <a:pt x="118" y="105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59563" tIns="29782" rIns="59563" bIns="2978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9" name="Group 4"/>
            <p:cNvGrpSpPr/>
            <p:nvPr/>
          </p:nvGrpSpPr>
          <p:grpSpPr>
            <a:xfrm>
              <a:off x="2616924" y="2257694"/>
              <a:ext cx="569790" cy="863522"/>
              <a:chOff x="6096000" y="1749425"/>
              <a:chExt cx="874713" cy="1325563"/>
            </a:xfrm>
            <a:grpFill/>
          </p:grpSpPr>
          <p:sp>
            <p:nvSpPr>
              <p:cNvPr id="24" name="Freeform 33"/>
              <p:cNvSpPr/>
              <p:nvPr/>
            </p:nvSpPr>
            <p:spPr bwMode="auto">
              <a:xfrm>
                <a:off x="6096000" y="2590800"/>
                <a:ext cx="874713" cy="484188"/>
              </a:xfrm>
              <a:custGeom>
                <a:avLst/>
                <a:gdLst>
                  <a:gd name="T0" fmla="*/ 274 w 274"/>
                  <a:gd name="T1" fmla="*/ 152 h 152"/>
                  <a:gd name="T2" fmla="*/ 87 w 274"/>
                  <a:gd name="T3" fmla="*/ 0 h 152"/>
                  <a:gd name="T4" fmla="*/ 0 w 274"/>
                  <a:gd name="T5" fmla="*/ 0 h 152"/>
                  <a:gd name="T6" fmla="*/ 0 w 274"/>
                  <a:gd name="T7" fmla="*/ 152 h 152"/>
                  <a:gd name="T8" fmla="*/ 274 w 274"/>
                  <a:gd name="T9" fmla="*/ 152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152">
                    <a:moveTo>
                      <a:pt x="274" y="152"/>
                    </a:moveTo>
                    <a:cubicBezTo>
                      <a:pt x="256" y="65"/>
                      <a:pt x="179" y="0"/>
                      <a:pt x="8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52"/>
                      <a:pt x="0" y="152"/>
                      <a:pt x="0" y="152"/>
                    </a:cubicBezTo>
                    <a:lnTo>
                      <a:pt x="274" y="1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Freeform 35"/>
              <p:cNvSpPr/>
              <p:nvPr/>
            </p:nvSpPr>
            <p:spPr bwMode="auto">
              <a:xfrm>
                <a:off x="6096000" y="1749425"/>
                <a:ext cx="357188" cy="712788"/>
              </a:xfrm>
              <a:custGeom>
                <a:avLst/>
                <a:gdLst>
                  <a:gd name="T0" fmla="*/ 112 w 112"/>
                  <a:gd name="T1" fmla="*/ 112 h 224"/>
                  <a:gd name="T2" fmla="*/ 0 w 112"/>
                  <a:gd name="T3" fmla="*/ 0 h 224"/>
                  <a:gd name="T4" fmla="*/ 0 w 112"/>
                  <a:gd name="T5" fmla="*/ 224 h 224"/>
                  <a:gd name="T6" fmla="*/ 112 w 112"/>
                  <a:gd name="T7" fmla="*/ 11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" h="224">
                    <a:moveTo>
                      <a:pt x="112" y="112"/>
                    </a:moveTo>
                    <a:cubicBezTo>
                      <a:pt x="112" y="50"/>
                      <a:pt x="62" y="0"/>
                      <a:pt x="0" y="0"/>
                    </a:cubicBezTo>
                    <a:cubicBezTo>
                      <a:pt x="0" y="224"/>
                      <a:pt x="0" y="224"/>
                      <a:pt x="0" y="224"/>
                    </a:cubicBezTo>
                    <a:cubicBezTo>
                      <a:pt x="62" y="224"/>
                      <a:pt x="112" y="173"/>
                      <a:pt x="112" y="1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0" name="Freeform 36"/>
            <p:cNvSpPr/>
            <p:nvPr/>
          </p:nvSpPr>
          <p:spPr bwMode="auto">
            <a:xfrm>
              <a:off x="2616924" y="3121215"/>
              <a:ext cx="578063" cy="588436"/>
            </a:xfrm>
            <a:custGeom>
              <a:avLst/>
              <a:gdLst>
                <a:gd name="T0" fmla="*/ 0 w 278"/>
                <a:gd name="T1" fmla="*/ 284 h 284"/>
                <a:gd name="T2" fmla="*/ 149 w 278"/>
                <a:gd name="T3" fmla="*/ 284 h 284"/>
                <a:gd name="T4" fmla="*/ 149 w 278"/>
                <a:gd name="T5" fmla="*/ 249 h 284"/>
                <a:gd name="T6" fmla="*/ 149 w 278"/>
                <a:gd name="T7" fmla="*/ 220 h 284"/>
                <a:gd name="T8" fmla="*/ 149 w 278"/>
                <a:gd name="T9" fmla="*/ 58 h 284"/>
                <a:gd name="T10" fmla="*/ 167 w 278"/>
                <a:gd name="T11" fmla="*/ 39 h 284"/>
                <a:gd name="T12" fmla="*/ 185 w 278"/>
                <a:gd name="T13" fmla="*/ 58 h 284"/>
                <a:gd name="T14" fmla="*/ 185 w 278"/>
                <a:gd name="T15" fmla="*/ 204 h 284"/>
                <a:gd name="T16" fmla="*/ 185 w 278"/>
                <a:gd name="T17" fmla="*/ 249 h 284"/>
                <a:gd name="T18" fmla="*/ 185 w 278"/>
                <a:gd name="T19" fmla="*/ 284 h 284"/>
                <a:gd name="T20" fmla="*/ 278 w 278"/>
                <a:gd name="T21" fmla="*/ 284 h 284"/>
                <a:gd name="T22" fmla="*/ 278 w 278"/>
                <a:gd name="T23" fmla="*/ 38 h 284"/>
                <a:gd name="T24" fmla="*/ 278 w 278"/>
                <a:gd name="T25" fmla="*/ 37 h 284"/>
                <a:gd name="T26" fmla="*/ 274 w 278"/>
                <a:gd name="T27" fmla="*/ 0 h 284"/>
                <a:gd name="T28" fmla="*/ 0 w 278"/>
                <a:gd name="T29" fmla="*/ 0 h 284"/>
                <a:gd name="T30" fmla="*/ 0 w 278"/>
                <a:gd name="T31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8" h="284">
                  <a:moveTo>
                    <a:pt x="0" y="284"/>
                  </a:moveTo>
                  <a:cubicBezTo>
                    <a:pt x="149" y="284"/>
                    <a:pt x="149" y="284"/>
                    <a:pt x="149" y="284"/>
                  </a:cubicBezTo>
                  <a:cubicBezTo>
                    <a:pt x="149" y="249"/>
                    <a:pt x="149" y="249"/>
                    <a:pt x="149" y="249"/>
                  </a:cubicBezTo>
                  <a:cubicBezTo>
                    <a:pt x="149" y="220"/>
                    <a:pt x="149" y="220"/>
                    <a:pt x="149" y="220"/>
                  </a:cubicBezTo>
                  <a:cubicBezTo>
                    <a:pt x="149" y="58"/>
                    <a:pt x="149" y="58"/>
                    <a:pt x="149" y="58"/>
                  </a:cubicBezTo>
                  <a:cubicBezTo>
                    <a:pt x="149" y="48"/>
                    <a:pt x="157" y="39"/>
                    <a:pt x="167" y="39"/>
                  </a:cubicBezTo>
                  <a:cubicBezTo>
                    <a:pt x="177" y="39"/>
                    <a:pt x="185" y="48"/>
                    <a:pt x="185" y="58"/>
                  </a:cubicBezTo>
                  <a:cubicBezTo>
                    <a:pt x="185" y="204"/>
                    <a:pt x="185" y="204"/>
                    <a:pt x="185" y="204"/>
                  </a:cubicBezTo>
                  <a:cubicBezTo>
                    <a:pt x="185" y="249"/>
                    <a:pt x="185" y="249"/>
                    <a:pt x="185" y="249"/>
                  </a:cubicBezTo>
                  <a:cubicBezTo>
                    <a:pt x="185" y="284"/>
                    <a:pt x="185" y="284"/>
                    <a:pt x="185" y="284"/>
                  </a:cubicBezTo>
                  <a:cubicBezTo>
                    <a:pt x="278" y="284"/>
                    <a:pt x="278" y="284"/>
                    <a:pt x="278" y="284"/>
                  </a:cubicBezTo>
                  <a:cubicBezTo>
                    <a:pt x="278" y="38"/>
                    <a:pt x="278" y="38"/>
                    <a:pt x="278" y="38"/>
                  </a:cubicBezTo>
                  <a:cubicBezTo>
                    <a:pt x="278" y="38"/>
                    <a:pt x="278" y="38"/>
                    <a:pt x="278" y="37"/>
                  </a:cubicBezTo>
                  <a:cubicBezTo>
                    <a:pt x="278" y="25"/>
                    <a:pt x="277" y="12"/>
                    <a:pt x="27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59563" tIns="29782" rIns="59563" bIns="2978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21" name="Group 2"/>
            <p:cNvGrpSpPr/>
            <p:nvPr/>
          </p:nvGrpSpPr>
          <p:grpSpPr>
            <a:xfrm>
              <a:off x="2616924" y="3709651"/>
              <a:ext cx="578063" cy="811814"/>
              <a:chOff x="6096000" y="3978275"/>
              <a:chExt cx="887413" cy="1246188"/>
            </a:xfrm>
            <a:grpFill/>
          </p:grpSpPr>
          <p:sp>
            <p:nvSpPr>
              <p:cNvPr id="22" name="Freeform 37"/>
              <p:cNvSpPr/>
              <p:nvPr/>
            </p:nvSpPr>
            <p:spPr bwMode="auto">
              <a:xfrm>
                <a:off x="6096000" y="3978275"/>
                <a:ext cx="476250" cy="1246188"/>
              </a:xfrm>
              <a:custGeom>
                <a:avLst/>
                <a:gdLst>
                  <a:gd name="T0" fmla="*/ 300 w 300"/>
                  <a:gd name="T1" fmla="*/ 125 h 785"/>
                  <a:gd name="T2" fmla="*/ 300 w 300"/>
                  <a:gd name="T3" fmla="*/ 0 h 785"/>
                  <a:gd name="T4" fmla="*/ 0 w 300"/>
                  <a:gd name="T5" fmla="*/ 0 h 785"/>
                  <a:gd name="T6" fmla="*/ 0 w 300"/>
                  <a:gd name="T7" fmla="*/ 195 h 785"/>
                  <a:gd name="T8" fmla="*/ 62 w 300"/>
                  <a:gd name="T9" fmla="*/ 195 h 785"/>
                  <a:gd name="T10" fmla="*/ 62 w 300"/>
                  <a:gd name="T11" fmla="*/ 785 h 785"/>
                  <a:gd name="T12" fmla="*/ 300 w 300"/>
                  <a:gd name="T13" fmla="*/ 785 h 785"/>
                  <a:gd name="T14" fmla="*/ 300 w 300"/>
                  <a:gd name="T15" fmla="*/ 195 h 785"/>
                  <a:gd name="T16" fmla="*/ 300 w 300"/>
                  <a:gd name="T17" fmla="*/ 125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0" h="785">
                    <a:moveTo>
                      <a:pt x="300" y="125"/>
                    </a:moveTo>
                    <a:lnTo>
                      <a:pt x="300" y="0"/>
                    </a:lnTo>
                    <a:lnTo>
                      <a:pt x="0" y="0"/>
                    </a:lnTo>
                    <a:lnTo>
                      <a:pt x="0" y="195"/>
                    </a:lnTo>
                    <a:lnTo>
                      <a:pt x="62" y="195"/>
                    </a:lnTo>
                    <a:lnTo>
                      <a:pt x="62" y="785"/>
                    </a:lnTo>
                    <a:lnTo>
                      <a:pt x="300" y="785"/>
                    </a:lnTo>
                    <a:lnTo>
                      <a:pt x="300" y="195"/>
                    </a:lnTo>
                    <a:lnTo>
                      <a:pt x="300" y="12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Freeform 38"/>
              <p:cNvSpPr/>
              <p:nvPr/>
            </p:nvSpPr>
            <p:spPr bwMode="auto">
              <a:xfrm>
                <a:off x="6686550" y="3978275"/>
                <a:ext cx="296863" cy="207963"/>
              </a:xfrm>
              <a:custGeom>
                <a:avLst/>
                <a:gdLst>
                  <a:gd name="T0" fmla="*/ 0 w 93"/>
                  <a:gd name="T1" fmla="*/ 18 h 65"/>
                  <a:gd name="T2" fmla="*/ 47 w 93"/>
                  <a:gd name="T3" fmla="*/ 65 h 65"/>
                  <a:gd name="T4" fmla="*/ 93 w 93"/>
                  <a:gd name="T5" fmla="*/ 18 h 65"/>
                  <a:gd name="T6" fmla="*/ 93 w 93"/>
                  <a:gd name="T7" fmla="*/ 0 h 65"/>
                  <a:gd name="T8" fmla="*/ 0 w 93"/>
                  <a:gd name="T9" fmla="*/ 0 h 65"/>
                  <a:gd name="T10" fmla="*/ 0 w 93"/>
                  <a:gd name="T11" fmla="*/ 18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65">
                    <a:moveTo>
                      <a:pt x="0" y="18"/>
                    </a:moveTo>
                    <a:cubicBezTo>
                      <a:pt x="0" y="44"/>
                      <a:pt x="21" y="65"/>
                      <a:pt x="47" y="65"/>
                    </a:cubicBezTo>
                    <a:cubicBezTo>
                      <a:pt x="72" y="65"/>
                      <a:pt x="93" y="44"/>
                      <a:pt x="93" y="18"/>
                    </a:cubicBezTo>
                    <a:cubicBezTo>
                      <a:pt x="93" y="0"/>
                      <a:pt x="93" y="0"/>
                      <a:pt x="93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8961755" y="3190240"/>
            <a:ext cx="1488440" cy="2146300"/>
            <a:chOff x="2038861" y="2257694"/>
            <a:chExt cx="1156126" cy="2604009"/>
          </a:xfrm>
          <a:solidFill>
            <a:srgbClr val="49B4C3"/>
          </a:solidFill>
        </p:grpSpPr>
        <p:grpSp>
          <p:nvGrpSpPr>
            <p:cNvPr id="5" name="Group 1"/>
            <p:cNvGrpSpPr/>
            <p:nvPr/>
          </p:nvGrpSpPr>
          <p:grpSpPr>
            <a:xfrm>
              <a:off x="2038861" y="2257694"/>
              <a:ext cx="578063" cy="2604009"/>
              <a:chOff x="5208587" y="1749425"/>
              <a:chExt cx="887413" cy="3997325"/>
            </a:xfrm>
            <a:grpFill/>
          </p:grpSpPr>
          <p:sp>
            <p:nvSpPr>
              <p:cNvPr id="6" name="Freeform 31"/>
              <p:cNvSpPr/>
              <p:nvPr/>
            </p:nvSpPr>
            <p:spPr bwMode="auto">
              <a:xfrm>
                <a:off x="5208587" y="2590800"/>
                <a:ext cx="887413" cy="3155950"/>
              </a:xfrm>
              <a:custGeom>
                <a:avLst/>
                <a:gdLst>
                  <a:gd name="T0" fmla="*/ 278 w 278"/>
                  <a:gd name="T1" fmla="*/ 152 h 991"/>
                  <a:gd name="T2" fmla="*/ 278 w 278"/>
                  <a:gd name="T3" fmla="*/ 0 h 991"/>
                  <a:gd name="T4" fmla="*/ 191 w 278"/>
                  <a:gd name="T5" fmla="*/ 0 h 991"/>
                  <a:gd name="T6" fmla="*/ 0 w 278"/>
                  <a:gd name="T7" fmla="*/ 189 h 991"/>
                  <a:gd name="T8" fmla="*/ 0 w 278"/>
                  <a:gd name="T9" fmla="*/ 190 h 991"/>
                  <a:gd name="T10" fmla="*/ 0 w 278"/>
                  <a:gd name="T11" fmla="*/ 454 h 991"/>
                  <a:gd name="T12" fmla="*/ 46 w 278"/>
                  <a:gd name="T13" fmla="*/ 501 h 991"/>
                  <a:gd name="T14" fmla="*/ 93 w 278"/>
                  <a:gd name="T15" fmla="*/ 454 h 991"/>
                  <a:gd name="T16" fmla="*/ 93 w 278"/>
                  <a:gd name="T17" fmla="*/ 401 h 991"/>
                  <a:gd name="T18" fmla="*/ 93 w 278"/>
                  <a:gd name="T19" fmla="*/ 356 h 991"/>
                  <a:gd name="T20" fmla="*/ 93 w 278"/>
                  <a:gd name="T21" fmla="*/ 210 h 991"/>
                  <a:gd name="T22" fmla="*/ 111 w 278"/>
                  <a:gd name="T23" fmla="*/ 191 h 991"/>
                  <a:gd name="T24" fmla="*/ 129 w 278"/>
                  <a:gd name="T25" fmla="*/ 210 h 991"/>
                  <a:gd name="T26" fmla="*/ 129 w 278"/>
                  <a:gd name="T27" fmla="*/ 372 h 991"/>
                  <a:gd name="T28" fmla="*/ 129 w 278"/>
                  <a:gd name="T29" fmla="*/ 401 h 991"/>
                  <a:gd name="T30" fmla="*/ 129 w 278"/>
                  <a:gd name="T31" fmla="*/ 498 h 991"/>
                  <a:gd name="T32" fmla="*/ 129 w 278"/>
                  <a:gd name="T33" fmla="*/ 533 h 991"/>
                  <a:gd name="T34" fmla="*/ 129 w 278"/>
                  <a:gd name="T35" fmla="*/ 932 h 991"/>
                  <a:gd name="T36" fmla="*/ 188 w 278"/>
                  <a:gd name="T37" fmla="*/ 991 h 991"/>
                  <a:gd name="T38" fmla="*/ 247 w 278"/>
                  <a:gd name="T39" fmla="*/ 932 h 991"/>
                  <a:gd name="T40" fmla="*/ 247 w 278"/>
                  <a:gd name="T41" fmla="*/ 533 h 991"/>
                  <a:gd name="T42" fmla="*/ 278 w 278"/>
                  <a:gd name="T43" fmla="*/ 533 h 991"/>
                  <a:gd name="T44" fmla="*/ 278 w 278"/>
                  <a:gd name="T45" fmla="*/ 436 h 991"/>
                  <a:gd name="T46" fmla="*/ 278 w 278"/>
                  <a:gd name="T47" fmla="*/ 152 h 9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78" h="991">
                    <a:moveTo>
                      <a:pt x="278" y="152"/>
                    </a:moveTo>
                    <a:cubicBezTo>
                      <a:pt x="278" y="0"/>
                      <a:pt x="278" y="0"/>
                      <a:pt x="278" y="0"/>
                    </a:cubicBezTo>
                    <a:cubicBezTo>
                      <a:pt x="191" y="0"/>
                      <a:pt x="191" y="0"/>
                      <a:pt x="191" y="0"/>
                    </a:cubicBezTo>
                    <a:cubicBezTo>
                      <a:pt x="86" y="0"/>
                      <a:pt x="1" y="85"/>
                      <a:pt x="0" y="189"/>
                    </a:cubicBezTo>
                    <a:cubicBezTo>
                      <a:pt x="0" y="190"/>
                      <a:pt x="0" y="190"/>
                      <a:pt x="0" y="190"/>
                    </a:cubicBezTo>
                    <a:cubicBezTo>
                      <a:pt x="0" y="454"/>
                      <a:pt x="0" y="454"/>
                      <a:pt x="0" y="454"/>
                    </a:cubicBezTo>
                    <a:cubicBezTo>
                      <a:pt x="0" y="480"/>
                      <a:pt x="21" y="501"/>
                      <a:pt x="46" y="501"/>
                    </a:cubicBezTo>
                    <a:cubicBezTo>
                      <a:pt x="72" y="501"/>
                      <a:pt x="93" y="480"/>
                      <a:pt x="93" y="454"/>
                    </a:cubicBezTo>
                    <a:cubicBezTo>
                      <a:pt x="93" y="401"/>
                      <a:pt x="93" y="401"/>
                      <a:pt x="93" y="401"/>
                    </a:cubicBezTo>
                    <a:cubicBezTo>
                      <a:pt x="93" y="356"/>
                      <a:pt x="93" y="356"/>
                      <a:pt x="93" y="356"/>
                    </a:cubicBezTo>
                    <a:cubicBezTo>
                      <a:pt x="93" y="210"/>
                      <a:pt x="93" y="210"/>
                      <a:pt x="93" y="210"/>
                    </a:cubicBezTo>
                    <a:cubicBezTo>
                      <a:pt x="93" y="200"/>
                      <a:pt x="101" y="191"/>
                      <a:pt x="111" y="191"/>
                    </a:cubicBezTo>
                    <a:cubicBezTo>
                      <a:pt x="121" y="191"/>
                      <a:pt x="129" y="200"/>
                      <a:pt x="129" y="210"/>
                    </a:cubicBezTo>
                    <a:cubicBezTo>
                      <a:pt x="129" y="372"/>
                      <a:pt x="129" y="372"/>
                      <a:pt x="129" y="372"/>
                    </a:cubicBezTo>
                    <a:cubicBezTo>
                      <a:pt x="129" y="401"/>
                      <a:pt x="129" y="401"/>
                      <a:pt x="129" y="401"/>
                    </a:cubicBezTo>
                    <a:cubicBezTo>
                      <a:pt x="129" y="498"/>
                      <a:pt x="129" y="498"/>
                      <a:pt x="129" y="498"/>
                    </a:cubicBezTo>
                    <a:cubicBezTo>
                      <a:pt x="129" y="533"/>
                      <a:pt x="129" y="533"/>
                      <a:pt x="129" y="533"/>
                    </a:cubicBezTo>
                    <a:cubicBezTo>
                      <a:pt x="129" y="932"/>
                      <a:pt x="129" y="932"/>
                      <a:pt x="129" y="932"/>
                    </a:cubicBezTo>
                    <a:cubicBezTo>
                      <a:pt x="129" y="965"/>
                      <a:pt x="156" y="991"/>
                      <a:pt x="188" y="991"/>
                    </a:cubicBezTo>
                    <a:cubicBezTo>
                      <a:pt x="221" y="991"/>
                      <a:pt x="247" y="965"/>
                      <a:pt x="247" y="932"/>
                    </a:cubicBezTo>
                    <a:cubicBezTo>
                      <a:pt x="247" y="533"/>
                      <a:pt x="247" y="533"/>
                      <a:pt x="247" y="533"/>
                    </a:cubicBezTo>
                    <a:cubicBezTo>
                      <a:pt x="278" y="533"/>
                      <a:pt x="278" y="533"/>
                      <a:pt x="278" y="533"/>
                    </a:cubicBezTo>
                    <a:cubicBezTo>
                      <a:pt x="278" y="436"/>
                      <a:pt x="278" y="436"/>
                      <a:pt x="278" y="436"/>
                    </a:cubicBezTo>
                    <a:lnTo>
                      <a:pt x="278" y="1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Freeform 32"/>
              <p:cNvSpPr/>
              <p:nvPr/>
            </p:nvSpPr>
            <p:spPr bwMode="auto">
              <a:xfrm>
                <a:off x="5738812" y="1749425"/>
                <a:ext cx="357188" cy="712788"/>
              </a:xfrm>
              <a:custGeom>
                <a:avLst/>
                <a:gdLst>
                  <a:gd name="T0" fmla="*/ 112 w 112"/>
                  <a:gd name="T1" fmla="*/ 224 h 224"/>
                  <a:gd name="T2" fmla="*/ 112 w 112"/>
                  <a:gd name="T3" fmla="*/ 0 h 224"/>
                  <a:gd name="T4" fmla="*/ 0 w 112"/>
                  <a:gd name="T5" fmla="*/ 112 h 224"/>
                  <a:gd name="T6" fmla="*/ 112 w 112"/>
                  <a:gd name="T7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" h="224">
                    <a:moveTo>
                      <a:pt x="112" y="224"/>
                    </a:moveTo>
                    <a:cubicBezTo>
                      <a:pt x="112" y="0"/>
                      <a:pt x="112" y="0"/>
                      <a:pt x="112" y="0"/>
                    </a:cubicBezTo>
                    <a:cubicBezTo>
                      <a:pt x="50" y="0"/>
                      <a:pt x="0" y="50"/>
                      <a:pt x="0" y="112"/>
                    </a:cubicBezTo>
                    <a:cubicBezTo>
                      <a:pt x="0" y="173"/>
                      <a:pt x="50" y="224"/>
                      <a:pt x="112" y="2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8" name="Freeform 34"/>
            <p:cNvSpPr/>
            <p:nvPr/>
          </p:nvSpPr>
          <p:spPr bwMode="auto">
            <a:xfrm>
              <a:off x="2681037" y="4521465"/>
              <a:ext cx="246117" cy="340238"/>
            </a:xfrm>
            <a:custGeom>
              <a:avLst/>
              <a:gdLst>
                <a:gd name="T0" fmla="*/ 0 w 118"/>
                <a:gd name="T1" fmla="*/ 105 h 164"/>
                <a:gd name="T2" fmla="*/ 59 w 118"/>
                <a:gd name="T3" fmla="*/ 164 h 164"/>
                <a:gd name="T4" fmla="*/ 118 w 118"/>
                <a:gd name="T5" fmla="*/ 105 h 164"/>
                <a:gd name="T6" fmla="*/ 118 w 118"/>
                <a:gd name="T7" fmla="*/ 0 h 164"/>
                <a:gd name="T8" fmla="*/ 0 w 118"/>
                <a:gd name="T9" fmla="*/ 0 h 164"/>
                <a:gd name="T10" fmla="*/ 0 w 118"/>
                <a:gd name="T11" fmla="*/ 105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164">
                  <a:moveTo>
                    <a:pt x="0" y="105"/>
                  </a:moveTo>
                  <a:cubicBezTo>
                    <a:pt x="0" y="138"/>
                    <a:pt x="26" y="164"/>
                    <a:pt x="59" y="164"/>
                  </a:cubicBezTo>
                  <a:cubicBezTo>
                    <a:pt x="91" y="164"/>
                    <a:pt x="118" y="138"/>
                    <a:pt x="118" y="105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59563" tIns="29782" rIns="59563" bIns="2978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9" name="Group 4"/>
            <p:cNvGrpSpPr/>
            <p:nvPr/>
          </p:nvGrpSpPr>
          <p:grpSpPr>
            <a:xfrm>
              <a:off x="2616924" y="2257694"/>
              <a:ext cx="569790" cy="863522"/>
              <a:chOff x="6096000" y="1749425"/>
              <a:chExt cx="874713" cy="1325563"/>
            </a:xfrm>
            <a:grpFill/>
          </p:grpSpPr>
          <p:sp>
            <p:nvSpPr>
              <p:cNvPr id="36" name="Freeform 33"/>
              <p:cNvSpPr/>
              <p:nvPr/>
            </p:nvSpPr>
            <p:spPr bwMode="auto">
              <a:xfrm>
                <a:off x="6096000" y="2590800"/>
                <a:ext cx="874713" cy="484188"/>
              </a:xfrm>
              <a:custGeom>
                <a:avLst/>
                <a:gdLst>
                  <a:gd name="T0" fmla="*/ 274 w 274"/>
                  <a:gd name="T1" fmla="*/ 152 h 152"/>
                  <a:gd name="T2" fmla="*/ 87 w 274"/>
                  <a:gd name="T3" fmla="*/ 0 h 152"/>
                  <a:gd name="T4" fmla="*/ 0 w 274"/>
                  <a:gd name="T5" fmla="*/ 0 h 152"/>
                  <a:gd name="T6" fmla="*/ 0 w 274"/>
                  <a:gd name="T7" fmla="*/ 152 h 152"/>
                  <a:gd name="T8" fmla="*/ 274 w 274"/>
                  <a:gd name="T9" fmla="*/ 152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152">
                    <a:moveTo>
                      <a:pt x="274" y="152"/>
                    </a:moveTo>
                    <a:cubicBezTo>
                      <a:pt x="256" y="65"/>
                      <a:pt x="179" y="0"/>
                      <a:pt x="8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52"/>
                      <a:pt x="0" y="152"/>
                      <a:pt x="0" y="152"/>
                    </a:cubicBezTo>
                    <a:lnTo>
                      <a:pt x="274" y="1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Freeform 35"/>
              <p:cNvSpPr/>
              <p:nvPr/>
            </p:nvSpPr>
            <p:spPr bwMode="auto">
              <a:xfrm>
                <a:off x="6096000" y="1749425"/>
                <a:ext cx="357188" cy="712788"/>
              </a:xfrm>
              <a:custGeom>
                <a:avLst/>
                <a:gdLst>
                  <a:gd name="T0" fmla="*/ 112 w 112"/>
                  <a:gd name="T1" fmla="*/ 112 h 224"/>
                  <a:gd name="T2" fmla="*/ 0 w 112"/>
                  <a:gd name="T3" fmla="*/ 0 h 224"/>
                  <a:gd name="T4" fmla="*/ 0 w 112"/>
                  <a:gd name="T5" fmla="*/ 224 h 224"/>
                  <a:gd name="T6" fmla="*/ 112 w 112"/>
                  <a:gd name="T7" fmla="*/ 11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" h="224">
                    <a:moveTo>
                      <a:pt x="112" y="112"/>
                    </a:moveTo>
                    <a:cubicBezTo>
                      <a:pt x="112" y="50"/>
                      <a:pt x="62" y="0"/>
                      <a:pt x="0" y="0"/>
                    </a:cubicBezTo>
                    <a:cubicBezTo>
                      <a:pt x="0" y="224"/>
                      <a:pt x="0" y="224"/>
                      <a:pt x="0" y="224"/>
                    </a:cubicBezTo>
                    <a:cubicBezTo>
                      <a:pt x="62" y="224"/>
                      <a:pt x="112" y="173"/>
                      <a:pt x="112" y="1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2" name="Freeform 36"/>
            <p:cNvSpPr/>
            <p:nvPr/>
          </p:nvSpPr>
          <p:spPr bwMode="auto">
            <a:xfrm>
              <a:off x="2616924" y="3121215"/>
              <a:ext cx="578063" cy="588436"/>
            </a:xfrm>
            <a:custGeom>
              <a:avLst/>
              <a:gdLst>
                <a:gd name="T0" fmla="*/ 0 w 278"/>
                <a:gd name="T1" fmla="*/ 284 h 284"/>
                <a:gd name="T2" fmla="*/ 149 w 278"/>
                <a:gd name="T3" fmla="*/ 284 h 284"/>
                <a:gd name="T4" fmla="*/ 149 w 278"/>
                <a:gd name="T5" fmla="*/ 249 h 284"/>
                <a:gd name="T6" fmla="*/ 149 w 278"/>
                <a:gd name="T7" fmla="*/ 220 h 284"/>
                <a:gd name="T8" fmla="*/ 149 w 278"/>
                <a:gd name="T9" fmla="*/ 58 h 284"/>
                <a:gd name="T10" fmla="*/ 167 w 278"/>
                <a:gd name="T11" fmla="*/ 39 h 284"/>
                <a:gd name="T12" fmla="*/ 185 w 278"/>
                <a:gd name="T13" fmla="*/ 58 h 284"/>
                <a:gd name="T14" fmla="*/ 185 w 278"/>
                <a:gd name="T15" fmla="*/ 204 h 284"/>
                <a:gd name="T16" fmla="*/ 185 w 278"/>
                <a:gd name="T17" fmla="*/ 249 h 284"/>
                <a:gd name="T18" fmla="*/ 185 w 278"/>
                <a:gd name="T19" fmla="*/ 284 h 284"/>
                <a:gd name="T20" fmla="*/ 278 w 278"/>
                <a:gd name="T21" fmla="*/ 284 h 284"/>
                <a:gd name="T22" fmla="*/ 278 w 278"/>
                <a:gd name="T23" fmla="*/ 38 h 284"/>
                <a:gd name="T24" fmla="*/ 278 w 278"/>
                <a:gd name="T25" fmla="*/ 37 h 284"/>
                <a:gd name="T26" fmla="*/ 274 w 278"/>
                <a:gd name="T27" fmla="*/ 0 h 284"/>
                <a:gd name="T28" fmla="*/ 0 w 278"/>
                <a:gd name="T29" fmla="*/ 0 h 284"/>
                <a:gd name="T30" fmla="*/ 0 w 278"/>
                <a:gd name="T31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8" h="284">
                  <a:moveTo>
                    <a:pt x="0" y="284"/>
                  </a:moveTo>
                  <a:cubicBezTo>
                    <a:pt x="149" y="284"/>
                    <a:pt x="149" y="284"/>
                    <a:pt x="149" y="284"/>
                  </a:cubicBezTo>
                  <a:cubicBezTo>
                    <a:pt x="149" y="249"/>
                    <a:pt x="149" y="249"/>
                    <a:pt x="149" y="249"/>
                  </a:cubicBezTo>
                  <a:cubicBezTo>
                    <a:pt x="149" y="220"/>
                    <a:pt x="149" y="220"/>
                    <a:pt x="149" y="220"/>
                  </a:cubicBezTo>
                  <a:cubicBezTo>
                    <a:pt x="149" y="58"/>
                    <a:pt x="149" y="58"/>
                    <a:pt x="149" y="58"/>
                  </a:cubicBezTo>
                  <a:cubicBezTo>
                    <a:pt x="149" y="48"/>
                    <a:pt x="157" y="39"/>
                    <a:pt x="167" y="39"/>
                  </a:cubicBezTo>
                  <a:cubicBezTo>
                    <a:pt x="177" y="39"/>
                    <a:pt x="185" y="48"/>
                    <a:pt x="185" y="58"/>
                  </a:cubicBezTo>
                  <a:cubicBezTo>
                    <a:pt x="185" y="204"/>
                    <a:pt x="185" y="204"/>
                    <a:pt x="185" y="204"/>
                  </a:cubicBezTo>
                  <a:cubicBezTo>
                    <a:pt x="185" y="249"/>
                    <a:pt x="185" y="249"/>
                    <a:pt x="185" y="249"/>
                  </a:cubicBezTo>
                  <a:cubicBezTo>
                    <a:pt x="185" y="284"/>
                    <a:pt x="185" y="284"/>
                    <a:pt x="185" y="284"/>
                  </a:cubicBezTo>
                  <a:cubicBezTo>
                    <a:pt x="278" y="284"/>
                    <a:pt x="278" y="284"/>
                    <a:pt x="278" y="284"/>
                  </a:cubicBezTo>
                  <a:cubicBezTo>
                    <a:pt x="278" y="38"/>
                    <a:pt x="278" y="38"/>
                    <a:pt x="278" y="38"/>
                  </a:cubicBezTo>
                  <a:cubicBezTo>
                    <a:pt x="278" y="38"/>
                    <a:pt x="278" y="38"/>
                    <a:pt x="278" y="37"/>
                  </a:cubicBezTo>
                  <a:cubicBezTo>
                    <a:pt x="278" y="25"/>
                    <a:pt x="277" y="12"/>
                    <a:pt x="27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59563" tIns="29782" rIns="59563" bIns="29782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en-US" sz="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0" name="Group 2"/>
            <p:cNvGrpSpPr/>
            <p:nvPr/>
          </p:nvGrpSpPr>
          <p:grpSpPr>
            <a:xfrm>
              <a:off x="2616924" y="3709651"/>
              <a:ext cx="578063" cy="811814"/>
              <a:chOff x="6096000" y="3978275"/>
              <a:chExt cx="887413" cy="1246188"/>
            </a:xfrm>
            <a:grpFill/>
          </p:grpSpPr>
          <p:sp>
            <p:nvSpPr>
              <p:cNvPr id="12" name="Freeform 37"/>
              <p:cNvSpPr/>
              <p:nvPr/>
            </p:nvSpPr>
            <p:spPr bwMode="auto">
              <a:xfrm>
                <a:off x="6096000" y="3978275"/>
                <a:ext cx="476250" cy="1246188"/>
              </a:xfrm>
              <a:custGeom>
                <a:avLst/>
                <a:gdLst>
                  <a:gd name="T0" fmla="*/ 300 w 300"/>
                  <a:gd name="T1" fmla="*/ 125 h 785"/>
                  <a:gd name="T2" fmla="*/ 300 w 300"/>
                  <a:gd name="T3" fmla="*/ 0 h 785"/>
                  <a:gd name="T4" fmla="*/ 0 w 300"/>
                  <a:gd name="T5" fmla="*/ 0 h 785"/>
                  <a:gd name="T6" fmla="*/ 0 w 300"/>
                  <a:gd name="T7" fmla="*/ 195 h 785"/>
                  <a:gd name="T8" fmla="*/ 62 w 300"/>
                  <a:gd name="T9" fmla="*/ 195 h 785"/>
                  <a:gd name="T10" fmla="*/ 62 w 300"/>
                  <a:gd name="T11" fmla="*/ 785 h 785"/>
                  <a:gd name="T12" fmla="*/ 300 w 300"/>
                  <a:gd name="T13" fmla="*/ 785 h 785"/>
                  <a:gd name="T14" fmla="*/ 300 w 300"/>
                  <a:gd name="T15" fmla="*/ 195 h 785"/>
                  <a:gd name="T16" fmla="*/ 300 w 300"/>
                  <a:gd name="T17" fmla="*/ 125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0" h="785">
                    <a:moveTo>
                      <a:pt x="300" y="125"/>
                    </a:moveTo>
                    <a:lnTo>
                      <a:pt x="300" y="0"/>
                    </a:lnTo>
                    <a:lnTo>
                      <a:pt x="0" y="0"/>
                    </a:lnTo>
                    <a:lnTo>
                      <a:pt x="0" y="195"/>
                    </a:lnTo>
                    <a:lnTo>
                      <a:pt x="62" y="195"/>
                    </a:lnTo>
                    <a:lnTo>
                      <a:pt x="62" y="785"/>
                    </a:lnTo>
                    <a:lnTo>
                      <a:pt x="300" y="785"/>
                    </a:lnTo>
                    <a:lnTo>
                      <a:pt x="300" y="195"/>
                    </a:lnTo>
                    <a:lnTo>
                      <a:pt x="300" y="12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Freeform 38"/>
              <p:cNvSpPr/>
              <p:nvPr/>
            </p:nvSpPr>
            <p:spPr bwMode="auto">
              <a:xfrm>
                <a:off x="6686550" y="3978275"/>
                <a:ext cx="296863" cy="207963"/>
              </a:xfrm>
              <a:custGeom>
                <a:avLst/>
                <a:gdLst>
                  <a:gd name="T0" fmla="*/ 0 w 93"/>
                  <a:gd name="T1" fmla="*/ 18 h 65"/>
                  <a:gd name="T2" fmla="*/ 47 w 93"/>
                  <a:gd name="T3" fmla="*/ 65 h 65"/>
                  <a:gd name="T4" fmla="*/ 93 w 93"/>
                  <a:gd name="T5" fmla="*/ 18 h 65"/>
                  <a:gd name="T6" fmla="*/ 93 w 93"/>
                  <a:gd name="T7" fmla="*/ 0 h 65"/>
                  <a:gd name="T8" fmla="*/ 0 w 93"/>
                  <a:gd name="T9" fmla="*/ 0 h 65"/>
                  <a:gd name="T10" fmla="*/ 0 w 93"/>
                  <a:gd name="T11" fmla="*/ 18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65">
                    <a:moveTo>
                      <a:pt x="0" y="18"/>
                    </a:moveTo>
                    <a:cubicBezTo>
                      <a:pt x="0" y="44"/>
                      <a:pt x="21" y="65"/>
                      <a:pt x="47" y="65"/>
                    </a:cubicBezTo>
                    <a:cubicBezTo>
                      <a:pt x="72" y="65"/>
                      <a:pt x="93" y="44"/>
                      <a:pt x="93" y="18"/>
                    </a:cubicBezTo>
                    <a:cubicBezTo>
                      <a:pt x="93" y="0"/>
                      <a:pt x="93" y="0"/>
                      <a:pt x="93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83763" tIns="41881" rIns="83763" bIns="41881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6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5" grpId="0"/>
      <p:bldP spid="35" grpId="1"/>
      <p:bldP spid="38" grpId="0"/>
      <p:bldP spid="38" grpId="1"/>
      <p:bldP spid="2" grpId="0" animBg="1"/>
      <p:bldP spid="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1500505" y="1419860"/>
            <a:ext cx="9266555" cy="399351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3" name="组合 72"/>
          <p:cNvGrpSpPr/>
          <p:nvPr/>
        </p:nvGrpSpPr>
        <p:grpSpPr>
          <a:xfrm>
            <a:off x="117056" y="297868"/>
            <a:ext cx="2441575" cy="348615"/>
            <a:chOff x="5993400" y="1658502"/>
            <a:chExt cx="2441575" cy="348615"/>
          </a:xfrm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grpSpPr>
        <p:sp>
          <p:nvSpPr>
            <p:cNvPr id="12" name="文本框 11"/>
            <p:cNvSpPr txBox="1"/>
            <p:nvPr/>
          </p:nvSpPr>
          <p:spPr>
            <a:xfrm>
              <a:off x="5993400" y="1658502"/>
              <a:ext cx="6672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200">
                  <a:solidFill>
                    <a:srgbClr val="49B4C3"/>
                  </a:solidFill>
                  <a:effectLst/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LOGO</a:t>
              </a: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6562360" y="1669932"/>
              <a:ext cx="1872615" cy="337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cs typeface="+mn-ea"/>
                  <a:sym typeface="+mn-lt"/>
                </a:rPr>
                <a:t>输入公司名称</a:t>
              </a:r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2196088" y="2958647"/>
            <a:ext cx="3443246" cy="769441"/>
            <a:chOff x="1201615" y="3695247"/>
            <a:chExt cx="3443246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5" y="3695247"/>
              <a:ext cx="8451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1921981" y="3895959"/>
              <a:ext cx="2722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采购部上半年工作业绩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文本框 3"/>
          <p:cNvSpPr txBox="1"/>
          <p:nvPr/>
        </p:nvSpPr>
        <p:spPr>
          <a:xfrm>
            <a:off x="3735121" y="1774525"/>
            <a:ext cx="47213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000" dirty="0">
                <a:solidFill>
                  <a:srgbClr val="49B4C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CO</a:t>
            </a:r>
            <a:r>
              <a:rPr lang="en-US" altLang="zh-CN" sz="60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NTENTS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226505" y="4177847"/>
            <a:ext cx="3316246" cy="769441"/>
            <a:chOff x="1201615" y="3695247"/>
            <a:chExt cx="3316246" cy="769441"/>
          </a:xfrm>
        </p:grpSpPr>
        <p:sp>
          <p:nvSpPr>
            <p:cNvPr id="16" name="文本框 15"/>
            <p:cNvSpPr txBox="1"/>
            <p:nvPr/>
          </p:nvSpPr>
          <p:spPr>
            <a:xfrm>
              <a:off x="1201615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048981" y="3895959"/>
              <a:ext cx="2468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对工作的理解与认识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组合 19"/>
          <p:cNvGrpSpPr/>
          <p:nvPr/>
        </p:nvGrpSpPr>
        <p:grpSpPr>
          <a:xfrm>
            <a:off x="6636007" y="2938327"/>
            <a:ext cx="3988077" cy="769441"/>
            <a:chOff x="1201614" y="3695247"/>
            <a:chExt cx="3988077" cy="769441"/>
          </a:xfrm>
        </p:grpSpPr>
        <p:sp>
          <p:nvSpPr>
            <p:cNvPr id="21" name="文本框 20"/>
            <p:cNvSpPr txBox="1"/>
            <p:nvPr/>
          </p:nvSpPr>
          <p:spPr>
            <a:xfrm>
              <a:off x="1201614" y="3695247"/>
              <a:ext cx="8451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212811" y="3889609"/>
              <a:ext cx="2976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 algn="l">
                <a:buNone/>
              </a:pPr>
              <a:r>
                <a:rPr lang="zh-CN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工作中存在的不足及改进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组合 23"/>
          <p:cNvGrpSpPr/>
          <p:nvPr/>
        </p:nvGrpSpPr>
        <p:grpSpPr>
          <a:xfrm>
            <a:off x="6666425" y="4157527"/>
            <a:ext cx="2972076" cy="769441"/>
            <a:chOff x="1201615" y="3695247"/>
            <a:chExt cx="2972076" cy="769441"/>
          </a:xfrm>
        </p:grpSpPr>
        <p:sp>
          <p:nvSpPr>
            <p:cNvPr id="25" name="文本框 24"/>
            <p:cNvSpPr txBox="1"/>
            <p:nvPr/>
          </p:nvSpPr>
          <p:spPr>
            <a:xfrm>
              <a:off x="1201615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212811" y="3810234"/>
              <a:ext cx="1960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 algn="l">
                <a:buNone/>
              </a:pPr>
              <a:r>
                <a:rPr lang="zh-CN" altLang="en-US" sz="20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下半年工作计划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4758431" y="168676"/>
            <a:ext cx="163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ldLvl="0" animBg="1"/>
      <p:bldP spid="57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/>
          <p:cNvGrpSpPr/>
          <p:nvPr/>
        </p:nvGrpSpPr>
        <p:grpSpPr>
          <a:xfrm>
            <a:off x="484129" y="513897"/>
            <a:ext cx="2937785" cy="769441"/>
            <a:chOff x="1201616" y="3695247"/>
            <a:chExt cx="2937785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6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178521" y="3880084"/>
              <a:ext cx="1960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 algn="l">
                <a:buNone/>
              </a:pPr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下半年工作计划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矩形: 圆角 2"/>
          <p:cNvSpPr/>
          <p:nvPr/>
        </p:nvSpPr>
        <p:spPr>
          <a:xfrm>
            <a:off x="1125220" y="2020570"/>
            <a:ext cx="3857625" cy="406400"/>
          </a:xfrm>
          <a:prstGeom prst="roundRect">
            <a:avLst>
              <a:gd name="adj" fmla="val 6733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Rectangle 1"/>
          <p:cNvSpPr/>
          <p:nvPr/>
        </p:nvSpPr>
        <p:spPr>
          <a:xfrm>
            <a:off x="1203960" y="2088515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ctr">
              <a:spcBef>
                <a:spcPct val="50000"/>
              </a:spcBef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三</a:t>
            </a:r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   </a:t>
            </a: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供应商管理</a:t>
            </a: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718" y="2132059"/>
            <a:ext cx="183708" cy="183706"/>
          </a:xfrm>
          <a:prstGeom prst="rect">
            <a:avLst/>
          </a:prstGeom>
        </p:spPr>
      </p:pic>
      <p:sp>
        <p:nvSpPr>
          <p:cNvPr id="38" name="文本框 37"/>
          <p:cNvSpPr txBox="1"/>
          <p:nvPr/>
        </p:nvSpPr>
        <p:spPr>
          <a:xfrm>
            <a:off x="1203960" y="2954655"/>
            <a:ext cx="997839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1、开发新供应商，针对只有一家或者有两家但因种种原因不能满足我司需求的供应商，做调查后需开发备用供应商，以降低采购风险，同时让供应商的品质、交期、成本具有竞争优势；</a:t>
            </a:r>
          </a:p>
          <a:p>
            <a:pPr marL="171450" indent="-171450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2、整合供应商，针对表面处理件（电泳、电镀等），供应商、价格、交期、品质等比较杂乱，现在对相关供应商进行整合，采取“集中采购、就近采购；以多带少，量大拉小”的采购模式，使供方能积极有效的配合服务我司，减少采购派车运输的成本，降低采购产品的单价，有效提高送货的及时性，充分满足了生产需求；</a:t>
            </a:r>
          </a:p>
          <a:p>
            <a:pPr marL="171450" indent="-171450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3、改进供应商的选择。在进行供应商数量的选择时既要避免单一货源，寻求多家供应，同时又要保证所选供应商承担的供应份额充足，以获取供应商的优惠价格，降低物资的采购成本。这样既能保证采购物资供应的质量，又能有力的控制采购支出。</a:t>
            </a:r>
          </a:p>
          <a:p>
            <a:pPr marL="171450" indent="-171450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4、公开公正透明，采购物资多家比价，增加阳光采购透明度，真正做到降低成本、保护公司利益。</a:t>
            </a:r>
          </a:p>
        </p:txBody>
      </p:sp>
      <p:sp>
        <p:nvSpPr>
          <p:cNvPr id="14" name="矩形: 圆角 1"/>
          <p:cNvSpPr/>
          <p:nvPr/>
        </p:nvSpPr>
        <p:spPr>
          <a:xfrm>
            <a:off x="1125855" y="2728595"/>
            <a:ext cx="10139045" cy="3086100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5" grpId="0"/>
      <p:bldP spid="35" grpId="1"/>
      <p:bldP spid="38" grpId="0"/>
      <p:bldP spid="38" grpId="1"/>
      <p:bldP spid="14" grpId="0" animBg="1"/>
      <p:bldP spid="1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/>
          <p:cNvGrpSpPr/>
          <p:nvPr/>
        </p:nvGrpSpPr>
        <p:grpSpPr>
          <a:xfrm>
            <a:off x="484129" y="513897"/>
            <a:ext cx="2937785" cy="769441"/>
            <a:chOff x="1201616" y="3695247"/>
            <a:chExt cx="2937785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6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178521" y="3880084"/>
              <a:ext cx="1960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indent="0" algn="l">
                <a:buNone/>
              </a:pPr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下半年工作计划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矩形: 圆角 2"/>
          <p:cNvSpPr/>
          <p:nvPr/>
        </p:nvSpPr>
        <p:spPr>
          <a:xfrm>
            <a:off x="1060450" y="2454275"/>
            <a:ext cx="3857625" cy="406400"/>
          </a:xfrm>
          <a:prstGeom prst="roundRect">
            <a:avLst>
              <a:gd name="adj" fmla="val 6733"/>
            </a:avLst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Rectangle 1"/>
          <p:cNvSpPr/>
          <p:nvPr/>
        </p:nvSpPr>
        <p:spPr>
          <a:xfrm>
            <a:off x="1485900" y="2487930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ctr">
              <a:spcBef>
                <a:spcPct val="50000"/>
              </a:spcBef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四、培训体系、采购流程梳理</a:t>
            </a: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948" y="2565764"/>
            <a:ext cx="183708" cy="183706"/>
          </a:xfrm>
          <a:prstGeom prst="rect">
            <a:avLst/>
          </a:prstGeom>
        </p:spPr>
      </p:pic>
      <p:sp>
        <p:nvSpPr>
          <p:cNvPr id="38" name="文本框 37"/>
          <p:cNvSpPr txBox="1"/>
          <p:nvPr/>
        </p:nvSpPr>
        <p:spPr>
          <a:xfrm>
            <a:off x="1060450" y="3264535"/>
            <a:ext cx="414401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20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培训体系方面，定期组织培训，不断完善人员素质，提升业务能力，并对后续新员工系统的岗前培训，有效扩大团体实力，迎合公司发展需求。流程笔面，与相关部门共同检讨，细化采购管理流程，从制度上加大监督力度，规范采购流程，从而全面提高公司采购管理水平。</a:t>
            </a:r>
          </a:p>
        </p:txBody>
      </p:sp>
      <p:sp>
        <p:nvSpPr>
          <p:cNvPr id="2" name="矩形: 圆角 1"/>
          <p:cNvSpPr/>
          <p:nvPr/>
        </p:nvSpPr>
        <p:spPr>
          <a:xfrm>
            <a:off x="1026160" y="3128645"/>
            <a:ext cx="4178300" cy="2361565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矩形: 圆角 2"/>
          <p:cNvSpPr/>
          <p:nvPr/>
        </p:nvSpPr>
        <p:spPr>
          <a:xfrm>
            <a:off x="7216775" y="2453640"/>
            <a:ext cx="3857625" cy="406400"/>
          </a:xfrm>
          <a:prstGeom prst="roundRect">
            <a:avLst>
              <a:gd name="adj" fmla="val 6733"/>
            </a:avLst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Rectangle 1"/>
          <p:cNvSpPr/>
          <p:nvPr/>
        </p:nvSpPr>
        <p:spPr>
          <a:xfrm>
            <a:off x="7642225" y="2487295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ctr">
              <a:spcBef>
                <a:spcPct val="50000"/>
              </a:spcBef>
            </a:pPr>
            <a:r>
              <a:rPr lang="zh-CN" altLang="en-US" b="1" dirty="0">
                <a:solidFill>
                  <a:schemeClr val="bg1"/>
                </a:solidFill>
                <a:cs typeface="+mn-ea"/>
                <a:sym typeface="+mn-lt"/>
              </a:rPr>
              <a:t>五、协调与各部门之间的关系</a:t>
            </a: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273" y="2565129"/>
            <a:ext cx="183708" cy="183706"/>
          </a:xfrm>
          <a:prstGeom prst="rect">
            <a:avLst/>
          </a:prstGeom>
        </p:spPr>
      </p:pic>
      <p:sp>
        <p:nvSpPr>
          <p:cNvPr id="29" name="文本框 28"/>
          <p:cNvSpPr txBox="1"/>
          <p:nvPr/>
        </p:nvSpPr>
        <p:spPr>
          <a:xfrm>
            <a:off x="7216775" y="3263900"/>
            <a:ext cx="4144010" cy="1144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20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采购部做为一个服务性部门，将一切以公司为重，与市场、生产、质量、财务各部门勤沟通、勤学习。积极主动工作，提高生产效率，为公司发展提供助力</a:t>
            </a:r>
          </a:p>
        </p:txBody>
      </p:sp>
      <p:sp>
        <p:nvSpPr>
          <p:cNvPr id="30" name="矩形: 圆角 1"/>
          <p:cNvSpPr/>
          <p:nvPr/>
        </p:nvSpPr>
        <p:spPr>
          <a:xfrm>
            <a:off x="7182485" y="3128010"/>
            <a:ext cx="4178300" cy="2361565"/>
          </a:xfrm>
          <a:prstGeom prst="roundRect">
            <a:avLst>
              <a:gd name="adj" fmla="val 1956"/>
            </a:avLst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5501640" y="2566035"/>
            <a:ext cx="1381760" cy="2780665"/>
            <a:chOff x="5289828" y="1891580"/>
            <a:chExt cx="1813148" cy="4225058"/>
          </a:xfrm>
          <a:solidFill>
            <a:srgbClr val="577E8F"/>
          </a:solidFill>
        </p:grpSpPr>
        <p:sp>
          <p:nvSpPr>
            <p:cNvPr id="33" name="Freeform: Shape 9"/>
            <p:cNvSpPr/>
            <p:nvPr/>
          </p:nvSpPr>
          <p:spPr bwMode="auto">
            <a:xfrm>
              <a:off x="5634904" y="4172481"/>
              <a:ext cx="1468072" cy="1944157"/>
            </a:xfrm>
            <a:custGeom>
              <a:avLst/>
              <a:gdLst/>
              <a:ahLst/>
              <a:cxnLst>
                <a:cxn ang="0">
                  <a:pos x="885" y="361"/>
                </a:cxn>
                <a:cxn ang="0">
                  <a:pos x="840" y="315"/>
                </a:cxn>
                <a:cxn ang="0">
                  <a:pos x="379" y="777"/>
                </a:cxn>
                <a:cxn ang="0">
                  <a:pos x="379" y="1172"/>
                </a:cxn>
                <a:cxn ang="0">
                  <a:pos x="0" y="1172"/>
                </a:cxn>
                <a:cxn ang="0">
                  <a:pos x="0" y="620"/>
                </a:cxn>
                <a:cxn ang="0">
                  <a:pos x="572" y="49"/>
                </a:cxn>
                <a:cxn ang="0">
                  <a:pos x="523" y="0"/>
                </a:cxn>
                <a:cxn ang="0">
                  <a:pos x="885" y="0"/>
                </a:cxn>
                <a:cxn ang="0">
                  <a:pos x="885" y="361"/>
                </a:cxn>
              </a:cxnLst>
              <a:rect l="0" t="0" r="r" b="b"/>
              <a:pathLst>
                <a:path w="885" h="1172">
                  <a:moveTo>
                    <a:pt x="885" y="361"/>
                  </a:moveTo>
                  <a:lnTo>
                    <a:pt x="840" y="315"/>
                  </a:lnTo>
                  <a:lnTo>
                    <a:pt x="379" y="777"/>
                  </a:lnTo>
                  <a:lnTo>
                    <a:pt x="379" y="1172"/>
                  </a:lnTo>
                  <a:lnTo>
                    <a:pt x="0" y="1172"/>
                  </a:lnTo>
                  <a:lnTo>
                    <a:pt x="0" y="620"/>
                  </a:lnTo>
                  <a:lnTo>
                    <a:pt x="572" y="49"/>
                  </a:lnTo>
                  <a:lnTo>
                    <a:pt x="523" y="0"/>
                  </a:lnTo>
                  <a:lnTo>
                    <a:pt x="885" y="0"/>
                  </a:lnTo>
                  <a:lnTo>
                    <a:pt x="885" y="361"/>
                  </a:lnTo>
                  <a:close/>
                </a:path>
              </a:pathLst>
            </a:custGeom>
            <a:solidFill>
              <a:srgbClr val="595959"/>
            </a:solidFill>
            <a:ln w="9525">
              <a:noFill/>
              <a:round/>
            </a:ln>
            <a:effectLst/>
          </p:spPr>
          <p:txBody>
            <a:bodyPr anchor="ctr"/>
            <a:lstStyle/>
            <a:p>
              <a:pPr algn="ctr"/>
              <a:endParaRPr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Freeform: Shape 16"/>
            <p:cNvSpPr/>
            <p:nvPr/>
          </p:nvSpPr>
          <p:spPr bwMode="auto">
            <a:xfrm>
              <a:off x="5289828" y="3412737"/>
              <a:ext cx="1219246" cy="1257399"/>
            </a:xfrm>
            <a:custGeom>
              <a:avLst/>
              <a:gdLst/>
              <a:ahLst/>
              <a:cxnLst>
                <a:cxn ang="0">
                  <a:pos x="316" y="49"/>
                </a:cxn>
                <a:cxn ang="0">
                  <a:pos x="711" y="442"/>
                </a:cxn>
                <a:cxn ang="0">
                  <a:pos x="686" y="465"/>
                </a:cxn>
                <a:cxn ang="0">
                  <a:pos x="735" y="514"/>
                </a:cxn>
                <a:cxn ang="0">
                  <a:pos x="493" y="758"/>
                </a:cxn>
                <a:cxn ang="0">
                  <a:pos x="49" y="316"/>
                </a:cxn>
                <a:cxn ang="0">
                  <a:pos x="0" y="363"/>
                </a:cxn>
                <a:cxn ang="0">
                  <a:pos x="0" y="0"/>
                </a:cxn>
                <a:cxn ang="0">
                  <a:pos x="364" y="0"/>
                </a:cxn>
                <a:cxn ang="0">
                  <a:pos x="316" y="49"/>
                </a:cxn>
              </a:cxnLst>
              <a:rect l="0" t="0" r="r" b="b"/>
              <a:pathLst>
                <a:path w="735" h="758">
                  <a:moveTo>
                    <a:pt x="316" y="49"/>
                  </a:moveTo>
                  <a:lnTo>
                    <a:pt x="711" y="442"/>
                  </a:lnTo>
                  <a:lnTo>
                    <a:pt x="686" y="465"/>
                  </a:lnTo>
                  <a:lnTo>
                    <a:pt x="735" y="514"/>
                  </a:lnTo>
                  <a:lnTo>
                    <a:pt x="493" y="758"/>
                  </a:lnTo>
                  <a:lnTo>
                    <a:pt x="49" y="316"/>
                  </a:lnTo>
                  <a:lnTo>
                    <a:pt x="0" y="363"/>
                  </a:lnTo>
                  <a:lnTo>
                    <a:pt x="0" y="0"/>
                  </a:lnTo>
                  <a:lnTo>
                    <a:pt x="364" y="0"/>
                  </a:lnTo>
                  <a:lnTo>
                    <a:pt x="316" y="49"/>
                  </a:lnTo>
                  <a:close/>
                </a:path>
              </a:pathLst>
            </a:custGeom>
            <a:solidFill>
              <a:srgbClr val="49B4C3"/>
            </a:solidFill>
            <a:ln w="9525">
              <a:noFill/>
              <a:round/>
            </a:ln>
            <a:effectLst/>
          </p:spPr>
          <p:txBody>
            <a:bodyPr anchor="ctr"/>
            <a:lstStyle/>
            <a:p>
              <a:pPr algn="ctr"/>
              <a:endParaRPr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" name="Freeform: Shape 19"/>
            <p:cNvSpPr/>
            <p:nvPr/>
          </p:nvSpPr>
          <p:spPr bwMode="auto">
            <a:xfrm>
              <a:off x="5895339" y="2659621"/>
              <a:ext cx="1207633" cy="1239150"/>
            </a:xfrm>
            <a:custGeom>
              <a:avLst/>
              <a:gdLst/>
              <a:ahLst/>
              <a:cxnLst>
                <a:cxn ang="0">
                  <a:pos x="728" y="350"/>
                </a:cxn>
                <a:cxn ang="0">
                  <a:pos x="684" y="306"/>
                </a:cxn>
                <a:cxn ang="0">
                  <a:pos x="241" y="747"/>
                </a:cxn>
                <a:cxn ang="0">
                  <a:pos x="0" y="507"/>
                </a:cxn>
                <a:cxn ang="0">
                  <a:pos x="42" y="460"/>
                </a:cxn>
                <a:cxn ang="0">
                  <a:pos x="21" y="439"/>
                </a:cxn>
                <a:cxn ang="0">
                  <a:pos x="419" y="42"/>
                </a:cxn>
                <a:cxn ang="0">
                  <a:pos x="377" y="0"/>
                </a:cxn>
                <a:cxn ang="0">
                  <a:pos x="728" y="0"/>
                </a:cxn>
                <a:cxn ang="0">
                  <a:pos x="728" y="350"/>
                </a:cxn>
              </a:cxnLst>
              <a:rect l="0" t="0" r="r" b="b"/>
              <a:pathLst>
                <a:path w="728" h="747">
                  <a:moveTo>
                    <a:pt x="728" y="350"/>
                  </a:moveTo>
                  <a:lnTo>
                    <a:pt x="684" y="306"/>
                  </a:lnTo>
                  <a:lnTo>
                    <a:pt x="241" y="747"/>
                  </a:lnTo>
                  <a:lnTo>
                    <a:pt x="0" y="507"/>
                  </a:lnTo>
                  <a:lnTo>
                    <a:pt x="42" y="460"/>
                  </a:lnTo>
                  <a:lnTo>
                    <a:pt x="21" y="439"/>
                  </a:lnTo>
                  <a:lnTo>
                    <a:pt x="419" y="42"/>
                  </a:lnTo>
                  <a:lnTo>
                    <a:pt x="377" y="0"/>
                  </a:lnTo>
                  <a:lnTo>
                    <a:pt x="728" y="0"/>
                  </a:lnTo>
                  <a:lnTo>
                    <a:pt x="728" y="350"/>
                  </a:lnTo>
                  <a:close/>
                </a:path>
              </a:pathLst>
            </a:custGeom>
            <a:solidFill>
              <a:srgbClr val="595959"/>
            </a:solidFill>
            <a:ln w="9525">
              <a:noFill/>
              <a:round/>
            </a:ln>
            <a:effectLst/>
          </p:spPr>
          <p:txBody>
            <a:bodyPr anchor="ctr"/>
            <a:lstStyle/>
            <a:p>
              <a:pPr algn="ctr"/>
              <a:endParaRPr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2" name="Freeform: Shape 22"/>
            <p:cNvSpPr/>
            <p:nvPr/>
          </p:nvSpPr>
          <p:spPr bwMode="auto">
            <a:xfrm>
              <a:off x="5301479" y="1891580"/>
              <a:ext cx="1207634" cy="1247446"/>
            </a:xfrm>
            <a:custGeom>
              <a:avLst/>
              <a:gdLst/>
              <a:ahLst/>
              <a:cxnLst>
                <a:cxn ang="0">
                  <a:pos x="313" y="41"/>
                </a:cxn>
                <a:cxn ang="0">
                  <a:pos x="709" y="437"/>
                </a:cxn>
                <a:cxn ang="0">
                  <a:pos x="682" y="463"/>
                </a:cxn>
                <a:cxn ang="0">
                  <a:pos x="728" y="509"/>
                </a:cxn>
                <a:cxn ang="0">
                  <a:pos x="483" y="752"/>
                </a:cxn>
                <a:cxn ang="0">
                  <a:pos x="41" y="312"/>
                </a:cxn>
                <a:cxn ang="0">
                  <a:pos x="0" y="352"/>
                </a:cxn>
                <a:cxn ang="0">
                  <a:pos x="0" y="0"/>
                </a:cxn>
                <a:cxn ang="0">
                  <a:pos x="349" y="0"/>
                </a:cxn>
                <a:cxn ang="0">
                  <a:pos x="313" y="41"/>
                </a:cxn>
              </a:cxnLst>
              <a:rect l="0" t="0" r="r" b="b"/>
              <a:pathLst>
                <a:path w="728" h="752">
                  <a:moveTo>
                    <a:pt x="313" y="41"/>
                  </a:moveTo>
                  <a:lnTo>
                    <a:pt x="709" y="437"/>
                  </a:lnTo>
                  <a:lnTo>
                    <a:pt x="682" y="463"/>
                  </a:lnTo>
                  <a:lnTo>
                    <a:pt x="728" y="509"/>
                  </a:lnTo>
                  <a:lnTo>
                    <a:pt x="483" y="752"/>
                  </a:lnTo>
                  <a:lnTo>
                    <a:pt x="41" y="312"/>
                  </a:lnTo>
                  <a:lnTo>
                    <a:pt x="0" y="352"/>
                  </a:lnTo>
                  <a:lnTo>
                    <a:pt x="0" y="0"/>
                  </a:lnTo>
                  <a:lnTo>
                    <a:pt x="349" y="0"/>
                  </a:lnTo>
                  <a:lnTo>
                    <a:pt x="313" y="41"/>
                  </a:lnTo>
                  <a:close/>
                </a:path>
              </a:pathLst>
            </a:custGeom>
            <a:solidFill>
              <a:srgbClr val="49B4C3"/>
            </a:solidFill>
            <a:ln w="9525">
              <a:noFill/>
              <a:round/>
            </a:ln>
            <a:effectLst/>
          </p:spPr>
          <p:txBody>
            <a:bodyPr anchor="ctr"/>
            <a:lstStyle/>
            <a:p>
              <a:pPr algn="ctr"/>
              <a:endParaRPr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5" grpId="0"/>
      <p:bldP spid="35" grpId="1"/>
      <p:bldP spid="38" grpId="0"/>
      <p:bldP spid="38" grpId="1"/>
      <p:bldP spid="2" grpId="0" animBg="1"/>
      <p:bldP spid="2" grpId="1" animBg="1"/>
      <p:bldP spid="14" grpId="0" animBg="1"/>
      <p:bldP spid="14" grpId="1" animBg="1"/>
      <p:bldP spid="15" grpId="0"/>
      <p:bldP spid="15" grpId="1"/>
      <p:bldP spid="29" grpId="0"/>
      <p:bldP spid="29" grpId="1"/>
      <p:bldP spid="30" grpId="0" animBg="1"/>
      <p:bldP spid="30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1500505" y="1419860"/>
            <a:ext cx="9266555" cy="399351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53665" y="1671955"/>
            <a:ext cx="6645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sz="8000" dirty="0" err="1" smtClean="0">
                <a:solidFill>
                  <a:srgbClr val="49B4C3"/>
                </a:solidFill>
                <a:cs typeface="+mn-ea"/>
                <a:sym typeface="+mn-lt"/>
              </a:rPr>
              <a:t>Thank</a:t>
            </a:r>
            <a:r>
              <a:rPr lang="en-US" altLang="zh-CN" sz="8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S</a:t>
            </a:r>
            <a:endParaRPr lang="en-US" altLang="zh-CN" sz="80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99005" y="3020060"/>
            <a:ext cx="7760335" cy="9220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谢谢观看！</a:t>
            </a:r>
            <a:endParaRPr lang="zh-CN" altLang="en-US" sz="54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3593465" y="4086860"/>
            <a:ext cx="4578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组合 72"/>
          <p:cNvGrpSpPr/>
          <p:nvPr/>
        </p:nvGrpSpPr>
        <p:grpSpPr>
          <a:xfrm>
            <a:off x="117056" y="297868"/>
            <a:ext cx="2441575" cy="348615"/>
            <a:chOff x="5993400" y="1658502"/>
            <a:chExt cx="2441575" cy="348615"/>
          </a:xfrm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grpSpPr>
        <p:sp>
          <p:nvSpPr>
            <p:cNvPr id="12" name="文本框 11"/>
            <p:cNvSpPr txBox="1"/>
            <p:nvPr/>
          </p:nvSpPr>
          <p:spPr>
            <a:xfrm>
              <a:off x="5993400" y="1658502"/>
              <a:ext cx="6672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200">
                  <a:solidFill>
                    <a:srgbClr val="49B4C3"/>
                  </a:solidFill>
                  <a:effectLst/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LOGO</a:t>
              </a: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6562360" y="1669932"/>
              <a:ext cx="1872615" cy="337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cs typeface="+mn-ea"/>
                  <a:sym typeface="+mn-lt"/>
                </a:rPr>
                <a:t>输入公司名称</a:t>
              </a:r>
            </a:p>
          </p:txBody>
        </p:sp>
      </p:grpSp>
      <p:sp>
        <p:nvSpPr>
          <p:cNvPr id="19" name="PA_文本框 57"/>
          <p:cNvSpPr txBox="1"/>
          <p:nvPr>
            <p:custDataLst>
              <p:tags r:id="rId1"/>
            </p:custDataLst>
          </p:nvPr>
        </p:nvSpPr>
        <p:spPr>
          <a:xfrm>
            <a:off x="2050415" y="4250055"/>
            <a:ext cx="7909560" cy="483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A dream need to work out a summary report dream need to work out a need to work out a summary report </a:t>
            </a:r>
            <a:r>
              <a:rPr lang="en-US" altLang="zh-CN" sz="900" dirty="0" err="1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summaryA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 dream need to work out a dream need to work out a need to work</a:t>
            </a:r>
          </a:p>
        </p:txBody>
      </p:sp>
      <p:sp>
        <p:nvSpPr>
          <p:cNvPr id="82" name="圆角矩形 81"/>
          <p:cNvSpPr/>
          <p:nvPr/>
        </p:nvSpPr>
        <p:spPr>
          <a:xfrm>
            <a:off x="3833495" y="4919980"/>
            <a:ext cx="1895475" cy="262255"/>
          </a:xfrm>
          <a:prstGeom prst="roundRect">
            <a:avLst>
              <a:gd name="adj" fmla="val 50000"/>
            </a:avLst>
          </a:prstGeom>
          <a:solidFill>
            <a:srgbClr val="49B4C3"/>
          </a:solidFill>
          <a:ln>
            <a:noFill/>
          </a:ln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汇报人</a:t>
            </a:r>
            <a:r>
              <a:rPr lang="zh-CN" altLang="en-US" sz="1200" dirty="0" smtClean="0">
                <a:solidFill>
                  <a:schemeClr val="bg1"/>
                </a:solidFill>
                <a:cs typeface="+mn-ea"/>
                <a:sym typeface="+mn-lt"/>
              </a:rPr>
              <a:t>：优品</a:t>
            </a:r>
            <a:r>
              <a:rPr lang="en-US" altLang="zh-CN" sz="1200" dirty="0" smtClean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3" name="圆角矩形 82"/>
          <p:cNvSpPr/>
          <p:nvPr/>
        </p:nvSpPr>
        <p:spPr>
          <a:xfrm>
            <a:off x="6013450" y="4919980"/>
            <a:ext cx="1895475" cy="262255"/>
          </a:xfrm>
          <a:prstGeom prst="roundRect">
            <a:avLst>
              <a:gd name="adj" fmla="val 50000"/>
            </a:avLst>
          </a:prstGeom>
          <a:solidFill>
            <a:srgbClr val="AFA9A6"/>
          </a:solidFill>
          <a:ln>
            <a:noFill/>
          </a:ln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时间：</a:t>
            </a:r>
            <a:r>
              <a:rPr lang="en-US" altLang="zh-CN" sz="1200" dirty="0" smtClean="0">
                <a:solidFill>
                  <a:schemeClr val="bg1"/>
                </a:solidFill>
                <a:cs typeface="+mn-ea"/>
                <a:sym typeface="+mn-lt"/>
              </a:rPr>
              <a:t>20XX.XX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ldLvl="0" animBg="1"/>
      <p:bldP spid="57" grpId="1" animBg="1"/>
      <p:bldP spid="7" grpId="0"/>
      <p:bldP spid="7" grpId="1"/>
      <p:bldP spid="8" grpId="0"/>
      <p:bldP spid="8" grpId="1"/>
      <p:bldP spid="19" grpId="0"/>
      <p:bldP spid="19" grpId="1"/>
      <p:bldP spid="82" grpId="0" bldLvl="0" animBg="1"/>
      <p:bldP spid="82" grpId="1" animBg="1"/>
      <p:bldP spid="83" grpId="0" bldLvl="0" animBg="1"/>
      <p:bldP spid="83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963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1500505" y="1419860"/>
            <a:ext cx="9266555" cy="399351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3" name="组合 72"/>
          <p:cNvGrpSpPr/>
          <p:nvPr/>
        </p:nvGrpSpPr>
        <p:grpSpPr>
          <a:xfrm>
            <a:off x="117056" y="297868"/>
            <a:ext cx="2441575" cy="348615"/>
            <a:chOff x="5993400" y="1658502"/>
            <a:chExt cx="2441575" cy="348615"/>
          </a:xfrm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grpSpPr>
        <p:sp>
          <p:nvSpPr>
            <p:cNvPr id="12" name="文本框 11"/>
            <p:cNvSpPr txBox="1"/>
            <p:nvPr/>
          </p:nvSpPr>
          <p:spPr>
            <a:xfrm>
              <a:off x="5993400" y="1658502"/>
              <a:ext cx="6672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200">
                  <a:solidFill>
                    <a:srgbClr val="49B4C3"/>
                  </a:solidFill>
                  <a:effectLst/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LOGO</a:t>
              </a: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6562360" y="1669932"/>
              <a:ext cx="1872615" cy="337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cs typeface="+mn-ea"/>
                  <a:sym typeface="+mn-lt"/>
                </a:rPr>
                <a:t>输入公司名称</a:t>
              </a:r>
            </a:p>
          </p:txBody>
        </p:sp>
      </p:grpSp>
      <p:sp>
        <p:nvSpPr>
          <p:cNvPr id="9" name="PA_矩形 29"/>
          <p:cNvSpPr/>
          <p:nvPr>
            <p:custDataLst>
              <p:tags r:id="rId1"/>
            </p:custDataLst>
          </p:nvPr>
        </p:nvSpPr>
        <p:spPr>
          <a:xfrm>
            <a:off x="1973580" y="2994660"/>
            <a:ext cx="8140700" cy="8299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4800" b="1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采购部上半年工作业绩</a:t>
            </a:r>
            <a:endParaRPr lang="en-US" altLang="zh-CN" sz="4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25400" dist="25400" dir="2700000" algn="tl">
                  <a:srgbClr val="000000">
                    <a:alpha val="2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5535384" y="1795764"/>
            <a:ext cx="1016854" cy="1016854"/>
          </a:xfrm>
          <a:prstGeom prst="ellipse">
            <a:avLst/>
          </a:prstGeom>
          <a:solidFill>
            <a:srgbClr val="49B4C3"/>
          </a:solidFill>
          <a:ln>
            <a:noFill/>
          </a:ln>
          <a:effectLst>
            <a:outerShdw blurRad="190500" dist="635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01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4829847" y="4708779"/>
            <a:ext cx="2171390" cy="118720"/>
            <a:chOff x="3123062" y="4117778"/>
            <a:chExt cx="5417880" cy="244152"/>
          </a:xfrm>
        </p:grpSpPr>
        <p:cxnSp>
          <p:nvCxnSpPr>
            <p:cNvPr id="2" name="直接连接符 1"/>
            <p:cNvCxnSpPr/>
            <p:nvPr/>
          </p:nvCxnSpPr>
          <p:spPr>
            <a:xfrm>
              <a:off x="3123062" y="4239854"/>
              <a:ext cx="2514600" cy="0"/>
            </a:xfrm>
            <a:prstGeom prst="line">
              <a:avLst/>
            </a:prstGeom>
            <a:ln w="12700">
              <a:solidFill>
                <a:srgbClr val="28496E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菱形 57"/>
            <p:cNvSpPr/>
            <p:nvPr/>
          </p:nvSpPr>
          <p:spPr bwMode="auto">
            <a:xfrm>
              <a:off x="5759602" y="4117778"/>
              <a:ext cx="157008" cy="244152"/>
            </a:xfrm>
            <a:prstGeom prst="diamond">
              <a:avLst/>
            </a:prstGeom>
            <a:solidFill>
              <a:srgbClr val="28496E">
                <a:alpha val="70000"/>
              </a:srgb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cxnSp>
          <p:nvCxnSpPr>
            <p:cNvPr id="59" name="直接连接符 58"/>
            <p:cNvCxnSpPr/>
            <p:nvPr/>
          </p:nvCxnSpPr>
          <p:spPr>
            <a:xfrm>
              <a:off x="6026342" y="4239854"/>
              <a:ext cx="2514600" cy="0"/>
            </a:xfrm>
            <a:prstGeom prst="line">
              <a:avLst/>
            </a:prstGeom>
            <a:ln w="12700">
              <a:solidFill>
                <a:srgbClr val="28496E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PA_文本框 57"/>
          <p:cNvSpPr txBox="1"/>
          <p:nvPr>
            <p:custDataLst>
              <p:tags r:id="rId2"/>
            </p:custDataLst>
          </p:nvPr>
        </p:nvSpPr>
        <p:spPr>
          <a:xfrm>
            <a:off x="2088515" y="4006850"/>
            <a:ext cx="7909560" cy="483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A dream need to work out a summary report dream need to work out a need to work out a summary report </a:t>
            </a:r>
            <a:r>
              <a:rPr lang="en-US" altLang="zh-CN" sz="900" dirty="0" err="1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summaryA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 dream need to work out a dream need to work out a need to work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ldLvl="0" animBg="1"/>
      <p:bldP spid="57" grpId="1" animBg="1"/>
      <p:bldP spid="9" grpId="0"/>
      <p:bldP spid="43" grpId="0" bldLvl="0" animBg="1"/>
      <p:bldP spid="19" grpId="0"/>
      <p:bldP spid="1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/>
          <p:cNvGrpSpPr/>
          <p:nvPr/>
        </p:nvGrpSpPr>
        <p:grpSpPr>
          <a:xfrm>
            <a:off x="484128" y="513897"/>
            <a:ext cx="3443246" cy="769441"/>
            <a:chOff x="1201615" y="3695247"/>
            <a:chExt cx="3443246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5" y="3695247"/>
              <a:ext cx="8451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1921981" y="3895959"/>
              <a:ext cx="2722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采购部上半年工作业绩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椭圆 5"/>
          <p:cNvSpPr/>
          <p:nvPr/>
        </p:nvSpPr>
        <p:spPr>
          <a:xfrm>
            <a:off x="1577100" y="2424112"/>
            <a:ext cx="1143000" cy="1143000"/>
          </a:xfrm>
          <a:prstGeom prst="ellipse">
            <a:avLst/>
          </a:prstGeom>
          <a:solidFill>
            <a:srgbClr val="49B4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cs typeface="+mn-ea"/>
                <a:sym typeface="+mn-lt"/>
              </a:rPr>
              <a:t>01</a:t>
            </a:r>
            <a:endParaRPr lang="zh-CN" altLang="en-US" sz="2800" dirty="0"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453275" y="2300287"/>
            <a:ext cx="1390650" cy="1390650"/>
          </a:xfrm>
          <a:prstGeom prst="ellipse">
            <a:avLst/>
          </a:prstGeom>
          <a:noFill/>
          <a:ln w="19050">
            <a:solidFill>
              <a:srgbClr val="49B4C3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077115" y="4248701"/>
            <a:ext cx="2141700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采购订单管理规范化、订单执行结果统计</a:t>
            </a:r>
          </a:p>
        </p:txBody>
      </p:sp>
      <p:sp>
        <p:nvSpPr>
          <p:cNvPr id="8" name="椭圆 7"/>
          <p:cNvSpPr/>
          <p:nvPr/>
        </p:nvSpPr>
        <p:spPr>
          <a:xfrm>
            <a:off x="4208700" y="2424112"/>
            <a:ext cx="1143000" cy="1143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cs typeface="+mn-ea"/>
                <a:sym typeface="+mn-lt"/>
              </a:rPr>
              <a:t>02</a:t>
            </a:r>
            <a:endParaRPr lang="zh-CN" altLang="en-US" sz="2800" dirty="0"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4084875" y="2300287"/>
            <a:ext cx="1390650" cy="1390650"/>
          </a:xfrm>
          <a:prstGeom prst="ellipse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709350" y="4248701"/>
            <a:ext cx="2141700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建立《合格供方名录》；</a:t>
            </a:r>
          </a:p>
        </p:txBody>
      </p:sp>
      <p:sp>
        <p:nvSpPr>
          <p:cNvPr id="4" name="椭圆 3"/>
          <p:cNvSpPr/>
          <p:nvPr/>
        </p:nvSpPr>
        <p:spPr>
          <a:xfrm>
            <a:off x="6840300" y="2424112"/>
            <a:ext cx="1143000" cy="1143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cs typeface="+mn-ea"/>
                <a:sym typeface="+mn-lt"/>
              </a:rPr>
              <a:t>03</a:t>
            </a:r>
            <a:endParaRPr lang="zh-CN" altLang="en-US" sz="2800" dirty="0"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6716475" y="2300287"/>
            <a:ext cx="1390650" cy="1390650"/>
          </a:xfrm>
          <a:prstGeom prst="ellipse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340950" y="4248701"/>
            <a:ext cx="2141700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供应商送货包装及装载规范化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;</a:t>
            </a:r>
          </a:p>
        </p:txBody>
      </p:sp>
      <p:sp>
        <p:nvSpPr>
          <p:cNvPr id="22" name="椭圆 21"/>
          <p:cNvSpPr/>
          <p:nvPr/>
        </p:nvSpPr>
        <p:spPr>
          <a:xfrm>
            <a:off x="9471900" y="2424112"/>
            <a:ext cx="1143000" cy="1143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cs typeface="+mn-ea"/>
                <a:sym typeface="+mn-lt"/>
              </a:rPr>
              <a:t>04</a:t>
            </a:r>
            <a:endParaRPr lang="zh-CN" altLang="en-US" sz="2800" dirty="0">
              <a:cs typeface="+mn-ea"/>
              <a:sym typeface="+mn-lt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9348075" y="2300287"/>
            <a:ext cx="1390650" cy="1390650"/>
          </a:xfrm>
          <a:prstGeom prst="ellipse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9077960" y="4248701"/>
            <a:ext cx="2141700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采购作业流程规范、常用表单的完善；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/>
      <p:bldP spid="8" grpId="0" animBg="1"/>
      <p:bldP spid="9" grpId="0" animBg="1"/>
      <p:bldP spid="15" grpId="0"/>
      <p:bldP spid="4" grpId="0" animBg="1"/>
      <p:bldP spid="12" grpId="0" animBg="1"/>
      <p:bldP spid="17" grpId="0"/>
      <p:bldP spid="22" grpId="0" animBg="1"/>
      <p:bldP spid="2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/>
          <p:cNvGrpSpPr/>
          <p:nvPr/>
        </p:nvGrpSpPr>
        <p:grpSpPr>
          <a:xfrm>
            <a:off x="484128" y="513897"/>
            <a:ext cx="3443246" cy="769441"/>
            <a:chOff x="1201615" y="3695247"/>
            <a:chExt cx="3443246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5" y="3695247"/>
              <a:ext cx="8451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1921981" y="3895959"/>
              <a:ext cx="2722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采购部上半年工作业绩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Freeform 46"/>
          <p:cNvSpPr/>
          <p:nvPr/>
        </p:nvSpPr>
        <p:spPr bwMode="auto">
          <a:xfrm>
            <a:off x="5729344" y="2859121"/>
            <a:ext cx="177800" cy="177855"/>
          </a:xfrm>
          <a:custGeom>
            <a:avLst/>
            <a:gdLst>
              <a:gd name="T0" fmla="*/ 0 w 112"/>
              <a:gd name="T1" fmla="*/ 177800 h 112"/>
              <a:gd name="T2" fmla="*/ 0 w 112"/>
              <a:gd name="T3" fmla="*/ 0 h 112"/>
              <a:gd name="T4" fmla="*/ 177800 w 112"/>
              <a:gd name="T5" fmla="*/ 0 h 112"/>
              <a:gd name="T6" fmla="*/ 0 w 112"/>
              <a:gd name="T7" fmla="*/ 177800 h 1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" h="112">
                <a:moveTo>
                  <a:pt x="0" y="112"/>
                </a:moveTo>
                <a:lnTo>
                  <a:pt x="0" y="0"/>
                </a:lnTo>
                <a:lnTo>
                  <a:pt x="112" y="0"/>
                </a:lnTo>
                <a:lnTo>
                  <a:pt x="0" y="112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Freeform 49"/>
          <p:cNvSpPr/>
          <p:nvPr/>
        </p:nvSpPr>
        <p:spPr bwMode="auto">
          <a:xfrm>
            <a:off x="5729344" y="3433973"/>
            <a:ext cx="177800" cy="177855"/>
          </a:xfrm>
          <a:custGeom>
            <a:avLst/>
            <a:gdLst>
              <a:gd name="T0" fmla="*/ 0 w 112"/>
              <a:gd name="T1" fmla="*/ 177800 h 112"/>
              <a:gd name="T2" fmla="*/ 0 w 112"/>
              <a:gd name="T3" fmla="*/ 0 h 112"/>
              <a:gd name="T4" fmla="*/ 177800 w 112"/>
              <a:gd name="T5" fmla="*/ 0 h 112"/>
              <a:gd name="T6" fmla="*/ 0 w 112"/>
              <a:gd name="T7" fmla="*/ 177800 h 1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" h="112">
                <a:moveTo>
                  <a:pt x="0" y="112"/>
                </a:moveTo>
                <a:lnTo>
                  <a:pt x="0" y="0"/>
                </a:lnTo>
                <a:lnTo>
                  <a:pt x="112" y="0"/>
                </a:lnTo>
                <a:lnTo>
                  <a:pt x="0" y="11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Freeform 52"/>
          <p:cNvSpPr/>
          <p:nvPr/>
        </p:nvSpPr>
        <p:spPr bwMode="auto">
          <a:xfrm>
            <a:off x="5729344" y="4013590"/>
            <a:ext cx="177800" cy="177855"/>
          </a:xfrm>
          <a:custGeom>
            <a:avLst/>
            <a:gdLst>
              <a:gd name="T0" fmla="*/ 0 w 112"/>
              <a:gd name="T1" fmla="*/ 177800 h 112"/>
              <a:gd name="T2" fmla="*/ 0 w 112"/>
              <a:gd name="T3" fmla="*/ 0 h 112"/>
              <a:gd name="T4" fmla="*/ 177800 w 112"/>
              <a:gd name="T5" fmla="*/ 0 h 112"/>
              <a:gd name="T6" fmla="*/ 0 w 112"/>
              <a:gd name="T7" fmla="*/ 177800 h 1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" h="112">
                <a:moveTo>
                  <a:pt x="0" y="112"/>
                </a:moveTo>
                <a:lnTo>
                  <a:pt x="0" y="0"/>
                </a:lnTo>
                <a:lnTo>
                  <a:pt x="112" y="0"/>
                </a:lnTo>
                <a:lnTo>
                  <a:pt x="0" y="112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Freeform 55"/>
          <p:cNvSpPr/>
          <p:nvPr/>
        </p:nvSpPr>
        <p:spPr bwMode="auto">
          <a:xfrm>
            <a:off x="5729344" y="4588443"/>
            <a:ext cx="177800" cy="177855"/>
          </a:xfrm>
          <a:custGeom>
            <a:avLst/>
            <a:gdLst>
              <a:gd name="T0" fmla="*/ 0 w 112"/>
              <a:gd name="T1" fmla="*/ 177800 h 112"/>
              <a:gd name="T2" fmla="*/ 0 w 112"/>
              <a:gd name="T3" fmla="*/ 0 h 112"/>
              <a:gd name="T4" fmla="*/ 177800 w 112"/>
              <a:gd name="T5" fmla="*/ 0 h 112"/>
              <a:gd name="T6" fmla="*/ 0 w 112"/>
              <a:gd name="T7" fmla="*/ 177800 h 1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" h="112">
                <a:moveTo>
                  <a:pt x="0" y="112"/>
                </a:moveTo>
                <a:lnTo>
                  <a:pt x="0" y="0"/>
                </a:lnTo>
                <a:lnTo>
                  <a:pt x="112" y="0"/>
                </a:lnTo>
                <a:lnTo>
                  <a:pt x="0" y="11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Freeform 57"/>
          <p:cNvSpPr>
            <a:spLocks noEditPoints="1"/>
          </p:cNvSpPr>
          <p:nvPr/>
        </p:nvSpPr>
        <p:spPr bwMode="auto">
          <a:xfrm>
            <a:off x="6062720" y="4551919"/>
            <a:ext cx="276225" cy="233434"/>
          </a:xfrm>
          <a:custGeom>
            <a:avLst/>
            <a:gdLst>
              <a:gd name="T0" fmla="*/ 19730 w 84"/>
              <a:gd name="T1" fmla="*/ 0 h 71"/>
              <a:gd name="T2" fmla="*/ 121671 w 84"/>
              <a:gd name="T3" fmla="*/ 0 h 71"/>
              <a:gd name="T4" fmla="*/ 144689 w 84"/>
              <a:gd name="T5" fmla="*/ 23008 h 71"/>
              <a:gd name="T6" fmla="*/ 207169 w 84"/>
              <a:gd name="T7" fmla="*/ 23008 h 71"/>
              <a:gd name="T8" fmla="*/ 226899 w 84"/>
              <a:gd name="T9" fmla="*/ 39441 h 71"/>
              <a:gd name="T10" fmla="*/ 49326 w 84"/>
              <a:gd name="T11" fmla="*/ 39441 h 71"/>
              <a:gd name="T12" fmla="*/ 16442 w 84"/>
              <a:gd name="T13" fmla="*/ 69023 h 71"/>
              <a:gd name="T14" fmla="*/ 0 w 84"/>
              <a:gd name="T15" fmla="*/ 170913 h 71"/>
              <a:gd name="T16" fmla="*/ 0 w 84"/>
              <a:gd name="T17" fmla="*/ 23008 h 71"/>
              <a:gd name="T18" fmla="*/ 19730 w 84"/>
              <a:gd name="T19" fmla="*/ 0 h 71"/>
              <a:gd name="T20" fmla="*/ 69056 w 84"/>
              <a:gd name="T21" fmla="*/ 65736 h 71"/>
              <a:gd name="T22" fmla="*/ 32884 w 84"/>
              <a:gd name="T23" fmla="*/ 92030 h 71"/>
              <a:gd name="T24" fmla="*/ 13154 w 84"/>
              <a:gd name="T25" fmla="*/ 233362 h 71"/>
              <a:gd name="T26" fmla="*/ 253206 w 84"/>
              <a:gd name="T27" fmla="*/ 233362 h 71"/>
              <a:gd name="T28" fmla="*/ 272937 w 84"/>
              <a:gd name="T29" fmla="*/ 92030 h 71"/>
              <a:gd name="T30" fmla="*/ 249918 w 84"/>
              <a:gd name="T31" fmla="*/ 65736 h 71"/>
              <a:gd name="T32" fmla="*/ 69056 w 84"/>
              <a:gd name="T33" fmla="*/ 65736 h 7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4" h="71">
                <a:moveTo>
                  <a:pt x="6" y="0"/>
                </a:moveTo>
                <a:cubicBezTo>
                  <a:pt x="37" y="0"/>
                  <a:pt x="37" y="0"/>
                  <a:pt x="37" y="0"/>
                </a:cubicBezTo>
                <a:cubicBezTo>
                  <a:pt x="42" y="0"/>
                  <a:pt x="43" y="3"/>
                  <a:pt x="44" y="7"/>
                </a:cubicBezTo>
                <a:cubicBezTo>
                  <a:pt x="63" y="7"/>
                  <a:pt x="63" y="7"/>
                  <a:pt x="63" y="7"/>
                </a:cubicBezTo>
                <a:cubicBezTo>
                  <a:pt x="66" y="7"/>
                  <a:pt x="68" y="9"/>
                  <a:pt x="69" y="12"/>
                </a:cubicBezTo>
                <a:cubicBezTo>
                  <a:pt x="15" y="12"/>
                  <a:pt x="15" y="12"/>
                  <a:pt x="15" y="12"/>
                </a:cubicBezTo>
                <a:cubicBezTo>
                  <a:pt x="10" y="12"/>
                  <a:pt x="6" y="16"/>
                  <a:pt x="5" y="21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6" y="0"/>
                </a:cubicBezTo>
                <a:close/>
                <a:moveTo>
                  <a:pt x="21" y="20"/>
                </a:moveTo>
                <a:cubicBezTo>
                  <a:pt x="16" y="20"/>
                  <a:pt x="11" y="24"/>
                  <a:pt x="10" y="28"/>
                </a:cubicBezTo>
                <a:cubicBezTo>
                  <a:pt x="4" y="71"/>
                  <a:pt x="4" y="71"/>
                  <a:pt x="4" y="71"/>
                </a:cubicBezTo>
                <a:cubicBezTo>
                  <a:pt x="77" y="71"/>
                  <a:pt x="77" y="71"/>
                  <a:pt x="77" y="71"/>
                </a:cubicBezTo>
                <a:cubicBezTo>
                  <a:pt x="83" y="28"/>
                  <a:pt x="83" y="28"/>
                  <a:pt x="83" y="28"/>
                </a:cubicBezTo>
                <a:cubicBezTo>
                  <a:pt x="84" y="24"/>
                  <a:pt x="81" y="20"/>
                  <a:pt x="76" y="20"/>
                </a:cubicBezTo>
                <a:lnTo>
                  <a:pt x="21" y="20"/>
                </a:ln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Freeform 58"/>
          <p:cNvSpPr>
            <a:spLocks noEditPoints="1"/>
          </p:cNvSpPr>
          <p:nvPr/>
        </p:nvSpPr>
        <p:spPr bwMode="auto">
          <a:xfrm>
            <a:off x="6059544" y="3910371"/>
            <a:ext cx="279400" cy="296954"/>
          </a:xfrm>
          <a:custGeom>
            <a:avLst/>
            <a:gdLst>
              <a:gd name="T0" fmla="*/ 0 w 85"/>
              <a:gd name="T1" fmla="*/ 23089 h 90"/>
              <a:gd name="T2" fmla="*/ 26296 w 85"/>
              <a:gd name="T3" fmla="*/ 23089 h 90"/>
              <a:gd name="T4" fmla="*/ 26296 w 85"/>
              <a:gd name="T5" fmla="*/ 270474 h 90"/>
              <a:gd name="T6" fmla="*/ 279400 w 85"/>
              <a:gd name="T7" fmla="*/ 270474 h 90"/>
              <a:gd name="T8" fmla="*/ 279400 w 85"/>
              <a:gd name="T9" fmla="*/ 296862 h 90"/>
              <a:gd name="T10" fmla="*/ 26296 w 85"/>
              <a:gd name="T11" fmla="*/ 296862 h 90"/>
              <a:gd name="T12" fmla="*/ 0 w 85"/>
              <a:gd name="T13" fmla="*/ 296862 h 90"/>
              <a:gd name="T14" fmla="*/ 0 w 85"/>
              <a:gd name="T15" fmla="*/ 270474 h 90"/>
              <a:gd name="T16" fmla="*/ 0 w 85"/>
              <a:gd name="T17" fmla="*/ 23089 h 90"/>
              <a:gd name="T18" fmla="*/ 39445 w 85"/>
              <a:gd name="T19" fmla="*/ 131939 h 90"/>
              <a:gd name="T20" fmla="*/ 52593 w 85"/>
              <a:gd name="T21" fmla="*/ 158326 h 90"/>
              <a:gd name="T22" fmla="*/ 55880 w 85"/>
              <a:gd name="T23" fmla="*/ 155028 h 90"/>
              <a:gd name="T24" fmla="*/ 55880 w 85"/>
              <a:gd name="T25" fmla="*/ 155028 h 90"/>
              <a:gd name="T26" fmla="*/ 108473 w 85"/>
              <a:gd name="T27" fmla="*/ 145133 h 90"/>
              <a:gd name="T28" fmla="*/ 213659 w 85"/>
              <a:gd name="T29" fmla="*/ 59372 h 90"/>
              <a:gd name="T30" fmla="*/ 233381 w 85"/>
              <a:gd name="T31" fmla="*/ 62671 h 90"/>
              <a:gd name="T32" fmla="*/ 226807 w 85"/>
              <a:gd name="T33" fmla="*/ 32985 h 90"/>
              <a:gd name="T34" fmla="*/ 216946 w 85"/>
              <a:gd name="T35" fmla="*/ 0 h 90"/>
              <a:gd name="T36" fmla="*/ 193936 w 85"/>
              <a:gd name="T37" fmla="*/ 23089 h 90"/>
              <a:gd name="T38" fmla="*/ 170927 w 85"/>
              <a:gd name="T39" fmla="*/ 46179 h 90"/>
              <a:gd name="T40" fmla="*/ 187362 w 85"/>
              <a:gd name="T41" fmla="*/ 49477 h 90"/>
              <a:gd name="T42" fmla="*/ 108473 w 85"/>
              <a:gd name="T43" fmla="*/ 118745 h 90"/>
              <a:gd name="T44" fmla="*/ 42732 w 85"/>
              <a:gd name="T45" fmla="*/ 128640 h 90"/>
              <a:gd name="T46" fmla="*/ 39445 w 85"/>
              <a:gd name="T47" fmla="*/ 131939 h 90"/>
              <a:gd name="T48" fmla="*/ 39445 w 85"/>
              <a:gd name="T49" fmla="*/ 131939 h 90"/>
              <a:gd name="T50" fmla="*/ 200511 w 85"/>
              <a:gd name="T51" fmla="*/ 260579 h 90"/>
              <a:gd name="T52" fmla="*/ 246529 w 85"/>
              <a:gd name="T53" fmla="*/ 260579 h 90"/>
              <a:gd name="T54" fmla="*/ 246529 w 85"/>
              <a:gd name="T55" fmla="*/ 89059 h 90"/>
              <a:gd name="T56" fmla="*/ 200511 w 85"/>
              <a:gd name="T57" fmla="*/ 141834 h 90"/>
              <a:gd name="T58" fmla="*/ 200511 w 85"/>
              <a:gd name="T59" fmla="*/ 260579 h 90"/>
              <a:gd name="T60" fmla="*/ 128195 w 85"/>
              <a:gd name="T61" fmla="*/ 260579 h 90"/>
              <a:gd name="T62" fmla="*/ 177501 w 85"/>
              <a:gd name="T63" fmla="*/ 260579 h 90"/>
              <a:gd name="T64" fmla="*/ 177501 w 85"/>
              <a:gd name="T65" fmla="*/ 197908 h 90"/>
              <a:gd name="T66" fmla="*/ 128195 w 85"/>
              <a:gd name="T67" fmla="*/ 197908 h 90"/>
              <a:gd name="T68" fmla="*/ 128195 w 85"/>
              <a:gd name="T69" fmla="*/ 260579 h 90"/>
              <a:gd name="T70" fmla="*/ 62454 w 85"/>
              <a:gd name="T71" fmla="*/ 260579 h 90"/>
              <a:gd name="T72" fmla="*/ 108473 w 85"/>
              <a:gd name="T73" fmla="*/ 260579 h 90"/>
              <a:gd name="T74" fmla="*/ 108473 w 85"/>
              <a:gd name="T75" fmla="*/ 171520 h 90"/>
              <a:gd name="T76" fmla="*/ 62454 w 85"/>
              <a:gd name="T77" fmla="*/ 171520 h 90"/>
              <a:gd name="T78" fmla="*/ 62454 w 85"/>
              <a:gd name="T79" fmla="*/ 260579 h 9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85" h="90">
                <a:moveTo>
                  <a:pt x="0" y="7"/>
                </a:moveTo>
                <a:cubicBezTo>
                  <a:pt x="8" y="7"/>
                  <a:pt x="8" y="7"/>
                  <a:pt x="8" y="7"/>
                </a:cubicBezTo>
                <a:cubicBezTo>
                  <a:pt x="8" y="82"/>
                  <a:pt x="8" y="82"/>
                  <a:pt x="8" y="82"/>
                </a:cubicBezTo>
                <a:cubicBezTo>
                  <a:pt x="85" y="82"/>
                  <a:pt x="85" y="82"/>
                  <a:pt x="85" y="82"/>
                </a:cubicBezTo>
                <a:cubicBezTo>
                  <a:pt x="85" y="90"/>
                  <a:pt x="85" y="90"/>
                  <a:pt x="85" y="90"/>
                </a:cubicBezTo>
                <a:cubicBezTo>
                  <a:pt x="8" y="90"/>
                  <a:pt x="8" y="90"/>
                  <a:pt x="8" y="90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7"/>
                  <a:pt x="0" y="7"/>
                  <a:pt x="0" y="7"/>
                </a:cubicBezTo>
                <a:close/>
                <a:moveTo>
                  <a:pt x="12" y="40"/>
                </a:moveTo>
                <a:cubicBezTo>
                  <a:pt x="16" y="48"/>
                  <a:pt x="16" y="48"/>
                  <a:pt x="16" y="48"/>
                </a:cubicBezTo>
                <a:cubicBezTo>
                  <a:pt x="16" y="47"/>
                  <a:pt x="16" y="47"/>
                  <a:pt x="17" y="47"/>
                </a:cubicBezTo>
                <a:cubicBezTo>
                  <a:pt x="17" y="47"/>
                  <a:pt x="17" y="47"/>
                  <a:pt x="17" y="47"/>
                </a:cubicBezTo>
                <a:cubicBezTo>
                  <a:pt x="22" y="44"/>
                  <a:pt x="28" y="44"/>
                  <a:pt x="33" y="44"/>
                </a:cubicBezTo>
                <a:cubicBezTo>
                  <a:pt x="46" y="44"/>
                  <a:pt x="57" y="45"/>
                  <a:pt x="65" y="18"/>
                </a:cubicBezTo>
                <a:cubicBezTo>
                  <a:pt x="71" y="19"/>
                  <a:pt x="71" y="19"/>
                  <a:pt x="71" y="19"/>
                </a:cubicBezTo>
                <a:cubicBezTo>
                  <a:pt x="69" y="10"/>
                  <a:pt x="69" y="10"/>
                  <a:pt x="69" y="10"/>
                </a:cubicBezTo>
                <a:cubicBezTo>
                  <a:pt x="66" y="0"/>
                  <a:pt x="66" y="0"/>
                  <a:pt x="66" y="0"/>
                </a:cubicBezTo>
                <a:cubicBezTo>
                  <a:pt x="59" y="7"/>
                  <a:pt x="59" y="7"/>
                  <a:pt x="59" y="7"/>
                </a:cubicBezTo>
                <a:cubicBezTo>
                  <a:pt x="52" y="14"/>
                  <a:pt x="52" y="14"/>
                  <a:pt x="52" y="14"/>
                </a:cubicBezTo>
                <a:cubicBezTo>
                  <a:pt x="57" y="15"/>
                  <a:pt x="57" y="15"/>
                  <a:pt x="57" y="15"/>
                </a:cubicBezTo>
                <a:cubicBezTo>
                  <a:pt x="51" y="36"/>
                  <a:pt x="42" y="36"/>
                  <a:pt x="33" y="36"/>
                </a:cubicBezTo>
                <a:cubicBezTo>
                  <a:pt x="27" y="36"/>
                  <a:pt x="20" y="36"/>
                  <a:pt x="13" y="39"/>
                </a:cubicBezTo>
                <a:cubicBezTo>
                  <a:pt x="13" y="39"/>
                  <a:pt x="13" y="40"/>
                  <a:pt x="12" y="40"/>
                </a:cubicBezTo>
                <a:cubicBezTo>
                  <a:pt x="12" y="40"/>
                  <a:pt x="12" y="40"/>
                  <a:pt x="12" y="40"/>
                </a:cubicBezTo>
                <a:close/>
                <a:moveTo>
                  <a:pt x="61" y="79"/>
                </a:moveTo>
                <a:cubicBezTo>
                  <a:pt x="75" y="79"/>
                  <a:pt x="75" y="79"/>
                  <a:pt x="75" y="79"/>
                </a:cubicBezTo>
                <a:cubicBezTo>
                  <a:pt x="75" y="27"/>
                  <a:pt x="75" y="27"/>
                  <a:pt x="75" y="27"/>
                </a:cubicBezTo>
                <a:cubicBezTo>
                  <a:pt x="61" y="43"/>
                  <a:pt x="61" y="43"/>
                  <a:pt x="61" y="43"/>
                </a:cubicBezTo>
                <a:cubicBezTo>
                  <a:pt x="61" y="79"/>
                  <a:pt x="61" y="79"/>
                  <a:pt x="61" y="79"/>
                </a:cubicBezTo>
                <a:close/>
                <a:moveTo>
                  <a:pt x="39" y="79"/>
                </a:moveTo>
                <a:cubicBezTo>
                  <a:pt x="54" y="79"/>
                  <a:pt x="54" y="79"/>
                  <a:pt x="54" y="79"/>
                </a:cubicBezTo>
                <a:cubicBezTo>
                  <a:pt x="54" y="60"/>
                  <a:pt x="54" y="60"/>
                  <a:pt x="54" y="60"/>
                </a:cubicBezTo>
                <a:cubicBezTo>
                  <a:pt x="39" y="60"/>
                  <a:pt x="39" y="60"/>
                  <a:pt x="39" y="60"/>
                </a:cubicBezTo>
                <a:cubicBezTo>
                  <a:pt x="39" y="79"/>
                  <a:pt x="39" y="79"/>
                  <a:pt x="39" y="79"/>
                </a:cubicBezTo>
                <a:close/>
                <a:moveTo>
                  <a:pt x="19" y="79"/>
                </a:moveTo>
                <a:cubicBezTo>
                  <a:pt x="33" y="79"/>
                  <a:pt x="33" y="79"/>
                  <a:pt x="33" y="79"/>
                </a:cubicBezTo>
                <a:cubicBezTo>
                  <a:pt x="33" y="52"/>
                  <a:pt x="33" y="52"/>
                  <a:pt x="33" y="52"/>
                </a:cubicBezTo>
                <a:cubicBezTo>
                  <a:pt x="19" y="52"/>
                  <a:pt x="19" y="52"/>
                  <a:pt x="19" y="52"/>
                </a:cubicBezTo>
                <a:lnTo>
                  <a:pt x="19" y="79"/>
                </a:ln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Freeform 59"/>
          <p:cNvSpPr>
            <a:spLocks noEditPoints="1"/>
          </p:cNvSpPr>
          <p:nvPr/>
        </p:nvSpPr>
        <p:spPr bwMode="auto">
          <a:xfrm>
            <a:off x="6037320" y="3351398"/>
            <a:ext cx="328613" cy="279486"/>
          </a:xfrm>
          <a:custGeom>
            <a:avLst/>
            <a:gdLst>
              <a:gd name="T0" fmla="*/ 13145 w 100"/>
              <a:gd name="T1" fmla="*/ 0 h 85"/>
              <a:gd name="T2" fmla="*/ 312182 w 100"/>
              <a:gd name="T3" fmla="*/ 0 h 85"/>
              <a:gd name="T4" fmla="*/ 328613 w 100"/>
              <a:gd name="T5" fmla="*/ 0 h 85"/>
              <a:gd name="T6" fmla="*/ 328613 w 100"/>
              <a:gd name="T7" fmla="*/ 16435 h 85"/>
              <a:gd name="T8" fmla="*/ 328613 w 100"/>
              <a:gd name="T9" fmla="*/ 184075 h 85"/>
              <a:gd name="T10" fmla="*/ 328613 w 100"/>
              <a:gd name="T11" fmla="*/ 200511 h 85"/>
              <a:gd name="T12" fmla="*/ 312182 w 100"/>
              <a:gd name="T13" fmla="*/ 200511 h 85"/>
              <a:gd name="T14" fmla="*/ 223457 w 100"/>
              <a:gd name="T15" fmla="*/ 200511 h 85"/>
              <a:gd name="T16" fmla="*/ 223457 w 100"/>
              <a:gd name="T17" fmla="*/ 256391 h 85"/>
              <a:gd name="T18" fmla="*/ 259604 w 100"/>
              <a:gd name="T19" fmla="*/ 256391 h 85"/>
              <a:gd name="T20" fmla="*/ 259604 w 100"/>
              <a:gd name="T21" fmla="*/ 279400 h 85"/>
              <a:gd name="T22" fmla="*/ 82153 w 100"/>
              <a:gd name="T23" fmla="*/ 279400 h 85"/>
              <a:gd name="T24" fmla="*/ 82153 w 100"/>
              <a:gd name="T25" fmla="*/ 256391 h 85"/>
              <a:gd name="T26" fmla="*/ 111728 w 100"/>
              <a:gd name="T27" fmla="*/ 256391 h 85"/>
              <a:gd name="T28" fmla="*/ 111728 w 100"/>
              <a:gd name="T29" fmla="*/ 200511 h 85"/>
              <a:gd name="T30" fmla="*/ 13145 w 100"/>
              <a:gd name="T31" fmla="*/ 200511 h 85"/>
              <a:gd name="T32" fmla="*/ 0 w 100"/>
              <a:gd name="T33" fmla="*/ 200511 h 85"/>
              <a:gd name="T34" fmla="*/ 0 w 100"/>
              <a:gd name="T35" fmla="*/ 184075 h 85"/>
              <a:gd name="T36" fmla="*/ 0 w 100"/>
              <a:gd name="T37" fmla="*/ 16435 h 85"/>
              <a:gd name="T38" fmla="*/ 0 w 100"/>
              <a:gd name="T39" fmla="*/ 0 h 85"/>
              <a:gd name="T40" fmla="*/ 13145 w 100"/>
              <a:gd name="T41" fmla="*/ 0 h 85"/>
              <a:gd name="T42" fmla="*/ 98584 w 100"/>
              <a:gd name="T43" fmla="*/ 78889 h 85"/>
              <a:gd name="T44" fmla="*/ 111728 w 100"/>
              <a:gd name="T45" fmla="*/ 92038 h 85"/>
              <a:gd name="T46" fmla="*/ 115015 w 100"/>
              <a:gd name="T47" fmla="*/ 88751 h 85"/>
              <a:gd name="T48" fmla="*/ 167593 w 100"/>
              <a:gd name="T49" fmla="*/ 65741 h 85"/>
              <a:gd name="T50" fmla="*/ 220171 w 100"/>
              <a:gd name="T51" fmla="*/ 88751 h 85"/>
              <a:gd name="T52" fmla="*/ 223457 w 100"/>
              <a:gd name="T53" fmla="*/ 92038 h 85"/>
              <a:gd name="T54" fmla="*/ 233315 w 100"/>
              <a:gd name="T55" fmla="*/ 78889 h 85"/>
              <a:gd name="T56" fmla="*/ 230029 w 100"/>
              <a:gd name="T57" fmla="*/ 75602 h 85"/>
              <a:gd name="T58" fmla="*/ 167593 w 100"/>
              <a:gd name="T59" fmla="*/ 46019 h 85"/>
              <a:gd name="T60" fmla="*/ 101870 w 100"/>
              <a:gd name="T61" fmla="*/ 75602 h 85"/>
              <a:gd name="T62" fmla="*/ 98584 w 100"/>
              <a:gd name="T63" fmla="*/ 78889 h 85"/>
              <a:gd name="T64" fmla="*/ 121587 w 100"/>
              <a:gd name="T65" fmla="*/ 105186 h 85"/>
              <a:gd name="T66" fmla="*/ 134731 w 100"/>
              <a:gd name="T67" fmla="*/ 118334 h 85"/>
              <a:gd name="T68" fmla="*/ 134731 w 100"/>
              <a:gd name="T69" fmla="*/ 118334 h 85"/>
              <a:gd name="T70" fmla="*/ 167593 w 100"/>
              <a:gd name="T71" fmla="*/ 101899 h 85"/>
              <a:gd name="T72" fmla="*/ 197168 w 100"/>
              <a:gd name="T73" fmla="*/ 118334 h 85"/>
              <a:gd name="T74" fmla="*/ 200454 w 100"/>
              <a:gd name="T75" fmla="*/ 118334 h 85"/>
              <a:gd name="T76" fmla="*/ 210312 w 100"/>
              <a:gd name="T77" fmla="*/ 105186 h 85"/>
              <a:gd name="T78" fmla="*/ 210312 w 100"/>
              <a:gd name="T79" fmla="*/ 105186 h 85"/>
              <a:gd name="T80" fmla="*/ 167593 w 100"/>
              <a:gd name="T81" fmla="*/ 85464 h 85"/>
              <a:gd name="T82" fmla="*/ 124873 w 100"/>
              <a:gd name="T83" fmla="*/ 105186 h 85"/>
              <a:gd name="T84" fmla="*/ 121587 w 100"/>
              <a:gd name="T85" fmla="*/ 105186 h 85"/>
              <a:gd name="T86" fmla="*/ 167593 w 100"/>
              <a:gd name="T87" fmla="*/ 121621 h 85"/>
              <a:gd name="T88" fmla="*/ 154448 w 100"/>
              <a:gd name="T89" fmla="*/ 134769 h 85"/>
              <a:gd name="T90" fmla="*/ 167593 w 100"/>
              <a:gd name="T91" fmla="*/ 147918 h 85"/>
              <a:gd name="T92" fmla="*/ 180737 w 100"/>
              <a:gd name="T93" fmla="*/ 134769 h 85"/>
              <a:gd name="T94" fmla="*/ 167593 w 100"/>
              <a:gd name="T95" fmla="*/ 121621 h 85"/>
              <a:gd name="T96" fmla="*/ 299038 w 100"/>
              <a:gd name="T97" fmla="*/ 29584 h 85"/>
              <a:gd name="T98" fmla="*/ 26289 w 100"/>
              <a:gd name="T99" fmla="*/ 29584 h 85"/>
              <a:gd name="T100" fmla="*/ 26289 w 100"/>
              <a:gd name="T101" fmla="*/ 170927 h 85"/>
              <a:gd name="T102" fmla="*/ 299038 w 100"/>
              <a:gd name="T103" fmla="*/ 170927 h 85"/>
              <a:gd name="T104" fmla="*/ 299038 w 100"/>
              <a:gd name="T105" fmla="*/ 29584 h 8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00" h="85">
                <a:moveTo>
                  <a:pt x="4" y="0"/>
                </a:moveTo>
                <a:cubicBezTo>
                  <a:pt x="95" y="0"/>
                  <a:pt x="95" y="0"/>
                  <a:pt x="95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100" y="5"/>
                  <a:pt x="100" y="5"/>
                  <a:pt x="100" y="5"/>
                </a:cubicBezTo>
                <a:cubicBezTo>
                  <a:pt x="100" y="56"/>
                  <a:pt x="100" y="56"/>
                  <a:pt x="100" y="56"/>
                </a:cubicBezTo>
                <a:cubicBezTo>
                  <a:pt x="100" y="61"/>
                  <a:pt x="100" y="61"/>
                  <a:pt x="100" y="61"/>
                </a:cubicBezTo>
                <a:cubicBezTo>
                  <a:pt x="95" y="61"/>
                  <a:pt x="95" y="61"/>
                  <a:pt x="95" y="61"/>
                </a:cubicBezTo>
                <a:cubicBezTo>
                  <a:pt x="68" y="61"/>
                  <a:pt x="68" y="61"/>
                  <a:pt x="68" y="61"/>
                </a:cubicBezTo>
                <a:cubicBezTo>
                  <a:pt x="68" y="78"/>
                  <a:pt x="68" y="78"/>
                  <a:pt x="68" y="78"/>
                </a:cubicBezTo>
                <a:cubicBezTo>
                  <a:pt x="79" y="78"/>
                  <a:pt x="79" y="78"/>
                  <a:pt x="79" y="78"/>
                </a:cubicBezTo>
                <a:cubicBezTo>
                  <a:pt x="79" y="85"/>
                  <a:pt x="79" y="85"/>
                  <a:pt x="79" y="85"/>
                </a:cubicBezTo>
                <a:cubicBezTo>
                  <a:pt x="25" y="85"/>
                  <a:pt x="25" y="85"/>
                  <a:pt x="25" y="85"/>
                </a:cubicBezTo>
                <a:cubicBezTo>
                  <a:pt x="25" y="78"/>
                  <a:pt x="25" y="78"/>
                  <a:pt x="25" y="78"/>
                </a:cubicBezTo>
                <a:cubicBezTo>
                  <a:pt x="34" y="78"/>
                  <a:pt x="34" y="78"/>
                  <a:pt x="34" y="78"/>
                </a:cubicBezTo>
                <a:cubicBezTo>
                  <a:pt x="34" y="61"/>
                  <a:pt x="34" y="61"/>
                  <a:pt x="34" y="61"/>
                </a:cubicBezTo>
                <a:cubicBezTo>
                  <a:pt x="4" y="61"/>
                  <a:pt x="4" y="61"/>
                  <a:pt x="4" y="61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"/>
                  <a:pt x="0" y="5"/>
                  <a:pt x="0" y="5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lose/>
                <a:moveTo>
                  <a:pt x="30" y="24"/>
                </a:moveTo>
                <a:cubicBezTo>
                  <a:pt x="34" y="28"/>
                  <a:pt x="34" y="28"/>
                  <a:pt x="34" y="28"/>
                </a:cubicBezTo>
                <a:cubicBezTo>
                  <a:pt x="34" y="27"/>
                  <a:pt x="34" y="27"/>
                  <a:pt x="35" y="27"/>
                </a:cubicBezTo>
                <a:cubicBezTo>
                  <a:pt x="39" y="22"/>
                  <a:pt x="45" y="20"/>
                  <a:pt x="51" y="20"/>
                </a:cubicBezTo>
                <a:cubicBezTo>
                  <a:pt x="57" y="20"/>
                  <a:pt x="63" y="22"/>
                  <a:pt x="67" y="27"/>
                </a:cubicBezTo>
                <a:cubicBezTo>
                  <a:pt x="67" y="27"/>
                  <a:pt x="68" y="28"/>
                  <a:pt x="68" y="28"/>
                </a:cubicBezTo>
                <a:cubicBezTo>
                  <a:pt x="71" y="24"/>
                  <a:pt x="71" y="24"/>
                  <a:pt x="71" y="24"/>
                </a:cubicBezTo>
                <a:cubicBezTo>
                  <a:pt x="71" y="24"/>
                  <a:pt x="71" y="23"/>
                  <a:pt x="70" y="23"/>
                </a:cubicBezTo>
                <a:cubicBezTo>
                  <a:pt x="65" y="17"/>
                  <a:pt x="58" y="14"/>
                  <a:pt x="51" y="14"/>
                </a:cubicBezTo>
                <a:cubicBezTo>
                  <a:pt x="44" y="14"/>
                  <a:pt x="37" y="17"/>
                  <a:pt x="31" y="23"/>
                </a:cubicBezTo>
                <a:cubicBezTo>
                  <a:pt x="31" y="23"/>
                  <a:pt x="31" y="24"/>
                  <a:pt x="30" y="24"/>
                </a:cubicBezTo>
                <a:close/>
                <a:moveTo>
                  <a:pt x="37" y="32"/>
                </a:moveTo>
                <a:cubicBezTo>
                  <a:pt x="41" y="36"/>
                  <a:pt x="41" y="36"/>
                  <a:pt x="41" y="36"/>
                </a:cubicBezTo>
                <a:cubicBezTo>
                  <a:pt x="41" y="36"/>
                  <a:pt x="41" y="36"/>
                  <a:pt x="41" y="36"/>
                </a:cubicBezTo>
                <a:cubicBezTo>
                  <a:pt x="44" y="33"/>
                  <a:pt x="47" y="31"/>
                  <a:pt x="51" y="31"/>
                </a:cubicBezTo>
                <a:cubicBezTo>
                  <a:pt x="54" y="31"/>
                  <a:pt x="58" y="33"/>
                  <a:pt x="60" y="36"/>
                </a:cubicBezTo>
                <a:cubicBezTo>
                  <a:pt x="61" y="36"/>
                  <a:pt x="61" y="36"/>
                  <a:pt x="61" y="36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0" y="28"/>
                  <a:pt x="56" y="26"/>
                  <a:pt x="51" y="26"/>
                </a:cubicBezTo>
                <a:cubicBezTo>
                  <a:pt x="46" y="26"/>
                  <a:pt x="41" y="28"/>
                  <a:pt x="38" y="32"/>
                </a:cubicBezTo>
                <a:cubicBezTo>
                  <a:pt x="38" y="32"/>
                  <a:pt x="37" y="32"/>
                  <a:pt x="37" y="32"/>
                </a:cubicBezTo>
                <a:close/>
                <a:moveTo>
                  <a:pt x="51" y="37"/>
                </a:moveTo>
                <a:cubicBezTo>
                  <a:pt x="49" y="37"/>
                  <a:pt x="47" y="39"/>
                  <a:pt x="47" y="41"/>
                </a:cubicBezTo>
                <a:cubicBezTo>
                  <a:pt x="47" y="43"/>
                  <a:pt x="49" y="45"/>
                  <a:pt x="51" y="45"/>
                </a:cubicBezTo>
                <a:cubicBezTo>
                  <a:pt x="54" y="45"/>
                  <a:pt x="55" y="43"/>
                  <a:pt x="55" y="41"/>
                </a:cubicBezTo>
                <a:cubicBezTo>
                  <a:pt x="55" y="39"/>
                  <a:pt x="54" y="37"/>
                  <a:pt x="51" y="37"/>
                </a:cubicBezTo>
                <a:close/>
                <a:moveTo>
                  <a:pt x="91" y="9"/>
                </a:moveTo>
                <a:cubicBezTo>
                  <a:pt x="8" y="9"/>
                  <a:pt x="8" y="9"/>
                  <a:pt x="8" y="9"/>
                </a:cubicBezTo>
                <a:cubicBezTo>
                  <a:pt x="8" y="52"/>
                  <a:pt x="8" y="52"/>
                  <a:pt x="8" y="52"/>
                </a:cubicBezTo>
                <a:cubicBezTo>
                  <a:pt x="91" y="52"/>
                  <a:pt x="91" y="52"/>
                  <a:pt x="91" y="52"/>
                </a:cubicBezTo>
                <a:lnTo>
                  <a:pt x="91" y="9"/>
                </a:ln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Freeform 60"/>
          <p:cNvSpPr>
            <a:spLocks noEditPoints="1"/>
          </p:cNvSpPr>
          <p:nvPr/>
        </p:nvSpPr>
        <p:spPr bwMode="auto">
          <a:xfrm>
            <a:off x="6059544" y="2706674"/>
            <a:ext cx="287338" cy="336654"/>
          </a:xfrm>
          <a:custGeom>
            <a:avLst/>
            <a:gdLst>
              <a:gd name="T0" fmla="*/ 188256 w 87"/>
              <a:gd name="T1" fmla="*/ 49493 h 102"/>
              <a:gd name="T2" fmla="*/ 214678 w 87"/>
              <a:gd name="T3" fmla="*/ 102285 h 102"/>
              <a:gd name="T4" fmla="*/ 204770 w 87"/>
              <a:gd name="T5" fmla="*/ 128681 h 102"/>
              <a:gd name="T6" fmla="*/ 198164 w 87"/>
              <a:gd name="T7" fmla="*/ 131980 h 102"/>
              <a:gd name="T8" fmla="*/ 165137 w 87"/>
              <a:gd name="T9" fmla="*/ 184773 h 102"/>
              <a:gd name="T10" fmla="*/ 112293 w 87"/>
              <a:gd name="T11" fmla="*/ 184773 h 102"/>
              <a:gd name="T12" fmla="*/ 82568 w 87"/>
              <a:gd name="T13" fmla="*/ 131980 h 102"/>
              <a:gd name="T14" fmla="*/ 75963 w 87"/>
              <a:gd name="T15" fmla="*/ 128681 h 102"/>
              <a:gd name="T16" fmla="*/ 66055 w 87"/>
              <a:gd name="T17" fmla="*/ 102285 h 102"/>
              <a:gd name="T18" fmla="*/ 92477 w 87"/>
              <a:gd name="T19" fmla="*/ 52792 h 102"/>
              <a:gd name="T20" fmla="*/ 62752 w 87"/>
              <a:gd name="T21" fmla="*/ 217768 h 102"/>
              <a:gd name="T22" fmla="*/ 49541 w 87"/>
              <a:gd name="T23" fmla="*/ 234265 h 102"/>
              <a:gd name="T24" fmla="*/ 62752 w 87"/>
              <a:gd name="T25" fmla="*/ 260661 h 102"/>
              <a:gd name="T26" fmla="*/ 66055 w 87"/>
              <a:gd name="T27" fmla="*/ 260661 h 102"/>
              <a:gd name="T28" fmla="*/ 69357 w 87"/>
              <a:gd name="T29" fmla="*/ 267260 h 102"/>
              <a:gd name="T30" fmla="*/ 69357 w 87"/>
              <a:gd name="T31" fmla="*/ 270560 h 102"/>
              <a:gd name="T32" fmla="*/ 75963 w 87"/>
              <a:gd name="T33" fmla="*/ 270560 h 102"/>
              <a:gd name="T34" fmla="*/ 89174 w 87"/>
              <a:gd name="T35" fmla="*/ 254062 h 102"/>
              <a:gd name="T36" fmla="*/ 66055 w 87"/>
              <a:gd name="T37" fmla="*/ 254062 h 102"/>
              <a:gd name="T38" fmla="*/ 69357 w 87"/>
              <a:gd name="T39" fmla="*/ 217768 h 102"/>
              <a:gd name="T40" fmla="*/ 145320 w 87"/>
              <a:gd name="T41" fmla="*/ 316753 h 102"/>
              <a:gd name="T42" fmla="*/ 211375 w 87"/>
              <a:gd name="T43" fmla="*/ 217768 h 102"/>
              <a:gd name="T44" fmla="*/ 211375 w 87"/>
              <a:gd name="T45" fmla="*/ 254062 h 102"/>
              <a:gd name="T46" fmla="*/ 191559 w 87"/>
              <a:gd name="T47" fmla="*/ 254062 h 102"/>
              <a:gd name="T48" fmla="*/ 204770 w 87"/>
              <a:gd name="T49" fmla="*/ 270560 h 102"/>
              <a:gd name="T50" fmla="*/ 211375 w 87"/>
              <a:gd name="T51" fmla="*/ 270560 h 102"/>
              <a:gd name="T52" fmla="*/ 211375 w 87"/>
              <a:gd name="T53" fmla="*/ 267260 h 102"/>
              <a:gd name="T54" fmla="*/ 214678 w 87"/>
              <a:gd name="T55" fmla="*/ 260661 h 102"/>
              <a:gd name="T56" fmla="*/ 217981 w 87"/>
              <a:gd name="T57" fmla="*/ 260661 h 102"/>
              <a:gd name="T58" fmla="*/ 227889 w 87"/>
              <a:gd name="T59" fmla="*/ 234265 h 102"/>
              <a:gd name="T60" fmla="*/ 217981 w 87"/>
              <a:gd name="T61" fmla="*/ 217768 h 102"/>
              <a:gd name="T62" fmla="*/ 284035 w 87"/>
              <a:gd name="T63" fmla="*/ 336550 h 102"/>
              <a:gd name="T64" fmla="*/ 39633 w 87"/>
              <a:gd name="T65" fmla="*/ 217768 h 102"/>
              <a:gd name="T66" fmla="*/ 224586 w 87"/>
              <a:gd name="T67" fmla="*/ 92386 h 102"/>
              <a:gd name="T68" fmla="*/ 158531 w 87"/>
              <a:gd name="T69" fmla="*/ 3300 h 102"/>
              <a:gd name="T70" fmla="*/ 59449 w 87"/>
              <a:gd name="T71" fmla="*/ 92386 h 102"/>
              <a:gd name="T72" fmla="*/ 52844 w 87"/>
              <a:gd name="T73" fmla="*/ 95686 h 102"/>
              <a:gd name="T74" fmla="*/ 56147 w 87"/>
              <a:gd name="T75" fmla="*/ 125381 h 102"/>
              <a:gd name="T76" fmla="*/ 79266 w 87"/>
              <a:gd name="T77" fmla="*/ 171575 h 102"/>
              <a:gd name="T78" fmla="*/ 138715 w 87"/>
              <a:gd name="T79" fmla="*/ 201270 h 102"/>
              <a:gd name="T80" fmla="*/ 198164 w 87"/>
              <a:gd name="T81" fmla="*/ 174874 h 102"/>
              <a:gd name="T82" fmla="*/ 224586 w 87"/>
              <a:gd name="T83" fmla="*/ 125381 h 102"/>
              <a:gd name="T84" fmla="*/ 227889 w 87"/>
              <a:gd name="T85" fmla="*/ 95686 h 102"/>
              <a:gd name="T86" fmla="*/ 224586 w 87"/>
              <a:gd name="T87" fmla="*/ 92386 h 10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87" h="102">
                <a:moveTo>
                  <a:pt x="28" y="16"/>
                </a:moveTo>
                <a:cubicBezTo>
                  <a:pt x="28" y="14"/>
                  <a:pt x="57" y="15"/>
                  <a:pt x="57" y="15"/>
                </a:cubicBezTo>
                <a:cubicBezTo>
                  <a:pt x="60" y="31"/>
                  <a:pt x="60" y="31"/>
                  <a:pt x="60" y="31"/>
                </a:cubicBezTo>
                <a:cubicBezTo>
                  <a:pt x="62" y="31"/>
                  <a:pt x="63" y="31"/>
                  <a:pt x="65" y="31"/>
                </a:cubicBezTo>
                <a:cubicBezTo>
                  <a:pt x="65" y="34"/>
                  <a:pt x="64" y="35"/>
                  <a:pt x="64" y="37"/>
                </a:cubicBezTo>
                <a:cubicBezTo>
                  <a:pt x="63" y="38"/>
                  <a:pt x="63" y="39"/>
                  <a:pt x="62" y="39"/>
                </a:cubicBezTo>
                <a:cubicBezTo>
                  <a:pt x="61" y="39"/>
                  <a:pt x="61" y="39"/>
                  <a:pt x="61" y="39"/>
                </a:cubicBezTo>
                <a:cubicBezTo>
                  <a:pt x="60" y="40"/>
                  <a:pt x="60" y="40"/>
                  <a:pt x="60" y="40"/>
                </a:cubicBezTo>
                <a:cubicBezTo>
                  <a:pt x="59" y="44"/>
                  <a:pt x="58" y="48"/>
                  <a:pt x="57" y="51"/>
                </a:cubicBezTo>
                <a:cubicBezTo>
                  <a:pt x="55" y="53"/>
                  <a:pt x="53" y="55"/>
                  <a:pt x="50" y="56"/>
                </a:cubicBezTo>
                <a:cubicBezTo>
                  <a:pt x="49" y="57"/>
                  <a:pt x="45" y="57"/>
                  <a:pt x="42" y="57"/>
                </a:cubicBezTo>
                <a:cubicBezTo>
                  <a:pt x="38" y="57"/>
                  <a:pt x="35" y="56"/>
                  <a:pt x="34" y="56"/>
                </a:cubicBezTo>
                <a:cubicBezTo>
                  <a:pt x="31" y="55"/>
                  <a:pt x="29" y="53"/>
                  <a:pt x="28" y="50"/>
                </a:cubicBezTo>
                <a:cubicBezTo>
                  <a:pt x="27" y="47"/>
                  <a:pt x="25" y="44"/>
                  <a:pt x="25" y="40"/>
                </a:cubicBezTo>
                <a:cubicBezTo>
                  <a:pt x="24" y="39"/>
                  <a:pt x="24" y="39"/>
                  <a:pt x="24" y="39"/>
                </a:cubicBezTo>
                <a:cubicBezTo>
                  <a:pt x="23" y="39"/>
                  <a:pt x="23" y="39"/>
                  <a:pt x="23" y="39"/>
                </a:cubicBezTo>
                <a:cubicBezTo>
                  <a:pt x="22" y="39"/>
                  <a:pt x="21" y="38"/>
                  <a:pt x="21" y="37"/>
                </a:cubicBezTo>
                <a:cubicBezTo>
                  <a:pt x="20" y="35"/>
                  <a:pt x="20" y="34"/>
                  <a:pt x="20" y="31"/>
                </a:cubicBezTo>
                <a:cubicBezTo>
                  <a:pt x="22" y="31"/>
                  <a:pt x="23" y="31"/>
                  <a:pt x="25" y="32"/>
                </a:cubicBezTo>
                <a:cubicBezTo>
                  <a:pt x="25" y="27"/>
                  <a:pt x="26" y="19"/>
                  <a:pt x="28" y="16"/>
                </a:cubicBezTo>
                <a:close/>
                <a:moveTo>
                  <a:pt x="12" y="66"/>
                </a:moveTo>
                <a:cubicBezTo>
                  <a:pt x="19" y="66"/>
                  <a:pt x="19" y="66"/>
                  <a:pt x="19" y="66"/>
                </a:cubicBezTo>
                <a:cubicBezTo>
                  <a:pt x="16" y="70"/>
                  <a:pt x="16" y="70"/>
                  <a:pt x="16" y="70"/>
                </a:cubicBezTo>
                <a:cubicBezTo>
                  <a:pt x="15" y="71"/>
                  <a:pt x="15" y="71"/>
                  <a:pt x="15" y="71"/>
                </a:cubicBezTo>
                <a:cubicBezTo>
                  <a:pt x="16" y="71"/>
                  <a:pt x="16" y="71"/>
                  <a:pt x="16" y="71"/>
                </a:cubicBezTo>
                <a:cubicBezTo>
                  <a:pt x="19" y="79"/>
                  <a:pt x="19" y="79"/>
                  <a:pt x="19" y="79"/>
                </a:cubicBezTo>
                <a:cubicBezTo>
                  <a:pt x="19" y="79"/>
                  <a:pt x="19" y="79"/>
                  <a:pt x="19" y="79"/>
                </a:cubicBezTo>
                <a:cubicBezTo>
                  <a:pt x="20" y="79"/>
                  <a:pt x="20" y="79"/>
                  <a:pt x="20" y="79"/>
                </a:cubicBezTo>
                <a:cubicBezTo>
                  <a:pt x="23" y="79"/>
                  <a:pt x="23" y="79"/>
                  <a:pt x="23" y="79"/>
                </a:cubicBezTo>
                <a:cubicBezTo>
                  <a:pt x="21" y="81"/>
                  <a:pt x="21" y="81"/>
                  <a:pt x="21" y="81"/>
                </a:cubicBezTo>
                <a:cubicBezTo>
                  <a:pt x="20" y="82"/>
                  <a:pt x="20" y="82"/>
                  <a:pt x="20" y="82"/>
                </a:cubicBezTo>
                <a:cubicBezTo>
                  <a:pt x="21" y="82"/>
                  <a:pt x="21" y="82"/>
                  <a:pt x="21" y="82"/>
                </a:cubicBezTo>
                <a:cubicBezTo>
                  <a:pt x="38" y="97"/>
                  <a:pt x="38" y="97"/>
                  <a:pt x="38" y="97"/>
                </a:cubicBezTo>
                <a:cubicBezTo>
                  <a:pt x="23" y="82"/>
                  <a:pt x="23" y="82"/>
                  <a:pt x="23" y="82"/>
                </a:cubicBezTo>
                <a:cubicBezTo>
                  <a:pt x="26" y="78"/>
                  <a:pt x="26" y="78"/>
                  <a:pt x="26" y="78"/>
                </a:cubicBezTo>
                <a:cubicBezTo>
                  <a:pt x="27" y="77"/>
                  <a:pt x="27" y="77"/>
                  <a:pt x="27" y="77"/>
                </a:cubicBezTo>
                <a:cubicBezTo>
                  <a:pt x="25" y="77"/>
                  <a:pt x="25" y="77"/>
                  <a:pt x="25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17" y="71"/>
                  <a:pt x="17" y="71"/>
                  <a:pt x="17" y="71"/>
                </a:cubicBezTo>
                <a:cubicBezTo>
                  <a:pt x="21" y="66"/>
                  <a:pt x="21" y="66"/>
                  <a:pt x="21" y="66"/>
                </a:cubicBezTo>
                <a:cubicBezTo>
                  <a:pt x="26" y="66"/>
                  <a:pt x="26" y="66"/>
                  <a:pt x="26" y="66"/>
                </a:cubicBezTo>
                <a:cubicBezTo>
                  <a:pt x="44" y="96"/>
                  <a:pt x="44" y="96"/>
                  <a:pt x="44" y="96"/>
                </a:cubicBezTo>
                <a:cubicBezTo>
                  <a:pt x="58" y="66"/>
                  <a:pt x="58" y="66"/>
                  <a:pt x="58" y="66"/>
                </a:cubicBezTo>
                <a:cubicBezTo>
                  <a:pt x="64" y="66"/>
                  <a:pt x="64" y="66"/>
                  <a:pt x="64" y="66"/>
                </a:cubicBezTo>
                <a:cubicBezTo>
                  <a:pt x="67" y="71"/>
                  <a:pt x="67" y="71"/>
                  <a:pt x="67" y="71"/>
                </a:cubicBezTo>
                <a:cubicBezTo>
                  <a:pt x="64" y="77"/>
                  <a:pt x="64" y="77"/>
                  <a:pt x="64" y="77"/>
                </a:cubicBezTo>
                <a:cubicBezTo>
                  <a:pt x="60" y="77"/>
                  <a:pt x="60" y="77"/>
                  <a:pt x="60" y="77"/>
                </a:cubicBezTo>
                <a:cubicBezTo>
                  <a:pt x="58" y="77"/>
                  <a:pt x="58" y="77"/>
                  <a:pt x="58" y="77"/>
                </a:cubicBezTo>
                <a:cubicBezTo>
                  <a:pt x="59" y="78"/>
                  <a:pt x="59" y="78"/>
                  <a:pt x="59" y="78"/>
                </a:cubicBezTo>
                <a:cubicBezTo>
                  <a:pt x="62" y="82"/>
                  <a:pt x="62" y="82"/>
                  <a:pt x="62" y="82"/>
                </a:cubicBezTo>
                <a:cubicBezTo>
                  <a:pt x="50" y="97"/>
                  <a:pt x="50" y="97"/>
                  <a:pt x="50" y="97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1"/>
                  <a:pt x="64" y="81"/>
                  <a:pt x="64" y="81"/>
                </a:cubicBezTo>
                <a:cubicBezTo>
                  <a:pt x="62" y="79"/>
                  <a:pt x="62" y="79"/>
                  <a:pt x="6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6" y="79"/>
                  <a:pt x="66" y="79"/>
                  <a:pt x="66" y="79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0"/>
                  <a:pt x="69" y="70"/>
                  <a:pt x="69" y="70"/>
                </a:cubicBezTo>
                <a:cubicBezTo>
                  <a:pt x="66" y="66"/>
                  <a:pt x="66" y="66"/>
                  <a:pt x="66" y="66"/>
                </a:cubicBezTo>
                <a:cubicBezTo>
                  <a:pt x="74" y="65"/>
                  <a:pt x="74" y="65"/>
                  <a:pt x="74" y="65"/>
                </a:cubicBezTo>
                <a:cubicBezTo>
                  <a:pt x="82" y="73"/>
                  <a:pt x="87" y="91"/>
                  <a:pt x="86" y="102"/>
                </a:cubicBezTo>
                <a:cubicBezTo>
                  <a:pt x="57" y="102"/>
                  <a:pt x="28" y="102"/>
                  <a:pt x="0" y="102"/>
                </a:cubicBezTo>
                <a:cubicBezTo>
                  <a:pt x="0" y="92"/>
                  <a:pt x="2" y="75"/>
                  <a:pt x="12" y="66"/>
                </a:cubicBezTo>
                <a:close/>
                <a:moveTo>
                  <a:pt x="68" y="28"/>
                </a:move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6" y="10"/>
                  <a:pt x="65" y="8"/>
                </a:cubicBezTo>
                <a:cubicBezTo>
                  <a:pt x="64" y="5"/>
                  <a:pt x="55" y="1"/>
                  <a:pt x="48" y="1"/>
                </a:cubicBezTo>
                <a:cubicBezTo>
                  <a:pt x="42" y="0"/>
                  <a:pt x="26" y="1"/>
                  <a:pt x="21" y="5"/>
                </a:cubicBezTo>
                <a:cubicBezTo>
                  <a:pt x="18" y="8"/>
                  <a:pt x="18" y="23"/>
                  <a:pt x="18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3"/>
                  <a:pt x="16" y="36"/>
                  <a:pt x="17" y="38"/>
                </a:cubicBezTo>
                <a:cubicBezTo>
                  <a:pt x="18" y="40"/>
                  <a:pt x="19" y="42"/>
                  <a:pt x="21" y="43"/>
                </a:cubicBezTo>
                <a:cubicBezTo>
                  <a:pt x="22" y="46"/>
                  <a:pt x="23" y="49"/>
                  <a:pt x="24" y="52"/>
                </a:cubicBezTo>
                <a:cubicBezTo>
                  <a:pt x="26" y="56"/>
                  <a:pt x="29" y="58"/>
                  <a:pt x="32" y="60"/>
                </a:cubicBezTo>
                <a:cubicBezTo>
                  <a:pt x="34" y="61"/>
                  <a:pt x="38" y="61"/>
                  <a:pt x="42" y="61"/>
                </a:cubicBezTo>
                <a:cubicBezTo>
                  <a:pt x="46" y="61"/>
                  <a:pt x="50" y="61"/>
                  <a:pt x="52" y="60"/>
                </a:cubicBezTo>
                <a:cubicBezTo>
                  <a:pt x="56" y="59"/>
                  <a:pt x="58" y="56"/>
                  <a:pt x="60" y="53"/>
                </a:cubicBezTo>
                <a:cubicBezTo>
                  <a:pt x="62" y="50"/>
                  <a:pt x="63" y="46"/>
                  <a:pt x="64" y="43"/>
                </a:cubicBezTo>
                <a:cubicBezTo>
                  <a:pt x="66" y="42"/>
                  <a:pt x="67" y="40"/>
                  <a:pt x="68" y="38"/>
                </a:cubicBezTo>
                <a:cubicBezTo>
                  <a:pt x="69" y="36"/>
                  <a:pt x="69" y="33"/>
                  <a:pt x="69" y="30"/>
                </a:cubicBezTo>
                <a:cubicBezTo>
                  <a:pt x="69" y="29"/>
                  <a:pt x="69" y="29"/>
                  <a:pt x="69" y="29"/>
                </a:cubicBez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8" y="28"/>
                  <a:pt x="68" y="28"/>
                </a:cubicBez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499383" y="2733904"/>
            <a:ext cx="4583683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建立《合同、订单、档案等管理制度》；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6557971" y="3330804"/>
            <a:ext cx="4583683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理完善采购部《供应商资料》，建立档案；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558019" y="3927704"/>
            <a:ext cx="4583683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建立《应付款明细报表》；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551082" y="4524604"/>
            <a:ext cx="4583683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完善《供应商开发与管理制度》；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725295" y="2472690"/>
            <a:ext cx="2766060" cy="2476500"/>
            <a:chOff x="1361445" y="1880800"/>
            <a:chExt cx="3254218" cy="3667900"/>
          </a:xfrm>
        </p:grpSpPr>
        <p:sp>
          <p:nvSpPr>
            <p:cNvPr id="7" name="矩形: 圆角 5"/>
            <p:cNvSpPr/>
            <p:nvPr/>
          </p:nvSpPr>
          <p:spPr>
            <a:xfrm>
              <a:off x="1361445" y="2476500"/>
              <a:ext cx="628650" cy="30722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cs typeface="+mn-ea"/>
                <a:sym typeface="+mn-lt"/>
              </a:endParaRPr>
            </a:p>
          </p:txBody>
        </p:sp>
        <p:sp>
          <p:nvSpPr>
            <p:cNvPr id="8" name="矩形: 圆角 6"/>
            <p:cNvSpPr/>
            <p:nvPr/>
          </p:nvSpPr>
          <p:spPr>
            <a:xfrm>
              <a:off x="1361445" y="3184142"/>
              <a:ext cx="628650" cy="2364558"/>
            </a:xfrm>
            <a:prstGeom prst="roundRect">
              <a:avLst/>
            </a:prstGeom>
            <a:solidFill>
              <a:srgbClr val="49B4C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cs typeface="+mn-ea"/>
                <a:sym typeface="+mn-lt"/>
              </a:endParaRPr>
            </a:p>
          </p:txBody>
        </p:sp>
        <p:sp>
          <p:nvSpPr>
            <p:cNvPr id="14" name="矩形: 圆角 7"/>
            <p:cNvSpPr/>
            <p:nvPr/>
          </p:nvSpPr>
          <p:spPr>
            <a:xfrm>
              <a:off x="2578025" y="2476500"/>
              <a:ext cx="628650" cy="30722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cs typeface="+mn-ea"/>
                <a:sym typeface="+mn-lt"/>
              </a:endParaRPr>
            </a:p>
          </p:txBody>
        </p:sp>
        <p:sp>
          <p:nvSpPr>
            <p:cNvPr id="17" name="矩形: 圆角 8"/>
            <p:cNvSpPr/>
            <p:nvPr/>
          </p:nvSpPr>
          <p:spPr>
            <a:xfrm>
              <a:off x="2578025" y="4098898"/>
              <a:ext cx="628650" cy="1449802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4" name="矩形: 圆角 9"/>
            <p:cNvSpPr/>
            <p:nvPr/>
          </p:nvSpPr>
          <p:spPr>
            <a:xfrm>
              <a:off x="3794604" y="2476500"/>
              <a:ext cx="628650" cy="30722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cs typeface="+mn-ea"/>
                <a:sym typeface="+mn-lt"/>
              </a:endParaRPr>
            </a:p>
          </p:txBody>
        </p:sp>
        <p:sp>
          <p:nvSpPr>
            <p:cNvPr id="35" name="矩形: 圆角 10"/>
            <p:cNvSpPr/>
            <p:nvPr/>
          </p:nvSpPr>
          <p:spPr>
            <a:xfrm>
              <a:off x="3794604" y="3719188"/>
              <a:ext cx="628650" cy="1829512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361445" y="1880800"/>
              <a:ext cx="821059" cy="4993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80%</a:t>
              </a: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2578024" y="1880800"/>
              <a:ext cx="821059" cy="4993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45%</a:t>
              </a: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3794604" y="1880800"/>
              <a:ext cx="821059" cy="4993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53%</a:t>
              </a:r>
            </a:p>
          </p:txBody>
        </p:sp>
      </p:grpSp>
      <p:sp>
        <p:nvSpPr>
          <p:cNvPr id="39" name="Freeform 46"/>
          <p:cNvSpPr/>
          <p:nvPr/>
        </p:nvSpPr>
        <p:spPr bwMode="auto">
          <a:xfrm>
            <a:off x="5729344" y="5169251"/>
            <a:ext cx="177800" cy="177855"/>
          </a:xfrm>
          <a:custGeom>
            <a:avLst/>
            <a:gdLst>
              <a:gd name="T0" fmla="*/ 0 w 112"/>
              <a:gd name="T1" fmla="*/ 177800 h 112"/>
              <a:gd name="T2" fmla="*/ 0 w 112"/>
              <a:gd name="T3" fmla="*/ 0 h 112"/>
              <a:gd name="T4" fmla="*/ 177800 w 112"/>
              <a:gd name="T5" fmla="*/ 0 h 112"/>
              <a:gd name="T6" fmla="*/ 0 w 112"/>
              <a:gd name="T7" fmla="*/ 177800 h 1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" h="112">
                <a:moveTo>
                  <a:pt x="0" y="112"/>
                </a:moveTo>
                <a:lnTo>
                  <a:pt x="0" y="0"/>
                </a:lnTo>
                <a:lnTo>
                  <a:pt x="112" y="0"/>
                </a:lnTo>
                <a:lnTo>
                  <a:pt x="0" y="112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Freeform 60"/>
          <p:cNvSpPr>
            <a:spLocks noEditPoints="1"/>
          </p:cNvSpPr>
          <p:nvPr/>
        </p:nvSpPr>
        <p:spPr bwMode="auto">
          <a:xfrm>
            <a:off x="6059544" y="5016804"/>
            <a:ext cx="287338" cy="336654"/>
          </a:xfrm>
          <a:custGeom>
            <a:avLst/>
            <a:gdLst>
              <a:gd name="T0" fmla="*/ 188256 w 87"/>
              <a:gd name="T1" fmla="*/ 49493 h 102"/>
              <a:gd name="T2" fmla="*/ 214678 w 87"/>
              <a:gd name="T3" fmla="*/ 102285 h 102"/>
              <a:gd name="T4" fmla="*/ 204770 w 87"/>
              <a:gd name="T5" fmla="*/ 128681 h 102"/>
              <a:gd name="T6" fmla="*/ 198164 w 87"/>
              <a:gd name="T7" fmla="*/ 131980 h 102"/>
              <a:gd name="T8" fmla="*/ 165137 w 87"/>
              <a:gd name="T9" fmla="*/ 184773 h 102"/>
              <a:gd name="T10" fmla="*/ 112293 w 87"/>
              <a:gd name="T11" fmla="*/ 184773 h 102"/>
              <a:gd name="T12" fmla="*/ 82568 w 87"/>
              <a:gd name="T13" fmla="*/ 131980 h 102"/>
              <a:gd name="T14" fmla="*/ 75963 w 87"/>
              <a:gd name="T15" fmla="*/ 128681 h 102"/>
              <a:gd name="T16" fmla="*/ 66055 w 87"/>
              <a:gd name="T17" fmla="*/ 102285 h 102"/>
              <a:gd name="T18" fmla="*/ 92477 w 87"/>
              <a:gd name="T19" fmla="*/ 52792 h 102"/>
              <a:gd name="T20" fmla="*/ 62752 w 87"/>
              <a:gd name="T21" fmla="*/ 217768 h 102"/>
              <a:gd name="T22" fmla="*/ 49541 w 87"/>
              <a:gd name="T23" fmla="*/ 234265 h 102"/>
              <a:gd name="T24" fmla="*/ 62752 w 87"/>
              <a:gd name="T25" fmla="*/ 260661 h 102"/>
              <a:gd name="T26" fmla="*/ 66055 w 87"/>
              <a:gd name="T27" fmla="*/ 260661 h 102"/>
              <a:gd name="T28" fmla="*/ 69357 w 87"/>
              <a:gd name="T29" fmla="*/ 267260 h 102"/>
              <a:gd name="T30" fmla="*/ 69357 w 87"/>
              <a:gd name="T31" fmla="*/ 270560 h 102"/>
              <a:gd name="T32" fmla="*/ 75963 w 87"/>
              <a:gd name="T33" fmla="*/ 270560 h 102"/>
              <a:gd name="T34" fmla="*/ 89174 w 87"/>
              <a:gd name="T35" fmla="*/ 254062 h 102"/>
              <a:gd name="T36" fmla="*/ 66055 w 87"/>
              <a:gd name="T37" fmla="*/ 254062 h 102"/>
              <a:gd name="T38" fmla="*/ 69357 w 87"/>
              <a:gd name="T39" fmla="*/ 217768 h 102"/>
              <a:gd name="T40" fmla="*/ 145320 w 87"/>
              <a:gd name="T41" fmla="*/ 316753 h 102"/>
              <a:gd name="T42" fmla="*/ 211375 w 87"/>
              <a:gd name="T43" fmla="*/ 217768 h 102"/>
              <a:gd name="T44" fmla="*/ 211375 w 87"/>
              <a:gd name="T45" fmla="*/ 254062 h 102"/>
              <a:gd name="T46" fmla="*/ 191559 w 87"/>
              <a:gd name="T47" fmla="*/ 254062 h 102"/>
              <a:gd name="T48" fmla="*/ 204770 w 87"/>
              <a:gd name="T49" fmla="*/ 270560 h 102"/>
              <a:gd name="T50" fmla="*/ 211375 w 87"/>
              <a:gd name="T51" fmla="*/ 270560 h 102"/>
              <a:gd name="T52" fmla="*/ 211375 w 87"/>
              <a:gd name="T53" fmla="*/ 267260 h 102"/>
              <a:gd name="T54" fmla="*/ 214678 w 87"/>
              <a:gd name="T55" fmla="*/ 260661 h 102"/>
              <a:gd name="T56" fmla="*/ 217981 w 87"/>
              <a:gd name="T57" fmla="*/ 260661 h 102"/>
              <a:gd name="T58" fmla="*/ 227889 w 87"/>
              <a:gd name="T59" fmla="*/ 234265 h 102"/>
              <a:gd name="T60" fmla="*/ 217981 w 87"/>
              <a:gd name="T61" fmla="*/ 217768 h 102"/>
              <a:gd name="T62" fmla="*/ 284035 w 87"/>
              <a:gd name="T63" fmla="*/ 336550 h 102"/>
              <a:gd name="T64" fmla="*/ 39633 w 87"/>
              <a:gd name="T65" fmla="*/ 217768 h 102"/>
              <a:gd name="T66" fmla="*/ 224586 w 87"/>
              <a:gd name="T67" fmla="*/ 92386 h 102"/>
              <a:gd name="T68" fmla="*/ 158531 w 87"/>
              <a:gd name="T69" fmla="*/ 3300 h 102"/>
              <a:gd name="T70" fmla="*/ 59449 w 87"/>
              <a:gd name="T71" fmla="*/ 92386 h 102"/>
              <a:gd name="T72" fmla="*/ 52844 w 87"/>
              <a:gd name="T73" fmla="*/ 95686 h 102"/>
              <a:gd name="T74" fmla="*/ 56147 w 87"/>
              <a:gd name="T75" fmla="*/ 125381 h 102"/>
              <a:gd name="T76" fmla="*/ 79266 w 87"/>
              <a:gd name="T77" fmla="*/ 171575 h 102"/>
              <a:gd name="T78" fmla="*/ 138715 w 87"/>
              <a:gd name="T79" fmla="*/ 201270 h 102"/>
              <a:gd name="T80" fmla="*/ 198164 w 87"/>
              <a:gd name="T81" fmla="*/ 174874 h 102"/>
              <a:gd name="T82" fmla="*/ 224586 w 87"/>
              <a:gd name="T83" fmla="*/ 125381 h 102"/>
              <a:gd name="T84" fmla="*/ 227889 w 87"/>
              <a:gd name="T85" fmla="*/ 95686 h 102"/>
              <a:gd name="T86" fmla="*/ 224586 w 87"/>
              <a:gd name="T87" fmla="*/ 92386 h 10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87" h="102">
                <a:moveTo>
                  <a:pt x="28" y="16"/>
                </a:moveTo>
                <a:cubicBezTo>
                  <a:pt x="28" y="14"/>
                  <a:pt x="57" y="15"/>
                  <a:pt x="57" y="15"/>
                </a:cubicBezTo>
                <a:cubicBezTo>
                  <a:pt x="60" y="31"/>
                  <a:pt x="60" y="31"/>
                  <a:pt x="60" y="31"/>
                </a:cubicBezTo>
                <a:cubicBezTo>
                  <a:pt x="62" y="31"/>
                  <a:pt x="63" y="31"/>
                  <a:pt x="65" y="31"/>
                </a:cubicBezTo>
                <a:cubicBezTo>
                  <a:pt x="65" y="34"/>
                  <a:pt x="64" y="35"/>
                  <a:pt x="64" y="37"/>
                </a:cubicBezTo>
                <a:cubicBezTo>
                  <a:pt x="63" y="38"/>
                  <a:pt x="63" y="39"/>
                  <a:pt x="62" y="39"/>
                </a:cubicBezTo>
                <a:cubicBezTo>
                  <a:pt x="61" y="39"/>
                  <a:pt x="61" y="39"/>
                  <a:pt x="61" y="39"/>
                </a:cubicBezTo>
                <a:cubicBezTo>
                  <a:pt x="60" y="40"/>
                  <a:pt x="60" y="40"/>
                  <a:pt x="60" y="40"/>
                </a:cubicBezTo>
                <a:cubicBezTo>
                  <a:pt x="59" y="44"/>
                  <a:pt x="58" y="48"/>
                  <a:pt x="57" y="51"/>
                </a:cubicBezTo>
                <a:cubicBezTo>
                  <a:pt x="55" y="53"/>
                  <a:pt x="53" y="55"/>
                  <a:pt x="50" y="56"/>
                </a:cubicBezTo>
                <a:cubicBezTo>
                  <a:pt x="49" y="57"/>
                  <a:pt x="45" y="57"/>
                  <a:pt x="42" y="57"/>
                </a:cubicBezTo>
                <a:cubicBezTo>
                  <a:pt x="38" y="57"/>
                  <a:pt x="35" y="56"/>
                  <a:pt x="34" y="56"/>
                </a:cubicBezTo>
                <a:cubicBezTo>
                  <a:pt x="31" y="55"/>
                  <a:pt x="29" y="53"/>
                  <a:pt x="28" y="50"/>
                </a:cubicBezTo>
                <a:cubicBezTo>
                  <a:pt x="27" y="47"/>
                  <a:pt x="25" y="44"/>
                  <a:pt x="25" y="40"/>
                </a:cubicBezTo>
                <a:cubicBezTo>
                  <a:pt x="24" y="39"/>
                  <a:pt x="24" y="39"/>
                  <a:pt x="24" y="39"/>
                </a:cubicBezTo>
                <a:cubicBezTo>
                  <a:pt x="23" y="39"/>
                  <a:pt x="23" y="39"/>
                  <a:pt x="23" y="39"/>
                </a:cubicBezTo>
                <a:cubicBezTo>
                  <a:pt x="22" y="39"/>
                  <a:pt x="21" y="38"/>
                  <a:pt x="21" y="37"/>
                </a:cubicBezTo>
                <a:cubicBezTo>
                  <a:pt x="20" y="35"/>
                  <a:pt x="20" y="34"/>
                  <a:pt x="20" y="31"/>
                </a:cubicBezTo>
                <a:cubicBezTo>
                  <a:pt x="22" y="31"/>
                  <a:pt x="23" y="31"/>
                  <a:pt x="25" y="32"/>
                </a:cubicBezTo>
                <a:cubicBezTo>
                  <a:pt x="25" y="27"/>
                  <a:pt x="26" y="19"/>
                  <a:pt x="28" y="16"/>
                </a:cubicBezTo>
                <a:close/>
                <a:moveTo>
                  <a:pt x="12" y="66"/>
                </a:moveTo>
                <a:cubicBezTo>
                  <a:pt x="19" y="66"/>
                  <a:pt x="19" y="66"/>
                  <a:pt x="19" y="66"/>
                </a:cubicBezTo>
                <a:cubicBezTo>
                  <a:pt x="16" y="70"/>
                  <a:pt x="16" y="70"/>
                  <a:pt x="16" y="70"/>
                </a:cubicBezTo>
                <a:cubicBezTo>
                  <a:pt x="15" y="71"/>
                  <a:pt x="15" y="71"/>
                  <a:pt x="15" y="71"/>
                </a:cubicBezTo>
                <a:cubicBezTo>
                  <a:pt x="16" y="71"/>
                  <a:pt x="16" y="71"/>
                  <a:pt x="16" y="71"/>
                </a:cubicBezTo>
                <a:cubicBezTo>
                  <a:pt x="19" y="79"/>
                  <a:pt x="19" y="79"/>
                  <a:pt x="19" y="79"/>
                </a:cubicBezTo>
                <a:cubicBezTo>
                  <a:pt x="19" y="79"/>
                  <a:pt x="19" y="79"/>
                  <a:pt x="19" y="79"/>
                </a:cubicBezTo>
                <a:cubicBezTo>
                  <a:pt x="20" y="79"/>
                  <a:pt x="20" y="79"/>
                  <a:pt x="20" y="79"/>
                </a:cubicBezTo>
                <a:cubicBezTo>
                  <a:pt x="23" y="79"/>
                  <a:pt x="23" y="79"/>
                  <a:pt x="23" y="79"/>
                </a:cubicBezTo>
                <a:cubicBezTo>
                  <a:pt x="21" y="81"/>
                  <a:pt x="21" y="81"/>
                  <a:pt x="21" y="81"/>
                </a:cubicBezTo>
                <a:cubicBezTo>
                  <a:pt x="20" y="82"/>
                  <a:pt x="20" y="82"/>
                  <a:pt x="20" y="82"/>
                </a:cubicBezTo>
                <a:cubicBezTo>
                  <a:pt x="21" y="82"/>
                  <a:pt x="21" y="82"/>
                  <a:pt x="21" y="82"/>
                </a:cubicBezTo>
                <a:cubicBezTo>
                  <a:pt x="38" y="97"/>
                  <a:pt x="38" y="97"/>
                  <a:pt x="38" y="97"/>
                </a:cubicBezTo>
                <a:cubicBezTo>
                  <a:pt x="23" y="82"/>
                  <a:pt x="23" y="82"/>
                  <a:pt x="23" y="82"/>
                </a:cubicBezTo>
                <a:cubicBezTo>
                  <a:pt x="26" y="78"/>
                  <a:pt x="26" y="78"/>
                  <a:pt x="26" y="78"/>
                </a:cubicBezTo>
                <a:cubicBezTo>
                  <a:pt x="27" y="77"/>
                  <a:pt x="27" y="77"/>
                  <a:pt x="27" y="77"/>
                </a:cubicBezTo>
                <a:cubicBezTo>
                  <a:pt x="25" y="77"/>
                  <a:pt x="25" y="77"/>
                  <a:pt x="25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17" y="71"/>
                  <a:pt x="17" y="71"/>
                  <a:pt x="17" y="71"/>
                </a:cubicBezTo>
                <a:cubicBezTo>
                  <a:pt x="21" y="66"/>
                  <a:pt x="21" y="66"/>
                  <a:pt x="21" y="66"/>
                </a:cubicBezTo>
                <a:cubicBezTo>
                  <a:pt x="26" y="66"/>
                  <a:pt x="26" y="66"/>
                  <a:pt x="26" y="66"/>
                </a:cubicBezTo>
                <a:cubicBezTo>
                  <a:pt x="44" y="96"/>
                  <a:pt x="44" y="96"/>
                  <a:pt x="44" y="96"/>
                </a:cubicBezTo>
                <a:cubicBezTo>
                  <a:pt x="58" y="66"/>
                  <a:pt x="58" y="66"/>
                  <a:pt x="58" y="66"/>
                </a:cubicBezTo>
                <a:cubicBezTo>
                  <a:pt x="64" y="66"/>
                  <a:pt x="64" y="66"/>
                  <a:pt x="64" y="66"/>
                </a:cubicBezTo>
                <a:cubicBezTo>
                  <a:pt x="67" y="71"/>
                  <a:pt x="67" y="71"/>
                  <a:pt x="67" y="71"/>
                </a:cubicBezTo>
                <a:cubicBezTo>
                  <a:pt x="64" y="77"/>
                  <a:pt x="64" y="77"/>
                  <a:pt x="64" y="77"/>
                </a:cubicBezTo>
                <a:cubicBezTo>
                  <a:pt x="60" y="77"/>
                  <a:pt x="60" y="77"/>
                  <a:pt x="60" y="77"/>
                </a:cubicBezTo>
                <a:cubicBezTo>
                  <a:pt x="58" y="77"/>
                  <a:pt x="58" y="77"/>
                  <a:pt x="58" y="77"/>
                </a:cubicBezTo>
                <a:cubicBezTo>
                  <a:pt x="59" y="78"/>
                  <a:pt x="59" y="78"/>
                  <a:pt x="59" y="78"/>
                </a:cubicBezTo>
                <a:cubicBezTo>
                  <a:pt x="62" y="82"/>
                  <a:pt x="62" y="82"/>
                  <a:pt x="62" y="82"/>
                </a:cubicBezTo>
                <a:cubicBezTo>
                  <a:pt x="50" y="97"/>
                  <a:pt x="50" y="97"/>
                  <a:pt x="50" y="97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1"/>
                  <a:pt x="64" y="81"/>
                  <a:pt x="64" y="81"/>
                </a:cubicBezTo>
                <a:cubicBezTo>
                  <a:pt x="62" y="79"/>
                  <a:pt x="62" y="79"/>
                  <a:pt x="6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6" y="79"/>
                  <a:pt x="66" y="79"/>
                  <a:pt x="66" y="79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0"/>
                  <a:pt x="69" y="70"/>
                  <a:pt x="69" y="70"/>
                </a:cubicBezTo>
                <a:cubicBezTo>
                  <a:pt x="66" y="66"/>
                  <a:pt x="66" y="66"/>
                  <a:pt x="66" y="66"/>
                </a:cubicBezTo>
                <a:cubicBezTo>
                  <a:pt x="74" y="65"/>
                  <a:pt x="74" y="65"/>
                  <a:pt x="74" y="65"/>
                </a:cubicBezTo>
                <a:cubicBezTo>
                  <a:pt x="82" y="73"/>
                  <a:pt x="87" y="91"/>
                  <a:pt x="86" y="102"/>
                </a:cubicBezTo>
                <a:cubicBezTo>
                  <a:pt x="57" y="102"/>
                  <a:pt x="28" y="102"/>
                  <a:pt x="0" y="102"/>
                </a:cubicBezTo>
                <a:cubicBezTo>
                  <a:pt x="0" y="92"/>
                  <a:pt x="2" y="75"/>
                  <a:pt x="12" y="66"/>
                </a:cubicBezTo>
                <a:close/>
                <a:moveTo>
                  <a:pt x="68" y="28"/>
                </a:move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6" y="10"/>
                  <a:pt x="65" y="8"/>
                </a:cubicBezTo>
                <a:cubicBezTo>
                  <a:pt x="64" y="5"/>
                  <a:pt x="55" y="1"/>
                  <a:pt x="48" y="1"/>
                </a:cubicBezTo>
                <a:cubicBezTo>
                  <a:pt x="42" y="0"/>
                  <a:pt x="26" y="1"/>
                  <a:pt x="21" y="5"/>
                </a:cubicBezTo>
                <a:cubicBezTo>
                  <a:pt x="18" y="8"/>
                  <a:pt x="18" y="23"/>
                  <a:pt x="18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3"/>
                  <a:pt x="16" y="36"/>
                  <a:pt x="17" y="38"/>
                </a:cubicBezTo>
                <a:cubicBezTo>
                  <a:pt x="18" y="40"/>
                  <a:pt x="19" y="42"/>
                  <a:pt x="21" y="43"/>
                </a:cubicBezTo>
                <a:cubicBezTo>
                  <a:pt x="22" y="46"/>
                  <a:pt x="23" y="49"/>
                  <a:pt x="24" y="52"/>
                </a:cubicBezTo>
                <a:cubicBezTo>
                  <a:pt x="26" y="56"/>
                  <a:pt x="29" y="58"/>
                  <a:pt x="32" y="60"/>
                </a:cubicBezTo>
                <a:cubicBezTo>
                  <a:pt x="34" y="61"/>
                  <a:pt x="38" y="61"/>
                  <a:pt x="42" y="61"/>
                </a:cubicBezTo>
                <a:cubicBezTo>
                  <a:pt x="46" y="61"/>
                  <a:pt x="50" y="61"/>
                  <a:pt x="52" y="60"/>
                </a:cubicBezTo>
                <a:cubicBezTo>
                  <a:pt x="56" y="59"/>
                  <a:pt x="58" y="56"/>
                  <a:pt x="60" y="53"/>
                </a:cubicBezTo>
                <a:cubicBezTo>
                  <a:pt x="62" y="50"/>
                  <a:pt x="63" y="46"/>
                  <a:pt x="64" y="43"/>
                </a:cubicBezTo>
                <a:cubicBezTo>
                  <a:pt x="66" y="42"/>
                  <a:pt x="67" y="40"/>
                  <a:pt x="68" y="38"/>
                </a:cubicBezTo>
                <a:cubicBezTo>
                  <a:pt x="69" y="36"/>
                  <a:pt x="69" y="33"/>
                  <a:pt x="69" y="30"/>
                </a:cubicBezTo>
                <a:cubicBezTo>
                  <a:pt x="69" y="29"/>
                  <a:pt x="69" y="29"/>
                  <a:pt x="69" y="29"/>
                </a:cubicBez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8" y="28"/>
                  <a:pt x="68" y="28"/>
                </a:cubicBez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6633368" y="5121504"/>
            <a:ext cx="4583683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起草采购部岗位说明书。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10" grpId="0" bldLvl="0" animBg="1"/>
      <p:bldP spid="13" grpId="0" bldLvl="0" animBg="1"/>
      <p:bldP spid="16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30" grpId="0"/>
      <p:bldP spid="31" grpId="0"/>
      <p:bldP spid="32" grpId="0"/>
      <p:bldP spid="33" grpId="0"/>
      <p:bldP spid="39" grpId="0" bldLvl="0" animBg="1"/>
      <p:bldP spid="40" grpId="0" bldLvl="0" animBg="1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矩形 56"/>
          <p:cNvSpPr/>
          <p:nvPr/>
        </p:nvSpPr>
        <p:spPr>
          <a:xfrm>
            <a:off x="1500505" y="1419860"/>
            <a:ext cx="9266555" cy="399351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3" name="组合 72"/>
          <p:cNvGrpSpPr/>
          <p:nvPr/>
        </p:nvGrpSpPr>
        <p:grpSpPr>
          <a:xfrm>
            <a:off x="117056" y="297868"/>
            <a:ext cx="2441575" cy="348615"/>
            <a:chOff x="5993400" y="1658502"/>
            <a:chExt cx="2441575" cy="348615"/>
          </a:xfrm>
          <a:effectLst>
            <a:outerShdw blurRad="101600" dist="38100" dir="2700000" algn="tl" rotWithShape="0">
              <a:prstClr val="black">
                <a:alpha val="20000"/>
              </a:prstClr>
            </a:outerShdw>
          </a:effectLst>
        </p:grpSpPr>
        <p:sp>
          <p:nvSpPr>
            <p:cNvPr id="12" name="文本框 11"/>
            <p:cNvSpPr txBox="1"/>
            <p:nvPr/>
          </p:nvSpPr>
          <p:spPr>
            <a:xfrm>
              <a:off x="5993400" y="1658502"/>
              <a:ext cx="6672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200">
                  <a:solidFill>
                    <a:srgbClr val="49B4C3"/>
                  </a:solidFill>
                  <a:effectLst/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LOGO</a:t>
              </a: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6562360" y="1669932"/>
              <a:ext cx="1872615" cy="337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cs typeface="+mn-ea"/>
                  <a:sym typeface="+mn-lt"/>
                </a:rPr>
                <a:t>输入公司名称</a:t>
              </a:r>
            </a:p>
          </p:txBody>
        </p:sp>
      </p:grpSp>
      <p:sp>
        <p:nvSpPr>
          <p:cNvPr id="9" name="PA_矩形 29"/>
          <p:cNvSpPr/>
          <p:nvPr>
            <p:custDataLst>
              <p:tags r:id="rId1"/>
            </p:custDataLst>
          </p:nvPr>
        </p:nvSpPr>
        <p:spPr>
          <a:xfrm>
            <a:off x="1973580" y="2994660"/>
            <a:ext cx="8140700" cy="8299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4800" b="1" smtClean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对工作的理解与认识</a:t>
            </a:r>
            <a:endParaRPr lang="en-US" altLang="zh-CN" sz="4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25400" dist="25400" dir="2700000" algn="tl">
                  <a:srgbClr val="000000">
                    <a:alpha val="20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5535384" y="1795764"/>
            <a:ext cx="1016854" cy="1016854"/>
          </a:xfrm>
          <a:prstGeom prst="ellipse">
            <a:avLst/>
          </a:prstGeom>
          <a:solidFill>
            <a:srgbClr val="49B4C3"/>
          </a:solidFill>
          <a:ln>
            <a:noFill/>
          </a:ln>
          <a:effectLst>
            <a:outerShdw blurRad="190500" dist="635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02</a:t>
            </a:r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4829847" y="4708779"/>
            <a:ext cx="2171390" cy="118720"/>
            <a:chOff x="3123062" y="4117778"/>
            <a:chExt cx="5417880" cy="244152"/>
          </a:xfrm>
        </p:grpSpPr>
        <p:cxnSp>
          <p:nvCxnSpPr>
            <p:cNvPr id="2" name="直接连接符 1"/>
            <p:cNvCxnSpPr/>
            <p:nvPr/>
          </p:nvCxnSpPr>
          <p:spPr>
            <a:xfrm>
              <a:off x="3123062" y="4239854"/>
              <a:ext cx="2514600" cy="0"/>
            </a:xfrm>
            <a:prstGeom prst="line">
              <a:avLst/>
            </a:prstGeom>
            <a:ln w="12700">
              <a:solidFill>
                <a:srgbClr val="28496E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菱形 57"/>
            <p:cNvSpPr/>
            <p:nvPr/>
          </p:nvSpPr>
          <p:spPr bwMode="auto">
            <a:xfrm>
              <a:off x="5759602" y="4117778"/>
              <a:ext cx="157008" cy="244152"/>
            </a:xfrm>
            <a:prstGeom prst="diamond">
              <a:avLst/>
            </a:prstGeom>
            <a:solidFill>
              <a:srgbClr val="28496E">
                <a:alpha val="70000"/>
              </a:srgb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cxnSp>
          <p:nvCxnSpPr>
            <p:cNvPr id="59" name="直接连接符 58"/>
            <p:cNvCxnSpPr/>
            <p:nvPr/>
          </p:nvCxnSpPr>
          <p:spPr>
            <a:xfrm>
              <a:off x="6026342" y="4239854"/>
              <a:ext cx="2514600" cy="0"/>
            </a:xfrm>
            <a:prstGeom prst="line">
              <a:avLst/>
            </a:prstGeom>
            <a:ln w="12700">
              <a:solidFill>
                <a:srgbClr val="28496E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PA_文本框 57"/>
          <p:cNvSpPr txBox="1"/>
          <p:nvPr>
            <p:custDataLst>
              <p:tags r:id="rId2"/>
            </p:custDataLst>
          </p:nvPr>
        </p:nvSpPr>
        <p:spPr>
          <a:xfrm>
            <a:off x="2088515" y="4006850"/>
            <a:ext cx="7909560" cy="483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A dream need to work out a summary report dream need to work out a need to work out a summary report </a:t>
            </a:r>
            <a:r>
              <a:rPr lang="en-US" altLang="zh-CN" sz="900" dirty="0" err="1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summaryA</a:t>
            </a:r>
            <a:r>
              <a:rPr lang="en-US" altLang="zh-CN" sz="900" dirty="0">
                <a:solidFill>
                  <a:schemeClr val="tx1">
                    <a:lumMod val="65000"/>
                    <a:lumOff val="35000"/>
                    <a:alpha val="82000"/>
                  </a:schemeClr>
                </a:solidFill>
                <a:cs typeface="+mn-ea"/>
                <a:sym typeface="+mn-lt"/>
              </a:rPr>
              <a:t> dream need to work out a dream need to work out a need to work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ldLvl="0" animBg="1"/>
      <p:bldP spid="57" grpId="1" animBg="1"/>
      <p:bldP spid="9" grpId="0"/>
      <p:bldP spid="43" grpId="0" bldLvl="0" animBg="1"/>
      <p:bldP spid="19" grpId="0"/>
      <p:bldP spid="1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/>
          <p:cNvGrpSpPr/>
          <p:nvPr/>
        </p:nvGrpSpPr>
        <p:grpSpPr>
          <a:xfrm>
            <a:off x="484128" y="513897"/>
            <a:ext cx="3316246" cy="769441"/>
            <a:chOff x="1201615" y="3695247"/>
            <a:chExt cx="3316246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5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048981" y="3895959"/>
              <a:ext cx="2468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对工作的理解与认识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Freeform: Shape 13"/>
          <p:cNvSpPr/>
          <p:nvPr/>
        </p:nvSpPr>
        <p:spPr>
          <a:xfrm rot="2561600">
            <a:off x="3019178" y="4647807"/>
            <a:ext cx="600655" cy="8709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397630" y="28828"/>
                </a:lnTo>
              </a:path>
            </a:pathLst>
          </a:cu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5" name="Freeform: Shape 14"/>
          <p:cNvSpPr/>
          <p:nvPr/>
        </p:nvSpPr>
        <p:spPr>
          <a:xfrm>
            <a:off x="3098767" y="3830485"/>
            <a:ext cx="667540" cy="8709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441908" y="28828"/>
                </a:lnTo>
              </a:path>
            </a:pathLst>
          </a:cu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2" name="Freeform: Shape 15"/>
          <p:cNvSpPr/>
          <p:nvPr/>
        </p:nvSpPr>
        <p:spPr>
          <a:xfrm rot="19038400">
            <a:off x="3019178" y="3013170"/>
            <a:ext cx="600625" cy="8709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397611" y="28828"/>
                </a:lnTo>
              </a:path>
            </a:pathLst>
          </a:cu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cxnSp>
        <p:nvCxnSpPr>
          <p:cNvPr id="26" name="Straight Connector 6"/>
          <p:cNvCxnSpPr/>
          <p:nvPr/>
        </p:nvCxnSpPr>
        <p:spPr>
          <a:xfrm>
            <a:off x="4086416" y="3057110"/>
            <a:ext cx="2486303" cy="3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16"/>
          <p:cNvSpPr/>
          <p:nvPr/>
        </p:nvSpPr>
        <p:spPr>
          <a:xfrm>
            <a:off x="1255395" y="2821305"/>
            <a:ext cx="1900555" cy="1900555"/>
          </a:xfrm>
          <a:prstGeom prst="ellipse">
            <a:avLst/>
          </a:prstGeom>
          <a:solidFill>
            <a:srgbClr val="49B4C3"/>
          </a:solidFill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2" name="Rectangle 1"/>
          <p:cNvSpPr/>
          <p:nvPr/>
        </p:nvSpPr>
        <p:spPr>
          <a:xfrm>
            <a:off x="4318000" y="2473960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一要认清自己，处事有原则：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1689100" y="3295015"/>
            <a:ext cx="117919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cs typeface="+mn-ea"/>
                <a:sym typeface="+mn-lt"/>
              </a:rPr>
              <a:t>找准定位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3861435" y="3292475"/>
            <a:ext cx="7091680" cy="1814830"/>
          </a:xfrm>
          <a:prstGeom prst="rect">
            <a:avLst/>
          </a:prstGeom>
          <a:noFill/>
          <a:ln>
            <a:solidFill>
              <a:srgbClr val="595959"/>
            </a:solidFill>
          </a:ln>
        </p:spPr>
        <p:txBody>
          <a:bodyPr wrap="square" rtlCol="0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找不准位置，也就找不准工作的立足点、切入点、着力点，工作起来也就找不着“感觉”。采购处于“管”与“不管”的双重位置，出于公司喉结部位，上协调供应商，下联系厂内生产。要切实把握好所应扮演的角色，把握好工作分寸，管理不巨细，参谋不决断，做事不揽权，不越权，不越位，不缺位，工作到位</a:t>
            </a:r>
          </a:p>
        </p:txBody>
      </p:sp>
      <p:sp>
        <p:nvSpPr>
          <p:cNvPr id="60" name="Freeform 60"/>
          <p:cNvSpPr>
            <a:spLocks noEditPoints="1"/>
          </p:cNvSpPr>
          <p:nvPr/>
        </p:nvSpPr>
        <p:spPr bwMode="auto">
          <a:xfrm>
            <a:off x="3932294" y="2487599"/>
            <a:ext cx="287338" cy="336654"/>
          </a:xfrm>
          <a:custGeom>
            <a:avLst/>
            <a:gdLst>
              <a:gd name="T0" fmla="*/ 188256 w 87"/>
              <a:gd name="T1" fmla="*/ 49493 h 102"/>
              <a:gd name="T2" fmla="*/ 214678 w 87"/>
              <a:gd name="T3" fmla="*/ 102285 h 102"/>
              <a:gd name="T4" fmla="*/ 204770 w 87"/>
              <a:gd name="T5" fmla="*/ 128681 h 102"/>
              <a:gd name="T6" fmla="*/ 198164 w 87"/>
              <a:gd name="T7" fmla="*/ 131980 h 102"/>
              <a:gd name="T8" fmla="*/ 165137 w 87"/>
              <a:gd name="T9" fmla="*/ 184773 h 102"/>
              <a:gd name="T10" fmla="*/ 112293 w 87"/>
              <a:gd name="T11" fmla="*/ 184773 h 102"/>
              <a:gd name="T12" fmla="*/ 82568 w 87"/>
              <a:gd name="T13" fmla="*/ 131980 h 102"/>
              <a:gd name="T14" fmla="*/ 75963 w 87"/>
              <a:gd name="T15" fmla="*/ 128681 h 102"/>
              <a:gd name="T16" fmla="*/ 66055 w 87"/>
              <a:gd name="T17" fmla="*/ 102285 h 102"/>
              <a:gd name="T18" fmla="*/ 92477 w 87"/>
              <a:gd name="T19" fmla="*/ 52792 h 102"/>
              <a:gd name="T20" fmla="*/ 62752 w 87"/>
              <a:gd name="T21" fmla="*/ 217768 h 102"/>
              <a:gd name="T22" fmla="*/ 49541 w 87"/>
              <a:gd name="T23" fmla="*/ 234265 h 102"/>
              <a:gd name="T24" fmla="*/ 62752 w 87"/>
              <a:gd name="T25" fmla="*/ 260661 h 102"/>
              <a:gd name="T26" fmla="*/ 66055 w 87"/>
              <a:gd name="T27" fmla="*/ 260661 h 102"/>
              <a:gd name="T28" fmla="*/ 69357 w 87"/>
              <a:gd name="T29" fmla="*/ 267260 h 102"/>
              <a:gd name="T30" fmla="*/ 69357 w 87"/>
              <a:gd name="T31" fmla="*/ 270560 h 102"/>
              <a:gd name="T32" fmla="*/ 75963 w 87"/>
              <a:gd name="T33" fmla="*/ 270560 h 102"/>
              <a:gd name="T34" fmla="*/ 89174 w 87"/>
              <a:gd name="T35" fmla="*/ 254062 h 102"/>
              <a:gd name="T36" fmla="*/ 66055 w 87"/>
              <a:gd name="T37" fmla="*/ 254062 h 102"/>
              <a:gd name="T38" fmla="*/ 69357 w 87"/>
              <a:gd name="T39" fmla="*/ 217768 h 102"/>
              <a:gd name="T40" fmla="*/ 145320 w 87"/>
              <a:gd name="T41" fmla="*/ 316753 h 102"/>
              <a:gd name="T42" fmla="*/ 211375 w 87"/>
              <a:gd name="T43" fmla="*/ 217768 h 102"/>
              <a:gd name="T44" fmla="*/ 211375 w 87"/>
              <a:gd name="T45" fmla="*/ 254062 h 102"/>
              <a:gd name="T46" fmla="*/ 191559 w 87"/>
              <a:gd name="T47" fmla="*/ 254062 h 102"/>
              <a:gd name="T48" fmla="*/ 204770 w 87"/>
              <a:gd name="T49" fmla="*/ 270560 h 102"/>
              <a:gd name="T50" fmla="*/ 211375 w 87"/>
              <a:gd name="T51" fmla="*/ 270560 h 102"/>
              <a:gd name="T52" fmla="*/ 211375 w 87"/>
              <a:gd name="T53" fmla="*/ 267260 h 102"/>
              <a:gd name="T54" fmla="*/ 214678 w 87"/>
              <a:gd name="T55" fmla="*/ 260661 h 102"/>
              <a:gd name="T56" fmla="*/ 217981 w 87"/>
              <a:gd name="T57" fmla="*/ 260661 h 102"/>
              <a:gd name="T58" fmla="*/ 227889 w 87"/>
              <a:gd name="T59" fmla="*/ 234265 h 102"/>
              <a:gd name="T60" fmla="*/ 217981 w 87"/>
              <a:gd name="T61" fmla="*/ 217768 h 102"/>
              <a:gd name="T62" fmla="*/ 284035 w 87"/>
              <a:gd name="T63" fmla="*/ 336550 h 102"/>
              <a:gd name="T64" fmla="*/ 39633 w 87"/>
              <a:gd name="T65" fmla="*/ 217768 h 102"/>
              <a:gd name="T66" fmla="*/ 224586 w 87"/>
              <a:gd name="T67" fmla="*/ 92386 h 102"/>
              <a:gd name="T68" fmla="*/ 158531 w 87"/>
              <a:gd name="T69" fmla="*/ 3300 h 102"/>
              <a:gd name="T70" fmla="*/ 59449 w 87"/>
              <a:gd name="T71" fmla="*/ 92386 h 102"/>
              <a:gd name="T72" fmla="*/ 52844 w 87"/>
              <a:gd name="T73" fmla="*/ 95686 h 102"/>
              <a:gd name="T74" fmla="*/ 56147 w 87"/>
              <a:gd name="T75" fmla="*/ 125381 h 102"/>
              <a:gd name="T76" fmla="*/ 79266 w 87"/>
              <a:gd name="T77" fmla="*/ 171575 h 102"/>
              <a:gd name="T78" fmla="*/ 138715 w 87"/>
              <a:gd name="T79" fmla="*/ 201270 h 102"/>
              <a:gd name="T80" fmla="*/ 198164 w 87"/>
              <a:gd name="T81" fmla="*/ 174874 h 102"/>
              <a:gd name="T82" fmla="*/ 224586 w 87"/>
              <a:gd name="T83" fmla="*/ 125381 h 102"/>
              <a:gd name="T84" fmla="*/ 227889 w 87"/>
              <a:gd name="T85" fmla="*/ 95686 h 102"/>
              <a:gd name="T86" fmla="*/ 224586 w 87"/>
              <a:gd name="T87" fmla="*/ 92386 h 10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87" h="102">
                <a:moveTo>
                  <a:pt x="28" y="16"/>
                </a:moveTo>
                <a:cubicBezTo>
                  <a:pt x="28" y="14"/>
                  <a:pt x="57" y="15"/>
                  <a:pt x="57" y="15"/>
                </a:cubicBezTo>
                <a:cubicBezTo>
                  <a:pt x="60" y="31"/>
                  <a:pt x="60" y="31"/>
                  <a:pt x="60" y="31"/>
                </a:cubicBezTo>
                <a:cubicBezTo>
                  <a:pt x="62" y="31"/>
                  <a:pt x="63" y="31"/>
                  <a:pt x="65" y="31"/>
                </a:cubicBezTo>
                <a:cubicBezTo>
                  <a:pt x="65" y="34"/>
                  <a:pt x="64" y="35"/>
                  <a:pt x="64" y="37"/>
                </a:cubicBezTo>
                <a:cubicBezTo>
                  <a:pt x="63" y="38"/>
                  <a:pt x="63" y="39"/>
                  <a:pt x="62" y="39"/>
                </a:cubicBezTo>
                <a:cubicBezTo>
                  <a:pt x="61" y="39"/>
                  <a:pt x="61" y="39"/>
                  <a:pt x="61" y="39"/>
                </a:cubicBezTo>
                <a:cubicBezTo>
                  <a:pt x="60" y="40"/>
                  <a:pt x="60" y="40"/>
                  <a:pt x="60" y="40"/>
                </a:cubicBezTo>
                <a:cubicBezTo>
                  <a:pt x="59" y="44"/>
                  <a:pt x="58" y="48"/>
                  <a:pt x="57" y="51"/>
                </a:cubicBezTo>
                <a:cubicBezTo>
                  <a:pt x="55" y="53"/>
                  <a:pt x="53" y="55"/>
                  <a:pt x="50" y="56"/>
                </a:cubicBezTo>
                <a:cubicBezTo>
                  <a:pt x="49" y="57"/>
                  <a:pt x="45" y="57"/>
                  <a:pt x="42" y="57"/>
                </a:cubicBezTo>
                <a:cubicBezTo>
                  <a:pt x="38" y="57"/>
                  <a:pt x="35" y="56"/>
                  <a:pt x="34" y="56"/>
                </a:cubicBezTo>
                <a:cubicBezTo>
                  <a:pt x="31" y="55"/>
                  <a:pt x="29" y="53"/>
                  <a:pt x="28" y="50"/>
                </a:cubicBezTo>
                <a:cubicBezTo>
                  <a:pt x="27" y="47"/>
                  <a:pt x="25" y="44"/>
                  <a:pt x="25" y="40"/>
                </a:cubicBezTo>
                <a:cubicBezTo>
                  <a:pt x="24" y="39"/>
                  <a:pt x="24" y="39"/>
                  <a:pt x="24" y="39"/>
                </a:cubicBezTo>
                <a:cubicBezTo>
                  <a:pt x="23" y="39"/>
                  <a:pt x="23" y="39"/>
                  <a:pt x="23" y="39"/>
                </a:cubicBezTo>
                <a:cubicBezTo>
                  <a:pt x="22" y="39"/>
                  <a:pt x="21" y="38"/>
                  <a:pt x="21" y="37"/>
                </a:cubicBezTo>
                <a:cubicBezTo>
                  <a:pt x="20" y="35"/>
                  <a:pt x="20" y="34"/>
                  <a:pt x="20" y="31"/>
                </a:cubicBezTo>
                <a:cubicBezTo>
                  <a:pt x="22" y="31"/>
                  <a:pt x="23" y="31"/>
                  <a:pt x="25" y="32"/>
                </a:cubicBezTo>
                <a:cubicBezTo>
                  <a:pt x="25" y="27"/>
                  <a:pt x="26" y="19"/>
                  <a:pt x="28" y="16"/>
                </a:cubicBezTo>
                <a:close/>
                <a:moveTo>
                  <a:pt x="12" y="66"/>
                </a:moveTo>
                <a:cubicBezTo>
                  <a:pt x="19" y="66"/>
                  <a:pt x="19" y="66"/>
                  <a:pt x="19" y="66"/>
                </a:cubicBezTo>
                <a:cubicBezTo>
                  <a:pt x="16" y="70"/>
                  <a:pt x="16" y="70"/>
                  <a:pt x="16" y="70"/>
                </a:cubicBezTo>
                <a:cubicBezTo>
                  <a:pt x="15" y="71"/>
                  <a:pt x="15" y="71"/>
                  <a:pt x="15" y="71"/>
                </a:cubicBezTo>
                <a:cubicBezTo>
                  <a:pt x="16" y="71"/>
                  <a:pt x="16" y="71"/>
                  <a:pt x="16" y="71"/>
                </a:cubicBezTo>
                <a:cubicBezTo>
                  <a:pt x="19" y="79"/>
                  <a:pt x="19" y="79"/>
                  <a:pt x="19" y="79"/>
                </a:cubicBezTo>
                <a:cubicBezTo>
                  <a:pt x="19" y="79"/>
                  <a:pt x="19" y="79"/>
                  <a:pt x="19" y="79"/>
                </a:cubicBezTo>
                <a:cubicBezTo>
                  <a:pt x="20" y="79"/>
                  <a:pt x="20" y="79"/>
                  <a:pt x="20" y="79"/>
                </a:cubicBezTo>
                <a:cubicBezTo>
                  <a:pt x="23" y="79"/>
                  <a:pt x="23" y="79"/>
                  <a:pt x="23" y="79"/>
                </a:cubicBezTo>
                <a:cubicBezTo>
                  <a:pt x="21" y="81"/>
                  <a:pt x="21" y="81"/>
                  <a:pt x="21" y="81"/>
                </a:cubicBezTo>
                <a:cubicBezTo>
                  <a:pt x="20" y="82"/>
                  <a:pt x="20" y="82"/>
                  <a:pt x="20" y="82"/>
                </a:cubicBezTo>
                <a:cubicBezTo>
                  <a:pt x="21" y="82"/>
                  <a:pt x="21" y="82"/>
                  <a:pt x="21" y="82"/>
                </a:cubicBezTo>
                <a:cubicBezTo>
                  <a:pt x="38" y="97"/>
                  <a:pt x="38" y="97"/>
                  <a:pt x="38" y="97"/>
                </a:cubicBezTo>
                <a:cubicBezTo>
                  <a:pt x="23" y="82"/>
                  <a:pt x="23" y="82"/>
                  <a:pt x="23" y="82"/>
                </a:cubicBezTo>
                <a:cubicBezTo>
                  <a:pt x="26" y="78"/>
                  <a:pt x="26" y="78"/>
                  <a:pt x="26" y="78"/>
                </a:cubicBezTo>
                <a:cubicBezTo>
                  <a:pt x="27" y="77"/>
                  <a:pt x="27" y="77"/>
                  <a:pt x="27" y="77"/>
                </a:cubicBezTo>
                <a:cubicBezTo>
                  <a:pt x="25" y="77"/>
                  <a:pt x="25" y="77"/>
                  <a:pt x="25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17" y="71"/>
                  <a:pt x="17" y="71"/>
                  <a:pt x="17" y="71"/>
                </a:cubicBezTo>
                <a:cubicBezTo>
                  <a:pt x="21" y="66"/>
                  <a:pt x="21" y="66"/>
                  <a:pt x="21" y="66"/>
                </a:cubicBezTo>
                <a:cubicBezTo>
                  <a:pt x="26" y="66"/>
                  <a:pt x="26" y="66"/>
                  <a:pt x="26" y="66"/>
                </a:cubicBezTo>
                <a:cubicBezTo>
                  <a:pt x="44" y="96"/>
                  <a:pt x="44" y="96"/>
                  <a:pt x="44" y="96"/>
                </a:cubicBezTo>
                <a:cubicBezTo>
                  <a:pt x="58" y="66"/>
                  <a:pt x="58" y="66"/>
                  <a:pt x="58" y="66"/>
                </a:cubicBezTo>
                <a:cubicBezTo>
                  <a:pt x="64" y="66"/>
                  <a:pt x="64" y="66"/>
                  <a:pt x="64" y="66"/>
                </a:cubicBezTo>
                <a:cubicBezTo>
                  <a:pt x="67" y="71"/>
                  <a:pt x="67" y="71"/>
                  <a:pt x="67" y="71"/>
                </a:cubicBezTo>
                <a:cubicBezTo>
                  <a:pt x="64" y="77"/>
                  <a:pt x="64" y="77"/>
                  <a:pt x="64" y="77"/>
                </a:cubicBezTo>
                <a:cubicBezTo>
                  <a:pt x="60" y="77"/>
                  <a:pt x="60" y="77"/>
                  <a:pt x="60" y="77"/>
                </a:cubicBezTo>
                <a:cubicBezTo>
                  <a:pt x="58" y="77"/>
                  <a:pt x="58" y="77"/>
                  <a:pt x="58" y="77"/>
                </a:cubicBezTo>
                <a:cubicBezTo>
                  <a:pt x="59" y="78"/>
                  <a:pt x="59" y="78"/>
                  <a:pt x="59" y="78"/>
                </a:cubicBezTo>
                <a:cubicBezTo>
                  <a:pt x="62" y="82"/>
                  <a:pt x="62" y="82"/>
                  <a:pt x="62" y="82"/>
                </a:cubicBezTo>
                <a:cubicBezTo>
                  <a:pt x="50" y="97"/>
                  <a:pt x="50" y="97"/>
                  <a:pt x="50" y="97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1"/>
                  <a:pt x="64" y="81"/>
                  <a:pt x="64" y="81"/>
                </a:cubicBezTo>
                <a:cubicBezTo>
                  <a:pt x="62" y="79"/>
                  <a:pt x="62" y="79"/>
                  <a:pt x="6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6" y="79"/>
                  <a:pt x="66" y="79"/>
                  <a:pt x="66" y="79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0"/>
                  <a:pt x="69" y="70"/>
                  <a:pt x="69" y="70"/>
                </a:cubicBezTo>
                <a:cubicBezTo>
                  <a:pt x="66" y="66"/>
                  <a:pt x="66" y="66"/>
                  <a:pt x="66" y="66"/>
                </a:cubicBezTo>
                <a:cubicBezTo>
                  <a:pt x="74" y="65"/>
                  <a:pt x="74" y="65"/>
                  <a:pt x="74" y="65"/>
                </a:cubicBezTo>
                <a:cubicBezTo>
                  <a:pt x="82" y="73"/>
                  <a:pt x="87" y="91"/>
                  <a:pt x="86" y="102"/>
                </a:cubicBezTo>
                <a:cubicBezTo>
                  <a:pt x="57" y="102"/>
                  <a:pt x="28" y="102"/>
                  <a:pt x="0" y="102"/>
                </a:cubicBezTo>
                <a:cubicBezTo>
                  <a:pt x="0" y="92"/>
                  <a:pt x="2" y="75"/>
                  <a:pt x="12" y="66"/>
                </a:cubicBezTo>
                <a:close/>
                <a:moveTo>
                  <a:pt x="68" y="28"/>
                </a:move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6" y="10"/>
                  <a:pt x="65" y="8"/>
                </a:cubicBezTo>
                <a:cubicBezTo>
                  <a:pt x="64" y="5"/>
                  <a:pt x="55" y="1"/>
                  <a:pt x="48" y="1"/>
                </a:cubicBezTo>
                <a:cubicBezTo>
                  <a:pt x="42" y="0"/>
                  <a:pt x="26" y="1"/>
                  <a:pt x="21" y="5"/>
                </a:cubicBezTo>
                <a:cubicBezTo>
                  <a:pt x="18" y="8"/>
                  <a:pt x="18" y="23"/>
                  <a:pt x="18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3"/>
                  <a:pt x="16" y="36"/>
                  <a:pt x="17" y="38"/>
                </a:cubicBezTo>
                <a:cubicBezTo>
                  <a:pt x="18" y="40"/>
                  <a:pt x="19" y="42"/>
                  <a:pt x="21" y="43"/>
                </a:cubicBezTo>
                <a:cubicBezTo>
                  <a:pt x="22" y="46"/>
                  <a:pt x="23" y="49"/>
                  <a:pt x="24" y="52"/>
                </a:cubicBezTo>
                <a:cubicBezTo>
                  <a:pt x="26" y="56"/>
                  <a:pt x="29" y="58"/>
                  <a:pt x="32" y="60"/>
                </a:cubicBezTo>
                <a:cubicBezTo>
                  <a:pt x="34" y="61"/>
                  <a:pt x="38" y="61"/>
                  <a:pt x="42" y="61"/>
                </a:cubicBezTo>
                <a:cubicBezTo>
                  <a:pt x="46" y="61"/>
                  <a:pt x="50" y="61"/>
                  <a:pt x="52" y="60"/>
                </a:cubicBezTo>
                <a:cubicBezTo>
                  <a:pt x="56" y="59"/>
                  <a:pt x="58" y="56"/>
                  <a:pt x="60" y="53"/>
                </a:cubicBezTo>
                <a:cubicBezTo>
                  <a:pt x="62" y="50"/>
                  <a:pt x="63" y="46"/>
                  <a:pt x="64" y="43"/>
                </a:cubicBezTo>
                <a:cubicBezTo>
                  <a:pt x="66" y="42"/>
                  <a:pt x="67" y="40"/>
                  <a:pt x="68" y="38"/>
                </a:cubicBezTo>
                <a:cubicBezTo>
                  <a:pt x="69" y="36"/>
                  <a:pt x="69" y="33"/>
                  <a:pt x="69" y="30"/>
                </a:cubicBezTo>
                <a:cubicBezTo>
                  <a:pt x="69" y="29"/>
                  <a:pt x="69" y="29"/>
                  <a:pt x="69" y="29"/>
                </a:cubicBez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8" y="28"/>
                  <a:pt x="68" y="28"/>
                </a:cubicBez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5" grpId="0" animBg="1"/>
      <p:bldP spid="15" grpId="1" animBg="1"/>
      <p:bldP spid="22" grpId="0" animBg="1"/>
      <p:bldP spid="22" grpId="1" animBg="1"/>
      <p:bldP spid="45" grpId="0" animBg="1"/>
      <p:bldP spid="45" grpId="1" animBg="1"/>
      <p:bldP spid="52" grpId="0"/>
      <p:bldP spid="52" grpId="1"/>
      <p:bldP spid="58" grpId="0"/>
      <p:bldP spid="58" grpId="1"/>
      <p:bldP spid="59" grpId="0" animBg="1"/>
      <p:bldP spid="59" grpId="1" animBg="1"/>
      <p:bldP spid="60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/>
          <p:cNvGrpSpPr/>
          <p:nvPr/>
        </p:nvGrpSpPr>
        <p:grpSpPr>
          <a:xfrm>
            <a:off x="484128" y="513897"/>
            <a:ext cx="3316246" cy="769441"/>
            <a:chOff x="1201615" y="3695247"/>
            <a:chExt cx="3316246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5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048981" y="3895959"/>
              <a:ext cx="2468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对工作的理解与认识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Freeform: Shape 13"/>
          <p:cNvSpPr/>
          <p:nvPr/>
        </p:nvSpPr>
        <p:spPr>
          <a:xfrm rot="2561600">
            <a:off x="3019178" y="4647807"/>
            <a:ext cx="600655" cy="8709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397630" y="28828"/>
                </a:lnTo>
              </a:path>
            </a:pathLst>
          </a:cu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5" name="Freeform: Shape 14"/>
          <p:cNvSpPr/>
          <p:nvPr/>
        </p:nvSpPr>
        <p:spPr>
          <a:xfrm>
            <a:off x="3098767" y="3830485"/>
            <a:ext cx="667540" cy="8709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441908" y="28828"/>
                </a:lnTo>
              </a:path>
            </a:pathLst>
          </a:cu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2" name="Freeform: Shape 15"/>
          <p:cNvSpPr/>
          <p:nvPr/>
        </p:nvSpPr>
        <p:spPr>
          <a:xfrm rot="19038400">
            <a:off x="3019178" y="3013170"/>
            <a:ext cx="600625" cy="8709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8828"/>
                </a:moveTo>
                <a:lnTo>
                  <a:pt x="397611" y="28828"/>
                </a:lnTo>
              </a:path>
            </a:pathLst>
          </a:cu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cxnSp>
        <p:nvCxnSpPr>
          <p:cNvPr id="26" name="Straight Connector 6"/>
          <p:cNvCxnSpPr/>
          <p:nvPr/>
        </p:nvCxnSpPr>
        <p:spPr>
          <a:xfrm>
            <a:off x="4086416" y="3057110"/>
            <a:ext cx="2486303" cy="3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16"/>
          <p:cNvSpPr/>
          <p:nvPr/>
        </p:nvSpPr>
        <p:spPr>
          <a:xfrm>
            <a:off x="1255395" y="2821305"/>
            <a:ext cx="1900555" cy="1900555"/>
          </a:xfrm>
          <a:prstGeom prst="ellipse">
            <a:avLst/>
          </a:prstGeom>
          <a:solidFill>
            <a:srgbClr val="49B4C3"/>
          </a:solidFill>
          <a:effectLst>
            <a:outerShdw blurRad="40000" dist="20000" dir="5400000" rotWithShape="0">
              <a:srgbClr val="000000">
                <a:alpha val="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2" name="Rectangle 1"/>
          <p:cNvSpPr/>
          <p:nvPr/>
        </p:nvSpPr>
        <p:spPr>
          <a:xfrm>
            <a:off x="4318000" y="2473960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二要耳聪目明，作好协调工作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1689100" y="3295015"/>
            <a:ext cx="117919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chemeClr val="bg1"/>
                </a:solidFill>
                <a:cs typeface="+mn-ea"/>
                <a:sym typeface="+mn-lt"/>
              </a:rPr>
              <a:t>协调内外</a:t>
            </a:r>
          </a:p>
        </p:txBody>
      </p:sp>
      <p:sp>
        <p:nvSpPr>
          <p:cNvPr id="59" name="文本框 58"/>
          <p:cNvSpPr txBox="1"/>
          <p:nvPr/>
        </p:nvSpPr>
        <p:spPr>
          <a:xfrm>
            <a:off x="3861435" y="3292475"/>
            <a:ext cx="7378700" cy="2245360"/>
          </a:xfrm>
          <a:prstGeom prst="rect">
            <a:avLst/>
          </a:prstGeom>
          <a:noFill/>
          <a:ln>
            <a:solidFill>
              <a:srgbClr val="595959"/>
            </a:solidFill>
          </a:ln>
        </p:spPr>
        <p:txBody>
          <a:bodyPr wrap="square" rtlCol="0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从大的方面说，采购重在协调好厂内需求、决策采购出处、搞好供方关系、督查采购产品质量、服务。对于工作异常，不仅要善于发现问题，还要认真分析问题，给领导解决问题提供决策参考。领导一旦采纳决策意见，还要制订决策备选方案。备选方案不能只是一种，要有多种方案，以便优中选优，“拍板定案”。决策制定后要采取得力措施抓落实，并及时搞好督促检查，搞好落实情况反馈，充分做好协调内外使者的角色。</a:t>
            </a:r>
          </a:p>
        </p:txBody>
      </p:sp>
      <p:sp>
        <p:nvSpPr>
          <p:cNvPr id="60" name="Freeform 60"/>
          <p:cNvSpPr>
            <a:spLocks noEditPoints="1"/>
          </p:cNvSpPr>
          <p:nvPr/>
        </p:nvSpPr>
        <p:spPr bwMode="auto">
          <a:xfrm>
            <a:off x="3932294" y="2487599"/>
            <a:ext cx="287338" cy="336654"/>
          </a:xfrm>
          <a:custGeom>
            <a:avLst/>
            <a:gdLst>
              <a:gd name="T0" fmla="*/ 188256 w 87"/>
              <a:gd name="T1" fmla="*/ 49493 h 102"/>
              <a:gd name="T2" fmla="*/ 214678 w 87"/>
              <a:gd name="T3" fmla="*/ 102285 h 102"/>
              <a:gd name="T4" fmla="*/ 204770 w 87"/>
              <a:gd name="T5" fmla="*/ 128681 h 102"/>
              <a:gd name="T6" fmla="*/ 198164 w 87"/>
              <a:gd name="T7" fmla="*/ 131980 h 102"/>
              <a:gd name="T8" fmla="*/ 165137 w 87"/>
              <a:gd name="T9" fmla="*/ 184773 h 102"/>
              <a:gd name="T10" fmla="*/ 112293 w 87"/>
              <a:gd name="T11" fmla="*/ 184773 h 102"/>
              <a:gd name="T12" fmla="*/ 82568 w 87"/>
              <a:gd name="T13" fmla="*/ 131980 h 102"/>
              <a:gd name="T14" fmla="*/ 75963 w 87"/>
              <a:gd name="T15" fmla="*/ 128681 h 102"/>
              <a:gd name="T16" fmla="*/ 66055 w 87"/>
              <a:gd name="T17" fmla="*/ 102285 h 102"/>
              <a:gd name="T18" fmla="*/ 92477 w 87"/>
              <a:gd name="T19" fmla="*/ 52792 h 102"/>
              <a:gd name="T20" fmla="*/ 62752 w 87"/>
              <a:gd name="T21" fmla="*/ 217768 h 102"/>
              <a:gd name="T22" fmla="*/ 49541 w 87"/>
              <a:gd name="T23" fmla="*/ 234265 h 102"/>
              <a:gd name="T24" fmla="*/ 62752 w 87"/>
              <a:gd name="T25" fmla="*/ 260661 h 102"/>
              <a:gd name="T26" fmla="*/ 66055 w 87"/>
              <a:gd name="T27" fmla="*/ 260661 h 102"/>
              <a:gd name="T28" fmla="*/ 69357 w 87"/>
              <a:gd name="T29" fmla="*/ 267260 h 102"/>
              <a:gd name="T30" fmla="*/ 69357 w 87"/>
              <a:gd name="T31" fmla="*/ 270560 h 102"/>
              <a:gd name="T32" fmla="*/ 75963 w 87"/>
              <a:gd name="T33" fmla="*/ 270560 h 102"/>
              <a:gd name="T34" fmla="*/ 89174 w 87"/>
              <a:gd name="T35" fmla="*/ 254062 h 102"/>
              <a:gd name="T36" fmla="*/ 66055 w 87"/>
              <a:gd name="T37" fmla="*/ 254062 h 102"/>
              <a:gd name="T38" fmla="*/ 69357 w 87"/>
              <a:gd name="T39" fmla="*/ 217768 h 102"/>
              <a:gd name="T40" fmla="*/ 145320 w 87"/>
              <a:gd name="T41" fmla="*/ 316753 h 102"/>
              <a:gd name="T42" fmla="*/ 211375 w 87"/>
              <a:gd name="T43" fmla="*/ 217768 h 102"/>
              <a:gd name="T44" fmla="*/ 211375 w 87"/>
              <a:gd name="T45" fmla="*/ 254062 h 102"/>
              <a:gd name="T46" fmla="*/ 191559 w 87"/>
              <a:gd name="T47" fmla="*/ 254062 h 102"/>
              <a:gd name="T48" fmla="*/ 204770 w 87"/>
              <a:gd name="T49" fmla="*/ 270560 h 102"/>
              <a:gd name="T50" fmla="*/ 211375 w 87"/>
              <a:gd name="T51" fmla="*/ 270560 h 102"/>
              <a:gd name="T52" fmla="*/ 211375 w 87"/>
              <a:gd name="T53" fmla="*/ 267260 h 102"/>
              <a:gd name="T54" fmla="*/ 214678 w 87"/>
              <a:gd name="T55" fmla="*/ 260661 h 102"/>
              <a:gd name="T56" fmla="*/ 217981 w 87"/>
              <a:gd name="T57" fmla="*/ 260661 h 102"/>
              <a:gd name="T58" fmla="*/ 227889 w 87"/>
              <a:gd name="T59" fmla="*/ 234265 h 102"/>
              <a:gd name="T60" fmla="*/ 217981 w 87"/>
              <a:gd name="T61" fmla="*/ 217768 h 102"/>
              <a:gd name="T62" fmla="*/ 284035 w 87"/>
              <a:gd name="T63" fmla="*/ 336550 h 102"/>
              <a:gd name="T64" fmla="*/ 39633 w 87"/>
              <a:gd name="T65" fmla="*/ 217768 h 102"/>
              <a:gd name="T66" fmla="*/ 224586 w 87"/>
              <a:gd name="T67" fmla="*/ 92386 h 102"/>
              <a:gd name="T68" fmla="*/ 158531 w 87"/>
              <a:gd name="T69" fmla="*/ 3300 h 102"/>
              <a:gd name="T70" fmla="*/ 59449 w 87"/>
              <a:gd name="T71" fmla="*/ 92386 h 102"/>
              <a:gd name="T72" fmla="*/ 52844 w 87"/>
              <a:gd name="T73" fmla="*/ 95686 h 102"/>
              <a:gd name="T74" fmla="*/ 56147 w 87"/>
              <a:gd name="T75" fmla="*/ 125381 h 102"/>
              <a:gd name="T76" fmla="*/ 79266 w 87"/>
              <a:gd name="T77" fmla="*/ 171575 h 102"/>
              <a:gd name="T78" fmla="*/ 138715 w 87"/>
              <a:gd name="T79" fmla="*/ 201270 h 102"/>
              <a:gd name="T80" fmla="*/ 198164 w 87"/>
              <a:gd name="T81" fmla="*/ 174874 h 102"/>
              <a:gd name="T82" fmla="*/ 224586 w 87"/>
              <a:gd name="T83" fmla="*/ 125381 h 102"/>
              <a:gd name="T84" fmla="*/ 227889 w 87"/>
              <a:gd name="T85" fmla="*/ 95686 h 102"/>
              <a:gd name="T86" fmla="*/ 224586 w 87"/>
              <a:gd name="T87" fmla="*/ 92386 h 10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87" h="102">
                <a:moveTo>
                  <a:pt x="28" y="16"/>
                </a:moveTo>
                <a:cubicBezTo>
                  <a:pt x="28" y="14"/>
                  <a:pt x="57" y="15"/>
                  <a:pt x="57" y="15"/>
                </a:cubicBezTo>
                <a:cubicBezTo>
                  <a:pt x="60" y="31"/>
                  <a:pt x="60" y="31"/>
                  <a:pt x="60" y="31"/>
                </a:cubicBezTo>
                <a:cubicBezTo>
                  <a:pt x="62" y="31"/>
                  <a:pt x="63" y="31"/>
                  <a:pt x="65" y="31"/>
                </a:cubicBezTo>
                <a:cubicBezTo>
                  <a:pt x="65" y="34"/>
                  <a:pt x="64" y="35"/>
                  <a:pt x="64" y="37"/>
                </a:cubicBezTo>
                <a:cubicBezTo>
                  <a:pt x="63" y="38"/>
                  <a:pt x="63" y="39"/>
                  <a:pt x="62" y="39"/>
                </a:cubicBezTo>
                <a:cubicBezTo>
                  <a:pt x="61" y="39"/>
                  <a:pt x="61" y="39"/>
                  <a:pt x="61" y="39"/>
                </a:cubicBezTo>
                <a:cubicBezTo>
                  <a:pt x="60" y="40"/>
                  <a:pt x="60" y="40"/>
                  <a:pt x="60" y="40"/>
                </a:cubicBezTo>
                <a:cubicBezTo>
                  <a:pt x="59" y="44"/>
                  <a:pt x="58" y="48"/>
                  <a:pt x="57" y="51"/>
                </a:cubicBezTo>
                <a:cubicBezTo>
                  <a:pt x="55" y="53"/>
                  <a:pt x="53" y="55"/>
                  <a:pt x="50" y="56"/>
                </a:cubicBezTo>
                <a:cubicBezTo>
                  <a:pt x="49" y="57"/>
                  <a:pt x="45" y="57"/>
                  <a:pt x="42" y="57"/>
                </a:cubicBezTo>
                <a:cubicBezTo>
                  <a:pt x="38" y="57"/>
                  <a:pt x="35" y="56"/>
                  <a:pt x="34" y="56"/>
                </a:cubicBezTo>
                <a:cubicBezTo>
                  <a:pt x="31" y="55"/>
                  <a:pt x="29" y="53"/>
                  <a:pt x="28" y="50"/>
                </a:cubicBezTo>
                <a:cubicBezTo>
                  <a:pt x="27" y="47"/>
                  <a:pt x="25" y="44"/>
                  <a:pt x="25" y="40"/>
                </a:cubicBezTo>
                <a:cubicBezTo>
                  <a:pt x="24" y="39"/>
                  <a:pt x="24" y="39"/>
                  <a:pt x="24" y="39"/>
                </a:cubicBezTo>
                <a:cubicBezTo>
                  <a:pt x="23" y="39"/>
                  <a:pt x="23" y="39"/>
                  <a:pt x="23" y="39"/>
                </a:cubicBezTo>
                <a:cubicBezTo>
                  <a:pt x="22" y="39"/>
                  <a:pt x="21" y="38"/>
                  <a:pt x="21" y="37"/>
                </a:cubicBezTo>
                <a:cubicBezTo>
                  <a:pt x="20" y="35"/>
                  <a:pt x="20" y="34"/>
                  <a:pt x="20" y="31"/>
                </a:cubicBezTo>
                <a:cubicBezTo>
                  <a:pt x="22" y="31"/>
                  <a:pt x="23" y="31"/>
                  <a:pt x="25" y="32"/>
                </a:cubicBezTo>
                <a:cubicBezTo>
                  <a:pt x="25" y="27"/>
                  <a:pt x="26" y="19"/>
                  <a:pt x="28" y="16"/>
                </a:cubicBezTo>
                <a:close/>
                <a:moveTo>
                  <a:pt x="12" y="66"/>
                </a:moveTo>
                <a:cubicBezTo>
                  <a:pt x="19" y="66"/>
                  <a:pt x="19" y="66"/>
                  <a:pt x="19" y="66"/>
                </a:cubicBezTo>
                <a:cubicBezTo>
                  <a:pt x="16" y="70"/>
                  <a:pt x="16" y="70"/>
                  <a:pt x="16" y="70"/>
                </a:cubicBezTo>
                <a:cubicBezTo>
                  <a:pt x="15" y="71"/>
                  <a:pt x="15" y="71"/>
                  <a:pt x="15" y="71"/>
                </a:cubicBezTo>
                <a:cubicBezTo>
                  <a:pt x="16" y="71"/>
                  <a:pt x="16" y="71"/>
                  <a:pt x="16" y="71"/>
                </a:cubicBezTo>
                <a:cubicBezTo>
                  <a:pt x="19" y="79"/>
                  <a:pt x="19" y="79"/>
                  <a:pt x="19" y="79"/>
                </a:cubicBezTo>
                <a:cubicBezTo>
                  <a:pt x="19" y="79"/>
                  <a:pt x="19" y="79"/>
                  <a:pt x="19" y="79"/>
                </a:cubicBezTo>
                <a:cubicBezTo>
                  <a:pt x="20" y="79"/>
                  <a:pt x="20" y="79"/>
                  <a:pt x="20" y="79"/>
                </a:cubicBezTo>
                <a:cubicBezTo>
                  <a:pt x="23" y="79"/>
                  <a:pt x="23" y="79"/>
                  <a:pt x="23" y="79"/>
                </a:cubicBezTo>
                <a:cubicBezTo>
                  <a:pt x="21" y="81"/>
                  <a:pt x="21" y="81"/>
                  <a:pt x="21" y="81"/>
                </a:cubicBezTo>
                <a:cubicBezTo>
                  <a:pt x="20" y="82"/>
                  <a:pt x="20" y="82"/>
                  <a:pt x="20" y="82"/>
                </a:cubicBezTo>
                <a:cubicBezTo>
                  <a:pt x="21" y="82"/>
                  <a:pt x="21" y="82"/>
                  <a:pt x="21" y="82"/>
                </a:cubicBezTo>
                <a:cubicBezTo>
                  <a:pt x="38" y="97"/>
                  <a:pt x="38" y="97"/>
                  <a:pt x="38" y="97"/>
                </a:cubicBezTo>
                <a:cubicBezTo>
                  <a:pt x="23" y="82"/>
                  <a:pt x="23" y="82"/>
                  <a:pt x="23" y="82"/>
                </a:cubicBezTo>
                <a:cubicBezTo>
                  <a:pt x="26" y="78"/>
                  <a:pt x="26" y="78"/>
                  <a:pt x="26" y="78"/>
                </a:cubicBezTo>
                <a:cubicBezTo>
                  <a:pt x="27" y="77"/>
                  <a:pt x="27" y="77"/>
                  <a:pt x="27" y="77"/>
                </a:cubicBezTo>
                <a:cubicBezTo>
                  <a:pt x="25" y="77"/>
                  <a:pt x="25" y="77"/>
                  <a:pt x="25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17" y="71"/>
                  <a:pt x="17" y="71"/>
                  <a:pt x="17" y="71"/>
                </a:cubicBezTo>
                <a:cubicBezTo>
                  <a:pt x="21" y="66"/>
                  <a:pt x="21" y="66"/>
                  <a:pt x="21" y="66"/>
                </a:cubicBezTo>
                <a:cubicBezTo>
                  <a:pt x="26" y="66"/>
                  <a:pt x="26" y="66"/>
                  <a:pt x="26" y="66"/>
                </a:cubicBezTo>
                <a:cubicBezTo>
                  <a:pt x="44" y="96"/>
                  <a:pt x="44" y="96"/>
                  <a:pt x="44" y="96"/>
                </a:cubicBezTo>
                <a:cubicBezTo>
                  <a:pt x="58" y="66"/>
                  <a:pt x="58" y="66"/>
                  <a:pt x="58" y="66"/>
                </a:cubicBezTo>
                <a:cubicBezTo>
                  <a:pt x="64" y="66"/>
                  <a:pt x="64" y="66"/>
                  <a:pt x="64" y="66"/>
                </a:cubicBezTo>
                <a:cubicBezTo>
                  <a:pt x="67" y="71"/>
                  <a:pt x="67" y="71"/>
                  <a:pt x="67" y="71"/>
                </a:cubicBezTo>
                <a:cubicBezTo>
                  <a:pt x="64" y="77"/>
                  <a:pt x="64" y="77"/>
                  <a:pt x="64" y="77"/>
                </a:cubicBezTo>
                <a:cubicBezTo>
                  <a:pt x="60" y="77"/>
                  <a:pt x="60" y="77"/>
                  <a:pt x="60" y="77"/>
                </a:cubicBezTo>
                <a:cubicBezTo>
                  <a:pt x="58" y="77"/>
                  <a:pt x="58" y="77"/>
                  <a:pt x="58" y="77"/>
                </a:cubicBezTo>
                <a:cubicBezTo>
                  <a:pt x="59" y="78"/>
                  <a:pt x="59" y="78"/>
                  <a:pt x="59" y="78"/>
                </a:cubicBezTo>
                <a:cubicBezTo>
                  <a:pt x="62" y="82"/>
                  <a:pt x="62" y="82"/>
                  <a:pt x="62" y="82"/>
                </a:cubicBezTo>
                <a:cubicBezTo>
                  <a:pt x="50" y="97"/>
                  <a:pt x="50" y="97"/>
                  <a:pt x="50" y="97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1"/>
                  <a:pt x="64" y="81"/>
                  <a:pt x="64" y="81"/>
                </a:cubicBezTo>
                <a:cubicBezTo>
                  <a:pt x="62" y="79"/>
                  <a:pt x="62" y="79"/>
                  <a:pt x="6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6" y="79"/>
                  <a:pt x="66" y="79"/>
                  <a:pt x="66" y="79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0"/>
                  <a:pt x="69" y="70"/>
                  <a:pt x="69" y="70"/>
                </a:cubicBezTo>
                <a:cubicBezTo>
                  <a:pt x="66" y="66"/>
                  <a:pt x="66" y="66"/>
                  <a:pt x="66" y="66"/>
                </a:cubicBezTo>
                <a:cubicBezTo>
                  <a:pt x="74" y="65"/>
                  <a:pt x="74" y="65"/>
                  <a:pt x="74" y="65"/>
                </a:cubicBezTo>
                <a:cubicBezTo>
                  <a:pt x="82" y="73"/>
                  <a:pt x="87" y="91"/>
                  <a:pt x="86" y="102"/>
                </a:cubicBezTo>
                <a:cubicBezTo>
                  <a:pt x="57" y="102"/>
                  <a:pt x="28" y="102"/>
                  <a:pt x="0" y="102"/>
                </a:cubicBezTo>
                <a:cubicBezTo>
                  <a:pt x="0" y="92"/>
                  <a:pt x="2" y="75"/>
                  <a:pt x="12" y="66"/>
                </a:cubicBezTo>
                <a:close/>
                <a:moveTo>
                  <a:pt x="68" y="28"/>
                </a:move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6" y="10"/>
                  <a:pt x="65" y="8"/>
                </a:cubicBezTo>
                <a:cubicBezTo>
                  <a:pt x="64" y="5"/>
                  <a:pt x="55" y="1"/>
                  <a:pt x="48" y="1"/>
                </a:cubicBezTo>
                <a:cubicBezTo>
                  <a:pt x="42" y="0"/>
                  <a:pt x="26" y="1"/>
                  <a:pt x="21" y="5"/>
                </a:cubicBezTo>
                <a:cubicBezTo>
                  <a:pt x="18" y="8"/>
                  <a:pt x="18" y="23"/>
                  <a:pt x="18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3"/>
                  <a:pt x="16" y="36"/>
                  <a:pt x="17" y="38"/>
                </a:cubicBezTo>
                <a:cubicBezTo>
                  <a:pt x="18" y="40"/>
                  <a:pt x="19" y="42"/>
                  <a:pt x="21" y="43"/>
                </a:cubicBezTo>
                <a:cubicBezTo>
                  <a:pt x="22" y="46"/>
                  <a:pt x="23" y="49"/>
                  <a:pt x="24" y="52"/>
                </a:cubicBezTo>
                <a:cubicBezTo>
                  <a:pt x="26" y="56"/>
                  <a:pt x="29" y="58"/>
                  <a:pt x="32" y="60"/>
                </a:cubicBezTo>
                <a:cubicBezTo>
                  <a:pt x="34" y="61"/>
                  <a:pt x="38" y="61"/>
                  <a:pt x="42" y="61"/>
                </a:cubicBezTo>
                <a:cubicBezTo>
                  <a:pt x="46" y="61"/>
                  <a:pt x="50" y="61"/>
                  <a:pt x="52" y="60"/>
                </a:cubicBezTo>
                <a:cubicBezTo>
                  <a:pt x="56" y="59"/>
                  <a:pt x="58" y="56"/>
                  <a:pt x="60" y="53"/>
                </a:cubicBezTo>
                <a:cubicBezTo>
                  <a:pt x="62" y="50"/>
                  <a:pt x="63" y="46"/>
                  <a:pt x="64" y="43"/>
                </a:cubicBezTo>
                <a:cubicBezTo>
                  <a:pt x="66" y="42"/>
                  <a:pt x="67" y="40"/>
                  <a:pt x="68" y="38"/>
                </a:cubicBezTo>
                <a:cubicBezTo>
                  <a:pt x="69" y="36"/>
                  <a:pt x="69" y="33"/>
                  <a:pt x="69" y="30"/>
                </a:cubicBezTo>
                <a:cubicBezTo>
                  <a:pt x="69" y="29"/>
                  <a:pt x="69" y="29"/>
                  <a:pt x="69" y="29"/>
                </a:cubicBez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8" y="28"/>
                  <a:pt x="68" y="28"/>
                </a:cubicBez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2" grpId="1" animBg="1"/>
      <p:bldP spid="15" grpId="0" bldLvl="0" animBg="1"/>
      <p:bldP spid="15" grpId="1" animBg="1"/>
      <p:bldP spid="22" grpId="0" bldLvl="0" animBg="1"/>
      <p:bldP spid="22" grpId="1" animBg="1"/>
      <p:bldP spid="45" grpId="0" bldLvl="0" animBg="1"/>
      <p:bldP spid="45" grpId="1" animBg="1"/>
      <p:bldP spid="52" grpId="0"/>
      <p:bldP spid="52" grpId="1"/>
      <p:bldP spid="58" grpId="0"/>
      <p:bldP spid="58" grpId="1"/>
      <p:bldP spid="59" grpId="0" bldLvl="0" animBg="1"/>
      <p:bldP spid="59" grpId="1" animBg="1"/>
      <p:bldP spid="60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组合 115"/>
          <p:cNvGrpSpPr/>
          <p:nvPr/>
        </p:nvGrpSpPr>
        <p:grpSpPr>
          <a:xfrm>
            <a:off x="484128" y="513897"/>
            <a:ext cx="3316246" cy="769441"/>
            <a:chOff x="1201615" y="3695247"/>
            <a:chExt cx="3316246" cy="769441"/>
          </a:xfrm>
        </p:grpSpPr>
        <p:sp>
          <p:nvSpPr>
            <p:cNvPr id="11" name="文本框 10"/>
            <p:cNvSpPr txBox="1"/>
            <p:nvPr/>
          </p:nvSpPr>
          <p:spPr>
            <a:xfrm>
              <a:off x="1201615" y="3695247"/>
              <a:ext cx="8451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4400" dirty="0">
                  <a:solidFill>
                    <a:srgbClr val="49B4C3"/>
                  </a:solidFill>
                  <a:effectLst>
                    <a:outerShdw blurRad="38100" dist="38100" dir="2700000" algn="tl">
                      <a:srgbClr val="000000">
                        <a:alpha val="20000"/>
                      </a:srgbClr>
                    </a:outerShdw>
                  </a:effectLst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048981" y="3895959"/>
              <a:ext cx="2468880" cy="3987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20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对工作的理解与认识</a:t>
              </a:r>
              <a:endParaRPr lang="zh-CN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5400" dist="25400" dir="2700000" algn="tl">
                    <a:srgbClr val="000000">
                      <a:alpha val="25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cxnSp>
          <p:nvCxnSpPr>
            <p:cNvPr id="115" name="直接连接符 114"/>
            <p:cNvCxnSpPr/>
            <p:nvPr/>
          </p:nvCxnSpPr>
          <p:spPr>
            <a:xfrm>
              <a:off x="2213015" y="4288247"/>
              <a:ext cx="555853" cy="0"/>
            </a:xfrm>
            <a:prstGeom prst="line">
              <a:avLst/>
            </a:prstGeom>
            <a:ln w="38100">
              <a:solidFill>
                <a:srgbClr val="49B4C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组合 3"/>
          <p:cNvGrpSpPr/>
          <p:nvPr/>
        </p:nvGrpSpPr>
        <p:grpSpPr>
          <a:xfrm>
            <a:off x="1671320" y="2272030"/>
            <a:ext cx="2545715" cy="3265170"/>
            <a:chOff x="7651891" y="1421587"/>
            <a:chExt cx="3973265" cy="5214210"/>
          </a:xfrm>
          <a:solidFill>
            <a:srgbClr val="49B4C3"/>
          </a:solidFill>
        </p:grpSpPr>
        <p:grpSp>
          <p:nvGrpSpPr>
            <p:cNvPr id="5" name="Group 19"/>
            <p:cNvGrpSpPr/>
            <p:nvPr/>
          </p:nvGrpSpPr>
          <p:grpSpPr>
            <a:xfrm>
              <a:off x="10013395" y="2867870"/>
              <a:ext cx="939840" cy="590685"/>
              <a:chOff x="686838" y="2184398"/>
              <a:chExt cx="1192213" cy="749301"/>
            </a:xfrm>
            <a:grpFill/>
          </p:grpSpPr>
          <p:sp>
            <p:nvSpPr>
              <p:cNvPr id="76" name="Freeform 7"/>
              <p:cNvSpPr>
                <a:spLocks noEditPoints="1"/>
              </p:cNvSpPr>
              <p:nvPr/>
            </p:nvSpPr>
            <p:spPr bwMode="auto">
              <a:xfrm>
                <a:off x="686838" y="2198686"/>
                <a:ext cx="609600" cy="735013"/>
              </a:xfrm>
              <a:custGeom>
                <a:avLst/>
                <a:gdLst/>
                <a:ahLst/>
                <a:cxnLst>
                  <a:cxn ang="0">
                    <a:pos x="128" y="28"/>
                  </a:cxn>
                  <a:cxn ang="0">
                    <a:pos x="94" y="16"/>
                  </a:cxn>
                  <a:cxn ang="0">
                    <a:pos x="39" y="70"/>
                  </a:cxn>
                  <a:cxn ang="0">
                    <a:pos x="40" y="80"/>
                  </a:cxn>
                  <a:cxn ang="0">
                    <a:pos x="0" y="136"/>
                  </a:cxn>
                  <a:cxn ang="0">
                    <a:pos x="59" y="195"/>
                  </a:cxn>
                  <a:cxn ang="0">
                    <a:pos x="67" y="194"/>
                  </a:cxn>
                  <a:cxn ang="0">
                    <a:pos x="162" y="194"/>
                  </a:cxn>
                  <a:cxn ang="0">
                    <a:pos x="162" y="0"/>
                  </a:cxn>
                  <a:cxn ang="0">
                    <a:pos x="128" y="28"/>
                  </a:cxn>
                  <a:cxn ang="0">
                    <a:pos x="134" y="107"/>
                  </a:cxn>
                  <a:cxn ang="0">
                    <a:pos x="134" y="106"/>
                  </a:cxn>
                  <a:cxn ang="0">
                    <a:pos x="134" y="107"/>
                  </a:cxn>
                </a:cxnLst>
                <a:rect l="0" t="0" r="r" b="b"/>
                <a:pathLst>
                  <a:path w="162" h="195">
                    <a:moveTo>
                      <a:pt x="128" y="28"/>
                    </a:moveTo>
                    <a:cubicBezTo>
                      <a:pt x="119" y="20"/>
                      <a:pt x="107" y="16"/>
                      <a:pt x="94" y="16"/>
                    </a:cubicBezTo>
                    <a:cubicBezTo>
                      <a:pt x="64" y="16"/>
                      <a:pt x="39" y="40"/>
                      <a:pt x="39" y="70"/>
                    </a:cubicBezTo>
                    <a:cubicBezTo>
                      <a:pt x="39" y="73"/>
                      <a:pt x="40" y="77"/>
                      <a:pt x="40" y="80"/>
                    </a:cubicBezTo>
                    <a:cubicBezTo>
                      <a:pt x="17" y="88"/>
                      <a:pt x="0" y="110"/>
                      <a:pt x="0" y="136"/>
                    </a:cubicBezTo>
                    <a:cubicBezTo>
                      <a:pt x="0" y="169"/>
                      <a:pt x="26" y="195"/>
                      <a:pt x="59" y="195"/>
                    </a:cubicBezTo>
                    <a:cubicBezTo>
                      <a:pt x="61" y="195"/>
                      <a:pt x="64" y="195"/>
                      <a:pt x="67" y="194"/>
                    </a:cubicBezTo>
                    <a:cubicBezTo>
                      <a:pt x="162" y="194"/>
                      <a:pt x="162" y="194"/>
                      <a:pt x="162" y="194"/>
                    </a:cubicBezTo>
                    <a:cubicBezTo>
                      <a:pt x="162" y="0"/>
                      <a:pt x="162" y="0"/>
                      <a:pt x="162" y="0"/>
                    </a:cubicBezTo>
                    <a:cubicBezTo>
                      <a:pt x="148" y="5"/>
                      <a:pt x="136" y="15"/>
                      <a:pt x="128" y="28"/>
                    </a:cubicBezTo>
                    <a:close/>
                    <a:moveTo>
                      <a:pt x="134" y="107"/>
                    </a:moveTo>
                    <a:cubicBezTo>
                      <a:pt x="134" y="107"/>
                      <a:pt x="134" y="107"/>
                      <a:pt x="134" y="106"/>
                    </a:cubicBezTo>
                    <a:cubicBezTo>
                      <a:pt x="134" y="107"/>
                      <a:pt x="134" y="107"/>
                      <a:pt x="134" y="10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7" name="Freeform 8"/>
              <p:cNvSpPr/>
              <p:nvPr/>
            </p:nvSpPr>
            <p:spPr bwMode="auto">
              <a:xfrm>
                <a:off x="1296438" y="2184398"/>
                <a:ext cx="582613" cy="749300"/>
              </a:xfrm>
              <a:custGeom>
                <a:avLst/>
                <a:gdLst/>
                <a:ahLst/>
                <a:cxnLst>
                  <a:cxn ang="0">
                    <a:pos x="90" y="65"/>
                  </a:cxn>
                  <a:cxn ang="0">
                    <a:pos x="23" y="0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198"/>
                  </a:cxn>
                  <a:cxn ang="0">
                    <a:pos x="1" y="198"/>
                  </a:cxn>
                  <a:cxn ang="0">
                    <a:pos x="81" y="198"/>
                  </a:cxn>
                  <a:cxn ang="0">
                    <a:pos x="88" y="199"/>
                  </a:cxn>
                  <a:cxn ang="0">
                    <a:pos x="155" y="132"/>
                  </a:cxn>
                  <a:cxn ang="0">
                    <a:pos x="90" y="65"/>
                  </a:cxn>
                </a:cxnLst>
                <a:rect l="0" t="0" r="r" b="b"/>
                <a:pathLst>
                  <a:path w="155" h="199">
                    <a:moveTo>
                      <a:pt x="90" y="65"/>
                    </a:moveTo>
                    <a:cubicBezTo>
                      <a:pt x="89" y="29"/>
                      <a:pt x="60" y="0"/>
                      <a:pt x="23" y="0"/>
                    </a:cubicBezTo>
                    <a:cubicBezTo>
                      <a:pt x="15" y="0"/>
                      <a:pt x="8" y="1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198"/>
                      <a:pt x="0" y="198"/>
                      <a:pt x="0" y="198"/>
                    </a:cubicBezTo>
                    <a:cubicBezTo>
                      <a:pt x="1" y="198"/>
                      <a:pt x="1" y="198"/>
                      <a:pt x="1" y="198"/>
                    </a:cubicBezTo>
                    <a:cubicBezTo>
                      <a:pt x="81" y="198"/>
                      <a:pt x="81" y="198"/>
                      <a:pt x="81" y="198"/>
                    </a:cubicBezTo>
                    <a:cubicBezTo>
                      <a:pt x="83" y="199"/>
                      <a:pt x="85" y="199"/>
                      <a:pt x="88" y="199"/>
                    </a:cubicBezTo>
                    <a:cubicBezTo>
                      <a:pt x="125" y="199"/>
                      <a:pt x="155" y="169"/>
                      <a:pt x="155" y="132"/>
                    </a:cubicBezTo>
                    <a:cubicBezTo>
                      <a:pt x="155" y="95"/>
                      <a:pt x="126" y="66"/>
                      <a:pt x="90" y="6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Group 148"/>
            <p:cNvGrpSpPr/>
            <p:nvPr/>
          </p:nvGrpSpPr>
          <p:grpSpPr>
            <a:xfrm>
              <a:off x="8977649" y="1615355"/>
              <a:ext cx="721033" cy="1779143"/>
              <a:chOff x="2000250" y="1211262"/>
              <a:chExt cx="512763" cy="1265238"/>
            </a:xfrm>
            <a:grpFill/>
          </p:grpSpPr>
          <p:grpSp>
            <p:nvGrpSpPr>
              <p:cNvPr id="51" name="Group 145"/>
              <p:cNvGrpSpPr/>
              <p:nvPr/>
            </p:nvGrpSpPr>
            <p:grpSpPr>
              <a:xfrm>
                <a:off x="2000250" y="1279525"/>
                <a:ext cx="512763" cy="1196975"/>
                <a:chOff x="2000250" y="982663"/>
                <a:chExt cx="512763" cy="1196975"/>
              </a:xfrm>
              <a:grpFill/>
            </p:grpSpPr>
            <p:sp>
              <p:nvSpPr>
                <p:cNvPr id="64" name="Oval 7"/>
                <p:cNvSpPr>
                  <a:spLocks noChangeArrowheads="1"/>
                </p:cNvSpPr>
                <p:nvPr/>
              </p:nvSpPr>
              <p:spPr bwMode="auto">
                <a:xfrm>
                  <a:off x="2192338" y="1081088"/>
                  <a:ext cx="23813" cy="25400"/>
                </a:xfrm>
                <a:prstGeom prst="ellipse">
                  <a:avLst/>
                </a:pr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Freeform 9"/>
                <p:cNvSpPr/>
                <p:nvPr/>
              </p:nvSpPr>
              <p:spPr bwMode="auto">
                <a:xfrm>
                  <a:off x="2201863" y="1497013"/>
                  <a:ext cx="58738" cy="6191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" y="5"/>
                    </a:cxn>
                    <a:cxn ang="0">
                      <a:pos x="32" y="25"/>
                    </a:cxn>
                    <a:cxn ang="0">
                      <a:pos x="10" y="36"/>
                    </a:cxn>
                    <a:cxn ang="0">
                      <a:pos x="0" y="3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6" h="38">
                      <a:moveTo>
                        <a:pt x="0" y="0"/>
                      </a:moveTo>
                      <a:cubicBezTo>
                        <a:pt x="17" y="5"/>
                        <a:pt x="17" y="5"/>
                        <a:pt x="17" y="5"/>
                      </a:cubicBezTo>
                      <a:cubicBezTo>
                        <a:pt x="27" y="8"/>
                        <a:pt x="36" y="12"/>
                        <a:pt x="32" y="25"/>
                      </a:cubicBezTo>
                      <a:cubicBezTo>
                        <a:pt x="30" y="33"/>
                        <a:pt x="20" y="38"/>
                        <a:pt x="10" y="36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0"/>
                        <a:pt x="0" y="0"/>
                        <a:pt x="0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Freeform 10"/>
                <p:cNvSpPr/>
                <p:nvPr/>
              </p:nvSpPr>
              <p:spPr bwMode="auto">
                <a:xfrm>
                  <a:off x="2197100" y="1490663"/>
                  <a:ext cx="33338" cy="14287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4" y="8"/>
                    </a:cxn>
                    <a:cxn ang="0">
                      <a:pos x="16" y="8"/>
                    </a:cxn>
                    <a:cxn ang="0">
                      <a:pos x="20" y="4"/>
                    </a:cxn>
                    <a:cxn ang="0">
                      <a:pos x="16" y="0"/>
                    </a:cxn>
                    <a:cxn ang="0">
                      <a:pos x="4" y="0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20" h="8">
                      <a:moveTo>
                        <a:pt x="0" y="4"/>
                      </a:moveTo>
                      <a:cubicBezTo>
                        <a:pt x="0" y="6"/>
                        <a:pt x="2" y="8"/>
                        <a:pt x="4" y="8"/>
                      </a:cubicBezTo>
                      <a:cubicBezTo>
                        <a:pt x="16" y="8"/>
                        <a:pt x="16" y="8"/>
                        <a:pt x="16" y="8"/>
                      </a:cubicBezTo>
                      <a:cubicBezTo>
                        <a:pt x="18" y="8"/>
                        <a:pt x="20" y="6"/>
                        <a:pt x="20" y="4"/>
                      </a:cubicBezTo>
                      <a:cubicBezTo>
                        <a:pt x="20" y="2"/>
                        <a:pt x="18" y="0"/>
                        <a:pt x="16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2"/>
                        <a:pt x="0" y="4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Freeform 16"/>
                <p:cNvSpPr/>
                <p:nvPr/>
              </p:nvSpPr>
              <p:spPr bwMode="auto">
                <a:xfrm>
                  <a:off x="2197100" y="1490663"/>
                  <a:ext cx="33338" cy="14287"/>
                </a:xfrm>
                <a:custGeom>
                  <a:avLst/>
                  <a:gdLst/>
                  <a:ahLst/>
                  <a:cxnLst>
                    <a:cxn ang="0">
                      <a:pos x="16" y="0"/>
                    </a:cxn>
                    <a:cxn ang="0">
                      <a:pos x="4" y="0"/>
                    </a:cxn>
                    <a:cxn ang="0">
                      <a:pos x="0" y="4"/>
                    </a:cxn>
                    <a:cxn ang="0">
                      <a:pos x="3" y="8"/>
                    </a:cxn>
                    <a:cxn ang="0">
                      <a:pos x="4" y="8"/>
                    </a:cxn>
                    <a:cxn ang="0">
                      <a:pos x="16" y="8"/>
                    </a:cxn>
                    <a:cxn ang="0">
                      <a:pos x="17" y="8"/>
                    </a:cxn>
                    <a:cxn ang="0">
                      <a:pos x="20" y="4"/>
                    </a:cxn>
                    <a:cxn ang="0">
                      <a:pos x="16" y="0"/>
                    </a:cxn>
                  </a:cxnLst>
                  <a:rect l="0" t="0" r="r" b="b"/>
                  <a:pathLst>
                    <a:path w="20" h="8">
                      <a:moveTo>
                        <a:pt x="16" y="0"/>
                      </a:move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6"/>
                        <a:pt x="1" y="7"/>
                        <a:pt x="3" y="8"/>
                      </a:cubicBezTo>
                      <a:cubicBezTo>
                        <a:pt x="3" y="8"/>
                        <a:pt x="4" y="8"/>
                        <a:pt x="4" y="8"/>
                      </a:cubicBezTo>
                      <a:cubicBezTo>
                        <a:pt x="16" y="8"/>
                        <a:pt x="16" y="8"/>
                        <a:pt x="16" y="8"/>
                      </a:cubicBezTo>
                      <a:cubicBezTo>
                        <a:pt x="16" y="8"/>
                        <a:pt x="17" y="8"/>
                        <a:pt x="17" y="8"/>
                      </a:cubicBezTo>
                      <a:cubicBezTo>
                        <a:pt x="19" y="7"/>
                        <a:pt x="20" y="6"/>
                        <a:pt x="20" y="4"/>
                      </a:cubicBezTo>
                      <a:cubicBezTo>
                        <a:pt x="20" y="2"/>
                        <a:pt x="18" y="0"/>
                        <a:pt x="16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Freeform 18"/>
                <p:cNvSpPr/>
                <p:nvPr/>
              </p:nvSpPr>
              <p:spPr bwMode="auto">
                <a:xfrm>
                  <a:off x="2195513" y="1081088"/>
                  <a:ext cx="19050" cy="6350"/>
                </a:xfrm>
                <a:custGeom>
                  <a:avLst/>
                  <a:gdLst/>
                  <a:ahLst/>
                  <a:cxnLst>
                    <a:cxn ang="0">
                      <a:pos x="6" y="0"/>
                    </a:cxn>
                    <a:cxn ang="0">
                      <a:pos x="0" y="4"/>
                    </a:cxn>
                    <a:cxn ang="0">
                      <a:pos x="12" y="4"/>
                    </a:cxn>
                    <a:cxn ang="0">
                      <a:pos x="6" y="0"/>
                    </a:cxn>
                  </a:cxnLst>
                  <a:rect l="0" t="0" r="r" b="b"/>
                  <a:pathLst>
                    <a:path w="12" h="4">
                      <a:moveTo>
                        <a:pt x="6" y="0"/>
                      </a:moveTo>
                      <a:cubicBezTo>
                        <a:pt x="4" y="0"/>
                        <a:pt x="2" y="1"/>
                        <a:pt x="0" y="4"/>
                      </a:cubicBezTo>
                      <a:cubicBezTo>
                        <a:pt x="12" y="4"/>
                        <a:pt x="12" y="4"/>
                        <a:pt x="12" y="4"/>
                      </a:cubicBezTo>
                      <a:cubicBezTo>
                        <a:pt x="11" y="1"/>
                        <a:pt x="8" y="0"/>
                        <a:pt x="6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Freeform 19"/>
                <p:cNvSpPr/>
                <p:nvPr/>
              </p:nvSpPr>
              <p:spPr bwMode="auto">
                <a:xfrm>
                  <a:off x="2201863" y="1504950"/>
                  <a:ext cx="42863" cy="6350"/>
                </a:xfrm>
                <a:custGeom>
                  <a:avLst/>
                  <a:gdLst/>
                  <a:ahLst/>
                  <a:cxnLst>
                    <a:cxn ang="0">
                      <a:pos x="14" y="0"/>
                    </a:cxn>
                    <a:cxn ang="0">
                      <a:pos x="13" y="0"/>
                    </a:cxn>
                    <a:cxn ang="0">
                      <a:pos x="1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26" y="4"/>
                    </a:cxn>
                    <a:cxn ang="0">
                      <a:pos x="17" y="0"/>
                    </a:cxn>
                    <a:cxn ang="0">
                      <a:pos x="14" y="0"/>
                    </a:cxn>
                  </a:cxnLst>
                  <a:rect l="0" t="0" r="r" b="b"/>
                  <a:pathLst>
                    <a:path w="26" h="4">
                      <a:moveTo>
                        <a:pt x="14" y="0"/>
                      </a:moveTo>
                      <a:cubicBezTo>
                        <a:pt x="14" y="0"/>
                        <a:pt x="13" y="0"/>
                        <a:pt x="13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0" y="0"/>
                        <a:pt x="0" y="0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26" y="4"/>
                        <a:pt x="26" y="4"/>
                        <a:pt x="26" y="4"/>
                      </a:cubicBezTo>
                      <a:cubicBezTo>
                        <a:pt x="24" y="2"/>
                        <a:pt x="20" y="1"/>
                        <a:pt x="17" y="0"/>
                      </a:cubicBezTo>
                      <a:cubicBezTo>
                        <a:pt x="14" y="0"/>
                        <a:pt x="14" y="0"/>
                        <a:pt x="14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0" name="Freeform 21"/>
                <p:cNvSpPr/>
                <p:nvPr/>
              </p:nvSpPr>
              <p:spPr bwMode="auto">
                <a:xfrm>
                  <a:off x="2192338" y="1087438"/>
                  <a:ext cx="23813" cy="19050"/>
                </a:xfrm>
                <a:custGeom>
                  <a:avLst/>
                  <a:gdLst/>
                  <a:ahLst/>
                  <a:cxnLst>
                    <a:cxn ang="0">
                      <a:pos x="13" y="0"/>
                    </a:cxn>
                    <a:cxn ang="0">
                      <a:pos x="1" y="0"/>
                    </a:cxn>
                    <a:cxn ang="0">
                      <a:pos x="0" y="4"/>
                    </a:cxn>
                    <a:cxn ang="0">
                      <a:pos x="7" y="12"/>
                    </a:cxn>
                    <a:cxn ang="0">
                      <a:pos x="14" y="4"/>
                    </a:cxn>
                    <a:cxn ang="0">
                      <a:pos x="13" y="0"/>
                    </a:cxn>
                  </a:cxnLst>
                  <a:rect l="0" t="0" r="r" b="b"/>
                  <a:pathLst>
                    <a:path w="14" h="12">
                      <a:moveTo>
                        <a:pt x="13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0" y="8"/>
                        <a:pt x="3" y="12"/>
                        <a:pt x="7" y="12"/>
                      </a:cubicBezTo>
                      <a:cubicBezTo>
                        <a:pt x="11" y="12"/>
                        <a:pt x="14" y="8"/>
                        <a:pt x="14" y="4"/>
                      </a:cubicBezTo>
                      <a:cubicBezTo>
                        <a:pt x="14" y="2"/>
                        <a:pt x="13" y="1"/>
                        <a:pt x="13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Freeform 36"/>
                <p:cNvSpPr/>
                <p:nvPr/>
              </p:nvSpPr>
              <p:spPr bwMode="auto">
                <a:xfrm>
                  <a:off x="2149475" y="1600200"/>
                  <a:ext cx="363538" cy="531812"/>
                </a:xfrm>
                <a:custGeom>
                  <a:avLst/>
                  <a:gdLst/>
                  <a:ahLst/>
                  <a:cxnLst>
                    <a:cxn ang="0">
                      <a:pos x="128" y="222"/>
                    </a:cxn>
                    <a:cxn ang="0">
                      <a:pos x="126" y="256"/>
                    </a:cxn>
                    <a:cxn ang="0">
                      <a:pos x="218" y="256"/>
                    </a:cxn>
                    <a:cxn ang="0">
                      <a:pos x="181" y="224"/>
                    </a:cxn>
                    <a:cxn ang="0">
                      <a:pos x="208" y="110"/>
                    </a:cxn>
                    <a:cxn ang="0">
                      <a:pos x="143" y="4"/>
                    </a:cxn>
                    <a:cxn ang="0">
                      <a:pos x="39" y="7"/>
                    </a:cxn>
                    <a:cxn ang="0">
                      <a:pos x="0" y="0"/>
                    </a:cxn>
                    <a:cxn ang="0">
                      <a:pos x="9" y="38"/>
                    </a:cxn>
                    <a:cxn ang="0">
                      <a:pos x="35" y="180"/>
                    </a:cxn>
                    <a:cxn ang="0">
                      <a:pos x="37" y="320"/>
                    </a:cxn>
                    <a:cxn ang="0">
                      <a:pos x="84" y="320"/>
                    </a:cxn>
                    <a:cxn ang="0">
                      <a:pos x="93" y="188"/>
                    </a:cxn>
                    <a:cxn ang="0">
                      <a:pos x="87" y="64"/>
                    </a:cxn>
                    <a:cxn ang="0">
                      <a:pos x="145" y="110"/>
                    </a:cxn>
                    <a:cxn ang="0">
                      <a:pos x="129" y="222"/>
                    </a:cxn>
                    <a:cxn ang="0">
                      <a:pos x="128" y="222"/>
                    </a:cxn>
                  </a:cxnLst>
                  <a:rect l="0" t="0" r="r" b="b"/>
                  <a:pathLst>
                    <a:path w="218" h="320">
                      <a:moveTo>
                        <a:pt x="128" y="222"/>
                      </a:moveTo>
                      <a:cubicBezTo>
                        <a:pt x="126" y="256"/>
                        <a:pt x="126" y="256"/>
                        <a:pt x="126" y="256"/>
                      </a:cubicBezTo>
                      <a:cubicBezTo>
                        <a:pt x="218" y="256"/>
                        <a:pt x="218" y="256"/>
                        <a:pt x="218" y="256"/>
                      </a:cubicBezTo>
                      <a:cubicBezTo>
                        <a:pt x="218" y="256"/>
                        <a:pt x="210" y="230"/>
                        <a:pt x="181" y="224"/>
                      </a:cubicBezTo>
                      <a:cubicBezTo>
                        <a:pt x="208" y="110"/>
                        <a:pt x="208" y="110"/>
                        <a:pt x="208" y="110"/>
                      </a:cubicBezTo>
                      <a:cubicBezTo>
                        <a:pt x="190" y="59"/>
                        <a:pt x="143" y="4"/>
                        <a:pt x="143" y="4"/>
                      </a:cubicBezTo>
                      <a:cubicBezTo>
                        <a:pt x="39" y="7"/>
                        <a:pt x="39" y="7"/>
                        <a:pt x="39" y="7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8" y="34"/>
                        <a:pt x="9" y="38"/>
                      </a:cubicBezTo>
                      <a:cubicBezTo>
                        <a:pt x="18" y="76"/>
                        <a:pt x="30" y="137"/>
                        <a:pt x="35" y="180"/>
                      </a:cubicBezTo>
                      <a:cubicBezTo>
                        <a:pt x="40" y="214"/>
                        <a:pt x="37" y="320"/>
                        <a:pt x="37" y="320"/>
                      </a:cubicBezTo>
                      <a:cubicBezTo>
                        <a:pt x="84" y="320"/>
                        <a:pt x="84" y="320"/>
                        <a:pt x="84" y="320"/>
                      </a:cubicBezTo>
                      <a:cubicBezTo>
                        <a:pt x="84" y="320"/>
                        <a:pt x="93" y="225"/>
                        <a:pt x="93" y="188"/>
                      </a:cubicBezTo>
                      <a:cubicBezTo>
                        <a:pt x="93" y="168"/>
                        <a:pt x="90" y="108"/>
                        <a:pt x="87" y="64"/>
                      </a:cubicBezTo>
                      <a:cubicBezTo>
                        <a:pt x="145" y="110"/>
                        <a:pt x="145" y="110"/>
                        <a:pt x="145" y="110"/>
                      </a:cubicBezTo>
                      <a:cubicBezTo>
                        <a:pt x="145" y="151"/>
                        <a:pt x="131" y="212"/>
                        <a:pt x="129" y="222"/>
                      </a:cubicBezTo>
                      <a:lnTo>
                        <a:pt x="128" y="2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2" name="Freeform 37"/>
                <p:cNvSpPr/>
                <p:nvPr/>
              </p:nvSpPr>
              <p:spPr bwMode="auto">
                <a:xfrm>
                  <a:off x="2208213" y="2132013"/>
                  <a:ext cx="149225" cy="47625"/>
                </a:xfrm>
                <a:custGeom>
                  <a:avLst/>
                  <a:gdLst/>
                  <a:ahLst/>
                  <a:cxnLst>
                    <a:cxn ang="0">
                      <a:pos x="53" y="0"/>
                    </a:cxn>
                    <a:cxn ang="0">
                      <a:pos x="0" y="0"/>
                    </a:cxn>
                    <a:cxn ang="0">
                      <a:pos x="0" y="29"/>
                    </a:cxn>
                    <a:cxn ang="0">
                      <a:pos x="83" y="29"/>
                    </a:cxn>
                    <a:cxn ang="0">
                      <a:pos x="53" y="0"/>
                    </a:cxn>
                  </a:cxnLst>
                  <a:rect l="0" t="0" r="r" b="b"/>
                  <a:pathLst>
                    <a:path w="90" h="29">
                      <a:moveTo>
                        <a:pt x="53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9"/>
                        <a:pt x="0" y="29"/>
                        <a:pt x="0" y="29"/>
                      </a:cubicBezTo>
                      <a:cubicBezTo>
                        <a:pt x="83" y="29"/>
                        <a:pt x="83" y="29"/>
                        <a:pt x="83" y="29"/>
                      </a:cubicBezTo>
                      <a:cubicBezTo>
                        <a:pt x="83" y="29"/>
                        <a:pt x="90" y="8"/>
                        <a:pt x="53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Freeform 38"/>
                <p:cNvSpPr/>
                <p:nvPr/>
              </p:nvSpPr>
              <p:spPr bwMode="auto">
                <a:xfrm>
                  <a:off x="2000250" y="982663"/>
                  <a:ext cx="449263" cy="635000"/>
                </a:xfrm>
                <a:custGeom>
                  <a:avLst/>
                  <a:gdLst/>
                  <a:ahLst/>
                  <a:cxnLst>
                    <a:cxn ang="0">
                      <a:pos x="68" y="63"/>
                    </a:cxn>
                    <a:cxn ang="0">
                      <a:pos x="98" y="111"/>
                    </a:cxn>
                    <a:cxn ang="0">
                      <a:pos x="98" y="121"/>
                    </a:cxn>
                    <a:cxn ang="0">
                      <a:pos x="98" y="135"/>
                    </a:cxn>
                    <a:cxn ang="0">
                      <a:pos x="50" y="160"/>
                    </a:cxn>
                    <a:cxn ang="0">
                      <a:pos x="5" y="281"/>
                    </a:cxn>
                    <a:cxn ang="0">
                      <a:pos x="73" y="326"/>
                    </a:cxn>
                    <a:cxn ang="0">
                      <a:pos x="75" y="382"/>
                    </a:cxn>
                    <a:cxn ang="0">
                      <a:pos x="252" y="375"/>
                    </a:cxn>
                    <a:cxn ang="0">
                      <a:pos x="221" y="255"/>
                    </a:cxn>
                    <a:cxn ang="0">
                      <a:pos x="199" y="167"/>
                    </a:cxn>
                    <a:cxn ang="0">
                      <a:pos x="200" y="168"/>
                    </a:cxn>
                    <a:cxn ang="0">
                      <a:pos x="265" y="148"/>
                    </a:cxn>
                    <a:cxn ang="0">
                      <a:pos x="251" y="8"/>
                    </a:cxn>
                    <a:cxn ang="0">
                      <a:pos x="221" y="15"/>
                    </a:cxn>
                    <a:cxn ang="0">
                      <a:pos x="229" y="117"/>
                    </a:cxn>
                    <a:cxn ang="0">
                      <a:pos x="189" y="126"/>
                    </a:cxn>
                    <a:cxn ang="0">
                      <a:pos x="189" y="125"/>
                    </a:cxn>
                    <a:cxn ang="0">
                      <a:pos x="149" y="108"/>
                    </a:cxn>
                    <a:cxn ang="0">
                      <a:pos x="149" y="104"/>
                    </a:cxn>
                    <a:cxn ang="0">
                      <a:pos x="165" y="94"/>
                    </a:cxn>
                    <a:cxn ang="0">
                      <a:pos x="159" y="62"/>
                    </a:cxn>
                    <a:cxn ang="0">
                      <a:pos x="166" y="57"/>
                    </a:cxn>
                    <a:cxn ang="0">
                      <a:pos x="154" y="45"/>
                    </a:cxn>
                    <a:cxn ang="0">
                      <a:pos x="147" y="24"/>
                    </a:cxn>
                    <a:cxn ang="0">
                      <a:pos x="152" y="15"/>
                    </a:cxn>
                    <a:cxn ang="0">
                      <a:pos x="156" y="0"/>
                    </a:cxn>
                    <a:cxn ang="0">
                      <a:pos x="123" y="4"/>
                    </a:cxn>
                    <a:cxn ang="0">
                      <a:pos x="85" y="8"/>
                    </a:cxn>
                    <a:cxn ang="0">
                      <a:pos x="71" y="24"/>
                    </a:cxn>
                    <a:cxn ang="0">
                      <a:pos x="68" y="63"/>
                    </a:cxn>
                  </a:cxnLst>
                  <a:rect l="0" t="0" r="r" b="b"/>
                  <a:pathLst>
                    <a:path w="270" h="382">
                      <a:moveTo>
                        <a:pt x="68" y="63"/>
                      </a:moveTo>
                      <a:cubicBezTo>
                        <a:pt x="73" y="87"/>
                        <a:pt x="98" y="111"/>
                        <a:pt x="98" y="111"/>
                      </a:cubicBezTo>
                      <a:cubicBezTo>
                        <a:pt x="98" y="121"/>
                        <a:pt x="98" y="121"/>
                        <a:pt x="98" y="121"/>
                      </a:cubicBezTo>
                      <a:cubicBezTo>
                        <a:pt x="98" y="135"/>
                        <a:pt x="98" y="135"/>
                        <a:pt x="98" y="135"/>
                      </a:cubicBezTo>
                      <a:cubicBezTo>
                        <a:pt x="98" y="135"/>
                        <a:pt x="54" y="156"/>
                        <a:pt x="50" y="160"/>
                      </a:cubicBezTo>
                      <a:cubicBezTo>
                        <a:pt x="36" y="174"/>
                        <a:pt x="12" y="253"/>
                        <a:pt x="5" y="281"/>
                      </a:cubicBezTo>
                      <a:cubicBezTo>
                        <a:pt x="0" y="299"/>
                        <a:pt x="39" y="315"/>
                        <a:pt x="73" y="326"/>
                      </a:cubicBezTo>
                      <a:cubicBezTo>
                        <a:pt x="75" y="382"/>
                        <a:pt x="75" y="382"/>
                        <a:pt x="75" y="382"/>
                      </a:cubicBezTo>
                      <a:cubicBezTo>
                        <a:pt x="252" y="375"/>
                        <a:pt x="252" y="375"/>
                        <a:pt x="252" y="375"/>
                      </a:cubicBezTo>
                      <a:cubicBezTo>
                        <a:pt x="252" y="375"/>
                        <a:pt x="233" y="304"/>
                        <a:pt x="221" y="255"/>
                      </a:cubicBezTo>
                      <a:cubicBezTo>
                        <a:pt x="212" y="216"/>
                        <a:pt x="204" y="188"/>
                        <a:pt x="199" y="167"/>
                      </a:cubicBezTo>
                      <a:cubicBezTo>
                        <a:pt x="200" y="168"/>
                        <a:pt x="200" y="168"/>
                        <a:pt x="200" y="168"/>
                      </a:cubicBezTo>
                      <a:cubicBezTo>
                        <a:pt x="200" y="168"/>
                        <a:pt x="261" y="157"/>
                        <a:pt x="265" y="148"/>
                      </a:cubicBezTo>
                      <a:cubicBezTo>
                        <a:pt x="270" y="135"/>
                        <a:pt x="251" y="8"/>
                        <a:pt x="251" y="8"/>
                      </a:cubicBezTo>
                      <a:cubicBezTo>
                        <a:pt x="221" y="15"/>
                        <a:pt x="221" y="15"/>
                        <a:pt x="221" y="15"/>
                      </a:cubicBezTo>
                      <a:cubicBezTo>
                        <a:pt x="221" y="15"/>
                        <a:pt x="229" y="109"/>
                        <a:pt x="229" y="117"/>
                      </a:cubicBezTo>
                      <a:cubicBezTo>
                        <a:pt x="229" y="120"/>
                        <a:pt x="204" y="124"/>
                        <a:pt x="189" y="126"/>
                      </a:cubicBezTo>
                      <a:cubicBezTo>
                        <a:pt x="189" y="125"/>
                        <a:pt x="189" y="125"/>
                        <a:pt x="189" y="125"/>
                      </a:cubicBezTo>
                      <a:cubicBezTo>
                        <a:pt x="149" y="131"/>
                        <a:pt x="149" y="110"/>
                        <a:pt x="149" y="108"/>
                      </a:cubicBezTo>
                      <a:cubicBezTo>
                        <a:pt x="149" y="106"/>
                        <a:pt x="149" y="104"/>
                        <a:pt x="149" y="104"/>
                      </a:cubicBezTo>
                      <a:cubicBezTo>
                        <a:pt x="149" y="104"/>
                        <a:pt x="161" y="103"/>
                        <a:pt x="165" y="94"/>
                      </a:cubicBezTo>
                      <a:cubicBezTo>
                        <a:pt x="167" y="91"/>
                        <a:pt x="163" y="77"/>
                        <a:pt x="159" y="62"/>
                      </a:cubicBezTo>
                      <a:cubicBezTo>
                        <a:pt x="166" y="57"/>
                        <a:pt x="166" y="57"/>
                        <a:pt x="166" y="57"/>
                      </a:cubicBezTo>
                      <a:cubicBezTo>
                        <a:pt x="154" y="45"/>
                        <a:pt x="154" y="45"/>
                        <a:pt x="154" y="45"/>
                      </a:cubicBezTo>
                      <a:cubicBezTo>
                        <a:pt x="152" y="40"/>
                        <a:pt x="148" y="27"/>
                        <a:pt x="147" y="24"/>
                      </a:cubicBezTo>
                      <a:cubicBezTo>
                        <a:pt x="147" y="24"/>
                        <a:pt x="149" y="21"/>
                        <a:pt x="152" y="15"/>
                      </a:cubicBezTo>
                      <a:cubicBezTo>
                        <a:pt x="155" y="8"/>
                        <a:pt x="156" y="0"/>
                        <a:pt x="156" y="0"/>
                      </a:cubicBezTo>
                      <a:cubicBezTo>
                        <a:pt x="156" y="0"/>
                        <a:pt x="140" y="6"/>
                        <a:pt x="123" y="4"/>
                      </a:cubicBezTo>
                      <a:cubicBezTo>
                        <a:pt x="114" y="2"/>
                        <a:pt x="91" y="4"/>
                        <a:pt x="85" y="8"/>
                      </a:cubicBezTo>
                      <a:cubicBezTo>
                        <a:pt x="80" y="11"/>
                        <a:pt x="74" y="16"/>
                        <a:pt x="71" y="24"/>
                      </a:cubicBezTo>
                      <a:cubicBezTo>
                        <a:pt x="68" y="33"/>
                        <a:pt x="64" y="46"/>
                        <a:pt x="68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Freeform 39"/>
                <p:cNvSpPr/>
                <p:nvPr/>
              </p:nvSpPr>
              <p:spPr bwMode="auto">
                <a:xfrm>
                  <a:off x="2082800" y="1374775"/>
                  <a:ext cx="34925" cy="93662"/>
                </a:xfrm>
                <a:custGeom>
                  <a:avLst/>
                  <a:gdLst/>
                  <a:ahLst/>
                  <a:cxnLst>
                    <a:cxn ang="0">
                      <a:pos x="3" y="33"/>
                    </a:cxn>
                    <a:cxn ang="0">
                      <a:pos x="19" y="0"/>
                    </a:cxn>
                    <a:cxn ang="0">
                      <a:pos x="21" y="56"/>
                    </a:cxn>
                    <a:cxn ang="0">
                      <a:pos x="3" y="33"/>
                    </a:cxn>
                  </a:cxnLst>
                  <a:rect l="0" t="0" r="r" b="b"/>
                  <a:pathLst>
                    <a:path w="21" h="56">
                      <a:moveTo>
                        <a:pt x="3" y="33"/>
                      </a:moveTo>
                      <a:cubicBezTo>
                        <a:pt x="4" y="27"/>
                        <a:pt x="10" y="12"/>
                        <a:pt x="19" y="0"/>
                      </a:cubicBezTo>
                      <a:cubicBezTo>
                        <a:pt x="20" y="22"/>
                        <a:pt x="20" y="41"/>
                        <a:pt x="21" y="56"/>
                      </a:cubicBezTo>
                      <a:cubicBezTo>
                        <a:pt x="9" y="51"/>
                        <a:pt x="0" y="43"/>
                        <a:pt x="3" y="33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5" name="Freeform 40"/>
                <p:cNvSpPr/>
                <p:nvPr/>
              </p:nvSpPr>
              <p:spPr bwMode="auto">
                <a:xfrm>
                  <a:off x="2200275" y="1155700"/>
                  <a:ext cx="1588" cy="1587"/>
                </a:xfrm>
                <a:custGeom>
                  <a:avLst/>
                  <a:gdLst/>
                  <a:ahLst/>
                  <a:cxnLst>
                    <a:cxn ang="0">
                      <a:pos x="0" y="1"/>
                    </a:cxn>
                    <a:cxn ang="0">
                      <a:pos x="0" y="0"/>
                    </a:cxn>
                    <a:cxn ang="0">
                      <a:pos x="0" y="1"/>
                    </a:cxn>
                    <a:cxn ang="0">
                      <a:pos x="0" y="1"/>
                    </a:cxn>
                  </a:cxnLst>
                  <a:rect l="0" t="0" r="r" b="b"/>
                  <a:pathLst>
                    <a:path h="1"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7" name="Group 143"/>
              <p:cNvGrpSpPr/>
              <p:nvPr/>
            </p:nvGrpSpPr>
            <p:grpSpPr>
              <a:xfrm>
                <a:off x="2265363" y="1211262"/>
                <a:ext cx="246062" cy="158750"/>
                <a:chOff x="2265363" y="914400"/>
                <a:chExt cx="246062" cy="158750"/>
              </a:xfrm>
              <a:grpFill/>
            </p:grpSpPr>
            <p:sp>
              <p:nvSpPr>
                <p:cNvPr id="53" name="Freeform 8"/>
                <p:cNvSpPr/>
                <p:nvPr/>
              </p:nvSpPr>
              <p:spPr bwMode="auto">
                <a:xfrm>
                  <a:off x="2446338" y="1003300"/>
                  <a:ext cx="46038" cy="12700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" y="3"/>
                    </a:cxn>
                    <a:cxn ang="0">
                      <a:pos x="0" y="7"/>
                    </a:cxn>
                    <a:cxn ang="0">
                      <a:pos x="28" y="1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7">
                      <a:moveTo>
                        <a:pt x="21" y="0"/>
                      </a:move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1" y="3"/>
                        <a:pt x="0" y="7"/>
                      </a:cubicBezTo>
                      <a:cubicBezTo>
                        <a:pt x="28" y="1"/>
                        <a:pt x="28" y="1"/>
                        <a:pt x="28" y="1"/>
                      </a:cubicBezTo>
                      <a:cubicBezTo>
                        <a:pt x="28" y="1"/>
                        <a:pt x="23" y="1"/>
                        <a:pt x="21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Freeform 15"/>
                <p:cNvSpPr/>
                <p:nvPr/>
              </p:nvSpPr>
              <p:spPr bwMode="auto">
                <a:xfrm>
                  <a:off x="2446338" y="1003300"/>
                  <a:ext cx="46038" cy="12700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" y="3"/>
                    </a:cxn>
                    <a:cxn ang="0">
                      <a:pos x="0" y="7"/>
                    </a:cxn>
                    <a:cxn ang="0">
                      <a:pos x="28" y="1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7">
                      <a:moveTo>
                        <a:pt x="21" y="0"/>
                      </a:move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1" y="3"/>
                        <a:pt x="0" y="7"/>
                      </a:cubicBezTo>
                      <a:cubicBezTo>
                        <a:pt x="28" y="1"/>
                        <a:pt x="28" y="1"/>
                        <a:pt x="28" y="1"/>
                      </a:cubicBezTo>
                      <a:cubicBezTo>
                        <a:pt x="28" y="1"/>
                        <a:pt x="23" y="1"/>
                        <a:pt x="21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Freeform 76"/>
                <p:cNvSpPr/>
                <p:nvPr/>
              </p:nvSpPr>
              <p:spPr bwMode="auto">
                <a:xfrm>
                  <a:off x="2395538" y="919163"/>
                  <a:ext cx="100013" cy="103187"/>
                </a:xfrm>
                <a:custGeom>
                  <a:avLst/>
                  <a:gdLst/>
                  <a:ahLst/>
                  <a:cxnLst>
                    <a:cxn ang="0">
                      <a:pos x="42" y="0"/>
                    </a:cxn>
                    <a:cxn ang="0">
                      <a:pos x="0" y="34"/>
                    </a:cxn>
                    <a:cxn ang="0">
                      <a:pos x="15" y="65"/>
                    </a:cxn>
                    <a:cxn ang="0">
                      <a:pos x="63" y="54"/>
                    </a:cxn>
                    <a:cxn ang="0">
                      <a:pos x="42" y="0"/>
                    </a:cxn>
                  </a:cxnLst>
                  <a:rect l="0" t="0" r="r" b="b"/>
                  <a:pathLst>
                    <a:path w="63" h="65">
                      <a:moveTo>
                        <a:pt x="42" y="0"/>
                      </a:moveTo>
                      <a:lnTo>
                        <a:pt x="0" y="34"/>
                      </a:lnTo>
                      <a:lnTo>
                        <a:pt x="15" y="65"/>
                      </a:lnTo>
                      <a:lnTo>
                        <a:pt x="63" y="54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Freeform 77"/>
                <p:cNvSpPr/>
                <p:nvPr/>
              </p:nvSpPr>
              <p:spPr bwMode="auto">
                <a:xfrm>
                  <a:off x="2395538" y="919163"/>
                  <a:ext cx="100013" cy="103187"/>
                </a:xfrm>
                <a:custGeom>
                  <a:avLst/>
                  <a:gdLst/>
                  <a:ahLst/>
                  <a:cxnLst>
                    <a:cxn ang="0">
                      <a:pos x="42" y="0"/>
                    </a:cxn>
                    <a:cxn ang="0">
                      <a:pos x="0" y="34"/>
                    </a:cxn>
                    <a:cxn ang="0">
                      <a:pos x="15" y="65"/>
                    </a:cxn>
                    <a:cxn ang="0">
                      <a:pos x="63" y="54"/>
                    </a:cxn>
                  </a:cxnLst>
                  <a:rect l="0" t="0" r="r" b="b"/>
                  <a:pathLst>
                    <a:path w="63" h="65">
                      <a:moveTo>
                        <a:pt x="42" y="0"/>
                      </a:moveTo>
                      <a:lnTo>
                        <a:pt x="0" y="34"/>
                      </a:lnTo>
                      <a:lnTo>
                        <a:pt x="15" y="65"/>
                      </a:lnTo>
                      <a:lnTo>
                        <a:pt x="63" y="54"/>
                      </a:ln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Freeform 78"/>
                <p:cNvSpPr/>
                <p:nvPr/>
              </p:nvSpPr>
              <p:spPr bwMode="auto">
                <a:xfrm>
                  <a:off x="2447925" y="914400"/>
                  <a:ext cx="63500" cy="96837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29" y="55"/>
                    </a:cxn>
                    <a:cxn ang="0">
                      <a:pos x="32" y="24"/>
                    </a:cxn>
                    <a:cxn ang="0">
                      <a:pos x="9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38" h="58">
                      <a:moveTo>
                        <a:pt x="5" y="34"/>
                      </a:moveTo>
                      <a:cubicBezTo>
                        <a:pt x="11" y="49"/>
                        <a:pt x="21" y="58"/>
                        <a:pt x="29" y="55"/>
                      </a:cubicBezTo>
                      <a:cubicBezTo>
                        <a:pt x="37" y="52"/>
                        <a:pt x="38" y="38"/>
                        <a:pt x="32" y="24"/>
                      </a:cubicBezTo>
                      <a:cubicBezTo>
                        <a:pt x="27" y="9"/>
                        <a:pt x="16" y="0"/>
                        <a:pt x="9" y="3"/>
                      </a:cubicBezTo>
                      <a:cubicBezTo>
                        <a:pt x="1" y="6"/>
                        <a:pt x="0" y="20"/>
                        <a:pt x="5" y="34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" name="Freeform 79"/>
                <p:cNvSpPr/>
                <p:nvPr/>
              </p:nvSpPr>
              <p:spPr bwMode="auto">
                <a:xfrm>
                  <a:off x="2284413" y="946150"/>
                  <a:ext cx="150813" cy="123825"/>
                </a:xfrm>
                <a:custGeom>
                  <a:avLst/>
                  <a:gdLst/>
                  <a:ahLst/>
                  <a:cxnLst>
                    <a:cxn ang="0">
                      <a:pos x="91" y="52"/>
                    </a:cxn>
                    <a:cxn ang="0">
                      <a:pos x="18" y="75"/>
                    </a:cxn>
                    <a:cxn ang="0">
                      <a:pos x="4" y="40"/>
                    </a:cxn>
                    <a:cxn ang="0">
                      <a:pos x="71" y="0"/>
                    </a:cxn>
                  </a:cxnLst>
                  <a:rect l="0" t="0" r="r" b="b"/>
                  <a:pathLst>
                    <a:path w="91" h="75">
                      <a:moveTo>
                        <a:pt x="91" y="52"/>
                      </a:moveTo>
                      <a:cubicBezTo>
                        <a:pt x="18" y="75"/>
                        <a:pt x="18" y="75"/>
                        <a:pt x="18" y="75"/>
                      </a:cubicBezTo>
                      <a:cubicBezTo>
                        <a:pt x="18" y="75"/>
                        <a:pt x="0" y="67"/>
                        <a:pt x="4" y="40"/>
                      </a:cubicBezTo>
                      <a:cubicBezTo>
                        <a:pt x="71" y="0"/>
                        <a:pt x="71" y="0"/>
                        <a:pt x="71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" name="Freeform 80"/>
                <p:cNvSpPr/>
                <p:nvPr/>
              </p:nvSpPr>
              <p:spPr bwMode="auto">
                <a:xfrm>
                  <a:off x="2387600" y="939800"/>
                  <a:ext cx="63500" cy="96837"/>
                </a:xfrm>
                <a:custGeom>
                  <a:avLst/>
                  <a:gdLst/>
                  <a:ahLst/>
                  <a:cxnLst>
                    <a:cxn ang="0">
                      <a:pos x="5" y="34"/>
                    </a:cxn>
                    <a:cxn ang="0">
                      <a:pos x="29" y="55"/>
                    </a:cxn>
                    <a:cxn ang="0">
                      <a:pos x="33" y="24"/>
                    </a:cxn>
                    <a:cxn ang="0">
                      <a:pos x="9" y="3"/>
                    </a:cxn>
                    <a:cxn ang="0">
                      <a:pos x="5" y="34"/>
                    </a:cxn>
                  </a:cxnLst>
                  <a:rect l="0" t="0" r="r" b="b"/>
                  <a:pathLst>
                    <a:path w="38" h="58">
                      <a:moveTo>
                        <a:pt x="5" y="34"/>
                      </a:moveTo>
                      <a:cubicBezTo>
                        <a:pt x="11" y="48"/>
                        <a:pt x="22" y="58"/>
                        <a:pt x="29" y="55"/>
                      </a:cubicBezTo>
                      <a:cubicBezTo>
                        <a:pt x="37" y="52"/>
                        <a:pt x="38" y="38"/>
                        <a:pt x="33" y="24"/>
                      </a:cubicBezTo>
                      <a:cubicBezTo>
                        <a:pt x="27" y="9"/>
                        <a:pt x="16" y="0"/>
                        <a:pt x="9" y="3"/>
                      </a:cubicBezTo>
                      <a:cubicBezTo>
                        <a:pt x="1" y="6"/>
                        <a:pt x="0" y="20"/>
                        <a:pt x="5" y="34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" name="Freeform 82"/>
                <p:cNvSpPr/>
                <p:nvPr/>
              </p:nvSpPr>
              <p:spPr bwMode="auto">
                <a:xfrm>
                  <a:off x="2282825" y="1030288"/>
                  <a:ext cx="25400" cy="30162"/>
                </a:xfrm>
                <a:custGeom>
                  <a:avLst/>
                  <a:gdLst/>
                  <a:ahLst/>
                  <a:cxnLst>
                    <a:cxn ang="0">
                      <a:pos x="16" y="16"/>
                    </a:cxn>
                    <a:cxn ang="0">
                      <a:pos x="5" y="19"/>
                    </a:cxn>
                    <a:cxn ang="0">
                      <a:pos x="0" y="4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6" h="19">
                      <a:moveTo>
                        <a:pt x="16" y="16"/>
                      </a:moveTo>
                      <a:lnTo>
                        <a:pt x="5" y="19"/>
                      </a:lnTo>
                      <a:lnTo>
                        <a:pt x="0" y="4"/>
                      </a:lnTo>
                      <a:lnTo>
                        <a:pt x="8" y="0"/>
                      </a:ln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 83"/>
                <p:cNvSpPr/>
                <p:nvPr/>
              </p:nvSpPr>
              <p:spPr bwMode="auto">
                <a:xfrm>
                  <a:off x="2265363" y="1033463"/>
                  <a:ext cx="25400" cy="39687"/>
                </a:xfrm>
                <a:custGeom>
                  <a:avLst/>
                  <a:gdLst/>
                  <a:ahLst/>
                  <a:cxnLst>
                    <a:cxn ang="0">
                      <a:pos x="11" y="2"/>
                    </a:cxn>
                    <a:cxn ang="0">
                      <a:pos x="2" y="0"/>
                    </a:cxn>
                    <a:cxn ang="0">
                      <a:pos x="11" y="24"/>
                    </a:cxn>
                    <a:cxn ang="0">
                      <a:pos x="16" y="16"/>
                    </a:cxn>
                  </a:cxnLst>
                  <a:rect l="0" t="0" r="r" b="b"/>
                  <a:pathLst>
                    <a:path w="16" h="24">
                      <a:moveTo>
                        <a:pt x="11" y="2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0" y="13"/>
                        <a:pt x="11" y="24"/>
                        <a:pt x="11" y="24"/>
                      </a:cubicBezTo>
                      <a:cubicBezTo>
                        <a:pt x="16" y="16"/>
                        <a:pt x="16" y="16"/>
                        <a:pt x="16" y="16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 84"/>
                <p:cNvSpPr/>
                <p:nvPr/>
              </p:nvSpPr>
              <p:spPr bwMode="auto">
                <a:xfrm>
                  <a:off x="2289175" y="1012825"/>
                  <a:ext cx="25400" cy="57150"/>
                </a:xfrm>
                <a:custGeom>
                  <a:avLst/>
                  <a:gdLst/>
                  <a:ahLst/>
                  <a:cxnLst>
                    <a:cxn ang="0">
                      <a:pos x="15" y="35"/>
                    </a:cxn>
                    <a:cxn ang="0">
                      <a:pos x="14" y="34"/>
                    </a:cxn>
                    <a:cxn ang="0">
                      <a:pos x="12" y="33"/>
                    </a:cxn>
                    <a:cxn ang="0">
                      <a:pos x="10" y="31"/>
                    </a:cxn>
                    <a:cxn ang="0">
                      <a:pos x="8" y="29"/>
                    </a:cxn>
                    <a:cxn ang="0">
                      <a:pos x="6" y="26"/>
                    </a:cxn>
                    <a:cxn ang="0">
                      <a:pos x="4" y="23"/>
                    </a:cxn>
                    <a:cxn ang="0">
                      <a:pos x="2" y="20"/>
                    </a:cxn>
                    <a:cxn ang="0">
                      <a:pos x="1" y="13"/>
                    </a:cxn>
                    <a:cxn ang="0">
                      <a:pos x="0" y="6"/>
                    </a:cxn>
                    <a:cxn ang="0">
                      <a:pos x="1" y="0"/>
                    </a:cxn>
                    <a:cxn ang="0">
                      <a:pos x="1" y="6"/>
                    </a:cxn>
                    <a:cxn ang="0">
                      <a:pos x="3" y="19"/>
                    </a:cxn>
                    <a:cxn ang="0">
                      <a:pos x="5" y="23"/>
                    </a:cxn>
                    <a:cxn ang="0">
                      <a:pos x="7" y="26"/>
                    </a:cxn>
                    <a:cxn ang="0">
                      <a:pos x="8" y="29"/>
                    </a:cxn>
                    <a:cxn ang="0">
                      <a:pos x="10" y="31"/>
                    </a:cxn>
                    <a:cxn ang="0">
                      <a:pos x="12" y="33"/>
                    </a:cxn>
                    <a:cxn ang="0">
                      <a:pos x="14" y="34"/>
                    </a:cxn>
                    <a:cxn ang="0">
                      <a:pos x="15" y="35"/>
                    </a:cxn>
                  </a:cxnLst>
                  <a:rect l="0" t="0" r="r" b="b"/>
                  <a:pathLst>
                    <a:path w="15" h="35">
                      <a:moveTo>
                        <a:pt x="15" y="35"/>
                      </a:moveTo>
                      <a:cubicBezTo>
                        <a:pt x="15" y="35"/>
                        <a:pt x="15" y="34"/>
                        <a:pt x="14" y="34"/>
                      </a:cubicBezTo>
                      <a:cubicBezTo>
                        <a:pt x="13" y="34"/>
                        <a:pt x="13" y="33"/>
                        <a:pt x="12" y="33"/>
                      </a:cubicBezTo>
                      <a:cubicBezTo>
                        <a:pt x="11" y="32"/>
                        <a:pt x="11" y="32"/>
                        <a:pt x="10" y="31"/>
                      </a:cubicBezTo>
                      <a:cubicBezTo>
                        <a:pt x="9" y="31"/>
                        <a:pt x="9" y="30"/>
                        <a:pt x="8" y="29"/>
                      </a:cubicBezTo>
                      <a:cubicBezTo>
                        <a:pt x="7" y="28"/>
                        <a:pt x="6" y="27"/>
                        <a:pt x="6" y="26"/>
                      </a:cubicBezTo>
                      <a:cubicBezTo>
                        <a:pt x="5" y="25"/>
                        <a:pt x="5" y="24"/>
                        <a:pt x="4" y="23"/>
                      </a:cubicBezTo>
                      <a:cubicBezTo>
                        <a:pt x="3" y="22"/>
                        <a:pt x="3" y="21"/>
                        <a:pt x="2" y="20"/>
                      </a:cubicBezTo>
                      <a:cubicBezTo>
                        <a:pt x="2" y="17"/>
                        <a:pt x="1" y="15"/>
                        <a:pt x="1" y="13"/>
                      </a:cubicBezTo>
                      <a:cubicBezTo>
                        <a:pt x="0" y="10"/>
                        <a:pt x="0" y="8"/>
                        <a:pt x="0" y="6"/>
                      </a:cubicBezTo>
                      <a:cubicBezTo>
                        <a:pt x="1" y="2"/>
                        <a:pt x="1" y="0"/>
                        <a:pt x="1" y="0"/>
                      </a:cubicBezTo>
                      <a:cubicBezTo>
                        <a:pt x="1" y="0"/>
                        <a:pt x="1" y="2"/>
                        <a:pt x="1" y="6"/>
                      </a:cubicBezTo>
                      <a:cubicBezTo>
                        <a:pt x="1" y="10"/>
                        <a:pt x="2" y="15"/>
                        <a:pt x="3" y="19"/>
                      </a:cubicBezTo>
                      <a:cubicBezTo>
                        <a:pt x="4" y="21"/>
                        <a:pt x="4" y="22"/>
                        <a:pt x="5" y="23"/>
                      </a:cubicBezTo>
                      <a:cubicBezTo>
                        <a:pt x="5" y="24"/>
                        <a:pt x="6" y="25"/>
                        <a:pt x="7" y="26"/>
                      </a:cubicBezTo>
                      <a:cubicBezTo>
                        <a:pt x="7" y="27"/>
                        <a:pt x="8" y="28"/>
                        <a:pt x="8" y="29"/>
                      </a:cubicBezTo>
                      <a:cubicBezTo>
                        <a:pt x="9" y="29"/>
                        <a:pt x="10" y="30"/>
                        <a:pt x="10" y="31"/>
                      </a:cubicBezTo>
                      <a:cubicBezTo>
                        <a:pt x="11" y="31"/>
                        <a:pt x="12" y="32"/>
                        <a:pt x="12" y="33"/>
                      </a:cubicBezTo>
                      <a:cubicBezTo>
                        <a:pt x="13" y="33"/>
                        <a:pt x="13" y="33"/>
                        <a:pt x="14" y="34"/>
                      </a:cubicBezTo>
                      <a:cubicBezTo>
                        <a:pt x="15" y="34"/>
                        <a:pt x="15" y="35"/>
                        <a:pt x="15" y="3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Freeform 86"/>
                <p:cNvSpPr/>
                <p:nvPr/>
              </p:nvSpPr>
              <p:spPr bwMode="auto">
                <a:xfrm>
                  <a:off x="2282825" y="1036638"/>
                  <a:ext cx="7938" cy="23812"/>
                </a:xfrm>
                <a:custGeom>
                  <a:avLst/>
                  <a:gdLst/>
                  <a:ahLst/>
                  <a:cxnLst>
                    <a:cxn ang="0">
                      <a:pos x="5" y="14"/>
                    </a:cxn>
                    <a:cxn ang="0">
                      <a:pos x="3" y="12"/>
                    </a:cxn>
                    <a:cxn ang="0">
                      <a:pos x="2" y="10"/>
                    </a:cxn>
                    <a:cxn ang="0">
                      <a:pos x="1" y="7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1" y="4"/>
                    </a:cxn>
                    <a:cxn ang="0">
                      <a:pos x="2" y="7"/>
                    </a:cxn>
                    <a:cxn ang="0">
                      <a:pos x="4" y="12"/>
                    </a:cxn>
                    <a:cxn ang="0">
                      <a:pos x="5" y="14"/>
                    </a:cxn>
                  </a:cxnLst>
                  <a:rect l="0" t="0" r="r" b="b"/>
                  <a:pathLst>
                    <a:path w="5" h="14">
                      <a:moveTo>
                        <a:pt x="5" y="14"/>
                      </a:moveTo>
                      <a:cubicBezTo>
                        <a:pt x="5" y="14"/>
                        <a:pt x="4" y="13"/>
                        <a:pt x="3" y="12"/>
                      </a:cubicBezTo>
                      <a:cubicBezTo>
                        <a:pt x="3" y="11"/>
                        <a:pt x="2" y="11"/>
                        <a:pt x="2" y="10"/>
                      </a:cubicBezTo>
                      <a:cubicBezTo>
                        <a:pt x="2" y="9"/>
                        <a:pt x="1" y="8"/>
                        <a:pt x="1" y="7"/>
                      </a:cubicBezTo>
                      <a:cubicBezTo>
                        <a:pt x="0" y="5"/>
                        <a:pt x="0" y="4"/>
                        <a:pt x="0" y="2"/>
                      </a:cubicBezTo>
                      <a:cubicBezTo>
                        <a:pt x="0" y="1"/>
                        <a:pt x="0" y="0"/>
                        <a:pt x="0" y="0"/>
                      </a:cubicBezTo>
                      <a:cubicBezTo>
                        <a:pt x="0" y="0"/>
                        <a:pt x="0" y="1"/>
                        <a:pt x="0" y="2"/>
                      </a:cubicBezTo>
                      <a:cubicBezTo>
                        <a:pt x="0" y="3"/>
                        <a:pt x="1" y="4"/>
                        <a:pt x="1" y="4"/>
                      </a:cubicBezTo>
                      <a:cubicBezTo>
                        <a:pt x="1" y="5"/>
                        <a:pt x="1" y="6"/>
                        <a:pt x="2" y="7"/>
                      </a:cubicBezTo>
                      <a:cubicBezTo>
                        <a:pt x="2" y="9"/>
                        <a:pt x="3" y="10"/>
                        <a:pt x="4" y="12"/>
                      </a:cubicBezTo>
                      <a:cubicBezTo>
                        <a:pt x="4" y="13"/>
                        <a:pt x="5" y="14"/>
                        <a:pt x="5" y="14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3" name="Group 144"/>
            <p:cNvGrpSpPr/>
            <p:nvPr/>
          </p:nvGrpSpPr>
          <p:grpSpPr>
            <a:xfrm>
              <a:off x="9218738" y="2200219"/>
              <a:ext cx="553610" cy="4435578"/>
              <a:chOff x="2171701" y="1331914"/>
              <a:chExt cx="393700" cy="3154362"/>
            </a:xfrm>
            <a:grpFill/>
          </p:grpSpPr>
          <p:sp>
            <p:nvSpPr>
              <p:cNvPr id="31" name="Freeform 54"/>
              <p:cNvSpPr/>
              <p:nvPr/>
            </p:nvSpPr>
            <p:spPr bwMode="auto">
              <a:xfrm>
                <a:off x="2492376" y="1331914"/>
                <a:ext cx="73025" cy="3154362"/>
              </a:xfrm>
              <a:custGeom>
                <a:avLst/>
                <a:gdLst/>
                <a:ahLst/>
                <a:cxnLst>
                  <a:cxn ang="0">
                    <a:pos x="0" y="2063"/>
                  </a:cxn>
                  <a:cxn ang="0">
                    <a:pos x="12" y="2073"/>
                  </a:cxn>
                  <a:cxn ang="0">
                    <a:pos x="24" y="2063"/>
                  </a:cxn>
                  <a:cxn ang="0">
                    <a:pos x="24" y="10"/>
                  </a:cxn>
                  <a:cxn ang="0">
                    <a:pos x="12" y="0"/>
                  </a:cxn>
                  <a:cxn ang="0">
                    <a:pos x="0" y="10"/>
                  </a:cxn>
                  <a:cxn ang="0">
                    <a:pos x="0" y="2063"/>
                  </a:cxn>
                </a:cxnLst>
                <a:rect l="0" t="0" r="r" b="b"/>
                <a:pathLst>
                  <a:path w="24" h="2073">
                    <a:moveTo>
                      <a:pt x="0" y="2063"/>
                    </a:moveTo>
                    <a:cubicBezTo>
                      <a:pt x="0" y="2069"/>
                      <a:pt x="6" y="2073"/>
                      <a:pt x="12" y="2073"/>
                    </a:cubicBezTo>
                    <a:cubicBezTo>
                      <a:pt x="19" y="2073"/>
                      <a:pt x="24" y="2069"/>
                      <a:pt x="24" y="2063"/>
                    </a:cubicBezTo>
                    <a:cubicBezTo>
                      <a:pt x="24" y="10"/>
                      <a:pt x="24" y="10"/>
                      <a:pt x="24" y="10"/>
                    </a:cubicBezTo>
                    <a:cubicBezTo>
                      <a:pt x="24" y="5"/>
                      <a:pt x="19" y="0"/>
                      <a:pt x="12" y="0"/>
                    </a:cubicBezTo>
                    <a:cubicBezTo>
                      <a:pt x="6" y="0"/>
                      <a:pt x="0" y="5"/>
                      <a:pt x="0" y="10"/>
                    </a:cubicBezTo>
                    <a:lnTo>
                      <a:pt x="0" y="206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Rectangle 55"/>
              <p:cNvSpPr>
                <a:spLocks noChangeArrowheads="1"/>
              </p:cNvSpPr>
              <p:nvPr/>
            </p:nvSpPr>
            <p:spPr bwMode="auto">
              <a:xfrm>
                <a:off x="2225675" y="2030413"/>
                <a:ext cx="320675" cy="31750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Rectangle 56"/>
              <p:cNvSpPr>
                <a:spLocks noChangeArrowheads="1"/>
              </p:cNvSpPr>
              <p:nvPr/>
            </p:nvSpPr>
            <p:spPr bwMode="auto">
              <a:xfrm>
                <a:off x="2225675" y="2179638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Rectangle 57"/>
              <p:cNvSpPr>
                <a:spLocks noChangeArrowheads="1"/>
              </p:cNvSpPr>
              <p:nvPr/>
            </p:nvSpPr>
            <p:spPr bwMode="auto">
              <a:xfrm>
                <a:off x="2225675" y="1662113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Rectangle 58"/>
              <p:cNvSpPr>
                <a:spLocks noChangeArrowheads="1"/>
              </p:cNvSpPr>
              <p:nvPr/>
            </p:nvSpPr>
            <p:spPr bwMode="auto">
              <a:xfrm>
                <a:off x="2225675" y="1497013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Rectangle 59"/>
              <p:cNvSpPr>
                <a:spLocks noChangeArrowheads="1"/>
              </p:cNvSpPr>
              <p:nvPr/>
            </p:nvSpPr>
            <p:spPr bwMode="auto">
              <a:xfrm>
                <a:off x="2225675" y="1814513"/>
                <a:ext cx="320675" cy="31750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Rectangle 60"/>
              <p:cNvSpPr>
                <a:spLocks noChangeArrowheads="1"/>
              </p:cNvSpPr>
              <p:nvPr/>
            </p:nvSpPr>
            <p:spPr bwMode="auto">
              <a:xfrm>
                <a:off x="2225675" y="2344738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Rectangle 61"/>
              <p:cNvSpPr>
                <a:spLocks noChangeArrowheads="1"/>
              </p:cNvSpPr>
              <p:nvPr/>
            </p:nvSpPr>
            <p:spPr bwMode="auto">
              <a:xfrm>
                <a:off x="2225675" y="2497138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Rectangle 62"/>
              <p:cNvSpPr>
                <a:spLocks noChangeArrowheads="1"/>
              </p:cNvSpPr>
              <p:nvPr/>
            </p:nvSpPr>
            <p:spPr bwMode="auto">
              <a:xfrm>
                <a:off x="2225675" y="2660650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Rectangle 63"/>
              <p:cNvSpPr>
                <a:spLocks noChangeArrowheads="1"/>
              </p:cNvSpPr>
              <p:nvPr/>
            </p:nvSpPr>
            <p:spPr bwMode="auto">
              <a:xfrm>
                <a:off x="2225675" y="2813050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Rectangle 64"/>
              <p:cNvSpPr>
                <a:spLocks noChangeArrowheads="1"/>
              </p:cNvSpPr>
              <p:nvPr/>
            </p:nvSpPr>
            <p:spPr bwMode="auto">
              <a:xfrm>
                <a:off x="2225675" y="2978150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Rectangle 65"/>
              <p:cNvSpPr>
                <a:spLocks noChangeArrowheads="1"/>
              </p:cNvSpPr>
              <p:nvPr/>
            </p:nvSpPr>
            <p:spPr bwMode="auto">
              <a:xfrm>
                <a:off x="2225675" y="3127375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Rectangle 66"/>
              <p:cNvSpPr>
                <a:spLocks noChangeArrowheads="1"/>
              </p:cNvSpPr>
              <p:nvPr/>
            </p:nvSpPr>
            <p:spPr bwMode="auto">
              <a:xfrm>
                <a:off x="2225675" y="3294063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Rectangle 67"/>
              <p:cNvSpPr>
                <a:spLocks noChangeArrowheads="1"/>
              </p:cNvSpPr>
              <p:nvPr/>
            </p:nvSpPr>
            <p:spPr bwMode="auto">
              <a:xfrm>
                <a:off x="2225675" y="3443288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Rectangle 68"/>
              <p:cNvSpPr>
                <a:spLocks noChangeArrowheads="1"/>
              </p:cNvSpPr>
              <p:nvPr/>
            </p:nvSpPr>
            <p:spPr bwMode="auto">
              <a:xfrm>
                <a:off x="2225675" y="3609975"/>
                <a:ext cx="320675" cy="31750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Rectangle 69"/>
              <p:cNvSpPr>
                <a:spLocks noChangeArrowheads="1"/>
              </p:cNvSpPr>
              <p:nvPr/>
            </p:nvSpPr>
            <p:spPr bwMode="auto">
              <a:xfrm>
                <a:off x="2225675" y="3759200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Rectangle 70"/>
              <p:cNvSpPr>
                <a:spLocks noChangeArrowheads="1"/>
              </p:cNvSpPr>
              <p:nvPr/>
            </p:nvSpPr>
            <p:spPr bwMode="auto">
              <a:xfrm>
                <a:off x="2225675" y="3924300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Rectangle 71"/>
              <p:cNvSpPr>
                <a:spLocks noChangeArrowheads="1"/>
              </p:cNvSpPr>
              <p:nvPr/>
            </p:nvSpPr>
            <p:spPr bwMode="auto">
              <a:xfrm>
                <a:off x="2225675" y="4076700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Rectangle 72"/>
              <p:cNvSpPr>
                <a:spLocks noChangeArrowheads="1"/>
              </p:cNvSpPr>
              <p:nvPr/>
            </p:nvSpPr>
            <p:spPr bwMode="auto">
              <a:xfrm>
                <a:off x="2225675" y="4240213"/>
                <a:ext cx="320675" cy="33337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Freeform 75"/>
              <p:cNvSpPr/>
              <p:nvPr/>
            </p:nvSpPr>
            <p:spPr bwMode="auto">
              <a:xfrm>
                <a:off x="2171701" y="1331914"/>
                <a:ext cx="73025" cy="3154362"/>
              </a:xfrm>
              <a:custGeom>
                <a:avLst/>
                <a:gdLst/>
                <a:ahLst/>
                <a:cxnLst>
                  <a:cxn ang="0">
                    <a:pos x="0" y="2063"/>
                  </a:cxn>
                  <a:cxn ang="0">
                    <a:pos x="12" y="2073"/>
                  </a:cxn>
                  <a:cxn ang="0">
                    <a:pos x="24" y="2063"/>
                  </a:cxn>
                  <a:cxn ang="0">
                    <a:pos x="24" y="10"/>
                  </a:cxn>
                  <a:cxn ang="0">
                    <a:pos x="12" y="0"/>
                  </a:cxn>
                  <a:cxn ang="0">
                    <a:pos x="0" y="10"/>
                  </a:cxn>
                  <a:cxn ang="0">
                    <a:pos x="0" y="2063"/>
                  </a:cxn>
                </a:cxnLst>
                <a:rect l="0" t="0" r="r" b="b"/>
                <a:pathLst>
                  <a:path w="24" h="2073">
                    <a:moveTo>
                      <a:pt x="0" y="2063"/>
                    </a:moveTo>
                    <a:cubicBezTo>
                      <a:pt x="0" y="2069"/>
                      <a:pt x="5" y="2073"/>
                      <a:pt x="12" y="2073"/>
                    </a:cubicBezTo>
                    <a:cubicBezTo>
                      <a:pt x="18" y="2073"/>
                      <a:pt x="24" y="2069"/>
                      <a:pt x="24" y="2063"/>
                    </a:cubicBezTo>
                    <a:cubicBezTo>
                      <a:pt x="24" y="10"/>
                      <a:pt x="24" y="10"/>
                      <a:pt x="24" y="10"/>
                    </a:cubicBezTo>
                    <a:cubicBezTo>
                      <a:pt x="24" y="5"/>
                      <a:pt x="18" y="0"/>
                      <a:pt x="12" y="0"/>
                    </a:cubicBezTo>
                    <a:cubicBezTo>
                      <a:pt x="5" y="0"/>
                      <a:pt x="0" y="5"/>
                      <a:pt x="0" y="10"/>
                    </a:cubicBezTo>
                    <a:lnTo>
                      <a:pt x="0" y="206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Group 149"/>
            <p:cNvGrpSpPr/>
            <p:nvPr/>
          </p:nvGrpSpPr>
          <p:grpSpPr>
            <a:xfrm>
              <a:off x="10346049" y="4858887"/>
              <a:ext cx="817022" cy="1756819"/>
              <a:chOff x="2973388" y="3517900"/>
              <a:chExt cx="581025" cy="1249362"/>
            </a:xfrm>
            <a:grpFill/>
          </p:grpSpPr>
          <p:sp>
            <p:nvSpPr>
              <p:cNvPr id="18" name="Rectangle 42"/>
              <p:cNvSpPr>
                <a:spLocks noChangeArrowheads="1"/>
              </p:cNvSpPr>
              <p:nvPr/>
            </p:nvSpPr>
            <p:spPr bwMode="auto">
              <a:xfrm>
                <a:off x="3184525" y="4241800"/>
                <a:ext cx="369888" cy="244475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Freeform 43"/>
              <p:cNvSpPr/>
              <p:nvPr/>
            </p:nvSpPr>
            <p:spPr bwMode="auto">
              <a:xfrm>
                <a:off x="3332163" y="4202113"/>
                <a:ext cx="85725" cy="39687"/>
              </a:xfrm>
              <a:custGeom>
                <a:avLst/>
                <a:gdLst/>
                <a:ahLst/>
                <a:cxnLst>
                  <a:cxn ang="0">
                    <a:pos x="51" y="24"/>
                  </a:cxn>
                  <a:cxn ang="0">
                    <a:pos x="44" y="7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7" y="7"/>
                  </a:cxn>
                  <a:cxn ang="0">
                    <a:pos x="0" y="24"/>
                  </a:cxn>
                  <a:cxn ang="0">
                    <a:pos x="8" y="24"/>
                  </a:cxn>
                  <a:cxn ang="0">
                    <a:pos x="12" y="13"/>
                  </a:cxn>
                  <a:cxn ang="0">
                    <a:pos x="24" y="8"/>
                  </a:cxn>
                  <a:cxn ang="0">
                    <a:pos x="26" y="8"/>
                  </a:cxn>
                  <a:cxn ang="0">
                    <a:pos x="39" y="13"/>
                  </a:cxn>
                  <a:cxn ang="0">
                    <a:pos x="43" y="24"/>
                  </a:cxn>
                  <a:cxn ang="0">
                    <a:pos x="51" y="24"/>
                  </a:cxn>
                </a:cxnLst>
                <a:rect l="0" t="0" r="r" b="b"/>
                <a:pathLst>
                  <a:path w="51" h="24">
                    <a:moveTo>
                      <a:pt x="51" y="24"/>
                    </a:moveTo>
                    <a:cubicBezTo>
                      <a:pt x="51" y="17"/>
                      <a:pt x="49" y="11"/>
                      <a:pt x="44" y="7"/>
                    </a:cubicBezTo>
                    <a:cubicBezTo>
                      <a:pt x="39" y="3"/>
                      <a:pt x="33" y="0"/>
                      <a:pt x="2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8" y="0"/>
                      <a:pt x="11" y="3"/>
                      <a:pt x="7" y="7"/>
                    </a:cubicBezTo>
                    <a:cubicBezTo>
                      <a:pt x="2" y="11"/>
                      <a:pt x="0" y="17"/>
                      <a:pt x="0" y="24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8" y="20"/>
                      <a:pt x="9" y="16"/>
                      <a:pt x="12" y="13"/>
                    </a:cubicBezTo>
                    <a:cubicBezTo>
                      <a:pt x="16" y="10"/>
                      <a:pt x="20" y="8"/>
                      <a:pt x="24" y="8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31" y="8"/>
                      <a:pt x="35" y="10"/>
                      <a:pt x="39" y="13"/>
                    </a:cubicBezTo>
                    <a:cubicBezTo>
                      <a:pt x="42" y="16"/>
                      <a:pt x="43" y="20"/>
                      <a:pt x="43" y="24"/>
                    </a:cubicBezTo>
                    <a:lnTo>
                      <a:pt x="51" y="2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Rectangle 44"/>
              <p:cNvSpPr>
                <a:spLocks noChangeArrowheads="1"/>
              </p:cNvSpPr>
              <p:nvPr/>
            </p:nvSpPr>
            <p:spPr bwMode="auto">
              <a:xfrm>
                <a:off x="3263900" y="4316413"/>
                <a:ext cx="290513" cy="6350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Freeform 45"/>
              <p:cNvSpPr/>
              <p:nvPr/>
            </p:nvSpPr>
            <p:spPr bwMode="auto">
              <a:xfrm>
                <a:off x="3263900" y="4316413"/>
                <a:ext cx="290513" cy="6350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83" y="4"/>
                  </a:cxn>
                  <a:cxn ang="0">
                    <a:pos x="183" y="0"/>
                  </a:cxn>
                  <a:cxn ang="0">
                    <a:pos x="0" y="0"/>
                  </a:cxn>
                </a:cxnLst>
                <a:rect l="0" t="0" r="r" b="b"/>
                <a:pathLst>
                  <a:path w="183" h="4">
                    <a:moveTo>
                      <a:pt x="0" y="4"/>
                    </a:moveTo>
                    <a:lnTo>
                      <a:pt x="183" y="4"/>
                    </a:lnTo>
                    <a:lnTo>
                      <a:pt x="183" y="0"/>
                    </a:lnTo>
                    <a:lnTo>
                      <a:pt x="0" y="0"/>
                    </a:ln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Freeform 46"/>
              <p:cNvSpPr/>
              <p:nvPr/>
            </p:nvSpPr>
            <p:spPr bwMode="auto">
              <a:xfrm>
                <a:off x="3348038" y="4295775"/>
                <a:ext cx="53975" cy="46037"/>
              </a:xfrm>
              <a:custGeom>
                <a:avLst/>
                <a:gdLst/>
                <a:ahLst/>
                <a:cxnLst>
                  <a:cxn ang="0">
                    <a:pos x="8" y="29"/>
                  </a:cxn>
                  <a:cxn ang="0">
                    <a:pos x="0" y="15"/>
                  </a:cxn>
                  <a:cxn ang="0">
                    <a:pos x="8" y="0"/>
                  </a:cxn>
                  <a:cxn ang="0">
                    <a:pos x="25" y="0"/>
                  </a:cxn>
                  <a:cxn ang="0">
                    <a:pos x="34" y="15"/>
                  </a:cxn>
                  <a:cxn ang="0">
                    <a:pos x="25" y="29"/>
                  </a:cxn>
                  <a:cxn ang="0">
                    <a:pos x="8" y="29"/>
                  </a:cxn>
                </a:cxnLst>
                <a:rect l="0" t="0" r="r" b="b"/>
                <a:pathLst>
                  <a:path w="34" h="29">
                    <a:moveTo>
                      <a:pt x="8" y="29"/>
                    </a:moveTo>
                    <a:lnTo>
                      <a:pt x="0" y="15"/>
                    </a:lnTo>
                    <a:lnTo>
                      <a:pt x="8" y="0"/>
                    </a:lnTo>
                    <a:lnTo>
                      <a:pt x="25" y="0"/>
                    </a:lnTo>
                    <a:lnTo>
                      <a:pt x="34" y="15"/>
                    </a:lnTo>
                    <a:lnTo>
                      <a:pt x="25" y="29"/>
                    </a:lnTo>
                    <a:lnTo>
                      <a:pt x="8" y="2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3" name="Group 147"/>
              <p:cNvGrpSpPr/>
              <p:nvPr/>
            </p:nvGrpSpPr>
            <p:grpSpPr>
              <a:xfrm>
                <a:off x="2973388" y="3517900"/>
                <a:ext cx="431800" cy="1249362"/>
                <a:chOff x="2973388" y="3517900"/>
                <a:chExt cx="431800" cy="1249362"/>
              </a:xfrm>
              <a:grpFill/>
            </p:grpSpPr>
            <p:grpSp>
              <p:nvGrpSpPr>
                <p:cNvPr id="24" name="Group 146"/>
                <p:cNvGrpSpPr/>
                <p:nvPr/>
              </p:nvGrpSpPr>
              <p:grpSpPr>
                <a:xfrm>
                  <a:off x="2973388" y="3541713"/>
                  <a:ext cx="431800" cy="1225549"/>
                  <a:chOff x="2973388" y="3541713"/>
                  <a:chExt cx="431800" cy="1225549"/>
                </a:xfrm>
                <a:grpFill/>
              </p:grpSpPr>
              <p:sp>
                <p:nvSpPr>
                  <p:cNvPr id="25" name="Oval 5"/>
                  <p:cNvSpPr>
                    <a:spLocks noChangeArrowheads="1"/>
                  </p:cNvSpPr>
                  <p:nvPr/>
                </p:nvSpPr>
                <p:spPr bwMode="auto">
                  <a:xfrm>
                    <a:off x="3224213" y="3619500"/>
                    <a:ext cx="22225" cy="26987"/>
                  </a:xfrm>
                  <a:prstGeom prst="ellipse">
                    <a:avLst/>
                  </a:prstGeom>
                  <a:grpFill/>
                  <a:ln w="9525">
                    <a:noFill/>
                    <a:round/>
                  </a:ln>
                </p:spPr>
                <p:txBody>
                  <a:bodyPr vert="horz" wrap="square" lIns="128580" tIns="64290" rIns="128580" bIns="64290" numCol="1" anchor="t" anchorCtr="0" compatLnSpc="1"/>
                  <a:lstStyle/>
                  <a:p>
                    <a:pPr>
                      <a:lnSpc>
                        <a:spcPct val="120000"/>
                      </a:lnSpc>
                    </a:pPr>
                    <a:endParaRPr lang="en-US" sz="8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7" name="Freeform 6"/>
                  <p:cNvSpPr/>
                  <p:nvPr/>
                </p:nvSpPr>
                <p:spPr bwMode="auto">
                  <a:xfrm>
                    <a:off x="3146425" y="3694113"/>
                    <a:ext cx="71438" cy="58737"/>
                  </a:xfrm>
                  <a:custGeom>
                    <a:avLst/>
                    <a:gdLst/>
                    <a:ahLst/>
                    <a:cxnLst>
                      <a:cxn ang="0">
                        <a:pos x="28" y="0"/>
                      </a:cxn>
                      <a:cxn ang="0">
                        <a:pos x="0" y="19"/>
                      </a:cxn>
                      <a:cxn ang="0">
                        <a:pos x="7" y="35"/>
                      </a:cxn>
                      <a:cxn ang="0">
                        <a:pos x="41" y="28"/>
                      </a:cxn>
                      <a:cxn ang="0">
                        <a:pos x="43" y="7"/>
                      </a:cxn>
                    </a:cxnLst>
                    <a:rect l="0" t="0" r="r" b="b"/>
                    <a:pathLst>
                      <a:path w="43" h="35">
                        <a:moveTo>
                          <a:pt x="28" y="0"/>
                        </a:moveTo>
                        <a:cubicBezTo>
                          <a:pt x="28" y="0"/>
                          <a:pt x="30" y="29"/>
                          <a:pt x="0" y="19"/>
                        </a:cubicBezTo>
                        <a:cubicBezTo>
                          <a:pt x="7" y="35"/>
                          <a:pt x="7" y="35"/>
                          <a:pt x="7" y="35"/>
                        </a:cubicBezTo>
                        <a:cubicBezTo>
                          <a:pt x="41" y="28"/>
                          <a:pt x="41" y="28"/>
                          <a:pt x="41" y="28"/>
                        </a:cubicBezTo>
                        <a:cubicBezTo>
                          <a:pt x="43" y="7"/>
                          <a:pt x="43" y="7"/>
                          <a:pt x="43" y="7"/>
                        </a:cubicBezTo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vert="horz" wrap="square" lIns="128580" tIns="64290" rIns="128580" bIns="64290" numCol="1" anchor="t" anchorCtr="0" compatLnSpc="1"/>
                  <a:lstStyle/>
                  <a:p>
                    <a:pPr>
                      <a:lnSpc>
                        <a:spcPct val="120000"/>
                      </a:lnSpc>
                    </a:pPr>
                    <a:endParaRPr lang="en-US" sz="8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8" name="Freeform 47"/>
                  <p:cNvSpPr/>
                  <p:nvPr/>
                </p:nvSpPr>
                <p:spPr bwMode="auto">
                  <a:xfrm>
                    <a:off x="3152775" y="4138613"/>
                    <a:ext cx="150813" cy="581025"/>
                  </a:xfrm>
                  <a:custGeom>
                    <a:avLst/>
                    <a:gdLst/>
                    <a:ahLst/>
                    <a:cxnLst>
                      <a:cxn ang="0">
                        <a:pos x="90" y="320"/>
                      </a:cxn>
                      <a:cxn ang="0">
                        <a:pos x="68" y="209"/>
                      </a:cxn>
                      <a:cxn ang="0">
                        <a:pos x="71" y="19"/>
                      </a:cxn>
                      <a:cxn ang="0">
                        <a:pos x="71" y="0"/>
                      </a:cxn>
                      <a:cxn ang="0">
                        <a:pos x="7" y="11"/>
                      </a:cxn>
                      <a:cxn ang="0">
                        <a:pos x="18" y="215"/>
                      </a:cxn>
                      <a:cxn ang="0">
                        <a:pos x="37" y="320"/>
                      </a:cxn>
                      <a:cxn ang="0">
                        <a:pos x="8" y="349"/>
                      </a:cxn>
                      <a:cxn ang="0">
                        <a:pos x="90" y="349"/>
                      </a:cxn>
                      <a:cxn ang="0">
                        <a:pos x="90" y="320"/>
                      </a:cxn>
                    </a:cxnLst>
                    <a:rect l="0" t="0" r="r" b="b"/>
                    <a:pathLst>
                      <a:path w="90" h="349">
                        <a:moveTo>
                          <a:pt x="90" y="320"/>
                        </a:moveTo>
                        <a:cubicBezTo>
                          <a:pt x="90" y="320"/>
                          <a:pt x="72" y="243"/>
                          <a:pt x="68" y="209"/>
                        </a:cubicBezTo>
                        <a:cubicBezTo>
                          <a:pt x="64" y="166"/>
                          <a:pt x="69" y="50"/>
                          <a:pt x="71" y="19"/>
                        </a:cubicBezTo>
                        <a:cubicBezTo>
                          <a:pt x="71" y="14"/>
                          <a:pt x="71" y="0"/>
                          <a:pt x="71" y="0"/>
                        </a:cubicBezTo>
                        <a:cubicBezTo>
                          <a:pt x="7" y="11"/>
                          <a:pt x="7" y="11"/>
                          <a:pt x="7" y="11"/>
                        </a:cubicBezTo>
                        <a:cubicBezTo>
                          <a:pt x="7" y="11"/>
                          <a:pt x="14" y="182"/>
                          <a:pt x="18" y="215"/>
                        </a:cubicBezTo>
                        <a:cubicBezTo>
                          <a:pt x="22" y="247"/>
                          <a:pt x="37" y="320"/>
                          <a:pt x="37" y="320"/>
                        </a:cubicBezTo>
                        <a:cubicBezTo>
                          <a:pt x="0" y="329"/>
                          <a:pt x="8" y="349"/>
                          <a:pt x="8" y="349"/>
                        </a:cubicBezTo>
                        <a:cubicBezTo>
                          <a:pt x="90" y="349"/>
                          <a:pt x="90" y="349"/>
                          <a:pt x="90" y="349"/>
                        </a:cubicBezTo>
                        <a:lnTo>
                          <a:pt x="90" y="32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vert="horz" wrap="square" lIns="128580" tIns="64290" rIns="128580" bIns="64290" numCol="1" anchor="t" anchorCtr="0" compatLnSpc="1"/>
                  <a:lstStyle/>
                  <a:p>
                    <a:pPr>
                      <a:lnSpc>
                        <a:spcPct val="120000"/>
                      </a:lnSpc>
                    </a:pPr>
                    <a:endParaRPr lang="en-US" sz="8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9" name="Freeform 48"/>
                  <p:cNvSpPr/>
                  <p:nvPr/>
                </p:nvSpPr>
                <p:spPr bwMode="auto">
                  <a:xfrm>
                    <a:off x="2973388" y="4146550"/>
                    <a:ext cx="273050" cy="620712"/>
                  </a:xfrm>
                  <a:custGeom>
                    <a:avLst/>
                    <a:gdLst/>
                    <a:ahLst/>
                    <a:cxnLst>
                      <a:cxn ang="0">
                        <a:pos x="112" y="115"/>
                      </a:cxn>
                      <a:cxn ang="0">
                        <a:pos x="164" y="7"/>
                      </a:cxn>
                      <a:cxn ang="0">
                        <a:pos x="48" y="0"/>
                      </a:cxn>
                      <a:cxn ang="0">
                        <a:pos x="40" y="194"/>
                      </a:cxn>
                      <a:cxn ang="0">
                        <a:pos x="53" y="340"/>
                      </a:cxn>
                      <a:cxn ang="0">
                        <a:pos x="0" y="373"/>
                      </a:cxn>
                      <a:cxn ang="0">
                        <a:pos x="96" y="373"/>
                      </a:cxn>
                      <a:cxn ang="0">
                        <a:pos x="97" y="345"/>
                      </a:cxn>
                      <a:cxn ang="0">
                        <a:pos x="95" y="193"/>
                      </a:cxn>
                      <a:cxn ang="0">
                        <a:pos x="112" y="115"/>
                      </a:cxn>
                    </a:cxnLst>
                    <a:rect l="0" t="0" r="r" b="b"/>
                    <a:pathLst>
                      <a:path w="164" h="373">
                        <a:moveTo>
                          <a:pt x="112" y="115"/>
                        </a:moveTo>
                        <a:cubicBezTo>
                          <a:pt x="164" y="7"/>
                          <a:pt x="164" y="7"/>
                          <a:pt x="164" y="7"/>
                        </a:cubicBezTo>
                        <a:cubicBezTo>
                          <a:pt x="48" y="0"/>
                          <a:pt x="48" y="0"/>
                          <a:pt x="48" y="0"/>
                        </a:cubicBezTo>
                        <a:cubicBezTo>
                          <a:pt x="48" y="0"/>
                          <a:pt x="45" y="132"/>
                          <a:pt x="40" y="194"/>
                        </a:cubicBezTo>
                        <a:cubicBezTo>
                          <a:pt x="38" y="218"/>
                          <a:pt x="50" y="316"/>
                          <a:pt x="53" y="340"/>
                        </a:cubicBezTo>
                        <a:cubicBezTo>
                          <a:pt x="11" y="340"/>
                          <a:pt x="0" y="373"/>
                          <a:pt x="0" y="373"/>
                        </a:cubicBezTo>
                        <a:cubicBezTo>
                          <a:pt x="96" y="373"/>
                          <a:pt x="96" y="373"/>
                          <a:pt x="96" y="373"/>
                        </a:cubicBezTo>
                        <a:cubicBezTo>
                          <a:pt x="97" y="345"/>
                          <a:pt x="97" y="345"/>
                          <a:pt x="97" y="345"/>
                        </a:cubicBezTo>
                        <a:cubicBezTo>
                          <a:pt x="97" y="345"/>
                          <a:pt x="91" y="274"/>
                          <a:pt x="95" y="193"/>
                        </a:cubicBezTo>
                        <a:cubicBezTo>
                          <a:pt x="96" y="174"/>
                          <a:pt x="112" y="115"/>
                          <a:pt x="112" y="115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vert="horz" wrap="square" lIns="128580" tIns="64290" rIns="128580" bIns="64290" numCol="1" anchor="t" anchorCtr="0" compatLnSpc="1"/>
                  <a:lstStyle/>
                  <a:p>
                    <a:pPr>
                      <a:lnSpc>
                        <a:spcPct val="120000"/>
                      </a:lnSpc>
                    </a:pPr>
                    <a:endParaRPr lang="en-US" sz="8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0" name="Freeform 49"/>
                  <p:cNvSpPr>
                    <a:spLocks noEditPoints="1"/>
                  </p:cNvSpPr>
                  <p:nvPr/>
                </p:nvSpPr>
                <p:spPr bwMode="auto">
                  <a:xfrm>
                    <a:off x="2976563" y="3541713"/>
                    <a:ext cx="428625" cy="685800"/>
                  </a:xfrm>
                  <a:custGeom>
                    <a:avLst/>
                    <a:gdLst/>
                    <a:ahLst/>
                    <a:cxnLst>
                      <a:cxn ang="0">
                        <a:pos x="252" y="390"/>
                      </a:cxn>
                      <a:cxn ang="0">
                        <a:pos x="258" y="390"/>
                      </a:cxn>
                      <a:cxn ang="0">
                        <a:pos x="251" y="252"/>
                      </a:cxn>
                      <a:cxn ang="0">
                        <a:pos x="227" y="144"/>
                      </a:cxn>
                      <a:cxn ang="0">
                        <a:pos x="173" y="115"/>
                      </a:cxn>
                      <a:cxn ang="0">
                        <a:pos x="173" y="109"/>
                      </a:cxn>
                      <a:cxn ang="0">
                        <a:pos x="173" y="109"/>
                      </a:cxn>
                      <a:cxn ang="0">
                        <a:pos x="173" y="99"/>
                      </a:cxn>
                      <a:cxn ang="0">
                        <a:pos x="159" y="93"/>
                      </a:cxn>
                      <a:cxn ang="0">
                        <a:pos x="152" y="25"/>
                      </a:cxn>
                      <a:cxn ang="0">
                        <a:pos x="132" y="13"/>
                      </a:cxn>
                      <a:cxn ang="0">
                        <a:pos x="132" y="13"/>
                      </a:cxn>
                      <a:cxn ang="0">
                        <a:pos x="112" y="4"/>
                      </a:cxn>
                      <a:cxn ang="0">
                        <a:pos x="100" y="0"/>
                      </a:cxn>
                      <a:cxn ang="0">
                        <a:pos x="33" y="19"/>
                      </a:cxn>
                      <a:cxn ang="0">
                        <a:pos x="3" y="39"/>
                      </a:cxn>
                      <a:cxn ang="0">
                        <a:pos x="82" y="152"/>
                      </a:cxn>
                      <a:cxn ang="0">
                        <a:pos x="80" y="159"/>
                      </a:cxn>
                      <a:cxn ang="0">
                        <a:pos x="57" y="244"/>
                      </a:cxn>
                      <a:cxn ang="0">
                        <a:pos x="30" y="370"/>
                      </a:cxn>
                      <a:cxn ang="0">
                        <a:pos x="197" y="370"/>
                      </a:cxn>
                      <a:cxn ang="0">
                        <a:pos x="209" y="231"/>
                      </a:cxn>
                      <a:cxn ang="0">
                        <a:pos x="215" y="262"/>
                      </a:cxn>
                      <a:cxn ang="0">
                        <a:pos x="223" y="390"/>
                      </a:cxn>
                      <a:cxn ang="0">
                        <a:pos x="227" y="390"/>
                      </a:cxn>
                      <a:cxn ang="0">
                        <a:pos x="227" y="395"/>
                      </a:cxn>
                      <a:cxn ang="0">
                        <a:pos x="227" y="396"/>
                      </a:cxn>
                      <a:cxn ang="0">
                        <a:pos x="241" y="411"/>
                      </a:cxn>
                      <a:cxn ang="0">
                        <a:pos x="252" y="394"/>
                      </a:cxn>
                      <a:cxn ang="0">
                        <a:pos x="252" y="393"/>
                      </a:cxn>
                      <a:cxn ang="0">
                        <a:pos x="252" y="390"/>
                      </a:cxn>
                      <a:cxn ang="0">
                        <a:pos x="130" y="103"/>
                      </a:cxn>
                      <a:cxn ang="0">
                        <a:pos x="121" y="112"/>
                      </a:cxn>
                      <a:cxn ang="0">
                        <a:pos x="107" y="113"/>
                      </a:cxn>
                      <a:cxn ang="0">
                        <a:pos x="37" y="45"/>
                      </a:cxn>
                      <a:cxn ang="0">
                        <a:pos x="102" y="27"/>
                      </a:cxn>
                      <a:cxn ang="0">
                        <a:pos x="101" y="21"/>
                      </a:cxn>
                      <a:cxn ang="0">
                        <a:pos x="105" y="22"/>
                      </a:cxn>
                      <a:cxn ang="0">
                        <a:pos x="124" y="25"/>
                      </a:cxn>
                      <a:cxn ang="0">
                        <a:pos x="120" y="32"/>
                      </a:cxn>
                      <a:cxn ang="0">
                        <a:pos x="106" y="38"/>
                      </a:cxn>
                      <a:cxn ang="0">
                        <a:pos x="111" y="47"/>
                      </a:cxn>
                      <a:cxn ang="0">
                        <a:pos x="111" y="47"/>
                      </a:cxn>
                      <a:cxn ang="0">
                        <a:pos x="102" y="72"/>
                      </a:cxn>
                      <a:cxn ang="0">
                        <a:pos x="130" y="92"/>
                      </a:cxn>
                      <a:cxn ang="0">
                        <a:pos x="130" y="103"/>
                      </a:cxn>
                    </a:cxnLst>
                    <a:rect l="0" t="0" r="r" b="b"/>
                    <a:pathLst>
                      <a:path w="258" h="412">
                        <a:moveTo>
                          <a:pt x="252" y="390"/>
                        </a:moveTo>
                        <a:cubicBezTo>
                          <a:pt x="258" y="390"/>
                          <a:pt x="258" y="390"/>
                          <a:pt x="258" y="390"/>
                        </a:cubicBezTo>
                        <a:cubicBezTo>
                          <a:pt x="258" y="390"/>
                          <a:pt x="254" y="283"/>
                          <a:pt x="251" y="252"/>
                        </a:cubicBezTo>
                        <a:cubicBezTo>
                          <a:pt x="243" y="191"/>
                          <a:pt x="231" y="152"/>
                          <a:pt x="227" y="144"/>
                        </a:cubicBezTo>
                        <a:cubicBezTo>
                          <a:pt x="221" y="135"/>
                          <a:pt x="173" y="115"/>
                          <a:pt x="173" y="115"/>
                        </a:cubicBezTo>
                        <a:cubicBezTo>
                          <a:pt x="173" y="109"/>
                          <a:pt x="173" y="109"/>
                          <a:pt x="173" y="109"/>
                        </a:cubicBezTo>
                        <a:cubicBezTo>
                          <a:pt x="173" y="109"/>
                          <a:pt x="173" y="109"/>
                          <a:pt x="173" y="109"/>
                        </a:cubicBezTo>
                        <a:cubicBezTo>
                          <a:pt x="173" y="99"/>
                          <a:pt x="173" y="99"/>
                          <a:pt x="173" y="99"/>
                        </a:cubicBezTo>
                        <a:cubicBezTo>
                          <a:pt x="159" y="93"/>
                          <a:pt x="159" y="93"/>
                          <a:pt x="159" y="93"/>
                        </a:cubicBezTo>
                        <a:cubicBezTo>
                          <a:pt x="159" y="93"/>
                          <a:pt x="156" y="30"/>
                          <a:pt x="152" y="25"/>
                        </a:cubicBezTo>
                        <a:cubicBezTo>
                          <a:pt x="140" y="8"/>
                          <a:pt x="132" y="13"/>
                          <a:pt x="132" y="13"/>
                        </a:cubicBezTo>
                        <a:cubicBezTo>
                          <a:pt x="132" y="13"/>
                          <a:pt x="132" y="13"/>
                          <a:pt x="132" y="13"/>
                        </a:cubicBezTo>
                        <a:cubicBezTo>
                          <a:pt x="126" y="9"/>
                          <a:pt x="116" y="6"/>
                          <a:pt x="112" y="4"/>
                        </a:cubicBezTo>
                        <a:cubicBezTo>
                          <a:pt x="103" y="1"/>
                          <a:pt x="100" y="0"/>
                          <a:pt x="100" y="0"/>
                        </a:cubicBezTo>
                        <a:cubicBezTo>
                          <a:pt x="33" y="19"/>
                          <a:pt x="33" y="19"/>
                          <a:pt x="33" y="19"/>
                        </a:cubicBezTo>
                        <a:cubicBezTo>
                          <a:pt x="33" y="19"/>
                          <a:pt x="4" y="28"/>
                          <a:pt x="3" y="39"/>
                        </a:cubicBezTo>
                        <a:cubicBezTo>
                          <a:pt x="0" y="65"/>
                          <a:pt x="61" y="130"/>
                          <a:pt x="82" y="152"/>
                        </a:cubicBezTo>
                        <a:cubicBezTo>
                          <a:pt x="82" y="154"/>
                          <a:pt x="81" y="156"/>
                          <a:pt x="80" y="159"/>
                        </a:cubicBezTo>
                        <a:cubicBezTo>
                          <a:pt x="74" y="180"/>
                          <a:pt x="66" y="208"/>
                          <a:pt x="57" y="244"/>
                        </a:cubicBezTo>
                        <a:cubicBezTo>
                          <a:pt x="45" y="293"/>
                          <a:pt x="30" y="370"/>
                          <a:pt x="30" y="370"/>
                        </a:cubicBezTo>
                        <a:cubicBezTo>
                          <a:pt x="197" y="370"/>
                          <a:pt x="197" y="370"/>
                          <a:pt x="197" y="370"/>
                        </a:cubicBezTo>
                        <a:cubicBezTo>
                          <a:pt x="197" y="370"/>
                          <a:pt x="199" y="295"/>
                          <a:pt x="209" y="231"/>
                        </a:cubicBezTo>
                        <a:cubicBezTo>
                          <a:pt x="211" y="240"/>
                          <a:pt x="214" y="250"/>
                          <a:pt x="215" y="262"/>
                        </a:cubicBezTo>
                        <a:cubicBezTo>
                          <a:pt x="219" y="290"/>
                          <a:pt x="223" y="390"/>
                          <a:pt x="223" y="390"/>
                        </a:cubicBezTo>
                        <a:cubicBezTo>
                          <a:pt x="227" y="390"/>
                          <a:pt x="227" y="390"/>
                          <a:pt x="227" y="390"/>
                        </a:cubicBezTo>
                        <a:cubicBezTo>
                          <a:pt x="227" y="391"/>
                          <a:pt x="227" y="393"/>
                          <a:pt x="227" y="395"/>
                        </a:cubicBezTo>
                        <a:cubicBezTo>
                          <a:pt x="227" y="396"/>
                          <a:pt x="227" y="396"/>
                          <a:pt x="227" y="396"/>
                        </a:cubicBezTo>
                        <a:cubicBezTo>
                          <a:pt x="228" y="405"/>
                          <a:pt x="234" y="412"/>
                          <a:pt x="241" y="411"/>
                        </a:cubicBezTo>
                        <a:cubicBezTo>
                          <a:pt x="248" y="410"/>
                          <a:pt x="253" y="403"/>
                          <a:pt x="252" y="394"/>
                        </a:cubicBezTo>
                        <a:cubicBezTo>
                          <a:pt x="252" y="393"/>
                          <a:pt x="252" y="393"/>
                          <a:pt x="252" y="393"/>
                        </a:cubicBezTo>
                        <a:cubicBezTo>
                          <a:pt x="252" y="392"/>
                          <a:pt x="252" y="391"/>
                          <a:pt x="252" y="390"/>
                        </a:cubicBezTo>
                        <a:close/>
                        <a:moveTo>
                          <a:pt x="130" y="103"/>
                        </a:moveTo>
                        <a:cubicBezTo>
                          <a:pt x="128" y="108"/>
                          <a:pt x="122" y="112"/>
                          <a:pt x="121" y="112"/>
                        </a:cubicBezTo>
                        <a:cubicBezTo>
                          <a:pt x="115" y="113"/>
                          <a:pt x="111" y="114"/>
                          <a:pt x="107" y="113"/>
                        </a:cubicBezTo>
                        <a:cubicBezTo>
                          <a:pt x="92" y="104"/>
                          <a:pt x="37" y="49"/>
                          <a:pt x="37" y="45"/>
                        </a:cubicBezTo>
                        <a:cubicBezTo>
                          <a:pt x="36" y="42"/>
                          <a:pt x="102" y="27"/>
                          <a:pt x="102" y="27"/>
                        </a:cubicBezTo>
                        <a:cubicBezTo>
                          <a:pt x="101" y="21"/>
                          <a:pt x="101" y="21"/>
                          <a:pt x="101" y="21"/>
                        </a:cubicBezTo>
                        <a:cubicBezTo>
                          <a:pt x="102" y="21"/>
                          <a:pt x="103" y="21"/>
                          <a:pt x="105" y="22"/>
                        </a:cubicBezTo>
                        <a:cubicBezTo>
                          <a:pt x="109" y="23"/>
                          <a:pt x="117" y="25"/>
                          <a:pt x="124" y="25"/>
                        </a:cubicBezTo>
                        <a:cubicBezTo>
                          <a:pt x="123" y="27"/>
                          <a:pt x="121" y="29"/>
                          <a:pt x="120" y="32"/>
                        </a:cubicBezTo>
                        <a:cubicBezTo>
                          <a:pt x="106" y="38"/>
                          <a:pt x="106" y="38"/>
                          <a:pt x="106" y="38"/>
                        </a:cubicBezTo>
                        <a:cubicBezTo>
                          <a:pt x="111" y="47"/>
                          <a:pt x="111" y="47"/>
                          <a:pt x="111" y="47"/>
                        </a:cubicBezTo>
                        <a:cubicBezTo>
                          <a:pt x="111" y="47"/>
                          <a:pt x="111" y="47"/>
                          <a:pt x="111" y="47"/>
                        </a:cubicBezTo>
                        <a:cubicBezTo>
                          <a:pt x="105" y="58"/>
                          <a:pt x="100" y="69"/>
                          <a:pt x="102" y="72"/>
                        </a:cubicBezTo>
                        <a:cubicBezTo>
                          <a:pt x="106" y="80"/>
                          <a:pt x="130" y="92"/>
                          <a:pt x="130" y="92"/>
                        </a:cubicBezTo>
                        <a:cubicBezTo>
                          <a:pt x="130" y="92"/>
                          <a:pt x="131" y="101"/>
                          <a:pt x="130" y="103"/>
                        </a:cubicBez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</a:ln>
                </p:spPr>
                <p:txBody>
                  <a:bodyPr vert="horz" wrap="square" lIns="128580" tIns="64290" rIns="128580" bIns="64290" numCol="1" anchor="t" anchorCtr="0" compatLnSpc="1"/>
                  <a:lstStyle/>
                  <a:p>
                    <a:pPr>
                      <a:lnSpc>
                        <a:spcPct val="120000"/>
                      </a:lnSpc>
                    </a:pPr>
                    <a:endParaRPr lang="en-US" sz="80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78" name="Freeform 87"/>
                <p:cNvSpPr/>
                <p:nvPr/>
              </p:nvSpPr>
              <p:spPr bwMode="auto">
                <a:xfrm>
                  <a:off x="3182938" y="3517900"/>
                  <a:ext cx="146050" cy="207962"/>
                </a:xfrm>
                <a:custGeom>
                  <a:avLst/>
                  <a:gdLst/>
                  <a:ahLst/>
                  <a:cxnLst>
                    <a:cxn ang="0">
                      <a:pos x="6" y="30"/>
                    </a:cxn>
                    <a:cxn ang="0">
                      <a:pos x="6" y="3"/>
                    </a:cxn>
                    <a:cxn ang="0">
                      <a:pos x="44" y="9"/>
                    </a:cxn>
                    <a:cxn ang="0">
                      <a:pos x="67" y="14"/>
                    </a:cxn>
                    <a:cxn ang="0">
                      <a:pos x="88" y="56"/>
                    </a:cxn>
                    <a:cxn ang="0">
                      <a:pos x="51" y="112"/>
                    </a:cxn>
                    <a:cxn ang="0">
                      <a:pos x="39" y="125"/>
                    </a:cxn>
                  </a:cxnLst>
                  <a:rect l="0" t="0" r="r" b="b"/>
                  <a:pathLst>
                    <a:path w="88" h="125">
                      <a:moveTo>
                        <a:pt x="6" y="30"/>
                      </a:moveTo>
                      <a:cubicBezTo>
                        <a:pt x="6" y="30"/>
                        <a:pt x="0" y="0"/>
                        <a:pt x="6" y="3"/>
                      </a:cubicBezTo>
                      <a:cubicBezTo>
                        <a:pt x="25" y="11"/>
                        <a:pt x="34" y="7"/>
                        <a:pt x="44" y="9"/>
                      </a:cubicBezTo>
                      <a:cubicBezTo>
                        <a:pt x="55" y="10"/>
                        <a:pt x="58" y="9"/>
                        <a:pt x="67" y="14"/>
                      </a:cubicBezTo>
                      <a:cubicBezTo>
                        <a:pt x="88" y="27"/>
                        <a:pt x="88" y="36"/>
                        <a:pt x="88" y="56"/>
                      </a:cubicBezTo>
                      <a:cubicBezTo>
                        <a:pt x="88" y="94"/>
                        <a:pt x="69" y="95"/>
                        <a:pt x="51" y="112"/>
                      </a:cubicBezTo>
                      <a:cubicBezTo>
                        <a:pt x="39" y="125"/>
                        <a:pt x="39" y="125"/>
                        <a:pt x="39" y="125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128580" tIns="64290" rIns="128580" bIns="64290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8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9" name="Group 20"/>
            <p:cNvGrpSpPr/>
            <p:nvPr/>
          </p:nvGrpSpPr>
          <p:grpSpPr>
            <a:xfrm>
              <a:off x="9995577" y="1421587"/>
              <a:ext cx="1629579" cy="1024183"/>
              <a:chOff x="686838" y="2184398"/>
              <a:chExt cx="1192213" cy="749301"/>
            </a:xfrm>
            <a:grpFill/>
          </p:grpSpPr>
          <p:sp>
            <p:nvSpPr>
              <p:cNvPr id="80" name="Freeform 7"/>
              <p:cNvSpPr>
                <a:spLocks noEditPoints="1"/>
              </p:cNvSpPr>
              <p:nvPr/>
            </p:nvSpPr>
            <p:spPr bwMode="auto">
              <a:xfrm>
                <a:off x="686838" y="2198686"/>
                <a:ext cx="609600" cy="735013"/>
              </a:xfrm>
              <a:custGeom>
                <a:avLst/>
                <a:gdLst/>
                <a:ahLst/>
                <a:cxnLst>
                  <a:cxn ang="0">
                    <a:pos x="128" y="28"/>
                  </a:cxn>
                  <a:cxn ang="0">
                    <a:pos x="94" y="16"/>
                  </a:cxn>
                  <a:cxn ang="0">
                    <a:pos x="39" y="70"/>
                  </a:cxn>
                  <a:cxn ang="0">
                    <a:pos x="40" y="80"/>
                  </a:cxn>
                  <a:cxn ang="0">
                    <a:pos x="0" y="136"/>
                  </a:cxn>
                  <a:cxn ang="0">
                    <a:pos x="59" y="195"/>
                  </a:cxn>
                  <a:cxn ang="0">
                    <a:pos x="67" y="194"/>
                  </a:cxn>
                  <a:cxn ang="0">
                    <a:pos x="162" y="194"/>
                  </a:cxn>
                  <a:cxn ang="0">
                    <a:pos x="162" y="0"/>
                  </a:cxn>
                  <a:cxn ang="0">
                    <a:pos x="128" y="28"/>
                  </a:cxn>
                  <a:cxn ang="0">
                    <a:pos x="134" y="107"/>
                  </a:cxn>
                  <a:cxn ang="0">
                    <a:pos x="134" y="106"/>
                  </a:cxn>
                  <a:cxn ang="0">
                    <a:pos x="134" y="107"/>
                  </a:cxn>
                </a:cxnLst>
                <a:rect l="0" t="0" r="r" b="b"/>
                <a:pathLst>
                  <a:path w="162" h="195">
                    <a:moveTo>
                      <a:pt x="128" y="28"/>
                    </a:moveTo>
                    <a:cubicBezTo>
                      <a:pt x="119" y="20"/>
                      <a:pt x="107" y="16"/>
                      <a:pt x="94" y="16"/>
                    </a:cubicBezTo>
                    <a:cubicBezTo>
                      <a:pt x="64" y="16"/>
                      <a:pt x="39" y="40"/>
                      <a:pt x="39" y="70"/>
                    </a:cubicBezTo>
                    <a:cubicBezTo>
                      <a:pt x="39" y="73"/>
                      <a:pt x="40" y="77"/>
                      <a:pt x="40" y="80"/>
                    </a:cubicBezTo>
                    <a:cubicBezTo>
                      <a:pt x="17" y="88"/>
                      <a:pt x="0" y="110"/>
                      <a:pt x="0" y="136"/>
                    </a:cubicBezTo>
                    <a:cubicBezTo>
                      <a:pt x="0" y="169"/>
                      <a:pt x="26" y="195"/>
                      <a:pt x="59" y="195"/>
                    </a:cubicBezTo>
                    <a:cubicBezTo>
                      <a:pt x="61" y="195"/>
                      <a:pt x="64" y="195"/>
                      <a:pt x="67" y="194"/>
                    </a:cubicBezTo>
                    <a:cubicBezTo>
                      <a:pt x="162" y="194"/>
                      <a:pt x="162" y="194"/>
                      <a:pt x="162" y="194"/>
                    </a:cubicBezTo>
                    <a:cubicBezTo>
                      <a:pt x="162" y="0"/>
                      <a:pt x="162" y="0"/>
                      <a:pt x="162" y="0"/>
                    </a:cubicBezTo>
                    <a:cubicBezTo>
                      <a:pt x="148" y="5"/>
                      <a:pt x="136" y="15"/>
                      <a:pt x="128" y="28"/>
                    </a:cubicBezTo>
                    <a:close/>
                    <a:moveTo>
                      <a:pt x="134" y="107"/>
                    </a:moveTo>
                    <a:cubicBezTo>
                      <a:pt x="134" y="107"/>
                      <a:pt x="134" y="107"/>
                      <a:pt x="134" y="106"/>
                    </a:cubicBezTo>
                    <a:cubicBezTo>
                      <a:pt x="134" y="107"/>
                      <a:pt x="134" y="107"/>
                      <a:pt x="134" y="10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1" name="Freeform 8"/>
              <p:cNvSpPr/>
              <p:nvPr/>
            </p:nvSpPr>
            <p:spPr bwMode="auto">
              <a:xfrm>
                <a:off x="1296438" y="2184398"/>
                <a:ext cx="582613" cy="749300"/>
              </a:xfrm>
              <a:custGeom>
                <a:avLst/>
                <a:gdLst/>
                <a:ahLst/>
                <a:cxnLst>
                  <a:cxn ang="0">
                    <a:pos x="90" y="65"/>
                  </a:cxn>
                  <a:cxn ang="0">
                    <a:pos x="23" y="0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198"/>
                  </a:cxn>
                  <a:cxn ang="0">
                    <a:pos x="1" y="198"/>
                  </a:cxn>
                  <a:cxn ang="0">
                    <a:pos x="81" y="198"/>
                  </a:cxn>
                  <a:cxn ang="0">
                    <a:pos x="88" y="199"/>
                  </a:cxn>
                  <a:cxn ang="0">
                    <a:pos x="155" y="132"/>
                  </a:cxn>
                  <a:cxn ang="0">
                    <a:pos x="90" y="65"/>
                  </a:cxn>
                </a:cxnLst>
                <a:rect l="0" t="0" r="r" b="b"/>
                <a:pathLst>
                  <a:path w="155" h="199">
                    <a:moveTo>
                      <a:pt x="90" y="65"/>
                    </a:moveTo>
                    <a:cubicBezTo>
                      <a:pt x="89" y="29"/>
                      <a:pt x="60" y="0"/>
                      <a:pt x="23" y="0"/>
                    </a:cubicBezTo>
                    <a:cubicBezTo>
                      <a:pt x="15" y="0"/>
                      <a:pt x="8" y="1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198"/>
                      <a:pt x="0" y="198"/>
                      <a:pt x="0" y="198"/>
                    </a:cubicBezTo>
                    <a:cubicBezTo>
                      <a:pt x="1" y="198"/>
                      <a:pt x="1" y="198"/>
                      <a:pt x="1" y="198"/>
                    </a:cubicBezTo>
                    <a:cubicBezTo>
                      <a:pt x="81" y="198"/>
                      <a:pt x="81" y="198"/>
                      <a:pt x="81" y="198"/>
                    </a:cubicBezTo>
                    <a:cubicBezTo>
                      <a:pt x="83" y="199"/>
                      <a:pt x="85" y="199"/>
                      <a:pt x="88" y="199"/>
                    </a:cubicBezTo>
                    <a:cubicBezTo>
                      <a:pt x="125" y="199"/>
                      <a:pt x="155" y="169"/>
                      <a:pt x="155" y="132"/>
                    </a:cubicBezTo>
                    <a:cubicBezTo>
                      <a:pt x="155" y="95"/>
                      <a:pt x="126" y="66"/>
                      <a:pt x="90" y="6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2" name="Group 23"/>
            <p:cNvGrpSpPr/>
            <p:nvPr/>
          </p:nvGrpSpPr>
          <p:grpSpPr>
            <a:xfrm>
              <a:off x="7651891" y="2625322"/>
              <a:ext cx="1325758" cy="833233"/>
              <a:chOff x="686838" y="2184398"/>
              <a:chExt cx="1192213" cy="749301"/>
            </a:xfrm>
            <a:grpFill/>
          </p:grpSpPr>
          <p:sp>
            <p:nvSpPr>
              <p:cNvPr id="83" name="Freeform 7"/>
              <p:cNvSpPr>
                <a:spLocks noEditPoints="1"/>
              </p:cNvSpPr>
              <p:nvPr/>
            </p:nvSpPr>
            <p:spPr bwMode="auto">
              <a:xfrm>
                <a:off x="686838" y="2198686"/>
                <a:ext cx="609600" cy="735013"/>
              </a:xfrm>
              <a:custGeom>
                <a:avLst/>
                <a:gdLst/>
                <a:ahLst/>
                <a:cxnLst>
                  <a:cxn ang="0">
                    <a:pos x="128" y="28"/>
                  </a:cxn>
                  <a:cxn ang="0">
                    <a:pos x="94" y="16"/>
                  </a:cxn>
                  <a:cxn ang="0">
                    <a:pos x="39" y="70"/>
                  </a:cxn>
                  <a:cxn ang="0">
                    <a:pos x="40" y="80"/>
                  </a:cxn>
                  <a:cxn ang="0">
                    <a:pos x="0" y="136"/>
                  </a:cxn>
                  <a:cxn ang="0">
                    <a:pos x="59" y="195"/>
                  </a:cxn>
                  <a:cxn ang="0">
                    <a:pos x="67" y="194"/>
                  </a:cxn>
                  <a:cxn ang="0">
                    <a:pos x="162" y="194"/>
                  </a:cxn>
                  <a:cxn ang="0">
                    <a:pos x="162" y="0"/>
                  </a:cxn>
                  <a:cxn ang="0">
                    <a:pos x="128" y="28"/>
                  </a:cxn>
                  <a:cxn ang="0">
                    <a:pos x="134" y="107"/>
                  </a:cxn>
                  <a:cxn ang="0">
                    <a:pos x="134" y="106"/>
                  </a:cxn>
                  <a:cxn ang="0">
                    <a:pos x="134" y="107"/>
                  </a:cxn>
                </a:cxnLst>
                <a:rect l="0" t="0" r="r" b="b"/>
                <a:pathLst>
                  <a:path w="162" h="195">
                    <a:moveTo>
                      <a:pt x="128" y="28"/>
                    </a:moveTo>
                    <a:cubicBezTo>
                      <a:pt x="119" y="20"/>
                      <a:pt x="107" y="16"/>
                      <a:pt x="94" y="16"/>
                    </a:cubicBezTo>
                    <a:cubicBezTo>
                      <a:pt x="64" y="16"/>
                      <a:pt x="39" y="40"/>
                      <a:pt x="39" y="70"/>
                    </a:cubicBezTo>
                    <a:cubicBezTo>
                      <a:pt x="39" y="73"/>
                      <a:pt x="40" y="77"/>
                      <a:pt x="40" y="80"/>
                    </a:cubicBezTo>
                    <a:cubicBezTo>
                      <a:pt x="17" y="88"/>
                      <a:pt x="0" y="110"/>
                      <a:pt x="0" y="136"/>
                    </a:cubicBezTo>
                    <a:cubicBezTo>
                      <a:pt x="0" y="169"/>
                      <a:pt x="26" y="195"/>
                      <a:pt x="59" y="195"/>
                    </a:cubicBezTo>
                    <a:cubicBezTo>
                      <a:pt x="61" y="195"/>
                      <a:pt x="64" y="195"/>
                      <a:pt x="67" y="194"/>
                    </a:cubicBezTo>
                    <a:cubicBezTo>
                      <a:pt x="162" y="194"/>
                      <a:pt x="162" y="194"/>
                      <a:pt x="162" y="194"/>
                    </a:cubicBezTo>
                    <a:cubicBezTo>
                      <a:pt x="162" y="0"/>
                      <a:pt x="162" y="0"/>
                      <a:pt x="162" y="0"/>
                    </a:cubicBezTo>
                    <a:cubicBezTo>
                      <a:pt x="148" y="5"/>
                      <a:pt x="136" y="15"/>
                      <a:pt x="128" y="28"/>
                    </a:cubicBezTo>
                    <a:close/>
                    <a:moveTo>
                      <a:pt x="134" y="107"/>
                    </a:moveTo>
                    <a:cubicBezTo>
                      <a:pt x="134" y="107"/>
                      <a:pt x="134" y="107"/>
                      <a:pt x="134" y="106"/>
                    </a:cubicBezTo>
                    <a:cubicBezTo>
                      <a:pt x="134" y="107"/>
                      <a:pt x="134" y="107"/>
                      <a:pt x="134" y="10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4" name="Freeform 8"/>
              <p:cNvSpPr/>
              <p:nvPr/>
            </p:nvSpPr>
            <p:spPr bwMode="auto">
              <a:xfrm>
                <a:off x="1296438" y="2184398"/>
                <a:ext cx="582613" cy="749300"/>
              </a:xfrm>
              <a:custGeom>
                <a:avLst/>
                <a:gdLst/>
                <a:ahLst/>
                <a:cxnLst>
                  <a:cxn ang="0">
                    <a:pos x="90" y="65"/>
                  </a:cxn>
                  <a:cxn ang="0">
                    <a:pos x="23" y="0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198"/>
                  </a:cxn>
                  <a:cxn ang="0">
                    <a:pos x="1" y="198"/>
                  </a:cxn>
                  <a:cxn ang="0">
                    <a:pos x="81" y="198"/>
                  </a:cxn>
                  <a:cxn ang="0">
                    <a:pos x="88" y="199"/>
                  </a:cxn>
                  <a:cxn ang="0">
                    <a:pos x="155" y="132"/>
                  </a:cxn>
                  <a:cxn ang="0">
                    <a:pos x="90" y="65"/>
                  </a:cxn>
                </a:cxnLst>
                <a:rect l="0" t="0" r="r" b="b"/>
                <a:pathLst>
                  <a:path w="155" h="199">
                    <a:moveTo>
                      <a:pt x="90" y="65"/>
                    </a:moveTo>
                    <a:cubicBezTo>
                      <a:pt x="89" y="29"/>
                      <a:pt x="60" y="0"/>
                      <a:pt x="23" y="0"/>
                    </a:cubicBezTo>
                    <a:cubicBezTo>
                      <a:pt x="15" y="0"/>
                      <a:pt x="8" y="1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198"/>
                      <a:pt x="0" y="198"/>
                      <a:pt x="0" y="198"/>
                    </a:cubicBezTo>
                    <a:cubicBezTo>
                      <a:pt x="1" y="198"/>
                      <a:pt x="1" y="198"/>
                      <a:pt x="1" y="198"/>
                    </a:cubicBezTo>
                    <a:cubicBezTo>
                      <a:pt x="81" y="198"/>
                      <a:pt x="81" y="198"/>
                      <a:pt x="81" y="198"/>
                    </a:cubicBezTo>
                    <a:cubicBezTo>
                      <a:pt x="83" y="199"/>
                      <a:pt x="85" y="199"/>
                      <a:pt x="88" y="199"/>
                    </a:cubicBezTo>
                    <a:cubicBezTo>
                      <a:pt x="125" y="199"/>
                      <a:pt x="155" y="169"/>
                      <a:pt x="155" y="132"/>
                    </a:cubicBezTo>
                    <a:cubicBezTo>
                      <a:pt x="155" y="95"/>
                      <a:pt x="126" y="66"/>
                      <a:pt x="90" y="6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5" name="Group 32"/>
            <p:cNvGrpSpPr/>
            <p:nvPr/>
          </p:nvGrpSpPr>
          <p:grpSpPr>
            <a:xfrm>
              <a:off x="8054830" y="3956480"/>
              <a:ext cx="1038899" cy="652944"/>
              <a:chOff x="686838" y="2184398"/>
              <a:chExt cx="1192213" cy="749301"/>
            </a:xfrm>
            <a:grpFill/>
          </p:grpSpPr>
          <p:sp>
            <p:nvSpPr>
              <p:cNvPr id="86" name="Freeform 7"/>
              <p:cNvSpPr>
                <a:spLocks noEditPoints="1"/>
              </p:cNvSpPr>
              <p:nvPr/>
            </p:nvSpPr>
            <p:spPr bwMode="auto">
              <a:xfrm>
                <a:off x="686838" y="2198686"/>
                <a:ext cx="609600" cy="735013"/>
              </a:xfrm>
              <a:custGeom>
                <a:avLst/>
                <a:gdLst/>
                <a:ahLst/>
                <a:cxnLst>
                  <a:cxn ang="0">
                    <a:pos x="128" y="28"/>
                  </a:cxn>
                  <a:cxn ang="0">
                    <a:pos x="94" y="16"/>
                  </a:cxn>
                  <a:cxn ang="0">
                    <a:pos x="39" y="70"/>
                  </a:cxn>
                  <a:cxn ang="0">
                    <a:pos x="40" y="80"/>
                  </a:cxn>
                  <a:cxn ang="0">
                    <a:pos x="0" y="136"/>
                  </a:cxn>
                  <a:cxn ang="0">
                    <a:pos x="59" y="195"/>
                  </a:cxn>
                  <a:cxn ang="0">
                    <a:pos x="67" y="194"/>
                  </a:cxn>
                  <a:cxn ang="0">
                    <a:pos x="162" y="194"/>
                  </a:cxn>
                  <a:cxn ang="0">
                    <a:pos x="162" y="0"/>
                  </a:cxn>
                  <a:cxn ang="0">
                    <a:pos x="128" y="28"/>
                  </a:cxn>
                  <a:cxn ang="0">
                    <a:pos x="134" y="107"/>
                  </a:cxn>
                  <a:cxn ang="0">
                    <a:pos x="134" y="106"/>
                  </a:cxn>
                  <a:cxn ang="0">
                    <a:pos x="134" y="107"/>
                  </a:cxn>
                </a:cxnLst>
                <a:rect l="0" t="0" r="r" b="b"/>
                <a:pathLst>
                  <a:path w="162" h="195">
                    <a:moveTo>
                      <a:pt x="128" y="28"/>
                    </a:moveTo>
                    <a:cubicBezTo>
                      <a:pt x="119" y="20"/>
                      <a:pt x="107" y="16"/>
                      <a:pt x="94" y="16"/>
                    </a:cubicBezTo>
                    <a:cubicBezTo>
                      <a:pt x="64" y="16"/>
                      <a:pt x="39" y="40"/>
                      <a:pt x="39" y="70"/>
                    </a:cubicBezTo>
                    <a:cubicBezTo>
                      <a:pt x="39" y="73"/>
                      <a:pt x="40" y="77"/>
                      <a:pt x="40" y="80"/>
                    </a:cubicBezTo>
                    <a:cubicBezTo>
                      <a:pt x="17" y="88"/>
                      <a:pt x="0" y="110"/>
                      <a:pt x="0" y="136"/>
                    </a:cubicBezTo>
                    <a:cubicBezTo>
                      <a:pt x="0" y="169"/>
                      <a:pt x="26" y="195"/>
                      <a:pt x="59" y="195"/>
                    </a:cubicBezTo>
                    <a:cubicBezTo>
                      <a:pt x="61" y="195"/>
                      <a:pt x="64" y="195"/>
                      <a:pt x="67" y="194"/>
                    </a:cubicBezTo>
                    <a:cubicBezTo>
                      <a:pt x="162" y="194"/>
                      <a:pt x="162" y="194"/>
                      <a:pt x="162" y="194"/>
                    </a:cubicBezTo>
                    <a:cubicBezTo>
                      <a:pt x="162" y="0"/>
                      <a:pt x="162" y="0"/>
                      <a:pt x="162" y="0"/>
                    </a:cubicBezTo>
                    <a:cubicBezTo>
                      <a:pt x="148" y="5"/>
                      <a:pt x="136" y="15"/>
                      <a:pt x="128" y="28"/>
                    </a:cubicBezTo>
                    <a:close/>
                    <a:moveTo>
                      <a:pt x="134" y="107"/>
                    </a:moveTo>
                    <a:cubicBezTo>
                      <a:pt x="134" y="107"/>
                      <a:pt x="134" y="107"/>
                      <a:pt x="134" y="106"/>
                    </a:cubicBezTo>
                    <a:cubicBezTo>
                      <a:pt x="134" y="107"/>
                      <a:pt x="134" y="107"/>
                      <a:pt x="134" y="10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7" name="Freeform 8"/>
              <p:cNvSpPr/>
              <p:nvPr/>
            </p:nvSpPr>
            <p:spPr bwMode="auto">
              <a:xfrm>
                <a:off x="1296438" y="2184398"/>
                <a:ext cx="582613" cy="749300"/>
              </a:xfrm>
              <a:custGeom>
                <a:avLst/>
                <a:gdLst/>
                <a:ahLst/>
                <a:cxnLst>
                  <a:cxn ang="0">
                    <a:pos x="90" y="65"/>
                  </a:cxn>
                  <a:cxn ang="0">
                    <a:pos x="23" y="0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198"/>
                  </a:cxn>
                  <a:cxn ang="0">
                    <a:pos x="1" y="198"/>
                  </a:cxn>
                  <a:cxn ang="0">
                    <a:pos x="81" y="198"/>
                  </a:cxn>
                  <a:cxn ang="0">
                    <a:pos x="88" y="199"/>
                  </a:cxn>
                  <a:cxn ang="0">
                    <a:pos x="155" y="132"/>
                  </a:cxn>
                  <a:cxn ang="0">
                    <a:pos x="90" y="65"/>
                  </a:cxn>
                </a:cxnLst>
                <a:rect l="0" t="0" r="r" b="b"/>
                <a:pathLst>
                  <a:path w="155" h="199">
                    <a:moveTo>
                      <a:pt x="90" y="65"/>
                    </a:moveTo>
                    <a:cubicBezTo>
                      <a:pt x="89" y="29"/>
                      <a:pt x="60" y="0"/>
                      <a:pt x="23" y="0"/>
                    </a:cubicBezTo>
                    <a:cubicBezTo>
                      <a:pt x="15" y="0"/>
                      <a:pt x="8" y="1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198"/>
                      <a:pt x="0" y="198"/>
                      <a:pt x="0" y="198"/>
                    </a:cubicBezTo>
                    <a:cubicBezTo>
                      <a:pt x="1" y="198"/>
                      <a:pt x="1" y="198"/>
                      <a:pt x="1" y="198"/>
                    </a:cubicBezTo>
                    <a:cubicBezTo>
                      <a:pt x="81" y="198"/>
                      <a:pt x="81" y="198"/>
                      <a:pt x="81" y="198"/>
                    </a:cubicBezTo>
                    <a:cubicBezTo>
                      <a:pt x="83" y="199"/>
                      <a:pt x="85" y="199"/>
                      <a:pt x="88" y="199"/>
                    </a:cubicBezTo>
                    <a:cubicBezTo>
                      <a:pt x="125" y="199"/>
                      <a:pt x="155" y="169"/>
                      <a:pt x="155" y="132"/>
                    </a:cubicBezTo>
                    <a:cubicBezTo>
                      <a:pt x="155" y="95"/>
                      <a:pt x="126" y="66"/>
                      <a:pt x="90" y="6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88" name="Rectangle 1"/>
          <p:cNvSpPr/>
          <p:nvPr/>
        </p:nvSpPr>
        <p:spPr>
          <a:xfrm>
            <a:off x="5942330" y="2874010"/>
            <a:ext cx="3237865" cy="338455"/>
          </a:xfrm>
          <a:prstGeom prst="rect">
            <a:avLst/>
          </a:prstGeom>
        </p:spPr>
        <p:txBody>
          <a:bodyPr wrap="none" lIns="216000" anchor="ctr" anchorCtr="0"/>
          <a:lstStyle/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三要善于长袖善舞，作好各部门之间的“润滑油”</a:t>
            </a:r>
          </a:p>
        </p:txBody>
      </p:sp>
      <p:sp>
        <p:nvSpPr>
          <p:cNvPr id="89" name="Freeform 60"/>
          <p:cNvSpPr>
            <a:spLocks noEditPoints="1"/>
          </p:cNvSpPr>
          <p:nvPr/>
        </p:nvSpPr>
        <p:spPr bwMode="auto">
          <a:xfrm>
            <a:off x="5556624" y="2887649"/>
            <a:ext cx="287338" cy="336654"/>
          </a:xfrm>
          <a:custGeom>
            <a:avLst/>
            <a:gdLst>
              <a:gd name="T0" fmla="*/ 188256 w 87"/>
              <a:gd name="T1" fmla="*/ 49493 h 102"/>
              <a:gd name="T2" fmla="*/ 214678 w 87"/>
              <a:gd name="T3" fmla="*/ 102285 h 102"/>
              <a:gd name="T4" fmla="*/ 204770 w 87"/>
              <a:gd name="T5" fmla="*/ 128681 h 102"/>
              <a:gd name="T6" fmla="*/ 198164 w 87"/>
              <a:gd name="T7" fmla="*/ 131980 h 102"/>
              <a:gd name="T8" fmla="*/ 165137 w 87"/>
              <a:gd name="T9" fmla="*/ 184773 h 102"/>
              <a:gd name="T10" fmla="*/ 112293 w 87"/>
              <a:gd name="T11" fmla="*/ 184773 h 102"/>
              <a:gd name="T12" fmla="*/ 82568 w 87"/>
              <a:gd name="T13" fmla="*/ 131980 h 102"/>
              <a:gd name="T14" fmla="*/ 75963 w 87"/>
              <a:gd name="T15" fmla="*/ 128681 h 102"/>
              <a:gd name="T16" fmla="*/ 66055 w 87"/>
              <a:gd name="T17" fmla="*/ 102285 h 102"/>
              <a:gd name="T18" fmla="*/ 92477 w 87"/>
              <a:gd name="T19" fmla="*/ 52792 h 102"/>
              <a:gd name="T20" fmla="*/ 62752 w 87"/>
              <a:gd name="T21" fmla="*/ 217768 h 102"/>
              <a:gd name="T22" fmla="*/ 49541 w 87"/>
              <a:gd name="T23" fmla="*/ 234265 h 102"/>
              <a:gd name="T24" fmla="*/ 62752 w 87"/>
              <a:gd name="T25" fmla="*/ 260661 h 102"/>
              <a:gd name="T26" fmla="*/ 66055 w 87"/>
              <a:gd name="T27" fmla="*/ 260661 h 102"/>
              <a:gd name="T28" fmla="*/ 69357 w 87"/>
              <a:gd name="T29" fmla="*/ 267260 h 102"/>
              <a:gd name="T30" fmla="*/ 69357 w 87"/>
              <a:gd name="T31" fmla="*/ 270560 h 102"/>
              <a:gd name="T32" fmla="*/ 75963 w 87"/>
              <a:gd name="T33" fmla="*/ 270560 h 102"/>
              <a:gd name="T34" fmla="*/ 89174 w 87"/>
              <a:gd name="T35" fmla="*/ 254062 h 102"/>
              <a:gd name="T36" fmla="*/ 66055 w 87"/>
              <a:gd name="T37" fmla="*/ 254062 h 102"/>
              <a:gd name="T38" fmla="*/ 69357 w 87"/>
              <a:gd name="T39" fmla="*/ 217768 h 102"/>
              <a:gd name="T40" fmla="*/ 145320 w 87"/>
              <a:gd name="T41" fmla="*/ 316753 h 102"/>
              <a:gd name="T42" fmla="*/ 211375 w 87"/>
              <a:gd name="T43" fmla="*/ 217768 h 102"/>
              <a:gd name="T44" fmla="*/ 211375 w 87"/>
              <a:gd name="T45" fmla="*/ 254062 h 102"/>
              <a:gd name="T46" fmla="*/ 191559 w 87"/>
              <a:gd name="T47" fmla="*/ 254062 h 102"/>
              <a:gd name="T48" fmla="*/ 204770 w 87"/>
              <a:gd name="T49" fmla="*/ 270560 h 102"/>
              <a:gd name="T50" fmla="*/ 211375 w 87"/>
              <a:gd name="T51" fmla="*/ 270560 h 102"/>
              <a:gd name="T52" fmla="*/ 211375 w 87"/>
              <a:gd name="T53" fmla="*/ 267260 h 102"/>
              <a:gd name="T54" fmla="*/ 214678 w 87"/>
              <a:gd name="T55" fmla="*/ 260661 h 102"/>
              <a:gd name="T56" fmla="*/ 217981 w 87"/>
              <a:gd name="T57" fmla="*/ 260661 h 102"/>
              <a:gd name="T58" fmla="*/ 227889 w 87"/>
              <a:gd name="T59" fmla="*/ 234265 h 102"/>
              <a:gd name="T60" fmla="*/ 217981 w 87"/>
              <a:gd name="T61" fmla="*/ 217768 h 102"/>
              <a:gd name="T62" fmla="*/ 284035 w 87"/>
              <a:gd name="T63" fmla="*/ 336550 h 102"/>
              <a:gd name="T64" fmla="*/ 39633 w 87"/>
              <a:gd name="T65" fmla="*/ 217768 h 102"/>
              <a:gd name="T66" fmla="*/ 224586 w 87"/>
              <a:gd name="T67" fmla="*/ 92386 h 102"/>
              <a:gd name="T68" fmla="*/ 158531 w 87"/>
              <a:gd name="T69" fmla="*/ 3300 h 102"/>
              <a:gd name="T70" fmla="*/ 59449 w 87"/>
              <a:gd name="T71" fmla="*/ 92386 h 102"/>
              <a:gd name="T72" fmla="*/ 52844 w 87"/>
              <a:gd name="T73" fmla="*/ 95686 h 102"/>
              <a:gd name="T74" fmla="*/ 56147 w 87"/>
              <a:gd name="T75" fmla="*/ 125381 h 102"/>
              <a:gd name="T76" fmla="*/ 79266 w 87"/>
              <a:gd name="T77" fmla="*/ 171575 h 102"/>
              <a:gd name="T78" fmla="*/ 138715 w 87"/>
              <a:gd name="T79" fmla="*/ 201270 h 102"/>
              <a:gd name="T80" fmla="*/ 198164 w 87"/>
              <a:gd name="T81" fmla="*/ 174874 h 102"/>
              <a:gd name="T82" fmla="*/ 224586 w 87"/>
              <a:gd name="T83" fmla="*/ 125381 h 102"/>
              <a:gd name="T84" fmla="*/ 227889 w 87"/>
              <a:gd name="T85" fmla="*/ 95686 h 102"/>
              <a:gd name="T86" fmla="*/ 224586 w 87"/>
              <a:gd name="T87" fmla="*/ 92386 h 10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87" h="102">
                <a:moveTo>
                  <a:pt x="28" y="16"/>
                </a:moveTo>
                <a:cubicBezTo>
                  <a:pt x="28" y="14"/>
                  <a:pt x="57" y="15"/>
                  <a:pt x="57" y="15"/>
                </a:cubicBezTo>
                <a:cubicBezTo>
                  <a:pt x="60" y="31"/>
                  <a:pt x="60" y="31"/>
                  <a:pt x="60" y="31"/>
                </a:cubicBezTo>
                <a:cubicBezTo>
                  <a:pt x="62" y="31"/>
                  <a:pt x="63" y="31"/>
                  <a:pt x="65" y="31"/>
                </a:cubicBezTo>
                <a:cubicBezTo>
                  <a:pt x="65" y="34"/>
                  <a:pt x="64" y="35"/>
                  <a:pt x="64" y="37"/>
                </a:cubicBezTo>
                <a:cubicBezTo>
                  <a:pt x="63" y="38"/>
                  <a:pt x="63" y="39"/>
                  <a:pt x="62" y="39"/>
                </a:cubicBezTo>
                <a:cubicBezTo>
                  <a:pt x="61" y="39"/>
                  <a:pt x="61" y="39"/>
                  <a:pt x="61" y="39"/>
                </a:cubicBezTo>
                <a:cubicBezTo>
                  <a:pt x="60" y="40"/>
                  <a:pt x="60" y="40"/>
                  <a:pt x="60" y="40"/>
                </a:cubicBezTo>
                <a:cubicBezTo>
                  <a:pt x="59" y="44"/>
                  <a:pt x="58" y="48"/>
                  <a:pt x="57" y="51"/>
                </a:cubicBezTo>
                <a:cubicBezTo>
                  <a:pt x="55" y="53"/>
                  <a:pt x="53" y="55"/>
                  <a:pt x="50" y="56"/>
                </a:cubicBezTo>
                <a:cubicBezTo>
                  <a:pt x="49" y="57"/>
                  <a:pt x="45" y="57"/>
                  <a:pt x="42" y="57"/>
                </a:cubicBezTo>
                <a:cubicBezTo>
                  <a:pt x="38" y="57"/>
                  <a:pt x="35" y="56"/>
                  <a:pt x="34" y="56"/>
                </a:cubicBezTo>
                <a:cubicBezTo>
                  <a:pt x="31" y="55"/>
                  <a:pt x="29" y="53"/>
                  <a:pt x="28" y="50"/>
                </a:cubicBezTo>
                <a:cubicBezTo>
                  <a:pt x="27" y="47"/>
                  <a:pt x="25" y="44"/>
                  <a:pt x="25" y="40"/>
                </a:cubicBezTo>
                <a:cubicBezTo>
                  <a:pt x="24" y="39"/>
                  <a:pt x="24" y="39"/>
                  <a:pt x="24" y="39"/>
                </a:cubicBezTo>
                <a:cubicBezTo>
                  <a:pt x="23" y="39"/>
                  <a:pt x="23" y="39"/>
                  <a:pt x="23" y="39"/>
                </a:cubicBezTo>
                <a:cubicBezTo>
                  <a:pt x="22" y="39"/>
                  <a:pt x="21" y="38"/>
                  <a:pt x="21" y="37"/>
                </a:cubicBezTo>
                <a:cubicBezTo>
                  <a:pt x="20" y="35"/>
                  <a:pt x="20" y="34"/>
                  <a:pt x="20" y="31"/>
                </a:cubicBezTo>
                <a:cubicBezTo>
                  <a:pt x="22" y="31"/>
                  <a:pt x="23" y="31"/>
                  <a:pt x="25" y="32"/>
                </a:cubicBezTo>
                <a:cubicBezTo>
                  <a:pt x="25" y="27"/>
                  <a:pt x="26" y="19"/>
                  <a:pt x="28" y="16"/>
                </a:cubicBezTo>
                <a:close/>
                <a:moveTo>
                  <a:pt x="12" y="66"/>
                </a:moveTo>
                <a:cubicBezTo>
                  <a:pt x="19" y="66"/>
                  <a:pt x="19" y="66"/>
                  <a:pt x="19" y="66"/>
                </a:cubicBezTo>
                <a:cubicBezTo>
                  <a:pt x="16" y="70"/>
                  <a:pt x="16" y="70"/>
                  <a:pt x="16" y="70"/>
                </a:cubicBezTo>
                <a:cubicBezTo>
                  <a:pt x="15" y="71"/>
                  <a:pt x="15" y="71"/>
                  <a:pt x="15" y="71"/>
                </a:cubicBezTo>
                <a:cubicBezTo>
                  <a:pt x="16" y="71"/>
                  <a:pt x="16" y="71"/>
                  <a:pt x="16" y="71"/>
                </a:cubicBezTo>
                <a:cubicBezTo>
                  <a:pt x="19" y="79"/>
                  <a:pt x="19" y="79"/>
                  <a:pt x="19" y="79"/>
                </a:cubicBezTo>
                <a:cubicBezTo>
                  <a:pt x="19" y="79"/>
                  <a:pt x="19" y="79"/>
                  <a:pt x="19" y="79"/>
                </a:cubicBezTo>
                <a:cubicBezTo>
                  <a:pt x="20" y="79"/>
                  <a:pt x="20" y="79"/>
                  <a:pt x="20" y="79"/>
                </a:cubicBezTo>
                <a:cubicBezTo>
                  <a:pt x="23" y="79"/>
                  <a:pt x="23" y="79"/>
                  <a:pt x="23" y="79"/>
                </a:cubicBezTo>
                <a:cubicBezTo>
                  <a:pt x="21" y="81"/>
                  <a:pt x="21" y="81"/>
                  <a:pt x="21" y="81"/>
                </a:cubicBezTo>
                <a:cubicBezTo>
                  <a:pt x="20" y="82"/>
                  <a:pt x="20" y="82"/>
                  <a:pt x="20" y="82"/>
                </a:cubicBezTo>
                <a:cubicBezTo>
                  <a:pt x="21" y="82"/>
                  <a:pt x="21" y="82"/>
                  <a:pt x="21" y="82"/>
                </a:cubicBezTo>
                <a:cubicBezTo>
                  <a:pt x="38" y="97"/>
                  <a:pt x="38" y="97"/>
                  <a:pt x="38" y="97"/>
                </a:cubicBezTo>
                <a:cubicBezTo>
                  <a:pt x="23" y="82"/>
                  <a:pt x="23" y="82"/>
                  <a:pt x="23" y="82"/>
                </a:cubicBezTo>
                <a:cubicBezTo>
                  <a:pt x="26" y="78"/>
                  <a:pt x="26" y="78"/>
                  <a:pt x="26" y="78"/>
                </a:cubicBezTo>
                <a:cubicBezTo>
                  <a:pt x="27" y="77"/>
                  <a:pt x="27" y="77"/>
                  <a:pt x="27" y="77"/>
                </a:cubicBezTo>
                <a:cubicBezTo>
                  <a:pt x="25" y="77"/>
                  <a:pt x="25" y="77"/>
                  <a:pt x="25" y="77"/>
                </a:cubicBezTo>
                <a:cubicBezTo>
                  <a:pt x="20" y="77"/>
                  <a:pt x="20" y="77"/>
                  <a:pt x="20" y="77"/>
                </a:cubicBezTo>
                <a:cubicBezTo>
                  <a:pt x="17" y="71"/>
                  <a:pt x="17" y="71"/>
                  <a:pt x="17" y="71"/>
                </a:cubicBezTo>
                <a:cubicBezTo>
                  <a:pt x="21" y="66"/>
                  <a:pt x="21" y="66"/>
                  <a:pt x="21" y="66"/>
                </a:cubicBezTo>
                <a:cubicBezTo>
                  <a:pt x="26" y="66"/>
                  <a:pt x="26" y="66"/>
                  <a:pt x="26" y="66"/>
                </a:cubicBezTo>
                <a:cubicBezTo>
                  <a:pt x="44" y="96"/>
                  <a:pt x="44" y="96"/>
                  <a:pt x="44" y="96"/>
                </a:cubicBezTo>
                <a:cubicBezTo>
                  <a:pt x="58" y="66"/>
                  <a:pt x="58" y="66"/>
                  <a:pt x="58" y="66"/>
                </a:cubicBezTo>
                <a:cubicBezTo>
                  <a:pt x="64" y="66"/>
                  <a:pt x="64" y="66"/>
                  <a:pt x="64" y="66"/>
                </a:cubicBezTo>
                <a:cubicBezTo>
                  <a:pt x="67" y="71"/>
                  <a:pt x="67" y="71"/>
                  <a:pt x="67" y="71"/>
                </a:cubicBezTo>
                <a:cubicBezTo>
                  <a:pt x="64" y="77"/>
                  <a:pt x="64" y="77"/>
                  <a:pt x="64" y="77"/>
                </a:cubicBezTo>
                <a:cubicBezTo>
                  <a:pt x="60" y="77"/>
                  <a:pt x="60" y="77"/>
                  <a:pt x="60" y="77"/>
                </a:cubicBezTo>
                <a:cubicBezTo>
                  <a:pt x="58" y="77"/>
                  <a:pt x="58" y="77"/>
                  <a:pt x="58" y="77"/>
                </a:cubicBezTo>
                <a:cubicBezTo>
                  <a:pt x="59" y="78"/>
                  <a:pt x="59" y="78"/>
                  <a:pt x="59" y="78"/>
                </a:cubicBezTo>
                <a:cubicBezTo>
                  <a:pt x="62" y="82"/>
                  <a:pt x="62" y="82"/>
                  <a:pt x="62" y="82"/>
                </a:cubicBezTo>
                <a:cubicBezTo>
                  <a:pt x="50" y="97"/>
                  <a:pt x="50" y="97"/>
                  <a:pt x="50" y="97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2"/>
                  <a:pt x="64" y="82"/>
                  <a:pt x="64" y="82"/>
                </a:cubicBezTo>
                <a:cubicBezTo>
                  <a:pt x="64" y="81"/>
                  <a:pt x="64" y="81"/>
                  <a:pt x="64" y="81"/>
                </a:cubicBezTo>
                <a:cubicBezTo>
                  <a:pt x="62" y="79"/>
                  <a:pt x="62" y="79"/>
                  <a:pt x="6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66" y="79"/>
                  <a:pt x="66" y="79"/>
                  <a:pt x="66" y="79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1"/>
                  <a:pt x="69" y="71"/>
                  <a:pt x="69" y="71"/>
                </a:cubicBezTo>
                <a:cubicBezTo>
                  <a:pt x="69" y="70"/>
                  <a:pt x="69" y="70"/>
                  <a:pt x="69" y="70"/>
                </a:cubicBezTo>
                <a:cubicBezTo>
                  <a:pt x="66" y="66"/>
                  <a:pt x="66" y="66"/>
                  <a:pt x="66" y="66"/>
                </a:cubicBezTo>
                <a:cubicBezTo>
                  <a:pt x="74" y="65"/>
                  <a:pt x="74" y="65"/>
                  <a:pt x="74" y="65"/>
                </a:cubicBezTo>
                <a:cubicBezTo>
                  <a:pt x="82" y="73"/>
                  <a:pt x="87" y="91"/>
                  <a:pt x="86" y="102"/>
                </a:cubicBezTo>
                <a:cubicBezTo>
                  <a:pt x="57" y="102"/>
                  <a:pt x="28" y="102"/>
                  <a:pt x="0" y="102"/>
                </a:cubicBezTo>
                <a:cubicBezTo>
                  <a:pt x="0" y="92"/>
                  <a:pt x="2" y="75"/>
                  <a:pt x="12" y="66"/>
                </a:cubicBezTo>
                <a:close/>
                <a:moveTo>
                  <a:pt x="68" y="28"/>
                </a:move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6" y="10"/>
                  <a:pt x="65" y="8"/>
                </a:cubicBezTo>
                <a:cubicBezTo>
                  <a:pt x="64" y="5"/>
                  <a:pt x="55" y="1"/>
                  <a:pt x="48" y="1"/>
                </a:cubicBezTo>
                <a:cubicBezTo>
                  <a:pt x="42" y="0"/>
                  <a:pt x="26" y="1"/>
                  <a:pt x="21" y="5"/>
                </a:cubicBezTo>
                <a:cubicBezTo>
                  <a:pt x="18" y="8"/>
                  <a:pt x="18" y="23"/>
                  <a:pt x="18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3"/>
                  <a:pt x="16" y="36"/>
                  <a:pt x="17" y="38"/>
                </a:cubicBezTo>
                <a:cubicBezTo>
                  <a:pt x="18" y="40"/>
                  <a:pt x="19" y="42"/>
                  <a:pt x="21" y="43"/>
                </a:cubicBezTo>
                <a:cubicBezTo>
                  <a:pt x="22" y="46"/>
                  <a:pt x="23" y="49"/>
                  <a:pt x="24" y="52"/>
                </a:cubicBezTo>
                <a:cubicBezTo>
                  <a:pt x="26" y="56"/>
                  <a:pt x="29" y="58"/>
                  <a:pt x="32" y="60"/>
                </a:cubicBezTo>
                <a:cubicBezTo>
                  <a:pt x="34" y="61"/>
                  <a:pt x="38" y="61"/>
                  <a:pt x="42" y="61"/>
                </a:cubicBezTo>
                <a:cubicBezTo>
                  <a:pt x="46" y="61"/>
                  <a:pt x="50" y="61"/>
                  <a:pt x="52" y="60"/>
                </a:cubicBezTo>
                <a:cubicBezTo>
                  <a:pt x="56" y="59"/>
                  <a:pt x="58" y="56"/>
                  <a:pt x="60" y="53"/>
                </a:cubicBezTo>
                <a:cubicBezTo>
                  <a:pt x="62" y="50"/>
                  <a:pt x="63" y="46"/>
                  <a:pt x="64" y="43"/>
                </a:cubicBezTo>
                <a:cubicBezTo>
                  <a:pt x="66" y="42"/>
                  <a:pt x="67" y="40"/>
                  <a:pt x="68" y="38"/>
                </a:cubicBezTo>
                <a:cubicBezTo>
                  <a:pt x="69" y="36"/>
                  <a:pt x="69" y="33"/>
                  <a:pt x="69" y="30"/>
                </a:cubicBezTo>
                <a:cubicBezTo>
                  <a:pt x="69" y="29"/>
                  <a:pt x="69" y="29"/>
                  <a:pt x="69" y="29"/>
                </a:cubicBez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8" y="28"/>
                  <a:pt x="68" y="28"/>
                </a:cubicBezTo>
                <a:close/>
              </a:path>
            </a:pathLst>
          </a:cu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5506085" y="2244725"/>
            <a:ext cx="1486535" cy="398780"/>
          </a:xfrm>
          <a:prstGeom prst="rect">
            <a:avLst/>
          </a:prstGeom>
          <a:solidFill>
            <a:srgbClr val="49B4C3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长袖善舞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5506085" y="3526155"/>
            <a:ext cx="5558155" cy="2030095"/>
          </a:xfrm>
          <a:prstGeom prst="rect">
            <a:avLst/>
          </a:prstGeom>
          <a:noFill/>
          <a:ln>
            <a:solidFill>
              <a:srgbClr val="595959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首先要协调好上下关系。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对上：要尊重，要分清主次。在实际工作中，要把握分寸，坚持原则，按章办事。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待同事：以礼，以诚，以情。不要盛气凌人，不欺下瞒上。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再是协调好供我关系，外求支持协作，内求团结向上</a:t>
            </a:r>
            <a:r>
              <a:rPr lang="zh-CN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。 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752616" y="672814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/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Objec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88" grpId="1"/>
      <p:bldP spid="89" grpId="0" animBg="1"/>
      <p:bldP spid="89" grpId="1" animBg="1"/>
      <p:bldP spid="90" grpId="0" animBg="1"/>
      <p:bldP spid="90" grpId="1" animBg="1"/>
      <p:bldP spid="92" grpId="0" animBg="1"/>
      <p:bldP spid="92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jxjmsbvg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2194</Words>
  <Application>Microsoft Office PowerPoint</Application>
  <PresentationFormat>宽屏</PresentationFormat>
  <Paragraphs>185</Paragraphs>
  <Slides>23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23</vt:i4>
      </vt:variant>
    </vt:vector>
  </HeadingPairs>
  <TitlesOfParts>
    <vt:vector size="34" baseType="lpstr">
      <vt:lpstr>Gill Sans</vt:lpstr>
      <vt:lpstr>Meiryo</vt:lpstr>
      <vt:lpstr>宋体</vt:lpstr>
      <vt:lpstr>微软雅黑</vt:lpstr>
      <vt:lpstr>Arial</vt:lpstr>
      <vt:lpstr>Calibri</vt:lpstr>
      <vt:lpstr>Calibri Light</vt:lpstr>
      <vt:lpstr>Wingdings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38</cp:revision>
  <dcterms:created xsi:type="dcterms:W3CDTF">2021-06-16T05:59:00Z</dcterms:created>
  <dcterms:modified xsi:type="dcterms:W3CDTF">2023-02-03T03:45:05Z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CA052886F7984C03ACEE0F8D53B13D73</vt:lpwstr>
  </property>
  <property fmtid="{D5CDD505-2E9C-101B-9397-08002B2CF9AE}" pid="3" name="KSOProductBuildVer">
    <vt:lpwstr>2052-11.1.0.10577</vt:lpwstr>
  </property>
</Properties>
</file>