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ppt/tags/tag16.xml" ContentType="application/vnd.openxmlformats-officedocument.presentationml.tags+xml"/>
  <Override PartName="/ppt/notesSlides/notesSlide11.xml" ContentType="application/vnd.openxmlformats-officedocument.presentationml.notesSlide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5.xml" ContentType="application/vnd.openxmlformats-officedocument.presentationml.notesSlide+xml"/>
  <Override PartName="/ppt/tags/tag24.xml" ContentType="application/vnd.openxmlformats-officedocument.presentationml.tags+xml"/>
  <Override PartName="/ppt/notesSlides/notesSlide16.xml" ContentType="application/vnd.openxmlformats-officedocument.presentationml.notesSlide+xml"/>
  <Override PartName="/ppt/tags/tag25.xml" ContentType="application/vnd.openxmlformats-officedocument.presentationml.tags+xml"/>
  <Override PartName="/ppt/notesSlides/notesSlide17.xml" ContentType="application/vnd.openxmlformats-officedocument.presentationml.notesSlide+xml"/>
  <Override PartName="/ppt/tags/tag26.xml" ContentType="application/vnd.openxmlformats-officedocument.presentationml.tags+xml"/>
  <Override PartName="/ppt/notesSlides/notesSlide18.xml" ContentType="application/vnd.openxmlformats-officedocument.presentationml.notesSlide+xml"/>
  <Override PartName="/ppt/tags/tag27.xml" ContentType="application/vnd.openxmlformats-officedocument.presentationml.tags+xml"/>
  <Override PartName="/ppt/notesSlides/notesSlide19.xml" ContentType="application/vnd.openxmlformats-officedocument.presentationml.notesSlide+xml"/>
  <Override PartName="/ppt/tags/tag28.xml" ContentType="application/vnd.openxmlformats-officedocument.presentationml.tags+xml"/>
  <Override PartName="/ppt/notesSlides/notesSlide20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1.xml" ContentType="application/vnd.openxmlformats-officedocument.presentationml.notesSlide+xml"/>
  <Override PartName="/ppt/tags/tag34.xml" ContentType="application/vnd.openxmlformats-officedocument.presentationml.tags+xml"/>
  <Override PartName="/ppt/notesSlides/notesSlide22.xml" ContentType="application/vnd.openxmlformats-officedocument.presentationml.notesSlide+xml"/>
  <Override PartName="/ppt/tags/tag35.xml" ContentType="application/vnd.openxmlformats-officedocument.presentationml.tags+xml"/>
  <Override PartName="/ppt/notesSlides/notesSlide23.xml" ContentType="application/vnd.openxmlformats-officedocument.presentationml.notesSlide+xml"/>
  <Override PartName="/ppt/tags/tag36.xml" ContentType="application/vnd.openxmlformats-officedocument.presentationml.tags+xml"/>
  <Override PartName="/ppt/notesSlides/notesSlide24.xml" ContentType="application/vnd.openxmlformats-officedocument.presentationml.notesSlide+xml"/>
  <Override PartName="/ppt/tags/tag37.xml" ContentType="application/vnd.openxmlformats-officedocument.presentationml.tags+xml"/>
  <Override PartName="/ppt/notesSlides/notesSlide25.xml" ContentType="application/vnd.openxmlformats-officedocument.presentationml.notesSlide+xml"/>
  <Override PartName="/ppt/tags/tag38.xml" ContentType="application/vnd.openxmlformats-officedocument.presentationml.tags+xml"/>
  <Override PartName="/ppt/notesSlides/notesSlide26.xml" ContentType="application/vnd.openxmlformats-officedocument.presentationml.notesSlide+xml"/>
  <Override PartName="/ppt/tags/tag39.xml" ContentType="application/vnd.openxmlformats-officedocument.presentationml.tags+xml"/>
  <Override PartName="/ppt/notesSlides/notesSlide27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8.xml" ContentType="application/vnd.openxmlformats-officedocument.presentationml.notesSlide+xml"/>
  <Override PartName="/ppt/tags/tag45.xml" ContentType="application/vnd.openxmlformats-officedocument.presentationml.tags+xml"/>
  <Override PartName="/ppt/notesSlides/notesSlide29.xml" ContentType="application/vnd.openxmlformats-officedocument.presentationml.notesSlide+xml"/>
  <Override PartName="/ppt/tags/tag46.xml" ContentType="application/vnd.openxmlformats-officedocument.presentationml.tags+xml"/>
  <Override PartName="/ppt/notesSlides/notesSlide30.xml" ContentType="application/vnd.openxmlformats-officedocument.presentationml.notesSlide+xml"/>
  <Override PartName="/ppt/tags/tag47.xml" ContentType="application/vnd.openxmlformats-officedocument.presentationml.tags+xml"/>
  <Override PartName="/ppt/notesSlides/notesSlide31.xml" ContentType="application/vnd.openxmlformats-officedocument.presentationml.notesSlide+xml"/>
  <Override PartName="/ppt/tags/tag48.xml" ContentType="application/vnd.openxmlformats-officedocument.presentationml.tags+xml"/>
  <Override PartName="/ppt/notesSlides/notesSlide32.xml" ContentType="application/vnd.openxmlformats-officedocument.presentationml.notesSlide+xml"/>
  <Override PartName="/ppt/tags/tag49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9" r:id="rId2"/>
    <p:sldMasterId id="2147483693" r:id="rId3"/>
  </p:sldMasterIdLst>
  <p:notesMasterIdLst>
    <p:notesMasterId r:id="rId38"/>
  </p:notesMasterIdLst>
  <p:sldIdLst>
    <p:sldId id="321" r:id="rId4"/>
    <p:sldId id="257" r:id="rId5"/>
    <p:sldId id="258" r:id="rId6"/>
    <p:sldId id="267" r:id="rId7"/>
    <p:sldId id="293" r:id="rId8"/>
    <p:sldId id="292" r:id="rId9"/>
    <p:sldId id="294" r:id="rId10"/>
    <p:sldId id="295" r:id="rId11"/>
    <p:sldId id="296" r:id="rId12"/>
    <p:sldId id="297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1" r:id="rId25"/>
    <p:sldId id="312" r:id="rId26"/>
    <p:sldId id="268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2" r:id="rId36"/>
    <p:sldId id="323" r:id="rId37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  <a:srgbClr val="23667F"/>
    <a:srgbClr val="C3E5EF"/>
    <a:srgbClr val="6699FF"/>
    <a:srgbClr val="BCE1F1"/>
    <a:srgbClr val="8BD0EF"/>
    <a:srgbClr val="92D2F1"/>
    <a:srgbClr val="F4F6F1"/>
    <a:srgbClr val="2C324E"/>
    <a:srgbClr val="DC5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gs" Target="tags/tag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019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657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372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4220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959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171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281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338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2750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7046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531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6889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763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046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3179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9595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1384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7297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9388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3435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5446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940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2513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335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934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7506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80377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8891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961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687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332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706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367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78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65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:p15="http://schemas.microsoft.com/office/powerpoint/2012/main" xmlns:a16="http://schemas.microsoft.com/office/drawing/2014/main" xmlns=""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475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49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119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03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329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385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392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8094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23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025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1414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252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5270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83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:a16="http://schemas.microsoft.com/office/drawing/2014/main"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6="http://schemas.microsoft.com/office/drawing/2014/main"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:a16="http://schemas.microsoft.com/office/drawing/2014/main"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:a16="http://schemas.microsoft.com/office/drawing/2014/main"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32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:p15="http://schemas.microsoft.com/office/powerpoint/2012/main" xmlns:a16="http://schemas.microsoft.com/office/drawing/2014/main" xmlns=""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009304" y="6874985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188139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:p15="http://schemas.microsoft.com/office/powerpoint/2012/main" xmlns:a16="http://schemas.microsoft.com/office/drawing/2014/main" xmlns=""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4F6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</p:sldLayoutIdLst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:p15="http://schemas.microsoft.com/office/powerpoint/2012/main" xmlns:a16="http://schemas.microsoft.com/office/drawing/2014/main" xmlns="">
      <p:transition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64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26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Relationship Id="rId6" Type="http://schemas.openxmlformats.org/officeDocument/2006/relationships/image" Target="../media/image27.png"/><Relationship Id="rId5" Type="http://schemas.openxmlformats.org/officeDocument/2006/relationships/image" Target="../media/image13.png"/><Relationship Id="rId10" Type="http://schemas.openxmlformats.org/officeDocument/2006/relationships/image" Target="../media/image31.png"/><Relationship Id="rId4" Type="http://schemas.openxmlformats.org/officeDocument/2006/relationships/image" Target="../media/image9.jpe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6.xml"/><Relationship Id="rId6" Type="http://schemas.openxmlformats.org/officeDocument/2006/relationships/image" Target="../media/image32.png"/><Relationship Id="rId11" Type="http://schemas.openxmlformats.org/officeDocument/2006/relationships/image" Target="../media/image36.png"/><Relationship Id="rId5" Type="http://schemas.openxmlformats.org/officeDocument/2006/relationships/image" Target="../media/image10.png"/><Relationship Id="rId10" Type="http://schemas.openxmlformats.org/officeDocument/2006/relationships/image" Target="../media/image35.png"/><Relationship Id="rId4" Type="http://schemas.openxmlformats.org/officeDocument/2006/relationships/image" Target="../media/image9.jpe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image" Target="../media/image37.pn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8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21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3.xml"/><Relationship Id="rId10" Type="http://schemas.openxmlformats.org/officeDocument/2006/relationships/image" Target="../media/image8.png"/><Relationship Id="rId4" Type="http://schemas.openxmlformats.org/officeDocument/2006/relationships/tags" Target="../tags/tag22.xml"/><Relationship Id="rId9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4.xml"/><Relationship Id="rId6" Type="http://schemas.openxmlformats.org/officeDocument/2006/relationships/image" Target="../media/image45.png"/><Relationship Id="rId5" Type="http://schemas.openxmlformats.org/officeDocument/2006/relationships/image" Target="../media/image13.pn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5.xml"/><Relationship Id="rId6" Type="http://schemas.openxmlformats.org/officeDocument/2006/relationships/image" Target="../media/image13.png"/><Relationship Id="rId5" Type="http://schemas.openxmlformats.org/officeDocument/2006/relationships/image" Target="../media/image47.pn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1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6.xml"/><Relationship Id="rId6" Type="http://schemas.openxmlformats.org/officeDocument/2006/relationships/image" Target="../media/image50.png"/><Relationship Id="rId5" Type="http://schemas.openxmlformats.org/officeDocument/2006/relationships/image" Target="../media/image13.pn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7.xml"/><Relationship Id="rId6" Type="http://schemas.openxmlformats.org/officeDocument/2006/relationships/image" Target="../media/image53.png"/><Relationship Id="rId5" Type="http://schemas.openxmlformats.org/officeDocument/2006/relationships/image" Target="../media/image13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8.xml"/><Relationship Id="rId6" Type="http://schemas.openxmlformats.org/officeDocument/2006/relationships/image" Target="../media/image22.png"/><Relationship Id="rId11" Type="http://schemas.openxmlformats.org/officeDocument/2006/relationships/image" Target="../media/image35.png"/><Relationship Id="rId5" Type="http://schemas.openxmlformats.org/officeDocument/2006/relationships/image" Target="../media/image13.png"/><Relationship Id="rId10" Type="http://schemas.openxmlformats.org/officeDocument/2006/relationships/image" Target="../media/image56.png"/><Relationship Id="rId4" Type="http://schemas.openxmlformats.org/officeDocument/2006/relationships/image" Target="../media/image9.jpeg"/><Relationship Id="rId9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31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33.xml"/><Relationship Id="rId10" Type="http://schemas.openxmlformats.org/officeDocument/2006/relationships/image" Target="../media/image8.png"/><Relationship Id="rId4" Type="http://schemas.openxmlformats.org/officeDocument/2006/relationships/tags" Target="../tags/tag32.xml"/><Relationship Id="rId9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4.xml"/><Relationship Id="rId6" Type="http://schemas.openxmlformats.org/officeDocument/2006/relationships/image" Target="../media/image13.png"/><Relationship Id="rId5" Type="http://schemas.openxmlformats.org/officeDocument/2006/relationships/image" Target="../media/image47.png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5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5.xml"/><Relationship Id="rId6" Type="http://schemas.openxmlformats.org/officeDocument/2006/relationships/image" Target="../media/image42.png"/><Relationship Id="rId5" Type="http://schemas.openxmlformats.org/officeDocument/2006/relationships/image" Target="../media/image13.png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6.xml"/><Relationship Id="rId6" Type="http://schemas.openxmlformats.org/officeDocument/2006/relationships/image" Target="../media/image13.png"/><Relationship Id="rId5" Type="http://schemas.openxmlformats.org/officeDocument/2006/relationships/image" Target="../media/image58.png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7.xml"/><Relationship Id="rId6" Type="http://schemas.openxmlformats.org/officeDocument/2006/relationships/image" Target="../media/image42.png"/><Relationship Id="rId5" Type="http://schemas.openxmlformats.org/officeDocument/2006/relationships/image" Target="../media/image13.png"/><Relationship Id="rId4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8.xml"/><Relationship Id="rId6" Type="http://schemas.openxmlformats.org/officeDocument/2006/relationships/image" Target="../media/image13.png"/><Relationship Id="rId5" Type="http://schemas.openxmlformats.org/officeDocument/2006/relationships/image" Target="../media/image47.png"/><Relationship Id="rId4" Type="http://schemas.openxmlformats.org/officeDocument/2006/relationships/image" Target="../media/image9.jpeg"/><Relationship Id="rId9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9.xml"/><Relationship Id="rId6" Type="http://schemas.openxmlformats.org/officeDocument/2006/relationships/image" Target="../media/image57.png"/><Relationship Id="rId5" Type="http://schemas.openxmlformats.org/officeDocument/2006/relationships/image" Target="../media/image13.png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2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44.xml"/><Relationship Id="rId10" Type="http://schemas.openxmlformats.org/officeDocument/2006/relationships/image" Target="../media/image8.png"/><Relationship Id="rId4" Type="http://schemas.openxmlformats.org/officeDocument/2006/relationships/tags" Target="../tags/tag43.xml"/><Relationship Id="rId9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61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5.xml"/><Relationship Id="rId6" Type="http://schemas.openxmlformats.org/officeDocument/2006/relationships/image" Target="../media/image46.png"/><Relationship Id="rId5" Type="http://schemas.openxmlformats.org/officeDocument/2006/relationships/image" Target="../media/image13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5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7.xml"/><Relationship Id="rId10" Type="http://schemas.openxmlformats.org/officeDocument/2006/relationships/image" Target="../media/image8.png"/><Relationship Id="rId4" Type="http://schemas.openxmlformats.org/officeDocument/2006/relationships/tags" Target="../tags/tag6.xml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6.xml"/><Relationship Id="rId6" Type="http://schemas.openxmlformats.org/officeDocument/2006/relationships/image" Target="../media/image42.png"/><Relationship Id="rId5" Type="http://schemas.openxmlformats.org/officeDocument/2006/relationships/image" Target="../media/image13.png"/><Relationship Id="rId4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7.xml"/><Relationship Id="rId6" Type="http://schemas.openxmlformats.org/officeDocument/2006/relationships/image" Target="../media/image22.png"/><Relationship Id="rId5" Type="http://schemas.openxmlformats.org/officeDocument/2006/relationships/image" Target="../media/image13.png"/><Relationship Id="rId10" Type="http://schemas.openxmlformats.org/officeDocument/2006/relationships/image" Target="../media/image57.png"/><Relationship Id="rId4" Type="http://schemas.openxmlformats.org/officeDocument/2006/relationships/image" Target="../media/image9.jpeg"/><Relationship Id="rId9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8.xml"/><Relationship Id="rId6" Type="http://schemas.openxmlformats.org/officeDocument/2006/relationships/image" Target="../media/image57.png"/><Relationship Id="rId5" Type="http://schemas.openxmlformats.org/officeDocument/2006/relationships/image" Target="../media/image13.png"/><Relationship Id="rId4" Type="http://schemas.openxmlformats.org/officeDocument/2006/relationships/image" Target="../media/image9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3" Type="http://schemas.openxmlformats.org/officeDocument/2006/relationships/tags" Target="../tags/tag11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3.xml"/><Relationship Id="rId11" Type="http://schemas.openxmlformats.org/officeDocument/2006/relationships/image" Target="../media/image8.png"/><Relationship Id="rId5" Type="http://schemas.openxmlformats.org/officeDocument/2006/relationships/tags" Target="../tags/tag13.xml"/><Relationship Id="rId10" Type="http://schemas.openxmlformats.org/officeDocument/2006/relationships/image" Target="../media/image7.png"/><Relationship Id="rId4" Type="http://schemas.openxmlformats.org/officeDocument/2006/relationships/tags" Target="../tags/tag12.xml"/><Relationship Id="rId9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Relationship Id="rId6" Type="http://schemas.openxmlformats.org/officeDocument/2006/relationships/image" Target="../media/image13.png"/><Relationship Id="rId11" Type="http://schemas.openxmlformats.org/officeDocument/2006/relationships/image" Target="../media/image26.png"/><Relationship Id="rId5" Type="http://schemas.openxmlformats.org/officeDocument/2006/relationships/image" Target="../media/image10.png"/><Relationship Id="rId10" Type="http://schemas.openxmlformats.org/officeDocument/2006/relationships/image" Target="../media/image25.png"/><Relationship Id="rId4" Type="http://schemas.openxmlformats.org/officeDocument/2006/relationships/image" Target="../media/image9.jpe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CFC789-A5E4-48D1-8898-5F05201954D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81782E-45F6-4613-905C-FF31B3A8399E}"/>
              </a:ext>
            </a:extLst>
          </p:cNvPr>
          <p:cNvSpPr/>
          <p:nvPr/>
        </p:nvSpPr>
        <p:spPr>
          <a:xfrm>
            <a:off x="2035566" y="2071991"/>
            <a:ext cx="8784077" cy="22028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75C306-13A9-4F57-AAC0-8C2067E3A8D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690516" y="2382505"/>
            <a:ext cx="572464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>
                <a:solidFill>
                  <a:srgbClr val="23667F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幼儿园新生家长会</a:t>
            </a:r>
            <a:endParaRPr lang="en-US" altLang="zh-CN" sz="5400" dirty="0">
              <a:solidFill>
                <a:srgbClr val="23667F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  <a:cs typeface="+mn-ea"/>
              <a:sym typeface="+mn-lt"/>
            </a:endParaRPr>
          </a:p>
          <a:p>
            <a:pPr algn="ctr"/>
            <a:r>
              <a:rPr lang="zh-CN" altLang="en-US" sz="5400" dirty="0">
                <a:solidFill>
                  <a:srgbClr val="23667F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课件PPT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D882DD-5163-4F4D-B9BF-EF564A21ED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83800">
            <a:off x="8028877" y="1685181"/>
            <a:ext cx="2548710" cy="98364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BD6525-3291-488A-86C2-6A15EE4FE0A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0739">
            <a:off x="3170360" y="2230463"/>
            <a:ext cx="620657" cy="6206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54F74C-4E5B-4C06-A543-CEC5DBF6E5F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8599" y="3465882"/>
            <a:ext cx="1742557" cy="8342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92FBAC-B9C4-4A57-B90D-9196D848757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27728"/>
            <a:ext cx="5144631" cy="364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38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030313" y="569847"/>
            <a:ext cx="6739287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  如何应对孩子入园的分离焦虑？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13" y="105818"/>
            <a:ext cx="3188214" cy="130149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04EF25-E93E-460A-A6A4-88838F0E5FF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9887" y="1437075"/>
            <a:ext cx="3202971" cy="48044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5ABD24-A48C-4E0C-97FE-BD0F5D129FA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5979" y="3083378"/>
            <a:ext cx="7076021" cy="402895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5424D8-C5F1-4F0D-BF15-BD58ABB0D84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580" y="1899678"/>
            <a:ext cx="3069200" cy="2202965"/>
          </a:xfrm>
          <a:prstGeom prst="rect">
            <a:avLst/>
          </a:prstGeom>
        </p:spPr>
      </p:pic>
      <p:sp>
        <p:nvSpPr>
          <p:cNvPr id="49" name="文本框 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633F6D-E1F3-43D7-A5FB-4A367BE68D61}"/>
              </a:ext>
            </a:extLst>
          </p:cNvPr>
          <p:cNvSpPr txBox="1"/>
          <p:nvPr/>
        </p:nvSpPr>
        <p:spPr>
          <a:xfrm>
            <a:off x="1780158" y="2266234"/>
            <a:ext cx="226898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早上送孩子入园时，家长要做的只有一件事：放下孩子，和他说再见，然后快速离开。如果家长跟着哭，或迟迟不走，只能延长孩子哭闹的时间。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434722-C884-4CCC-81ED-21E5438538A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7243" y="4456941"/>
            <a:ext cx="3188214" cy="2288389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08C8AB-6E57-4FC4-B492-DAB48AAD4C1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7158" y="2442140"/>
            <a:ext cx="3069200" cy="2509239"/>
          </a:xfrm>
          <a:prstGeom prst="rect">
            <a:avLst/>
          </a:prstGeom>
        </p:spPr>
      </p:pic>
      <p:sp>
        <p:nvSpPr>
          <p:cNvPr id="51" name="文本框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08379D-BEA0-4BA5-AE9B-423B5C189126}"/>
              </a:ext>
            </a:extLst>
          </p:cNvPr>
          <p:cNvSpPr txBox="1"/>
          <p:nvPr/>
        </p:nvSpPr>
        <p:spPr>
          <a:xfrm>
            <a:off x="1906621" y="4884718"/>
            <a:ext cx="2329704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接孩子的时候可以不要着急接孩子回家，带着孩子玩玩幼儿园里的大型玩具，家长还可借此机会多接触别的家长，互相交流，学习一些经验。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D84BC7-DD72-4A75-BEE1-060F4765B8A8}"/>
              </a:ext>
            </a:extLst>
          </p:cNvPr>
          <p:cNvSpPr txBox="1"/>
          <p:nvPr/>
        </p:nvSpPr>
        <p:spPr>
          <a:xfrm>
            <a:off x="8618699" y="2696471"/>
            <a:ext cx="2092533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家长可在最初的时候早一些接孩子回家，以后再慢慢推迟到正常时间，这样可以在开始时不至于让孩子一下子受不了，时间久了，习惯了也就适应了。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6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9" grpId="0"/>
      <p:bldP spid="51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B88DDE-1DDB-4C81-94A6-AE37DFA2D8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745" y="355700"/>
            <a:ext cx="1746885" cy="1789492"/>
          </a:xfrm>
          <a:prstGeom prst="rect">
            <a:avLst/>
          </a:prstGeom>
        </p:spPr>
      </p:pic>
      <p:sp>
        <p:nvSpPr>
          <p:cNvPr id="4" name="矩形: 圆角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5B9DFD-B561-407C-9277-D79E7C3DD005}"/>
              </a:ext>
            </a:extLst>
          </p:cNvPr>
          <p:cNvSpPr/>
          <p:nvPr/>
        </p:nvSpPr>
        <p:spPr>
          <a:xfrm>
            <a:off x="7946006" y="5262165"/>
            <a:ext cx="4118917" cy="317726"/>
          </a:xfrm>
          <a:prstGeom prst="roundRect">
            <a:avLst/>
          </a:prstGeom>
          <a:solidFill>
            <a:srgbClr val="C3E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FA7C0F-0731-462F-9E4E-353A616E8D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6170" y="4709150"/>
            <a:ext cx="7285427" cy="2230119"/>
          </a:xfrm>
          <a:prstGeom prst="rect">
            <a:avLst/>
          </a:prstGeom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414613" y="569847"/>
            <a:ext cx="3234087" cy="618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4400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不适应现象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9613" y="105818"/>
            <a:ext cx="3188214" cy="130149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7690BA-73C6-45D9-A956-1DB5CB3113B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4860" y="1848165"/>
            <a:ext cx="3811925" cy="3675227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EBA4B9-5CC6-48A8-AF07-D819555CAB97}"/>
              </a:ext>
            </a:extLst>
          </p:cNvPr>
          <p:cNvSpPr/>
          <p:nvPr/>
        </p:nvSpPr>
        <p:spPr>
          <a:xfrm rot="420000">
            <a:off x="8502417" y="3161389"/>
            <a:ext cx="2407623" cy="496683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主要反应</a:t>
            </a:r>
            <a:r>
              <a:rPr lang="en-US" altLang="zh-CN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: </a:t>
            </a: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(1)</a:t>
            </a:r>
            <a:r>
              <a:rPr lang="zh-CN" altLang="en-US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哭闹</a:t>
            </a:r>
            <a:r>
              <a:rPr lang="en-US" altLang="zh-CN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;</a:t>
            </a: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(2)“</a:t>
            </a:r>
            <a:r>
              <a:rPr lang="zh-CN" altLang="en-US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我不去幼儿园”</a:t>
            </a:r>
            <a:r>
              <a:rPr lang="en-US" altLang="zh-CN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;</a:t>
            </a: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(3)</a:t>
            </a:r>
            <a:r>
              <a:rPr lang="zh-CN" altLang="en-US" spc="-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睡梦惊醒。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498B76-4815-4364-A8AD-DEBC541F0AD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72" y="2344057"/>
            <a:ext cx="2804581" cy="404222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91BDB3-3765-4EB5-9F5C-E1D6DC15BD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383"/>
            <a:ext cx="1367110" cy="136711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70BE013-E486-4502-A17E-5CEAA11E426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9018" y="1683232"/>
            <a:ext cx="4371415" cy="4239393"/>
          </a:xfrm>
          <a:prstGeom prst="rect">
            <a:avLst/>
          </a:prstGeom>
        </p:spPr>
      </p:pic>
      <p:sp>
        <p:nvSpPr>
          <p:cNvPr id="25" name="任意多边形 1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C983CC-6BA6-48C5-BCE5-C41863F168FD}"/>
              </a:ext>
            </a:extLst>
          </p:cNvPr>
          <p:cNvSpPr/>
          <p:nvPr/>
        </p:nvSpPr>
        <p:spPr>
          <a:xfrm>
            <a:off x="4337740" y="1882398"/>
            <a:ext cx="1531391" cy="390117"/>
          </a:xfrm>
          <a:custGeom>
            <a:avLst/>
            <a:gdLst>
              <a:gd name="connsiteX0" fmla="*/ 0 w 2600830"/>
              <a:gd name="connsiteY0" fmla="*/ 0 h 649288"/>
              <a:gd name="connsiteX1" fmla="*/ 2600830 w 2600830"/>
              <a:gd name="connsiteY1" fmla="*/ 0 h 649288"/>
              <a:gd name="connsiteX2" fmla="*/ 2520047 w 2600830"/>
              <a:gd name="connsiteY2" fmla="*/ 89402 h 649288"/>
              <a:gd name="connsiteX3" fmla="*/ 1945040 w 2600830"/>
              <a:gd name="connsiteY3" fmla="*/ 646112 h 649288"/>
              <a:gd name="connsiteX4" fmla="*/ 648052 w 2600830"/>
              <a:gd name="connsiteY4" fmla="*/ 649287 h 649288"/>
              <a:gd name="connsiteX5" fmla="*/ 77908 w 2600830"/>
              <a:gd name="connsiteY5" fmla="*/ 84156 h 64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0830" h="649288">
                <a:moveTo>
                  <a:pt x="0" y="0"/>
                </a:moveTo>
                <a:lnTo>
                  <a:pt x="2600830" y="0"/>
                </a:lnTo>
                <a:lnTo>
                  <a:pt x="2520047" y="89402"/>
                </a:lnTo>
                <a:cubicBezTo>
                  <a:pt x="2351572" y="318525"/>
                  <a:pt x="2323328" y="645186"/>
                  <a:pt x="1945040" y="646112"/>
                </a:cubicBezTo>
                <a:lnTo>
                  <a:pt x="648052" y="649287"/>
                </a:lnTo>
                <a:cubicBezTo>
                  <a:pt x="269764" y="650213"/>
                  <a:pt x="245977" y="310819"/>
                  <a:pt x="77908" y="84156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7" tIns="54419" rIns="108837" bIns="54419"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23667F"/>
                </a:solidFill>
                <a:cs typeface="+mn-ea"/>
                <a:sym typeface="+mn-lt"/>
              </a:rPr>
              <a:t>现象一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>
            <a:off x="3557270" y="2387952"/>
            <a:ext cx="3008902" cy="673453"/>
          </a:xfrm>
          <a:prstGeom prst="rect">
            <a:avLst/>
          </a:prstGeom>
          <a:solidFill>
            <a:srgbClr val="C3E5EF"/>
          </a:solidFill>
        </p:spPr>
        <p:txBody>
          <a:bodyPr lIns="108837" tIns="54419" rIns="108837" bIns="54419"/>
          <a:lstStyle/>
          <a:p>
            <a:pPr algn="ctr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9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依恋亲人，不愿入园，情绪不稳，哭泣不止</a:t>
            </a: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E599D0-A460-4D2A-9268-63BC9D461B61}"/>
              </a:ext>
            </a:extLst>
          </p:cNvPr>
          <p:cNvSpPr/>
          <p:nvPr/>
        </p:nvSpPr>
        <p:spPr>
          <a:xfrm>
            <a:off x="3341908" y="3170134"/>
            <a:ext cx="3117258" cy="1133021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这是孩子刚入园时一个突出的现象。有的一接近幼儿园就哭，有的抓住家长的手不放。有的则在吃饭、睡觉时哭泣不止，有的头两天高兴来园，以后“觉醒”过来，反而哭哭吵吵，不愿上幼儿园。</a:t>
            </a:r>
          </a:p>
        </p:txBody>
      </p:sp>
    </p:spTree>
    <p:extLst>
      <p:ext uri="{BB962C8B-B14F-4D97-AF65-F5344CB8AC3E}">
        <p14:creationId xmlns:p14="http://schemas.microsoft.com/office/powerpoint/2010/main" val="135745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/>
      <p:bldP spid="25" grpId="0" animBg="1"/>
      <p:bldP spid="26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D79ED6-7FC5-45BA-A43A-539A617D43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1407316"/>
            <a:ext cx="12192001" cy="54506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B88DDE-1DDB-4C81-94A6-AE37DFA2D8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745" y="355700"/>
            <a:ext cx="1746885" cy="1789492"/>
          </a:xfrm>
          <a:prstGeom prst="rect">
            <a:avLst/>
          </a:prstGeom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414613" y="569847"/>
            <a:ext cx="3234087" cy="618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4400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不适应现象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9613" y="105818"/>
            <a:ext cx="3188214" cy="130149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40B7DA-6EC3-4370-AEC0-40DA97D9C0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762" y="1814144"/>
            <a:ext cx="6473978" cy="3636540"/>
          </a:xfrm>
          <a:prstGeom prst="rect">
            <a:avLst/>
          </a:prstGeom>
        </p:spPr>
      </p:pic>
      <p:sp>
        <p:nvSpPr>
          <p:cNvPr id="22" name="任意多边形 1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E513A2-EEC9-436D-945B-7EEACADC42E7}"/>
              </a:ext>
            </a:extLst>
          </p:cNvPr>
          <p:cNvSpPr/>
          <p:nvPr/>
        </p:nvSpPr>
        <p:spPr>
          <a:xfrm>
            <a:off x="5503477" y="1895344"/>
            <a:ext cx="183260" cy="72491"/>
          </a:xfrm>
          <a:custGeom>
            <a:avLst/>
            <a:gdLst>
              <a:gd name="connsiteX0" fmla="*/ 131005 w 311731"/>
              <a:gd name="connsiteY0" fmla="*/ 0 h 121823"/>
              <a:gd name="connsiteX1" fmla="*/ 180725 w 311731"/>
              <a:gd name="connsiteY1" fmla="*/ 0 h 121823"/>
              <a:gd name="connsiteX2" fmla="*/ 205433 w 311731"/>
              <a:gd name="connsiteY2" fmla="*/ 4162 h 121823"/>
              <a:gd name="connsiteX3" fmla="*/ 309453 w 311731"/>
              <a:gd name="connsiteY3" fmla="*/ 109253 h 121823"/>
              <a:gd name="connsiteX4" fmla="*/ 311731 w 311731"/>
              <a:gd name="connsiteY4" fmla="*/ 121823 h 121823"/>
              <a:gd name="connsiteX5" fmla="*/ 0 w 311731"/>
              <a:gd name="connsiteY5" fmla="*/ 121823 h 121823"/>
              <a:gd name="connsiteX6" fmla="*/ 2277 w 311731"/>
              <a:gd name="connsiteY6" fmla="*/ 109253 h 121823"/>
              <a:gd name="connsiteX7" fmla="*/ 106298 w 311731"/>
              <a:gd name="connsiteY7" fmla="*/ 4162 h 121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1731" h="121823">
                <a:moveTo>
                  <a:pt x="131005" y="0"/>
                </a:moveTo>
                <a:lnTo>
                  <a:pt x="180725" y="0"/>
                </a:lnTo>
                <a:lnTo>
                  <a:pt x="205433" y="4162"/>
                </a:lnTo>
                <a:cubicBezTo>
                  <a:pt x="252408" y="20443"/>
                  <a:pt x="290475" y="59254"/>
                  <a:pt x="309453" y="109253"/>
                </a:cubicBezTo>
                <a:lnTo>
                  <a:pt x="311731" y="121823"/>
                </a:lnTo>
                <a:lnTo>
                  <a:pt x="0" y="121823"/>
                </a:lnTo>
                <a:lnTo>
                  <a:pt x="2277" y="109253"/>
                </a:lnTo>
                <a:cubicBezTo>
                  <a:pt x="21256" y="59254"/>
                  <a:pt x="59323" y="20443"/>
                  <a:pt x="106298" y="416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4" name="任意多边形 1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CE7D88-84A6-4ABD-B233-058793336513}"/>
              </a:ext>
            </a:extLst>
          </p:cNvPr>
          <p:cNvSpPr/>
          <p:nvPr/>
        </p:nvSpPr>
        <p:spPr>
          <a:xfrm>
            <a:off x="7049845" y="1895344"/>
            <a:ext cx="173782" cy="72491"/>
          </a:xfrm>
          <a:custGeom>
            <a:avLst/>
            <a:gdLst>
              <a:gd name="connsiteX0" fmla="*/ 145370 w 318081"/>
              <a:gd name="connsiteY0" fmla="*/ 0 h 130555"/>
              <a:gd name="connsiteX1" fmla="*/ 172710 w 318081"/>
              <a:gd name="connsiteY1" fmla="*/ 0 h 130555"/>
              <a:gd name="connsiteX2" fmla="*/ 209618 w 318081"/>
              <a:gd name="connsiteY2" fmla="*/ 6428 h 130555"/>
              <a:gd name="connsiteX3" fmla="*/ 315757 w 318081"/>
              <a:gd name="connsiteY3" fmla="*/ 117294 h 130555"/>
              <a:gd name="connsiteX4" fmla="*/ 318081 w 318081"/>
              <a:gd name="connsiteY4" fmla="*/ 130555 h 130555"/>
              <a:gd name="connsiteX5" fmla="*/ 0 w 318081"/>
              <a:gd name="connsiteY5" fmla="*/ 130555 h 130555"/>
              <a:gd name="connsiteX6" fmla="*/ 2324 w 318081"/>
              <a:gd name="connsiteY6" fmla="*/ 117294 h 130555"/>
              <a:gd name="connsiteX7" fmla="*/ 108463 w 318081"/>
              <a:gd name="connsiteY7" fmla="*/ 6428 h 13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081" h="130555">
                <a:moveTo>
                  <a:pt x="145370" y="0"/>
                </a:moveTo>
                <a:lnTo>
                  <a:pt x="172710" y="0"/>
                </a:lnTo>
                <a:lnTo>
                  <a:pt x="209618" y="6428"/>
                </a:lnTo>
                <a:cubicBezTo>
                  <a:pt x="257550" y="23604"/>
                  <a:pt x="296392" y="64548"/>
                  <a:pt x="315757" y="117294"/>
                </a:cubicBezTo>
                <a:lnTo>
                  <a:pt x="318081" y="130555"/>
                </a:lnTo>
                <a:lnTo>
                  <a:pt x="0" y="130555"/>
                </a:lnTo>
                <a:lnTo>
                  <a:pt x="2324" y="117294"/>
                </a:lnTo>
                <a:cubicBezTo>
                  <a:pt x="21689" y="64548"/>
                  <a:pt x="60531" y="23604"/>
                  <a:pt x="108463" y="642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5" name="任意多边形 1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C983CC-6BA6-48C5-BCE5-C41863F168FD}"/>
              </a:ext>
            </a:extLst>
          </p:cNvPr>
          <p:cNvSpPr/>
          <p:nvPr/>
        </p:nvSpPr>
        <p:spPr>
          <a:xfrm>
            <a:off x="5607736" y="1896912"/>
            <a:ext cx="1531391" cy="390117"/>
          </a:xfrm>
          <a:custGeom>
            <a:avLst/>
            <a:gdLst>
              <a:gd name="connsiteX0" fmla="*/ 0 w 2600830"/>
              <a:gd name="connsiteY0" fmla="*/ 0 h 649288"/>
              <a:gd name="connsiteX1" fmla="*/ 2600830 w 2600830"/>
              <a:gd name="connsiteY1" fmla="*/ 0 h 649288"/>
              <a:gd name="connsiteX2" fmla="*/ 2520047 w 2600830"/>
              <a:gd name="connsiteY2" fmla="*/ 89402 h 649288"/>
              <a:gd name="connsiteX3" fmla="*/ 1945040 w 2600830"/>
              <a:gd name="connsiteY3" fmla="*/ 646112 h 649288"/>
              <a:gd name="connsiteX4" fmla="*/ 648052 w 2600830"/>
              <a:gd name="connsiteY4" fmla="*/ 649287 h 649288"/>
              <a:gd name="connsiteX5" fmla="*/ 77908 w 2600830"/>
              <a:gd name="connsiteY5" fmla="*/ 84156 h 64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0830" h="649288">
                <a:moveTo>
                  <a:pt x="0" y="0"/>
                </a:moveTo>
                <a:lnTo>
                  <a:pt x="2600830" y="0"/>
                </a:lnTo>
                <a:lnTo>
                  <a:pt x="2520047" y="89402"/>
                </a:lnTo>
                <a:cubicBezTo>
                  <a:pt x="2351572" y="318525"/>
                  <a:pt x="2323328" y="645186"/>
                  <a:pt x="1945040" y="646112"/>
                </a:cubicBezTo>
                <a:lnTo>
                  <a:pt x="648052" y="649287"/>
                </a:lnTo>
                <a:cubicBezTo>
                  <a:pt x="269764" y="650213"/>
                  <a:pt x="245977" y="310819"/>
                  <a:pt x="77908" y="84156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7" tIns="54419" rIns="108837" bIns="54419"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23667F"/>
                </a:solidFill>
                <a:cs typeface="+mn-ea"/>
                <a:sym typeface="+mn-lt"/>
              </a:rPr>
              <a:t>现象二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>
            <a:off x="4700805" y="2402466"/>
            <a:ext cx="3376391" cy="390117"/>
          </a:xfrm>
          <a:prstGeom prst="rect">
            <a:avLst/>
          </a:prstGeom>
          <a:solidFill>
            <a:srgbClr val="C3E5EF"/>
          </a:solidFill>
        </p:spPr>
        <p:txBody>
          <a:bodyPr lIns="108837" tIns="54419" rIns="108837" bIns="54419"/>
          <a:lstStyle/>
          <a:p>
            <a:pPr algn="ctr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9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以自我为中心，不会与同伴交往</a:t>
            </a: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E599D0-A460-4D2A-9268-63BC9D461B61}"/>
              </a:ext>
            </a:extLst>
          </p:cNvPr>
          <p:cNvSpPr/>
          <p:nvPr/>
        </p:nvSpPr>
        <p:spPr>
          <a:xfrm>
            <a:off x="3341908" y="2945165"/>
            <a:ext cx="5751292" cy="1133021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2—3</a:t>
            </a: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岁的 幼儿正处在以自我为中心的发展阶段，关心的常常是自己而不去关心别人，也会在集体活动中独占玩具，不让他人玩，在轮流游戏中要强，霸道，稍不如意便会撕打，抓扯，咬伤别人等。因此，入园后要和小朋友分享玩具，要学会谦让，就感觉不习惯了。</a:t>
            </a:r>
          </a:p>
        </p:txBody>
      </p:sp>
    </p:spTree>
    <p:extLst>
      <p:ext uri="{BB962C8B-B14F-4D97-AF65-F5344CB8AC3E}">
        <p14:creationId xmlns:p14="http://schemas.microsoft.com/office/powerpoint/2010/main" val="214387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25" grpId="0" animBg="1"/>
      <p:bldP spid="26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B88DDE-1DDB-4C81-94A6-AE37DFA2D8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745" y="355700"/>
            <a:ext cx="1746885" cy="1789492"/>
          </a:xfrm>
          <a:prstGeom prst="rect">
            <a:avLst/>
          </a:prstGeom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414613" y="569847"/>
            <a:ext cx="3234087" cy="618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4400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不适应现象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9613" y="105818"/>
            <a:ext cx="3188214" cy="130149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0FC099-F260-4E7D-AA32-361AFA6BF9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0427" y="-610459"/>
            <a:ext cx="2913857" cy="404222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947152-D868-4E70-B995-D7B0F8C375A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499" y="631371"/>
            <a:ext cx="7563631" cy="756363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582271-7A50-4DF3-832A-0B618057E0B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807" y="1354423"/>
            <a:ext cx="4743231" cy="5294387"/>
          </a:xfrm>
          <a:prstGeom prst="rect">
            <a:avLst/>
          </a:prstGeom>
        </p:spPr>
      </p:pic>
      <p:sp>
        <p:nvSpPr>
          <p:cNvPr id="25" name="任意多边形 1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C983CC-6BA6-48C5-BCE5-C41863F168FD}"/>
              </a:ext>
            </a:extLst>
          </p:cNvPr>
          <p:cNvSpPr/>
          <p:nvPr/>
        </p:nvSpPr>
        <p:spPr>
          <a:xfrm>
            <a:off x="2937121" y="1896912"/>
            <a:ext cx="1531391" cy="390117"/>
          </a:xfrm>
          <a:custGeom>
            <a:avLst/>
            <a:gdLst>
              <a:gd name="connsiteX0" fmla="*/ 0 w 2600830"/>
              <a:gd name="connsiteY0" fmla="*/ 0 h 649288"/>
              <a:gd name="connsiteX1" fmla="*/ 2600830 w 2600830"/>
              <a:gd name="connsiteY1" fmla="*/ 0 h 649288"/>
              <a:gd name="connsiteX2" fmla="*/ 2520047 w 2600830"/>
              <a:gd name="connsiteY2" fmla="*/ 89402 h 649288"/>
              <a:gd name="connsiteX3" fmla="*/ 1945040 w 2600830"/>
              <a:gd name="connsiteY3" fmla="*/ 646112 h 649288"/>
              <a:gd name="connsiteX4" fmla="*/ 648052 w 2600830"/>
              <a:gd name="connsiteY4" fmla="*/ 649287 h 649288"/>
              <a:gd name="connsiteX5" fmla="*/ 77908 w 2600830"/>
              <a:gd name="connsiteY5" fmla="*/ 84156 h 64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0830" h="649288">
                <a:moveTo>
                  <a:pt x="0" y="0"/>
                </a:moveTo>
                <a:lnTo>
                  <a:pt x="2600830" y="0"/>
                </a:lnTo>
                <a:lnTo>
                  <a:pt x="2520047" y="89402"/>
                </a:lnTo>
                <a:cubicBezTo>
                  <a:pt x="2351572" y="318525"/>
                  <a:pt x="2323328" y="645186"/>
                  <a:pt x="1945040" y="646112"/>
                </a:cubicBezTo>
                <a:lnTo>
                  <a:pt x="648052" y="649287"/>
                </a:lnTo>
                <a:cubicBezTo>
                  <a:pt x="269764" y="650213"/>
                  <a:pt x="245977" y="310819"/>
                  <a:pt x="77908" y="84156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7" tIns="54419" rIns="108837" bIns="54419"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23667F"/>
                </a:solidFill>
                <a:cs typeface="+mn-ea"/>
                <a:sym typeface="+mn-lt"/>
              </a:rPr>
              <a:t>现象三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>
            <a:off x="2030190" y="2402466"/>
            <a:ext cx="3688452" cy="660487"/>
          </a:xfrm>
          <a:prstGeom prst="rect">
            <a:avLst/>
          </a:prstGeom>
          <a:solidFill>
            <a:srgbClr val="C3E5EF"/>
          </a:solidFill>
        </p:spPr>
        <p:txBody>
          <a:bodyPr lIns="108837" tIns="54419" rIns="108837" bIns="54419"/>
          <a:lstStyle/>
          <a:p>
            <a:pPr algn="ctr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9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年龄小，缺乏基本的生活自理能力                                  行为散漫、规则意识不足</a:t>
            </a: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E599D0-A460-4D2A-9268-63BC9D461B61}"/>
              </a:ext>
            </a:extLst>
          </p:cNvPr>
          <p:cNvSpPr/>
          <p:nvPr/>
        </p:nvSpPr>
        <p:spPr>
          <a:xfrm>
            <a:off x="2224315" y="3141106"/>
            <a:ext cx="3262092" cy="1133021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许多孩子在家中一直被宠爱、娇惯，再者由于年龄小，生活自理能力差，往往会出现不会自己吃饭要人喂，午睡不睡要人陪等，另外，也由于家庭中养成的不良习惯如：喝水只会用奶瓶，不会用杯子，不懂大、小便要入厕，不吃青菜等现象，都会造成孩子不能很快适应幼儿园集体生活。</a:t>
            </a:r>
          </a:p>
        </p:txBody>
      </p:sp>
    </p:spTree>
    <p:extLst>
      <p:ext uri="{BB962C8B-B14F-4D97-AF65-F5344CB8AC3E}">
        <p14:creationId xmlns:p14="http://schemas.microsoft.com/office/powerpoint/2010/main" val="240942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6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F55816-099E-454A-8E45-93A408C146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grpSp>
        <p:nvGrpSpPr>
          <p:cNvPr id="57" name="组合 5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E9B6CC-2A72-4B16-8CAA-50E095FBF7F1}"/>
              </a:ext>
            </a:extLst>
          </p:cNvPr>
          <p:cNvGrpSpPr/>
          <p:nvPr/>
        </p:nvGrpSpPr>
        <p:grpSpPr>
          <a:xfrm>
            <a:off x="1153976" y="1654630"/>
            <a:ext cx="1175003" cy="1108974"/>
            <a:chOff x="1153976" y="1357088"/>
            <a:chExt cx="1175003" cy="1108974"/>
          </a:xfrm>
        </p:grpSpPr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31E5FD-F825-49CA-B013-2ED3BA35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3976" y="1357088"/>
              <a:ext cx="1175003" cy="1108974"/>
            </a:xfrm>
            <a:prstGeom prst="rect">
              <a:avLst/>
            </a:prstGeom>
          </p:spPr>
        </p:pic>
        <p:sp>
          <p:nvSpPr>
            <p:cNvPr id="48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49806F-1A0F-4EF3-B20A-B2DB117B1DC3}"/>
                </a:ext>
              </a:extLst>
            </p:cNvPr>
            <p:cNvSpPr txBox="1"/>
            <p:nvPr/>
          </p:nvSpPr>
          <p:spPr>
            <a:xfrm>
              <a:off x="1439753" y="1642982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一</a:t>
              </a:r>
            </a:p>
          </p:txBody>
        </p:sp>
      </p:grpSp>
      <p:pic>
        <p:nvPicPr>
          <p:cNvPr id="63" name="图片 6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ED64F0-0688-4D77-B77A-1366D5B8FE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2" y="-19699"/>
            <a:ext cx="4807614" cy="243230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707178" y="2742280"/>
            <a:ext cx="0" cy="13587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707178" y="4101074"/>
            <a:ext cx="225848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965663" y="4101074"/>
            <a:ext cx="22584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131091" y="4101076"/>
            <a:ext cx="0" cy="1356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867062" y="2742280"/>
            <a:ext cx="0" cy="13587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224147" y="4101074"/>
            <a:ext cx="225636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645941" y="4101076"/>
            <a:ext cx="0" cy="1356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480511" y="4101074"/>
            <a:ext cx="225848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1857465" y="2789610"/>
            <a:ext cx="2555862" cy="919631"/>
            <a:chOff x="448680" y="4399916"/>
            <a:chExt cx="2555862" cy="919631"/>
          </a:xfrm>
        </p:grpSpPr>
        <p:sp>
          <p:nvSpPr>
            <p:cNvPr id="27" name="TextBox 23"/>
            <p:cNvSpPr txBox="1"/>
            <p:nvPr/>
          </p:nvSpPr>
          <p:spPr>
            <a:xfrm>
              <a:off x="448680" y="4753238"/>
              <a:ext cx="2555862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spc="-15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哭闹不休，给食物时愿意接受；不吃不喝，拒绝老师的接近；</a:t>
              </a:r>
              <a:endParaRPr lang="en-GB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24"/>
            <p:cNvSpPr txBox="1"/>
            <p:nvPr/>
          </p:nvSpPr>
          <p:spPr>
            <a:xfrm>
              <a:off x="836509" y="4399916"/>
              <a:ext cx="1800493" cy="375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zh-CN" dirty="0">
                  <a:solidFill>
                    <a:srgbClr val="23667F"/>
                  </a:solidFill>
                  <a:cs typeface="+mn-ea"/>
                  <a:sym typeface="+mn-lt"/>
                </a:rPr>
                <a:t>类型一：</a:t>
              </a:r>
              <a:r>
                <a:rPr lang="zh-CN" altLang="zh-CN" b="1" dirty="0">
                  <a:solidFill>
                    <a:srgbClr val="23667F"/>
                  </a:solidFill>
                  <a:cs typeface="+mn-ea"/>
                  <a:sym typeface="+mn-lt"/>
                </a:rPr>
                <a:t>抗拒型</a:t>
              </a:r>
              <a:endParaRPr lang="zh-CN" altLang="en-US" b="1" dirty="0">
                <a:solidFill>
                  <a:srgbClr val="23667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154287" y="4356673"/>
            <a:ext cx="2555862" cy="1156619"/>
            <a:chOff x="448680" y="4399916"/>
            <a:chExt cx="2555862" cy="1156619"/>
          </a:xfrm>
        </p:grpSpPr>
        <p:sp>
          <p:nvSpPr>
            <p:cNvPr id="30" name="TextBox 23"/>
            <p:cNvSpPr txBox="1"/>
            <p:nvPr/>
          </p:nvSpPr>
          <p:spPr>
            <a:xfrm>
              <a:off x="448680" y="4753238"/>
              <a:ext cx="2555862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spc="-15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摔扔东西，推打人，哭闹不明显，喜欢独处，言语不多，动作取代哭闹。</a:t>
              </a:r>
              <a:endParaRPr lang="en-GB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24"/>
            <p:cNvSpPr txBox="1"/>
            <p:nvPr/>
          </p:nvSpPr>
          <p:spPr>
            <a:xfrm>
              <a:off x="836509" y="4399916"/>
              <a:ext cx="1800493" cy="375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zh-CN" dirty="0">
                  <a:solidFill>
                    <a:srgbClr val="23667F"/>
                  </a:solidFill>
                  <a:cs typeface="+mn-ea"/>
                  <a:sym typeface="+mn-lt"/>
                </a:rPr>
                <a:t>类型二：</a:t>
              </a:r>
              <a:r>
                <a:rPr lang="zh-CN" altLang="zh-CN" b="1" dirty="0">
                  <a:solidFill>
                    <a:srgbClr val="23667F"/>
                  </a:solidFill>
                  <a:cs typeface="+mn-ea"/>
                  <a:sym typeface="+mn-lt"/>
                </a:rPr>
                <a:t>宣泄型</a:t>
              </a:r>
              <a:endParaRPr lang="zh-CN" altLang="en-US" b="1" dirty="0">
                <a:solidFill>
                  <a:srgbClr val="23667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947186" y="2813403"/>
            <a:ext cx="2555862" cy="1156619"/>
            <a:chOff x="448680" y="4399916"/>
            <a:chExt cx="2555862" cy="1156619"/>
          </a:xfrm>
        </p:grpSpPr>
        <p:sp>
          <p:nvSpPr>
            <p:cNvPr id="33" name="TextBox 23"/>
            <p:cNvSpPr txBox="1"/>
            <p:nvPr/>
          </p:nvSpPr>
          <p:spPr>
            <a:xfrm>
              <a:off x="448680" y="4753238"/>
              <a:ext cx="2555862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spc="-15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抱着自己的东西不丢（玩      具、衣服、鞋子、奶瓶等） ，在进餐、睡眠时表现突出！ </a:t>
              </a:r>
            </a:p>
          </p:txBody>
        </p:sp>
        <p:sp>
          <p:nvSpPr>
            <p:cNvPr id="34" name="TextBox 24"/>
            <p:cNvSpPr txBox="1"/>
            <p:nvPr/>
          </p:nvSpPr>
          <p:spPr>
            <a:xfrm>
              <a:off x="836509" y="4399916"/>
              <a:ext cx="1569660" cy="375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zh-CN" dirty="0">
                  <a:solidFill>
                    <a:srgbClr val="23667F"/>
                  </a:solidFill>
                  <a:cs typeface="+mn-ea"/>
                  <a:sym typeface="+mn-lt"/>
                </a:rPr>
                <a:t>型三：</a:t>
              </a:r>
              <a:r>
                <a:rPr lang="zh-CN" altLang="zh-CN" b="1" dirty="0">
                  <a:solidFill>
                    <a:srgbClr val="23667F"/>
                  </a:solidFill>
                  <a:cs typeface="+mn-ea"/>
                  <a:sym typeface="+mn-lt"/>
                </a:rPr>
                <a:t>恋物型</a:t>
              </a:r>
              <a:endParaRPr lang="zh-CN" altLang="en-US" b="1" dirty="0">
                <a:solidFill>
                  <a:srgbClr val="23667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21938" y="4374514"/>
            <a:ext cx="2555862" cy="665715"/>
            <a:chOff x="448680" y="4399916"/>
            <a:chExt cx="2555862" cy="665715"/>
          </a:xfrm>
        </p:grpSpPr>
        <p:sp>
          <p:nvSpPr>
            <p:cNvPr id="36" name="TextBox 23"/>
            <p:cNvSpPr txBox="1"/>
            <p:nvPr/>
          </p:nvSpPr>
          <p:spPr>
            <a:xfrm>
              <a:off x="448680" y="4753238"/>
              <a:ext cx="2555862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spc="-15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两头哭闹，间歇时哭几声。</a:t>
              </a:r>
              <a:endParaRPr lang="en-GB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24"/>
            <p:cNvSpPr txBox="1"/>
            <p:nvPr/>
          </p:nvSpPr>
          <p:spPr>
            <a:xfrm>
              <a:off x="836509" y="4399916"/>
              <a:ext cx="1800493" cy="375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zh-CN" dirty="0">
                  <a:solidFill>
                    <a:srgbClr val="23667F"/>
                  </a:solidFill>
                  <a:cs typeface="+mn-ea"/>
                  <a:sym typeface="+mn-lt"/>
                </a:rPr>
                <a:t>类型四：</a:t>
              </a:r>
              <a:r>
                <a:rPr lang="zh-CN" altLang="zh-CN" b="1" dirty="0">
                  <a:solidFill>
                    <a:srgbClr val="23667F"/>
                  </a:solidFill>
                  <a:cs typeface="+mn-ea"/>
                  <a:sym typeface="+mn-lt"/>
                </a:rPr>
                <a:t>情绪型</a:t>
              </a:r>
              <a:endParaRPr lang="zh-CN" altLang="en-US" b="1" dirty="0">
                <a:solidFill>
                  <a:srgbClr val="23667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7920734-F96E-4C9E-B0AB-57554187FF37}"/>
              </a:ext>
            </a:extLst>
          </p:cNvPr>
          <p:cNvGrpSpPr/>
          <p:nvPr/>
        </p:nvGrpSpPr>
        <p:grpSpPr>
          <a:xfrm>
            <a:off x="9207108" y="2893233"/>
            <a:ext cx="2555862" cy="1156619"/>
            <a:chOff x="448680" y="4399916"/>
            <a:chExt cx="2555862" cy="1156619"/>
          </a:xfrm>
        </p:grpSpPr>
        <p:sp>
          <p:nvSpPr>
            <p:cNvPr id="45" name="TextBox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1E650D-8C50-4B24-8EB3-9E0A12157424}"/>
                </a:ext>
              </a:extLst>
            </p:cNvPr>
            <p:cNvSpPr txBox="1"/>
            <p:nvPr/>
          </p:nvSpPr>
          <p:spPr>
            <a:xfrm>
              <a:off x="448680" y="4753238"/>
              <a:ext cx="2555862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spc="-15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适应快，对新环境充满好奇，只要有新刺激出现就能转移或稳定情绪。</a:t>
              </a:r>
            </a:p>
          </p:txBody>
        </p:sp>
        <p:sp>
          <p:nvSpPr>
            <p:cNvPr id="46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347C78-6542-47E8-8940-43FB05B6AE5C}"/>
                </a:ext>
              </a:extLst>
            </p:cNvPr>
            <p:cNvSpPr txBox="1"/>
            <p:nvPr/>
          </p:nvSpPr>
          <p:spPr>
            <a:xfrm>
              <a:off x="836509" y="4399916"/>
              <a:ext cx="1800493" cy="375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zh-CN" dirty="0">
                  <a:solidFill>
                    <a:srgbClr val="23667F"/>
                  </a:solidFill>
                  <a:cs typeface="+mn-ea"/>
                  <a:sym typeface="+mn-lt"/>
                </a:rPr>
                <a:t>类型五：</a:t>
              </a:r>
              <a:r>
                <a:rPr lang="zh-CN" altLang="zh-CN" b="1" dirty="0">
                  <a:solidFill>
                    <a:srgbClr val="23667F"/>
                  </a:solidFill>
                  <a:cs typeface="+mn-ea"/>
                  <a:sym typeface="+mn-lt"/>
                </a:rPr>
                <a:t>适应型</a:t>
              </a:r>
              <a:endParaRPr lang="zh-CN" altLang="en-US" b="1" dirty="0">
                <a:solidFill>
                  <a:srgbClr val="23667F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8154EE-4D31-4C70-9048-202F17F0DEE9}"/>
              </a:ext>
            </a:extLst>
          </p:cNvPr>
          <p:cNvCxnSpPr/>
          <p:nvPr/>
        </p:nvCxnSpPr>
        <p:spPr>
          <a:xfrm>
            <a:off x="9141501" y="2727769"/>
            <a:ext cx="0" cy="13587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55B22F-1BB0-4D16-AA74-85835E7BE11B}"/>
              </a:ext>
            </a:extLst>
          </p:cNvPr>
          <p:cNvGrpSpPr/>
          <p:nvPr/>
        </p:nvGrpSpPr>
        <p:grpSpPr>
          <a:xfrm>
            <a:off x="2547346" y="5341249"/>
            <a:ext cx="1175003" cy="1108974"/>
            <a:chOff x="2547346" y="5043707"/>
            <a:chExt cx="1175003" cy="1108974"/>
          </a:xfrm>
        </p:grpSpPr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5CCAA2-E317-432E-9402-B505C5E85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7346" y="5043707"/>
              <a:ext cx="1175003" cy="1108974"/>
            </a:xfrm>
            <a:prstGeom prst="rect">
              <a:avLst/>
            </a:prstGeom>
          </p:spPr>
        </p:pic>
        <p:sp>
          <p:nvSpPr>
            <p:cNvPr id="50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E56BEB-359E-416F-90A0-B4A6EA724042}"/>
                </a:ext>
              </a:extLst>
            </p:cNvPr>
            <p:cNvSpPr txBox="1"/>
            <p:nvPr/>
          </p:nvSpPr>
          <p:spPr>
            <a:xfrm>
              <a:off x="2833123" y="532960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二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C2E386-F3D7-4255-8A09-44309720E287}"/>
              </a:ext>
            </a:extLst>
          </p:cNvPr>
          <p:cNvGrpSpPr/>
          <p:nvPr/>
        </p:nvGrpSpPr>
        <p:grpSpPr>
          <a:xfrm>
            <a:off x="4296308" y="1712689"/>
            <a:ext cx="1175003" cy="1108974"/>
            <a:chOff x="4296308" y="1415147"/>
            <a:chExt cx="1175003" cy="1108974"/>
          </a:xfrm>
        </p:grpSpPr>
        <p:pic>
          <p:nvPicPr>
            <p:cNvPr id="51" name="图片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1DF38F-D8B2-4689-B37B-54CD7D0E9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96308" y="1415147"/>
              <a:ext cx="1175003" cy="1108974"/>
            </a:xfrm>
            <a:prstGeom prst="rect">
              <a:avLst/>
            </a:prstGeom>
          </p:spPr>
        </p:pic>
        <p:sp>
          <p:nvSpPr>
            <p:cNvPr id="52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11F08D-147D-4F64-A03D-7DCD101D8E5A}"/>
                </a:ext>
              </a:extLst>
            </p:cNvPr>
            <p:cNvSpPr txBox="1"/>
            <p:nvPr/>
          </p:nvSpPr>
          <p:spPr>
            <a:xfrm>
              <a:off x="4582085" y="170104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三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9F0B1B-1D43-40B5-A784-E086326CE7D0}"/>
              </a:ext>
            </a:extLst>
          </p:cNvPr>
          <p:cNvGrpSpPr/>
          <p:nvPr/>
        </p:nvGrpSpPr>
        <p:grpSpPr>
          <a:xfrm>
            <a:off x="7068531" y="5399308"/>
            <a:ext cx="1175003" cy="1108974"/>
            <a:chOff x="7068531" y="5101766"/>
            <a:chExt cx="1175003" cy="1108974"/>
          </a:xfrm>
        </p:grpSpPr>
        <p:pic>
          <p:nvPicPr>
            <p:cNvPr id="53" name="图片 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100628-EB63-4B2B-BA55-AD7FBBF50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8531" y="5101766"/>
              <a:ext cx="1175003" cy="1108974"/>
            </a:xfrm>
            <a:prstGeom prst="rect">
              <a:avLst/>
            </a:prstGeom>
          </p:spPr>
        </p:pic>
        <p:sp>
          <p:nvSpPr>
            <p:cNvPr id="54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696FB8-3198-4237-91C4-04D6E4E88F72}"/>
                </a:ext>
              </a:extLst>
            </p:cNvPr>
            <p:cNvSpPr txBox="1"/>
            <p:nvPr/>
          </p:nvSpPr>
          <p:spPr>
            <a:xfrm>
              <a:off x="7354308" y="5387660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四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E90E00-CE9A-4934-8AE1-6683B0194268}"/>
              </a:ext>
            </a:extLst>
          </p:cNvPr>
          <p:cNvGrpSpPr/>
          <p:nvPr/>
        </p:nvGrpSpPr>
        <p:grpSpPr>
          <a:xfrm>
            <a:off x="8541715" y="1683664"/>
            <a:ext cx="1175003" cy="1108974"/>
            <a:chOff x="8541715" y="1386122"/>
            <a:chExt cx="1175003" cy="1108974"/>
          </a:xfrm>
        </p:grpSpPr>
        <p:pic>
          <p:nvPicPr>
            <p:cNvPr id="55" name="图片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E14A55-53B5-4EFB-8EB3-10FAEA328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41715" y="1386122"/>
              <a:ext cx="1175003" cy="1108974"/>
            </a:xfrm>
            <a:prstGeom prst="rect">
              <a:avLst/>
            </a:prstGeom>
          </p:spPr>
        </p:pic>
        <p:sp>
          <p:nvSpPr>
            <p:cNvPr id="56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427396-8B57-460E-ACFB-9BCB1FDDC34D}"/>
                </a:ext>
              </a:extLst>
            </p:cNvPr>
            <p:cNvSpPr txBox="1"/>
            <p:nvPr/>
          </p:nvSpPr>
          <p:spPr>
            <a:xfrm>
              <a:off x="8827492" y="1672016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五</a:t>
              </a:r>
            </a:p>
          </p:txBody>
        </p:sp>
      </p:grpSp>
      <p:pic>
        <p:nvPicPr>
          <p:cNvPr id="68" name="图片 6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9F47A3-7B9F-4623-B294-5AAD6BF47D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183" y="440812"/>
            <a:ext cx="1172735" cy="120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3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8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0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0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7" fill="hold">
                          <p:stCondLst>
                            <p:cond delay="indefinite"/>
                          </p:stCondLst>
                          <p:childTnLst>
                            <p:par>
                              <p:cTn id="1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:a14="http://schemas.microsoft.com/office/drawing/2010/main" xmlns:a16="http://schemas.microsoft.com/office/drawing/2014/main"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7" fill="hold">
                          <p:stCondLst>
                            <p:cond delay="indefinite"/>
                          </p:stCondLst>
                          <p:childTnLst>
                            <p:par>
                              <p:cTn id="1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A9F33A-72CA-4D34-81B3-6CBE35E2205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E101F5-0F08-4467-A6A6-71B79AE271B8}"/>
              </a:ext>
            </a:extLst>
          </p:cNvPr>
          <p:cNvSpPr/>
          <p:nvPr/>
        </p:nvSpPr>
        <p:spPr>
          <a:xfrm>
            <a:off x="1153886" y="1117600"/>
            <a:ext cx="10130971" cy="4622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ACC316-3676-4A04-8945-F6636565D7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610" y="232307"/>
            <a:ext cx="3483824" cy="3483824"/>
          </a:xfrm>
          <a:prstGeom prst="rect">
            <a:avLst/>
          </a:prstGeom>
        </p:spPr>
      </p:pic>
      <p:sp>
        <p:nvSpPr>
          <p:cNvPr id="6" name="PA_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B8F546-5D8C-4989-AB9A-03C7F0CB30B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29651" y="2292358"/>
            <a:ext cx="937757" cy="61542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P</a:t>
            </a:r>
            <a:r>
              <a:rPr kumimoji="0" lang="en-US" altLang="zh-CN" sz="39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art</a:t>
            </a:r>
            <a:endParaRPr kumimoji="0" lang="zh-CN" altLang="en-US" sz="114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PA_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E675A7-61CF-450C-A0DE-5541BD38FE1F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56479" y="2130441"/>
            <a:ext cx="61875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章 节</a:t>
            </a:r>
          </a:p>
        </p:txBody>
      </p:sp>
      <p:sp>
        <p:nvSpPr>
          <p:cNvPr id="8" name="PA_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C936F4-6210-412F-B517-214CF0AB8E7D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23487" y="1662200"/>
            <a:ext cx="1442703" cy="14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5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</a:t>
            </a:r>
            <a:endParaRPr kumimoji="0" lang="zh-CN" altLang="en-US" sz="95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9210AA-51AA-40D0-BCBA-6B2D3894736D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3188819" y="3171150"/>
            <a:ext cx="5904442" cy="52520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3792" kern="0" dirty="0">
                <a:latin typeface="+mn-lt"/>
                <a:ea typeface="+mn-ea"/>
                <a:cs typeface="+mn-ea"/>
                <a:sym typeface="+mn-lt"/>
              </a:rPr>
              <a:t>家长的正确做法</a:t>
            </a:r>
          </a:p>
        </p:txBody>
      </p:sp>
      <p:sp>
        <p:nvSpPr>
          <p:cNvPr id="10" name="PA_文本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3E3FB0-4CFA-4899-98F8-7EB5148760CC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086440" y="3759859"/>
            <a:ext cx="3495251" cy="210122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 altLang="zh-CN" sz="1517" kern="0" dirty="0">
                <a:solidFill>
                  <a:schemeClr val="tx1"/>
                </a:solidFill>
                <a:cs typeface="+mn-ea"/>
                <a:sym typeface="+mn-lt"/>
              </a:rPr>
              <a:t>Click here to add Title</a:t>
            </a:r>
            <a:endParaRPr kumimoji="0" lang="en-US" altLang="zh-CN" sz="1517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127F5E-64E2-4714-9F09-40DE43D7433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429" y="1468862"/>
            <a:ext cx="10150427" cy="42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208450" y="569847"/>
            <a:ext cx="8344921" cy="5539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 家长的焦虑情绪影响着孩子情绪不稳定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50" y="105818"/>
            <a:ext cx="3188214" cy="130149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55B226-F04F-4AB9-8B6C-A3FD939435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34" y="1587874"/>
            <a:ext cx="10255209" cy="5001612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 rot="-240000">
            <a:off x="4736131" y="3126050"/>
            <a:ext cx="5531356" cy="1225717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随着幼儿入园年龄的提前，在入园初期，家长总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  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是许多不放心的理由，把孩子送到幼儿园门口还是恋恋不舍，总希望再抱一抱，长时间在教室门口窗口张望，生怕有个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闪失，回到家中烦躁不安。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E2F6A4-0D1D-4453-941A-7F7A66501808}"/>
              </a:ext>
            </a:extLst>
          </p:cNvPr>
          <p:cNvSpPr/>
          <p:nvPr/>
        </p:nvSpPr>
        <p:spPr>
          <a:xfrm rot="-240000">
            <a:off x="4604314" y="4531112"/>
            <a:ext cx="5862196" cy="1094394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其主要原因是家长对幼儿园还没有建立信任态度，总是担心教 师责任心不强，没有爱心，担心孩子在幼儿园得不到悉心的照顾。当幼儿回到家里，家长总是在物质和精神上过分迁就或无原则地满足孩子的要求等等，这些现象的产生，都表现出家长在送孩子入园时的分离焦虑。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7FE7B2-DB18-4F56-AAF7-511F32C5B9D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2530" y="5360123"/>
            <a:ext cx="1569241" cy="140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6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489278-0A9A-4CD8-81D0-CCD3206BC1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2843" y="3054352"/>
            <a:ext cx="7750507" cy="4412992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9E1D01-97A9-49A6-B209-32B528D1D9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2506" y="2897553"/>
            <a:ext cx="7750507" cy="441299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F89634-EFD6-4664-AD57-0511B4922B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32109" y="2752443"/>
            <a:ext cx="7750507" cy="4412992"/>
          </a:xfrm>
          <a:prstGeom prst="rect">
            <a:avLst/>
          </a:prstGeom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871811" y="569847"/>
            <a:ext cx="344635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入园前三部曲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810" y="105818"/>
            <a:ext cx="3188214" cy="130149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77A1CE-4F70-419C-AC6A-C3BB7CFC40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440000">
            <a:off x="1562790" y="1512293"/>
            <a:ext cx="3742180" cy="360798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73D134-A114-46EC-BC59-0D673F20AEC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690" y="1466964"/>
            <a:ext cx="3655564" cy="352447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DCD60E-B908-4519-99DE-9E77272708D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440000">
            <a:off x="7570027" y="1426252"/>
            <a:ext cx="3742180" cy="3607983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CF993C-82C0-4163-84B4-3D71766CDB3E}"/>
              </a:ext>
            </a:extLst>
          </p:cNvPr>
          <p:cNvSpPr/>
          <p:nvPr/>
        </p:nvSpPr>
        <p:spPr>
          <a:xfrm rot="-960000">
            <a:off x="1937284" y="2932077"/>
            <a:ext cx="2804833" cy="1554266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“一部曲”：先带孩子到幼儿园里玩，让孩子熟悉一下那里的环境，对园内的娱乐设施及一些课程、科目产生兴趣，为孩子顺利入园奠定基础；</a:t>
            </a: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z="1700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z="1700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B56DE5-505F-408C-B19D-C245153A7113}"/>
              </a:ext>
            </a:extLst>
          </p:cNvPr>
          <p:cNvSpPr/>
          <p:nvPr/>
        </p:nvSpPr>
        <p:spPr>
          <a:xfrm rot="420000">
            <a:off x="4948988" y="2656310"/>
            <a:ext cx="2804833" cy="1554266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“二部曲”：家长有意识地带孩子去接触其他孩子，如一起做游戏等，通过增加孩子之间的相互接触和交流，培养他们形成乐于交往、向往集体生活的心理和性格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6AC373-BF34-40D8-9CDC-CA83031748EA}"/>
              </a:ext>
            </a:extLst>
          </p:cNvPr>
          <p:cNvSpPr/>
          <p:nvPr/>
        </p:nvSpPr>
        <p:spPr>
          <a:xfrm rot="-960000">
            <a:off x="7932897" y="2723161"/>
            <a:ext cx="2741001" cy="1554266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“三部曲”：父母教会孩子处理自己的一些简单“事务”，如自己接水洗脸、自己动手吃饭、独立去卫生间等，以此来锻炼孩子的自理能力。</a:t>
            </a:r>
          </a:p>
        </p:txBody>
      </p:sp>
    </p:spTree>
    <p:extLst>
      <p:ext uri="{BB962C8B-B14F-4D97-AF65-F5344CB8AC3E}">
        <p14:creationId xmlns:p14="http://schemas.microsoft.com/office/powerpoint/2010/main" val="196629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/>
      <p:bldP spid="30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848566" y="569847"/>
            <a:ext cx="573235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入园第一天，不要这样做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565" y="105818"/>
            <a:ext cx="3188214" cy="130149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7F2FB4-AFED-4133-BF65-8A8A4C70566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399" y="2103393"/>
            <a:ext cx="6144517" cy="378301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7FE7B2-DB18-4F56-AAF7-511F32C5B9D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857" y="850821"/>
            <a:ext cx="1331669" cy="119646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104A7C-71CD-42E1-BD93-B2CCF69866D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76983"/>
            <a:ext cx="12191998" cy="4381018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 rot="60000">
            <a:off x="4796941" y="2887609"/>
            <a:ext cx="3082861" cy="2255938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、全家出动送宝宝上学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、当着孩子的面叮嘱老师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、围在校园外不肯走</a:t>
            </a:r>
            <a:endParaRPr lang="en-US" altLang="zh-CN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、随意跟宝宝许愿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、放学后追问幼儿园的事</a:t>
            </a:r>
          </a:p>
        </p:txBody>
      </p:sp>
    </p:spTree>
    <p:extLst>
      <p:ext uri="{BB962C8B-B14F-4D97-AF65-F5344CB8AC3E}">
        <p14:creationId xmlns:p14="http://schemas.microsoft.com/office/powerpoint/2010/main" val="284467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848566" y="569847"/>
            <a:ext cx="591589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入园初期  家长言行需谨慎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565" y="105818"/>
            <a:ext cx="3188214" cy="130149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614099-1F3F-4B50-8927-B8CC7818342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2" y="-19698"/>
            <a:ext cx="2855298" cy="144457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40A072-9B0E-4BEB-9289-C4700FCFBFE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01643"/>
            <a:ext cx="12192000" cy="513551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43F940-B3D8-4A34-8D7E-E8E2A253D52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713" y="1767889"/>
            <a:ext cx="7827387" cy="4036011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 rot="60000">
            <a:off x="6380618" y="2310660"/>
            <a:ext cx="4645216" cy="2680634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ts val="14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、“不哭，我一会儿来接你”</a:t>
            </a:r>
            <a:endParaRPr lang="en-US" altLang="zh-CN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ts val="14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、“我是来看你的，不是来接你的”</a:t>
            </a:r>
          </a:p>
          <a:p>
            <a:pPr algn="just">
              <a:lnSpc>
                <a:spcPts val="14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、对孩子依依不舍</a:t>
            </a:r>
          </a:p>
          <a:p>
            <a:pPr algn="just">
              <a:lnSpc>
                <a:spcPts val="14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、上上停停</a:t>
            </a:r>
          </a:p>
          <a:p>
            <a:pPr algn="just">
              <a:lnSpc>
                <a:spcPts val="14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、“今天你有没有哭”、“有没有人欺负你”、 </a:t>
            </a:r>
            <a:endParaRPr lang="en-US" altLang="zh-CN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ts val="14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、“调皮捣蛋了吗”、“老师批评你了没有”</a:t>
            </a:r>
          </a:p>
          <a:p>
            <a:pPr algn="just">
              <a:lnSpc>
                <a:spcPts val="14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、“不听话，把你送去幼儿园”</a:t>
            </a:r>
          </a:p>
          <a:p>
            <a:pPr algn="just">
              <a:lnSpc>
                <a:spcPts val="14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、“再不听话我就给你们老师打电话”</a:t>
            </a:r>
          </a:p>
          <a:p>
            <a:pPr algn="just">
              <a:lnSpc>
                <a:spcPts val="14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816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5CBFBD-EA94-41AD-AF33-0B11E7CED2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1" name="矩形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74ED65-D4B2-4C4C-9299-C7E9EF6D7B83}"/>
              </a:ext>
            </a:extLst>
          </p:cNvPr>
          <p:cNvSpPr/>
          <p:nvPr/>
        </p:nvSpPr>
        <p:spPr>
          <a:xfrm>
            <a:off x="1153886" y="1117600"/>
            <a:ext cx="10130971" cy="4622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8CF48C-C3E8-4087-A306-AEA5B0976BD8}"/>
              </a:ext>
            </a:extLst>
          </p:cNvPr>
          <p:cNvGrpSpPr/>
          <p:nvPr/>
        </p:nvGrpSpPr>
        <p:grpSpPr>
          <a:xfrm>
            <a:off x="5913455" y="1099469"/>
            <a:ext cx="4458482" cy="988629"/>
            <a:chOff x="3974544" y="1008636"/>
            <a:chExt cx="3343864" cy="741472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BEA99F-E06C-4D34-936C-AEF829750ADB}"/>
                </a:ext>
              </a:extLst>
            </p:cNvPr>
            <p:cNvGrpSpPr/>
            <p:nvPr/>
          </p:nvGrpSpPr>
          <p:grpSpPr>
            <a:xfrm>
              <a:off x="3974544" y="1008636"/>
              <a:ext cx="741472" cy="741472"/>
              <a:chOff x="3059832" y="3339719"/>
              <a:chExt cx="3607562" cy="3607562"/>
            </a:xfrm>
          </p:grpSpPr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CD8B8E-8076-4D16-B291-D4FB7C49FE77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同心圆 6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0C9851-1698-48A5-A756-22305151048E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89BFA4-D3C7-45DE-BEFB-731481DE1075}"/>
                </a:ext>
              </a:extLst>
            </p:cNvPr>
            <p:cNvGrpSpPr/>
            <p:nvPr/>
          </p:nvGrpSpPr>
          <p:grpSpPr>
            <a:xfrm>
              <a:off x="4039521" y="1170991"/>
              <a:ext cx="3278887" cy="530915"/>
              <a:chOff x="1598315" y="1418185"/>
              <a:chExt cx="4371847" cy="707886"/>
            </a:xfrm>
          </p:grpSpPr>
          <p:sp>
            <p:nvSpPr>
              <p:cNvPr id="11" name="TextBox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8E0CE8-33D5-4591-80B0-A66A60C6047E}"/>
                  </a:ext>
                </a:extLst>
              </p:cNvPr>
              <p:cNvSpPr txBox="1"/>
              <p:nvPr/>
            </p:nvSpPr>
            <p:spPr>
              <a:xfrm>
                <a:off x="1598315" y="1418185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3667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01</a:t>
                </a:r>
              </a:p>
            </p:txBody>
          </p:sp>
          <p:sp>
            <p:nvSpPr>
              <p:cNvPr id="13" name="TextBox 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A91350-E778-4C38-9A70-4DA7061FD542}"/>
                  </a:ext>
                </a:extLst>
              </p:cNvPr>
              <p:cNvSpPr txBox="1"/>
              <p:nvPr/>
            </p:nvSpPr>
            <p:spPr>
              <a:xfrm>
                <a:off x="2007588" y="1756408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480000" tIns="0" rIns="0" bIns="0" anchor="b" anchorCtr="0">
                <a:noAutofit/>
              </a:bodyPr>
              <a:lstStyle/>
              <a:p>
                <a:pPr lvl="0">
                  <a:defRPr/>
                </a:pPr>
                <a:r>
                  <a:rPr lang="zh-CN" altLang="en-US" sz="2400" b="1" kern="0" dirty="0">
                    <a:solidFill>
                      <a:srgbClr val="23667F"/>
                    </a:solidFill>
                    <a:cs typeface="+mn-ea"/>
                    <a:sym typeface="+mn-lt"/>
                  </a:rPr>
                  <a:t>入园前家长的准备工作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D5EDF0-72F0-41CD-8FE3-6DE71AC736A6}"/>
              </a:ext>
            </a:extLst>
          </p:cNvPr>
          <p:cNvGrpSpPr/>
          <p:nvPr/>
        </p:nvGrpSpPr>
        <p:grpSpPr>
          <a:xfrm>
            <a:off x="5913455" y="1903135"/>
            <a:ext cx="4517261" cy="988629"/>
            <a:chOff x="3974544" y="1846512"/>
            <a:chExt cx="3387946" cy="74147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345AD1-1095-415F-9E24-050E649D8728}"/>
                </a:ext>
              </a:extLst>
            </p:cNvPr>
            <p:cNvGrpSpPr/>
            <p:nvPr/>
          </p:nvGrpSpPr>
          <p:grpSpPr>
            <a:xfrm>
              <a:off x="3974544" y="1846512"/>
              <a:ext cx="741472" cy="741472"/>
              <a:chOff x="3059832" y="3339719"/>
              <a:chExt cx="3607562" cy="3607562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1334A0-4D2F-425D-BFB5-646B0EF979C3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同心圆 6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4929FE-15D5-43EB-A0A8-F3774F46FE60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C4B465-E9F4-4A08-AA97-6F466019D34F}"/>
                </a:ext>
              </a:extLst>
            </p:cNvPr>
            <p:cNvGrpSpPr/>
            <p:nvPr/>
          </p:nvGrpSpPr>
          <p:grpSpPr>
            <a:xfrm>
              <a:off x="4039521" y="2008868"/>
              <a:ext cx="3322969" cy="530915"/>
              <a:chOff x="1598315" y="2786337"/>
              <a:chExt cx="4430626" cy="707886"/>
            </a:xfrm>
          </p:grpSpPr>
          <p:sp>
            <p:nvSpPr>
              <p:cNvPr id="20" name="TextBox 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FA3237-77D4-436A-A8C4-61D60DF96282}"/>
                  </a:ext>
                </a:extLst>
              </p:cNvPr>
              <p:cNvSpPr txBox="1"/>
              <p:nvPr/>
            </p:nvSpPr>
            <p:spPr>
              <a:xfrm>
                <a:off x="1598315" y="2786337"/>
                <a:ext cx="718466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3667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02</a:t>
                </a:r>
              </a:p>
            </p:txBody>
          </p:sp>
          <p:sp>
            <p:nvSpPr>
              <p:cNvPr id="22" name="TextBox 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190D9B-6EAC-41D2-843D-DFEE44D08B64}"/>
                  </a:ext>
                </a:extLst>
              </p:cNvPr>
              <p:cNvSpPr txBox="1"/>
              <p:nvPr/>
            </p:nvSpPr>
            <p:spPr>
              <a:xfrm>
                <a:off x="2066367" y="31231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480000" tIns="0" rIns="0" bIns="0" anchor="b" anchorCtr="0">
                <a:noAutofit/>
              </a:bodyPr>
              <a:lstStyle/>
              <a:p>
                <a:pPr lvl="0">
                  <a:defRPr/>
                </a:pPr>
                <a:r>
                  <a:rPr lang="zh-CN" altLang="en-US" sz="2400" b="1" kern="0" dirty="0">
                    <a:solidFill>
                      <a:srgbClr val="23667F"/>
                    </a:solidFill>
                    <a:cs typeface="+mn-ea"/>
                    <a:sym typeface="+mn-lt"/>
                  </a:rPr>
                  <a:t>刚入园时不适应的现象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3E5543-B4E9-4083-9E92-6C99B94F0E78}"/>
              </a:ext>
            </a:extLst>
          </p:cNvPr>
          <p:cNvGrpSpPr/>
          <p:nvPr/>
        </p:nvGrpSpPr>
        <p:grpSpPr>
          <a:xfrm>
            <a:off x="5913455" y="2817830"/>
            <a:ext cx="4523792" cy="988629"/>
            <a:chOff x="3974544" y="2684388"/>
            <a:chExt cx="3392844" cy="741472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96B66F-CE01-46C6-80BA-7E034EC48CCE}"/>
                </a:ext>
              </a:extLst>
            </p:cNvPr>
            <p:cNvGrpSpPr/>
            <p:nvPr/>
          </p:nvGrpSpPr>
          <p:grpSpPr>
            <a:xfrm>
              <a:off x="3974544" y="2684388"/>
              <a:ext cx="741472" cy="741472"/>
              <a:chOff x="3059832" y="3339719"/>
              <a:chExt cx="3607562" cy="3607562"/>
            </a:xfrm>
          </p:grpSpPr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A5CC51-8FCF-4919-82DA-26FC2D65919C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同心圆 6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995EDF-A40B-4E04-A4D3-74D080821408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Group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7F28B8-E792-453C-B7E7-57E4BE2B66DC}"/>
                </a:ext>
              </a:extLst>
            </p:cNvPr>
            <p:cNvGrpSpPr/>
            <p:nvPr/>
          </p:nvGrpSpPr>
          <p:grpSpPr>
            <a:xfrm>
              <a:off x="4039521" y="2846744"/>
              <a:ext cx="3327867" cy="530915"/>
              <a:chOff x="1598315" y="4154489"/>
              <a:chExt cx="4437157" cy="707886"/>
            </a:xfrm>
          </p:grpSpPr>
          <p:sp>
            <p:nvSpPr>
              <p:cNvPr id="29" name="TextBox 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FA5E3C-8795-4490-94A5-70B2AFCD317D}"/>
                  </a:ext>
                </a:extLst>
              </p:cNvPr>
              <p:cNvSpPr txBox="1"/>
              <p:nvPr/>
            </p:nvSpPr>
            <p:spPr>
              <a:xfrm>
                <a:off x="1598315" y="4154489"/>
                <a:ext cx="73289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3667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31" name="TextBox 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B45405-2DEB-4659-AB5D-9D7739EB5FAC}"/>
                  </a:ext>
                </a:extLst>
              </p:cNvPr>
              <p:cNvSpPr txBox="1"/>
              <p:nvPr/>
            </p:nvSpPr>
            <p:spPr>
              <a:xfrm>
                <a:off x="2072898" y="4443510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480000" tIns="0" rIns="0" bIns="0" anchor="b" anchorCtr="0">
                <a:noAutofit/>
              </a:bodyPr>
              <a:lstStyle/>
              <a:p>
                <a:pPr lvl="0">
                  <a:defRPr/>
                </a:pPr>
                <a:r>
                  <a:rPr lang="zh-CN" altLang="en-US" sz="2400" b="1" kern="0" dirty="0">
                    <a:solidFill>
                      <a:srgbClr val="23667F"/>
                    </a:solidFill>
                    <a:cs typeface="+mn-ea"/>
                    <a:sym typeface="+mn-lt"/>
                  </a:rPr>
                  <a:t>家长的正确做法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1C27B8-BDFC-457E-A9E5-416B2A1E2EEF}"/>
              </a:ext>
            </a:extLst>
          </p:cNvPr>
          <p:cNvGrpSpPr/>
          <p:nvPr/>
        </p:nvGrpSpPr>
        <p:grpSpPr>
          <a:xfrm>
            <a:off x="5913455" y="3699868"/>
            <a:ext cx="4517261" cy="988629"/>
            <a:chOff x="3974544" y="3522264"/>
            <a:chExt cx="3387946" cy="741472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8B5B45-314D-4FFB-8325-9D6A976A6D15}"/>
                </a:ext>
              </a:extLst>
            </p:cNvPr>
            <p:cNvGrpSpPr/>
            <p:nvPr/>
          </p:nvGrpSpPr>
          <p:grpSpPr>
            <a:xfrm>
              <a:off x="3974544" y="3522264"/>
              <a:ext cx="741472" cy="741472"/>
              <a:chOff x="3059832" y="3339719"/>
              <a:chExt cx="3607562" cy="3607562"/>
            </a:xfrm>
          </p:grpSpPr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72A9B2-01A6-4351-A8B7-DD76820E10F1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同心圆 6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9B4F4A-7997-480D-A162-736F7FEC459B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Group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1A7E4A-70A1-44D7-809F-0EC658228DF2}"/>
                </a:ext>
              </a:extLst>
            </p:cNvPr>
            <p:cNvGrpSpPr/>
            <p:nvPr/>
          </p:nvGrpSpPr>
          <p:grpSpPr>
            <a:xfrm>
              <a:off x="4039521" y="3684622"/>
              <a:ext cx="3322969" cy="530915"/>
              <a:chOff x="1598315" y="5522641"/>
              <a:chExt cx="4430626" cy="707886"/>
            </a:xfrm>
          </p:grpSpPr>
          <p:sp>
            <p:nvSpPr>
              <p:cNvPr id="38" name="TextBox 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86DEE2-0FFF-479B-ACAB-37D6E27E9795}"/>
                  </a:ext>
                </a:extLst>
              </p:cNvPr>
              <p:cNvSpPr txBox="1"/>
              <p:nvPr/>
            </p:nvSpPr>
            <p:spPr>
              <a:xfrm>
                <a:off x="1598315" y="5522641"/>
                <a:ext cx="71686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23667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04</a:t>
                </a:r>
              </a:p>
            </p:txBody>
          </p:sp>
          <p:sp>
            <p:nvSpPr>
              <p:cNvPr id="40" name="TextBox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FF1D54-CFD3-40DF-B614-0F75ACEB698B}"/>
                  </a:ext>
                </a:extLst>
              </p:cNvPr>
              <p:cNvSpPr txBox="1"/>
              <p:nvPr/>
            </p:nvSpPr>
            <p:spPr>
              <a:xfrm>
                <a:off x="2066367" y="5805857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480000" tIns="0" rIns="0" bIns="0" anchor="b" anchorCtr="0">
                <a:noAutofit/>
              </a:bodyPr>
              <a:lstStyle/>
              <a:p>
                <a:pPr lvl="0">
                  <a:defRPr/>
                </a:pPr>
                <a:r>
                  <a:rPr lang="zh-CN" altLang="en-US" sz="2400" b="1" kern="0" dirty="0">
                    <a:solidFill>
                      <a:srgbClr val="23667F"/>
                    </a:solidFill>
                    <a:cs typeface="+mn-ea"/>
                    <a:sym typeface="+mn-lt"/>
                  </a:rPr>
                  <a:t>幼儿园里学什么</a:t>
                </a:r>
              </a:p>
            </p:txBody>
          </p:sp>
        </p:grpSp>
      </p:grpSp>
      <p:sp>
        <p:nvSpPr>
          <p:cNvPr id="44" name="矩形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0808AA-8C22-4AF4-93B9-54A32CB4BB92}"/>
              </a:ext>
            </a:extLst>
          </p:cNvPr>
          <p:cNvSpPr/>
          <p:nvPr/>
        </p:nvSpPr>
        <p:spPr>
          <a:xfrm>
            <a:off x="3269884" y="2730167"/>
            <a:ext cx="2006059" cy="995209"/>
          </a:xfrm>
          <a:prstGeom prst="rect">
            <a:avLst/>
          </a:prstGeom>
          <a:solidFill>
            <a:srgbClr val="23667F"/>
          </a:solidFill>
        </p:spPr>
        <p:txBody>
          <a:bodyPr wrap="square">
            <a:spAutoFit/>
          </a:bodyPr>
          <a:lstStyle/>
          <a:p>
            <a:pPr defTabSz="1245625">
              <a:defRPr/>
            </a:pPr>
            <a:r>
              <a:rPr lang="zh-CN" altLang="en-US" sz="5867" b="1" kern="0" dirty="0">
                <a:solidFill>
                  <a:schemeClr val="bg1"/>
                </a:solidFill>
                <a:cs typeface="+mn-ea"/>
                <a:sym typeface="+mn-lt"/>
              </a:rPr>
              <a:t>目 录</a:t>
            </a:r>
          </a:p>
        </p:txBody>
      </p:sp>
      <p:sp>
        <p:nvSpPr>
          <p:cNvPr id="45" name="Rectangle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26EE75-0C08-4782-B068-F10352D61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9087" y="3719005"/>
            <a:ext cx="1829944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3" rIns="91428" bIns="45713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>
              <a:defRPr/>
            </a:pPr>
            <a:r>
              <a:rPr lang="en-US" altLang="zh-CN" sz="2400" b="0" kern="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CATALOG</a:t>
            </a:r>
            <a:endParaRPr lang="zh-CN" altLang="en-US" sz="2400" b="0" kern="0" dirty="0">
              <a:solidFill>
                <a:srgbClr val="23667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A9C969-93AF-425D-BF77-32B2A18B7B46}"/>
              </a:ext>
            </a:extLst>
          </p:cNvPr>
          <p:cNvGrpSpPr/>
          <p:nvPr/>
        </p:nvGrpSpPr>
        <p:grpSpPr>
          <a:xfrm>
            <a:off x="5928699" y="4583776"/>
            <a:ext cx="4517261" cy="988629"/>
            <a:chOff x="3974544" y="3522264"/>
            <a:chExt cx="3387946" cy="741472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B37ED3-D189-41C2-9F16-72C8F5427F42}"/>
                </a:ext>
              </a:extLst>
            </p:cNvPr>
            <p:cNvGrpSpPr/>
            <p:nvPr/>
          </p:nvGrpSpPr>
          <p:grpSpPr>
            <a:xfrm>
              <a:off x="3974544" y="3522264"/>
              <a:ext cx="741472" cy="741472"/>
              <a:chOff x="3059832" y="3339719"/>
              <a:chExt cx="3607562" cy="3607562"/>
            </a:xfrm>
          </p:grpSpPr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414EE6-BA34-47E5-95A6-B55E778295F8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2" name="同心圆 6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DE5546-02CD-4CC1-A4F7-BD1ADCDDBC3E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23667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Group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6BBBF8-7B4A-4F2C-B63A-96207C88AABA}"/>
                </a:ext>
              </a:extLst>
            </p:cNvPr>
            <p:cNvGrpSpPr/>
            <p:nvPr/>
          </p:nvGrpSpPr>
          <p:grpSpPr>
            <a:xfrm>
              <a:off x="4039521" y="3684622"/>
              <a:ext cx="3322969" cy="530915"/>
              <a:chOff x="1598315" y="5522641"/>
              <a:chExt cx="4430626" cy="707886"/>
            </a:xfrm>
          </p:grpSpPr>
          <p:sp>
            <p:nvSpPr>
              <p:cNvPr id="49" name="TextBox 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1E5633-1DFD-46A9-9959-42D78FA9F526}"/>
                  </a:ext>
                </a:extLst>
              </p:cNvPr>
              <p:cNvSpPr txBox="1"/>
              <p:nvPr/>
            </p:nvSpPr>
            <p:spPr>
              <a:xfrm>
                <a:off x="1598315" y="5522641"/>
                <a:ext cx="71686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3667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05</a:t>
                </a:r>
              </a:p>
            </p:txBody>
          </p:sp>
          <p:sp>
            <p:nvSpPr>
              <p:cNvPr id="50" name="TextBox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985E5F-791F-4BF3-99E8-80C80B3A5561}"/>
                  </a:ext>
                </a:extLst>
              </p:cNvPr>
              <p:cNvSpPr txBox="1"/>
              <p:nvPr/>
            </p:nvSpPr>
            <p:spPr>
              <a:xfrm>
                <a:off x="2066367" y="5805857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480000" tIns="0" rIns="0" bIns="0" anchor="b" anchorCtr="0">
                <a:noAutofit/>
              </a:bodyPr>
              <a:lstStyle/>
              <a:p>
                <a:pPr lvl="0">
                  <a:defRPr/>
                </a:pPr>
                <a:r>
                  <a:rPr lang="zh-CN" altLang="en-US" sz="2400" b="1" kern="0" dirty="0">
                    <a:solidFill>
                      <a:srgbClr val="23667F"/>
                    </a:solidFill>
                    <a:cs typeface="+mn-ea"/>
                    <a:sym typeface="+mn-lt"/>
                  </a:rPr>
                  <a:t>家长须知</a:t>
                </a:r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9E9DFA-A733-4BD0-BA43-40203B8CC5C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762" y="1941676"/>
            <a:ext cx="2587649" cy="372956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89429" y="1599485"/>
            <a:ext cx="1855433" cy="2782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rgbClr val="F7F7F7"/>
                </a:solidFill>
              </a:rPr>
              <a:t>https://www.ypppt.com/</a:t>
            </a:r>
            <a:endParaRPr lang="zh-CN" altLang="en-US" sz="1100" dirty="0" smtClean="0">
              <a:solidFill>
                <a:srgbClr val="F7F7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592163" y="569847"/>
            <a:ext cx="6974237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教师帮助孩子迈出成功的第一步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163" y="105818"/>
            <a:ext cx="3188214" cy="1301499"/>
          </a:xfrm>
          <a:prstGeom prst="rect">
            <a:avLst/>
          </a:prstGeom>
        </p:spPr>
      </p:pic>
      <p:sp>
        <p:nvSpPr>
          <p:cNvPr id="19" name="圆角矩形 1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32E6E2-AED0-462A-A1AE-70C051880625}"/>
              </a:ext>
            </a:extLst>
          </p:cNvPr>
          <p:cNvSpPr>
            <a:spLocks noChangeAspect="1"/>
          </p:cNvSpPr>
          <p:nvPr/>
        </p:nvSpPr>
        <p:spPr>
          <a:xfrm>
            <a:off x="3125995" y="2086671"/>
            <a:ext cx="6627605" cy="3958529"/>
          </a:xfrm>
          <a:prstGeom prst="roundRect">
            <a:avLst>
              <a:gd name="adj" fmla="val 1429"/>
            </a:avLst>
          </a:prstGeom>
          <a:noFill/>
          <a:ln w="3175">
            <a:solidFill>
              <a:srgbClr val="0070C0"/>
            </a:solidFill>
            <a:prstDash val="soli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lIns="342796" tIns="856991" rIns="342796" bIns="428496" anchor="ctr"/>
          <a:lstStyle/>
          <a:p>
            <a:pPr algn="just">
              <a:lnSpc>
                <a:spcPct val="120000"/>
              </a:lnSpc>
              <a:spcBef>
                <a:spcPts val="715"/>
              </a:spcBef>
              <a:spcAft>
                <a:spcPts val="715"/>
              </a:spcAft>
              <a:defRPr/>
            </a:pPr>
            <a:endParaRPr lang="zh-CN" altLang="en-US" sz="1867" dirty="0">
              <a:solidFill>
                <a:srgbClr val="454545"/>
              </a:solidFill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85CBAA-5339-4D7B-82F5-E11A9477C1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0646" y="1883518"/>
            <a:ext cx="2424776" cy="236800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A2179B-0104-4E81-91F4-832CFA4E6D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187" y="1928926"/>
            <a:ext cx="2431294" cy="243964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E07B12-B02E-46E5-B85B-E54FA8873B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4430" y="4057650"/>
            <a:ext cx="2092515" cy="2099706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615447-D96D-413F-B34E-4C0B84BB597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127" y="3933938"/>
            <a:ext cx="2190186" cy="2197712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>
            <a:off x="3341908" y="2082478"/>
            <a:ext cx="6367242" cy="3327722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一、入园前了解家庭情况，对孩子的性格和家庭教育方式等有所了解，以便入园时教师有针对性地引导。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二、帮助幼儿建立生活秩序感 （一日生活的安排，什么时间做什么事情）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三、帮助幼儿建立生活常规（如何搬小椅子、洗手、拿水杯、取放玩具等）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四、熟悉身边环境（室内、室外）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五、在生活中渗透教学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8DA262-9BD0-4A8A-9FBF-36D958DCFE9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9685" y="2591800"/>
            <a:ext cx="5316626" cy="53166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B4DEBC-508E-4FD6-963E-9996511DA0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5977" y="4604787"/>
            <a:ext cx="1683366" cy="168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15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27B153-5240-464C-9216-C00C8691A2E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6AF36D-A60C-42EB-B612-DE237B0091E4}"/>
              </a:ext>
            </a:extLst>
          </p:cNvPr>
          <p:cNvSpPr/>
          <p:nvPr/>
        </p:nvSpPr>
        <p:spPr>
          <a:xfrm>
            <a:off x="1153886" y="1117600"/>
            <a:ext cx="10130971" cy="4622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E19789-706A-40E1-B6B3-82C0FE19A4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610" y="232307"/>
            <a:ext cx="3483824" cy="3483824"/>
          </a:xfrm>
          <a:prstGeom prst="rect">
            <a:avLst/>
          </a:prstGeom>
        </p:spPr>
      </p:pic>
      <p:sp>
        <p:nvSpPr>
          <p:cNvPr id="6" name="PA_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B8F546-5D8C-4989-AB9A-03C7F0CB30B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41226" y="2437041"/>
            <a:ext cx="937757" cy="61542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P</a:t>
            </a:r>
            <a:r>
              <a:rPr kumimoji="0" lang="en-US" altLang="zh-CN" sz="39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art</a:t>
            </a:r>
            <a:endParaRPr kumimoji="0" lang="zh-CN" altLang="en-US" sz="114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PA_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E675A7-61CF-450C-A0DE-5541BD38FE1F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68054" y="2275124"/>
            <a:ext cx="61875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章 节</a:t>
            </a:r>
          </a:p>
        </p:txBody>
      </p:sp>
      <p:sp>
        <p:nvSpPr>
          <p:cNvPr id="8" name="PA_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C936F4-6210-412F-B517-214CF0AB8E7D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35062" y="1806883"/>
            <a:ext cx="1442703" cy="14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5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</a:t>
            </a:r>
            <a:endParaRPr kumimoji="0" lang="zh-CN" altLang="en-US" sz="95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9210AA-51AA-40D0-BCBA-6B2D3894736D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3200394" y="3315833"/>
            <a:ext cx="5904442" cy="52520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3792" kern="0" dirty="0">
                <a:latin typeface="+mn-lt"/>
                <a:ea typeface="+mn-ea"/>
                <a:cs typeface="+mn-ea"/>
                <a:sym typeface="+mn-lt"/>
              </a:rPr>
              <a:t>幼儿园里学什么</a:t>
            </a:r>
          </a:p>
        </p:txBody>
      </p:sp>
      <p:sp>
        <p:nvSpPr>
          <p:cNvPr id="10" name="PA_文本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3E3FB0-4CFA-4899-98F8-7EB5148760CC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098015" y="3904542"/>
            <a:ext cx="3495251" cy="210122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 altLang="zh-CN" sz="1517" kern="0" dirty="0">
                <a:solidFill>
                  <a:schemeClr val="tx1"/>
                </a:solidFill>
                <a:cs typeface="+mn-ea"/>
                <a:sym typeface="+mn-lt"/>
              </a:rPr>
              <a:t>Click here to add Title</a:t>
            </a:r>
            <a:endParaRPr kumimoji="0" lang="en-US" altLang="zh-CN" sz="1517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E7EB02-F4AD-4251-8A4C-E28A9560DA8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429" y="1468862"/>
            <a:ext cx="10150427" cy="42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75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8F8488-C477-410A-99AC-A9A1F6D54FEF}"/>
              </a:ext>
            </a:extLst>
          </p:cNvPr>
          <p:cNvGrpSpPr/>
          <p:nvPr/>
        </p:nvGrpSpPr>
        <p:grpSpPr>
          <a:xfrm>
            <a:off x="-2232109" y="2752443"/>
            <a:ext cx="18145459" cy="4714901"/>
            <a:chOff x="-2232109" y="2752443"/>
            <a:chExt cx="18145459" cy="471490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F89634-EFD6-4664-AD57-0511B4922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232109" y="2752443"/>
              <a:ext cx="7750507" cy="4412992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9E1D01-97A9-49A6-B209-32B528D1D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92506" y="2897553"/>
              <a:ext cx="7750507" cy="4412992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489278-0A9A-4CD8-81D0-CCD3206BC1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2843" y="3054352"/>
              <a:ext cx="7750507" cy="4412992"/>
            </a:xfrm>
            <a:prstGeom prst="rect">
              <a:avLst/>
            </a:prstGeom>
          </p:spPr>
        </p:pic>
      </p:grpSp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871811" y="569847"/>
            <a:ext cx="344635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新的教育理念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810" y="105818"/>
            <a:ext cx="3188214" cy="130149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77A1CE-4F70-419C-AC6A-C3BB7CFC40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440000">
            <a:off x="1513736" y="1616813"/>
            <a:ext cx="3655626" cy="319698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DCD60E-B908-4519-99DE-9E77272708D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440000">
            <a:off x="7570027" y="1426252"/>
            <a:ext cx="3742180" cy="360798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73D134-A114-46EC-BC59-0D673F20AEC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690" y="1466964"/>
            <a:ext cx="3655564" cy="3524473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CF993C-82C0-4163-84B4-3D71766CDB3E}"/>
              </a:ext>
            </a:extLst>
          </p:cNvPr>
          <p:cNvSpPr/>
          <p:nvPr/>
        </p:nvSpPr>
        <p:spPr>
          <a:xfrm rot="-960000">
            <a:off x="2167260" y="3127474"/>
            <a:ext cx="2490436" cy="1243606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不能让孩子输在起跑线。</a:t>
            </a:r>
            <a:endParaRPr lang="en-US" altLang="zh-CN" sz="1700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要让孩子赢在终点站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z="1700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B56DE5-505F-408C-B19D-C245153A7113}"/>
              </a:ext>
            </a:extLst>
          </p:cNvPr>
          <p:cNvSpPr/>
          <p:nvPr/>
        </p:nvSpPr>
        <p:spPr>
          <a:xfrm rot="420000">
            <a:off x="4948988" y="2656310"/>
            <a:ext cx="2804833" cy="1554266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小班：主要适应集体生活，愉快入园；</a:t>
            </a: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中班：后期从画开始练习手指精细动作的发展；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6AC373-BF34-40D8-9CDC-CA83031748EA}"/>
              </a:ext>
            </a:extLst>
          </p:cNvPr>
          <p:cNvSpPr/>
          <p:nvPr/>
        </p:nvSpPr>
        <p:spPr>
          <a:xfrm rot="-960000">
            <a:off x="7932897" y="2723161"/>
            <a:ext cx="2741001" cy="1554266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大班：认识拼音、计数、语言、艺术；</a:t>
            </a: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学前班：幼小衔接：拼音、计数、适应小学的能力。</a:t>
            </a:r>
          </a:p>
        </p:txBody>
      </p:sp>
    </p:spTree>
    <p:extLst>
      <p:ext uri="{BB962C8B-B14F-4D97-AF65-F5344CB8AC3E}">
        <p14:creationId xmlns:p14="http://schemas.microsoft.com/office/powerpoint/2010/main" val="312803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/>
      <p:bldP spid="30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CF5527-4895-49B0-A6AA-E248CE2D01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grpSp>
        <p:nvGrpSpPr>
          <p:cNvPr id="2" name="组合 1"/>
          <p:cNvGrpSpPr/>
          <p:nvPr/>
        </p:nvGrpSpPr>
        <p:grpSpPr>
          <a:xfrm>
            <a:off x="3220718" y="3129280"/>
            <a:ext cx="5679441" cy="3728720"/>
            <a:chOff x="2494956" y="1977519"/>
            <a:chExt cx="3763312" cy="3172332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494956" y="2660392"/>
              <a:ext cx="1657913" cy="2489459"/>
            </a:xfrm>
            <a:custGeom>
              <a:avLst/>
              <a:gdLst>
                <a:gd name="T0" fmla="*/ 417 w 492"/>
                <a:gd name="T1" fmla="*/ 473 h 789"/>
                <a:gd name="T2" fmla="*/ 273 w 492"/>
                <a:gd name="T3" fmla="*/ 181 h 789"/>
                <a:gd name="T4" fmla="*/ 22 w 492"/>
                <a:gd name="T5" fmla="*/ 2 h 789"/>
                <a:gd name="T6" fmla="*/ 2 w 492"/>
                <a:gd name="T7" fmla="*/ 14 h 789"/>
                <a:gd name="T8" fmla="*/ 14 w 492"/>
                <a:gd name="T9" fmla="*/ 34 h 789"/>
                <a:gd name="T10" fmla="*/ 29 w 492"/>
                <a:gd name="T11" fmla="*/ 37 h 789"/>
                <a:gd name="T12" fmla="*/ 387 w 492"/>
                <a:gd name="T13" fmla="*/ 483 h 789"/>
                <a:gd name="T14" fmla="*/ 460 w 492"/>
                <a:gd name="T15" fmla="*/ 789 h 789"/>
                <a:gd name="T16" fmla="*/ 476 w 492"/>
                <a:gd name="T17" fmla="*/ 789 h 789"/>
                <a:gd name="T18" fmla="*/ 492 w 492"/>
                <a:gd name="T19" fmla="*/ 789 h 789"/>
                <a:gd name="T20" fmla="*/ 417 w 492"/>
                <a:gd name="T21" fmla="*/ 473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789">
                  <a:moveTo>
                    <a:pt x="417" y="473"/>
                  </a:moveTo>
                  <a:cubicBezTo>
                    <a:pt x="378" y="355"/>
                    <a:pt x="329" y="257"/>
                    <a:pt x="273" y="181"/>
                  </a:cubicBezTo>
                  <a:cubicBezTo>
                    <a:pt x="201" y="85"/>
                    <a:pt x="117" y="25"/>
                    <a:pt x="22" y="2"/>
                  </a:cubicBezTo>
                  <a:cubicBezTo>
                    <a:pt x="13" y="0"/>
                    <a:pt x="5" y="6"/>
                    <a:pt x="2" y="14"/>
                  </a:cubicBezTo>
                  <a:cubicBezTo>
                    <a:pt x="0" y="23"/>
                    <a:pt x="6" y="31"/>
                    <a:pt x="14" y="34"/>
                  </a:cubicBezTo>
                  <a:cubicBezTo>
                    <a:pt x="19" y="35"/>
                    <a:pt x="24" y="36"/>
                    <a:pt x="29" y="37"/>
                  </a:cubicBezTo>
                  <a:cubicBezTo>
                    <a:pt x="219" y="92"/>
                    <a:pt x="328" y="308"/>
                    <a:pt x="387" y="483"/>
                  </a:cubicBezTo>
                  <a:cubicBezTo>
                    <a:pt x="426" y="601"/>
                    <a:pt x="448" y="716"/>
                    <a:pt x="460" y="789"/>
                  </a:cubicBezTo>
                  <a:cubicBezTo>
                    <a:pt x="476" y="789"/>
                    <a:pt x="476" y="789"/>
                    <a:pt x="476" y="789"/>
                  </a:cubicBezTo>
                  <a:cubicBezTo>
                    <a:pt x="492" y="789"/>
                    <a:pt x="492" y="789"/>
                    <a:pt x="492" y="789"/>
                  </a:cubicBezTo>
                  <a:cubicBezTo>
                    <a:pt x="481" y="715"/>
                    <a:pt x="458" y="596"/>
                    <a:pt x="417" y="4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4618123" y="2651748"/>
              <a:ext cx="1640145" cy="2498103"/>
            </a:xfrm>
            <a:custGeom>
              <a:avLst/>
              <a:gdLst>
                <a:gd name="T0" fmla="*/ 489 w 491"/>
                <a:gd name="T1" fmla="*/ 14 h 789"/>
                <a:gd name="T2" fmla="*/ 470 w 491"/>
                <a:gd name="T3" fmla="*/ 2 h 789"/>
                <a:gd name="T4" fmla="*/ 219 w 491"/>
                <a:gd name="T5" fmla="*/ 181 h 789"/>
                <a:gd name="T6" fmla="*/ 74 w 491"/>
                <a:gd name="T7" fmla="*/ 473 h 789"/>
                <a:gd name="T8" fmla="*/ 0 w 491"/>
                <a:gd name="T9" fmla="*/ 789 h 789"/>
                <a:gd name="T10" fmla="*/ 16 w 491"/>
                <a:gd name="T11" fmla="*/ 789 h 789"/>
                <a:gd name="T12" fmla="*/ 32 w 491"/>
                <a:gd name="T13" fmla="*/ 789 h 789"/>
                <a:gd name="T14" fmla="*/ 105 w 491"/>
                <a:gd name="T15" fmla="*/ 483 h 789"/>
                <a:gd name="T16" fmla="*/ 463 w 491"/>
                <a:gd name="T17" fmla="*/ 37 h 789"/>
                <a:gd name="T18" fmla="*/ 477 w 491"/>
                <a:gd name="T19" fmla="*/ 34 h 789"/>
                <a:gd name="T20" fmla="*/ 489 w 491"/>
                <a:gd name="T21" fmla="*/ 1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789">
                  <a:moveTo>
                    <a:pt x="489" y="14"/>
                  </a:moveTo>
                  <a:cubicBezTo>
                    <a:pt x="487" y="6"/>
                    <a:pt x="479" y="0"/>
                    <a:pt x="470" y="2"/>
                  </a:cubicBezTo>
                  <a:cubicBezTo>
                    <a:pt x="375" y="25"/>
                    <a:pt x="291" y="85"/>
                    <a:pt x="219" y="181"/>
                  </a:cubicBezTo>
                  <a:cubicBezTo>
                    <a:pt x="163" y="257"/>
                    <a:pt x="114" y="355"/>
                    <a:pt x="74" y="473"/>
                  </a:cubicBezTo>
                  <a:cubicBezTo>
                    <a:pt x="33" y="596"/>
                    <a:pt x="11" y="715"/>
                    <a:pt x="0" y="789"/>
                  </a:cubicBezTo>
                  <a:cubicBezTo>
                    <a:pt x="16" y="789"/>
                    <a:pt x="16" y="789"/>
                    <a:pt x="16" y="789"/>
                  </a:cubicBezTo>
                  <a:cubicBezTo>
                    <a:pt x="32" y="789"/>
                    <a:pt x="32" y="789"/>
                    <a:pt x="32" y="789"/>
                  </a:cubicBezTo>
                  <a:cubicBezTo>
                    <a:pt x="43" y="716"/>
                    <a:pt x="65" y="601"/>
                    <a:pt x="105" y="483"/>
                  </a:cubicBezTo>
                  <a:cubicBezTo>
                    <a:pt x="163" y="309"/>
                    <a:pt x="272" y="92"/>
                    <a:pt x="463" y="37"/>
                  </a:cubicBezTo>
                  <a:cubicBezTo>
                    <a:pt x="468" y="36"/>
                    <a:pt x="473" y="35"/>
                    <a:pt x="477" y="34"/>
                  </a:cubicBezTo>
                  <a:cubicBezTo>
                    <a:pt x="486" y="31"/>
                    <a:pt x="491" y="23"/>
                    <a:pt x="489" y="1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829050" y="1977519"/>
              <a:ext cx="427038" cy="3172332"/>
            </a:xfrm>
            <a:custGeom>
              <a:avLst/>
              <a:gdLst>
                <a:gd name="T0" fmla="*/ 33 w 110"/>
                <a:gd name="T1" fmla="*/ 13 h 869"/>
                <a:gd name="T2" fmla="*/ 13 w 110"/>
                <a:gd name="T3" fmla="*/ 3 h 869"/>
                <a:gd name="T4" fmla="*/ 2 w 110"/>
                <a:gd name="T5" fmla="*/ 23 h 869"/>
                <a:gd name="T6" fmla="*/ 25 w 110"/>
                <a:gd name="T7" fmla="*/ 107 h 869"/>
                <a:gd name="T8" fmla="*/ 76 w 110"/>
                <a:gd name="T9" fmla="*/ 760 h 869"/>
                <a:gd name="T10" fmla="*/ 75 w 110"/>
                <a:gd name="T11" fmla="*/ 869 h 869"/>
                <a:gd name="T12" fmla="*/ 84 w 110"/>
                <a:gd name="T13" fmla="*/ 869 h 869"/>
                <a:gd name="T14" fmla="*/ 91 w 110"/>
                <a:gd name="T15" fmla="*/ 869 h 869"/>
                <a:gd name="T16" fmla="*/ 107 w 110"/>
                <a:gd name="T17" fmla="*/ 869 h 869"/>
                <a:gd name="T18" fmla="*/ 33 w 110"/>
                <a:gd name="T19" fmla="*/ 1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33" y="13"/>
                  </a:moveTo>
                  <a:cubicBezTo>
                    <a:pt x="30" y="5"/>
                    <a:pt x="21" y="0"/>
                    <a:pt x="13" y="3"/>
                  </a:cubicBezTo>
                  <a:cubicBezTo>
                    <a:pt x="4" y="6"/>
                    <a:pt x="0" y="15"/>
                    <a:pt x="2" y="23"/>
                  </a:cubicBezTo>
                  <a:cubicBezTo>
                    <a:pt x="11" y="48"/>
                    <a:pt x="18" y="77"/>
                    <a:pt x="25" y="107"/>
                  </a:cubicBezTo>
                  <a:cubicBezTo>
                    <a:pt x="66" y="301"/>
                    <a:pt x="75" y="580"/>
                    <a:pt x="76" y="760"/>
                  </a:cubicBezTo>
                  <a:cubicBezTo>
                    <a:pt x="76" y="803"/>
                    <a:pt x="76" y="840"/>
                    <a:pt x="75" y="869"/>
                  </a:cubicBezTo>
                  <a:cubicBezTo>
                    <a:pt x="84" y="869"/>
                    <a:pt x="84" y="869"/>
                    <a:pt x="84" y="869"/>
                  </a:cubicBezTo>
                  <a:cubicBezTo>
                    <a:pt x="91" y="869"/>
                    <a:pt x="91" y="869"/>
                    <a:pt x="91" y="869"/>
                  </a:cubicBezTo>
                  <a:cubicBezTo>
                    <a:pt x="107" y="869"/>
                    <a:pt x="107" y="869"/>
                    <a:pt x="107" y="869"/>
                  </a:cubicBezTo>
                  <a:cubicBezTo>
                    <a:pt x="110" y="693"/>
                    <a:pt x="108" y="246"/>
                    <a:pt x="3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502150" y="1977519"/>
              <a:ext cx="427038" cy="3172332"/>
            </a:xfrm>
            <a:custGeom>
              <a:avLst/>
              <a:gdLst>
                <a:gd name="T0" fmla="*/ 97 w 110"/>
                <a:gd name="T1" fmla="*/ 3 h 869"/>
                <a:gd name="T2" fmla="*/ 77 w 110"/>
                <a:gd name="T3" fmla="*/ 13 h 869"/>
                <a:gd name="T4" fmla="*/ 2 w 110"/>
                <a:gd name="T5" fmla="*/ 869 h 869"/>
                <a:gd name="T6" fmla="*/ 19 w 110"/>
                <a:gd name="T7" fmla="*/ 869 h 869"/>
                <a:gd name="T8" fmla="*/ 26 w 110"/>
                <a:gd name="T9" fmla="*/ 869 h 869"/>
                <a:gd name="T10" fmla="*/ 35 w 110"/>
                <a:gd name="T11" fmla="*/ 869 h 869"/>
                <a:gd name="T12" fmla="*/ 34 w 110"/>
                <a:gd name="T13" fmla="*/ 760 h 869"/>
                <a:gd name="T14" fmla="*/ 85 w 110"/>
                <a:gd name="T15" fmla="*/ 107 h 869"/>
                <a:gd name="T16" fmla="*/ 107 w 110"/>
                <a:gd name="T17" fmla="*/ 23 h 869"/>
                <a:gd name="T18" fmla="*/ 97 w 110"/>
                <a:gd name="T19" fmla="*/ 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97" y="3"/>
                  </a:moveTo>
                  <a:cubicBezTo>
                    <a:pt x="89" y="0"/>
                    <a:pt x="80" y="5"/>
                    <a:pt x="77" y="13"/>
                  </a:cubicBezTo>
                  <a:cubicBezTo>
                    <a:pt x="1" y="246"/>
                    <a:pt x="0" y="693"/>
                    <a:pt x="2" y="869"/>
                  </a:cubicBezTo>
                  <a:cubicBezTo>
                    <a:pt x="19" y="869"/>
                    <a:pt x="19" y="869"/>
                    <a:pt x="19" y="869"/>
                  </a:cubicBezTo>
                  <a:cubicBezTo>
                    <a:pt x="26" y="869"/>
                    <a:pt x="26" y="869"/>
                    <a:pt x="26" y="869"/>
                  </a:cubicBezTo>
                  <a:cubicBezTo>
                    <a:pt x="35" y="869"/>
                    <a:pt x="35" y="869"/>
                    <a:pt x="35" y="869"/>
                  </a:cubicBezTo>
                  <a:cubicBezTo>
                    <a:pt x="34" y="840"/>
                    <a:pt x="34" y="803"/>
                    <a:pt x="34" y="760"/>
                  </a:cubicBezTo>
                  <a:cubicBezTo>
                    <a:pt x="35" y="580"/>
                    <a:pt x="44" y="301"/>
                    <a:pt x="85" y="107"/>
                  </a:cubicBezTo>
                  <a:cubicBezTo>
                    <a:pt x="92" y="77"/>
                    <a:pt x="99" y="48"/>
                    <a:pt x="107" y="23"/>
                  </a:cubicBezTo>
                  <a:cubicBezTo>
                    <a:pt x="110" y="15"/>
                    <a:pt x="105" y="6"/>
                    <a:pt x="97" y="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 bwMode="auto">
          <a:xfrm>
            <a:off x="1222140" y="5279185"/>
            <a:ext cx="2395147" cy="701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养成良好的入厕习惯，知道及时入厕，不尿裤子。</a:t>
            </a:r>
          </a:p>
        </p:txBody>
      </p:sp>
      <p:sp>
        <p:nvSpPr>
          <p:cNvPr id="25" name="文本框 24"/>
          <p:cNvSpPr txBox="1"/>
          <p:nvPr/>
        </p:nvSpPr>
        <p:spPr bwMode="auto">
          <a:xfrm>
            <a:off x="8433467" y="5256145"/>
            <a:ext cx="246626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根据自己的需求随渴随喝，知道穿脱衣服的顺序，不穿反鞋。</a:t>
            </a:r>
          </a:p>
        </p:txBody>
      </p:sp>
      <p:sp>
        <p:nvSpPr>
          <p:cNvPr id="29" name="文本框 28"/>
          <p:cNvSpPr txBox="1"/>
          <p:nvPr/>
        </p:nvSpPr>
        <p:spPr bwMode="auto">
          <a:xfrm>
            <a:off x="2398468" y="2473965"/>
            <a:ext cx="2216844" cy="701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养成早睡早起的作息习惯，能够独立安静的入睡</a:t>
            </a:r>
          </a:p>
        </p:txBody>
      </p:sp>
      <p:sp>
        <p:nvSpPr>
          <p:cNvPr id="33" name="文本框 32"/>
          <p:cNvSpPr txBox="1"/>
          <p:nvPr/>
        </p:nvSpPr>
        <p:spPr bwMode="auto">
          <a:xfrm>
            <a:off x="7628105" y="2331090"/>
            <a:ext cx="2539152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让幼儿知道进餐时不挑食、不偏食、不大声讲话、不东张西望。</a:t>
            </a:r>
          </a:p>
        </p:txBody>
      </p:sp>
      <p:sp>
        <p:nvSpPr>
          <p:cNvPr id="35" name="椭圆 34"/>
          <p:cNvSpPr/>
          <p:nvPr/>
        </p:nvSpPr>
        <p:spPr>
          <a:xfrm>
            <a:off x="4460240" y="5173980"/>
            <a:ext cx="543560" cy="5435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631940" y="4323080"/>
            <a:ext cx="238760" cy="2387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837909" y="3809576"/>
            <a:ext cx="447040" cy="4470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152640" y="5110480"/>
            <a:ext cx="391160" cy="3911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863840" y="3497580"/>
            <a:ext cx="238760" cy="2387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709725" y="3981872"/>
            <a:ext cx="305648" cy="3056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1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36E595-2E1E-4299-AD1B-21BD8601DBC7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871811" y="569847"/>
            <a:ext cx="344635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生活习惯目标</a:t>
            </a:r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81A55C-8C9A-4FB9-817B-E6B578E6FC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810" y="105818"/>
            <a:ext cx="3188214" cy="1301499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A1D5D4-9DD0-4671-B53F-723D24084480}"/>
              </a:ext>
            </a:extLst>
          </p:cNvPr>
          <p:cNvGrpSpPr/>
          <p:nvPr/>
        </p:nvGrpSpPr>
        <p:grpSpPr>
          <a:xfrm>
            <a:off x="4543054" y="1814286"/>
            <a:ext cx="1175003" cy="1108974"/>
            <a:chOff x="1153976" y="1357088"/>
            <a:chExt cx="1175003" cy="1108974"/>
          </a:xfrm>
        </p:grpSpPr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55743A-2338-459A-A4CF-06BE25CCC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3976" y="1357088"/>
              <a:ext cx="1175003" cy="1108974"/>
            </a:xfrm>
            <a:prstGeom prst="rect">
              <a:avLst/>
            </a:prstGeom>
          </p:spPr>
        </p:pic>
        <p:sp>
          <p:nvSpPr>
            <p:cNvPr id="46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97524B-DB7B-4DF5-B174-213335C100E6}"/>
                </a:ext>
              </a:extLst>
            </p:cNvPr>
            <p:cNvSpPr txBox="1"/>
            <p:nvPr/>
          </p:nvSpPr>
          <p:spPr>
            <a:xfrm>
              <a:off x="1439753" y="1642982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一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CD185C-2F68-44E3-B4DA-4BCCDB537EC1}"/>
              </a:ext>
            </a:extLst>
          </p:cNvPr>
          <p:cNvGrpSpPr/>
          <p:nvPr/>
        </p:nvGrpSpPr>
        <p:grpSpPr>
          <a:xfrm>
            <a:off x="3251289" y="4354280"/>
            <a:ext cx="1175003" cy="1108974"/>
            <a:chOff x="2547346" y="5043707"/>
            <a:chExt cx="1175003" cy="1108974"/>
          </a:xfrm>
        </p:grpSpPr>
        <p:pic>
          <p:nvPicPr>
            <p:cNvPr id="48" name="图片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71D07A-7D3C-40D8-80B6-EF340789E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7346" y="5043707"/>
              <a:ext cx="1175003" cy="1108974"/>
            </a:xfrm>
            <a:prstGeom prst="rect">
              <a:avLst/>
            </a:prstGeom>
          </p:spPr>
        </p:pic>
        <p:sp>
          <p:nvSpPr>
            <p:cNvPr id="49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2BCDD6-B29D-446A-8025-9C08FC35C49F}"/>
                </a:ext>
              </a:extLst>
            </p:cNvPr>
            <p:cNvSpPr txBox="1"/>
            <p:nvPr/>
          </p:nvSpPr>
          <p:spPr>
            <a:xfrm>
              <a:off x="2833123" y="532960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二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CAAF59-98B9-4BFC-B70D-46D917D34C46}"/>
              </a:ext>
            </a:extLst>
          </p:cNvPr>
          <p:cNvGrpSpPr/>
          <p:nvPr/>
        </p:nvGrpSpPr>
        <p:grpSpPr>
          <a:xfrm>
            <a:off x="6589555" y="2046519"/>
            <a:ext cx="1175003" cy="1108974"/>
            <a:chOff x="4296308" y="1415147"/>
            <a:chExt cx="1175003" cy="1108974"/>
          </a:xfrm>
        </p:grpSpPr>
        <p:pic>
          <p:nvPicPr>
            <p:cNvPr id="51" name="图片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A7BBA4-AFA1-4C92-BFCF-20C045462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96308" y="1415147"/>
              <a:ext cx="1175003" cy="1108974"/>
            </a:xfrm>
            <a:prstGeom prst="rect">
              <a:avLst/>
            </a:prstGeom>
          </p:spPr>
        </p:pic>
        <p:sp>
          <p:nvSpPr>
            <p:cNvPr id="52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EC5F4A-0841-482A-B050-5345555D1323}"/>
                </a:ext>
              </a:extLst>
            </p:cNvPr>
            <p:cNvSpPr txBox="1"/>
            <p:nvPr/>
          </p:nvSpPr>
          <p:spPr>
            <a:xfrm>
              <a:off x="4582085" y="170104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三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E28D23-C758-4CA1-98D0-4149B2914EA3}"/>
              </a:ext>
            </a:extLst>
          </p:cNvPr>
          <p:cNvGrpSpPr/>
          <p:nvPr/>
        </p:nvGrpSpPr>
        <p:grpSpPr>
          <a:xfrm>
            <a:off x="7532979" y="4528455"/>
            <a:ext cx="1175003" cy="1108974"/>
            <a:chOff x="7068531" y="5101766"/>
            <a:chExt cx="1175003" cy="1108974"/>
          </a:xfrm>
        </p:grpSpPr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77DC2E-D150-4B6F-9D9E-D1F8610DA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8531" y="5101766"/>
              <a:ext cx="1175003" cy="1108974"/>
            </a:xfrm>
            <a:prstGeom prst="rect">
              <a:avLst/>
            </a:prstGeom>
          </p:spPr>
        </p:pic>
        <p:sp>
          <p:nvSpPr>
            <p:cNvPr id="55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D8B3A4-DDCE-435E-8DD9-4AC94844ADCF}"/>
                </a:ext>
              </a:extLst>
            </p:cNvPr>
            <p:cNvSpPr txBox="1"/>
            <p:nvPr/>
          </p:nvSpPr>
          <p:spPr>
            <a:xfrm>
              <a:off x="7354308" y="5387660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四</a:t>
              </a:r>
            </a:p>
          </p:txBody>
        </p:sp>
      </p:grpSp>
      <p:pic>
        <p:nvPicPr>
          <p:cNvPr id="56" name="图片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067DC6-09CD-4258-8A4A-1A1D4A04708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" y="0"/>
            <a:ext cx="4108739" cy="207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10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" dur="2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4" dur="2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4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2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2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1" dur="2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2" dur="2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5" dur="2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6" dur="2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9" dur="2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0" dur="2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4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3" dur="2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4" dur="2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5" grpId="0"/>
          <p:bldP spid="29" grpId="0"/>
          <p:bldP spid="33" grpId="0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</p:bldLst>
      </p:timing>
    </mc:Choice>
    <mc:Fallback xmlns:a14="http://schemas.microsoft.com/office/drawing/2010/main" xmlns:a16="http://schemas.microsoft.com/office/drawing/2014/main"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5" grpId="0"/>
          <p:bldP spid="29" grpId="0"/>
          <p:bldP spid="33" grpId="0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32476B-34C7-4E64-B421-29187A0A7E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067CD1-FB43-41CA-9332-AD3BAB34DABD}"/>
              </a:ext>
            </a:extLst>
          </p:cNvPr>
          <p:cNvGrpSpPr/>
          <p:nvPr/>
        </p:nvGrpSpPr>
        <p:grpSpPr>
          <a:xfrm>
            <a:off x="-1553028" y="3875965"/>
            <a:ext cx="13745028" cy="3418350"/>
            <a:chOff x="-2232109" y="2752443"/>
            <a:chExt cx="18145459" cy="4714901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C57386-01DE-4B26-8E03-718321DE4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232109" y="2752443"/>
              <a:ext cx="7750507" cy="4412992"/>
            </a:xfrm>
            <a:prstGeom prst="rect">
              <a:avLst/>
            </a:prstGeom>
          </p:spPr>
        </p:pic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E14151-406F-45B4-AF29-EE14FAAF65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92506" y="2897553"/>
              <a:ext cx="7750507" cy="4412992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94DD22-327F-4533-965B-71AF2F08E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2843" y="3054352"/>
              <a:ext cx="7750507" cy="4412992"/>
            </a:xfrm>
            <a:prstGeom prst="rect">
              <a:avLst/>
            </a:prstGeom>
          </p:spPr>
        </p:pic>
      </p:grpSp>
      <p:cxnSp>
        <p:nvCxnSpPr>
          <p:cNvPr id="6" name="直接连接符 5"/>
          <p:cNvCxnSpPr/>
          <p:nvPr/>
        </p:nvCxnSpPr>
        <p:spPr>
          <a:xfrm>
            <a:off x="1810110" y="2695878"/>
            <a:ext cx="3709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232125" y="2695878"/>
            <a:ext cx="36800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810110" y="5051317"/>
            <a:ext cx="3709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232125" y="5051317"/>
            <a:ext cx="36800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498"/>
          <p:cNvSpPr txBox="1"/>
          <p:nvPr/>
        </p:nvSpPr>
        <p:spPr>
          <a:xfrm>
            <a:off x="3806647" y="2104058"/>
            <a:ext cx="1829345" cy="420562"/>
          </a:xfrm>
          <a:prstGeom prst="rect">
            <a:avLst/>
          </a:prstGeom>
          <a:noFill/>
        </p:spPr>
        <p:txBody>
          <a:bodyPr wrap="none" lIns="91439" tIns="45719" rIns="91439" bIns="45719" rtlCol="0" anchor="ctr">
            <a:spAutoFit/>
          </a:bodyPr>
          <a:lstStyle/>
          <a:p>
            <a:pPr lvl="0" algn="r"/>
            <a:r>
              <a:rPr lang="zh-CN" altLang="en-US" sz="2133" b="1" dirty="0">
                <a:solidFill>
                  <a:schemeClr val="accent1"/>
                </a:solidFill>
                <a:cs typeface="+mn-ea"/>
                <a:sym typeface="+mn-lt"/>
              </a:rPr>
              <a:t>点击添加内容</a:t>
            </a:r>
          </a:p>
        </p:txBody>
      </p:sp>
      <p:sp>
        <p:nvSpPr>
          <p:cNvPr id="11" name="TextBox 499"/>
          <p:cNvSpPr txBox="1"/>
          <p:nvPr/>
        </p:nvSpPr>
        <p:spPr>
          <a:xfrm>
            <a:off x="8199458" y="2104058"/>
            <a:ext cx="1829345" cy="420562"/>
          </a:xfrm>
          <a:prstGeom prst="rect">
            <a:avLst/>
          </a:prstGeom>
          <a:noFill/>
        </p:spPr>
        <p:txBody>
          <a:bodyPr wrap="none" lIns="91439" tIns="45719" rIns="91439" bIns="45719" rtlCol="0" anchor="ctr">
            <a:spAutoFit/>
          </a:bodyPr>
          <a:lstStyle/>
          <a:p>
            <a:pPr lvl="0" algn="r"/>
            <a:r>
              <a:rPr lang="zh-CN" altLang="en-US" sz="2133" b="1" dirty="0">
                <a:solidFill>
                  <a:schemeClr val="accent2"/>
                </a:solidFill>
                <a:cs typeface="+mn-ea"/>
                <a:sym typeface="+mn-lt"/>
              </a:rPr>
              <a:t>点击添加内容</a:t>
            </a:r>
          </a:p>
        </p:txBody>
      </p:sp>
      <p:sp>
        <p:nvSpPr>
          <p:cNvPr id="12" name="TextBox 500"/>
          <p:cNvSpPr txBox="1"/>
          <p:nvPr/>
        </p:nvSpPr>
        <p:spPr>
          <a:xfrm>
            <a:off x="3806647" y="4429041"/>
            <a:ext cx="1829345" cy="420562"/>
          </a:xfrm>
          <a:prstGeom prst="rect">
            <a:avLst/>
          </a:prstGeom>
          <a:noFill/>
        </p:spPr>
        <p:txBody>
          <a:bodyPr wrap="none" lIns="91439" tIns="45719" rIns="91439" bIns="45719" rtlCol="0" anchor="ctr">
            <a:spAutoFit/>
          </a:bodyPr>
          <a:lstStyle/>
          <a:p>
            <a:pPr lvl="0" algn="r"/>
            <a:r>
              <a:rPr lang="zh-CN" altLang="en-US" sz="2133" b="1" dirty="0">
                <a:solidFill>
                  <a:schemeClr val="accent3"/>
                </a:solidFill>
                <a:cs typeface="+mn-ea"/>
                <a:sym typeface="+mn-lt"/>
              </a:rPr>
              <a:t>点击添加内容</a:t>
            </a:r>
          </a:p>
        </p:txBody>
      </p:sp>
      <p:sp>
        <p:nvSpPr>
          <p:cNvPr id="13" name="TextBox 501"/>
          <p:cNvSpPr txBox="1"/>
          <p:nvPr/>
        </p:nvSpPr>
        <p:spPr>
          <a:xfrm>
            <a:off x="8199458" y="4429041"/>
            <a:ext cx="1829345" cy="420562"/>
          </a:xfrm>
          <a:prstGeom prst="rect">
            <a:avLst/>
          </a:prstGeom>
          <a:noFill/>
        </p:spPr>
        <p:txBody>
          <a:bodyPr wrap="none" lIns="91439" tIns="45719" rIns="91439" bIns="45719" rtlCol="0" anchor="ctr">
            <a:spAutoFit/>
          </a:bodyPr>
          <a:lstStyle/>
          <a:p>
            <a:pPr lvl="0" algn="r"/>
            <a:r>
              <a:rPr lang="zh-CN" altLang="en-US" sz="2133" b="1" dirty="0">
                <a:solidFill>
                  <a:schemeClr val="accent4"/>
                </a:solidFill>
                <a:cs typeface="+mn-ea"/>
                <a:sym typeface="+mn-lt"/>
              </a:rPr>
              <a:t>点击添加内容</a:t>
            </a:r>
          </a:p>
        </p:txBody>
      </p:sp>
      <p:sp>
        <p:nvSpPr>
          <p:cNvPr id="14" name="TextBox 503"/>
          <p:cNvSpPr txBox="1"/>
          <p:nvPr/>
        </p:nvSpPr>
        <p:spPr>
          <a:xfrm>
            <a:off x="1684887" y="2785927"/>
            <a:ext cx="4061599" cy="70134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培养饭前便后洗手的习惯。让幼儿知道并掌握洗手、刷牙、洗脸基本方法。</a:t>
            </a:r>
          </a:p>
        </p:txBody>
      </p:sp>
      <p:sp>
        <p:nvSpPr>
          <p:cNvPr id="15" name="TextBox 504"/>
          <p:cNvSpPr txBox="1"/>
          <p:nvPr/>
        </p:nvSpPr>
        <p:spPr>
          <a:xfrm>
            <a:off x="6130529" y="2785927"/>
            <a:ext cx="4061599" cy="70134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让幼儿懂得要保持自身的清洁（勤剪指甲常理发，按时洗澡、洗头、换洗衣裤等）</a:t>
            </a:r>
          </a:p>
        </p:txBody>
      </p:sp>
      <p:sp>
        <p:nvSpPr>
          <p:cNvPr id="16" name="TextBox 505"/>
          <p:cNvSpPr txBox="1"/>
          <p:nvPr/>
        </p:nvSpPr>
        <p:spPr>
          <a:xfrm>
            <a:off x="1684887" y="5151791"/>
            <a:ext cx="4061599" cy="70134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初步懂得保持室内环境卫生（不乱扔垃圾、不随地大小便）</a:t>
            </a:r>
          </a:p>
        </p:txBody>
      </p:sp>
      <p:sp>
        <p:nvSpPr>
          <p:cNvPr id="17" name="TextBox 506"/>
          <p:cNvSpPr txBox="1"/>
          <p:nvPr/>
        </p:nvSpPr>
        <p:spPr>
          <a:xfrm>
            <a:off x="6130529" y="5151791"/>
            <a:ext cx="4061599" cy="381256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教育幼儿不随意将脏东西放入口中，懂得讲卫生。</a:t>
            </a:r>
          </a:p>
        </p:txBody>
      </p:sp>
      <p:sp>
        <p:nvSpPr>
          <p:cNvPr id="20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53C8B8-7012-47AD-A9A7-3A2AB957EDD1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871811" y="569847"/>
            <a:ext cx="344635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卫生习惯目标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17046B-4179-436B-9169-99100280998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810" y="105818"/>
            <a:ext cx="3188214" cy="1301499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8558B3-CA15-4027-9E57-35B87024966F}"/>
              </a:ext>
            </a:extLst>
          </p:cNvPr>
          <p:cNvGrpSpPr/>
          <p:nvPr/>
        </p:nvGrpSpPr>
        <p:grpSpPr>
          <a:xfrm>
            <a:off x="1669234" y="1603831"/>
            <a:ext cx="1175003" cy="1108974"/>
            <a:chOff x="1153976" y="1357088"/>
            <a:chExt cx="1175003" cy="1108974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B9421F-06AB-4242-B0BD-BC4F9D88C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3976" y="1357088"/>
              <a:ext cx="1175003" cy="1108974"/>
            </a:xfrm>
            <a:prstGeom prst="rect">
              <a:avLst/>
            </a:prstGeom>
          </p:spPr>
        </p:pic>
        <p:sp>
          <p:nvSpPr>
            <p:cNvPr id="24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85E1AB-3072-4B0C-AF6A-8CB1E02AD372}"/>
                </a:ext>
              </a:extLst>
            </p:cNvPr>
            <p:cNvSpPr txBox="1"/>
            <p:nvPr/>
          </p:nvSpPr>
          <p:spPr>
            <a:xfrm>
              <a:off x="1439753" y="1642982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一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8DA9FE-E8A5-420C-A656-4FAF511E0E48}"/>
              </a:ext>
            </a:extLst>
          </p:cNvPr>
          <p:cNvGrpSpPr/>
          <p:nvPr/>
        </p:nvGrpSpPr>
        <p:grpSpPr>
          <a:xfrm>
            <a:off x="1749064" y="3998683"/>
            <a:ext cx="1175003" cy="1108974"/>
            <a:chOff x="2547346" y="5043707"/>
            <a:chExt cx="1175003" cy="1108974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846987-315C-4152-A4D2-636AD83A8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7346" y="5043707"/>
              <a:ext cx="1175003" cy="1108974"/>
            </a:xfrm>
            <a:prstGeom prst="rect">
              <a:avLst/>
            </a:prstGeom>
          </p:spPr>
        </p:pic>
        <p:sp>
          <p:nvSpPr>
            <p:cNvPr id="27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136813-27E4-4405-9116-D82963093DED}"/>
                </a:ext>
              </a:extLst>
            </p:cNvPr>
            <p:cNvSpPr txBox="1"/>
            <p:nvPr/>
          </p:nvSpPr>
          <p:spPr>
            <a:xfrm>
              <a:off x="2833123" y="532960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二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06312E-6E80-4517-9FBF-686B00143EBD}"/>
              </a:ext>
            </a:extLst>
          </p:cNvPr>
          <p:cNvGrpSpPr/>
          <p:nvPr/>
        </p:nvGrpSpPr>
        <p:grpSpPr>
          <a:xfrm>
            <a:off x="6088814" y="1654637"/>
            <a:ext cx="1175003" cy="1108974"/>
            <a:chOff x="4296308" y="1415147"/>
            <a:chExt cx="1175003" cy="1108974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1D3E6D-5851-43C5-8389-0101465B6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96308" y="1415147"/>
              <a:ext cx="1175003" cy="1108974"/>
            </a:xfrm>
            <a:prstGeom prst="rect">
              <a:avLst/>
            </a:prstGeom>
          </p:spPr>
        </p:pic>
        <p:sp>
          <p:nvSpPr>
            <p:cNvPr id="30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85C132-BB6B-461C-8B6B-FBA35DF80CDE}"/>
                </a:ext>
              </a:extLst>
            </p:cNvPr>
            <p:cNvSpPr txBox="1"/>
            <p:nvPr/>
          </p:nvSpPr>
          <p:spPr>
            <a:xfrm>
              <a:off x="4582085" y="170104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三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2F08EB-991F-42FF-89BF-D4BB9814877D}"/>
              </a:ext>
            </a:extLst>
          </p:cNvPr>
          <p:cNvGrpSpPr/>
          <p:nvPr/>
        </p:nvGrpSpPr>
        <p:grpSpPr>
          <a:xfrm>
            <a:off x="6117838" y="3962405"/>
            <a:ext cx="1175003" cy="1108974"/>
            <a:chOff x="7068531" y="5101766"/>
            <a:chExt cx="1175003" cy="1108974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FE3FC7-3620-47DC-99DE-64ADA5B7D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8531" y="5101766"/>
              <a:ext cx="1175003" cy="1108974"/>
            </a:xfrm>
            <a:prstGeom prst="rect">
              <a:avLst/>
            </a:prstGeom>
          </p:spPr>
        </p:pic>
        <p:sp>
          <p:nvSpPr>
            <p:cNvPr id="33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EC66CB-906A-408D-861B-5114FE1B93C8}"/>
                </a:ext>
              </a:extLst>
            </p:cNvPr>
            <p:cNvSpPr txBox="1"/>
            <p:nvPr/>
          </p:nvSpPr>
          <p:spPr>
            <a:xfrm>
              <a:off x="7354308" y="5387660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四</a:t>
              </a: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2A7308-B266-4098-8948-B36B2A1EF14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" y="0"/>
            <a:ext cx="4108739" cy="207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20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09E773-9380-4F3A-B92E-63734E3D92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Freeform 10"/>
          <p:cNvSpPr>
            <a:spLocks/>
          </p:cNvSpPr>
          <p:nvPr/>
        </p:nvSpPr>
        <p:spPr bwMode="auto">
          <a:xfrm>
            <a:off x="5406269" y="1511452"/>
            <a:ext cx="1350433" cy="4895849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" name="Freeform 11"/>
          <p:cNvSpPr>
            <a:spLocks/>
          </p:cNvSpPr>
          <p:nvPr/>
        </p:nvSpPr>
        <p:spPr bwMode="auto">
          <a:xfrm>
            <a:off x="6621236" y="1922085"/>
            <a:ext cx="359833" cy="531283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" name="Freeform 12"/>
          <p:cNvSpPr>
            <a:spLocks/>
          </p:cNvSpPr>
          <p:nvPr/>
        </p:nvSpPr>
        <p:spPr bwMode="auto">
          <a:xfrm>
            <a:off x="5205186" y="3101068"/>
            <a:ext cx="357716" cy="531284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" name="Freeform 13"/>
          <p:cNvSpPr>
            <a:spLocks/>
          </p:cNvSpPr>
          <p:nvPr/>
        </p:nvSpPr>
        <p:spPr bwMode="auto">
          <a:xfrm>
            <a:off x="5205186" y="5467501"/>
            <a:ext cx="357716" cy="531284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Freeform 14"/>
          <p:cNvSpPr>
            <a:spLocks/>
          </p:cNvSpPr>
          <p:nvPr/>
        </p:nvSpPr>
        <p:spPr bwMode="auto">
          <a:xfrm>
            <a:off x="6621236" y="4284285"/>
            <a:ext cx="359833" cy="531283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127120" y="2078725"/>
            <a:ext cx="3306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初步了解笔、纸等学习用品的用途。学会使用美术用具。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127120" y="1736422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777321" y="2956992"/>
            <a:ext cx="3306308" cy="764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培养幼儿看书的兴趣</a:t>
            </a:r>
            <a:endParaRPr lang="en-US" altLang="zh-CN" sz="1600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了解书的结构，学会一页一页翻书。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864429" y="2614689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accent2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7127120" y="4223327"/>
            <a:ext cx="3306308" cy="764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懂得珍惜书、爱护书。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、学习时坐姿端正，懂得举手发言。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127120" y="3881024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777321" y="5218116"/>
            <a:ext cx="3306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认真倾听老师讲话，并学说完整话。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864429" y="4875813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accent4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1DBEA5-2E21-4451-9136-945998BDA38A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808539" y="569847"/>
            <a:ext cx="344635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学习习惯目标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FB6F38-2800-4259-A87B-F4CCA0E2D22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538" y="105818"/>
            <a:ext cx="3188214" cy="1301499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A69450-CEC0-466E-A0A3-BC7AAF825BF7}"/>
              </a:ext>
            </a:extLst>
          </p:cNvPr>
          <p:cNvGrpSpPr/>
          <p:nvPr/>
        </p:nvGrpSpPr>
        <p:grpSpPr>
          <a:xfrm>
            <a:off x="5515505" y="1603831"/>
            <a:ext cx="1175003" cy="1108974"/>
            <a:chOff x="1153976" y="1357088"/>
            <a:chExt cx="1175003" cy="1108974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A0982F-D857-460C-B7E7-3AE34D83C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3976" y="1357088"/>
              <a:ext cx="1175003" cy="1108974"/>
            </a:xfrm>
            <a:prstGeom prst="rect">
              <a:avLst/>
            </a:prstGeom>
          </p:spPr>
        </p:pic>
        <p:sp>
          <p:nvSpPr>
            <p:cNvPr id="44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ADFE89-BEC3-4694-94D9-E87E94538552}"/>
                </a:ext>
              </a:extLst>
            </p:cNvPr>
            <p:cNvSpPr txBox="1"/>
            <p:nvPr/>
          </p:nvSpPr>
          <p:spPr>
            <a:xfrm>
              <a:off x="1439753" y="1642982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一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1801F2-B79B-4C6D-ABC2-02A88B8246D3}"/>
              </a:ext>
            </a:extLst>
          </p:cNvPr>
          <p:cNvGrpSpPr/>
          <p:nvPr/>
        </p:nvGrpSpPr>
        <p:grpSpPr>
          <a:xfrm>
            <a:off x="5515508" y="2801256"/>
            <a:ext cx="1175003" cy="1108974"/>
            <a:chOff x="2547346" y="5043707"/>
            <a:chExt cx="1175003" cy="1108974"/>
          </a:xfrm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8F0B12-D271-4701-AF7D-85EDEDA8480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7346" y="5043707"/>
              <a:ext cx="1175003" cy="1108974"/>
            </a:xfrm>
            <a:prstGeom prst="rect">
              <a:avLst/>
            </a:prstGeom>
          </p:spPr>
        </p:pic>
        <p:sp>
          <p:nvSpPr>
            <p:cNvPr id="47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ACBF2C-77EB-49C1-8EF0-13B5159473CE}"/>
                </a:ext>
              </a:extLst>
            </p:cNvPr>
            <p:cNvSpPr txBox="1"/>
            <p:nvPr/>
          </p:nvSpPr>
          <p:spPr>
            <a:xfrm>
              <a:off x="2833123" y="532960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二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9CA9E-4A2E-4ADD-8EF7-3EAD4E85E1FD}"/>
              </a:ext>
            </a:extLst>
          </p:cNvPr>
          <p:cNvGrpSpPr/>
          <p:nvPr/>
        </p:nvGrpSpPr>
        <p:grpSpPr>
          <a:xfrm>
            <a:off x="5522762" y="3984173"/>
            <a:ext cx="1175003" cy="1108974"/>
            <a:chOff x="4296308" y="1415147"/>
            <a:chExt cx="1175003" cy="1108974"/>
          </a:xfrm>
        </p:grpSpPr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B937CC-CCB9-4C5A-ADF1-62444A1AC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96308" y="1415147"/>
              <a:ext cx="1175003" cy="1108974"/>
            </a:xfrm>
            <a:prstGeom prst="rect">
              <a:avLst/>
            </a:prstGeom>
          </p:spPr>
        </p:pic>
        <p:sp>
          <p:nvSpPr>
            <p:cNvPr id="50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3F68EF-522A-4877-A7C0-2E8BD7F3922B}"/>
                </a:ext>
              </a:extLst>
            </p:cNvPr>
            <p:cNvSpPr txBox="1"/>
            <p:nvPr/>
          </p:nvSpPr>
          <p:spPr>
            <a:xfrm>
              <a:off x="4582085" y="170104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三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5B67AB-B6B6-423A-90CF-98EA4C0855F2}"/>
              </a:ext>
            </a:extLst>
          </p:cNvPr>
          <p:cNvGrpSpPr/>
          <p:nvPr/>
        </p:nvGrpSpPr>
        <p:grpSpPr>
          <a:xfrm>
            <a:off x="5493730" y="5188858"/>
            <a:ext cx="1175003" cy="1108974"/>
            <a:chOff x="7068531" y="5101766"/>
            <a:chExt cx="1175003" cy="1108974"/>
          </a:xfrm>
        </p:grpSpPr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B535B2-DBFE-404C-BAD2-5D2FFB842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8531" y="5101766"/>
              <a:ext cx="1175003" cy="1108974"/>
            </a:xfrm>
            <a:prstGeom prst="rect">
              <a:avLst/>
            </a:prstGeom>
          </p:spPr>
        </p:pic>
        <p:sp>
          <p:nvSpPr>
            <p:cNvPr id="53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163323-4173-4552-9E23-B762887B25A2}"/>
                </a:ext>
              </a:extLst>
            </p:cNvPr>
            <p:cNvSpPr txBox="1"/>
            <p:nvPr/>
          </p:nvSpPr>
          <p:spPr>
            <a:xfrm>
              <a:off x="7354308" y="5387660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四</a:t>
              </a:r>
            </a:p>
          </p:txBody>
        </p:sp>
      </p:grpSp>
      <p:pic>
        <p:nvPicPr>
          <p:cNvPr id="56" name="图片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0B5731-9B07-4DEC-860A-713E24EC616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16242"/>
            <a:ext cx="4935167" cy="1382186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E3534C-7C7D-4C64-9011-B83BF4D9C64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" y="0"/>
            <a:ext cx="4108739" cy="207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59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35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635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7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7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5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905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8F8488-C477-410A-99AC-A9A1F6D54FEF}"/>
              </a:ext>
            </a:extLst>
          </p:cNvPr>
          <p:cNvGrpSpPr/>
          <p:nvPr/>
        </p:nvGrpSpPr>
        <p:grpSpPr>
          <a:xfrm>
            <a:off x="-2232109" y="2752443"/>
            <a:ext cx="18145459" cy="4714901"/>
            <a:chOff x="-2232109" y="2752443"/>
            <a:chExt cx="18145459" cy="471490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F89634-EFD6-4664-AD57-0511B4922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232109" y="2752443"/>
              <a:ext cx="7750507" cy="4412992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9E1D01-97A9-49A6-B209-32B528D1D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92506" y="2897553"/>
              <a:ext cx="7750507" cy="4412992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489278-0A9A-4CD8-81D0-CCD3206BC1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2843" y="3054352"/>
              <a:ext cx="7750507" cy="4412992"/>
            </a:xfrm>
            <a:prstGeom prst="rect">
              <a:avLst/>
            </a:prstGeom>
          </p:spPr>
        </p:pic>
      </p:grpSp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871811" y="569847"/>
            <a:ext cx="344635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安全行为目标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810" y="105818"/>
            <a:ext cx="3188214" cy="130149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77A1CE-4F70-419C-AC6A-C3BB7CFC40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440000">
            <a:off x="2205513" y="1635677"/>
            <a:ext cx="4813250" cy="352597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73D134-A114-46EC-BC59-0D673F20AEC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260" y="1495993"/>
            <a:ext cx="3536663" cy="3409836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CF993C-82C0-4163-84B4-3D71766CDB3E}"/>
              </a:ext>
            </a:extLst>
          </p:cNvPr>
          <p:cNvSpPr/>
          <p:nvPr/>
        </p:nvSpPr>
        <p:spPr>
          <a:xfrm rot="-960000">
            <a:off x="2665499" y="3148784"/>
            <a:ext cx="4179283" cy="1989349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ts val="19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、认识红灯和绿灯；行走时知道右行礼让。</a:t>
            </a:r>
          </a:p>
          <a:p>
            <a:pPr algn="just">
              <a:lnSpc>
                <a:spcPts val="19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、知道火警</a:t>
            </a:r>
            <a:r>
              <a:rPr lang="en-US" altLang="zh-CN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119</a:t>
            </a: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和匪警</a:t>
            </a:r>
            <a:r>
              <a:rPr lang="en-US" altLang="zh-CN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110</a:t>
            </a: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700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ts val="19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、远离火、电。</a:t>
            </a:r>
          </a:p>
          <a:p>
            <a:pPr algn="just">
              <a:lnSpc>
                <a:spcPts val="19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、知道走失后不要动，原地等待父母。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B56DE5-505F-408C-B19D-C245153A7113}"/>
              </a:ext>
            </a:extLst>
          </p:cNvPr>
          <p:cNvSpPr/>
          <p:nvPr/>
        </p:nvSpPr>
        <p:spPr>
          <a:xfrm rot="420000">
            <a:off x="6813558" y="2903050"/>
            <a:ext cx="2804833" cy="1554266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、不做危险性动作。</a:t>
            </a: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7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、不玩危险性游戏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25F09C-1982-46B2-831C-A6A49B66986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" y="0"/>
            <a:ext cx="4108739" cy="207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94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/>
      <p:bldP spid="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74BB7B-F0EA-4636-A7D3-60BECDD7C4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cxnSp>
        <p:nvCxnSpPr>
          <p:cNvPr id="3" name="直接连接符 2"/>
          <p:cNvCxnSpPr/>
          <p:nvPr/>
        </p:nvCxnSpPr>
        <p:spPr>
          <a:xfrm>
            <a:off x="1264488" y="2566592"/>
            <a:ext cx="201622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4"/>
          <p:cNvSpPr txBox="1"/>
          <p:nvPr/>
        </p:nvSpPr>
        <p:spPr>
          <a:xfrm>
            <a:off x="1821197" y="212540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1543319" y="2726016"/>
            <a:ext cx="1521941" cy="1311019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9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让幼儿学习礼貌用语，学会谦让，好玩的玩具大家一起玩。</a:t>
            </a:r>
            <a:endParaRPr lang="en-US" altLang="zh-CN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圆角矩形 8"/>
          <p:cNvSpPr/>
          <p:nvPr/>
        </p:nvSpPr>
        <p:spPr>
          <a:xfrm>
            <a:off x="1516517" y="4892056"/>
            <a:ext cx="1512168" cy="34289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点击输入内容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832773" y="2566592"/>
            <a:ext cx="20162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9"/>
          <p:cNvSpPr txBox="1"/>
          <p:nvPr/>
        </p:nvSpPr>
        <p:spPr>
          <a:xfrm>
            <a:off x="4389482" y="212540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zh-CN" altLang="en-US" sz="1400" dirty="0">
                <a:solidFill>
                  <a:schemeClr val="accent2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4111604" y="2726016"/>
            <a:ext cx="1521941" cy="1311019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9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培养幼儿的独立性，能适应集体生活，能感受到周围成人的关心爱护。</a:t>
            </a:r>
          </a:p>
        </p:txBody>
      </p:sp>
      <p:sp>
        <p:nvSpPr>
          <p:cNvPr id="11" name="圆角矩形 13"/>
          <p:cNvSpPr/>
          <p:nvPr/>
        </p:nvSpPr>
        <p:spPr>
          <a:xfrm>
            <a:off x="4084803" y="4892056"/>
            <a:ext cx="1512168" cy="34289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点击输入内容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6401059" y="2566592"/>
            <a:ext cx="2016224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4"/>
          <p:cNvSpPr txBox="1"/>
          <p:nvPr/>
        </p:nvSpPr>
        <p:spPr>
          <a:xfrm>
            <a:off x="6957766" y="212540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zh-CN" altLang="en-US" sz="1400" dirty="0">
                <a:solidFill>
                  <a:schemeClr val="accent3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6585547" y="2726016"/>
            <a:ext cx="1764198" cy="2041988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9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让幼儿知道“教师节”、“国庆节”、“元旦”等节日，培养幼儿热爱父母、爱老师、爱家乡、爱祖国的情感，感受新年的乐趣。</a:t>
            </a:r>
          </a:p>
        </p:txBody>
      </p:sp>
      <p:sp>
        <p:nvSpPr>
          <p:cNvPr id="16" name="圆角矩形 18"/>
          <p:cNvSpPr/>
          <p:nvPr/>
        </p:nvSpPr>
        <p:spPr>
          <a:xfrm>
            <a:off x="6653087" y="4892056"/>
            <a:ext cx="1512168" cy="34289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点击输入内容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8969344" y="2566592"/>
            <a:ext cx="2016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9"/>
          <p:cNvSpPr txBox="1"/>
          <p:nvPr/>
        </p:nvSpPr>
        <p:spPr>
          <a:xfrm>
            <a:off x="9526053" y="212540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zh-CN" altLang="en-US" sz="1400" dirty="0">
                <a:solidFill>
                  <a:schemeClr val="accent4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9248175" y="2726016"/>
            <a:ext cx="1521941" cy="1554676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9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培养幼儿团结互助、尊老爱幼、热爱集体、艰苦朴素的品质及初步的劳动习惯。</a:t>
            </a:r>
          </a:p>
        </p:txBody>
      </p:sp>
      <p:sp>
        <p:nvSpPr>
          <p:cNvPr id="21" name="圆角矩形 23"/>
          <p:cNvSpPr/>
          <p:nvPr/>
        </p:nvSpPr>
        <p:spPr>
          <a:xfrm>
            <a:off x="9221373" y="4892056"/>
            <a:ext cx="1512168" cy="3428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点击输入内容</a:t>
            </a:r>
          </a:p>
        </p:txBody>
      </p:sp>
      <p:sp>
        <p:nvSpPr>
          <p:cNvPr id="22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16B752-2EC9-434F-8E7D-CAAED6E846CA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871811" y="511791"/>
            <a:ext cx="344635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安全行为目标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227534-8140-47BA-955E-9FE231A0A85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810" y="105818"/>
            <a:ext cx="3188214" cy="130149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B9246C-D67C-412E-9CF1-394FF03589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" y="0"/>
            <a:ext cx="4108739" cy="207872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072430-CBF3-46FA-A054-B230A07908C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815" y="1574644"/>
            <a:ext cx="3715657" cy="428815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E74821-7F39-41AE-A668-1B10BD35699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036" y="1538501"/>
            <a:ext cx="3715657" cy="428815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5DFF99-D894-44E0-99CC-434C8D68BB5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5991" y="1602934"/>
            <a:ext cx="3715657" cy="428815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BCD16D-2043-4F38-BE7F-2BAC60FB82E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873" y="1588970"/>
            <a:ext cx="3715657" cy="428815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C15240-7ECC-46C1-876B-30C7D66F3F9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92057"/>
            <a:ext cx="12191998" cy="146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8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9" grpId="0"/>
      <p:bldP spid="10" grpId="0"/>
      <p:bldP spid="11" grpId="0" animBg="1"/>
      <p:bldP spid="14" grpId="0"/>
      <p:bldP spid="15" grpId="0"/>
      <p:bldP spid="16" grpId="0" animBg="1"/>
      <p:bldP spid="19" grpId="0"/>
      <p:bldP spid="20" grpId="0"/>
      <p:bldP spid="21" grpId="0" animBg="1"/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BC66D7-0C32-4E7C-9504-8AA14B651FA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164E55-5B9A-4CFF-98FA-170ED8AACC6A}"/>
              </a:ext>
            </a:extLst>
          </p:cNvPr>
          <p:cNvSpPr/>
          <p:nvPr/>
        </p:nvSpPr>
        <p:spPr>
          <a:xfrm>
            <a:off x="1153886" y="1117600"/>
            <a:ext cx="10130971" cy="4622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D51EBF-0B40-48F5-A4A7-55A8D660E0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610" y="232307"/>
            <a:ext cx="3483824" cy="3483824"/>
          </a:xfrm>
          <a:prstGeom prst="rect">
            <a:avLst/>
          </a:prstGeom>
        </p:spPr>
      </p:pic>
      <p:sp>
        <p:nvSpPr>
          <p:cNvPr id="6" name="PA_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B8F546-5D8C-4989-AB9A-03C7F0CB30B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06769" y="2807430"/>
            <a:ext cx="937757" cy="61542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P</a:t>
            </a:r>
            <a:r>
              <a:rPr kumimoji="0" lang="en-US" altLang="zh-CN" sz="39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art</a:t>
            </a:r>
            <a:endParaRPr kumimoji="0" lang="zh-CN" altLang="en-US" sz="114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PA_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E675A7-61CF-450C-A0DE-5541BD38FE1F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3597" y="2645513"/>
            <a:ext cx="61875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章 节</a:t>
            </a:r>
          </a:p>
        </p:txBody>
      </p:sp>
      <p:sp>
        <p:nvSpPr>
          <p:cNvPr id="8" name="PA_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C936F4-6210-412F-B517-214CF0AB8E7D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00605" y="2177272"/>
            <a:ext cx="1442703" cy="14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5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05</a:t>
            </a:r>
            <a:endParaRPr kumimoji="0" lang="zh-CN" altLang="en-US" sz="95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9210AA-51AA-40D0-BCBA-6B2D3894736D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3865937" y="3686222"/>
            <a:ext cx="5904442" cy="52520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3792" kern="0" dirty="0">
                <a:latin typeface="+mn-lt"/>
                <a:ea typeface="+mn-ea"/>
                <a:cs typeface="+mn-ea"/>
                <a:sym typeface="+mn-lt"/>
              </a:rPr>
              <a:t>家长须知</a:t>
            </a:r>
          </a:p>
        </p:txBody>
      </p:sp>
      <p:sp>
        <p:nvSpPr>
          <p:cNvPr id="10" name="PA_文本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3E3FB0-4CFA-4899-98F8-7EB5148760CC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763558" y="4274931"/>
            <a:ext cx="3495251" cy="210122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 altLang="zh-CN" sz="1517" kern="0" dirty="0">
                <a:solidFill>
                  <a:schemeClr val="tx1"/>
                </a:solidFill>
                <a:cs typeface="+mn-ea"/>
                <a:sym typeface="+mn-lt"/>
              </a:rPr>
              <a:t>Click here to add Title</a:t>
            </a:r>
            <a:endParaRPr kumimoji="0" lang="en-US" altLang="zh-CN" sz="1517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70878B-F7AC-4CA5-9E62-F6B6D7D0C11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429" y="1468862"/>
            <a:ext cx="10150427" cy="42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7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038723" y="569847"/>
            <a:ext cx="3039950" cy="5539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 药物和疾病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723" y="105818"/>
            <a:ext cx="3188214" cy="130149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7FE7B2-DB18-4F56-AAF7-511F32C5B9D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2530" y="5360123"/>
            <a:ext cx="1569241" cy="140992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56E742-264A-4625-BE5A-82A0EA8AA5D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64" y="1123845"/>
            <a:ext cx="5943600" cy="5943600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 rot="480000">
            <a:off x="844759" y="2041625"/>
            <a:ext cx="2371968" cy="3630470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、如没有医生的特别说明，我们不鼓励给幼儿准备各种保健药。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、幼儿对某种食物、药物过敏，请事先告知教师。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77B99A-3B72-4120-9DDB-416912DEDC8C}"/>
              </a:ext>
            </a:extLst>
          </p:cNvPr>
          <p:cNvSpPr/>
          <p:nvPr/>
        </p:nvSpPr>
        <p:spPr>
          <a:xfrm rot="-60000">
            <a:off x="3164784" y="3754514"/>
            <a:ext cx="2701678" cy="1225717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、如果幼儿需要进行药物治疗，请先在门口保健医处登记，并在药物留言条上写明药量、服药时间、次数、签上您的姓名，亲自交给班级教师。</a:t>
            </a:r>
            <a:endParaRPr lang="en-US" altLang="zh-CN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                      </a:t>
            </a:r>
            <a:r>
              <a:rPr lang="en-US" altLang="zh-CN" spc="-150" dirty="0">
                <a:solidFill>
                  <a:srgbClr val="23667F"/>
                </a:solidFill>
                <a:cs typeface="+mn-ea"/>
                <a:sym typeface="+mn-lt"/>
              </a:rPr>
              <a:t>-----</a:t>
            </a:r>
            <a:r>
              <a:rPr lang="zh-CN" altLang="en-US" spc="-150" dirty="0">
                <a:solidFill>
                  <a:srgbClr val="23667F"/>
                </a:solidFill>
                <a:cs typeface="+mn-ea"/>
                <a:sym typeface="+mn-lt"/>
              </a:rPr>
              <a:t>药物</a:t>
            </a: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F698F8-491D-4692-A835-CD19707E20B7}"/>
              </a:ext>
            </a:extLst>
          </p:cNvPr>
          <p:cNvSpPr/>
          <p:nvPr/>
        </p:nvSpPr>
        <p:spPr>
          <a:xfrm rot="-60000">
            <a:off x="7045080" y="2401089"/>
            <a:ext cx="3761069" cy="3019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108837" tIns="54419" rIns="108837" bIns="54419"/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如果幼儿患有下面的疾病，您应该把幼儿留在家中：</a:t>
            </a: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、发高烧（高于摄氏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38℃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）；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、腹泻；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、感染结膜炎（眼睛疼痛，红眼病）；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、感染疾病如腮腺炎、麻疹、水痘、风疹等；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、头有虱子；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、呕吐；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、手足口病；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、其他传染性疾病。</a:t>
            </a:r>
            <a:endParaRPr lang="en-US" altLang="zh-CN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                                            </a:t>
            </a:r>
            <a:r>
              <a:rPr lang="en-US" altLang="zh-CN" spc="-150" dirty="0">
                <a:solidFill>
                  <a:srgbClr val="23667F"/>
                </a:solidFill>
                <a:cs typeface="+mn-ea"/>
                <a:sym typeface="+mn-lt"/>
              </a:rPr>
              <a:t>-----</a:t>
            </a:r>
            <a:r>
              <a:rPr lang="zh-CN" altLang="en-US" spc="-150" dirty="0">
                <a:solidFill>
                  <a:srgbClr val="23667F"/>
                </a:solidFill>
                <a:cs typeface="+mn-ea"/>
                <a:sym typeface="+mn-lt"/>
              </a:rPr>
              <a:t>疾病</a:t>
            </a:r>
          </a:p>
        </p:txBody>
      </p:sp>
    </p:spTree>
    <p:extLst>
      <p:ext uri="{BB962C8B-B14F-4D97-AF65-F5344CB8AC3E}">
        <p14:creationId xmlns:p14="http://schemas.microsoft.com/office/powerpoint/2010/main" val="267644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6" grpId="0"/>
      <p:bldP spid="11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63D425-F694-4E5A-8861-C4130BF0A03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1D5856-14C2-4D67-93B1-D1C9E485724F}"/>
              </a:ext>
            </a:extLst>
          </p:cNvPr>
          <p:cNvSpPr/>
          <p:nvPr/>
        </p:nvSpPr>
        <p:spPr>
          <a:xfrm>
            <a:off x="1153886" y="1117600"/>
            <a:ext cx="10130971" cy="4622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PA_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B8F546-5D8C-4989-AB9A-03C7F0CB30B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969489" y="2471765"/>
            <a:ext cx="937757" cy="61542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P</a:t>
            </a:r>
            <a:r>
              <a:rPr kumimoji="0" lang="en-US" altLang="zh-CN" sz="39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art</a:t>
            </a:r>
            <a:endParaRPr kumimoji="0" lang="zh-CN" altLang="en-US" sz="114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PA_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E675A7-61CF-450C-A0DE-5541BD38FE1F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96317" y="2309848"/>
            <a:ext cx="61875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章 节</a:t>
            </a:r>
          </a:p>
        </p:txBody>
      </p:sp>
      <p:sp>
        <p:nvSpPr>
          <p:cNvPr id="8" name="PA_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C936F4-6210-412F-B517-214CF0AB8E7D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563325" y="1841607"/>
            <a:ext cx="1442703" cy="14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5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  <a:endParaRPr kumimoji="0" lang="zh-CN" altLang="en-US" sz="95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9210AA-51AA-40D0-BCBA-6B2D3894736D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3628657" y="3350557"/>
            <a:ext cx="5904442" cy="52520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3792" kern="0" dirty="0">
                <a:latin typeface="+mn-lt"/>
                <a:ea typeface="+mn-ea"/>
                <a:cs typeface="+mn-ea"/>
                <a:sym typeface="+mn-lt"/>
              </a:rPr>
              <a:t>入园前家长的准备工作</a:t>
            </a:r>
          </a:p>
        </p:txBody>
      </p:sp>
      <p:sp>
        <p:nvSpPr>
          <p:cNvPr id="10" name="PA_文本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3E3FB0-4CFA-4899-98F8-7EB5148760CC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526278" y="3939266"/>
            <a:ext cx="3495251" cy="210122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 altLang="zh-CN" sz="1517" kern="0" dirty="0">
                <a:solidFill>
                  <a:schemeClr val="tx1"/>
                </a:solidFill>
                <a:cs typeface="+mn-ea"/>
                <a:sym typeface="+mn-lt"/>
              </a:rPr>
              <a:t>Click here to add Title</a:t>
            </a:r>
            <a:endParaRPr kumimoji="0" lang="en-US" altLang="zh-CN" sz="1517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1C966D-AF86-4350-B634-3C71B4E521D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610" y="232307"/>
            <a:ext cx="3483824" cy="348382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05F4ED-2871-4158-B7C6-7BFF74B5C98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429" y="1468862"/>
            <a:ext cx="10150427" cy="42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09E773-9380-4F3A-B92E-63734E3D92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Freeform 10"/>
          <p:cNvSpPr>
            <a:spLocks/>
          </p:cNvSpPr>
          <p:nvPr/>
        </p:nvSpPr>
        <p:spPr bwMode="auto">
          <a:xfrm>
            <a:off x="5406269" y="1511452"/>
            <a:ext cx="1350433" cy="4895849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" name="Freeform 11"/>
          <p:cNvSpPr>
            <a:spLocks/>
          </p:cNvSpPr>
          <p:nvPr/>
        </p:nvSpPr>
        <p:spPr bwMode="auto">
          <a:xfrm>
            <a:off x="6621236" y="1922085"/>
            <a:ext cx="359833" cy="531283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" name="Freeform 12"/>
          <p:cNvSpPr>
            <a:spLocks/>
          </p:cNvSpPr>
          <p:nvPr/>
        </p:nvSpPr>
        <p:spPr bwMode="auto">
          <a:xfrm>
            <a:off x="5205186" y="3101068"/>
            <a:ext cx="357716" cy="531284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" name="Freeform 13"/>
          <p:cNvSpPr>
            <a:spLocks/>
          </p:cNvSpPr>
          <p:nvPr/>
        </p:nvSpPr>
        <p:spPr bwMode="auto">
          <a:xfrm>
            <a:off x="5205186" y="5467501"/>
            <a:ext cx="357716" cy="531284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Freeform 14"/>
          <p:cNvSpPr>
            <a:spLocks/>
          </p:cNvSpPr>
          <p:nvPr/>
        </p:nvSpPr>
        <p:spPr bwMode="auto">
          <a:xfrm>
            <a:off x="6621236" y="4284285"/>
            <a:ext cx="359833" cy="531283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127120" y="2078725"/>
            <a:ext cx="3306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如果您的孩子和别的孩子发生冲突，或者身体受到伤害，请理智对待。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127120" y="1736422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777321" y="2956992"/>
            <a:ext cx="3306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我们的保健医将会带您的幼儿去最近的医院，同时我们也会电话通知您。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864429" y="2614689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accent2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7127120" y="4223327"/>
            <a:ext cx="3306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接种：请家长根据国家计划内接种要求完成接种，自行进行计划外接种。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127120" y="3881024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777321" y="5218116"/>
            <a:ext cx="3306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身体检查：卫生院结合园方每年“六一”前后会为幼儿进行一次体检。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864429" y="4875813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accent4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1DBEA5-2E21-4451-9136-945998BDA38A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871811" y="569847"/>
            <a:ext cx="3446350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意外事故或急诊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FB6F38-2800-4259-A87B-F4CCA0E2D22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810" y="105818"/>
            <a:ext cx="3188214" cy="1301499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A69450-CEC0-466E-A0A3-BC7AAF825BF7}"/>
              </a:ext>
            </a:extLst>
          </p:cNvPr>
          <p:cNvGrpSpPr/>
          <p:nvPr/>
        </p:nvGrpSpPr>
        <p:grpSpPr>
          <a:xfrm>
            <a:off x="5515505" y="1603831"/>
            <a:ext cx="1175003" cy="1108974"/>
            <a:chOff x="1153976" y="1357088"/>
            <a:chExt cx="1175003" cy="1108974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A0982F-D857-460C-B7E7-3AE34D83C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3976" y="1357088"/>
              <a:ext cx="1175003" cy="1108974"/>
            </a:xfrm>
            <a:prstGeom prst="rect">
              <a:avLst/>
            </a:prstGeom>
          </p:spPr>
        </p:pic>
        <p:sp>
          <p:nvSpPr>
            <p:cNvPr id="44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ADFE89-BEC3-4694-94D9-E87E94538552}"/>
                </a:ext>
              </a:extLst>
            </p:cNvPr>
            <p:cNvSpPr txBox="1"/>
            <p:nvPr/>
          </p:nvSpPr>
          <p:spPr>
            <a:xfrm>
              <a:off x="1439753" y="1642982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一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1801F2-B79B-4C6D-ABC2-02A88B8246D3}"/>
              </a:ext>
            </a:extLst>
          </p:cNvPr>
          <p:cNvGrpSpPr/>
          <p:nvPr/>
        </p:nvGrpSpPr>
        <p:grpSpPr>
          <a:xfrm>
            <a:off x="5515508" y="2801256"/>
            <a:ext cx="1175003" cy="1108974"/>
            <a:chOff x="2547346" y="5043707"/>
            <a:chExt cx="1175003" cy="1108974"/>
          </a:xfrm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8F0B12-D271-4701-AF7D-85EDEDA8480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7346" y="5043707"/>
              <a:ext cx="1175003" cy="1108974"/>
            </a:xfrm>
            <a:prstGeom prst="rect">
              <a:avLst/>
            </a:prstGeom>
          </p:spPr>
        </p:pic>
        <p:sp>
          <p:nvSpPr>
            <p:cNvPr id="47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ACBF2C-77EB-49C1-8EF0-13B5159473CE}"/>
                </a:ext>
              </a:extLst>
            </p:cNvPr>
            <p:cNvSpPr txBox="1"/>
            <p:nvPr/>
          </p:nvSpPr>
          <p:spPr>
            <a:xfrm>
              <a:off x="2833123" y="532960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二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9CA9E-4A2E-4ADD-8EF7-3EAD4E85E1FD}"/>
              </a:ext>
            </a:extLst>
          </p:cNvPr>
          <p:cNvGrpSpPr/>
          <p:nvPr/>
        </p:nvGrpSpPr>
        <p:grpSpPr>
          <a:xfrm>
            <a:off x="5522762" y="3984173"/>
            <a:ext cx="1175003" cy="1108974"/>
            <a:chOff x="4296308" y="1415147"/>
            <a:chExt cx="1175003" cy="1108974"/>
          </a:xfrm>
        </p:grpSpPr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B937CC-CCB9-4C5A-ADF1-62444A1AC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96308" y="1415147"/>
              <a:ext cx="1175003" cy="1108974"/>
            </a:xfrm>
            <a:prstGeom prst="rect">
              <a:avLst/>
            </a:prstGeom>
          </p:spPr>
        </p:pic>
        <p:sp>
          <p:nvSpPr>
            <p:cNvPr id="50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3F68EF-522A-4877-A7C0-2E8BD7F3922B}"/>
                </a:ext>
              </a:extLst>
            </p:cNvPr>
            <p:cNvSpPr txBox="1"/>
            <p:nvPr/>
          </p:nvSpPr>
          <p:spPr>
            <a:xfrm>
              <a:off x="4582085" y="1701041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三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5B67AB-B6B6-423A-90CF-98EA4C0855F2}"/>
              </a:ext>
            </a:extLst>
          </p:cNvPr>
          <p:cNvGrpSpPr/>
          <p:nvPr/>
        </p:nvGrpSpPr>
        <p:grpSpPr>
          <a:xfrm>
            <a:off x="5493730" y="5188858"/>
            <a:ext cx="1175003" cy="1108974"/>
            <a:chOff x="7068531" y="5101766"/>
            <a:chExt cx="1175003" cy="1108974"/>
          </a:xfrm>
        </p:grpSpPr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B535B2-DBFE-404C-BAD2-5D2FFB842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8531" y="5101766"/>
              <a:ext cx="1175003" cy="1108974"/>
            </a:xfrm>
            <a:prstGeom prst="rect">
              <a:avLst/>
            </a:prstGeom>
          </p:spPr>
        </p:pic>
        <p:sp>
          <p:nvSpPr>
            <p:cNvPr id="53" name="TextBox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163323-4173-4552-9E23-B762887B25A2}"/>
                </a:ext>
              </a:extLst>
            </p:cNvPr>
            <p:cNvSpPr txBox="1"/>
            <p:nvPr/>
          </p:nvSpPr>
          <p:spPr>
            <a:xfrm>
              <a:off x="7354308" y="5387660"/>
              <a:ext cx="569387" cy="56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 dirty="0">
                  <a:solidFill>
                    <a:srgbClr val="23667F"/>
                  </a:solidFill>
                  <a:cs typeface="+mn-ea"/>
                  <a:sym typeface="+mn-lt"/>
                </a:rPr>
                <a:t>四</a:t>
              </a:r>
            </a:p>
          </p:txBody>
        </p:sp>
      </p:grpSp>
      <p:pic>
        <p:nvPicPr>
          <p:cNvPr id="56" name="图片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0B5731-9B07-4DEC-860A-713E24EC616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16242"/>
            <a:ext cx="4935167" cy="1382186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E3534C-7C7D-4C64-9011-B83BF4D9C64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" y="0"/>
            <a:ext cx="4108739" cy="207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40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35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635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7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7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5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905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306322" y="569847"/>
            <a:ext cx="2924751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接送要求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322" y="105818"/>
            <a:ext cx="3188214" cy="1301499"/>
          </a:xfrm>
          <a:prstGeom prst="rect">
            <a:avLst/>
          </a:prstGeom>
        </p:spPr>
      </p:pic>
      <p:sp>
        <p:nvSpPr>
          <p:cNvPr id="19" name="圆角矩形 1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32E6E2-AED0-462A-A1AE-70C051880625}"/>
              </a:ext>
            </a:extLst>
          </p:cNvPr>
          <p:cNvSpPr>
            <a:spLocks noChangeAspect="1"/>
          </p:cNvSpPr>
          <p:nvPr/>
        </p:nvSpPr>
        <p:spPr>
          <a:xfrm>
            <a:off x="2197082" y="2086671"/>
            <a:ext cx="8224176" cy="3958529"/>
          </a:xfrm>
          <a:prstGeom prst="roundRect">
            <a:avLst>
              <a:gd name="adj" fmla="val 1429"/>
            </a:avLst>
          </a:prstGeom>
          <a:noFill/>
          <a:ln w="3175">
            <a:solidFill>
              <a:srgbClr val="0070C0"/>
            </a:solidFill>
            <a:prstDash val="soli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lIns="342796" tIns="856991" rIns="342796" bIns="428496" anchor="ctr"/>
          <a:lstStyle/>
          <a:p>
            <a:pPr algn="just">
              <a:lnSpc>
                <a:spcPct val="120000"/>
              </a:lnSpc>
              <a:spcBef>
                <a:spcPts val="715"/>
              </a:spcBef>
              <a:spcAft>
                <a:spcPts val="715"/>
              </a:spcAft>
              <a:defRPr/>
            </a:pPr>
            <a:endParaRPr lang="zh-CN" altLang="en-US" sz="1867" dirty="0">
              <a:solidFill>
                <a:srgbClr val="454545"/>
              </a:solidFill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85CBAA-5339-4D7B-82F5-E11A9477C1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043" y="1883518"/>
            <a:ext cx="2424776" cy="236800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A2179B-0104-4E81-91F4-832CFA4E6D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5274" y="1928926"/>
            <a:ext cx="2431294" cy="243964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E07B12-B02E-46E5-B85B-E54FA8873B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4827" y="4057650"/>
            <a:ext cx="2092515" cy="2099706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615447-D96D-413F-B34E-4C0B84BB597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214" y="3933938"/>
            <a:ext cx="2190186" cy="2197712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>
            <a:off x="2412994" y="2213104"/>
            <a:ext cx="8008263" cy="3679694"/>
          </a:xfrm>
          <a:prstGeom prst="rect">
            <a:avLst/>
          </a:prstGeom>
        </p:spPr>
        <p:txBody>
          <a:bodyPr lIns="108837" tIns="54419" rIns="108837" bIns="54419"/>
          <a:lstStyle/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送：周一至周五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7:30—8:30</a:t>
            </a:r>
          </a:p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接：周一至周五</a:t>
            </a: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17:20—18:00</a:t>
            </a:r>
          </a:p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接送孩子时请注意个人仪表形象，衣冠不整谢绝入园。</a:t>
            </a:r>
          </a:p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为保证孩子安全，接孩子时请家长主动出示接送卡，教师将凭卡放行，请家长妥善保管好接送卡。</a:t>
            </a:r>
          </a:p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送孩子应直接送至各班老师手中。如有特殊情况请家长提前主动与办公室或班主任教师联系。</a:t>
            </a:r>
          </a:p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如接送人发生变化，请务必事先通知办公室或‘班级教师，并在接时持卡，否则园方不会交接孩子。</a:t>
            </a:r>
          </a:p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为了安全，请家长不要让孩子带贵重物品、危险物品入园。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8663CA-A612-4535-8757-D30A6AB0135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" y="0"/>
            <a:ext cx="4108739" cy="207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3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306322" y="569847"/>
            <a:ext cx="2924751" cy="561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接送要求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322" y="105818"/>
            <a:ext cx="3188214" cy="130149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8663CA-A612-4535-8757-D30A6AB0135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" y="0"/>
            <a:ext cx="4108739" cy="207872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D8CF67-2608-4728-8569-D0914B71FE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1130" y="1677900"/>
            <a:ext cx="5936559" cy="592666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B5D111-A154-4ADE-B08D-9539F141CC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434" y="1944545"/>
            <a:ext cx="5192586" cy="4257019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>
            <a:off x="5039433" y="2157891"/>
            <a:ext cx="3618429" cy="3679694"/>
          </a:xfrm>
          <a:prstGeom prst="rect">
            <a:avLst/>
          </a:prstGeom>
        </p:spPr>
        <p:txBody>
          <a:bodyPr lIns="108837" tIns="54419" rIns="108837" bIns="54419"/>
          <a:lstStyle/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未经许可家长不要擅自进入幼儿活动室；幼儿进餐时间谢绝接孩子。（如有特殊情况，请先和班级教师进行联系）</a:t>
            </a:r>
          </a:p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家长不得玩弄园内游戏设施和运动器具。</a:t>
            </a:r>
          </a:p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被委托来接送幼儿的人，应年满十八岁以上。请提前联络老师，将委托人的姓名、性别、年龄、特征、衣着与孩子之间的关系告诉老师。</a:t>
            </a:r>
          </a:p>
          <a:p>
            <a:pPr marL="285750" indent="-285750" algn="just">
              <a:lnSpc>
                <a:spcPts val="2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下午接住孩子之后，不要在园内逗留时间过长。</a:t>
            </a:r>
          </a:p>
        </p:txBody>
      </p:sp>
    </p:spTree>
    <p:extLst>
      <p:ext uri="{BB962C8B-B14F-4D97-AF65-F5344CB8AC3E}">
        <p14:creationId xmlns:p14="http://schemas.microsoft.com/office/powerpoint/2010/main" val="80645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990864-BE21-403D-8A9D-7755306467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81782E-45F6-4613-905C-FF31B3A8399E}"/>
              </a:ext>
            </a:extLst>
          </p:cNvPr>
          <p:cNvSpPr/>
          <p:nvPr/>
        </p:nvSpPr>
        <p:spPr>
          <a:xfrm>
            <a:off x="3430162" y="2247089"/>
            <a:ext cx="5405215" cy="21011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75C306-13A9-4F57-AAC0-8C2067E3A8D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110495" y="2871976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>
                <a:solidFill>
                  <a:srgbClr val="23667F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谢谢您的观看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D882DD-5163-4F4D-B9BF-EF564A21ED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83800">
            <a:off x="6636431" y="1755267"/>
            <a:ext cx="2548710" cy="98364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BD6525-3291-488A-86C2-6A15EE4FE0A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0739">
            <a:off x="3725361" y="2480344"/>
            <a:ext cx="620657" cy="6206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54F74C-4E5B-4C06-A543-CEC5DBF6E5F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1168" y="3865152"/>
            <a:ext cx="1742557" cy="83424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520845-B0EE-4C61-B55E-D2D1D3A54B9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27728"/>
            <a:ext cx="5144631" cy="364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80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97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6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0156" y="1784353"/>
            <a:ext cx="6882715" cy="4544280"/>
            <a:chOff x="0" y="0"/>
            <a:chExt cx="5166566" cy="3409678"/>
          </a:xfrm>
        </p:grpSpPr>
        <p:sp>
          <p:nvSpPr>
            <p:cNvPr id="3" name="椭圆 2"/>
            <p:cNvSpPr>
              <a:spLocks/>
            </p:cNvSpPr>
            <p:nvPr/>
          </p:nvSpPr>
          <p:spPr bwMode="auto">
            <a:xfrm rot="1748642">
              <a:off x="0" y="0"/>
              <a:ext cx="2211234" cy="2230539"/>
            </a:xfrm>
            <a:custGeom>
              <a:avLst/>
              <a:gdLst>
                <a:gd name="T0" fmla="*/ 2997604 w 2997604"/>
                <a:gd name="T1" fmla="*/ 1790780 h 3024336"/>
                <a:gd name="T2" fmla="*/ 1512168 w 2997604"/>
                <a:gd name="T3" fmla="*/ 3024336 h 3024336"/>
                <a:gd name="T4" fmla="*/ 0 w 2997604"/>
                <a:gd name="T5" fmla="*/ 1512168 h 3024336"/>
                <a:gd name="T6" fmla="*/ 1512168 w 2997604"/>
                <a:gd name="T7" fmla="*/ 0 h 3024336"/>
                <a:gd name="T8" fmla="*/ 1764196 w 2997604"/>
                <a:gd name="T9" fmla="*/ 22675 h 3024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7604" h="3024336">
                  <a:moveTo>
                    <a:pt x="2997604" y="1790780"/>
                  </a:moveTo>
                  <a:cubicBezTo>
                    <a:pt x="2867846" y="2492941"/>
                    <a:pt x="2252064" y="3024336"/>
                    <a:pt x="1512168" y="3024336"/>
                  </a:cubicBezTo>
                  <a:cubicBezTo>
                    <a:pt x="677021" y="3024336"/>
                    <a:pt x="0" y="2347315"/>
                    <a:pt x="0" y="1512168"/>
                  </a:cubicBezTo>
                  <a:cubicBezTo>
                    <a:pt x="0" y="677021"/>
                    <a:pt x="677021" y="0"/>
                    <a:pt x="1512168" y="0"/>
                  </a:cubicBezTo>
                  <a:cubicBezTo>
                    <a:pt x="1598138" y="0"/>
                    <a:pt x="1682432" y="7174"/>
                    <a:pt x="1764196" y="22675"/>
                  </a:cubicBez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ys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ctr"/>
            <a:lstStyle/>
            <a:p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" name="椭圆 4"/>
            <p:cNvSpPr>
              <a:spLocks/>
            </p:cNvSpPr>
            <p:nvPr/>
          </p:nvSpPr>
          <p:spPr bwMode="auto">
            <a:xfrm rot="1748642">
              <a:off x="2072242" y="1513229"/>
              <a:ext cx="1573837" cy="746788"/>
            </a:xfrm>
            <a:custGeom>
              <a:avLst/>
              <a:gdLst>
                <a:gd name="T0" fmla="*/ 0 w 2134918"/>
                <a:gd name="T1" fmla="*/ 1012045 h 1012045"/>
                <a:gd name="T2" fmla="*/ 1067459 w 2134918"/>
                <a:gd name="T3" fmla="*/ 0 h 1012045"/>
                <a:gd name="T4" fmla="*/ 2134918 w 2134918"/>
                <a:gd name="T5" fmla="*/ 1012045 h 101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4918" h="1012045">
                  <a:moveTo>
                    <a:pt x="0" y="1012045"/>
                  </a:moveTo>
                  <a:cubicBezTo>
                    <a:pt x="28964" y="447977"/>
                    <a:pt x="495896" y="0"/>
                    <a:pt x="1067459" y="0"/>
                  </a:cubicBezTo>
                  <a:cubicBezTo>
                    <a:pt x="1639022" y="0"/>
                    <a:pt x="2105955" y="447977"/>
                    <a:pt x="2134918" y="1012045"/>
                  </a:cubicBez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ctr"/>
            <a:lstStyle/>
            <a:p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/>
            <p:cNvSpPr>
              <a:spLocks/>
            </p:cNvSpPr>
            <p:nvPr/>
          </p:nvSpPr>
          <p:spPr bwMode="auto">
            <a:xfrm rot="1748643" flipV="1">
              <a:off x="3158906" y="2877661"/>
              <a:ext cx="1121762" cy="532017"/>
            </a:xfrm>
            <a:custGeom>
              <a:avLst/>
              <a:gdLst>
                <a:gd name="T0" fmla="*/ 0 w 2134918"/>
                <a:gd name="T1" fmla="*/ 1012045 h 1012045"/>
                <a:gd name="T2" fmla="*/ 1067459 w 2134918"/>
                <a:gd name="T3" fmla="*/ 0 h 1012045"/>
                <a:gd name="T4" fmla="*/ 2134918 w 2134918"/>
                <a:gd name="T5" fmla="*/ 1012045 h 101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4918" h="1012045">
                  <a:moveTo>
                    <a:pt x="0" y="1012045"/>
                  </a:moveTo>
                  <a:cubicBezTo>
                    <a:pt x="28964" y="447977"/>
                    <a:pt x="495896" y="0"/>
                    <a:pt x="1067459" y="0"/>
                  </a:cubicBezTo>
                  <a:cubicBezTo>
                    <a:pt x="1639022" y="0"/>
                    <a:pt x="2105955" y="447977"/>
                    <a:pt x="2134918" y="1012045"/>
                  </a:cubicBez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ctr"/>
            <a:lstStyle/>
            <a:p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椭圆 4"/>
            <p:cNvSpPr>
              <a:spLocks/>
            </p:cNvSpPr>
            <p:nvPr/>
          </p:nvSpPr>
          <p:spPr bwMode="auto">
            <a:xfrm rot="1748642">
              <a:off x="4392985" y="3020842"/>
              <a:ext cx="773581" cy="366376"/>
            </a:xfrm>
            <a:custGeom>
              <a:avLst/>
              <a:gdLst>
                <a:gd name="T0" fmla="*/ 0 w 2134918"/>
                <a:gd name="T1" fmla="*/ 1012045 h 1012045"/>
                <a:gd name="T2" fmla="*/ 1067459 w 2134918"/>
                <a:gd name="T3" fmla="*/ 0 h 1012045"/>
                <a:gd name="T4" fmla="*/ 2134918 w 2134918"/>
                <a:gd name="T5" fmla="*/ 1012045 h 101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4918" h="1012045">
                  <a:moveTo>
                    <a:pt x="0" y="1012045"/>
                  </a:moveTo>
                  <a:cubicBezTo>
                    <a:pt x="28964" y="447977"/>
                    <a:pt x="495896" y="0"/>
                    <a:pt x="1067459" y="0"/>
                  </a:cubicBezTo>
                  <a:cubicBezTo>
                    <a:pt x="1639022" y="0"/>
                    <a:pt x="2105955" y="447977"/>
                    <a:pt x="2134918" y="1012045"/>
                  </a:cubicBez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ctr"/>
            <a:lstStyle/>
            <a:p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KSO_GN4"/>
          <p:cNvSpPr>
            <a:spLocks noChangeArrowheads="1"/>
          </p:cNvSpPr>
          <p:nvPr/>
        </p:nvSpPr>
        <p:spPr bwMode="auto">
          <a:xfrm>
            <a:off x="647360" y="2146431"/>
            <a:ext cx="2219756" cy="22203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extLst/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72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sp>
        <p:nvSpPr>
          <p:cNvPr id="8" name="KSO_GN3"/>
          <p:cNvSpPr>
            <a:spLocks noChangeArrowheads="1"/>
          </p:cNvSpPr>
          <p:nvPr/>
        </p:nvSpPr>
        <p:spPr bwMode="auto">
          <a:xfrm>
            <a:off x="2836915" y="4181801"/>
            <a:ext cx="1570807" cy="15712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extLst/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5333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129912" y="1620254"/>
            <a:ext cx="7331879" cy="169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1" tIns="45696" rIns="91391" bIns="4569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US" altLang="zh-CN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首先，在送孩子入园前一定要让孩子有个心理准备：马上会送他去一个新的环境。不要让孩子觉得害怕，告诉孩子幼儿园里有很多小朋友陪他玩、有很多的玩具、有喜爱他的老师，让孩子对入园有着很大的期待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866206" y="3668227"/>
            <a:ext cx="6931353" cy="169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1" tIns="45696" rIns="91391" bIns="4569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US" altLang="zh-CN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、有些家长经常以上幼儿园来威胁孩子当做是惩罚：你再不听话就送你到幼儿园关起来让老师来管教你</a:t>
            </a:r>
            <a:r>
              <a:rPr lang="en-US" altLang="zh-CN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这样是不对的，给孩子造成了很大的心理压力，在孩子心里留下了阴影，会造成孩子惧怕上幼儿园。</a:t>
            </a:r>
          </a:p>
        </p:txBody>
      </p:sp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992213" y="563497"/>
            <a:ext cx="5904442" cy="618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4400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入园前家长的准备工作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B88DDE-1DDB-4C81-94A6-AE37DFA2D8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745" y="355700"/>
            <a:ext cx="1746885" cy="178949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C73B37-24A9-480B-BDBD-446EF99AA7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205" y="1781835"/>
            <a:ext cx="3219593" cy="303867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CB2F22-9F9E-4EFF-B698-8DFC1212A30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473" y="3914915"/>
            <a:ext cx="2285646" cy="215720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213" y="99468"/>
            <a:ext cx="3188214" cy="130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11" grpId="0"/>
      <p:bldP spid="12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7" name="KSO_GN4"/>
          <p:cNvSpPr>
            <a:spLocks noChangeArrowheads="1"/>
          </p:cNvSpPr>
          <p:nvPr/>
        </p:nvSpPr>
        <p:spPr bwMode="auto">
          <a:xfrm>
            <a:off x="9268807" y="2306090"/>
            <a:ext cx="2219756" cy="22203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extLst/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72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</a:p>
        </p:txBody>
      </p:sp>
      <p:sp>
        <p:nvSpPr>
          <p:cNvPr id="8" name="KSO_GN3"/>
          <p:cNvSpPr>
            <a:spLocks noChangeArrowheads="1"/>
          </p:cNvSpPr>
          <p:nvPr/>
        </p:nvSpPr>
        <p:spPr bwMode="auto">
          <a:xfrm>
            <a:off x="7902373" y="4131002"/>
            <a:ext cx="1570807" cy="15712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extLst/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5333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620435" y="2309683"/>
            <a:ext cx="7331879" cy="2092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1" tIns="45696" rIns="91391" bIns="4569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US" altLang="zh-CN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、其次，孩子刚上幼儿园对新环境肯定会有不适应，入园前要给孩子打预防针：幼儿园里爸爸、妈妈不能陪你，如果要小便一定要告诉老师，有什么事要告诉老师请老师帮忙</a:t>
            </a:r>
            <a:r>
              <a:rPr lang="en-US" altLang="zh-CN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让孩子觉得在幼儿园里看不到父母的时候 老师是最亲的人、最可以依赖的人。</a:t>
            </a:r>
          </a:p>
          <a:p>
            <a:pPr algn="just">
              <a:lnSpc>
                <a:spcPct val="130000"/>
              </a:lnSpc>
            </a:pPr>
            <a:endParaRPr lang="zh-CN" altLang="en-US" sz="2000" spc="-15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64337" y="4357655"/>
            <a:ext cx="6931353" cy="169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1" tIns="45696" rIns="91391" bIns="4569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US" altLang="zh-CN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、千万别教孩子：有什么事就叫老师给妈妈打电话</a:t>
            </a:r>
            <a:r>
              <a:rPr lang="en-US" altLang="zh-CN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20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要知道现在的孩子虽小，电话、电脑这些玩意还是早就知道的，心灵深处就会觉得我有什么事老师就会打电话叫爸爸、妈妈来看我。</a:t>
            </a:r>
          </a:p>
          <a:p>
            <a:pPr algn="just">
              <a:lnSpc>
                <a:spcPct val="130000"/>
              </a:lnSpc>
            </a:pPr>
            <a:endParaRPr lang="zh-CN" altLang="en-US" sz="2000" spc="-15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B88DDE-1DDB-4C81-94A6-AE37DFA2D8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577" y="333304"/>
            <a:ext cx="1434494" cy="146948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C73B37-24A9-480B-BDBD-446EF99AA76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5652" y="1896552"/>
            <a:ext cx="3219593" cy="303867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CB2F22-9F9E-4EFF-B698-8DFC1212A30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953" y="3856619"/>
            <a:ext cx="2285646" cy="215720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68B144-668C-44C2-8ADC-F0190DEC6FC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117" y="2128368"/>
            <a:ext cx="6037112" cy="423086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6069B3-5CE0-4EC9-83F1-49556880979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715878" cy="289182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6C15D4-F2B6-40A3-BAB2-D5610E21D6E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49" y="5520238"/>
            <a:ext cx="5202464" cy="145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79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2B2759-9693-4231-89B5-873BDA7183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8A79D7-9477-4329-A4C7-F581FE2374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7080000">
            <a:off x="4403160" y="1369735"/>
            <a:ext cx="1937168" cy="1653891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67A2AE-C605-4E09-88F6-EA14550E81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742" y="-810939"/>
            <a:ext cx="4522324" cy="452232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416125" y="1967768"/>
            <a:ext cx="1673238" cy="44120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r>
              <a:rPr lang="zh-CN" altLang="en-US" sz="2267" b="1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  <a:endParaRPr lang="en-US" altLang="zh-CN" sz="2267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03161" y="4146871"/>
            <a:ext cx="1673238" cy="44120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r>
              <a:rPr lang="zh-CN" altLang="en-US" sz="2267" b="1" dirty="0">
                <a:solidFill>
                  <a:schemeClr val="accent3"/>
                </a:solidFill>
                <a:cs typeface="+mn-ea"/>
                <a:sym typeface="+mn-lt"/>
              </a:rPr>
              <a:t>添加标题</a:t>
            </a:r>
            <a:endParaRPr lang="en-US" altLang="zh-CN" sz="2267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18935" y="3256389"/>
            <a:ext cx="1673238" cy="44120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r"/>
            <a:r>
              <a:rPr lang="zh-CN" altLang="en-US" sz="2267" b="1" dirty="0">
                <a:solidFill>
                  <a:schemeClr val="accent2"/>
                </a:solidFill>
                <a:cs typeface="+mn-ea"/>
                <a:sym typeface="+mn-lt"/>
              </a:rPr>
              <a:t>添加标题</a:t>
            </a:r>
            <a:endParaRPr lang="en-US" altLang="zh-CN" sz="2267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5" name="等腰三角形 4"/>
          <p:cNvSpPr>
            <a:spLocks noChangeAspect="1" noChangeArrowheads="1"/>
          </p:cNvSpPr>
          <p:nvPr/>
        </p:nvSpPr>
        <p:spPr bwMode="auto">
          <a:xfrm rot="5400000" flipV="1">
            <a:off x="6103764" y="2529963"/>
            <a:ext cx="297588" cy="25662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91428" tIns="45715" rIns="91428" bIns="45715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47"/>
          <p:cNvSpPr>
            <a:spLocks noChangeArrowheads="1"/>
          </p:cNvSpPr>
          <p:nvPr/>
        </p:nvSpPr>
        <p:spPr bwMode="auto">
          <a:xfrm>
            <a:off x="6403163" y="2583541"/>
            <a:ext cx="5277713" cy="1052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5" rIns="91428" bIns="4571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lnSpc>
                <a:spcPct val="130000"/>
              </a:lnSpc>
              <a:buNone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刚入园的一段时间孩子肯定会有哭闹现象。有的家长一直在幼儿园里陪着。要不就是在窗外偷偷的看，这样是非常不好的，给老师的正常安排带来了很大的麻烦。</a:t>
            </a:r>
          </a:p>
        </p:txBody>
      </p:sp>
      <p:sp>
        <p:nvSpPr>
          <p:cNvPr id="7" name="等腰三角形 18"/>
          <p:cNvSpPr>
            <a:spLocks noChangeAspect="1" noChangeArrowheads="1"/>
          </p:cNvSpPr>
          <p:nvPr/>
        </p:nvSpPr>
        <p:spPr bwMode="auto">
          <a:xfrm rot="5400000" flipV="1">
            <a:off x="6103764" y="4713031"/>
            <a:ext cx="297588" cy="256623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91428" tIns="45715" rIns="91428" bIns="45715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47"/>
          <p:cNvSpPr>
            <a:spLocks noChangeArrowheads="1"/>
          </p:cNvSpPr>
          <p:nvPr/>
        </p:nvSpPr>
        <p:spPr bwMode="auto">
          <a:xfrm>
            <a:off x="6403163" y="4805639"/>
            <a:ext cx="4880192" cy="121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5" rIns="91428" bIns="4571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lnSpc>
                <a:spcPct val="130000"/>
              </a:lnSpc>
              <a:buNone/>
            </a:pPr>
            <a:r>
              <a:rPr lang="zh-CN" altLang="en-US" sz="14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家长接到孩子后，很多家长都会这样问孩子：今天在幼儿园哭了没？为什么哭？老师吵你了么？打你了么？有小朋友欺负你么？</a:t>
            </a:r>
            <a:r>
              <a:rPr lang="en-US" altLang="zh-CN" sz="14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.......</a:t>
            </a:r>
            <a:r>
              <a:rPr lang="zh-CN" altLang="en-US" sz="14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家长的这些问题会间接性的误导孩子的回答，间接地引起家长与老师之间的误会。</a:t>
            </a:r>
          </a:p>
        </p:txBody>
      </p:sp>
      <p:sp>
        <p:nvSpPr>
          <p:cNvPr id="9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3033453" y="3815301"/>
            <a:ext cx="297588" cy="256623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91428" tIns="45715" rIns="91428" bIns="45715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545209" y="3707598"/>
            <a:ext cx="2486434" cy="20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5" rIns="91428" bIns="4571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lnSpc>
                <a:spcPct val="130000"/>
              </a:lnSpc>
              <a:buNone/>
            </a:pPr>
            <a:r>
              <a:rPr lang="zh-CN" altLang="en-US" sz="1400" spc="-15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做为父母应该配合老师一起让孩子赶快适应幼儿园的生活，早上送了孩子到教室后放下了就算孩子哭闹也必须快点走人，不要跟着劝。你走后老师会安抚，这样孩子渐渐的知道他哭也是没有用的</a:t>
            </a:r>
          </a:p>
        </p:txBody>
      </p:sp>
      <p:grpSp>
        <p:nvGrpSpPr>
          <p:cNvPr id="13" name="组合 12"/>
          <p:cNvGrpSpPr/>
          <p:nvPr/>
        </p:nvGrpSpPr>
        <p:grpSpPr>
          <a:xfrm rot="2736489">
            <a:off x="4827634" y="1954241"/>
            <a:ext cx="719224" cy="630336"/>
            <a:chOff x="4212441" y="1835306"/>
            <a:chExt cx="645570" cy="565784"/>
          </a:xfrm>
          <a:solidFill>
            <a:schemeClr val="accent1"/>
          </a:solidFill>
        </p:grpSpPr>
        <p:sp>
          <p:nvSpPr>
            <p:cNvPr id="14" name="Freeform 143"/>
            <p:cNvSpPr>
              <a:spLocks/>
            </p:cNvSpPr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60" tIns="81280" rIns="162560" bIns="812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53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44"/>
            <p:cNvSpPr>
              <a:spLocks/>
            </p:cNvSpPr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60" tIns="81280" rIns="162560" bIns="812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53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45"/>
            <p:cNvSpPr>
              <a:spLocks/>
            </p:cNvSpPr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60" tIns="81280" rIns="162560" bIns="812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53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46"/>
            <p:cNvSpPr>
              <a:spLocks/>
            </p:cNvSpPr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60" tIns="81280" rIns="162560" bIns="812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53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045382" y="3645678"/>
            <a:ext cx="689590" cy="549984"/>
            <a:chOff x="3009633" y="2833220"/>
            <a:chExt cx="591168" cy="471487"/>
          </a:xfrm>
          <a:solidFill>
            <a:schemeClr val="accent2"/>
          </a:solidFill>
        </p:grpSpPr>
        <p:sp>
          <p:nvSpPr>
            <p:cNvPr id="19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60" tIns="81280" rIns="162560" bIns="812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53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60" tIns="81280" rIns="162560" bIns="812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53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60" tIns="81280" rIns="162560" bIns="812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53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32240" y="5093764"/>
            <a:ext cx="528829" cy="689596"/>
            <a:chOff x="6889388" y="2720789"/>
            <a:chExt cx="453350" cy="591172"/>
          </a:xfrm>
          <a:solidFill>
            <a:schemeClr val="accent3"/>
          </a:solidFill>
        </p:grpSpPr>
        <p:sp>
          <p:nvSpPr>
            <p:cNvPr id="23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62560" tIns="81280" rIns="162560" bIns="812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53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98"/>
            <p:cNvSpPr>
              <a:spLocks/>
            </p:cNvSpPr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62560" tIns="81280" rIns="162560" bIns="812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53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A5EF5F-A86E-4668-BF09-67A0E0E9AC5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4820000">
            <a:off x="3305151" y="2884440"/>
            <a:ext cx="1937168" cy="1653891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40A60D-0067-4D4B-9EEE-AA063AFBEC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220000">
            <a:off x="4305547" y="4434609"/>
            <a:ext cx="1937168" cy="1653891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11EF71-FCBA-4C42-9F76-62F41D4D7FA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366" y="-974"/>
            <a:ext cx="5535940" cy="280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0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5" grpId="1" animBg="1"/>
      <p:bldP spid="6" grpId="0"/>
      <p:bldP spid="7" grpId="0" animBg="1"/>
      <p:bldP spid="7" grpId="1" animBg="1"/>
      <p:bldP spid="8" grpId="0"/>
      <p:bldP spid="9" grpId="0" animBg="1"/>
      <p:bldP spid="9" grpId="1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367156-A804-48D8-AAD1-708346FC99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98B5EC-2669-4EF8-84E7-D760BD2646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221" y="361950"/>
            <a:ext cx="6057450" cy="47323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30400" y="1595718"/>
            <a:ext cx="3991427" cy="2031729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buNone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  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家长朋友跟孩子沟通时，可这样问</a:t>
            </a:r>
            <a:endParaRPr lang="en-US" altLang="zh-CN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buNone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孩子：在幼儿园好玩么？跟小朋友玩的开心么？老师讲了什么有趣的故事？一起做了什么好玩的游戏？学会了几首儿歌？等等，孩子在回忆讲述的过程中会重新体会其中的乐趣，从而进一步加深他对幼儿  </a:t>
            </a:r>
            <a:endParaRPr lang="en-US" altLang="zh-CN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buNone/>
            </a:pPr>
            <a:r>
              <a:rPr lang="en-US" altLang="zh-CN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</a:t>
            </a: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园老师和小朋友的喜欢。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6C46CF-ABE6-4D72-8F3E-04DD4BB4755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7698" y="2768535"/>
            <a:ext cx="3749152" cy="2928985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211320-F8B9-4E61-9613-C1DA36EA9CF7}"/>
              </a:ext>
            </a:extLst>
          </p:cNvPr>
          <p:cNvSpPr/>
          <p:nvPr/>
        </p:nvSpPr>
        <p:spPr>
          <a:xfrm>
            <a:off x="7137399" y="3576514"/>
            <a:ext cx="2406651" cy="1323843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buNone/>
            </a:pPr>
            <a:r>
              <a:rPr lang="zh-CN" altLang="en-US" sz="1600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现在的独生子女都比较多，孩子的独占欲都非常强。家长应多引导孩子在集体生活中学会与同伴分享，学会谦让。</a:t>
            </a: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F38CDB-58DD-476A-90C0-7165554D420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2" y="3968750"/>
            <a:ext cx="3549655" cy="3549655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68F3C2-5EAD-4EB9-9D36-A7D3C1FC288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518" y="263743"/>
            <a:ext cx="4183089" cy="170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9077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8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8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40340C-EDCD-493B-BE13-6AB642B2D52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543789-1864-410A-B541-59F060F8BDF8}"/>
              </a:ext>
            </a:extLst>
          </p:cNvPr>
          <p:cNvSpPr/>
          <p:nvPr/>
        </p:nvSpPr>
        <p:spPr>
          <a:xfrm>
            <a:off x="1153886" y="1117600"/>
            <a:ext cx="10130971" cy="4622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63DEE1-8D07-4849-8B86-FFC64DB829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610" y="232307"/>
            <a:ext cx="3483824" cy="3483824"/>
          </a:xfrm>
          <a:prstGeom prst="rect">
            <a:avLst/>
          </a:prstGeom>
        </p:spPr>
      </p:pic>
      <p:sp>
        <p:nvSpPr>
          <p:cNvPr id="6" name="PA_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B8F546-5D8C-4989-AB9A-03C7F0CB30B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714847" y="2506489"/>
            <a:ext cx="937757" cy="61542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P</a:t>
            </a:r>
            <a:r>
              <a:rPr kumimoji="0" lang="en-US" altLang="zh-CN" sz="39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art</a:t>
            </a:r>
            <a:endParaRPr kumimoji="0" lang="zh-CN" altLang="en-US" sz="114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PA_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E675A7-61CF-450C-A0DE-5541BD38FE1F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841675" y="2344572"/>
            <a:ext cx="61875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章 节</a:t>
            </a:r>
          </a:p>
        </p:txBody>
      </p:sp>
      <p:sp>
        <p:nvSpPr>
          <p:cNvPr id="8" name="PA_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C936F4-6210-412F-B517-214CF0AB8E7D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308683" y="1876331"/>
            <a:ext cx="1442703" cy="14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59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  <a:endParaRPr kumimoji="0" lang="zh-CN" altLang="en-US" sz="9599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9210AA-51AA-40D0-BCBA-6B2D3894736D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3374015" y="3385281"/>
            <a:ext cx="5904442" cy="52520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3792" kern="0" dirty="0">
                <a:latin typeface="+mn-lt"/>
                <a:ea typeface="+mn-ea"/>
                <a:cs typeface="+mn-ea"/>
                <a:sym typeface="+mn-lt"/>
              </a:rPr>
              <a:t>刚入园时不适应的现象</a:t>
            </a:r>
          </a:p>
        </p:txBody>
      </p:sp>
      <p:sp>
        <p:nvSpPr>
          <p:cNvPr id="10" name="PA_文本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3E3FB0-4CFA-4899-98F8-7EB5148760CC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271636" y="3973990"/>
            <a:ext cx="3495251" cy="210122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 altLang="zh-CN" sz="1517" kern="0" dirty="0">
                <a:solidFill>
                  <a:schemeClr val="tx1"/>
                </a:solidFill>
                <a:cs typeface="+mn-ea"/>
                <a:sym typeface="+mn-lt"/>
              </a:rPr>
              <a:t>Click here to add Title</a:t>
            </a:r>
            <a:endParaRPr kumimoji="0" lang="en-US" altLang="zh-CN" sz="1517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19A5C0-0878-4FAF-A79C-8F7E4CE2107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429" y="1468862"/>
            <a:ext cx="10150427" cy="42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4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0E4D66-076D-4F69-8A62-CEF659F552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C3E5EF"/>
          </a:solidFill>
        </p:spPr>
      </p:pic>
      <p:sp>
        <p:nvSpPr>
          <p:cNvPr id="17" name="PA_标题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B1FEE-5E74-47D2-9FA2-80701D60F59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414613" y="569847"/>
            <a:ext cx="3234087" cy="618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4400" kern="0" spc="-300" dirty="0">
                <a:solidFill>
                  <a:srgbClr val="23667F"/>
                </a:solidFill>
                <a:latin typeface="+mn-lt"/>
                <a:ea typeface="+mn-ea"/>
                <a:cs typeface="+mn-ea"/>
                <a:sym typeface="+mn-lt"/>
              </a:rPr>
              <a:t>分离焦虑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B88DDE-1DDB-4C81-94A6-AE37DFA2D8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745" y="355700"/>
            <a:ext cx="1746885" cy="178949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AD539-93BD-40BE-88A2-16DEEC1E85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9613" y="105818"/>
            <a:ext cx="3188214" cy="1301499"/>
          </a:xfrm>
          <a:prstGeom prst="rect">
            <a:avLst/>
          </a:prstGeom>
        </p:spPr>
      </p:pic>
      <p:sp>
        <p:nvSpPr>
          <p:cNvPr id="19" name="圆角矩形 1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32E6E2-AED0-462A-A1AE-70C051880625}"/>
              </a:ext>
            </a:extLst>
          </p:cNvPr>
          <p:cNvSpPr>
            <a:spLocks noChangeAspect="1"/>
          </p:cNvSpPr>
          <p:nvPr/>
        </p:nvSpPr>
        <p:spPr>
          <a:xfrm>
            <a:off x="3125995" y="2086671"/>
            <a:ext cx="6627605" cy="3927705"/>
          </a:xfrm>
          <a:prstGeom prst="roundRect">
            <a:avLst>
              <a:gd name="adj" fmla="val 1429"/>
            </a:avLst>
          </a:prstGeom>
          <a:noFill/>
          <a:ln w="3175">
            <a:solidFill>
              <a:srgbClr val="0070C0"/>
            </a:solidFill>
            <a:prstDash val="soli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lIns="342796" tIns="856991" rIns="342796" bIns="428496" anchor="ctr"/>
          <a:lstStyle/>
          <a:p>
            <a:pPr algn="just">
              <a:lnSpc>
                <a:spcPct val="120000"/>
              </a:lnSpc>
              <a:spcBef>
                <a:spcPts val="715"/>
              </a:spcBef>
              <a:spcAft>
                <a:spcPts val="715"/>
              </a:spcAft>
              <a:defRPr/>
            </a:pPr>
            <a:endParaRPr lang="zh-CN" altLang="en-US" sz="1867" dirty="0">
              <a:solidFill>
                <a:srgbClr val="454545"/>
              </a:solidFill>
              <a:cs typeface="+mn-ea"/>
              <a:sym typeface="+mn-lt"/>
            </a:endParaRPr>
          </a:p>
        </p:txBody>
      </p:sp>
      <p:sp>
        <p:nvSpPr>
          <p:cNvPr id="22" name="任意多边形 1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E513A2-EEC9-436D-945B-7EEACADC42E7}"/>
              </a:ext>
            </a:extLst>
          </p:cNvPr>
          <p:cNvSpPr/>
          <p:nvPr/>
        </p:nvSpPr>
        <p:spPr>
          <a:xfrm>
            <a:off x="5605080" y="2005126"/>
            <a:ext cx="206149" cy="81545"/>
          </a:xfrm>
          <a:custGeom>
            <a:avLst/>
            <a:gdLst>
              <a:gd name="connsiteX0" fmla="*/ 131005 w 311731"/>
              <a:gd name="connsiteY0" fmla="*/ 0 h 121823"/>
              <a:gd name="connsiteX1" fmla="*/ 180725 w 311731"/>
              <a:gd name="connsiteY1" fmla="*/ 0 h 121823"/>
              <a:gd name="connsiteX2" fmla="*/ 205433 w 311731"/>
              <a:gd name="connsiteY2" fmla="*/ 4162 h 121823"/>
              <a:gd name="connsiteX3" fmla="*/ 309453 w 311731"/>
              <a:gd name="connsiteY3" fmla="*/ 109253 h 121823"/>
              <a:gd name="connsiteX4" fmla="*/ 311731 w 311731"/>
              <a:gd name="connsiteY4" fmla="*/ 121823 h 121823"/>
              <a:gd name="connsiteX5" fmla="*/ 0 w 311731"/>
              <a:gd name="connsiteY5" fmla="*/ 121823 h 121823"/>
              <a:gd name="connsiteX6" fmla="*/ 2277 w 311731"/>
              <a:gd name="connsiteY6" fmla="*/ 109253 h 121823"/>
              <a:gd name="connsiteX7" fmla="*/ 106298 w 311731"/>
              <a:gd name="connsiteY7" fmla="*/ 4162 h 121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1731" h="121823">
                <a:moveTo>
                  <a:pt x="131005" y="0"/>
                </a:moveTo>
                <a:lnTo>
                  <a:pt x="180725" y="0"/>
                </a:lnTo>
                <a:lnTo>
                  <a:pt x="205433" y="4162"/>
                </a:lnTo>
                <a:cubicBezTo>
                  <a:pt x="252408" y="20443"/>
                  <a:pt x="290475" y="59254"/>
                  <a:pt x="309453" y="109253"/>
                </a:cubicBezTo>
                <a:lnTo>
                  <a:pt x="311731" y="121823"/>
                </a:lnTo>
                <a:lnTo>
                  <a:pt x="0" y="121823"/>
                </a:lnTo>
                <a:lnTo>
                  <a:pt x="2277" y="109253"/>
                </a:lnTo>
                <a:cubicBezTo>
                  <a:pt x="21256" y="59254"/>
                  <a:pt x="59323" y="20443"/>
                  <a:pt x="106298" y="416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4" name="任意多边形 1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CE7D88-84A6-4ABD-B233-058793336513}"/>
              </a:ext>
            </a:extLst>
          </p:cNvPr>
          <p:cNvSpPr/>
          <p:nvPr/>
        </p:nvSpPr>
        <p:spPr>
          <a:xfrm>
            <a:off x="7341948" y="2005126"/>
            <a:ext cx="195487" cy="81545"/>
          </a:xfrm>
          <a:custGeom>
            <a:avLst/>
            <a:gdLst>
              <a:gd name="connsiteX0" fmla="*/ 145370 w 318081"/>
              <a:gd name="connsiteY0" fmla="*/ 0 h 130555"/>
              <a:gd name="connsiteX1" fmla="*/ 172710 w 318081"/>
              <a:gd name="connsiteY1" fmla="*/ 0 h 130555"/>
              <a:gd name="connsiteX2" fmla="*/ 209618 w 318081"/>
              <a:gd name="connsiteY2" fmla="*/ 6428 h 130555"/>
              <a:gd name="connsiteX3" fmla="*/ 315757 w 318081"/>
              <a:gd name="connsiteY3" fmla="*/ 117294 h 130555"/>
              <a:gd name="connsiteX4" fmla="*/ 318081 w 318081"/>
              <a:gd name="connsiteY4" fmla="*/ 130555 h 130555"/>
              <a:gd name="connsiteX5" fmla="*/ 0 w 318081"/>
              <a:gd name="connsiteY5" fmla="*/ 130555 h 130555"/>
              <a:gd name="connsiteX6" fmla="*/ 2324 w 318081"/>
              <a:gd name="connsiteY6" fmla="*/ 117294 h 130555"/>
              <a:gd name="connsiteX7" fmla="*/ 108463 w 318081"/>
              <a:gd name="connsiteY7" fmla="*/ 6428 h 13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081" h="130555">
                <a:moveTo>
                  <a:pt x="145370" y="0"/>
                </a:moveTo>
                <a:lnTo>
                  <a:pt x="172710" y="0"/>
                </a:lnTo>
                <a:lnTo>
                  <a:pt x="209618" y="6428"/>
                </a:lnTo>
                <a:cubicBezTo>
                  <a:pt x="257550" y="23604"/>
                  <a:pt x="296392" y="64548"/>
                  <a:pt x="315757" y="117294"/>
                </a:cubicBezTo>
                <a:lnTo>
                  <a:pt x="318081" y="130555"/>
                </a:lnTo>
                <a:lnTo>
                  <a:pt x="0" y="130555"/>
                </a:lnTo>
                <a:lnTo>
                  <a:pt x="2324" y="117294"/>
                </a:lnTo>
                <a:cubicBezTo>
                  <a:pt x="21689" y="64548"/>
                  <a:pt x="60531" y="23604"/>
                  <a:pt x="108463" y="642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5" name="任意多边形 1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C983CC-6BA6-48C5-BCE5-C41863F168FD}"/>
              </a:ext>
            </a:extLst>
          </p:cNvPr>
          <p:cNvSpPr/>
          <p:nvPr/>
        </p:nvSpPr>
        <p:spPr>
          <a:xfrm>
            <a:off x="5709340" y="2005126"/>
            <a:ext cx="1722652" cy="438840"/>
          </a:xfrm>
          <a:custGeom>
            <a:avLst/>
            <a:gdLst>
              <a:gd name="connsiteX0" fmla="*/ 0 w 2600830"/>
              <a:gd name="connsiteY0" fmla="*/ 0 h 649288"/>
              <a:gd name="connsiteX1" fmla="*/ 2600830 w 2600830"/>
              <a:gd name="connsiteY1" fmla="*/ 0 h 649288"/>
              <a:gd name="connsiteX2" fmla="*/ 2520047 w 2600830"/>
              <a:gd name="connsiteY2" fmla="*/ 89402 h 649288"/>
              <a:gd name="connsiteX3" fmla="*/ 1945040 w 2600830"/>
              <a:gd name="connsiteY3" fmla="*/ 646112 h 649288"/>
              <a:gd name="connsiteX4" fmla="*/ 648052 w 2600830"/>
              <a:gd name="connsiteY4" fmla="*/ 649287 h 649288"/>
              <a:gd name="connsiteX5" fmla="*/ 77908 w 2600830"/>
              <a:gd name="connsiteY5" fmla="*/ 84156 h 64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0830" h="649288">
                <a:moveTo>
                  <a:pt x="0" y="0"/>
                </a:moveTo>
                <a:lnTo>
                  <a:pt x="2600830" y="0"/>
                </a:lnTo>
                <a:lnTo>
                  <a:pt x="2520047" y="89402"/>
                </a:lnTo>
                <a:cubicBezTo>
                  <a:pt x="2351572" y="318525"/>
                  <a:pt x="2323328" y="645186"/>
                  <a:pt x="1945040" y="646112"/>
                </a:cubicBezTo>
                <a:lnTo>
                  <a:pt x="648052" y="649287"/>
                </a:lnTo>
                <a:cubicBezTo>
                  <a:pt x="269764" y="650213"/>
                  <a:pt x="245977" y="310819"/>
                  <a:pt x="77908" y="84156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7" tIns="54419" rIns="108837" bIns="54419" anchor="ctr"/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85CBAA-5339-4D7B-82F5-E11A9477C1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0646" y="1883518"/>
            <a:ext cx="2424776" cy="236800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A2179B-0104-4E81-91F4-832CFA4E6D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187" y="1928926"/>
            <a:ext cx="2431294" cy="243964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E07B12-B02E-46E5-B85B-E54FA8873B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4430" y="4057650"/>
            <a:ext cx="2092515" cy="2099706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615447-D96D-413F-B34E-4C0B84BB59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127" y="3933938"/>
            <a:ext cx="2190186" cy="2197712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FB5FC-D5F8-4B7A-9654-8CBC70982687}"/>
              </a:ext>
            </a:extLst>
          </p:cNvPr>
          <p:cNvSpPr/>
          <p:nvPr/>
        </p:nvSpPr>
        <p:spPr>
          <a:xfrm>
            <a:off x="3341908" y="2082478"/>
            <a:ext cx="6367242" cy="3327722"/>
          </a:xfrm>
          <a:prstGeom prst="rect">
            <a:avLst/>
          </a:prstGeom>
        </p:spPr>
        <p:txBody>
          <a:bodyPr lIns="108837" tIns="54419" rIns="108837" bIns="54419"/>
          <a:lstStyle/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分离焦虑是孩子离开母亲时出现的一种消极的情绪体验。最亲近的人从视线中消失了，孩子会一下子不安起来：会用喊叫、哭闹来表达自己的焦虑，呼唤妈妈的出现。</a:t>
            </a:r>
            <a:endParaRPr lang="en-US" altLang="zh-CN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r>
              <a:rPr lang="zh-CN" altLang="en-US" spc="-15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分离焦虑主要表现在饮食、消化、睡眠及免疫力等方面，孩子常出现做噩梦、讲梦话、烦躁不安、食欲不振、乏力多汗等症状，有的孩子在上幼儿园的最初两周内还会发生感冒、腹泻、体重下降等。</a:t>
            </a: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715"/>
              </a:spcBef>
              <a:spcAft>
                <a:spcPts val="715"/>
              </a:spcAft>
              <a:buClr>
                <a:srgbClr val="00B050"/>
              </a:buClr>
              <a:buSzPct val="80000"/>
              <a:defRPr/>
            </a:pPr>
            <a:endParaRPr lang="zh-CN" altLang="en-US" spc="-15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AEC98F-6A73-444B-A20A-D268987C3B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52078"/>
            <a:ext cx="3146950" cy="426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9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2" grpId="0" animBg="1"/>
      <p:bldP spid="24" grpId="0" animBg="1"/>
      <p:bldP spid="25" grpId="0" animBg="1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ULTRA_SCORM_COURSE_ID" val="9C41A63B-AC51-436E-8BE8-33E4061740D1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演示文稿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  <p:tag name="PA" val="v3.0.1"/>
</p:tagLst>
</file>

<file path=ppt/theme/theme1.xml><?xml version="1.0" encoding="utf-8"?>
<a:theme xmlns:a="http://schemas.openxmlformats.org/drawingml/2006/main" name="第一PPT，www.1ppt.com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A9D5B"/>
      </a:accent1>
      <a:accent2>
        <a:srgbClr val="E0530F"/>
      </a:accent2>
      <a:accent3>
        <a:srgbClr val="CB9F48"/>
      </a:accent3>
      <a:accent4>
        <a:srgbClr val="3A9D5B"/>
      </a:accent4>
      <a:accent5>
        <a:srgbClr val="E0530F"/>
      </a:accent5>
      <a:accent6>
        <a:srgbClr val="CB9F48"/>
      </a:accent6>
      <a:hlink>
        <a:srgbClr val="0563C1"/>
      </a:hlink>
      <a:folHlink>
        <a:srgbClr val="954F72"/>
      </a:folHlink>
    </a:clrScheme>
    <a:fontScheme name="s1eyk3wy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千图.potx" id="{A94BCD76-B219-433F-BA5C-5BD7EC5950C5}" vid="{3418832C-F13D-4A66-8456-67D2A382EF15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千图</Template>
  <TotalTime>771</TotalTime>
  <Words>2861</Words>
  <Application>Microsoft Office PowerPoint</Application>
  <PresentationFormat>宽屏</PresentationFormat>
  <Paragraphs>276</Paragraphs>
  <Slides>34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Meiryo</vt:lpstr>
      <vt:lpstr>等线</vt:lpstr>
      <vt:lpstr>华康海报体W12(P)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129</cp:revision>
  <dcterms:created xsi:type="dcterms:W3CDTF">2017-11-17T00:54:26Z</dcterms:created>
  <dcterms:modified xsi:type="dcterms:W3CDTF">2022-09-27T01:53:14Z</dcterms:modified>
  <cp:category/>
</cp:coreProperties>
</file>