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24"/>
  </p:notesMasterIdLst>
  <p:sldIdLst>
    <p:sldId id="1587" r:id="rId3"/>
    <p:sldId id="1589" r:id="rId4"/>
    <p:sldId id="1590" r:id="rId5"/>
    <p:sldId id="260" r:id="rId6"/>
    <p:sldId id="261" r:id="rId7"/>
    <p:sldId id="262" r:id="rId8"/>
    <p:sldId id="263" r:id="rId9"/>
    <p:sldId id="1591" r:id="rId10"/>
    <p:sldId id="266" r:id="rId11"/>
    <p:sldId id="267" r:id="rId12"/>
    <p:sldId id="1592" r:id="rId13"/>
    <p:sldId id="268" r:id="rId14"/>
    <p:sldId id="270" r:id="rId15"/>
    <p:sldId id="271" r:id="rId16"/>
    <p:sldId id="272" r:id="rId17"/>
    <p:sldId id="1593" r:id="rId18"/>
    <p:sldId id="274" r:id="rId19"/>
    <p:sldId id="275" r:id="rId20"/>
    <p:sldId id="276" r:id="rId21"/>
    <p:sldId id="1588" r:id="rId22"/>
    <p:sldId id="1594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252" userDrawn="1">
          <p15:clr>
            <a:srgbClr val="A4A3A4"/>
          </p15:clr>
        </p15:guide>
        <p15:guide id="3" orient="horz" pos="2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1C08"/>
    <a:srgbClr val="AF2414"/>
    <a:srgbClr val="FF902D"/>
    <a:srgbClr val="D24F2E"/>
    <a:srgbClr val="36231A"/>
    <a:srgbClr val="C24327"/>
    <a:srgbClr val="302118"/>
    <a:srgbClr val="F78310"/>
    <a:srgbClr val="FC4F00"/>
    <a:srgbClr val="9B42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2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38" y="114"/>
      </p:cViewPr>
      <p:guideLst>
        <p:guide pos="2252"/>
        <p:guide orient="horz" pos="2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786FE-0D27-40DB-97D4-47242C6D5D8B}" type="datetimeFigureOut">
              <a:rPr lang="zh-CN" altLang="en-US" smtClean="0"/>
              <a:t>2020/9/26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A7912F-C7B1-4A04-81A8-A2E8940C04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814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100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497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03671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8819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871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23389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676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258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953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9479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2344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960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6561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CA7912F-C7B1-4A04-81A8-A2E8940C04D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200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0781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626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4181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885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049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6992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465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334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78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48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146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39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482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A5161C2A-4259-4EE8-80BB-916074D8F9F7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" y="-61994"/>
            <a:ext cx="12245314" cy="7738993"/>
          </a:xfrm>
          <a:prstGeom prst="rect">
            <a:avLst/>
          </a:prstGeom>
        </p:spPr>
      </p:pic>
      <p:sp>
        <p:nvSpPr>
          <p:cNvPr id="29" name="矩形: 圆角 28">
            <a:extLst>
              <a:ext uri="{FF2B5EF4-FFF2-40B4-BE49-F238E27FC236}">
                <a16:creationId xmlns:a16="http://schemas.microsoft.com/office/drawing/2014/main" xmlns="" id="{158C46D0-2461-408A-8F19-858FB04756E9}"/>
              </a:ext>
            </a:extLst>
          </p:cNvPr>
          <p:cNvSpPr/>
          <p:nvPr userDrawn="1"/>
        </p:nvSpPr>
        <p:spPr>
          <a:xfrm>
            <a:off x="447869" y="373224"/>
            <a:ext cx="11290041" cy="6083560"/>
          </a:xfrm>
          <a:prstGeom prst="roundRect">
            <a:avLst>
              <a:gd name="adj" fmla="val 2213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3BF78F7B-743C-44D1-9882-3535016405A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70" y="429208"/>
            <a:ext cx="828032" cy="693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85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890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4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9B63EE7-4EE0-4652-9E82-82F2A31F7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427" y="1492075"/>
            <a:ext cx="4001791" cy="396992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7B2B4C-586A-465B-96E4-AD50E3979A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4" y="2889123"/>
            <a:ext cx="5913018" cy="36264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FD00443-26C1-47EC-97F2-6ACE7D1B72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91" y="3729562"/>
            <a:ext cx="3172329" cy="26551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6918" y="-47792"/>
            <a:ext cx="12271802" cy="76848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787CBE-5537-44AB-A937-E75636BAD3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126" y="-232475"/>
            <a:ext cx="4438508" cy="84844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24" y="-56035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69440" y="-56500"/>
            <a:ext cx="12388880" cy="775788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D08906D-9239-43BA-8121-A6DC25B97D4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75317" b="67421"/>
          <a:stretch/>
        </p:blipFill>
        <p:spPr>
          <a:xfrm>
            <a:off x="6727843" y="1276484"/>
            <a:ext cx="1540642" cy="9088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7F9B24D-0623-48A9-B247-6E16BAFC065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17" r="61039"/>
          <a:stretch/>
        </p:blipFill>
        <p:spPr>
          <a:xfrm>
            <a:off x="7574872" y="2293620"/>
            <a:ext cx="1540642" cy="7826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BA0289-E4A9-4C78-9AF8-8E0B5914B84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59" y="1931359"/>
            <a:ext cx="1195853" cy="119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533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75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2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75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46FB338-9BC5-4C47-ACA3-F6533E1C064B}"/>
              </a:ext>
            </a:extLst>
          </p:cNvPr>
          <p:cNvSpPr/>
          <p:nvPr/>
        </p:nvSpPr>
        <p:spPr>
          <a:xfrm>
            <a:off x="859476" y="5297809"/>
            <a:ext cx="1047304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大自然还是有了变化。出现了中午热、早晚凉的“尜尜天”，而且“一场秋雨一场凉，十场秋雨就结霜。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8ABE673-8697-4FDA-B52D-EB66C0D375B4}"/>
              </a:ext>
            </a:extLst>
          </p:cNvPr>
          <p:cNvSpPr/>
          <p:nvPr/>
        </p:nvSpPr>
        <p:spPr>
          <a:xfrm>
            <a:off x="7376752" y="2083604"/>
            <a:ext cx="3955771" cy="2798780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一般年份里，首都北京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月初开始秋风送爽，秦淮一带秋天从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月中旬开始，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月初秋风吹至浙江丽水、江西南昌、湖南衡阳一线，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2CF721DB-A793-41D6-BC3C-3680F1E57AFC}"/>
              </a:ext>
            </a:extLst>
          </p:cNvPr>
          <p:cNvSpPr/>
          <p:nvPr/>
        </p:nvSpPr>
        <p:spPr>
          <a:xfrm>
            <a:off x="4097216" y="2096427"/>
            <a:ext cx="3131430" cy="2798780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月上中旬秋的信息才到达雷州半岛，而当秋的脚步到达“天涯海角”的海南崖县时已快到新年元旦了。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531798E3-C4BE-4F58-870A-377005BE9582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气候特点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59E2EF1-DADF-45AD-9F6D-66F1127355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79"/>
          <a:stretch/>
        </p:blipFill>
        <p:spPr>
          <a:xfrm>
            <a:off x="803676" y="2092569"/>
            <a:ext cx="3159477" cy="2831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338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7B2B4C-586A-465B-96E4-AD50E3979A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4" y="2889123"/>
            <a:ext cx="5913018" cy="36264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FD00443-26C1-47EC-97F2-6ACE7D1B72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91" y="3729562"/>
            <a:ext cx="3172329" cy="26551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6918" y="-47792"/>
            <a:ext cx="12271802" cy="76848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787CBE-5537-44AB-A937-E75636BAD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126" y="-232475"/>
            <a:ext cx="4438508" cy="84844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24" y="-56035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69440" y="-56500"/>
            <a:ext cx="12388880" cy="776070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D08906D-9239-43BA-8121-A6DC25B97D4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75317" b="67421"/>
          <a:stretch/>
        </p:blipFill>
        <p:spPr>
          <a:xfrm>
            <a:off x="6727843" y="1276484"/>
            <a:ext cx="1540642" cy="9088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7F9B24D-0623-48A9-B247-6E16BAFC065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17" r="61039"/>
          <a:stretch/>
        </p:blipFill>
        <p:spPr>
          <a:xfrm>
            <a:off x="7574872" y="2293620"/>
            <a:ext cx="1540642" cy="7826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BA0289-E4A9-4C78-9AF8-8E0B5914B84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59" y="1931359"/>
            <a:ext cx="1195853" cy="119917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D7A124F-05AB-412D-AF60-1C5C5CA221D5}"/>
              </a:ext>
            </a:extLst>
          </p:cNvPr>
          <p:cNvSpPr txBox="1"/>
          <p:nvPr/>
        </p:nvSpPr>
        <p:spPr>
          <a:xfrm>
            <a:off x="2691033" y="3598672"/>
            <a:ext cx="3877985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zh-CN" altLang="en-US" sz="7200" dirty="0">
                <a:solidFill>
                  <a:srgbClr val="AF2414"/>
                </a:solidFill>
                <a:cs typeface="+mn-ea"/>
                <a:sym typeface="+mn-lt"/>
              </a:rPr>
              <a:t>民俗介绍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E3EF1AF-CEDA-4EE4-ACC3-0043609121E5}"/>
              </a:ext>
            </a:extLst>
          </p:cNvPr>
          <p:cNvSpPr txBox="1"/>
          <p:nvPr/>
        </p:nvSpPr>
        <p:spPr>
          <a:xfrm>
            <a:off x="2852907" y="2222939"/>
            <a:ext cx="2674130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en-US" altLang="zh-CN" sz="4800" dirty="0">
                <a:solidFill>
                  <a:srgbClr val="AF2414"/>
                </a:solidFill>
                <a:cs typeface="+mn-ea"/>
                <a:sym typeface="+mn-lt"/>
              </a:rPr>
              <a:t>PART</a:t>
            </a:r>
            <a:r>
              <a:rPr kumimoji="1" lang="en-US" altLang="zh-CN" sz="8000" dirty="0">
                <a:solidFill>
                  <a:srgbClr val="AF2414"/>
                </a:solidFill>
                <a:cs typeface="+mn-ea"/>
                <a:sym typeface="+mn-lt"/>
              </a:rPr>
              <a:t>03</a:t>
            </a:r>
            <a:endParaRPr kumimoji="1" lang="zh-CN" altLang="en-US" sz="8000" dirty="0">
              <a:solidFill>
                <a:srgbClr val="AF2414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D142D32-C383-4930-AD9E-1225651A6AA0}"/>
              </a:ext>
            </a:extLst>
          </p:cNvPr>
          <p:cNvCxnSpPr/>
          <p:nvPr/>
        </p:nvCxnSpPr>
        <p:spPr>
          <a:xfrm>
            <a:off x="2977598" y="3525597"/>
            <a:ext cx="1570590" cy="0"/>
          </a:xfrm>
          <a:prstGeom prst="line">
            <a:avLst/>
          </a:prstGeom>
          <a:ln>
            <a:solidFill>
              <a:srgbClr val="AF241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1302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690F0931-B517-4531-BC08-E5E1D2D11A0F}"/>
              </a:ext>
            </a:extLst>
          </p:cNvPr>
          <p:cNvSpPr/>
          <p:nvPr/>
        </p:nvSpPr>
        <p:spPr>
          <a:xfrm>
            <a:off x="4927280" y="1889028"/>
            <a:ext cx="2492990" cy="3738049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　　立秋不仅预示着炎热的夏天即将过去，秋天即将来临。也表示草木开始结果孕子，收获季节到了。因此，在立秋民间有祭祀土地神，庆祝丰收的习俗。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FC48491-3DA1-4DAB-8659-6F31D6AE6A1D}"/>
              </a:ext>
            </a:extLst>
          </p:cNvPr>
          <p:cNvSpPr/>
          <p:nvPr/>
        </p:nvSpPr>
        <p:spPr>
          <a:xfrm>
            <a:off x="7780923" y="1884722"/>
            <a:ext cx="2954655" cy="3732305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在南方有“立秋啃秋瓜”的习俗，在入秋的这一天多吃西瓜，以防秋燥，久之形成习俗。民国时期出版的《首都志》记载：“立秋前一日，食西瓜，谓之啃秋。”也有迎接秋天到来之意。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CAA5758-3E28-400B-B27D-4F3D598FF558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民俗介绍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1DE6DBC-0DC5-41B3-9068-8BB26207FF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402" y="2138863"/>
            <a:ext cx="3719751" cy="371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011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1977F99E-8E96-4C6A-803E-6FEB24A1FA4A}"/>
              </a:ext>
            </a:extLst>
          </p:cNvPr>
          <p:cNvSpPr/>
          <p:nvPr/>
        </p:nvSpPr>
        <p:spPr>
          <a:xfrm>
            <a:off x="1007707" y="1801971"/>
            <a:ext cx="5242538" cy="2809423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由于地势复杂，村庄平地极少，只好利用房前屋后及自家窗台、屋顶架晒或挂晒农作物，久而久之就演变成一种传统农俗现象。这种村民晾晒农作物的特殊生活方式和场景，逐步成了画家、摄影家追逐创造的素材，并塑造出诗意般的“晒秋”称呼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77478F5F-1BCC-4111-B9C4-8283D51162E6}"/>
              </a:ext>
            </a:extLst>
          </p:cNvPr>
          <p:cNvSpPr/>
          <p:nvPr/>
        </p:nvSpPr>
        <p:spPr>
          <a:xfrm>
            <a:off x="993051" y="4971481"/>
            <a:ext cx="103143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 每年立秋，随着果蔬的成熟，篁岭进入了晒秋最旺季节。晒秋是一种典型的农俗现象。在湖南、江西、安徽等生活在山区的村民，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5B4D99B-0DFC-4564-AD68-BFD2D1BE95EF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民俗介绍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87291CB6-1977-467D-BD0B-3A7B3D45B756}"/>
              </a:ext>
            </a:extLst>
          </p:cNvPr>
          <p:cNvCxnSpPr/>
          <p:nvPr/>
        </p:nvCxnSpPr>
        <p:spPr>
          <a:xfrm>
            <a:off x="993051" y="4833257"/>
            <a:ext cx="5370427" cy="0"/>
          </a:xfrm>
          <a:prstGeom prst="line">
            <a:avLst/>
          </a:prstGeom>
          <a:ln>
            <a:solidFill>
              <a:srgbClr val="941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9603B39F-A823-4A86-BB89-DAEC15542E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6" t="24489" r="6644" b="26532"/>
          <a:stretch/>
        </p:blipFill>
        <p:spPr>
          <a:xfrm>
            <a:off x="6469851" y="1900515"/>
            <a:ext cx="4714442" cy="266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3740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00AE66D-B421-4E58-AEF1-F1A954236A1E}"/>
              </a:ext>
            </a:extLst>
          </p:cNvPr>
          <p:cNvSpPr/>
          <p:nvPr/>
        </p:nvSpPr>
        <p:spPr>
          <a:xfrm>
            <a:off x="901135" y="3796891"/>
            <a:ext cx="5304048" cy="1886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留下来二茬再去搬。二茬、三茬是用同样的办法去搬。最后捞空茬，把剩余的玉米穗，不管老嫩、一齐搬回家中。看谁家的玉米成熟的早，先给谁家搬，既不违农时，又能颗粒归仓。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7409C01-D925-4A94-AEBD-DFEB9D9204D8}"/>
              </a:ext>
            </a:extLst>
          </p:cNvPr>
          <p:cNvSpPr/>
          <p:nvPr/>
        </p:nvSpPr>
        <p:spPr>
          <a:xfrm>
            <a:off x="901135" y="1750157"/>
            <a:ext cx="10608096" cy="163121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忙开始，农村普遍有“秋收互助”的习俗，你帮我我帮你，三五成群去田间，抢收已经成熟的玉米。一料玉米要搬四次：头茬、二茬、三茬、捞空茬。妇女、老人、十来岁的小孩，他们手提竹笼，一排接一排，一株接一株，挨着个儿去搬。切忌“猴子搬玉米，搬一个撂一个。”而是搬一个放在笼子里，然后放在地头玉米穗堆子里，最后用大车拉回家。头茬先搬已经成熟了的玉米穗，未成熟的玉米穗，</a:t>
            </a:r>
            <a:endParaRPr lang="zh-CN" altLang="en-US" sz="20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C5F58810-3DBD-4B3E-8A04-6ECF7FC0C1F7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民俗介绍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15C97275-E3D7-4229-B8CA-C5F3CCFD7712}"/>
              </a:ext>
            </a:extLst>
          </p:cNvPr>
          <p:cNvCxnSpPr>
            <a:cxnSpLocks/>
          </p:cNvCxnSpPr>
          <p:nvPr/>
        </p:nvCxnSpPr>
        <p:spPr>
          <a:xfrm>
            <a:off x="901135" y="3522306"/>
            <a:ext cx="10463551" cy="4665"/>
          </a:xfrm>
          <a:prstGeom prst="line">
            <a:avLst/>
          </a:prstGeom>
          <a:ln>
            <a:solidFill>
              <a:srgbClr val="941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61096335-12F4-4EA2-A160-3AEE4362A4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3644" y="3667904"/>
            <a:ext cx="2707433" cy="270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789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C647ED48-1F96-47C2-8400-4C1960DE3BE9}"/>
              </a:ext>
            </a:extLst>
          </p:cNvPr>
          <p:cNvSpPr/>
          <p:nvPr/>
        </p:nvSpPr>
        <p:spPr>
          <a:xfrm>
            <a:off x="1113845" y="1585887"/>
            <a:ext cx="4745779" cy="2122184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“啃秋”在有些地方也称为“咬秋”。天津讲究在立秋这天吃西瓜或香瓜，称“咬秋”，寓意炎炎夏日酷热难熬，时逢立秋，将其咬住。江苏等地也在立秋这天吃西瓜以“咬秋”，据说可以不生秋痱子。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96809DCC-BE61-4C73-B424-4F20D3433734}"/>
              </a:ext>
            </a:extLst>
          </p:cNvPr>
          <p:cNvSpPr/>
          <p:nvPr/>
        </p:nvSpPr>
        <p:spPr>
          <a:xfrm>
            <a:off x="6236399" y="1465933"/>
            <a:ext cx="4867029" cy="2122184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江苏等地也在立秋这天吃西瓜以“咬秋”，据说可以不生秋痱子。在浙江等地，立秋日取西瓜和烧酒同食，民间认为可以防疟疾。城里人在立秋当日买个西瓜回家，全家围着啃，就是啃秋了。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8C07670D-458A-4A37-918C-7BA34DE63EB4}"/>
              </a:ext>
            </a:extLst>
          </p:cNvPr>
          <p:cNvSpPr/>
          <p:nvPr/>
        </p:nvSpPr>
        <p:spPr>
          <a:xfrm>
            <a:off x="6357649" y="3860762"/>
            <a:ext cx="4745779" cy="2122184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而农人的啃秋则豪放得多。他们在瓜棚里，在树荫下，三五成群，席地而坐，抱着红瓤西瓜啃，抱着绿瓤香瓜啃，抱着白生生的山芋啃，抱着金黄黄的玉米棒子啃。啃秋抒发的，实际上是一种丰收的喜悦。 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E1E4C685-9FEB-432B-BD04-E06540C7AC4E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民俗介绍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D93DB20-EAEC-4F9E-8C0F-C55963DAE76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184"/>
          <a:stretch/>
        </p:blipFill>
        <p:spPr>
          <a:xfrm rot="5400000">
            <a:off x="2413934" y="2537258"/>
            <a:ext cx="2145598" cy="474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5869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7B2B4C-586A-465B-96E4-AD50E3979A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4" y="2889123"/>
            <a:ext cx="5913018" cy="36264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FD00443-26C1-47EC-97F2-6ACE7D1B72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91" y="3729562"/>
            <a:ext cx="3172329" cy="26551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6918" y="-47792"/>
            <a:ext cx="12271802" cy="76848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787CBE-5537-44AB-A937-E75636BAD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126" y="-232475"/>
            <a:ext cx="4438508" cy="84844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24" y="-56035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69440" y="-56500"/>
            <a:ext cx="12388880" cy="776070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D08906D-9239-43BA-8121-A6DC25B97D4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75317" b="67421"/>
          <a:stretch/>
        </p:blipFill>
        <p:spPr>
          <a:xfrm>
            <a:off x="6727843" y="1276484"/>
            <a:ext cx="1540642" cy="9088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7F9B24D-0623-48A9-B247-6E16BAFC065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17" r="61039"/>
          <a:stretch/>
        </p:blipFill>
        <p:spPr>
          <a:xfrm>
            <a:off x="7574872" y="2293620"/>
            <a:ext cx="1540642" cy="7826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BA0289-E4A9-4C78-9AF8-8E0B5914B84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59" y="1931359"/>
            <a:ext cx="1195853" cy="119917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D7A124F-05AB-412D-AF60-1C5C5CA221D5}"/>
              </a:ext>
            </a:extLst>
          </p:cNvPr>
          <p:cNvSpPr txBox="1"/>
          <p:nvPr/>
        </p:nvSpPr>
        <p:spPr>
          <a:xfrm>
            <a:off x="2692636" y="3598672"/>
            <a:ext cx="3874779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zh-CN" altLang="en-US" sz="7200" dirty="0">
                <a:solidFill>
                  <a:srgbClr val="AF2414"/>
                </a:solidFill>
                <a:cs typeface="+mn-ea"/>
                <a:sym typeface="+mn-lt"/>
              </a:rPr>
              <a:t>诗词农谚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E3EF1AF-CEDA-4EE4-ACC3-0043609121E5}"/>
              </a:ext>
            </a:extLst>
          </p:cNvPr>
          <p:cNvSpPr txBox="1"/>
          <p:nvPr/>
        </p:nvSpPr>
        <p:spPr>
          <a:xfrm>
            <a:off x="2852907" y="2222939"/>
            <a:ext cx="2674130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en-US" altLang="zh-CN" sz="4800" dirty="0">
                <a:solidFill>
                  <a:srgbClr val="AF2414"/>
                </a:solidFill>
                <a:cs typeface="+mn-ea"/>
                <a:sym typeface="+mn-lt"/>
              </a:rPr>
              <a:t>PART</a:t>
            </a:r>
            <a:r>
              <a:rPr kumimoji="1" lang="en-US" altLang="zh-CN" sz="8000" dirty="0">
                <a:solidFill>
                  <a:srgbClr val="AF2414"/>
                </a:solidFill>
                <a:cs typeface="+mn-ea"/>
                <a:sym typeface="+mn-lt"/>
              </a:rPr>
              <a:t>04</a:t>
            </a:r>
            <a:endParaRPr kumimoji="1" lang="zh-CN" altLang="en-US" sz="8000" dirty="0">
              <a:solidFill>
                <a:srgbClr val="AF2414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D142D32-C383-4930-AD9E-1225651A6AA0}"/>
              </a:ext>
            </a:extLst>
          </p:cNvPr>
          <p:cNvCxnSpPr/>
          <p:nvPr/>
        </p:nvCxnSpPr>
        <p:spPr>
          <a:xfrm>
            <a:off x="2977598" y="3525597"/>
            <a:ext cx="1570590" cy="0"/>
          </a:xfrm>
          <a:prstGeom prst="line">
            <a:avLst/>
          </a:prstGeom>
          <a:ln>
            <a:solidFill>
              <a:srgbClr val="AF241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70088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31F8E2AE-CE3E-4AFD-9B57-5C42DF4E4FC8}"/>
              </a:ext>
            </a:extLst>
          </p:cNvPr>
          <p:cNvSpPr/>
          <p:nvPr/>
        </p:nvSpPr>
        <p:spPr>
          <a:xfrm>
            <a:off x="1388348" y="1522170"/>
            <a:ext cx="2031325" cy="4408870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“立秋”带来的首先是天气的变化。从这一天开始，天高气爽，月明风清，气温逐渐下降，正如谚语所说：“立秋之日凉风至”，“早上立了秋，晚上凉飕飕”。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C81E76AB-053B-4FC6-8D7D-6C03603C2973}"/>
              </a:ext>
            </a:extLst>
          </p:cNvPr>
          <p:cNvSpPr/>
          <p:nvPr/>
        </p:nvSpPr>
        <p:spPr>
          <a:xfrm>
            <a:off x="7213797" y="1473775"/>
            <a:ext cx="3508653" cy="4408870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但“立秋”的早晚又有很大区别，所谓“早立秋冷飕飕，晚立秋热死牛”，即是提醒人们不可对“立秋”盲目乐观，有时候“立秋过后，还有‘（秋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老虎’在一头”。其实，“立秋”降温最大的法宝是下雨，“秋前秋后一场雨，白露前后一场风”，这是人们长期观察总结得出的结论。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9B5B8560-EA30-46B0-9615-E4436FB721FE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诗词农谚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914D35A-6328-4511-8D1F-641D54ADF09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/>
          <a:stretch/>
        </p:blipFill>
        <p:spPr>
          <a:xfrm>
            <a:off x="3774831" y="1529861"/>
            <a:ext cx="3083169" cy="439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672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>
            <a:extLst>
              <a:ext uri="{FF2B5EF4-FFF2-40B4-BE49-F238E27FC236}">
                <a16:creationId xmlns:a16="http://schemas.microsoft.com/office/drawing/2014/main" xmlns="" id="{73EF77B0-2076-4EF5-BCB2-0310C4727890}"/>
              </a:ext>
            </a:extLst>
          </p:cNvPr>
          <p:cNvSpPr/>
          <p:nvPr/>
        </p:nvSpPr>
        <p:spPr>
          <a:xfrm>
            <a:off x="1601111" y="1819487"/>
            <a:ext cx="1433797" cy="461665"/>
          </a:xfrm>
          <a:prstGeom prst="rect">
            <a:avLst/>
          </a:prstGeom>
          <a:solidFill>
            <a:srgbClr val="941C08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精神调养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xmlns="" id="{364FC664-305E-4906-B3AA-E5290B5841F3}"/>
              </a:ext>
            </a:extLst>
          </p:cNvPr>
          <p:cNvSpPr/>
          <p:nvPr/>
        </p:nvSpPr>
        <p:spPr>
          <a:xfrm>
            <a:off x="4090239" y="1863295"/>
            <a:ext cx="1433797" cy="461665"/>
          </a:xfrm>
          <a:prstGeom prst="rect">
            <a:avLst/>
          </a:prstGeom>
          <a:solidFill>
            <a:srgbClr val="941C08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起居调养</a:t>
            </a: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A973253F-AE1D-4210-BFD9-B7D8433EAFC8}"/>
              </a:ext>
            </a:extLst>
          </p:cNvPr>
          <p:cNvSpPr/>
          <p:nvPr/>
        </p:nvSpPr>
        <p:spPr>
          <a:xfrm>
            <a:off x="6758800" y="1870951"/>
            <a:ext cx="1433797" cy="461665"/>
          </a:xfrm>
          <a:prstGeom prst="rect">
            <a:avLst/>
          </a:prstGeom>
          <a:solidFill>
            <a:srgbClr val="941C08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饮食调养</a:t>
            </a:r>
          </a:p>
        </p:txBody>
      </p:sp>
      <p:sp>
        <p:nvSpPr>
          <p:cNvPr id="40" name="矩形 39">
            <a:extLst>
              <a:ext uri="{FF2B5EF4-FFF2-40B4-BE49-F238E27FC236}">
                <a16:creationId xmlns:a16="http://schemas.microsoft.com/office/drawing/2014/main" xmlns="" id="{76F09868-F7AD-4BBE-B144-DA140FD75F21}"/>
              </a:ext>
            </a:extLst>
          </p:cNvPr>
          <p:cNvSpPr/>
          <p:nvPr/>
        </p:nvSpPr>
        <p:spPr>
          <a:xfrm>
            <a:off x="9232197" y="1863295"/>
            <a:ext cx="1433797" cy="461665"/>
          </a:xfrm>
          <a:prstGeom prst="rect">
            <a:avLst/>
          </a:prstGeom>
          <a:solidFill>
            <a:srgbClr val="941C08"/>
          </a:solidFill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运动调养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49E6D066-4C63-469D-BF2C-FE8D53AFDCAC}"/>
              </a:ext>
            </a:extLst>
          </p:cNvPr>
          <p:cNvSpPr/>
          <p:nvPr/>
        </p:nvSpPr>
        <p:spPr>
          <a:xfrm>
            <a:off x="1120616" y="3174609"/>
            <a:ext cx="2450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要做到内心宁静，神志安宁，心情舒畅，切忌悲忧伤感，即使遇到伤感的事，也应主动予以排解，以避肃杀之气，同时还应收敛神气，以适应秋天容平之气。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3E34CD65-24F1-4EDC-8512-AA0AC6EB47AC}"/>
              </a:ext>
            </a:extLst>
          </p:cNvPr>
          <p:cNvSpPr/>
          <p:nvPr/>
        </p:nvSpPr>
        <p:spPr>
          <a:xfrm>
            <a:off x="3669075" y="3285852"/>
            <a:ext cx="23946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立秋之季已是天高气爽之时，应开始“早卧早起，与鸡具兴”早卧以顺应阳气之收敛，早起为使肺气得以舒展，且防收敛之太过。</a:t>
            </a:r>
          </a:p>
        </p:txBody>
      </p:sp>
      <p:sp>
        <p:nvSpPr>
          <p:cNvPr id="26" name="矩形 25">
            <a:extLst>
              <a:ext uri="{FF2B5EF4-FFF2-40B4-BE49-F238E27FC236}">
                <a16:creationId xmlns:a16="http://schemas.microsoft.com/office/drawing/2014/main" xmlns="" id="{5F958D8E-DA64-43A3-8B7C-4C19BD4F42AD}"/>
              </a:ext>
            </a:extLst>
          </p:cNvPr>
          <p:cNvSpPr/>
          <p:nvPr/>
        </p:nvSpPr>
        <p:spPr>
          <a:xfrm>
            <a:off x="6284077" y="3344105"/>
            <a:ext cx="234847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可见酸味收敛肺气，辛味发散泻肺，秋天宜收不宜散，所以要尽量少吃葱、姜等辛味之品，适当多食酸味果蔬。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:a16="http://schemas.microsoft.com/office/drawing/2014/main" xmlns="" id="{0CD6BABA-89D5-4D98-BEF0-F409BB70DC76}"/>
              </a:ext>
            </a:extLst>
          </p:cNvPr>
          <p:cNvSpPr/>
          <p:nvPr/>
        </p:nvSpPr>
        <p:spPr>
          <a:xfrm>
            <a:off x="8817724" y="3332347"/>
            <a:ext cx="246504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进入秋季，是开展各种运动锻炼的大好时机，每人可根据自己的具体情况选择不同的锻炼项目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xmlns="" id="{FDD6A7E3-E2A3-496D-9E55-E03AFC384A92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诗词农谚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:a16="http://schemas.microsoft.com/office/drawing/2014/main" xmlns="" id="{B99AE57E-1564-413F-BB51-530C3FCFA1F3}"/>
              </a:ext>
            </a:extLst>
          </p:cNvPr>
          <p:cNvSpPr/>
          <p:nvPr/>
        </p:nvSpPr>
        <p:spPr>
          <a:xfrm>
            <a:off x="1027626" y="2614786"/>
            <a:ext cx="2450456" cy="2941672"/>
          </a:xfrm>
          <a:prstGeom prst="roundRect">
            <a:avLst>
              <a:gd name="adj" fmla="val 2120"/>
            </a:avLst>
          </a:prstGeom>
          <a:noFill/>
          <a:ln>
            <a:solidFill>
              <a:srgbClr val="941C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: 圆角 27">
            <a:extLst>
              <a:ext uri="{FF2B5EF4-FFF2-40B4-BE49-F238E27FC236}">
                <a16:creationId xmlns:a16="http://schemas.microsoft.com/office/drawing/2014/main" xmlns="" id="{93C627E5-139F-4CBC-A4E2-ECCED1FD30F8}"/>
              </a:ext>
            </a:extLst>
          </p:cNvPr>
          <p:cNvSpPr/>
          <p:nvPr/>
        </p:nvSpPr>
        <p:spPr>
          <a:xfrm>
            <a:off x="3582263" y="2643200"/>
            <a:ext cx="2450456" cy="2941672"/>
          </a:xfrm>
          <a:prstGeom prst="roundRect">
            <a:avLst>
              <a:gd name="adj" fmla="val 2120"/>
            </a:avLst>
          </a:prstGeom>
          <a:noFill/>
          <a:ln>
            <a:solidFill>
              <a:srgbClr val="941C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: 圆角 33">
            <a:extLst>
              <a:ext uri="{FF2B5EF4-FFF2-40B4-BE49-F238E27FC236}">
                <a16:creationId xmlns:a16="http://schemas.microsoft.com/office/drawing/2014/main" xmlns="" id="{1C37D3C4-1BD7-4E68-B245-7C9783247836}"/>
              </a:ext>
            </a:extLst>
          </p:cNvPr>
          <p:cNvSpPr/>
          <p:nvPr/>
        </p:nvSpPr>
        <p:spPr>
          <a:xfrm>
            <a:off x="6152399" y="2656115"/>
            <a:ext cx="2450456" cy="2941672"/>
          </a:xfrm>
          <a:prstGeom prst="roundRect">
            <a:avLst>
              <a:gd name="adj" fmla="val 2120"/>
            </a:avLst>
          </a:prstGeom>
          <a:noFill/>
          <a:ln>
            <a:solidFill>
              <a:srgbClr val="941C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: 圆角 40">
            <a:extLst>
              <a:ext uri="{FF2B5EF4-FFF2-40B4-BE49-F238E27FC236}">
                <a16:creationId xmlns:a16="http://schemas.microsoft.com/office/drawing/2014/main" xmlns="" id="{7F2ECBF0-57A3-4CF0-A161-727221E5CB35}"/>
              </a:ext>
            </a:extLst>
          </p:cNvPr>
          <p:cNvSpPr/>
          <p:nvPr/>
        </p:nvSpPr>
        <p:spPr>
          <a:xfrm>
            <a:off x="8707036" y="2638034"/>
            <a:ext cx="2450456" cy="2941672"/>
          </a:xfrm>
          <a:prstGeom prst="roundRect">
            <a:avLst>
              <a:gd name="adj" fmla="val 2120"/>
            </a:avLst>
          </a:prstGeom>
          <a:noFill/>
          <a:ln>
            <a:solidFill>
              <a:srgbClr val="941C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1847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8" grpId="0" animBg="1"/>
      <p:bldP spid="39" grpId="0" animBg="1"/>
      <p:bldP spid="40" grpId="0" animBg="1"/>
      <p:bldP spid="20" grpId="0"/>
      <p:bldP spid="24" grpId="0"/>
      <p:bldP spid="26" grpId="0"/>
      <p:bldP spid="29" grpId="0"/>
      <p:bldP spid="5" grpId="0" animBg="1"/>
      <p:bldP spid="28" grpId="0" animBg="1"/>
      <p:bldP spid="34" grpId="0" animBg="1"/>
      <p:bldP spid="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675E9DC-B80B-4D46-994C-42987A0B6A29}"/>
              </a:ext>
            </a:extLst>
          </p:cNvPr>
          <p:cNvSpPr/>
          <p:nvPr/>
        </p:nvSpPr>
        <p:spPr>
          <a:xfrm>
            <a:off x="1757173" y="1569740"/>
            <a:ext cx="23528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《立秋》</a:t>
            </a:r>
            <a:endParaRPr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  <a:p>
            <a:pPr algn="ctr"/>
            <a:r>
              <a:rPr lang="zh-CN" altLang="en-US" dirty="0">
                <a:solidFill>
                  <a:srgbClr val="941C08"/>
                </a:solidFill>
                <a:cs typeface="+mn-ea"/>
                <a:sym typeface="+mn-lt"/>
              </a:rPr>
              <a:t>[宋]刘翰</a:t>
            </a:r>
            <a:endParaRPr lang="en-US" altLang="zh-CN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74375B6-7C3F-4F25-8BED-B8B4E4CC134D}"/>
              </a:ext>
            </a:extLst>
          </p:cNvPr>
          <p:cNvSpPr/>
          <p:nvPr/>
        </p:nvSpPr>
        <p:spPr>
          <a:xfrm>
            <a:off x="1338107" y="2797309"/>
            <a:ext cx="3631763" cy="276422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乳鸦啼散玉屏空，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一枕新凉一扇风。</a:t>
            </a:r>
          </a:p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睡起秋声无觅处，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满阶梧桐月明中。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A18281F8-6530-40BD-94A5-E2D671B5A5B5}"/>
              </a:ext>
            </a:extLst>
          </p:cNvPr>
          <p:cNvSpPr/>
          <p:nvPr/>
        </p:nvSpPr>
        <p:spPr>
          <a:xfrm>
            <a:off x="8103117" y="1572858"/>
            <a:ext cx="25980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3600" dirty="0">
                <a:solidFill>
                  <a:srgbClr val="941C08"/>
                </a:solidFill>
                <a:cs typeface="+mn-ea"/>
                <a:sym typeface="+mn-lt"/>
              </a:rPr>
              <a:t>《</a:t>
            </a:r>
            <a:r>
              <a:rPr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立秋</a:t>
            </a:r>
            <a:r>
              <a:rPr lang="en-US" altLang="zh-CN" sz="3600" dirty="0">
                <a:solidFill>
                  <a:srgbClr val="941C08"/>
                </a:solidFill>
                <a:cs typeface="+mn-ea"/>
                <a:sym typeface="+mn-lt"/>
              </a:rPr>
              <a:t>》</a:t>
            </a:r>
          </a:p>
          <a:p>
            <a:pPr algn="ctr"/>
            <a:r>
              <a:rPr lang="zh-CN" altLang="en-US" dirty="0">
                <a:solidFill>
                  <a:srgbClr val="941C08"/>
                </a:solidFill>
                <a:cs typeface="+mn-ea"/>
                <a:sym typeface="+mn-lt"/>
              </a:rPr>
              <a:t>左河水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4168B2C5-45A4-457B-8A78-E5A0EB6BFF90}"/>
              </a:ext>
            </a:extLst>
          </p:cNvPr>
          <p:cNvSpPr/>
          <p:nvPr/>
        </p:nvSpPr>
        <p:spPr>
          <a:xfrm>
            <a:off x="6793699" y="2791017"/>
            <a:ext cx="4493538" cy="276422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一叶梧桐一报秋，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稻花田里话丰收。</a:t>
            </a:r>
            <a:b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虽非盛夏还伏虎，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更有寒蝉唱不休。</a:t>
            </a:r>
            <a:b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</a:b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0CF5C30-8034-4094-B48D-A9213E2587FB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诗词农谚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514D5033-0B57-40BB-8608-C6EE2AA78363}"/>
              </a:ext>
            </a:extLst>
          </p:cNvPr>
          <p:cNvSpPr/>
          <p:nvPr/>
        </p:nvSpPr>
        <p:spPr>
          <a:xfrm>
            <a:off x="904763" y="1569740"/>
            <a:ext cx="4167437" cy="4401852"/>
          </a:xfrm>
          <a:prstGeom prst="rect">
            <a:avLst/>
          </a:prstGeom>
          <a:noFill/>
          <a:ln>
            <a:solidFill>
              <a:srgbClr val="941C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E4A5F813-CF26-46C4-A7F9-69EF13FBB644}"/>
              </a:ext>
            </a:extLst>
          </p:cNvPr>
          <p:cNvSpPr/>
          <p:nvPr/>
        </p:nvSpPr>
        <p:spPr>
          <a:xfrm>
            <a:off x="7103399" y="1572850"/>
            <a:ext cx="4167437" cy="4401852"/>
          </a:xfrm>
          <a:prstGeom prst="rect">
            <a:avLst/>
          </a:prstGeom>
          <a:noFill/>
          <a:ln>
            <a:solidFill>
              <a:srgbClr val="941C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5FD3980-F232-4386-822A-94DE3B335D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9" t="8240" r="4592" b="15121"/>
          <a:stretch/>
        </p:blipFill>
        <p:spPr>
          <a:xfrm>
            <a:off x="4627982" y="2319374"/>
            <a:ext cx="3041781" cy="256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755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2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6918" y="-47792"/>
            <a:ext cx="12271802" cy="7684886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24" y="-56035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69440" y="-56500"/>
            <a:ext cx="12388880" cy="776070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4067CFA-6918-422B-8EFA-F0395BABA2E5}"/>
              </a:ext>
            </a:extLst>
          </p:cNvPr>
          <p:cNvSpPr txBox="1"/>
          <p:nvPr/>
        </p:nvSpPr>
        <p:spPr>
          <a:xfrm>
            <a:off x="8162171" y="853808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800" dirty="0">
                <a:solidFill>
                  <a:srgbClr val="AF2414"/>
                </a:solidFill>
                <a:cs typeface="+mn-ea"/>
                <a:sym typeface="+mn-lt"/>
              </a:rPr>
              <a:t>目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E1B82416-7F06-4A1A-A97B-F66B162D2962}"/>
              </a:ext>
            </a:extLst>
          </p:cNvPr>
          <p:cNvSpPr txBox="1"/>
          <p:nvPr/>
        </p:nvSpPr>
        <p:spPr>
          <a:xfrm>
            <a:off x="3917634" y="2922099"/>
            <a:ext cx="800219" cy="21505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/>
            <a:r>
              <a:rPr kumimoji="1" lang="zh-CN" altLang="en-US" sz="4000" dirty="0">
                <a:solidFill>
                  <a:srgbClr val="AF2414"/>
                </a:solidFill>
                <a:cs typeface="+mn-ea"/>
                <a:sym typeface="+mn-lt"/>
              </a:rPr>
              <a:t>节气简介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544AF752-3835-4B70-80FE-87009DCA6C4E}"/>
              </a:ext>
            </a:extLst>
          </p:cNvPr>
          <p:cNvSpPr txBox="1"/>
          <p:nvPr/>
        </p:nvSpPr>
        <p:spPr>
          <a:xfrm>
            <a:off x="5234127" y="2922099"/>
            <a:ext cx="800219" cy="21505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/>
            <a:r>
              <a:rPr kumimoji="1" lang="zh-CN" altLang="en-US" sz="4000" dirty="0">
                <a:solidFill>
                  <a:srgbClr val="AF2414"/>
                </a:solidFill>
                <a:cs typeface="+mn-ea"/>
                <a:sym typeface="+mn-lt"/>
              </a:rPr>
              <a:t>气候特点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5D3B3E8-9FB7-4CF1-97F8-64BD07F6CF62}"/>
              </a:ext>
            </a:extLst>
          </p:cNvPr>
          <p:cNvSpPr txBox="1"/>
          <p:nvPr/>
        </p:nvSpPr>
        <p:spPr>
          <a:xfrm>
            <a:off x="6370205" y="2922099"/>
            <a:ext cx="800219" cy="21505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/>
            <a:r>
              <a:rPr kumimoji="1" lang="zh-CN" altLang="en-US" sz="4000" dirty="0">
                <a:solidFill>
                  <a:srgbClr val="AF2414"/>
                </a:solidFill>
                <a:cs typeface="+mn-ea"/>
                <a:sym typeface="+mn-lt"/>
              </a:rPr>
              <a:t>民俗介绍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FBF3736F-8E5B-4A19-9750-BEADD37137C2}"/>
              </a:ext>
            </a:extLst>
          </p:cNvPr>
          <p:cNvSpPr txBox="1"/>
          <p:nvPr/>
        </p:nvSpPr>
        <p:spPr>
          <a:xfrm>
            <a:off x="7435490" y="2922099"/>
            <a:ext cx="800219" cy="2150589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dist"/>
            <a:r>
              <a:rPr kumimoji="1" lang="zh-CN" altLang="en-US" sz="4000" dirty="0">
                <a:solidFill>
                  <a:srgbClr val="AF2414"/>
                </a:solidFill>
                <a:cs typeface="+mn-ea"/>
                <a:sym typeface="+mn-lt"/>
              </a:rPr>
              <a:t>诗词农谚</a:t>
            </a: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DAD051FA-1814-4CB7-ACD9-224227355B9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055" y="2100522"/>
            <a:ext cx="972108" cy="813628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2359934C-5CE8-4A07-B3CB-B917581D63A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421" y="2100522"/>
            <a:ext cx="972108" cy="813628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893864E0-1B3D-449A-A052-C71C3DBA53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042" y="2100522"/>
            <a:ext cx="972108" cy="81362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xmlns="" id="{F0411D79-8AF9-4826-AF34-05249190F85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817" y="2100522"/>
            <a:ext cx="972108" cy="813628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BBAE8033-2420-4CD3-BABB-4903B7F3E50C}"/>
              </a:ext>
            </a:extLst>
          </p:cNvPr>
          <p:cNvSpPr txBox="1"/>
          <p:nvPr/>
        </p:nvSpPr>
        <p:spPr>
          <a:xfrm>
            <a:off x="9579767" y="1982450"/>
            <a:ext cx="131318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8800" dirty="0">
                <a:solidFill>
                  <a:srgbClr val="AF2414"/>
                </a:solidFill>
                <a:cs typeface="+mn-ea"/>
                <a:sym typeface="+mn-lt"/>
              </a:rPr>
              <a:t>录</a:t>
            </a:r>
          </a:p>
        </p:txBody>
      </p:sp>
    </p:spTree>
    <p:extLst>
      <p:ext uri="{BB962C8B-B14F-4D97-AF65-F5344CB8AC3E}">
        <p14:creationId xmlns:p14="http://schemas.microsoft.com/office/powerpoint/2010/main" val="4548490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drape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19" fill="hold">
                                          <p:stCondLst>
                                            <p:cond delay="21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" decel="50000" autoRev="1" fill="hold">
                                          <p:stCondLst>
                                            <p:cond delay="21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19" fill="hold">
                                          <p:stCondLst>
                                            <p:cond delay="21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1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" decel="50000" autoRev="1" fill="hold">
                                          <p:stCondLst>
                                            <p:cond delay="21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1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1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1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1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1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1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1"/>
                            </p:stCondLst>
                            <p:childTnLst>
                              <p:par>
                                <p:cTn id="7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01"/>
                            </p:stCondLst>
                            <p:childTnLst>
                              <p:par>
                                <p:cTn id="7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0" grpId="0"/>
      <p:bldP spid="21" grpId="0"/>
      <p:bldP spid="22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B9B63EE7-4EE0-4652-9E82-82F2A31F75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5427" y="1492075"/>
            <a:ext cx="4001791" cy="396992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7B2B4C-586A-465B-96E4-AD50E3979A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4" y="2889123"/>
            <a:ext cx="5913018" cy="36264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FD00443-26C1-47EC-97F2-6ACE7D1B72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91" y="3729562"/>
            <a:ext cx="3172329" cy="26551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6918" y="-47792"/>
            <a:ext cx="12271802" cy="76848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787CBE-5537-44AB-A937-E75636BAD37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126" y="-232475"/>
            <a:ext cx="4438508" cy="84844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24" y="-56035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69440" y="-56500"/>
            <a:ext cx="12388880" cy="776070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D08906D-9239-43BA-8121-A6DC25B97D4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75317" b="67421"/>
          <a:stretch/>
        </p:blipFill>
        <p:spPr>
          <a:xfrm>
            <a:off x="6727843" y="1276484"/>
            <a:ext cx="1540642" cy="9088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7F9B24D-0623-48A9-B247-6E16BAFC0650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17" r="61039"/>
          <a:stretch/>
        </p:blipFill>
        <p:spPr>
          <a:xfrm>
            <a:off x="7574872" y="2293620"/>
            <a:ext cx="1540642" cy="7826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BA0289-E4A9-4C78-9AF8-8E0B5914B849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59" y="1931359"/>
            <a:ext cx="1195853" cy="119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90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prestige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282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7B2B4C-586A-465B-96E4-AD50E3979A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4" y="2889123"/>
            <a:ext cx="5913018" cy="36264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FD00443-26C1-47EC-97F2-6ACE7D1B72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91" y="3729562"/>
            <a:ext cx="3172329" cy="26551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2643" y="-112881"/>
            <a:ext cx="12271802" cy="76848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787CBE-5537-44AB-A937-E75636BAD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126" y="-232475"/>
            <a:ext cx="4438508" cy="84844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" y="-74690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42456" y="-118078"/>
            <a:ext cx="12388880" cy="7819463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D08906D-9239-43BA-8121-A6DC25B97D4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75317" b="67421"/>
          <a:stretch/>
        </p:blipFill>
        <p:spPr>
          <a:xfrm>
            <a:off x="6727843" y="1276484"/>
            <a:ext cx="1540642" cy="9088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7F9B24D-0623-48A9-B247-6E16BAFC065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17" r="61039"/>
          <a:stretch/>
        </p:blipFill>
        <p:spPr>
          <a:xfrm>
            <a:off x="7574872" y="2293620"/>
            <a:ext cx="1540642" cy="7826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BA0289-E4A9-4C78-9AF8-8E0B5914B84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59" y="1931359"/>
            <a:ext cx="1195853" cy="119917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D7A124F-05AB-412D-AF60-1C5C5CA221D5}"/>
              </a:ext>
            </a:extLst>
          </p:cNvPr>
          <p:cNvSpPr txBox="1"/>
          <p:nvPr/>
        </p:nvSpPr>
        <p:spPr>
          <a:xfrm>
            <a:off x="2692637" y="3598672"/>
            <a:ext cx="3874779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zh-CN" altLang="en-US" sz="7200" dirty="0">
                <a:solidFill>
                  <a:srgbClr val="AF2414"/>
                </a:solidFill>
                <a:cs typeface="+mn-ea"/>
                <a:sym typeface="+mn-lt"/>
              </a:rPr>
              <a:t>节气简介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E3EF1AF-CEDA-4EE4-ACC3-0043609121E5}"/>
              </a:ext>
            </a:extLst>
          </p:cNvPr>
          <p:cNvSpPr txBox="1"/>
          <p:nvPr/>
        </p:nvSpPr>
        <p:spPr>
          <a:xfrm>
            <a:off x="2852907" y="2222939"/>
            <a:ext cx="2674130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en-US" altLang="zh-CN" sz="4800" dirty="0">
                <a:solidFill>
                  <a:srgbClr val="AF2414"/>
                </a:solidFill>
                <a:cs typeface="+mn-ea"/>
                <a:sym typeface="+mn-lt"/>
              </a:rPr>
              <a:t>PART</a:t>
            </a:r>
            <a:r>
              <a:rPr kumimoji="1" lang="en-US" altLang="zh-CN" sz="8000" dirty="0">
                <a:solidFill>
                  <a:srgbClr val="AF2414"/>
                </a:solidFill>
                <a:cs typeface="+mn-ea"/>
                <a:sym typeface="+mn-lt"/>
              </a:rPr>
              <a:t>01</a:t>
            </a:r>
            <a:endParaRPr kumimoji="1" lang="zh-CN" altLang="en-US" sz="8000" dirty="0">
              <a:solidFill>
                <a:srgbClr val="AF2414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D142D32-C383-4930-AD9E-1225651A6AA0}"/>
              </a:ext>
            </a:extLst>
          </p:cNvPr>
          <p:cNvCxnSpPr/>
          <p:nvPr/>
        </p:nvCxnSpPr>
        <p:spPr>
          <a:xfrm>
            <a:off x="2977598" y="3525597"/>
            <a:ext cx="1570590" cy="0"/>
          </a:xfrm>
          <a:prstGeom prst="line">
            <a:avLst/>
          </a:prstGeom>
          <a:ln>
            <a:solidFill>
              <a:srgbClr val="AF241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8163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53FBD4F7-EBD5-4F54-B283-05CBB70F456E}"/>
              </a:ext>
            </a:extLst>
          </p:cNvPr>
          <p:cNvSpPr txBox="1"/>
          <p:nvPr/>
        </p:nvSpPr>
        <p:spPr>
          <a:xfrm>
            <a:off x="5240214" y="2035230"/>
            <a:ext cx="5451231" cy="1690784"/>
          </a:xfrm>
          <a:prstGeom prst="rect">
            <a:avLst/>
          </a:prstGeom>
          <a:noFill/>
          <a:ln>
            <a:solidFill>
              <a:srgbClr val="941C08"/>
            </a:solidFill>
          </a:ln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立秋时，北斗指向西南。从这一天起秋天开始，秋高气爽，月明风清。此后，气温由最热逐渐下降。 </a:t>
            </a:r>
            <a:endParaRPr lang="en-US" altLang="zh-CN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EE586C9D-33B9-41C4-AEA6-BC64D3D4A065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节气简介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959695A-0839-459F-9F04-0BF79A48F653}"/>
              </a:ext>
            </a:extLst>
          </p:cNvPr>
          <p:cNvSpPr/>
          <p:nvPr/>
        </p:nvSpPr>
        <p:spPr>
          <a:xfrm>
            <a:off x="5240214" y="4156062"/>
            <a:ext cx="5451231" cy="1690784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horz"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立秋，是二十四节气中的第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13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个节气，更是秋天的第一个节气，标志着孟秋时节的正式开始：“秋”就是指暑去凉来。</a:t>
            </a:r>
            <a:endParaRPr lang="zh-CN" altLang="en-US" sz="24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AFA461D8-8582-4CCC-8F7A-5F73657732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515" y="2033704"/>
            <a:ext cx="3908032" cy="380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087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xmlns="" id="{A91CCB85-EF03-4D85-AC08-A5C03E2032FE}"/>
              </a:ext>
            </a:extLst>
          </p:cNvPr>
          <p:cNvSpPr/>
          <p:nvPr/>
        </p:nvSpPr>
        <p:spPr>
          <a:xfrm>
            <a:off x="1301895" y="3307009"/>
            <a:ext cx="4616648" cy="2294202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  <a:buClr>
                <a:srgbClr val="941C08"/>
              </a:buClr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“立秋之日凉风至”，“早上立了秋，晚上凉飕飕”。立秋是古时“四时八节”之一，民间有祭祀土地神，庆祝丰收的习俗。</a:t>
            </a:r>
            <a:endParaRPr kumimoji="1" lang="zh-CN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AB1B1FA6-A22A-4518-BB6A-D86A5969EA7F}"/>
              </a:ext>
            </a:extLst>
          </p:cNvPr>
          <p:cNvSpPr/>
          <p:nvPr/>
        </p:nvSpPr>
        <p:spPr>
          <a:xfrm>
            <a:off x="1068630" y="1883102"/>
            <a:ext cx="10156627" cy="754590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  <a:buClr>
                <a:srgbClr val="941C08"/>
              </a:buClr>
            </a:pP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“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立秋”带来的首先是天气的变化。从这一天开始，天高气爽，月明风清，气温逐渐下降，</a:t>
            </a:r>
            <a:endParaRPr lang="zh-CN" alt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8A461E81-7D45-4EA1-BEC3-3745D9ED6CC5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节气简介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4B809006-50A2-4458-B815-5389E474FD7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459" y="3281144"/>
            <a:ext cx="4616646" cy="2308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835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A7EE45BA-B942-48BC-AEA2-F9C974F2ECA2}"/>
              </a:ext>
            </a:extLst>
          </p:cNvPr>
          <p:cNvSpPr/>
          <p:nvPr/>
        </p:nvSpPr>
        <p:spPr>
          <a:xfrm>
            <a:off x="8317082" y="3407255"/>
            <a:ext cx="2954655" cy="2562141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pPr>
              <a:buClr>
                <a:srgbClr val="941C08"/>
              </a:buClr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到了立秋，梧桐树开始落叶，因此有“落叶知秋”的成语。从文字角度来看，“秋”字由禾与火字组成，是禾谷成熟的意思。秋季是天气由热转凉，再由凉转寒的过渡性季节。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23D3B84E-51CC-4D1B-86F4-4FD39DAF1730}"/>
              </a:ext>
            </a:extLst>
          </p:cNvPr>
          <p:cNvSpPr/>
          <p:nvPr/>
        </p:nvSpPr>
        <p:spPr>
          <a:xfrm>
            <a:off x="921190" y="3404094"/>
            <a:ext cx="2646878" cy="2624260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pPr>
              <a:buClr>
                <a:srgbClr val="941C08"/>
              </a:buClr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秋色立秋”到了，但并不是秋天的气候已经到来了。划分气候季节要根据“候平均温度”，即当地连续5日的平均温度在22℃以下，才算真正秋天的时节。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30B63F60-BEAF-4200-9C16-755869E53C84}"/>
              </a:ext>
            </a:extLst>
          </p:cNvPr>
          <p:cNvSpPr/>
          <p:nvPr/>
        </p:nvSpPr>
        <p:spPr>
          <a:xfrm>
            <a:off x="3911008" y="3421678"/>
            <a:ext cx="4185761" cy="2570516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vert="eaVert" wrap="square">
            <a:spAutoFit/>
          </a:bodyPr>
          <a:lstStyle/>
          <a:p>
            <a:pPr>
              <a:buClr>
                <a:srgbClr val="941C08"/>
              </a:buClr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地域辽阔，虽各地气候有差别，但此时大部分地区仍未进入秋天气候，况且每年大热三伏天的末伏还在立秋后第3日。尤其是中国南方此节气内还是夏暑之时，同时由于台风雨季节渐去了，气温更酷热，因而中国医学对从立秋起至秋分前这段日子称之为“长夏”。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75D1BE61-D410-41FD-A417-2B45E4628258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节气简介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7AB1A813-4534-4F01-BB08-9689DC8375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095"/>
          <a:stretch/>
        </p:blipFill>
        <p:spPr>
          <a:xfrm>
            <a:off x="952593" y="1404249"/>
            <a:ext cx="10243267" cy="182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949566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106BA52-0C23-4913-AEBB-91B74C2034D7}"/>
              </a:ext>
            </a:extLst>
          </p:cNvPr>
          <p:cNvSpPr/>
          <p:nvPr/>
        </p:nvSpPr>
        <p:spPr>
          <a:xfrm>
            <a:off x="1547446" y="4463900"/>
            <a:ext cx="9566029" cy="14244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夜晚观天时能看到北斗星的斗柄指向天干“申”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(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西南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)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的方向。交立秋的那一天，正是农历的七月，七月也正是“申月”。立秋之时太阳处在赤纬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+16°19'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，比起夏至那天的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+23°26'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已经向南偏了不少 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D76428A-C381-4880-9779-4D2D327806FC}"/>
              </a:ext>
            </a:extLst>
          </p:cNvPr>
          <p:cNvSpPr/>
          <p:nvPr/>
        </p:nvSpPr>
        <p:spPr>
          <a:xfrm>
            <a:off x="1549426" y="1896547"/>
            <a:ext cx="3219126" cy="2347759"/>
          </a:xfrm>
          <a:prstGeom prst="rect">
            <a:avLst/>
          </a:prstGeom>
          <a:ln>
            <a:solidFill>
              <a:srgbClr val="941C08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立秋时，北斗指向西南。太阳黄经为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135°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。于公历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07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－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09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日交节。在立秋节气期间，太阳从巨蟹座运行到狮子座（黄经</a:t>
            </a:r>
            <a:r>
              <a:rPr lang="en-US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135°</a:t>
            </a:r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）。</a:t>
            </a:r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34CB1A5-C104-4BFD-A168-3794981D2DCE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节气简介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44D267D-8F17-4C10-827A-9EF67F893C5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36" b="8974"/>
          <a:stretch/>
        </p:blipFill>
        <p:spPr>
          <a:xfrm>
            <a:off x="6307658" y="1863969"/>
            <a:ext cx="4805817" cy="242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491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A2E4640-63FA-4E67-B7B4-9AD44E4132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340" t="-180" r="117" b="310"/>
          <a:stretch/>
        </p:blipFill>
        <p:spPr>
          <a:xfrm>
            <a:off x="4227" y="-61994"/>
            <a:ext cx="12254932" cy="7738993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0B7B2B4C-586A-465B-96E4-AD50E3979A9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524" y="2889123"/>
            <a:ext cx="5913018" cy="3626481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6FD00443-26C1-47EC-97F2-6ACE7D1B72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1691" y="3729562"/>
            <a:ext cx="3172329" cy="265515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61AFFEBE-E20A-4B96-B51C-61EF3DF0E0E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157"/>
          <a:stretch/>
        </p:blipFill>
        <p:spPr>
          <a:xfrm>
            <a:off x="-16918" y="-47792"/>
            <a:ext cx="12271802" cy="768488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4787CBE-5537-44AB-A937-E75636BAD3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126" y="-232475"/>
            <a:ext cx="4438508" cy="8484442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0B596600-8BCD-49F2-BBFB-82E55E80271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8332" y="4916233"/>
            <a:ext cx="3677532" cy="2785152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B202E1E-922A-49A6-A951-771AB8780A3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624" y="-56035"/>
            <a:ext cx="9039574" cy="776070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993E1EC-04C0-4977-AE2B-5547FA63251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0182"/>
          <a:stretch/>
        </p:blipFill>
        <p:spPr>
          <a:xfrm>
            <a:off x="-69440" y="-56500"/>
            <a:ext cx="12388880" cy="776070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3D08906D-9239-43BA-8121-A6DC25B97D4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75317" b="67421"/>
          <a:stretch/>
        </p:blipFill>
        <p:spPr>
          <a:xfrm>
            <a:off x="6727843" y="1276484"/>
            <a:ext cx="1540642" cy="908885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37F9B24D-0623-48A9-B247-6E16BAFC065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5717" r="61039"/>
          <a:stretch/>
        </p:blipFill>
        <p:spPr>
          <a:xfrm>
            <a:off x="7574872" y="2293620"/>
            <a:ext cx="1540642" cy="7826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16BA0289-E4A9-4C78-9AF8-8E0B5914B84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59" y="1931359"/>
            <a:ext cx="1195853" cy="1199175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9D7A124F-05AB-412D-AF60-1C5C5CA221D5}"/>
              </a:ext>
            </a:extLst>
          </p:cNvPr>
          <p:cNvSpPr txBox="1"/>
          <p:nvPr/>
        </p:nvSpPr>
        <p:spPr>
          <a:xfrm>
            <a:off x="2691033" y="3598672"/>
            <a:ext cx="3877985" cy="120032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zh-CN" altLang="en-US" sz="7200" dirty="0">
                <a:solidFill>
                  <a:srgbClr val="AF2414"/>
                </a:solidFill>
                <a:cs typeface="+mn-ea"/>
                <a:sym typeface="+mn-lt"/>
              </a:rPr>
              <a:t>节气特点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E3EF1AF-CEDA-4EE4-ACC3-0043609121E5}"/>
              </a:ext>
            </a:extLst>
          </p:cNvPr>
          <p:cNvSpPr txBox="1"/>
          <p:nvPr/>
        </p:nvSpPr>
        <p:spPr>
          <a:xfrm>
            <a:off x="2852907" y="2222939"/>
            <a:ext cx="2674130" cy="1323439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dist"/>
            <a:r>
              <a:rPr kumimoji="1" lang="en-US" altLang="zh-CN" sz="4800" dirty="0">
                <a:solidFill>
                  <a:srgbClr val="AF2414"/>
                </a:solidFill>
                <a:cs typeface="+mn-ea"/>
                <a:sym typeface="+mn-lt"/>
              </a:rPr>
              <a:t>PART</a:t>
            </a:r>
            <a:r>
              <a:rPr kumimoji="1" lang="en-US" altLang="zh-CN" sz="8000" dirty="0">
                <a:solidFill>
                  <a:srgbClr val="AF2414"/>
                </a:solidFill>
                <a:cs typeface="+mn-ea"/>
                <a:sym typeface="+mn-lt"/>
              </a:rPr>
              <a:t>02</a:t>
            </a:r>
            <a:endParaRPr kumimoji="1" lang="zh-CN" altLang="en-US" sz="8000" dirty="0">
              <a:solidFill>
                <a:srgbClr val="AF2414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9D142D32-C383-4930-AD9E-1225651A6AA0}"/>
              </a:ext>
            </a:extLst>
          </p:cNvPr>
          <p:cNvCxnSpPr/>
          <p:nvPr/>
        </p:nvCxnSpPr>
        <p:spPr>
          <a:xfrm>
            <a:off x="2977598" y="3525597"/>
            <a:ext cx="1570590" cy="0"/>
          </a:xfrm>
          <a:prstGeom prst="line">
            <a:avLst/>
          </a:prstGeom>
          <a:ln>
            <a:solidFill>
              <a:srgbClr val="AF241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05893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3000">
        <p15:prstTrans prst="wind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6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75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250"/>
                            </p:stCondLst>
                            <p:childTnLst>
                              <p:par>
                                <p:cTn id="6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6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xmlns="" id="{B7997DB1-2275-45AD-B9E4-DBDC96F50728}"/>
              </a:ext>
            </a:extLst>
          </p:cNvPr>
          <p:cNvSpPr/>
          <p:nvPr/>
        </p:nvSpPr>
        <p:spPr>
          <a:xfrm>
            <a:off x="1238882" y="1555436"/>
            <a:ext cx="9987976" cy="1136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天气依然很热，立秋之后仍有一“伏”，“秋老虎”依然存在。因此仍旧要注意防暑。 </a:t>
            </a:r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E2281276-1118-41B4-A516-18D49110BF1D}"/>
              </a:ext>
            </a:extLst>
          </p:cNvPr>
          <p:cNvSpPr/>
          <p:nvPr/>
        </p:nvSpPr>
        <p:spPr>
          <a:xfrm>
            <a:off x="1188662" y="3127337"/>
            <a:ext cx="5146823" cy="2937279"/>
          </a:xfrm>
          <a:prstGeom prst="rect">
            <a:avLst/>
          </a:prstGeom>
          <a:ln>
            <a:noFill/>
          </a:ln>
        </p:spPr>
        <p:txBody>
          <a:bodyPr vert="horz" wrap="square">
            <a:spAutoFit/>
          </a:bodyPr>
          <a:lstStyle/>
          <a:p>
            <a:pPr>
              <a:lnSpc>
                <a:spcPct val="200000"/>
              </a:lnSpc>
              <a:buClr>
                <a:srgbClr val="941C08"/>
              </a:buClr>
            </a:pP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秋来最早的黑龙江和新疆北部地区也要到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月中旬入秋，北京地区的白昼也因此缩短到了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14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小时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04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分（夏至日是</a:t>
            </a:r>
            <a:r>
              <a: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15</a:t>
            </a:r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小时）。</a:t>
            </a:r>
            <a:endParaRPr lang="zh-CN" altLang="en-US" sz="2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ACB8726D-5204-4DA3-9FAD-0BB59E92DB36}"/>
              </a:ext>
            </a:extLst>
          </p:cNvPr>
          <p:cNvSpPr txBox="1"/>
          <p:nvPr/>
        </p:nvSpPr>
        <p:spPr>
          <a:xfrm>
            <a:off x="1238882" y="473991"/>
            <a:ext cx="2240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3600" dirty="0">
                <a:solidFill>
                  <a:srgbClr val="941C08"/>
                </a:solidFill>
                <a:cs typeface="+mn-ea"/>
                <a:sym typeface="+mn-lt"/>
              </a:rPr>
              <a:t>气候特点</a:t>
            </a:r>
            <a:endParaRPr kumimoji="1" lang="en-US" altLang="zh-CN" sz="3600" dirty="0">
              <a:solidFill>
                <a:srgbClr val="941C08"/>
              </a:solidFill>
              <a:cs typeface="+mn-ea"/>
              <a:sym typeface="+mn-lt"/>
            </a:endParaRPr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B3E2DE10-86FF-4E1E-933C-F46C364032A2}"/>
              </a:ext>
            </a:extLst>
          </p:cNvPr>
          <p:cNvCxnSpPr>
            <a:cxnSpLocks/>
          </p:cNvCxnSpPr>
          <p:nvPr/>
        </p:nvCxnSpPr>
        <p:spPr>
          <a:xfrm flipH="1">
            <a:off x="1238883" y="3004457"/>
            <a:ext cx="9864546" cy="66897"/>
          </a:xfrm>
          <a:prstGeom prst="line">
            <a:avLst/>
          </a:prstGeom>
          <a:ln>
            <a:solidFill>
              <a:srgbClr val="941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5CEFF9DC-9944-407F-8358-DCF2CDD7654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43" y="2876031"/>
            <a:ext cx="3387018" cy="3387018"/>
          </a:xfrm>
          <a:prstGeom prst="rect">
            <a:avLst/>
          </a:prstGeom>
        </p:spPr>
      </p:pic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="" id="{7A165A61-7C57-429B-A41A-28835DBD7CEF}"/>
              </a:ext>
            </a:extLst>
          </p:cNvPr>
          <p:cNvCxnSpPr>
            <a:cxnSpLocks/>
          </p:cNvCxnSpPr>
          <p:nvPr/>
        </p:nvCxnSpPr>
        <p:spPr>
          <a:xfrm flipH="1">
            <a:off x="6444344" y="2496279"/>
            <a:ext cx="6241" cy="3490864"/>
          </a:xfrm>
          <a:prstGeom prst="line">
            <a:avLst/>
          </a:prstGeom>
          <a:ln>
            <a:solidFill>
              <a:srgbClr val="941C0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9752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000" advTm="3000">
        <p15:prstTrans prst="curtains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58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rwz1z00">
      <a:majorFont>
        <a:latin typeface="字体视界-NEW书院体" panose="020F0302020204030204"/>
        <a:ea typeface="字体视界-NEW书院体"/>
        <a:cs typeface=""/>
      </a:majorFont>
      <a:minorFont>
        <a:latin typeface="字体视界-NEW书院体" panose="020F0502020204030204"/>
        <a:ea typeface="字体视界-NEW书院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1518</Words>
  <Application>Microsoft Office PowerPoint</Application>
  <PresentationFormat>宽屏</PresentationFormat>
  <Paragraphs>92</Paragraphs>
  <Slides>21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宋体</vt:lpstr>
      <vt:lpstr>微软雅黑</vt:lpstr>
      <vt:lpstr>字体视界-NEW书院体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59</cp:revision>
  <dcterms:created xsi:type="dcterms:W3CDTF">2019-07-12T03:18:31Z</dcterms:created>
  <dcterms:modified xsi:type="dcterms:W3CDTF">2020-09-25T22:24:30Z</dcterms:modified>
</cp:coreProperties>
</file>