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6"/>
  </p:notesMasterIdLst>
  <p:sldIdLst>
    <p:sldId id="267" r:id="rId3"/>
    <p:sldId id="268" r:id="rId4"/>
    <p:sldId id="269" r:id="rId5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6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B375"/>
    <a:srgbClr val="01A99D"/>
    <a:srgbClr val="FA921C"/>
    <a:srgbClr val="F45922"/>
    <a:srgbClr val="000000"/>
    <a:srgbClr val="A6A6A6"/>
    <a:srgbClr val="40404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00" y="114"/>
      </p:cViewPr>
      <p:guideLst>
        <p:guide orient="horz" pos="285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68B4D-88EB-4D1B-8C05-E00D18859B04}" type="datetimeFigureOut">
              <a:rPr lang="zh-CN" altLang="en-US" smtClean="0"/>
              <a:t>2021/7/18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22898-45BB-4E96-99D7-729736ECC9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820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22898-45BB-4E96-99D7-729736ECC9C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093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22898-45BB-4E96-99D7-729736ECC9C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2646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1584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://so.ooopic.com/sousuo/15770370/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272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6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77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154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204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518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988457" y="825137"/>
            <a:ext cx="8215086" cy="27432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0"/>
                </a:schemeClr>
              </a:gs>
              <a:gs pos="50000">
                <a:schemeClr val="tx1">
                  <a:alpha val="2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03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 userDrawn="1"/>
        </p:nvSpPr>
        <p:spPr>
          <a:xfrm>
            <a:off x="0" y="2228672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更多精美</a:t>
            </a:r>
            <a:r>
              <a:rPr lang="en-US" altLang="zh-CN" sz="600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PPT</a:t>
            </a:r>
            <a:r>
              <a:rPr lang="zh-CN" altLang="en-US" sz="600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模板下载</a:t>
            </a:r>
            <a:endParaRPr lang="en-US" altLang="zh-CN" sz="600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hlinkClick r:id="rId2"/>
              </a:rPr>
              <a:t>http://so.ooopic.com/sousuo/15770370/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7211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671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873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611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55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25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10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-382587"/>
            <a:ext cx="1095375" cy="238125"/>
            <a:chOff x="4819650" y="2678113"/>
            <a:chExt cx="1095375" cy="238125"/>
          </a:xfrm>
        </p:grpSpPr>
        <p:sp>
          <p:nvSpPr>
            <p:cNvPr id="3" name="矩形 2"/>
            <p:cNvSpPr/>
            <p:nvPr/>
          </p:nvSpPr>
          <p:spPr>
            <a:xfrm>
              <a:off x="4819650" y="2678113"/>
              <a:ext cx="238125" cy="238125"/>
            </a:xfrm>
            <a:prstGeom prst="rect">
              <a:avLst/>
            </a:prstGeom>
            <a:solidFill>
              <a:srgbClr val="F459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5105400" y="2678113"/>
              <a:ext cx="238125" cy="238125"/>
            </a:xfrm>
            <a:prstGeom prst="rect">
              <a:avLst/>
            </a:prstGeom>
            <a:solidFill>
              <a:srgbClr val="26B3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391150" y="2678113"/>
              <a:ext cx="238125" cy="238125"/>
            </a:xfrm>
            <a:prstGeom prst="rect">
              <a:avLst/>
            </a:prstGeom>
            <a:solidFill>
              <a:srgbClr val="FA9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676900" y="2678113"/>
              <a:ext cx="238125" cy="238125"/>
            </a:xfrm>
            <a:prstGeom prst="rect">
              <a:avLst/>
            </a:prstGeom>
            <a:solidFill>
              <a:srgbClr val="01A9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85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70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58287" y="145144"/>
            <a:ext cx="5075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优势与劣势分析（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SW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）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725079" y="4763940"/>
            <a:ext cx="3835171" cy="221042"/>
            <a:chOff x="2162899" y="4763940"/>
            <a:chExt cx="3835171" cy="221042"/>
          </a:xfrm>
        </p:grpSpPr>
        <p:sp>
          <p:nvSpPr>
            <p:cNvPr id="17" name="Rectangle 21"/>
            <p:cNvSpPr/>
            <p:nvPr/>
          </p:nvSpPr>
          <p:spPr>
            <a:xfrm>
              <a:off x="3736676" y="4763940"/>
              <a:ext cx="2261394" cy="204277"/>
            </a:xfrm>
            <a:prstGeom prst="rect">
              <a:avLst/>
            </a:prstGeom>
            <a:solidFill>
              <a:srgbClr val="F459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rgbClr val="C00000"/>
                </a:solidFill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5040200" y="4766009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55%</a:t>
              </a: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2162899" y="4784927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产品是否新颖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44768" y="5032617"/>
            <a:ext cx="4715482" cy="221042"/>
            <a:chOff x="1282588" y="5032617"/>
            <a:chExt cx="4715482" cy="221042"/>
          </a:xfrm>
        </p:grpSpPr>
        <p:sp>
          <p:nvSpPr>
            <p:cNvPr id="22" name="Rectangle 23"/>
            <p:cNvSpPr/>
            <p:nvPr/>
          </p:nvSpPr>
          <p:spPr>
            <a:xfrm>
              <a:off x="2914351" y="5032617"/>
              <a:ext cx="3083719" cy="204277"/>
            </a:xfrm>
            <a:prstGeom prst="rect">
              <a:avLst/>
            </a:prstGeom>
            <a:solidFill>
              <a:srgbClr val="F459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Text Box 10"/>
            <p:cNvSpPr txBox="1">
              <a:spLocks noChangeArrowheads="1"/>
            </p:cNvSpPr>
            <p:nvPr/>
          </p:nvSpPr>
          <p:spPr bwMode="auto">
            <a:xfrm>
              <a:off x="5040200" y="5033900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69%</a:t>
              </a:r>
            </a:p>
          </p:txBody>
        </p:sp>
        <p:sp>
          <p:nvSpPr>
            <p:cNvPr id="24" name="Text Box 10"/>
            <p:cNvSpPr txBox="1">
              <a:spLocks noChangeArrowheads="1"/>
            </p:cNvSpPr>
            <p:nvPr/>
          </p:nvSpPr>
          <p:spPr bwMode="auto">
            <a:xfrm>
              <a:off x="1282588" y="5053604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制造工艺是否复杂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50133" y="5308969"/>
            <a:ext cx="5210117" cy="221042"/>
            <a:chOff x="787953" y="5308969"/>
            <a:chExt cx="5210117" cy="221042"/>
          </a:xfrm>
        </p:grpSpPr>
        <p:sp>
          <p:nvSpPr>
            <p:cNvPr id="26" name="Rectangle 25"/>
            <p:cNvSpPr/>
            <p:nvPr/>
          </p:nvSpPr>
          <p:spPr>
            <a:xfrm>
              <a:off x="2400398" y="5308969"/>
              <a:ext cx="3597672" cy="204277"/>
            </a:xfrm>
            <a:prstGeom prst="rect">
              <a:avLst/>
            </a:prstGeom>
            <a:solidFill>
              <a:srgbClr val="F459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5040200" y="5310252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en-US" sz="1000" b="1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83%</a:t>
              </a:r>
              <a:endParaRPr lang="en-US" sz="1000" dirty="0">
                <a:solidFill>
                  <a:schemeClr val="bg1"/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28" name="Text Box 10"/>
            <p:cNvSpPr txBox="1">
              <a:spLocks noChangeArrowheads="1"/>
            </p:cNvSpPr>
            <p:nvPr/>
          </p:nvSpPr>
          <p:spPr bwMode="auto">
            <a:xfrm>
              <a:off x="787953" y="5329956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销售渠道是否畅通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09713" y="5568398"/>
            <a:ext cx="4450536" cy="221042"/>
            <a:chOff x="1547533" y="5568398"/>
            <a:chExt cx="4450536" cy="221042"/>
          </a:xfrm>
        </p:grpSpPr>
        <p:sp>
          <p:nvSpPr>
            <p:cNvPr id="30" name="Rectangle 27"/>
            <p:cNvSpPr/>
            <p:nvPr/>
          </p:nvSpPr>
          <p:spPr>
            <a:xfrm>
              <a:off x="3119932" y="5568398"/>
              <a:ext cx="2878137" cy="20427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Text Box 10"/>
            <p:cNvSpPr txBox="1">
              <a:spLocks noChangeArrowheads="1"/>
            </p:cNvSpPr>
            <p:nvPr/>
          </p:nvSpPr>
          <p:spPr bwMode="auto">
            <a:xfrm>
              <a:off x="5040200" y="5569682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68%</a:t>
              </a:r>
            </a:p>
          </p:txBody>
        </p:sp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1547533" y="5589385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价格是否具有竞争性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725079" y="5844751"/>
            <a:ext cx="3835171" cy="221042"/>
            <a:chOff x="2162899" y="5844751"/>
            <a:chExt cx="3835171" cy="221042"/>
          </a:xfrm>
        </p:grpSpPr>
        <p:sp>
          <p:nvSpPr>
            <p:cNvPr id="35" name="Rectangle 29"/>
            <p:cNvSpPr/>
            <p:nvPr/>
          </p:nvSpPr>
          <p:spPr>
            <a:xfrm>
              <a:off x="3736676" y="5844751"/>
              <a:ext cx="2261394" cy="20427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5040200" y="5846034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68%</a:t>
              </a:r>
            </a:p>
          </p:txBody>
        </p:sp>
        <p:sp>
          <p:nvSpPr>
            <p:cNvPr id="37" name="Text Box 10"/>
            <p:cNvSpPr txBox="1">
              <a:spLocks noChangeArrowheads="1"/>
            </p:cNvSpPr>
            <p:nvPr/>
          </p:nvSpPr>
          <p:spPr bwMode="auto">
            <a:xfrm>
              <a:off x="2162899" y="5865738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其他方面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625386" y="4763153"/>
            <a:ext cx="3848057" cy="221829"/>
            <a:chOff x="6733666" y="4763153"/>
            <a:chExt cx="3848057" cy="221829"/>
          </a:xfrm>
        </p:grpSpPr>
        <p:sp>
          <p:nvSpPr>
            <p:cNvPr id="39" name="Rectangle 9"/>
            <p:cNvSpPr/>
            <p:nvPr/>
          </p:nvSpPr>
          <p:spPr>
            <a:xfrm>
              <a:off x="6733666" y="4763153"/>
              <a:ext cx="2261394" cy="204277"/>
            </a:xfrm>
            <a:prstGeom prst="rect">
              <a:avLst/>
            </a:prstGeom>
            <a:solidFill>
              <a:srgbClr val="26B3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0" name="Text Box 10"/>
            <p:cNvSpPr txBox="1">
              <a:spLocks noChangeArrowheads="1"/>
            </p:cNvSpPr>
            <p:nvPr/>
          </p:nvSpPr>
          <p:spPr bwMode="auto">
            <a:xfrm>
              <a:off x="6788831" y="4773961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58%</a:t>
              </a:r>
            </a:p>
          </p:txBody>
        </p:sp>
        <p:sp>
          <p:nvSpPr>
            <p:cNvPr id="41" name="Text Box 10"/>
            <p:cNvSpPr txBox="1">
              <a:spLocks noChangeArrowheads="1"/>
            </p:cNvSpPr>
            <p:nvPr/>
          </p:nvSpPr>
          <p:spPr bwMode="auto">
            <a:xfrm>
              <a:off x="8995059" y="4784927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产品是否新颖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625386" y="5031044"/>
            <a:ext cx="4670382" cy="222615"/>
            <a:chOff x="6733666" y="5031044"/>
            <a:chExt cx="4670382" cy="222615"/>
          </a:xfrm>
        </p:grpSpPr>
        <p:sp>
          <p:nvSpPr>
            <p:cNvPr id="43" name="Rectangle 13"/>
            <p:cNvSpPr/>
            <p:nvPr/>
          </p:nvSpPr>
          <p:spPr>
            <a:xfrm>
              <a:off x="6733666" y="5031044"/>
              <a:ext cx="3083719" cy="204277"/>
            </a:xfrm>
            <a:prstGeom prst="rect">
              <a:avLst/>
            </a:prstGeom>
            <a:solidFill>
              <a:srgbClr val="26B3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4" name="Text Box 10"/>
            <p:cNvSpPr txBox="1">
              <a:spLocks noChangeArrowheads="1"/>
            </p:cNvSpPr>
            <p:nvPr/>
          </p:nvSpPr>
          <p:spPr bwMode="auto">
            <a:xfrm>
              <a:off x="6788831" y="5041851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72%</a:t>
              </a:r>
            </a:p>
          </p:txBody>
        </p:sp>
        <p:sp>
          <p:nvSpPr>
            <p:cNvPr id="45" name="Text Box 10"/>
            <p:cNvSpPr txBox="1">
              <a:spLocks noChangeArrowheads="1"/>
            </p:cNvSpPr>
            <p:nvPr/>
          </p:nvSpPr>
          <p:spPr bwMode="auto">
            <a:xfrm>
              <a:off x="9817384" y="5053604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制造工艺是否复杂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625386" y="5307396"/>
            <a:ext cx="4670382" cy="222615"/>
            <a:chOff x="6733666" y="5307396"/>
            <a:chExt cx="4670382" cy="222615"/>
          </a:xfrm>
        </p:grpSpPr>
        <p:sp>
          <p:nvSpPr>
            <p:cNvPr id="47" name="Rectangle 15"/>
            <p:cNvSpPr/>
            <p:nvPr/>
          </p:nvSpPr>
          <p:spPr>
            <a:xfrm>
              <a:off x="6733666" y="5307396"/>
              <a:ext cx="3054726" cy="204277"/>
            </a:xfrm>
            <a:prstGeom prst="rect">
              <a:avLst/>
            </a:prstGeom>
            <a:solidFill>
              <a:srgbClr val="26B3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8" name="Text Box 10"/>
            <p:cNvSpPr txBox="1">
              <a:spLocks noChangeArrowheads="1"/>
            </p:cNvSpPr>
            <p:nvPr/>
          </p:nvSpPr>
          <p:spPr bwMode="auto">
            <a:xfrm>
              <a:off x="6788831" y="5318204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70%</a:t>
              </a:r>
            </a:p>
          </p:txBody>
        </p:sp>
        <p:sp>
          <p:nvSpPr>
            <p:cNvPr id="52" name="Text Box 10"/>
            <p:cNvSpPr txBox="1">
              <a:spLocks noChangeArrowheads="1"/>
            </p:cNvSpPr>
            <p:nvPr/>
          </p:nvSpPr>
          <p:spPr bwMode="auto">
            <a:xfrm>
              <a:off x="9817384" y="5329956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销售渠道是否畅通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625386" y="5566825"/>
            <a:ext cx="4464801" cy="222615"/>
            <a:chOff x="6733666" y="5566825"/>
            <a:chExt cx="4464801" cy="222615"/>
          </a:xfrm>
        </p:grpSpPr>
        <p:sp>
          <p:nvSpPr>
            <p:cNvPr id="54" name="Rectangle 17"/>
            <p:cNvSpPr/>
            <p:nvPr/>
          </p:nvSpPr>
          <p:spPr>
            <a:xfrm>
              <a:off x="6733666" y="5566825"/>
              <a:ext cx="2878137" cy="20427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5" name="Text Box 10"/>
            <p:cNvSpPr txBox="1">
              <a:spLocks noChangeArrowheads="1"/>
            </p:cNvSpPr>
            <p:nvPr/>
          </p:nvSpPr>
          <p:spPr bwMode="auto">
            <a:xfrm>
              <a:off x="6788831" y="5577633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67%</a:t>
              </a:r>
            </a:p>
          </p:txBody>
        </p:sp>
        <p:sp>
          <p:nvSpPr>
            <p:cNvPr id="56" name="Text Box 10"/>
            <p:cNvSpPr txBox="1">
              <a:spLocks noChangeArrowheads="1"/>
            </p:cNvSpPr>
            <p:nvPr/>
          </p:nvSpPr>
          <p:spPr bwMode="auto">
            <a:xfrm>
              <a:off x="9611803" y="5589385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价格是否具有竞争性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625386" y="5843177"/>
            <a:ext cx="3334104" cy="222616"/>
            <a:chOff x="6733666" y="5843177"/>
            <a:chExt cx="3334104" cy="222616"/>
          </a:xfrm>
        </p:grpSpPr>
        <p:sp>
          <p:nvSpPr>
            <p:cNvPr id="58" name="Rectangle 19"/>
            <p:cNvSpPr/>
            <p:nvPr/>
          </p:nvSpPr>
          <p:spPr>
            <a:xfrm>
              <a:off x="6733666" y="5843177"/>
              <a:ext cx="1747441" cy="20427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9" name="Text Box 10"/>
            <p:cNvSpPr txBox="1">
              <a:spLocks noChangeArrowheads="1"/>
            </p:cNvSpPr>
            <p:nvPr/>
          </p:nvSpPr>
          <p:spPr bwMode="auto">
            <a:xfrm>
              <a:off x="6788831" y="5853985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39%</a:t>
              </a:r>
            </a:p>
          </p:txBody>
        </p:sp>
        <p:sp>
          <p:nvSpPr>
            <p:cNvPr id="60" name="Text Box 10"/>
            <p:cNvSpPr txBox="1">
              <a:spLocks noChangeArrowheads="1"/>
            </p:cNvSpPr>
            <p:nvPr/>
          </p:nvSpPr>
          <p:spPr bwMode="auto">
            <a:xfrm>
              <a:off x="8481106" y="5865738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其他方面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851480" y="1792705"/>
            <a:ext cx="2641599" cy="1923915"/>
            <a:chOff x="2851480" y="1792705"/>
            <a:chExt cx="2641599" cy="1923915"/>
          </a:xfrm>
        </p:grpSpPr>
        <p:sp>
          <p:nvSpPr>
            <p:cNvPr id="66" name="矩形 65"/>
            <p:cNvSpPr/>
            <p:nvPr/>
          </p:nvSpPr>
          <p:spPr>
            <a:xfrm>
              <a:off x="3998477" y="1792705"/>
              <a:ext cx="1494602" cy="1184265"/>
            </a:xfrm>
            <a:prstGeom prst="rect">
              <a:avLst/>
            </a:prstGeom>
            <a:solidFill>
              <a:srgbClr val="F45922"/>
            </a:solidFill>
            <a:ln w="1143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</a:rPr>
                <a:t>优势</a:t>
              </a:r>
            </a:p>
          </p:txBody>
        </p:sp>
        <p:sp>
          <p:nvSpPr>
            <p:cNvPr id="64" name="Text Box 10"/>
            <p:cNvSpPr txBox="1">
              <a:spLocks noChangeArrowheads="1"/>
            </p:cNvSpPr>
            <p:nvPr/>
          </p:nvSpPr>
          <p:spPr bwMode="auto">
            <a:xfrm>
              <a:off x="2851480" y="3054900"/>
              <a:ext cx="2641599" cy="66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en-US" altLang="zh-CN" sz="4000" dirty="0">
                  <a:solidFill>
                    <a:srgbClr val="F45922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S</a:t>
              </a:r>
              <a:r>
                <a:rPr lang="en-US" altLang="zh-CN" sz="2400" dirty="0">
                  <a:solidFill>
                    <a:srgbClr val="F45922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TRENGTHS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711621" y="1792705"/>
            <a:ext cx="2768600" cy="1915684"/>
            <a:chOff x="6711621" y="1792705"/>
            <a:chExt cx="2768600" cy="1915684"/>
          </a:xfrm>
        </p:grpSpPr>
        <p:sp>
          <p:nvSpPr>
            <p:cNvPr id="72" name="矩形 71"/>
            <p:cNvSpPr/>
            <p:nvPr/>
          </p:nvSpPr>
          <p:spPr>
            <a:xfrm>
              <a:off x="6711621" y="1792705"/>
              <a:ext cx="1494602" cy="1184265"/>
            </a:xfrm>
            <a:prstGeom prst="rect">
              <a:avLst/>
            </a:prstGeom>
            <a:solidFill>
              <a:srgbClr val="26B375"/>
            </a:solidFill>
            <a:ln w="1143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</a:rPr>
                <a:t>劣势</a:t>
              </a:r>
            </a:p>
          </p:txBody>
        </p:sp>
        <p:sp>
          <p:nvSpPr>
            <p:cNvPr id="70" name="Text Box 10"/>
            <p:cNvSpPr txBox="1">
              <a:spLocks noChangeArrowheads="1"/>
            </p:cNvSpPr>
            <p:nvPr/>
          </p:nvSpPr>
          <p:spPr bwMode="auto">
            <a:xfrm>
              <a:off x="6711621" y="3046669"/>
              <a:ext cx="2768600" cy="66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altLang="zh-CN" sz="4000" dirty="0" smtClean="0">
                  <a:solidFill>
                    <a:srgbClr val="26B375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W</a:t>
              </a:r>
              <a:r>
                <a:rPr lang="en-US" altLang="zh-CN" sz="2400" dirty="0" smtClean="0">
                  <a:solidFill>
                    <a:srgbClr val="26B375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E</a:t>
              </a:r>
              <a:r>
                <a:rPr lang="en-US" altLang="zh-CN" sz="2400" dirty="0">
                  <a:solidFill>
                    <a:srgbClr val="26B375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AK</a:t>
              </a:r>
              <a:r>
                <a:rPr lang="en-US" altLang="zh-CN" sz="2400" dirty="0" smtClean="0">
                  <a:solidFill>
                    <a:srgbClr val="26B375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NESSES</a:t>
              </a:r>
              <a:endParaRPr lang="en-US" altLang="zh-CN" sz="2400" dirty="0">
                <a:solidFill>
                  <a:srgbClr val="26B375"/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sp>
        <p:nvSpPr>
          <p:cNvPr id="73" name="Content Placeholder 2"/>
          <p:cNvSpPr txBox="1">
            <a:spLocks/>
          </p:cNvSpPr>
          <p:nvPr/>
        </p:nvSpPr>
        <p:spPr>
          <a:xfrm>
            <a:off x="591576" y="3905738"/>
            <a:ext cx="5013803" cy="75264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标题数字等都可以通过点击和重新输入进行更改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顶部“开始”面板中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可以对字体、字号、颜色、行距等进行修改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建议正文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10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1.3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倍字间距</a:t>
            </a: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6577258" y="3914791"/>
            <a:ext cx="5013803" cy="75264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标题数字等都可以通过点击和重新输入进行更改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顶部“开始”面板中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可以对字体、字号、颜色、行距等进行修改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建议正文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10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1.3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倍字间距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6096000" y="1317458"/>
            <a:ext cx="0" cy="530592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D"/>
          <p:cNvSpPr/>
          <p:nvPr/>
        </p:nvSpPr>
        <p:spPr>
          <a:xfrm>
            <a:off x="12453257" y="7068457"/>
            <a:ext cx="72572" cy="72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5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3" grpId="0"/>
      <p:bldP spid="74" grpId="0"/>
      <p:bldP spid="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58287" y="145144"/>
            <a:ext cx="5075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机会与威胁分析（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OT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）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725079" y="4763940"/>
            <a:ext cx="3835171" cy="221042"/>
            <a:chOff x="2162899" y="4763940"/>
            <a:chExt cx="3835171" cy="221042"/>
          </a:xfrm>
        </p:grpSpPr>
        <p:sp>
          <p:nvSpPr>
            <p:cNvPr id="17" name="Rectangle 21"/>
            <p:cNvSpPr/>
            <p:nvPr/>
          </p:nvSpPr>
          <p:spPr>
            <a:xfrm>
              <a:off x="3736676" y="4763940"/>
              <a:ext cx="2261394" cy="204277"/>
            </a:xfrm>
            <a:prstGeom prst="rect">
              <a:avLst/>
            </a:prstGeom>
            <a:solidFill>
              <a:srgbClr val="FA9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rgbClr val="C00000"/>
                </a:solidFill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5040200" y="4766009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55%</a:t>
              </a: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2162899" y="4784927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产品是否新颖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44768" y="5032617"/>
            <a:ext cx="4715482" cy="221042"/>
            <a:chOff x="1282588" y="5032617"/>
            <a:chExt cx="4715482" cy="221042"/>
          </a:xfrm>
        </p:grpSpPr>
        <p:sp>
          <p:nvSpPr>
            <p:cNvPr id="22" name="Rectangle 23"/>
            <p:cNvSpPr/>
            <p:nvPr/>
          </p:nvSpPr>
          <p:spPr>
            <a:xfrm>
              <a:off x="2914351" y="5032617"/>
              <a:ext cx="3083719" cy="204277"/>
            </a:xfrm>
            <a:prstGeom prst="rect">
              <a:avLst/>
            </a:prstGeom>
            <a:solidFill>
              <a:srgbClr val="FA9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Text Box 10"/>
            <p:cNvSpPr txBox="1">
              <a:spLocks noChangeArrowheads="1"/>
            </p:cNvSpPr>
            <p:nvPr/>
          </p:nvSpPr>
          <p:spPr bwMode="auto">
            <a:xfrm>
              <a:off x="5040200" y="5033900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69%</a:t>
              </a:r>
            </a:p>
          </p:txBody>
        </p:sp>
        <p:sp>
          <p:nvSpPr>
            <p:cNvPr id="24" name="Text Box 10"/>
            <p:cNvSpPr txBox="1">
              <a:spLocks noChangeArrowheads="1"/>
            </p:cNvSpPr>
            <p:nvPr/>
          </p:nvSpPr>
          <p:spPr bwMode="auto">
            <a:xfrm>
              <a:off x="1282588" y="5053604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制造工艺是否复杂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50133" y="5308969"/>
            <a:ext cx="5210117" cy="221042"/>
            <a:chOff x="787953" y="5308969"/>
            <a:chExt cx="5210117" cy="221042"/>
          </a:xfrm>
        </p:grpSpPr>
        <p:sp>
          <p:nvSpPr>
            <p:cNvPr id="26" name="Rectangle 25"/>
            <p:cNvSpPr/>
            <p:nvPr/>
          </p:nvSpPr>
          <p:spPr>
            <a:xfrm>
              <a:off x="2400398" y="5308969"/>
              <a:ext cx="3597672" cy="204277"/>
            </a:xfrm>
            <a:prstGeom prst="rect">
              <a:avLst/>
            </a:prstGeom>
            <a:solidFill>
              <a:srgbClr val="FA9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5040200" y="5310252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en-US" sz="1000" b="1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83%</a:t>
              </a:r>
              <a:endParaRPr lang="en-US" sz="1000" dirty="0">
                <a:solidFill>
                  <a:schemeClr val="bg1"/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28" name="Text Box 10"/>
            <p:cNvSpPr txBox="1">
              <a:spLocks noChangeArrowheads="1"/>
            </p:cNvSpPr>
            <p:nvPr/>
          </p:nvSpPr>
          <p:spPr bwMode="auto">
            <a:xfrm>
              <a:off x="787953" y="5329956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销售渠道是否畅通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09713" y="5568398"/>
            <a:ext cx="4450536" cy="221042"/>
            <a:chOff x="1547533" y="5568398"/>
            <a:chExt cx="4450536" cy="221042"/>
          </a:xfrm>
        </p:grpSpPr>
        <p:sp>
          <p:nvSpPr>
            <p:cNvPr id="30" name="Rectangle 27"/>
            <p:cNvSpPr/>
            <p:nvPr/>
          </p:nvSpPr>
          <p:spPr>
            <a:xfrm>
              <a:off x="3119932" y="5568398"/>
              <a:ext cx="2878137" cy="20427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Text Box 10"/>
            <p:cNvSpPr txBox="1">
              <a:spLocks noChangeArrowheads="1"/>
            </p:cNvSpPr>
            <p:nvPr/>
          </p:nvSpPr>
          <p:spPr bwMode="auto">
            <a:xfrm>
              <a:off x="5040200" y="5569682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68%</a:t>
              </a:r>
            </a:p>
          </p:txBody>
        </p:sp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1547533" y="5589385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价格是否具有竞争性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725079" y="5844751"/>
            <a:ext cx="3835171" cy="221042"/>
            <a:chOff x="2162899" y="5844751"/>
            <a:chExt cx="3835171" cy="221042"/>
          </a:xfrm>
        </p:grpSpPr>
        <p:sp>
          <p:nvSpPr>
            <p:cNvPr id="35" name="Rectangle 29"/>
            <p:cNvSpPr/>
            <p:nvPr/>
          </p:nvSpPr>
          <p:spPr>
            <a:xfrm>
              <a:off x="3736676" y="5844751"/>
              <a:ext cx="2261394" cy="20427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5040200" y="5846034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68%</a:t>
              </a:r>
            </a:p>
          </p:txBody>
        </p:sp>
        <p:sp>
          <p:nvSpPr>
            <p:cNvPr id="37" name="Text Box 10"/>
            <p:cNvSpPr txBox="1">
              <a:spLocks noChangeArrowheads="1"/>
            </p:cNvSpPr>
            <p:nvPr/>
          </p:nvSpPr>
          <p:spPr bwMode="auto">
            <a:xfrm>
              <a:off x="2162899" y="5865738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其他方面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625386" y="4763153"/>
            <a:ext cx="3848057" cy="221829"/>
            <a:chOff x="6733666" y="4763153"/>
            <a:chExt cx="3848057" cy="221829"/>
          </a:xfrm>
        </p:grpSpPr>
        <p:sp>
          <p:nvSpPr>
            <p:cNvPr id="39" name="Rectangle 9"/>
            <p:cNvSpPr/>
            <p:nvPr/>
          </p:nvSpPr>
          <p:spPr>
            <a:xfrm>
              <a:off x="6733666" y="4763153"/>
              <a:ext cx="2261394" cy="204277"/>
            </a:xfrm>
            <a:prstGeom prst="rect">
              <a:avLst/>
            </a:prstGeom>
            <a:solidFill>
              <a:srgbClr val="01A9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0" name="Text Box 10"/>
            <p:cNvSpPr txBox="1">
              <a:spLocks noChangeArrowheads="1"/>
            </p:cNvSpPr>
            <p:nvPr/>
          </p:nvSpPr>
          <p:spPr bwMode="auto">
            <a:xfrm>
              <a:off x="6788831" y="4773961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58%</a:t>
              </a:r>
            </a:p>
          </p:txBody>
        </p:sp>
        <p:sp>
          <p:nvSpPr>
            <p:cNvPr id="41" name="Text Box 10"/>
            <p:cNvSpPr txBox="1">
              <a:spLocks noChangeArrowheads="1"/>
            </p:cNvSpPr>
            <p:nvPr/>
          </p:nvSpPr>
          <p:spPr bwMode="auto">
            <a:xfrm>
              <a:off x="8995059" y="4784927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产品是否新颖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625386" y="5031044"/>
            <a:ext cx="4670382" cy="222615"/>
            <a:chOff x="6733666" y="5031044"/>
            <a:chExt cx="4670382" cy="222615"/>
          </a:xfrm>
        </p:grpSpPr>
        <p:sp>
          <p:nvSpPr>
            <p:cNvPr id="43" name="Rectangle 13"/>
            <p:cNvSpPr/>
            <p:nvPr/>
          </p:nvSpPr>
          <p:spPr>
            <a:xfrm>
              <a:off x="6733666" y="5031044"/>
              <a:ext cx="3083719" cy="204277"/>
            </a:xfrm>
            <a:prstGeom prst="rect">
              <a:avLst/>
            </a:prstGeom>
            <a:solidFill>
              <a:srgbClr val="01A9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4" name="Text Box 10"/>
            <p:cNvSpPr txBox="1">
              <a:spLocks noChangeArrowheads="1"/>
            </p:cNvSpPr>
            <p:nvPr/>
          </p:nvSpPr>
          <p:spPr bwMode="auto">
            <a:xfrm>
              <a:off x="6788831" y="5041851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72%</a:t>
              </a:r>
            </a:p>
          </p:txBody>
        </p:sp>
        <p:sp>
          <p:nvSpPr>
            <p:cNvPr id="45" name="Text Box 10"/>
            <p:cNvSpPr txBox="1">
              <a:spLocks noChangeArrowheads="1"/>
            </p:cNvSpPr>
            <p:nvPr/>
          </p:nvSpPr>
          <p:spPr bwMode="auto">
            <a:xfrm>
              <a:off x="9817384" y="5053604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制造工艺是否复杂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625386" y="5307396"/>
            <a:ext cx="4670382" cy="222615"/>
            <a:chOff x="6733666" y="5307396"/>
            <a:chExt cx="4670382" cy="222615"/>
          </a:xfrm>
        </p:grpSpPr>
        <p:sp>
          <p:nvSpPr>
            <p:cNvPr id="47" name="Rectangle 15"/>
            <p:cNvSpPr/>
            <p:nvPr/>
          </p:nvSpPr>
          <p:spPr>
            <a:xfrm>
              <a:off x="6733666" y="5307396"/>
              <a:ext cx="3054726" cy="204277"/>
            </a:xfrm>
            <a:prstGeom prst="rect">
              <a:avLst/>
            </a:prstGeom>
            <a:solidFill>
              <a:srgbClr val="01A9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8" name="Text Box 10"/>
            <p:cNvSpPr txBox="1">
              <a:spLocks noChangeArrowheads="1"/>
            </p:cNvSpPr>
            <p:nvPr/>
          </p:nvSpPr>
          <p:spPr bwMode="auto">
            <a:xfrm>
              <a:off x="6788831" y="5318204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70%</a:t>
              </a:r>
            </a:p>
          </p:txBody>
        </p:sp>
        <p:sp>
          <p:nvSpPr>
            <p:cNvPr id="52" name="Text Box 10"/>
            <p:cNvSpPr txBox="1">
              <a:spLocks noChangeArrowheads="1"/>
            </p:cNvSpPr>
            <p:nvPr/>
          </p:nvSpPr>
          <p:spPr bwMode="auto">
            <a:xfrm>
              <a:off x="9817384" y="5329956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销售渠道是否畅通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625386" y="5566825"/>
            <a:ext cx="4464801" cy="222615"/>
            <a:chOff x="6733666" y="5566825"/>
            <a:chExt cx="4464801" cy="222615"/>
          </a:xfrm>
        </p:grpSpPr>
        <p:sp>
          <p:nvSpPr>
            <p:cNvPr id="54" name="Rectangle 17"/>
            <p:cNvSpPr/>
            <p:nvPr/>
          </p:nvSpPr>
          <p:spPr>
            <a:xfrm>
              <a:off x="6733666" y="5566825"/>
              <a:ext cx="2878137" cy="20427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5" name="Text Box 10"/>
            <p:cNvSpPr txBox="1">
              <a:spLocks noChangeArrowheads="1"/>
            </p:cNvSpPr>
            <p:nvPr/>
          </p:nvSpPr>
          <p:spPr bwMode="auto">
            <a:xfrm>
              <a:off x="6788831" y="5577633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67%</a:t>
              </a:r>
            </a:p>
          </p:txBody>
        </p:sp>
        <p:sp>
          <p:nvSpPr>
            <p:cNvPr id="56" name="Text Box 10"/>
            <p:cNvSpPr txBox="1">
              <a:spLocks noChangeArrowheads="1"/>
            </p:cNvSpPr>
            <p:nvPr/>
          </p:nvSpPr>
          <p:spPr bwMode="auto">
            <a:xfrm>
              <a:off x="9611803" y="5589385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价格是否具有竞争性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625386" y="5843177"/>
            <a:ext cx="3334104" cy="222616"/>
            <a:chOff x="6733666" y="5843177"/>
            <a:chExt cx="3334104" cy="222616"/>
          </a:xfrm>
        </p:grpSpPr>
        <p:sp>
          <p:nvSpPr>
            <p:cNvPr id="58" name="Rectangle 19"/>
            <p:cNvSpPr/>
            <p:nvPr/>
          </p:nvSpPr>
          <p:spPr>
            <a:xfrm>
              <a:off x="6733666" y="5843177"/>
              <a:ext cx="1747441" cy="20427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9" name="Text Box 10"/>
            <p:cNvSpPr txBox="1">
              <a:spLocks noChangeArrowheads="1"/>
            </p:cNvSpPr>
            <p:nvPr/>
          </p:nvSpPr>
          <p:spPr bwMode="auto">
            <a:xfrm>
              <a:off x="6788831" y="5853985"/>
              <a:ext cx="9251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000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39%</a:t>
              </a:r>
            </a:p>
          </p:txBody>
        </p:sp>
        <p:sp>
          <p:nvSpPr>
            <p:cNvPr id="60" name="Text Box 10"/>
            <p:cNvSpPr txBox="1">
              <a:spLocks noChangeArrowheads="1"/>
            </p:cNvSpPr>
            <p:nvPr/>
          </p:nvSpPr>
          <p:spPr bwMode="auto">
            <a:xfrm>
              <a:off x="8481106" y="5865738"/>
              <a:ext cx="158666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其他方面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51480" y="1792705"/>
            <a:ext cx="2641599" cy="1923915"/>
            <a:chOff x="2851480" y="1792705"/>
            <a:chExt cx="2641599" cy="1923915"/>
          </a:xfrm>
        </p:grpSpPr>
        <p:sp>
          <p:nvSpPr>
            <p:cNvPr id="66" name="矩形 65"/>
            <p:cNvSpPr/>
            <p:nvPr/>
          </p:nvSpPr>
          <p:spPr>
            <a:xfrm>
              <a:off x="3998477" y="1792705"/>
              <a:ext cx="1494602" cy="1184265"/>
            </a:xfrm>
            <a:prstGeom prst="rect">
              <a:avLst/>
            </a:prstGeom>
            <a:solidFill>
              <a:srgbClr val="FA921C"/>
            </a:solidFill>
            <a:ln w="1143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</a:rPr>
                <a:t>机会</a:t>
              </a:r>
            </a:p>
          </p:txBody>
        </p:sp>
        <p:sp>
          <p:nvSpPr>
            <p:cNvPr id="64" name="Text Box 10"/>
            <p:cNvSpPr txBox="1">
              <a:spLocks noChangeArrowheads="1"/>
            </p:cNvSpPr>
            <p:nvPr/>
          </p:nvSpPr>
          <p:spPr bwMode="auto">
            <a:xfrm>
              <a:off x="2851480" y="3054900"/>
              <a:ext cx="2641599" cy="66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8232"/>
              <a:r>
                <a:rPr lang="en-US" altLang="zh-CN" sz="2400" dirty="0">
                  <a:solidFill>
                    <a:srgbClr val="FA921C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altLang="zh-CN" sz="4000" dirty="0">
                  <a:solidFill>
                    <a:srgbClr val="FA921C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O</a:t>
              </a:r>
              <a:r>
                <a:rPr lang="en-US" altLang="zh-CN" sz="2400" dirty="0">
                  <a:solidFill>
                    <a:srgbClr val="FA921C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pportunities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711621" y="1792705"/>
            <a:ext cx="2768600" cy="1915684"/>
            <a:chOff x="6711621" y="1792705"/>
            <a:chExt cx="2768600" cy="1915684"/>
          </a:xfrm>
        </p:grpSpPr>
        <p:sp>
          <p:nvSpPr>
            <p:cNvPr id="72" name="矩形 71"/>
            <p:cNvSpPr/>
            <p:nvPr/>
          </p:nvSpPr>
          <p:spPr>
            <a:xfrm>
              <a:off x="6711621" y="1792705"/>
              <a:ext cx="1494602" cy="1184265"/>
            </a:xfrm>
            <a:prstGeom prst="rect">
              <a:avLst/>
            </a:prstGeom>
            <a:solidFill>
              <a:srgbClr val="01A99D"/>
            </a:solidFill>
            <a:ln w="1143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Abadi" panose="020B0604020104020204" pitchFamily="34" charset="0"/>
                  <a:ea typeface="微软雅黑" panose="020B0503020204020204" pitchFamily="34" charset="-122"/>
                </a:rPr>
                <a:t>威胁</a:t>
              </a:r>
            </a:p>
          </p:txBody>
        </p:sp>
        <p:sp>
          <p:nvSpPr>
            <p:cNvPr id="70" name="Text Box 10"/>
            <p:cNvSpPr txBox="1">
              <a:spLocks noChangeArrowheads="1"/>
            </p:cNvSpPr>
            <p:nvPr/>
          </p:nvSpPr>
          <p:spPr bwMode="auto">
            <a:xfrm>
              <a:off x="6711621" y="3046669"/>
              <a:ext cx="2768600" cy="66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altLang="zh-CN" sz="4000" dirty="0">
                  <a:solidFill>
                    <a:srgbClr val="01A99D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T</a:t>
              </a:r>
              <a:r>
                <a:rPr lang="en-US" altLang="zh-CN" sz="2400" dirty="0">
                  <a:solidFill>
                    <a:srgbClr val="01A99D"/>
                  </a:solidFill>
                  <a:latin typeface="Abadi" panose="020B0604020104020204" pitchFamily="34" charset="0"/>
                  <a:ea typeface="微软雅黑" panose="020B0503020204020204" pitchFamily="34" charset="-122"/>
                  <a:cs typeface="Open Sans" pitchFamily="34" charset="0"/>
                </a:rPr>
                <a:t>hreats</a:t>
              </a:r>
            </a:p>
          </p:txBody>
        </p:sp>
      </p:grpSp>
      <p:sp>
        <p:nvSpPr>
          <p:cNvPr id="73" name="Content Placeholder 2"/>
          <p:cNvSpPr txBox="1">
            <a:spLocks/>
          </p:cNvSpPr>
          <p:nvPr/>
        </p:nvSpPr>
        <p:spPr>
          <a:xfrm>
            <a:off x="591576" y="3905738"/>
            <a:ext cx="5013803" cy="75264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标题数字等都可以通过点击和重新输入进行更改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顶部“开始”面板中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可以对字体、字号、颜色、行距等进行修改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建议正文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10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1.3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倍字间距</a:t>
            </a: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6577258" y="3914791"/>
            <a:ext cx="5013803" cy="75264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标题数字等都可以通过点击和重新输入进行更改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顶部“开始”面板中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可以对字体、字号、颜色、行距等进行修改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建议正文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10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号字，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1.3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倍字间距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6096000" y="1317458"/>
            <a:ext cx="0" cy="530592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D"/>
          <p:cNvSpPr/>
          <p:nvPr/>
        </p:nvSpPr>
        <p:spPr>
          <a:xfrm>
            <a:off x="12453257" y="7068457"/>
            <a:ext cx="72572" cy="72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91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3" grpId="0"/>
      <p:bldP spid="74" grpId="0"/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842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3f5449d639590d3c351d22c35db334616fad7"/>
  <p:tag name="ISPRING_RESOURCE_PATHS_HASH_PRESENTER" val="b0617f9b67814c89d0d5dc9ff089a3296e522636"/>
  <p:tag name="ISPRING_ULTRA_SCORM_COURSE_ID" val="34C8ABFC-EE97-4A7A-8A5B-A4DE5A43B7F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WD3khS8+efTQQAANgQAAAdAAAAdW5pdmVyc2FsL2NvbW1vbl9tZXNzYWdlcy5sbmetWOtu2zYU/l+g70AIKLABW9oOaFEMiQNaYmwisuRKdJzsAoGRGJuoJGa6uM1+7Wn2YHuSHVKyY6ctJCUBbMOk/H3n8Nzp49MvWYo2oiilyk+st0dvLCTyWCUyX51YC3b28wcLlRXPE56qXJxYubLQ6ejli+OU56uarwR8f/kCoeNMlCUsy5Fe3a+RTE6s+Tiy/dkce1eR60/8aEwn1shW2S3P75CrVuqP4odf3n/48vbd+x+PX7fIPkThDLvuIRUyTO/e9CDyWOC7EbARN/LIJbNG+nMYzl8wl3rEGrVfhqHnAbmwRvqzE7cIAuKxKHSpQyIaRp7PjC1cwohjja5UjdZ8I1Cl0EaKz6haC/BkJQuBylQm5kGsYCOvRZcwx59h6kUBCVlAbUZ9zxqFqijufjK0vK7WqgBxJUpkya9TkRiZEDPm+W0hShDNK4gpBK9qLeGXKuMyP+oUHeAl9SYR8303jIjnbHesEckT5BRcixnIEuCQBEBQ8FIUj8BGJsoMHOE0HcYwpZOpC2+mVZjK1TqFdzVUjzkBH8xF3oWCGCEBRFcYLv3A0UYDUYijW16Wn1WRHMTHvqO6iKln+xCCNtsjZ5pjSww+llA5ikLEVRfZjIQhnpBo7F9CIEPe+UMQ/jmk2/kQxBUJIUVI2IXx8AWdYB3wOsW28b/Nr5jrcE7vEI9jwGnzbaSqS9jRJoUsMJlWHg0TE5KPC3Abxe530rhhBeua1UpuBOhRJKLoFASVxSaOjqKPC/pbdIapS5wIwsrxlxEzJU9LzPgdylWFeLLheSzQtYh5DbF+B88SmZhn2s9G/l+1/Bvxqq0qr9qC5Dnk8tVQfQ5q2DfUqkvQqapEdlt1idYGa9V/jBY6pr+rQp+jP05+aBMPB9R/Hs+UMqvTpuo+2T87zYb6qFOJJ1qqv7eeW5Owqa1jCgVrLFV/BIFuqvsHNMC0P4p6ZyBo3pRoqOE0vxkg0/NbAk+hx3JcgKkOVLgAEw7AL8k4pAxmo6W4LmXVOXaYbGwc9G3XxjDnpaIS98l4LW4UTDip4Jtm+oAuZDzd6dC94eagVTDKXFDZA8JVEzxAmcoM9E96cC5mZGuBpsAfnGSp6jQxyZvKT6bIg23rTHw9Nt0UKjO7KS+3wds0mdOnaNEcLmiEzge0/13+9fbPXvo93kshwYE9jWzs2UQP+jpX054gSAFtCpeFkYvHGg65kPEqXkMzvVF1nvQkamZ1h5xhIGvPHApexOv//vm3J8cDTZpd1O7+OogEEltXQbIj+91TlSj/7CJheHyIM4s+qPZus8X1vOowClH4LHcI3rSWTGWwddQtF4K8dRpmDNvTGeQBDIBDgDMcnEMJM8P3MKSx6jDI7hI5BPSwU3Ri4SiMziPsOObyDNmUyvhT0wQTuCLE7S06hVt0XzJ7ij0onA/4RCKrgYSm12zLCmRus77P283XrWe3Ks1/EMev9/6S+B9QSwMEFAACAAgAlYPeSN0WzyJdAwAAiA0AACcAAAB1bml2ZXJzYWwvZmxhc2hfcHVibGlzaGluZ19zZXR0aW5ncy54bWzVV19vGjkQf+dTWD71sWySpn8uAqIqWXSohCCg1/QpMuuBteK192wvlD7dp7kP1k/S8RrIcknTTVqkVigCj2d+83/GaZ1+yiRZgLFCqzY9bB5QAirRXKh5m76fdJ+/ocQ6pjiTWkGbKk3JaafRyoupFDYdg3PIagnCKHuSuzZNnctPomi5XDaFzY2/1bJwiG+bic6i3IAF5cBEuWQr/HKrHCxdI9QAwL9Mq7VYp9EgpBWQLjQvJBDB0XIlvFNMdiWzKY0C25QlN3OjC8XPtNSGmPm0Tf84euU/G54AdS4yUD4mtoNET3YnjHPhrWByLD4DSUHMUzT38OCYkqXgLm3To2MPg+zRXZgSPPjOPMyZxiAot8bPwDHOHAvHoNDADAxmA2zHmQIQdIdW4XTwyW0JgcRXimUimeAN8aFq0/PJ9SjuxqN4cBZfvx/1g6m1JSa9ST+uJfPXx2E86vcG764nl5f9SW94K1X6ULG2Fe063sIA6cJU3WPOsSTFOLpNGKqUDddMq50I+DOZaom1MGPSApZ1NgU+YBlUqmN8I1QXOQ8pmaEfctWmb41gkhLhmBTJVtgWU+uEK6uwW+UkiIXtAuRiTG/Vh+AkKTMWqmZtbqwvgaTzQReSk5UuiBQ3QJwm6H6R4a8USLVWyMzorKRiOTtipUCNCwFL4KdlSNeA31L0EVVkBUpi7+QSXNDwTyE+kynMtEFcYAvsNKQLG/CbjwLOmbW3oGxj47Nxv3ceX/cG5/HVM+8g4wuG1fs4cEw4ZLnbCz5bEaXdRg7DkbDCQpkULnh5V8e35tPTYEVWyJDmn52MCvQeU7IfLY9JzHctqK02ZYuyEX1zldDYggJTEjDxIsFxIdR6GtcATJgiWskVYQlONevbeiF0YZESGjhA26dbGOSJUOVpjqMNNRoOphbkweHRi+OXr16/+fOkGX3597/nDwqt5/1QMq8uDPyzB7dEbcn/baTvyD2wY7Z75u78bUV+L9y/Jvxu+SW3xHAU/10nk4P4alKriOJxLbjLOlyX7+pwjcJaG1ZWWi0TcAzOQ1vjIJQiEw74zyzqJ5TJD70mQo3tp0z26POPtMZv43I4bd+lOw/RVnTvy93fZEKJDAPhh/D2ud95eXyAT9t7rxoNRNv976nT+ApQSwMEFAACAAgAlYPeSGAxpKarAgAAVAoAACEAAAB1bml2ZXJzYWwvZmxhc2hfc2tpbl9zZXR0aW5ncy54bWyVVsFu2zAMve8rguweA23RrYAbYMkyoEC3FmuRu2wzthBZMiQ6Xf5+oi3PUhLPTogAJfkeRVEk09jsuVx+ms3iVAml3wCRy9yQpbPNePY4T2pEJRepkggSF1Lpkon58vOP5hNHDXKMpQ6gp3J2LIX+mLt7kikUd8bDmmSIkKqyYvL4rHK1SFi6z7WqZWZpt3ckQ7TiWIEWXO5HLyG4wSeEMsjp9gvJNEqlwRiglO43JKMswRIQ0yp8wumPuop24IZjQ1vdkQzRKpZDWOSbe5JhvLTRryYg/EEL3axIBqGCHUFfFVxVdXVNj1Ra5VTQk0MeSEY5QrHMjp8lfF2TjBLoQnTQ6OO58ny/IfFA7k9/7mMaV63EK9X1ZCHQoycClqhriKNOa32mUB8vNdr5gOWOCWMBvqkHvdqkX1ltujChrcf9hg8uMz+Ws/SQrRJ1Ces2YS9caO/x6/Wq2RV+0H82L0MNB2f0UuyNPfKXresZ0jP2yDfBM3iR4niewamrJXWPvGLuOf9ff+sFyayaOW+ndV466ZlG1/hnO0sHKlUGS0P5vPMS6OHiqLG1OUVnScWSHXjOkCv5k3DJsbmNiaMTh2u2y60VI0cBlzquydHu6SBn0scbsv1Z6O/W6jO0W/xxzhBZWpT2Z8nMZ45nx8SGmUeXGbQnLRz0k9wpj9MkNkQqmd6DfldKmKkUqRAmg1U7XUPwOPKKEEeXqxy7IJfKL+syAb2xr8bBuCqHthZX8LwQ9otbDh+QhYQBZ8vEwoaTjIsO7RlcCwDTadHNV6u0nrIWyAUcoJt9z9BceOhmsbE9OtRu3/AZdug3nLNM6ki3KvpW8XGh4wJha/NS4dLxHWHTu8Bh1yNLTHOzYPC7LdxHDvZyt82o9fxF1uiuk4LA1n9eQWuk/yb/AlBLAwQUAAIACACVg95IQMMREC8DAACZDAAAJgAAAHVuaXZlcnNhbC9odG1sX3B1Ymxpc2hpbmdfc2V0dGluZ3MueG1szVfNThsxEL7nKSxXHMkCpbRFSVAFi4hIQxTSFk7IWU+yFl57a3sT0lOfpg/WJ+l4nUDS0rAgqKoIJTue+ebn88wsjYObTJIJGCu0atLt+hYloBLNhRo36afB8eY7SqxjijOpFTSp0pQctGqNvBhKYdNzcA5VLUEYZfdz16Spc/l+FE2n07qwufGnWhYO8W090VmUG7CgHJgol2yGX26Wg6VzhAoA+JdpNTdr1WqENALSR80LCURwjFwJnxSTJy6TNApaQ5Zcj40uFD/UUhtixsMmfbWz5z8LnYB0JDJQviS2hUIvdvuMc+GDYPJcfAOSghinGO321i4lU8Fd2qQ7ux4G1aM/YUrwkDrzMIcaa6DcHD8DxzhzLDwGhwZGYJAMsC1nCkDQFdmSpoMbdysIIj5TLBPJAE+Ir1STHg2u+vFx3I+7h/HVp34nhFrZYtAedOJKNieXvbjfaXdPrwZnZ51Bu3dnVeawFG0jWk28gQXShVlOjznHkhTr6BZlWJYstEZarVTAP5OhlngVRkxaoGSEgcpZk34wgklKhGNSJLenjpkxuGMhMQVvu10fKUfvAEO6ScqMhWVHixPrSU1aX3QhOZnpgkhxDcRpggkVGf5KgSyzT0ZGZ6VUMuuIlYIDmQiYAj8oizQH/JujS3SRFWiJzZBLcMHD10J8I0MYaYO4wCbYOigXNuDXHwWcM2vvQNkixo3zTvsovmp3j+KLDZ8g4xOG9/Fx4EghZLl7EXw2I0q7hR2WI2GFhZIULnh5ViW3+tNpsCIrZKD5uclYgn5BSl7Gy2OIeTCCym5TNikb0TdXCY0tKJCSgIkHCba7UPP5WgEwYYpoJWeEJTinrG/ridCFRUlo4ABtnx5hsCdClU9j3GTo0XAwlSC3tnde777Ze/vu/X49+vn9x+Zao/kE70nm3YURfrh27le2/G3HPGC3Zmvcbo4/528j8tP6/sHvt8U/mvu9fvy5Cjfd+GJQ6VrE55XgzqponZ1W0eqHRdVbWlKVQsDBNg6NiqNNikw44M95TZ9A/PqNH67FMxH/glmsvb7/bxLh6fb9buWFrhHd+wZcQ/nqvxOt2i9QSwMEFAACAAgAlYPeSEJVCJSHAQAADwYAAB8AAAB1bml2ZXJzYWwvaHRtbF9za2luX3NldHRpbmdzLmpzjZTBbsIwDIbvPEWVXScOgNjYEcakSRwmbbdph1BMqUiTKEk7OsS7r24HNMEd9L807pffjqt434uqh8Useor29Xu9fvPXdQww5kwO935cYHzNhQ0/ZPiBWZGu4CPNQKQSWIAUR89T+HAmGmc/I5O16bJ8R1vb8mOKqINpwsIQMUttLgjwm4jtqM0/p2Cvda7mTK1OL3PnlOzHSjqQri+VyXjNsLuX+mkfMYBVAeYKuuYxeKajMaqLPDtOZqg2F6tMc1kuVKL6Sx5vE6NyuWro4QjVpjelBlP98m1XgSK17tVBFiYePqC6SW3AWvjLO56jSFjwJYh/WxSgnvFVukht6o70dIRq05oncNGlwRjlY7LyupVzsHMNMZ+iPELwEswtVkrn+oYfqI1KsCOXlhMUiQrFV6lMGu5xhiI5LBZtu3p9PujzAMW8K6SCK7QhrmTWNTqoex/EnDeUjlltkHVBXXpqFpJ5FRHTnTPocoy4cIzg+jNi3Dkeb7JqOlT1fl2rzB+/h97hF1BLAwQUAAIACACVg95I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CVg95IlBOzImkAAABuAAAAHAAAAHVuaXZlcnNhbC9sb2NhbF9zZXR0aW5ncy54bWwNzDEOgzAMQNGdU1jeKe3WgcDGVpbSA1jERZEcG5GA4PZk+8PTb/szChy8pWDq8PV4IrDO5oMuDn/TUL8RUib1JKbsUA2h76pWbCb5cs4FJliFLt4mjiUyjxSLHHYRqOFTXv/AHpuuugF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YPeSDXb2a1oAQAA8wIAACkAAAB1bml2ZXJzYWwvc2tpbl9jdXN0b21pemF0aW9uX3NldHRpbmdzLnhtbI1S22obMRB9z1eI/IAljW4LW4OuxZCHQhPyvPWqYYmjLSuFhKKPrzatcdy6tJqnmXPmDDM6fX6ckn3OZX6avg9lmtPnWMqUHvL2CqF+Px/m5dMScyx5c6rcT2mcX3bp67zWWjWXIY3DMtoVzVuMwttDSmrlVMuYYRRJ5qlXyHluG9aB68A2zFFi+81vEj91l7iPqVxW7Tdn6J8Nu5TjUnZpjK9bOGe/h843+LgM49R4eSvYGvU4tTq2BmKES+4r1QAgkOWOOFyl7KQmyGPGMVSjKFBAhHPSiUok5dCy0ImmwnwnEJOMUVepp60baW0ctVVCR4hu07zqbA3BSIwRIQSYq1xAMBg1NjQNDWo9IDgwIKo2mihAwQYTWPXOC8uRol5gXJkxgPHpuKft3p/rVP3vdY7n/IfgxS+4iK7e2lwwV79/XpZGvo1P3w5DiejLkONu/HAd7m5urn958s2/R8Zq1LbxX339A1BLAwQUAAIACACWg95IjUK2TO8KAAATIAAAFwAAAHVuaXZlcnNhbC91bml2ZXJzYWwucG5n7Zl5UJPXFsA/lApuEFoVfSwBdLQuBSmVxWBSqBZ5FWhtm4AsAhFSWRI1DUYIiVWeiCxph7GggdAZW9EGAogSQEJ4bHmakNSpKcSEBIkkj7CE8ElYsr0v2GnnzZv++f7LH7nJPV9+55577rn3nPluyaexUZs3/G0DAACbo48fPQkAjr4AsJbgvA6SqIp7cqAvB+LJqEiALfKchDqOuIiYCABooW80pb0F9defO55ABACXPtvHgU+4dwYA4Peij0Z8QU6ZGY0o3YXz6nlJWbv1KnPLMbfNgUU+EVf8o52ZklIf/b78LUVH8kvIv1Q6oS77kJ9V+viR1yve8t0T4PfvQ2NO281xJ1vawFnha9HrgMczYG+fMO9L0kVJrM5gnNIy6/3zVI0cRWc7zWoZmGriUSeJdUZPyKKe8tyYtJXer6+ZyQGRXfpBD0G5AyT2lry+lpv08XWlSR0i2GqT4LM7+zKKlvgoS0uSrT/GPkEjZynutJxyhnrnMHdR4QtP9zcdcF8DdeU3J13jGrcBtp+H3GyS49dhUPthZJFN9rafI9R+C4OcB1wucrap23XUpsbHN9L2fL0dsSN2xI7YETtiR+yIHbEjdsSO2BE7YkfsiB2xI3bEjvw/kZKoG7A6q0kTkELRD5QWLM4md61oWe6njS+GvRFEntoyZK4xPn7hans3SkBFJQ2JmVuIVn4VzzRxR/1d62xOay6vc3bPgNz6uegOvQImDgeFA9lN3LauVjqrg0fkYYxrAaDnToFBioPL3OsJWIgisAoVDBLzYdh8jFA5GWOwxkdFXa9KyT97yQl+cRX5wEAy+VsqL7S9A/Q4EVKmj/CBluWnmO4Hch03AfdoJqyaJ3tMjbD+21n/4zZmh5JldojVPcd9OkRCyNYDPxwKcOSa5gUCDU5z5pGugJUremLyUk6UUqFxJLX5JxsMTqHc8U37cAgH4KG67LkEfEBsfbHIlQRrMi1sjNHy7lHnsVc3gu7VzDgCv9wSb4g/sgcRxTIrE3OJeHWHIbkQCfmyRq7VkzewZOuAMfzQ/WWNKQxWjOanEh4Nhd3mZDRA0/Lr34o0T8adpphUcB55ZbIefrBq6IEkuMfY6E2vb+7MBYDZ38JoMNVT7fbpxrYwDJh9HMMf2+7X3+t4rWQzOLYiaaKS9GoGATnmzlsaGLA1AlK/c7vij6Fnu+Z6Nwo0aZockqcBLatp1dTRqJc88dq1pbBi1V0BHvsIVYw0SsUplFc74R2bNmPKOUqq8UJtwsW2hGT3uQqJSn8YWs6AqipxfDISzdkM9IyGLhDCC5IaKwYUWQxinkx5Yk+k59IIH5mnN+to1tHEbqqws3VI23n5YoM33RUsJ1BU4wG0ZcGEKvuRKa2KLsldC5wLwYNToZq37n6EWnlGVyRaanUUzTcZ4BWdK22pr1RXqCsYThEvTcbRVhQk4aIxdzBp+ACjqVjAbj28DVozdtBihuE8TZoHx6HU4lY4qLmZgOQTupVwfuAwokoMas3Bxd4T8Tl4cBnm1y+qRy7cF3ASPBHdloWm03IezTqOQxl3xFXrqIuP3U8v9bq39yabYsckqvMZFl/TIs9qnt05Zbb6T/PYDXgP4LKMIV4Tf8Taeb+4PNcPKV4LD7aYNKjTBUdAv98OKJmfiBwpskzTDIH2uIvCGINjSeGQv5NwHkbYwbRUmtTQK88Szq//ICizjmOu9QnEIrwx5R3cBM1nR7Saj67DEOA3leAOaE2gCf860EQzT30Cml8ujeqoF/WNhMLssCcTes5tMviDRDWxncVXqX8+366wTD3VtjkA7bUaZgF+WT61PaitRF+91MzLKYUZS/SOVyE1p6uqCPrUQUu+i/mlK609CUf7/p85CGxkP3WUccqrEorqYengtDJP2ufX30bJkGUaCiL7t6W5YAV5lKbDefR0ajCa/2of5MJilOllKeQXnU6hRahsJhp3NxKlVBNYZ+1a0mJ4K90L5Pcbdo+Gf7VADhvU6ts7snIEmNOY1aiZkQ8Q+qrPhzooRLHVOoxbusnA4XEhX1WL27P8uLVeza4uiXPx3BjVbjT/DLRNSAasTBNVAsMiKmQrxfxzNfsiheJBbXXSsaKR5V+Kka9n37MQGnY3qs4J77/LWiCbGv9q5AbmRa/swRPf494Pb2s/2CQXz5t3Xdr9THWudiYfjUXpFSLmCDIunfEjvPuY6u7vo2cKu0WFDDMjyN17m68LP+34SK+gzHxra0H9DRiWdILtFzl9HWatQ1fivR/md3liF8jypENtE6ym/asbLw8tflyx0NxSeG88OFqxprfsVo1YEzGtPNWcjKyc5JoTXBK7qptkiYHqmQ2yeWxjxRNoM00Jq43cmcVpDbQWVBR/etjSaYCcNmHM8HAb57nwY6pGB7NoBjSBXy2+HFrz0JvqX8TBhkv/0oiUwgXJBLEJKxypW98S8zBEtusS4k4a41t4bDsuKeQ7BS1VZUCX9Sl9zpdJAqXQ+VW7Q0bNqcMG0pgtXowZsXEGvTtVOLJGZAEPBsv03CnnQJQHC3thq1s6jipRa6/upVmNSl5IWq3OlU85OBHCWx5y2t0WHvbfFrkMy2jJCaPBAMABfwooPLsaquzbAPzj6y3c8vE5DlZ+xo+LujOeRvis/f6flkyLz1SfP1FUHfRhprDTuPSAuzWD+POfJmgq60yvJpyyPRHqLXVw05iTYL0/nQO3LvEF0SHWzy03RI1kApaXYwQNpAySDADkCm7B4vdiHj5r8Mt3xr4sGlH8PRALBWA810s118kJ8sn0ZMacb5DoR1YNMBq7zFlDO4rd0nl0RskmIkUdXzbz3n4ZNa5Hyi6o8YPisV9LTooqCp17Rqe+/gY+MjXYgJA1sDeS+Vr90kHQ9RX6CkYAz1uOX517SMAJruFFtkCTGhJYqWSl95z4GVfbp0wNBBs7KKXvgOa+aQ4jejlvOTiC9gVL1cJ5oT5M5LnQ+V3vYf2VovTqCRnS8zZJXS1cJJahh1tpG5/mUQgeZ4LB1rl7AegbMCckeEucRA3uj6POV14kFB5RUI0zAlLmqDSTlNyDQNP5LOHesyD9VZa0TDKBXXVJ+erZ4Tkt//08XzSB4gD6QAwl1W38avOLupslG6ATVGkxcAIUFHBIEC2mCnEfCmXBmV4Oa9ic/HBm7+oZhAjoXhqfvzQSluhVbEuV0z9VpZzyLma87cueK4mjjI9P1td1myS1BUTpgcTctV3KP9Pjm2ycrskibbLlKNZy7naOWRjqtia0A0o/W94knXz1LRx+YRkWd1sSaFseNrPQIJ0IDL0Gpdokfd1z+eCqGQXgLYClOaP56pHVltmfbQzoapZbsSWwnidDxkE0/cnjr2WLdx2AczXjYQpV6pv8P5SMHEYejgy/Xz9KvrkFGVqPzCCwC/CrDqoRrcaMWDRAWdebxVvMrJW0adItFRij+V5FBSwua2Z+315Ks9qMrV+Ky2KD/grGOqBHLzKDvvj36eGaoMhYfbrymdt4tMkX3LcXKnfOCjdGarb74Q/Tw4dhQcavb7gbIUWqL5q+Yl7BRENFWOxU9O2div4W8F/WRTNqcOcxW0l2GZrD/1RuZO1NTEqCv03Svv9XOLOTZrVcsFVzPcm3LHPPEwncR0l/3E2T9Er9oAfhAGb1742TLkH+O/vLbPXdm+vt1QvvLnffTJOeTusimxeGqzxscvnz1/+Y3GT1cHe3Onz37AHWU5rDt6mIPhZ7lB2ZeuU/UEsDBBQAAgAIAJaD3khooHo6TQAAAGsAAAAbAAAAdW5pdmVyc2FsL3VuaXZlcnNhbC5wbmcueG1ss7GvyM1RKEstKs7Mz7NVMtQzULK34+WyKShKLctMLVeoAIoZ6RlAgJJCpa2SCRK3PDOlJAOowsDYGCGYkZqZnlFiq2RubgoX1AeaCQBQSwECAAAUAAIACACVg95IUvPnn00EAADYEAAAHQAAAAAAAAABAAAAAAAAAAAAdW5pdmVyc2FsL2NvbW1vbl9tZXNzYWdlcy5sbmdQSwECAAAUAAIACACVg95I3RbPIl0DAACIDQAAJwAAAAAAAAABAAAAAACIBAAAdW5pdmVyc2FsL2ZsYXNoX3B1Ymxpc2hpbmdfc2V0dGluZ3MueG1sUEsBAgAAFAACAAgAlYPeSGAxpKarAgAAVAoAACEAAAAAAAAAAQAAAAAAKggAAHVuaXZlcnNhbC9mbGFzaF9za2luX3NldHRpbmdzLnhtbFBLAQIAABQAAgAIAJWD3khAwxEQLwMAAJkMAAAmAAAAAAAAAAEAAAAAABQLAAB1bml2ZXJzYWwvaHRtbF9wdWJsaXNoaW5nX3NldHRpbmdzLnhtbFBLAQIAABQAAgAIAJWD3khCVQiUhwEAAA8GAAAfAAAAAAAAAAEAAAAAAIcOAAB1bml2ZXJzYWwvaHRtbF9za2luX3NldHRpbmdzLmpzUEsBAgAAFAACAAgAlYPeSD08L9HBAAAA5QEAABoAAAAAAAAAAQAAAAAASxAAAHVuaXZlcnNhbC9pMThuX3ByZXNldHMueG1sUEsBAgAAFAACAAgAlYPeSJQTsyJpAAAAbgAAABwAAAAAAAAAAQAAAAAARBEAAHVuaXZlcnNhbC9sb2NhbF9zZXR0aW5ncy54bWxQSwECAAAUAAIACABElFdHI7RO+/sCAACwCAAAFAAAAAAAAAABAAAAAADnEQAAdW5pdmVyc2FsL3BsYXllci54bWxQSwECAAAUAAIACACVg95INdvZrWgBAADzAgAAKQAAAAAAAAABAAAAAAAUFQAAdW5pdmVyc2FsL3NraW5fY3VzdG9taXphdGlvbl9zZXR0aW5ncy54bWxQSwECAAAUAAIACACWg95IjUK2TO8KAAATIAAAFwAAAAAAAAAAAAAAAADDFgAAdW5pdmVyc2FsL3VuaXZlcnNhbC5wbmdQSwECAAAUAAIACACWg95IaKB6Ok0AAABrAAAAGwAAAAAAAAABAAAAAADnIQAAdW5pdmVyc2FsL3VuaXZlcnNhbC5wbmcueG1sUEsFBgAAAAALAAsASQMAAG0iAAAAAA=="/>
  <p:tag name="ISPRING_PRESENTATION_TITLE" val="PPT_08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>
            <a:lumMod val="75000"/>
            <a:lumOff val="25000"/>
          </a:schemeClr>
        </a:solidFill>
        <a:ln>
          <a:noFill/>
        </a:ln>
      </a:spPr>
      <a:bodyPr rtlCol="0" anchor="ctr"/>
      <a:lstStyle>
        <a:defPPr algn="ctr">
          <a:defRPr smtClean="0">
            <a:latin typeface="Futura Md BT" panose="020B0602020204020303" pitchFamily="34" charset="0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mtClean="0">
            <a:solidFill>
              <a:schemeClr val="tx1">
                <a:lumMod val="75000"/>
                <a:lumOff val="25000"/>
              </a:schemeClr>
            </a:solidFill>
            <a:latin typeface="Futura Md BT" panose="020B0602020204020303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367</Words>
  <Application>Microsoft Office PowerPoint</Application>
  <PresentationFormat>宽屏</PresentationFormat>
  <Paragraphs>77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4" baseType="lpstr">
      <vt:lpstr>Abadi</vt:lpstr>
      <vt:lpstr>Meiryo</vt:lpstr>
      <vt:lpstr>宋体</vt:lpstr>
      <vt:lpstr>微软雅黑</vt:lpstr>
      <vt:lpstr>微软雅黑 Light</vt:lpstr>
      <vt:lpstr>Arial</vt:lpstr>
      <vt:lpstr>Calibri</vt:lpstr>
      <vt:lpstr>Calibri Light</vt:lpstr>
      <vt:lpstr>Open Sans</vt:lpstr>
      <vt:lpstr>Office 主题</vt:lpstr>
      <vt:lpstr>Office Theme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</cp:revision>
  <dcterms:created xsi:type="dcterms:W3CDTF">2015-10-27T06:10:52Z</dcterms:created>
  <dcterms:modified xsi:type="dcterms:W3CDTF">2021-07-18T14:48:27Z</dcterms:modified>
</cp:coreProperties>
</file>