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sldIdLst>
    <p:sldId id="265" r:id="rId3"/>
    <p:sldId id="332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5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B0"/>
    <a:srgbClr val="03A9F3"/>
    <a:srgbClr val="EA0000"/>
    <a:srgbClr val="7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  <p:guide pos="5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6A364-F56D-418B-92EA-B8A9C286C719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F41D1-EB0D-4857-8E93-8C1C831E6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1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03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6663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7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8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218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755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2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622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454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4058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9418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76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520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91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1725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829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6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0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3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72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4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5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90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F190-E6C3-4F71-9AD4-820770AEF1A8}" type="datetimeFigureOut">
              <a:rPr lang="zh-CN" altLang="en-US" smtClean="0"/>
              <a:t>2016/5/18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84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14999" y="3019059"/>
            <a:ext cx="7719401" cy="0"/>
            <a:chOff x="814999" y="3019059"/>
            <a:chExt cx="7719401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814999" y="3019059"/>
              <a:ext cx="3062193" cy="0"/>
            </a:xfrm>
            <a:prstGeom prst="line">
              <a:avLst/>
            </a:prstGeom>
            <a:ln w="76200">
              <a:solidFill>
                <a:srgbClr val="0067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784843" y="3019059"/>
              <a:ext cx="4749557" cy="0"/>
            </a:xfrm>
            <a:prstGeom prst="line">
              <a:avLst/>
            </a:prstGeom>
            <a:ln w="76200">
              <a:solidFill>
                <a:srgbClr val="0067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椭圆 34"/>
          <p:cNvSpPr/>
          <p:nvPr/>
        </p:nvSpPr>
        <p:spPr>
          <a:xfrm>
            <a:off x="689744" y="2578761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67B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3" hidden="1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发现问题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是解决问题的先决条件，但仅仅满足有提出问题是不够的，提出问题的目的是为了有效</a:t>
            </a:r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解决问题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。</a:t>
            </a:r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人</a:t>
            </a:r>
            <a:endParaRPr lang="en-US" altLang="zh-CN" sz="1200" dirty="0" smtClean="0">
              <a:latin typeface="Arial" panose="020B0604020202020204" pitchFamily="34" charset="0"/>
              <a:ea typeface="微软雅黑" panose="020B0503020204020204" pitchFamily="34" charset="-122"/>
              <a:cs typeface="方正兰亭细黑_GBK_M" pitchFamily="2" charset="2"/>
              <a:sym typeface="Arial" panose="020B0604020202020204" pitchFamily="34" charset="0"/>
            </a:endParaRPr>
          </a:p>
          <a:p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生就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是解决一系列问题的过程。个体克服生活、学习、实践中新的矛盾时的复杂心理活动</a:t>
            </a:r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，其中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主要是思维</a:t>
            </a:r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活</a:t>
            </a:r>
            <a:endParaRPr lang="en-US" altLang="zh-CN" sz="1200" dirty="0" smtClean="0">
              <a:latin typeface="Arial" panose="020B0604020202020204" pitchFamily="34" charset="0"/>
              <a:ea typeface="微软雅黑" panose="020B0503020204020204" pitchFamily="34" charset="-122"/>
              <a:cs typeface="方正兰亭细黑_GBK_M" pitchFamily="2" charset="2"/>
              <a:sym typeface="Arial" panose="020B0604020202020204" pitchFamily="34" charset="0"/>
            </a:endParaRPr>
          </a:p>
          <a:p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动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方正兰亭细黑_GBK_M" pitchFamily="2" charset="2"/>
                <a:sym typeface="Arial" panose="020B0604020202020204" pitchFamily="34" charset="0"/>
              </a:rPr>
              <a:t>。教育心理学着重研究学生学习知识、应用知识中的问题解决。</a:t>
            </a:r>
            <a:endParaRPr lang="en-US" altLang="zh-CN" sz="1200" dirty="0" smtClean="0">
              <a:latin typeface="Arial" panose="020B0604020202020204" pitchFamily="34" charset="0"/>
              <a:ea typeface="微软雅黑" panose="020B0503020204020204" pitchFamily="34" charset="-122"/>
              <a:cs typeface="方正兰亭细黑_GBK_M" pitchFamily="2" charset="2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02792" y="2846048"/>
            <a:ext cx="5036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88194" y="3556349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</a:t>
            </a:r>
          </a:p>
        </p:txBody>
      </p:sp>
      <p:sp>
        <p:nvSpPr>
          <p:cNvPr id="65" name="矩形 64"/>
          <p:cNvSpPr/>
          <p:nvPr/>
        </p:nvSpPr>
        <p:spPr>
          <a:xfrm>
            <a:off x="7808791" y="3542060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</a:t>
            </a:r>
          </a:p>
        </p:txBody>
      </p:sp>
      <p:sp>
        <p:nvSpPr>
          <p:cNvPr id="66" name="矩形 65"/>
          <p:cNvSpPr/>
          <p:nvPr/>
        </p:nvSpPr>
        <p:spPr>
          <a:xfrm>
            <a:off x="5731328" y="3556349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</a:t>
            </a:r>
          </a:p>
        </p:txBody>
      </p:sp>
      <p:sp>
        <p:nvSpPr>
          <p:cNvPr id="67" name="矩形 66"/>
          <p:cNvSpPr/>
          <p:nvPr/>
        </p:nvSpPr>
        <p:spPr>
          <a:xfrm>
            <a:off x="517293" y="1527524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</a:t>
            </a:r>
          </a:p>
        </p:txBody>
      </p:sp>
      <p:sp>
        <p:nvSpPr>
          <p:cNvPr id="68" name="矩形 67"/>
          <p:cNvSpPr/>
          <p:nvPr/>
        </p:nvSpPr>
        <p:spPr>
          <a:xfrm>
            <a:off x="4660763" y="1513235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</a:t>
            </a:r>
          </a:p>
        </p:txBody>
      </p:sp>
      <p:sp>
        <p:nvSpPr>
          <p:cNvPr id="69" name="矩形 68"/>
          <p:cNvSpPr/>
          <p:nvPr/>
        </p:nvSpPr>
        <p:spPr>
          <a:xfrm>
            <a:off x="2560427" y="1527524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</a:t>
            </a:r>
          </a:p>
        </p:txBody>
      </p:sp>
      <p:sp>
        <p:nvSpPr>
          <p:cNvPr id="70" name="矩形 69"/>
          <p:cNvSpPr/>
          <p:nvPr/>
        </p:nvSpPr>
        <p:spPr>
          <a:xfrm>
            <a:off x="1590334" y="3557492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</a:t>
            </a:r>
          </a:p>
        </p:txBody>
      </p:sp>
      <p:sp>
        <p:nvSpPr>
          <p:cNvPr id="71" name="矩形 70"/>
          <p:cNvSpPr/>
          <p:nvPr/>
        </p:nvSpPr>
        <p:spPr>
          <a:xfrm>
            <a:off x="6751479" y="1528665"/>
            <a:ext cx="90836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</a:t>
            </a:r>
          </a:p>
        </p:txBody>
      </p:sp>
      <p:sp>
        <p:nvSpPr>
          <p:cNvPr id="51" name="椭圆 34"/>
          <p:cNvSpPr/>
          <p:nvPr/>
        </p:nvSpPr>
        <p:spPr>
          <a:xfrm>
            <a:off x="2727445" y="2560543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67B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椭圆 34"/>
          <p:cNvSpPr/>
          <p:nvPr/>
        </p:nvSpPr>
        <p:spPr>
          <a:xfrm>
            <a:off x="4827781" y="2618451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67B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椭圆 34"/>
          <p:cNvSpPr/>
          <p:nvPr/>
        </p:nvSpPr>
        <p:spPr>
          <a:xfrm>
            <a:off x="6918497" y="2662507"/>
            <a:ext cx="574328" cy="73861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67B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 rot="10800000">
            <a:off x="3802426" y="2737005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rot="10800000">
            <a:off x="5842648" y="2760028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 rot="10800000">
            <a:off x="7919504" y="2626386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2729045" y="2851264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853140" y="2875725"/>
            <a:ext cx="583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r>
              <a:rPr lang="zh-CN" altLang="en-US" sz="2000" dirty="0" smtClean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sz="20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848686" y="2851264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56485" y="2866005"/>
            <a:ext cx="583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000" dirty="0" smtClean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sz="20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939402" y="2908639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932118" y="2767259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11</a:t>
            </a:r>
            <a:r>
              <a:rPr lang="zh-CN" altLang="en-US" sz="2000" dirty="0" smtClean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sz="20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 rot="10800000">
            <a:off x="1712150" y="2691082"/>
            <a:ext cx="633946" cy="82364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779506" y="2824616"/>
            <a:ext cx="583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2000" dirty="0" smtClean="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endParaRPr lang="zh-CN" altLang="en-US" sz="2000" dirty="0">
              <a:solidFill>
                <a:srgbClr val="03A9F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909012" y="158706"/>
            <a:ext cx="2133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 smtClean="0">
                <a:solidFill>
                  <a:srgbClr val="0067B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1600" spc="300" dirty="0">
              <a:solidFill>
                <a:srgbClr val="0067B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直角三角形 72"/>
          <p:cNvSpPr>
            <a:spLocks noChangeArrowheads="1"/>
          </p:cNvSpPr>
          <p:nvPr/>
        </p:nvSpPr>
        <p:spPr bwMode="auto">
          <a:xfrm rot="5400000">
            <a:off x="-793" y="-2382"/>
            <a:ext cx="889000" cy="893763"/>
          </a:xfrm>
          <a:prstGeom prst="rtTriangle">
            <a:avLst/>
          </a:prstGeom>
          <a:solidFill>
            <a:srgbClr val="EE40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直角三角形 73"/>
          <p:cNvSpPr>
            <a:spLocks noChangeArrowheads="1"/>
          </p:cNvSpPr>
          <p:nvPr/>
        </p:nvSpPr>
        <p:spPr bwMode="auto">
          <a:xfrm rot="5400000">
            <a:off x="0" y="0"/>
            <a:ext cx="730250" cy="730250"/>
          </a:xfrm>
          <a:prstGeom prst="rtTriangl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直角三角形 74"/>
          <p:cNvSpPr>
            <a:spLocks noChangeArrowheads="1"/>
          </p:cNvSpPr>
          <p:nvPr/>
        </p:nvSpPr>
        <p:spPr bwMode="auto">
          <a:xfrm rot="5400000">
            <a:off x="104775" y="104775"/>
            <a:ext cx="525463" cy="525463"/>
          </a:xfrm>
          <a:prstGeom prst="rtTriangle">
            <a:avLst/>
          </a:prstGeom>
          <a:solidFill>
            <a:srgbClr val="FBB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矩形 75"/>
          <p:cNvSpPr>
            <a:spLocks noChangeArrowheads="1"/>
          </p:cNvSpPr>
          <p:nvPr/>
        </p:nvSpPr>
        <p:spPr bwMode="auto">
          <a:xfrm rot="2700000">
            <a:off x="350044" y="29369"/>
            <a:ext cx="112713" cy="746125"/>
          </a:xfrm>
          <a:prstGeom prst="rect">
            <a:avLst/>
          </a:prstGeom>
          <a:solidFill>
            <a:srgbClr val="E7A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148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24" grpId="0"/>
          <p:bldP spid="61" grpId="0"/>
          <p:bldP spid="12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51" grpId="0" animBg="1"/>
          <p:bldP spid="52" grpId="0" animBg="1"/>
          <p:bldP spid="57" grpId="0" animBg="1"/>
          <p:bldP spid="76" grpId="0"/>
          <p:bldP spid="77" grpId="0"/>
          <p:bldP spid="78" grpId="0"/>
          <p:bldP spid="79" grpId="0"/>
          <p:bldP spid="80" grpId="0"/>
          <p:bldP spid="83" grpId="0"/>
          <p:bldP spid="11" grpId="0"/>
          <p:bldP spid="8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24" grpId="0"/>
          <p:bldP spid="61" grpId="0"/>
          <p:bldP spid="12" grpId="0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51" grpId="0" animBg="1"/>
          <p:bldP spid="52" grpId="0" animBg="1"/>
          <p:bldP spid="57" grpId="0" animBg="1"/>
          <p:bldP spid="76" grpId="0"/>
          <p:bldP spid="77" grpId="0"/>
          <p:bldP spid="78" grpId="0"/>
          <p:bldP spid="79" grpId="0"/>
          <p:bldP spid="80" grpId="0"/>
          <p:bldP spid="83" grpId="0"/>
          <p:bldP spid="11" grpId="0"/>
          <p:bldP spid="8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2052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"/>
  <p:tag name="ISPRING_RESOURCE_PATHS_HASH_PRESENTER" val="f6f5646db08adf65fdd0782471d8cdbe1f10b2a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</TotalTime>
  <Words>439</Words>
  <Application>Microsoft Office PowerPoint</Application>
  <PresentationFormat>全屏显示(16:9)</PresentationFormat>
  <Paragraphs>28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方正兰亭细黑_GBK_M</vt:lpstr>
      <vt:lpstr>Office 主题​​</vt:lpstr>
      <vt:lpstr>Office Theme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</dc:title>
  <dc:creator>User</dc:creator>
  <cp:lastModifiedBy>Administrator</cp:lastModifiedBy>
  <cp:revision>86</cp:revision>
  <dcterms:created xsi:type="dcterms:W3CDTF">2015-01-22T11:01:02Z</dcterms:created>
  <dcterms:modified xsi:type="dcterms:W3CDTF">2016-05-18T02:41:00Z</dcterms:modified>
</cp:coreProperties>
</file>