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311" r:id="rId3"/>
    <p:sldId id="282" r:id="rId4"/>
    <p:sldId id="312" r:id="rId5"/>
    <p:sldId id="283" r:id="rId6"/>
    <p:sldId id="286" r:id="rId7"/>
    <p:sldId id="317" r:id="rId8"/>
    <p:sldId id="287" r:id="rId9"/>
    <p:sldId id="288" r:id="rId10"/>
    <p:sldId id="313" r:id="rId11"/>
    <p:sldId id="289" r:id="rId12"/>
    <p:sldId id="290" r:id="rId13"/>
    <p:sldId id="291" r:id="rId14"/>
    <p:sldId id="314" r:id="rId15"/>
    <p:sldId id="292" r:id="rId16"/>
    <p:sldId id="293" r:id="rId17"/>
    <p:sldId id="316" r:id="rId18"/>
    <p:sldId id="296" r:id="rId19"/>
    <p:sldId id="297" r:id="rId20"/>
    <p:sldId id="298" r:id="rId21"/>
    <p:sldId id="299" r:id="rId22"/>
    <p:sldId id="300" r:id="rId23"/>
    <p:sldId id="301" r:id="rId24"/>
    <p:sldId id="318" r:id="rId25"/>
    <p:sldId id="319"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8B"/>
    <a:srgbClr val="00B09D"/>
    <a:srgbClr val="F05461"/>
    <a:srgbClr val="06C2C8"/>
    <a:srgbClr val="8BE4DC"/>
    <a:srgbClr val="FFFFFF"/>
    <a:srgbClr val="87C271"/>
    <a:srgbClr val="2C9A70"/>
    <a:srgbClr val="A50A20"/>
    <a:srgbClr val="509E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CF2915-13BA-429B-B834-61B89EE1ED8D}" type="datetimeFigureOut">
              <a:rPr lang="zh-CN" altLang="en-US" smtClean="0"/>
              <a:t>2021/1/18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C5D768-FE41-43FD-AE61-807F5F1E1F43}" type="slidenum">
              <a:rPr lang="zh-CN" altLang="en-US" smtClean="0"/>
              <a:t>‹#›</a:t>
            </a:fld>
            <a:endParaRPr lang="zh-CN" altLang="en-US"/>
          </a:p>
        </p:txBody>
      </p:sp>
    </p:spTree>
    <p:extLst>
      <p:ext uri="{BB962C8B-B14F-4D97-AF65-F5344CB8AC3E}">
        <p14:creationId xmlns:p14="http://schemas.microsoft.com/office/powerpoint/2010/main" val="2273142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a:t>
            </a:fld>
            <a:endParaRPr lang="zh-CN" altLang="en-US"/>
          </a:p>
        </p:txBody>
      </p:sp>
    </p:spTree>
    <p:extLst>
      <p:ext uri="{BB962C8B-B14F-4D97-AF65-F5344CB8AC3E}">
        <p14:creationId xmlns:p14="http://schemas.microsoft.com/office/powerpoint/2010/main" val="2563245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10</a:t>
            </a:fld>
            <a:endParaRPr lang="zh-CN" altLang="en-US"/>
          </a:p>
        </p:txBody>
      </p:sp>
    </p:spTree>
    <p:extLst>
      <p:ext uri="{BB962C8B-B14F-4D97-AF65-F5344CB8AC3E}">
        <p14:creationId xmlns:p14="http://schemas.microsoft.com/office/powerpoint/2010/main" val="2233175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11</a:t>
            </a:fld>
            <a:endParaRPr lang="zh-CN" altLang="en-US"/>
          </a:p>
        </p:txBody>
      </p:sp>
    </p:spTree>
    <p:extLst>
      <p:ext uri="{BB962C8B-B14F-4D97-AF65-F5344CB8AC3E}">
        <p14:creationId xmlns:p14="http://schemas.microsoft.com/office/powerpoint/2010/main" val="382958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12</a:t>
            </a:fld>
            <a:endParaRPr lang="zh-CN" altLang="en-US"/>
          </a:p>
        </p:txBody>
      </p:sp>
    </p:spTree>
    <p:extLst>
      <p:ext uri="{BB962C8B-B14F-4D97-AF65-F5344CB8AC3E}">
        <p14:creationId xmlns:p14="http://schemas.microsoft.com/office/powerpoint/2010/main" val="2245337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13</a:t>
            </a:fld>
            <a:endParaRPr lang="zh-CN" altLang="en-US"/>
          </a:p>
        </p:txBody>
      </p:sp>
    </p:spTree>
    <p:extLst>
      <p:ext uri="{BB962C8B-B14F-4D97-AF65-F5344CB8AC3E}">
        <p14:creationId xmlns:p14="http://schemas.microsoft.com/office/powerpoint/2010/main" val="421065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14</a:t>
            </a:fld>
            <a:endParaRPr lang="zh-CN" altLang="en-US"/>
          </a:p>
        </p:txBody>
      </p:sp>
    </p:spTree>
    <p:extLst>
      <p:ext uri="{BB962C8B-B14F-4D97-AF65-F5344CB8AC3E}">
        <p14:creationId xmlns:p14="http://schemas.microsoft.com/office/powerpoint/2010/main" val="38491247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15</a:t>
            </a:fld>
            <a:endParaRPr lang="zh-CN" altLang="en-US"/>
          </a:p>
        </p:txBody>
      </p:sp>
    </p:spTree>
    <p:extLst>
      <p:ext uri="{BB962C8B-B14F-4D97-AF65-F5344CB8AC3E}">
        <p14:creationId xmlns:p14="http://schemas.microsoft.com/office/powerpoint/2010/main" val="1072069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16</a:t>
            </a:fld>
            <a:endParaRPr lang="zh-CN" altLang="en-US"/>
          </a:p>
        </p:txBody>
      </p:sp>
    </p:spTree>
    <p:extLst>
      <p:ext uri="{BB962C8B-B14F-4D97-AF65-F5344CB8AC3E}">
        <p14:creationId xmlns:p14="http://schemas.microsoft.com/office/powerpoint/2010/main" val="668202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17</a:t>
            </a:fld>
            <a:endParaRPr lang="zh-CN" altLang="en-US"/>
          </a:p>
        </p:txBody>
      </p:sp>
    </p:spTree>
    <p:extLst>
      <p:ext uri="{BB962C8B-B14F-4D97-AF65-F5344CB8AC3E}">
        <p14:creationId xmlns:p14="http://schemas.microsoft.com/office/powerpoint/2010/main" val="200245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4C5D768-FE41-43FD-AE61-807F5F1E1F43}" type="slidenum">
              <a:rPr lang="zh-CN" altLang="en-US" smtClean="0"/>
              <a:t>18</a:t>
            </a:fld>
            <a:endParaRPr lang="zh-CN" altLang="en-US"/>
          </a:p>
        </p:txBody>
      </p:sp>
    </p:spTree>
    <p:extLst>
      <p:ext uri="{BB962C8B-B14F-4D97-AF65-F5344CB8AC3E}">
        <p14:creationId xmlns:p14="http://schemas.microsoft.com/office/powerpoint/2010/main" val="35914796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19</a:t>
            </a:fld>
            <a:endParaRPr lang="zh-CN" altLang="en-US"/>
          </a:p>
        </p:txBody>
      </p:sp>
    </p:spTree>
    <p:extLst>
      <p:ext uri="{BB962C8B-B14F-4D97-AF65-F5344CB8AC3E}">
        <p14:creationId xmlns:p14="http://schemas.microsoft.com/office/powerpoint/2010/main" val="1808476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4C5D768-FE41-43FD-AE61-807F5F1E1F43}" type="slidenum">
              <a:rPr lang="zh-CN" altLang="en-US" smtClean="0"/>
              <a:t>2</a:t>
            </a:fld>
            <a:endParaRPr lang="zh-CN" altLang="en-US"/>
          </a:p>
        </p:txBody>
      </p:sp>
    </p:spTree>
    <p:extLst>
      <p:ext uri="{BB962C8B-B14F-4D97-AF65-F5344CB8AC3E}">
        <p14:creationId xmlns:p14="http://schemas.microsoft.com/office/powerpoint/2010/main" val="1942459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20</a:t>
            </a:fld>
            <a:endParaRPr lang="zh-CN" altLang="en-US"/>
          </a:p>
        </p:txBody>
      </p:sp>
    </p:spTree>
    <p:extLst>
      <p:ext uri="{BB962C8B-B14F-4D97-AF65-F5344CB8AC3E}">
        <p14:creationId xmlns:p14="http://schemas.microsoft.com/office/powerpoint/2010/main" val="7188135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21</a:t>
            </a:fld>
            <a:endParaRPr lang="zh-CN" altLang="en-US"/>
          </a:p>
        </p:txBody>
      </p:sp>
    </p:spTree>
    <p:extLst>
      <p:ext uri="{BB962C8B-B14F-4D97-AF65-F5344CB8AC3E}">
        <p14:creationId xmlns:p14="http://schemas.microsoft.com/office/powerpoint/2010/main" val="18342601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22</a:t>
            </a:fld>
            <a:endParaRPr lang="zh-CN" altLang="en-US"/>
          </a:p>
        </p:txBody>
      </p:sp>
    </p:spTree>
    <p:extLst>
      <p:ext uri="{BB962C8B-B14F-4D97-AF65-F5344CB8AC3E}">
        <p14:creationId xmlns:p14="http://schemas.microsoft.com/office/powerpoint/2010/main" val="20068827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23</a:t>
            </a:fld>
            <a:endParaRPr lang="zh-CN" altLang="en-US"/>
          </a:p>
        </p:txBody>
      </p:sp>
    </p:spTree>
    <p:extLst>
      <p:ext uri="{BB962C8B-B14F-4D97-AF65-F5344CB8AC3E}">
        <p14:creationId xmlns:p14="http://schemas.microsoft.com/office/powerpoint/2010/main" val="903841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83632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3</a:t>
            </a:fld>
            <a:endParaRPr lang="zh-CN" altLang="en-US"/>
          </a:p>
        </p:txBody>
      </p:sp>
    </p:spTree>
    <p:extLst>
      <p:ext uri="{BB962C8B-B14F-4D97-AF65-F5344CB8AC3E}">
        <p14:creationId xmlns:p14="http://schemas.microsoft.com/office/powerpoint/2010/main" val="717526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4</a:t>
            </a:fld>
            <a:endParaRPr lang="zh-CN" altLang="en-US"/>
          </a:p>
        </p:txBody>
      </p:sp>
    </p:spTree>
    <p:extLst>
      <p:ext uri="{BB962C8B-B14F-4D97-AF65-F5344CB8AC3E}">
        <p14:creationId xmlns:p14="http://schemas.microsoft.com/office/powerpoint/2010/main" val="1514078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5</a:t>
            </a:fld>
            <a:endParaRPr lang="zh-CN" altLang="en-US"/>
          </a:p>
        </p:txBody>
      </p:sp>
    </p:spTree>
    <p:extLst>
      <p:ext uri="{BB962C8B-B14F-4D97-AF65-F5344CB8AC3E}">
        <p14:creationId xmlns:p14="http://schemas.microsoft.com/office/powerpoint/2010/main" val="1504626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6</a:t>
            </a:fld>
            <a:endParaRPr lang="zh-CN" altLang="en-US"/>
          </a:p>
        </p:txBody>
      </p:sp>
    </p:spTree>
    <p:extLst>
      <p:ext uri="{BB962C8B-B14F-4D97-AF65-F5344CB8AC3E}">
        <p14:creationId xmlns:p14="http://schemas.microsoft.com/office/powerpoint/2010/main" val="4087427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7</a:t>
            </a:fld>
            <a:endParaRPr lang="zh-CN" altLang="en-US"/>
          </a:p>
        </p:txBody>
      </p:sp>
    </p:spTree>
    <p:extLst>
      <p:ext uri="{BB962C8B-B14F-4D97-AF65-F5344CB8AC3E}">
        <p14:creationId xmlns:p14="http://schemas.microsoft.com/office/powerpoint/2010/main" val="3682504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8</a:t>
            </a:fld>
            <a:endParaRPr lang="zh-CN" altLang="en-US"/>
          </a:p>
        </p:txBody>
      </p:sp>
    </p:spTree>
    <p:extLst>
      <p:ext uri="{BB962C8B-B14F-4D97-AF65-F5344CB8AC3E}">
        <p14:creationId xmlns:p14="http://schemas.microsoft.com/office/powerpoint/2010/main" val="4251944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4C5D768-FE41-43FD-AE61-807F5F1E1F43}" type="slidenum">
              <a:rPr lang="zh-CN" altLang="en-US" smtClean="0"/>
              <a:t>9</a:t>
            </a:fld>
            <a:endParaRPr lang="zh-CN" altLang="en-US"/>
          </a:p>
        </p:txBody>
      </p:sp>
    </p:spTree>
    <p:extLst>
      <p:ext uri="{BB962C8B-B14F-4D97-AF65-F5344CB8AC3E}">
        <p14:creationId xmlns:p14="http://schemas.microsoft.com/office/powerpoint/2010/main" val="845743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7BB540D-7C39-4831-A4A5-653E8268F0A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9D652F27-283D-4C26-B786-1FDD9F1DE6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B9B0875E-4141-4B00-AA3F-EDCE65DE6C14}"/>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F9C1D29E-9B3D-4D8B-842D-82F0EF020C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8BBA994-F08B-4A6C-85A3-5839550F9695}"/>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16477761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0357928-BDBB-4790-9614-19195EAD287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AAE25A3D-C712-42F5-AB4D-F0FCF09E950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5D0A63B-0BE6-46E4-AEBB-D3F400A0C39A}"/>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57CA658B-49AB-471C-897A-4201C1D8D65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89DA9A9-C81D-4DC3-9197-616AB7868603}"/>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39269588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3FBF371-3990-4755-B341-04504C035A5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9E728822-0799-426B-8663-CFF9DDEDEC6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2C1454F-727C-471F-80E5-9F8A542C663B}"/>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E0662BF4-7058-443A-AC16-1597A0DC41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86CC74A-3B2F-4281-A544-015353DF1B1F}"/>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5181791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5699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02490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838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29530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094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52714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59900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21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3D17FBB-426F-48DE-8E3B-3ABD4D9D6BE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2CF54D6-4E3D-4BB3-8620-466E81CBE01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CC1DEDA-6EB1-453E-9FAF-24107D82A8F9}"/>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705C836C-1237-403F-988D-B56D33480E4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C28210F-63DB-4D0E-B2B7-49A615203780}"/>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2804923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723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5770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089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5E3A0B1-7489-4F6F-94B4-57EEB0F8105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B8B33605-FBCC-4654-9A9E-6FE0760782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D3C089CD-31D5-4F37-B16F-E30A9E35504C}"/>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2CC79B37-5D9E-4BA8-98B5-1CAEF81F5E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6248DFC-54C1-42E4-A940-4F7D3A33B8D1}"/>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40371675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55EED17-08C1-4AEF-A96B-DF873EA9BDA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BF886A0-8B1C-4AFD-A3C7-D15D7C165DF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61EE4C9-6595-4A18-B4C0-90A5AF387C7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5581E0EB-6D03-49F0-94DC-4A73D211A10E}"/>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6" name="页脚占位符 5">
            <a:extLst>
              <a:ext uri="{FF2B5EF4-FFF2-40B4-BE49-F238E27FC236}">
                <a16:creationId xmlns="" xmlns:a16="http://schemas.microsoft.com/office/drawing/2014/main" id="{79B5821C-9FFB-49DC-A07D-F55116C6A58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3E67139-9F36-41FD-9715-916B479BE0CD}"/>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2567577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395E994-A7FE-4F25-AC3D-C58630D8B5F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E79A372-57C7-4CE5-8610-347EAEFB4B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B9A236DD-D65C-49E1-83FB-0436DE4E531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44680043-DEC8-41CA-A30E-F6B980F675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892C198C-215D-461F-B4DC-4477AFBC215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F4445DEF-4C89-4F87-AE49-A1FE75C0784E}"/>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8" name="页脚占位符 7">
            <a:extLst>
              <a:ext uri="{FF2B5EF4-FFF2-40B4-BE49-F238E27FC236}">
                <a16:creationId xmlns="" xmlns:a16="http://schemas.microsoft.com/office/drawing/2014/main" id="{0A74F1A3-D954-4C24-9994-488759AD3C0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9393317C-2CC0-4626-9DC6-3F22487F0ECC}"/>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1328815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617E636-5D6C-4684-B763-9A37D5F0FC5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623386D2-2536-488F-9DC0-2B27E2AE31D5}"/>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4" name="页脚占位符 3">
            <a:extLst>
              <a:ext uri="{FF2B5EF4-FFF2-40B4-BE49-F238E27FC236}">
                <a16:creationId xmlns="" xmlns:a16="http://schemas.microsoft.com/office/drawing/2014/main" id="{0608619F-E37D-48DE-AE49-58427EAEB89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D3FBCC2-1FAF-4FD1-B372-17560F2D69E0}"/>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437836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14" name="图片 13" descr="图片包含 游戏机, 文字, 电脑&#10;&#10;描述已自动生成">
            <a:extLst>
              <a:ext uri="{FF2B5EF4-FFF2-40B4-BE49-F238E27FC236}">
                <a16:creationId xmlns="" xmlns:a16="http://schemas.microsoft.com/office/drawing/2014/main" id="{D3DD75A9-B6DF-4512-9729-819DED2363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16" name="图片 15" descr="图片包含 游戏机, 乐高&#10;&#10;描述已自动生成">
            <a:extLst>
              <a:ext uri="{FF2B5EF4-FFF2-40B4-BE49-F238E27FC236}">
                <a16:creationId xmlns="" xmlns:a16="http://schemas.microsoft.com/office/drawing/2014/main" id="{969C06D9-72BC-4BC1-A9A6-ED668D7B7F04}"/>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a:xfrm rot="16200000" flipH="1">
            <a:off x="2660776" y="-2660778"/>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2" name="日期占位符 1">
            <a:extLst>
              <a:ext uri="{FF2B5EF4-FFF2-40B4-BE49-F238E27FC236}">
                <a16:creationId xmlns="" xmlns:a16="http://schemas.microsoft.com/office/drawing/2014/main" id="{C4922695-1C4C-4449-944A-249F605C6BBB}"/>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3" name="页脚占位符 2">
            <a:extLst>
              <a:ext uri="{FF2B5EF4-FFF2-40B4-BE49-F238E27FC236}">
                <a16:creationId xmlns="" xmlns:a16="http://schemas.microsoft.com/office/drawing/2014/main" id="{EF256AEA-D8A5-4D49-8635-944B8DA57A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4AE742D0-C1B2-41E2-B95D-A7CE0B2DBBF9}"/>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
        <p:nvSpPr>
          <p:cNvPr id="9" name="矩形: 圆角 8">
            <a:extLst>
              <a:ext uri="{FF2B5EF4-FFF2-40B4-BE49-F238E27FC236}">
                <a16:creationId xmlns="" xmlns:a16="http://schemas.microsoft.com/office/drawing/2014/main" id="{BDF2599E-03AB-4F3C-B642-89B956EAD3D3}"/>
              </a:ext>
            </a:extLst>
          </p:cNvPr>
          <p:cNvSpPr/>
          <p:nvPr userDrawn="1"/>
        </p:nvSpPr>
        <p:spPr>
          <a:xfrm>
            <a:off x="349250" y="215900"/>
            <a:ext cx="11493500" cy="6426200"/>
          </a:xfrm>
          <a:prstGeom prst="roundRect">
            <a:avLst>
              <a:gd name="adj" fmla="val 7576"/>
            </a:avLst>
          </a:prstGeom>
          <a:solidFill>
            <a:schemeClr val="bg1"/>
          </a:solidFill>
          <a:ln>
            <a:solidFill>
              <a:srgbClr val="00B09D"/>
            </a:solidFill>
          </a:ln>
          <a:effectLst>
            <a:outerShdw blurRad="50800" sx="101000" sy="101000" algn="ctr" rotWithShape="0">
              <a:srgbClr val="009E8B">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52631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9C57EF9-DDC8-4E8D-8FD9-2CACA79BDC7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668817A1-EA10-42CD-ADBD-CA9C3B5DB0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7DB05387-F4DE-489C-9F09-522A2F43CC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CF75A595-2D10-4A2E-BFB3-D2CEF5DEDE10}"/>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6" name="页脚占位符 5">
            <a:extLst>
              <a:ext uri="{FF2B5EF4-FFF2-40B4-BE49-F238E27FC236}">
                <a16:creationId xmlns="" xmlns:a16="http://schemas.microsoft.com/office/drawing/2014/main" id="{E7806F27-9E80-4AD0-B638-52762276DB6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7F904D5-6B1F-4B8D-A232-85935F364DEB}"/>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2728870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A471D70-965F-442B-8002-2DC5967840D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29AC73F-7359-4825-ADE2-386133A368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F1BE70E-26FD-4F7F-8F59-07908CF7BF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2259AE3-D79A-4847-9DC8-0F8DF71C8AC5}"/>
              </a:ext>
            </a:extLst>
          </p:cNvPr>
          <p:cNvSpPr>
            <a:spLocks noGrp="1"/>
          </p:cNvSpPr>
          <p:nvPr>
            <p:ph type="dt" sz="half" idx="10"/>
          </p:nvPr>
        </p:nvSpPr>
        <p:spPr/>
        <p:txBody>
          <a:bodyPr/>
          <a:lstStyle/>
          <a:p>
            <a:fld id="{63350F12-8770-4C79-B335-C1DF728D8705}" type="datetimeFigureOut">
              <a:rPr lang="zh-CN" altLang="en-US" smtClean="0"/>
              <a:t>2021/1/18</a:t>
            </a:fld>
            <a:endParaRPr lang="zh-CN" altLang="en-US"/>
          </a:p>
        </p:txBody>
      </p:sp>
      <p:sp>
        <p:nvSpPr>
          <p:cNvPr id="6" name="页脚占位符 5">
            <a:extLst>
              <a:ext uri="{FF2B5EF4-FFF2-40B4-BE49-F238E27FC236}">
                <a16:creationId xmlns="" xmlns:a16="http://schemas.microsoft.com/office/drawing/2014/main" id="{F8B7FD88-E72F-4391-A22A-DA8AD9B235B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A6E54B0-9DC8-4612-A6E8-8872CAA9A84B}"/>
              </a:ext>
            </a:extLst>
          </p:cNvPr>
          <p:cNvSpPr>
            <a:spLocks noGrp="1"/>
          </p:cNvSpPr>
          <p:nvPr>
            <p:ph type="sldNum" sz="quarter" idx="12"/>
          </p:nvPr>
        </p:nvSpPr>
        <p:spPr/>
        <p:txBody>
          <a:body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19724886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E37C269-A714-49FE-B023-28D81E8D6D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ADB4F93-AA41-4AF3-90C4-745BD1869D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42104A0-D740-4EC5-89A0-80BC4C6EAC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50F12-8770-4C79-B335-C1DF728D8705}" type="datetimeFigureOut">
              <a:rPr lang="zh-CN" altLang="en-US" smtClean="0"/>
              <a:t>2021/1/18</a:t>
            </a:fld>
            <a:endParaRPr lang="zh-CN" altLang="en-US"/>
          </a:p>
        </p:txBody>
      </p:sp>
      <p:sp>
        <p:nvSpPr>
          <p:cNvPr id="5" name="页脚占位符 4">
            <a:extLst>
              <a:ext uri="{FF2B5EF4-FFF2-40B4-BE49-F238E27FC236}">
                <a16:creationId xmlns="" xmlns:a16="http://schemas.microsoft.com/office/drawing/2014/main" id="{6370A64F-C38D-4D61-B31F-A50949FDD9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14721913-277F-43D6-A6B2-8F41445509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E66EA6-9696-4AB3-992B-15A7629719AB}" type="slidenum">
              <a:rPr lang="zh-CN" altLang="en-US" smtClean="0"/>
              <a:t>‹#›</a:t>
            </a:fld>
            <a:endParaRPr lang="zh-CN" altLang="en-US"/>
          </a:p>
        </p:txBody>
      </p:sp>
    </p:spTree>
    <p:extLst>
      <p:ext uri="{BB962C8B-B14F-4D97-AF65-F5344CB8AC3E}">
        <p14:creationId xmlns:p14="http://schemas.microsoft.com/office/powerpoint/2010/main" val="3426128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71597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图片包含 游戏机, 文字, 电脑&#10;&#10;描述已自动生成">
            <a:extLst>
              <a:ext uri="{FF2B5EF4-FFF2-40B4-BE49-F238E27FC236}">
                <a16:creationId xmlns="" xmlns:a16="http://schemas.microsoft.com/office/drawing/2014/main" id="{9DEAF888-F779-449F-8DB3-26949801BB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6" name="图片 5" descr="图片包含 游戏机, 乐高&#10;&#10;描述已自动生成">
            <a:extLst>
              <a:ext uri="{FF2B5EF4-FFF2-40B4-BE49-F238E27FC236}">
                <a16:creationId xmlns="" xmlns:a16="http://schemas.microsoft.com/office/drawing/2014/main" id="{33B2835F-A433-4494-84BB-7E0916D1C01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rot="16200000" flipH="1">
            <a:off x="2660776" y="-2673224"/>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7" name="对话气泡: 圆角矩形 6">
            <a:extLst>
              <a:ext uri="{FF2B5EF4-FFF2-40B4-BE49-F238E27FC236}">
                <a16:creationId xmlns="" xmlns:a16="http://schemas.microsoft.com/office/drawing/2014/main" id="{4FB1FE28-2ABD-46E1-9558-EBBC9F99FA2A}"/>
              </a:ext>
            </a:extLst>
          </p:cNvPr>
          <p:cNvSpPr/>
          <p:nvPr/>
        </p:nvSpPr>
        <p:spPr>
          <a:xfrm>
            <a:off x="1458686" y="1349829"/>
            <a:ext cx="8926285" cy="3147526"/>
          </a:xfrm>
          <a:prstGeom prst="wedgeRoundRectCallout">
            <a:avLst>
              <a:gd name="adj1" fmla="val -28150"/>
              <a:gd name="adj2" fmla="val 595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 xmlns:a16="http://schemas.microsoft.com/office/drawing/2014/main" id="{68CAA3C3-910E-44D5-ADDC-639EDEBA9652}"/>
              </a:ext>
            </a:extLst>
          </p:cNvPr>
          <p:cNvSpPr txBox="1"/>
          <p:nvPr/>
        </p:nvSpPr>
        <p:spPr>
          <a:xfrm>
            <a:off x="1153316" y="1739885"/>
            <a:ext cx="9885363" cy="2215991"/>
          </a:xfrm>
          <a:prstGeom prst="rect">
            <a:avLst/>
          </a:prstGeom>
          <a:noFill/>
        </p:spPr>
        <p:txBody>
          <a:bodyPr wrap="square">
            <a:spAutoFit/>
          </a:bodyPr>
          <a:lstStyle/>
          <a:p>
            <a:pPr algn="ctr"/>
            <a:r>
              <a:rPr kumimoji="0" lang="zh-CN" altLang="en-US" sz="13800" i="0" u="none" strike="noStrike" kern="1200" cap="none" spc="2500" normalizeH="0" noProof="0" dirty="0">
                <a:ln w="38100">
                  <a:solidFill>
                    <a:srgbClr val="00B09D"/>
                  </a:solidFill>
                </a:ln>
                <a:solidFill>
                  <a:srgbClr val="00B09D"/>
                </a:solidFill>
                <a:effectLst/>
                <a:uLnTx/>
                <a:uFillTx/>
                <a:latin typeface="汉仪铸字木头人W" panose="00020600040101010101" pitchFamily="18" charset="-122"/>
                <a:ea typeface="汉仪铸字木头人W" panose="00020600040101010101" pitchFamily="18" charset="-122"/>
                <a:cs typeface="+mn-ea"/>
                <a:sym typeface="+mn-lt"/>
              </a:rPr>
              <a:t>全国</a:t>
            </a:r>
            <a:r>
              <a:rPr kumimoji="0" lang="zh-CN" altLang="en-US" sz="13800" i="0" u="none" strike="noStrike" kern="1200" cap="none" spc="2500" normalizeH="0" noProof="0" dirty="0">
                <a:ln w="38100">
                  <a:solidFill>
                    <a:srgbClr val="F05461"/>
                  </a:solidFill>
                </a:ln>
                <a:solidFill>
                  <a:srgbClr val="F05461"/>
                </a:solidFill>
                <a:effectLst/>
                <a:uLnTx/>
                <a:uFillTx/>
                <a:latin typeface="汉仪铸字木头人W" panose="00020600040101010101" pitchFamily="18" charset="-122"/>
                <a:ea typeface="汉仪铸字木头人W" panose="00020600040101010101" pitchFamily="18" charset="-122"/>
                <a:cs typeface="+mn-ea"/>
                <a:sym typeface="+mn-lt"/>
              </a:rPr>
              <a:t>爱</a:t>
            </a:r>
            <a:r>
              <a:rPr kumimoji="0" lang="zh-CN" altLang="en-US" sz="13800" i="0" u="none" strike="noStrike" kern="1200" cap="none" spc="2500" normalizeH="0" noProof="0" dirty="0">
                <a:ln w="38100">
                  <a:solidFill>
                    <a:srgbClr val="00B09D"/>
                  </a:solidFill>
                </a:ln>
                <a:solidFill>
                  <a:srgbClr val="00B09D"/>
                </a:solidFill>
                <a:effectLst/>
                <a:uLnTx/>
                <a:uFillTx/>
                <a:latin typeface="汉仪铸字木头人W" panose="00020600040101010101" pitchFamily="18" charset="-122"/>
                <a:ea typeface="汉仪铸字木头人W" panose="00020600040101010101" pitchFamily="18" charset="-122"/>
                <a:cs typeface="+mn-ea"/>
                <a:sym typeface="+mn-lt"/>
              </a:rPr>
              <a:t>牙日</a:t>
            </a:r>
            <a:endParaRPr lang="zh-CN" altLang="en-US" sz="3600" spc="2500" dirty="0">
              <a:ln>
                <a:solidFill>
                  <a:srgbClr val="00B09D"/>
                </a:solidFill>
              </a:ln>
              <a:solidFill>
                <a:srgbClr val="00B09D"/>
              </a:solidFill>
              <a:latin typeface="汉仪铸字木头人W" panose="00020600040101010101" pitchFamily="18" charset="-122"/>
              <a:ea typeface="汉仪铸字木头人W" panose="00020600040101010101" pitchFamily="18" charset="-122"/>
            </a:endParaRPr>
          </a:p>
        </p:txBody>
      </p:sp>
      <p:sp>
        <p:nvSpPr>
          <p:cNvPr id="21" name="文本框 20">
            <a:extLst>
              <a:ext uri="{FF2B5EF4-FFF2-40B4-BE49-F238E27FC236}">
                <a16:creationId xmlns="" xmlns:a16="http://schemas.microsoft.com/office/drawing/2014/main" id="{997A9B23-3489-4B88-B80B-E3F6F9167AF5}"/>
              </a:ext>
            </a:extLst>
          </p:cNvPr>
          <p:cNvSpPr txBox="1"/>
          <p:nvPr/>
        </p:nvSpPr>
        <p:spPr>
          <a:xfrm>
            <a:off x="3346882" y="5060935"/>
            <a:ext cx="2246050" cy="400110"/>
          </a:xfrm>
          <a:prstGeom prst="rect">
            <a:avLst/>
          </a:prstGeom>
          <a:noFill/>
          <a:ln w="19050">
            <a:solidFill>
              <a:srgbClr val="00B09D"/>
            </a:solidFill>
          </a:ln>
        </p:spPr>
        <p:txBody>
          <a:bodyPr wrap="square" rtlCol="0">
            <a:spAutoFit/>
          </a:bodyPr>
          <a:lstStyle/>
          <a:p>
            <a:pPr algn="ct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主讲人</a:t>
            </a:r>
            <a:r>
              <a:rPr lang="zh-CN" altLang="en-US" sz="2000" b="1" dirty="0" smtClean="0">
                <a:solidFill>
                  <a:srgbClr val="00B09D"/>
                </a:solidFill>
                <a:latin typeface="微软雅黑" panose="020B0503020204020204" pitchFamily="34" charset="-122"/>
                <a:ea typeface="微软雅黑" panose="020B0503020204020204" pitchFamily="34" charset="-122"/>
                <a:cs typeface="+mn-ea"/>
                <a:sym typeface="+mn-lt"/>
              </a:rPr>
              <a:t>：</a:t>
            </a: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优</a:t>
            </a:r>
            <a:r>
              <a:rPr lang="zh-CN" altLang="en-US" sz="2000" b="1" dirty="0" smtClean="0">
                <a:solidFill>
                  <a:srgbClr val="00B09D"/>
                </a:solidFill>
                <a:latin typeface="微软雅黑" panose="020B0503020204020204" pitchFamily="34" charset="-122"/>
                <a:ea typeface="微软雅黑" panose="020B0503020204020204" pitchFamily="34" charset="-122"/>
                <a:cs typeface="+mn-ea"/>
                <a:sym typeface="+mn-lt"/>
              </a:rPr>
              <a:t>品</a:t>
            </a:r>
            <a:r>
              <a:rPr lang="en-US" altLang="zh-CN" sz="2000" b="1" dirty="0" smtClean="0">
                <a:solidFill>
                  <a:srgbClr val="00B09D"/>
                </a:solidFill>
                <a:latin typeface="微软雅黑" panose="020B0503020204020204" pitchFamily="34" charset="-122"/>
                <a:ea typeface="微软雅黑" panose="020B0503020204020204" pitchFamily="34" charset="-122"/>
                <a:cs typeface="+mn-ea"/>
                <a:sym typeface="+mn-lt"/>
              </a:rPr>
              <a:t>PPT</a:t>
            </a:r>
            <a:endParaRPr lang="zh-CN" altLang="en-US" sz="2000" b="1" dirty="0">
              <a:solidFill>
                <a:srgbClr val="00B09D"/>
              </a:solidFill>
              <a:latin typeface="微软雅黑" panose="020B0503020204020204" pitchFamily="34" charset="-122"/>
              <a:ea typeface="微软雅黑" panose="020B0503020204020204" pitchFamily="34" charset="-122"/>
              <a:cs typeface="+mn-ea"/>
              <a:sym typeface="+mn-lt"/>
            </a:endParaRPr>
          </a:p>
        </p:txBody>
      </p:sp>
      <p:sp>
        <p:nvSpPr>
          <p:cNvPr id="22" name="文本框 21">
            <a:extLst>
              <a:ext uri="{FF2B5EF4-FFF2-40B4-BE49-F238E27FC236}">
                <a16:creationId xmlns="" xmlns:a16="http://schemas.microsoft.com/office/drawing/2014/main" id="{16E63420-220D-4F97-92B1-84CFC1A630D8}"/>
              </a:ext>
            </a:extLst>
          </p:cNvPr>
          <p:cNvSpPr txBox="1"/>
          <p:nvPr/>
        </p:nvSpPr>
        <p:spPr>
          <a:xfrm>
            <a:off x="3581082" y="1396955"/>
            <a:ext cx="4681492" cy="307777"/>
          </a:xfrm>
          <a:prstGeom prst="rect">
            <a:avLst/>
          </a:prstGeom>
          <a:noFill/>
        </p:spPr>
        <p:txBody>
          <a:bodyPr wrap="square" rtlCol="0">
            <a:spAutoFit/>
          </a:bodyPr>
          <a:lstStyle/>
          <a:p>
            <a:pPr algn="dist"/>
            <a:r>
              <a:rPr lang="zh-CN" altLang="en-US" sz="1400" b="1" dirty="0">
                <a:solidFill>
                  <a:srgbClr val="00B09D"/>
                </a:solidFill>
                <a:latin typeface="Adobe Arabic" panose="020F0502020204030204"/>
                <a:ea typeface="微软雅黑"/>
                <a:cs typeface="+mn-ea"/>
                <a:sym typeface="+mn-lt"/>
              </a:rPr>
              <a:t>主 </a:t>
            </a:r>
            <a:r>
              <a:rPr lang="en-US" altLang="zh-CN" sz="1400" b="1" dirty="0">
                <a:solidFill>
                  <a:srgbClr val="00B09D"/>
                </a:solidFill>
                <a:latin typeface="Adobe Arabic" panose="020F0502020204030204"/>
                <a:ea typeface="微软雅黑"/>
                <a:cs typeface="+mn-ea"/>
                <a:sym typeface="+mn-lt"/>
              </a:rPr>
              <a:t>-</a:t>
            </a:r>
            <a:r>
              <a:rPr lang="zh-CN" altLang="en-US" sz="1400" b="1" dirty="0">
                <a:solidFill>
                  <a:srgbClr val="00B09D"/>
                </a:solidFill>
                <a:latin typeface="Adobe Arabic" panose="020F0502020204030204"/>
                <a:ea typeface="微软雅黑"/>
                <a:cs typeface="+mn-ea"/>
                <a:sym typeface="+mn-lt"/>
              </a:rPr>
              <a:t> 题 </a:t>
            </a:r>
            <a:r>
              <a:rPr lang="en-US" altLang="zh-CN" sz="1400" b="1" dirty="0">
                <a:solidFill>
                  <a:srgbClr val="00B09D"/>
                </a:solidFill>
                <a:latin typeface="Adobe Arabic" panose="020F0502020204030204"/>
                <a:ea typeface="微软雅黑"/>
                <a:cs typeface="+mn-ea"/>
                <a:sym typeface="+mn-lt"/>
              </a:rPr>
              <a:t>- </a:t>
            </a:r>
            <a:r>
              <a:rPr lang="zh-CN" altLang="en-US" sz="1400" b="1" dirty="0">
                <a:solidFill>
                  <a:srgbClr val="00B09D"/>
                </a:solidFill>
                <a:latin typeface="Adobe Arabic" panose="020F0502020204030204"/>
                <a:ea typeface="微软雅黑"/>
                <a:cs typeface="+mn-ea"/>
                <a:sym typeface="+mn-lt"/>
              </a:rPr>
              <a:t>班 </a:t>
            </a:r>
            <a:r>
              <a:rPr lang="en-US" altLang="zh-CN" sz="1400" b="1" dirty="0">
                <a:solidFill>
                  <a:srgbClr val="00B09D"/>
                </a:solidFill>
                <a:latin typeface="Adobe Arabic" panose="020F0502020204030204"/>
                <a:ea typeface="微软雅黑"/>
                <a:cs typeface="+mn-ea"/>
                <a:sym typeface="+mn-lt"/>
              </a:rPr>
              <a:t>-</a:t>
            </a:r>
            <a:r>
              <a:rPr lang="zh-CN" altLang="en-US" sz="1400" b="1" dirty="0">
                <a:solidFill>
                  <a:srgbClr val="00B09D"/>
                </a:solidFill>
                <a:latin typeface="Adobe Arabic" panose="020F0502020204030204"/>
                <a:ea typeface="微软雅黑"/>
                <a:cs typeface="+mn-ea"/>
                <a:sym typeface="+mn-lt"/>
              </a:rPr>
              <a:t> 会</a:t>
            </a:r>
          </a:p>
        </p:txBody>
      </p:sp>
      <p:pic>
        <p:nvPicPr>
          <p:cNvPr id="14" name="图片 13" descr="图片包含 游戏机, 乐高&#10;&#10;描述已自动生成">
            <a:extLst>
              <a:ext uri="{FF2B5EF4-FFF2-40B4-BE49-F238E27FC236}">
                <a16:creationId xmlns="" xmlns:a16="http://schemas.microsoft.com/office/drawing/2014/main" id="{A110F403-C60D-47EC-A771-819997DA20DF}"/>
              </a:ext>
            </a:extLst>
          </p:cNvPr>
          <p:cNvPicPr>
            <a:picLocks noChangeAspect="1"/>
          </p:cNvPicPr>
          <p:nvPr/>
        </p:nvPicPr>
        <p:blipFill>
          <a:blip r:embed="rId4">
            <a:extLst>
              <a:ext uri="{28A0092B-C50C-407E-A947-70E740481C1C}">
                <a14:useLocalDpi xmlns:a14="http://schemas.microsoft.com/office/drawing/2010/main" val="0"/>
              </a:ext>
            </a:extLst>
          </a:blip>
          <a:srcRect l="40640" t="63197" r="7549" b="9899"/>
          <a:stretch>
            <a:fillRect/>
          </a:stretch>
        </p:blipFill>
        <p:spPr>
          <a:xfrm>
            <a:off x="7760541" y="3146250"/>
            <a:ext cx="4229529" cy="3897399"/>
          </a:xfrm>
          <a:custGeom>
            <a:avLst/>
            <a:gdLst>
              <a:gd name="connsiteX0" fmla="*/ 0 w 3559624"/>
              <a:gd name="connsiteY0" fmla="*/ 1640050 h 3280100"/>
              <a:gd name="connsiteX1" fmla="*/ 1779812 w 3559624"/>
              <a:gd name="connsiteY1" fmla="*/ 0 h 3280100"/>
              <a:gd name="connsiteX2" fmla="*/ 3559624 w 3559624"/>
              <a:gd name="connsiteY2" fmla="*/ 1640050 h 3280100"/>
              <a:gd name="connsiteX3" fmla="*/ 1779812 w 3559624"/>
              <a:gd name="connsiteY3" fmla="*/ 3280100 h 3280100"/>
              <a:gd name="connsiteX4" fmla="*/ 0 w 3559624"/>
              <a:gd name="connsiteY4" fmla="*/ 1640050 h 328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4" h="3280100">
                <a:moveTo>
                  <a:pt x="0" y="1640050"/>
                </a:moveTo>
                <a:cubicBezTo>
                  <a:pt x="0" y="734275"/>
                  <a:pt x="796849" y="0"/>
                  <a:pt x="1779812" y="0"/>
                </a:cubicBezTo>
                <a:cubicBezTo>
                  <a:pt x="2762775" y="0"/>
                  <a:pt x="3559624" y="734275"/>
                  <a:pt x="3559624" y="1640050"/>
                </a:cubicBezTo>
                <a:cubicBezTo>
                  <a:pt x="3559624" y="2545825"/>
                  <a:pt x="2762775" y="3280100"/>
                  <a:pt x="1779812" y="3280100"/>
                </a:cubicBezTo>
                <a:cubicBezTo>
                  <a:pt x="796849" y="3280100"/>
                  <a:pt x="0" y="2545825"/>
                  <a:pt x="0" y="1640050"/>
                </a:cubicBezTo>
                <a:close/>
              </a:path>
            </a:pathLst>
          </a:custGeom>
          <a:effectLst>
            <a:outerShdw blurRad="50800" dist="38100" dir="10800000" algn="r" rotWithShape="0">
              <a:prstClr val="black">
                <a:alpha val="40000"/>
              </a:prstClr>
            </a:outerShdw>
          </a:effectLst>
        </p:spPr>
      </p:pic>
      <p:pic>
        <p:nvPicPr>
          <p:cNvPr id="23" name="图片 22" descr="卡通人物&#10;&#10;描述已自动生成">
            <a:extLst>
              <a:ext uri="{FF2B5EF4-FFF2-40B4-BE49-F238E27FC236}">
                <a16:creationId xmlns="" xmlns:a16="http://schemas.microsoft.com/office/drawing/2014/main" id="{F7785A4F-2D7F-44FC-B25C-7FA6C2608992}"/>
              </a:ext>
            </a:extLst>
          </p:cNvPr>
          <p:cNvPicPr>
            <a:picLocks noChangeAspect="1"/>
          </p:cNvPicPr>
          <p:nvPr/>
        </p:nvPicPr>
        <p:blipFill>
          <a:blip r:embed="rId5"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2252343" y="1304268"/>
            <a:ext cx="885825" cy="885825"/>
          </a:xfrm>
          <a:prstGeom prst="rect">
            <a:avLst/>
          </a:prstGeom>
        </p:spPr>
      </p:pic>
      <p:sp>
        <p:nvSpPr>
          <p:cNvPr id="15" name="文本框 14">
            <a:extLst>
              <a:ext uri="{FF2B5EF4-FFF2-40B4-BE49-F238E27FC236}">
                <a16:creationId xmlns="" xmlns:a16="http://schemas.microsoft.com/office/drawing/2014/main" id="{5AFEF5C0-73BB-4A75-B2B7-D390B1618707}"/>
              </a:ext>
            </a:extLst>
          </p:cNvPr>
          <p:cNvSpPr txBox="1"/>
          <p:nvPr/>
        </p:nvSpPr>
        <p:spPr>
          <a:xfrm>
            <a:off x="1697142" y="3638541"/>
            <a:ext cx="8449372" cy="613694"/>
          </a:xfrm>
          <a:prstGeom prst="rect">
            <a:avLst/>
          </a:prstGeom>
          <a:noFill/>
        </p:spPr>
        <p:txBody>
          <a:bodyPr wrap="square">
            <a:spAutoFit/>
          </a:bodyPr>
          <a:lstStyle/>
          <a:p>
            <a:pPr algn="ctr">
              <a:lnSpc>
                <a:spcPct val="150000"/>
              </a:lnSpc>
            </a:pPr>
            <a:r>
              <a:rPr lang="en-US" altLang="zh-CN" sz="1200" dirty="0">
                <a:solidFill>
                  <a:srgbClr val="00B09D"/>
                </a:solidFill>
                <a:latin typeface="微软雅黑" panose="020B0503020204020204" pitchFamily="34" charset="-122"/>
                <a:ea typeface="微软雅黑" panose="020B0503020204020204" pitchFamily="34" charset="-122"/>
              </a:rPr>
              <a:t>1989</a:t>
            </a:r>
            <a:r>
              <a:rPr lang="zh-CN" altLang="en-US" sz="1200" dirty="0">
                <a:solidFill>
                  <a:srgbClr val="00B09D"/>
                </a:solidFill>
                <a:latin typeface="微软雅黑" panose="020B0503020204020204" pitchFamily="34" charset="-122"/>
                <a:ea typeface="微软雅黑" panose="020B0503020204020204" pitchFamily="34" charset="-122"/>
              </a:rPr>
              <a:t>年，由卫生部、教委等部委联合签署，确定每年的</a:t>
            </a:r>
            <a:r>
              <a:rPr lang="en-US" altLang="zh-CN" sz="1200" dirty="0">
                <a:solidFill>
                  <a:srgbClr val="00B09D"/>
                </a:solidFill>
                <a:latin typeface="微软雅黑" panose="020B0503020204020204" pitchFamily="34" charset="-122"/>
                <a:ea typeface="微软雅黑" panose="020B0503020204020204" pitchFamily="34" charset="-122"/>
              </a:rPr>
              <a:t>9</a:t>
            </a:r>
            <a:r>
              <a:rPr lang="zh-CN" altLang="en-US" sz="1200" dirty="0">
                <a:solidFill>
                  <a:srgbClr val="00B09D"/>
                </a:solidFill>
                <a:latin typeface="微软雅黑" panose="020B0503020204020204" pitchFamily="34" charset="-122"/>
                <a:ea typeface="微软雅黑" panose="020B0503020204020204" pitchFamily="34" charset="-122"/>
              </a:rPr>
              <a:t>月</a:t>
            </a:r>
            <a:r>
              <a:rPr lang="en-US" altLang="zh-CN" sz="1200" dirty="0">
                <a:solidFill>
                  <a:srgbClr val="00B09D"/>
                </a:solidFill>
                <a:latin typeface="微软雅黑" panose="020B0503020204020204" pitchFamily="34" charset="-122"/>
                <a:ea typeface="微软雅黑" panose="020B0503020204020204" pitchFamily="34" charset="-122"/>
              </a:rPr>
              <a:t>20</a:t>
            </a:r>
            <a:r>
              <a:rPr lang="zh-CN" altLang="en-US" sz="1200" dirty="0">
                <a:solidFill>
                  <a:srgbClr val="00B09D"/>
                </a:solidFill>
                <a:latin typeface="微软雅黑" panose="020B0503020204020204" pitchFamily="34" charset="-122"/>
                <a:ea typeface="微软雅黑" panose="020B0503020204020204" pitchFamily="34" charset="-122"/>
              </a:rPr>
              <a:t>日为全国爱牙日。宗旨是通过爱牙日活动，广泛动员社会的力量，在群众中进行牙病防治知识的普及教育，增强口腔键康观念和自我口腔保健的意识</a:t>
            </a:r>
          </a:p>
        </p:txBody>
      </p:sp>
      <p:sp>
        <p:nvSpPr>
          <p:cNvPr id="16" name="文本框 15">
            <a:extLst>
              <a:ext uri="{FF2B5EF4-FFF2-40B4-BE49-F238E27FC236}">
                <a16:creationId xmlns="" xmlns:a16="http://schemas.microsoft.com/office/drawing/2014/main" id="{961DA88A-C0F7-4FE2-9E7F-214688B84C39}"/>
              </a:ext>
            </a:extLst>
          </p:cNvPr>
          <p:cNvSpPr txBox="1"/>
          <p:nvPr/>
        </p:nvSpPr>
        <p:spPr>
          <a:xfrm>
            <a:off x="6084568" y="5060935"/>
            <a:ext cx="2012280" cy="400110"/>
          </a:xfrm>
          <a:prstGeom prst="rect">
            <a:avLst/>
          </a:prstGeom>
          <a:noFill/>
          <a:ln w="22225">
            <a:solidFill>
              <a:srgbClr val="00B09D"/>
            </a:solidFill>
          </a:ln>
        </p:spPr>
        <p:txBody>
          <a:bodyPr wrap="square" rtlCol="0">
            <a:spAutoFit/>
          </a:bodyPr>
          <a:lstStyle/>
          <a:p>
            <a:pPr algn="ct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时间：</a:t>
            </a:r>
            <a:r>
              <a:rPr lang="en-US" altLang="zh-CN" sz="2000" b="1" dirty="0">
                <a:solidFill>
                  <a:srgbClr val="00B09D"/>
                </a:solidFill>
                <a:latin typeface="微软雅黑" panose="020B0503020204020204" pitchFamily="34" charset="-122"/>
                <a:ea typeface="微软雅黑" panose="020B0503020204020204" pitchFamily="34" charset="-122"/>
                <a:cs typeface="+mn-ea"/>
                <a:sym typeface="+mn-lt"/>
              </a:rPr>
              <a:t>x</a:t>
            </a: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月</a:t>
            </a:r>
            <a:r>
              <a:rPr lang="en-US" altLang="zh-CN" sz="2000" b="1" dirty="0">
                <a:solidFill>
                  <a:srgbClr val="00B09D"/>
                </a:solidFill>
                <a:latin typeface="微软雅黑" panose="020B0503020204020204" pitchFamily="34" charset="-122"/>
                <a:ea typeface="微软雅黑" panose="020B0503020204020204" pitchFamily="34" charset="-122"/>
                <a:cs typeface="+mn-ea"/>
                <a:sym typeface="+mn-lt"/>
              </a:rPr>
              <a:t>x</a:t>
            </a: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日</a:t>
            </a:r>
          </a:p>
        </p:txBody>
      </p:sp>
    </p:spTree>
    <p:extLst>
      <p:ext uri="{BB962C8B-B14F-4D97-AF65-F5344CB8AC3E}">
        <p14:creationId xmlns:p14="http://schemas.microsoft.com/office/powerpoint/2010/main" val="69535224"/>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inVertical)">
                                      <p:cBhvr>
                                        <p:cTn id="11" dur="500"/>
                                        <p:tgtEl>
                                          <p:spTgt spid="19"/>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arn(inVertical)">
                                      <p:cBhvr>
                                        <p:cTn id="19" dur="500"/>
                                        <p:tgtEl>
                                          <p:spTgt spid="21"/>
                                        </p:tgtEl>
                                      </p:cBhvr>
                                    </p:animEffect>
                                  </p:childTnLst>
                                </p:cTn>
                              </p:par>
                              <p:par>
                                <p:cTn id="20" presetID="42"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750"/>
                                        <p:tgtEl>
                                          <p:spTgt spid="23"/>
                                        </p:tgtEl>
                                      </p:cBhvr>
                                    </p:animEffect>
                                    <p:anim calcmode="lin" valueType="num">
                                      <p:cBhvr>
                                        <p:cTn id="23" dur="750" fill="hold"/>
                                        <p:tgtEl>
                                          <p:spTgt spid="23"/>
                                        </p:tgtEl>
                                        <p:attrNameLst>
                                          <p:attrName>ppt_x</p:attrName>
                                        </p:attrNameLst>
                                      </p:cBhvr>
                                      <p:tavLst>
                                        <p:tav tm="0">
                                          <p:val>
                                            <p:strVal val="#ppt_x"/>
                                          </p:val>
                                        </p:tav>
                                        <p:tav tm="100000">
                                          <p:val>
                                            <p:strVal val="#ppt_x"/>
                                          </p:val>
                                        </p:tav>
                                      </p:tavLst>
                                    </p:anim>
                                    <p:anim calcmode="lin" valueType="num">
                                      <p:cBhvr>
                                        <p:cTn id="24" dur="75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750"/>
                                        <p:tgtEl>
                                          <p:spTgt spid="14"/>
                                        </p:tgtEl>
                                      </p:cBhvr>
                                    </p:animEffect>
                                    <p:anim calcmode="lin" valueType="num">
                                      <p:cBhvr>
                                        <p:cTn id="28" dur="750" fill="hold"/>
                                        <p:tgtEl>
                                          <p:spTgt spid="14"/>
                                        </p:tgtEl>
                                        <p:attrNameLst>
                                          <p:attrName>ppt_x</p:attrName>
                                        </p:attrNameLst>
                                      </p:cBhvr>
                                      <p:tavLst>
                                        <p:tav tm="0">
                                          <p:val>
                                            <p:strVal val="#ppt_x"/>
                                          </p:val>
                                        </p:tav>
                                        <p:tav tm="100000">
                                          <p:val>
                                            <p:strVal val="#ppt_x"/>
                                          </p:val>
                                        </p:tav>
                                      </p:tavLst>
                                    </p:anim>
                                    <p:anim calcmode="lin" valueType="num">
                                      <p:cBhvr>
                                        <p:cTn id="29" dur="750" fill="hold"/>
                                        <p:tgtEl>
                                          <p:spTgt spid="14"/>
                                        </p:tgtEl>
                                        <p:attrNameLst>
                                          <p:attrName>ppt_y</p:attrName>
                                        </p:attrNameLst>
                                      </p:cBhvr>
                                      <p:tavLst>
                                        <p:tav tm="0">
                                          <p:val>
                                            <p:strVal val="#ppt_y+.1"/>
                                          </p:val>
                                        </p:tav>
                                        <p:tav tm="100000">
                                          <p:val>
                                            <p:strVal val="#ppt_y"/>
                                          </p:val>
                                        </p:tav>
                                      </p:tavLst>
                                    </p:anim>
                                  </p:childTnLst>
                                </p:cTn>
                              </p:par>
                            </p:childTnLst>
                          </p:cTn>
                        </p:par>
                        <p:par>
                          <p:cTn id="30" fill="hold">
                            <p:stCondLst>
                              <p:cond delay="2250"/>
                            </p:stCondLst>
                            <p:childTnLst>
                              <p:par>
                                <p:cTn id="31" presetID="16" presetClass="entr" presetSubtype="2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childTnLst>
                          </p:cTn>
                        </p:par>
                        <p:par>
                          <p:cTn id="34" fill="hold">
                            <p:stCondLst>
                              <p:cond delay="2750"/>
                            </p:stCondLst>
                            <p:childTnLst>
                              <p:par>
                                <p:cTn id="35" presetID="16" presetClass="entr" presetSubtype="2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arn(inVertical)">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22" grpId="0"/>
      <p:bldP spid="15" grpId="0"/>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4143308" y="489028"/>
            <a:ext cx="3905385"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牙齿的常见疾病</a:t>
            </a:r>
          </a:p>
        </p:txBody>
      </p:sp>
      <p:sp>
        <p:nvSpPr>
          <p:cNvPr id="3" name="矩形: 圆角 2">
            <a:extLst>
              <a:ext uri="{FF2B5EF4-FFF2-40B4-BE49-F238E27FC236}">
                <a16:creationId xmlns="" xmlns:a16="http://schemas.microsoft.com/office/drawing/2014/main" id="{B5548979-21CB-45C6-90D5-CC2816F02A5C}"/>
              </a:ext>
            </a:extLst>
          </p:cNvPr>
          <p:cNvSpPr/>
          <p:nvPr/>
        </p:nvSpPr>
        <p:spPr>
          <a:xfrm>
            <a:off x="1545996" y="5005632"/>
            <a:ext cx="1536569" cy="424207"/>
          </a:xfrm>
          <a:prstGeom prst="roundRect">
            <a:avLst>
              <a:gd name="adj" fmla="val 50000"/>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蛀牙</a:t>
            </a:r>
          </a:p>
        </p:txBody>
      </p:sp>
      <p:sp>
        <p:nvSpPr>
          <p:cNvPr id="4" name="矩形: 圆角 3">
            <a:extLst>
              <a:ext uri="{FF2B5EF4-FFF2-40B4-BE49-F238E27FC236}">
                <a16:creationId xmlns="" xmlns:a16="http://schemas.microsoft.com/office/drawing/2014/main" id="{DC92417D-6E36-490E-9AB0-947630572510}"/>
              </a:ext>
            </a:extLst>
          </p:cNvPr>
          <p:cNvSpPr/>
          <p:nvPr/>
        </p:nvSpPr>
        <p:spPr>
          <a:xfrm>
            <a:off x="4081806" y="5005632"/>
            <a:ext cx="1536569" cy="424207"/>
          </a:xfrm>
          <a:prstGeom prst="roundRect">
            <a:avLst>
              <a:gd name="adj" fmla="val 50000"/>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畸形牙</a:t>
            </a:r>
          </a:p>
        </p:txBody>
      </p:sp>
      <p:sp>
        <p:nvSpPr>
          <p:cNvPr id="5" name="矩形: 圆角 4">
            <a:extLst>
              <a:ext uri="{FF2B5EF4-FFF2-40B4-BE49-F238E27FC236}">
                <a16:creationId xmlns="" xmlns:a16="http://schemas.microsoft.com/office/drawing/2014/main" id="{50BE916C-416F-4CD0-99C1-2D3B3C3998B9}"/>
              </a:ext>
            </a:extLst>
          </p:cNvPr>
          <p:cNvSpPr/>
          <p:nvPr/>
        </p:nvSpPr>
        <p:spPr>
          <a:xfrm>
            <a:off x="6617616" y="5005632"/>
            <a:ext cx="1536569" cy="424207"/>
          </a:xfrm>
          <a:prstGeom prst="roundRect">
            <a:avLst>
              <a:gd name="adj" fmla="val 50000"/>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缺牙</a:t>
            </a:r>
          </a:p>
        </p:txBody>
      </p:sp>
      <p:sp>
        <p:nvSpPr>
          <p:cNvPr id="6" name="矩形: 圆角 5">
            <a:extLst>
              <a:ext uri="{FF2B5EF4-FFF2-40B4-BE49-F238E27FC236}">
                <a16:creationId xmlns="" xmlns:a16="http://schemas.microsoft.com/office/drawing/2014/main" id="{D8CCC315-7A05-49D5-A7E4-6B886B3C3F5B}"/>
              </a:ext>
            </a:extLst>
          </p:cNvPr>
          <p:cNvSpPr/>
          <p:nvPr/>
        </p:nvSpPr>
        <p:spPr>
          <a:xfrm>
            <a:off x="9153426" y="5005632"/>
            <a:ext cx="1536569" cy="424207"/>
          </a:xfrm>
          <a:prstGeom prst="roundRect">
            <a:avLst>
              <a:gd name="adj" fmla="val 50000"/>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牙周炎</a:t>
            </a:r>
          </a:p>
        </p:txBody>
      </p:sp>
      <p:pic>
        <p:nvPicPr>
          <p:cNvPr id="8" name="图片 7" descr="卡通人物&#10;&#10;描述已自动生成">
            <a:extLst>
              <a:ext uri="{FF2B5EF4-FFF2-40B4-BE49-F238E27FC236}">
                <a16:creationId xmlns="" xmlns:a16="http://schemas.microsoft.com/office/drawing/2014/main" id="{32D25C3B-985B-47C8-B5DB-648511D4E2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363" y="2131244"/>
            <a:ext cx="2149317" cy="2149317"/>
          </a:xfrm>
          <a:prstGeom prst="rect">
            <a:avLst/>
          </a:prstGeom>
        </p:spPr>
      </p:pic>
      <p:pic>
        <p:nvPicPr>
          <p:cNvPr id="10" name="图片 9" descr="卡通人物&#10;&#10;描述已自动生成">
            <a:extLst>
              <a:ext uri="{FF2B5EF4-FFF2-40B4-BE49-F238E27FC236}">
                <a16:creationId xmlns="" xmlns:a16="http://schemas.microsoft.com/office/drawing/2014/main" id="{5675A090-7D6B-4FF1-9709-67B2EC7CB0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38752" y="2216091"/>
            <a:ext cx="2064470" cy="2064470"/>
          </a:xfrm>
          <a:prstGeom prst="rect">
            <a:avLst/>
          </a:prstGeom>
        </p:spPr>
      </p:pic>
      <p:pic>
        <p:nvPicPr>
          <p:cNvPr id="12" name="图片 11" descr="图片包含 游戏机&#10;&#10;描述已自动生成">
            <a:extLst>
              <a:ext uri="{FF2B5EF4-FFF2-40B4-BE49-F238E27FC236}">
                <a16:creationId xmlns="" xmlns:a16="http://schemas.microsoft.com/office/drawing/2014/main" id="{78D29C48-C702-4170-ACEA-6D75133A075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57817" y="2342957"/>
            <a:ext cx="2057904" cy="1810738"/>
          </a:xfrm>
          <a:prstGeom prst="rect">
            <a:avLst/>
          </a:prstGeom>
        </p:spPr>
      </p:pic>
      <p:pic>
        <p:nvPicPr>
          <p:cNvPr id="14" name="图片 13" descr="卡通人物&#10;&#10;描述已自动生成">
            <a:extLst>
              <a:ext uri="{FF2B5EF4-FFF2-40B4-BE49-F238E27FC236}">
                <a16:creationId xmlns="" xmlns:a16="http://schemas.microsoft.com/office/drawing/2014/main" id="{95259C0E-AB48-4710-82FD-C6DA7C2C0D3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17523" y="2481223"/>
            <a:ext cx="1672472" cy="1672472"/>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0859684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31"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750" fill="hold"/>
                                        <p:tgtEl>
                                          <p:spTgt spid="8"/>
                                        </p:tgtEl>
                                        <p:attrNameLst>
                                          <p:attrName>ppt_w</p:attrName>
                                        </p:attrNameLst>
                                      </p:cBhvr>
                                      <p:tavLst>
                                        <p:tav tm="0">
                                          <p:val>
                                            <p:fltVal val="0"/>
                                          </p:val>
                                        </p:tav>
                                        <p:tav tm="100000">
                                          <p:val>
                                            <p:strVal val="#ppt_w"/>
                                          </p:val>
                                        </p:tav>
                                      </p:tavLst>
                                    </p:anim>
                                    <p:anim calcmode="lin" valueType="num">
                                      <p:cBhvr>
                                        <p:cTn id="11" dur="750" fill="hold"/>
                                        <p:tgtEl>
                                          <p:spTgt spid="8"/>
                                        </p:tgtEl>
                                        <p:attrNameLst>
                                          <p:attrName>ppt_h</p:attrName>
                                        </p:attrNameLst>
                                      </p:cBhvr>
                                      <p:tavLst>
                                        <p:tav tm="0">
                                          <p:val>
                                            <p:fltVal val="0"/>
                                          </p:val>
                                        </p:tav>
                                        <p:tav tm="100000">
                                          <p:val>
                                            <p:strVal val="#ppt_h"/>
                                          </p:val>
                                        </p:tav>
                                      </p:tavLst>
                                    </p:anim>
                                    <p:anim calcmode="lin" valueType="num">
                                      <p:cBhvr>
                                        <p:cTn id="12" dur="750" fill="hold"/>
                                        <p:tgtEl>
                                          <p:spTgt spid="8"/>
                                        </p:tgtEl>
                                        <p:attrNameLst>
                                          <p:attrName>style.rotation</p:attrName>
                                        </p:attrNameLst>
                                      </p:cBhvr>
                                      <p:tavLst>
                                        <p:tav tm="0">
                                          <p:val>
                                            <p:fltVal val="90"/>
                                          </p:val>
                                        </p:tav>
                                        <p:tav tm="100000">
                                          <p:val>
                                            <p:fltVal val="0"/>
                                          </p:val>
                                        </p:tav>
                                      </p:tavLst>
                                    </p:anim>
                                    <p:animEffect transition="in" filter="fade">
                                      <p:cBhvr>
                                        <p:cTn id="13" dur="750"/>
                                        <p:tgtEl>
                                          <p:spTgt spid="8"/>
                                        </p:tgtEl>
                                      </p:cBhvr>
                                    </p:animEffect>
                                  </p:childTnLst>
                                </p:cTn>
                              </p:par>
                              <p:par>
                                <p:cTn id="14" presetID="31"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750" fill="hold"/>
                                        <p:tgtEl>
                                          <p:spTgt spid="10"/>
                                        </p:tgtEl>
                                        <p:attrNameLst>
                                          <p:attrName>ppt_w</p:attrName>
                                        </p:attrNameLst>
                                      </p:cBhvr>
                                      <p:tavLst>
                                        <p:tav tm="0">
                                          <p:val>
                                            <p:fltVal val="0"/>
                                          </p:val>
                                        </p:tav>
                                        <p:tav tm="100000">
                                          <p:val>
                                            <p:strVal val="#ppt_w"/>
                                          </p:val>
                                        </p:tav>
                                      </p:tavLst>
                                    </p:anim>
                                    <p:anim calcmode="lin" valueType="num">
                                      <p:cBhvr>
                                        <p:cTn id="17" dur="750" fill="hold"/>
                                        <p:tgtEl>
                                          <p:spTgt spid="10"/>
                                        </p:tgtEl>
                                        <p:attrNameLst>
                                          <p:attrName>ppt_h</p:attrName>
                                        </p:attrNameLst>
                                      </p:cBhvr>
                                      <p:tavLst>
                                        <p:tav tm="0">
                                          <p:val>
                                            <p:fltVal val="0"/>
                                          </p:val>
                                        </p:tav>
                                        <p:tav tm="100000">
                                          <p:val>
                                            <p:strVal val="#ppt_h"/>
                                          </p:val>
                                        </p:tav>
                                      </p:tavLst>
                                    </p:anim>
                                    <p:anim calcmode="lin" valueType="num">
                                      <p:cBhvr>
                                        <p:cTn id="18" dur="750" fill="hold"/>
                                        <p:tgtEl>
                                          <p:spTgt spid="10"/>
                                        </p:tgtEl>
                                        <p:attrNameLst>
                                          <p:attrName>style.rotation</p:attrName>
                                        </p:attrNameLst>
                                      </p:cBhvr>
                                      <p:tavLst>
                                        <p:tav tm="0">
                                          <p:val>
                                            <p:fltVal val="90"/>
                                          </p:val>
                                        </p:tav>
                                        <p:tav tm="100000">
                                          <p:val>
                                            <p:fltVal val="0"/>
                                          </p:val>
                                        </p:tav>
                                      </p:tavLst>
                                    </p:anim>
                                    <p:animEffect transition="in" filter="fade">
                                      <p:cBhvr>
                                        <p:cTn id="19" dur="750"/>
                                        <p:tgtEl>
                                          <p:spTgt spid="10"/>
                                        </p:tgtEl>
                                      </p:cBhvr>
                                    </p:animEffect>
                                  </p:childTnLst>
                                </p:cTn>
                              </p:par>
                              <p:par>
                                <p:cTn id="20" presetID="31"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750" fill="hold"/>
                                        <p:tgtEl>
                                          <p:spTgt spid="12"/>
                                        </p:tgtEl>
                                        <p:attrNameLst>
                                          <p:attrName>ppt_w</p:attrName>
                                        </p:attrNameLst>
                                      </p:cBhvr>
                                      <p:tavLst>
                                        <p:tav tm="0">
                                          <p:val>
                                            <p:fltVal val="0"/>
                                          </p:val>
                                        </p:tav>
                                        <p:tav tm="100000">
                                          <p:val>
                                            <p:strVal val="#ppt_w"/>
                                          </p:val>
                                        </p:tav>
                                      </p:tavLst>
                                    </p:anim>
                                    <p:anim calcmode="lin" valueType="num">
                                      <p:cBhvr>
                                        <p:cTn id="23" dur="750" fill="hold"/>
                                        <p:tgtEl>
                                          <p:spTgt spid="12"/>
                                        </p:tgtEl>
                                        <p:attrNameLst>
                                          <p:attrName>ppt_h</p:attrName>
                                        </p:attrNameLst>
                                      </p:cBhvr>
                                      <p:tavLst>
                                        <p:tav tm="0">
                                          <p:val>
                                            <p:fltVal val="0"/>
                                          </p:val>
                                        </p:tav>
                                        <p:tav tm="100000">
                                          <p:val>
                                            <p:strVal val="#ppt_h"/>
                                          </p:val>
                                        </p:tav>
                                      </p:tavLst>
                                    </p:anim>
                                    <p:anim calcmode="lin" valueType="num">
                                      <p:cBhvr>
                                        <p:cTn id="24" dur="750" fill="hold"/>
                                        <p:tgtEl>
                                          <p:spTgt spid="12"/>
                                        </p:tgtEl>
                                        <p:attrNameLst>
                                          <p:attrName>style.rotation</p:attrName>
                                        </p:attrNameLst>
                                      </p:cBhvr>
                                      <p:tavLst>
                                        <p:tav tm="0">
                                          <p:val>
                                            <p:fltVal val="90"/>
                                          </p:val>
                                        </p:tav>
                                        <p:tav tm="100000">
                                          <p:val>
                                            <p:fltVal val="0"/>
                                          </p:val>
                                        </p:tav>
                                      </p:tavLst>
                                    </p:anim>
                                    <p:animEffect transition="in" filter="fade">
                                      <p:cBhvr>
                                        <p:cTn id="25" dur="750"/>
                                        <p:tgtEl>
                                          <p:spTgt spid="12"/>
                                        </p:tgtEl>
                                      </p:cBhvr>
                                    </p:animEffect>
                                  </p:childTnLst>
                                </p:cTn>
                              </p:par>
                              <p:par>
                                <p:cTn id="26" presetID="31"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750" fill="hold"/>
                                        <p:tgtEl>
                                          <p:spTgt spid="14"/>
                                        </p:tgtEl>
                                        <p:attrNameLst>
                                          <p:attrName>ppt_w</p:attrName>
                                        </p:attrNameLst>
                                      </p:cBhvr>
                                      <p:tavLst>
                                        <p:tav tm="0">
                                          <p:val>
                                            <p:fltVal val="0"/>
                                          </p:val>
                                        </p:tav>
                                        <p:tav tm="100000">
                                          <p:val>
                                            <p:strVal val="#ppt_w"/>
                                          </p:val>
                                        </p:tav>
                                      </p:tavLst>
                                    </p:anim>
                                    <p:anim calcmode="lin" valueType="num">
                                      <p:cBhvr>
                                        <p:cTn id="29" dur="750" fill="hold"/>
                                        <p:tgtEl>
                                          <p:spTgt spid="14"/>
                                        </p:tgtEl>
                                        <p:attrNameLst>
                                          <p:attrName>ppt_h</p:attrName>
                                        </p:attrNameLst>
                                      </p:cBhvr>
                                      <p:tavLst>
                                        <p:tav tm="0">
                                          <p:val>
                                            <p:fltVal val="0"/>
                                          </p:val>
                                        </p:tav>
                                        <p:tav tm="100000">
                                          <p:val>
                                            <p:strVal val="#ppt_h"/>
                                          </p:val>
                                        </p:tav>
                                      </p:tavLst>
                                    </p:anim>
                                    <p:anim calcmode="lin" valueType="num">
                                      <p:cBhvr>
                                        <p:cTn id="30" dur="750" fill="hold"/>
                                        <p:tgtEl>
                                          <p:spTgt spid="14"/>
                                        </p:tgtEl>
                                        <p:attrNameLst>
                                          <p:attrName>style.rotation</p:attrName>
                                        </p:attrNameLst>
                                      </p:cBhvr>
                                      <p:tavLst>
                                        <p:tav tm="0">
                                          <p:val>
                                            <p:fltVal val="90"/>
                                          </p:val>
                                        </p:tav>
                                        <p:tav tm="100000">
                                          <p:val>
                                            <p:fltVal val="0"/>
                                          </p:val>
                                        </p:tav>
                                      </p:tavLst>
                                    </p:anim>
                                    <p:animEffect transition="in" filter="fade">
                                      <p:cBhvr>
                                        <p:cTn id="31" dur="750"/>
                                        <p:tgtEl>
                                          <p:spTgt spid="14"/>
                                        </p:tgtEl>
                                      </p:cBhvr>
                                    </p:animEffect>
                                  </p:childTnLst>
                                </p:cTn>
                              </p:par>
                            </p:childTnLst>
                          </p:cTn>
                        </p:par>
                        <p:par>
                          <p:cTn id="32" fill="hold">
                            <p:stCondLst>
                              <p:cond delay="750"/>
                            </p:stCondLst>
                            <p:childTnLst>
                              <p:par>
                                <p:cTn id="33" presetID="16" presetClass="entr" presetSubtype="21"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barn(inVertical)">
                                      <p:cBhvr>
                                        <p:cTn id="35" dur="500"/>
                                        <p:tgtEl>
                                          <p:spTgt spid="3"/>
                                        </p:tgtEl>
                                      </p:cBhvr>
                                    </p:animEffect>
                                  </p:childTnLst>
                                </p:cTn>
                              </p:par>
                            </p:childTnLst>
                          </p:cTn>
                        </p:par>
                        <p:par>
                          <p:cTn id="36" fill="hold">
                            <p:stCondLst>
                              <p:cond delay="1250"/>
                            </p:stCondLst>
                            <p:childTnLst>
                              <p:par>
                                <p:cTn id="37" presetID="16" presetClass="entr" presetSubtype="21"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barn(inVertical)">
                                      <p:cBhvr>
                                        <p:cTn id="39" dur="500"/>
                                        <p:tgtEl>
                                          <p:spTgt spid="4"/>
                                        </p:tgtEl>
                                      </p:cBhvr>
                                    </p:animEffect>
                                  </p:childTnLst>
                                </p:cTn>
                              </p:par>
                            </p:childTnLst>
                          </p:cTn>
                        </p:par>
                        <p:par>
                          <p:cTn id="40" fill="hold">
                            <p:stCondLst>
                              <p:cond delay="1750"/>
                            </p:stCondLst>
                            <p:childTnLst>
                              <p:par>
                                <p:cTn id="41" presetID="16" presetClass="entr" presetSubtype="21"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barn(inVertical)">
                                      <p:cBhvr>
                                        <p:cTn id="43" dur="500"/>
                                        <p:tgtEl>
                                          <p:spTgt spid="5"/>
                                        </p:tgtEl>
                                      </p:cBhvr>
                                    </p:animEffect>
                                  </p:childTnLst>
                                </p:cTn>
                              </p:par>
                            </p:childTnLst>
                          </p:cTn>
                        </p:par>
                        <p:par>
                          <p:cTn id="44" fill="hold">
                            <p:stCondLst>
                              <p:cond delay="2250"/>
                            </p:stCondLst>
                            <p:childTnLst>
                              <p:par>
                                <p:cTn id="45" presetID="16" presetClass="entr" presetSubtype="21"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barn(inVertical)">
                                      <p:cBhvr>
                                        <p:cTn id="4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4143308" y="489028"/>
            <a:ext cx="3905385"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牙齿的常见疾病</a:t>
            </a:r>
          </a:p>
        </p:txBody>
      </p:sp>
      <p:sp>
        <p:nvSpPr>
          <p:cNvPr id="4" name="文本框 3">
            <a:extLst>
              <a:ext uri="{FF2B5EF4-FFF2-40B4-BE49-F238E27FC236}">
                <a16:creationId xmlns="" xmlns:a16="http://schemas.microsoft.com/office/drawing/2014/main" id="{4B54D28B-FA18-4815-A8AD-CDC940D5E6B2}"/>
              </a:ext>
            </a:extLst>
          </p:cNvPr>
          <p:cNvSpPr txBox="1"/>
          <p:nvPr/>
        </p:nvSpPr>
        <p:spPr>
          <a:xfrm>
            <a:off x="4395292" y="1564843"/>
            <a:ext cx="3401415" cy="523220"/>
          </a:xfrm>
          <a:prstGeom prst="rect">
            <a:avLst/>
          </a:prstGeom>
          <a:noFill/>
        </p:spPr>
        <p:txBody>
          <a:bodyPr wrap="square" rtlCol="0">
            <a:spAutoFit/>
          </a:bodyPr>
          <a:lstStyle/>
          <a:p>
            <a:pPr algn="ctr"/>
            <a:r>
              <a:rPr lang="zh-CN" altLang="en-US" sz="2800" b="1" dirty="0">
                <a:solidFill>
                  <a:srgbClr val="00B09D"/>
                </a:solidFill>
                <a:latin typeface="Adobe Arabic" panose="020F0502020204030204"/>
                <a:ea typeface="微软雅黑"/>
                <a:cs typeface="+mn-ea"/>
                <a:sym typeface="+mn-lt"/>
              </a:rPr>
              <a:t>牙周疾病的症状：</a:t>
            </a:r>
          </a:p>
        </p:txBody>
      </p:sp>
      <p:sp>
        <p:nvSpPr>
          <p:cNvPr id="5" name="流程图: 延期 4">
            <a:extLst>
              <a:ext uri="{FF2B5EF4-FFF2-40B4-BE49-F238E27FC236}">
                <a16:creationId xmlns="" xmlns:a16="http://schemas.microsoft.com/office/drawing/2014/main" id="{0F0814AB-5573-42FC-BD72-D74498893C11}"/>
              </a:ext>
            </a:extLst>
          </p:cNvPr>
          <p:cNvSpPr/>
          <p:nvPr/>
        </p:nvSpPr>
        <p:spPr>
          <a:xfrm>
            <a:off x="1055802" y="2703136"/>
            <a:ext cx="1451728" cy="1451728"/>
          </a:xfrm>
          <a:prstGeom prst="flowChartDelay">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pitchFamily="34" charset="-122"/>
                <a:ea typeface="微软雅黑" panose="020B0503020204020204" pitchFamily="34" charset="-122"/>
              </a:rPr>
              <a:t>牙痛</a:t>
            </a:r>
          </a:p>
        </p:txBody>
      </p:sp>
      <p:sp>
        <p:nvSpPr>
          <p:cNvPr id="7" name="流程图: 延期 6">
            <a:extLst>
              <a:ext uri="{FF2B5EF4-FFF2-40B4-BE49-F238E27FC236}">
                <a16:creationId xmlns="" xmlns:a16="http://schemas.microsoft.com/office/drawing/2014/main" id="{0024CA93-9B9F-4554-849F-938F8122059B}"/>
              </a:ext>
            </a:extLst>
          </p:cNvPr>
          <p:cNvSpPr/>
          <p:nvPr/>
        </p:nvSpPr>
        <p:spPr>
          <a:xfrm>
            <a:off x="3195686" y="2703136"/>
            <a:ext cx="1451728" cy="1451728"/>
          </a:xfrm>
          <a:prstGeom prst="flowChartDelay">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牙出血</a:t>
            </a:r>
          </a:p>
        </p:txBody>
      </p:sp>
      <p:sp>
        <p:nvSpPr>
          <p:cNvPr id="8" name="流程图: 延期 7">
            <a:extLst>
              <a:ext uri="{FF2B5EF4-FFF2-40B4-BE49-F238E27FC236}">
                <a16:creationId xmlns="" xmlns:a16="http://schemas.microsoft.com/office/drawing/2014/main" id="{28A07D83-7ECE-48CC-9A89-E55CBA7C10F7}"/>
              </a:ext>
            </a:extLst>
          </p:cNvPr>
          <p:cNvSpPr/>
          <p:nvPr/>
        </p:nvSpPr>
        <p:spPr>
          <a:xfrm>
            <a:off x="5335570" y="2703136"/>
            <a:ext cx="1451728" cy="1451728"/>
          </a:xfrm>
          <a:prstGeom prst="flowChartDelay">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牙龈红肿、流脓</a:t>
            </a:r>
          </a:p>
        </p:txBody>
      </p:sp>
      <p:sp>
        <p:nvSpPr>
          <p:cNvPr id="9" name="流程图: 延期 8">
            <a:extLst>
              <a:ext uri="{FF2B5EF4-FFF2-40B4-BE49-F238E27FC236}">
                <a16:creationId xmlns="" xmlns:a16="http://schemas.microsoft.com/office/drawing/2014/main" id="{99A8A065-7F31-4134-9E93-7A916A8F9737}"/>
              </a:ext>
            </a:extLst>
          </p:cNvPr>
          <p:cNvSpPr/>
          <p:nvPr/>
        </p:nvSpPr>
        <p:spPr>
          <a:xfrm>
            <a:off x="1979628" y="4777007"/>
            <a:ext cx="1451728" cy="1451728"/>
          </a:xfrm>
          <a:prstGeom prst="flowChartDelay">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牙齿松动</a:t>
            </a:r>
          </a:p>
        </p:txBody>
      </p:sp>
      <p:sp>
        <p:nvSpPr>
          <p:cNvPr id="10" name="流程图: 延期 9">
            <a:extLst>
              <a:ext uri="{FF2B5EF4-FFF2-40B4-BE49-F238E27FC236}">
                <a16:creationId xmlns="" xmlns:a16="http://schemas.microsoft.com/office/drawing/2014/main" id="{664DA075-6366-4CD9-AB35-C10A004F42D5}"/>
              </a:ext>
            </a:extLst>
          </p:cNvPr>
          <p:cNvSpPr/>
          <p:nvPr/>
        </p:nvSpPr>
        <p:spPr>
          <a:xfrm>
            <a:off x="4395292" y="4777007"/>
            <a:ext cx="1451728" cy="1451728"/>
          </a:xfrm>
          <a:prstGeom prst="flowChartDelay">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口干、口臭</a:t>
            </a:r>
          </a:p>
        </p:txBody>
      </p:sp>
      <p:pic>
        <p:nvPicPr>
          <p:cNvPr id="14" name="图片 13" descr="图片包含 游戏机, 房间&#10;&#10;描述已自动生成">
            <a:extLst>
              <a:ext uri="{FF2B5EF4-FFF2-40B4-BE49-F238E27FC236}">
                <a16:creationId xmlns="" xmlns:a16="http://schemas.microsoft.com/office/drawing/2014/main" id="{618BD28C-A8B6-47A3-8202-8883A1CD04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0420" y="1871613"/>
            <a:ext cx="4566501" cy="4566501"/>
          </a:xfrm>
          <a:prstGeom prst="rect">
            <a:avLst/>
          </a:prstGeom>
        </p:spPr>
      </p:pic>
    </p:spTree>
    <p:extLst>
      <p:ext uri="{BB962C8B-B14F-4D97-AF65-F5344CB8AC3E}">
        <p14:creationId xmlns:p14="http://schemas.microsoft.com/office/powerpoint/2010/main" val="4195767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4143308" y="489028"/>
            <a:ext cx="3905385"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牙齿的常见疾病</a:t>
            </a:r>
          </a:p>
        </p:txBody>
      </p:sp>
      <p:sp>
        <p:nvSpPr>
          <p:cNvPr id="3" name="矩形 2">
            <a:extLst>
              <a:ext uri="{FF2B5EF4-FFF2-40B4-BE49-F238E27FC236}">
                <a16:creationId xmlns="" xmlns:a16="http://schemas.microsoft.com/office/drawing/2014/main" id="{626C1737-ED99-49A2-9F8B-9E2F3A5349A2}"/>
              </a:ext>
            </a:extLst>
          </p:cNvPr>
          <p:cNvSpPr/>
          <p:nvPr/>
        </p:nvSpPr>
        <p:spPr>
          <a:xfrm>
            <a:off x="3669695" y="1494358"/>
            <a:ext cx="4852610" cy="523220"/>
          </a:xfrm>
          <a:prstGeom prst="rect">
            <a:avLst/>
          </a:prstGeom>
        </p:spPr>
        <p:txBody>
          <a:bodyPr wrap="none">
            <a:spAutoFit/>
          </a:bodyPr>
          <a:lstStyle/>
          <a:p>
            <a:pPr algn="ctr"/>
            <a:r>
              <a:rPr lang="zh-CN" altLang="en-US" sz="2800" b="1" dirty="0">
                <a:solidFill>
                  <a:srgbClr val="00B09D"/>
                </a:solidFill>
                <a:latin typeface="微软雅黑" panose="020B0503020204020204" pitchFamily="34" charset="-122"/>
                <a:ea typeface="微软雅黑" panose="020B0503020204020204" pitchFamily="34" charset="-122"/>
                <a:cs typeface="+mn-ea"/>
                <a:sym typeface="+mn-lt"/>
              </a:rPr>
              <a:t>龋齿的罪魁祸首</a:t>
            </a:r>
            <a:r>
              <a:rPr lang="en-US" altLang="zh-CN" sz="2800" b="1" dirty="0">
                <a:solidFill>
                  <a:srgbClr val="00B09D"/>
                </a:solidFill>
                <a:latin typeface="微软雅黑" panose="020B0503020204020204" pitchFamily="34" charset="-122"/>
                <a:ea typeface="微软雅黑" panose="020B0503020204020204" pitchFamily="34" charset="-122"/>
                <a:cs typeface="+mn-ea"/>
                <a:sym typeface="+mn-lt"/>
              </a:rPr>
              <a:t>—</a:t>
            </a:r>
            <a:r>
              <a:rPr lang="zh-CN" altLang="en-US" sz="2800" b="1" dirty="0">
                <a:solidFill>
                  <a:srgbClr val="00B09D"/>
                </a:solidFill>
                <a:latin typeface="微软雅黑" panose="020B0503020204020204" pitchFamily="34" charset="-122"/>
                <a:ea typeface="微软雅黑" panose="020B0503020204020204" pitchFamily="34" charset="-122"/>
                <a:cs typeface="+mn-ea"/>
                <a:sym typeface="+mn-lt"/>
              </a:rPr>
              <a:t>变形链球菌</a:t>
            </a:r>
          </a:p>
        </p:txBody>
      </p:sp>
      <p:pic>
        <p:nvPicPr>
          <p:cNvPr id="5" name="图片 4" descr="图片包含 男人, 站, 桌子, 蛋糕&#10;&#10;描述已自动生成">
            <a:extLst>
              <a:ext uri="{FF2B5EF4-FFF2-40B4-BE49-F238E27FC236}">
                <a16:creationId xmlns="" xmlns:a16="http://schemas.microsoft.com/office/drawing/2014/main" id="{3C45B49D-67E1-4327-A95F-E19A1C09AB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2806" y="2376577"/>
            <a:ext cx="4302451" cy="3775435"/>
          </a:xfrm>
          <a:prstGeom prst="rect">
            <a:avLst/>
          </a:prstGeom>
        </p:spPr>
      </p:pic>
      <p:sp>
        <p:nvSpPr>
          <p:cNvPr id="6" name="Text Box 6">
            <a:extLst>
              <a:ext uri="{FF2B5EF4-FFF2-40B4-BE49-F238E27FC236}">
                <a16:creationId xmlns="" xmlns:a16="http://schemas.microsoft.com/office/drawing/2014/main" id="{C00201E6-B041-4D5C-BE63-9AC94824888C}"/>
              </a:ext>
            </a:extLst>
          </p:cNvPr>
          <p:cNvSpPr txBox="1">
            <a:spLocks noChangeArrowheads="1"/>
          </p:cNvSpPr>
          <p:nvPr/>
        </p:nvSpPr>
        <p:spPr bwMode="auto">
          <a:xfrm>
            <a:off x="608438" y="4002684"/>
            <a:ext cx="276720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rgbClr val="CC0000"/>
                </a:solidFill>
                <a:latin typeface="宋体" panose="02010600030101010101" pitchFamily="2" charset="-122"/>
                <a:ea typeface="宋体" panose="02010600030101010101" pitchFamily="2" charset="-122"/>
              </a:defRPr>
            </a:lvl1pPr>
            <a:lvl2pPr marL="742950" indent="-285750" eaLnBrk="0" hangingPunct="0">
              <a:defRPr sz="2400">
                <a:solidFill>
                  <a:srgbClr val="CC0000"/>
                </a:solidFill>
                <a:latin typeface="宋体" panose="02010600030101010101" pitchFamily="2" charset="-122"/>
                <a:ea typeface="宋体" panose="02010600030101010101" pitchFamily="2" charset="-122"/>
              </a:defRPr>
            </a:lvl2pPr>
            <a:lvl3pPr marL="1143000" indent="-228600" eaLnBrk="0" hangingPunct="0">
              <a:defRPr sz="2400">
                <a:solidFill>
                  <a:srgbClr val="CC0000"/>
                </a:solidFill>
                <a:latin typeface="宋体" panose="02010600030101010101" pitchFamily="2" charset="-122"/>
                <a:ea typeface="宋体" panose="02010600030101010101" pitchFamily="2" charset="-122"/>
              </a:defRPr>
            </a:lvl3pPr>
            <a:lvl4pPr marL="1600200" indent="-228600" eaLnBrk="0" hangingPunct="0">
              <a:defRPr sz="2400">
                <a:solidFill>
                  <a:srgbClr val="CC0000"/>
                </a:solidFill>
                <a:latin typeface="宋体" panose="02010600030101010101" pitchFamily="2" charset="-122"/>
                <a:ea typeface="宋体" panose="02010600030101010101" pitchFamily="2" charset="-122"/>
              </a:defRPr>
            </a:lvl4pPr>
            <a:lvl5pPr marL="2057400" indent="-228600" eaLnBrk="0" hangingPunct="0">
              <a:defRPr sz="2400">
                <a:solidFill>
                  <a:srgbClr val="CC0000"/>
                </a:solidFill>
                <a:latin typeface="宋体" panose="02010600030101010101" pitchFamily="2" charset="-122"/>
                <a:ea typeface="宋体" panose="02010600030101010101" pitchFamily="2" charset="-122"/>
              </a:defRPr>
            </a:lvl5pPr>
            <a:lvl6pPr marL="25146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6pPr>
            <a:lvl7pPr marL="29718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7pPr>
            <a:lvl8pPr marL="34290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8pPr>
            <a:lvl9pPr marL="38862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9pPr>
          </a:lstStyle>
          <a:p>
            <a:pPr eaLnBrk="1" hangingPunct="1"/>
            <a:r>
              <a:rPr lang="zh-CN" altLang="en-US" sz="2800" b="1" dirty="0">
                <a:solidFill>
                  <a:srgbClr val="00B09D"/>
                </a:solidFill>
                <a:latin typeface="Adobe Arabic" panose="020F0502020204030204"/>
                <a:ea typeface="微软雅黑"/>
                <a:cs typeface="+mn-ea"/>
                <a:sym typeface="+mn-lt"/>
              </a:rPr>
              <a:t>变形链球菌：</a:t>
            </a:r>
          </a:p>
        </p:txBody>
      </p:sp>
      <p:sp>
        <p:nvSpPr>
          <p:cNvPr id="7" name="Text Box 8">
            <a:extLst>
              <a:ext uri="{FF2B5EF4-FFF2-40B4-BE49-F238E27FC236}">
                <a16:creationId xmlns="" xmlns:a16="http://schemas.microsoft.com/office/drawing/2014/main" id="{D6265DD3-A641-4795-925D-11130313D48F}"/>
              </a:ext>
            </a:extLst>
          </p:cNvPr>
          <p:cNvSpPr txBox="1">
            <a:spLocks noChangeArrowheads="1"/>
          </p:cNvSpPr>
          <p:nvPr/>
        </p:nvSpPr>
        <p:spPr bwMode="auto">
          <a:xfrm>
            <a:off x="7094081" y="3448934"/>
            <a:ext cx="4489482" cy="1428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defRPr/>
            </a:pPr>
            <a:r>
              <a:rPr lang="zh-CN" altLang="en-US" sz="2000" dirty="0">
                <a:solidFill>
                  <a:srgbClr val="00B09D"/>
                </a:solidFill>
                <a:latin typeface="Adobe Arabic" panose="020F0502020204030204"/>
                <a:ea typeface="微软雅黑"/>
                <a:cs typeface="+mn-ea"/>
                <a:sym typeface="+mn-lt"/>
              </a:rPr>
              <a:t>变链球菌群中的一种，</a:t>
            </a:r>
          </a:p>
          <a:p>
            <a:pPr>
              <a:lnSpc>
                <a:spcPct val="150000"/>
              </a:lnSpc>
              <a:defRPr/>
            </a:pPr>
            <a:r>
              <a:rPr lang="zh-CN" altLang="en-US" sz="2000" dirty="0">
                <a:solidFill>
                  <a:srgbClr val="00B09D"/>
                </a:solidFill>
                <a:latin typeface="Adobe Arabic" panose="020F0502020204030204"/>
                <a:ea typeface="微软雅黑"/>
                <a:cs typeface="+mn-ea"/>
                <a:sym typeface="+mn-lt"/>
              </a:rPr>
              <a:t>为口腔微生物中最重要的致龋菌,针对变形链球菌的研究已成为防龋的重点。</a:t>
            </a:r>
          </a:p>
        </p:txBody>
      </p:sp>
    </p:spTree>
    <p:extLst>
      <p:ext uri="{BB962C8B-B14F-4D97-AF65-F5344CB8AC3E}">
        <p14:creationId xmlns:p14="http://schemas.microsoft.com/office/powerpoint/2010/main" val="22218215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图片包含 游戏机, 文字, 电脑&#10;&#10;描述已自动生成">
            <a:extLst>
              <a:ext uri="{FF2B5EF4-FFF2-40B4-BE49-F238E27FC236}">
                <a16:creationId xmlns="" xmlns:a16="http://schemas.microsoft.com/office/drawing/2014/main" id="{9DEAF888-F779-449F-8DB3-26949801BB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6" name="图片 5" descr="图片包含 游戏机, 乐高&#10;&#10;描述已自动生成">
            <a:extLst>
              <a:ext uri="{FF2B5EF4-FFF2-40B4-BE49-F238E27FC236}">
                <a16:creationId xmlns="" xmlns:a16="http://schemas.microsoft.com/office/drawing/2014/main" id="{33B2835F-A433-4494-84BB-7E0916D1C01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rot="16200000" flipH="1">
            <a:off x="2660776" y="-2673224"/>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7" name="对话气泡: 圆角矩形 6">
            <a:extLst>
              <a:ext uri="{FF2B5EF4-FFF2-40B4-BE49-F238E27FC236}">
                <a16:creationId xmlns="" xmlns:a16="http://schemas.microsoft.com/office/drawing/2014/main" id="{4FB1FE28-2ABD-46E1-9558-EBBC9F99FA2A}"/>
              </a:ext>
            </a:extLst>
          </p:cNvPr>
          <p:cNvSpPr/>
          <p:nvPr/>
        </p:nvSpPr>
        <p:spPr>
          <a:xfrm>
            <a:off x="1458686" y="1349828"/>
            <a:ext cx="8926285" cy="3290751"/>
          </a:xfrm>
          <a:prstGeom prst="wedgeRoundRectCallout">
            <a:avLst>
              <a:gd name="adj1" fmla="val -28150"/>
              <a:gd name="adj2" fmla="val 595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 xmlns:a16="http://schemas.microsoft.com/office/drawing/2014/main" id="{6673C2E3-AA8F-423D-A406-86FAB265B73D}"/>
              </a:ext>
            </a:extLst>
          </p:cNvPr>
          <p:cNvSpPr txBox="1"/>
          <p:nvPr/>
        </p:nvSpPr>
        <p:spPr>
          <a:xfrm>
            <a:off x="1376775" y="1742988"/>
            <a:ext cx="9398000" cy="1107996"/>
          </a:xfrm>
          <a:prstGeom prst="rect">
            <a:avLst/>
          </a:prstGeom>
          <a:noFill/>
        </p:spPr>
        <p:txBody>
          <a:bodyPr wrap="square">
            <a:spAutoFit/>
          </a:bodyPr>
          <a:lstStyle/>
          <a:p>
            <a:pPr algn="ctr"/>
            <a:r>
              <a:rPr lang="zh-CN" altLang="en-US" sz="6600" b="1" dirty="0">
                <a:ln w="28575">
                  <a:solidFill>
                    <a:srgbClr val="F05461"/>
                  </a:solidFill>
                </a:ln>
                <a:solidFill>
                  <a:srgbClr val="F05461"/>
                </a:solidFill>
                <a:latin typeface="三极正极黑简体" panose="00000500000000000000" pitchFamily="2" charset="-122"/>
                <a:ea typeface="三极正极黑简体" panose="00000500000000000000" pitchFamily="2" charset="-122"/>
              </a:rPr>
              <a:t>第四部分</a:t>
            </a:r>
          </a:p>
        </p:txBody>
      </p:sp>
      <p:cxnSp>
        <p:nvCxnSpPr>
          <p:cNvPr id="15" name="直接连接符 14">
            <a:extLst>
              <a:ext uri="{FF2B5EF4-FFF2-40B4-BE49-F238E27FC236}">
                <a16:creationId xmlns="" xmlns:a16="http://schemas.microsoft.com/office/drawing/2014/main" id="{D2A15E81-456E-4B8E-B243-034CD1A8731E}"/>
              </a:ext>
            </a:extLst>
          </p:cNvPr>
          <p:cNvCxnSpPr>
            <a:cxnSpLocks/>
          </p:cNvCxnSpPr>
          <p:nvPr/>
        </p:nvCxnSpPr>
        <p:spPr>
          <a:xfrm flipH="1">
            <a:off x="2688634" y="2334773"/>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C8E49C70-64BF-4F4C-A2E5-FE95C55101ED}"/>
              </a:ext>
            </a:extLst>
          </p:cNvPr>
          <p:cNvCxnSpPr>
            <a:cxnSpLocks/>
          </p:cNvCxnSpPr>
          <p:nvPr/>
        </p:nvCxnSpPr>
        <p:spPr>
          <a:xfrm flipH="1">
            <a:off x="7890467" y="2385260"/>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B33EF474-7C76-474D-8924-AF1090402A5A}"/>
              </a:ext>
            </a:extLst>
          </p:cNvPr>
          <p:cNvSpPr txBox="1"/>
          <p:nvPr/>
        </p:nvSpPr>
        <p:spPr>
          <a:xfrm>
            <a:off x="2537310" y="2802121"/>
            <a:ext cx="6966055" cy="923330"/>
          </a:xfrm>
          <a:prstGeom prst="rect">
            <a:avLst/>
          </a:prstGeom>
          <a:noFill/>
        </p:spPr>
        <p:txBody>
          <a:bodyPr wrap="square">
            <a:spAutoFit/>
          </a:bodyPr>
          <a:lstStyle>
            <a:defPPr>
              <a:defRPr lang="zh-CN"/>
            </a:defPPr>
            <a:lvl1pPr algn="ctr">
              <a:defRPr sz="7200" b="1">
                <a:ln w="28575">
                  <a:solidFill>
                    <a:srgbClr val="00B09D"/>
                  </a:solidFill>
                </a:ln>
                <a:solidFill>
                  <a:srgbClr val="00B09D"/>
                </a:solidFill>
                <a:latin typeface="三极正极黑简体" panose="00000500000000000000" pitchFamily="2" charset="-122"/>
                <a:ea typeface="三极正极黑简体" panose="00000500000000000000" pitchFamily="2" charset="-122"/>
              </a:defRPr>
            </a:lvl1pPr>
          </a:lstStyle>
          <a:p>
            <a:r>
              <a:rPr lang="zh-CN" altLang="en-US" sz="5400" b="0" spc="500" dirty="0">
                <a:sym typeface="+mn-lt"/>
              </a:rPr>
              <a:t>影响牙齿健康的因素</a:t>
            </a:r>
          </a:p>
        </p:txBody>
      </p:sp>
      <p:pic>
        <p:nvPicPr>
          <p:cNvPr id="14" name="图片 13" descr="图片包含 游戏机, 乐高&#10;&#10;描述已自动生成">
            <a:extLst>
              <a:ext uri="{FF2B5EF4-FFF2-40B4-BE49-F238E27FC236}">
                <a16:creationId xmlns="" xmlns:a16="http://schemas.microsoft.com/office/drawing/2014/main" id="{A110F403-C60D-47EC-A771-819997DA20DF}"/>
              </a:ext>
            </a:extLst>
          </p:cNvPr>
          <p:cNvPicPr>
            <a:picLocks noChangeAspect="1"/>
          </p:cNvPicPr>
          <p:nvPr/>
        </p:nvPicPr>
        <p:blipFill>
          <a:blip r:embed="rId4">
            <a:extLst>
              <a:ext uri="{28A0092B-C50C-407E-A947-70E740481C1C}">
                <a14:useLocalDpi xmlns:a14="http://schemas.microsoft.com/office/drawing/2010/main" val="0"/>
              </a:ext>
            </a:extLst>
          </a:blip>
          <a:srcRect l="40640" t="63197" r="7549" b="9899"/>
          <a:stretch>
            <a:fillRect/>
          </a:stretch>
        </p:blipFill>
        <p:spPr>
          <a:xfrm>
            <a:off x="7391273" y="2394857"/>
            <a:ext cx="4128515" cy="3804318"/>
          </a:xfrm>
          <a:custGeom>
            <a:avLst/>
            <a:gdLst>
              <a:gd name="connsiteX0" fmla="*/ 0 w 3559624"/>
              <a:gd name="connsiteY0" fmla="*/ 1640050 h 3280100"/>
              <a:gd name="connsiteX1" fmla="*/ 1779812 w 3559624"/>
              <a:gd name="connsiteY1" fmla="*/ 0 h 3280100"/>
              <a:gd name="connsiteX2" fmla="*/ 3559624 w 3559624"/>
              <a:gd name="connsiteY2" fmla="*/ 1640050 h 3280100"/>
              <a:gd name="connsiteX3" fmla="*/ 1779812 w 3559624"/>
              <a:gd name="connsiteY3" fmla="*/ 3280100 h 3280100"/>
              <a:gd name="connsiteX4" fmla="*/ 0 w 3559624"/>
              <a:gd name="connsiteY4" fmla="*/ 1640050 h 328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4" h="3280100">
                <a:moveTo>
                  <a:pt x="0" y="1640050"/>
                </a:moveTo>
                <a:cubicBezTo>
                  <a:pt x="0" y="734275"/>
                  <a:pt x="796849" y="0"/>
                  <a:pt x="1779812" y="0"/>
                </a:cubicBezTo>
                <a:cubicBezTo>
                  <a:pt x="2762775" y="0"/>
                  <a:pt x="3559624" y="734275"/>
                  <a:pt x="3559624" y="1640050"/>
                </a:cubicBezTo>
                <a:cubicBezTo>
                  <a:pt x="3559624" y="2545825"/>
                  <a:pt x="2762775" y="3280100"/>
                  <a:pt x="1779812" y="3280100"/>
                </a:cubicBezTo>
                <a:cubicBezTo>
                  <a:pt x="796849" y="3280100"/>
                  <a:pt x="0" y="2545825"/>
                  <a:pt x="0" y="1640050"/>
                </a:cubicBezTo>
                <a:close/>
              </a:path>
            </a:pathLst>
          </a:custGeom>
          <a:effectLst>
            <a:outerShdw blurRad="50800" dist="38100" dir="10800000" algn="r" rotWithShape="0">
              <a:prstClr val="black">
                <a:alpha val="40000"/>
              </a:prstClr>
            </a:outerShdw>
          </a:effectLst>
        </p:spPr>
      </p:pic>
    </p:spTree>
    <p:extLst>
      <p:ext uri="{BB962C8B-B14F-4D97-AF65-F5344CB8AC3E}">
        <p14:creationId xmlns:p14="http://schemas.microsoft.com/office/powerpoint/2010/main" val="921640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crus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750"/>
                                        <p:tgtEl>
                                          <p:spTgt spid="14"/>
                                        </p:tgtEl>
                                      </p:cBhvr>
                                    </p:animEffect>
                                    <p:anim calcmode="lin" valueType="num">
                                      <p:cBhvr>
                                        <p:cTn id="11" dur="750" fill="hold"/>
                                        <p:tgtEl>
                                          <p:spTgt spid="14"/>
                                        </p:tgtEl>
                                        <p:attrNameLst>
                                          <p:attrName>ppt_x</p:attrName>
                                        </p:attrNameLst>
                                      </p:cBhvr>
                                      <p:tavLst>
                                        <p:tav tm="0">
                                          <p:val>
                                            <p:strVal val="#ppt_x"/>
                                          </p:val>
                                        </p:tav>
                                        <p:tav tm="100000">
                                          <p:val>
                                            <p:strVal val="#ppt_x"/>
                                          </p:val>
                                        </p:tav>
                                      </p:tavLst>
                                    </p:anim>
                                    <p:anim calcmode="lin" valueType="num">
                                      <p:cBhvr>
                                        <p:cTn id="12" dur="75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childTnLst>
                          </p:cTn>
                        </p:par>
                        <p:par>
                          <p:cTn id="21" fill="hold">
                            <p:stCondLst>
                              <p:cond delay="175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500"/>
                                        <p:tgtEl>
                                          <p:spTgt spid="13"/>
                                        </p:tgtEl>
                                      </p:cBhvr>
                                    </p:animEffect>
                                  </p:childTnLst>
                                </p:cTn>
                              </p:par>
                            </p:childTnLst>
                          </p:cTn>
                        </p:par>
                        <p:par>
                          <p:cTn id="25" fill="hold">
                            <p:stCondLst>
                              <p:cond delay="2250"/>
                            </p:stCondLst>
                            <p:childTnLst>
                              <p:par>
                                <p:cTn id="26" presetID="16" presetClass="entr" presetSubtype="37"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outVertic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影响牙齿健康的因素</a:t>
            </a:r>
          </a:p>
        </p:txBody>
      </p:sp>
      <p:pic>
        <p:nvPicPr>
          <p:cNvPr id="4" name="图片 3" descr="图片包含 蛋糕, 桌子, 食物, 甜点&#10;&#10;描述已自动生成">
            <a:extLst>
              <a:ext uri="{FF2B5EF4-FFF2-40B4-BE49-F238E27FC236}">
                <a16:creationId xmlns="" xmlns:a16="http://schemas.microsoft.com/office/drawing/2014/main" id="{AC7880F8-AF90-40EF-B460-03B969BFDE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1760" y="928687"/>
            <a:ext cx="3333750" cy="5000625"/>
          </a:xfrm>
          <a:prstGeom prst="rect">
            <a:avLst/>
          </a:prstGeom>
        </p:spPr>
      </p:pic>
      <p:sp>
        <p:nvSpPr>
          <p:cNvPr id="5" name="Rectangle 3">
            <a:extLst>
              <a:ext uri="{FF2B5EF4-FFF2-40B4-BE49-F238E27FC236}">
                <a16:creationId xmlns="" xmlns:a16="http://schemas.microsoft.com/office/drawing/2014/main" id="{E11A1404-23A9-4470-AC46-8D9686B884B4}"/>
              </a:ext>
            </a:extLst>
          </p:cNvPr>
          <p:cNvSpPr>
            <a:spLocks noChangeArrowheads="1"/>
          </p:cNvSpPr>
          <p:nvPr/>
        </p:nvSpPr>
        <p:spPr bwMode="auto">
          <a:xfrm>
            <a:off x="5760402" y="1982869"/>
            <a:ext cx="4219575" cy="936625"/>
          </a:xfrm>
          <a:prstGeom prst="rect">
            <a:avLst/>
          </a:prstGeom>
          <a:noFill/>
          <a:ln w="9525">
            <a:noFill/>
            <a:miter lim="800000"/>
            <a:headEnd/>
            <a:tailEnd/>
          </a:ln>
          <a:effectLst/>
        </p:spPr>
        <p:txBody>
          <a:bodyPr wrap="none" anchor="ctr"/>
          <a:lstStyle>
            <a:lvl1pPr eaLnBrk="0" hangingPunct="0">
              <a:defRPr sz="2400">
                <a:solidFill>
                  <a:srgbClr val="CC0000"/>
                </a:solidFill>
                <a:latin typeface="宋体" panose="02010600030101010101" pitchFamily="2" charset="-122"/>
                <a:ea typeface="宋体" panose="02010600030101010101" pitchFamily="2" charset="-122"/>
              </a:defRPr>
            </a:lvl1pPr>
            <a:lvl2pPr marL="742950" indent="-285750" eaLnBrk="0" hangingPunct="0">
              <a:defRPr sz="2400">
                <a:solidFill>
                  <a:srgbClr val="CC0000"/>
                </a:solidFill>
                <a:latin typeface="宋体" panose="02010600030101010101" pitchFamily="2" charset="-122"/>
                <a:ea typeface="宋体" panose="02010600030101010101" pitchFamily="2" charset="-122"/>
              </a:defRPr>
            </a:lvl2pPr>
            <a:lvl3pPr marL="1143000" indent="-228600" eaLnBrk="0" hangingPunct="0">
              <a:defRPr sz="2400">
                <a:solidFill>
                  <a:srgbClr val="CC0000"/>
                </a:solidFill>
                <a:latin typeface="宋体" panose="02010600030101010101" pitchFamily="2" charset="-122"/>
                <a:ea typeface="宋体" panose="02010600030101010101" pitchFamily="2" charset="-122"/>
              </a:defRPr>
            </a:lvl3pPr>
            <a:lvl4pPr marL="1600200" indent="-228600" eaLnBrk="0" hangingPunct="0">
              <a:defRPr sz="2400">
                <a:solidFill>
                  <a:srgbClr val="CC0000"/>
                </a:solidFill>
                <a:latin typeface="宋体" panose="02010600030101010101" pitchFamily="2" charset="-122"/>
                <a:ea typeface="宋体" panose="02010600030101010101" pitchFamily="2" charset="-122"/>
              </a:defRPr>
            </a:lvl4pPr>
            <a:lvl5pPr marL="2057400" indent="-228600" eaLnBrk="0" hangingPunct="0">
              <a:defRPr sz="2400">
                <a:solidFill>
                  <a:srgbClr val="CC0000"/>
                </a:solidFill>
                <a:latin typeface="宋体" panose="02010600030101010101" pitchFamily="2" charset="-122"/>
                <a:ea typeface="宋体" panose="02010600030101010101" pitchFamily="2" charset="-122"/>
              </a:defRPr>
            </a:lvl5pPr>
            <a:lvl6pPr marL="25146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6pPr>
            <a:lvl7pPr marL="29718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7pPr>
            <a:lvl8pPr marL="34290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8pPr>
            <a:lvl9pPr marL="38862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9pPr>
          </a:lstStyle>
          <a:p>
            <a:pPr eaLnBrk="1" hangingPunct="1"/>
            <a:r>
              <a:rPr lang="zh-CN" altLang="en-US" b="1" dirty="0">
                <a:solidFill>
                  <a:srgbClr val="00B09D"/>
                </a:solidFill>
                <a:latin typeface="Adobe Arabic" panose="020F0502020204030204"/>
                <a:ea typeface="微软雅黑"/>
                <a:cs typeface="+mn-ea"/>
                <a:sym typeface="+mn-lt"/>
              </a:rPr>
              <a:t>口腔不洁及异物刺激</a:t>
            </a:r>
          </a:p>
        </p:txBody>
      </p:sp>
      <p:sp>
        <p:nvSpPr>
          <p:cNvPr id="6" name="Rectangle 6">
            <a:extLst>
              <a:ext uri="{FF2B5EF4-FFF2-40B4-BE49-F238E27FC236}">
                <a16:creationId xmlns="" xmlns:a16="http://schemas.microsoft.com/office/drawing/2014/main" id="{0A93435B-A999-4157-97A3-9E365F2AFDB4}"/>
              </a:ext>
            </a:extLst>
          </p:cNvPr>
          <p:cNvSpPr>
            <a:spLocks noChangeArrowheads="1"/>
          </p:cNvSpPr>
          <p:nvPr/>
        </p:nvSpPr>
        <p:spPr bwMode="auto">
          <a:xfrm>
            <a:off x="5766751" y="2910438"/>
            <a:ext cx="3313113" cy="936625"/>
          </a:xfrm>
          <a:prstGeom prst="rect">
            <a:avLst/>
          </a:prstGeom>
          <a:noFill/>
          <a:ln w="9525">
            <a:noFill/>
            <a:miter lim="800000"/>
            <a:headEnd/>
            <a:tailEnd/>
          </a:ln>
          <a:effectLst/>
        </p:spPr>
        <p:txBody>
          <a:bodyPr wrap="none" anchor="ctr"/>
          <a:lstStyle>
            <a:lvl1pPr eaLnBrk="0" hangingPunct="0">
              <a:defRPr sz="2400">
                <a:solidFill>
                  <a:srgbClr val="CC0000"/>
                </a:solidFill>
                <a:latin typeface="宋体" panose="02010600030101010101" pitchFamily="2" charset="-122"/>
                <a:ea typeface="宋体" panose="02010600030101010101" pitchFamily="2" charset="-122"/>
              </a:defRPr>
            </a:lvl1pPr>
            <a:lvl2pPr marL="742950" indent="-285750" eaLnBrk="0" hangingPunct="0">
              <a:defRPr sz="2400">
                <a:solidFill>
                  <a:srgbClr val="CC0000"/>
                </a:solidFill>
                <a:latin typeface="宋体" panose="02010600030101010101" pitchFamily="2" charset="-122"/>
                <a:ea typeface="宋体" panose="02010600030101010101" pitchFamily="2" charset="-122"/>
              </a:defRPr>
            </a:lvl2pPr>
            <a:lvl3pPr marL="1143000" indent="-228600" eaLnBrk="0" hangingPunct="0">
              <a:defRPr sz="2400">
                <a:solidFill>
                  <a:srgbClr val="CC0000"/>
                </a:solidFill>
                <a:latin typeface="宋体" panose="02010600030101010101" pitchFamily="2" charset="-122"/>
                <a:ea typeface="宋体" panose="02010600030101010101" pitchFamily="2" charset="-122"/>
              </a:defRPr>
            </a:lvl3pPr>
            <a:lvl4pPr marL="1600200" indent="-228600" eaLnBrk="0" hangingPunct="0">
              <a:defRPr sz="2400">
                <a:solidFill>
                  <a:srgbClr val="CC0000"/>
                </a:solidFill>
                <a:latin typeface="宋体" panose="02010600030101010101" pitchFamily="2" charset="-122"/>
                <a:ea typeface="宋体" panose="02010600030101010101" pitchFamily="2" charset="-122"/>
              </a:defRPr>
            </a:lvl4pPr>
            <a:lvl5pPr marL="2057400" indent="-228600" eaLnBrk="0" hangingPunct="0">
              <a:defRPr sz="2400">
                <a:solidFill>
                  <a:srgbClr val="CC0000"/>
                </a:solidFill>
                <a:latin typeface="宋体" panose="02010600030101010101" pitchFamily="2" charset="-122"/>
                <a:ea typeface="宋体" panose="02010600030101010101" pitchFamily="2" charset="-122"/>
              </a:defRPr>
            </a:lvl5pPr>
            <a:lvl6pPr marL="25146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6pPr>
            <a:lvl7pPr marL="29718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7pPr>
            <a:lvl8pPr marL="34290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8pPr>
            <a:lvl9pPr marL="38862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9pPr>
          </a:lstStyle>
          <a:p>
            <a:pPr eaLnBrk="1" hangingPunct="1"/>
            <a:r>
              <a:rPr lang="zh-CN" altLang="en-US" b="1" dirty="0">
                <a:solidFill>
                  <a:srgbClr val="00B09D"/>
                </a:solidFill>
                <a:latin typeface="Adobe Arabic" panose="020F0502020204030204"/>
                <a:ea typeface="微软雅黑"/>
                <a:cs typeface="+mn-ea"/>
                <a:sym typeface="+mn-lt"/>
              </a:rPr>
              <a:t>口腔病菌</a:t>
            </a:r>
          </a:p>
        </p:txBody>
      </p:sp>
      <p:sp>
        <p:nvSpPr>
          <p:cNvPr id="7" name="Rectangle 7">
            <a:extLst>
              <a:ext uri="{FF2B5EF4-FFF2-40B4-BE49-F238E27FC236}">
                <a16:creationId xmlns="" xmlns:a16="http://schemas.microsoft.com/office/drawing/2014/main" id="{9D91ACB6-360E-452B-9C6A-766893A65588}"/>
              </a:ext>
            </a:extLst>
          </p:cNvPr>
          <p:cNvSpPr>
            <a:spLocks noChangeArrowheads="1"/>
          </p:cNvSpPr>
          <p:nvPr/>
        </p:nvSpPr>
        <p:spPr bwMode="auto">
          <a:xfrm>
            <a:off x="5766752" y="4765577"/>
            <a:ext cx="3313112" cy="936625"/>
          </a:xfrm>
          <a:prstGeom prst="rect">
            <a:avLst/>
          </a:prstGeom>
          <a:noFill/>
          <a:ln w="9525">
            <a:noFill/>
            <a:miter lim="800000"/>
            <a:headEnd/>
            <a:tailEnd/>
          </a:ln>
          <a:effectLst/>
        </p:spPr>
        <p:txBody>
          <a:bodyPr wrap="none" anchor="ctr"/>
          <a:lstStyle>
            <a:lvl1pPr eaLnBrk="0" hangingPunct="0">
              <a:defRPr sz="2400">
                <a:solidFill>
                  <a:srgbClr val="CC0000"/>
                </a:solidFill>
                <a:latin typeface="宋体" panose="02010600030101010101" pitchFamily="2" charset="-122"/>
                <a:ea typeface="宋体" panose="02010600030101010101" pitchFamily="2" charset="-122"/>
              </a:defRPr>
            </a:lvl1pPr>
            <a:lvl2pPr marL="742950" indent="-285750" eaLnBrk="0" hangingPunct="0">
              <a:defRPr sz="2400">
                <a:solidFill>
                  <a:srgbClr val="CC0000"/>
                </a:solidFill>
                <a:latin typeface="宋体" panose="02010600030101010101" pitchFamily="2" charset="-122"/>
                <a:ea typeface="宋体" panose="02010600030101010101" pitchFamily="2" charset="-122"/>
              </a:defRPr>
            </a:lvl2pPr>
            <a:lvl3pPr marL="1143000" indent="-228600" eaLnBrk="0" hangingPunct="0">
              <a:defRPr sz="2400">
                <a:solidFill>
                  <a:srgbClr val="CC0000"/>
                </a:solidFill>
                <a:latin typeface="宋体" panose="02010600030101010101" pitchFamily="2" charset="-122"/>
                <a:ea typeface="宋体" panose="02010600030101010101" pitchFamily="2" charset="-122"/>
              </a:defRPr>
            </a:lvl3pPr>
            <a:lvl4pPr marL="1600200" indent="-228600" eaLnBrk="0" hangingPunct="0">
              <a:defRPr sz="2400">
                <a:solidFill>
                  <a:srgbClr val="CC0000"/>
                </a:solidFill>
                <a:latin typeface="宋体" panose="02010600030101010101" pitchFamily="2" charset="-122"/>
                <a:ea typeface="宋体" panose="02010600030101010101" pitchFamily="2" charset="-122"/>
              </a:defRPr>
            </a:lvl4pPr>
            <a:lvl5pPr marL="2057400" indent="-228600" eaLnBrk="0" hangingPunct="0">
              <a:defRPr sz="2400">
                <a:solidFill>
                  <a:srgbClr val="CC0000"/>
                </a:solidFill>
                <a:latin typeface="宋体" panose="02010600030101010101" pitchFamily="2" charset="-122"/>
                <a:ea typeface="宋体" panose="02010600030101010101" pitchFamily="2" charset="-122"/>
              </a:defRPr>
            </a:lvl5pPr>
            <a:lvl6pPr marL="25146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6pPr>
            <a:lvl7pPr marL="29718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7pPr>
            <a:lvl8pPr marL="34290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8pPr>
            <a:lvl9pPr marL="38862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9pPr>
          </a:lstStyle>
          <a:p>
            <a:pPr eaLnBrk="1" hangingPunct="1"/>
            <a:r>
              <a:rPr lang="zh-CN" altLang="en-US" b="1" dirty="0">
                <a:solidFill>
                  <a:srgbClr val="00B09D"/>
                </a:solidFill>
                <a:latin typeface="Adobe Arabic" panose="020F0502020204030204"/>
                <a:ea typeface="微软雅黑"/>
                <a:cs typeface="+mn-ea"/>
                <a:sym typeface="+mn-lt"/>
              </a:rPr>
              <a:t>身体因素</a:t>
            </a:r>
          </a:p>
        </p:txBody>
      </p:sp>
      <p:sp>
        <p:nvSpPr>
          <p:cNvPr id="8" name="Rectangle 8">
            <a:extLst>
              <a:ext uri="{FF2B5EF4-FFF2-40B4-BE49-F238E27FC236}">
                <a16:creationId xmlns="" xmlns:a16="http://schemas.microsoft.com/office/drawing/2014/main" id="{130E0360-2114-4969-A2C9-9EFBCE6FDF91}"/>
              </a:ext>
            </a:extLst>
          </p:cNvPr>
          <p:cNvSpPr>
            <a:spLocks noChangeArrowheads="1"/>
          </p:cNvSpPr>
          <p:nvPr/>
        </p:nvSpPr>
        <p:spPr bwMode="auto">
          <a:xfrm>
            <a:off x="5760402" y="3838007"/>
            <a:ext cx="4006850" cy="936625"/>
          </a:xfrm>
          <a:prstGeom prst="rect">
            <a:avLst/>
          </a:prstGeom>
          <a:noFill/>
          <a:ln w="9525">
            <a:noFill/>
            <a:miter lim="800000"/>
            <a:headEnd/>
            <a:tailEnd/>
          </a:ln>
          <a:effectLst/>
        </p:spPr>
        <p:txBody>
          <a:bodyPr wrap="none" anchor="ctr"/>
          <a:lstStyle>
            <a:lvl1pPr eaLnBrk="0" hangingPunct="0">
              <a:defRPr sz="2400">
                <a:solidFill>
                  <a:srgbClr val="CC0000"/>
                </a:solidFill>
                <a:latin typeface="宋体" panose="02010600030101010101" pitchFamily="2" charset="-122"/>
                <a:ea typeface="宋体" panose="02010600030101010101" pitchFamily="2" charset="-122"/>
              </a:defRPr>
            </a:lvl1pPr>
            <a:lvl2pPr marL="742950" indent="-285750" eaLnBrk="0" hangingPunct="0">
              <a:defRPr sz="2400">
                <a:solidFill>
                  <a:srgbClr val="CC0000"/>
                </a:solidFill>
                <a:latin typeface="宋体" panose="02010600030101010101" pitchFamily="2" charset="-122"/>
                <a:ea typeface="宋体" panose="02010600030101010101" pitchFamily="2" charset="-122"/>
              </a:defRPr>
            </a:lvl2pPr>
            <a:lvl3pPr marL="1143000" indent="-228600" eaLnBrk="0" hangingPunct="0">
              <a:defRPr sz="2400">
                <a:solidFill>
                  <a:srgbClr val="CC0000"/>
                </a:solidFill>
                <a:latin typeface="宋体" panose="02010600030101010101" pitchFamily="2" charset="-122"/>
                <a:ea typeface="宋体" panose="02010600030101010101" pitchFamily="2" charset="-122"/>
              </a:defRPr>
            </a:lvl3pPr>
            <a:lvl4pPr marL="1600200" indent="-228600" eaLnBrk="0" hangingPunct="0">
              <a:defRPr sz="2400">
                <a:solidFill>
                  <a:srgbClr val="CC0000"/>
                </a:solidFill>
                <a:latin typeface="宋体" panose="02010600030101010101" pitchFamily="2" charset="-122"/>
                <a:ea typeface="宋体" panose="02010600030101010101" pitchFamily="2" charset="-122"/>
              </a:defRPr>
            </a:lvl4pPr>
            <a:lvl5pPr marL="2057400" indent="-228600" eaLnBrk="0" hangingPunct="0">
              <a:defRPr sz="2400">
                <a:solidFill>
                  <a:srgbClr val="CC0000"/>
                </a:solidFill>
                <a:latin typeface="宋体" panose="02010600030101010101" pitchFamily="2" charset="-122"/>
                <a:ea typeface="宋体" panose="02010600030101010101" pitchFamily="2" charset="-122"/>
              </a:defRPr>
            </a:lvl5pPr>
            <a:lvl6pPr marL="25146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6pPr>
            <a:lvl7pPr marL="29718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7pPr>
            <a:lvl8pPr marL="34290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8pPr>
            <a:lvl9pPr marL="38862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9pPr>
          </a:lstStyle>
          <a:p>
            <a:pPr eaLnBrk="1" hangingPunct="1"/>
            <a:r>
              <a:rPr lang="zh-CN" altLang="en-US" b="1" dirty="0">
                <a:solidFill>
                  <a:srgbClr val="00B09D"/>
                </a:solidFill>
                <a:latin typeface="Adobe Arabic" panose="020F0502020204030204"/>
                <a:ea typeface="微软雅黑"/>
                <a:cs typeface="+mn-ea"/>
                <a:sym typeface="+mn-lt"/>
              </a:rPr>
              <a:t>牙齿先天排布或脱落</a:t>
            </a:r>
          </a:p>
        </p:txBody>
      </p:sp>
      <p:sp>
        <p:nvSpPr>
          <p:cNvPr id="12" name="矩形: 圆角 11">
            <a:extLst>
              <a:ext uri="{FF2B5EF4-FFF2-40B4-BE49-F238E27FC236}">
                <a16:creationId xmlns="" xmlns:a16="http://schemas.microsoft.com/office/drawing/2014/main" id="{DD27AEF7-D4D9-489E-82D5-FEE716C0BDA2}"/>
              </a:ext>
            </a:extLst>
          </p:cNvPr>
          <p:cNvSpPr/>
          <p:nvPr/>
        </p:nvSpPr>
        <p:spPr>
          <a:xfrm>
            <a:off x="782425" y="2217024"/>
            <a:ext cx="4666268" cy="468313"/>
          </a:xfrm>
          <a:prstGeom prst="roundRect">
            <a:avLst>
              <a:gd name="adj" fmla="val 18680"/>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先天因素无法控制；</a:t>
            </a:r>
          </a:p>
        </p:txBody>
      </p:sp>
      <p:sp>
        <p:nvSpPr>
          <p:cNvPr id="13" name="矩形: 圆角 12">
            <a:extLst>
              <a:ext uri="{FF2B5EF4-FFF2-40B4-BE49-F238E27FC236}">
                <a16:creationId xmlns="" xmlns:a16="http://schemas.microsoft.com/office/drawing/2014/main" id="{D7341764-AC05-4465-A144-9A9CDC346E43}"/>
              </a:ext>
            </a:extLst>
          </p:cNvPr>
          <p:cNvSpPr/>
          <p:nvPr/>
        </p:nvSpPr>
        <p:spPr>
          <a:xfrm>
            <a:off x="782425" y="2876083"/>
            <a:ext cx="4666268" cy="974121"/>
          </a:xfrm>
          <a:prstGeom prst="roundRect">
            <a:avLst>
              <a:gd name="adj" fmla="val 18680"/>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口腔细菌以及口腔不洁等因素可以通过改变个人生活习惯以及日常口腔护理加以预防和控制。</a:t>
            </a:r>
          </a:p>
        </p:txBody>
      </p:sp>
      <p:sp>
        <p:nvSpPr>
          <p:cNvPr id="14" name="矩形: 圆角 13">
            <a:extLst>
              <a:ext uri="{FF2B5EF4-FFF2-40B4-BE49-F238E27FC236}">
                <a16:creationId xmlns="" xmlns:a16="http://schemas.microsoft.com/office/drawing/2014/main" id="{90BC77C5-378B-4347-8BA3-3D00F2137587}"/>
              </a:ext>
            </a:extLst>
          </p:cNvPr>
          <p:cNvSpPr/>
          <p:nvPr/>
        </p:nvSpPr>
        <p:spPr>
          <a:xfrm>
            <a:off x="782425" y="4040950"/>
            <a:ext cx="4666268" cy="468313"/>
          </a:xfrm>
          <a:prstGeom prst="roundRect">
            <a:avLst>
              <a:gd name="adj" fmla="val 18680"/>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身体因素可通过天狮保健食品进行营养调节；</a:t>
            </a:r>
          </a:p>
        </p:txBody>
      </p:sp>
      <p:sp>
        <p:nvSpPr>
          <p:cNvPr id="15" name="矩形: 圆角 14">
            <a:extLst>
              <a:ext uri="{FF2B5EF4-FFF2-40B4-BE49-F238E27FC236}">
                <a16:creationId xmlns="" xmlns:a16="http://schemas.microsoft.com/office/drawing/2014/main" id="{FA7C87B2-9A7E-4313-BD1B-199F90C232CF}"/>
              </a:ext>
            </a:extLst>
          </p:cNvPr>
          <p:cNvSpPr/>
          <p:nvPr/>
        </p:nvSpPr>
        <p:spPr>
          <a:xfrm>
            <a:off x="782425" y="4700009"/>
            <a:ext cx="4666268" cy="936625"/>
          </a:xfrm>
          <a:prstGeom prst="roundRect">
            <a:avLst>
              <a:gd name="adj" fmla="val 18680"/>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牙齿镶钻，势必破坏牙釉，影响健康。时尚从牙出，病患从口入，爱美的人们千万要警惕啊 ！</a:t>
            </a:r>
          </a:p>
        </p:txBody>
      </p:sp>
    </p:spTree>
    <p:extLst>
      <p:ext uri="{BB962C8B-B14F-4D97-AF65-F5344CB8AC3E}">
        <p14:creationId xmlns:p14="http://schemas.microsoft.com/office/powerpoint/2010/main" val="3927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arn(inVertical)">
                                      <p:cBhvr>
                                        <p:cTn id="34" dur="500"/>
                                        <p:tgtEl>
                                          <p:spTgt spid="13"/>
                                        </p:tgtEl>
                                      </p:cBhvr>
                                    </p:animEffect>
                                  </p:childTnLst>
                                </p:cTn>
                              </p:par>
                            </p:childTnLst>
                          </p:cTn>
                        </p:par>
                        <p:par>
                          <p:cTn id="35" fill="hold">
                            <p:stCondLst>
                              <p:cond delay="3500"/>
                            </p:stCondLst>
                            <p:childTnLst>
                              <p:par>
                                <p:cTn id="36" presetID="16" presetClass="entr" presetSubtype="21"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arn(inVertical)">
                                      <p:cBhvr>
                                        <p:cTn id="38" dur="500"/>
                                        <p:tgtEl>
                                          <p:spTgt spid="14"/>
                                        </p:tgtEl>
                                      </p:cBhvr>
                                    </p:animEffect>
                                  </p:childTnLst>
                                </p:cTn>
                              </p:par>
                            </p:childTnLst>
                          </p:cTn>
                        </p:par>
                        <p:par>
                          <p:cTn id="39" fill="hold">
                            <p:stCondLst>
                              <p:cond delay="4000"/>
                            </p:stCondLst>
                            <p:childTnLst>
                              <p:par>
                                <p:cTn id="40" presetID="16" presetClass="entr" presetSubtype="21"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barn(inVertical)">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12" grpId="0" animBg="1"/>
      <p:bldP spid="13"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影响牙齿健康的因素</a:t>
            </a:r>
          </a:p>
        </p:txBody>
      </p:sp>
      <p:sp>
        <p:nvSpPr>
          <p:cNvPr id="6" name="矩形: 圆角 5">
            <a:extLst>
              <a:ext uri="{FF2B5EF4-FFF2-40B4-BE49-F238E27FC236}">
                <a16:creationId xmlns="" xmlns:a16="http://schemas.microsoft.com/office/drawing/2014/main" id="{0F97A17A-5773-477B-B518-12291259D4B0}"/>
              </a:ext>
            </a:extLst>
          </p:cNvPr>
          <p:cNvSpPr/>
          <p:nvPr/>
        </p:nvSpPr>
        <p:spPr>
          <a:xfrm>
            <a:off x="5910607" y="2028488"/>
            <a:ext cx="4666268" cy="468313"/>
          </a:xfrm>
          <a:prstGeom prst="roundRect">
            <a:avLst>
              <a:gd name="adj" fmla="val 18680"/>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口腔不洁及异物刺激：牙石、牙垢、食物嵌塞、不良修复体</a:t>
            </a:r>
          </a:p>
        </p:txBody>
      </p:sp>
      <p:sp>
        <p:nvSpPr>
          <p:cNvPr id="7" name="矩形: 圆角 6">
            <a:extLst>
              <a:ext uri="{FF2B5EF4-FFF2-40B4-BE49-F238E27FC236}">
                <a16:creationId xmlns="" xmlns:a16="http://schemas.microsoft.com/office/drawing/2014/main" id="{6DA71B0A-59A7-4529-9CA0-ECB23209AAD6}"/>
              </a:ext>
            </a:extLst>
          </p:cNvPr>
          <p:cNvSpPr/>
          <p:nvPr/>
        </p:nvSpPr>
        <p:spPr>
          <a:xfrm>
            <a:off x="5910607" y="2863865"/>
            <a:ext cx="4666268" cy="901831"/>
          </a:xfrm>
          <a:prstGeom prst="roundRect">
            <a:avLst>
              <a:gd name="adj" fmla="val 18680"/>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口腔病菌：化脓性球菌、螺旋体和梭形杆菌、口纤毛菌、革兰氏球菌及杆菌等（变形链球菌是引发龋齿的主要病菌）</a:t>
            </a:r>
          </a:p>
        </p:txBody>
      </p:sp>
      <p:sp>
        <p:nvSpPr>
          <p:cNvPr id="8" name="矩形: 圆角 7">
            <a:extLst>
              <a:ext uri="{FF2B5EF4-FFF2-40B4-BE49-F238E27FC236}">
                <a16:creationId xmlns="" xmlns:a16="http://schemas.microsoft.com/office/drawing/2014/main" id="{762A4051-3D1D-4E4D-BD21-BAB25F5C30F6}"/>
              </a:ext>
            </a:extLst>
          </p:cNvPr>
          <p:cNvSpPr/>
          <p:nvPr/>
        </p:nvSpPr>
        <p:spPr>
          <a:xfrm>
            <a:off x="5910607" y="4132760"/>
            <a:ext cx="4666268" cy="655009"/>
          </a:xfrm>
          <a:prstGeom prst="roundRect">
            <a:avLst>
              <a:gd name="adj" fmla="val 18680"/>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牙齿先天排布或脱落：牙齿排列不齐、部分牙齿脱落、牙尖突出</a:t>
            </a:r>
          </a:p>
        </p:txBody>
      </p:sp>
      <p:sp>
        <p:nvSpPr>
          <p:cNvPr id="9" name="矩形: 圆角 8">
            <a:extLst>
              <a:ext uri="{FF2B5EF4-FFF2-40B4-BE49-F238E27FC236}">
                <a16:creationId xmlns="" xmlns:a16="http://schemas.microsoft.com/office/drawing/2014/main" id="{2667D6FF-EF01-4036-82CA-CE072865AF33}"/>
              </a:ext>
            </a:extLst>
          </p:cNvPr>
          <p:cNvSpPr/>
          <p:nvPr/>
        </p:nvSpPr>
        <p:spPr>
          <a:xfrm>
            <a:off x="5910607" y="5154833"/>
            <a:ext cx="4666268" cy="468313"/>
          </a:xfrm>
          <a:prstGeom prst="roundRect">
            <a:avLst>
              <a:gd name="adj" fmla="val 18680"/>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身体因素：生理，各种生理疾病；心理，着急上火等。</a:t>
            </a:r>
          </a:p>
        </p:txBody>
      </p:sp>
      <p:pic>
        <p:nvPicPr>
          <p:cNvPr id="11" name="图片 10">
            <a:extLst>
              <a:ext uri="{FF2B5EF4-FFF2-40B4-BE49-F238E27FC236}">
                <a16:creationId xmlns="" xmlns:a16="http://schemas.microsoft.com/office/drawing/2014/main" id="{8D8CBFE1-6D88-4370-BEBA-98AFF3D729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673" y="717563"/>
            <a:ext cx="7394826" cy="5422873"/>
          </a:xfrm>
          <a:prstGeom prst="rect">
            <a:avLst/>
          </a:prstGeom>
        </p:spPr>
      </p:pic>
    </p:spTree>
    <p:extLst>
      <p:ext uri="{BB962C8B-B14F-4D97-AF65-F5344CB8AC3E}">
        <p14:creationId xmlns:p14="http://schemas.microsoft.com/office/powerpoint/2010/main" val="15957842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图片包含 游戏机, 文字, 电脑&#10;&#10;描述已自动生成">
            <a:extLst>
              <a:ext uri="{FF2B5EF4-FFF2-40B4-BE49-F238E27FC236}">
                <a16:creationId xmlns="" xmlns:a16="http://schemas.microsoft.com/office/drawing/2014/main" id="{9DEAF888-F779-449F-8DB3-26949801BB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6" name="图片 5" descr="图片包含 游戏机, 乐高&#10;&#10;描述已自动生成">
            <a:extLst>
              <a:ext uri="{FF2B5EF4-FFF2-40B4-BE49-F238E27FC236}">
                <a16:creationId xmlns="" xmlns:a16="http://schemas.microsoft.com/office/drawing/2014/main" id="{33B2835F-A433-4494-84BB-7E0916D1C01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rot="16200000" flipH="1">
            <a:off x="2660776" y="-2673224"/>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7" name="对话气泡: 圆角矩形 6">
            <a:extLst>
              <a:ext uri="{FF2B5EF4-FFF2-40B4-BE49-F238E27FC236}">
                <a16:creationId xmlns="" xmlns:a16="http://schemas.microsoft.com/office/drawing/2014/main" id="{4FB1FE28-2ABD-46E1-9558-EBBC9F99FA2A}"/>
              </a:ext>
            </a:extLst>
          </p:cNvPr>
          <p:cNvSpPr/>
          <p:nvPr/>
        </p:nvSpPr>
        <p:spPr>
          <a:xfrm>
            <a:off x="1458686" y="1349828"/>
            <a:ext cx="8926285" cy="3302181"/>
          </a:xfrm>
          <a:prstGeom prst="wedgeRoundRectCallout">
            <a:avLst>
              <a:gd name="adj1" fmla="val -28150"/>
              <a:gd name="adj2" fmla="val 595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图片包含 游戏机, 乐高&#10;&#10;描述已自动生成">
            <a:extLst>
              <a:ext uri="{FF2B5EF4-FFF2-40B4-BE49-F238E27FC236}">
                <a16:creationId xmlns="" xmlns:a16="http://schemas.microsoft.com/office/drawing/2014/main" id="{A110F403-C60D-47EC-A771-819997DA20DF}"/>
              </a:ext>
            </a:extLst>
          </p:cNvPr>
          <p:cNvPicPr>
            <a:picLocks noChangeAspect="1"/>
          </p:cNvPicPr>
          <p:nvPr/>
        </p:nvPicPr>
        <p:blipFill>
          <a:blip r:embed="rId4">
            <a:extLst>
              <a:ext uri="{28A0092B-C50C-407E-A947-70E740481C1C}">
                <a14:useLocalDpi xmlns:a14="http://schemas.microsoft.com/office/drawing/2010/main" val="0"/>
              </a:ext>
            </a:extLst>
          </a:blip>
          <a:srcRect l="40640" t="63197" r="7549" b="9899"/>
          <a:stretch>
            <a:fillRect/>
          </a:stretch>
        </p:blipFill>
        <p:spPr>
          <a:xfrm>
            <a:off x="7391273" y="2394857"/>
            <a:ext cx="4128515" cy="3804318"/>
          </a:xfrm>
          <a:custGeom>
            <a:avLst/>
            <a:gdLst>
              <a:gd name="connsiteX0" fmla="*/ 0 w 3559624"/>
              <a:gd name="connsiteY0" fmla="*/ 1640050 h 3280100"/>
              <a:gd name="connsiteX1" fmla="*/ 1779812 w 3559624"/>
              <a:gd name="connsiteY1" fmla="*/ 0 h 3280100"/>
              <a:gd name="connsiteX2" fmla="*/ 3559624 w 3559624"/>
              <a:gd name="connsiteY2" fmla="*/ 1640050 h 3280100"/>
              <a:gd name="connsiteX3" fmla="*/ 1779812 w 3559624"/>
              <a:gd name="connsiteY3" fmla="*/ 3280100 h 3280100"/>
              <a:gd name="connsiteX4" fmla="*/ 0 w 3559624"/>
              <a:gd name="connsiteY4" fmla="*/ 1640050 h 328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4" h="3280100">
                <a:moveTo>
                  <a:pt x="0" y="1640050"/>
                </a:moveTo>
                <a:cubicBezTo>
                  <a:pt x="0" y="734275"/>
                  <a:pt x="796849" y="0"/>
                  <a:pt x="1779812" y="0"/>
                </a:cubicBezTo>
                <a:cubicBezTo>
                  <a:pt x="2762775" y="0"/>
                  <a:pt x="3559624" y="734275"/>
                  <a:pt x="3559624" y="1640050"/>
                </a:cubicBezTo>
                <a:cubicBezTo>
                  <a:pt x="3559624" y="2545825"/>
                  <a:pt x="2762775" y="3280100"/>
                  <a:pt x="1779812" y="3280100"/>
                </a:cubicBezTo>
                <a:cubicBezTo>
                  <a:pt x="796849" y="3280100"/>
                  <a:pt x="0" y="2545825"/>
                  <a:pt x="0" y="1640050"/>
                </a:cubicBezTo>
                <a:close/>
              </a:path>
            </a:pathLst>
          </a:custGeom>
          <a:effectLst>
            <a:outerShdw blurRad="50800" dist="38100" dir="10800000" algn="r" rotWithShape="0">
              <a:prstClr val="black">
                <a:alpha val="40000"/>
              </a:prstClr>
            </a:outerShdw>
          </a:effectLst>
        </p:spPr>
      </p:pic>
      <p:sp>
        <p:nvSpPr>
          <p:cNvPr id="13" name="文本框 12">
            <a:extLst>
              <a:ext uri="{FF2B5EF4-FFF2-40B4-BE49-F238E27FC236}">
                <a16:creationId xmlns="" xmlns:a16="http://schemas.microsoft.com/office/drawing/2014/main" id="{6673C2E3-AA8F-423D-A406-86FAB265B73D}"/>
              </a:ext>
            </a:extLst>
          </p:cNvPr>
          <p:cNvSpPr txBox="1"/>
          <p:nvPr/>
        </p:nvSpPr>
        <p:spPr>
          <a:xfrm>
            <a:off x="1376775" y="1742988"/>
            <a:ext cx="9398000" cy="1107996"/>
          </a:xfrm>
          <a:prstGeom prst="rect">
            <a:avLst/>
          </a:prstGeom>
          <a:noFill/>
        </p:spPr>
        <p:txBody>
          <a:bodyPr wrap="square">
            <a:spAutoFit/>
          </a:bodyPr>
          <a:lstStyle/>
          <a:p>
            <a:pPr algn="ctr"/>
            <a:r>
              <a:rPr lang="zh-CN" altLang="en-US" sz="6600" b="1" dirty="0">
                <a:ln w="28575">
                  <a:solidFill>
                    <a:srgbClr val="F05461"/>
                  </a:solidFill>
                </a:ln>
                <a:solidFill>
                  <a:srgbClr val="F05461"/>
                </a:solidFill>
                <a:latin typeface="三极正极黑简体" panose="00000500000000000000" pitchFamily="2" charset="-122"/>
                <a:ea typeface="三极正极黑简体" panose="00000500000000000000" pitchFamily="2" charset="-122"/>
              </a:rPr>
              <a:t>第五部分</a:t>
            </a:r>
          </a:p>
        </p:txBody>
      </p:sp>
      <p:cxnSp>
        <p:nvCxnSpPr>
          <p:cNvPr id="15" name="直接连接符 14">
            <a:extLst>
              <a:ext uri="{FF2B5EF4-FFF2-40B4-BE49-F238E27FC236}">
                <a16:creationId xmlns="" xmlns:a16="http://schemas.microsoft.com/office/drawing/2014/main" id="{D2A15E81-456E-4B8E-B243-034CD1A8731E}"/>
              </a:ext>
            </a:extLst>
          </p:cNvPr>
          <p:cNvCxnSpPr>
            <a:cxnSpLocks/>
          </p:cNvCxnSpPr>
          <p:nvPr/>
        </p:nvCxnSpPr>
        <p:spPr>
          <a:xfrm flipH="1">
            <a:off x="2688634" y="2334773"/>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C8E49C70-64BF-4F4C-A2E5-FE95C55101ED}"/>
              </a:ext>
            </a:extLst>
          </p:cNvPr>
          <p:cNvCxnSpPr>
            <a:cxnSpLocks/>
          </p:cNvCxnSpPr>
          <p:nvPr/>
        </p:nvCxnSpPr>
        <p:spPr>
          <a:xfrm flipH="1">
            <a:off x="7890467" y="2385260"/>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B33EF474-7C76-474D-8924-AF1090402A5A}"/>
              </a:ext>
            </a:extLst>
          </p:cNvPr>
          <p:cNvSpPr txBox="1"/>
          <p:nvPr/>
        </p:nvSpPr>
        <p:spPr>
          <a:xfrm>
            <a:off x="2537311" y="2974551"/>
            <a:ext cx="6814732" cy="923330"/>
          </a:xfrm>
          <a:prstGeom prst="rect">
            <a:avLst/>
          </a:prstGeom>
          <a:noFill/>
        </p:spPr>
        <p:txBody>
          <a:bodyPr wrap="square">
            <a:spAutoFit/>
          </a:bodyPr>
          <a:lstStyle>
            <a:defPPr>
              <a:defRPr lang="zh-CN"/>
            </a:defPPr>
            <a:lvl1pPr algn="ctr">
              <a:defRPr sz="7200" b="1">
                <a:ln w="28575">
                  <a:solidFill>
                    <a:srgbClr val="00B09D"/>
                  </a:solidFill>
                </a:ln>
                <a:solidFill>
                  <a:srgbClr val="00B09D"/>
                </a:solidFill>
                <a:latin typeface="三极正极黑简体" panose="00000500000000000000" pitchFamily="2" charset="-122"/>
                <a:ea typeface="三极正极黑简体" panose="00000500000000000000" pitchFamily="2" charset="-122"/>
              </a:defRPr>
            </a:lvl1pPr>
          </a:lstStyle>
          <a:p>
            <a:r>
              <a:rPr lang="zh-CN" altLang="en-US" sz="5400" b="0" spc="500" dirty="0">
                <a:sym typeface="+mn-lt"/>
              </a:rPr>
              <a:t>如何护理牙齿</a:t>
            </a:r>
          </a:p>
        </p:txBody>
      </p:sp>
    </p:spTree>
    <p:extLst>
      <p:ext uri="{BB962C8B-B14F-4D97-AF65-F5344CB8AC3E}">
        <p14:creationId xmlns:p14="http://schemas.microsoft.com/office/powerpoint/2010/main" val="1468216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750"/>
                                        <p:tgtEl>
                                          <p:spTgt spid="14"/>
                                        </p:tgtEl>
                                      </p:cBhvr>
                                    </p:animEffect>
                                    <p:anim calcmode="lin" valueType="num">
                                      <p:cBhvr>
                                        <p:cTn id="11" dur="750" fill="hold"/>
                                        <p:tgtEl>
                                          <p:spTgt spid="14"/>
                                        </p:tgtEl>
                                        <p:attrNameLst>
                                          <p:attrName>ppt_x</p:attrName>
                                        </p:attrNameLst>
                                      </p:cBhvr>
                                      <p:tavLst>
                                        <p:tav tm="0">
                                          <p:val>
                                            <p:strVal val="#ppt_x"/>
                                          </p:val>
                                        </p:tav>
                                        <p:tav tm="100000">
                                          <p:val>
                                            <p:strVal val="#ppt_x"/>
                                          </p:val>
                                        </p:tav>
                                      </p:tavLst>
                                    </p:anim>
                                    <p:anim calcmode="lin" valueType="num">
                                      <p:cBhvr>
                                        <p:cTn id="12" dur="75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childTnLst>
                          </p:cTn>
                        </p:par>
                        <p:par>
                          <p:cTn id="21" fill="hold">
                            <p:stCondLst>
                              <p:cond delay="175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500"/>
                                        <p:tgtEl>
                                          <p:spTgt spid="13"/>
                                        </p:tgtEl>
                                      </p:cBhvr>
                                    </p:animEffect>
                                  </p:childTnLst>
                                </p:cTn>
                              </p:par>
                            </p:childTnLst>
                          </p:cTn>
                        </p:par>
                        <p:par>
                          <p:cTn id="25" fill="hold">
                            <p:stCondLst>
                              <p:cond delay="2250"/>
                            </p:stCondLst>
                            <p:childTnLst>
                              <p:par>
                                <p:cTn id="26" presetID="16" presetClass="entr" presetSubtype="37"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outVertic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如何护理牙齿</a:t>
            </a:r>
          </a:p>
        </p:txBody>
      </p:sp>
      <p:pic>
        <p:nvPicPr>
          <p:cNvPr id="4" name="图片 3" descr="图片包含 桌子, 杯子, 蛋糕, 上的&#10;&#10;描述已自动生成">
            <a:extLst>
              <a:ext uri="{FF2B5EF4-FFF2-40B4-BE49-F238E27FC236}">
                <a16:creationId xmlns="" xmlns:a16="http://schemas.microsoft.com/office/drawing/2014/main" id="{CA06FFFA-C1DA-4674-9986-D83E4FE408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323838"/>
            <a:ext cx="5301574" cy="3534162"/>
          </a:xfrm>
          <a:prstGeom prst="rect">
            <a:avLst/>
          </a:prstGeom>
        </p:spPr>
      </p:pic>
      <p:sp>
        <p:nvSpPr>
          <p:cNvPr id="6" name="文本框 5">
            <a:extLst>
              <a:ext uri="{FF2B5EF4-FFF2-40B4-BE49-F238E27FC236}">
                <a16:creationId xmlns="" xmlns:a16="http://schemas.microsoft.com/office/drawing/2014/main" id="{BE6938CA-1150-4365-841F-C90B2D7C5675}"/>
              </a:ext>
            </a:extLst>
          </p:cNvPr>
          <p:cNvSpPr txBox="1"/>
          <p:nvPr/>
        </p:nvSpPr>
        <p:spPr>
          <a:xfrm>
            <a:off x="2673891" y="1998766"/>
            <a:ext cx="6844219" cy="523220"/>
          </a:xfrm>
          <a:prstGeom prst="rect">
            <a:avLst/>
          </a:prstGeom>
          <a:noFill/>
        </p:spPr>
        <p:txBody>
          <a:bodyPr wrap="square">
            <a:spAutoFit/>
          </a:bodyPr>
          <a:lstStyle/>
          <a:p>
            <a:r>
              <a:rPr kumimoji="0" lang="zh-CN" altLang="en-US" sz="2800" b="1" i="0" u="none" strike="noStrike" kern="1200" cap="none" spc="0" normalizeH="0" baseline="0" noProof="0" dirty="0">
                <a:ln>
                  <a:noFill/>
                </a:ln>
                <a:solidFill>
                  <a:srgbClr val="F05461"/>
                </a:solidFill>
                <a:effectLst/>
                <a:uLnTx/>
                <a:uFillTx/>
                <a:latin typeface="Adobe Arabic" panose="020F0502020204030204"/>
                <a:ea typeface="微软雅黑"/>
                <a:cs typeface="+mn-ea"/>
                <a:sym typeface="+mn-lt"/>
              </a:rPr>
              <a:t>世界卫生组织对牙齿健康的标准是：</a:t>
            </a:r>
            <a:r>
              <a:rPr kumimoji="0" lang="en-US" altLang="zh-CN" sz="2800" b="1" i="0" u="none" strike="noStrike" kern="1200" cap="none" spc="0" normalizeH="0" baseline="0" noProof="0" dirty="0">
                <a:ln>
                  <a:noFill/>
                </a:ln>
                <a:solidFill>
                  <a:srgbClr val="F05461"/>
                </a:solidFill>
                <a:effectLst/>
                <a:uLnTx/>
                <a:uFillTx/>
                <a:latin typeface="Adobe Arabic" panose="020F0502020204030204"/>
                <a:ea typeface="微软雅黑"/>
                <a:cs typeface="+mn-ea"/>
                <a:sym typeface="+mn-lt"/>
              </a:rPr>
              <a:t>8020</a:t>
            </a:r>
            <a:endParaRPr lang="zh-CN" altLang="en-US" sz="2000" b="1" dirty="0">
              <a:solidFill>
                <a:srgbClr val="F05461"/>
              </a:solidFill>
            </a:endParaRPr>
          </a:p>
        </p:txBody>
      </p:sp>
      <p:sp>
        <p:nvSpPr>
          <p:cNvPr id="8" name="文本框 7">
            <a:extLst>
              <a:ext uri="{FF2B5EF4-FFF2-40B4-BE49-F238E27FC236}">
                <a16:creationId xmlns="" xmlns:a16="http://schemas.microsoft.com/office/drawing/2014/main" id="{15517A77-A43E-4D06-8BBC-E7563B63EEBF}"/>
              </a:ext>
            </a:extLst>
          </p:cNvPr>
          <p:cNvSpPr txBox="1"/>
          <p:nvPr/>
        </p:nvSpPr>
        <p:spPr>
          <a:xfrm>
            <a:off x="5586107" y="3206301"/>
            <a:ext cx="5301574" cy="1884618"/>
          </a:xfrm>
          <a:prstGeom prst="rect">
            <a:avLst/>
          </a:prstGeom>
          <a:noFill/>
        </p:spPr>
        <p:txBody>
          <a:bodyPr wrap="square">
            <a:spAutoFit/>
          </a:bodyPr>
          <a:lstStyle/>
          <a:p>
            <a:pPr>
              <a:lnSpc>
                <a:spcPct val="150000"/>
              </a:lnSpc>
            </a:pPr>
            <a: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即</a:t>
            </a:r>
            <a:r>
              <a:rPr kumimoji="0" lang="en-US" altLang="zh-CN"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80</a:t>
            </a:r>
            <a: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岁老人至少有</a:t>
            </a:r>
            <a:r>
              <a:rPr kumimoji="0" lang="en-US" altLang="zh-CN"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20</a:t>
            </a:r>
            <a: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颗功能牙（即能够正常咀嚼食物，不松动的牙）。建立这一标准的目的是：通过延长牙齿的寿命来保证人的长寿和提高生命质量。</a:t>
            </a:r>
            <a:endParaRPr lang="zh-CN" altLang="en-US" sz="1600" dirty="0">
              <a:solidFill>
                <a:srgbClr val="00B09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68964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如何护理牙齿</a:t>
            </a:r>
          </a:p>
        </p:txBody>
      </p:sp>
      <p:grpSp>
        <p:nvGrpSpPr>
          <p:cNvPr id="8" name="组合 7">
            <a:extLst>
              <a:ext uri="{FF2B5EF4-FFF2-40B4-BE49-F238E27FC236}">
                <a16:creationId xmlns="" xmlns:a16="http://schemas.microsoft.com/office/drawing/2014/main" id="{0503A06C-6245-4140-A20C-75A62CDC370A}"/>
              </a:ext>
            </a:extLst>
          </p:cNvPr>
          <p:cNvGrpSpPr/>
          <p:nvPr/>
        </p:nvGrpSpPr>
        <p:grpSpPr>
          <a:xfrm>
            <a:off x="776009" y="1885360"/>
            <a:ext cx="2780907" cy="3638747"/>
            <a:chOff x="776009" y="1885360"/>
            <a:chExt cx="2780907" cy="3638747"/>
          </a:xfrm>
        </p:grpSpPr>
        <p:sp>
          <p:nvSpPr>
            <p:cNvPr id="5" name="矩形: 折角 4">
              <a:extLst>
                <a:ext uri="{FF2B5EF4-FFF2-40B4-BE49-F238E27FC236}">
                  <a16:creationId xmlns="" xmlns:a16="http://schemas.microsoft.com/office/drawing/2014/main" id="{8339378B-58EE-4342-9F04-BCD96D861F01}"/>
                </a:ext>
              </a:extLst>
            </p:cNvPr>
            <p:cNvSpPr/>
            <p:nvPr/>
          </p:nvSpPr>
          <p:spPr>
            <a:xfrm>
              <a:off x="776009" y="1885360"/>
              <a:ext cx="2780907" cy="3638747"/>
            </a:xfrm>
            <a:prstGeom prst="foldedCorner">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2F2DB5F-BA4B-4942-AB8E-1003D0AFED0C}"/>
                </a:ext>
              </a:extLst>
            </p:cNvPr>
            <p:cNvSpPr/>
            <p:nvPr/>
          </p:nvSpPr>
          <p:spPr>
            <a:xfrm>
              <a:off x="811076" y="2576298"/>
              <a:ext cx="2710774" cy="1705403"/>
            </a:xfrm>
            <a:prstGeom prst="rect">
              <a:avLst/>
            </a:prstGeom>
            <a:effectLst/>
          </p:spPr>
          <p:txBody>
            <a:bodyPr wrap="square">
              <a:spAutoFit/>
            </a:bodyPr>
            <a:lstStyle/>
            <a:p>
              <a:pPr>
                <a:lnSpc>
                  <a:spcPct val="150000"/>
                </a:lnSpc>
              </a:pPr>
              <a:r>
                <a:rPr lang="zh-CN" altLang="en-US" dirty="0">
                  <a:solidFill>
                    <a:schemeClr val="bg1"/>
                  </a:solidFill>
                  <a:latin typeface="Adobe Arabic" panose="020F0502020204030204"/>
                  <a:ea typeface="微软雅黑"/>
                  <a:cs typeface="+mn-ea"/>
                  <a:sym typeface="+mn-lt"/>
                </a:rPr>
                <a:t>       儿童期是一个人生长发育的关键时期，儿童最常见的口腔疾病就是龋齿</a:t>
              </a:r>
              <a:r>
                <a:rPr lang="en-US" altLang="zh-CN" dirty="0">
                  <a:solidFill>
                    <a:schemeClr val="bg1"/>
                  </a:solidFill>
                  <a:latin typeface="Adobe Arabic" panose="020F0502020204030204"/>
                  <a:ea typeface="微软雅黑"/>
                  <a:cs typeface="+mn-ea"/>
                  <a:sym typeface="+mn-lt"/>
                </a:rPr>
                <a:t>(</a:t>
              </a:r>
              <a:r>
                <a:rPr lang="zh-CN" altLang="en-US" dirty="0">
                  <a:solidFill>
                    <a:schemeClr val="bg1"/>
                  </a:solidFill>
                  <a:latin typeface="Adobe Arabic" panose="020F0502020204030204"/>
                  <a:ea typeface="微软雅黑"/>
                  <a:cs typeface="+mn-ea"/>
                  <a:sym typeface="+mn-lt"/>
                </a:rPr>
                <a:t>蛀牙</a:t>
              </a:r>
              <a:r>
                <a:rPr lang="en-US" altLang="zh-CN" dirty="0">
                  <a:solidFill>
                    <a:schemeClr val="bg1"/>
                  </a:solidFill>
                  <a:latin typeface="Adobe Arabic" panose="020F0502020204030204"/>
                  <a:ea typeface="微软雅黑"/>
                  <a:cs typeface="+mn-ea"/>
                  <a:sym typeface="+mn-lt"/>
                </a:rPr>
                <a:t>)</a:t>
              </a:r>
              <a:r>
                <a:rPr lang="zh-CN" altLang="en-US" dirty="0">
                  <a:solidFill>
                    <a:schemeClr val="bg1"/>
                  </a:solidFill>
                  <a:latin typeface="Adobe Arabic" panose="020F0502020204030204"/>
                  <a:ea typeface="微软雅黑"/>
                  <a:cs typeface="+mn-ea"/>
                  <a:sym typeface="+mn-lt"/>
                </a:rPr>
                <a:t>。</a:t>
              </a:r>
            </a:p>
          </p:txBody>
        </p:sp>
      </p:grpSp>
      <p:grpSp>
        <p:nvGrpSpPr>
          <p:cNvPr id="9" name="组合 8">
            <a:extLst>
              <a:ext uri="{FF2B5EF4-FFF2-40B4-BE49-F238E27FC236}">
                <a16:creationId xmlns="" xmlns:a16="http://schemas.microsoft.com/office/drawing/2014/main" id="{A9CFB011-6467-46F4-B49E-38470836529B}"/>
              </a:ext>
            </a:extLst>
          </p:cNvPr>
          <p:cNvGrpSpPr/>
          <p:nvPr/>
        </p:nvGrpSpPr>
        <p:grpSpPr>
          <a:xfrm>
            <a:off x="8600017" y="1885360"/>
            <a:ext cx="2780907" cy="3638747"/>
            <a:chOff x="8600017" y="1885360"/>
            <a:chExt cx="2780907" cy="3638747"/>
          </a:xfrm>
        </p:grpSpPr>
        <p:sp>
          <p:nvSpPr>
            <p:cNvPr id="7" name="矩形: 折角 6">
              <a:extLst>
                <a:ext uri="{FF2B5EF4-FFF2-40B4-BE49-F238E27FC236}">
                  <a16:creationId xmlns="" xmlns:a16="http://schemas.microsoft.com/office/drawing/2014/main" id="{536E2DF1-D6D7-41DF-9FCB-C300B38E994C}"/>
                </a:ext>
              </a:extLst>
            </p:cNvPr>
            <p:cNvSpPr/>
            <p:nvPr/>
          </p:nvSpPr>
          <p:spPr>
            <a:xfrm>
              <a:off x="8600017" y="1885360"/>
              <a:ext cx="2780907" cy="3638747"/>
            </a:xfrm>
            <a:prstGeom prst="foldedCorner">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05FDAC0A-EA05-4DFC-824D-C1320DE8933C}"/>
                </a:ext>
              </a:extLst>
            </p:cNvPr>
            <p:cNvSpPr/>
            <p:nvPr/>
          </p:nvSpPr>
          <p:spPr>
            <a:xfrm>
              <a:off x="8635083" y="2368548"/>
              <a:ext cx="2710774" cy="1719702"/>
            </a:xfrm>
            <a:prstGeom prst="rect">
              <a:avLst/>
            </a:prstGeom>
            <a:effectLst/>
          </p:spPr>
          <p:txBody>
            <a:bodyPr wrap="square">
              <a:spAutoFit/>
            </a:bodyPr>
            <a:lstStyle/>
            <a:p>
              <a:pPr>
                <a:lnSpc>
                  <a:spcPct val="150000"/>
                </a:lnSpc>
              </a:pPr>
              <a:r>
                <a:rPr lang="zh-CN" altLang="en-US" dirty="0">
                  <a:solidFill>
                    <a:schemeClr val="bg1"/>
                  </a:solidFill>
                  <a:latin typeface="Adobe Arabic" panose="020F0502020204030204"/>
                  <a:ea typeface="微软雅黑"/>
                  <a:cs typeface="+mn-ea"/>
                  <a:sym typeface="+mn-lt"/>
                </a:rPr>
                <a:t>       牙周疾病是引起成年人牙齿丧失的主要原因之一，也是危害人类牙齿和全身健康的主要口腔疾病。</a:t>
              </a:r>
            </a:p>
          </p:txBody>
        </p:sp>
      </p:grpSp>
      <p:pic>
        <p:nvPicPr>
          <p:cNvPr id="6" name="图片 5" descr="图片包含 桌子, 蛋糕, 男人, 女人&#10;&#10;描述已自动生成">
            <a:extLst>
              <a:ext uri="{FF2B5EF4-FFF2-40B4-BE49-F238E27FC236}">
                <a16:creationId xmlns="" xmlns:a16="http://schemas.microsoft.com/office/drawing/2014/main" id="{ED10AABA-7E66-4201-96C6-E5978B2E83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1932" y="1149275"/>
            <a:ext cx="5688137" cy="4630148"/>
          </a:xfrm>
          <a:prstGeom prst="rect">
            <a:avLst/>
          </a:prstGeom>
        </p:spPr>
      </p:pic>
    </p:spTree>
    <p:extLst>
      <p:ext uri="{BB962C8B-B14F-4D97-AF65-F5344CB8AC3E}">
        <p14:creationId xmlns:p14="http://schemas.microsoft.com/office/powerpoint/2010/main" val="3602119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如何护理牙齿</a:t>
            </a:r>
          </a:p>
        </p:txBody>
      </p:sp>
      <p:grpSp>
        <p:nvGrpSpPr>
          <p:cNvPr id="25" name="组合 24">
            <a:extLst>
              <a:ext uri="{FF2B5EF4-FFF2-40B4-BE49-F238E27FC236}">
                <a16:creationId xmlns="" xmlns:a16="http://schemas.microsoft.com/office/drawing/2014/main" id="{D4111856-21A6-41D8-A01E-8568A863C72F}"/>
              </a:ext>
            </a:extLst>
          </p:cNvPr>
          <p:cNvGrpSpPr/>
          <p:nvPr/>
        </p:nvGrpSpPr>
        <p:grpSpPr>
          <a:xfrm>
            <a:off x="872760" y="1148899"/>
            <a:ext cx="2530316" cy="4676866"/>
            <a:chOff x="872760" y="1148899"/>
            <a:chExt cx="2530316" cy="4676866"/>
          </a:xfrm>
        </p:grpSpPr>
        <p:grpSp>
          <p:nvGrpSpPr>
            <p:cNvPr id="10" name="组合 9">
              <a:extLst>
                <a:ext uri="{FF2B5EF4-FFF2-40B4-BE49-F238E27FC236}">
                  <a16:creationId xmlns="" xmlns:a16="http://schemas.microsoft.com/office/drawing/2014/main" id="{67E82791-A5D0-4FA6-BBD2-6B1EC38DB0D4}"/>
                </a:ext>
              </a:extLst>
            </p:cNvPr>
            <p:cNvGrpSpPr/>
            <p:nvPr/>
          </p:nvGrpSpPr>
          <p:grpSpPr>
            <a:xfrm>
              <a:off x="872760" y="2031799"/>
              <a:ext cx="2530316" cy="3793966"/>
              <a:chOff x="976455" y="1730141"/>
              <a:chExt cx="2530316" cy="3793966"/>
            </a:xfrm>
          </p:grpSpPr>
          <p:grpSp>
            <p:nvGrpSpPr>
              <p:cNvPr id="8" name="组合 7">
                <a:extLst>
                  <a:ext uri="{FF2B5EF4-FFF2-40B4-BE49-F238E27FC236}">
                    <a16:creationId xmlns="" xmlns:a16="http://schemas.microsoft.com/office/drawing/2014/main" id="{01D50935-ED35-485D-8DED-8516013DBDC6}"/>
                  </a:ext>
                </a:extLst>
              </p:cNvPr>
              <p:cNvGrpSpPr/>
              <p:nvPr/>
            </p:nvGrpSpPr>
            <p:grpSpPr>
              <a:xfrm>
                <a:off x="976455" y="1730141"/>
                <a:ext cx="2530316" cy="3793966"/>
                <a:chOff x="976455" y="1730141"/>
                <a:chExt cx="2530316" cy="3793966"/>
              </a:xfrm>
              <a:effectLst>
                <a:outerShdw blurRad="50800" dist="38100" dir="2700000" algn="tl" rotWithShape="0">
                  <a:prstClr val="black">
                    <a:alpha val="40000"/>
                  </a:prstClr>
                </a:outerShdw>
              </a:effectLst>
            </p:grpSpPr>
            <p:sp>
              <p:nvSpPr>
                <p:cNvPr id="6" name="矩形 5">
                  <a:extLst>
                    <a:ext uri="{FF2B5EF4-FFF2-40B4-BE49-F238E27FC236}">
                      <a16:creationId xmlns="" xmlns:a16="http://schemas.microsoft.com/office/drawing/2014/main" id="{85FC2D84-7C30-4482-BF30-498B55DD2EFF}"/>
                    </a:ext>
                  </a:extLst>
                </p:cNvPr>
                <p:cNvSpPr/>
                <p:nvPr/>
              </p:nvSpPr>
              <p:spPr>
                <a:xfrm rot="21251127">
                  <a:off x="999241" y="1743959"/>
                  <a:ext cx="2507530" cy="3780148"/>
                </a:xfrm>
                <a:prstGeom prst="rect">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A9253436-DC93-4549-A434-A2382E8DE78C}"/>
                    </a:ext>
                  </a:extLst>
                </p:cNvPr>
                <p:cNvSpPr/>
                <p:nvPr/>
              </p:nvSpPr>
              <p:spPr>
                <a:xfrm rot="304431">
                  <a:off x="976455" y="1730141"/>
                  <a:ext cx="2507530" cy="37801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Rectangle 21">
                <a:extLst>
                  <a:ext uri="{FF2B5EF4-FFF2-40B4-BE49-F238E27FC236}">
                    <a16:creationId xmlns="" xmlns:a16="http://schemas.microsoft.com/office/drawing/2014/main" id="{6E7429D9-0BE8-46B8-A086-5EA6C84DEAA6}"/>
                  </a:ext>
                </a:extLst>
              </p:cNvPr>
              <p:cNvSpPr>
                <a:spLocks noChangeArrowheads="1"/>
              </p:cNvSpPr>
              <p:nvPr/>
            </p:nvSpPr>
            <p:spPr bwMode="auto">
              <a:xfrm>
                <a:off x="1156431" y="3382883"/>
                <a:ext cx="2147578"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eaLnBrk="0" hangingPunct="0">
                  <a:spcBef>
                    <a:spcPct val="20000"/>
                  </a:spcBef>
                  <a:buClr>
                    <a:schemeClr val="hlink"/>
                  </a:buClr>
                  <a:buFont typeface="Wingdings" panose="05000000000000000000" pitchFamily="2" charset="2"/>
                  <a:buChar char="v"/>
                  <a:defRPr sz="2800" b="1">
                    <a:solidFill>
                      <a:srgbClr val="1E4A2F"/>
                    </a:solidFill>
                    <a:latin typeface="Times New Roman" panose="02020603050405020304" pitchFamily="18" charset="0"/>
                    <a:ea typeface="楷体_GB2312" pitchFamily="49" charset="-122"/>
                  </a:defRPr>
                </a:lvl1pPr>
                <a:lvl2pPr marL="742950" indent="-285750" algn="l" eaLnBrk="0" hangingPunct="0">
                  <a:spcBef>
                    <a:spcPct val="20000"/>
                  </a:spcBef>
                  <a:buClr>
                    <a:schemeClr val="accent1"/>
                  </a:buClr>
                  <a:buFont typeface="Wingdings" panose="05000000000000000000" pitchFamily="2" charset="2"/>
                  <a:buChar char="§"/>
                  <a:defRPr sz="2400">
                    <a:solidFill>
                      <a:srgbClr val="1E4A2F"/>
                    </a:solidFill>
                    <a:latin typeface="Times New Roman" panose="02020603050405020304" pitchFamily="18" charset="0"/>
                    <a:ea typeface="楷体_GB2312" pitchFamily="49" charset="-122"/>
                  </a:defRPr>
                </a:lvl2pPr>
                <a:lvl3pPr marL="1143000" indent="-228600" algn="l" eaLnBrk="0" hangingPunct="0">
                  <a:spcBef>
                    <a:spcPct val="20000"/>
                  </a:spcBef>
                  <a:buClr>
                    <a:schemeClr val="tx1"/>
                  </a:buClr>
                  <a:buChar char="•"/>
                  <a:defRPr sz="2200">
                    <a:solidFill>
                      <a:schemeClr val="tx1"/>
                    </a:solidFill>
                    <a:latin typeface="Times New Roman" panose="02020603050405020304" pitchFamily="18" charset="0"/>
                    <a:ea typeface="楷体_GB2312" pitchFamily="49" charset="-122"/>
                  </a:defRPr>
                </a:lvl3pPr>
                <a:lvl4pPr marL="1600200" indent="-228600" algn="l" eaLnBrk="0" hangingPunct="0">
                  <a:spcBef>
                    <a:spcPct val="20000"/>
                  </a:spcBef>
                  <a:buChar char="–"/>
                  <a:defRPr sz="2000">
                    <a:solidFill>
                      <a:schemeClr val="tx1"/>
                    </a:solidFill>
                    <a:latin typeface="Times New Roman" panose="02020603050405020304" pitchFamily="18" charset="0"/>
                    <a:ea typeface="楷体_GB2312" pitchFamily="49" charset="-122"/>
                  </a:defRPr>
                </a:lvl4pPr>
                <a:lvl5pPr marL="2057400" indent="-228600" algn="l" eaLnBrk="0" hangingPunct="0">
                  <a:spcBef>
                    <a:spcPct val="20000"/>
                  </a:spcBef>
                  <a:buChar char="»"/>
                  <a:defRPr sz="2000">
                    <a:solidFill>
                      <a:schemeClr val="tx1"/>
                    </a:solidFill>
                    <a:latin typeface="Times New Roman" panose="02020603050405020304" pitchFamily="18" charset="0"/>
                    <a:ea typeface="楷体_GB2312" pitchFamily="49"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9pPr>
              </a:lstStyle>
              <a:p>
                <a:pPr algn="ctr">
                  <a:buFont typeface="Wingdings" panose="05000000000000000000" pitchFamily="2" charset="2"/>
                  <a:buNone/>
                </a:pPr>
                <a:r>
                  <a:rPr lang="zh-CN" altLang="en-US" sz="2000" dirty="0">
                    <a:solidFill>
                      <a:srgbClr val="00B09D"/>
                    </a:solidFill>
                    <a:latin typeface="微软雅黑" panose="020B0503020204020204" pitchFamily="34" charset="-122"/>
                    <a:ea typeface="微软雅黑" panose="020B0503020204020204" pitchFamily="34" charset="-122"/>
                    <a:cs typeface="+mn-ea"/>
                    <a:sym typeface="+mn-lt"/>
                  </a:rPr>
                  <a:t>养成刷牙好习惯</a:t>
                </a:r>
              </a:p>
            </p:txBody>
          </p:sp>
        </p:grpSp>
        <p:pic>
          <p:nvPicPr>
            <p:cNvPr id="22" name="图片 21" descr="图片包含 游戏机&#10;&#10;描述已自动生成">
              <a:extLst>
                <a:ext uri="{FF2B5EF4-FFF2-40B4-BE49-F238E27FC236}">
                  <a16:creationId xmlns="" xmlns:a16="http://schemas.microsoft.com/office/drawing/2014/main" id="{C108A49B-8541-421E-A7FE-C8E52EF446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7523" y="1148899"/>
              <a:ext cx="1503575" cy="1503575"/>
            </a:xfrm>
            <a:prstGeom prst="rect">
              <a:avLst/>
            </a:prstGeom>
          </p:spPr>
        </p:pic>
      </p:grpSp>
      <p:grpSp>
        <p:nvGrpSpPr>
          <p:cNvPr id="26" name="组合 25">
            <a:extLst>
              <a:ext uri="{FF2B5EF4-FFF2-40B4-BE49-F238E27FC236}">
                <a16:creationId xmlns="" xmlns:a16="http://schemas.microsoft.com/office/drawing/2014/main" id="{E95A4638-F874-45BF-B723-5AEF809E1248}"/>
              </a:ext>
            </a:extLst>
          </p:cNvPr>
          <p:cNvGrpSpPr/>
          <p:nvPr/>
        </p:nvGrpSpPr>
        <p:grpSpPr>
          <a:xfrm>
            <a:off x="4615201" y="1148899"/>
            <a:ext cx="2530316" cy="4676866"/>
            <a:chOff x="4615201" y="1148899"/>
            <a:chExt cx="2530316" cy="4676866"/>
          </a:xfrm>
        </p:grpSpPr>
        <p:grpSp>
          <p:nvGrpSpPr>
            <p:cNvPr id="11" name="组合 10">
              <a:extLst>
                <a:ext uri="{FF2B5EF4-FFF2-40B4-BE49-F238E27FC236}">
                  <a16:creationId xmlns="" xmlns:a16="http://schemas.microsoft.com/office/drawing/2014/main" id="{BCD16E00-5B56-4728-B9B2-A2AE0EBBCEDD}"/>
                </a:ext>
              </a:extLst>
            </p:cNvPr>
            <p:cNvGrpSpPr/>
            <p:nvPr/>
          </p:nvGrpSpPr>
          <p:grpSpPr>
            <a:xfrm>
              <a:off x="4615201" y="2031799"/>
              <a:ext cx="2530316" cy="3793966"/>
              <a:chOff x="976455" y="1730141"/>
              <a:chExt cx="2530316" cy="3793966"/>
            </a:xfrm>
          </p:grpSpPr>
          <p:grpSp>
            <p:nvGrpSpPr>
              <p:cNvPr id="12" name="组合 11">
                <a:extLst>
                  <a:ext uri="{FF2B5EF4-FFF2-40B4-BE49-F238E27FC236}">
                    <a16:creationId xmlns="" xmlns:a16="http://schemas.microsoft.com/office/drawing/2014/main" id="{7301E333-4C2D-450E-8FA0-57DA2581195D}"/>
                  </a:ext>
                </a:extLst>
              </p:cNvPr>
              <p:cNvGrpSpPr/>
              <p:nvPr/>
            </p:nvGrpSpPr>
            <p:grpSpPr>
              <a:xfrm>
                <a:off x="976455" y="1730141"/>
                <a:ext cx="2530316" cy="3793966"/>
                <a:chOff x="976455" y="1730141"/>
                <a:chExt cx="2530316" cy="3793966"/>
              </a:xfrm>
              <a:effectLst>
                <a:outerShdw blurRad="50800" dist="38100" dir="2700000" algn="tl" rotWithShape="0">
                  <a:prstClr val="black">
                    <a:alpha val="40000"/>
                  </a:prstClr>
                </a:outerShdw>
              </a:effectLst>
            </p:grpSpPr>
            <p:sp>
              <p:nvSpPr>
                <p:cNvPr id="14" name="矩形 13">
                  <a:extLst>
                    <a:ext uri="{FF2B5EF4-FFF2-40B4-BE49-F238E27FC236}">
                      <a16:creationId xmlns="" xmlns:a16="http://schemas.microsoft.com/office/drawing/2014/main" id="{50C2F984-69C9-4079-A1EA-F43AE8A7155D}"/>
                    </a:ext>
                  </a:extLst>
                </p:cNvPr>
                <p:cNvSpPr/>
                <p:nvPr/>
              </p:nvSpPr>
              <p:spPr>
                <a:xfrm rot="21251127">
                  <a:off x="999241" y="1743959"/>
                  <a:ext cx="2507530" cy="3780148"/>
                </a:xfrm>
                <a:prstGeom prst="rect">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EA11D69D-033F-4E6D-9ED1-52DBF88CF5EF}"/>
                    </a:ext>
                  </a:extLst>
                </p:cNvPr>
                <p:cNvSpPr/>
                <p:nvPr/>
              </p:nvSpPr>
              <p:spPr>
                <a:xfrm rot="304431">
                  <a:off x="976455" y="1730141"/>
                  <a:ext cx="2507530" cy="37801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Rectangle 21">
                <a:extLst>
                  <a:ext uri="{FF2B5EF4-FFF2-40B4-BE49-F238E27FC236}">
                    <a16:creationId xmlns="" xmlns:a16="http://schemas.microsoft.com/office/drawing/2014/main" id="{88255A93-BC8A-4AAF-9B05-470FEA41F211}"/>
                  </a:ext>
                </a:extLst>
              </p:cNvPr>
              <p:cNvSpPr>
                <a:spLocks noChangeArrowheads="1"/>
              </p:cNvSpPr>
              <p:nvPr/>
            </p:nvSpPr>
            <p:spPr bwMode="auto">
              <a:xfrm>
                <a:off x="1156431" y="3382883"/>
                <a:ext cx="2147578"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eaLnBrk="0" hangingPunct="0">
                  <a:spcBef>
                    <a:spcPct val="20000"/>
                  </a:spcBef>
                  <a:buClr>
                    <a:schemeClr val="hlink"/>
                  </a:buClr>
                  <a:buFont typeface="Wingdings" panose="05000000000000000000" pitchFamily="2" charset="2"/>
                  <a:buChar char="v"/>
                  <a:defRPr sz="2800" b="1">
                    <a:solidFill>
                      <a:srgbClr val="1E4A2F"/>
                    </a:solidFill>
                    <a:latin typeface="Times New Roman" panose="02020603050405020304" pitchFamily="18" charset="0"/>
                    <a:ea typeface="楷体_GB2312" pitchFamily="49" charset="-122"/>
                  </a:defRPr>
                </a:lvl1pPr>
                <a:lvl2pPr marL="742950" indent="-285750" algn="l" eaLnBrk="0" hangingPunct="0">
                  <a:spcBef>
                    <a:spcPct val="20000"/>
                  </a:spcBef>
                  <a:buClr>
                    <a:schemeClr val="accent1"/>
                  </a:buClr>
                  <a:buFont typeface="Wingdings" panose="05000000000000000000" pitchFamily="2" charset="2"/>
                  <a:buChar char="§"/>
                  <a:defRPr sz="2400">
                    <a:solidFill>
                      <a:srgbClr val="1E4A2F"/>
                    </a:solidFill>
                    <a:latin typeface="Times New Roman" panose="02020603050405020304" pitchFamily="18" charset="0"/>
                    <a:ea typeface="楷体_GB2312" pitchFamily="49" charset="-122"/>
                  </a:defRPr>
                </a:lvl2pPr>
                <a:lvl3pPr marL="1143000" indent="-228600" algn="l" eaLnBrk="0" hangingPunct="0">
                  <a:spcBef>
                    <a:spcPct val="20000"/>
                  </a:spcBef>
                  <a:buClr>
                    <a:schemeClr val="tx1"/>
                  </a:buClr>
                  <a:buChar char="•"/>
                  <a:defRPr sz="2200">
                    <a:solidFill>
                      <a:schemeClr val="tx1"/>
                    </a:solidFill>
                    <a:latin typeface="Times New Roman" panose="02020603050405020304" pitchFamily="18" charset="0"/>
                    <a:ea typeface="楷体_GB2312" pitchFamily="49" charset="-122"/>
                  </a:defRPr>
                </a:lvl3pPr>
                <a:lvl4pPr marL="1600200" indent="-228600" algn="l" eaLnBrk="0" hangingPunct="0">
                  <a:spcBef>
                    <a:spcPct val="20000"/>
                  </a:spcBef>
                  <a:buChar char="–"/>
                  <a:defRPr sz="2000">
                    <a:solidFill>
                      <a:schemeClr val="tx1"/>
                    </a:solidFill>
                    <a:latin typeface="Times New Roman" panose="02020603050405020304" pitchFamily="18" charset="0"/>
                    <a:ea typeface="楷体_GB2312" pitchFamily="49" charset="-122"/>
                  </a:defRPr>
                </a:lvl4pPr>
                <a:lvl5pPr marL="2057400" indent="-228600" algn="l" eaLnBrk="0" hangingPunct="0">
                  <a:spcBef>
                    <a:spcPct val="20000"/>
                  </a:spcBef>
                  <a:buChar char="»"/>
                  <a:defRPr sz="2000">
                    <a:solidFill>
                      <a:schemeClr val="tx1"/>
                    </a:solidFill>
                    <a:latin typeface="Times New Roman" panose="02020603050405020304" pitchFamily="18" charset="0"/>
                    <a:ea typeface="楷体_GB2312" pitchFamily="49"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9pPr>
              </a:lstStyle>
              <a:p>
                <a:pPr algn="ctr">
                  <a:buFont typeface="Wingdings" panose="05000000000000000000" pitchFamily="2" charset="2"/>
                  <a:buNone/>
                </a:pPr>
                <a:r>
                  <a:rPr lang="zh-CN" altLang="en-US" sz="2000" dirty="0">
                    <a:solidFill>
                      <a:srgbClr val="00B09D"/>
                    </a:solidFill>
                    <a:latin typeface="微软雅黑" panose="020B0503020204020204" pitchFamily="34" charset="-122"/>
                    <a:ea typeface="微软雅黑" panose="020B0503020204020204" pitchFamily="34" charset="-122"/>
                    <a:cs typeface="+mn-ea"/>
                    <a:sym typeface="+mn-lt"/>
                  </a:rPr>
                  <a:t>少吃糖果和甜食</a:t>
                </a:r>
              </a:p>
            </p:txBody>
          </p:sp>
        </p:grpSp>
        <p:pic>
          <p:nvPicPr>
            <p:cNvPr id="23" name="图片 22" descr="图片包含 游戏机&#10;&#10;描述已自动生成">
              <a:extLst>
                <a:ext uri="{FF2B5EF4-FFF2-40B4-BE49-F238E27FC236}">
                  <a16:creationId xmlns="" xmlns:a16="http://schemas.microsoft.com/office/drawing/2014/main" id="{0F294B79-B881-4000-A8B8-621EDCD9F3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9964" y="1148899"/>
              <a:ext cx="1503575" cy="1503575"/>
            </a:xfrm>
            <a:prstGeom prst="rect">
              <a:avLst/>
            </a:prstGeom>
          </p:spPr>
        </p:pic>
      </p:grpSp>
      <p:grpSp>
        <p:nvGrpSpPr>
          <p:cNvPr id="28" name="组合 27">
            <a:extLst>
              <a:ext uri="{FF2B5EF4-FFF2-40B4-BE49-F238E27FC236}">
                <a16:creationId xmlns="" xmlns:a16="http://schemas.microsoft.com/office/drawing/2014/main" id="{DC2E620F-3CB4-43F6-A0A7-DE5F41AB4897}"/>
              </a:ext>
            </a:extLst>
          </p:cNvPr>
          <p:cNvGrpSpPr/>
          <p:nvPr/>
        </p:nvGrpSpPr>
        <p:grpSpPr>
          <a:xfrm>
            <a:off x="8357642" y="1148899"/>
            <a:ext cx="2530316" cy="4676866"/>
            <a:chOff x="8357642" y="1148899"/>
            <a:chExt cx="2530316" cy="4676866"/>
          </a:xfrm>
        </p:grpSpPr>
        <p:grpSp>
          <p:nvGrpSpPr>
            <p:cNvPr id="16" name="组合 15">
              <a:extLst>
                <a:ext uri="{FF2B5EF4-FFF2-40B4-BE49-F238E27FC236}">
                  <a16:creationId xmlns="" xmlns:a16="http://schemas.microsoft.com/office/drawing/2014/main" id="{B94DB06A-6FD3-4536-8E27-31D928862F3B}"/>
                </a:ext>
              </a:extLst>
            </p:cNvPr>
            <p:cNvGrpSpPr/>
            <p:nvPr/>
          </p:nvGrpSpPr>
          <p:grpSpPr>
            <a:xfrm>
              <a:off x="8357642" y="2031799"/>
              <a:ext cx="2530316" cy="3793966"/>
              <a:chOff x="976455" y="1730141"/>
              <a:chExt cx="2530316" cy="3793966"/>
            </a:xfrm>
          </p:grpSpPr>
          <p:grpSp>
            <p:nvGrpSpPr>
              <p:cNvPr id="17" name="组合 16">
                <a:extLst>
                  <a:ext uri="{FF2B5EF4-FFF2-40B4-BE49-F238E27FC236}">
                    <a16:creationId xmlns="" xmlns:a16="http://schemas.microsoft.com/office/drawing/2014/main" id="{0A916495-E796-4635-A509-04009445FD7F}"/>
                  </a:ext>
                </a:extLst>
              </p:cNvPr>
              <p:cNvGrpSpPr/>
              <p:nvPr/>
            </p:nvGrpSpPr>
            <p:grpSpPr>
              <a:xfrm>
                <a:off x="976455" y="1730141"/>
                <a:ext cx="2530316" cy="3793966"/>
                <a:chOff x="976455" y="1730141"/>
                <a:chExt cx="2530316" cy="3793966"/>
              </a:xfrm>
              <a:effectLst>
                <a:outerShdw blurRad="50800" dist="38100" dir="2700000" algn="tl" rotWithShape="0">
                  <a:prstClr val="black">
                    <a:alpha val="40000"/>
                  </a:prstClr>
                </a:outerShdw>
              </a:effectLst>
            </p:grpSpPr>
            <p:sp>
              <p:nvSpPr>
                <p:cNvPr id="19" name="矩形 18">
                  <a:extLst>
                    <a:ext uri="{FF2B5EF4-FFF2-40B4-BE49-F238E27FC236}">
                      <a16:creationId xmlns="" xmlns:a16="http://schemas.microsoft.com/office/drawing/2014/main" id="{C5E53B5F-07FC-436C-9352-6FCA49F2BD4B}"/>
                    </a:ext>
                  </a:extLst>
                </p:cNvPr>
                <p:cNvSpPr/>
                <p:nvPr/>
              </p:nvSpPr>
              <p:spPr>
                <a:xfrm rot="21251127">
                  <a:off x="999241" y="1743959"/>
                  <a:ext cx="2507530" cy="3780148"/>
                </a:xfrm>
                <a:prstGeom prst="rect">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 xmlns:a16="http://schemas.microsoft.com/office/drawing/2014/main" id="{1638D034-4556-4169-B286-38DF51FC2DDA}"/>
                    </a:ext>
                  </a:extLst>
                </p:cNvPr>
                <p:cNvSpPr/>
                <p:nvPr/>
              </p:nvSpPr>
              <p:spPr>
                <a:xfrm rot="304431">
                  <a:off x="976455" y="1730141"/>
                  <a:ext cx="2507530" cy="37801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Rectangle 21">
                <a:extLst>
                  <a:ext uri="{FF2B5EF4-FFF2-40B4-BE49-F238E27FC236}">
                    <a16:creationId xmlns="" xmlns:a16="http://schemas.microsoft.com/office/drawing/2014/main" id="{72C9A370-0453-4C7B-BC35-DACE534252D9}"/>
                  </a:ext>
                </a:extLst>
              </p:cNvPr>
              <p:cNvSpPr>
                <a:spLocks noChangeArrowheads="1"/>
              </p:cNvSpPr>
              <p:nvPr/>
            </p:nvSpPr>
            <p:spPr bwMode="auto">
              <a:xfrm>
                <a:off x="1156431" y="3382883"/>
                <a:ext cx="2147578"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eaLnBrk="0" hangingPunct="0">
                  <a:spcBef>
                    <a:spcPct val="20000"/>
                  </a:spcBef>
                  <a:buClr>
                    <a:schemeClr val="hlink"/>
                  </a:buClr>
                  <a:buFont typeface="Wingdings" panose="05000000000000000000" pitchFamily="2" charset="2"/>
                  <a:buChar char="v"/>
                  <a:defRPr sz="2800" b="1">
                    <a:solidFill>
                      <a:srgbClr val="1E4A2F"/>
                    </a:solidFill>
                    <a:latin typeface="Times New Roman" panose="02020603050405020304" pitchFamily="18" charset="0"/>
                    <a:ea typeface="楷体_GB2312" pitchFamily="49" charset="-122"/>
                  </a:defRPr>
                </a:lvl1pPr>
                <a:lvl2pPr marL="742950" indent="-285750" algn="l" eaLnBrk="0" hangingPunct="0">
                  <a:spcBef>
                    <a:spcPct val="20000"/>
                  </a:spcBef>
                  <a:buClr>
                    <a:schemeClr val="accent1"/>
                  </a:buClr>
                  <a:buFont typeface="Wingdings" panose="05000000000000000000" pitchFamily="2" charset="2"/>
                  <a:buChar char="§"/>
                  <a:defRPr sz="2400">
                    <a:solidFill>
                      <a:srgbClr val="1E4A2F"/>
                    </a:solidFill>
                    <a:latin typeface="Times New Roman" panose="02020603050405020304" pitchFamily="18" charset="0"/>
                    <a:ea typeface="楷体_GB2312" pitchFamily="49" charset="-122"/>
                  </a:defRPr>
                </a:lvl2pPr>
                <a:lvl3pPr marL="1143000" indent="-228600" algn="l" eaLnBrk="0" hangingPunct="0">
                  <a:spcBef>
                    <a:spcPct val="20000"/>
                  </a:spcBef>
                  <a:buClr>
                    <a:schemeClr val="tx1"/>
                  </a:buClr>
                  <a:buChar char="•"/>
                  <a:defRPr sz="2200">
                    <a:solidFill>
                      <a:schemeClr val="tx1"/>
                    </a:solidFill>
                    <a:latin typeface="Times New Roman" panose="02020603050405020304" pitchFamily="18" charset="0"/>
                    <a:ea typeface="楷体_GB2312" pitchFamily="49" charset="-122"/>
                  </a:defRPr>
                </a:lvl3pPr>
                <a:lvl4pPr marL="1600200" indent="-228600" algn="l" eaLnBrk="0" hangingPunct="0">
                  <a:spcBef>
                    <a:spcPct val="20000"/>
                  </a:spcBef>
                  <a:buChar char="–"/>
                  <a:defRPr sz="2000">
                    <a:solidFill>
                      <a:schemeClr val="tx1"/>
                    </a:solidFill>
                    <a:latin typeface="Times New Roman" panose="02020603050405020304" pitchFamily="18" charset="0"/>
                    <a:ea typeface="楷体_GB2312" pitchFamily="49" charset="-122"/>
                  </a:defRPr>
                </a:lvl4pPr>
                <a:lvl5pPr marL="2057400" indent="-228600" algn="l" eaLnBrk="0" hangingPunct="0">
                  <a:spcBef>
                    <a:spcPct val="20000"/>
                  </a:spcBef>
                  <a:buChar char="»"/>
                  <a:defRPr sz="2000">
                    <a:solidFill>
                      <a:schemeClr val="tx1"/>
                    </a:solidFill>
                    <a:latin typeface="Times New Roman" panose="02020603050405020304" pitchFamily="18" charset="0"/>
                    <a:ea typeface="楷体_GB2312" pitchFamily="49"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楷体_GB2312" pitchFamily="49" charset="-122"/>
                  </a:defRPr>
                </a:lvl9pPr>
              </a:lstStyle>
              <a:p>
                <a:pPr algn="ctr">
                  <a:buFont typeface="Wingdings" panose="05000000000000000000" pitchFamily="2" charset="2"/>
                  <a:buNone/>
                </a:pPr>
                <a:r>
                  <a:rPr lang="zh-CN" altLang="en-US" sz="2000" dirty="0">
                    <a:solidFill>
                      <a:srgbClr val="00B09D"/>
                    </a:solidFill>
                    <a:latin typeface="微软雅黑" panose="020B0503020204020204" pitchFamily="34" charset="-122"/>
                    <a:ea typeface="微软雅黑" panose="020B0503020204020204" pitchFamily="34" charset="-122"/>
                    <a:cs typeface="+mn-ea"/>
                    <a:sym typeface="+mn-lt"/>
                  </a:rPr>
                  <a:t>每半年进行一次口腔检查</a:t>
                </a:r>
              </a:p>
            </p:txBody>
          </p:sp>
        </p:grpSp>
        <p:pic>
          <p:nvPicPr>
            <p:cNvPr id="24" name="图片 23" descr="图片包含 游戏机&#10;&#10;描述已自动生成">
              <a:extLst>
                <a:ext uri="{FF2B5EF4-FFF2-40B4-BE49-F238E27FC236}">
                  <a16:creationId xmlns="" xmlns:a16="http://schemas.microsoft.com/office/drawing/2014/main" id="{01AB5E33-B17D-4898-B526-4741E6AA96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20318" y="1148899"/>
              <a:ext cx="1503575" cy="1503575"/>
            </a:xfrm>
            <a:prstGeom prst="rect">
              <a:avLst/>
            </a:prstGeom>
          </p:spPr>
        </p:pic>
      </p:grpSp>
    </p:spTree>
    <p:extLst>
      <p:ext uri="{BB962C8B-B14F-4D97-AF65-F5344CB8AC3E}">
        <p14:creationId xmlns:p14="http://schemas.microsoft.com/office/powerpoint/2010/main" val="30843139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Vertical)">
                                      <p:cBhvr>
                                        <p:cTn id="11" dur="500"/>
                                        <p:tgtEl>
                                          <p:spTgt spid="2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arn(inVertical)">
                                      <p:cBhvr>
                                        <p:cTn id="15" dur="500"/>
                                        <p:tgtEl>
                                          <p:spTgt spid="26"/>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arn(inVertical)">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9C1B58A5-52F0-4802-8F04-B7E0BB6E1E99}"/>
              </a:ext>
            </a:extLst>
          </p:cNvPr>
          <p:cNvSpPr txBox="1"/>
          <p:nvPr/>
        </p:nvSpPr>
        <p:spPr>
          <a:xfrm>
            <a:off x="2652402" y="706671"/>
            <a:ext cx="2603770" cy="1015663"/>
          </a:xfrm>
          <a:prstGeom prst="rect">
            <a:avLst/>
          </a:prstGeom>
          <a:noFill/>
        </p:spPr>
        <p:txBody>
          <a:bodyPr wrap="square" rtlCol="0">
            <a:spAutoFit/>
          </a:bodyPr>
          <a:lstStyle/>
          <a:p>
            <a:pPr algn="ctr"/>
            <a:r>
              <a:rPr lang="zh-CN" altLang="en-US" sz="6000" b="1" dirty="0">
                <a:solidFill>
                  <a:srgbClr val="00B09D"/>
                </a:solidFill>
                <a:latin typeface="Adobe Arabic" panose="020F0502020204030204"/>
                <a:ea typeface="微软雅黑"/>
                <a:cs typeface="+mn-ea"/>
                <a:sym typeface="+mn-lt"/>
              </a:rPr>
              <a:t>目录</a:t>
            </a:r>
          </a:p>
        </p:txBody>
      </p:sp>
      <p:grpSp>
        <p:nvGrpSpPr>
          <p:cNvPr id="21" name="组合 20">
            <a:extLst>
              <a:ext uri="{FF2B5EF4-FFF2-40B4-BE49-F238E27FC236}">
                <a16:creationId xmlns="" xmlns:a16="http://schemas.microsoft.com/office/drawing/2014/main" id="{1E010FC4-DB5F-4C8E-9E37-879338E93411}"/>
              </a:ext>
            </a:extLst>
          </p:cNvPr>
          <p:cNvGrpSpPr/>
          <p:nvPr/>
        </p:nvGrpSpPr>
        <p:grpSpPr>
          <a:xfrm>
            <a:off x="6591300" y="1374938"/>
            <a:ext cx="3078688" cy="673100"/>
            <a:chOff x="6096000" y="1968500"/>
            <a:chExt cx="3078688" cy="673100"/>
          </a:xfrm>
        </p:grpSpPr>
        <p:sp>
          <p:nvSpPr>
            <p:cNvPr id="19" name="椭圆 18">
              <a:extLst>
                <a:ext uri="{FF2B5EF4-FFF2-40B4-BE49-F238E27FC236}">
                  <a16:creationId xmlns="" xmlns:a16="http://schemas.microsoft.com/office/drawing/2014/main" id="{CCBDFD4E-678B-4678-9638-C44DC839A7F6}"/>
                </a:ext>
              </a:extLst>
            </p:cNvPr>
            <p:cNvSpPr/>
            <p:nvPr/>
          </p:nvSpPr>
          <p:spPr>
            <a:xfrm>
              <a:off x="6096000" y="1968500"/>
              <a:ext cx="673100" cy="673100"/>
            </a:xfrm>
            <a:prstGeom prst="ellipse">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01</a:t>
              </a:r>
              <a:endParaRPr lang="zh-CN" altLang="en-US" b="1" dirty="0">
                <a:solidFill>
                  <a:schemeClr val="bg1"/>
                </a:solidFill>
              </a:endParaRPr>
            </a:p>
          </p:txBody>
        </p:sp>
        <p:sp>
          <p:nvSpPr>
            <p:cNvPr id="20" name="文本框 19">
              <a:extLst>
                <a:ext uri="{FF2B5EF4-FFF2-40B4-BE49-F238E27FC236}">
                  <a16:creationId xmlns="" xmlns:a16="http://schemas.microsoft.com/office/drawing/2014/main" id="{80B46597-DD6F-4653-BD67-BA1F0064BF58}"/>
                </a:ext>
              </a:extLst>
            </p:cNvPr>
            <p:cNvSpPr txBox="1"/>
            <p:nvPr/>
          </p:nvSpPr>
          <p:spPr>
            <a:xfrm>
              <a:off x="6835586" y="2054286"/>
              <a:ext cx="2339102" cy="523220"/>
            </a:xfrm>
            <a:prstGeom prst="rect">
              <a:avLst/>
            </a:prstGeom>
            <a:noFill/>
          </p:spPr>
          <p:txBody>
            <a:bodyPr wrap="none" rtlCol="0">
              <a:spAutoFit/>
            </a:bodyPr>
            <a:lstStyle/>
            <a:p>
              <a:r>
                <a:rPr lang="zh-CN" altLang="en-US" sz="2800" b="1" dirty="0">
                  <a:solidFill>
                    <a:srgbClr val="00B09D"/>
                  </a:solidFill>
                  <a:latin typeface="Adobe Arabic" panose="020F0502020204030204"/>
                  <a:ea typeface="微软雅黑"/>
                  <a:cs typeface="+mn-ea"/>
                  <a:sym typeface="+mn-lt"/>
                </a:rPr>
                <a:t>爱牙日的由来</a:t>
              </a:r>
            </a:p>
          </p:txBody>
        </p:sp>
      </p:grpSp>
      <p:grpSp>
        <p:nvGrpSpPr>
          <p:cNvPr id="22" name="组合 21">
            <a:extLst>
              <a:ext uri="{FF2B5EF4-FFF2-40B4-BE49-F238E27FC236}">
                <a16:creationId xmlns="" xmlns:a16="http://schemas.microsoft.com/office/drawing/2014/main" id="{81D4E966-85F5-4678-AEA7-7533E67885A8}"/>
              </a:ext>
            </a:extLst>
          </p:cNvPr>
          <p:cNvGrpSpPr/>
          <p:nvPr/>
        </p:nvGrpSpPr>
        <p:grpSpPr>
          <a:xfrm>
            <a:off x="6591300" y="2340138"/>
            <a:ext cx="2360543" cy="673100"/>
            <a:chOff x="6096000" y="1968500"/>
            <a:chExt cx="2360543" cy="673100"/>
          </a:xfrm>
        </p:grpSpPr>
        <p:sp>
          <p:nvSpPr>
            <p:cNvPr id="23" name="椭圆 22">
              <a:extLst>
                <a:ext uri="{FF2B5EF4-FFF2-40B4-BE49-F238E27FC236}">
                  <a16:creationId xmlns="" xmlns:a16="http://schemas.microsoft.com/office/drawing/2014/main" id="{D13B8B0E-B3AC-4965-B972-4F3CEA671CC7}"/>
                </a:ext>
              </a:extLst>
            </p:cNvPr>
            <p:cNvSpPr/>
            <p:nvPr/>
          </p:nvSpPr>
          <p:spPr>
            <a:xfrm>
              <a:off x="6096000" y="1968500"/>
              <a:ext cx="673100" cy="673100"/>
            </a:xfrm>
            <a:prstGeom prst="ellipse">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02</a:t>
              </a:r>
              <a:endParaRPr lang="zh-CN" altLang="en-US" b="1" dirty="0">
                <a:solidFill>
                  <a:schemeClr val="bg1"/>
                </a:solidFill>
              </a:endParaRPr>
            </a:p>
          </p:txBody>
        </p:sp>
        <p:sp>
          <p:nvSpPr>
            <p:cNvPr id="24" name="文本框 23">
              <a:extLst>
                <a:ext uri="{FF2B5EF4-FFF2-40B4-BE49-F238E27FC236}">
                  <a16:creationId xmlns="" xmlns:a16="http://schemas.microsoft.com/office/drawing/2014/main" id="{83FF8D49-3E66-46A1-B44F-AEDE8800A416}"/>
                </a:ext>
              </a:extLst>
            </p:cNvPr>
            <p:cNvSpPr txBox="1"/>
            <p:nvPr/>
          </p:nvSpPr>
          <p:spPr>
            <a:xfrm>
              <a:off x="6835586" y="2054286"/>
              <a:ext cx="1620957" cy="523220"/>
            </a:xfrm>
            <a:prstGeom prst="rect">
              <a:avLst/>
            </a:prstGeom>
            <a:noFill/>
          </p:spPr>
          <p:txBody>
            <a:bodyPr wrap="none" rtlCol="0">
              <a:spAutoFit/>
            </a:bodyPr>
            <a:lstStyle/>
            <a:p>
              <a:r>
                <a:rPr lang="zh-CN" altLang="en-US" sz="2800" b="1" dirty="0">
                  <a:solidFill>
                    <a:srgbClr val="00B09D"/>
                  </a:solidFill>
                  <a:latin typeface="Adobe Arabic" panose="020F0502020204030204"/>
                  <a:ea typeface="微软雅黑"/>
                  <a:cs typeface="+mn-ea"/>
                  <a:sym typeface="+mn-lt"/>
                </a:rPr>
                <a:t>了解牙齿</a:t>
              </a:r>
            </a:p>
          </p:txBody>
        </p:sp>
      </p:grpSp>
      <p:grpSp>
        <p:nvGrpSpPr>
          <p:cNvPr id="25" name="组合 24">
            <a:extLst>
              <a:ext uri="{FF2B5EF4-FFF2-40B4-BE49-F238E27FC236}">
                <a16:creationId xmlns="" xmlns:a16="http://schemas.microsoft.com/office/drawing/2014/main" id="{64790CFE-86C0-4A06-B565-F66BF8562D5F}"/>
              </a:ext>
            </a:extLst>
          </p:cNvPr>
          <p:cNvGrpSpPr/>
          <p:nvPr/>
        </p:nvGrpSpPr>
        <p:grpSpPr>
          <a:xfrm>
            <a:off x="6591300" y="3305338"/>
            <a:ext cx="3437761" cy="673100"/>
            <a:chOff x="6096000" y="1968500"/>
            <a:chExt cx="3437761" cy="673100"/>
          </a:xfrm>
        </p:grpSpPr>
        <p:sp>
          <p:nvSpPr>
            <p:cNvPr id="26" name="椭圆 25">
              <a:extLst>
                <a:ext uri="{FF2B5EF4-FFF2-40B4-BE49-F238E27FC236}">
                  <a16:creationId xmlns="" xmlns:a16="http://schemas.microsoft.com/office/drawing/2014/main" id="{F0D67514-9991-4739-9C4C-0364664F1E7B}"/>
                </a:ext>
              </a:extLst>
            </p:cNvPr>
            <p:cNvSpPr/>
            <p:nvPr/>
          </p:nvSpPr>
          <p:spPr>
            <a:xfrm>
              <a:off x="6096000" y="1968500"/>
              <a:ext cx="673100" cy="673100"/>
            </a:xfrm>
            <a:prstGeom prst="ellipse">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03</a:t>
              </a:r>
              <a:endParaRPr lang="zh-CN" altLang="en-US" b="1" dirty="0">
                <a:solidFill>
                  <a:schemeClr val="bg1"/>
                </a:solidFill>
              </a:endParaRPr>
            </a:p>
          </p:txBody>
        </p:sp>
        <p:sp>
          <p:nvSpPr>
            <p:cNvPr id="27" name="文本框 26">
              <a:extLst>
                <a:ext uri="{FF2B5EF4-FFF2-40B4-BE49-F238E27FC236}">
                  <a16:creationId xmlns="" xmlns:a16="http://schemas.microsoft.com/office/drawing/2014/main" id="{B2D92828-F14F-4231-808E-102FCAD5B4C8}"/>
                </a:ext>
              </a:extLst>
            </p:cNvPr>
            <p:cNvSpPr txBox="1"/>
            <p:nvPr/>
          </p:nvSpPr>
          <p:spPr>
            <a:xfrm>
              <a:off x="6835586" y="2054286"/>
              <a:ext cx="2698175" cy="523220"/>
            </a:xfrm>
            <a:prstGeom prst="rect">
              <a:avLst/>
            </a:prstGeom>
            <a:noFill/>
          </p:spPr>
          <p:txBody>
            <a:bodyPr wrap="none" rtlCol="0">
              <a:spAutoFit/>
            </a:bodyPr>
            <a:lstStyle/>
            <a:p>
              <a:r>
                <a:rPr lang="zh-CN" altLang="en-US" sz="2800" b="1" dirty="0">
                  <a:solidFill>
                    <a:srgbClr val="00B09D"/>
                  </a:solidFill>
                  <a:latin typeface="Adobe Arabic" panose="020F0502020204030204"/>
                  <a:ea typeface="微软雅黑"/>
                  <a:cs typeface="+mn-ea"/>
                  <a:sym typeface="+mn-lt"/>
                </a:rPr>
                <a:t>牙齿的常见疾病</a:t>
              </a:r>
            </a:p>
          </p:txBody>
        </p:sp>
      </p:grpSp>
      <p:grpSp>
        <p:nvGrpSpPr>
          <p:cNvPr id="28" name="组合 27">
            <a:extLst>
              <a:ext uri="{FF2B5EF4-FFF2-40B4-BE49-F238E27FC236}">
                <a16:creationId xmlns="" xmlns:a16="http://schemas.microsoft.com/office/drawing/2014/main" id="{ABD3C3BF-CC55-43F9-83D4-9A2C0C022867}"/>
              </a:ext>
            </a:extLst>
          </p:cNvPr>
          <p:cNvGrpSpPr/>
          <p:nvPr/>
        </p:nvGrpSpPr>
        <p:grpSpPr>
          <a:xfrm>
            <a:off x="6591300" y="4270538"/>
            <a:ext cx="4155906" cy="673100"/>
            <a:chOff x="6096000" y="1968500"/>
            <a:chExt cx="4155906" cy="673100"/>
          </a:xfrm>
        </p:grpSpPr>
        <p:sp>
          <p:nvSpPr>
            <p:cNvPr id="29" name="椭圆 28">
              <a:extLst>
                <a:ext uri="{FF2B5EF4-FFF2-40B4-BE49-F238E27FC236}">
                  <a16:creationId xmlns="" xmlns:a16="http://schemas.microsoft.com/office/drawing/2014/main" id="{EA178A78-D8C5-45EA-8923-231382AEEE4D}"/>
                </a:ext>
              </a:extLst>
            </p:cNvPr>
            <p:cNvSpPr/>
            <p:nvPr/>
          </p:nvSpPr>
          <p:spPr>
            <a:xfrm>
              <a:off x="6096000" y="1968500"/>
              <a:ext cx="673100" cy="673100"/>
            </a:xfrm>
            <a:prstGeom prst="ellipse">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04</a:t>
              </a:r>
              <a:endParaRPr lang="zh-CN" altLang="en-US" b="1" dirty="0">
                <a:solidFill>
                  <a:schemeClr val="bg1"/>
                </a:solidFill>
              </a:endParaRPr>
            </a:p>
          </p:txBody>
        </p:sp>
        <p:sp>
          <p:nvSpPr>
            <p:cNvPr id="30" name="文本框 29">
              <a:extLst>
                <a:ext uri="{FF2B5EF4-FFF2-40B4-BE49-F238E27FC236}">
                  <a16:creationId xmlns="" xmlns:a16="http://schemas.microsoft.com/office/drawing/2014/main" id="{905F2D73-741F-46EF-B9E3-9C79C4DBC05E}"/>
                </a:ext>
              </a:extLst>
            </p:cNvPr>
            <p:cNvSpPr txBox="1"/>
            <p:nvPr/>
          </p:nvSpPr>
          <p:spPr>
            <a:xfrm>
              <a:off x="6835586" y="2054286"/>
              <a:ext cx="3416320" cy="523220"/>
            </a:xfrm>
            <a:prstGeom prst="rect">
              <a:avLst/>
            </a:prstGeom>
            <a:noFill/>
          </p:spPr>
          <p:txBody>
            <a:bodyPr wrap="none" rtlCol="0">
              <a:spAutoFit/>
            </a:bodyPr>
            <a:lstStyle/>
            <a:p>
              <a:r>
                <a:rPr lang="zh-CN" altLang="en-US" sz="2800" b="1" dirty="0">
                  <a:solidFill>
                    <a:srgbClr val="00B09D"/>
                  </a:solidFill>
                  <a:latin typeface="Adobe Arabic" panose="020F0502020204030204"/>
                  <a:ea typeface="微软雅黑"/>
                  <a:cs typeface="+mn-ea"/>
                  <a:sym typeface="+mn-lt"/>
                </a:rPr>
                <a:t>影响牙齿健康的因素</a:t>
              </a:r>
            </a:p>
          </p:txBody>
        </p:sp>
      </p:grpSp>
      <p:grpSp>
        <p:nvGrpSpPr>
          <p:cNvPr id="31" name="组合 30">
            <a:extLst>
              <a:ext uri="{FF2B5EF4-FFF2-40B4-BE49-F238E27FC236}">
                <a16:creationId xmlns="" xmlns:a16="http://schemas.microsoft.com/office/drawing/2014/main" id="{786C8ACC-6CEB-4BD1-8FE4-D95FA54C1E59}"/>
              </a:ext>
            </a:extLst>
          </p:cNvPr>
          <p:cNvGrpSpPr/>
          <p:nvPr/>
        </p:nvGrpSpPr>
        <p:grpSpPr>
          <a:xfrm>
            <a:off x="6591300" y="5235738"/>
            <a:ext cx="3078688" cy="673100"/>
            <a:chOff x="6096000" y="1968500"/>
            <a:chExt cx="3078688" cy="673100"/>
          </a:xfrm>
        </p:grpSpPr>
        <p:sp>
          <p:nvSpPr>
            <p:cNvPr id="32" name="椭圆 31">
              <a:extLst>
                <a:ext uri="{FF2B5EF4-FFF2-40B4-BE49-F238E27FC236}">
                  <a16:creationId xmlns="" xmlns:a16="http://schemas.microsoft.com/office/drawing/2014/main" id="{A25F3C08-B812-4BD1-8ACE-6AF49CC4486C}"/>
                </a:ext>
              </a:extLst>
            </p:cNvPr>
            <p:cNvSpPr/>
            <p:nvPr/>
          </p:nvSpPr>
          <p:spPr>
            <a:xfrm>
              <a:off x="6096000" y="1968500"/>
              <a:ext cx="673100" cy="673100"/>
            </a:xfrm>
            <a:prstGeom prst="ellipse">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05</a:t>
              </a:r>
              <a:endParaRPr lang="zh-CN" altLang="en-US" b="1" dirty="0">
                <a:solidFill>
                  <a:schemeClr val="bg1"/>
                </a:solidFill>
              </a:endParaRPr>
            </a:p>
          </p:txBody>
        </p:sp>
        <p:sp>
          <p:nvSpPr>
            <p:cNvPr id="33" name="文本框 32">
              <a:extLst>
                <a:ext uri="{FF2B5EF4-FFF2-40B4-BE49-F238E27FC236}">
                  <a16:creationId xmlns="" xmlns:a16="http://schemas.microsoft.com/office/drawing/2014/main" id="{2A7F96C6-BB6F-4B29-B8C0-73CD5FCD786F}"/>
                </a:ext>
              </a:extLst>
            </p:cNvPr>
            <p:cNvSpPr txBox="1"/>
            <p:nvPr/>
          </p:nvSpPr>
          <p:spPr>
            <a:xfrm>
              <a:off x="6835586" y="2054286"/>
              <a:ext cx="2339102" cy="523220"/>
            </a:xfrm>
            <a:prstGeom prst="rect">
              <a:avLst/>
            </a:prstGeom>
            <a:noFill/>
          </p:spPr>
          <p:txBody>
            <a:bodyPr wrap="none" rtlCol="0">
              <a:spAutoFit/>
            </a:bodyPr>
            <a:lstStyle/>
            <a:p>
              <a:r>
                <a:rPr lang="zh-CN" altLang="en-US" sz="2800" b="1" dirty="0">
                  <a:solidFill>
                    <a:srgbClr val="00B09D"/>
                  </a:solidFill>
                  <a:latin typeface="Adobe Arabic" panose="020F0502020204030204"/>
                  <a:ea typeface="微软雅黑"/>
                  <a:cs typeface="+mn-ea"/>
                  <a:sym typeface="+mn-lt"/>
                </a:rPr>
                <a:t>如何护理牙齿</a:t>
              </a:r>
            </a:p>
          </p:txBody>
        </p:sp>
      </p:grpSp>
      <p:pic>
        <p:nvPicPr>
          <p:cNvPr id="35" name="图片 34" descr="卡通人物&#10;&#10;描述已自动生成">
            <a:extLst>
              <a:ext uri="{FF2B5EF4-FFF2-40B4-BE49-F238E27FC236}">
                <a16:creationId xmlns="" xmlns:a16="http://schemas.microsoft.com/office/drawing/2014/main" id="{3A95CD64-CB3A-4137-B34C-D5BF89DC81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7345" y="1511626"/>
            <a:ext cx="4397212" cy="4397212"/>
          </a:xfrm>
          <a:prstGeom prst="rect">
            <a:avLst/>
          </a:prstGeom>
        </p:spPr>
      </p:pic>
    </p:spTree>
    <p:extLst>
      <p:ext uri="{BB962C8B-B14F-4D97-AF65-F5344CB8AC3E}">
        <p14:creationId xmlns:p14="http://schemas.microsoft.com/office/powerpoint/2010/main" val="174637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750"/>
                                        <p:tgtEl>
                                          <p:spTgt spid="35"/>
                                        </p:tgtEl>
                                      </p:cBhvr>
                                    </p:animEffect>
                                    <p:anim calcmode="lin" valueType="num">
                                      <p:cBhvr>
                                        <p:cTn id="11" dur="750" fill="hold"/>
                                        <p:tgtEl>
                                          <p:spTgt spid="35"/>
                                        </p:tgtEl>
                                        <p:attrNameLst>
                                          <p:attrName>ppt_x</p:attrName>
                                        </p:attrNameLst>
                                      </p:cBhvr>
                                      <p:tavLst>
                                        <p:tav tm="0">
                                          <p:val>
                                            <p:strVal val="#ppt_x"/>
                                          </p:val>
                                        </p:tav>
                                        <p:tav tm="100000">
                                          <p:val>
                                            <p:strVal val="#ppt_x"/>
                                          </p:val>
                                        </p:tav>
                                      </p:tavLst>
                                    </p:anim>
                                    <p:anim calcmode="lin" valueType="num">
                                      <p:cBhvr>
                                        <p:cTn id="12" dur="750" fill="hold"/>
                                        <p:tgtEl>
                                          <p:spTgt spid="35"/>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left)">
                                      <p:cBhvr>
                                        <p:cTn id="16" dur="500"/>
                                        <p:tgtEl>
                                          <p:spTgt spid="21"/>
                                        </p:tgtEl>
                                      </p:cBhvr>
                                    </p:animEffect>
                                  </p:childTnLst>
                                </p:cTn>
                              </p:par>
                            </p:childTnLst>
                          </p:cTn>
                        </p:par>
                        <p:par>
                          <p:cTn id="17" fill="hold">
                            <p:stCondLst>
                              <p:cond delay="125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如何护理牙齿</a:t>
            </a:r>
          </a:p>
        </p:txBody>
      </p:sp>
      <p:sp>
        <p:nvSpPr>
          <p:cNvPr id="3" name="Rectangle 3">
            <a:extLst>
              <a:ext uri="{FF2B5EF4-FFF2-40B4-BE49-F238E27FC236}">
                <a16:creationId xmlns="" xmlns:a16="http://schemas.microsoft.com/office/drawing/2014/main" id="{702C15D2-F451-428E-B5CB-5EA6E5422FB8}"/>
              </a:ext>
            </a:extLst>
          </p:cNvPr>
          <p:cNvSpPr txBox="1">
            <a:spLocks noChangeArrowheads="1"/>
          </p:cNvSpPr>
          <p:nvPr/>
        </p:nvSpPr>
        <p:spPr>
          <a:xfrm>
            <a:off x="4369861" y="1607853"/>
            <a:ext cx="3452279" cy="4004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ct val="50000"/>
              </a:spcBef>
              <a:buFontTx/>
              <a:buNone/>
            </a:pPr>
            <a:r>
              <a:rPr lang="zh-CN" altLang="en-US" b="1" dirty="0">
                <a:solidFill>
                  <a:srgbClr val="F05461"/>
                </a:solidFill>
                <a:latin typeface="Adobe Arabic" panose="020F0502020204030204"/>
                <a:ea typeface="微软雅黑"/>
                <a:cs typeface="+mn-ea"/>
                <a:sym typeface="+mn-lt"/>
              </a:rPr>
              <a:t>口腔卫生“三二三制” </a:t>
            </a:r>
          </a:p>
        </p:txBody>
      </p:sp>
      <p:sp>
        <p:nvSpPr>
          <p:cNvPr id="4" name="Rectangle 32">
            <a:extLst>
              <a:ext uri="{FF2B5EF4-FFF2-40B4-BE49-F238E27FC236}">
                <a16:creationId xmlns="" xmlns:a16="http://schemas.microsoft.com/office/drawing/2014/main" id="{D77DCF2F-3CE0-461C-BADB-113E8049A064}"/>
              </a:ext>
            </a:extLst>
          </p:cNvPr>
          <p:cNvSpPr>
            <a:spLocks noChangeArrowheads="1"/>
          </p:cNvSpPr>
          <p:nvPr/>
        </p:nvSpPr>
        <p:spPr bwMode="auto">
          <a:xfrm>
            <a:off x="3544410" y="2296161"/>
            <a:ext cx="51031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rgbClr val="CC0000"/>
                </a:solidFill>
                <a:latin typeface="宋体" panose="02010600030101010101" pitchFamily="2" charset="-122"/>
                <a:ea typeface="宋体" panose="02010600030101010101" pitchFamily="2" charset="-122"/>
              </a:defRPr>
            </a:lvl1pPr>
            <a:lvl2pPr marL="742950" indent="-285750" eaLnBrk="0" hangingPunct="0">
              <a:defRPr sz="2400">
                <a:solidFill>
                  <a:srgbClr val="CC0000"/>
                </a:solidFill>
                <a:latin typeface="宋体" panose="02010600030101010101" pitchFamily="2" charset="-122"/>
                <a:ea typeface="宋体" panose="02010600030101010101" pitchFamily="2" charset="-122"/>
              </a:defRPr>
            </a:lvl2pPr>
            <a:lvl3pPr marL="1143000" indent="-228600" eaLnBrk="0" hangingPunct="0">
              <a:defRPr sz="2400">
                <a:solidFill>
                  <a:srgbClr val="CC0000"/>
                </a:solidFill>
                <a:latin typeface="宋体" panose="02010600030101010101" pitchFamily="2" charset="-122"/>
                <a:ea typeface="宋体" panose="02010600030101010101" pitchFamily="2" charset="-122"/>
              </a:defRPr>
            </a:lvl3pPr>
            <a:lvl4pPr marL="1600200" indent="-228600" eaLnBrk="0" hangingPunct="0">
              <a:defRPr sz="2400">
                <a:solidFill>
                  <a:srgbClr val="CC0000"/>
                </a:solidFill>
                <a:latin typeface="宋体" panose="02010600030101010101" pitchFamily="2" charset="-122"/>
                <a:ea typeface="宋体" panose="02010600030101010101" pitchFamily="2" charset="-122"/>
              </a:defRPr>
            </a:lvl4pPr>
            <a:lvl5pPr marL="2057400" indent="-228600" eaLnBrk="0" hangingPunct="0">
              <a:defRPr sz="2400">
                <a:solidFill>
                  <a:srgbClr val="CC0000"/>
                </a:solidFill>
                <a:latin typeface="宋体" panose="02010600030101010101" pitchFamily="2" charset="-122"/>
                <a:ea typeface="宋体" panose="02010600030101010101" pitchFamily="2" charset="-122"/>
              </a:defRPr>
            </a:lvl5pPr>
            <a:lvl6pPr marL="25146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6pPr>
            <a:lvl7pPr marL="29718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7pPr>
            <a:lvl8pPr marL="34290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8pPr>
            <a:lvl9pPr marL="3886200" indent="-228600" algn="ctr" eaLnBrk="0" fontAlgn="base" hangingPunct="0">
              <a:spcBef>
                <a:spcPct val="0"/>
              </a:spcBef>
              <a:spcAft>
                <a:spcPct val="0"/>
              </a:spcAft>
              <a:defRPr sz="2400">
                <a:solidFill>
                  <a:srgbClr val="CC0000"/>
                </a:solidFill>
                <a:latin typeface="宋体" panose="02010600030101010101" pitchFamily="2" charset="-122"/>
                <a:ea typeface="宋体" panose="02010600030101010101" pitchFamily="2" charset="-122"/>
              </a:defRPr>
            </a:lvl9pPr>
          </a:lstStyle>
          <a:p>
            <a:pPr eaLnBrk="1" hangingPunct="1"/>
            <a:r>
              <a:rPr lang="zh-CN" altLang="en-US" sz="1800" dirty="0">
                <a:solidFill>
                  <a:srgbClr val="00B09D"/>
                </a:solidFill>
                <a:latin typeface="Adobe Arabic" panose="020F0502020204030204"/>
                <a:ea typeface="微软雅黑"/>
                <a:cs typeface="+mn-ea"/>
                <a:sym typeface="+mn-lt"/>
              </a:rPr>
              <a:t>饭后三分钟内，每天刷至少两次，每次三分钟。</a:t>
            </a:r>
          </a:p>
        </p:txBody>
      </p:sp>
      <p:sp>
        <p:nvSpPr>
          <p:cNvPr id="16" name="文本框 15">
            <a:extLst>
              <a:ext uri="{FF2B5EF4-FFF2-40B4-BE49-F238E27FC236}">
                <a16:creationId xmlns="" xmlns:a16="http://schemas.microsoft.com/office/drawing/2014/main" id="{BF60728F-4F08-4DB1-AEC3-A0A213E3C08A}"/>
              </a:ext>
            </a:extLst>
          </p:cNvPr>
          <p:cNvSpPr txBox="1"/>
          <p:nvPr/>
        </p:nvSpPr>
        <p:spPr>
          <a:xfrm>
            <a:off x="837020" y="2906357"/>
            <a:ext cx="2872818" cy="2583208"/>
          </a:xfrm>
          <a:prstGeom prst="rect">
            <a:avLst/>
          </a:prstGeom>
          <a:noFill/>
        </p:spPr>
        <p:txBody>
          <a:bodyPr wrap="square">
            <a:spAutoFit/>
          </a:bodyPr>
          <a:lstStyle/>
          <a:p>
            <a:pPr marL="0" marR="0" lvl="0" indent="0" algn="l" defTabSz="914400" rtl="0" eaLnBrk="1" fontAlgn="auto" latinLnBrk="0" hangingPunct="1">
              <a:lnSpc>
                <a:spcPct val="13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牙刷角度很重要：将牙刷毛放在牙齿与牙龈交界处，刷毛指向牙根方向与牙齿表面呈</a:t>
            </a:r>
            <a:r>
              <a:rPr kumimoji="0" lang="en-US" altLang="zh-CN"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45</a:t>
            </a: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度角，原位水平颤动，然后顺着牙缝竖刷</a:t>
            </a:r>
          </a:p>
          <a:p>
            <a:pPr marL="0" marR="0" lvl="0" indent="0" algn="l" defTabSz="914400" rtl="0" eaLnBrk="1" fontAlgn="auto" latinLnBrk="0" hangingPunct="1">
              <a:lnSpc>
                <a:spcPct val="13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也可以采取在牙面划圆圈的方法</a:t>
            </a:r>
            <a:endParaRPr lang="zh-CN" altLang="en-US" dirty="0">
              <a:solidFill>
                <a:srgbClr val="00B09D"/>
              </a:solidFill>
            </a:endParaRPr>
          </a:p>
        </p:txBody>
      </p:sp>
      <p:sp>
        <p:nvSpPr>
          <p:cNvPr id="17" name="文本框 16">
            <a:extLst>
              <a:ext uri="{FF2B5EF4-FFF2-40B4-BE49-F238E27FC236}">
                <a16:creationId xmlns="" xmlns:a16="http://schemas.microsoft.com/office/drawing/2014/main" id="{F5B638B0-4E68-47C8-BA4B-3810498472FD}"/>
              </a:ext>
            </a:extLst>
          </p:cNvPr>
          <p:cNvSpPr txBox="1"/>
          <p:nvPr/>
        </p:nvSpPr>
        <p:spPr>
          <a:xfrm>
            <a:off x="3778183" y="2906357"/>
            <a:ext cx="2872818" cy="1142236"/>
          </a:xfrm>
          <a:prstGeom prst="rect">
            <a:avLst/>
          </a:prstGeom>
          <a:noFill/>
        </p:spPr>
        <p:txBody>
          <a:bodyPr wrap="square">
            <a:spAutoFit/>
          </a:bodyPr>
          <a:lstStyle/>
          <a:p>
            <a:pPr marL="0" marR="0" lvl="0" indent="0" algn="l" defTabSz="914400" rtl="0" eaLnBrk="1" fontAlgn="auto" latinLnBrk="0" hangingPunct="1">
              <a:lnSpc>
                <a:spcPct val="13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牙齿各面要刷到：按照一定顺序，牙齿的三个面各个部位都刷到</a:t>
            </a:r>
          </a:p>
        </p:txBody>
      </p:sp>
      <p:sp>
        <p:nvSpPr>
          <p:cNvPr id="18" name="文本框 17">
            <a:extLst>
              <a:ext uri="{FF2B5EF4-FFF2-40B4-BE49-F238E27FC236}">
                <a16:creationId xmlns="" xmlns:a16="http://schemas.microsoft.com/office/drawing/2014/main" id="{3B31FFCE-56C0-4B86-8A8B-ECCC9E800B89}"/>
              </a:ext>
            </a:extLst>
          </p:cNvPr>
          <p:cNvSpPr txBox="1"/>
          <p:nvPr/>
        </p:nvSpPr>
        <p:spPr>
          <a:xfrm>
            <a:off x="3744610" y="4384961"/>
            <a:ext cx="2872818" cy="782137"/>
          </a:xfrm>
          <a:prstGeom prst="rect">
            <a:avLst/>
          </a:prstGeom>
          <a:noFill/>
        </p:spPr>
        <p:txBody>
          <a:bodyPr wrap="square">
            <a:spAutoFit/>
          </a:bodyPr>
          <a:lstStyle/>
          <a:p>
            <a:pPr marL="0" marR="0" lvl="0" indent="0" algn="l" defTabSz="914400" rtl="0" eaLnBrk="1" fontAlgn="auto" latinLnBrk="0" hangingPunct="1">
              <a:lnSpc>
                <a:spcPct val="13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内侧千万别忘掉：牙齿内侧也要刷到</a:t>
            </a:r>
          </a:p>
        </p:txBody>
      </p:sp>
      <p:sp>
        <p:nvSpPr>
          <p:cNvPr id="19" name="文本框 18">
            <a:extLst>
              <a:ext uri="{FF2B5EF4-FFF2-40B4-BE49-F238E27FC236}">
                <a16:creationId xmlns="" xmlns:a16="http://schemas.microsoft.com/office/drawing/2014/main" id="{06045720-A45C-4E9E-8239-ED1AC2DA375D}"/>
              </a:ext>
            </a:extLst>
          </p:cNvPr>
          <p:cNvSpPr txBox="1"/>
          <p:nvPr/>
        </p:nvSpPr>
        <p:spPr>
          <a:xfrm>
            <a:off x="6684577" y="2909682"/>
            <a:ext cx="4745941" cy="2942729"/>
          </a:xfrm>
          <a:prstGeom prst="rect">
            <a:avLst/>
          </a:prstGeom>
          <a:noFill/>
        </p:spPr>
        <p:txBody>
          <a:bodyPr wrap="square">
            <a:spAutoFit/>
          </a:bodyPr>
          <a:lstStyle/>
          <a:p>
            <a:pPr marL="0" marR="0" lvl="0" indent="0" algn="l" defTabSz="914400" rtl="0" eaLnBrk="1" fontAlgn="auto" latinLnBrk="0" hangingPunct="1">
              <a:lnSpc>
                <a:spcPct val="130000"/>
              </a:lnSpc>
              <a:spcBef>
                <a:spcPct val="0"/>
              </a:spcBef>
              <a:spcAft>
                <a:spcPts val="0"/>
              </a:spcAft>
              <a:buClrTx/>
              <a:buSzTx/>
              <a:buFontTx/>
              <a:buNone/>
              <a:tabLst/>
              <a:defRPr/>
            </a:pPr>
            <a:r>
              <a:rPr kumimoji="0" lang="zh-CN" altLang="en-US"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轻刷舌头很必要：口腔最大的垃圾箱藏在舌头。舌头表面各种各样小的突起在医学上称为“舌乳头”，这些凹凸不平的“舌乳头”极易滞留食物残渣。当舌背表面角化上皮剥落更新延迟，与食物残渣、唾液、白细胞、细菌等混杂在一起，就会形成舌苔。较厚的舌苔中不仅含有各种垃圾，还隐匿了许多对健康有害的各类细菌和病毒。  </a:t>
            </a:r>
          </a:p>
        </p:txBody>
      </p:sp>
      <p:cxnSp>
        <p:nvCxnSpPr>
          <p:cNvPr id="21" name="直接连接符 20">
            <a:extLst>
              <a:ext uri="{FF2B5EF4-FFF2-40B4-BE49-F238E27FC236}">
                <a16:creationId xmlns="" xmlns:a16="http://schemas.microsoft.com/office/drawing/2014/main" id="{0366C559-BC65-4B2F-AEB7-B009B0DC02FB}"/>
              </a:ext>
            </a:extLst>
          </p:cNvPr>
          <p:cNvCxnSpPr/>
          <p:nvPr/>
        </p:nvCxnSpPr>
        <p:spPr>
          <a:xfrm>
            <a:off x="3643477" y="3027177"/>
            <a:ext cx="0" cy="2253006"/>
          </a:xfrm>
          <a:prstGeom prst="line">
            <a:avLst/>
          </a:prstGeom>
          <a:ln>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43CCE584-A681-4F77-973A-0051DC33A36C}"/>
              </a:ext>
            </a:extLst>
          </p:cNvPr>
          <p:cNvCxnSpPr/>
          <p:nvPr/>
        </p:nvCxnSpPr>
        <p:spPr>
          <a:xfrm>
            <a:off x="6515510" y="3027177"/>
            <a:ext cx="0" cy="2253006"/>
          </a:xfrm>
          <a:prstGeom prst="line">
            <a:avLst/>
          </a:prstGeom>
          <a:ln>
            <a:solidFill>
              <a:srgbClr val="00B09D"/>
            </a:solidFill>
          </a:ln>
        </p:spPr>
        <p:style>
          <a:lnRef idx="1">
            <a:schemeClr val="accent1"/>
          </a:lnRef>
          <a:fillRef idx="0">
            <a:schemeClr val="accent1"/>
          </a:fillRef>
          <a:effectRef idx="0">
            <a:schemeClr val="accent1"/>
          </a:effectRef>
          <a:fontRef idx="minor">
            <a:schemeClr val="tx1"/>
          </a:fontRef>
        </p:style>
      </p:cxnSp>
      <p:pic>
        <p:nvPicPr>
          <p:cNvPr id="25" name="图片 24" descr="卡通人物&#10;&#10;描述已自动生成">
            <a:extLst>
              <a:ext uri="{FF2B5EF4-FFF2-40B4-BE49-F238E27FC236}">
                <a16:creationId xmlns="" xmlns:a16="http://schemas.microsoft.com/office/drawing/2014/main" id="{05884A8C-891C-4980-98C7-5AE778FAA1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5378" y="698401"/>
            <a:ext cx="1846307" cy="2154025"/>
          </a:xfrm>
          <a:prstGeom prst="rect">
            <a:avLst/>
          </a:prstGeom>
        </p:spPr>
      </p:pic>
      <p:pic>
        <p:nvPicPr>
          <p:cNvPr id="27" name="图片 26" descr="卡通人物&#10;&#10;描述已自动生成">
            <a:extLst>
              <a:ext uri="{FF2B5EF4-FFF2-40B4-BE49-F238E27FC236}">
                <a16:creationId xmlns="" xmlns:a16="http://schemas.microsoft.com/office/drawing/2014/main" id="{CEEA63B4-A5BF-49DA-890E-38E5368CF3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47589" y="656059"/>
            <a:ext cx="2304067" cy="2304067"/>
          </a:xfrm>
          <a:prstGeom prst="rect">
            <a:avLst/>
          </a:prstGeom>
        </p:spPr>
      </p:pic>
    </p:spTree>
    <p:extLst>
      <p:ext uri="{BB962C8B-B14F-4D97-AF65-F5344CB8AC3E}">
        <p14:creationId xmlns:p14="http://schemas.microsoft.com/office/powerpoint/2010/main" val="1680661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inVertical)">
                                      <p:cBhvr>
                                        <p:cTn id="18" dur="500"/>
                                        <p:tgtEl>
                                          <p:spTgt spid="16"/>
                                        </p:tgtEl>
                                      </p:cBhvr>
                                    </p:animEffect>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Vertical)">
                                      <p:cBhvr>
                                        <p:cTn id="26" dur="500"/>
                                        <p:tgtEl>
                                          <p:spTgt spid="17"/>
                                        </p:tgtEl>
                                      </p:cBhvr>
                                    </p:animEffect>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down)">
                                      <p:cBhvr>
                                        <p:cTn id="30" dur="500"/>
                                        <p:tgtEl>
                                          <p:spTgt spid="22"/>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inVertical)">
                                      <p:cBhvr>
                                        <p:cTn id="34" dur="500"/>
                                        <p:tgtEl>
                                          <p:spTgt spid="18"/>
                                        </p:tgtEl>
                                      </p:cBhvr>
                                    </p:animEffect>
                                  </p:childTnLst>
                                </p:cTn>
                              </p:par>
                            </p:childTnLst>
                          </p:cTn>
                        </p:par>
                        <p:par>
                          <p:cTn id="35" fill="hold">
                            <p:stCondLst>
                              <p:cond delay="4000"/>
                            </p:stCondLst>
                            <p:childTnLst>
                              <p:par>
                                <p:cTn id="36" presetID="16" presetClass="entr" presetSubtype="21"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arn(inVertical)">
                                      <p:cBhvr>
                                        <p:cTn id="38" dur="500"/>
                                        <p:tgtEl>
                                          <p:spTgt spid="19"/>
                                        </p:tgtEl>
                                      </p:cBhvr>
                                    </p:animEffect>
                                  </p:childTnLst>
                                </p:cTn>
                              </p:par>
                              <p:par>
                                <p:cTn id="39" presetID="42"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750"/>
                                        <p:tgtEl>
                                          <p:spTgt spid="25"/>
                                        </p:tgtEl>
                                      </p:cBhvr>
                                    </p:animEffect>
                                    <p:anim calcmode="lin" valueType="num">
                                      <p:cBhvr>
                                        <p:cTn id="42" dur="750" fill="hold"/>
                                        <p:tgtEl>
                                          <p:spTgt spid="25"/>
                                        </p:tgtEl>
                                        <p:attrNameLst>
                                          <p:attrName>ppt_x</p:attrName>
                                        </p:attrNameLst>
                                      </p:cBhvr>
                                      <p:tavLst>
                                        <p:tav tm="0">
                                          <p:val>
                                            <p:strVal val="#ppt_x"/>
                                          </p:val>
                                        </p:tav>
                                        <p:tav tm="100000">
                                          <p:val>
                                            <p:strVal val="#ppt_x"/>
                                          </p:val>
                                        </p:tav>
                                      </p:tavLst>
                                    </p:anim>
                                    <p:anim calcmode="lin" valueType="num">
                                      <p:cBhvr>
                                        <p:cTn id="43" dur="750" fill="hold"/>
                                        <p:tgtEl>
                                          <p:spTgt spid="25"/>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750"/>
                                        <p:tgtEl>
                                          <p:spTgt spid="27"/>
                                        </p:tgtEl>
                                      </p:cBhvr>
                                    </p:animEffect>
                                    <p:anim calcmode="lin" valueType="num">
                                      <p:cBhvr>
                                        <p:cTn id="47" dur="750" fill="hold"/>
                                        <p:tgtEl>
                                          <p:spTgt spid="27"/>
                                        </p:tgtEl>
                                        <p:attrNameLst>
                                          <p:attrName>ppt_x</p:attrName>
                                        </p:attrNameLst>
                                      </p:cBhvr>
                                      <p:tavLst>
                                        <p:tav tm="0">
                                          <p:val>
                                            <p:strVal val="#ppt_x"/>
                                          </p:val>
                                        </p:tav>
                                        <p:tav tm="100000">
                                          <p:val>
                                            <p:strVal val="#ppt_x"/>
                                          </p:val>
                                        </p:tav>
                                      </p:tavLst>
                                    </p:anim>
                                    <p:anim calcmode="lin" valueType="num">
                                      <p:cBhvr>
                                        <p:cTn id="48"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6" grpId="0"/>
      <p:bldP spid="17" grpId="0"/>
      <p:bldP spid="18" grpId="0"/>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如何护理牙齿</a:t>
            </a:r>
          </a:p>
        </p:txBody>
      </p:sp>
      <p:sp>
        <p:nvSpPr>
          <p:cNvPr id="3" name="Text Box 12">
            <a:extLst>
              <a:ext uri="{FF2B5EF4-FFF2-40B4-BE49-F238E27FC236}">
                <a16:creationId xmlns="" xmlns:a16="http://schemas.microsoft.com/office/drawing/2014/main" id="{D6509BCD-45D3-4C77-A8B2-8ABEE9FC8003}"/>
              </a:ext>
            </a:extLst>
          </p:cNvPr>
          <p:cNvSpPr txBox="1">
            <a:spLocks noChangeArrowheads="1"/>
          </p:cNvSpPr>
          <p:nvPr/>
        </p:nvSpPr>
        <p:spPr bwMode="auto">
          <a:xfrm>
            <a:off x="4869875" y="2137251"/>
            <a:ext cx="6932241" cy="3674211"/>
          </a:xfrm>
          <a:prstGeom prst="rect">
            <a:avLst/>
          </a:prstGeom>
          <a:noFill/>
          <a:ln>
            <a:noFill/>
          </a:ln>
          <a:effectLst/>
          <a:extLst>
            <a:ext uri="{909E8E84-426E-40DD-AFC4-6F175D3DCCD1}">
              <a14:hiddenFill xmlns:a14="http://schemas.microsoft.com/office/drawing/2010/main">
                <a:gradFill rotWithShape="1">
                  <a:gsLst>
                    <a:gs pos="0">
                      <a:srgbClr val="CCCCFF"/>
                    </a:gs>
                    <a:gs pos="100000">
                      <a:schemeClr val="bg1"/>
                    </a:gs>
                  </a:gsLst>
                  <a:lin ang="5400000" scaled="1"/>
                </a:gradFill>
              </a14:hiddenFill>
            </a:ext>
            <a:ext uri="{91240B29-F687-4F45-9708-019B960494DF}">
              <a14:hiddenLine xmlns:a14="http://schemas.microsoft.com/office/drawing/2010/main" w="57150" algn="ctr">
                <a:solidFill>
                  <a:srgbClr val="9933FF"/>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200000"/>
              </a:lnSpc>
            </a:pPr>
            <a:r>
              <a:rPr lang="zh-CN" altLang="en-US" sz="2400" dirty="0">
                <a:solidFill>
                  <a:srgbClr val="00B09D"/>
                </a:solidFill>
                <a:latin typeface="Adobe Arabic" panose="020F0502020204030204"/>
                <a:ea typeface="微软雅黑"/>
                <a:cs typeface="+mn-ea"/>
                <a:sym typeface="+mn-lt"/>
              </a:rPr>
              <a:t>刷刷刷，刷刷刷，上牙从上往下刷，  </a:t>
            </a:r>
          </a:p>
          <a:p>
            <a:pPr algn="ctr">
              <a:lnSpc>
                <a:spcPct val="200000"/>
              </a:lnSpc>
            </a:pPr>
            <a:r>
              <a:rPr lang="zh-CN" altLang="en-US" sz="2400" dirty="0">
                <a:solidFill>
                  <a:srgbClr val="00B09D"/>
                </a:solidFill>
                <a:latin typeface="Adobe Arabic" panose="020F0502020204030204"/>
                <a:ea typeface="微软雅黑"/>
                <a:cs typeface="+mn-ea"/>
                <a:sym typeface="+mn-lt"/>
              </a:rPr>
              <a:t>下牙从下往上刷。咬合面，来回刷，</a:t>
            </a:r>
          </a:p>
          <a:p>
            <a:pPr algn="ctr">
              <a:lnSpc>
                <a:spcPct val="200000"/>
              </a:lnSpc>
            </a:pPr>
            <a:r>
              <a:rPr lang="zh-CN" altLang="en-US" sz="2400" dirty="0">
                <a:solidFill>
                  <a:srgbClr val="00B09D"/>
                </a:solidFill>
                <a:latin typeface="Adobe Arabic" panose="020F0502020204030204"/>
                <a:ea typeface="微软雅黑"/>
                <a:cs typeface="+mn-ea"/>
                <a:sym typeface="+mn-lt"/>
              </a:rPr>
              <a:t>牙齿里面也要刷，每个地方五六下。</a:t>
            </a:r>
          </a:p>
          <a:p>
            <a:pPr algn="ctr">
              <a:lnSpc>
                <a:spcPct val="200000"/>
              </a:lnSpc>
            </a:pPr>
            <a:r>
              <a:rPr lang="zh-CN" altLang="en-US" sz="2400" dirty="0">
                <a:solidFill>
                  <a:srgbClr val="00B09D"/>
                </a:solidFill>
                <a:latin typeface="Adobe Arabic" panose="020F0502020204030204"/>
                <a:ea typeface="微软雅黑"/>
                <a:cs typeface="+mn-ea"/>
                <a:sym typeface="+mn-lt"/>
              </a:rPr>
              <a:t>早晚刷牙勤漱口，洁白牙齿人人夸，</a:t>
            </a:r>
          </a:p>
          <a:p>
            <a:pPr algn="ctr">
              <a:lnSpc>
                <a:spcPct val="200000"/>
              </a:lnSpc>
            </a:pPr>
            <a:r>
              <a:rPr lang="zh-CN" altLang="en-US" sz="2400" dirty="0">
                <a:solidFill>
                  <a:srgbClr val="00B09D"/>
                </a:solidFill>
                <a:latin typeface="Adobe Arabic" panose="020F0502020204030204"/>
                <a:ea typeface="微软雅黑"/>
                <a:cs typeface="+mn-ea"/>
                <a:sym typeface="+mn-lt"/>
              </a:rPr>
              <a:t>人人夸！</a:t>
            </a:r>
          </a:p>
        </p:txBody>
      </p:sp>
      <p:pic>
        <p:nvPicPr>
          <p:cNvPr id="5" name="图片 4" descr="卡通人物&#10;&#10;描述已自动生成">
            <a:extLst>
              <a:ext uri="{FF2B5EF4-FFF2-40B4-BE49-F238E27FC236}">
                <a16:creationId xmlns="" xmlns:a16="http://schemas.microsoft.com/office/drawing/2014/main" id="{1D8036B9-FFFD-4834-B70F-AE36DB7088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9884" y="915186"/>
            <a:ext cx="5348926" cy="5348926"/>
          </a:xfrm>
          <a:prstGeom prst="rect">
            <a:avLst/>
          </a:prstGeom>
        </p:spPr>
      </p:pic>
    </p:spTree>
    <p:extLst>
      <p:ext uri="{BB962C8B-B14F-4D97-AF65-F5344CB8AC3E}">
        <p14:creationId xmlns:p14="http://schemas.microsoft.com/office/powerpoint/2010/main" val="2913119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22"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3856004" y="489028"/>
            <a:ext cx="4479992"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如何护理牙齿</a:t>
            </a:r>
          </a:p>
        </p:txBody>
      </p:sp>
      <p:sp>
        <p:nvSpPr>
          <p:cNvPr id="3" name="Text Box 3">
            <a:extLst>
              <a:ext uri="{FF2B5EF4-FFF2-40B4-BE49-F238E27FC236}">
                <a16:creationId xmlns="" xmlns:a16="http://schemas.microsoft.com/office/drawing/2014/main" id="{AB382BDA-D224-4450-91F1-8BDBD2B94FC5}"/>
              </a:ext>
            </a:extLst>
          </p:cNvPr>
          <p:cNvSpPr txBox="1">
            <a:spLocks noChangeArrowheads="1"/>
          </p:cNvSpPr>
          <p:nvPr/>
        </p:nvSpPr>
        <p:spPr bwMode="auto">
          <a:xfrm>
            <a:off x="752257" y="1579438"/>
            <a:ext cx="10763679" cy="87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en-US" altLang="zh-CN" dirty="0">
                <a:solidFill>
                  <a:srgbClr val="00B09D"/>
                </a:solidFill>
                <a:latin typeface="Adobe Arabic" panose="020F0502020204030204"/>
                <a:ea typeface="微软雅黑"/>
                <a:cs typeface="+mn-ea"/>
                <a:sym typeface="+mn-lt"/>
              </a:rPr>
              <a:t>1</a:t>
            </a:r>
            <a:r>
              <a:rPr lang="zh-CN" altLang="en-US" dirty="0">
                <a:solidFill>
                  <a:srgbClr val="00B09D"/>
                </a:solidFill>
                <a:latin typeface="Adobe Arabic" panose="020F0502020204030204"/>
                <a:ea typeface="微软雅黑"/>
                <a:cs typeface="+mn-ea"/>
                <a:sym typeface="+mn-lt"/>
              </a:rPr>
              <a:t>、掌握正确的刷牙方法（上牙从上往下刷，下牙从下往上刷，里外两面都要刷，咬合面要来回刷，刷牙时间大约在</a:t>
            </a:r>
            <a:r>
              <a:rPr lang="en-US" altLang="zh-CN" dirty="0">
                <a:solidFill>
                  <a:srgbClr val="00B09D"/>
                </a:solidFill>
                <a:latin typeface="Adobe Arabic" panose="020F0502020204030204"/>
                <a:ea typeface="微软雅黑"/>
                <a:cs typeface="+mn-ea"/>
                <a:sym typeface="+mn-lt"/>
              </a:rPr>
              <a:t>1-3</a:t>
            </a:r>
            <a:r>
              <a:rPr lang="zh-CN" altLang="en-US" dirty="0">
                <a:solidFill>
                  <a:srgbClr val="00B09D"/>
                </a:solidFill>
                <a:latin typeface="Adobe Arabic" panose="020F0502020204030204"/>
                <a:ea typeface="微软雅黑"/>
                <a:cs typeface="+mn-ea"/>
                <a:sym typeface="+mn-lt"/>
              </a:rPr>
              <a:t>分钟，牙刷的毛要软一些</a:t>
            </a:r>
            <a:r>
              <a:rPr lang="en-US" altLang="zh-CN" dirty="0">
                <a:solidFill>
                  <a:srgbClr val="00B09D"/>
                </a:solidFill>
                <a:latin typeface="Adobe Arabic" panose="020F0502020204030204"/>
                <a:ea typeface="微软雅黑"/>
                <a:cs typeface="+mn-ea"/>
                <a:sym typeface="+mn-lt"/>
              </a:rPr>
              <a:t>…</a:t>
            </a:r>
            <a:r>
              <a:rPr lang="zh-CN" altLang="en-US" dirty="0">
                <a:solidFill>
                  <a:srgbClr val="00B09D"/>
                </a:solidFill>
                <a:latin typeface="Adobe Arabic" panose="020F0502020204030204"/>
                <a:ea typeface="微软雅黑"/>
                <a:cs typeface="+mn-ea"/>
                <a:sym typeface="+mn-lt"/>
              </a:rPr>
              <a:t>）按正确的刷牙方法坚持早晚刷牙两次、饭后漱口。</a:t>
            </a:r>
          </a:p>
        </p:txBody>
      </p:sp>
      <p:grpSp>
        <p:nvGrpSpPr>
          <p:cNvPr id="9" name="组合 8">
            <a:extLst>
              <a:ext uri="{FF2B5EF4-FFF2-40B4-BE49-F238E27FC236}">
                <a16:creationId xmlns="" xmlns:a16="http://schemas.microsoft.com/office/drawing/2014/main" id="{456F2567-81EC-42B1-AE36-211E25991DDB}"/>
              </a:ext>
            </a:extLst>
          </p:cNvPr>
          <p:cNvGrpSpPr/>
          <p:nvPr/>
        </p:nvGrpSpPr>
        <p:grpSpPr>
          <a:xfrm>
            <a:off x="666551" y="3249350"/>
            <a:ext cx="2562360" cy="3152434"/>
            <a:chOff x="8012716" y="2524092"/>
            <a:chExt cx="2752626" cy="3386515"/>
          </a:xfrm>
        </p:grpSpPr>
        <p:grpSp>
          <p:nvGrpSpPr>
            <p:cNvPr id="4" name="组合 3">
              <a:extLst>
                <a:ext uri="{FF2B5EF4-FFF2-40B4-BE49-F238E27FC236}">
                  <a16:creationId xmlns="" xmlns:a16="http://schemas.microsoft.com/office/drawing/2014/main" id="{5DF996B7-A04B-48EE-A9CC-06B3F3841079}"/>
                </a:ext>
              </a:extLst>
            </p:cNvPr>
            <p:cNvGrpSpPr/>
            <p:nvPr/>
          </p:nvGrpSpPr>
          <p:grpSpPr>
            <a:xfrm>
              <a:off x="8012716" y="2524092"/>
              <a:ext cx="2752626" cy="3386515"/>
              <a:chOff x="791784" y="2665493"/>
              <a:chExt cx="2752626" cy="3386515"/>
            </a:xfrm>
          </p:grpSpPr>
          <p:sp>
            <p:nvSpPr>
              <p:cNvPr id="5" name="椭圆 4">
                <a:extLst>
                  <a:ext uri="{FF2B5EF4-FFF2-40B4-BE49-F238E27FC236}">
                    <a16:creationId xmlns="" xmlns:a16="http://schemas.microsoft.com/office/drawing/2014/main" id="{A8E57EB5-5B7A-43DA-ABC7-B3CD27B62F16}"/>
                  </a:ext>
                </a:extLst>
              </p:cNvPr>
              <p:cNvSpPr/>
              <p:nvPr/>
            </p:nvSpPr>
            <p:spPr>
              <a:xfrm>
                <a:off x="791784" y="3299382"/>
                <a:ext cx="2752626" cy="2752626"/>
              </a:xfrm>
              <a:prstGeom prst="ellipse">
                <a:avLst/>
              </a:prstGeom>
              <a:noFill/>
              <a:ln>
                <a:solidFill>
                  <a:srgbClr val="00B0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卡通人物&#10;&#10;描述已自动生成">
                <a:extLst>
                  <a:ext uri="{FF2B5EF4-FFF2-40B4-BE49-F238E27FC236}">
                    <a16:creationId xmlns="" xmlns:a16="http://schemas.microsoft.com/office/drawing/2014/main" id="{37F32B17-9158-42F5-A8C4-3D2CA871EA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4092" y="2665493"/>
                <a:ext cx="1276546" cy="1276546"/>
              </a:xfrm>
              <a:prstGeom prst="rect">
                <a:avLst/>
              </a:prstGeom>
            </p:spPr>
          </p:pic>
        </p:grpSp>
        <p:sp>
          <p:nvSpPr>
            <p:cNvPr id="8" name="文本框 7">
              <a:extLst>
                <a:ext uri="{FF2B5EF4-FFF2-40B4-BE49-F238E27FC236}">
                  <a16:creationId xmlns="" xmlns:a16="http://schemas.microsoft.com/office/drawing/2014/main" id="{CD40D491-F013-4E13-9BBE-5F1DB3E2B2DC}"/>
                </a:ext>
              </a:extLst>
            </p:cNvPr>
            <p:cNvSpPr txBox="1"/>
            <p:nvPr/>
          </p:nvSpPr>
          <p:spPr>
            <a:xfrm>
              <a:off x="8333782" y="4160240"/>
              <a:ext cx="2110494" cy="463588"/>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2</a:t>
              </a: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、适当含氟牙膏。</a:t>
              </a:r>
            </a:p>
          </p:txBody>
        </p:sp>
      </p:grpSp>
      <p:grpSp>
        <p:nvGrpSpPr>
          <p:cNvPr id="45" name="组合 44">
            <a:extLst>
              <a:ext uri="{FF2B5EF4-FFF2-40B4-BE49-F238E27FC236}">
                <a16:creationId xmlns="" xmlns:a16="http://schemas.microsoft.com/office/drawing/2014/main" id="{0C5DC583-42A7-4956-A0AD-14A46DB193A4}"/>
              </a:ext>
            </a:extLst>
          </p:cNvPr>
          <p:cNvGrpSpPr/>
          <p:nvPr/>
        </p:nvGrpSpPr>
        <p:grpSpPr>
          <a:xfrm>
            <a:off x="3400324" y="2458525"/>
            <a:ext cx="2562360" cy="3152434"/>
            <a:chOff x="8012716" y="2524092"/>
            <a:chExt cx="2752626" cy="3386515"/>
          </a:xfrm>
        </p:grpSpPr>
        <p:grpSp>
          <p:nvGrpSpPr>
            <p:cNvPr id="46" name="组合 45">
              <a:extLst>
                <a:ext uri="{FF2B5EF4-FFF2-40B4-BE49-F238E27FC236}">
                  <a16:creationId xmlns="" xmlns:a16="http://schemas.microsoft.com/office/drawing/2014/main" id="{E5188020-E01A-4013-B32C-430AADFDED04}"/>
                </a:ext>
              </a:extLst>
            </p:cNvPr>
            <p:cNvGrpSpPr/>
            <p:nvPr/>
          </p:nvGrpSpPr>
          <p:grpSpPr>
            <a:xfrm>
              <a:off x="8012716" y="2524092"/>
              <a:ext cx="2752626" cy="3386515"/>
              <a:chOff x="791784" y="2665493"/>
              <a:chExt cx="2752626" cy="3386515"/>
            </a:xfrm>
          </p:grpSpPr>
          <p:sp>
            <p:nvSpPr>
              <p:cNvPr id="48" name="椭圆 47">
                <a:extLst>
                  <a:ext uri="{FF2B5EF4-FFF2-40B4-BE49-F238E27FC236}">
                    <a16:creationId xmlns="" xmlns:a16="http://schemas.microsoft.com/office/drawing/2014/main" id="{11A7486F-EDCB-4025-B707-18FBFD293FE0}"/>
                  </a:ext>
                </a:extLst>
              </p:cNvPr>
              <p:cNvSpPr/>
              <p:nvPr/>
            </p:nvSpPr>
            <p:spPr>
              <a:xfrm>
                <a:off x="791784" y="3299382"/>
                <a:ext cx="2752626" cy="2752626"/>
              </a:xfrm>
              <a:prstGeom prst="ellipse">
                <a:avLst/>
              </a:prstGeom>
              <a:noFill/>
              <a:ln>
                <a:solidFill>
                  <a:srgbClr val="00B0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descr="卡通人物&#10;&#10;描述已自动生成">
                <a:extLst>
                  <a:ext uri="{FF2B5EF4-FFF2-40B4-BE49-F238E27FC236}">
                    <a16:creationId xmlns="" xmlns:a16="http://schemas.microsoft.com/office/drawing/2014/main" id="{5666A0E3-5660-4378-87AD-3E4A2562473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4092" y="2665493"/>
                <a:ext cx="1276546" cy="1276546"/>
              </a:xfrm>
              <a:prstGeom prst="rect">
                <a:avLst/>
              </a:prstGeom>
            </p:spPr>
          </p:pic>
        </p:grpSp>
        <p:sp>
          <p:nvSpPr>
            <p:cNvPr id="47" name="文本框 46">
              <a:extLst>
                <a:ext uri="{FF2B5EF4-FFF2-40B4-BE49-F238E27FC236}">
                  <a16:creationId xmlns="" xmlns:a16="http://schemas.microsoft.com/office/drawing/2014/main" id="{C8801A8F-98D1-4CEF-B524-62EAE14E6248}"/>
                </a:ext>
              </a:extLst>
            </p:cNvPr>
            <p:cNvSpPr txBox="1"/>
            <p:nvPr/>
          </p:nvSpPr>
          <p:spPr>
            <a:xfrm>
              <a:off x="8333782" y="3615762"/>
              <a:ext cx="2110494" cy="1837065"/>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3</a:t>
              </a: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、少吃甜食、冰淇凌，不冷热食物混吃，多吃蔬菜、鱼虾等。</a:t>
              </a:r>
            </a:p>
          </p:txBody>
        </p:sp>
      </p:grpSp>
      <p:grpSp>
        <p:nvGrpSpPr>
          <p:cNvPr id="50" name="组合 49">
            <a:extLst>
              <a:ext uri="{FF2B5EF4-FFF2-40B4-BE49-F238E27FC236}">
                <a16:creationId xmlns="" xmlns:a16="http://schemas.microsoft.com/office/drawing/2014/main" id="{8E81C325-4E4E-4A6C-91E4-8CA1AC248BB2}"/>
              </a:ext>
            </a:extLst>
          </p:cNvPr>
          <p:cNvGrpSpPr/>
          <p:nvPr/>
        </p:nvGrpSpPr>
        <p:grpSpPr>
          <a:xfrm>
            <a:off x="6134097" y="3249350"/>
            <a:ext cx="2562360" cy="3152434"/>
            <a:chOff x="8012716" y="2524092"/>
            <a:chExt cx="2752626" cy="3386515"/>
          </a:xfrm>
        </p:grpSpPr>
        <p:grpSp>
          <p:nvGrpSpPr>
            <p:cNvPr id="51" name="组合 50">
              <a:extLst>
                <a:ext uri="{FF2B5EF4-FFF2-40B4-BE49-F238E27FC236}">
                  <a16:creationId xmlns="" xmlns:a16="http://schemas.microsoft.com/office/drawing/2014/main" id="{CB2796E5-8759-44F2-B4FE-435B2660B486}"/>
                </a:ext>
              </a:extLst>
            </p:cNvPr>
            <p:cNvGrpSpPr/>
            <p:nvPr/>
          </p:nvGrpSpPr>
          <p:grpSpPr>
            <a:xfrm>
              <a:off x="8012716" y="2524092"/>
              <a:ext cx="2752626" cy="3386515"/>
              <a:chOff x="791784" y="2665493"/>
              <a:chExt cx="2752626" cy="3386515"/>
            </a:xfrm>
          </p:grpSpPr>
          <p:sp>
            <p:nvSpPr>
              <p:cNvPr id="53" name="椭圆 52">
                <a:extLst>
                  <a:ext uri="{FF2B5EF4-FFF2-40B4-BE49-F238E27FC236}">
                    <a16:creationId xmlns="" xmlns:a16="http://schemas.microsoft.com/office/drawing/2014/main" id="{DB08FAD4-EE3B-4008-A278-EDD6C56FEDB7}"/>
                  </a:ext>
                </a:extLst>
              </p:cNvPr>
              <p:cNvSpPr/>
              <p:nvPr/>
            </p:nvSpPr>
            <p:spPr>
              <a:xfrm>
                <a:off x="791784" y="3299382"/>
                <a:ext cx="2752626" cy="2752626"/>
              </a:xfrm>
              <a:prstGeom prst="ellipse">
                <a:avLst/>
              </a:prstGeom>
              <a:noFill/>
              <a:ln>
                <a:solidFill>
                  <a:srgbClr val="00B0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4" name="图片 53" descr="卡通人物&#10;&#10;描述已自动生成">
                <a:extLst>
                  <a:ext uri="{FF2B5EF4-FFF2-40B4-BE49-F238E27FC236}">
                    <a16:creationId xmlns="" xmlns:a16="http://schemas.microsoft.com/office/drawing/2014/main" id="{153EA1A2-2067-4430-84FC-45720B2A57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4092" y="2665493"/>
                <a:ext cx="1276546" cy="1276546"/>
              </a:xfrm>
              <a:prstGeom prst="rect">
                <a:avLst/>
              </a:prstGeom>
            </p:spPr>
          </p:pic>
        </p:grpSp>
        <p:sp>
          <p:nvSpPr>
            <p:cNvPr id="52" name="文本框 51">
              <a:extLst>
                <a:ext uri="{FF2B5EF4-FFF2-40B4-BE49-F238E27FC236}">
                  <a16:creationId xmlns="" xmlns:a16="http://schemas.microsoft.com/office/drawing/2014/main" id="{61C5D9A2-E24A-4E68-8802-30FE9AE1BA06}"/>
                </a:ext>
              </a:extLst>
            </p:cNvPr>
            <p:cNvSpPr txBox="1"/>
            <p:nvPr/>
          </p:nvSpPr>
          <p:spPr>
            <a:xfrm>
              <a:off x="8333782" y="3962345"/>
              <a:ext cx="2110494" cy="944363"/>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4</a:t>
              </a: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、每年去医院检查一次牙齿。</a:t>
              </a:r>
            </a:p>
          </p:txBody>
        </p:sp>
      </p:grpSp>
      <p:grpSp>
        <p:nvGrpSpPr>
          <p:cNvPr id="55" name="组合 54">
            <a:extLst>
              <a:ext uri="{FF2B5EF4-FFF2-40B4-BE49-F238E27FC236}">
                <a16:creationId xmlns="" xmlns:a16="http://schemas.microsoft.com/office/drawing/2014/main" id="{D0CAAF05-F962-4D33-BF52-18B75867A47B}"/>
              </a:ext>
            </a:extLst>
          </p:cNvPr>
          <p:cNvGrpSpPr/>
          <p:nvPr/>
        </p:nvGrpSpPr>
        <p:grpSpPr>
          <a:xfrm>
            <a:off x="8867870" y="2458525"/>
            <a:ext cx="2562360" cy="3152434"/>
            <a:chOff x="8012716" y="2524092"/>
            <a:chExt cx="2752626" cy="3386515"/>
          </a:xfrm>
        </p:grpSpPr>
        <p:grpSp>
          <p:nvGrpSpPr>
            <p:cNvPr id="56" name="组合 55">
              <a:extLst>
                <a:ext uri="{FF2B5EF4-FFF2-40B4-BE49-F238E27FC236}">
                  <a16:creationId xmlns="" xmlns:a16="http://schemas.microsoft.com/office/drawing/2014/main" id="{9E59262F-062F-4CBA-923E-71701DC26C59}"/>
                </a:ext>
              </a:extLst>
            </p:cNvPr>
            <p:cNvGrpSpPr/>
            <p:nvPr/>
          </p:nvGrpSpPr>
          <p:grpSpPr>
            <a:xfrm>
              <a:off x="8012716" y="2524092"/>
              <a:ext cx="2752626" cy="3386515"/>
              <a:chOff x="791784" y="2665493"/>
              <a:chExt cx="2752626" cy="3386515"/>
            </a:xfrm>
          </p:grpSpPr>
          <p:sp>
            <p:nvSpPr>
              <p:cNvPr id="58" name="椭圆 57">
                <a:extLst>
                  <a:ext uri="{FF2B5EF4-FFF2-40B4-BE49-F238E27FC236}">
                    <a16:creationId xmlns="" xmlns:a16="http://schemas.microsoft.com/office/drawing/2014/main" id="{A8DB7D70-78C1-46C4-B74C-70412DD580D3}"/>
                  </a:ext>
                </a:extLst>
              </p:cNvPr>
              <p:cNvSpPr/>
              <p:nvPr/>
            </p:nvSpPr>
            <p:spPr>
              <a:xfrm>
                <a:off x="791784" y="3299382"/>
                <a:ext cx="2752626" cy="2752626"/>
              </a:xfrm>
              <a:prstGeom prst="ellipse">
                <a:avLst/>
              </a:prstGeom>
              <a:noFill/>
              <a:ln>
                <a:solidFill>
                  <a:srgbClr val="00B0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9" name="图片 58" descr="卡通人物&#10;&#10;描述已自动生成">
                <a:extLst>
                  <a:ext uri="{FF2B5EF4-FFF2-40B4-BE49-F238E27FC236}">
                    <a16:creationId xmlns="" xmlns:a16="http://schemas.microsoft.com/office/drawing/2014/main" id="{516D559B-34B6-42BC-B05D-965C1DF8DB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4092" y="2665493"/>
                <a:ext cx="1276546" cy="1276546"/>
              </a:xfrm>
              <a:prstGeom prst="rect">
                <a:avLst/>
              </a:prstGeom>
            </p:spPr>
          </p:pic>
        </p:grpSp>
        <p:sp>
          <p:nvSpPr>
            <p:cNvPr id="57" name="文本框 56">
              <a:extLst>
                <a:ext uri="{FF2B5EF4-FFF2-40B4-BE49-F238E27FC236}">
                  <a16:creationId xmlns="" xmlns:a16="http://schemas.microsoft.com/office/drawing/2014/main" id="{CD8F1236-2CF3-4938-B0A1-4E0814B45C7C}"/>
                </a:ext>
              </a:extLst>
            </p:cNvPr>
            <p:cNvSpPr txBox="1"/>
            <p:nvPr/>
          </p:nvSpPr>
          <p:spPr>
            <a:xfrm>
              <a:off x="8333782" y="4160240"/>
              <a:ext cx="2110494" cy="498011"/>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5</a:t>
              </a:r>
              <a:r>
                <a:rPr kumimoji="0" lang="zh-CN" altLang="en-US" sz="18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、不单侧咀嚼。</a:t>
              </a:r>
            </a:p>
          </p:txBody>
        </p:sp>
      </p:grpSp>
    </p:spTree>
    <p:extLst>
      <p:ext uri="{BB962C8B-B14F-4D97-AF65-F5344CB8AC3E}">
        <p14:creationId xmlns:p14="http://schemas.microsoft.com/office/powerpoint/2010/main" val="19949006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750"/>
                                        <p:tgtEl>
                                          <p:spTgt spid="9"/>
                                        </p:tgtEl>
                                      </p:cBhvr>
                                    </p:animEffect>
                                    <p:anim calcmode="lin" valueType="num">
                                      <p:cBhvr>
                                        <p:cTn id="18" dur="750" fill="hold"/>
                                        <p:tgtEl>
                                          <p:spTgt spid="9"/>
                                        </p:tgtEl>
                                        <p:attrNameLst>
                                          <p:attrName>ppt_x</p:attrName>
                                        </p:attrNameLst>
                                      </p:cBhvr>
                                      <p:tavLst>
                                        <p:tav tm="0">
                                          <p:val>
                                            <p:strVal val="#ppt_x"/>
                                          </p:val>
                                        </p:tav>
                                        <p:tav tm="100000">
                                          <p:val>
                                            <p:strVal val="#ppt_x"/>
                                          </p:val>
                                        </p:tav>
                                      </p:tavLst>
                                    </p:anim>
                                    <p:anim calcmode="lin" valueType="num">
                                      <p:cBhvr>
                                        <p:cTn id="19" dur="75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750"/>
                                        <p:tgtEl>
                                          <p:spTgt spid="45"/>
                                        </p:tgtEl>
                                      </p:cBhvr>
                                    </p:animEffect>
                                    <p:anim calcmode="lin" valueType="num">
                                      <p:cBhvr>
                                        <p:cTn id="24" dur="750" fill="hold"/>
                                        <p:tgtEl>
                                          <p:spTgt spid="45"/>
                                        </p:tgtEl>
                                        <p:attrNameLst>
                                          <p:attrName>ppt_x</p:attrName>
                                        </p:attrNameLst>
                                      </p:cBhvr>
                                      <p:tavLst>
                                        <p:tav tm="0">
                                          <p:val>
                                            <p:strVal val="#ppt_x"/>
                                          </p:val>
                                        </p:tav>
                                        <p:tav tm="100000">
                                          <p:val>
                                            <p:strVal val="#ppt_x"/>
                                          </p:val>
                                        </p:tav>
                                      </p:tavLst>
                                    </p:anim>
                                    <p:anim calcmode="lin" valueType="num">
                                      <p:cBhvr>
                                        <p:cTn id="25" dur="750" fill="hold"/>
                                        <p:tgtEl>
                                          <p:spTgt spid="4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750"/>
                                        <p:tgtEl>
                                          <p:spTgt spid="50"/>
                                        </p:tgtEl>
                                      </p:cBhvr>
                                    </p:animEffect>
                                    <p:anim calcmode="lin" valueType="num">
                                      <p:cBhvr>
                                        <p:cTn id="30" dur="750" fill="hold"/>
                                        <p:tgtEl>
                                          <p:spTgt spid="50"/>
                                        </p:tgtEl>
                                        <p:attrNameLst>
                                          <p:attrName>ppt_x</p:attrName>
                                        </p:attrNameLst>
                                      </p:cBhvr>
                                      <p:tavLst>
                                        <p:tav tm="0">
                                          <p:val>
                                            <p:strVal val="#ppt_x"/>
                                          </p:val>
                                        </p:tav>
                                        <p:tav tm="100000">
                                          <p:val>
                                            <p:strVal val="#ppt_x"/>
                                          </p:val>
                                        </p:tav>
                                      </p:tavLst>
                                    </p:anim>
                                    <p:anim calcmode="lin" valueType="num">
                                      <p:cBhvr>
                                        <p:cTn id="31" dur="750" fill="hold"/>
                                        <p:tgtEl>
                                          <p:spTgt spid="50"/>
                                        </p:tgtEl>
                                        <p:attrNameLst>
                                          <p:attrName>ppt_y</p:attrName>
                                        </p:attrNameLst>
                                      </p:cBhvr>
                                      <p:tavLst>
                                        <p:tav tm="0">
                                          <p:val>
                                            <p:strVal val="#ppt_y+.1"/>
                                          </p:val>
                                        </p:tav>
                                        <p:tav tm="100000">
                                          <p:val>
                                            <p:strVal val="#ppt_y"/>
                                          </p:val>
                                        </p:tav>
                                      </p:tavLst>
                                    </p:anim>
                                  </p:childTnLst>
                                </p:cTn>
                              </p:par>
                            </p:childTnLst>
                          </p:cTn>
                        </p:par>
                        <p:par>
                          <p:cTn id="32" fill="hold">
                            <p:stCondLst>
                              <p:cond delay="3750"/>
                            </p:stCondLst>
                            <p:childTnLst>
                              <p:par>
                                <p:cTn id="33" presetID="42" presetClass="entr" presetSubtype="0"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fade">
                                      <p:cBhvr>
                                        <p:cTn id="35" dur="750"/>
                                        <p:tgtEl>
                                          <p:spTgt spid="55"/>
                                        </p:tgtEl>
                                      </p:cBhvr>
                                    </p:animEffect>
                                    <p:anim calcmode="lin" valueType="num">
                                      <p:cBhvr>
                                        <p:cTn id="36" dur="750" fill="hold"/>
                                        <p:tgtEl>
                                          <p:spTgt spid="55"/>
                                        </p:tgtEl>
                                        <p:attrNameLst>
                                          <p:attrName>ppt_x</p:attrName>
                                        </p:attrNameLst>
                                      </p:cBhvr>
                                      <p:tavLst>
                                        <p:tav tm="0">
                                          <p:val>
                                            <p:strVal val="#ppt_x"/>
                                          </p:val>
                                        </p:tav>
                                        <p:tav tm="100000">
                                          <p:val>
                                            <p:strVal val="#ppt_x"/>
                                          </p:val>
                                        </p:tav>
                                      </p:tavLst>
                                    </p:anim>
                                    <p:anim calcmode="lin" valueType="num">
                                      <p:cBhvr>
                                        <p:cTn id="37" dur="75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图片包含 游戏机, 文字, 电脑&#10;&#10;描述已自动生成">
            <a:extLst>
              <a:ext uri="{FF2B5EF4-FFF2-40B4-BE49-F238E27FC236}">
                <a16:creationId xmlns="" xmlns:a16="http://schemas.microsoft.com/office/drawing/2014/main" id="{9DEAF888-F779-449F-8DB3-26949801BB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6" name="图片 5" descr="图片包含 游戏机, 乐高&#10;&#10;描述已自动生成">
            <a:extLst>
              <a:ext uri="{FF2B5EF4-FFF2-40B4-BE49-F238E27FC236}">
                <a16:creationId xmlns="" xmlns:a16="http://schemas.microsoft.com/office/drawing/2014/main" id="{33B2835F-A433-4494-84BB-7E0916D1C01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rot="16200000" flipH="1">
            <a:off x="2660776" y="-2673224"/>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7" name="对话气泡: 圆角矩形 6">
            <a:extLst>
              <a:ext uri="{FF2B5EF4-FFF2-40B4-BE49-F238E27FC236}">
                <a16:creationId xmlns="" xmlns:a16="http://schemas.microsoft.com/office/drawing/2014/main" id="{4FB1FE28-2ABD-46E1-9558-EBBC9F99FA2A}"/>
              </a:ext>
            </a:extLst>
          </p:cNvPr>
          <p:cNvSpPr/>
          <p:nvPr/>
        </p:nvSpPr>
        <p:spPr>
          <a:xfrm>
            <a:off x="1458686" y="1349829"/>
            <a:ext cx="8926285" cy="3147526"/>
          </a:xfrm>
          <a:prstGeom prst="wedgeRoundRectCallout">
            <a:avLst>
              <a:gd name="adj1" fmla="val -28150"/>
              <a:gd name="adj2" fmla="val 595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 xmlns:a16="http://schemas.microsoft.com/office/drawing/2014/main" id="{68CAA3C3-910E-44D5-ADDC-639EDEBA9652}"/>
              </a:ext>
            </a:extLst>
          </p:cNvPr>
          <p:cNvSpPr txBox="1"/>
          <p:nvPr/>
        </p:nvSpPr>
        <p:spPr>
          <a:xfrm>
            <a:off x="1153316" y="1623273"/>
            <a:ext cx="9885363" cy="2215991"/>
          </a:xfrm>
          <a:prstGeom prst="rect">
            <a:avLst/>
          </a:prstGeom>
          <a:noFill/>
        </p:spPr>
        <p:txBody>
          <a:bodyPr wrap="square">
            <a:spAutoFit/>
          </a:bodyPr>
          <a:lstStyle/>
          <a:p>
            <a:pPr algn="ctr"/>
            <a:r>
              <a:rPr kumimoji="0" lang="zh-CN" altLang="en-US" sz="13800" i="0" u="none" strike="noStrike" kern="1200" cap="none" spc="2500" normalizeH="0" noProof="0" dirty="0">
                <a:ln w="38100">
                  <a:noFill/>
                </a:ln>
                <a:solidFill>
                  <a:srgbClr val="F05461"/>
                </a:solidFill>
                <a:effectLst/>
                <a:uLnTx/>
                <a:uFillTx/>
                <a:latin typeface="汉仪铸字木头人W" panose="00020600040101010101" pitchFamily="18" charset="-122"/>
                <a:ea typeface="汉仪铸字木头人W" panose="00020600040101010101" pitchFamily="18" charset="-122"/>
                <a:cs typeface="+mn-ea"/>
                <a:sym typeface="+mn-lt"/>
              </a:rPr>
              <a:t>谢谢</a:t>
            </a:r>
            <a:r>
              <a:rPr kumimoji="0" lang="zh-CN" altLang="en-US" sz="13800" i="0" u="none" strike="noStrike" kern="1200" cap="none" spc="2500" normalizeH="0" noProof="0" dirty="0">
                <a:ln w="38100">
                  <a:solidFill>
                    <a:srgbClr val="00B09D"/>
                  </a:solidFill>
                </a:ln>
                <a:solidFill>
                  <a:srgbClr val="00B09D"/>
                </a:solidFill>
                <a:effectLst/>
                <a:uLnTx/>
                <a:uFillTx/>
                <a:latin typeface="汉仪铸字木头人W" panose="00020600040101010101" pitchFamily="18" charset="-122"/>
                <a:ea typeface="汉仪铸字木头人W" panose="00020600040101010101" pitchFamily="18" charset="-122"/>
                <a:cs typeface="+mn-ea"/>
                <a:sym typeface="+mn-lt"/>
              </a:rPr>
              <a:t>观看</a:t>
            </a:r>
            <a:endParaRPr lang="zh-CN" altLang="en-US" sz="3600" spc="2500" dirty="0">
              <a:ln>
                <a:solidFill>
                  <a:srgbClr val="00B09D"/>
                </a:solidFill>
              </a:ln>
              <a:solidFill>
                <a:srgbClr val="00B09D"/>
              </a:solidFill>
              <a:latin typeface="汉仪铸字木头人W" panose="00020600040101010101" pitchFamily="18" charset="-122"/>
              <a:ea typeface="汉仪铸字木头人W" panose="00020600040101010101" pitchFamily="18" charset="-122"/>
            </a:endParaRPr>
          </a:p>
        </p:txBody>
      </p:sp>
      <p:sp>
        <p:nvSpPr>
          <p:cNvPr id="21" name="文本框 20">
            <a:extLst>
              <a:ext uri="{FF2B5EF4-FFF2-40B4-BE49-F238E27FC236}">
                <a16:creationId xmlns="" xmlns:a16="http://schemas.microsoft.com/office/drawing/2014/main" id="{997A9B23-3489-4B88-B80B-E3F6F9167AF5}"/>
              </a:ext>
            </a:extLst>
          </p:cNvPr>
          <p:cNvSpPr txBox="1"/>
          <p:nvPr/>
        </p:nvSpPr>
        <p:spPr>
          <a:xfrm>
            <a:off x="3302493" y="5108061"/>
            <a:ext cx="2201661" cy="400110"/>
          </a:xfrm>
          <a:prstGeom prst="rect">
            <a:avLst/>
          </a:prstGeom>
          <a:noFill/>
          <a:ln w="19050">
            <a:solidFill>
              <a:srgbClr val="00B09D"/>
            </a:solidFill>
          </a:ln>
        </p:spPr>
        <p:txBody>
          <a:bodyPr wrap="square" rtlCol="0">
            <a:spAutoFit/>
          </a:bodyPr>
          <a:lstStyle/>
          <a:p>
            <a:pPr algn="ct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主讲人</a:t>
            </a:r>
            <a:r>
              <a:rPr lang="zh-CN" altLang="en-US" sz="2000" b="1" dirty="0" smtClean="0">
                <a:solidFill>
                  <a:srgbClr val="00B09D"/>
                </a:solidFill>
                <a:latin typeface="微软雅黑" panose="020B0503020204020204" pitchFamily="34" charset="-122"/>
                <a:ea typeface="微软雅黑" panose="020B0503020204020204" pitchFamily="34" charset="-122"/>
                <a:cs typeface="+mn-ea"/>
                <a:sym typeface="+mn-lt"/>
              </a:rPr>
              <a:t>：</a:t>
            </a: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优</a:t>
            </a:r>
            <a:r>
              <a:rPr lang="zh-CN" altLang="en-US" sz="2000" b="1" dirty="0" smtClean="0">
                <a:solidFill>
                  <a:srgbClr val="00B09D"/>
                </a:solidFill>
                <a:latin typeface="微软雅黑" panose="020B0503020204020204" pitchFamily="34" charset="-122"/>
                <a:ea typeface="微软雅黑" panose="020B0503020204020204" pitchFamily="34" charset="-122"/>
                <a:cs typeface="+mn-ea"/>
                <a:sym typeface="+mn-lt"/>
              </a:rPr>
              <a:t>品</a:t>
            </a:r>
            <a:r>
              <a:rPr lang="en-US" altLang="zh-CN" sz="2000" b="1" dirty="0" smtClean="0">
                <a:solidFill>
                  <a:srgbClr val="00B09D"/>
                </a:solidFill>
                <a:latin typeface="微软雅黑" panose="020B0503020204020204" pitchFamily="34" charset="-122"/>
                <a:ea typeface="微软雅黑" panose="020B0503020204020204" pitchFamily="34" charset="-122"/>
                <a:cs typeface="+mn-ea"/>
                <a:sym typeface="+mn-lt"/>
              </a:rPr>
              <a:t>PPT</a:t>
            </a:r>
            <a:endParaRPr lang="zh-CN" altLang="en-US" sz="2000" b="1" dirty="0">
              <a:solidFill>
                <a:srgbClr val="00B09D"/>
              </a:solidFill>
              <a:latin typeface="微软雅黑" panose="020B0503020204020204" pitchFamily="34" charset="-122"/>
              <a:ea typeface="微软雅黑" panose="020B0503020204020204" pitchFamily="34" charset="-122"/>
              <a:cs typeface="+mn-ea"/>
              <a:sym typeface="+mn-lt"/>
            </a:endParaRPr>
          </a:p>
        </p:txBody>
      </p:sp>
      <p:pic>
        <p:nvPicPr>
          <p:cNvPr id="14" name="图片 13" descr="图片包含 游戏机, 乐高&#10;&#10;描述已自动生成">
            <a:extLst>
              <a:ext uri="{FF2B5EF4-FFF2-40B4-BE49-F238E27FC236}">
                <a16:creationId xmlns="" xmlns:a16="http://schemas.microsoft.com/office/drawing/2014/main" id="{A110F403-C60D-47EC-A771-819997DA20DF}"/>
              </a:ext>
            </a:extLst>
          </p:cNvPr>
          <p:cNvPicPr>
            <a:picLocks noChangeAspect="1"/>
          </p:cNvPicPr>
          <p:nvPr/>
        </p:nvPicPr>
        <p:blipFill>
          <a:blip r:embed="rId4">
            <a:extLst>
              <a:ext uri="{28A0092B-C50C-407E-A947-70E740481C1C}">
                <a14:useLocalDpi xmlns:a14="http://schemas.microsoft.com/office/drawing/2010/main" val="0"/>
              </a:ext>
            </a:extLst>
          </a:blip>
          <a:srcRect l="40640" t="63197" r="7549" b="9899"/>
          <a:stretch>
            <a:fillRect/>
          </a:stretch>
        </p:blipFill>
        <p:spPr>
          <a:xfrm>
            <a:off x="7760541" y="3146250"/>
            <a:ext cx="4229529" cy="3897399"/>
          </a:xfrm>
          <a:custGeom>
            <a:avLst/>
            <a:gdLst>
              <a:gd name="connsiteX0" fmla="*/ 0 w 3559624"/>
              <a:gd name="connsiteY0" fmla="*/ 1640050 h 3280100"/>
              <a:gd name="connsiteX1" fmla="*/ 1779812 w 3559624"/>
              <a:gd name="connsiteY1" fmla="*/ 0 h 3280100"/>
              <a:gd name="connsiteX2" fmla="*/ 3559624 w 3559624"/>
              <a:gd name="connsiteY2" fmla="*/ 1640050 h 3280100"/>
              <a:gd name="connsiteX3" fmla="*/ 1779812 w 3559624"/>
              <a:gd name="connsiteY3" fmla="*/ 3280100 h 3280100"/>
              <a:gd name="connsiteX4" fmla="*/ 0 w 3559624"/>
              <a:gd name="connsiteY4" fmla="*/ 1640050 h 328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4" h="3280100">
                <a:moveTo>
                  <a:pt x="0" y="1640050"/>
                </a:moveTo>
                <a:cubicBezTo>
                  <a:pt x="0" y="734275"/>
                  <a:pt x="796849" y="0"/>
                  <a:pt x="1779812" y="0"/>
                </a:cubicBezTo>
                <a:cubicBezTo>
                  <a:pt x="2762775" y="0"/>
                  <a:pt x="3559624" y="734275"/>
                  <a:pt x="3559624" y="1640050"/>
                </a:cubicBezTo>
                <a:cubicBezTo>
                  <a:pt x="3559624" y="2545825"/>
                  <a:pt x="2762775" y="3280100"/>
                  <a:pt x="1779812" y="3280100"/>
                </a:cubicBezTo>
                <a:cubicBezTo>
                  <a:pt x="796849" y="3280100"/>
                  <a:pt x="0" y="2545825"/>
                  <a:pt x="0" y="1640050"/>
                </a:cubicBezTo>
                <a:close/>
              </a:path>
            </a:pathLst>
          </a:custGeom>
          <a:effectLst>
            <a:outerShdw blurRad="50800" dist="38100" dir="10800000" algn="r" rotWithShape="0">
              <a:prstClr val="black">
                <a:alpha val="40000"/>
              </a:prstClr>
            </a:outerShdw>
          </a:effectLst>
        </p:spPr>
      </p:pic>
      <p:pic>
        <p:nvPicPr>
          <p:cNvPr id="23" name="图片 22" descr="卡通人物&#10;&#10;描述已自动生成">
            <a:extLst>
              <a:ext uri="{FF2B5EF4-FFF2-40B4-BE49-F238E27FC236}">
                <a16:creationId xmlns="" xmlns:a16="http://schemas.microsoft.com/office/drawing/2014/main" id="{F7785A4F-2D7F-44FC-B25C-7FA6C2608992}"/>
              </a:ext>
            </a:extLst>
          </p:cNvPr>
          <p:cNvPicPr>
            <a:picLocks noChangeAspect="1"/>
          </p:cNvPicPr>
          <p:nvPr/>
        </p:nvPicPr>
        <p:blipFill>
          <a:blip r:embed="rId5"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2073276" y="1623272"/>
            <a:ext cx="885825" cy="885825"/>
          </a:xfrm>
          <a:prstGeom prst="rect">
            <a:avLst/>
          </a:prstGeom>
        </p:spPr>
      </p:pic>
      <p:sp>
        <p:nvSpPr>
          <p:cNvPr id="16" name="文本框 15">
            <a:extLst>
              <a:ext uri="{FF2B5EF4-FFF2-40B4-BE49-F238E27FC236}">
                <a16:creationId xmlns="" xmlns:a16="http://schemas.microsoft.com/office/drawing/2014/main" id="{961DA88A-C0F7-4FE2-9E7F-214688B84C39}"/>
              </a:ext>
            </a:extLst>
          </p:cNvPr>
          <p:cNvSpPr txBox="1"/>
          <p:nvPr/>
        </p:nvSpPr>
        <p:spPr>
          <a:xfrm>
            <a:off x="6084568" y="5108061"/>
            <a:ext cx="2012280" cy="400110"/>
          </a:xfrm>
          <a:prstGeom prst="rect">
            <a:avLst/>
          </a:prstGeom>
          <a:noFill/>
          <a:ln w="22225">
            <a:solidFill>
              <a:srgbClr val="00B09D"/>
            </a:solidFill>
          </a:ln>
        </p:spPr>
        <p:txBody>
          <a:bodyPr wrap="square" rtlCol="0">
            <a:spAutoFit/>
          </a:bodyPr>
          <a:lstStyle/>
          <a:p>
            <a:pPr algn="ct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时间：</a:t>
            </a:r>
            <a:r>
              <a:rPr lang="en-US" altLang="zh-CN" sz="2000" b="1" dirty="0">
                <a:solidFill>
                  <a:srgbClr val="00B09D"/>
                </a:solidFill>
                <a:latin typeface="微软雅黑" panose="020B0503020204020204" pitchFamily="34" charset="-122"/>
                <a:ea typeface="微软雅黑" panose="020B0503020204020204" pitchFamily="34" charset="-122"/>
                <a:cs typeface="+mn-ea"/>
                <a:sym typeface="+mn-lt"/>
              </a:rPr>
              <a:t>x</a:t>
            </a: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月</a:t>
            </a:r>
            <a:r>
              <a:rPr lang="en-US" altLang="zh-CN" sz="2000" b="1" dirty="0">
                <a:solidFill>
                  <a:srgbClr val="00B09D"/>
                </a:solidFill>
                <a:latin typeface="微软雅黑" panose="020B0503020204020204" pitchFamily="34" charset="-122"/>
                <a:ea typeface="微软雅黑" panose="020B0503020204020204" pitchFamily="34" charset="-122"/>
                <a:cs typeface="+mn-ea"/>
                <a:sym typeface="+mn-lt"/>
              </a:rPr>
              <a:t>x</a:t>
            </a:r>
            <a:r>
              <a:rPr lang="zh-CN" altLang="en-US" sz="2000" b="1" dirty="0">
                <a:solidFill>
                  <a:srgbClr val="00B09D"/>
                </a:solidFill>
                <a:latin typeface="微软雅黑" panose="020B0503020204020204" pitchFamily="34" charset="-122"/>
                <a:ea typeface="微软雅黑" panose="020B0503020204020204" pitchFamily="34" charset="-122"/>
                <a:cs typeface="+mn-ea"/>
                <a:sym typeface="+mn-lt"/>
              </a:rPr>
              <a:t>日</a:t>
            </a:r>
          </a:p>
        </p:txBody>
      </p:sp>
      <p:cxnSp>
        <p:nvCxnSpPr>
          <p:cNvPr id="17" name="直接连接符 16">
            <a:extLst>
              <a:ext uri="{FF2B5EF4-FFF2-40B4-BE49-F238E27FC236}">
                <a16:creationId xmlns="" xmlns:a16="http://schemas.microsoft.com/office/drawing/2014/main" id="{E1CEBBC3-C1FF-49B3-A856-D0AF528DFBF2}"/>
              </a:ext>
            </a:extLst>
          </p:cNvPr>
          <p:cNvCxnSpPr>
            <a:cxnSpLocks/>
          </p:cNvCxnSpPr>
          <p:nvPr/>
        </p:nvCxnSpPr>
        <p:spPr>
          <a:xfrm flipH="1">
            <a:off x="7251701" y="3886200"/>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E14D0E28-84C7-41DA-984B-6653CD18E65A}"/>
              </a:ext>
            </a:extLst>
          </p:cNvPr>
          <p:cNvCxnSpPr>
            <a:cxnSpLocks/>
          </p:cNvCxnSpPr>
          <p:nvPr/>
        </p:nvCxnSpPr>
        <p:spPr>
          <a:xfrm flipH="1">
            <a:off x="2959101" y="3886200"/>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695302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inVertical)">
                                      <p:cBhvr>
                                        <p:cTn id="11" dur="500"/>
                                        <p:tgtEl>
                                          <p:spTgt spid="19"/>
                                        </p:tgtEl>
                                      </p:cBhvr>
                                    </p:animEffect>
                                  </p:childTnLst>
                                </p:cTn>
                              </p:par>
                              <p:par>
                                <p:cTn id="12" presetID="42" presetClass="entr" presetSubtype="0"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750"/>
                                        <p:tgtEl>
                                          <p:spTgt spid="23"/>
                                        </p:tgtEl>
                                      </p:cBhvr>
                                    </p:animEffect>
                                    <p:anim calcmode="lin" valueType="num">
                                      <p:cBhvr>
                                        <p:cTn id="15" dur="750" fill="hold"/>
                                        <p:tgtEl>
                                          <p:spTgt spid="23"/>
                                        </p:tgtEl>
                                        <p:attrNameLst>
                                          <p:attrName>ppt_x</p:attrName>
                                        </p:attrNameLst>
                                      </p:cBhvr>
                                      <p:tavLst>
                                        <p:tav tm="0">
                                          <p:val>
                                            <p:strVal val="#ppt_x"/>
                                          </p:val>
                                        </p:tav>
                                        <p:tav tm="100000">
                                          <p:val>
                                            <p:strVal val="#ppt_x"/>
                                          </p:val>
                                        </p:tav>
                                      </p:tavLst>
                                    </p:anim>
                                    <p:anim calcmode="lin" valueType="num">
                                      <p:cBhvr>
                                        <p:cTn id="16" dur="750" fill="hold"/>
                                        <p:tgtEl>
                                          <p:spTgt spid="2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750"/>
                                        <p:tgtEl>
                                          <p:spTgt spid="14"/>
                                        </p:tgtEl>
                                      </p:cBhvr>
                                    </p:animEffect>
                                    <p:anim calcmode="lin" valueType="num">
                                      <p:cBhvr>
                                        <p:cTn id="20" dur="750" fill="hold"/>
                                        <p:tgtEl>
                                          <p:spTgt spid="14"/>
                                        </p:tgtEl>
                                        <p:attrNameLst>
                                          <p:attrName>ppt_x</p:attrName>
                                        </p:attrNameLst>
                                      </p:cBhvr>
                                      <p:tavLst>
                                        <p:tav tm="0">
                                          <p:val>
                                            <p:strVal val="#ppt_x"/>
                                          </p:val>
                                        </p:tav>
                                        <p:tav tm="100000">
                                          <p:val>
                                            <p:strVal val="#ppt_x"/>
                                          </p:val>
                                        </p:tav>
                                      </p:tavLst>
                                    </p:anim>
                                    <p:anim calcmode="lin" valueType="num">
                                      <p:cBhvr>
                                        <p:cTn id="21" dur="75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22" presetClass="entr" presetSubtype="8"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2"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right)">
                                      <p:cBhvr>
                                        <p:cTn id="28" dur="500"/>
                                        <p:tgtEl>
                                          <p:spTgt spid="17"/>
                                        </p:tgtEl>
                                      </p:cBhvr>
                                    </p:animEffect>
                                  </p:childTnLst>
                                </p:cTn>
                              </p:par>
                            </p:childTnLst>
                          </p:cTn>
                        </p:par>
                        <p:par>
                          <p:cTn id="29" fill="hold">
                            <p:stCondLst>
                              <p:cond delay="1750"/>
                            </p:stCondLst>
                            <p:childTnLst>
                              <p:par>
                                <p:cTn id="30" presetID="16" presetClass="entr" presetSubtype="2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arn(inVertical)">
                                      <p:cBhvr>
                                        <p:cTn id="32" dur="500"/>
                                        <p:tgtEl>
                                          <p:spTgt spid="21"/>
                                        </p:tgtEl>
                                      </p:cBhvr>
                                    </p:animEffect>
                                  </p:childTnLst>
                                </p:cTn>
                              </p:par>
                            </p:childTnLst>
                          </p:cTn>
                        </p:par>
                        <p:par>
                          <p:cTn id="33" fill="hold">
                            <p:stCondLst>
                              <p:cond delay="2250"/>
                            </p:stCondLst>
                            <p:childTnLst>
                              <p:par>
                                <p:cTn id="34" presetID="16" presetClass="entr" presetSubtype="21"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arn(inVertical)">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6973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图片包含 游戏机, 文字, 电脑&#10;&#10;描述已自动生成">
            <a:extLst>
              <a:ext uri="{FF2B5EF4-FFF2-40B4-BE49-F238E27FC236}">
                <a16:creationId xmlns="" xmlns:a16="http://schemas.microsoft.com/office/drawing/2014/main" id="{9DEAF888-F779-449F-8DB3-26949801BB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6" name="图片 5" descr="图片包含 游戏机, 乐高&#10;&#10;描述已自动生成">
            <a:extLst>
              <a:ext uri="{FF2B5EF4-FFF2-40B4-BE49-F238E27FC236}">
                <a16:creationId xmlns="" xmlns:a16="http://schemas.microsoft.com/office/drawing/2014/main" id="{33B2835F-A433-4494-84BB-7E0916D1C01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rot="16200000" flipH="1">
            <a:off x="2660776" y="-2673224"/>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7" name="对话气泡: 圆角矩形 6">
            <a:extLst>
              <a:ext uri="{FF2B5EF4-FFF2-40B4-BE49-F238E27FC236}">
                <a16:creationId xmlns="" xmlns:a16="http://schemas.microsoft.com/office/drawing/2014/main" id="{4FB1FE28-2ABD-46E1-9558-EBBC9F99FA2A}"/>
              </a:ext>
            </a:extLst>
          </p:cNvPr>
          <p:cNvSpPr/>
          <p:nvPr/>
        </p:nvSpPr>
        <p:spPr>
          <a:xfrm>
            <a:off x="1458686" y="1349828"/>
            <a:ext cx="8926285" cy="3210741"/>
          </a:xfrm>
          <a:prstGeom prst="wedgeRoundRectCallout">
            <a:avLst>
              <a:gd name="adj1" fmla="val -28150"/>
              <a:gd name="adj2" fmla="val 595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图片包含 游戏机, 乐高&#10;&#10;描述已自动生成">
            <a:extLst>
              <a:ext uri="{FF2B5EF4-FFF2-40B4-BE49-F238E27FC236}">
                <a16:creationId xmlns="" xmlns:a16="http://schemas.microsoft.com/office/drawing/2014/main" id="{A110F403-C60D-47EC-A771-819997DA20DF}"/>
              </a:ext>
            </a:extLst>
          </p:cNvPr>
          <p:cNvPicPr>
            <a:picLocks noChangeAspect="1"/>
          </p:cNvPicPr>
          <p:nvPr/>
        </p:nvPicPr>
        <p:blipFill>
          <a:blip r:embed="rId4">
            <a:extLst>
              <a:ext uri="{28A0092B-C50C-407E-A947-70E740481C1C}">
                <a14:useLocalDpi xmlns:a14="http://schemas.microsoft.com/office/drawing/2010/main" val="0"/>
              </a:ext>
            </a:extLst>
          </a:blip>
          <a:srcRect l="40640" t="63197" r="7549" b="9899"/>
          <a:stretch>
            <a:fillRect/>
          </a:stretch>
        </p:blipFill>
        <p:spPr>
          <a:xfrm>
            <a:off x="7391273" y="2394857"/>
            <a:ext cx="4128515" cy="3804318"/>
          </a:xfrm>
          <a:custGeom>
            <a:avLst/>
            <a:gdLst>
              <a:gd name="connsiteX0" fmla="*/ 0 w 3559624"/>
              <a:gd name="connsiteY0" fmla="*/ 1640050 h 3280100"/>
              <a:gd name="connsiteX1" fmla="*/ 1779812 w 3559624"/>
              <a:gd name="connsiteY1" fmla="*/ 0 h 3280100"/>
              <a:gd name="connsiteX2" fmla="*/ 3559624 w 3559624"/>
              <a:gd name="connsiteY2" fmla="*/ 1640050 h 3280100"/>
              <a:gd name="connsiteX3" fmla="*/ 1779812 w 3559624"/>
              <a:gd name="connsiteY3" fmla="*/ 3280100 h 3280100"/>
              <a:gd name="connsiteX4" fmla="*/ 0 w 3559624"/>
              <a:gd name="connsiteY4" fmla="*/ 1640050 h 328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4" h="3280100">
                <a:moveTo>
                  <a:pt x="0" y="1640050"/>
                </a:moveTo>
                <a:cubicBezTo>
                  <a:pt x="0" y="734275"/>
                  <a:pt x="796849" y="0"/>
                  <a:pt x="1779812" y="0"/>
                </a:cubicBezTo>
                <a:cubicBezTo>
                  <a:pt x="2762775" y="0"/>
                  <a:pt x="3559624" y="734275"/>
                  <a:pt x="3559624" y="1640050"/>
                </a:cubicBezTo>
                <a:cubicBezTo>
                  <a:pt x="3559624" y="2545825"/>
                  <a:pt x="2762775" y="3280100"/>
                  <a:pt x="1779812" y="3280100"/>
                </a:cubicBezTo>
                <a:cubicBezTo>
                  <a:pt x="796849" y="3280100"/>
                  <a:pt x="0" y="2545825"/>
                  <a:pt x="0" y="1640050"/>
                </a:cubicBezTo>
                <a:close/>
              </a:path>
            </a:pathLst>
          </a:custGeom>
          <a:effectLst>
            <a:outerShdw blurRad="50800" dist="38100" dir="10800000" algn="r" rotWithShape="0">
              <a:prstClr val="black">
                <a:alpha val="40000"/>
              </a:prstClr>
            </a:outerShdw>
          </a:effectLst>
        </p:spPr>
      </p:pic>
      <p:sp>
        <p:nvSpPr>
          <p:cNvPr id="13" name="文本框 12">
            <a:extLst>
              <a:ext uri="{FF2B5EF4-FFF2-40B4-BE49-F238E27FC236}">
                <a16:creationId xmlns="" xmlns:a16="http://schemas.microsoft.com/office/drawing/2014/main" id="{6673C2E3-AA8F-423D-A406-86FAB265B73D}"/>
              </a:ext>
            </a:extLst>
          </p:cNvPr>
          <p:cNvSpPr txBox="1"/>
          <p:nvPr/>
        </p:nvSpPr>
        <p:spPr>
          <a:xfrm>
            <a:off x="1376775" y="1742988"/>
            <a:ext cx="9398000" cy="1107996"/>
          </a:xfrm>
          <a:prstGeom prst="rect">
            <a:avLst/>
          </a:prstGeom>
          <a:noFill/>
        </p:spPr>
        <p:txBody>
          <a:bodyPr wrap="square">
            <a:spAutoFit/>
          </a:bodyPr>
          <a:lstStyle/>
          <a:p>
            <a:pPr algn="ctr"/>
            <a:r>
              <a:rPr lang="zh-CN" altLang="en-US" sz="6600" b="1" dirty="0">
                <a:ln w="28575">
                  <a:solidFill>
                    <a:srgbClr val="F05461"/>
                  </a:solidFill>
                </a:ln>
                <a:solidFill>
                  <a:srgbClr val="F05461"/>
                </a:solidFill>
                <a:latin typeface="三极正极黑简体" panose="00000500000000000000" pitchFamily="2" charset="-122"/>
                <a:ea typeface="三极正极黑简体" panose="00000500000000000000" pitchFamily="2" charset="-122"/>
              </a:rPr>
              <a:t>第一部分</a:t>
            </a:r>
          </a:p>
        </p:txBody>
      </p:sp>
      <p:cxnSp>
        <p:nvCxnSpPr>
          <p:cNvPr id="15" name="直接连接符 14">
            <a:extLst>
              <a:ext uri="{FF2B5EF4-FFF2-40B4-BE49-F238E27FC236}">
                <a16:creationId xmlns="" xmlns:a16="http://schemas.microsoft.com/office/drawing/2014/main" id="{D2A15E81-456E-4B8E-B243-034CD1A8731E}"/>
              </a:ext>
            </a:extLst>
          </p:cNvPr>
          <p:cNvCxnSpPr>
            <a:cxnSpLocks/>
          </p:cNvCxnSpPr>
          <p:nvPr/>
        </p:nvCxnSpPr>
        <p:spPr>
          <a:xfrm flipH="1">
            <a:off x="2688634" y="2334773"/>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C8E49C70-64BF-4F4C-A2E5-FE95C55101ED}"/>
              </a:ext>
            </a:extLst>
          </p:cNvPr>
          <p:cNvCxnSpPr>
            <a:cxnSpLocks/>
          </p:cNvCxnSpPr>
          <p:nvPr/>
        </p:nvCxnSpPr>
        <p:spPr>
          <a:xfrm flipH="1">
            <a:off x="7890467" y="2385260"/>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B33EF474-7C76-474D-8924-AF1090402A5A}"/>
              </a:ext>
            </a:extLst>
          </p:cNvPr>
          <p:cNvSpPr txBox="1"/>
          <p:nvPr/>
        </p:nvSpPr>
        <p:spPr>
          <a:xfrm>
            <a:off x="2537311" y="2974551"/>
            <a:ext cx="6814732" cy="1015663"/>
          </a:xfrm>
          <a:prstGeom prst="rect">
            <a:avLst/>
          </a:prstGeom>
          <a:noFill/>
        </p:spPr>
        <p:txBody>
          <a:bodyPr wrap="square">
            <a:spAutoFit/>
          </a:bodyPr>
          <a:lstStyle>
            <a:defPPr>
              <a:defRPr lang="zh-CN"/>
            </a:defPPr>
            <a:lvl1pPr algn="ctr">
              <a:defRPr sz="7200" b="1">
                <a:ln w="28575">
                  <a:solidFill>
                    <a:srgbClr val="00B09D"/>
                  </a:solidFill>
                </a:ln>
                <a:solidFill>
                  <a:srgbClr val="00B09D"/>
                </a:solidFill>
                <a:latin typeface="三极正极黑简体" panose="00000500000000000000" pitchFamily="2" charset="-122"/>
                <a:ea typeface="三极正极黑简体" panose="00000500000000000000" pitchFamily="2" charset="-122"/>
              </a:defRPr>
            </a:lvl1pPr>
          </a:lstStyle>
          <a:p>
            <a:r>
              <a:rPr lang="zh-CN" altLang="en-US" sz="6000" b="0" spc="500" dirty="0">
                <a:sym typeface="+mn-lt"/>
              </a:rPr>
              <a:t>爱牙日的由来</a:t>
            </a:r>
          </a:p>
        </p:txBody>
      </p:sp>
    </p:spTree>
    <p:extLst>
      <p:ext uri="{BB962C8B-B14F-4D97-AF65-F5344CB8AC3E}">
        <p14:creationId xmlns:p14="http://schemas.microsoft.com/office/powerpoint/2010/main" val="3474351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750"/>
                                        <p:tgtEl>
                                          <p:spTgt spid="14"/>
                                        </p:tgtEl>
                                      </p:cBhvr>
                                    </p:animEffect>
                                    <p:anim calcmode="lin" valueType="num">
                                      <p:cBhvr>
                                        <p:cTn id="11" dur="750" fill="hold"/>
                                        <p:tgtEl>
                                          <p:spTgt spid="14"/>
                                        </p:tgtEl>
                                        <p:attrNameLst>
                                          <p:attrName>ppt_x</p:attrName>
                                        </p:attrNameLst>
                                      </p:cBhvr>
                                      <p:tavLst>
                                        <p:tav tm="0">
                                          <p:val>
                                            <p:strVal val="#ppt_x"/>
                                          </p:val>
                                        </p:tav>
                                        <p:tav tm="100000">
                                          <p:val>
                                            <p:strVal val="#ppt_x"/>
                                          </p:val>
                                        </p:tav>
                                      </p:tavLst>
                                    </p:anim>
                                    <p:anim calcmode="lin" valueType="num">
                                      <p:cBhvr>
                                        <p:cTn id="12" dur="75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childTnLst>
                          </p:cTn>
                        </p:par>
                        <p:par>
                          <p:cTn id="21" fill="hold">
                            <p:stCondLst>
                              <p:cond delay="175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500"/>
                                        <p:tgtEl>
                                          <p:spTgt spid="13"/>
                                        </p:tgtEl>
                                      </p:cBhvr>
                                    </p:animEffect>
                                  </p:childTnLst>
                                </p:cTn>
                              </p:par>
                            </p:childTnLst>
                          </p:cTn>
                        </p:par>
                        <p:par>
                          <p:cTn id="25" fill="hold">
                            <p:stCondLst>
                              <p:cond delay="2250"/>
                            </p:stCondLst>
                            <p:childTnLst>
                              <p:par>
                                <p:cTn id="26" presetID="16" presetClass="entr" presetSubtype="37"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outVertic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4143308" y="489028"/>
            <a:ext cx="3905385"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爱牙日的由来</a:t>
            </a:r>
          </a:p>
        </p:txBody>
      </p:sp>
      <p:sp>
        <p:nvSpPr>
          <p:cNvPr id="4" name="文本框 3">
            <a:extLst>
              <a:ext uri="{FF2B5EF4-FFF2-40B4-BE49-F238E27FC236}">
                <a16:creationId xmlns="" xmlns:a16="http://schemas.microsoft.com/office/drawing/2014/main" id="{1C229D45-57F6-4639-AFF8-6725E5817CAF}"/>
              </a:ext>
            </a:extLst>
          </p:cNvPr>
          <p:cNvSpPr txBox="1"/>
          <p:nvPr/>
        </p:nvSpPr>
        <p:spPr>
          <a:xfrm>
            <a:off x="1202476" y="2332017"/>
            <a:ext cx="6094428" cy="3235629"/>
          </a:xfrm>
          <a:prstGeom prst="rect">
            <a:avLst/>
          </a:prstGeom>
          <a:noFill/>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      1989</a:t>
            </a:r>
            <a: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年，由卫生部、教委等部委联合签署，确定每年的</a:t>
            </a:r>
            <a:r>
              <a:rPr kumimoji="0" lang="en-US" altLang="zh-CN"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9</a:t>
            </a:r>
            <a: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月</a:t>
            </a:r>
            <a:r>
              <a:rPr kumimoji="0" lang="en-US" altLang="zh-CN"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20</a:t>
            </a:r>
            <a: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日为全国爱牙日。</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t>　　宗旨是通过爱牙日活动，广泛动员社会的力量，在群众中进行牙病防治知识的普及教育，增强口腔键康观念和自我口腔保健的意识，建立口腔保健行为，从而提高全民族的口腔健康水平。 　</a:t>
            </a:r>
            <a:br>
              <a:rPr kumimoji="0" lang="zh-CN" altLang="en-US" sz="2000" b="0" i="0" u="none" strike="noStrike" kern="1200" cap="none" spc="0" normalizeH="0" baseline="0" noProof="0" dirty="0">
                <a:ln>
                  <a:noFill/>
                </a:ln>
                <a:solidFill>
                  <a:srgbClr val="00B09D"/>
                </a:solidFill>
                <a:effectLst/>
                <a:uLnTx/>
                <a:uFillTx/>
                <a:latin typeface="微软雅黑" panose="020B0503020204020204" pitchFamily="34" charset="-122"/>
                <a:ea typeface="微软雅黑" panose="020B0503020204020204" pitchFamily="34" charset="-122"/>
                <a:cs typeface="+mn-ea"/>
                <a:sym typeface="+mn-lt"/>
              </a:rPr>
            </a:br>
            <a:endParaRPr lang="zh-CN" altLang="en-US" dirty="0">
              <a:solidFill>
                <a:srgbClr val="00B09D"/>
              </a:solidFill>
              <a:latin typeface="微软雅黑" panose="020B0503020204020204" pitchFamily="34" charset="-122"/>
              <a:ea typeface="微软雅黑" panose="020B0503020204020204" pitchFamily="34" charset="-122"/>
            </a:endParaRPr>
          </a:p>
        </p:txBody>
      </p:sp>
      <p:pic>
        <p:nvPicPr>
          <p:cNvPr id="6" name="图片 5" descr="图片包含 游戏机, 食物&#10;&#10;描述已自动生成">
            <a:extLst>
              <a:ext uri="{FF2B5EF4-FFF2-40B4-BE49-F238E27FC236}">
                <a16:creationId xmlns="" xmlns:a16="http://schemas.microsoft.com/office/drawing/2014/main" id="{0F3E65EA-E5F3-4DD6-8E85-CB62DB5190E9}"/>
              </a:ext>
            </a:extLst>
          </p:cNvPr>
          <p:cNvPicPr>
            <a:picLocks noChangeAspect="1"/>
          </p:cNvPicPr>
          <p:nvPr/>
        </p:nvPicPr>
        <p:blipFill>
          <a:blip r:embed="rId3">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7397355" y="2183483"/>
            <a:ext cx="3905385" cy="3016910"/>
          </a:xfrm>
          <a:prstGeom prst="rect">
            <a:avLst/>
          </a:prstGeom>
        </p:spPr>
      </p:pic>
    </p:spTree>
    <p:extLst>
      <p:ext uri="{BB962C8B-B14F-4D97-AF65-F5344CB8AC3E}">
        <p14:creationId xmlns:p14="http://schemas.microsoft.com/office/powerpoint/2010/main" val="770986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4143308" y="489028"/>
            <a:ext cx="3905385"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爱牙日的由来</a:t>
            </a:r>
          </a:p>
        </p:txBody>
      </p:sp>
      <p:sp>
        <p:nvSpPr>
          <p:cNvPr id="4" name="文本框 3">
            <a:extLst>
              <a:ext uri="{FF2B5EF4-FFF2-40B4-BE49-F238E27FC236}">
                <a16:creationId xmlns="" xmlns:a16="http://schemas.microsoft.com/office/drawing/2014/main" id="{86C5E927-AEFD-4E2F-B2B6-9B14DD14A4CB}"/>
              </a:ext>
            </a:extLst>
          </p:cNvPr>
          <p:cNvSpPr txBox="1"/>
          <p:nvPr/>
        </p:nvSpPr>
        <p:spPr>
          <a:xfrm>
            <a:off x="5571240" y="2337414"/>
            <a:ext cx="5703217" cy="1428853"/>
          </a:xfrm>
          <a:prstGeom prst="rect">
            <a:avLst/>
          </a:prstGeom>
          <a:noFill/>
        </p:spPr>
        <p:txBody>
          <a:bodyPr wrap="square">
            <a:spAutoFit/>
          </a:bodyPr>
          <a:lstStyle/>
          <a:p>
            <a:pPr>
              <a:lnSpc>
                <a:spcPct val="150000"/>
              </a:lnSpc>
            </a:pPr>
            <a:r>
              <a:rPr kumimoji="0" lang="zh-CN" altLang="en-US" sz="20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我国的龋病、牙周病患者众多，而口腔保健的人力、物力、财力十分有限，因此，解决牙病问题的根本出路在于预防。</a:t>
            </a:r>
            <a:endParaRPr lang="zh-CN" altLang="en-US" dirty="0">
              <a:solidFill>
                <a:srgbClr val="00B09D"/>
              </a:solidFill>
            </a:endParaRPr>
          </a:p>
        </p:txBody>
      </p:sp>
      <p:sp>
        <p:nvSpPr>
          <p:cNvPr id="5" name="矩形 4">
            <a:extLst>
              <a:ext uri="{FF2B5EF4-FFF2-40B4-BE49-F238E27FC236}">
                <a16:creationId xmlns="" xmlns:a16="http://schemas.microsoft.com/office/drawing/2014/main" id="{76612DF9-9DDE-49DC-B93F-6AD4444E6239}"/>
              </a:ext>
            </a:extLst>
          </p:cNvPr>
          <p:cNvSpPr/>
          <p:nvPr/>
        </p:nvSpPr>
        <p:spPr>
          <a:xfrm>
            <a:off x="350363" y="4298622"/>
            <a:ext cx="11491274" cy="1159497"/>
          </a:xfrm>
          <a:prstGeom prst="rect">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descr="卡通人物&#10;&#10;描述已自动生成">
            <a:extLst>
              <a:ext uri="{FF2B5EF4-FFF2-40B4-BE49-F238E27FC236}">
                <a16:creationId xmlns="" xmlns:a16="http://schemas.microsoft.com/office/drawing/2014/main" id="{09196612-E474-4E0E-82E8-43DC3EC992B0}"/>
              </a:ext>
            </a:extLst>
          </p:cNvPr>
          <p:cNvPicPr>
            <a:picLocks noChangeAspect="1"/>
          </p:cNvPicPr>
          <p:nvPr/>
        </p:nvPicPr>
        <p:blipFill>
          <a:blip r:embed="rId3">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2242099" y="1573446"/>
            <a:ext cx="2453625" cy="3711107"/>
          </a:xfrm>
          <a:prstGeom prst="rect">
            <a:avLst/>
          </a:prstGeom>
        </p:spPr>
      </p:pic>
    </p:spTree>
    <p:extLst>
      <p:ext uri="{BB962C8B-B14F-4D97-AF65-F5344CB8AC3E}">
        <p14:creationId xmlns:p14="http://schemas.microsoft.com/office/powerpoint/2010/main" val="2172101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图片包含 游戏机, 文字, 电脑&#10;&#10;描述已自动生成">
            <a:extLst>
              <a:ext uri="{FF2B5EF4-FFF2-40B4-BE49-F238E27FC236}">
                <a16:creationId xmlns="" xmlns:a16="http://schemas.microsoft.com/office/drawing/2014/main" id="{9DEAF888-F779-449F-8DB3-26949801BB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6" name="图片 5" descr="图片包含 游戏机, 乐高&#10;&#10;描述已自动生成">
            <a:extLst>
              <a:ext uri="{FF2B5EF4-FFF2-40B4-BE49-F238E27FC236}">
                <a16:creationId xmlns="" xmlns:a16="http://schemas.microsoft.com/office/drawing/2014/main" id="{33B2835F-A433-4494-84BB-7E0916D1C01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rot="16200000" flipH="1">
            <a:off x="2660776" y="-2673224"/>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7" name="对话气泡: 圆角矩形 6">
            <a:extLst>
              <a:ext uri="{FF2B5EF4-FFF2-40B4-BE49-F238E27FC236}">
                <a16:creationId xmlns="" xmlns:a16="http://schemas.microsoft.com/office/drawing/2014/main" id="{4FB1FE28-2ABD-46E1-9558-EBBC9F99FA2A}"/>
              </a:ext>
            </a:extLst>
          </p:cNvPr>
          <p:cNvSpPr/>
          <p:nvPr/>
        </p:nvSpPr>
        <p:spPr>
          <a:xfrm>
            <a:off x="1458686" y="1349828"/>
            <a:ext cx="8926285" cy="3256461"/>
          </a:xfrm>
          <a:prstGeom prst="wedgeRoundRectCallout">
            <a:avLst>
              <a:gd name="adj1" fmla="val -28150"/>
              <a:gd name="adj2" fmla="val 595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图片包含 游戏机, 乐高&#10;&#10;描述已自动生成">
            <a:extLst>
              <a:ext uri="{FF2B5EF4-FFF2-40B4-BE49-F238E27FC236}">
                <a16:creationId xmlns="" xmlns:a16="http://schemas.microsoft.com/office/drawing/2014/main" id="{A110F403-C60D-47EC-A771-819997DA20DF}"/>
              </a:ext>
            </a:extLst>
          </p:cNvPr>
          <p:cNvPicPr>
            <a:picLocks noChangeAspect="1"/>
          </p:cNvPicPr>
          <p:nvPr/>
        </p:nvPicPr>
        <p:blipFill>
          <a:blip r:embed="rId4">
            <a:extLst>
              <a:ext uri="{28A0092B-C50C-407E-A947-70E740481C1C}">
                <a14:useLocalDpi xmlns:a14="http://schemas.microsoft.com/office/drawing/2010/main" val="0"/>
              </a:ext>
            </a:extLst>
          </a:blip>
          <a:srcRect l="40640" t="63197" r="7549" b="9899"/>
          <a:stretch>
            <a:fillRect/>
          </a:stretch>
        </p:blipFill>
        <p:spPr>
          <a:xfrm>
            <a:off x="7391273" y="2394857"/>
            <a:ext cx="4128515" cy="3804318"/>
          </a:xfrm>
          <a:custGeom>
            <a:avLst/>
            <a:gdLst>
              <a:gd name="connsiteX0" fmla="*/ 0 w 3559624"/>
              <a:gd name="connsiteY0" fmla="*/ 1640050 h 3280100"/>
              <a:gd name="connsiteX1" fmla="*/ 1779812 w 3559624"/>
              <a:gd name="connsiteY1" fmla="*/ 0 h 3280100"/>
              <a:gd name="connsiteX2" fmla="*/ 3559624 w 3559624"/>
              <a:gd name="connsiteY2" fmla="*/ 1640050 h 3280100"/>
              <a:gd name="connsiteX3" fmla="*/ 1779812 w 3559624"/>
              <a:gd name="connsiteY3" fmla="*/ 3280100 h 3280100"/>
              <a:gd name="connsiteX4" fmla="*/ 0 w 3559624"/>
              <a:gd name="connsiteY4" fmla="*/ 1640050 h 328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4" h="3280100">
                <a:moveTo>
                  <a:pt x="0" y="1640050"/>
                </a:moveTo>
                <a:cubicBezTo>
                  <a:pt x="0" y="734275"/>
                  <a:pt x="796849" y="0"/>
                  <a:pt x="1779812" y="0"/>
                </a:cubicBezTo>
                <a:cubicBezTo>
                  <a:pt x="2762775" y="0"/>
                  <a:pt x="3559624" y="734275"/>
                  <a:pt x="3559624" y="1640050"/>
                </a:cubicBezTo>
                <a:cubicBezTo>
                  <a:pt x="3559624" y="2545825"/>
                  <a:pt x="2762775" y="3280100"/>
                  <a:pt x="1779812" y="3280100"/>
                </a:cubicBezTo>
                <a:cubicBezTo>
                  <a:pt x="796849" y="3280100"/>
                  <a:pt x="0" y="2545825"/>
                  <a:pt x="0" y="1640050"/>
                </a:cubicBezTo>
                <a:close/>
              </a:path>
            </a:pathLst>
          </a:custGeom>
          <a:effectLst>
            <a:outerShdw blurRad="50800" dist="38100" dir="10800000" algn="r" rotWithShape="0">
              <a:prstClr val="black">
                <a:alpha val="40000"/>
              </a:prstClr>
            </a:outerShdw>
          </a:effectLst>
        </p:spPr>
      </p:pic>
      <p:sp>
        <p:nvSpPr>
          <p:cNvPr id="13" name="文本框 12">
            <a:extLst>
              <a:ext uri="{FF2B5EF4-FFF2-40B4-BE49-F238E27FC236}">
                <a16:creationId xmlns="" xmlns:a16="http://schemas.microsoft.com/office/drawing/2014/main" id="{6673C2E3-AA8F-423D-A406-86FAB265B73D}"/>
              </a:ext>
            </a:extLst>
          </p:cNvPr>
          <p:cNvSpPr txBox="1"/>
          <p:nvPr/>
        </p:nvSpPr>
        <p:spPr>
          <a:xfrm>
            <a:off x="1376775" y="1742988"/>
            <a:ext cx="9398000" cy="1107996"/>
          </a:xfrm>
          <a:prstGeom prst="rect">
            <a:avLst/>
          </a:prstGeom>
          <a:noFill/>
        </p:spPr>
        <p:txBody>
          <a:bodyPr wrap="square">
            <a:spAutoFit/>
          </a:bodyPr>
          <a:lstStyle/>
          <a:p>
            <a:pPr algn="ctr"/>
            <a:r>
              <a:rPr lang="zh-CN" altLang="en-US" sz="6600" b="1" dirty="0">
                <a:ln w="28575">
                  <a:solidFill>
                    <a:srgbClr val="F05461"/>
                  </a:solidFill>
                </a:ln>
                <a:solidFill>
                  <a:srgbClr val="F05461"/>
                </a:solidFill>
                <a:latin typeface="三极正极黑简体" panose="00000500000000000000" pitchFamily="2" charset="-122"/>
                <a:ea typeface="三极正极黑简体" panose="00000500000000000000" pitchFamily="2" charset="-122"/>
              </a:rPr>
              <a:t>第二部分</a:t>
            </a:r>
          </a:p>
        </p:txBody>
      </p:sp>
      <p:cxnSp>
        <p:nvCxnSpPr>
          <p:cNvPr id="15" name="直接连接符 14">
            <a:extLst>
              <a:ext uri="{FF2B5EF4-FFF2-40B4-BE49-F238E27FC236}">
                <a16:creationId xmlns="" xmlns:a16="http://schemas.microsoft.com/office/drawing/2014/main" id="{D2A15E81-456E-4B8E-B243-034CD1A8731E}"/>
              </a:ext>
            </a:extLst>
          </p:cNvPr>
          <p:cNvCxnSpPr>
            <a:cxnSpLocks/>
          </p:cNvCxnSpPr>
          <p:nvPr/>
        </p:nvCxnSpPr>
        <p:spPr>
          <a:xfrm flipH="1">
            <a:off x="2688634" y="2334773"/>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C8E49C70-64BF-4F4C-A2E5-FE95C55101ED}"/>
              </a:ext>
            </a:extLst>
          </p:cNvPr>
          <p:cNvCxnSpPr>
            <a:cxnSpLocks/>
          </p:cNvCxnSpPr>
          <p:nvPr/>
        </p:nvCxnSpPr>
        <p:spPr>
          <a:xfrm flipH="1">
            <a:off x="7890467" y="2385260"/>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B33EF474-7C76-474D-8924-AF1090402A5A}"/>
              </a:ext>
            </a:extLst>
          </p:cNvPr>
          <p:cNvSpPr txBox="1"/>
          <p:nvPr/>
        </p:nvSpPr>
        <p:spPr>
          <a:xfrm>
            <a:off x="2537311" y="2974551"/>
            <a:ext cx="6814732" cy="1015663"/>
          </a:xfrm>
          <a:prstGeom prst="rect">
            <a:avLst/>
          </a:prstGeom>
          <a:noFill/>
        </p:spPr>
        <p:txBody>
          <a:bodyPr wrap="square">
            <a:spAutoFit/>
          </a:bodyPr>
          <a:lstStyle>
            <a:defPPr>
              <a:defRPr lang="zh-CN"/>
            </a:defPPr>
            <a:lvl1pPr algn="ctr">
              <a:defRPr sz="7200" b="1">
                <a:ln w="28575">
                  <a:solidFill>
                    <a:srgbClr val="00B09D"/>
                  </a:solidFill>
                </a:ln>
                <a:solidFill>
                  <a:srgbClr val="00B09D"/>
                </a:solidFill>
                <a:latin typeface="三极正极黑简体" panose="00000500000000000000" pitchFamily="2" charset="-122"/>
                <a:ea typeface="三极正极黑简体" panose="00000500000000000000" pitchFamily="2" charset="-122"/>
              </a:defRPr>
            </a:lvl1pPr>
          </a:lstStyle>
          <a:p>
            <a:r>
              <a:rPr lang="zh-CN" altLang="en-US" sz="6000" b="0" spc="500" dirty="0">
                <a:sym typeface="+mn-lt"/>
              </a:rPr>
              <a:t>了解牙齿</a:t>
            </a:r>
          </a:p>
        </p:txBody>
      </p:sp>
    </p:spTree>
    <p:extLst>
      <p:ext uri="{BB962C8B-B14F-4D97-AF65-F5344CB8AC3E}">
        <p14:creationId xmlns:p14="http://schemas.microsoft.com/office/powerpoint/2010/main" val="38719131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750"/>
                                        <p:tgtEl>
                                          <p:spTgt spid="14"/>
                                        </p:tgtEl>
                                      </p:cBhvr>
                                    </p:animEffect>
                                    <p:anim calcmode="lin" valueType="num">
                                      <p:cBhvr>
                                        <p:cTn id="11" dur="750" fill="hold"/>
                                        <p:tgtEl>
                                          <p:spTgt spid="14"/>
                                        </p:tgtEl>
                                        <p:attrNameLst>
                                          <p:attrName>ppt_x</p:attrName>
                                        </p:attrNameLst>
                                      </p:cBhvr>
                                      <p:tavLst>
                                        <p:tav tm="0">
                                          <p:val>
                                            <p:strVal val="#ppt_x"/>
                                          </p:val>
                                        </p:tav>
                                        <p:tav tm="100000">
                                          <p:val>
                                            <p:strVal val="#ppt_x"/>
                                          </p:val>
                                        </p:tav>
                                      </p:tavLst>
                                    </p:anim>
                                    <p:anim calcmode="lin" valueType="num">
                                      <p:cBhvr>
                                        <p:cTn id="12" dur="75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childTnLst>
                          </p:cTn>
                        </p:par>
                        <p:par>
                          <p:cTn id="21" fill="hold">
                            <p:stCondLst>
                              <p:cond delay="175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500"/>
                                        <p:tgtEl>
                                          <p:spTgt spid="13"/>
                                        </p:tgtEl>
                                      </p:cBhvr>
                                    </p:animEffect>
                                  </p:childTnLst>
                                </p:cTn>
                              </p:par>
                            </p:childTnLst>
                          </p:cTn>
                        </p:par>
                        <p:par>
                          <p:cTn id="25" fill="hold">
                            <p:stCondLst>
                              <p:cond delay="2250"/>
                            </p:stCondLst>
                            <p:childTnLst>
                              <p:par>
                                <p:cTn id="26" presetID="16" presetClass="entr" presetSubtype="37"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outVertic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4143308" y="489028"/>
            <a:ext cx="3905385"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了解牙齿</a:t>
            </a:r>
          </a:p>
        </p:txBody>
      </p:sp>
      <p:sp>
        <p:nvSpPr>
          <p:cNvPr id="5" name="Text Box 15">
            <a:extLst>
              <a:ext uri="{FF2B5EF4-FFF2-40B4-BE49-F238E27FC236}">
                <a16:creationId xmlns="" xmlns:a16="http://schemas.microsoft.com/office/drawing/2014/main" id="{79DFDEA5-C572-4FBF-A58C-902B333CC85D}"/>
              </a:ext>
            </a:extLst>
          </p:cNvPr>
          <p:cNvSpPr txBox="1">
            <a:spLocks noChangeArrowheads="1"/>
          </p:cNvSpPr>
          <p:nvPr/>
        </p:nvSpPr>
        <p:spPr bwMode="auto">
          <a:xfrm>
            <a:off x="5848377" y="2203061"/>
            <a:ext cx="4877486" cy="515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000" dirty="0">
                <a:solidFill>
                  <a:srgbClr val="00B09D"/>
                </a:solidFill>
                <a:latin typeface="Adobe Arabic" panose="020F0502020204030204"/>
                <a:ea typeface="微软雅黑"/>
                <a:cs typeface="+mn-ea"/>
                <a:sym typeface="+mn-lt"/>
              </a:rPr>
              <a:t>每个牙齿都分为</a:t>
            </a:r>
            <a:r>
              <a:rPr lang="zh-CN" altLang="en-US" sz="2000" b="1" dirty="0">
                <a:solidFill>
                  <a:srgbClr val="00B09D"/>
                </a:solidFill>
                <a:latin typeface="Adobe Arabic" panose="020F0502020204030204"/>
                <a:ea typeface="微软雅黑"/>
                <a:cs typeface="+mn-ea"/>
                <a:sym typeface="+mn-lt"/>
              </a:rPr>
              <a:t>牙冠</a:t>
            </a:r>
            <a:r>
              <a:rPr lang="zh-CN" altLang="en-US" sz="2000" dirty="0">
                <a:solidFill>
                  <a:srgbClr val="00B09D"/>
                </a:solidFill>
                <a:latin typeface="Adobe Arabic" panose="020F0502020204030204"/>
                <a:ea typeface="微软雅黑"/>
                <a:cs typeface="+mn-ea"/>
                <a:sym typeface="+mn-lt"/>
              </a:rPr>
              <a:t>、</a:t>
            </a:r>
            <a:r>
              <a:rPr lang="zh-CN" altLang="en-US" sz="2000" b="1" dirty="0">
                <a:solidFill>
                  <a:srgbClr val="00B09D"/>
                </a:solidFill>
                <a:latin typeface="Adobe Arabic" panose="020F0502020204030204"/>
                <a:ea typeface="微软雅黑"/>
                <a:cs typeface="+mn-ea"/>
                <a:sym typeface="+mn-lt"/>
              </a:rPr>
              <a:t>牙根</a:t>
            </a:r>
            <a:r>
              <a:rPr lang="zh-CN" altLang="en-US" sz="2000" dirty="0">
                <a:solidFill>
                  <a:srgbClr val="00B09D"/>
                </a:solidFill>
                <a:latin typeface="Adobe Arabic" panose="020F0502020204030204"/>
                <a:ea typeface="微软雅黑"/>
                <a:cs typeface="+mn-ea"/>
                <a:sym typeface="+mn-lt"/>
              </a:rPr>
              <a:t>两部分。　</a:t>
            </a:r>
          </a:p>
        </p:txBody>
      </p:sp>
      <p:sp>
        <p:nvSpPr>
          <p:cNvPr id="6" name="Text Box 15">
            <a:extLst>
              <a:ext uri="{FF2B5EF4-FFF2-40B4-BE49-F238E27FC236}">
                <a16:creationId xmlns="" xmlns:a16="http://schemas.microsoft.com/office/drawing/2014/main" id="{76573A11-02E8-4626-9728-53DE9994A428}"/>
              </a:ext>
            </a:extLst>
          </p:cNvPr>
          <p:cNvSpPr txBox="1">
            <a:spLocks noChangeArrowheads="1"/>
          </p:cNvSpPr>
          <p:nvPr/>
        </p:nvSpPr>
        <p:spPr bwMode="auto">
          <a:xfrm>
            <a:off x="5848377" y="3035465"/>
            <a:ext cx="5109498" cy="977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000" b="1" dirty="0">
                <a:solidFill>
                  <a:srgbClr val="00B09D"/>
                </a:solidFill>
                <a:latin typeface="Adobe Arabic" panose="020F0502020204030204"/>
                <a:ea typeface="微软雅黑"/>
                <a:cs typeface="+mn-ea"/>
                <a:sym typeface="+mn-lt"/>
              </a:rPr>
              <a:t>牙冠</a:t>
            </a:r>
            <a:r>
              <a:rPr lang="zh-CN" altLang="en-US" sz="2000" dirty="0">
                <a:solidFill>
                  <a:srgbClr val="00B09D"/>
                </a:solidFill>
                <a:latin typeface="Adobe Arabic" panose="020F0502020204030204"/>
                <a:ea typeface="微软雅黑"/>
                <a:cs typeface="+mn-ea"/>
                <a:sym typeface="+mn-lt"/>
              </a:rPr>
              <a:t>：是牙齿显露在口腔的部分</a:t>
            </a:r>
          </a:p>
          <a:p>
            <a:pPr>
              <a:lnSpc>
                <a:spcPct val="150000"/>
              </a:lnSpc>
            </a:pPr>
            <a:r>
              <a:rPr lang="zh-CN" altLang="en-US" sz="2000" b="1" dirty="0">
                <a:solidFill>
                  <a:srgbClr val="00B09D"/>
                </a:solidFill>
                <a:latin typeface="Adobe Arabic" panose="020F0502020204030204"/>
                <a:ea typeface="微软雅黑"/>
                <a:cs typeface="+mn-ea"/>
                <a:sym typeface="+mn-lt"/>
              </a:rPr>
              <a:t>牙根</a:t>
            </a:r>
            <a:r>
              <a:rPr lang="zh-CN" altLang="en-US" sz="2000" dirty="0">
                <a:solidFill>
                  <a:srgbClr val="00B09D"/>
                </a:solidFill>
                <a:latin typeface="Adobe Arabic" panose="020F0502020204030204"/>
                <a:ea typeface="微软雅黑"/>
                <a:cs typeface="+mn-ea"/>
                <a:sym typeface="+mn-lt"/>
              </a:rPr>
              <a:t>：牙根是牙齿固定在牙槽窝内的部分　　</a:t>
            </a:r>
          </a:p>
        </p:txBody>
      </p:sp>
      <p:pic>
        <p:nvPicPr>
          <p:cNvPr id="8" name="图片 7" descr="卡通人物&#10;&#10;描述已自动生成">
            <a:extLst>
              <a:ext uri="{FF2B5EF4-FFF2-40B4-BE49-F238E27FC236}">
                <a16:creationId xmlns="" xmlns:a16="http://schemas.microsoft.com/office/drawing/2014/main" id="{5494D7C0-C05D-492A-BEE0-B73A57350D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4125" y="1368850"/>
            <a:ext cx="4120300" cy="4120300"/>
          </a:xfrm>
          <a:prstGeom prst="rect">
            <a:avLst/>
          </a:prstGeom>
        </p:spPr>
      </p:pic>
      <p:sp>
        <p:nvSpPr>
          <p:cNvPr id="9" name="矩形: 圆角 8">
            <a:extLst>
              <a:ext uri="{FF2B5EF4-FFF2-40B4-BE49-F238E27FC236}">
                <a16:creationId xmlns="" xmlns:a16="http://schemas.microsoft.com/office/drawing/2014/main" id="{F45ED23D-5EDC-462C-B2B9-DEEB66C964D3}"/>
              </a:ext>
            </a:extLst>
          </p:cNvPr>
          <p:cNvSpPr/>
          <p:nvPr/>
        </p:nvSpPr>
        <p:spPr>
          <a:xfrm>
            <a:off x="5848377" y="4534293"/>
            <a:ext cx="1593130" cy="646331"/>
          </a:xfrm>
          <a:prstGeom prst="roundRect">
            <a:avLst>
              <a:gd name="adj" fmla="val 39791"/>
            </a:avLst>
          </a:prstGeom>
          <a:solidFill>
            <a:srgbClr val="00B0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anose="020B0503020204020204" pitchFamily="34" charset="-122"/>
                <a:ea typeface="微软雅黑" panose="020B0503020204020204" pitchFamily="34" charset="-122"/>
              </a:rPr>
              <a:t>牙冠</a:t>
            </a:r>
          </a:p>
        </p:txBody>
      </p:sp>
      <p:sp>
        <p:nvSpPr>
          <p:cNvPr id="10" name="矩形: 圆角 9">
            <a:extLst>
              <a:ext uri="{FF2B5EF4-FFF2-40B4-BE49-F238E27FC236}">
                <a16:creationId xmlns="" xmlns:a16="http://schemas.microsoft.com/office/drawing/2014/main" id="{8595E191-C64D-48C8-81DE-E8688ACAF17C}"/>
              </a:ext>
            </a:extLst>
          </p:cNvPr>
          <p:cNvSpPr/>
          <p:nvPr/>
        </p:nvSpPr>
        <p:spPr>
          <a:xfrm>
            <a:off x="8186225" y="4534293"/>
            <a:ext cx="1593130" cy="646331"/>
          </a:xfrm>
          <a:prstGeom prst="roundRect">
            <a:avLst>
              <a:gd name="adj" fmla="val 39791"/>
            </a:avLst>
          </a:prstGeom>
          <a:solidFill>
            <a:srgbClr val="F0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anose="020B0503020204020204" pitchFamily="34" charset="-122"/>
                <a:ea typeface="微软雅黑" panose="020B0503020204020204" pitchFamily="34" charset="-122"/>
              </a:rPr>
              <a:t>牙根</a:t>
            </a:r>
          </a:p>
        </p:txBody>
      </p:sp>
    </p:spTree>
    <p:extLst>
      <p:ext uri="{BB962C8B-B14F-4D97-AF65-F5344CB8AC3E}">
        <p14:creationId xmlns:p14="http://schemas.microsoft.com/office/powerpoint/2010/main" val="674805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7006B3C-5912-4986-9BA4-75BE83C764C1}"/>
              </a:ext>
            </a:extLst>
          </p:cNvPr>
          <p:cNvSpPr txBox="1"/>
          <p:nvPr/>
        </p:nvSpPr>
        <p:spPr>
          <a:xfrm>
            <a:off x="4143308" y="489028"/>
            <a:ext cx="3905385" cy="646331"/>
          </a:xfrm>
          <a:prstGeom prst="rect">
            <a:avLst/>
          </a:prstGeom>
          <a:noFill/>
        </p:spPr>
        <p:txBody>
          <a:bodyPr wrap="square" rtlCol="0">
            <a:spAutoFit/>
          </a:bodyPr>
          <a:lstStyle/>
          <a:p>
            <a:pPr algn="ctr"/>
            <a:r>
              <a:rPr lang="zh-CN" altLang="en-US" sz="3600" b="1" dirty="0">
                <a:solidFill>
                  <a:srgbClr val="00B09D"/>
                </a:solidFill>
                <a:latin typeface="Adobe Arabic" panose="020F0502020204030204"/>
                <a:ea typeface="微软雅黑"/>
                <a:cs typeface="+mn-ea"/>
                <a:sym typeface="+mn-lt"/>
              </a:rPr>
              <a:t>了解牙齿</a:t>
            </a:r>
          </a:p>
        </p:txBody>
      </p:sp>
      <p:pic>
        <p:nvPicPr>
          <p:cNvPr id="4" name="图片 3" descr="图片包含 游戏机&#10;&#10;描述已自动生成">
            <a:extLst>
              <a:ext uri="{FF2B5EF4-FFF2-40B4-BE49-F238E27FC236}">
                <a16:creationId xmlns="" xmlns:a16="http://schemas.microsoft.com/office/drawing/2014/main" id="{4EBF07DC-FB43-4984-B1E3-2697AD0F42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2847" y="2818614"/>
            <a:ext cx="3162693" cy="3162693"/>
          </a:xfrm>
          <a:prstGeom prst="rect">
            <a:avLst/>
          </a:prstGeom>
        </p:spPr>
      </p:pic>
      <p:pic>
        <p:nvPicPr>
          <p:cNvPr id="6" name="图片 5" descr="图片包含 游戏机&#10;&#10;描述已自动生成">
            <a:extLst>
              <a:ext uri="{FF2B5EF4-FFF2-40B4-BE49-F238E27FC236}">
                <a16:creationId xmlns="" xmlns:a16="http://schemas.microsoft.com/office/drawing/2014/main" id="{FB25DF4A-478F-4642-8946-A03CB8FD62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1015" y="2968614"/>
            <a:ext cx="3162693" cy="3162693"/>
          </a:xfrm>
          <a:prstGeom prst="rect">
            <a:avLst/>
          </a:prstGeom>
        </p:spPr>
      </p:pic>
      <p:sp>
        <p:nvSpPr>
          <p:cNvPr id="8" name="文本框 7">
            <a:extLst>
              <a:ext uri="{FF2B5EF4-FFF2-40B4-BE49-F238E27FC236}">
                <a16:creationId xmlns="" xmlns:a16="http://schemas.microsoft.com/office/drawing/2014/main" id="{E8B693E8-3344-4D9F-915E-5A35A21289E9}"/>
              </a:ext>
            </a:extLst>
          </p:cNvPr>
          <p:cNvSpPr txBox="1"/>
          <p:nvPr/>
        </p:nvSpPr>
        <p:spPr>
          <a:xfrm>
            <a:off x="3048786" y="1741866"/>
            <a:ext cx="6094428" cy="400110"/>
          </a:xfrm>
          <a:prstGeom prst="rect">
            <a:avLst/>
          </a:prstGeom>
          <a:noFill/>
        </p:spPr>
        <p:txBody>
          <a:bodyPr wrap="square">
            <a:spAutoFit/>
          </a:bodyPr>
          <a:lstStyle/>
          <a:p>
            <a:pPr algn="ctr"/>
            <a:r>
              <a:rPr kumimoji="0" lang="zh-CN" altLang="en-US" sz="20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 人的一生，共有两副牙齿，即乳牙和恒牙。</a:t>
            </a:r>
            <a:endParaRPr lang="zh-CN" altLang="en-US" dirty="0">
              <a:solidFill>
                <a:srgbClr val="00B09D"/>
              </a:solidFill>
            </a:endParaRPr>
          </a:p>
        </p:txBody>
      </p:sp>
      <p:sp>
        <p:nvSpPr>
          <p:cNvPr id="10" name="文本框 9">
            <a:extLst>
              <a:ext uri="{FF2B5EF4-FFF2-40B4-BE49-F238E27FC236}">
                <a16:creationId xmlns="" xmlns:a16="http://schemas.microsoft.com/office/drawing/2014/main" id="{3C938317-E7CF-44E7-A02F-F547748037D3}"/>
              </a:ext>
            </a:extLst>
          </p:cNvPr>
          <p:cNvSpPr txBox="1"/>
          <p:nvPr/>
        </p:nvSpPr>
        <p:spPr>
          <a:xfrm>
            <a:off x="3254604" y="3429000"/>
            <a:ext cx="2618294" cy="1890518"/>
          </a:xfrm>
          <a:prstGeom prst="rect">
            <a:avLst/>
          </a:prstGeom>
          <a:noFill/>
        </p:spPr>
        <p:txBody>
          <a:bodyPr wrap="square">
            <a:spAutoFit/>
          </a:bodyPr>
          <a:lstStyle/>
          <a:p>
            <a:pPr>
              <a:lnSpc>
                <a:spcPct val="150000"/>
              </a:lnSpc>
            </a:pPr>
            <a:r>
              <a:rPr kumimoji="0" lang="zh-CN" altLang="en-US" sz="20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乳牙就是第一次长出的牙齿，恒牙大约在我们六岁时便开始长出。</a:t>
            </a:r>
            <a:endParaRPr lang="zh-CN" altLang="en-US" dirty="0">
              <a:solidFill>
                <a:srgbClr val="00B09D"/>
              </a:solidFill>
            </a:endParaRPr>
          </a:p>
        </p:txBody>
      </p:sp>
      <p:sp>
        <p:nvSpPr>
          <p:cNvPr id="11" name="文本框 10">
            <a:extLst>
              <a:ext uri="{FF2B5EF4-FFF2-40B4-BE49-F238E27FC236}">
                <a16:creationId xmlns="" xmlns:a16="http://schemas.microsoft.com/office/drawing/2014/main" id="{04659E27-C81D-4B7E-90F0-93F0D6526D19}"/>
              </a:ext>
            </a:extLst>
          </p:cNvPr>
          <p:cNvSpPr txBox="1"/>
          <p:nvPr/>
        </p:nvSpPr>
        <p:spPr>
          <a:xfrm>
            <a:off x="8957821" y="3429000"/>
            <a:ext cx="2618294" cy="1428853"/>
          </a:xfrm>
          <a:prstGeom prst="rect">
            <a:avLst/>
          </a:prstGeom>
          <a:noFill/>
        </p:spPr>
        <p:txBody>
          <a:bodyPr wrap="square">
            <a:spAutoFit/>
          </a:bodyPr>
          <a:lstStyle/>
          <a:p>
            <a:pPr>
              <a:lnSpc>
                <a:spcPct val="150000"/>
              </a:lnSpc>
            </a:pPr>
            <a:r>
              <a:rPr kumimoji="0" lang="zh-CN" altLang="en-US" sz="20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六岁时乳牙会渐渐松动和脱落，到十二、三岁便全部换上恒牙。</a:t>
            </a:r>
            <a:endParaRPr lang="zh-CN" altLang="en-US" dirty="0">
              <a:solidFill>
                <a:srgbClr val="00B09D"/>
              </a:solidFill>
            </a:endParaRPr>
          </a:p>
        </p:txBody>
      </p:sp>
      <p:sp>
        <p:nvSpPr>
          <p:cNvPr id="13" name="文本框 12">
            <a:extLst>
              <a:ext uri="{FF2B5EF4-FFF2-40B4-BE49-F238E27FC236}">
                <a16:creationId xmlns="" xmlns:a16="http://schemas.microsoft.com/office/drawing/2014/main" id="{1F1DBF20-3EAD-4DB2-A772-7581F07D2BE7}"/>
              </a:ext>
            </a:extLst>
          </p:cNvPr>
          <p:cNvSpPr txBox="1"/>
          <p:nvPr/>
        </p:nvSpPr>
        <p:spPr>
          <a:xfrm>
            <a:off x="3047215" y="2222328"/>
            <a:ext cx="6094428" cy="400110"/>
          </a:xfrm>
          <a:prstGeom prst="rect">
            <a:avLst/>
          </a:prstGeom>
          <a:noFill/>
        </p:spPr>
        <p:txBody>
          <a:bodyPr wrap="square">
            <a:spAutoFit/>
          </a:bodyPr>
          <a:lstStyle/>
          <a:p>
            <a:pPr algn="ctr"/>
            <a:r>
              <a:rPr kumimoji="0" lang="zh-CN" altLang="en-US" sz="2000" b="0" i="0" u="none" strike="noStrike" kern="1200" cap="none" spc="0" normalizeH="0" baseline="0" noProof="0" dirty="0">
                <a:ln>
                  <a:noFill/>
                </a:ln>
                <a:solidFill>
                  <a:srgbClr val="00B09D"/>
                </a:solidFill>
                <a:effectLst/>
                <a:uLnTx/>
                <a:uFillTx/>
                <a:latin typeface="Adobe Arabic" panose="020F0502020204030204"/>
                <a:ea typeface="微软雅黑"/>
                <a:cs typeface="+mn-ea"/>
                <a:sym typeface="+mn-lt"/>
              </a:rPr>
              <a:t>这个阶段，称为换牙期。</a:t>
            </a:r>
            <a:endParaRPr lang="zh-CN" altLang="en-US" dirty="0">
              <a:solidFill>
                <a:srgbClr val="00B09D"/>
              </a:solidFill>
            </a:endParaRPr>
          </a:p>
        </p:txBody>
      </p:sp>
      <p:cxnSp>
        <p:nvCxnSpPr>
          <p:cNvPr id="15" name="直接连接符 14">
            <a:extLst>
              <a:ext uri="{FF2B5EF4-FFF2-40B4-BE49-F238E27FC236}">
                <a16:creationId xmlns="" xmlns:a16="http://schemas.microsoft.com/office/drawing/2014/main" id="{CBF02E65-85C2-42B0-94DE-6F02A8F3D3BE}"/>
              </a:ext>
            </a:extLst>
          </p:cNvPr>
          <p:cNvCxnSpPr>
            <a:cxnSpLocks/>
          </p:cNvCxnSpPr>
          <p:nvPr/>
        </p:nvCxnSpPr>
        <p:spPr>
          <a:xfrm>
            <a:off x="3365369" y="3321035"/>
            <a:ext cx="1121790" cy="0"/>
          </a:xfrm>
          <a:prstGeom prst="line">
            <a:avLst/>
          </a:prstGeom>
          <a:ln w="38100">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0693431D-1FDE-4AE0-9204-1706C91CB036}"/>
              </a:ext>
            </a:extLst>
          </p:cNvPr>
          <p:cNvCxnSpPr>
            <a:cxnSpLocks/>
          </p:cNvCxnSpPr>
          <p:nvPr/>
        </p:nvCxnSpPr>
        <p:spPr>
          <a:xfrm>
            <a:off x="9056573" y="3321035"/>
            <a:ext cx="1121790" cy="0"/>
          </a:xfrm>
          <a:prstGeom prst="line">
            <a:avLst/>
          </a:prstGeom>
          <a:ln w="38100">
            <a:solidFill>
              <a:srgbClr val="00B09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646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barn(inVertical)">
                                      <p:cBhvr>
                                        <p:cTn id="35" dur="500"/>
                                        <p:tgtEl>
                                          <p:spTgt spid="10"/>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inVertical)">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0"/>
      <p:bldP spid="11"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descr="图片包含 游戏机, 文字, 电脑&#10;&#10;描述已自动生成">
            <a:extLst>
              <a:ext uri="{FF2B5EF4-FFF2-40B4-BE49-F238E27FC236}">
                <a16:creationId xmlns="" xmlns:a16="http://schemas.microsoft.com/office/drawing/2014/main" id="{9DEAF888-F779-449F-8DB3-26949801BB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660777" y="-2673223"/>
            <a:ext cx="6870446" cy="12192000"/>
          </a:xfrm>
          <a:prstGeom prst="rect">
            <a:avLst/>
          </a:prstGeom>
        </p:spPr>
      </p:pic>
      <p:pic>
        <p:nvPicPr>
          <p:cNvPr id="6" name="图片 5" descr="图片包含 游戏机, 乐高&#10;&#10;描述已自动生成">
            <a:extLst>
              <a:ext uri="{FF2B5EF4-FFF2-40B4-BE49-F238E27FC236}">
                <a16:creationId xmlns="" xmlns:a16="http://schemas.microsoft.com/office/drawing/2014/main" id="{33B2835F-A433-4494-84BB-7E0916D1C01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rot="16200000" flipH="1">
            <a:off x="2660776" y="-2673224"/>
            <a:ext cx="6870446" cy="12192002"/>
          </a:xfrm>
          <a:custGeom>
            <a:avLst/>
            <a:gdLst>
              <a:gd name="connsiteX0" fmla="*/ 2792171 w 6870446"/>
              <a:gd name="connsiteY0" fmla="*/ 9345082 h 12192002"/>
              <a:gd name="connsiteX1" fmla="*/ 4571983 w 6870446"/>
              <a:gd name="connsiteY1" fmla="*/ 10985132 h 12192002"/>
              <a:gd name="connsiteX2" fmla="*/ 6351795 w 6870446"/>
              <a:gd name="connsiteY2" fmla="*/ 9345082 h 12192002"/>
              <a:gd name="connsiteX3" fmla="*/ 4571983 w 6870446"/>
              <a:gd name="connsiteY3" fmla="*/ 7705032 h 12192002"/>
              <a:gd name="connsiteX4" fmla="*/ 2792171 w 6870446"/>
              <a:gd name="connsiteY4" fmla="*/ 9345082 h 12192002"/>
              <a:gd name="connsiteX5" fmla="*/ 0 w 6870446"/>
              <a:gd name="connsiteY5" fmla="*/ 12192002 h 12192002"/>
              <a:gd name="connsiteX6" fmla="*/ 0 w 6870446"/>
              <a:gd name="connsiteY6" fmla="*/ 0 h 12192002"/>
              <a:gd name="connsiteX7" fmla="*/ 6870446 w 6870446"/>
              <a:gd name="connsiteY7" fmla="*/ 0 h 12192002"/>
              <a:gd name="connsiteX8" fmla="*/ 6870446 w 6870446"/>
              <a:gd name="connsiteY8"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0446" h="12192002">
                <a:moveTo>
                  <a:pt x="2792171" y="9345082"/>
                </a:moveTo>
                <a:cubicBezTo>
                  <a:pt x="2792171" y="10250857"/>
                  <a:pt x="3589020" y="10985132"/>
                  <a:pt x="4571983" y="10985132"/>
                </a:cubicBezTo>
                <a:cubicBezTo>
                  <a:pt x="5554946" y="10985132"/>
                  <a:pt x="6351795" y="10250857"/>
                  <a:pt x="6351795" y="9345082"/>
                </a:cubicBezTo>
                <a:cubicBezTo>
                  <a:pt x="6351795" y="8439307"/>
                  <a:pt x="5554946" y="7705032"/>
                  <a:pt x="4571983" y="7705032"/>
                </a:cubicBezTo>
                <a:cubicBezTo>
                  <a:pt x="3589020" y="7705032"/>
                  <a:pt x="2792171" y="8439307"/>
                  <a:pt x="2792171" y="9345082"/>
                </a:cubicBezTo>
                <a:close/>
                <a:moveTo>
                  <a:pt x="0" y="12192002"/>
                </a:moveTo>
                <a:lnTo>
                  <a:pt x="0" y="0"/>
                </a:lnTo>
                <a:lnTo>
                  <a:pt x="6870446" y="0"/>
                </a:lnTo>
                <a:lnTo>
                  <a:pt x="6870446" y="12192002"/>
                </a:lnTo>
                <a:close/>
              </a:path>
            </a:pathLst>
          </a:custGeom>
        </p:spPr>
      </p:pic>
      <p:sp>
        <p:nvSpPr>
          <p:cNvPr id="7" name="对话气泡: 圆角矩形 6">
            <a:extLst>
              <a:ext uri="{FF2B5EF4-FFF2-40B4-BE49-F238E27FC236}">
                <a16:creationId xmlns="" xmlns:a16="http://schemas.microsoft.com/office/drawing/2014/main" id="{4FB1FE28-2ABD-46E1-9558-EBBC9F99FA2A}"/>
              </a:ext>
            </a:extLst>
          </p:cNvPr>
          <p:cNvSpPr/>
          <p:nvPr/>
        </p:nvSpPr>
        <p:spPr>
          <a:xfrm>
            <a:off x="1458686" y="1349828"/>
            <a:ext cx="8926285" cy="3279321"/>
          </a:xfrm>
          <a:prstGeom prst="wedgeRoundRectCallout">
            <a:avLst>
              <a:gd name="adj1" fmla="val -28150"/>
              <a:gd name="adj2" fmla="val 59589"/>
              <a:gd name="adj3" fmla="val 16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图片包含 游戏机, 乐高&#10;&#10;描述已自动生成">
            <a:extLst>
              <a:ext uri="{FF2B5EF4-FFF2-40B4-BE49-F238E27FC236}">
                <a16:creationId xmlns="" xmlns:a16="http://schemas.microsoft.com/office/drawing/2014/main" id="{A110F403-C60D-47EC-A771-819997DA20DF}"/>
              </a:ext>
            </a:extLst>
          </p:cNvPr>
          <p:cNvPicPr>
            <a:picLocks noChangeAspect="1"/>
          </p:cNvPicPr>
          <p:nvPr/>
        </p:nvPicPr>
        <p:blipFill>
          <a:blip r:embed="rId4">
            <a:extLst>
              <a:ext uri="{28A0092B-C50C-407E-A947-70E740481C1C}">
                <a14:useLocalDpi xmlns:a14="http://schemas.microsoft.com/office/drawing/2010/main" val="0"/>
              </a:ext>
            </a:extLst>
          </a:blip>
          <a:srcRect l="40640" t="63197" r="7549" b="9899"/>
          <a:stretch>
            <a:fillRect/>
          </a:stretch>
        </p:blipFill>
        <p:spPr>
          <a:xfrm>
            <a:off x="7391273" y="2394857"/>
            <a:ext cx="4128515" cy="3804318"/>
          </a:xfrm>
          <a:custGeom>
            <a:avLst/>
            <a:gdLst>
              <a:gd name="connsiteX0" fmla="*/ 0 w 3559624"/>
              <a:gd name="connsiteY0" fmla="*/ 1640050 h 3280100"/>
              <a:gd name="connsiteX1" fmla="*/ 1779812 w 3559624"/>
              <a:gd name="connsiteY1" fmla="*/ 0 h 3280100"/>
              <a:gd name="connsiteX2" fmla="*/ 3559624 w 3559624"/>
              <a:gd name="connsiteY2" fmla="*/ 1640050 h 3280100"/>
              <a:gd name="connsiteX3" fmla="*/ 1779812 w 3559624"/>
              <a:gd name="connsiteY3" fmla="*/ 3280100 h 3280100"/>
              <a:gd name="connsiteX4" fmla="*/ 0 w 3559624"/>
              <a:gd name="connsiteY4" fmla="*/ 1640050 h 3280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9624" h="3280100">
                <a:moveTo>
                  <a:pt x="0" y="1640050"/>
                </a:moveTo>
                <a:cubicBezTo>
                  <a:pt x="0" y="734275"/>
                  <a:pt x="796849" y="0"/>
                  <a:pt x="1779812" y="0"/>
                </a:cubicBezTo>
                <a:cubicBezTo>
                  <a:pt x="2762775" y="0"/>
                  <a:pt x="3559624" y="734275"/>
                  <a:pt x="3559624" y="1640050"/>
                </a:cubicBezTo>
                <a:cubicBezTo>
                  <a:pt x="3559624" y="2545825"/>
                  <a:pt x="2762775" y="3280100"/>
                  <a:pt x="1779812" y="3280100"/>
                </a:cubicBezTo>
                <a:cubicBezTo>
                  <a:pt x="796849" y="3280100"/>
                  <a:pt x="0" y="2545825"/>
                  <a:pt x="0" y="1640050"/>
                </a:cubicBezTo>
                <a:close/>
              </a:path>
            </a:pathLst>
          </a:custGeom>
          <a:effectLst>
            <a:outerShdw blurRad="50800" dist="38100" dir="10800000" algn="r" rotWithShape="0">
              <a:prstClr val="black">
                <a:alpha val="40000"/>
              </a:prstClr>
            </a:outerShdw>
          </a:effectLst>
        </p:spPr>
      </p:pic>
      <p:sp>
        <p:nvSpPr>
          <p:cNvPr id="13" name="文本框 12">
            <a:extLst>
              <a:ext uri="{FF2B5EF4-FFF2-40B4-BE49-F238E27FC236}">
                <a16:creationId xmlns="" xmlns:a16="http://schemas.microsoft.com/office/drawing/2014/main" id="{6673C2E3-AA8F-423D-A406-86FAB265B73D}"/>
              </a:ext>
            </a:extLst>
          </p:cNvPr>
          <p:cNvSpPr txBox="1"/>
          <p:nvPr/>
        </p:nvSpPr>
        <p:spPr>
          <a:xfrm>
            <a:off x="1376775" y="1742988"/>
            <a:ext cx="9398000" cy="1107996"/>
          </a:xfrm>
          <a:prstGeom prst="rect">
            <a:avLst/>
          </a:prstGeom>
          <a:noFill/>
        </p:spPr>
        <p:txBody>
          <a:bodyPr wrap="square">
            <a:spAutoFit/>
          </a:bodyPr>
          <a:lstStyle/>
          <a:p>
            <a:pPr algn="ctr"/>
            <a:r>
              <a:rPr lang="zh-CN" altLang="en-US" sz="6600" b="1" dirty="0">
                <a:ln w="28575">
                  <a:solidFill>
                    <a:srgbClr val="F05461"/>
                  </a:solidFill>
                </a:ln>
                <a:solidFill>
                  <a:srgbClr val="F05461"/>
                </a:solidFill>
                <a:latin typeface="三极正极黑简体" panose="00000500000000000000" pitchFamily="2" charset="-122"/>
                <a:ea typeface="三极正极黑简体" panose="00000500000000000000" pitchFamily="2" charset="-122"/>
              </a:rPr>
              <a:t>第三部分</a:t>
            </a:r>
          </a:p>
        </p:txBody>
      </p:sp>
      <p:cxnSp>
        <p:nvCxnSpPr>
          <p:cNvPr id="15" name="直接连接符 14">
            <a:extLst>
              <a:ext uri="{FF2B5EF4-FFF2-40B4-BE49-F238E27FC236}">
                <a16:creationId xmlns="" xmlns:a16="http://schemas.microsoft.com/office/drawing/2014/main" id="{D2A15E81-456E-4B8E-B243-034CD1A8731E}"/>
              </a:ext>
            </a:extLst>
          </p:cNvPr>
          <p:cNvCxnSpPr>
            <a:cxnSpLocks/>
          </p:cNvCxnSpPr>
          <p:nvPr/>
        </p:nvCxnSpPr>
        <p:spPr>
          <a:xfrm flipH="1">
            <a:off x="2688634" y="2334773"/>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C8E49C70-64BF-4F4C-A2E5-FE95C55101ED}"/>
              </a:ext>
            </a:extLst>
          </p:cNvPr>
          <p:cNvCxnSpPr>
            <a:cxnSpLocks/>
          </p:cNvCxnSpPr>
          <p:nvPr/>
        </p:nvCxnSpPr>
        <p:spPr>
          <a:xfrm flipH="1">
            <a:off x="7890467" y="2385260"/>
            <a:ext cx="1612899" cy="0"/>
          </a:xfrm>
          <a:prstGeom prst="line">
            <a:avLst/>
          </a:prstGeom>
          <a:ln w="28575">
            <a:solidFill>
              <a:srgbClr val="00B09D"/>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B33EF474-7C76-474D-8924-AF1090402A5A}"/>
              </a:ext>
            </a:extLst>
          </p:cNvPr>
          <p:cNvSpPr txBox="1"/>
          <p:nvPr/>
        </p:nvSpPr>
        <p:spPr>
          <a:xfrm>
            <a:off x="2537311" y="2974551"/>
            <a:ext cx="6814732" cy="923330"/>
          </a:xfrm>
          <a:prstGeom prst="rect">
            <a:avLst/>
          </a:prstGeom>
          <a:noFill/>
        </p:spPr>
        <p:txBody>
          <a:bodyPr wrap="square">
            <a:spAutoFit/>
          </a:bodyPr>
          <a:lstStyle>
            <a:defPPr>
              <a:defRPr lang="zh-CN"/>
            </a:defPPr>
            <a:lvl1pPr algn="ctr">
              <a:defRPr sz="7200" b="1">
                <a:ln w="28575">
                  <a:solidFill>
                    <a:srgbClr val="00B09D"/>
                  </a:solidFill>
                </a:ln>
                <a:solidFill>
                  <a:srgbClr val="00B09D"/>
                </a:solidFill>
                <a:latin typeface="三极正极黑简体" panose="00000500000000000000" pitchFamily="2" charset="-122"/>
                <a:ea typeface="三极正极黑简体" panose="00000500000000000000" pitchFamily="2" charset="-122"/>
              </a:defRPr>
            </a:lvl1pPr>
          </a:lstStyle>
          <a:p>
            <a:r>
              <a:rPr lang="zh-CN" altLang="en-US" sz="5400" b="0" spc="500" dirty="0">
                <a:sym typeface="+mn-lt"/>
              </a:rPr>
              <a:t>牙齿的常见疾病</a:t>
            </a:r>
          </a:p>
        </p:txBody>
      </p:sp>
    </p:spTree>
    <p:extLst>
      <p:ext uri="{BB962C8B-B14F-4D97-AF65-F5344CB8AC3E}">
        <p14:creationId xmlns:p14="http://schemas.microsoft.com/office/powerpoint/2010/main" val="15005889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750"/>
                                        <p:tgtEl>
                                          <p:spTgt spid="14"/>
                                        </p:tgtEl>
                                      </p:cBhvr>
                                    </p:animEffect>
                                    <p:anim calcmode="lin" valueType="num">
                                      <p:cBhvr>
                                        <p:cTn id="11" dur="750" fill="hold"/>
                                        <p:tgtEl>
                                          <p:spTgt spid="14"/>
                                        </p:tgtEl>
                                        <p:attrNameLst>
                                          <p:attrName>ppt_x</p:attrName>
                                        </p:attrNameLst>
                                      </p:cBhvr>
                                      <p:tavLst>
                                        <p:tav tm="0">
                                          <p:val>
                                            <p:strVal val="#ppt_x"/>
                                          </p:val>
                                        </p:tav>
                                        <p:tav tm="100000">
                                          <p:val>
                                            <p:strVal val="#ppt_x"/>
                                          </p:val>
                                        </p:tav>
                                      </p:tavLst>
                                    </p:anim>
                                    <p:anim calcmode="lin" valueType="num">
                                      <p:cBhvr>
                                        <p:cTn id="12" dur="750" fill="hold"/>
                                        <p:tgtEl>
                                          <p:spTgt spid="14"/>
                                        </p:tgtEl>
                                        <p:attrNameLst>
                                          <p:attrName>ppt_y</p:attrName>
                                        </p:attrNameLst>
                                      </p:cBhvr>
                                      <p:tavLst>
                                        <p:tav tm="0">
                                          <p:val>
                                            <p:strVal val="#ppt_y+.1"/>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25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childTnLst>
                          </p:cTn>
                        </p:par>
                        <p:par>
                          <p:cTn id="21" fill="hold">
                            <p:stCondLst>
                              <p:cond delay="175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500"/>
                                        <p:tgtEl>
                                          <p:spTgt spid="13"/>
                                        </p:tgtEl>
                                      </p:cBhvr>
                                    </p:animEffect>
                                  </p:childTnLst>
                                </p:cTn>
                              </p:par>
                            </p:childTnLst>
                          </p:cTn>
                        </p:par>
                        <p:par>
                          <p:cTn id="25" fill="hold">
                            <p:stCondLst>
                              <p:cond delay="2250"/>
                            </p:stCondLst>
                            <p:childTnLst>
                              <p:par>
                                <p:cTn id="26" presetID="16" presetClass="entr" presetSubtype="37"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outVertic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1125</Words>
  <Application>Microsoft Office PowerPoint</Application>
  <PresentationFormat>宽屏</PresentationFormat>
  <Paragraphs>137</Paragraphs>
  <Slides>24</Slides>
  <Notes>24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24</vt:i4>
      </vt:variant>
    </vt:vector>
  </HeadingPairs>
  <TitlesOfParts>
    <vt:vector size="38" baseType="lpstr">
      <vt:lpstr>Meiryo</vt:lpstr>
      <vt:lpstr>等线</vt:lpstr>
      <vt:lpstr>等线 Light</vt:lpstr>
      <vt:lpstr>汉仪铸字木头人W</vt:lpstr>
      <vt:lpstr>三极正极黑简体</vt:lpstr>
      <vt:lpstr>宋体</vt:lpstr>
      <vt:lpstr>微软雅黑</vt:lpstr>
      <vt:lpstr>Adobe Arabic</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43</cp:revision>
  <dcterms:created xsi:type="dcterms:W3CDTF">2020-01-07T06:56:13Z</dcterms:created>
  <dcterms:modified xsi:type="dcterms:W3CDTF">2021-01-18T10:32:06Z</dcterms:modified>
</cp:coreProperties>
</file>