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3" r:id="rId2"/>
  </p:sldMasterIdLst>
  <p:notesMasterIdLst>
    <p:notesMasterId r:id="rId28"/>
  </p:notesMasterIdLst>
  <p:sldIdLst>
    <p:sldId id="289" r:id="rId3"/>
    <p:sldId id="261" r:id="rId4"/>
    <p:sldId id="263" r:id="rId5"/>
    <p:sldId id="262" r:id="rId6"/>
    <p:sldId id="270" r:id="rId7"/>
    <p:sldId id="269" r:id="rId8"/>
    <p:sldId id="268" r:id="rId9"/>
    <p:sldId id="267" r:id="rId10"/>
    <p:sldId id="266" r:id="rId11"/>
    <p:sldId id="274" r:id="rId12"/>
    <p:sldId id="277" r:id="rId13"/>
    <p:sldId id="276" r:id="rId14"/>
    <p:sldId id="275" r:id="rId15"/>
    <p:sldId id="265" r:id="rId16"/>
    <p:sldId id="278" r:id="rId17"/>
    <p:sldId id="283" r:id="rId18"/>
    <p:sldId id="282" r:id="rId19"/>
    <p:sldId id="281" r:id="rId20"/>
    <p:sldId id="279" r:id="rId21"/>
    <p:sldId id="280" r:id="rId22"/>
    <p:sldId id="264" r:id="rId23"/>
    <p:sldId id="287" r:id="rId24"/>
    <p:sldId id="286" r:id="rId25"/>
    <p:sldId id="288" r:id="rId26"/>
    <p:sldId id="290" r:id="rId27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0809"/>
    <a:srgbClr val="550B0D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4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2021/2/18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3939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76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566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345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8974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4968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4165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458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7020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3212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1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3477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8006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450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7094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3065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721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5150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570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972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763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153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215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755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479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897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182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883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955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530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610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069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530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02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762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52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61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57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783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12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733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87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99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77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8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8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34.png"/><Relationship Id="rId4" Type="http://schemas.openxmlformats.org/officeDocument/2006/relationships/image" Target="../media/image10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8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38.png"/><Relationship Id="rId4" Type="http://schemas.openxmlformats.org/officeDocument/2006/relationships/image" Target="../media/image10.png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8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8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47.png"/><Relationship Id="rId4" Type="http://schemas.openxmlformats.org/officeDocument/2006/relationships/image" Target="../media/image10.png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8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8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55.png"/><Relationship Id="rId4" Type="http://schemas.openxmlformats.org/officeDocument/2006/relationships/image" Target="../media/image10.png"/><Relationship Id="rId9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8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24.png"/><Relationship Id="rId4" Type="http://schemas.openxmlformats.org/officeDocument/2006/relationships/image" Target="../media/image10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42921" cy="3556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357" y="4164555"/>
            <a:ext cx="1346443" cy="67322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953" y="986826"/>
            <a:ext cx="2187017" cy="15693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4879" y="1847709"/>
            <a:ext cx="628489" cy="527219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0640958" y="-1"/>
            <a:ext cx="743059" cy="4833359"/>
            <a:chOff x="10640958" y="-1"/>
            <a:chExt cx="743059" cy="483335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40958" y="-1"/>
              <a:ext cx="743059" cy="4833359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10761724" y="2044643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喜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0761724" y="2759018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迎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0761724" y="3498850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0761724" y="4222211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宵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454400" y="5945730"/>
            <a:ext cx="5283200" cy="4812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2400" dirty="0" smtClean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中国传统节日</a:t>
            </a:r>
            <a:r>
              <a:rPr lang="en-US" altLang="zh-CN" sz="2400" dirty="0" smtClean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-</a:t>
            </a:r>
            <a:r>
              <a:rPr lang="zh-CN" altLang="en-US" sz="2400" dirty="0" smtClean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元宵节</a:t>
            </a:r>
            <a:r>
              <a:rPr lang="en-US" altLang="zh-CN" sz="2400" dirty="0" smtClean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PPT</a:t>
            </a:r>
            <a:r>
              <a:rPr lang="zh-CN" altLang="en-US" sz="2400" dirty="0" smtClean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模板</a:t>
            </a:r>
            <a:endParaRPr lang="en-US" altLang="zh-CN" sz="2400" dirty="0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  <a:sym typeface="inpin heiti" panose="000005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44"/>
          <a:stretch/>
        </p:blipFill>
        <p:spPr>
          <a:xfrm>
            <a:off x="1812924" y="796862"/>
            <a:ext cx="8623300" cy="477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84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:a14="http://schemas.microsoft.com/office/drawing/2010/main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元宵节历史发展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74532" y="1847823"/>
            <a:ext cx="8842935" cy="10525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的节期与节俗活动，是随历史的发展而延长、扩展的。就节期长短而言，汉代才一天，到唐代已为三天，宋代则长达五天，明代更是自初八点灯，一直到正月十七的夜里才落灯，是中国历史上最长的灯节，与春节相接，白昼为市，热闹非凡，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2800" y="2895141"/>
            <a:ext cx="3997106" cy="2664737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5464" y="2895141"/>
            <a:ext cx="3899615" cy="2664737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192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元宵节历史发展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738794" y="2683277"/>
            <a:ext cx="5930899" cy="10525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唐朝，在国力空前强大的唐朝，元宵赏灯十分兴盛，无论是京城或是乡镇，处处张挂彩灯，人们还制作巨大的灯轮、灯树、灯柱等，满城的火树银花，十分繁华热闹。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329" y="2000441"/>
            <a:ext cx="2683383" cy="1788922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0908" y="4067225"/>
            <a:ext cx="2719313" cy="1812876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329" y="4067225"/>
            <a:ext cx="2719314" cy="1812876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5486" y="4067225"/>
            <a:ext cx="2804207" cy="1812876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8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元宵节历史发展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401263" y="4136525"/>
            <a:ext cx="3915335" cy="16927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宋朝，宋代元宵除了“妇女出游街巷，自夜达旦，男女混淆”的狂欢外，还有官员派发利是、君王与百姓同赏元宵；甚至有恐怖色彩，刑狱机构会利用灯饰、图像演绎狱户故事或陈列狱具等。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777" y="1880194"/>
            <a:ext cx="3384497" cy="2256331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8280" y="3469473"/>
            <a:ext cx="3358135" cy="2222905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5805" y="2037453"/>
            <a:ext cx="708342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731458" y="2715488"/>
            <a:ext cx="998752" cy="94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588141" y="2626726"/>
            <a:ext cx="728457" cy="68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71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元宵节历史发展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062774" y="2068536"/>
            <a:ext cx="4810828" cy="3671864"/>
            <a:chOff x="3062774" y="2068536"/>
            <a:chExt cx="4810828" cy="3671864"/>
          </a:xfrm>
        </p:grpSpPr>
        <p:sp>
          <p:nvSpPr>
            <p:cNvPr id="11" name="矩形 10"/>
            <p:cNvSpPr/>
            <p:nvPr/>
          </p:nvSpPr>
          <p:spPr>
            <a:xfrm>
              <a:off x="3062774" y="2068536"/>
              <a:ext cx="4784634" cy="36718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145466" y="2087266"/>
              <a:ext cx="4728136" cy="361329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到了元代大部分假期都被取消，元朝统治者认为生命在于运动，工作就是休息，全年假期只有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16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天。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明朝的灯节持续的时间更长，自正月初八到十七整整十天，以显示歌舞升平。</a:t>
              </a:r>
            </a:p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清朝，满族入主中原，宫廷不再办灯会，民间的灯会却仍然壮观。元宵节清朝则只有三天，但是灯火璀璨，灯也更加精致奇幻，依然十分吸引人。</a:t>
              </a:r>
            </a:p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l"/>
              </a:pP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现代，日期缩短为五天，一直延续到今天。</a:t>
              </a:r>
              <a:r>
                <a:rPr lang="en-US" altLang="zh-CN" sz="1600" dirty="0">
                  <a:solidFill>
                    <a:schemeClr val="accent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2015</a:t>
              </a:r>
              <a:r>
                <a:rPr lang="zh-CN" altLang="en-US" sz="1600" dirty="0">
                  <a:solidFill>
                    <a:schemeClr val="accent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年，代表委员建议元宵节放假。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572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54400" y="4618143"/>
            <a:ext cx="5283200" cy="1290578"/>
            <a:chOff x="3454400" y="4618143"/>
            <a:chExt cx="5283200" cy="1290578"/>
          </a:xfrm>
        </p:grpSpPr>
        <p:sp>
          <p:nvSpPr>
            <p:cNvPr id="16" name="矩形 15"/>
            <p:cNvSpPr/>
            <p:nvPr/>
          </p:nvSpPr>
          <p:spPr>
            <a:xfrm>
              <a:off x="3581400" y="4618143"/>
              <a:ext cx="5029200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5400" dirty="0">
                  <a:gradFill flip="none" rotWithShape="1">
                    <a:gsLst>
                      <a:gs pos="0">
                        <a:srgbClr val="FF0000"/>
                      </a:gs>
                      <a:gs pos="94000">
                        <a:srgbClr val="400809"/>
                      </a:gs>
                    </a:gsLst>
                    <a:lin ang="16200000" scaled="1"/>
                    <a:tileRect/>
                  </a:gra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元宵节民间习俗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454400" y="5465523"/>
              <a:ext cx="528320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42921" cy="35560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0640958" y="-1"/>
            <a:ext cx="743059" cy="4833359"/>
            <a:chOff x="10640958" y="-1"/>
            <a:chExt cx="743059" cy="4833359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40958" y="-1"/>
              <a:ext cx="743059" cy="4833359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10761724" y="2044643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喜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0761724" y="2759018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迎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0761724" y="3498850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0761724" y="4222211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宵</a:t>
              </a: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5760" y="613589"/>
            <a:ext cx="4520479" cy="388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0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元宵节民间习俗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11154" y="2289656"/>
            <a:ext cx="8842935" cy="7024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闹花灯是元宵节传统节日习俗，始于西汉，兴盛于隋唐。隋唐以后，历代灯火之风盛行，并沿袭传于后世。而正月十五，又是一年一度的闹花灯放烟火的高潮。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410" y="3411669"/>
            <a:ext cx="3070436" cy="2345813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4397" y="3411669"/>
            <a:ext cx="3760992" cy="2345813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1515045" y="1618141"/>
            <a:ext cx="2129865" cy="672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【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闹花灯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】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271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元宵节民间习俗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470605" y="3317137"/>
            <a:ext cx="4742424" cy="233294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正月十五吃元宵，“元宵”作为食品，在我国也由来已久。宋代，民间即流行一种元宵节吃 的新奇食品。这种食品，最早叫“ 浮元子”后称“元宵” ，生意人还美其名曰“元宝” 。元宵即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"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汤圆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"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以白糖、玫瑰、芝麻、豆沙、黄桂、核桃仁、果仁、枣泥等为馅，用糯米粉包成圆形，可荤可素，风味各异。可汤煮、油炸、蒸食，有团圆美满之意。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5729" y="2353511"/>
            <a:ext cx="4970271" cy="3125704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6357501" y="2570807"/>
            <a:ext cx="2129865" cy="672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【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吃元宵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】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767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元宵节民间习俗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58767" y="3323907"/>
            <a:ext cx="4537233" cy="201285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猜灯谜又称打灯谜，是中国独有的富有民族风格的一种传统民俗文娱活动形式，是从古代就开始流传的元宵节特色活动。每逢农历正月十五，传统民间都要挂起彩灯，燃放焰火，后来有好事者把谜语写在纸条上，贴在五光十色的彩灯上供人猜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430" y="0"/>
            <a:ext cx="457157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0030" y="2205884"/>
            <a:ext cx="3166960" cy="3166958"/>
          </a:xfrm>
          <a:prstGeom prst="ellipse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1464868" y="2570235"/>
            <a:ext cx="2129865" cy="672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【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猜灯谜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】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604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元宵节民间习俗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642063" y="3301241"/>
            <a:ext cx="4114837" cy="16927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耍龙灯，也称舞龙灯或龙舞。它的起源可以追溯上古时代。传说，早在黄帝时期，在一种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清角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》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的大型歌舞中，就出现过由人扮演的龙头鸟身的形象，其后又编排了六条蛟龙互相穿插的舞蹈场面。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2635" y="1992396"/>
            <a:ext cx="4383274" cy="2534516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635" y="4724756"/>
            <a:ext cx="1141924" cy="937925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9912" y="4724756"/>
            <a:ext cx="1503755" cy="937925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021" y="4724756"/>
            <a:ext cx="1406888" cy="937925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6" name="矩形 15"/>
          <p:cNvSpPr/>
          <p:nvPr/>
        </p:nvSpPr>
        <p:spPr>
          <a:xfrm>
            <a:off x="6500006" y="2535182"/>
            <a:ext cx="2129865" cy="672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【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耍龙灯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】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079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元宵节民间习俗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98064" y="2099536"/>
            <a:ext cx="8842935" cy="7024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踩高跷，是民间盛行的一种群众性技艺表演。高跷本属中国古代百戏之一种，早在春秋时已经出现。中国最早介绍高跷的是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列子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·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说符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》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篇：“宋有兰子者，以技干宋元。宋元召而使见其技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30613" y="2812295"/>
            <a:ext cx="6469532" cy="38336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5" t="2135" r="2135" b="2135"/>
          <a:stretch/>
        </p:blipFill>
        <p:spPr>
          <a:xfrm>
            <a:off x="2907441" y="3272862"/>
            <a:ext cx="4318959" cy="2815962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1569245" y="1498998"/>
            <a:ext cx="2129865" cy="672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【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踩高跷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】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546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082" y="5274896"/>
            <a:ext cx="406475" cy="3830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333" y="1243013"/>
            <a:ext cx="2960224" cy="464013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256166" y="2381887"/>
            <a:ext cx="3428947" cy="560795"/>
            <a:chOff x="6103766" y="2421119"/>
            <a:chExt cx="3428947" cy="56079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193478">
              <a:off x="6269209" y="2316848"/>
              <a:ext cx="359659" cy="690546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6760267" y="2520249"/>
              <a:ext cx="277244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gradFill flip="none" rotWithShape="1">
                    <a:gsLst>
                      <a:gs pos="0">
                        <a:srgbClr val="FF0000"/>
                      </a:gs>
                      <a:gs pos="94000">
                        <a:srgbClr val="400809"/>
                      </a:gs>
                    </a:gsLst>
                    <a:lin ang="16200000" scaled="1"/>
                    <a:tileRect/>
                  </a:gra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元宵节节日起源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6338955" y="2421119"/>
              <a:ext cx="318713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1</a:t>
              </a:r>
              <a:endParaRPr lang="zh-CN" altLang="en-US" sz="20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109403" y="3221142"/>
            <a:ext cx="3428947" cy="560795"/>
            <a:chOff x="6103766" y="2421119"/>
            <a:chExt cx="3428947" cy="56079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193478">
              <a:off x="6269209" y="2316848"/>
              <a:ext cx="359659" cy="690546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6760267" y="2520249"/>
              <a:ext cx="277244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gradFill flip="none" rotWithShape="1">
                    <a:gsLst>
                      <a:gs pos="0">
                        <a:srgbClr val="FF0000"/>
                      </a:gs>
                      <a:gs pos="94000">
                        <a:srgbClr val="400809"/>
                      </a:gs>
                    </a:gsLst>
                    <a:lin ang="16200000" scaled="1"/>
                    <a:tileRect/>
                  </a:gra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元宵节历史发展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338955" y="2421119"/>
              <a:ext cx="318713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2</a:t>
              </a:r>
              <a:endParaRPr lang="zh-CN" altLang="en-US" sz="20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56166" y="4060397"/>
            <a:ext cx="3428947" cy="560795"/>
            <a:chOff x="6103766" y="2421119"/>
            <a:chExt cx="3428947" cy="560795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193478">
              <a:off x="6269209" y="2316848"/>
              <a:ext cx="359659" cy="690546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6760267" y="2520249"/>
              <a:ext cx="277244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gradFill flip="none" rotWithShape="1">
                    <a:gsLst>
                      <a:gs pos="0">
                        <a:srgbClr val="FF0000"/>
                      </a:gs>
                      <a:gs pos="94000">
                        <a:srgbClr val="400809"/>
                      </a:gs>
                    </a:gsLst>
                    <a:lin ang="16200000" scaled="1"/>
                    <a:tileRect/>
                  </a:gra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元宵节民间习俗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338955" y="2421119"/>
              <a:ext cx="318713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3</a:t>
              </a:r>
              <a:endParaRPr lang="zh-CN" altLang="en-US" sz="20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109403" y="4899651"/>
            <a:ext cx="3428947" cy="560795"/>
            <a:chOff x="6103766" y="2421119"/>
            <a:chExt cx="3428947" cy="560795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193478">
              <a:off x="6269209" y="2316848"/>
              <a:ext cx="359659" cy="690546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6760267" y="2520249"/>
              <a:ext cx="277244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gradFill flip="none" rotWithShape="1">
                    <a:gsLst>
                      <a:gs pos="0">
                        <a:srgbClr val="FF0000"/>
                      </a:gs>
                      <a:gs pos="94000">
                        <a:srgbClr val="400809"/>
                      </a:gs>
                    </a:gsLst>
                    <a:lin ang="16200000" scaled="1"/>
                    <a:tileRect/>
                  </a:gra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元宵节节日意义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6338955" y="2421119"/>
              <a:ext cx="318713" cy="40011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4</a:t>
              </a:r>
              <a:endParaRPr lang="zh-CN" altLang="en-US" sz="2000" dirty="0">
                <a:solidFill>
                  <a:schemeClr val="bg1"/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4709777" y="760621"/>
            <a:ext cx="2772446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46786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元宵节民间习俗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096000" y="4334679"/>
            <a:ext cx="4321735" cy="13726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“走百病”，也叫游百病，散百病，烤百病，走桥等，是一种消灾祈健康的活动。元宵节夜妇女相约出游，结伴而行，见桥必过，认为这样能祛病延年。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3337" y="1966996"/>
            <a:ext cx="3565973" cy="3565973"/>
          </a:xfrm>
          <a:prstGeom prst="ellipse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72689" y="1989981"/>
            <a:ext cx="2848117" cy="17444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矩形 11"/>
          <p:cNvSpPr/>
          <p:nvPr/>
        </p:nvSpPr>
        <p:spPr>
          <a:xfrm>
            <a:off x="5903174" y="3611888"/>
            <a:ext cx="2129865" cy="672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【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走百病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】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392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54400" y="4618143"/>
            <a:ext cx="5283200" cy="1290578"/>
            <a:chOff x="3454400" y="4618143"/>
            <a:chExt cx="5283200" cy="1290578"/>
          </a:xfrm>
        </p:grpSpPr>
        <p:sp>
          <p:nvSpPr>
            <p:cNvPr id="16" name="矩形 15"/>
            <p:cNvSpPr/>
            <p:nvPr/>
          </p:nvSpPr>
          <p:spPr>
            <a:xfrm>
              <a:off x="3581400" y="4618143"/>
              <a:ext cx="5029200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5400" dirty="0">
                  <a:gradFill flip="none" rotWithShape="1">
                    <a:gsLst>
                      <a:gs pos="0">
                        <a:srgbClr val="FF0000"/>
                      </a:gs>
                      <a:gs pos="94000">
                        <a:srgbClr val="400809"/>
                      </a:gs>
                    </a:gsLst>
                    <a:lin ang="16200000" scaled="1"/>
                    <a:tileRect/>
                  </a:gra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元宵节节日意义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454400" y="5465523"/>
              <a:ext cx="528320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42921" cy="35560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0640958" y="-1"/>
            <a:ext cx="743059" cy="4833359"/>
            <a:chOff x="10640958" y="-1"/>
            <a:chExt cx="743059" cy="4833359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40958" y="-1"/>
              <a:ext cx="743059" cy="4833359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10761724" y="2044643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喜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0761724" y="2759018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迎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0761724" y="3498850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0761724" y="4222211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宵</a:t>
              </a: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5760" y="613589"/>
            <a:ext cx="4520479" cy="388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95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元宵节节日意义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98064" y="2506816"/>
            <a:ext cx="5528335" cy="16927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中国传统节日习俗适应了中国社会广大民众在物质、精神、伦理和审美等方面的综合需要。在物质生活层面，中国的传统节日具有许多不同节日独特的食品。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元宵佳节，全家人在一起吃汤圆，“汤圆”与“团圆”字音相近，象征着团团圆圆，和睦相处。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2785" y="2500200"/>
            <a:ext cx="2365368" cy="1591188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2785" y="4255520"/>
            <a:ext cx="2365368" cy="1576912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CCBEC4-BDFB-4D7A-A9F4-FDF2DB7EBC2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516" y="4255520"/>
            <a:ext cx="2484510" cy="1576912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72447" y="3562597"/>
            <a:ext cx="1756551" cy="313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矩形 15"/>
          <p:cNvSpPr/>
          <p:nvPr/>
        </p:nvSpPr>
        <p:spPr>
          <a:xfrm>
            <a:off x="1575128" y="1765972"/>
            <a:ext cx="2294139" cy="73250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【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文化价值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】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36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元宵节节日意义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98064" y="2458982"/>
            <a:ext cx="8842935" cy="10525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如今，随着时代发展，今天的元宵节正从家庭走向社会。不论元宵、彩灯、烟花如何变化出新，这些元宵节延续的古老传统风俗依然没变。这些传统文化的元素，它始终是人们心中割舍不断的情愫。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6436" y="3443648"/>
            <a:ext cx="4197059" cy="2360052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5007" y="3443648"/>
            <a:ext cx="4190592" cy="2360052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2" name="矩形 11"/>
          <p:cNvSpPr/>
          <p:nvPr/>
        </p:nvSpPr>
        <p:spPr>
          <a:xfrm>
            <a:off x="1575128" y="1765972"/>
            <a:ext cx="2277205" cy="73250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【</a:t>
            </a:r>
            <a:r>
              <a:rPr lang="zh-CN" altLang="en-US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历史价值</a:t>
            </a: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】</a:t>
            </a:r>
            <a:endParaRPr lang="zh-CN" altLang="en-US" sz="3200" dirty="0">
              <a:solidFill>
                <a:schemeClr val="accent1">
                  <a:lumMod val="50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458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832102" y="5272345"/>
            <a:ext cx="6527798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400" dirty="0">
                <a:gradFill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</a:gra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演示完</a:t>
            </a:r>
            <a:r>
              <a:rPr lang="zh-CN" altLang="en-US" sz="5400" dirty="0" smtClean="0">
                <a:gradFill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</a:gra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毕</a:t>
            </a:r>
            <a:r>
              <a:rPr lang="en-US" altLang="zh-CN" sz="5400" dirty="0">
                <a:gradFill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</a:gra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 </a:t>
            </a:r>
            <a:r>
              <a:rPr lang="zh-CN" altLang="en-US" sz="5400" dirty="0" smtClean="0">
                <a:gradFill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</a:gra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感</a:t>
            </a:r>
            <a:r>
              <a:rPr lang="zh-CN" altLang="en-US" sz="5400" dirty="0">
                <a:gradFill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</a:gradFill>
                <a:latin typeface="华文中宋" panose="02010600040101010101" pitchFamily="2" charset="-122"/>
                <a:ea typeface="华文中宋" panose="02010600040101010101" pitchFamily="2" charset="-122"/>
                <a:sym typeface="inpin heiti" panose="00000500000000000000" pitchFamily="2" charset="-122"/>
              </a:rPr>
              <a:t>谢观看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42921" cy="3556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357" y="4164555"/>
            <a:ext cx="1346443" cy="67322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953" y="986826"/>
            <a:ext cx="2187017" cy="156936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4879" y="1847709"/>
            <a:ext cx="628489" cy="527219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0640958" y="-1"/>
            <a:ext cx="743059" cy="4833359"/>
            <a:chOff x="10640958" y="-1"/>
            <a:chExt cx="743059" cy="4833359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40958" y="-1"/>
              <a:ext cx="743059" cy="4833359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10761724" y="2044643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喜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10761724" y="2759018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迎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10761724" y="3498850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0761724" y="4222211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宵</a:t>
              </a: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44"/>
          <a:stretch/>
        </p:blipFill>
        <p:spPr>
          <a:xfrm>
            <a:off x="1784349" y="568262"/>
            <a:ext cx="8623300" cy="477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4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967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42921" cy="3556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0640958" y="-1"/>
            <a:ext cx="743059" cy="4833359"/>
            <a:chOff x="10640958" y="-1"/>
            <a:chExt cx="743059" cy="483335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40958" y="-1"/>
              <a:ext cx="743059" cy="4833359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10761724" y="2044643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喜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0761724" y="2759018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迎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10761724" y="3498850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0761724" y="4222211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宵</a:t>
              </a: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5760" y="613589"/>
            <a:ext cx="4520479" cy="388703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54400" y="4618143"/>
            <a:ext cx="5283200" cy="1290578"/>
            <a:chOff x="3454400" y="4618143"/>
            <a:chExt cx="5283200" cy="1290578"/>
          </a:xfrm>
        </p:grpSpPr>
        <p:sp>
          <p:nvSpPr>
            <p:cNvPr id="16" name="矩形 15"/>
            <p:cNvSpPr/>
            <p:nvPr/>
          </p:nvSpPr>
          <p:spPr>
            <a:xfrm>
              <a:off x="3581400" y="4618143"/>
              <a:ext cx="5029200" cy="9233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sz="5400" dirty="0">
                  <a:gradFill flip="none" rotWithShape="1">
                    <a:gsLst>
                      <a:gs pos="0">
                        <a:srgbClr val="FF0000"/>
                      </a:gs>
                      <a:gs pos="94000">
                        <a:srgbClr val="400809"/>
                      </a:gs>
                    </a:gsLst>
                    <a:lin ang="16200000" scaled="1"/>
                    <a:tileRect/>
                  </a:gra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元宵节节日起源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454400" y="5465523"/>
              <a:ext cx="528320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The user can demonstrate on a projector or computer, or print the presentation and make it into a film to be used in a wider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773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元宵节节日起源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129014" y="2331977"/>
            <a:ext cx="1785104" cy="3223534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农历正月十五是元宵节。又称上元节、元夜、灯节。相传，汉文帝（前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179—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157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年）为庆祝周勃于正月十五勘平诸吕之乱，每逢此夜，必出宫游玩，与民同乐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4233" y="2331976"/>
            <a:ext cx="3223534" cy="3223534"/>
          </a:xfrm>
          <a:prstGeom prst="ellipse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8277883" y="2331977"/>
            <a:ext cx="2105192" cy="3223534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在古代，夜同宵，正月又称元月，汉文帝就将正月十五定为元宵节，这一夜就叫元宵。当随着社会和时代的变迁，元宵节的风俗习惯早已有了较大的变化，但至今仍是中国民间传统节日。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·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85214" y="5248893"/>
            <a:ext cx="2509229" cy="139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6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1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元宵节节日起源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663907" y="2327564"/>
            <a:ext cx="3918857" cy="2923598"/>
            <a:chOff x="1663907" y="2327564"/>
            <a:chExt cx="3918857" cy="2923598"/>
          </a:xfrm>
        </p:grpSpPr>
        <p:sp>
          <p:nvSpPr>
            <p:cNvPr id="3" name="矩形 2"/>
            <p:cNvSpPr/>
            <p:nvPr/>
          </p:nvSpPr>
          <p:spPr>
            <a:xfrm>
              <a:off x="1663907" y="2327564"/>
              <a:ext cx="3918857" cy="292359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064765" y="2509072"/>
              <a:ext cx="3065455" cy="2560582"/>
            </a:xfrm>
            <a:prstGeom prst="rect">
              <a:avLst/>
            </a:prstGeom>
          </p:spPr>
          <p:txBody>
            <a:bodyPr vert="eaVert"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元宵节是中国的传统节日，早在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2000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多年前的西汉时期就有了。据资料与民俗传说，正月十五在西汉已经受到重视，汉武帝正月上辛夜在甘泉宫祭祀“太一”的活动，（太一：主宰宇宙一切的神），被后人视作正月十五祭祀天神的先声。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911" y="2327564"/>
            <a:ext cx="5120136" cy="2923598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grpSp>
        <p:nvGrpSpPr>
          <p:cNvPr id="11" name="组合 10"/>
          <p:cNvGrpSpPr/>
          <p:nvPr/>
        </p:nvGrpSpPr>
        <p:grpSpPr>
          <a:xfrm>
            <a:off x="238855" y="3496050"/>
            <a:ext cx="1425052" cy="3148027"/>
            <a:chOff x="1226867" y="1684814"/>
            <a:chExt cx="2289315" cy="505723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6867" y="1684814"/>
              <a:ext cx="1977044" cy="505675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8415" y="3515646"/>
              <a:ext cx="2277767" cy="32264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366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元宵节节日起源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795899" y="2275399"/>
            <a:ext cx="3065455" cy="2893100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，原意为“上元节的晚上”，因正月十五“上元节”主要活动是晚上的吃汤圆赏月，后来节日名称演化为“元宵节”。元宵之夜，大街小巷张灯结彩，人们赏灯，猜灯谜，吃元宵，将从除夕开始延续的庆祝活动推向又一个高潮，成为世代相沿的习俗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5304" y="2271198"/>
            <a:ext cx="4575448" cy="290150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13" name="组合 12"/>
          <p:cNvGrpSpPr/>
          <p:nvPr/>
        </p:nvGrpSpPr>
        <p:grpSpPr>
          <a:xfrm>
            <a:off x="180011" y="3895106"/>
            <a:ext cx="11988238" cy="2874827"/>
            <a:chOff x="180011" y="3895106"/>
            <a:chExt cx="11988238" cy="2874827"/>
          </a:xfrm>
        </p:grpSpPr>
        <p:grpSp>
          <p:nvGrpSpPr>
            <p:cNvPr id="4" name="组合 3"/>
            <p:cNvGrpSpPr/>
            <p:nvPr/>
          </p:nvGrpSpPr>
          <p:grpSpPr>
            <a:xfrm flipH="1">
              <a:off x="9735655" y="3895106"/>
              <a:ext cx="2432594" cy="2874827"/>
              <a:chOff x="832750" y="2469364"/>
              <a:chExt cx="3278521" cy="3874539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2750" y="2469364"/>
                <a:ext cx="2599948" cy="38745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13658" y="3873252"/>
                <a:ext cx="997613" cy="2460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80011" y="5475966"/>
              <a:ext cx="11837818" cy="1165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8191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元宵节节日起源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86189" y="4959389"/>
            <a:ext cx="8842935" cy="13726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元宵燃灯的习俗起源于道教的“三元说”；</a:t>
            </a: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上元，含有新的一年第一次月圆之夜的意思。上元节的由来，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岁时杂记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》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记载说，这是因循道教的陈规。道教曾把一年中的正月十五称为上元节，七月十五为中元节，十月十五为下元节，合称“三元”。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BD27A5-3778-4BB4-8C6F-2E4194EE2EE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698" y="1786492"/>
            <a:ext cx="5193916" cy="2923726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932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6="http://schemas.microsoft.com/office/drawing/2014/main"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165599" cy="25351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32714" y="190500"/>
            <a:ext cx="2133919" cy="23700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12665" y="629555"/>
            <a:ext cx="376667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元宵节节日起源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400" y="973973"/>
            <a:ext cx="677079" cy="338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98064" y="2122654"/>
            <a:ext cx="8842935" cy="13726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元宵节是中国自古的传统节日，元宵赏灯始于上古民众在乡间田野持火把驱赶虫兽，希望减轻虫害，祈祷获得好收成。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inpin heiti" panose="00000500000000000000" pitchFamily="2" charset="-122"/>
              <a:ea typeface="inpin heiti" panose="00000500000000000000" pitchFamily="2" charset="-122"/>
              <a:sym typeface="inpin heiti" panose="00000500000000000000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直到今天，中国西南一些地区的人们还在正月十五用芦柴或树枝做成火把，成群结队高举火把在田头或晒谷场跳舞。隋、唐、宋以来，更是盛极一时。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076" y="3472898"/>
            <a:ext cx="2916601" cy="2127145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714" y="3472900"/>
            <a:ext cx="3290326" cy="2127144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0730" y="3484157"/>
            <a:ext cx="3271267" cy="2182403"/>
          </a:xfrm>
          <a:prstGeom prst="rect">
            <a:avLst/>
          </a:prstGeom>
          <a:ln w="31750">
            <a:solidFill>
              <a:schemeClr val="bg1"/>
            </a:solidFill>
          </a:ln>
          <a:effectLst>
            <a:outerShdw blurRad="215900" dist="38100" dir="2700000" algn="tl" rotWithShape="0">
              <a:prstClr val="black">
                <a:alpha val="27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684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3581400" y="4618143"/>
            <a:ext cx="502920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5400" dirty="0">
                <a:gradFill flip="none" rotWithShape="1">
                  <a:gsLst>
                    <a:gs pos="0">
                      <a:srgbClr val="FF0000"/>
                    </a:gs>
                    <a:gs pos="94000">
                      <a:srgbClr val="400809"/>
                    </a:gs>
                  </a:gsLst>
                  <a:lin ang="16200000" scaled="1"/>
                  <a:tileRect/>
                </a:gra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元宵节历史发展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454400" y="5465523"/>
            <a:ext cx="5283200" cy="4431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inpin heiti" panose="00000500000000000000" pitchFamily="2" charset="-122"/>
                <a:ea typeface="inpin heiti" panose="00000500000000000000" pitchFamily="2" charset="-122"/>
                <a:sym typeface="inpin heiti" panose="00000500000000000000" pitchFamily="2" charset="-122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842921" cy="35560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0640958" y="-1"/>
            <a:ext cx="743059" cy="4833359"/>
            <a:chOff x="10640958" y="-1"/>
            <a:chExt cx="743059" cy="4833359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40958" y="-1"/>
              <a:ext cx="743059" cy="4833359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10761724" y="2044643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喜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0761724" y="2759018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迎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0761724" y="3498850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元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0761724" y="4222211"/>
              <a:ext cx="482476" cy="46166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npin heiti" panose="00000500000000000000" pitchFamily="2" charset="-122"/>
                  <a:ea typeface="inpin heiti" panose="00000500000000000000" pitchFamily="2" charset="-122"/>
                  <a:sym typeface="inpin heiti" panose="00000500000000000000" pitchFamily="2" charset="-122"/>
                </a:rPr>
                <a:t>宵</a:t>
              </a: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5760" y="613589"/>
            <a:ext cx="4520479" cy="3887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1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:a14="http://schemas.microsoft.com/office/drawing/2010/main"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SCORM_RATE_SLIDES" val="0"/>
  <p:tag name="ISPRING_SCORM_RATE_QUIZZES" val="0"/>
  <p:tag name="ISPRING_SCORM_PASSING_SCORE" val="0.000000"/>
  <p:tag name="ISPRING_ULTRA_SCORM_COURSE_ID" val="27FF6D8F-3B1C-46D7-B068-86AA4286840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G:\第十三批\538685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491</TotalTime>
  <Words>1492</Words>
  <Application>Microsoft Office PowerPoint</Application>
  <PresentationFormat>宽屏</PresentationFormat>
  <Paragraphs>124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inpin heiti</vt:lpstr>
      <vt:lpstr>Meiryo</vt:lpstr>
      <vt:lpstr>等线</vt:lpstr>
      <vt:lpstr>华文中宋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dc:description/>
  <cp:lastModifiedBy>kan</cp:lastModifiedBy>
  <cp:revision>84</cp:revision>
  <dcterms:created xsi:type="dcterms:W3CDTF">2017-08-18T03:02:00Z</dcterms:created>
  <dcterms:modified xsi:type="dcterms:W3CDTF">2021-02-18T15:43:35Z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