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62" r:id="rId3"/>
  </p:sldMasterIdLst>
  <p:notesMasterIdLst>
    <p:notesMasterId r:id="rId31"/>
  </p:notesMasterIdLst>
  <p:sldIdLst>
    <p:sldId id="262" r:id="rId4"/>
    <p:sldId id="260" r:id="rId5"/>
    <p:sldId id="261" r:id="rId6"/>
    <p:sldId id="267" r:id="rId7"/>
    <p:sldId id="270" r:id="rId8"/>
    <p:sldId id="268" r:id="rId9"/>
    <p:sldId id="269" r:id="rId10"/>
    <p:sldId id="273" r:id="rId11"/>
    <p:sldId id="272" r:id="rId12"/>
    <p:sldId id="263" r:id="rId13"/>
    <p:sldId id="271" r:id="rId14"/>
    <p:sldId id="274" r:id="rId15"/>
    <p:sldId id="275" r:id="rId16"/>
    <p:sldId id="276" r:id="rId17"/>
    <p:sldId id="277" r:id="rId18"/>
    <p:sldId id="265" r:id="rId19"/>
    <p:sldId id="278" r:id="rId20"/>
    <p:sldId id="284" r:id="rId21"/>
    <p:sldId id="279" r:id="rId22"/>
    <p:sldId id="264" r:id="rId23"/>
    <p:sldId id="280" r:id="rId24"/>
    <p:sldId id="281" r:id="rId25"/>
    <p:sldId id="282" r:id="rId26"/>
    <p:sldId id="283" r:id="rId27"/>
    <p:sldId id="266" r:id="rId28"/>
    <p:sldId id="286" r:id="rId29"/>
    <p:sldId id="285" r:id="rId30"/>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7F4D"/>
    <a:srgbClr val="AAEFFF"/>
    <a:srgbClr val="D50F57"/>
    <a:srgbClr val="CE2663"/>
    <a:srgbClr val="008248"/>
    <a:srgbClr val="70C5C2"/>
    <a:srgbClr val="D30F57"/>
    <a:srgbClr val="E6CCE4"/>
    <a:srgbClr val="D60E57"/>
    <a:srgbClr val="6D79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33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DADFA-68D1-489A-AAD0-D20A08EA2DD4}" type="datetimeFigureOut">
              <a:rPr lang="zh-CN" altLang="en-US" smtClean="0"/>
              <a:t>2018/6/27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9F3D5-09D9-4DEE-A550-66AA49E55492}" type="slidenum">
              <a:rPr lang="zh-CN" altLang="en-US" smtClean="0"/>
              <a:t>‹#›</a:t>
            </a:fld>
            <a:endParaRPr lang="zh-CN" altLang="en-US"/>
          </a:p>
        </p:txBody>
      </p:sp>
    </p:spTree>
    <p:extLst>
      <p:ext uri="{BB962C8B-B14F-4D97-AF65-F5344CB8AC3E}">
        <p14:creationId xmlns:p14="http://schemas.microsoft.com/office/powerpoint/2010/main" val="385842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a:t>
            </a:fld>
            <a:endParaRPr lang="zh-CN" altLang="en-US"/>
          </a:p>
        </p:txBody>
      </p:sp>
    </p:spTree>
    <p:extLst>
      <p:ext uri="{BB962C8B-B14F-4D97-AF65-F5344CB8AC3E}">
        <p14:creationId xmlns:p14="http://schemas.microsoft.com/office/powerpoint/2010/main" val="3697881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10</a:t>
            </a:fld>
            <a:endParaRPr lang="zh-CN" altLang="en-US"/>
          </a:p>
        </p:txBody>
      </p:sp>
    </p:spTree>
    <p:extLst>
      <p:ext uri="{BB962C8B-B14F-4D97-AF65-F5344CB8AC3E}">
        <p14:creationId xmlns:p14="http://schemas.microsoft.com/office/powerpoint/2010/main" val="1149613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11</a:t>
            </a:fld>
            <a:endParaRPr lang="zh-CN" altLang="en-US"/>
          </a:p>
        </p:txBody>
      </p:sp>
    </p:spTree>
    <p:extLst>
      <p:ext uri="{BB962C8B-B14F-4D97-AF65-F5344CB8AC3E}">
        <p14:creationId xmlns:p14="http://schemas.microsoft.com/office/powerpoint/2010/main" val="3448734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12</a:t>
            </a:fld>
            <a:endParaRPr lang="zh-CN" altLang="en-US"/>
          </a:p>
        </p:txBody>
      </p:sp>
    </p:spTree>
    <p:extLst>
      <p:ext uri="{BB962C8B-B14F-4D97-AF65-F5344CB8AC3E}">
        <p14:creationId xmlns:p14="http://schemas.microsoft.com/office/powerpoint/2010/main" val="1496831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13</a:t>
            </a:fld>
            <a:endParaRPr lang="zh-CN" altLang="en-US"/>
          </a:p>
        </p:txBody>
      </p:sp>
    </p:spTree>
    <p:extLst>
      <p:ext uri="{BB962C8B-B14F-4D97-AF65-F5344CB8AC3E}">
        <p14:creationId xmlns:p14="http://schemas.microsoft.com/office/powerpoint/2010/main" val="1469794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14</a:t>
            </a:fld>
            <a:endParaRPr lang="zh-CN" altLang="en-US"/>
          </a:p>
        </p:txBody>
      </p:sp>
    </p:spTree>
    <p:extLst>
      <p:ext uri="{BB962C8B-B14F-4D97-AF65-F5344CB8AC3E}">
        <p14:creationId xmlns:p14="http://schemas.microsoft.com/office/powerpoint/2010/main" val="1428253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15</a:t>
            </a:fld>
            <a:endParaRPr lang="zh-CN" altLang="en-US"/>
          </a:p>
        </p:txBody>
      </p:sp>
    </p:spTree>
    <p:extLst>
      <p:ext uri="{BB962C8B-B14F-4D97-AF65-F5344CB8AC3E}">
        <p14:creationId xmlns:p14="http://schemas.microsoft.com/office/powerpoint/2010/main" val="609396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16</a:t>
            </a:fld>
            <a:endParaRPr lang="zh-CN" altLang="en-US"/>
          </a:p>
        </p:txBody>
      </p:sp>
    </p:spTree>
    <p:extLst>
      <p:ext uri="{BB962C8B-B14F-4D97-AF65-F5344CB8AC3E}">
        <p14:creationId xmlns:p14="http://schemas.microsoft.com/office/powerpoint/2010/main" val="1566486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17</a:t>
            </a:fld>
            <a:endParaRPr lang="zh-CN" altLang="en-US"/>
          </a:p>
        </p:txBody>
      </p:sp>
    </p:spTree>
    <p:extLst>
      <p:ext uri="{BB962C8B-B14F-4D97-AF65-F5344CB8AC3E}">
        <p14:creationId xmlns:p14="http://schemas.microsoft.com/office/powerpoint/2010/main" val="2902603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18</a:t>
            </a:fld>
            <a:endParaRPr lang="zh-CN" altLang="en-US"/>
          </a:p>
        </p:txBody>
      </p:sp>
    </p:spTree>
    <p:extLst>
      <p:ext uri="{BB962C8B-B14F-4D97-AF65-F5344CB8AC3E}">
        <p14:creationId xmlns:p14="http://schemas.microsoft.com/office/powerpoint/2010/main" val="2157425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19</a:t>
            </a:fld>
            <a:endParaRPr lang="zh-CN" altLang="en-US"/>
          </a:p>
        </p:txBody>
      </p:sp>
    </p:spTree>
    <p:extLst>
      <p:ext uri="{BB962C8B-B14F-4D97-AF65-F5344CB8AC3E}">
        <p14:creationId xmlns:p14="http://schemas.microsoft.com/office/powerpoint/2010/main" val="3606259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a:t>
            </a:fld>
            <a:endParaRPr lang="zh-CN" altLang="en-US"/>
          </a:p>
        </p:txBody>
      </p:sp>
    </p:spTree>
    <p:extLst>
      <p:ext uri="{BB962C8B-B14F-4D97-AF65-F5344CB8AC3E}">
        <p14:creationId xmlns:p14="http://schemas.microsoft.com/office/powerpoint/2010/main" val="3168478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20</a:t>
            </a:fld>
            <a:endParaRPr lang="zh-CN" altLang="en-US"/>
          </a:p>
        </p:txBody>
      </p:sp>
    </p:spTree>
    <p:extLst>
      <p:ext uri="{BB962C8B-B14F-4D97-AF65-F5344CB8AC3E}">
        <p14:creationId xmlns:p14="http://schemas.microsoft.com/office/powerpoint/2010/main" val="2221121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21</a:t>
            </a:fld>
            <a:endParaRPr lang="zh-CN" altLang="en-US"/>
          </a:p>
        </p:txBody>
      </p:sp>
    </p:spTree>
    <p:extLst>
      <p:ext uri="{BB962C8B-B14F-4D97-AF65-F5344CB8AC3E}">
        <p14:creationId xmlns:p14="http://schemas.microsoft.com/office/powerpoint/2010/main" val="1954987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22</a:t>
            </a:fld>
            <a:endParaRPr lang="zh-CN" altLang="en-US"/>
          </a:p>
        </p:txBody>
      </p:sp>
    </p:spTree>
    <p:extLst>
      <p:ext uri="{BB962C8B-B14F-4D97-AF65-F5344CB8AC3E}">
        <p14:creationId xmlns:p14="http://schemas.microsoft.com/office/powerpoint/2010/main" val="1805590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23</a:t>
            </a:fld>
            <a:endParaRPr lang="zh-CN" altLang="en-US"/>
          </a:p>
        </p:txBody>
      </p:sp>
    </p:spTree>
    <p:extLst>
      <p:ext uri="{BB962C8B-B14F-4D97-AF65-F5344CB8AC3E}">
        <p14:creationId xmlns:p14="http://schemas.microsoft.com/office/powerpoint/2010/main" val="2132326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24</a:t>
            </a:fld>
            <a:endParaRPr lang="zh-CN" altLang="en-US"/>
          </a:p>
        </p:txBody>
      </p:sp>
    </p:spTree>
    <p:extLst>
      <p:ext uri="{BB962C8B-B14F-4D97-AF65-F5344CB8AC3E}">
        <p14:creationId xmlns:p14="http://schemas.microsoft.com/office/powerpoint/2010/main" val="4002267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25</a:t>
            </a:fld>
            <a:endParaRPr lang="zh-CN" altLang="en-US"/>
          </a:p>
        </p:txBody>
      </p:sp>
    </p:spTree>
    <p:extLst>
      <p:ext uri="{BB962C8B-B14F-4D97-AF65-F5344CB8AC3E}">
        <p14:creationId xmlns:p14="http://schemas.microsoft.com/office/powerpoint/2010/main" val="1646547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4789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3</a:t>
            </a:fld>
            <a:endParaRPr lang="zh-CN" altLang="en-US"/>
          </a:p>
        </p:txBody>
      </p:sp>
    </p:spTree>
    <p:extLst>
      <p:ext uri="{BB962C8B-B14F-4D97-AF65-F5344CB8AC3E}">
        <p14:creationId xmlns:p14="http://schemas.microsoft.com/office/powerpoint/2010/main" val="1778907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4</a:t>
            </a:fld>
            <a:endParaRPr lang="zh-CN" altLang="en-US"/>
          </a:p>
        </p:txBody>
      </p:sp>
    </p:spTree>
    <p:extLst>
      <p:ext uri="{BB962C8B-B14F-4D97-AF65-F5344CB8AC3E}">
        <p14:creationId xmlns:p14="http://schemas.microsoft.com/office/powerpoint/2010/main" val="2792492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5</a:t>
            </a:fld>
            <a:endParaRPr lang="zh-CN" altLang="en-US"/>
          </a:p>
        </p:txBody>
      </p:sp>
    </p:spTree>
    <p:extLst>
      <p:ext uri="{BB962C8B-B14F-4D97-AF65-F5344CB8AC3E}">
        <p14:creationId xmlns:p14="http://schemas.microsoft.com/office/powerpoint/2010/main" val="321985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6</a:t>
            </a:fld>
            <a:endParaRPr lang="zh-CN" altLang="en-US"/>
          </a:p>
        </p:txBody>
      </p:sp>
    </p:spTree>
    <p:extLst>
      <p:ext uri="{BB962C8B-B14F-4D97-AF65-F5344CB8AC3E}">
        <p14:creationId xmlns:p14="http://schemas.microsoft.com/office/powerpoint/2010/main" val="2180479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7</a:t>
            </a:fld>
            <a:endParaRPr lang="zh-CN" altLang="en-US"/>
          </a:p>
        </p:txBody>
      </p:sp>
    </p:spTree>
    <p:extLst>
      <p:ext uri="{BB962C8B-B14F-4D97-AF65-F5344CB8AC3E}">
        <p14:creationId xmlns:p14="http://schemas.microsoft.com/office/powerpoint/2010/main" val="3880755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8</a:t>
            </a:fld>
            <a:endParaRPr lang="zh-CN" altLang="en-US"/>
          </a:p>
        </p:txBody>
      </p:sp>
    </p:spTree>
    <p:extLst>
      <p:ext uri="{BB962C8B-B14F-4D97-AF65-F5344CB8AC3E}">
        <p14:creationId xmlns:p14="http://schemas.microsoft.com/office/powerpoint/2010/main" val="2967556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C9F3D5-09D9-4DEE-A550-66AA49E55492}" type="slidenum">
              <a:rPr lang="zh-CN" altLang="en-US" smtClean="0"/>
              <a:t>9</a:t>
            </a:fld>
            <a:endParaRPr lang="zh-CN" altLang="en-US"/>
          </a:p>
        </p:txBody>
      </p:sp>
    </p:spTree>
    <p:extLst>
      <p:ext uri="{BB962C8B-B14F-4D97-AF65-F5344CB8AC3E}">
        <p14:creationId xmlns:p14="http://schemas.microsoft.com/office/powerpoint/2010/main" val="25929488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E513E0E-18FC-47DA-A2FC-D0EB4C859A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6" name="图片 5">
            <a:extLst>
              <a:ext uri="{FF2B5EF4-FFF2-40B4-BE49-F238E27FC236}">
                <a16:creationId xmlns:a16="http://schemas.microsoft.com/office/drawing/2014/main" xmlns="" id="{1310DEE4-C6F3-425E-9EAA-E577619A7F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451" y="76200"/>
            <a:ext cx="1143000" cy="1143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800">
        <p:push dir="u"/>
      </p:transition>
    </mc:Choice>
    <mc:Fallback xmlns="">
      <p:transition spd="slow" advTm="28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4980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434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0416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9735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9289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4794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31390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5728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839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2590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1569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5223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5129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908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209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1765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62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1496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040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52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8819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67162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Tm="2800">
        <p:push dir="u"/>
      </p:transition>
    </mc:Choice>
    <mc:Fallback xmlns="">
      <p:transition spd="slow" advTm="28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98297391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1DAEDD4-642A-46B3-9FB2-A65B34D35797}" type="datetimeFigureOut">
              <a:rPr lang="zh-CN" altLang="en-US" smtClean="0">
                <a:solidFill>
                  <a:prstClr val="black">
                    <a:tint val="75000"/>
                  </a:prstClr>
                </a:solidFill>
              </a:rPr>
              <a:pPr defTabSz="914400"/>
              <a:t>2018/6/27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B0B5773-CCB3-4323-998A-8607E0AC9EF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47386472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38DFD59-CB43-45CE-8EB9-D02B8E937588}"/>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3" name="图片 2">
            <a:extLst>
              <a:ext uri="{FF2B5EF4-FFF2-40B4-BE49-F238E27FC236}">
                <a16:creationId xmlns:a16="http://schemas.microsoft.com/office/drawing/2014/main" xmlns="" id="{65322B19-5AB3-4927-9800-BA3A98163C5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sp>
        <p:nvSpPr>
          <p:cNvPr id="5" name="矩形 4">
            <a:extLst>
              <a:ext uri="{FF2B5EF4-FFF2-40B4-BE49-F238E27FC236}">
                <a16:creationId xmlns:a16="http://schemas.microsoft.com/office/drawing/2014/main" xmlns="" id="{50EB0E24-FBD6-4F22-966A-FE3C2678C459}"/>
              </a:ext>
            </a:extLst>
          </p:cNvPr>
          <p:cNvSpPr/>
          <p:nvPr/>
        </p:nvSpPr>
        <p:spPr>
          <a:xfrm>
            <a:off x="5133614" y="1850569"/>
            <a:ext cx="6593472" cy="2015936"/>
          </a:xfrm>
          <a:prstGeom prst="rect">
            <a:avLst/>
          </a:prstGeom>
          <a:effectLst>
            <a:outerShdw blurRad="63500" sx="102000" sy="102000" algn="ctr" rotWithShape="0">
              <a:prstClr val="black">
                <a:alpha val="40000"/>
              </a:prstClr>
            </a:outerShdw>
          </a:effectLst>
        </p:spPr>
        <p:txBody>
          <a:bodyPr wrap="none">
            <a:spAutoFit/>
          </a:bodyPr>
          <a:lstStyle/>
          <a:p>
            <a:r>
              <a:rPr lang="zh-CN" altLang="en-US" sz="12500" b="1" spc="1200" dirty="0">
                <a:solidFill>
                  <a:srgbClr val="017F4D"/>
                </a:solidFill>
                <a:latin typeface="庞门正道标题体" panose="02010600030101010101" pitchFamily="2" charset="-122"/>
                <a:ea typeface="庞门正道标题体" panose="02010600030101010101" pitchFamily="2" charset="-122"/>
              </a:rPr>
              <a:t>世界水日</a:t>
            </a:r>
          </a:p>
        </p:txBody>
      </p:sp>
      <p:sp>
        <p:nvSpPr>
          <p:cNvPr id="6" name="矩形 5">
            <a:extLst>
              <a:ext uri="{FF2B5EF4-FFF2-40B4-BE49-F238E27FC236}">
                <a16:creationId xmlns:a16="http://schemas.microsoft.com/office/drawing/2014/main" xmlns="" id="{DFECE77D-F3CB-4BA9-A406-D244F739CB99}"/>
              </a:ext>
            </a:extLst>
          </p:cNvPr>
          <p:cNvSpPr/>
          <p:nvPr/>
        </p:nvSpPr>
        <p:spPr>
          <a:xfrm>
            <a:off x="7449952" y="1455091"/>
            <a:ext cx="1729961" cy="461665"/>
          </a:xfrm>
          <a:prstGeom prst="rect">
            <a:avLst/>
          </a:prstGeom>
        </p:spPr>
        <p:txBody>
          <a:bodyPr wrap="none">
            <a:spAutoFit/>
          </a:bodyPr>
          <a:lstStyle/>
          <a:p>
            <a:r>
              <a:rPr lang="zh-CN" altLang="en-US" sz="2400" b="1" spc="600" dirty="0">
                <a:solidFill>
                  <a:schemeClr val="tx1">
                    <a:lumMod val="75000"/>
                    <a:lumOff val="25000"/>
                  </a:schemeClr>
                </a:solidFill>
                <a:latin typeface="幼圆" panose="02010509060101010101" pitchFamily="49" charset="-122"/>
                <a:ea typeface="幼圆" panose="02010509060101010101" pitchFamily="49" charset="-122"/>
              </a:rPr>
              <a:t>主题班会</a:t>
            </a:r>
          </a:p>
        </p:txBody>
      </p:sp>
      <p:sp>
        <p:nvSpPr>
          <p:cNvPr id="7" name="矩形 6">
            <a:extLst>
              <a:ext uri="{FF2B5EF4-FFF2-40B4-BE49-F238E27FC236}">
                <a16:creationId xmlns:a16="http://schemas.microsoft.com/office/drawing/2014/main" xmlns="" id="{76B2456F-5BD5-4EB4-BCCE-5A70A608A767}"/>
              </a:ext>
            </a:extLst>
          </p:cNvPr>
          <p:cNvSpPr/>
          <p:nvPr/>
        </p:nvSpPr>
        <p:spPr>
          <a:xfrm>
            <a:off x="5669017" y="4243357"/>
            <a:ext cx="5609228" cy="369332"/>
          </a:xfrm>
          <a:prstGeom prst="rect">
            <a:avLst/>
          </a:prstGeom>
        </p:spPr>
        <p:txBody>
          <a:bodyPr wrap="none">
            <a:spAutoFit/>
          </a:bodyPr>
          <a:lstStyle/>
          <a:p>
            <a:r>
              <a:rPr lang="zh-CN" altLang="en-US" spc="3000" dirty="0">
                <a:solidFill>
                  <a:schemeClr val="tx1">
                    <a:lumMod val="65000"/>
                    <a:lumOff val="35000"/>
                  </a:schemeClr>
                </a:solidFill>
                <a:latin typeface="幼圆" panose="02010509060101010101" pitchFamily="49" charset="-122"/>
                <a:ea typeface="幼圆" panose="02010509060101010101" pitchFamily="49" charset="-122"/>
              </a:rPr>
              <a:t>节约用水 保护水源</a:t>
            </a:r>
          </a:p>
        </p:txBody>
      </p:sp>
      <p:sp>
        <p:nvSpPr>
          <p:cNvPr id="8" name="矩形 7">
            <a:extLst>
              <a:ext uri="{FF2B5EF4-FFF2-40B4-BE49-F238E27FC236}">
                <a16:creationId xmlns:a16="http://schemas.microsoft.com/office/drawing/2014/main" xmlns="" id="{43E81898-C156-45B6-93E2-ED1A3E965A03}"/>
              </a:ext>
            </a:extLst>
          </p:cNvPr>
          <p:cNvSpPr/>
          <p:nvPr/>
        </p:nvSpPr>
        <p:spPr>
          <a:xfrm>
            <a:off x="6945286" y="3907264"/>
            <a:ext cx="2844048" cy="400110"/>
          </a:xfrm>
          <a:prstGeom prst="rect">
            <a:avLst/>
          </a:prstGeom>
        </p:spPr>
        <p:txBody>
          <a:bodyPr wrap="none">
            <a:spAutoFit/>
          </a:bodyPr>
          <a:lstStyle/>
          <a:p>
            <a:r>
              <a:rPr lang="en-US" altLang="zh-CN" sz="2000" spc="600" dirty="0">
                <a:solidFill>
                  <a:schemeClr val="tx1">
                    <a:lumMod val="65000"/>
                    <a:lumOff val="35000"/>
                  </a:schemeClr>
                </a:solidFill>
                <a:latin typeface="Agency FB" panose="020B0503020202020204" pitchFamily="34" charset="0"/>
              </a:rPr>
              <a:t>WORLD WATER DAY</a:t>
            </a:r>
            <a:endParaRPr lang="zh-CN" altLang="en-US" sz="2000" spc="600" dirty="0">
              <a:solidFill>
                <a:schemeClr val="tx1">
                  <a:lumMod val="65000"/>
                  <a:lumOff val="35000"/>
                </a:schemeClr>
              </a:solidFill>
              <a:latin typeface="Agency FB" panose="020B0503020202020204" pitchFamily="34" charset="0"/>
            </a:endParaRPr>
          </a:p>
        </p:txBody>
      </p:sp>
      <p:sp>
        <p:nvSpPr>
          <p:cNvPr id="9" name="文本框 8">
            <a:extLst>
              <a:ext uri="{FF2B5EF4-FFF2-40B4-BE49-F238E27FC236}">
                <a16:creationId xmlns:a16="http://schemas.microsoft.com/office/drawing/2014/main" xmlns="" id="{E66ECA1C-503C-4587-BD1D-E2AC7BC1D439}"/>
              </a:ext>
            </a:extLst>
          </p:cNvPr>
          <p:cNvSpPr txBox="1"/>
          <p:nvPr/>
        </p:nvSpPr>
        <p:spPr>
          <a:xfrm>
            <a:off x="7754523" y="4985940"/>
            <a:ext cx="1120820" cy="307777"/>
          </a:xfrm>
          <a:prstGeom prst="rect">
            <a:avLst/>
          </a:prstGeom>
          <a:noFill/>
          <a:ln>
            <a:solidFill>
              <a:srgbClr val="D30F57"/>
            </a:solidFill>
          </a:ln>
        </p:spPr>
        <p:txBody>
          <a:bodyPr wrap="none">
            <a:spAutoFit/>
          </a:bodyPr>
          <a:lstStyle>
            <a:defPPr>
              <a:defRPr lang="en-US"/>
            </a:defPPr>
            <a:lvl1pPr>
              <a:defRPr sz="2800" b="1" spc="600">
                <a:solidFill>
                  <a:srgbClr val="6D7979"/>
                </a:solidFill>
                <a:latin typeface="幼圆" panose="02010509060101010101" pitchFamily="49" charset="-122"/>
                <a:ea typeface="幼圆" panose="02010509060101010101" pitchFamily="49" charset="-122"/>
              </a:defRPr>
            </a:lvl1pPr>
          </a:lstStyle>
          <a:p>
            <a:r>
              <a:rPr lang="zh-CN" altLang="en-US" sz="1400" b="0" dirty="0">
                <a:solidFill>
                  <a:srgbClr val="D30F57"/>
                </a:solidFill>
              </a:rPr>
              <a:t>三年</a:t>
            </a:r>
            <a:r>
              <a:rPr lang="en-US" altLang="zh-CN" sz="1400" b="0" dirty="0">
                <a:solidFill>
                  <a:srgbClr val="D30F57"/>
                </a:solidFill>
              </a:rPr>
              <a:t>2</a:t>
            </a:r>
            <a:r>
              <a:rPr lang="zh-CN" altLang="en-US" sz="1400" b="0" dirty="0">
                <a:solidFill>
                  <a:srgbClr val="D30F57"/>
                </a:solidFill>
              </a:rPr>
              <a:t>班</a:t>
            </a:r>
          </a:p>
        </p:txBody>
      </p:sp>
      <p:pic>
        <p:nvPicPr>
          <p:cNvPr id="13" name="图片 12">
            <a:extLst>
              <a:ext uri="{FF2B5EF4-FFF2-40B4-BE49-F238E27FC236}">
                <a16:creationId xmlns:a16="http://schemas.microsoft.com/office/drawing/2014/main" xmlns="" id="{CD37DE33-2CC9-4B6F-9D81-421BCC56A975}"/>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12141" y="5478069"/>
            <a:ext cx="2005584" cy="1481328"/>
          </a:xfrm>
          <a:prstGeom prst="rect">
            <a:avLst/>
          </a:prstGeom>
        </p:spPr>
      </p:pic>
    </p:spTree>
    <p:extLst>
      <p:ext uri="{BB962C8B-B14F-4D97-AF65-F5344CB8AC3E}">
        <p14:creationId xmlns:p14="http://schemas.microsoft.com/office/powerpoint/2010/main" val="375061650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CF20599-4D83-46FC-96AC-E5FA36F37816}"/>
              </a:ext>
            </a:extLst>
          </p:cNvPr>
          <p:cNvGrpSpPr/>
          <p:nvPr/>
        </p:nvGrpSpPr>
        <p:grpSpPr>
          <a:xfrm>
            <a:off x="-350784" y="0"/>
            <a:ext cx="12542784" cy="6858000"/>
            <a:chOff x="-350784" y="0"/>
            <a:chExt cx="12542784" cy="6858000"/>
          </a:xfrm>
        </p:grpSpPr>
        <p:pic>
          <p:nvPicPr>
            <p:cNvPr id="7" name="图片 6">
              <a:extLst>
                <a:ext uri="{FF2B5EF4-FFF2-40B4-BE49-F238E27FC236}">
                  <a16:creationId xmlns:a16="http://schemas.microsoft.com/office/drawing/2014/main" xmlns="" id="{0497388C-8FBC-48F4-B186-1394C1A403AB}"/>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5DB0195B-94CE-4DBD-BC83-A84F83029AD5}"/>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grpSp>
      <p:sp>
        <p:nvSpPr>
          <p:cNvPr id="9" name="矩形 8">
            <a:extLst>
              <a:ext uri="{FF2B5EF4-FFF2-40B4-BE49-F238E27FC236}">
                <a16:creationId xmlns:a16="http://schemas.microsoft.com/office/drawing/2014/main" xmlns="" id="{D28BCFCC-99E0-40A1-9D25-DAA6DD6883D1}"/>
              </a:ext>
            </a:extLst>
          </p:cNvPr>
          <p:cNvSpPr/>
          <p:nvPr/>
        </p:nvSpPr>
        <p:spPr>
          <a:xfrm>
            <a:off x="5794924" y="3771900"/>
            <a:ext cx="5144357" cy="830997"/>
          </a:xfrm>
          <a:prstGeom prst="rect">
            <a:avLst/>
          </a:prstGeom>
          <a:solidFill>
            <a:srgbClr val="017F4D"/>
          </a:solidFill>
          <a:ln>
            <a:noFill/>
          </a:ln>
        </p:spPr>
        <p:txBody>
          <a:bodyPr wrap="none">
            <a:spAutoFit/>
          </a:bodyPr>
          <a:lstStyle/>
          <a:p>
            <a:r>
              <a:rPr lang="zh-CN" altLang="en-US" sz="4800" b="1" spc="600" dirty="0">
                <a:solidFill>
                  <a:schemeClr val="bg1"/>
                </a:solidFill>
                <a:latin typeface="思源黑体 CN Regular" panose="020B0500000000000000" pitchFamily="34" charset="-122"/>
                <a:ea typeface="思源黑体 CN Regular" panose="020B0500000000000000" pitchFamily="34" charset="-122"/>
              </a:rPr>
              <a:t>现今水资源情况</a:t>
            </a:r>
          </a:p>
        </p:txBody>
      </p:sp>
      <p:pic>
        <p:nvPicPr>
          <p:cNvPr id="10" name="图片 9">
            <a:extLst>
              <a:ext uri="{FF2B5EF4-FFF2-40B4-BE49-F238E27FC236}">
                <a16:creationId xmlns:a16="http://schemas.microsoft.com/office/drawing/2014/main" xmlns="" id="{8D7B86F7-211A-471C-AD67-814B564EF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1529" y="461757"/>
            <a:ext cx="3382741" cy="3382741"/>
          </a:xfrm>
          <a:prstGeom prst="rect">
            <a:avLst/>
          </a:prstGeom>
        </p:spPr>
      </p:pic>
      <p:sp>
        <p:nvSpPr>
          <p:cNvPr id="11" name="文本框 10">
            <a:extLst>
              <a:ext uri="{FF2B5EF4-FFF2-40B4-BE49-F238E27FC236}">
                <a16:creationId xmlns:a16="http://schemas.microsoft.com/office/drawing/2014/main" xmlns="" id="{F33C015A-8DC8-4DDE-B1DA-05E4E380480D}"/>
              </a:ext>
            </a:extLst>
          </p:cNvPr>
          <p:cNvSpPr txBox="1"/>
          <p:nvPr/>
        </p:nvSpPr>
        <p:spPr>
          <a:xfrm>
            <a:off x="7770718" y="1837326"/>
            <a:ext cx="1409700" cy="830997"/>
          </a:xfrm>
          <a:prstGeom prst="rect">
            <a:avLst/>
          </a:prstGeom>
          <a:noFill/>
        </p:spPr>
        <p:txBody>
          <a:bodyPr wrap="square" rtlCol="0">
            <a:spAutoFit/>
          </a:bodyPr>
          <a:lstStyle/>
          <a:p>
            <a:r>
              <a:rPr lang="en-US" altLang="zh-CN" sz="4800" b="1" dirty="0">
                <a:solidFill>
                  <a:schemeClr val="tx1">
                    <a:lumMod val="75000"/>
                    <a:lumOff val="25000"/>
                  </a:schemeClr>
                </a:solidFill>
                <a:latin typeface="Arial Black" panose="020B0A04020102020204" pitchFamily="34" charset="0"/>
              </a:rPr>
              <a:t>02</a:t>
            </a:r>
            <a:endParaRPr lang="zh-CN" altLang="en-US" sz="4800" b="1" dirty="0">
              <a:solidFill>
                <a:schemeClr val="tx1">
                  <a:lumMod val="75000"/>
                  <a:lumOff val="25000"/>
                </a:schemeClr>
              </a:solidFill>
              <a:latin typeface="Arial Black" panose="020B0A04020102020204" pitchFamily="34" charset="0"/>
            </a:endParaRPr>
          </a:p>
        </p:txBody>
      </p:sp>
    </p:spTree>
    <p:extLst>
      <p:ext uri="{BB962C8B-B14F-4D97-AF65-F5344CB8AC3E}">
        <p14:creationId xmlns:p14="http://schemas.microsoft.com/office/powerpoint/2010/main" val="217508179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E3CE083-99F8-4C55-9780-24A9776D2950}"/>
              </a:ext>
            </a:extLst>
          </p:cNvPr>
          <p:cNvPicPr>
            <a:picLocks noChangeAspect="1"/>
          </p:cNvPicPr>
          <p:nvPr/>
        </p:nvPicPr>
        <p:blipFill>
          <a:blip r:embed="rId3"/>
          <a:stretch>
            <a:fillRect/>
          </a:stretch>
        </p:blipFill>
        <p:spPr>
          <a:xfrm>
            <a:off x="1403221" y="1320776"/>
            <a:ext cx="7016880" cy="4677921"/>
          </a:xfrm>
          <a:prstGeom prst="rect">
            <a:avLst/>
          </a:prstGeom>
        </p:spPr>
      </p:pic>
      <p:sp>
        <p:nvSpPr>
          <p:cNvPr id="2" name="矩形 1">
            <a:extLst>
              <a:ext uri="{FF2B5EF4-FFF2-40B4-BE49-F238E27FC236}">
                <a16:creationId xmlns:a16="http://schemas.microsoft.com/office/drawing/2014/main" xmlns="" id="{199CFF28-2FB2-45F2-98BB-C2A695A31930}"/>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现今水资源情况</a:t>
            </a:r>
          </a:p>
        </p:txBody>
      </p:sp>
      <p:sp>
        <p:nvSpPr>
          <p:cNvPr id="3" name="矩形 2">
            <a:extLst>
              <a:ext uri="{FF2B5EF4-FFF2-40B4-BE49-F238E27FC236}">
                <a16:creationId xmlns:a16="http://schemas.microsoft.com/office/drawing/2014/main" xmlns="" id="{D9418313-FBCA-4FA5-BC81-6C0970689749}"/>
              </a:ext>
            </a:extLst>
          </p:cNvPr>
          <p:cNvSpPr/>
          <p:nvPr/>
        </p:nvSpPr>
        <p:spPr>
          <a:xfrm>
            <a:off x="5710236" y="2520434"/>
            <a:ext cx="5519460" cy="584775"/>
          </a:xfrm>
          <a:prstGeom prst="rect">
            <a:avLst/>
          </a:prstGeom>
          <a:solidFill>
            <a:srgbClr val="017F4D"/>
          </a:solidFill>
        </p:spPr>
        <p:txBody>
          <a:bodyPr wrap="none">
            <a:spAutoFit/>
          </a:bodyPr>
          <a:lstStyle/>
          <a:p>
            <a:r>
              <a:rPr lang="zh-CN" altLang="en-US" sz="3200" dirty="0">
                <a:solidFill>
                  <a:schemeClr val="bg1"/>
                </a:solidFill>
                <a:latin typeface="思源黑体 CN Bold" panose="020B0800000000000000" pitchFamily="34" charset="-122"/>
                <a:ea typeface="思源黑体 CN Bold" panose="020B0800000000000000" pitchFamily="34" charset="-122"/>
              </a:rPr>
              <a:t>保障饮水安全，维护生命健康</a:t>
            </a:r>
          </a:p>
        </p:txBody>
      </p:sp>
      <p:sp>
        <p:nvSpPr>
          <p:cNvPr id="5" name="矩形 4">
            <a:extLst>
              <a:ext uri="{FF2B5EF4-FFF2-40B4-BE49-F238E27FC236}">
                <a16:creationId xmlns:a16="http://schemas.microsoft.com/office/drawing/2014/main" xmlns="" id="{A6607F34-085F-4BD5-B58E-D3562EEB3568}"/>
              </a:ext>
            </a:extLst>
          </p:cNvPr>
          <p:cNvSpPr/>
          <p:nvPr/>
        </p:nvSpPr>
        <p:spPr>
          <a:xfrm>
            <a:off x="7099438" y="3663001"/>
            <a:ext cx="4698722" cy="584775"/>
          </a:xfrm>
          <a:prstGeom prst="rect">
            <a:avLst/>
          </a:prstGeom>
          <a:solidFill>
            <a:srgbClr val="017F4D"/>
          </a:solidFill>
        </p:spPr>
        <p:txBody>
          <a:bodyPr wrap="none">
            <a:spAutoFit/>
          </a:bodyPr>
          <a:lstStyle/>
          <a:p>
            <a:r>
              <a:rPr lang="zh-CN" altLang="en-US" sz="3200" dirty="0">
                <a:solidFill>
                  <a:schemeClr val="bg1"/>
                </a:solidFill>
                <a:latin typeface="思源黑体 CN Bold" panose="020B0800000000000000" pitchFamily="34" charset="-122"/>
                <a:ea typeface="思源黑体 CN Bold" panose="020B0800000000000000" pitchFamily="34" charset="-122"/>
              </a:rPr>
              <a:t>珍惜水、节约水、保护水</a:t>
            </a:r>
          </a:p>
        </p:txBody>
      </p:sp>
    </p:spTree>
    <p:extLst>
      <p:ext uri="{BB962C8B-B14F-4D97-AF65-F5344CB8AC3E}">
        <p14:creationId xmlns:p14="http://schemas.microsoft.com/office/powerpoint/2010/main" val="198220393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5A43CA8-E264-47D2-B6F8-6286C82C0B02}"/>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现今水资源情况</a:t>
            </a:r>
          </a:p>
        </p:txBody>
      </p:sp>
      <p:pic>
        <p:nvPicPr>
          <p:cNvPr id="4" name="图片 3">
            <a:extLst>
              <a:ext uri="{FF2B5EF4-FFF2-40B4-BE49-F238E27FC236}">
                <a16:creationId xmlns:a16="http://schemas.microsoft.com/office/drawing/2014/main" xmlns="" id="{C9FD59A4-9F94-48ED-A0B0-D1F86F175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601" y="1859001"/>
            <a:ext cx="4699549" cy="4699549"/>
          </a:xfrm>
          <a:prstGeom prst="rect">
            <a:avLst/>
          </a:prstGeom>
        </p:spPr>
      </p:pic>
      <p:sp>
        <p:nvSpPr>
          <p:cNvPr id="5" name="矩形 4">
            <a:extLst>
              <a:ext uri="{FF2B5EF4-FFF2-40B4-BE49-F238E27FC236}">
                <a16:creationId xmlns:a16="http://schemas.microsoft.com/office/drawing/2014/main" xmlns="" id="{694E0B21-1283-4B4F-87CD-5DC7D0683E57}"/>
              </a:ext>
            </a:extLst>
          </p:cNvPr>
          <p:cNvSpPr/>
          <p:nvPr/>
        </p:nvSpPr>
        <p:spPr>
          <a:xfrm>
            <a:off x="1013375" y="2120611"/>
            <a:ext cx="5482676" cy="3831818"/>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我国是一个干旱缺水严重的国家。我国的淡水资源总量为</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28000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亿立方米，占全球水资源的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，仅次于巴西、俄罗斯和加拿大，名列世界第四位。但是，我国的人均水资源量只有</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2300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立方米，仅为世界平均水平的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1/4</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，是全球人均水资源最贫乏的国家之一。然而，中国又是世界上用水量最多的国家。仅</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2002</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年，全国淡水取用量达到</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5497</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亿立方米，大约占世界年取用量的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，是美国</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1995</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年淡水供应量</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4700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亿立方米的约</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1.2</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倍。</a:t>
            </a:r>
          </a:p>
        </p:txBody>
      </p:sp>
      <p:sp>
        <p:nvSpPr>
          <p:cNvPr id="6" name="矩形 5">
            <a:extLst>
              <a:ext uri="{FF2B5EF4-FFF2-40B4-BE49-F238E27FC236}">
                <a16:creationId xmlns:a16="http://schemas.microsoft.com/office/drawing/2014/main" xmlns="" id="{16CDFCEA-75CA-4489-B253-016A4FB05CA7}"/>
              </a:ext>
            </a:extLst>
          </p:cNvPr>
          <p:cNvSpPr/>
          <p:nvPr/>
        </p:nvSpPr>
        <p:spPr>
          <a:xfrm>
            <a:off x="1056538" y="1597391"/>
            <a:ext cx="233910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我国的淡水资源</a:t>
            </a:r>
          </a:p>
        </p:txBody>
      </p:sp>
    </p:spTree>
    <p:extLst>
      <p:ext uri="{BB962C8B-B14F-4D97-AF65-F5344CB8AC3E}">
        <p14:creationId xmlns:p14="http://schemas.microsoft.com/office/powerpoint/2010/main" val="318741268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81706D9-1353-4657-A694-3267656D0CD5}"/>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现今水资源情况</a:t>
            </a:r>
          </a:p>
        </p:txBody>
      </p:sp>
      <p:sp>
        <p:nvSpPr>
          <p:cNvPr id="3" name="文本框 2">
            <a:extLst>
              <a:ext uri="{FF2B5EF4-FFF2-40B4-BE49-F238E27FC236}">
                <a16:creationId xmlns:a16="http://schemas.microsoft.com/office/drawing/2014/main" xmlns="" id="{81AE2568-E2F4-4C1A-BB5C-A40397D6A183}"/>
              </a:ext>
            </a:extLst>
          </p:cNvPr>
          <p:cNvSpPr txBox="1"/>
          <p:nvPr/>
        </p:nvSpPr>
        <p:spPr>
          <a:xfrm>
            <a:off x="1019175" y="1809750"/>
            <a:ext cx="1415772" cy="461665"/>
          </a:xfrm>
          <a:prstGeom prst="rect">
            <a:avLst/>
          </a:prstGeom>
        </p:spPr>
        <p:txBody>
          <a:bodyPr wrap="none">
            <a:spAutoFit/>
          </a:bodyPr>
          <a:lstStyle>
            <a:defPPr>
              <a:defRPr lang="en-US"/>
            </a:defPPr>
            <a:lvl1pPr>
              <a:defRPr sz="2800">
                <a:solidFill>
                  <a:srgbClr val="017F4D"/>
                </a:solidFill>
                <a:latin typeface="思源黑体 CN Bold" panose="020B0800000000000000" pitchFamily="34" charset="-122"/>
                <a:ea typeface="思源黑体 CN Bold" panose="020B0800000000000000" pitchFamily="34" charset="-122"/>
              </a:defRPr>
            </a:lvl1pPr>
          </a:lstStyle>
          <a:p>
            <a:r>
              <a:rPr lang="zh-CN" altLang="en-US" sz="2400" dirty="0"/>
              <a:t>水的重要</a:t>
            </a:r>
          </a:p>
        </p:txBody>
      </p:sp>
      <p:sp>
        <p:nvSpPr>
          <p:cNvPr id="4" name="矩形 3">
            <a:extLst>
              <a:ext uri="{FF2B5EF4-FFF2-40B4-BE49-F238E27FC236}">
                <a16:creationId xmlns:a16="http://schemas.microsoft.com/office/drawing/2014/main" xmlns="" id="{C664F200-D8CB-4606-9DEA-55B67ABDF811}"/>
              </a:ext>
            </a:extLst>
          </p:cNvPr>
          <p:cNvSpPr/>
          <p:nvPr/>
        </p:nvSpPr>
        <p:spPr>
          <a:xfrm>
            <a:off x="1019175" y="2332970"/>
            <a:ext cx="5076825" cy="3416320"/>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目前全世界的淡水资源仅占其总水量的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2. 5%</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，其中</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70%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以上被冻结在南极和北极的冰盖中，加上难以利用的高山冰川和永冻积雪，有</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86%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的淡水资源难以利用。人类真正能够利用的淡水资源是江河湖泊和地下水中的一部分，仅占地球总水量的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0.26%.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目前，全世界有</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 /6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的人口、约</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亿多人缺水。专家估计，到</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2025</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年世界缺水人口将超过</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25</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亿。</a:t>
            </a:r>
          </a:p>
        </p:txBody>
      </p:sp>
      <p:pic>
        <p:nvPicPr>
          <p:cNvPr id="6" name="图片 5">
            <a:extLst>
              <a:ext uri="{FF2B5EF4-FFF2-40B4-BE49-F238E27FC236}">
                <a16:creationId xmlns:a16="http://schemas.microsoft.com/office/drawing/2014/main" xmlns="" id="{266C6E81-99B3-45BD-B85B-4CA617DD9DE5}"/>
              </a:ext>
            </a:extLst>
          </p:cNvPr>
          <p:cNvPicPr>
            <a:picLocks noChangeAspect="1"/>
          </p:cNvPicPr>
          <p:nvPr/>
        </p:nvPicPr>
        <p:blipFill>
          <a:blip r:embed="rId3"/>
          <a:stretch>
            <a:fillRect/>
          </a:stretch>
        </p:blipFill>
        <p:spPr>
          <a:xfrm>
            <a:off x="6353175" y="2332970"/>
            <a:ext cx="4819650" cy="323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5533064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4DCCBD2-B83F-4C16-908F-556DBAA473A2}"/>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现今水资源情况</a:t>
            </a:r>
          </a:p>
        </p:txBody>
      </p:sp>
      <p:sp>
        <p:nvSpPr>
          <p:cNvPr id="3" name="文本框 2">
            <a:extLst>
              <a:ext uri="{FF2B5EF4-FFF2-40B4-BE49-F238E27FC236}">
                <a16:creationId xmlns:a16="http://schemas.microsoft.com/office/drawing/2014/main" xmlns="" id="{95739EA4-54CC-4DBD-AF6C-CF6B0028C710}"/>
              </a:ext>
            </a:extLst>
          </p:cNvPr>
          <p:cNvSpPr txBox="1"/>
          <p:nvPr/>
        </p:nvSpPr>
        <p:spPr>
          <a:xfrm>
            <a:off x="2879416" y="2247900"/>
            <a:ext cx="1723549" cy="461665"/>
          </a:xfrm>
          <a:prstGeom prst="rect">
            <a:avLst/>
          </a:prstGeom>
        </p:spPr>
        <p:txBody>
          <a:bodyPr wrap="none">
            <a:spAutoFit/>
          </a:bodyPr>
          <a:lstStyle>
            <a:defPPr>
              <a:defRPr lang="en-US"/>
            </a:defPPr>
            <a:lvl1pPr>
              <a:defRPr sz="2800">
                <a:solidFill>
                  <a:srgbClr val="017F4D"/>
                </a:solidFill>
                <a:latin typeface="思源黑体 CN Bold" panose="020B0800000000000000" pitchFamily="34" charset="-122"/>
                <a:ea typeface="思源黑体 CN Bold" panose="020B0800000000000000" pitchFamily="34" charset="-122"/>
              </a:defRPr>
            </a:lvl1pPr>
          </a:lstStyle>
          <a:p>
            <a:r>
              <a:rPr lang="zh-CN" altLang="en-US" sz="2400" dirty="0"/>
              <a:t>饮用水短缺</a:t>
            </a:r>
          </a:p>
        </p:txBody>
      </p:sp>
      <p:pic>
        <p:nvPicPr>
          <p:cNvPr id="4" name="图片 3">
            <a:extLst>
              <a:ext uri="{FF2B5EF4-FFF2-40B4-BE49-F238E27FC236}">
                <a16:creationId xmlns:a16="http://schemas.microsoft.com/office/drawing/2014/main" xmlns="" id="{D9F05AAB-9D6C-46B4-97F7-625DF46FFDA7}"/>
              </a:ext>
            </a:extLst>
          </p:cNvPr>
          <p:cNvPicPr>
            <a:picLocks noChangeAspect="1"/>
          </p:cNvPicPr>
          <p:nvPr/>
        </p:nvPicPr>
        <p:blipFill>
          <a:blip r:embed="rId3"/>
          <a:stretch>
            <a:fillRect/>
          </a:stretch>
        </p:blipFill>
        <p:spPr>
          <a:xfrm>
            <a:off x="6293259" y="1691624"/>
            <a:ext cx="4498666" cy="29991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xmlns="" id="{DAA7EFAB-F044-4C89-B80F-8F7E4EF57D95}"/>
              </a:ext>
            </a:extLst>
          </p:cNvPr>
          <p:cNvPicPr>
            <a:picLocks noChangeAspect="1"/>
          </p:cNvPicPr>
          <p:nvPr/>
        </p:nvPicPr>
        <p:blipFill>
          <a:blip r:embed="rId4"/>
          <a:stretch>
            <a:fillRect/>
          </a:stretch>
        </p:blipFill>
        <p:spPr>
          <a:xfrm>
            <a:off x="1153054" y="3257551"/>
            <a:ext cx="4745690" cy="2667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4734046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DA098BD-3681-4204-A375-F23635FEEE68}"/>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现今水资源情况</a:t>
            </a:r>
          </a:p>
        </p:txBody>
      </p:sp>
      <p:sp>
        <p:nvSpPr>
          <p:cNvPr id="3" name="文本框 2">
            <a:extLst>
              <a:ext uri="{FF2B5EF4-FFF2-40B4-BE49-F238E27FC236}">
                <a16:creationId xmlns:a16="http://schemas.microsoft.com/office/drawing/2014/main" xmlns="" id="{96AD77AB-1FBC-41D3-92DC-D4B8B721B08F}"/>
              </a:ext>
            </a:extLst>
          </p:cNvPr>
          <p:cNvSpPr txBox="1"/>
          <p:nvPr/>
        </p:nvSpPr>
        <p:spPr>
          <a:xfrm>
            <a:off x="4046402" y="1752600"/>
            <a:ext cx="800219" cy="461665"/>
          </a:xfrm>
          <a:prstGeom prst="rect">
            <a:avLst/>
          </a:prstGeom>
        </p:spPr>
        <p:txBody>
          <a:bodyPr wrap="none">
            <a:spAutoFit/>
          </a:bodyPr>
          <a:lstStyle>
            <a:defPPr>
              <a:defRPr lang="en-US"/>
            </a:defPPr>
            <a:lvl1pPr>
              <a:defRPr sz="2800">
                <a:solidFill>
                  <a:srgbClr val="017F4D"/>
                </a:solidFill>
                <a:latin typeface="思源黑体 CN Bold" panose="020B0800000000000000" pitchFamily="34" charset="-122"/>
                <a:ea typeface="思源黑体 CN Bold" panose="020B0800000000000000" pitchFamily="34" charset="-122"/>
              </a:defRPr>
            </a:lvl1pPr>
          </a:lstStyle>
          <a:p>
            <a:r>
              <a:rPr lang="zh-CN" altLang="en-US" sz="2400" dirty="0"/>
              <a:t>干旱</a:t>
            </a:r>
          </a:p>
        </p:txBody>
      </p:sp>
      <p:pic>
        <p:nvPicPr>
          <p:cNvPr id="4" name="图片 3">
            <a:extLst>
              <a:ext uri="{FF2B5EF4-FFF2-40B4-BE49-F238E27FC236}">
                <a16:creationId xmlns:a16="http://schemas.microsoft.com/office/drawing/2014/main" xmlns="" id="{BF853530-0C15-453C-9801-46C91E40C5DB}"/>
              </a:ext>
            </a:extLst>
          </p:cNvPr>
          <p:cNvPicPr>
            <a:picLocks noChangeAspect="1"/>
          </p:cNvPicPr>
          <p:nvPr/>
        </p:nvPicPr>
        <p:blipFill>
          <a:blip r:embed="rId3"/>
          <a:stretch>
            <a:fillRect/>
          </a:stretch>
        </p:blipFill>
        <p:spPr>
          <a:xfrm>
            <a:off x="6315075" y="1771650"/>
            <a:ext cx="4857750" cy="3238500"/>
          </a:xfrm>
          <a:prstGeom prst="rect">
            <a:avLst/>
          </a:prstGeom>
          <a:ln>
            <a:noFill/>
          </a:ln>
          <a:effectLst>
            <a:outerShdw blurRad="292100" dist="139700" dir="2700000" algn="tl" rotWithShape="0">
              <a:srgbClr val="333333">
                <a:alpha val="65000"/>
              </a:srgbClr>
            </a:outerShdw>
          </a:effectLst>
        </p:spPr>
      </p:pic>
      <p:pic>
        <p:nvPicPr>
          <p:cNvPr id="5" name="图片 4">
            <a:extLst>
              <a:ext uri="{FF2B5EF4-FFF2-40B4-BE49-F238E27FC236}">
                <a16:creationId xmlns:a16="http://schemas.microsoft.com/office/drawing/2014/main" xmlns="" id="{08F22E4D-AF81-4AC3-BF31-0CAA9471C2D1}"/>
              </a:ext>
            </a:extLst>
          </p:cNvPr>
          <p:cNvPicPr>
            <a:picLocks noChangeAspect="1"/>
          </p:cNvPicPr>
          <p:nvPr/>
        </p:nvPicPr>
        <p:blipFill>
          <a:blip r:embed="rId4"/>
          <a:stretch>
            <a:fillRect/>
          </a:stretch>
        </p:blipFill>
        <p:spPr>
          <a:xfrm>
            <a:off x="971550" y="2651756"/>
            <a:ext cx="4886325" cy="3238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519301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CF20599-4D83-46FC-96AC-E5FA36F37816}"/>
              </a:ext>
            </a:extLst>
          </p:cNvPr>
          <p:cNvGrpSpPr/>
          <p:nvPr/>
        </p:nvGrpSpPr>
        <p:grpSpPr>
          <a:xfrm>
            <a:off x="-350784" y="0"/>
            <a:ext cx="12542784" cy="6858000"/>
            <a:chOff x="-350784" y="0"/>
            <a:chExt cx="12542784" cy="6858000"/>
          </a:xfrm>
        </p:grpSpPr>
        <p:pic>
          <p:nvPicPr>
            <p:cNvPr id="7" name="图片 6">
              <a:extLst>
                <a:ext uri="{FF2B5EF4-FFF2-40B4-BE49-F238E27FC236}">
                  <a16:creationId xmlns:a16="http://schemas.microsoft.com/office/drawing/2014/main" xmlns="" id="{0497388C-8FBC-48F4-B186-1394C1A403AB}"/>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5DB0195B-94CE-4DBD-BC83-A84F83029AD5}"/>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grpSp>
      <p:sp>
        <p:nvSpPr>
          <p:cNvPr id="9" name="矩形 8">
            <a:extLst>
              <a:ext uri="{FF2B5EF4-FFF2-40B4-BE49-F238E27FC236}">
                <a16:creationId xmlns:a16="http://schemas.microsoft.com/office/drawing/2014/main" xmlns="" id="{D28BCFCC-99E0-40A1-9D25-DAA6DD6883D1}"/>
              </a:ext>
            </a:extLst>
          </p:cNvPr>
          <p:cNvSpPr/>
          <p:nvPr/>
        </p:nvSpPr>
        <p:spPr>
          <a:xfrm>
            <a:off x="5794924" y="3771900"/>
            <a:ext cx="5144357" cy="830997"/>
          </a:xfrm>
          <a:prstGeom prst="rect">
            <a:avLst/>
          </a:prstGeom>
          <a:solidFill>
            <a:srgbClr val="017F4D"/>
          </a:solidFill>
          <a:ln>
            <a:noFill/>
          </a:ln>
        </p:spPr>
        <p:txBody>
          <a:bodyPr wrap="none">
            <a:spAutoFit/>
          </a:bodyPr>
          <a:lstStyle/>
          <a:p>
            <a:r>
              <a:rPr lang="zh-CN" altLang="en-US" sz="4800" b="1" spc="600" dirty="0">
                <a:solidFill>
                  <a:schemeClr val="bg1"/>
                </a:solidFill>
                <a:latin typeface="思源黑体 CN Regular" panose="020B0500000000000000" pitchFamily="34" charset="-122"/>
                <a:ea typeface="思源黑体 CN Regular" panose="020B0500000000000000" pitchFamily="34" charset="-122"/>
              </a:rPr>
              <a:t>水资源浪费破坏</a:t>
            </a:r>
          </a:p>
        </p:txBody>
      </p:sp>
      <p:pic>
        <p:nvPicPr>
          <p:cNvPr id="10" name="图片 9">
            <a:extLst>
              <a:ext uri="{FF2B5EF4-FFF2-40B4-BE49-F238E27FC236}">
                <a16:creationId xmlns:a16="http://schemas.microsoft.com/office/drawing/2014/main" xmlns="" id="{8D7B86F7-211A-471C-AD67-814B564EF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1529" y="461757"/>
            <a:ext cx="3382741" cy="3382741"/>
          </a:xfrm>
          <a:prstGeom prst="rect">
            <a:avLst/>
          </a:prstGeom>
        </p:spPr>
      </p:pic>
      <p:sp>
        <p:nvSpPr>
          <p:cNvPr id="11" name="文本框 10">
            <a:extLst>
              <a:ext uri="{FF2B5EF4-FFF2-40B4-BE49-F238E27FC236}">
                <a16:creationId xmlns:a16="http://schemas.microsoft.com/office/drawing/2014/main" xmlns="" id="{F33C015A-8DC8-4DDE-B1DA-05E4E380480D}"/>
              </a:ext>
            </a:extLst>
          </p:cNvPr>
          <p:cNvSpPr txBox="1"/>
          <p:nvPr/>
        </p:nvSpPr>
        <p:spPr>
          <a:xfrm>
            <a:off x="7770718" y="1837326"/>
            <a:ext cx="1409700" cy="830997"/>
          </a:xfrm>
          <a:prstGeom prst="rect">
            <a:avLst/>
          </a:prstGeom>
          <a:noFill/>
        </p:spPr>
        <p:txBody>
          <a:bodyPr wrap="square" rtlCol="0">
            <a:spAutoFit/>
          </a:bodyPr>
          <a:lstStyle/>
          <a:p>
            <a:r>
              <a:rPr lang="en-US" altLang="zh-CN" sz="4800" b="1" dirty="0">
                <a:solidFill>
                  <a:schemeClr val="tx1">
                    <a:lumMod val="75000"/>
                    <a:lumOff val="25000"/>
                  </a:schemeClr>
                </a:solidFill>
                <a:latin typeface="Arial Black" panose="020B0A04020102020204" pitchFamily="34" charset="0"/>
              </a:rPr>
              <a:t>03</a:t>
            </a:r>
            <a:endParaRPr lang="zh-CN" altLang="en-US" sz="4800" b="1" dirty="0">
              <a:solidFill>
                <a:schemeClr val="tx1">
                  <a:lumMod val="75000"/>
                  <a:lumOff val="25000"/>
                </a:schemeClr>
              </a:solidFill>
              <a:latin typeface="Arial Black" panose="020B0A04020102020204" pitchFamily="34" charset="0"/>
            </a:endParaRPr>
          </a:p>
        </p:txBody>
      </p:sp>
    </p:spTree>
    <p:extLst>
      <p:ext uri="{BB962C8B-B14F-4D97-AF65-F5344CB8AC3E}">
        <p14:creationId xmlns:p14="http://schemas.microsoft.com/office/powerpoint/2010/main" val="691643437"/>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8B282C2-2C23-4BAB-9D7D-8541B83241A1}"/>
              </a:ext>
            </a:extLst>
          </p:cNvPr>
          <p:cNvPicPr>
            <a:picLocks noChangeAspect="1"/>
          </p:cNvPicPr>
          <p:nvPr/>
        </p:nvPicPr>
        <p:blipFill>
          <a:blip r:embed="rId3"/>
          <a:stretch>
            <a:fillRect/>
          </a:stretch>
        </p:blipFill>
        <p:spPr>
          <a:xfrm>
            <a:off x="1273595" y="1711278"/>
            <a:ext cx="6219825" cy="3930744"/>
          </a:xfrm>
          <a:prstGeom prst="rect">
            <a:avLst/>
          </a:prstGeom>
          <a:ln>
            <a:noFill/>
          </a:ln>
          <a:effectLst>
            <a:outerShdw blurRad="292100" dist="139700" dir="2700000" algn="tl" rotWithShape="0">
              <a:srgbClr val="333333">
                <a:alpha val="65000"/>
              </a:srgbClr>
            </a:outerShdw>
          </a:effectLst>
        </p:spPr>
      </p:pic>
      <p:sp>
        <p:nvSpPr>
          <p:cNvPr id="3" name="矩形 2">
            <a:extLst>
              <a:ext uri="{FF2B5EF4-FFF2-40B4-BE49-F238E27FC236}">
                <a16:creationId xmlns:a16="http://schemas.microsoft.com/office/drawing/2014/main" xmlns="" id="{2FE135FE-879D-4461-9C88-36C03F4E201F}"/>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水资源浪费破坏</a:t>
            </a:r>
          </a:p>
        </p:txBody>
      </p:sp>
      <p:sp>
        <p:nvSpPr>
          <p:cNvPr id="4" name="文本框 3">
            <a:extLst>
              <a:ext uri="{FF2B5EF4-FFF2-40B4-BE49-F238E27FC236}">
                <a16:creationId xmlns:a16="http://schemas.microsoft.com/office/drawing/2014/main" xmlns="" id="{AD8247DA-E5C6-4E1F-9776-3DF842918A42}"/>
              </a:ext>
            </a:extLst>
          </p:cNvPr>
          <p:cNvSpPr txBox="1"/>
          <p:nvPr/>
        </p:nvSpPr>
        <p:spPr>
          <a:xfrm>
            <a:off x="7785650" y="2171700"/>
            <a:ext cx="1415772" cy="461665"/>
          </a:xfrm>
          <a:prstGeom prst="rect">
            <a:avLst/>
          </a:prstGeom>
        </p:spPr>
        <p:txBody>
          <a:bodyPr wrap="none">
            <a:spAutoFit/>
          </a:bodyPr>
          <a:lstStyle>
            <a:defPPr>
              <a:defRPr lang="en-US"/>
            </a:defPPr>
            <a:lvl1pPr>
              <a:defRPr sz="2800">
                <a:solidFill>
                  <a:srgbClr val="017F4D"/>
                </a:solidFill>
                <a:latin typeface="思源黑体 CN Bold" panose="020B0800000000000000" pitchFamily="34" charset="-122"/>
                <a:ea typeface="思源黑体 CN Bold" panose="020B0800000000000000" pitchFamily="34" charset="-122"/>
              </a:defRPr>
            </a:lvl1pPr>
          </a:lstStyle>
          <a:p>
            <a:r>
              <a:rPr lang="zh-CN" altLang="en-US" sz="2400" dirty="0"/>
              <a:t>工业污染</a:t>
            </a:r>
          </a:p>
        </p:txBody>
      </p:sp>
      <p:sp>
        <p:nvSpPr>
          <p:cNvPr id="5" name="矩形 4">
            <a:extLst>
              <a:ext uri="{FF2B5EF4-FFF2-40B4-BE49-F238E27FC236}">
                <a16:creationId xmlns:a16="http://schemas.microsoft.com/office/drawing/2014/main" xmlns="" id="{10899582-49DF-4C78-9E11-C1634FB4010E}"/>
              </a:ext>
            </a:extLst>
          </p:cNvPr>
          <p:cNvSpPr/>
          <p:nvPr/>
        </p:nvSpPr>
        <p:spPr>
          <a:xfrm>
            <a:off x="7785650" y="2814935"/>
            <a:ext cx="3606250" cy="2169825"/>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工业生产过程中产生的废水和废液，其中含有随水流失的工业生产用料、中间产物、副产品以及生产过程中产生的污染物。工业废水种类繁多，成分复杂。</a:t>
            </a:r>
          </a:p>
        </p:txBody>
      </p:sp>
    </p:spTree>
    <p:extLst>
      <p:ext uri="{BB962C8B-B14F-4D97-AF65-F5344CB8AC3E}">
        <p14:creationId xmlns:p14="http://schemas.microsoft.com/office/powerpoint/2010/main" val="2295424714"/>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C20DC5D-0852-4013-920C-A0846732FC02}"/>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水资源浪费破坏</a:t>
            </a:r>
          </a:p>
        </p:txBody>
      </p:sp>
      <p:sp>
        <p:nvSpPr>
          <p:cNvPr id="4" name="矩形 3">
            <a:extLst>
              <a:ext uri="{FF2B5EF4-FFF2-40B4-BE49-F238E27FC236}">
                <a16:creationId xmlns:a16="http://schemas.microsoft.com/office/drawing/2014/main" xmlns="" id="{CB8C2178-4D15-49D2-9981-11427C1D9604}"/>
              </a:ext>
            </a:extLst>
          </p:cNvPr>
          <p:cNvSpPr/>
          <p:nvPr/>
        </p:nvSpPr>
        <p:spPr>
          <a:xfrm>
            <a:off x="1543050" y="2461736"/>
            <a:ext cx="4552950" cy="3000821"/>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所含的污染物主要是有机物</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如蛋白质、碳水化合物、脂肪、尿素、氨氮等</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 </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和大量病原微生物</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如寄生虫卵和肠道传染病毒等</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。存在于生活污水中的有机物极不稳定，容易腐化而产生恶臭。细菌和病原体以生活污水中有机物为营养而大量繁殖，可导致传染病蔓延流行。</a:t>
            </a:r>
          </a:p>
        </p:txBody>
      </p:sp>
      <p:sp>
        <p:nvSpPr>
          <p:cNvPr id="5" name="矩形 4">
            <a:extLst>
              <a:ext uri="{FF2B5EF4-FFF2-40B4-BE49-F238E27FC236}">
                <a16:creationId xmlns:a16="http://schemas.microsoft.com/office/drawing/2014/main" xmlns="" id="{57618C1F-8E22-423C-8FCD-0606A28A115F}"/>
              </a:ext>
            </a:extLst>
          </p:cNvPr>
          <p:cNvSpPr/>
          <p:nvPr/>
        </p:nvSpPr>
        <p:spPr>
          <a:xfrm>
            <a:off x="1579602" y="1891784"/>
            <a:ext cx="141577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生活污水</a:t>
            </a:r>
          </a:p>
        </p:txBody>
      </p:sp>
      <p:pic>
        <p:nvPicPr>
          <p:cNvPr id="6" name="图片 5">
            <a:extLst>
              <a:ext uri="{FF2B5EF4-FFF2-40B4-BE49-F238E27FC236}">
                <a16:creationId xmlns:a16="http://schemas.microsoft.com/office/drawing/2014/main" xmlns="" id="{05A3D92C-EC9D-4F46-A28A-B731B639ABE4}"/>
              </a:ext>
            </a:extLst>
          </p:cNvPr>
          <p:cNvPicPr>
            <a:picLocks noChangeAspect="1"/>
          </p:cNvPicPr>
          <p:nvPr/>
        </p:nvPicPr>
        <p:blipFill>
          <a:blip r:embed="rId3"/>
          <a:stretch>
            <a:fillRect/>
          </a:stretch>
        </p:blipFill>
        <p:spPr>
          <a:xfrm>
            <a:off x="6441851" y="2415004"/>
            <a:ext cx="4492849" cy="3000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5857736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28C8E71-0DB2-46DF-90EB-55EC6951329D}"/>
              </a:ext>
            </a:extLst>
          </p:cNvPr>
          <p:cNvSpPr/>
          <p:nvPr/>
        </p:nvSpPr>
        <p:spPr>
          <a:xfrm>
            <a:off x="1261024" y="444524"/>
            <a:ext cx="3236784"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水资源浪费破坏</a:t>
            </a:r>
          </a:p>
        </p:txBody>
      </p:sp>
      <p:sp>
        <p:nvSpPr>
          <p:cNvPr id="3" name="矩形 2">
            <a:extLst>
              <a:ext uri="{FF2B5EF4-FFF2-40B4-BE49-F238E27FC236}">
                <a16:creationId xmlns:a16="http://schemas.microsoft.com/office/drawing/2014/main" xmlns="" id="{4945AFF3-E749-4F1E-B1CF-EB24EBE2A920}"/>
              </a:ext>
            </a:extLst>
          </p:cNvPr>
          <p:cNvSpPr/>
          <p:nvPr/>
        </p:nvSpPr>
        <p:spPr>
          <a:xfrm>
            <a:off x="1261024" y="1619250"/>
            <a:ext cx="1723549"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人为的浪费</a:t>
            </a:r>
          </a:p>
        </p:txBody>
      </p:sp>
      <p:pic>
        <p:nvPicPr>
          <p:cNvPr id="4" name="图片 3">
            <a:extLst>
              <a:ext uri="{FF2B5EF4-FFF2-40B4-BE49-F238E27FC236}">
                <a16:creationId xmlns:a16="http://schemas.microsoft.com/office/drawing/2014/main" xmlns="" id="{EF4B2945-1CC0-4E10-BCB8-3A7256860151}"/>
              </a:ext>
            </a:extLst>
          </p:cNvPr>
          <p:cNvPicPr>
            <a:picLocks noChangeAspect="1"/>
          </p:cNvPicPr>
          <p:nvPr/>
        </p:nvPicPr>
        <p:blipFill>
          <a:blip r:embed="rId3"/>
          <a:stretch>
            <a:fillRect/>
          </a:stretch>
        </p:blipFill>
        <p:spPr>
          <a:xfrm>
            <a:off x="1261024" y="2381250"/>
            <a:ext cx="428625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xmlns="" id="{3A59C0C8-E09B-40C4-A2BC-57410E4CFB39}"/>
              </a:ext>
            </a:extLst>
          </p:cNvPr>
          <p:cNvPicPr>
            <a:picLocks noChangeAspect="1"/>
          </p:cNvPicPr>
          <p:nvPr/>
        </p:nvPicPr>
        <p:blipFill>
          <a:blip r:embed="rId4"/>
          <a:stretch>
            <a:fillRect/>
          </a:stretch>
        </p:blipFill>
        <p:spPr>
          <a:xfrm>
            <a:off x="6096000" y="2381250"/>
            <a:ext cx="485775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3956938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4256344E-2B09-4FBE-9D99-F1B048586554}"/>
              </a:ext>
            </a:extLst>
          </p:cNvPr>
          <p:cNvGrpSpPr/>
          <p:nvPr/>
        </p:nvGrpSpPr>
        <p:grpSpPr>
          <a:xfrm>
            <a:off x="-350784" y="0"/>
            <a:ext cx="12542784" cy="6858000"/>
            <a:chOff x="-350784" y="0"/>
            <a:chExt cx="12542784" cy="6858000"/>
          </a:xfrm>
        </p:grpSpPr>
        <p:pic>
          <p:nvPicPr>
            <p:cNvPr id="7" name="图片 6">
              <a:extLst>
                <a:ext uri="{FF2B5EF4-FFF2-40B4-BE49-F238E27FC236}">
                  <a16:creationId xmlns:a16="http://schemas.microsoft.com/office/drawing/2014/main" xmlns="" id="{23619863-3182-4F2C-B960-D263A07B7596}"/>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1E2B5708-057A-41BE-9DC9-FCDD396A8428}"/>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grpSp>
      <p:sp>
        <p:nvSpPr>
          <p:cNvPr id="2" name="矩形 1">
            <a:extLst>
              <a:ext uri="{FF2B5EF4-FFF2-40B4-BE49-F238E27FC236}">
                <a16:creationId xmlns:a16="http://schemas.microsoft.com/office/drawing/2014/main" xmlns="" id="{09A230A9-2D57-4616-9D7E-563BB2279E1B}"/>
              </a:ext>
            </a:extLst>
          </p:cNvPr>
          <p:cNvSpPr/>
          <p:nvPr/>
        </p:nvSpPr>
        <p:spPr>
          <a:xfrm>
            <a:off x="6633124" y="2482874"/>
            <a:ext cx="3932487" cy="523220"/>
          </a:xfrm>
          <a:prstGeom prst="rect">
            <a:avLst/>
          </a:prstGeom>
          <a:solidFill>
            <a:srgbClr val="017F4D"/>
          </a:solidFill>
          <a:ln>
            <a:noFill/>
          </a:ln>
        </p:spPr>
        <p:txBody>
          <a:bodyPr wrap="none">
            <a:spAutoFit/>
          </a:bodyPr>
          <a:lstStyle/>
          <a:p>
            <a:r>
              <a:rPr lang="en-US" altLang="zh-CN" sz="2800" spc="600" dirty="0">
                <a:solidFill>
                  <a:schemeClr val="bg1"/>
                </a:solidFill>
                <a:latin typeface="思源黑体 CN Light" panose="020B0300000000000000" pitchFamily="34" charset="-122"/>
                <a:ea typeface="思源黑体 CN Light" panose="020B0300000000000000" pitchFamily="34" charset="-122"/>
              </a:rPr>
              <a:t>01 </a:t>
            </a:r>
            <a:r>
              <a:rPr lang="zh-CN" altLang="en-US" sz="2800" spc="600" dirty="0">
                <a:solidFill>
                  <a:schemeClr val="bg1"/>
                </a:solidFill>
                <a:latin typeface="思源黑体 CN Light" panose="020B0300000000000000" pitchFamily="34" charset="-122"/>
                <a:ea typeface="思源黑体 CN Light" panose="020B0300000000000000" pitchFamily="34" charset="-122"/>
              </a:rPr>
              <a:t>关于世界节水日</a:t>
            </a:r>
          </a:p>
        </p:txBody>
      </p:sp>
      <p:sp>
        <p:nvSpPr>
          <p:cNvPr id="3" name="文本框 2">
            <a:extLst>
              <a:ext uri="{FF2B5EF4-FFF2-40B4-BE49-F238E27FC236}">
                <a16:creationId xmlns:a16="http://schemas.microsoft.com/office/drawing/2014/main" xmlns="" id="{47362706-DFAF-406A-860C-4BA7BE2FF2E1}"/>
              </a:ext>
            </a:extLst>
          </p:cNvPr>
          <p:cNvSpPr txBox="1"/>
          <p:nvPr/>
        </p:nvSpPr>
        <p:spPr>
          <a:xfrm>
            <a:off x="6769820" y="891755"/>
            <a:ext cx="2347117" cy="1323439"/>
          </a:xfrm>
          <a:prstGeom prst="rect">
            <a:avLst/>
          </a:prstGeom>
          <a:effectLst>
            <a:outerShdw blurRad="63500" sx="102000" sy="102000" algn="ctr" rotWithShape="0">
              <a:prstClr val="black">
                <a:alpha val="40000"/>
              </a:prstClr>
            </a:outerShdw>
          </a:effectLst>
        </p:spPr>
        <p:txBody>
          <a:bodyPr wrap="none">
            <a:spAutoFit/>
          </a:bodyPr>
          <a:lstStyle>
            <a:defPPr>
              <a:defRPr lang="en-US"/>
            </a:defPPr>
            <a:lvl1pPr>
              <a:defRPr sz="12500" b="1" spc="1200">
                <a:solidFill>
                  <a:srgbClr val="017F4D"/>
                </a:solidFill>
                <a:latin typeface="庞门正道标题体" panose="02010600030101010101" pitchFamily="2" charset="-122"/>
                <a:ea typeface="庞门正道标题体" panose="02010600030101010101" pitchFamily="2" charset="-122"/>
              </a:defRPr>
            </a:lvl1pPr>
          </a:lstStyle>
          <a:p>
            <a:r>
              <a:rPr lang="zh-CN" altLang="en-US" sz="8000" dirty="0"/>
              <a:t>目录</a:t>
            </a:r>
          </a:p>
        </p:txBody>
      </p:sp>
      <p:sp>
        <p:nvSpPr>
          <p:cNvPr id="4" name="矩形 3">
            <a:extLst>
              <a:ext uri="{FF2B5EF4-FFF2-40B4-BE49-F238E27FC236}">
                <a16:creationId xmlns:a16="http://schemas.microsoft.com/office/drawing/2014/main" xmlns="" id="{EEC40ABE-2FB9-4DE3-8E66-A3E7F406393C}"/>
              </a:ext>
            </a:extLst>
          </p:cNvPr>
          <p:cNvSpPr/>
          <p:nvPr/>
        </p:nvSpPr>
        <p:spPr>
          <a:xfrm>
            <a:off x="6633124" y="3392273"/>
            <a:ext cx="3932487" cy="523220"/>
          </a:xfrm>
          <a:prstGeom prst="rect">
            <a:avLst/>
          </a:prstGeom>
          <a:solidFill>
            <a:srgbClr val="017F4D"/>
          </a:solidFill>
          <a:ln>
            <a:noFill/>
          </a:ln>
        </p:spPr>
        <p:txBody>
          <a:bodyPr wrap="none">
            <a:spAutoFit/>
          </a:bodyPr>
          <a:lstStyle/>
          <a:p>
            <a:r>
              <a:rPr lang="en-US" altLang="zh-CN" sz="2800" spc="600" dirty="0">
                <a:solidFill>
                  <a:schemeClr val="bg1"/>
                </a:solidFill>
                <a:latin typeface="思源黑体 CN Light" panose="020B0300000000000000" pitchFamily="34" charset="-122"/>
                <a:ea typeface="思源黑体 CN Light" panose="020B0300000000000000" pitchFamily="34" charset="-122"/>
              </a:rPr>
              <a:t>02 </a:t>
            </a:r>
            <a:r>
              <a:rPr lang="zh-CN" altLang="en-US" sz="2800" spc="600" dirty="0">
                <a:solidFill>
                  <a:schemeClr val="bg1"/>
                </a:solidFill>
                <a:latin typeface="思源黑体 CN Light" panose="020B0300000000000000" pitchFamily="34" charset="-122"/>
                <a:ea typeface="思源黑体 CN Light" panose="020B0300000000000000" pitchFamily="34" charset="-122"/>
              </a:rPr>
              <a:t>现今水资源情况</a:t>
            </a:r>
          </a:p>
        </p:txBody>
      </p:sp>
      <p:sp>
        <p:nvSpPr>
          <p:cNvPr id="5" name="矩形 4">
            <a:extLst>
              <a:ext uri="{FF2B5EF4-FFF2-40B4-BE49-F238E27FC236}">
                <a16:creationId xmlns:a16="http://schemas.microsoft.com/office/drawing/2014/main" xmlns="" id="{5E2992A1-FCB7-4A98-81E3-1D37FDABFD24}"/>
              </a:ext>
            </a:extLst>
          </p:cNvPr>
          <p:cNvSpPr/>
          <p:nvPr/>
        </p:nvSpPr>
        <p:spPr>
          <a:xfrm>
            <a:off x="6633124" y="4301672"/>
            <a:ext cx="3932487" cy="523220"/>
          </a:xfrm>
          <a:prstGeom prst="rect">
            <a:avLst/>
          </a:prstGeom>
          <a:solidFill>
            <a:srgbClr val="017F4D"/>
          </a:solidFill>
          <a:ln>
            <a:noFill/>
          </a:ln>
        </p:spPr>
        <p:txBody>
          <a:bodyPr wrap="none">
            <a:spAutoFit/>
          </a:bodyPr>
          <a:lstStyle/>
          <a:p>
            <a:r>
              <a:rPr lang="en-US" altLang="zh-CN" sz="2800" spc="600" dirty="0">
                <a:solidFill>
                  <a:schemeClr val="bg1"/>
                </a:solidFill>
                <a:latin typeface="思源黑体 CN Light" panose="020B0300000000000000" pitchFamily="34" charset="-122"/>
                <a:ea typeface="思源黑体 CN Light" panose="020B0300000000000000" pitchFamily="34" charset="-122"/>
              </a:rPr>
              <a:t>03 </a:t>
            </a:r>
            <a:r>
              <a:rPr lang="zh-CN" altLang="en-US" sz="2800" spc="600" dirty="0">
                <a:solidFill>
                  <a:schemeClr val="bg1"/>
                </a:solidFill>
                <a:latin typeface="思源黑体 CN Light" panose="020B0300000000000000" pitchFamily="34" charset="-122"/>
                <a:ea typeface="思源黑体 CN Light" panose="020B0300000000000000" pitchFamily="34" charset="-122"/>
              </a:rPr>
              <a:t>水资源浪费破坏</a:t>
            </a:r>
          </a:p>
        </p:txBody>
      </p:sp>
      <p:sp>
        <p:nvSpPr>
          <p:cNvPr id="6" name="矩形 5">
            <a:extLst>
              <a:ext uri="{FF2B5EF4-FFF2-40B4-BE49-F238E27FC236}">
                <a16:creationId xmlns:a16="http://schemas.microsoft.com/office/drawing/2014/main" xmlns="" id="{4251905B-B7E5-44CA-9901-38C700BB453A}"/>
              </a:ext>
            </a:extLst>
          </p:cNvPr>
          <p:cNvSpPr/>
          <p:nvPr/>
        </p:nvSpPr>
        <p:spPr>
          <a:xfrm>
            <a:off x="6633124" y="5211070"/>
            <a:ext cx="4368504" cy="523220"/>
          </a:xfrm>
          <a:prstGeom prst="rect">
            <a:avLst/>
          </a:prstGeom>
          <a:solidFill>
            <a:srgbClr val="017F4D"/>
          </a:solidFill>
          <a:ln>
            <a:noFill/>
          </a:ln>
        </p:spPr>
        <p:txBody>
          <a:bodyPr wrap="none">
            <a:spAutoFit/>
          </a:bodyPr>
          <a:lstStyle/>
          <a:p>
            <a:r>
              <a:rPr lang="en-US" altLang="zh-CN" sz="2800" spc="600" dirty="0">
                <a:solidFill>
                  <a:schemeClr val="bg1"/>
                </a:solidFill>
                <a:latin typeface="思源黑体 CN Light" panose="020B0300000000000000" pitchFamily="34" charset="-122"/>
                <a:ea typeface="思源黑体 CN Light" panose="020B0300000000000000" pitchFamily="34" charset="-122"/>
              </a:rPr>
              <a:t>04 </a:t>
            </a:r>
            <a:r>
              <a:rPr lang="zh-CN" altLang="en-US" sz="2800" spc="600" dirty="0">
                <a:solidFill>
                  <a:schemeClr val="bg1"/>
                </a:solidFill>
                <a:latin typeface="思源黑体 CN Light" panose="020B0300000000000000" pitchFamily="34" charset="-122"/>
                <a:ea typeface="思源黑体 CN Light" panose="020B0300000000000000" pitchFamily="34" charset="-122"/>
              </a:rPr>
              <a:t>节约用水保护水源</a:t>
            </a:r>
          </a:p>
        </p:txBody>
      </p:sp>
      <p:pic>
        <p:nvPicPr>
          <p:cNvPr id="11" name="图片 10">
            <a:extLst>
              <a:ext uri="{FF2B5EF4-FFF2-40B4-BE49-F238E27FC236}">
                <a16:creationId xmlns:a16="http://schemas.microsoft.com/office/drawing/2014/main" xmlns="" id="{88744447-6D94-4C81-9631-7F0A99F46F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4059" y="2215194"/>
            <a:ext cx="1058580" cy="1058580"/>
          </a:xfrm>
          <a:prstGeom prst="rect">
            <a:avLst/>
          </a:prstGeom>
        </p:spPr>
      </p:pic>
      <p:pic>
        <p:nvPicPr>
          <p:cNvPr id="12" name="图片 11">
            <a:extLst>
              <a:ext uri="{FF2B5EF4-FFF2-40B4-BE49-F238E27FC236}">
                <a16:creationId xmlns:a16="http://schemas.microsoft.com/office/drawing/2014/main" xmlns="" id="{58BFACC7-E818-4360-8ED5-F41ADAFB07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4059" y="3180808"/>
            <a:ext cx="1058580" cy="1058580"/>
          </a:xfrm>
          <a:prstGeom prst="rect">
            <a:avLst/>
          </a:prstGeom>
        </p:spPr>
      </p:pic>
      <p:pic>
        <p:nvPicPr>
          <p:cNvPr id="13" name="图片 12">
            <a:extLst>
              <a:ext uri="{FF2B5EF4-FFF2-40B4-BE49-F238E27FC236}">
                <a16:creationId xmlns:a16="http://schemas.microsoft.com/office/drawing/2014/main" xmlns="" id="{B577D5D2-77AF-42E1-A066-8F1FC2F32A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4059" y="4072563"/>
            <a:ext cx="1058580" cy="1058580"/>
          </a:xfrm>
          <a:prstGeom prst="rect">
            <a:avLst/>
          </a:prstGeom>
        </p:spPr>
      </p:pic>
      <p:pic>
        <p:nvPicPr>
          <p:cNvPr id="14" name="图片 13">
            <a:extLst>
              <a:ext uri="{FF2B5EF4-FFF2-40B4-BE49-F238E27FC236}">
                <a16:creationId xmlns:a16="http://schemas.microsoft.com/office/drawing/2014/main" xmlns="" id="{D8444E6F-B9C9-409E-98A5-1E241FC01A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4059" y="4943390"/>
            <a:ext cx="1058580" cy="1058580"/>
          </a:xfrm>
          <a:prstGeom prst="rect">
            <a:avLst/>
          </a:prstGeom>
        </p:spPr>
      </p:pic>
    </p:spTree>
    <p:extLst>
      <p:ext uri="{BB962C8B-B14F-4D97-AF65-F5344CB8AC3E}">
        <p14:creationId xmlns:p14="http://schemas.microsoft.com/office/powerpoint/2010/main" val="2603492137"/>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CF20599-4D83-46FC-96AC-E5FA36F37816}"/>
              </a:ext>
            </a:extLst>
          </p:cNvPr>
          <p:cNvGrpSpPr/>
          <p:nvPr/>
        </p:nvGrpSpPr>
        <p:grpSpPr>
          <a:xfrm>
            <a:off x="-350784" y="0"/>
            <a:ext cx="12542784" cy="6858000"/>
            <a:chOff x="-350784" y="0"/>
            <a:chExt cx="12542784" cy="6858000"/>
          </a:xfrm>
        </p:grpSpPr>
        <p:pic>
          <p:nvPicPr>
            <p:cNvPr id="7" name="图片 6">
              <a:extLst>
                <a:ext uri="{FF2B5EF4-FFF2-40B4-BE49-F238E27FC236}">
                  <a16:creationId xmlns:a16="http://schemas.microsoft.com/office/drawing/2014/main" xmlns="" id="{0497388C-8FBC-48F4-B186-1394C1A403AB}"/>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5DB0195B-94CE-4DBD-BC83-A84F83029AD5}"/>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grpSp>
      <p:sp>
        <p:nvSpPr>
          <p:cNvPr id="9" name="矩形 8">
            <a:extLst>
              <a:ext uri="{FF2B5EF4-FFF2-40B4-BE49-F238E27FC236}">
                <a16:creationId xmlns:a16="http://schemas.microsoft.com/office/drawing/2014/main" xmlns="" id="{D28BCFCC-99E0-40A1-9D25-DAA6DD6883D1}"/>
              </a:ext>
            </a:extLst>
          </p:cNvPr>
          <p:cNvSpPr/>
          <p:nvPr/>
        </p:nvSpPr>
        <p:spPr>
          <a:xfrm>
            <a:off x="5794924" y="3771900"/>
            <a:ext cx="5852884" cy="830997"/>
          </a:xfrm>
          <a:prstGeom prst="rect">
            <a:avLst/>
          </a:prstGeom>
          <a:solidFill>
            <a:srgbClr val="017F4D"/>
          </a:solidFill>
          <a:ln>
            <a:noFill/>
          </a:ln>
        </p:spPr>
        <p:txBody>
          <a:bodyPr wrap="none">
            <a:spAutoFit/>
          </a:bodyPr>
          <a:lstStyle/>
          <a:p>
            <a:r>
              <a:rPr lang="zh-CN" altLang="en-US" sz="4800" b="1" spc="600" dirty="0">
                <a:solidFill>
                  <a:schemeClr val="bg1"/>
                </a:solidFill>
                <a:latin typeface="思源黑体 CN Regular" panose="020B0500000000000000" pitchFamily="34" charset="-122"/>
                <a:ea typeface="思源黑体 CN Regular" panose="020B0500000000000000" pitchFamily="34" charset="-122"/>
              </a:rPr>
              <a:t>节约用水保护水源</a:t>
            </a:r>
          </a:p>
        </p:txBody>
      </p:sp>
      <p:pic>
        <p:nvPicPr>
          <p:cNvPr id="10" name="图片 9">
            <a:extLst>
              <a:ext uri="{FF2B5EF4-FFF2-40B4-BE49-F238E27FC236}">
                <a16:creationId xmlns:a16="http://schemas.microsoft.com/office/drawing/2014/main" xmlns="" id="{8D7B86F7-211A-471C-AD67-814B564EF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1529" y="461757"/>
            <a:ext cx="3382741" cy="3382741"/>
          </a:xfrm>
          <a:prstGeom prst="rect">
            <a:avLst/>
          </a:prstGeom>
        </p:spPr>
      </p:pic>
      <p:sp>
        <p:nvSpPr>
          <p:cNvPr id="11" name="文本框 10">
            <a:extLst>
              <a:ext uri="{FF2B5EF4-FFF2-40B4-BE49-F238E27FC236}">
                <a16:creationId xmlns:a16="http://schemas.microsoft.com/office/drawing/2014/main" xmlns="" id="{F33C015A-8DC8-4DDE-B1DA-05E4E380480D}"/>
              </a:ext>
            </a:extLst>
          </p:cNvPr>
          <p:cNvSpPr txBox="1"/>
          <p:nvPr/>
        </p:nvSpPr>
        <p:spPr>
          <a:xfrm>
            <a:off x="7770718" y="1837326"/>
            <a:ext cx="1409700" cy="830997"/>
          </a:xfrm>
          <a:prstGeom prst="rect">
            <a:avLst/>
          </a:prstGeom>
          <a:noFill/>
        </p:spPr>
        <p:txBody>
          <a:bodyPr wrap="square" rtlCol="0">
            <a:spAutoFit/>
          </a:bodyPr>
          <a:lstStyle/>
          <a:p>
            <a:r>
              <a:rPr lang="en-US" altLang="zh-CN" sz="4800" b="1" dirty="0">
                <a:solidFill>
                  <a:schemeClr val="tx1">
                    <a:lumMod val="75000"/>
                    <a:lumOff val="25000"/>
                  </a:schemeClr>
                </a:solidFill>
                <a:latin typeface="Arial Black" panose="020B0A04020102020204" pitchFamily="34" charset="0"/>
              </a:rPr>
              <a:t>04</a:t>
            </a:r>
            <a:endParaRPr lang="zh-CN" altLang="en-US" sz="4800" b="1" dirty="0">
              <a:solidFill>
                <a:schemeClr val="tx1">
                  <a:lumMod val="75000"/>
                  <a:lumOff val="25000"/>
                </a:schemeClr>
              </a:solidFill>
              <a:latin typeface="Arial Black" panose="020B0A04020102020204" pitchFamily="34" charset="0"/>
            </a:endParaRPr>
          </a:p>
        </p:txBody>
      </p:sp>
    </p:spTree>
    <p:extLst>
      <p:ext uri="{BB962C8B-B14F-4D97-AF65-F5344CB8AC3E}">
        <p14:creationId xmlns:p14="http://schemas.microsoft.com/office/powerpoint/2010/main" val="253432208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B3EDA78-BC8D-423D-BBD4-D005C61A4F82}"/>
              </a:ext>
            </a:extLst>
          </p:cNvPr>
          <p:cNvSpPr/>
          <p:nvPr/>
        </p:nvSpPr>
        <p:spPr>
          <a:xfrm>
            <a:off x="1261024" y="444524"/>
            <a:ext cx="367280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节约用水保护水源</a:t>
            </a:r>
          </a:p>
        </p:txBody>
      </p:sp>
      <p:pic>
        <p:nvPicPr>
          <p:cNvPr id="3" name="图片 2">
            <a:extLst>
              <a:ext uri="{FF2B5EF4-FFF2-40B4-BE49-F238E27FC236}">
                <a16:creationId xmlns:a16="http://schemas.microsoft.com/office/drawing/2014/main" xmlns="" id="{38806DAB-1550-413F-A07E-15E7AA17C12E}"/>
              </a:ext>
            </a:extLst>
          </p:cNvPr>
          <p:cNvPicPr>
            <a:picLocks noChangeAspect="1"/>
          </p:cNvPicPr>
          <p:nvPr/>
        </p:nvPicPr>
        <p:blipFill rotWithShape="1">
          <a:blip r:embed="rId3">
            <a:extLst>
              <a:ext uri="{BEBA8EAE-BF5A-486C-A8C5-ECC9F3942E4B}">
                <a14:imgProps xmlns:a14="http://schemas.microsoft.com/office/drawing/2010/main">
                  <a14:imgLayer>
                    <a14:imgEffect>
                      <a14:backgroundRemoval t="9585" b="94569" l="25080" r="98882"/>
                    </a14:imgEffect>
                  </a14:imgLayer>
                </a14:imgProps>
              </a:ext>
              <a:ext uri="{28A0092B-C50C-407E-A947-70E740481C1C}">
                <a14:useLocalDpi xmlns:a14="http://schemas.microsoft.com/office/drawing/2010/main" val="0"/>
              </a:ext>
            </a:extLst>
          </a:blip>
          <a:srcRect t="33863"/>
          <a:stretch/>
        </p:blipFill>
        <p:spPr>
          <a:xfrm>
            <a:off x="-1825076" y="1619250"/>
            <a:ext cx="7921076" cy="5238750"/>
          </a:xfrm>
          <a:prstGeom prst="rect">
            <a:avLst/>
          </a:prstGeom>
        </p:spPr>
      </p:pic>
      <p:sp>
        <p:nvSpPr>
          <p:cNvPr id="4" name="矩形 3">
            <a:extLst>
              <a:ext uri="{FF2B5EF4-FFF2-40B4-BE49-F238E27FC236}">
                <a16:creationId xmlns:a16="http://schemas.microsoft.com/office/drawing/2014/main" xmlns="" id="{D77144BD-D65E-4CA2-931B-7F783D46F2C0}"/>
              </a:ext>
            </a:extLst>
          </p:cNvPr>
          <p:cNvSpPr/>
          <p:nvPr/>
        </p:nvSpPr>
        <p:spPr>
          <a:xfrm>
            <a:off x="4595157" y="2003481"/>
            <a:ext cx="7768293" cy="646331"/>
          </a:xfrm>
          <a:prstGeom prst="rect">
            <a:avLst/>
          </a:prstGeom>
        </p:spPr>
        <p:txBody>
          <a:bodyPr wrap="square">
            <a:spAutoFit/>
          </a:bodyPr>
          <a:lstStyle/>
          <a:p>
            <a:r>
              <a:rPr lang="zh-CN" altLang="en-US" sz="3600" dirty="0">
                <a:solidFill>
                  <a:srgbClr val="017F4D"/>
                </a:solidFill>
                <a:latin typeface="思源黑体 CN Bold" panose="020B0800000000000000" pitchFamily="34" charset="-122"/>
                <a:ea typeface="思源黑体 CN Bold" panose="020B0800000000000000" pitchFamily="34" charset="-122"/>
              </a:rPr>
              <a:t>水是生命之源、生产之要、生态之基</a:t>
            </a:r>
          </a:p>
        </p:txBody>
      </p:sp>
      <p:sp>
        <p:nvSpPr>
          <p:cNvPr id="5" name="矩形 4">
            <a:extLst>
              <a:ext uri="{FF2B5EF4-FFF2-40B4-BE49-F238E27FC236}">
                <a16:creationId xmlns:a16="http://schemas.microsoft.com/office/drawing/2014/main" xmlns="" id="{0317E580-E66E-43EF-9F76-5A391CA6A8DE}"/>
              </a:ext>
            </a:extLst>
          </p:cNvPr>
          <p:cNvSpPr/>
          <p:nvPr/>
        </p:nvSpPr>
        <p:spPr>
          <a:xfrm>
            <a:off x="6747807" y="3096368"/>
            <a:ext cx="3982180" cy="646331"/>
          </a:xfrm>
          <a:prstGeom prst="rect">
            <a:avLst/>
          </a:prstGeom>
        </p:spPr>
        <p:txBody>
          <a:bodyPr wrap="none">
            <a:spAutoFit/>
          </a:bodyPr>
          <a:lstStyle/>
          <a:p>
            <a:r>
              <a:rPr lang="zh-CN" altLang="en-US" sz="3600" dirty="0">
                <a:solidFill>
                  <a:srgbClr val="017F4D"/>
                </a:solidFill>
                <a:latin typeface="思源黑体 CN Bold" panose="020B0800000000000000" pitchFamily="34" charset="-122"/>
                <a:ea typeface="思源黑体 CN Bold" panose="020B0800000000000000" pitchFamily="34" charset="-122"/>
              </a:rPr>
              <a:t>节约用水 保护水源</a:t>
            </a:r>
          </a:p>
        </p:txBody>
      </p:sp>
      <p:pic>
        <p:nvPicPr>
          <p:cNvPr id="7" name="图片 6">
            <a:extLst>
              <a:ext uri="{FF2B5EF4-FFF2-40B4-BE49-F238E27FC236}">
                <a16:creationId xmlns:a16="http://schemas.microsoft.com/office/drawing/2014/main" xmlns="" id="{1D1BFAE0-596C-4928-A55C-96CCA75952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3569" y="3900369"/>
            <a:ext cx="1510655" cy="1816000"/>
          </a:xfrm>
          <a:prstGeom prst="rect">
            <a:avLst/>
          </a:prstGeom>
        </p:spPr>
      </p:pic>
    </p:spTree>
    <p:extLst>
      <p:ext uri="{BB962C8B-B14F-4D97-AF65-F5344CB8AC3E}">
        <p14:creationId xmlns:p14="http://schemas.microsoft.com/office/powerpoint/2010/main" val="303637474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2A5798E-C0A7-48EA-9987-64E6C6100877}"/>
              </a:ext>
            </a:extLst>
          </p:cNvPr>
          <p:cNvSpPr/>
          <p:nvPr/>
        </p:nvSpPr>
        <p:spPr>
          <a:xfrm>
            <a:off x="1261024" y="444524"/>
            <a:ext cx="367280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节约用水保护水源</a:t>
            </a:r>
          </a:p>
        </p:txBody>
      </p:sp>
      <p:sp>
        <p:nvSpPr>
          <p:cNvPr id="4" name="矩形 3">
            <a:extLst>
              <a:ext uri="{FF2B5EF4-FFF2-40B4-BE49-F238E27FC236}">
                <a16:creationId xmlns:a16="http://schemas.microsoft.com/office/drawing/2014/main" xmlns="" id="{D4713791-2CBF-4CFB-B270-D952BF911AB0}"/>
              </a:ext>
            </a:extLst>
          </p:cNvPr>
          <p:cNvSpPr/>
          <p:nvPr/>
        </p:nvSpPr>
        <p:spPr>
          <a:xfrm>
            <a:off x="1270548" y="2766804"/>
            <a:ext cx="326243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节约用水要从点滴做起</a:t>
            </a:r>
          </a:p>
        </p:txBody>
      </p:sp>
      <p:sp>
        <p:nvSpPr>
          <p:cNvPr id="5" name="矩形 4">
            <a:extLst>
              <a:ext uri="{FF2B5EF4-FFF2-40B4-BE49-F238E27FC236}">
                <a16:creationId xmlns:a16="http://schemas.microsoft.com/office/drawing/2014/main" xmlns="" id="{EE8E1720-5F03-4831-91B8-67875A162968}"/>
              </a:ext>
            </a:extLst>
          </p:cNvPr>
          <p:cNvSpPr/>
          <p:nvPr/>
        </p:nvSpPr>
        <p:spPr>
          <a:xfrm>
            <a:off x="1374168" y="3322498"/>
            <a:ext cx="3568152" cy="1754326"/>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刷牙</a:t>
            </a:r>
          </a:p>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口杯接水，</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口杯共用水约</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0</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升。三口之家每日两次，每月可节水</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486</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升。</a:t>
            </a:r>
          </a:p>
        </p:txBody>
      </p:sp>
      <p:pic>
        <p:nvPicPr>
          <p:cNvPr id="6" name="图片 5">
            <a:extLst>
              <a:ext uri="{FF2B5EF4-FFF2-40B4-BE49-F238E27FC236}">
                <a16:creationId xmlns:a16="http://schemas.microsoft.com/office/drawing/2014/main" xmlns="" id="{8BAE7AFD-DFE6-41E8-A46F-D1E91ED5D45E}"/>
              </a:ext>
            </a:extLst>
          </p:cNvPr>
          <p:cNvPicPr>
            <a:picLocks noChangeAspect="1"/>
          </p:cNvPicPr>
          <p:nvPr/>
        </p:nvPicPr>
        <p:blipFill>
          <a:blip r:embed="rId3"/>
          <a:stretch>
            <a:fillRect/>
          </a:stretch>
        </p:blipFill>
        <p:spPr>
          <a:xfrm>
            <a:off x="5829300" y="2000549"/>
            <a:ext cx="5343525" cy="35623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985258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5BF991E-3498-47E8-8D34-21B08ECAEE3C}"/>
              </a:ext>
            </a:extLst>
          </p:cNvPr>
          <p:cNvSpPr/>
          <p:nvPr/>
        </p:nvSpPr>
        <p:spPr>
          <a:xfrm>
            <a:off x="1261024" y="444524"/>
            <a:ext cx="367280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节约用水保护水源</a:t>
            </a:r>
          </a:p>
        </p:txBody>
      </p:sp>
      <p:sp>
        <p:nvSpPr>
          <p:cNvPr id="3" name="矩形 2">
            <a:extLst>
              <a:ext uri="{FF2B5EF4-FFF2-40B4-BE49-F238E27FC236}">
                <a16:creationId xmlns:a16="http://schemas.microsoft.com/office/drawing/2014/main" xmlns="" id="{85F3AD53-2DBA-4D59-99FF-FD06E6303C34}"/>
              </a:ext>
            </a:extLst>
          </p:cNvPr>
          <p:cNvSpPr/>
          <p:nvPr/>
        </p:nvSpPr>
        <p:spPr>
          <a:xfrm>
            <a:off x="1261024" y="2316540"/>
            <a:ext cx="5444576" cy="3831818"/>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洗衣</a:t>
            </a:r>
          </a:p>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精选清洗程序：洗衣机洗少量衣服时，水位定得太高，衣服在高水里飘来飘去，互相之间缺少摩擦，反而洗不干净，还浪费水。在洗衣机的程序控制上，洗衣机厂商开发出了更多水位段洗衣机，将水位段细化，洗涤启动水位也降低了</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1/2</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；洗涤功能可设定一清、二清或三清功能，我们完全可根据不同的需要选择不同的洗涤水位和清洗次数，从而达到节水的目的。</a:t>
            </a:r>
          </a:p>
        </p:txBody>
      </p:sp>
      <p:sp>
        <p:nvSpPr>
          <p:cNvPr id="4" name="矩形 3">
            <a:extLst>
              <a:ext uri="{FF2B5EF4-FFF2-40B4-BE49-F238E27FC236}">
                <a16:creationId xmlns:a16="http://schemas.microsoft.com/office/drawing/2014/main" xmlns="" id="{F944A1D7-9FED-4268-BD42-2847FE79FFE6}"/>
              </a:ext>
            </a:extLst>
          </p:cNvPr>
          <p:cNvSpPr/>
          <p:nvPr/>
        </p:nvSpPr>
        <p:spPr>
          <a:xfrm>
            <a:off x="1222279" y="1769657"/>
            <a:ext cx="326243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节约用水要从点滴做起</a:t>
            </a:r>
          </a:p>
        </p:txBody>
      </p:sp>
      <p:pic>
        <p:nvPicPr>
          <p:cNvPr id="5" name="图片 4">
            <a:extLst>
              <a:ext uri="{FF2B5EF4-FFF2-40B4-BE49-F238E27FC236}">
                <a16:creationId xmlns:a16="http://schemas.microsoft.com/office/drawing/2014/main" xmlns="" id="{C68E7A46-FDD7-4FEA-8394-10B21AC86246}"/>
              </a:ext>
            </a:extLst>
          </p:cNvPr>
          <p:cNvPicPr>
            <a:picLocks noChangeAspect="1"/>
          </p:cNvPicPr>
          <p:nvPr/>
        </p:nvPicPr>
        <p:blipFill rotWithShape="1">
          <a:blip r:embed="rId3"/>
          <a:srcRect r="24634"/>
          <a:stretch/>
        </p:blipFill>
        <p:spPr>
          <a:xfrm>
            <a:off x="6705600" y="2026177"/>
            <a:ext cx="4689379" cy="41481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49931105"/>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485A25C-6E8D-41EE-A046-7A74A783582A}"/>
              </a:ext>
            </a:extLst>
          </p:cNvPr>
          <p:cNvSpPr/>
          <p:nvPr/>
        </p:nvSpPr>
        <p:spPr>
          <a:xfrm>
            <a:off x="1261024" y="444524"/>
            <a:ext cx="367280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节约用水保护水源</a:t>
            </a:r>
          </a:p>
        </p:txBody>
      </p:sp>
      <p:sp>
        <p:nvSpPr>
          <p:cNvPr id="3" name="矩形 2">
            <a:extLst>
              <a:ext uri="{FF2B5EF4-FFF2-40B4-BE49-F238E27FC236}">
                <a16:creationId xmlns:a16="http://schemas.microsoft.com/office/drawing/2014/main" xmlns="" id="{7C9F2DEA-002B-4E2F-8EF9-6ED85B7EA69F}"/>
              </a:ext>
            </a:extLst>
          </p:cNvPr>
          <p:cNvSpPr/>
          <p:nvPr/>
        </p:nvSpPr>
        <p:spPr>
          <a:xfrm>
            <a:off x="1127673" y="5259793"/>
            <a:ext cx="6096000" cy="880177"/>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先用纸擦除炊具、食具上的油污，再洗涤；控制水龙头流量，改不间断冲洗为间断冲洗。</a:t>
            </a:r>
          </a:p>
        </p:txBody>
      </p:sp>
      <p:sp>
        <p:nvSpPr>
          <p:cNvPr id="4" name="矩形 3">
            <a:extLst>
              <a:ext uri="{FF2B5EF4-FFF2-40B4-BE49-F238E27FC236}">
                <a16:creationId xmlns:a16="http://schemas.microsoft.com/office/drawing/2014/main" xmlns="" id="{E07C875F-C1DE-4900-86DC-0E91FFFAAA1A}"/>
              </a:ext>
            </a:extLst>
          </p:cNvPr>
          <p:cNvSpPr/>
          <p:nvPr/>
        </p:nvSpPr>
        <p:spPr>
          <a:xfrm>
            <a:off x="1050829" y="1598207"/>
            <a:ext cx="326243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节约用水要从点滴做起</a:t>
            </a:r>
          </a:p>
        </p:txBody>
      </p:sp>
      <p:sp>
        <p:nvSpPr>
          <p:cNvPr id="5" name="矩形 4">
            <a:extLst>
              <a:ext uri="{FF2B5EF4-FFF2-40B4-BE49-F238E27FC236}">
                <a16:creationId xmlns:a16="http://schemas.microsoft.com/office/drawing/2014/main" xmlns="" id="{DAE4CA65-C237-41A8-97F1-FEAEF3D372BB}"/>
              </a:ext>
            </a:extLst>
          </p:cNvPr>
          <p:cNvSpPr/>
          <p:nvPr/>
        </p:nvSpPr>
        <p:spPr>
          <a:xfrm>
            <a:off x="1222923" y="2554851"/>
            <a:ext cx="6096000" cy="880177"/>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间断放水淋浴，搓洗时及时关水，避免过长时间冲淋。盆浴后的水可用于洗车、冲洗厕所、拖地等。</a:t>
            </a:r>
          </a:p>
        </p:txBody>
      </p:sp>
      <p:sp>
        <p:nvSpPr>
          <p:cNvPr id="6" name="矩形 5">
            <a:extLst>
              <a:ext uri="{FF2B5EF4-FFF2-40B4-BE49-F238E27FC236}">
                <a16:creationId xmlns:a16="http://schemas.microsoft.com/office/drawing/2014/main" xmlns="" id="{9067D53E-C51C-4F58-8239-23C025E8AF97}"/>
              </a:ext>
            </a:extLst>
          </p:cNvPr>
          <p:cNvSpPr/>
          <p:nvPr/>
        </p:nvSpPr>
        <p:spPr>
          <a:xfrm>
            <a:off x="1146723" y="4107005"/>
            <a:ext cx="6096000" cy="464679"/>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洗手洗脸用水用盆接，之后的冲厕所。</a:t>
            </a:r>
          </a:p>
        </p:txBody>
      </p:sp>
      <p:sp>
        <p:nvSpPr>
          <p:cNvPr id="7" name="矩形 6">
            <a:extLst>
              <a:ext uri="{FF2B5EF4-FFF2-40B4-BE49-F238E27FC236}">
                <a16:creationId xmlns:a16="http://schemas.microsoft.com/office/drawing/2014/main" xmlns="" id="{F5582480-7D8F-4C35-9D15-42EFE1AFD6E3}"/>
              </a:ext>
            </a:extLst>
          </p:cNvPr>
          <p:cNvSpPr/>
          <p:nvPr/>
        </p:nvSpPr>
        <p:spPr>
          <a:xfrm>
            <a:off x="1337223" y="2183349"/>
            <a:ext cx="671979" cy="464679"/>
          </a:xfrm>
          <a:prstGeom prst="rect">
            <a:avLst/>
          </a:prstGeom>
          <a:solidFill>
            <a:srgbClr val="017F4D"/>
          </a:solidFill>
        </p:spPr>
        <p:txBody>
          <a:bodyPr wrap="none">
            <a:spAutoFit/>
          </a:bodyPr>
          <a:lstStyle/>
          <a:p>
            <a:pPr>
              <a:lnSpc>
                <a:spcPct val="150000"/>
              </a:lnSpc>
            </a:pPr>
            <a:r>
              <a:rPr lang="zh-CN" altLang="en-US" spc="100" dirty="0">
                <a:solidFill>
                  <a:schemeClr val="bg1"/>
                </a:solidFill>
                <a:latin typeface="思源黑体 CN Light" panose="020B0300000000000000" pitchFamily="34" charset="-122"/>
                <a:ea typeface="思源黑体 CN Light" panose="020B0300000000000000" pitchFamily="34" charset="-122"/>
              </a:rPr>
              <a:t>洗浴</a:t>
            </a:r>
          </a:p>
        </p:txBody>
      </p:sp>
      <p:sp>
        <p:nvSpPr>
          <p:cNvPr id="8" name="矩形 7">
            <a:extLst>
              <a:ext uri="{FF2B5EF4-FFF2-40B4-BE49-F238E27FC236}">
                <a16:creationId xmlns:a16="http://schemas.microsoft.com/office/drawing/2014/main" xmlns="" id="{124DB892-C9B5-4F30-8545-DF7B1DFAF8B0}"/>
              </a:ext>
            </a:extLst>
          </p:cNvPr>
          <p:cNvSpPr/>
          <p:nvPr/>
        </p:nvSpPr>
        <p:spPr>
          <a:xfrm>
            <a:off x="1261023" y="3688670"/>
            <a:ext cx="671979" cy="464679"/>
          </a:xfrm>
          <a:prstGeom prst="rect">
            <a:avLst/>
          </a:prstGeom>
          <a:solidFill>
            <a:srgbClr val="017F4D"/>
          </a:solidFill>
        </p:spPr>
        <p:txBody>
          <a:bodyPr wrap="none">
            <a:spAutoFit/>
          </a:bodyPr>
          <a:lstStyle/>
          <a:p>
            <a:pPr>
              <a:lnSpc>
                <a:spcPct val="150000"/>
              </a:lnSpc>
            </a:pPr>
            <a:r>
              <a:rPr lang="zh-CN" altLang="en-US" spc="100" dirty="0">
                <a:solidFill>
                  <a:schemeClr val="bg1"/>
                </a:solidFill>
                <a:latin typeface="思源黑体 CN Light" panose="020B0300000000000000" pitchFamily="34" charset="-122"/>
                <a:ea typeface="思源黑体 CN Light" panose="020B0300000000000000" pitchFamily="34" charset="-122"/>
              </a:rPr>
              <a:t>洗手</a:t>
            </a:r>
          </a:p>
        </p:txBody>
      </p:sp>
      <p:sp>
        <p:nvSpPr>
          <p:cNvPr id="9" name="矩形 8">
            <a:extLst>
              <a:ext uri="{FF2B5EF4-FFF2-40B4-BE49-F238E27FC236}">
                <a16:creationId xmlns:a16="http://schemas.microsoft.com/office/drawing/2014/main" xmlns="" id="{7CC81F45-EDF3-428F-B3E5-2FC523422415}"/>
              </a:ext>
            </a:extLst>
          </p:cNvPr>
          <p:cNvSpPr/>
          <p:nvPr/>
        </p:nvSpPr>
        <p:spPr>
          <a:xfrm>
            <a:off x="1261023" y="4865946"/>
            <a:ext cx="671979" cy="464679"/>
          </a:xfrm>
          <a:prstGeom prst="rect">
            <a:avLst/>
          </a:prstGeom>
          <a:solidFill>
            <a:srgbClr val="017F4D"/>
          </a:solidFill>
        </p:spPr>
        <p:txBody>
          <a:bodyPr wrap="none">
            <a:spAutoFit/>
          </a:bodyPr>
          <a:lstStyle/>
          <a:p>
            <a:pPr>
              <a:lnSpc>
                <a:spcPct val="150000"/>
              </a:lnSpc>
            </a:pPr>
            <a:r>
              <a:rPr lang="zh-CN" altLang="en-US" spc="100" dirty="0">
                <a:solidFill>
                  <a:schemeClr val="bg1"/>
                </a:solidFill>
                <a:latin typeface="思源黑体 CN Light" panose="020B0300000000000000" pitchFamily="34" charset="-122"/>
                <a:ea typeface="思源黑体 CN Light" panose="020B0300000000000000" pitchFamily="34" charset="-122"/>
              </a:rPr>
              <a:t>饮食</a:t>
            </a:r>
          </a:p>
        </p:txBody>
      </p:sp>
      <p:pic>
        <p:nvPicPr>
          <p:cNvPr id="10" name="图片 9">
            <a:extLst>
              <a:ext uri="{FF2B5EF4-FFF2-40B4-BE49-F238E27FC236}">
                <a16:creationId xmlns:a16="http://schemas.microsoft.com/office/drawing/2014/main" xmlns="" id="{E2C65A1B-D419-401E-93ED-A04477CEB8D7}"/>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6316716" y="705547"/>
            <a:ext cx="6362639" cy="5966245"/>
          </a:xfrm>
          <a:prstGeom prst="rect">
            <a:avLst/>
          </a:prstGeom>
        </p:spPr>
      </p:pic>
    </p:spTree>
    <p:extLst>
      <p:ext uri="{BB962C8B-B14F-4D97-AF65-F5344CB8AC3E}">
        <p14:creationId xmlns:p14="http://schemas.microsoft.com/office/powerpoint/2010/main" val="378954229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38DFD59-CB43-45CE-8EB9-D02B8E937588}"/>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3" name="图片 2">
            <a:extLst>
              <a:ext uri="{FF2B5EF4-FFF2-40B4-BE49-F238E27FC236}">
                <a16:creationId xmlns:a16="http://schemas.microsoft.com/office/drawing/2014/main" xmlns="" id="{65322B19-5AB3-4927-9800-BA3A98163C5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sp>
        <p:nvSpPr>
          <p:cNvPr id="5" name="矩形 4">
            <a:extLst>
              <a:ext uri="{FF2B5EF4-FFF2-40B4-BE49-F238E27FC236}">
                <a16:creationId xmlns:a16="http://schemas.microsoft.com/office/drawing/2014/main" xmlns="" id="{50EB0E24-FBD6-4F22-966A-FE3C2678C459}"/>
              </a:ext>
            </a:extLst>
          </p:cNvPr>
          <p:cNvSpPr/>
          <p:nvPr/>
        </p:nvSpPr>
        <p:spPr>
          <a:xfrm>
            <a:off x="5133614" y="1850569"/>
            <a:ext cx="6720109" cy="2015936"/>
          </a:xfrm>
          <a:prstGeom prst="rect">
            <a:avLst/>
          </a:prstGeom>
          <a:effectLst>
            <a:outerShdw blurRad="63500" sx="102000" sy="102000" algn="ctr" rotWithShape="0">
              <a:prstClr val="black">
                <a:alpha val="40000"/>
              </a:prstClr>
            </a:outerShdw>
          </a:effectLst>
        </p:spPr>
        <p:txBody>
          <a:bodyPr wrap="none">
            <a:spAutoFit/>
          </a:bodyPr>
          <a:lstStyle/>
          <a:p>
            <a:r>
              <a:rPr lang="zh-CN" altLang="en-US" sz="12500" b="1" spc="1200" dirty="0">
                <a:solidFill>
                  <a:srgbClr val="017F4D"/>
                </a:solidFill>
                <a:latin typeface="庞门正道标题体" panose="02010600030101010101" pitchFamily="2" charset="-122"/>
                <a:ea typeface="庞门正道标题体" panose="02010600030101010101" pitchFamily="2" charset="-122"/>
              </a:rPr>
              <a:t>感谢观看</a:t>
            </a:r>
          </a:p>
        </p:txBody>
      </p:sp>
      <p:sp>
        <p:nvSpPr>
          <p:cNvPr id="6" name="矩形 5">
            <a:extLst>
              <a:ext uri="{FF2B5EF4-FFF2-40B4-BE49-F238E27FC236}">
                <a16:creationId xmlns:a16="http://schemas.microsoft.com/office/drawing/2014/main" xmlns="" id="{DFECE77D-F3CB-4BA9-A406-D244F739CB99}"/>
              </a:ext>
            </a:extLst>
          </p:cNvPr>
          <p:cNvSpPr/>
          <p:nvPr/>
        </p:nvSpPr>
        <p:spPr>
          <a:xfrm>
            <a:off x="6719785" y="1578977"/>
            <a:ext cx="3507692" cy="461665"/>
          </a:xfrm>
          <a:prstGeom prst="rect">
            <a:avLst/>
          </a:prstGeom>
        </p:spPr>
        <p:txBody>
          <a:bodyPr wrap="none">
            <a:spAutoFit/>
          </a:bodyPr>
          <a:lstStyle/>
          <a:p>
            <a:r>
              <a:rPr lang="zh-CN" altLang="en-US" sz="2400" b="1" spc="600" dirty="0">
                <a:solidFill>
                  <a:schemeClr val="tx1">
                    <a:lumMod val="75000"/>
                    <a:lumOff val="25000"/>
                  </a:schemeClr>
                </a:solidFill>
                <a:latin typeface="幼圆" panose="02010509060101010101" pitchFamily="49" charset="-122"/>
                <a:ea typeface="幼圆" panose="02010509060101010101" pitchFamily="49" charset="-122"/>
              </a:rPr>
              <a:t>主题班会 世界水日</a:t>
            </a:r>
          </a:p>
        </p:txBody>
      </p:sp>
      <p:sp>
        <p:nvSpPr>
          <p:cNvPr id="7" name="矩形 6">
            <a:extLst>
              <a:ext uri="{FF2B5EF4-FFF2-40B4-BE49-F238E27FC236}">
                <a16:creationId xmlns:a16="http://schemas.microsoft.com/office/drawing/2014/main" xmlns="" id="{76B2456F-5BD5-4EB4-BCCE-5A70A608A767}"/>
              </a:ext>
            </a:extLst>
          </p:cNvPr>
          <p:cNvSpPr/>
          <p:nvPr/>
        </p:nvSpPr>
        <p:spPr>
          <a:xfrm>
            <a:off x="5669017" y="4243357"/>
            <a:ext cx="5609228" cy="369332"/>
          </a:xfrm>
          <a:prstGeom prst="rect">
            <a:avLst/>
          </a:prstGeom>
        </p:spPr>
        <p:txBody>
          <a:bodyPr wrap="none">
            <a:spAutoFit/>
          </a:bodyPr>
          <a:lstStyle/>
          <a:p>
            <a:r>
              <a:rPr lang="zh-CN" altLang="en-US" spc="3000" dirty="0">
                <a:solidFill>
                  <a:schemeClr val="tx1">
                    <a:lumMod val="65000"/>
                    <a:lumOff val="35000"/>
                  </a:schemeClr>
                </a:solidFill>
                <a:latin typeface="幼圆" panose="02010509060101010101" pitchFamily="49" charset="-122"/>
                <a:ea typeface="幼圆" panose="02010509060101010101" pitchFamily="49" charset="-122"/>
              </a:rPr>
              <a:t>节约用水 保护水源</a:t>
            </a:r>
          </a:p>
        </p:txBody>
      </p:sp>
      <p:sp>
        <p:nvSpPr>
          <p:cNvPr id="8" name="矩形 7">
            <a:extLst>
              <a:ext uri="{FF2B5EF4-FFF2-40B4-BE49-F238E27FC236}">
                <a16:creationId xmlns:a16="http://schemas.microsoft.com/office/drawing/2014/main" xmlns="" id="{43E81898-C156-45B6-93E2-ED1A3E965A03}"/>
              </a:ext>
            </a:extLst>
          </p:cNvPr>
          <p:cNvSpPr/>
          <p:nvPr/>
        </p:nvSpPr>
        <p:spPr>
          <a:xfrm>
            <a:off x="6945286" y="3907264"/>
            <a:ext cx="2844048" cy="400110"/>
          </a:xfrm>
          <a:prstGeom prst="rect">
            <a:avLst/>
          </a:prstGeom>
        </p:spPr>
        <p:txBody>
          <a:bodyPr wrap="none">
            <a:spAutoFit/>
          </a:bodyPr>
          <a:lstStyle/>
          <a:p>
            <a:r>
              <a:rPr lang="en-US" altLang="zh-CN" sz="2000" spc="600" dirty="0">
                <a:solidFill>
                  <a:schemeClr val="tx1">
                    <a:lumMod val="65000"/>
                    <a:lumOff val="35000"/>
                  </a:schemeClr>
                </a:solidFill>
                <a:latin typeface="Agency FB" panose="020B0503020202020204" pitchFamily="34" charset="0"/>
              </a:rPr>
              <a:t>WORLD WATER DAY</a:t>
            </a:r>
            <a:endParaRPr lang="zh-CN" altLang="en-US" sz="2000" spc="600" dirty="0">
              <a:solidFill>
                <a:schemeClr val="tx1">
                  <a:lumMod val="65000"/>
                  <a:lumOff val="35000"/>
                </a:schemeClr>
              </a:solidFill>
              <a:latin typeface="Agency FB" panose="020B0503020202020204" pitchFamily="34" charset="0"/>
            </a:endParaRPr>
          </a:p>
        </p:txBody>
      </p:sp>
      <p:sp>
        <p:nvSpPr>
          <p:cNvPr id="9" name="文本框 8">
            <a:extLst>
              <a:ext uri="{FF2B5EF4-FFF2-40B4-BE49-F238E27FC236}">
                <a16:creationId xmlns:a16="http://schemas.microsoft.com/office/drawing/2014/main" xmlns="" id="{E66ECA1C-503C-4587-BD1D-E2AC7BC1D439}"/>
              </a:ext>
            </a:extLst>
          </p:cNvPr>
          <p:cNvSpPr txBox="1"/>
          <p:nvPr/>
        </p:nvSpPr>
        <p:spPr>
          <a:xfrm>
            <a:off x="7754523" y="4985940"/>
            <a:ext cx="1120820" cy="307777"/>
          </a:xfrm>
          <a:prstGeom prst="rect">
            <a:avLst/>
          </a:prstGeom>
          <a:noFill/>
          <a:ln>
            <a:solidFill>
              <a:srgbClr val="D30F57"/>
            </a:solidFill>
          </a:ln>
        </p:spPr>
        <p:txBody>
          <a:bodyPr wrap="none">
            <a:spAutoFit/>
          </a:bodyPr>
          <a:lstStyle>
            <a:defPPr>
              <a:defRPr lang="en-US"/>
            </a:defPPr>
            <a:lvl1pPr>
              <a:defRPr sz="2800" b="1" spc="600">
                <a:solidFill>
                  <a:srgbClr val="6D7979"/>
                </a:solidFill>
                <a:latin typeface="幼圆" panose="02010509060101010101" pitchFamily="49" charset="-122"/>
                <a:ea typeface="幼圆" panose="02010509060101010101" pitchFamily="49" charset="-122"/>
              </a:defRPr>
            </a:lvl1pPr>
          </a:lstStyle>
          <a:p>
            <a:r>
              <a:rPr lang="zh-CN" altLang="en-US" sz="1400" b="0" dirty="0">
                <a:solidFill>
                  <a:srgbClr val="D30F57"/>
                </a:solidFill>
              </a:rPr>
              <a:t>三年</a:t>
            </a:r>
            <a:r>
              <a:rPr lang="en-US" altLang="zh-CN" sz="1400" b="0" dirty="0">
                <a:solidFill>
                  <a:srgbClr val="D30F57"/>
                </a:solidFill>
              </a:rPr>
              <a:t>2</a:t>
            </a:r>
            <a:r>
              <a:rPr lang="zh-CN" altLang="en-US" sz="1400" b="0" dirty="0">
                <a:solidFill>
                  <a:srgbClr val="D30F57"/>
                </a:solidFill>
              </a:rPr>
              <a:t>班</a:t>
            </a:r>
          </a:p>
        </p:txBody>
      </p:sp>
      <p:pic>
        <p:nvPicPr>
          <p:cNvPr id="13" name="图片 12">
            <a:extLst>
              <a:ext uri="{FF2B5EF4-FFF2-40B4-BE49-F238E27FC236}">
                <a16:creationId xmlns:a16="http://schemas.microsoft.com/office/drawing/2014/main" xmlns="" id="{CD37DE33-2CC9-4B6F-9D81-421BCC56A975}"/>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12141" y="5478069"/>
            <a:ext cx="2005584" cy="1481328"/>
          </a:xfrm>
          <a:prstGeom prst="rect">
            <a:avLst/>
          </a:prstGeom>
        </p:spPr>
      </p:pic>
    </p:spTree>
    <p:extLst>
      <p:ext uri="{BB962C8B-B14F-4D97-AF65-F5344CB8AC3E}">
        <p14:creationId xmlns:p14="http://schemas.microsoft.com/office/powerpoint/2010/main" val="110289668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defTabSz="914400">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http://www.ypppt.com/article/2018/4846.html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444708" cy="646232"/>
          </a:xfrm>
          <a:prstGeom prst="rect">
            <a:avLst/>
          </a:prstGeom>
        </p:spPr>
      </p:pic>
    </p:spTree>
    <p:extLst>
      <p:ext uri="{BB962C8B-B14F-4D97-AF65-F5344CB8AC3E}">
        <p14:creationId xmlns:p14="http://schemas.microsoft.com/office/powerpoint/2010/main" val="34595439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3824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CF20599-4D83-46FC-96AC-E5FA36F37816}"/>
              </a:ext>
            </a:extLst>
          </p:cNvPr>
          <p:cNvGrpSpPr/>
          <p:nvPr/>
        </p:nvGrpSpPr>
        <p:grpSpPr>
          <a:xfrm>
            <a:off x="-350784" y="0"/>
            <a:ext cx="12542784" cy="6858000"/>
            <a:chOff x="-350784" y="0"/>
            <a:chExt cx="12542784" cy="6858000"/>
          </a:xfrm>
        </p:grpSpPr>
        <p:pic>
          <p:nvPicPr>
            <p:cNvPr id="7" name="图片 6">
              <a:extLst>
                <a:ext uri="{FF2B5EF4-FFF2-40B4-BE49-F238E27FC236}">
                  <a16:creationId xmlns:a16="http://schemas.microsoft.com/office/drawing/2014/main" xmlns="" id="{0497388C-8FBC-48F4-B186-1394C1A403AB}"/>
                </a:ext>
              </a:extLst>
            </p:cNvPr>
            <p:cNvPicPr>
              <a:picLocks noChangeAspect="1"/>
            </p:cNvPicPr>
            <p:nvPr/>
          </p:nvPicPr>
          <p:blipFill rotWithShape="1">
            <a:blip r:embed="rId3">
              <a:extLst>
                <a:ext uri="{28A0092B-C50C-407E-A947-70E740481C1C}">
                  <a14:useLocalDpi xmlns:a14="http://schemas.microsoft.com/office/drawing/2010/main" val="0"/>
                </a:ext>
              </a:extLst>
            </a:blip>
            <a:srcRect b="35096"/>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5DB0195B-94CE-4DBD-BC83-A84F83029AD5}"/>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350784" y="891755"/>
              <a:ext cx="6362639" cy="5966245"/>
            </a:xfrm>
            <a:prstGeom prst="rect">
              <a:avLst/>
            </a:prstGeom>
          </p:spPr>
        </p:pic>
      </p:grpSp>
      <p:sp>
        <p:nvSpPr>
          <p:cNvPr id="9" name="矩形 8">
            <a:extLst>
              <a:ext uri="{FF2B5EF4-FFF2-40B4-BE49-F238E27FC236}">
                <a16:creationId xmlns:a16="http://schemas.microsoft.com/office/drawing/2014/main" xmlns="" id="{D28BCFCC-99E0-40A1-9D25-DAA6DD6883D1}"/>
              </a:ext>
            </a:extLst>
          </p:cNvPr>
          <p:cNvSpPr/>
          <p:nvPr/>
        </p:nvSpPr>
        <p:spPr>
          <a:xfrm>
            <a:off x="5794924" y="3771900"/>
            <a:ext cx="5144357" cy="830997"/>
          </a:xfrm>
          <a:prstGeom prst="rect">
            <a:avLst/>
          </a:prstGeom>
          <a:solidFill>
            <a:srgbClr val="017F4D"/>
          </a:solidFill>
          <a:ln>
            <a:noFill/>
          </a:ln>
        </p:spPr>
        <p:txBody>
          <a:bodyPr wrap="none">
            <a:spAutoFit/>
          </a:bodyPr>
          <a:lstStyle/>
          <a:p>
            <a:r>
              <a:rPr lang="zh-CN" altLang="en-US" sz="4800" b="1" spc="600" dirty="0">
                <a:solidFill>
                  <a:schemeClr val="bg1"/>
                </a:solidFill>
                <a:latin typeface="思源黑体 CN Regular" panose="020B0500000000000000" pitchFamily="34" charset="-122"/>
                <a:ea typeface="思源黑体 CN Regular" panose="020B0500000000000000" pitchFamily="34" charset="-122"/>
              </a:rPr>
              <a:t>关于世界节水日</a:t>
            </a:r>
          </a:p>
        </p:txBody>
      </p:sp>
      <p:pic>
        <p:nvPicPr>
          <p:cNvPr id="10" name="图片 9">
            <a:extLst>
              <a:ext uri="{FF2B5EF4-FFF2-40B4-BE49-F238E27FC236}">
                <a16:creationId xmlns:a16="http://schemas.microsoft.com/office/drawing/2014/main" xmlns="" id="{8D7B86F7-211A-471C-AD67-814B564EF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1529" y="461757"/>
            <a:ext cx="3382741" cy="3382741"/>
          </a:xfrm>
          <a:prstGeom prst="rect">
            <a:avLst/>
          </a:prstGeom>
        </p:spPr>
      </p:pic>
      <p:sp>
        <p:nvSpPr>
          <p:cNvPr id="11" name="文本框 10">
            <a:extLst>
              <a:ext uri="{FF2B5EF4-FFF2-40B4-BE49-F238E27FC236}">
                <a16:creationId xmlns:a16="http://schemas.microsoft.com/office/drawing/2014/main" xmlns="" id="{F33C015A-8DC8-4DDE-B1DA-05E4E380480D}"/>
              </a:ext>
            </a:extLst>
          </p:cNvPr>
          <p:cNvSpPr txBox="1"/>
          <p:nvPr/>
        </p:nvSpPr>
        <p:spPr>
          <a:xfrm>
            <a:off x="7770718" y="1837326"/>
            <a:ext cx="1409700" cy="830997"/>
          </a:xfrm>
          <a:prstGeom prst="rect">
            <a:avLst/>
          </a:prstGeom>
          <a:noFill/>
        </p:spPr>
        <p:txBody>
          <a:bodyPr wrap="square" rtlCol="0">
            <a:spAutoFit/>
          </a:bodyPr>
          <a:lstStyle/>
          <a:p>
            <a:r>
              <a:rPr lang="en-US" altLang="zh-CN" sz="4800" b="1" dirty="0">
                <a:solidFill>
                  <a:schemeClr val="tx1">
                    <a:lumMod val="75000"/>
                    <a:lumOff val="25000"/>
                  </a:schemeClr>
                </a:solidFill>
                <a:latin typeface="Arial Black" panose="020B0A04020102020204" pitchFamily="34" charset="0"/>
              </a:rPr>
              <a:t>01</a:t>
            </a:r>
            <a:endParaRPr lang="zh-CN" altLang="en-US" sz="4800" b="1" dirty="0">
              <a:solidFill>
                <a:schemeClr val="tx1">
                  <a:lumMod val="75000"/>
                  <a:lumOff val="25000"/>
                </a:schemeClr>
              </a:solidFill>
              <a:latin typeface="Arial Black" panose="020B0A04020102020204" pitchFamily="34" charset="0"/>
            </a:endParaRPr>
          </a:p>
        </p:txBody>
      </p:sp>
    </p:spTree>
    <p:extLst>
      <p:ext uri="{BB962C8B-B14F-4D97-AF65-F5344CB8AC3E}">
        <p14:creationId xmlns:p14="http://schemas.microsoft.com/office/powerpoint/2010/main" val="3603118864"/>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8BAE70-FA15-4626-B0E7-95942F3C247E}"/>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pic>
        <p:nvPicPr>
          <p:cNvPr id="3" name="图片 2">
            <a:extLst>
              <a:ext uri="{FF2B5EF4-FFF2-40B4-BE49-F238E27FC236}">
                <a16:creationId xmlns:a16="http://schemas.microsoft.com/office/drawing/2014/main" xmlns="" id="{5CC63D91-E17A-4F66-9C6C-B27EBF615CFA}"/>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860974" y="1287164"/>
            <a:ext cx="4568276" cy="4283672"/>
          </a:xfrm>
          <a:prstGeom prst="rect">
            <a:avLst/>
          </a:prstGeom>
        </p:spPr>
      </p:pic>
      <p:sp>
        <p:nvSpPr>
          <p:cNvPr id="4" name="矩形 3">
            <a:extLst>
              <a:ext uri="{FF2B5EF4-FFF2-40B4-BE49-F238E27FC236}">
                <a16:creationId xmlns:a16="http://schemas.microsoft.com/office/drawing/2014/main" xmlns="" id="{F27D234D-A2DA-427A-9F7F-490D918E2F00}"/>
              </a:ext>
            </a:extLst>
          </p:cNvPr>
          <p:cNvSpPr/>
          <p:nvPr/>
        </p:nvSpPr>
        <p:spPr>
          <a:xfrm>
            <a:off x="5214878" y="2418148"/>
            <a:ext cx="5724644" cy="646331"/>
          </a:xfrm>
          <a:prstGeom prst="rect">
            <a:avLst/>
          </a:prstGeom>
        </p:spPr>
        <p:txBody>
          <a:bodyPr wrap="none">
            <a:spAutoFit/>
          </a:bodyPr>
          <a:lstStyle/>
          <a:p>
            <a:r>
              <a:rPr lang="zh-CN" altLang="en-US" sz="3600" dirty="0">
                <a:solidFill>
                  <a:srgbClr val="017F4D"/>
                </a:solidFill>
                <a:latin typeface="思源黑体 CN Bold" panose="020B0800000000000000" pitchFamily="34" charset="-122"/>
                <a:ea typeface="思源黑体 CN Bold" panose="020B0800000000000000" pitchFamily="34" charset="-122"/>
              </a:rPr>
              <a:t>世界水日宗旨是唤起公众的</a:t>
            </a:r>
          </a:p>
        </p:txBody>
      </p:sp>
      <p:sp>
        <p:nvSpPr>
          <p:cNvPr id="5" name="矩形 4">
            <a:extLst>
              <a:ext uri="{FF2B5EF4-FFF2-40B4-BE49-F238E27FC236}">
                <a16:creationId xmlns:a16="http://schemas.microsoft.com/office/drawing/2014/main" xmlns="" id="{98A68F81-E58F-4E51-A739-CB68904A3B39}"/>
              </a:ext>
            </a:extLst>
          </p:cNvPr>
          <p:cNvSpPr/>
          <p:nvPr/>
        </p:nvSpPr>
        <p:spPr>
          <a:xfrm>
            <a:off x="6096000" y="3298906"/>
            <a:ext cx="5724644" cy="646331"/>
          </a:xfrm>
          <a:prstGeom prst="rect">
            <a:avLst/>
          </a:prstGeom>
        </p:spPr>
        <p:txBody>
          <a:bodyPr wrap="none">
            <a:spAutoFit/>
          </a:bodyPr>
          <a:lstStyle/>
          <a:p>
            <a:r>
              <a:rPr lang="zh-CN" altLang="en-US" sz="3600" dirty="0">
                <a:solidFill>
                  <a:srgbClr val="017F4D"/>
                </a:solidFill>
                <a:latin typeface="思源黑体 CN Bold" panose="020B0800000000000000" pitchFamily="34" charset="-122"/>
                <a:ea typeface="思源黑体 CN Bold" panose="020B0800000000000000" pitchFamily="34" charset="-122"/>
              </a:rPr>
              <a:t>节水意识，加强水资源保护</a:t>
            </a:r>
          </a:p>
        </p:txBody>
      </p:sp>
      <p:sp>
        <p:nvSpPr>
          <p:cNvPr id="6" name="矩形 5">
            <a:extLst>
              <a:ext uri="{FF2B5EF4-FFF2-40B4-BE49-F238E27FC236}">
                <a16:creationId xmlns:a16="http://schemas.microsoft.com/office/drawing/2014/main" xmlns="" id="{54136354-D75F-4163-B4FB-148F6C65F265}"/>
              </a:ext>
            </a:extLst>
          </p:cNvPr>
          <p:cNvSpPr/>
          <p:nvPr/>
        </p:nvSpPr>
        <p:spPr>
          <a:xfrm>
            <a:off x="5235026" y="4329493"/>
            <a:ext cx="6096000" cy="880177"/>
          </a:xfrm>
          <a:prstGeom prst="rect">
            <a:avLst/>
          </a:prstGeom>
        </p:spPr>
        <p:txBody>
          <a:bodyPr>
            <a:spAutoFit/>
          </a:bodyPr>
          <a:lstStyle/>
          <a:p>
            <a:pPr>
              <a:lnSpc>
                <a:spcPct val="150000"/>
              </a:lnSpc>
            </a:pP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1993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月</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18</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日，第四十七届联合国大会作出决议，确定每年的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月</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22</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日为“世界水日”。</a:t>
            </a:r>
          </a:p>
        </p:txBody>
      </p:sp>
    </p:spTree>
    <p:extLst>
      <p:ext uri="{BB962C8B-B14F-4D97-AF65-F5344CB8AC3E}">
        <p14:creationId xmlns:p14="http://schemas.microsoft.com/office/powerpoint/2010/main" val="389792661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8BAE70-FA15-4626-B0E7-95942F3C247E}"/>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pic>
        <p:nvPicPr>
          <p:cNvPr id="4" name="图片 3">
            <a:extLst>
              <a:ext uri="{FF2B5EF4-FFF2-40B4-BE49-F238E27FC236}">
                <a16:creationId xmlns:a16="http://schemas.microsoft.com/office/drawing/2014/main" xmlns="" id="{1CA8F6B0-34AE-41F3-B2A3-FE668585D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4203" y="1938337"/>
            <a:ext cx="5286375" cy="3521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xmlns="" id="{7DC2FFDA-05CF-4342-9FD3-E11427B9A279}"/>
              </a:ext>
            </a:extLst>
          </p:cNvPr>
          <p:cNvSpPr/>
          <p:nvPr/>
        </p:nvSpPr>
        <p:spPr>
          <a:xfrm>
            <a:off x="6831578" y="2052637"/>
            <a:ext cx="141577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世界水日</a:t>
            </a:r>
          </a:p>
        </p:txBody>
      </p:sp>
      <p:sp>
        <p:nvSpPr>
          <p:cNvPr id="6" name="矩形 5">
            <a:extLst>
              <a:ext uri="{FF2B5EF4-FFF2-40B4-BE49-F238E27FC236}">
                <a16:creationId xmlns:a16="http://schemas.microsoft.com/office/drawing/2014/main" xmlns="" id="{31DA45A4-AF71-4828-AD57-BF5DE9510C19}"/>
              </a:ext>
            </a:extLst>
          </p:cNvPr>
          <p:cNvSpPr/>
          <p:nvPr/>
        </p:nvSpPr>
        <p:spPr>
          <a:xfrm>
            <a:off x="6812528" y="2595086"/>
            <a:ext cx="4533900" cy="3000821"/>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为满足人们日常生活、商业和农业对水资源的需求，联合国长期以来致力于解决因水资源需求上升而引起的全球性水危机。</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1977</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年召开的“联合国水事会议”，向全世界发出严重警告：水不久将成为一个深刻的社会危机，石油危机之后的下一个危机便是水。</a:t>
            </a:r>
          </a:p>
        </p:txBody>
      </p:sp>
    </p:spTree>
    <p:extLst>
      <p:ext uri="{BB962C8B-B14F-4D97-AF65-F5344CB8AC3E}">
        <p14:creationId xmlns:p14="http://schemas.microsoft.com/office/powerpoint/2010/main" val="4034449205"/>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8BAE70-FA15-4626-B0E7-95942F3C247E}"/>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sp>
        <p:nvSpPr>
          <p:cNvPr id="3" name="矩形 2">
            <a:extLst>
              <a:ext uri="{FF2B5EF4-FFF2-40B4-BE49-F238E27FC236}">
                <a16:creationId xmlns:a16="http://schemas.microsoft.com/office/drawing/2014/main" xmlns="" id="{87D8BB57-E17C-4FA2-A142-1ECF5C8B82D6}"/>
              </a:ext>
            </a:extLst>
          </p:cNvPr>
          <p:cNvSpPr/>
          <p:nvPr/>
        </p:nvSpPr>
        <p:spPr>
          <a:xfrm>
            <a:off x="1955284" y="3084161"/>
            <a:ext cx="3740666" cy="1338828"/>
          </a:xfrm>
          <a:prstGeom prst="rect">
            <a:avLst/>
          </a:prstGeom>
        </p:spPr>
        <p:txBody>
          <a:bodyPr wrap="square">
            <a:spAutoFit/>
          </a:bodyPr>
          <a:lstStyle/>
          <a:p>
            <a:pPr>
              <a:lnSpc>
                <a:spcPct val="150000"/>
              </a:lnSpc>
            </a:pP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1993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年</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月</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18</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日，第四十七届联合国大会作出决议，确定每年的</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3</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月</a:t>
            </a:r>
            <a:r>
              <a:rPr lang="en-US" altLang="zh-CN"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22</a:t>
            </a: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日为“世界水日”。</a:t>
            </a:r>
          </a:p>
        </p:txBody>
      </p:sp>
      <p:pic>
        <p:nvPicPr>
          <p:cNvPr id="5" name="图片 4">
            <a:extLst>
              <a:ext uri="{FF2B5EF4-FFF2-40B4-BE49-F238E27FC236}">
                <a16:creationId xmlns:a16="http://schemas.microsoft.com/office/drawing/2014/main" xmlns="" id="{757C9F75-5655-4BBF-B6C0-C273D1EE433E}"/>
              </a:ext>
            </a:extLst>
          </p:cNvPr>
          <p:cNvPicPr>
            <a:picLocks noChangeAspect="1"/>
          </p:cNvPicPr>
          <p:nvPr/>
        </p:nvPicPr>
        <p:blipFill>
          <a:blip r:embed="rId3">
            <a:extLst>
              <a:ext uri="{BEBA8EAE-BF5A-486C-A8C5-ECC9F3942E4B}">
                <a14:imgProps xmlns:a14="http://schemas.microsoft.com/office/drawing/2010/main">
                  <a14:imgLayer>
                    <a14:imgEffect>
                      <a14:backgroundRemoval t="9585" b="94569" l="25080" r="98882"/>
                    </a14:imgEffect>
                  </a14:imgLayer>
                </a14:imgProps>
              </a:ext>
              <a:ext uri="{28A0092B-C50C-407E-A947-70E740481C1C}">
                <a14:useLocalDpi xmlns:a14="http://schemas.microsoft.com/office/drawing/2010/main" val="0"/>
              </a:ext>
            </a:extLst>
          </a:blip>
          <a:stretch>
            <a:fillRect/>
          </a:stretch>
        </p:blipFill>
        <p:spPr>
          <a:xfrm>
            <a:off x="3242224" y="-1507600"/>
            <a:ext cx="7921076" cy="7921076"/>
          </a:xfrm>
          <a:prstGeom prst="rect">
            <a:avLst/>
          </a:prstGeom>
        </p:spPr>
      </p:pic>
      <p:sp>
        <p:nvSpPr>
          <p:cNvPr id="6" name="矩形 5">
            <a:extLst>
              <a:ext uri="{FF2B5EF4-FFF2-40B4-BE49-F238E27FC236}">
                <a16:creationId xmlns:a16="http://schemas.microsoft.com/office/drawing/2014/main" xmlns="" id="{8A73F528-45AD-4B10-99C0-A6BB8A77F9E6}"/>
              </a:ext>
            </a:extLst>
          </p:cNvPr>
          <p:cNvSpPr/>
          <p:nvPr/>
        </p:nvSpPr>
        <p:spPr>
          <a:xfrm>
            <a:off x="2012434" y="2472848"/>
            <a:ext cx="141577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世界水日</a:t>
            </a:r>
          </a:p>
        </p:txBody>
      </p:sp>
    </p:spTree>
    <p:extLst>
      <p:ext uri="{BB962C8B-B14F-4D97-AF65-F5344CB8AC3E}">
        <p14:creationId xmlns:p14="http://schemas.microsoft.com/office/powerpoint/2010/main" val="3269233716"/>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8BAE70-FA15-4626-B0E7-95942F3C247E}"/>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sp>
        <p:nvSpPr>
          <p:cNvPr id="3" name="矩形 2">
            <a:extLst>
              <a:ext uri="{FF2B5EF4-FFF2-40B4-BE49-F238E27FC236}">
                <a16:creationId xmlns:a16="http://schemas.microsoft.com/office/drawing/2014/main" xmlns="" id="{CF76E585-4E6B-4DA3-B26B-A7213A4B8A0E}"/>
              </a:ext>
            </a:extLst>
          </p:cNvPr>
          <p:cNvSpPr/>
          <p:nvPr/>
        </p:nvSpPr>
        <p:spPr>
          <a:xfrm>
            <a:off x="1517134" y="2456587"/>
            <a:ext cx="4807466" cy="3416320"/>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世界水日”的确立，是有背景的：一切社会和经济活动都极大地依赖淡水的供应量和质量，随着人口增长和经济发展，许多国家将陷入缺水的困境，经济发展将受到限制；推动水的保护和持续性管理需要地方一级、全国一级、地区间、国际间的公众意识。世界水日是为了节省地球水资源。解除我们国家以及全世界缺水的状态。</a:t>
            </a:r>
          </a:p>
        </p:txBody>
      </p:sp>
      <p:sp>
        <p:nvSpPr>
          <p:cNvPr id="4" name="矩形 3">
            <a:extLst>
              <a:ext uri="{FF2B5EF4-FFF2-40B4-BE49-F238E27FC236}">
                <a16:creationId xmlns:a16="http://schemas.microsoft.com/office/drawing/2014/main" xmlns="" id="{0D4AB516-28FE-42D2-B7FB-F1EBC0FF36A8}"/>
              </a:ext>
            </a:extLst>
          </p:cNvPr>
          <p:cNvSpPr/>
          <p:nvPr/>
        </p:nvSpPr>
        <p:spPr>
          <a:xfrm>
            <a:off x="1517134" y="1844198"/>
            <a:ext cx="141577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世界水日</a:t>
            </a:r>
          </a:p>
        </p:txBody>
      </p:sp>
      <p:pic>
        <p:nvPicPr>
          <p:cNvPr id="5" name="图片 4">
            <a:extLst>
              <a:ext uri="{FF2B5EF4-FFF2-40B4-BE49-F238E27FC236}">
                <a16:creationId xmlns:a16="http://schemas.microsoft.com/office/drawing/2014/main" xmlns="" id="{093F779F-92EE-47D0-89A6-96B30F99EC56}"/>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6230"/>
          <a:stretch/>
        </p:blipFill>
        <p:spPr>
          <a:xfrm>
            <a:off x="6324600" y="1589235"/>
            <a:ext cx="4568276" cy="4283672"/>
          </a:xfrm>
          <a:prstGeom prst="rect">
            <a:avLst/>
          </a:prstGeom>
        </p:spPr>
      </p:pic>
    </p:spTree>
    <p:extLst>
      <p:ext uri="{BB962C8B-B14F-4D97-AF65-F5344CB8AC3E}">
        <p14:creationId xmlns:p14="http://schemas.microsoft.com/office/powerpoint/2010/main" val="343250114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0B9BD5E-C19E-461A-A745-C2302FED96FD}"/>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sp>
        <p:nvSpPr>
          <p:cNvPr id="3" name="矩形 2">
            <a:extLst>
              <a:ext uri="{FF2B5EF4-FFF2-40B4-BE49-F238E27FC236}">
                <a16:creationId xmlns:a16="http://schemas.microsoft.com/office/drawing/2014/main" xmlns="" id="{6572B830-8E1F-497F-B98C-8CF26D5C3B15}"/>
              </a:ext>
            </a:extLst>
          </p:cNvPr>
          <p:cNvSpPr/>
          <p:nvPr/>
        </p:nvSpPr>
        <p:spPr>
          <a:xfrm>
            <a:off x="1688049" y="2463284"/>
            <a:ext cx="326243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水是一切生命赖以生存</a:t>
            </a:r>
          </a:p>
        </p:txBody>
      </p:sp>
      <p:pic>
        <p:nvPicPr>
          <p:cNvPr id="5" name="图片 4">
            <a:extLst>
              <a:ext uri="{FF2B5EF4-FFF2-40B4-BE49-F238E27FC236}">
                <a16:creationId xmlns:a16="http://schemas.microsoft.com/office/drawing/2014/main" xmlns="" id="{DD5EC030-0659-4BC0-8A61-17143F6F4B4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88176" y="1504950"/>
            <a:ext cx="4030618" cy="4610100"/>
          </a:xfrm>
          <a:prstGeom prst="rect">
            <a:avLst/>
          </a:prstGeom>
        </p:spPr>
      </p:pic>
      <p:sp>
        <p:nvSpPr>
          <p:cNvPr id="6" name="矩形 5">
            <a:extLst>
              <a:ext uri="{FF2B5EF4-FFF2-40B4-BE49-F238E27FC236}">
                <a16:creationId xmlns:a16="http://schemas.microsoft.com/office/drawing/2014/main" xmlns="" id="{62CD96CB-DC9C-4CDC-BC50-F47407BC470E}"/>
              </a:ext>
            </a:extLst>
          </p:cNvPr>
          <p:cNvSpPr/>
          <p:nvPr/>
        </p:nvSpPr>
        <p:spPr>
          <a:xfrm>
            <a:off x="1688049" y="3186644"/>
            <a:ext cx="4903251" cy="1754326"/>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社会经济发展不可缺少和不可替代的重要自然资源和环境要素。但是，现代社会的人口增长、工农业生产活动和城市化的急剧发展，对有限的水资源及水环境产生了巨大的冲击。</a:t>
            </a:r>
          </a:p>
        </p:txBody>
      </p:sp>
    </p:spTree>
    <p:extLst>
      <p:ext uri="{BB962C8B-B14F-4D97-AF65-F5344CB8AC3E}">
        <p14:creationId xmlns:p14="http://schemas.microsoft.com/office/powerpoint/2010/main" val="111345052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431F1FF-BE82-4ABD-8A84-A264EEE47D5A}"/>
              </a:ext>
            </a:extLst>
          </p:cNvPr>
          <p:cNvSpPr/>
          <p:nvPr/>
        </p:nvSpPr>
        <p:spPr>
          <a:xfrm>
            <a:off x="1261024" y="444524"/>
            <a:ext cx="3304110" cy="523220"/>
          </a:xfrm>
          <a:prstGeom prst="rect">
            <a:avLst/>
          </a:prstGeom>
          <a:noFill/>
          <a:ln>
            <a:noFill/>
          </a:ln>
        </p:spPr>
        <p:txBody>
          <a:bodyPr wrap="none">
            <a:spAutoFit/>
          </a:bodyPr>
          <a:lstStyle/>
          <a:p>
            <a:r>
              <a:rPr lang="zh-CN" altLang="en-US" sz="2800" b="1" spc="600" dirty="0">
                <a:solidFill>
                  <a:srgbClr val="017F4D"/>
                </a:solidFill>
                <a:latin typeface="思源黑体 CN Bold" panose="020B0800000000000000" pitchFamily="34" charset="-122"/>
                <a:ea typeface="思源黑体 CN Bold" panose="020B0800000000000000" pitchFamily="34" charset="-122"/>
              </a:rPr>
              <a:t>关于世界节水日</a:t>
            </a:r>
          </a:p>
        </p:txBody>
      </p:sp>
      <p:sp>
        <p:nvSpPr>
          <p:cNvPr id="3" name="矩形 2">
            <a:extLst>
              <a:ext uri="{FF2B5EF4-FFF2-40B4-BE49-F238E27FC236}">
                <a16:creationId xmlns:a16="http://schemas.microsoft.com/office/drawing/2014/main" xmlns="" id="{0FD76527-BCFE-427D-A50F-E045B7A3A273}"/>
              </a:ext>
            </a:extLst>
          </p:cNvPr>
          <p:cNvSpPr/>
          <p:nvPr/>
        </p:nvSpPr>
        <p:spPr>
          <a:xfrm>
            <a:off x="1695450" y="2551837"/>
            <a:ext cx="6096000" cy="1754326"/>
          </a:xfrm>
          <a:prstGeom prst="rect">
            <a:avLst/>
          </a:prstGeom>
        </p:spPr>
        <p:txBody>
          <a:bodyPr wrap="square">
            <a:spAutoFit/>
          </a:bodyPr>
          <a:lstStyle/>
          <a:p>
            <a:pPr>
              <a:lnSpc>
                <a:spcPct val="150000"/>
              </a:lnSpc>
            </a:pPr>
            <a:r>
              <a:rPr lang="zh-CN" altLang="en-US" spc="100" dirty="0">
                <a:solidFill>
                  <a:schemeClr val="tx1">
                    <a:lumMod val="85000"/>
                    <a:lumOff val="15000"/>
                  </a:schemeClr>
                </a:solidFill>
                <a:latin typeface="思源黑体 CN Light" panose="020B0300000000000000" pitchFamily="34" charset="-122"/>
                <a:ea typeface="思源黑体 CN Light" panose="020B0300000000000000" pitchFamily="34" charset="-122"/>
              </a:rPr>
              <a:t>在全球范围内，水质的污染、需水量的迅速增加以及部门间竞争性开发所导致的不合理利用，使水资源进一步短缺，水环境更加恶化，严重地影响了社会经济的发展，威胁着人类的福祉。</a:t>
            </a:r>
          </a:p>
        </p:txBody>
      </p:sp>
      <p:pic>
        <p:nvPicPr>
          <p:cNvPr id="5" name="图片 4">
            <a:extLst>
              <a:ext uri="{FF2B5EF4-FFF2-40B4-BE49-F238E27FC236}">
                <a16:creationId xmlns:a16="http://schemas.microsoft.com/office/drawing/2014/main" xmlns="" id="{A66E27DA-E50E-4C2F-AE68-153727BF6BD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41058" y="2551837"/>
            <a:ext cx="4067773" cy="3004465"/>
          </a:xfrm>
          <a:prstGeom prst="rect">
            <a:avLst/>
          </a:prstGeom>
        </p:spPr>
      </p:pic>
      <p:sp>
        <p:nvSpPr>
          <p:cNvPr id="6" name="矩形 5">
            <a:extLst>
              <a:ext uri="{FF2B5EF4-FFF2-40B4-BE49-F238E27FC236}">
                <a16:creationId xmlns:a16="http://schemas.microsoft.com/office/drawing/2014/main" xmlns="" id="{329FD2A3-767D-419C-8243-7D92600E320C}"/>
              </a:ext>
            </a:extLst>
          </p:cNvPr>
          <p:cNvSpPr/>
          <p:nvPr/>
        </p:nvSpPr>
        <p:spPr>
          <a:xfrm>
            <a:off x="1688584" y="1825148"/>
            <a:ext cx="1415772" cy="461665"/>
          </a:xfrm>
          <a:prstGeom prst="rect">
            <a:avLst/>
          </a:prstGeom>
        </p:spPr>
        <p:txBody>
          <a:bodyPr wrap="none">
            <a:spAutoFit/>
          </a:bodyPr>
          <a:lstStyle/>
          <a:p>
            <a:r>
              <a:rPr lang="zh-CN" altLang="en-US" sz="2400" dirty="0">
                <a:solidFill>
                  <a:srgbClr val="017F4D"/>
                </a:solidFill>
                <a:latin typeface="思源黑体 CN Bold" panose="020B0800000000000000" pitchFamily="34" charset="-122"/>
                <a:ea typeface="思源黑体 CN Bold" panose="020B0800000000000000" pitchFamily="34" charset="-122"/>
              </a:rPr>
              <a:t>世界水日</a:t>
            </a:r>
          </a:p>
        </p:txBody>
      </p:sp>
    </p:spTree>
    <p:extLst>
      <p:ext uri="{BB962C8B-B14F-4D97-AF65-F5344CB8AC3E}">
        <p14:creationId xmlns:p14="http://schemas.microsoft.com/office/powerpoint/2010/main" val="169062498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381</TotalTime>
  <Words>1856</Words>
  <Application>Microsoft Office PowerPoint</Application>
  <PresentationFormat>宽屏</PresentationFormat>
  <Paragraphs>120</Paragraphs>
  <Slides>27</Slides>
  <Notes>26</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27</vt:i4>
      </vt:variant>
    </vt:vector>
  </HeadingPairs>
  <TitlesOfParts>
    <vt:vector size="44" baseType="lpstr">
      <vt:lpstr>Meiryo</vt:lpstr>
      <vt:lpstr>等线</vt:lpstr>
      <vt:lpstr>庞门正道标题体</vt:lpstr>
      <vt:lpstr>思源黑体 CN Bold</vt:lpstr>
      <vt:lpstr>思源黑体 CN Light</vt:lpstr>
      <vt:lpstr>思源黑体 CN Regular</vt:lpstr>
      <vt:lpstr>宋体</vt:lpstr>
      <vt:lpstr>微软雅黑</vt:lpstr>
      <vt:lpstr>幼圆</vt:lpstr>
      <vt:lpstr>Agency FB</vt:lpstr>
      <vt:lpstr>Arial</vt:lpstr>
      <vt:lpstr>Arial Black</vt:lpstr>
      <vt:lpstr>Calibri</vt:lpstr>
      <vt:lpstr>Calibri Light</vt:lpstr>
      <vt:lpstr>Office Theme</vt:lpstr>
      <vt:lpstr>1_Office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45</cp:revision>
  <dcterms:created xsi:type="dcterms:W3CDTF">2017-08-18T03:02:00Z</dcterms:created>
  <dcterms:modified xsi:type="dcterms:W3CDTF">2018-06-27T04:28:16Z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