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1" r:id="rId2"/>
  </p:sldMasterIdLst>
  <p:notesMasterIdLst>
    <p:notesMasterId r:id="rId27"/>
  </p:notesMasterIdLst>
  <p:sldIdLst>
    <p:sldId id="2007577539" r:id="rId3"/>
    <p:sldId id="2007577530" r:id="rId4"/>
    <p:sldId id="2007577531" r:id="rId5"/>
    <p:sldId id="2007577512" r:id="rId6"/>
    <p:sldId id="2007577527" r:id="rId7"/>
    <p:sldId id="2007577513" r:id="rId8"/>
    <p:sldId id="2007577514" r:id="rId9"/>
    <p:sldId id="2007577532" r:id="rId10"/>
    <p:sldId id="2007577515" r:id="rId11"/>
    <p:sldId id="2007577536" r:id="rId12"/>
    <p:sldId id="2007577516" r:id="rId13"/>
    <p:sldId id="2007577517" r:id="rId14"/>
    <p:sldId id="2007577533" r:id="rId15"/>
    <p:sldId id="2007577518" r:id="rId16"/>
    <p:sldId id="2007577519" r:id="rId17"/>
    <p:sldId id="2007577526" r:id="rId18"/>
    <p:sldId id="2007577521" r:id="rId19"/>
    <p:sldId id="2007577522" r:id="rId20"/>
    <p:sldId id="2007577534" r:id="rId21"/>
    <p:sldId id="2007577523" r:id="rId22"/>
    <p:sldId id="2007577524" r:id="rId23"/>
    <p:sldId id="2007577525" r:id="rId24"/>
    <p:sldId id="2007577535" r:id="rId25"/>
    <p:sldId id="200757754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13" userDrawn="1">
          <p15:clr>
            <a:srgbClr val="A4A3A4"/>
          </p15:clr>
        </p15:guide>
        <p15:guide id="2" pos="694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BE0000"/>
    <a:srgbClr val="FDE9AE"/>
    <a:srgbClr val="314BA0"/>
    <a:srgbClr val="F3825F"/>
    <a:srgbClr val="344CA3"/>
    <a:srgbClr val="F3AB4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314" autoAdjust="0"/>
  </p:normalViewPr>
  <p:slideViewPr>
    <p:cSldViewPr snapToGrid="0" showGuides="1">
      <p:cViewPr varScale="1">
        <p:scale>
          <a:sx n="108" d="100"/>
          <a:sy n="108" d="100"/>
        </p:scale>
        <p:origin x="714" y="114"/>
      </p:cViewPr>
      <p:guideLst>
        <p:guide orient="horz" pos="913"/>
        <p:guide pos="694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439EF0-BE97-48A5-9649-E067AA7FA231}" type="datetimeFigureOut">
              <a:rPr lang="zh-CN" altLang="en-US" smtClean="0"/>
              <a:t>2021/9/15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D0B90F-8D83-4062-93BD-91BB74254AE8}" type="slidenum">
              <a:rPr lang="zh-CN" altLang="en-US" smtClean="0"/>
              <a:t>‹#›</a:t>
            </a:fld>
            <a:endParaRPr lang="zh-CN" altLang="en-US"/>
          </a:p>
        </p:txBody>
      </p:sp>
    </p:spTree>
    <p:extLst>
      <p:ext uri="{BB962C8B-B14F-4D97-AF65-F5344CB8AC3E}">
        <p14:creationId xmlns:p14="http://schemas.microsoft.com/office/powerpoint/2010/main" val="3266785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1</a:t>
            </a:fld>
            <a:endParaRPr lang="zh-CN" altLang="en-US"/>
          </a:p>
        </p:txBody>
      </p:sp>
    </p:spTree>
    <p:extLst>
      <p:ext uri="{BB962C8B-B14F-4D97-AF65-F5344CB8AC3E}">
        <p14:creationId xmlns:p14="http://schemas.microsoft.com/office/powerpoint/2010/main" val="11324715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14</a:t>
            </a:fld>
            <a:endParaRPr lang="zh-CN" altLang="en-US"/>
          </a:p>
        </p:txBody>
      </p:sp>
    </p:spTree>
    <p:extLst>
      <p:ext uri="{BB962C8B-B14F-4D97-AF65-F5344CB8AC3E}">
        <p14:creationId xmlns:p14="http://schemas.microsoft.com/office/powerpoint/2010/main" val="27133325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15</a:t>
            </a:fld>
            <a:endParaRPr lang="zh-CN" altLang="en-US"/>
          </a:p>
        </p:txBody>
      </p:sp>
    </p:spTree>
    <p:extLst>
      <p:ext uri="{BB962C8B-B14F-4D97-AF65-F5344CB8AC3E}">
        <p14:creationId xmlns:p14="http://schemas.microsoft.com/office/powerpoint/2010/main" val="34600083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16</a:t>
            </a:fld>
            <a:endParaRPr lang="zh-CN" altLang="en-US"/>
          </a:p>
        </p:txBody>
      </p:sp>
    </p:spTree>
    <p:extLst>
      <p:ext uri="{BB962C8B-B14F-4D97-AF65-F5344CB8AC3E}">
        <p14:creationId xmlns:p14="http://schemas.microsoft.com/office/powerpoint/2010/main" val="18778350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17</a:t>
            </a:fld>
            <a:endParaRPr lang="zh-CN" altLang="en-US"/>
          </a:p>
        </p:txBody>
      </p:sp>
    </p:spTree>
    <p:extLst>
      <p:ext uri="{BB962C8B-B14F-4D97-AF65-F5344CB8AC3E}">
        <p14:creationId xmlns:p14="http://schemas.microsoft.com/office/powerpoint/2010/main" val="274120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18</a:t>
            </a:fld>
            <a:endParaRPr lang="zh-CN" altLang="en-US"/>
          </a:p>
        </p:txBody>
      </p:sp>
    </p:spTree>
    <p:extLst>
      <p:ext uri="{BB962C8B-B14F-4D97-AF65-F5344CB8AC3E}">
        <p14:creationId xmlns:p14="http://schemas.microsoft.com/office/powerpoint/2010/main" val="17733115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20</a:t>
            </a:fld>
            <a:endParaRPr lang="zh-CN" altLang="en-US"/>
          </a:p>
        </p:txBody>
      </p:sp>
    </p:spTree>
    <p:extLst>
      <p:ext uri="{BB962C8B-B14F-4D97-AF65-F5344CB8AC3E}">
        <p14:creationId xmlns:p14="http://schemas.microsoft.com/office/powerpoint/2010/main" val="4793223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21</a:t>
            </a:fld>
            <a:endParaRPr lang="zh-CN" altLang="en-US"/>
          </a:p>
        </p:txBody>
      </p:sp>
    </p:spTree>
    <p:extLst>
      <p:ext uri="{BB962C8B-B14F-4D97-AF65-F5344CB8AC3E}">
        <p14:creationId xmlns:p14="http://schemas.microsoft.com/office/powerpoint/2010/main" val="9919699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22</a:t>
            </a:fld>
            <a:endParaRPr lang="zh-CN" altLang="en-US"/>
          </a:p>
        </p:txBody>
      </p:sp>
    </p:spTree>
    <p:extLst>
      <p:ext uri="{BB962C8B-B14F-4D97-AF65-F5344CB8AC3E}">
        <p14:creationId xmlns:p14="http://schemas.microsoft.com/office/powerpoint/2010/main" val="39837694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23</a:t>
            </a:fld>
            <a:endParaRPr lang="zh-CN" altLang="en-US"/>
          </a:p>
        </p:txBody>
      </p:sp>
    </p:spTree>
    <p:extLst>
      <p:ext uri="{BB962C8B-B14F-4D97-AF65-F5344CB8AC3E}">
        <p14:creationId xmlns:p14="http://schemas.microsoft.com/office/powerpoint/2010/main" val="39359777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优品</a:t>
            </a:r>
            <a:r>
              <a:rPr lang="en-US" altLang="zh-CN" dirty="0" smtClean="0"/>
              <a:t>PPT</a:t>
            </a:r>
            <a:r>
              <a:rPr lang="zh-CN" altLang="en-US" dirty="0" smtClean="0"/>
              <a:t> </a:t>
            </a:r>
            <a:r>
              <a:rPr lang="en-US" altLang="zh-CN" smtClean="0"/>
              <a:t>https://www.ypppt.com/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64978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4</a:t>
            </a:fld>
            <a:endParaRPr lang="zh-CN" altLang="en-US"/>
          </a:p>
        </p:txBody>
      </p:sp>
    </p:spTree>
    <p:extLst>
      <p:ext uri="{BB962C8B-B14F-4D97-AF65-F5344CB8AC3E}">
        <p14:creationId xmlns:p14="http://schemas.microsoft.com/office/powerpoint/2010/main" val="68885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5</a:t>
            </a:fld>
            <a:endParaRPr lang="zh-CN" altLang="en-US"/>
          </a:p>
        </p:txBody>
      </p:sp>
    </p:spTree>
    <p:extLst>
      <p:ext uri="{BB962C8B-B14F-4D97-AF65-F5344CB8AC3E}">
        <p14:creationId xmlns:p14="http://schemas.microsoft.com/office/powerpoint/2010/main" val="31777629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6</a:t>
            </a:fld>
            <a:endParaRPr lang="zh-CN" altLang="en-US"/>
          </a:p>
        </p:txBody>
      </p:sp>
    </p:spTree>
    <p:extLst>
      <p:ext uri="{BB962C8B-B14F-4D97-AF65-F5344CB8AC3E}">
        <p14:creationId xmlns:p14="http://schemas.microsoft.com/office/powerpoint/2010/main" val="3973456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7</a:t>
            </a:fld>
            <a:endParaRPr lang="zh-CN" altLang="en-US"/>
          </a:p>
        </p:txBody>
      </p:sp>
    </p:spTree>
    <p:extLst>
      <p:ext uri="{BB962C8B-B14F-4D97-AF65-F5344CB8AC3E}">
        <p14:creationId xmlns:p14="http://schemas.microsoft.com/office/powerpoint/2010/main" val="3222881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9</a:t>
            </a:fld>
            <a:endParaRPr lang="zh-CN" altLang="en-US"/>
          </a:p>
        </p:txBody>
      </p:sp>
    </p:spTree>
    <p:extLst>
      <p:ext uri="{BB962C8B-B14F-4D97-AF65-F5344CB8AC3E}">
        <p14:creationId xmlns:p14="http://schemas.microsoft.com/office/powerpoint/2010/main" val="3181877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10</a:t>
            </a:fld>
            <a:endParaRPr lang="zh-CN" altLang="en-US"/>
          </a:p>
        </p:txBody>
      </p:sp>
    </p:spTree>
    <p:extLst>
      <p:ext uri="{BB962C8B-B14F-4D97-AF65-F5344CB8AC3E}">
        <p14:creationId xmlns:p14="http://schemas.microsoft.com/office/powerpoint/2010/main" val="20525327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t>11</a:t>
            </a:fld>
            <a:endParaRPr lang="zh-CN" altLang="en-US"/>
          </a:p>
        </p:txBody>
      </p:sp>
    </p:spTree>
    <p:extLst>
      <p:ext uri="{BB962C8B-B14F-4D97-AF65-F5344CB8AC3E}">
        <p14:creationId xmlns:p14="http://schemas.microsoft.com/office/powerpoint/2010/main" val="9147084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a:t>
            </a:r>
            <a:endParaRPr lang="zh-CN" altLang="en-US" dirty="0"/>
          </a:p>
        </p:txBody>
      </p:sp>
      <p:sp>
        <p:nvSpPr>
          <p:cNvPr id="4" name="灯片编号占位符 3"/>
          <p:cNvSpPr>
            <a:spLocks noGrp="1"/>
          </p:cNvSpPr>
          <p:nvPr>
            <p:ph type="sldNum" sz="quarter" idx="10"/>
          </p:nvPr>
        </p:nvSpPr>
        <p:spPr/>
        <p:txBody>
          <a:bodyPr/>
          <a:lstStyle/>
          <a:p>
            <a:fld id="{11D0B90F-8D83-4062-93BD-91BB74254AE8}" type="slidenum">
              <a:rPr lang="zh-CN" altLang="en-US" smtClean="0"/>
              <a:t>12</a:t>
            </a:fld>
            <a:endParaRPr lang="zh-CN" altLang="en-US"/>
          </a:p>
        </p:txBody>
      </p:sp>
    </p:spTree>
    <p:extLst>
      <p:ext uri="{BB962C8B-B14F-4D97-AF65-F5344CB8AC3E}">
        <p14:creationId xmlns:p14="http://schemas.microsoft.com/office/powerpoint/2010/main" val="38736601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31"/>
            <a:ext cx="12208042" cy="6856738"/>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5109" y="-64168"/>
            <a:ext cx="9381101" cy="7046494"/>
          </a:xfrm>
          <a:prstGeom prst="rect">
            <a:avLst/>
          </a:prstGeom>
        </p:spPr>
      </p:pic>
      <p:pic>
        <p:nvPicPr>
          <p:cNvPr id="9" name="图片 8"/>
          <p:cNvPicPr>
            <a:picLocks noChangeAspect="1"/>
          </p:cNvPicPr>
          <p:nvPr userDrawn="1"/>
        </p:nvPicPr>
        <p:blipFill rotWithShape="1">
          <a:blip r:embed="rId4" cstate="print">
            <a:extLst>
              <a:ext uri="{28A0092B-C50C-407E-A947-70E740481C1C}">
                <a14:useLocalDpi xmlns:a14="http://schemas.microsoft.com/office/drawing/2010/main" val="0"/>
              </a:ext>
            </a:extLst>
          </a:blip>
          <a:srcRect l="1019" t="38847" b="1738"/>
          <a:stretch/>
        </p:blipFill>
        <p:spPr>
          <a:xfrm flipH="1">
            <a:off x="-16042" y="2783305"/>
            <a:ext cx="12224084" cy="4074695"/>
          </a:xfrm>
          <a:prstGeom prst="rect">
            <a:avLst/>
          </a:prstGeom>
        </p:spPr>
      </p:pic>
      <p:pic>
        <p:nvPicPr>
          <p:cNvPr id="10" name="图片 9"/>
          <p:cNvPicPr>
            <a:picLocks noChangeAspect="1"/>
          </p:cNvPicPr>
          <p:nvPr userDrawn="1"/>
        </p:nvPicPr>
        <p:blipFill rotWithShape="1">
          <a:blip r:embed="rId5" cstate="print">
            <a:extLst>
              <a:ext uri="{28A0092B-C50C-407E-A947-70E740481C1C}">
                <a14:useLocalDpi xmlns:a14="http://schemas.microsoft.com/office/drawing/2010/main" val="0"/>
              </a:ext>
            </a:extLst>
          </a:blip>
          <a:srcRect r="55200"/>
          <a:stretch/>
        </p:blipFill>
        <p:spPr>
          <a:xfrm>
            <a:off x="0" y="0"/>
            <a:ext cx="5390147" cy="6015790"/>
          </a:xfrm>
          <a:prstGeom prst="rect">
            <a:avLst/>
          </a:prstGeom>
        </p:spPr>
      </p:pic>
      <p:grpSp>
        <p:nvGrpSpPr>
          <p:cNvPr id="13" name="组合 12"/>
          <p:cNvGrpSpPr/>
          <p:nvPr userDrawn="1"/>
        </p:nvGrpSpPr>
        <p:grpSpPr>
          <a:xfrm>
            <a:off x="5958796" y="-208920"/>
            <a:ext cx="6265288" cy="3016288"/>
            <a:chOff x="5958796" y="-208920"/>
            <a:chExt cx="6265288" cy="3016288"/>
          </a:xfrm>
        </p:grpSpPr>
        <p:pic>
          <p:nvPicPr>
            <p:cNvPr id="14" name="图片 13"/>
            <p:cNvPicPr>
              <a:picLocks noChangeAspect="1"/>
            </p:cNvPicPr>
            <p:nvPr/>
          </p:nvPicPr>
          <p:blipFill rotWithShape="1">
            <a:blip r:embed="rId6" cstate="print">
              <a:extLst>
                <a:ext uri="{28A0092B-C50C-407E-A947-70E740481C1C}">
                  <a14:useLocalDpi xmlns:a14="http://schemas.microsoft.com/office/drawing/2010/main" val="0"/>
                </a:ext>
              </a:extLst>
            </a:blip>
            <a:srcRect l="65448" t="-2088" r="-1" b="79164"/>
            <a:stretch/>
          </p:blipFill>
          <p:spPr>
            <a:xfrm>
              <a:off x="5958796" y="-208920"/>
              <a:ext cx="6265288" cy="2308264"/>
            </a:xfrm>
            <a:prstGeom prst="rect">
              <a:avLst/>
            </a:prstGeom>
          </p:spPr>
        </p:pic>
        <p:pic>
          <p:nvPicPr>
            <p:cNvPr id="15" name="图片 14"/>
            <p:cNvPicPr>
              <a:picLocks noChangeAspect="1"/>
            </p:cNvPicPr>
            <p:nvPr/>
          </p:nvPicPr>
          <p:blipFill rotWithShape="1">
            <a:blip r:embed="rId7" cstate="print">
              <a:extLst>
                <a:ext uri="{28A0092B-C50C-407E-A947-70E740481C1C}">
                  <a14:useLocalDpi xmlns:a14="http://schemas.microsoft.com/office/drawing/2010/main" val="0"/>
                </a:ext>
              </a:extLst>
            </a:blip>
            <a:srcRect l="73633" r="6136" b="56148"/>
            <a:stretch/>
          </p:blipFill>
          <p:spPr>
            <a:xfrm>
              <a:off x="10091319" y="513346"/>
              <a:ext cx="2116723" cy="2294022"/>
            </a:xfrm>
            <a:prstGeom prst="rect">
              <a:avLst/>
            </a:prstGeom>
          </p:spPr>
        </p:pic>
      </p:grpSp>
    </p:spTree>
    <p:extLst>
      <p:ext uri="{BB962C8B-B14F-4D97-AF65-F5344CB8AC3E}">
        <p14:creationId xmlns:p14="http://schemas.microsoft.com/office/powerpoint/2010/main" val="40245419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3DE3730-37C3-4D1E-9E02-F030D98FED7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1019D485-10C5-4B44-91ED-60353DF772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1FD88DD3-32D0-4BFC-A6DC-CA498DA3EB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AFDE17D4-6844-411C-9234-12A17BE8BC49}"/>
              </a:ext>
            </a:extLst>
          </p:cNvPr>
          <p:cNvSpPr>
            <a:spLocks noGrp="1"/>
          </p:cNvSpPr>
          <p:nvPr>
            <p:ph type="dt" sz="half" idx="10"/>
          </p:nvPr>
        </p:nvSpPr>
        <p:spPr/>
        <p:txBody>
          <a:bodyPr/>
          <a:lstStyle/>
          <a:p>
            <a:fld id="{723E8FCC-8F59-4AD8-810D-19D135DBD93E}" type="datetimeFigureOut">
              <a:rPr lang="zh-CN" altLang="en-US" smtClean="0"/>
              <a:t>2021/9/15</a:t>
            </a:fld>
            <a:endParaRPr lang="zh-CN" altLang="en-US"/>
          </a:p>
        </p:txBody>
      </p:sp>
      <p:sp>
        <p:nvSpPr>
          <p:cNvPr id="6" name="页脚占位符 5">
            <a:extLst>
              <a:ext uri="{FF2B5EF4-FFF2-40B4-BE49-F238E27FC236}">
                <a16:creationId xmlns="" xmlns:a16="http://schemas.microsoft.com/office/drawing/2014/main" id="{31B4D101-4404-4DD5-967C-E97BBEF0660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4D62AF52-A10D-4665-A72F-1A664774E521}"/>
              </a:ext>
            </a:extLst>
          </p:cNvPr>
          <p:cNvSpPr>
            <a:spLocks noGrp="1"/>
          </p:cNvSpPr>
          <p:nvPr>
            <p:ph type="sldNum" sz="quarter" idx="12"/>
          </p:nvPr>
        </p:nvSpPr>
        <p:spPr/>
        <p:txBody>
          <a:bodyPr/>
          <a:lstStyle/>
          <a:p>
            <a:fld id="{493E94A2-9E33-403A-A940-3505DFE9C2C0}" type="slidenum">
              <a:rPr lang="zh-CN" altLang="en-US" smtClean="0"/>
              <a:t>‹#›</a:t>
            </a:fld>
            <a:endParaRPr lang="zh-CN" altLang="en-US"/>
          </a:p>
        </p:txBody>
      </p:sp>
    </p:spTree>
    <p:extLst>
      <p:ext uri="{BB962C8B-B14F-4D97-AF65-F5344CB8AC3E}">
        <p14:creationId xmlns:p14="http://schemas.microsoft.com/office/powerpoint/2010/main" val="2531314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C745941-DFA9-49FF-88B1-03EEA69E5FE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30C56329-6EEA-4BF5-AB89-806BB8DA473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F766AA04-118A-424D-9B0B-8E18B1E22BD0}"/>
              </a:ext>
            </a:extLst>
          </p:cNvPr>
          <p:cNvSpPr>
            <a:spLocks noGrp="1"/>
          </p:cNvSpPr>
          <p:nvPr>
            <p:ph type="dt" sz="half" idx="10"/>
          </p:nvPr>
        </p:nvSpPr>
        <p:spPr/>
        <p:txBody>
          <a:bodyPr/>
          <a:lstStyle/>
          <a:p>
            <a:fld id="{723E8FCC-8F59-4AD8-810D-19D135DBD93E}" type="datetimeFigureOut">
              <a:rPr lang="zh-CN" altLang="en-US" smtClean="0"/>
              <a:t>2021/9/15</a:t>
            </a:fld>
            <a:endParaRPr lang="zh-CN" altLang="en-US"/>
          </a:p>
        </p:txBody>
      </p:sp>
      <p:sp>
        <p:nvSpPr>
          <p:cNvPr id="5" name="页脚占位符 4">
            <a:extLst>
              <a:ext uri="{FF2B5EF4-FFF2-40B4-BE49-F238E27FC236}">
                <a16:creationId xmlns="" xmlns:a16="http://schemas.microsoft.com/office/drawing/2014/main" id="{D454891E-36F2-4DB4-972C-E1927A735AB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7D8995B-0720-4760-A56D-6BCE5E9A31FD}"/>
              </a:ext>
            </a:extLst>
          </p:cNvPr>
          <p:cNvSpPr>
            <a:spLocks noGrp="1"/>
          </p:cNvSpPr>
          <p:nvPr>
            <p:ph type="sldNum" sz="quarter" idx="12"/>
          </p:nvPr>
        </p:nvSpPr>
        <p:spPr/>
        <p:txBody>
          <a:bodyPr/>
          <a:lstStyle/>
          <a:p>
            <a:fld id="{493E94A2-9E33-403A-A940-3505DFE9C2C0}" type="slidenum">
              <a:rPr lang="zh-CN" altLang="en-US" smtClean="0"/>
              <a:t>‹#›</a:t>
            </a:fld>
            <a:endParaRPr lang="zh-CN" altLang="en-US"/>
          </a:p>
        </p:txBody>
      </p:sp>
    </p:spTree>
    <p:extLst>
      <p:ext uri="{BB962C8B-B14F-4D97-AF65-F5344CB8AC3E}">
        <p14:creationId xmlns:p14="http://schemas.microsoft.com/office/powerpoint/2010/main" val="26358176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E0BB69CD-246E-4554-BEC2-C60A0EC4FD8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FD18ED91-2734-42FC-AEA4-D2C78199DD15}"/>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E9FD4603-8F3F-4C60-958C-9D2163B73387}"/>
              </a:ext>
            </a:extLst>
          </p:cNvPr>
          <p:cNvSpPr>
            <a:spLocks noGrp="1"/>
          </p:cNvSpPr>
          <p:nvPr>
            <p:ph type="dt" sz="half" idx="10"/>
          </p:nvPr>
        </p:nvSpPr>
        <p:spPr/>
        <p:txBody>
          <a:bodyPr/>
          <a:lstStyle/>
          <a:p>
            <a:fld id="{723E8FCC-8F59-4AD8-810D-19D135DBD93E}" type="datetimeFigureOut">
              <a:rPr lang="zh-CN" altLang="en-US" smtClean="0"/>
              <a:t>2021/9/15</a:t>
            </a:fld>
            <a:endParaRPr lang="zh-CN" altLang="en-US"/>
          </a:p>
        </p:txBody>
      </p:sp>
      <p:sp>
        <p:nvSpPr>
          <p:cNvPr id="5" name="页脚占位符 4">
            <a:extLst>
              <a:ext uri="{FF2B5EF4-FFF2-40B4-BE49-F238E27FC236}">
                <a16:creationId xmlns="" xmlns:a16="http://schemas.microsoft.com/office/drawing/2014/main" id="{4DA8A2D3-37D7-4D93-9AB3-F044BBE3791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4050844-DE31-462F-A1FE-F838B737900E}"/>
              </a:ext>
            </a:extLst>
          </p:cNvPr>
          <p:cNvSpPr>
            <a:spLocks noGrp="1"/>
          </p:cNvSpPr>
          <p:nvPr>
            <p:ph type="sldNum" sz="quarter" idx="12"/>
          </p:nvPr>
        </p:nvSpPr>
        <p:spPr/>
        <p:txBody>
          <a:bodyPr/>
          <a:lstStyle/>
          <a:p>
            <a:fld id="{493E94A2-9E33-403A-A940-3505DFE9C2C0}" type="slidenum">
              <a:rPr lang="zh-CN" altLang="en-US" smtClean="0"/>
              <a:t>‹#›</a:t>
            </a:fld>
            <a:endParaRPr lang="zh-CN" altLang="en-US"/>
          </a:p>
        </p:txBody>
      </p:sp>
    </p:spTree>
    <p:extLst>
      <p:ext uri="{BB962C8B-B14F-4D97-AF65-F5344CB8AC3E}">
        <p14:creationId xmlns:p14="http://schemas.microsoft.com/office/powerpoint/2010/main" val="32741065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竖排文字">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cstate="print">
            <a:extLst>
              <a:ext uri="{28A0092B-C50C-407E-A947-70E740481C1C}">
                <a14:useLocalDpi xmlns:a14="http://schemas.microsoft.com/office/drawing/2010/main" val="0"/>
              </a:ext>
            </a:extLst>
          </a:blip>
          <a:srcRect r="10994"/>
          <a:stretch/>
        </p:blipFill>
        <p:spPr>
          <a:xfrm>
            <a:off x="0" y="0"/>
            <a:ext cx="12208042" cy="6858000"/>
          </a:xfrm>
          <a:prstGeom prst="rect">
            <a:avLst/>
          </a:prstGeom>
        </p:spPr>
      </p:pic>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r="55200"/>
          <a:stretch/>
        </p:blipFill>
        <p:spPr>
          <a:xfrm>
            <a:off x="0" y="0"/>
            <a:ext cx="5390147" cy="6015790"/>
          </a:xfrm>
          <a:prstGeom prst="rect">
            <a:avLst/>
          </a:prstGeom>
        </p:spPr>
      </p:pic>
      <p:pic>
        <p:nvPicPr>
          <p:cNvPr id="11" name="图片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019" t="38847" b="14469"/>
          <a:stretch/>
        </p:blipFill>
        <p:spPr>
          <a:xfrm flipH="1">
            <a:off x="-16042" y="3664422"/>
            <a:ext cx="12224084" cy="320159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0323" y="188494"/>
            <a:ext cx="11841256" cy="7720264"/>
          </a:xfrm>
          <a:prstGeom prst="rect">
            <a:avLst/>
          </a:prstGeom>
        </p:spPr>
      </p:pic>
      <p:grpSp>
        <p:nvGrpSpPr>
          <p:cNvPr id="13" name="组合 12"/>
          <p:cNvGrpSpPr/>
          <p:nvPr userDrawn="1"/>
        </p:nvGrpSpPr>
        <p:grpSpPr>
          <a:xfrm>
            <a:off x="5958796" y="-208920"/>
            <a:ext cx="6265288" cy="3016288"/>
            <a:chOff x="5958796" y="-208920"/>
            <a:chExt cx="6265288" cy="3016288"/>
          </a:xfrm>
        </p:grpSpPr>
        <p:pic>
          <p:nvPicPr>
            <p:cNvPr id="14" name="图片 13"/>
            <p:cNvPicPr>
              <a:picLocks noChangeAspect="1"/>
            </p:cNvPicPr>
            <p:nvPr/>
          </p:nvPicPr>
          <p:blipFill rotWithShape="1">
            <a:blip r:embed="rId5" cstate="print">
              <a:extLst>
                <a:ext uri="{28A0092B-C50C-407E-A947-70E740481C1C}">
                  <a14:useLocalDpi xmlns:a14="http://schemas.microsoft.com/office/drawing/2010/main" val="0"/>
                </a:ext>
              </a:extLst>
            </a:blip>
            <a:srcRect l="65448" t="-2088" r="-1" b="79164"/>
            <a:stretch/>
          </p:blipFill>
          <p:spPr>
            <a:xfrm>
              <a:off x="5958796" y="-208920"/>
              <a:ext cx="6265288" cy="2308264"/>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73633" r="6136" b="56148"/>
            <a:stretch/>
          </p:blipFill>
          <p:spPr>
            <a:xfrm>
              <a:off x="10091319" y="513346"/>
              <a:ext cx="2116723" cy="2294022"/>
            </a:xfrm>
            <a:prstGeom prst="rect">
              <a:avLst/>
            </a:prstGeom>
          </p:spPr>
        </p:pic>
      </p:grpSp>
      <p:grpSp>
        <p:nvGrpSpPr>
          <p:cNvPr id="18" name="组合 17">
            <a:extLst>
              <a:ext uri="{FF2B5EF4-FFF2-40B4-BE49-F238E27FC236}">
                <a16:creationId xmlns="" xmlns:a16="http://schemas.microsoft.com/office/drawing/2014/main" id="{9189BE7B-D74D-44D8-97C4-D3962091CFA1}"/>
              </a:ext>
            </a:extLst>
          </p:cNvPr>
          <p:cNvGrpSpPr/>
          <p:nvPr userDrawn="1"/>
        </p:nvGrpSpPr>
        <p:grpSpPr>
          <a:xfrm>
            <a:off x="4279990" y="433516"/>
            <a:ext cx="3571063" cy="461665"/>
            <a:chOff x="4279990" y="481642"/>
            <a:chExt cx="3571063" cy="461665"/>
          </a:xfrm>
        </p:grpSpPr>
        <p:sp>
          <p:nvSpPr>
            <p:cNvPr id="10" name="文本框 9">
              <a:extLst>
                <a:ext uri="{FF2B5EF4-FFF2-40B4-BE49-F238E27FC236}">
                  <a16:creationId xmlns="" xmlns:a16="http://schemas.microsoft.com/office/drawing/2014/main" id="{64B6C6E8-2D1F-436A-892D-6F0D86FB01C2}"/>
                </a:ext>
              </a:extLst>
            </p:cNvPr>
            <p:cNvSpPr txBox="1"/>
            <p:nvPr/>
          </p:nvSpPr>
          <p:spPr>
            <a:xfrm flipH="1">
              <a:off x="4279990" y="481642"/>
              <a:ext cx="3571063" cy="461665"/>
            </a:xfrm>
            <a:prstGeom prst="rect">
              <a:avLst/>
            </a:prstGeom>
            <a:noFill/>
            <a:ln>
              <a:noFill/>
            </a:ln>
          </p:spPr>
          <p:txBody>
            <a:bodyPr wrap="square" rtlCol="0">
              <a:spAutoFit/>
            </a:bodyPr>
            <a:lstStyle/>
            <a:p>
              <a:pPr algn="ctr"/>
              <a:r>
                <a:rPr lang="zh-CN" altLang="en-US" sz="2400"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节日简介</a:t>
              </a:r>
            </a:p>
          </p:txBody>
        </p:sp>
        <p:cxnSp>
          <p:nvCxnSpPr>
            <p:cNvPr id="16" name="直接连接符 15">
              <a:extLst>
                <a:ext uri="{FF2B5EF4-FFF2-40B4-BE49-F238E27FC236}">
                  <a16:creationId xmlns="" xmlns:a16="http://schemas.microsoft.com/office/drawing/2014/main" id="{52ABFE7D-BCBC-47FA-8E16-8263AD2E18D1}"/>
                </a:ext>
              </a:extLst>
            </p:cNvPr>
            <p:cNvCxnSpPr/>
            <p:nvPr userDrawn="1"/>
          </p:nvCxnSpPr>
          <p:spPr>
            <a:xfrm>
              <a:off x="6995160" y="667349"/>
              <a:ext cx="381000" cy="0"/>
            </a:xfrm>
            <a:prstGeom prst="line">
              <a:avLst/>
            </a:prstGeom>
          </p:spPr>
          <p:style>
            <a:lnRef idx="1">
              <a:schemeClr val="dk1"/>
            </a:lnRef>
            <a:fillRef idx="0">
              <a:schemeClr val="dk1"/>
            </a:fillRef>
            <a:effectRef idx="0">
              <a:schemeClr val="dk1"/>
            </a:effectRef>
            <a:fontRef idx="minor">
              <a:schemeClr val="tx1"/>
            </a:fontRef>
          </p:style>
        </p:cxnSp>
        <p:cxnSp>
          <p:nvCxnSpPr>
            <p:cNvPr id="17" name="直接连接符 16">
              <a:extLst>
                <a:ext uri="{FF2B5EF4-FFF2-40B4-BE49-F238E27FC236}">
                  <a16:creationId xmlns="" xmlns:a16="http://schemas.microsoft.com/office/drawing/2014/main" id="{89B7534F-C184-471B-9569-10DDB45DA8C1}"/>
                </a:ext>
              </a:extLst>
            </p:cNvPr>
            <p:cNvCxnSpPr/>
            <p:nvPr userDrawn="1"/>
          </p:nvCxnSpPr>
          <p:spPr>
            <a:xfrm>
              <a:off x="4785360" y="667349"/>
              <a:ext cx="381000" cy="0"/>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5968270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和竖排文字">
    <p:spTree>
      <p:nvGrpSpPr>
        <p:cNvPr id="1" name=""/>
        <p:cNvGrpSpPr/>
        <p:nvPr/>
      </p:nvGrpSpPr>
      <p:grpSpPr>
        <a:xfrm>
          <a:off x="0" y="0"/>
          <a:ext cx="0" cy="0"/>
          <a:chOff x="0" y="0"/>
          <a:chExt cx="0" cy="0"/>
        </a:xfrm>
      </p:grpSpPr>
      <p:pic>
        <p:nvPicPr>
          <p:cNvPr id="22" name="图片 21"/>
          <p:cNvPicPr>
            <a:picLocks noChangeAspect="1"/>
          </p:cNvPicPr>
          <p:nvPr userDrawn="1"/>
        </p:nvPicPr>
        <p:blipFill rotWithShape="1">
          <a:blip cstate="print">
            <a:extLst>
              <a:ext uri="{28A0092B-C50C-407E-A947-70E740481C1C}">
                <a14:useLocalDpi xmlns:a14="http://schemas.microsoft.com/office/drawing/2010/main" val="0"/>
              </a:ext>
            </a:extLst>
          </a:blip>
          <a:srcRect r="10994"/>
          <a:stretch/>
        </p:blipFill>
        <p:spPr>
          <a:xfrm>
            <a:off x="0" y="0"/>
            <a:ext cx="12208042" cy="6858000"/>
          </a:xfrm>
          <a:prstGeom prst="rect">
            <a:avLst/>
          </a:prstGeom>
        </p:spPr>
      </p:pic>
      <p:pic>
        <p:nvPicPr>
          <p:cNvPr id="23" name="图片 22"/>
          <p:cNvPicPr>
            <a:picLocks noChangeAspect="1"/>
          </p:cNvPicPr>
          <p:nvPr userDrawn="1"/>
        </p:nvPicPr>
        <p:blipFill rotWithShape="1">
          <a:blip r:embed="rId2" cstate="print">
            <a:extLst>
              <a:ext uri="{28A0092B-C50C-407E-A947-70E740481C1C}">
                <a14:useLocalDpi xmlns:a14="http://schemas.microsoft.com/office/drawing/2010/main" val="0"/>
              </a:ext>
            </a:extLst>
          </a:blip>
          <a:srcRect r="55200"/>
          <a:stretch/>
        </p:blipFill>
        <p:spPr>
          <a:xfrm>
            <a:off x="0" y="0"/>
            <a:ext cx="5390147" cy="6015790"/>
          </a:xfrm>
          <a:prstGeom prst="rect">
            <a:avLst/>
          </a:prstGeom>
        </p:spPr>
      </p:pic>
      <p:pic>
        <p:nvPicPr>
          <p:cNvPr id="25" name="图片 24"/>
          <p:cNvPicPr>
            <a:picLocks noChangeAspect="1"/>
          </p:cNvPicPr>
          <p:nvPr userDrawn="1"/>
        </p:nvPicPr>
        <p:blipFill rotWithShape="1">
          <a:blip r:embed="rId3" cstate="print">
            <a:extLst>
              <a:ext uri="{28A0092B-C50C-407E-A947-70E740481C1C}">
                <a14:useLocalDpi xmlns:a14="http://schemas.microsoft.com/office/drawing/2010/main" val="0"/>
              </a:ext>
            </a:extLst>
          </a:blip>
          <a:srcRect l="1019" t="38847" b="14469"/>
          <a:stretch/>
        </p:blipFill>
        <p:spPr>
          <a:xfrm flipH="1">
            <a:off x="-16042" y="3664422"/>
            <a:ext cx="12224084" cy="3201599"/>
          </a:xfrm>
          <a:prstGeom prst="rect">
            <a:avLst/>
          </a:prstGeom>
        </p:spPr>
      </p:pic>
      <p:pic>
        <p:nvPicPr>
          <p:cNvPr id="24" name="图片 2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0323" y="188494"/>
            <a:ext cx="11841256" cy="7720264"/>
          </a:xfrm>
          <a:prstGeom prst="rect">
            <a:avLst/>
          </a:prstGeom>
        </p:spPr>
      </p:pic>
      <p:grpSp>
        <p:nvGrpSpPr>
          <p:cNvPr id="26" name="组合 25"/>
          <p:cNvGrpSpPr/>
          <p:nvPr userDrawn="1"/>
        </p:nvGrpSpPr>
        <p:grpSpPr>
          <a:xfrm>
            <a:off x="5958796" y="-208920"/>
            <a:ext cx="6265288" cy="3016288"/>
            <a:chOff x="5958796" y="-208920"/>
            <a:chExt cx="6265288" cy="3016288"/>
          </a:xfrm>
        </p:grpSpPr>
        <p:pic>
          <p:nvPicPr>
            <p:cNvPr id="27" name="图片 26"/>
            <p:cNvPicPr>
              <a:picLocks noChangeAspect="1"/>
            </p:cNvPicPr>
            <p:nvPr/>
          </p:nvPicPr>
          <p:blipFill rotWithShape="1">
            <a:blip r:embed="rId5" cstate="print">
              <a:extLst>
                <a:ext uri="{28A0092B-C50C-407E-A947-70E740481C1C}">
                  <a14:useLocalDpi xmlns:a14="http://schemas.microsoft.com/office/drawing/2010/main" val="0"/>
                </a:ext>
              </a:extLst>
            </a:blip>
            <a:srcRect l="65448" t="-2088" r="-1" b="79164"/>
            <a:stretch/>
          </p:blipFill>
          <p:spPr>
            <a:xfrm>
              <a:off x="5958796" y="-208920"/>
              <a:ext cx="6265288" cy="2308264"/>
            </a:xfrm>
            <a:prstGeom prst="rect">
              <a:avLst/>
            </a:prstGeom>
          </p:spPr>
        </p:pic>
        <p:pic>
          <p:nvPicPr>
            <p:cNvPr id="28" name="图片 27"/>
            <p:cNvPicPr>
              <a:picLocks noChangeAspect="1"/>
            </p:cNvPicPr>
            <p:nvPr/>
          </p:nvPicPr>
          <p:blipFill rotWithShape="1">
            <a:blip r:embed="rId6" cstate="print">
              <a:extLst>
                <a:ext uri="{28A0092B-C50C-407E-A947-70E740481C1C}">
                  <a14:useLocalDpi xmlns:a14="http://schemas.microsoft.com/office/drawing/2010/main" val="0"/>
                </a:ext>
              </a:extLst>
            </a:blip>
            <a:srcRect l="73633" r="6136" b="56148"/>
            <a:stretch/>
          </p:blipFill>
          <p:spPr>
            <a:xfrm>
              <a:off x="10091319" y="513346"/>
              <a:ext cx="2116723" cy="2294022"/>
            </a:xfrm>
            <a:prstGeom prst="rect">
              <a:avLst/>
            </a:prstGeom>
          </p:spPr>
        </p:pic>
      </p:grpSp>
      <p:grpSp>
        <p:nvGrpSpPr>
          <p:cNvPr id="29" name="组合 28">
            <a:extLst>
              <a:ext uri="{FF2B5EF4-FFF2-40B4-BE49-F238E27FC236}">
                <a16:creationId xmlns="" xmlns:a16="http://schemas.microsoft.com/office/drawing/2014/main" id="{9189BE7B-D74D-44D8-97C4-D3962091CFA1}"/>
              </a:ext>
            </a:extLst>
          </p:cNvPr>
          <p:cNvGrpSpPr/>
          <p:nvPr userDrawn="1"/>
        </p:nvGrpSpPr>
        <p:grpSpPr>
          <a:xfrm>
            <a:off x="4279990" y="433516"/>
            <a:ext cx="3571063" cy="461665"/>
            <a:chOff x="4279990" y="481642"/>
            <a:chExt cx="3571063" cy="461665"/>
          </a:xfrm>
        </p:grpSpPr>
        <p:sp>
          <p:nvSpPr>
            <p:cNvPr id="30" name="文本框 29">
              <a:extLst>
                <a:ext uri="{FF2B5EF4-FFF2-40B4-BE49-F238E27FC236}">
                  <a16:creationId xmlns="" xmlns:a16="http://schemas.microsoft.com/office/drawing/2014/main" id="{64B6C6E8-2D1F-436A-892D-6F0D86FB01C2}"/>
                </a:ext>
              </a:extLst>
            </p:cNvPr>
            <p:cNvSpPr txBox="1"/>
            <p:nvPr/>
          </p:nvSpPr>
          <p:spPr>
            <a:xfrm flipH="1">
              <a:off x="4279990" y="481642"/>
              <a:ext cx="3571063" cy="461665"/>
            </a:xfrm>
            <a:prstGeom prst="rect">
              <a:avLst/>
            </a:prstGeom>
            <a:noFill/>
            <a:ln>
              <a:noFill/>
            </a:ln>
          </p:spPr>
          <p:txBody>
            <a:bodyPr wrap="square" rtlCol="0">
              <a:spAutoFit/>
            </a:bodyPr>
            <a:lstStyle/>
            <a:p>
              <a:pPr algn="ctr"/>
              <a:r>
                <a:rPr lang="zh-CN" altLang="en-US" sz="2400" dirty="0" smtClean="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历史发展</a:t>
              </a:r>
              <a:endParaRPr lang="zh-CN" altLang="en-US" sz="2400"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cxnSp>
          <p:nvCxnSpPr>
            <p:cNvPr id="31" name="直接连接符 30">
              <a:extLst>
                <a:ext uri="{FF2B5EF4-FFF2-40B4-BE49-F238E27FC236}">
                  <a16:creationId xmlns="" xmlns:a16="http://schemas.microsoft.com/office/drawing/2014/main" id="{52ABFE7D-BCBC-47FA-8E16-8263AD2E18D1}"/>
                </a:ext>
              </a:extLst>
            </p:cNvPr>
            <p:cNvCxnSpPr/>
            <p:nvPr userDrawn="1"/>
          </p:nvCxnSpPr>
          <p:spPr>
            <a:xfrm>
              <a:off x="6995160" y="667349"/>
              <a:ext cx="381000" cy="0"/>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a:extLst>
                <a:ext uri="{FF2B5EF4-FFF2-40B4-BE49-F238E27FC236}">
                  <a16:creationId xmlns="" xmlns:a16="http://schemas.microsoft.com/office/drawing/2014/main" id="{89B7534F-C184-471B-9569-10DDB45DA8C1}"/>
                </a:ext>
              </a:extLst>
            </p:cNvPr>
            <p:cNvCxnSpPr/>
            <p:nvPr userDrawn="1"/>
          </p:nvCxnSpPr>
          <p:spPr>
            <a:xfrm>
              <a:off x="4785360" y="667349"/>
              <a:ext cx="381000" cy="0"/>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0473263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标题和竖排文字">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cstate="print">
            <a:extLst>
              <a:ext uri="{28A0092B-C50C-407E-A947-70E740481C1C}">
                <a14:useLocalDpi xmlns:a14="http://schemas.microsoft.com/office/drawing/2010/main" val="0"/>
              </a:ext>
            </a:extLst>
          </a:blip>
          <a:srcRect r="10994"/>
          <a:stretch/>
        </p:blipFill>
        <p:spPr>
          <a:xfrm>
            <a:off x="0" y="0"/>
            <a:ext cx="12208042" cy="6858000"/>
          </a:xfrm>
          <a:prstGeom prst="rect">
            <a:avLst/>
          </a:prstGeom>
        </p:spPr>
      </p:pic>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r="55200"/>
          <a:stretch/>
        </p:blipFill>
        <p:spPr>
          <a:xfrm>
            <a:off x="0" y="0"/>
            <a:ext cx="5390147" cy="6015790"/>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019" t="38847" b="14469"/>
          <a:stretch/>
        </p:blipFill>
        <p:spPr>
          <a:xfrm flipH="1">
            <a:off x="-16042" y="3664422"/>
            <a:ext cx="12224084" cy="3201599"/>
          </a:xfrm>
          <a:prstGeom prst="rect">
            <a:avLst/>
          </a:prstGeom>
        </p:spPr>
      </p:pic>
      <p:pic>
        <p:nvPicPr>
          <p:cNvPr id="11" name="图片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0323" y="188494"/>
            <a:ext cx="11841256" cy="7720264"/>
          </a:xfrm>
          <a:prstGeom prst="rect">
            <a:avLst/>
          </a:prstGeom>
        </p:spPr>
      </p:pic>
      <p:grpSp>
        <p:nvGrpSpPr>
          <p:cNvPr id="13" name="组合 12"/>
          <p:cNvGrpSpPr/>
          <p:nvPr userDrawn="1"/>
        </p:nvGrpSpPr>
        <p:grpSpPr>
          <a:xfrm>
            <a:off x="5958796" y="-208920"/>
            <a:ext cx="6265288" cy="3016288"/>
            <a:chOff x="5958796" y="-208920"/>
            <a:chExt cx="6265288" cy="3016288"/>
          </a:xfrm>
        </p:grpSpPr>
        <p:pic>
          <p:nvPicPr>
            <p:cNvPr id="14" name="图片 13"/>
            <p:cNvPicPr>
              <a:picLocks noChangeAspect="1"/>
            </p:cNvPicPr>
            <p:nvPr/>
          </p:nvPicPr>
          <p:blipFill rotWithShape="1">
            <a:blip r:embed="rId5" cstate="print">
              <a:extLst>
                <a:ext uri="{28A0092B-C50C-407E-A947-70E740481C1C}">
                  <a14:useLocalDpi xmlns:a14="http://schemas.microsoft.com/office/drawing/2010/main" val="0"/>
                </a:ext>
              </a:extLst>
            </a:blip>
            <a:srcRect l="65448" t="-2088" r="-1" b="79164"/>
            <a:stretch/>
          </p:blipFill>
          <p:spPr>
            <a:xfrm>
              <a:off x="5958796" y="-208920"/>
              <a:ext cx="6265288" cy="2308264"/>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73633" r="6136" b="56148"/>
            <a:stretch/>
          </p:blipFill>
          <p:spPr>
            <a:xfrm>
              <a:off x="10091319" y="513346"/>
              <a:ext cx="2116723" cy="2294022"/>
            </a:xfrm>
            <a:prstGeom prst="rect">
              <a:avLst/>
            </a:prstGeom>
          </p:spPr>
        </p:pic>
      </p:grpSp>
      <p:grpSp>
        <p:nvGrpSpPr>
          <p:cNvPr id="19" name="组合 18">
            <a:extLst>
              <a:ext uri="{FF2B5EF4-FFF2-40B4-BE49-F238E27FC236}">
                <a16:creationId xmlns="" xmlns:a16="http://schemas.microsoft.com/office/drawing/2014/main" id="{9189BE7B-D74D-44D8-97C4-D3962091CFA1}"/>
              </a:ext>
            </a:extLst>
          </p:cNvPr>
          <p:cNvGrpSpPr/>
          <p:nvPr userDrawn="1"/>
        </p:nvGrpSpPr>
        <p:grpSpPr>
          <a:xfrm>
            <a:off x="4279990" y="433516"/>
            <a:ext cx="3571063" cy="461665"/>
            <a:chOff x="4279990" y="481642"/>
            <a:chExt cx="3571063" cy="461665"/>
          </a:xfrm>
        </p:grpSpPr>
        <p:sp>
          <p:nvSpPr>
            <p:cNvPr id="20" name="文本框 19">
              <a:extLst>
                <a:ext uri="{FF2B5EF4-FFF2-40B4-BE49-F238E27FC236}">
                  <a16:creationId xmlns="" xmlns:a16="http://schemas.microsoft.com/office/drawing/2014/main" id="{64B6C6E8-2D1F-436A-892D-6F0D86FB01C2}"/>
                </a:ext>
              </a:extLst>
            </p:cNvPr>
            <p:cNvSpPr txBox="1"/>
            <p:nvPr/>
          </p:nvSpPr>
          <p:spPr>
            <a:xfrm flipH="1">
              <a:off x="4279990" y="481642"/>
              <a:ext cx="3571063" cy="461665"/>
            </a:xfrm>
            <a:prstGeom prst="rect">
              <a:avLst/>
            </a:prstGeom>
            <a:noFill/>
            <a:ln>
              <a:noFill/>
            </a:ln>
          </p:spPr>
          <p:txBody>
            <a:bodyPr wrap="square" rtlCol="0">
              <a:spAutoFit/>
            </a:bodyPr>
            <a:lstStyle/>
            <a:p>
              <a:pPr algn="ctr"/>
              <a:r>
                <a:rPr lang="zh-CN" altLang="en-US" sz="2400" dirty="0" smtClean="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各地习俗</a:t>
              </a:r>
              <a:endParaRPr lang="zh-CN" altLang="en-US" sz="2400"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cxnSp>
          <p:nvCxnSpPr>
            <p:cNvPr id="21" name="直接连接符 20">
              <a:extLst>
                <a:ext uri="{FF2B5EF4-FFF2-40B4-BE49-F238E27FC236}">
                  <a16:creationId xmlns="" xmlns:a16="http://schemas.microsoft.com/office/drawing/2014/main" id="{52ABFE7D-BCBC-47FA-8E16-8263AD2E18D1}"/>
                </a:ext>
              </a:extLst>
            </p:cNvPr>
            <p:cNvCxnSpPr/>
            <p:nvPr userDrawn="1"/>
          </p:nvCxnSpPr>
          <p:spPr>
            <a:xfrm>
              <a:off x="6995160" y="667349"/>
              <a:ext cx="381000" cy="0"/>
            </a:xfrm>
            <a:prstGeom prst="line">
              <a:avLst/>
            </a:prstGeom>
          </p:spPr>
          <p:style>
            <a:lnRef idx="1">
              <a:schemeClr val="dk1"/>
            </a:lnRef>
            <a:fillRef idx="0">
              <a:schemeClr val="dk1"/>
            </a:fillRef>
            <a:effectRef idx="0">
              <a:schemeClr val="dk1"/>
            </a:effectRef>
            <a:fontRef idx="minor">
              <a:schemeClr val="tx1"/>
            </a:fontRef>
          </p:style>
        </p:cxnSp>
        <p:cxnSp>
          <p:nvCxnSpPr>
            <p:cNvPr id="22" name="直接连接符 21">
              <a:extLst>
                <a:ext uri="{FF2B5EF4-FFF2-40B4-BE49-F238E27FC236}">
                  <a16:creationId xmlns="" xmlns:a16="http://schemas.microsoft.com/office/drawing/2014/main" id="{89B7534F-C184-471B-9569-10DDB45DA8C1}"/>
                </a:ext>
              </a:extLst>
            </p:cNvPr>
            <p:cNvCxnSpPr/>
            <p:nvPr userDrawn="1"/>
          </p:nvCxnSpPr>
          <p:spPr>
            <a:xfrm>
              <a:off x="4785360" y="667349"/>
              <a:ext cx="381000" cy="0"/>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1622461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标题和竖排文字">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cstate="print">
            <a:extLst>
              <a:ext uri="{28A0092B-C50C-407E-A947-70E740481C1C}">
                <a14:useLocalDpi xmlns:a14="http://schemas.microsoft.com/office/drawing/2010/main" val="0"/>
              </a:ext>
            </a:extLst>
          </a:blip>
          <a:srcRect r="10994"/>
          <a:stretch/>
        </p:blipFill>
        <p:spPr>
          <a:xfrm>
            <a:off x="0" y="0"/>
            <a:ext cx="12208042" cy="6858000"/>
          </a:xfrm>
          <a:prstGeom prst="rect">
            <a:avLst/>
          </a:prstGeom>
        </p:spPr>
      </p:pic>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r="55200"/>
          <a:stretch/>
        </p:blipFill>
        <p:spPr>
          <a:xfrm>
            <a:off x="0" y="0"/>
            <a:ext cx="5390147" cy="6015790"/>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019" t="38847" b="14469"/>
          <a:stretch/>
        </p:blipFill>
        <p:spPr>
          <a:xfrm flipH="1">
            <a:off x="-16042" y="3664422"/>
            <a:ext cx="12224084" cy="3201599"/>
          </a:xfrm>
          <a:prstGeom prst="rect">
            <a:avLst/>
          </a:prstGeom>
        </p:spPr>
      </p:pic>
      <p:pic>
        <p:nvPicPr>
          <p:cNvPr id="11" name="图片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0323" y="188494"/>
            <a:ext cx="11841256" cy="7720264"/>
          </a:xfrm>
          <a:prstGeom prst="rect">
            <a:avLst/>
          </a:prstGeom>
        </p:spPr>
      </p:pic>
      <p:grpSp>
        <p:nvGrpSpPr>
          <p:cNvPr id="13" name="组合 12"/>
          <p:cNvGrpSpPr/>
          <p:nvPr userDrawn="1"/>
        </p:nvGrpSpPr>
        <p:grpSpPr>
          <a:xfrm>
            <a:off x="5958796" y="-208920"/>
            <a:ext cx="6265288" cy="3016288"/>
            <a:chOff x="5958796" y="-208920"/>
            <a:chExt cx="6265288" cy="3016288"/>
          </a:xfrm>
        </p:grpSpPr>
        <p:pic>
          <p:nvPicPr>
            <p:cNvPr id="14" name="图片 13"/>
            <p:cNvPicPr>
              <a:picLocks noChangeAspect="1"/>
            </p:cNvPicPr>
            <p:nvPr/>
          </p:nvPicPr>
          <p:blipFill rotWithShape="1">
            <a:blip r:embed="rId5" cstate="print">
              <a:extLst>
                <a:ext uri="{28A0092B-C50C-407E-A947-70E740481C1C}">
                  <a14:useLocalDpi xmlns:a14="http://schemas.microsoft.com/office/drawing/2010/main" val="0"/>
                </a:ext>
              </a:extLst>
            </a:blip>
            <a:srcRect l="65448" t="-2088" r="-1" b="79164"/>
            <a:stretch/>
          </p:blipFill>
          <p:spPr>
            <a:xfrm>
              <a:off x="5958796" y="-208920"/>
              <a:ext cx="6265288" cy="2308264"/>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73633" r="6136" b="56148"/>
            <a:stretch/>
          </p:blipFill>
          <p:spPr>
            <a:xfrm>
              <a:off x="10091319" y="513346"/>
              <a:ext cx="2116723" cy="2294022"/>
            </a:xfrm>
            <a:prstGeom prst="rect">
              <a:avLst/>
            </a:prstGeom>
          </p:spPr>
        </p:pic>
      </p:grpSp>
      <p:grpSp>
        <p:nvGrpSpPr>
          <p:cNvPr id="19" name="组合 18">
            <a:extLst>
              <a:ext uri="{FF2B5EF4-FFF2-40B4-BE49-F238E27FC236}">
                <a16:creationId xmlns="" xmlns:a16="http://schemas.microsoft.com/office/drawing/2014/main" id="{9189BE7B-D74D-44D8-97C4-D3962091CFA1}"/>
              </a:ext>
            </a:extLst>
          </p:cNvPr>
          <p:cNvGrpSpPr/>
          <p:nvPr userDrawn="1"/>
        </p:nvGrpSpPr>
        <p:grpSpPr>
          <a:xfrm>
            <a:off x="4279990" y="433516"/>
            <a:ext cx="3571063" cy="461665"/>
            <a:chOff x="4279990" y="481642"/>
            <a:chExt cx="3571063" cy="461665"/>
          </a:xfrm>
        </p:grpSpPr>
        <p:sp>
          <p:nvSpPr>
            <p:cNvPr id="20" name="文本框 19">
              <a:extLst>
                <a:ext uri="{FF2B5EF4-FFF2-40B4-BE49-F238E27FC236}">
                  <a16:creationId xmlns="" xmlns:a16="http://schemas.microsoft.com/office/drawing/2014/main" id="{64B6C6E8-2D1F-436A-892D-6F0D86FB01C2}"/>
                </a:ext>
              </a:extLst>
            </p:cNvPr>
            <p:cNvSpPr txBox="1"/>
            <p:nvPr/>
          </p:nvSpPr>
          <p:spPr>
            <a:xfrm flipH="1">
              <a:off x="4279990" y="481642"/>
              <a:ext cx="3571063" cy="461665"/>
            </a:xfrm>
            <a:prstGeom prst="rect">
              <a:avLst/>
            </a:prstGeom>
            <a:noFill/>
            <a:ln>
              <a:noFill/>
            </a:ln>
          </p:spPr>
          <p:txBody>
            <a:bodyPr wrap="square" rtlCol="0">
              <a:spAutoFit/>
            </a:bodyPr>
            <a:lstStyle/>
            <a:p>
              <a:pPr algn="ctr"/>
              <a:r>
                <a:rPr lang="zh-CN" altLang="en-US" sz="2400" dirty="0" smtClean="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相关诗词</a:t>
              </a:r>
              <a:endParaRPr lang="zh-CN" altLang="en-US" sz="2400"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cxnSp>
          <p:nvCxnSpPr>
            <p:cNvPr id="21" name="直接连接符 20">
              <a:extLst>
                <a:ext uri="{FF2B5EF4-FFF2-40B4-BE49-F238E27FC236}">
                  <a16:creationId xmlns="" xmlns:a16="http://schemas.microsoft.com/office/drawing/2014/main" id="{52ABFE7D-BCBC-47FA-8E16-8263AD2E18D1}"/>
                </a:ext>
              </a:extLst>
            </p:cNvPr>
            <p:cNvCxnSpPr/>
            <p:nvPr userDrawn="1"/>
          </p:nvCxnSpPr>
          <p:spPr>
            <a:xfrm>
              <a:off x="6995160" y="667349"/>
              <a:ext cx="381000" cy="0"/>
            </a:xfrm>
            <a:prstGeom prst="line">
              <a:avLst/>
            </a:prstGeom>
          </p:spPr>
          <p:style>
            <a:lnRef idx="1">
              <a:schemeClr val="dk1"/>
            </a:lnRef>
            <a:fillRef idx="0">
              <a:schemeClr val="dk1"/>
            </a:fillRef>
            <a:effectRef idx="0">
              <a:schemeClr val="dk1"/>
            </a:effectRef>
            <a:fontRef idx="minor">
              <a:schemeClr val="tx1"/>
            </a:fontRef>
          </p:style>
        </p:cxnSp>
        <p:cxnSp>
          <p:nvCxnSpPr>
            <p:cNvPr id="22" name="直接连接符 21">
              <a:extLst>
                <a:ext uri="{FF2B5EF4-FFF2-40B4-BE49-F238E27FC236}">
                  <a16:creationId xmlns="" xmlns:a16="http://schemas.microsoft.com/office/drawing/2014/main" id="{89B7534F-C184-471B-9569-10DDB45DA8C1}"/>
                </a:ext>
              </a:extLst>
            </p:cNvPr>
            <p:cNvCxnSpPr/>
            <p:nvPr userDrawn="1"/>
          </p:nvCxnSpPr>
          <p:spPr>
            <a:xfrm>
              <a:off x="4785360" y="667349"/>
              <a:ext cx="381000" cy="0"/>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2702749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标题和竖排文字">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cstate="print">
            <a:extLst>
              <a:ext uri="{28A0092B-C50C-407E-A947-70E740481C1C}">
                <a14:useLocalDpi xmlns:a14="http://schemas.microsoft.com/office/drawing/2010/main" val="0"/>
              </a:ext>
            </a:extLst>
          </a:blip>
          <a:srcRect r="10994"/>
          <a:stretch/>
        </p:blipFill>
        <p:spPr>
          <a:xfrm>
            <a:off x="0" y="0"/>
            <a:ext cx="12208042" cy="6858000"/>
          </a:xfrm>
          <a:prstGeom prst="rect">
            <a:avLst/>
          </a:prstGeom>
        </p:spPr>
      </p:pic>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r="55200"/>
          <a:stretch/>
        </p:blipFill>
        <p:spPr>
          <a:xfrm>
            <a:off x="0" y="0"/>
            <a:ext cx="5390147" cy="6015790"/>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019" t="38847" b="14469"/>
          <a:stretch/>
        </p:blipFill>
        <p:spPr>
          <a:xfrm flipH="1">
            <a:off x="-16042" y="3664422"/>
            <a:ext cx="12224084" cy="3201599"/>
          </a:xfrm>
          <a:prstGeom prst="rect">
            <a:avLst/>
          </a:prstGeom>
        </p:spPr>
      </p:pic>
      <p:pic>
        <p:nvPicPr>
          <p:cNvPr id="11" name="图片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0323" y="188494"/>
            <a:ext cx="11841256" cy="7720264"/>
          </a:xfrm>
          <a:prstGeom prst="rect">
            <a:avLst/>
          </a:prstGeom>
        </p:spPr>
      </p:pic>
      <p:grpSp>
        <p:nvGrpSpPr>
          <p:cNvPr id="13" name="组合 12"/>
          <p:cNvGrpSpPr/>
          <p:nvPr userDrawn="1"/>
        </p:nvGrpSpPr>
        <p:grpSpPr>
          <a:xfrm>
            <a:off x="5958796" y="-208920"/>
            <a:ext cx="6265288" cy="3016288"/>
            <a:chOff x="5958796" y="-208920"/>
            <a:chExt cx="6265288" cy="3016288"/>
          </a:xfrm>
        </p:grpSpPr>
        <p:pic>
          <p:nvPicPr>
            <p:cNvPr id="14" name="图片 13"/>
            <p:cNvPicPr>
              <a:picLocks noChangeAspect="1"/>
            </p:cNvPicPr>
            <p:nvPr/>
          </p:nvPicPr>
          <p:blipFill rotWithShape="1">
            <a:blip r:embed="rId5" cstate="print">
              <a:extLst>
                <a:ext uri="{28A0092B-C50C-407E-A947-70E740481C1C}">
                  <a14:useLocalDpi xmlns:a14="http://schemas.microsoft.com/office/drawing/2010/main" val="0"/>
                </a:ext>
              </a:extLst>
            </a:blip>
            <a:srcRect l="65448" t="-2088" r="-1" b="79164"/>
            <a:stretch/>
          </p:blipFill>
          <p:spPr>
            <a:xfrm>
              <a:off x="5958796" y="-208920"/>
              <a:ext cx="6265288" cy="2308264"/>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73633" r="6136" b="56148"/>
            <a:stretch/>
          </p:blipFill>
          <p:spPr>
            <a:xfrm>
              <a:off x="10091319" y="513346"/>
              <a:ext cx="2116723" cy="2294022"/>
            </a:xfrm>
            <a:prstGeom prst="rect">
              <a:avLst/>
            </a:prstGeom>
          </p:spPr>
        </p:pic>
      </p:grpSp>
    </p:spTree>
    <p:extLst>
      <p:ext uri="{BB962C8B-B14F-4D97-AF65-F5344CB8AC3E}">
        <p14:creationId xmlns:p14="http://schemas.microsoft.com/office/powerpoint/2010/main" val="38210525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84081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1657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31"/>
            <a:ext cx="12208042" cy="6856738"/>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8823" y="0"/>
            <a:ext cx="12063420" cy="6882063"/>
          </a:xfrm>
          <a:prstGeom prst="rect">
            <a:avLst/>
          </a:prstGeom>
        </p:spPr>
      </p:pic>
      <p:pic>
        <p:nvPicPr>
          <p:cNvPr id="9" name="图片 8"/>
          <p:cNvPicPr>
            <a:picLocks noChangeAspect="1"/>
          </p:cNvPicPr>
          <p:nvPr userDrawn="1"/>
        </p:nvPicPr>
        <p:blipFill rotWithShape="1">
          <a:blip r:embed="rId4" cstate="print">
            <a:extLst>
              <a:ext uri="{28A0092B-C50C-407E-A947-70E740481C1C}">
                <a14:useLocalDpi xmlns:a14="http://schemas.microsoft.com/office/drawing/2010/main" val="0"/>
              </a:ext>
            </a:extLst>
          </a:blip>
          <a:srcRect l="1019" t="38847" b="1738"/>
          <a:stretch/>
        </p:blipFill>
        <p:spPr>
          <a:xfrm flipH="1">
            <a:off x="-16042" y="2807368"/>
            <a:ext cx="12224084" cy="4074695"/>
          </a:xfrm>
          <a:prstGeom prst="rect">
            <a:avLst/>
          </a:prstGeom>
        </p:spPr>
      </p:pic>
      <p:pic>
        <p:nvPicPr>
          <p:cNvPr id="10" name="图片 9"/>
          <p:cNvPicPr>
            <a:picLocks noChangeAspect="1"/>
          </p:cNvPicPr>
          <p:nvPr userDrawn="1"/>
        </p:nvPicPr>
        <p:blipFill rotWithShape="1">
          <a:blip r:embed="rId5" cstate="print">
            <a:extLst>
              <a:ext uri="{28A0092B-C50C-407E-A947-70E740481C1C}">
                <a14:useLocalDpi xmlns:a14="http://schemas.microsoft.com/office/drawing/2010/main" val="0"/>
              </a:ext>
            </a:extLst>
          </a:blip>
          <a:srcRect r="55200"/>
          <a:stretch/>
        </p:blipFill>
        <p:spPr>
          <a:xfrm>
            <a:off x="0" y="0"/>
            <a:ext cx="5390147" cy="6015790"/>
          </a:xfrm>
          <a:prstGeom prst="rect">
            <a:avLst/>
          </a:prstGeom>
        </p:spPr>
      </p:pic>
      <p:grpSp>
        <p:nvGrpSpPr>
          <p:cNvPr id="13" name="组合 12"/>
          <p:cNvGrpSpPr/>
          <p:nvPr userDrawn="1"/>
        </p:nvGrpSpPr>
        <p:grpSpPr>
          <a:xfrm>
            <a:off x="5958796" y="-208920"/>
            <a:ext cx="6265288" cy="3016288"/>
            <a:chOff x="5958796" y="-208920"/>
            <a:chExt cx="6265288" cy="3016288"/>
          </a:xfrm>
        </p:grpSpPr>
        <p:pic>
          <p:nvPicPr>
            <p:cNvPr id="14" name="图片 13"/>
            <p:cNvPicPr>
              <a:picLocks noChangeAspect="1"/>
            </p:cNvPicPr>
            <p:nvPr/>
          </p:nvPicPr>
          <p:blipFill rotWithShape="1">
            <a:blip r:embed="rId6" cstate="print">
              <a:extLst>
                <a:ext uri="{28A0092B-C50C-407E-A947-70E740481C1C}">
                  <a14:useLocalDpi xmlns:a14="http://schemas.microsoft.com/office/drawing/2010/main" val="0"/>
                </a:ext>
              </a:extLst>
            </a:blip>
            <a:srcRect l="65448" t="-2088" r="-1" b="79164"/>
            <a:stretch/>
          </p:blipFill>
          <p:spPr>
            <a:xfrm>
              <a:off x="5958796" y="-208920"/>
              <a:ext cx="6265288" cy="2308264"/>
            </a:xfrm>
            <a:prstGeom prst="rect">
              <a:avLst/>
            </a:prstGeom>
          </p:spPr>
        </p:pic>
        <p:pic>
          <p:nvPicPr>
            <p:cNvPr id="15" name="图片 14"/>
            <p:cNvPicPr>
              <a:picLocks noChangeAspect="1"/>
            </p:cNvPicPr>
            <p:nvPr/>
          </p:nvPicPr>
          <p:blipFill rotWithShape="1">
            <a:blip r:embed="rId7" cstate="print">
              <a:extLst>
                <a:ext uri="{28A0092B-C50C-407E-A947-70E740481C1C}">
                  <a14:useLocalDpi xmlns:a14="http://schemas.microsoft.com/office/drawing/2010/main" val="0"/>
                </a:ext>
              </a:extLst>
            </a:blip>
            <a:srcRect l="73633" r="6136" b="56148"/>
            <a:stretch/>
          </p:blipFill>
          <p:spPr>
            <a:xfrm>
              <a:off x="10091319" y="513346"/>
              <a:ext cx="2116723" cy="2294022"/>
            </a:xfrm>
            <a:prstGeom prst="rect">
              <a:avLst/>
            </a:prstGeom>
          </p:spPr>
        </p:pic>
      </p:grpSp>
    </p:spTree>
    <p:extLst>
      <p:ext uri="{BB962C8B-B14F-4D97-AF65-F5344CB8AC3E}">
        <p14:creationId xmlns:p14="http://schemas.microsoft.com/office/powerpoint/2010/main" val="10465186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20696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27697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83452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87544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78355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43334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45733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67678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9331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543F3F3-3842-428C-8A4A-AE26F4983DB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0B4E1521-C434-4764-9D8B-FBFD8BC4311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0F474407-9C13-472C-A8DF-5CED887C1B22}"/>
              </a:ext>
            </a:extLst>
          </p:cNvPr>
          <p:cNvSpPr>
            <a:spLocks noGrp="1"/>
          </p:cNvSpPr>
          <p:nvPr>
            <p:ph type="dt" sz="half" idx="10"/>
          </p:nvPr>
        </p:nvSpPr>
        <p:spPr/>
        <p:txBody>
          <a:bodyPr/>
          <a:lstStyle/>
          <a:p>
            <a:fld id="{723E8FCC-8F59-4AD8-810D-19D135DBD93E}" type="datetimeFigureOut">
              <a:rPr lang="zh-CN" altLang="en-US" smtClean="0"/>
              <a:t>2021/9/15</a:t>
            </a:fld>
            <a:endParaRPr lang="zh-CN" altLang="en-US"/>
          </a:p>
        </p:txBody>
      </p:sp>
      <p:sp>
        <p:nvSpPr>
          <p:cNvPr id="5" name="页脚占位符 4">
            <a:extLst>
              <a:ext uri="{FF2B5EF4-FFF2-40B4-BE49-F238E27FC236}">
                <a16:creationId xmlns="" xmlns:a16="http://schemas.microsoft.com/office/drawing/2014/main" id="{CED0CD17-1958-4AAC-80BD-4CA13746FFE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E69792E-BAE9-42EE-AE73-056C8CCCE467}"/>
              </a:ext>
            </a:extLst>
          </p:cNvPr>
          <p:cNvSpPr>
            <a:spLocks noGrp="1"/>
          </p:cNvSpPr>
          <p:nvPr>
            <p:ph type="sldNum" sz="quarter" idx="12"/>
          </p:nvPr>
        </p:nvSpPr>
        <p:spPr/>
        <p:txBody>
          <a:bodyPr/>
          <a:lstStyle/>
          <a:p>
            <a:fld id="{493E94A2-9E33-403A-A940-3505DFE9C2C0}" type="slidenum">
              <a:rPr lang="zh-CN" altLang="en-US" smtClean="0"/>
              <a:t>‹#›</a:t>
            </a:fld>
            <a:endParaRPr lang="zh-CN" altLang="en-US"/>
          </a:p>
        </p:txBody>
      </p:sp>
    </p:spTree>
    <p:extLst>
      <p:ext uri="{BB962C8B-B14F-4D97-AF65-F5344CB8AC3E}">
        <p14:creationId xmlns:p14="http://schemas.microsoft.com/office/powerpoint/2010/main" val="14627439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56E8EEC-F0B6-4EB5-B62D-002BB9A37E9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D5A2271A-13AD-47DC-88B0-74DB78A8925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C1134712-2C02-42E9-B7A4-E709B61BEFC1}"/>
              </a:ext>
            </a:extLst>
          </p:cNvPr>
          <p:cNvSpPr>
            <a:spLocks noGrp="1"/>
          </p:cNvSpPr>
          <p:nvPr>
            <p:ph type="dt" sz="half" idx="10"/>
          </p:nvPr>
        </p:nvSpPr>
        <p:spPr/>
        <p:txBody>
          <a:bodyPr/>
          <a:lstStyle/>
          <a:p>
            <a:fld id="{723E8FCC-8F59-4AD8-810D-19D135DBD93E}" type="datetimeFigureOut">
              <a:rPr lang="zh-CN" altLang="en-US" smtClean="0"/>
              <a:t>2021/9/15</a:t>
            </a:fld>
            <a:endParaRPr lang="zh-CN" altLang="en-US"/>
          </a:p>
        </p:txBody>
      </p:sp>
      <p:sp>
        <p:nvSpPr>
          <p:cNvPr id="5" name="页脚占位符 4">
            <a:extLst>
              <a:ext uri="{FF2B5EF4-FFF2-40B4-BE49-F238E27FC236}">
                <a16:creationId xmlns="" xmlns:a16="http://schemas.microsoft.com/office/drawing/2014/main" id="{8FB65D11-6F8D-4185-9D0B-81E56D060D0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7157DF7C-E17E-4C2F-9A6D-4E2D5686BDE3}"/>
              </a:ext>
            </a:extLst>
          </p:cNvPr>
          <p:cNvSpPr>
            <a:spLocks noGrp="1"/>
          </p:cNvSpPr>
          <p:nvPr>
            <p:ph type="sldNum" sz="quarter" idx="12"/>
          </p:nvPr>
        </p:nvSpPr>
        <p:spPr/>
        <p:txBody>
          <a:bodyPr/>
          <a:lstStyle/>
          <a:p>
            <a:fld id="{493E94A2-9E33-403A-A940-3505DFE9C2C0}" type="slidenum">
              <a:rPr lang="zh-CN" altLang="en-US" smtClean="0"/>
              <a:t>‹#›</a:t>
            </a:fld>
            <a:endParaRPr lang="zh-CN" altLang="en-US"/>
          </a:p>
        </p:txBody>
      </p:sp>
    </p:spTree>
    <p:extLst>
      <p:ext uri="{BB962C8B-B14F-4D97-AF65-F5344CB8AC3E}">
        <p14:creationId xmlns:p14="http://schemas.microsoft.com/office/powerpoint/2010/main" val="19437212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076AEC4-070D-42CA-ADEE-19FC2F17F54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8FF1FF43-9A01-4718-BD43-558DF29B1193}"/>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F0ED5750-4528-49A7-A567-082ECC4D3DD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005D3141-8D6D-4CFC-90EC-57AA9C68334B}"/>
              </a:ext>
            </a:extLst>
          </p:cNvPr>
          <p:cNvSpPr>
            <a:spLocks noGrp="1"/>
          </p:cNvSpPr>
          <p:nvPr>
            <p:ph type="dt" sz="half" idx="10"/>
          </p:nvPr>
        </p:nvSpPr>
        <p:spPr/>
        <p:txBody>
          <a:bodyPr/>
          <a:lstStyle/>
          <a:p>
            <a:fld id="{723E8FCC-8F59-4AD8-810D-19D135DBD93E}" type="datetimeFigureOut">
              <a:rPr lang="zh-CN" altLang="en-US" smtClean="0"/>
              <a:t>2021/9/15</a:t>
            </a:fld>
            <a:endParaRPr lang="zh-CN" altLang="en-US"/>
          </a:p>
        </p:txBody>
      </p:sp>
      <p:sp>
        <p:nvSpPr>
          <p:cNvPr id="6" name="页脚占位符 5">
            <a:extLst>
              <a:ext uri="{FF2B5EF4-FFF2-40B4-BE49-F238E27FC236}">
                <a16:creationId xmlns="" xmlns:a16="http://schemas.microsoft.com/office/drawing/2014/main" id="{38CFAA00-154C-4FA5-A24F-D8D6A868CF8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38CB27BB-F627-476F-83F9-80A4208671CB}"/>
              </a:ext>
            </a:extLst>
          </p:cNvPr>
          <p:cNvSpPr>
            <a:spLocks noGrp="1"/>
          </p:cNvSpPr>
          <p:nvPr>
            <p:ph type="sldNum" sz="quarter" idx="12"/>
          </p:nvPr>
        </p:nvSpPr>
        <p:spPr/>
        <p:txBody>
          <a:bodyPr/>
          <a:lstStyle/>
          <a:p>
            <a:fld id="{493E94A2-9E33-403A-A940-3505DFE9C2C0}" type="slidenum">
              <a:rPr lang="zh-CN" altLang="en-US" smtClean="0"/>
              <a:t>‹#›</a:t>
            </a:fld>
            <a:endParaRPr lang="zh-CN" altLang="en-US"/>
          </a:p>
        </p:txBody>
      </p:sp>
    </p:spTree>
    <p:extLst>
      <p:ext uri="{BB962C8B-B14F-4D97-AF65-F5344CB8AC3E}">
        <p14:creationId xmlns:p14="http://schemas.microsoft.com/office/powerpoint/2010/main" val="3125506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853DD97-8212-4086-9771-47BDA5DB3C0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1ABCF566-A795-41C9-B042-768059DBF4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1C998294-148D-4B87-833E-5DD0E0EB46F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B32D21A4-C266-41A6-9AF0-FA46BDE4E1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81789560-D043-41F0-87F8-5F123D48143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FD69675B-B28E-4272-AF4E-3856A9485CE5}"/>
              </a:ext>
            </a:extLst>
          </p:cNvPr>
          <p:cNvSpPr>
            <a:spLocks noGrp="1"/>
          </p:cNvSpPr>
          <p:nvPr>
            <p:ph type="dt" sz="half" idx="10"/>
          </p:nvPr>
        </p:nvSpPr>
        <p:spPr/>
        <p:txBody>
          <a:bodyPr/>
          <a:lstStyle/>
          <a:p>
            <a:fld id="{723E8FCC-8F59-4AD8-810D-19D135DBD93E}" type="datetimeFigureOut">
              <a:rPr lang="zh-CN" altLang="en-US" smtClean="0"/>
              <a:t>2021/9/15</a:t>
            </a:fld>
            <a:endParaRPr lang="zh-CN" altLang="en-US"/>
          </a:p>
        </p:txBody>
      </p:sp>
      <p:sp>
        <p:nvSpPr>
          <p:cNvPr id="8" name="页脚占位符 7">
            <a:extLst>
              <a:ext uri="{FF2B5EF4-FFF2-40B4-BE49-F238E27FC236}">
                <a16:creationId xmlns="" xmlns:a16="http://schemas.microsoft.com/office/drawing/2014/main" id="{17424114-CD7B-4AF1-8E08-F0A5E1F1FA3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680C6A1D-B3E2-4A9C-81EC-017236788E17}"/>
              </a:ext>
            </a:extLst>
          </p:cNvPr>
          <p:cNvSpPr>
            <a:spLocks noGrp="1"/>
          </p:cNvSpPr>
          <p:nvPr>
            <p:ph type="sldNum" sz="quarter" idx="12"/>
          </p:nvPr>
        </p:nvSpPr>
        <p:spPr/>
        <p:txBody>
          <a:bodyPr/>
          <a:lstStyle/>
          <a:p>
            <a:fld id="{493E94A2-9E33-403A-A940-3505DFE9C2C0}" type="slidenum">
              <a:rPr lang="zh-CN" altLang="en-US" smtClean="0"/>
              <a:t>‹#›</a:t>
            </a:fld>
            <a:endParaRPr lang="zh-CN" altLang="en-US"/>
          </a:p>
        </p:txBody>
      </p:sp>
    </p:spTree>
    <p:extLst>
      <p:ext uri="{BB962C8B-B14F-4D97-AF65-F5344CB8AC3E}">
        <p14:creationId xmlns:p14="http://schemas.microsoft.com/office/powerpoint/2010/main" val="21717187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8CC7E4D-7F51-44B3-A117-9DC5E3F5911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94205203-54EE-4925-B49E-3C1E9EECFEA1}"/>
              </a:ext>
            </a:extLst>
          </p:cNvPr>
          <p:cNvSpPr>
            <a:spLocks noGrp="1"/>
          </p:cNvSpPr>
          <p:nvPr>
            <p:ph type="dt" sz="half" idx="10"/>
          </p:nvPr>
        </p:nvSpPr>
        <p:spPr/>
        <p:txBody>
          <a:bodyPr/>
          <a:lstStyle/>
          <a:p>
            <a:fld id="{723E8FCC-8F59-4AD8-810D-19D135DBD93E}" type="datetimeFigureOut">
              <a:rPr lang="zh-CN" altLang="en-US" smtClean="0"/>
              <a:t>2021/9/15</a:t>
            </a:fld>
            <a:endParaRPr lang="zh-CN" altLang="en-US"/>
          </a:p>
        </p:txBody>
      </p:sp>
      <p:sp>
        <p:nvSpPr>
          <p:cNvPr id="4" name="页脚占位符 3">
            <a:extLst>
              <a:ext uri="{FF2B5EF4-FFF2-40B4-BE49-F238E27FC236}">
                <a16:creationId xmlns="" xmlns:a16="http://schemas.microsoft.com/office/drawing/2014/main" id="{C559632E-AEDA-4600-8D10-F0961D17465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B9C64CF9-F05F-4C4F-ADE3-4E5B0A52CA2F}"/>
              </a:ext>
            </a:extLst>
          </p:cNvPr>
          <p:cNvSpPr>
            <a:spLocks noGrp="1"/>
          </p:cNvSpPr>
          <p:nvPr>
            <p:ph type="sldNum" sz="quarter" idx="12"/>
          </p:nvPr>
        </p:nvSpPr>
        <p:spPr/>
        <p:txBody>
          <a:bodyPr/>
          <a:lstStyle/>
          <a:p>
            <a:fld id="{493E94A2-9E33-403A-A940-3505DFE9C2C0}" type="slidenum">
              <a:rPr lang="zh-CN" altLang="en-US" smtClean="0"/>
              <a:t>‹#›</a:t>
            </a:fld>
            <a:endParaRPr lang="zh-CN" altLang="en-US"/>
          </a:p>
        </p:txBody>
      </p:sp>
    </p:spTree>
    <p:extLst>
      <p:ext uri="{BB962C8B-B14F-4D97-AF65-F5344CB8AC3E}">
        <p14:creationId xmlns:p14="http://schemas.microsoft.com/office/powerpoint/2010/main" val="1541551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E020C71F-B19E-41FD-9A21-8367760E350D}"/>
              </a:ext>
            </a:extLst>
          </p:cNvPr>
          <p:cNvSpPr>
            <a:spLocks noGrp="1"/>
          </p:cNvSpPr>
          <p:nvPr>
            <p:ph type="dt" sz="half" idx="10"/>
          </p:nvPr>
        </p:nvSpPr>
        <p:spPr/>
        <p:txBody>
          <a:bodyPr/>
          <a:lstStyle/>
          <a:p>
            <a:fld id="{723E8FCC-8F59-4AD8-810D-19D135DBD93E}" type="datetimeFigureOut">
              <a:rPr lang="zh-CN" altLang="en-US" smtClean="0"/>
              <a:t>2021/9/15</a:t>
            </a:fld>
            <a:endParaRPr lang="zh-CN" altLang="en-US"/>
          </a:p>
        </p:txBody>
      </p:sp>
      <p:sp>
        <p:nvSpPr>
          <p:cNvPr id="3" name="页脚占位符 2">
            <a:extLst>
              <a:ext uri="{FF2B5EF4-FFF2-40B4-BE49-F238E27FC236}">
                <a16:creationId xmlns="" xmlns:a16="http://schemas.microsoft.com/office/drawing/2014/main" id="{B364F2AE-5FA7-4F9D-BBAD-4B7803BBDEA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6D5AB4E5-FB3D-4601-AC2F-D24A98F5E5ED}"/>
              </a:ext>
            </a:extLst>
          </p:cNvPr>
          <p:cNvSpPr>
            <a:spLocks noGrp="1"/>
          </p:cNvSpPr>
          <p:nvPr>
            <p:ph type="sldNum" sz="quarter" idx="12"/>
          </p:nvPr>
        </p:nvSpPr>
        <p:spPr/>
        <p:txBody>
          <a:bodyPr/>
          <a:lstStyle/>
          <a:p>
            <a:fld id="{493E94A2-9E33-403A-A940-3505DFE9C2C0}" type="slidenum">
              <a:rPr lang="zh-CN" altLang="en-US" smtClean="0"/>
              <a:t>‹#›</a:t>
            </a:fld>
            <a:endParaRPr lang="zh-CN" altLang="en-US"/>
          </a:p>
        </p:txBody>
      </p:sp>
    </p:spTree>
    <p:extLst>
      <p:ext uri="{BB962C8B-B14F-4D97-AF65-F5344CB8AC3E}">
        <p14:creationId xmlns:p14="http://schemas.microsoft.com/office/powerpoint/2010/main" val="41498315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41CFD6E-401D-48EE-A51C-1304DF47848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C3EACD99-6100-4F0C-8BF1-35BA6328F0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0DCA4EB5-95E4-49C4-BF2D-11B45CB170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87F14437-66A4-4803-86B1-EEC452EE9172}"/>
              </a:ext>
            </a:extLst>
          </p:cNvPr>
          <p:cNvSpPr>
            <a:spLocks noGrp="1"/>
          </p:cNvSpPr>
          <p:nvPr>
            <p:ph type="dt" sz="half" idx="10"/>
          </p:nvPr>
        </p:nvSpPr>
        <p:spPr/>
        <p:txBody>
          <a:bodyPr/>
          <a:lstStyle/>
          <a:p>
            <a:fld id="{723E8FCC-8F59-4AD8-810D-19D135DBD93E}" type="datetimeFigureOut">
              <a:rPr lang="zh-CN" altLang="en-US" smtClean="0"/>
              <a:t>2021/9/15</a:t>
            </a:fld>
            <a:endParaRPr lang="zh-CN" altLang="en-US"/>
          </a:p>
        </p:txBody>
      </p:sp>
      <p:sp>
        <p:nvSpPr>
          <p:cNvPr id="6" name="页脚占位符 5">
            <a:extLst>
              <a:ext uri="{FF2B5EF4-FFF2-40B4-BE49-F238E27FC236}">
                <a16:creationId xmlns="" xmlns:a16="http://schemas.microsoft.com/office/drawing/2014/main" id="{CEA9C531-0F2B-4121-A7F4-823E2C2595E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B988235-ED6C-466A-9F5B-42C84C934E69}"/>
              </a:ext>
            </a:extLst>
          </p:cNvPr>
          <p:cNvSpPr>
            <a:spLocks noGrp="1"/>
          </p:cNvSpPr>
          <p:nvPr>
            <p:ph type="sldNum" sz="quarter" idx="12"/>
          </p:nvPr>
        </p:nvSpPr>
        <p:spPr/>
        <p:txBody>
          <a:bodyPr/>
          <a:lstStyle/>
          <a:p>
            <a:fld id="{493E94A2-9E33-403A-A940-3505DFE9C2C0}" type="slidenum">
              <a:rPr lang="zh-CN" altLang="en-US" smtClean="0"/>
              <a:t>‹#›</a:t>
            </a:fld>
            <a:endParaRPr lang="zh-CN" altLang="en-US"/>
          </a:p>
        </p:txBody>
      </p:sp>
    </p:spTree>
    <p:extLst>
      <p:ext uri="{BB962C8B-B14F-4D97-AF65-F5344CB8AC3E}">
        <p14:creationId xmlns:p14="http://schemas.microsoft.com/office/powerpoint/2010/main" val="11501766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0D9EAF13-4317-4843-B6A3-A9140554A32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7589988F-CF02-4B05-9579-4AECA7E94D6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989131D9-139F-4D6F-8546-477830B404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3E8FCC-8F59-4AD8-810D-19D135DBD93E}" type="datetimeFigureOut">
              <a:rPr lang="zh-CN" altLang="en-US" smtClean="0"/>
              <a:t>2021/9/15</a:t>
            </a:fld>
            <a:endParaRPr lang="zh-CN" altLang="en-US"/>
          </a:p>
        </p:txBody>
      </p:sp>
      <p:sp>
        <p:nvSpPr>
          <p:cNvPr id="5" name="页脚占位符 4">
            <a:extLst>
              <a:ext uri="{FF2B5EF4-FFF2-40B4-BE49-F238E27FC236}">
                <a16:creationId xmlns="" xmlns:a16="http://schemas.microsoft.com/office/drawing/2014/main" id="{08369A59-58A4-455C-9120-F1F5C18F18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26344CB2-CB3D-408C-B8BA-151EF9B138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3E94A2-9E33-403A-A940-3505DFE9C2C0}" type="slidenum">
              <a:rPr lang="zh-CN" altLang="en-US" smtClean="0"/>
              <a:t>‹#›</a:t>
            </a:fld>
            <a:endParaRPr lang="zh-CN" altLang="en-US"/>
          </a:p>
        </p:txBody>
      </p:sp>
    </p:spTree>
    <p:extLst>
      <p:ext uri="{BB962C8B-B14F-4D97-AF65-F5344CB8AC3E}">
        <p14:creationId xmlns:p14="http://schemas.microsoft.com/office/powerpoint/2010/main" val="4131050829"/>
      </p:ext>
    </p:extLst>
  </p:cSld>
  <p:clrMap bg1="lt1" tx1="dk1" bg2="lt2" tx2="dk2" accent1="accent1" accent2="accent2" accent3="accent3" accent4="accent4" accent5="accent5" accent6="accent6" hlink="hlink" folHlink="folHlink"/>
  <p:sldLayoutIdLst>
    <p:sldLayoutId id="2147483649" r:id="rId1"/>
    <p:sldLayoutId id="214748366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5" r:id="rId13"/>
    <p:sldLayoutId id="2147483666" r:id="rId14"/>
    <p:sldLayoutId id="2147483667" r:id="rId15"/>
    <p:sldLayoutId id="2147483668" r:id="rId16"/>
    <p:sldLayoutId id="2147483670" r:id="rId17"/>
  </p:sldLayoutIdLst>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2021/9/15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9880085"/>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22.png"/><Relationship Id="rId4" Type="http://schemas.openxmlformats.org/officeDocument/2006/relationships/hyperlink" Target="http://www.ainicr.cn/a/58.html"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baike.so.com/doc/5932348-6145277.html" TargetMode="External"/><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hyperlink" Target="http://www.ainicr.cn/a/22.html" TargetMode="External"/><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hyperlink" Target="https://baike.so.com/doc/6722592-6936688.html" TargetMode="External"/><Relationship Id="rId7" Type="http://schemas.openxmlformats.org/officeDocument/2006/relationships/hyperlink" Target="https://baike.so.com/doc/951442-1005748.html" TargetMode="External"/><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hyperlink" Target="https://baike.so.com/doc/6090717-6303823.html" TargetMode="External"/><Relationship Id="rId5" Type="http://schemas.openxmlformats.org/officeDocument/2006/relationships/hyperlink" Target="https://baike.so.com/doc/2700189-2850969.html" TargetMode="External"/><Relationship Id="rId4" Type="http://schemas.openxmlformats.org/officeDocument/2006/relationships/hyperlink" Target="https://baike.so.com/doc/8371392-8688383.html"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ainicr.cn/a/22.html" TargetMode="External"/><Relationship Id="rId7"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hyperlink" Target="http://www.ainicr.cn/a/58.html"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8" Type="http://schemas.openxmlformats.org/officeDocument/2006/relationships/hyperlink" Target="https://www.ypppt.com/jiaocheng/" TargetMode="External"/><Relationship Id="rId3" Type="http://schemas.openxmlformats.org/officeDocument/2006/relationships/hyperlink" Target="https://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9.xml"/><Relationship Id="rId1" Type="http://schemas.openxmlformats.org/officeDocument/2006/relationships/slideLayout" Target="../slideLayouts/slideLayout24.xml"/><Relationship Id="rId6" Type="http://schemas.openxmlformats.org/officeDocument/2006/relationships/hyperlink" Target="https://www.ypppt.com/tubiao/" TargetMode="External"/><Relationship Id="rId11" Type="http://schemas.openxmlformats.org/officeDocument/2006/relationships/hyperlink" Target="https://www.ypppt.com/kejian/" TargetMode="External"/><Relationship Id="rId5" Type="http://schemas.openxmlformats.org/officeDocument/2006/relationships/hyperlink" Target="https://www.ypppt.com/beijing/" TargetMode="External"/><Relationship Id="rId10" Type="http://schemas.openxmlformats.org/officeDocument/2006/relationships/hyperlink" Target="http://www.ypppt.com/gushi/" TargetMode="External"/><Relationship Id="rId4" Type="http://schemas.openxmlformats.org/officeDocument/2006/relationships/hyperlink" Target="https://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s://baike.so.com/doc/6455605-6669291.html" TargetMode="External"/><Relationship Id="rId3" Type="http://schemas.openxmlformats.org/officeDocument/2006/relationships/image" Target="../media/image14.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hyperlink" Target="https://baike.so.com/doc/5333014-5568382.html" TargetMode="External"/><Relationship Id="rId5" Type="http://schemas.openxmlformats.org/officeDocument/2006/relationships/hyperlink" Target="https://baike.so.com/doc/3212785-3385771.html" TargetMode="External"/><Relationship Id="rId4" Type="http://schemas.openxmlformats.org/officeDocument/2006/relationships/hyperlink" Target="https://baike.so.com/doc/5333009-24487866.html" TargetMode="External"/><Relationship Id="rId9" Type="http://schemas.openxmlformats.org/officeDocument/2006/relationships/hyperlink" Target="https://baike.so.com/doc/2083022-2203528.html"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baike.so.com/doc/5333009-24487866.html" TargetMode="External"/><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hyperlink" Target="https://baike.so.com/doc/5333014-5568382.html" TargetMode="External"/><Relationship Id="rId4" Type="http://schemas.openxmlformats.org/officeDocument/2006/relationships/hyperlink" Target="https://baike.so.com/doc/3212785-3385771.html"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baike.so.com/doc/5932348-6145277.html"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hyperlink" Target="http://www.ainicr.cn/a/58.html" TargetMode="External"/><Relationship Id="rId4" Type="http://schemas.openxmlformats.org/officeDocument/2006/relationships/hyperlink" Target="http://www.ainicr.cn/a/22.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7328" y="0"/>
            <a:ext cx="6190454" cy="6190454"/>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33617" y="889994"/>
            <a:ext cx="5478723" cy="54787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1236528"/>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6116" y="1911567"/>
            <a:ext cx="3731524" cy="3721769"/>
          </a:xfrm>
          <a:prstGeom prst="rect">
            <a:avLst/>
          </a:prstGeom>
        </p:spPr>
      </p:pic>
      <p:sp>
        <p:nvSpPr>
          <p:cNvPr id="9" name="文本框 8">
            <a:extLst>
              <a:ext uri="{FF2B5EF4-FFF2-40B4-BE49-F238E27FC236}">
                <a16:creationId xmlns="" xmlns:a16="http://schemas.microsoft.com/office/drawing/2014/main" id="{48C79864-AA7F-47A5-B8F7-5E7EA4F3B01E}"/>
              </a:ext>
            </a:extLst>
          </p:cNvPr>
          <p:cNvSpPr txBox="1"/>
          <p:nvPr/>
        </p:nvSpPr>
        <p:spPr>
          <a:xfrm>
            <a:off x="2543522" y="2180423"/>
            <a:ext cx="1846659" cy="3452913"/>
          </a:xfrm>
          <a:prstGeom prst="rect">
            <a:avLst/>
          </a:prstGeom>
          <a:noFill/>
          <a:ln>
            <a:noFill/>
          </a:ln>
        </p:spPr>
        <p:txBody>
          <a:bodyPr vert="eaVert" wrap="square" rtlCol="0">
            <a:spAutoFit/>
          </a:bodyPr>
          <a:lstStyle>
            <a:defPPr>
              <a:defRPr lang="zh-CN"/>
            </a:defPPr>
            <a:lvl1pPr>
              <a:lnSpc>
                <a:spcPts val="3000"/>
              </a:lnSpc>
              <a:defRPr sz="1400">
                <a:solidFill>
                  <a:schemeClr val="tx1">
                    <a:lumMod val="95000"/>
                    <a:lumOff val="5000"/>
                  </a:schemeClr>
                </a:solidFill>
                <a:latin typeface="义启隶书体" panose="02010601030101010101" pitchFamily="2" charset="-122"/>
                <a:ea typeface="义启隶书体" panose="02010601030101010101" pitchFamily="2" charset="-122"/>
              </a:defRPr>
            </a:lvl1pPr>
          </a:lstStyle>
          <a:p>
            <a:pPr>
              <a:lnSpc>
                <a:spcPct val="150000"/>
              </a:lnSpc>
            </a:pPr>
            <a:r>
              <a:rPr lang="zh-CN" altLang="en-US" sz="18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中秋节则是由传统的</a:t>
            </a:r>
            <a:r>
              <a:rPr lang="en-US" altLang="zh-CN" sz="18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祭月</a:t>
            </a:r>
            <a:r>
              <a:rPr lang="en-US" altLang="zh-CN" sz="18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而来。在传统文化中，月亮和太阳一样，这两个交替出现的天体成了先民崇拜的对象。</a:t>
            </a:r>
            <a:endParaRPr lang="zh-CN" altLang="en-US" sz="18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4">
                <a:extLst>
                  <a:ext uri="{A12FA001-AC4F-418D-AE19-62706E023703}">
                    <ahyp:hlinkClr xmlns="" xmlns:ahyp="http://schemas.microsoft.com/office/drawing/2018/hyperlinkcolor" val="tx"/>
                  </a:ext>
                </a:extLst>
              </a:hlinkClick>
            </a:endParaRPr>
          </a:p>
        </p:txBody>
      </p:sp>
      <p:sp>
        <p:nvSpPr>
          <p:cNvPr id="18" name="文本框 17">
            <a:extLst>
              <a:ext uri="{FF2B5EF4-FFF2-40B4-BE49-F238E27FC236}">
                <a16:creationId xmlns="" xmlns:a16="http://schemas.microsoft.com/office/drawing/2014/main" id="{EAFCD428-00BA-4332-9937-53316652C4B9}"/>
              </a:ext>
            </a:extLst>
          </p:cNvPr>
          <p:cNvSpPr txBox="1"/>
          <p:nvPr/>
        </p:nvSpPr>
        <p:spPr>
          <a:xfrm>
            <a:off x="4566913" y="2607144"/>
            <a:ext cx="830997" cy="1517433"/>
          </a:xfrm>
          <a:prstGeom prst="rect">
            <a:avLst/>
          </a:prstGeom>
          <a:noFill/>
          <a:ln>
            <a:noFill/>
          </a:ln>
        </p:spPr>
        <p:txBody>
          <a:bodyPr vert="eaVert" wrap="square" rtlCol="0">
            <a:spAutoFit/>
          </a:bodyPr>
          <a:lstStyle/>
          <a:p>
            <a:pPr>
              <a:lnSpc>
                <a:spcPct val="150000"/>
              </a:lnSpc>
            </a:pPr>
            <a:r>
              <a:rPr lang="zh-CN" altLang="en-US" sz="2800" dirty="0">
                <a:solidFill>
                  <a:srgbClr val="C00000"/>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节日起源</a:t>
            </a:r>
            <a:endParaRPr lang="en-US" altLang="zh-CN" sz="2800" dirty="0">
              <a:solidFill>
                <a:srgbClr val="C00000"/>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3376" y="0"/>
            <a:ext cx="7146758" cy="7146758"/>
          </a:xfrm>
          <a:prstGeom prst="rect">
            <a:avLst/>
          </a:prstGeom>
        </p:spPr>
      </p:pic>
    </p:spTree>
    <p:extLst>
      <p:ext uri="{BB962C8B-B14F-4D97-AF65-F5344CB8AC3E}">
        <p14:creationId xmlns:p14="http://schemas.microsoft.com/office/powerpoint/2010/main" val="906492736"/>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id="{6934B371-6271-4D09-99A9-6681318532DF}"/>
              </a:ext>
            </a:extLst>
          </p:cNvPr>
          <p:cNvSpPr txBox="1"/>
          <p:nvPr/>
        </p:nvSpPr>
        <p:spPr>
          <a:xfrm>
            <a:off x="5486671" y="2160098"/>
            <a:ext cx="4339650" cy="3191663"/>
          </a:xfrm>
          <a:prstGeom prst="rect">
            <a:avLst/>
          </a:prstGeom>
          <a:noFill/>
        </p:spPr>
        <p:txBody>
          <a:bodyPr vert="eaVert" wrap="square" rtlCol="0">
            <a:spAutoFit/>
          </a:bodyPr>
          <a:lstStyle>
            <a:defPPr>
              <a:defRPr lang="zh-CN"/>
            </a:defPPr>
            <a:lvl1pPr marR="0" lvl="0" indent="0" fontAlgn="auto">
              <a:lnSpc>
                <a:spcPts val="3000"/>
              </a:lnSpc>
              <a:spcBef>
                <a:spcPts val="0"/>
              </a:spcBef>
              <a:spcAft>
                <a:spcPts val="0"/>
              </a:spcAft>
              <a:buClrTx/>
              <a:buSzTx/>
              <a:buFontTx/>
              <a:buNone/>
              <a:tabLst/>
              <a:defRPr sz="1400">
                <a:solidFill>
                  <a:prstClr val="black"/>
                </a:solidFill>
                <a:latin typeface="义启隶书体" panose="02010601030101010101" pitchFamily="2" charset="-122"/>
                <a:ea typeface="义启隶书体" panose="02010601030101010101" pitchFamily="2" charset="-122"/>
              </a:defRPr>
            </a:lvl1pPr>
          </a:lstStyle>
          <a:p>
            <a:pPr>
              <a:lnSpc>
                <a:spcPct val="150000"/>
              </a:lnSpc>
            </a:pPr>
            <a:r>
              <a:rPr lang="zh-CN" altLang="en-US"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中秋节庆源自古人对月亮的祭祀，是中华民族祭月习俗的遗存和衍生。祭月，在我国是一种十分古老的习俗，实际上是古时代我国一些地方古人对</a:t>
            </a:r>
            <a:r>
              <a:rPr lang="en-US" altLang="zh-CN"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月神</a:t>
            </a:r>
            <a:r>
              <a:rPr lang="en-US" altLang="zh-CN"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的一种崇拜活动。据考证，最初</a:t>
            </a:r>
            <a:r>
              <a:rPr lang="en-US" altLang="zh-CN"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祭月节</a:t>
            </a:r>
            <a:r>
              <a:rPr lang="en-US" altLang="zh-CN"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是定在干支历二十四节气</a:t>
            </a:r>
            <a:r>
              <a:rPr lang="en-US" altLang="zh-CN"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3">
                  <a:extLst>
                    <a:ext uri="{A12FA001-AC4F-418D-AE19-62706E023703}">
                      <ahyp:hlinkClr xmlns="" xmlns:ahyp="http://schemas.microsoft.com/office/drawing/2018/hyperlinkcolor" val="tx"/>
                    </a:ext>
                  </a:extLst>
                </a:hlinkClick>
              </a:rPr>
              <a:t>秋分</a:t>
            </a:r>
            <a:r>
              <a:rPr lang="en-US" altLang="zh-CN"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这天，不过由于历史发展，后来历法融合，使用阴历</a:t>
            </a:r>
            <a:r>
              <a:rPr lang="en-US" altLang="zh-CN"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夏历</a:t>
            </a:r>
            <a:r>
              <a:rPr lang="en-US" altLang="zh-CN"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endParaRPr lang="zh-CN" altLang="en-US" sz="1800" u="sng"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nvGrpSpPr>
          <p:cNvPr id="3" name="组合 2"/>
          <p:cNvGrpSpPr/>
          <p:nvPr/>
        </p:nvGrpSpPr>
        <p:grpSpPr>
          <a:xfrm>
            <a:off x="10009954" y="2266807"/>
            <a:ext cx="830997" cy="2652535"/>
            <a:chOff x="9486542" y="2256352"/>
            <a:chExt cx="830997" cy="2652535"/>
          </a:xfrm>
        </p:grpSpPr>
        <p:sp>
          <p:nvSpPr>
            <p:cNvPr id="14" name="文本框 13">
              <a:extLst>
                <a:ext uri="{FF2B5EF4-FFF2-40B4-BE49-F238E27FC236}">
                  <a16:creationId xmlns="" xmlns:a16="http://schemas.microsoft.com/office/drawing/2014/main" id="{986AC350-245C-4D1A-9E64-FE4B933B4C1A}"/>
                </a:ext>
              </a:extLst>
            </p:cNvPr>
            <p:cNvSpPr txBox="1"/>
            <p:nvPr/>
          </p:nvSpPr>
          <p:spPr>
            <a:xfrm>
              <a:off x="9486542" y="2670283"/>
              <a:ext cx="830997" cy="1517433"/>
            </a:xfrm>
            <a:prstGeom prst="rect">
              <a:avLst/>
            </a:prstGeom>
            <a:noFill/>
            <a:ln>
              <a:noFill/>
            </a:ln>
          </p:spPr>
          <p:txBody>
            <a:bodyPr vert="eaVert" wrap="square" rtlCol="0">
              <a:spAutoFit/>
            </a:bodyPr>
            <a:lstStyle/>
            <a:p>
              <a:pPr>
                <a:lnSpc>
                  <a:spcPct val="150000"/>
                </a:lnSpc>
              </a:pPr>
              <a:r>
                <a:rPr lang="zh-CN" altLang="en-US" sz="2800" dirty="0">
                  <a:solidFill>
                    <a:srgbClr val="C00000"/>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节日起源</a:t>
              </a:r>
              <a:endParaRPr lang="en-US" altLang="zh-CN" sz="2800" dirty="0">
                <a:solidFill>
                  <a:srgbClr val="C00000"/>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flipV="1">
              <a:off x="8454031" y="3369074"/>
              <a:ext cx="2652535" cy="427092"/>
            </a:xfrm>
            <a:prstGeom prst="rect">
              <a:avLst/>
            </a:prstGeom>
          </p:spPr>
        </p:pic>
      </p:gr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5390" y="1413680"/>
            <a:ext cx="5085871" cy="4358790"/>
          </a:xfrm>
          <a:prstGeom prst="rect">
            <a:avLst/>
          </a:prstGeom>
        </p:spPr>
      </p:pic>
    </p:spTree>
    <p:extLst>
      <p:ext uri="{BB962C8B-B14F-4D97-AF65-F5344CB8AC3E}">
        <p14:creationId xmlns:p14="http://schemas.microsoft.com/office/powerpoint/2010/main" val="7440122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75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99F21A67-C98D-4D93-A996-5DFD8EC89946}"/>
              </a:ext>
            </a:extLst>
          </p:cNvPr>
          <p:cNvSpPr txBox="1"/>
          <p:nvPr/>
        </p:nvSpPr>
        <p:spPr>
          <a:xfrm>
            <a:off x="1687650" y="2774330"/>
            <a:ext cx="4408350" cy="2585323"/>
          </a:xfrm>
          <a:prstGeom prst="rect">
            <a:avLst/>
          </a:prstGeom>
          <a:noFill/>
        </p:spPr>
        <p:txBody>
          <a:bodyPr vert="horz" wrap="square" rtlCol="0">
            <a:spAutoFit/>
          </a:bodyPr>
          <a:lstStyle/>
          <a:p>
            <a:pPr>
              <a:lnSpc>
                <a:spcPct val="150000"/>
              </a:lnSpc>
            </a:pP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所以将</a:t>
            </a:r>
            <a:r>
              <a:rPr lang="en-US" altLang="zh-CN"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祭月节</a:t>
            </a:r>
            <a:r>
              <a:rPr lang="en-US" altLang="zh-CN"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由干支历二十四节气</a:t>
            </a:r>
            <a:r>
              <a:rPr lang="en-US" altLang="zh-CN"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秋分</a:t>
            </a:r>
            <a:r>
              <a:rPr lang="en-US" altLang="zh-CN"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调至夏历</a:t>
            </a:r>
            <a:r>
              <a:rPr lang="en-US" altLang="zh-CN"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农历</a:t>
            </a:r>
            <a:r>
              <a:rPr lang="en-US" altLang="zh-CN"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八月十五日。中秋节是秋季时令习俗的综合，其所包含的节俗因素，大都有着古老的渊源。</a:t>
            </a:r>
            <a:endParaRPr lang="en-US" altLang="zh-CN"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a:p>
            <a:pPr>
              <a:lnSpc>
                <a:spcPct val="150000"/>
              </a:lnSpc>
            </a:pPr>
            <a:endParaRPr kumimoji="1" lang="en-US" altLang="zh-CN" u="sng" dirty="0">
              <a:solidFill>
                <a:schemeClr val="bg2">
                  <a:lumMod val="25000"/>
                </a:schemeClr>
              </a:solidFill>
              <a:latin typeface="字体视界-一纸情书" panose="02000503000000000000" pitchFamily="2" charset="-122"/>
              <a:ea typeface="字体视界-一纸情书" panose="02000503000000000000" pitchFamily="2" charset="-122"/>
              <a:cs typeface="SimSun" charset="-122"/>
              <a:sym typeface="字魂36号-正文宋楷" panose="02000000000000000000" pitchFamily="2" charset="-122"/>
            </a:endParaRPr>
          </a:p>
          <a:p>
            <a:pPr>
              <a:lnSpc>
                <a:spcPct val="150000"/>
              </a:lnSpc>
            </a:pPr>
            <a:endParaRPr kumimoji="1" lang="zh-CN" altLang="en-US" u="sng" dirty="0">
              <a:solidFill>
                <a:schemeClr val="accent1"/>
              </a:solidFill>
              <a:latin typeface="字体视界-一纸情书" panose="02000503000000000000" pitchFamily="2" charset="-122"/>
              <a:ea typeface="字体视界-一纸情书" panose="02000503000000000000" pitchFamily="2" charset="-122"/>
              <a:cs typeface="SimSun" charset="-122"/>
              <a:sym typeface="字魂36号-正文宋楷" panose="02000000000000000000" pitchFamily="2"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9073" y="1616242"/>
            <a:ext cx="2069432" cy="1034716"/>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0441" y="4508784"/>
            <a:ext cx="2069432" cy="1034716"/>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242678"/>
            <a:ext cx="5069890" cy="5069890"/>
          </a:xfrm>
          <a:prstGeom prst="rect">
            <a:avLst/>
          </a:prstGeom>
        </p:spPr>
      </p:pic>
    </p:spTree>
    <p:extLst>
      <p:ext uri="{BB962C8B-B14F-4D97-AF65-F5344CB8AC3E}">
        <p14:creationId xmlns:p14="http://schemas.microsoft.com/office/powerpoint/2010/main" val="16239038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cstate="print">
            <a:extLst>
              <a:ext uri="{BEBA8EAE-BF5A-486C-A8C5-ECC9F3942E4B}">
                <a14:imgProps xmlns:a14="http://schemas.microsoft.com/office/drawing/2010/main">
                  <a14:imgLayer>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749092" y="451262"/>
            <a:ext cx="2495761" cy="2495761"/>
          </a:xfrm>
          <a:prstGeom prst="rect">
            <a:avLst/>
          </a:prstGeom>
        </p:spPr>
      </p:pic>
      <p:sp>
        <p:nvSpPr>
          <p:cNvPr id="20" name="文本框 19">
            <a:extLst>
              <a:ext uri="{FF2B5EF4-FFF2-40B4-BE49-F238E27FC236}">
                <a16:creationId xmlns="" xmlns:a16="http://schemas.microsoft.com/office/drawing/2014/main" id="{E2BCF649-92D1-4D11-8E9E-AE0325071558}"/>
              </a:ext>
            </a:extLst>
          </p:cNvPr>
          <p:cNvSpPr txBox="1"/>
          <p:nvPr/>
        </p:nvSpPr>
        <p:spPr>
          <a:xfrm flipH="1">
            <a:off x="4323736" y="2947023"/>
            <a:ext cx="3571063" cy="769441"/>
          </a:xfrm>
          <a:prstGeom prst="rect">
            <a:avLst/>
          </a:prstGeom>
          <a:noFill/>
          <a:ln>
            <a:noFill/>
          </a:ln>
        </p:spPr>
        <p:txBody>
          <a:bodyPr wrap="square" rtlCol="0">
            <a:spAutoFit/>
          </a:bodyPr>
          <a:lstStyle/>
          <a:p>
            <a:pPr algn="ctr"/>
            <a:r>
              <a:rPr lang="zh-CN" altLang="en-US" sz="44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各地习俗</a:t>
            </a:r>
          </a:p>
        </p:txBody>
      </p:sp>
      <p:sp>
        <p:nvSpPr>
          <p:cNvPr id="21" name="文本框 20">
            <a:extLst>
              <a:ext uri="{FF2B5EF4-FFF2-40B4-BE49-F238E27FC236}">
                <a16:creationId xmlns="" xmlns:a16="http://schemas.microsoft.com/office/drawing/2014/main" id="{E6BE0679-944A-4314-B212-A8B196821B58}"/>
              </a:ext>
            </a:extLst>
          </p:cNvPr>
          <p:cNvSpPr txBox="1"/>
          <p:nvPr/>
        </p:nvSpPr>
        <p:spPr>
          <a:xfrm>
            <a:off x="5307237" y="812970"/>
            <a:ext cx="2118311" cy="1569660"/>
          </a:xfrm>
          <a:prstGeom prst="rect">
            <a:avLst/>
          </a:prstGeom>
          <a:noFill/>
        </p:spPr>
        <p:txBody>
          <a:bodyPr wrap="square" rtlCol="0">
            <a:spAutoFit/>
          </a:bodyPr>
          <a:lstStyle/>
          <a:p>
            <a:r>
              <a:rPr lang="zh-CN" altLang="en-US" sz="96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叁</a:t>
            </a:r>
          </a:p>
        </p:txBody>
      </p:sp>
      <p:sp>
        <p:nvSpPr>
          <p:cNvPr id="22" name="文本框 21">
            <a:extLst>
              <a:ext uri="{FF2B5EF4-FFF2-40B4-BE49-F238E27FC236}">
                <a16:creationId xmlns="" xmlns:a16="http://schemas.microsoft.com/office/drawing/2014/main" id="{E9E38808-C789-45F2-BFD1-BD2B5C9942AC}"/>
              </a:ext>
            </a:extLst>
          </p:cNvPr>
          <p:cNvSpPr txBox="1"/>
          <p:nvPr/>
        </p:nvSpPr>
        <p:spPr>
          <a:xfrm>
            <a:off x="3576707" y="3824780"/>
            <a:ext cx="4840533" cy="1011367"/>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2">
                    <a:lumMod val="10000"/>
                  </a:schemeClr>
                </a:solidFill>
                <a:latin typeface="字体视界-一纸情书" panose="02000503000000000000" pitchFamily="2" charset="-122"/>
                <a:ea typeface="字体视界-一纸情书" panose="02000503000000000000" pitchFamily="2" charset="-122"/>
                <a:cs typeface="Arial Unicode MS" panose="020B0604020202020204" pitchFamily="34" charset="-122"/>
                <a:sym typeface="字魂36号-正文宋楷" panose="02000000000000000000" pitchFamily="2" charset="-122"/>
              </a:rPr>
              <a:t>中秋节，又称祭月节、月光诞、月夕、秋节、仲秋节、拜月节、月娘节、月亮节、团圆节等，是中国民间的传统节日。中秋节源自天象崇拜，由上古时代秋夕祭月演变而来。</a:t>
            </a:r>
            <a:endParaRPr lang="zh-CN" altLang="en-US" sz="1400"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66461" y="1353752"/>
            <a:ext cx="5504248" cy="5504248"/>
          </a:xfrm>
          <a:prstGeom prst="rect">
            <a:avLst/>
          </a:prstGeom>
        </p:spPr>
      </p:pic>
    </p:spTree>
    <p:extLst>
      <p:ext uri="{BB962C8B-B14F-4D97-AF65-F5344CB8AC3E}">
        <p14:creationId xmlns:p14="http://schemas.microsoft.com/office/powerpoint/2010/main" val="20927679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64317" y="1593998"/>
            <a:ext cx="5612668" cy="4249030"/>
            <a:chOff x="4964317" y="1882755"/>
            <a:chExt cx="5612668" cy="424903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b="68940"/>
            <a:stretch/>
          </p:blipFill>
          <p:spPr>
            <a:xfrm>
              <a:off x="4964317" y="1882755"/>
              <a:ext cx="5612668" cy="1738750"/>
            </a:xfrm>
            <a:prstGeom prst="rect">
              <a:avLst/>
            </a:prstGeom>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t="74794" b="-5854"/>
            <a:stretch/>
          </p:blipFill>
          <p:spPr>
            <a:xfrm>
              <a:off x="4964317" y="4393035"/>
              <a:ext cx="5612668" cy="1738750"/>
            </a:xfrm>
            <a:prstGeom prst="rect">
              <a:avLst/>
            </a:prstGeom>
          </p:spPr>
        </p:pic>
      </p:grpSp>
      <p:sp>
        <p:nvSpPr>
          <p:cNvPr id="6" name="文本框 5">
            <a:extLst>
              <a:ext uri="{FF2B5EF4-FFF2-40B4-BE49-F238E27FC236}">
                <a16:creationId xmlns="" xmlns:a16="http://schemas.microsoft.com/office/drawing/2014/main" id="{D2E580C8-33EC-4CBD-AFE2-79EB47D3817E}"/>
              </a:ext>
            </a:extLst>
          </p:cNvPr>
          <p:cNvSpPr txBox="1"/>
          <p:nvPr/>
        </p:nvSpPr>
        <p:spPr>
          <a:xfrm>
            <a:off x="7210647" y="1850473"/>
            <a:ext cx="1512528" cy="523220"/>
          </a:xfrm>
          <a:prstGeom prst="rect">
            <a:avLst/>
          </a:prstGeom>
          <a:noFill/>
        </p:spPr>
        <p:txBody>
          <a:bodyPr vert="horz" wrap="square" rtlCol="0">
            <a:spAutoFit/>
          </a:bodyPr>
          <a:lstStyle/>
          <a:p>
            <a:pPr algn="dist"/>
            <a:r>
              <a:rPr lang="zh-CN" altLang="en-US" sz="2800" b="1" spc="6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祭月</a:t>
            </a:r>
          </a:p>
        </p:txBody>
      </p:sp>
      <p:sp>
        <p:nvSpPr>
          <p:cNvPr id="7" name="文本框 6">
            <a:extLst>
              <a:ext uri="{FF2B5EF4-FFF2-40B4-BE49-F238E27FC236}">
                <a16:creationId xmlns="" xmlns:a16="http://schemas.microsoft.com/office/drawing/2014/main" id="{BE6E1766-D658-4C49-987B-21BC96C86A2B}"/>
              </a:ext>
            </a:extLst>
          </p:cNvPr>
          <p:cNvSpPr txBox="1"/>
          <p:nvPr/>
        </p:nvSpPr>
        <p:spPr>
          <a:xfrm>
            <a:off x="5734251" y="2803828"/>
            <a:ext cx="4465320" cy="2169825"/>
          </a:xfrm>
          <a:prstGeom prst="rect">
            <a:avLst/>
          </a:prstGeom>
          <a:noFill/>
        </p:spPr>
        <p:txBody>
          <a:bodyPr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祭月，在我国是一种十分古老的习俗，实际上是古人对</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月神</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的一种崇拜活动。在古代有</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秋暮夕月</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的习俗。夕月，即拜祭月神。自古以来，在广东部分地区，人们都有在中秋晚上拜祭月神</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拜月娘、拜月光</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的习俗。</a:t>
            </a:r>
            <a:endParaRPr kumimoji="1" lang="zh-CN" altLang="en-US" u="sng" dirty="0">
              <a:solidFill>
                <a:schemeClr val="accent1"/>
              </a:solidFill>
              <a:latin typeface="字体视界-一纸情书" panose="02000503000000000000" pitchFamily="2" charset="-122"/>
              <a:ea typeface="字体视界-一纸情书" panose="02000503000000000000" pitchFamily="2" charset="-122"/>
              <a:cs typeface="SimSun" charset="-122"/>
              <a:sym typeface="字魂36号-正文宋楷" panose="02000000000000000000" pitchFamily="2" charset="-122"/>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5338" y="859177"/>
            <a:ext cx="4461499" cy="5139646"/>
          </a:xfrm>
          <a:prstGeom prst="rect">
            <a:avLst/>
          </a:prstGeom>
        </p:spPr>
      </p:pic>
    </p:spTree>
    <p:extLst>
      <p:ext uri="{BB962C8B-B14F-4D97-AF65-F5344CB8AC3E}">
        <p14:creationId xmlns:p14="http://schemas.microsoft.com/office/powerpoint/2010/main" val="2076109451"/>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E497E820-09D0-48B1-8785-44850FB54769}"/>
              </a:ext>
            </a:extLst>
          </p:cNvPr>
          <p:cNvSpPr txBox="1"/>
          <p:nvPr/>
        </p:nvSpPr>
        <p:spPr>
          <a:xfrm>
            <a:off x="5577037" y="3388782"/>
            <a:ext cx="4796473" cy="2169825"/>
          </a:xfrm>
          <a:prstGeom prst="rect">
            <a:avLst/>
          </a:prstGeom>
          <a:noFill/>
        </p:spPr>
        <p:txBody>
          <a:bodyPr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设大香案，摆上月饼、西瓜、苹果、红枣、李子、葡萄等祭品。在月下，将</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月神</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牌位放在月亮的那个方向，红烛高燃，全家人依次拜祭月亮，祈求福佑。祭月赏月，托月追思，表达了人们的美好祝愿。</a:t>
            </a:r>
            <a:endParaRPr lang="en-US" altLang="zh-CN" sz="1400" u="sng"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40895" y="667353"/>
            <a:ext cx="5236142" cy="5236142"/>
          </a:xfrm>
          <a:prstGeom prst="rect">
            <a:avLst/>
          </a:prstGeom>
        </p:spPr>
      </p:pic>
      <p:grpSp>
        <p:nvGrpSpPr>
          <p:cNvPr id="10" name="组合 9"/>
          <p:cNvGrpSpPr/>
          <p:nvPr/>
        </p:nvGrpSpPr>
        <p:grpSpPr>
          <a:xfrm>
            <a:off x="5833058" y="1632549"/>
            <a:ext cx="2771775" cy="1317861"/>
            <a:chOff x="5833058" y="1632549"/>
            <a:chExt cx="2771775" cy="1317861"/>
          </a:xfrm>
        </p:grpSpPr>
        <p:sp>
          <p:nvSpPr>
            <p:cNvPr id="5" name="文本框 4">
              <a:extLst>
                <a:ext uri="{FF2B5EF4-FFF2-40B4-BE49-F238E27FC236}">
                  <a16:creationId xmlns="" xmlns:a16="http://schemas.microsoft.com/office/drawing/2014/main" id="{7E8C28DC-0900-4508-BB51-1B30F41E5A4A}"/>
                </a:ext>
              </a:extLst>
            </p:cNvPr>
            <p:cNvSpPr txBox="1"/>
            <p:nvPr/>
          </p:nvSpPr>
          <p:spPr>
            <a:xfrm>
              <a:off x="6384874" y="1632549"/>
              <a:ext cx="1668145" cy="830997"/>
            </a:xfrm>
            <a:prstGeom prst="rect">
              <a:avLst/>
            </a:prstGeom>
            <a:noFill/>
          </p:spPr>
          <p:txBody>
            <a:bodyPr wrap="square">
              <a:spAutoFit/>
            </a:bodyPr>
            <a:lstStyle/>
            <a:p>
              <a:pPr algn="dist"/>
              <a:r>
                <a:rPr lang="zh-CN" altLang="en-US" sz="48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拜月</a:t>
              </a:r>
              <a:endParaRPr lang="zh-CN" altLang="en-US" sz="4800" dirty="0"/>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33058" y="2321571"/>
              <a:ext cx="2771775" cy="628839"/>
            </a:xfrm>
            <a:prstGeom prst="rect">
              <a:avLst/>
            </a:prstGeom>
          </p:spPr>
        </p:pic>
      </p:grpSp>
    </p:spTree>
    <p:extLst>
      <p:ext uri="{BB962C8B-B14F-4D97-AF65-F5344CB8AC3E}">
        <p14:creationId xmlns:p14="http://schemas.microsoft.com/office/powerpoint/2010/main" val="26228707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8130A12A-863F-4E4B-8CE4-D55036613337}"/>
              </a:ext>
            </a:extLst>
          </p:cNvPr>
          <p:cNvGrpSpPr/>
          <p:nvPr/>
        </p:nvGrpSpPr>
        <p:grpSpPr>
          <a:xfrm>
            <a:off x="640785" y="1808599"/>
            <a:ext cx="10910430" cy="1620401"/>
            <a:chOff x="133929" y="1629361"/>
            <a:chExt cx="10910430" cy="1620401"/>
          </a:xfrm>
        </p:grpSpPr>
        <p:sp>
          <p:nvSpPr>
            <p:cNvPr id="3" name="文本框 2">
              <a:extLst>
                <a:ext uri="{FF2B5EF4-FFF2-40B4-BE49-F238E27FC236}">
                  <a16:creationId xmlns="" xmlns:a16="http://schemas.microsoft.com/office/drawing/2014/main" id="{C504939D-D0C9-4FAA-BB38-0588E286A0EA}"/>
                </a:ext>
              </a:extLst>
            </p:cNvPr>
            <p:cNvSpPr txBox="1"/>
            <p:nvPr/>
          </p:nvSpPr>
          <p:spPr>
            <a:xfrm>
              <a:off x="10490361" y="1629361"/>
              <a:ext cx="553998" cy="1498210"/>
            </a:xfrm>
            <a:prstGeom prst="rect">
              <a:avLst/>
            </a:prstGeom>
            <a:noFill/>
          </p:spPr>
          <p:txBody>
            <a:bodyPr vert="eaVert" wrap="square" rtlCol="0">
              <a:spAutoFit/>
            </a:bodyPr>
            <a:lstStyle/>
            <a:p>
              <a:pPr lvl="0" algn="r">
                <a:defRPr/>
              </a:pPr>
              <a:r>
                <a:rPr lang="zh-CN" altLang="en-US" sz="2400" spc="6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赏月</a:t>
              </a:r>
              <a:endParaRPr kumimoji="0" lang="zh-CN" altLang="en-US" sz="2800" b="1" i="0" u="none" strike="noStrike" kern="1200" cap="none" spc="600" normalizeH="0" baseline="0" noProof="0" dirty="0">
                <a:ln>
                  <a:noFill/>
                </a:ln>
                <a:solidFill>
                  <a:schemeClr val="accent1"/>
                </a:solidFill>
                <a:effectLst/>
                <a:uLnTx/>
                <a:uFillTx/>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cxnSp>
          <p:nvCxnSpPr>
            <p:cNvPr id="4" name="直接连接符 3">
              <a:extLst>
                <a:ext uri="{FF2B5EF4-FFF2-40B4-BE49-F238E27FC236}">
                  <a16:creationId xmlns="" xmlns:a16="http://schemas.microsoft.com/office/drawing/2014/main" id="{54E2334F-9181-4BA8-9EC3-D8191631F114}"/>
                </a:ext>
              </a:extLst>
            </p:cNvPr>
            <p:cNvCxnSpPr/>
            <p:nvPr/>
          </p:nvCxnSpPr>
          <p:spPr>
            <a:xfrm>
              <a:off x="10396027" y="1674181"/>
              <a:ext cx="0" cy="1364441"/>
            </a:xfrm>
            <a:prstGeom prst="line">
              <a:avLst/>
            </a:prstGeom>
            <a:ln>
              <a:solidFill>
                <a:schemeClr val="accent1"/>
              </a:solidFill>
            </a:ln>
          </p:spPr>
          <p:style>
            <a:lnRef idx="1">
              <a:schemeClr val="dk1"/>
            </a:lnRef>
            <a:fillRef idx="0">
              <a:schemeClr val="dk1"/>
            </a:fillRef>
            <a:effectRef idx="0">
              <a:schemeClr val="dk1"/>
            </a:effectRef>
            <a:fontRef idx="minor">
              <a:schemeClr val="tx1"/>
            </a:fontRef>
          </p:style>
        </p:cxnSp>
        <p:sp>
          <p:nvSpPr>
            <p:cNvPr id="5" name="文本框 4">
              <a:extLst>
                <a:ext uri="{FF2B5EF4-FFF2-40B4-BE49-F238E27FC236}">
                  <a16:creationId xmlns="" xmlns:a16="http://schemas.microsoft.com/office/drawing/2014/main" id="{366D486A-AB3C-472C-833B-87B5DBF416D4}"/>
                </a:ext>
              </a:extLst>
            </p:cNvPr>
            <p:cNvSpPr txBox="1"/>
            <p:nvPr/>
          </p:nvSpPr>
          <p:spPr>
            <a:xfrm>
              <a:off x="133929" y="1671565"/>
              <a:ext cx="10156627" cy="1578197"/>
            </a:xfrm>
            <a:prstGeom prst="rect">
              <a:avLst/>
            </a:prstGeom>
            <a:noFill/>
          </p:spPr>
          <p:txBody>
            <a:bodyPr vert="eaVert"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赏月的风俗来源于祭月，严肃的祭祀变成了轻松的欢娱。据说此夜月球距地球最近，月亮最大显圆最亮，所以从古至今都有饮宴赏月的习俗</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回娘家的媳妇是日必返夫家，以寓圆满、吉庆之意。民间中秋赏月活动的文字记载出现在魏晋时期，但未成习。到了唐代，中秋赏月、玩月颇为盛行，许多诗人的名篇中都有咏月的诗句</a:t>
              </a:r>
              <a:endParaRPr lang="zh-CN" altLang="en-US"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3">
                  <a:extLst>
                    <a:ext uri="{A12FA001-AC4F-418D-AE19-62706E023703}">
                      <ahyp:hlinkClr xmlns="" xmlns:ahyp="http://schemas.microsoft.com/office/drawing/2018/hyperlinkcolor" val="tx"/>
                    </a:ext>
                  </a:extLst>
                </a:hlinkClick>
              </a:endParaRPr>
            </a:p>
          </p:txBody>
        </p:sp>
      </p:grpSp>
      <p:grpSp>
        <p:nvGrpSpPr>
          <p:cNvPr id="6" name="组合 5">
            <a:extLst>
              <a:ext uri="{FF2B5EF4-FFF2-40B4-BE49-F238E27FC236}">
                <a16:creationId xmlns="" xmlns:a16="http://schemas.microsoft.com/office/drawing/2014/main" id="{792A1AA1-10FA-452A-B511-78692C7AEABA}"/>
              </a:ext>
            </a:extLst>
          </p:cNvPr>
          <p:cNvGrpSpPr/>
          <p:nvPr/>
        </p:nvGrpSpPr>
        <p:grpSpPr>
          <a:xfrm>
            <a:off x="3964772" y="4180421"/>
            <a:ext cx="7586443" cy="1620401"/>
            <a:chOff x="3457916" y="1629361"/>
            <a:chExt cx="7586443" cy="1620401"/>
          </a:xfrm>
        </p:grpSpPr>
        <p:sp>
          <p:nvSpPr>
            <p:cNvPr id="7" name="文本框 6">
              <a:extLst>
                <a:ext uri="{FF2B5EF4-FFF2-40B4-BE49-F238E27FC236}">
                  <a16:creationId xmlns="" xmlns:a16="http://schemas.microsoft.com/office/drawing/2014/main" id="{C3F64D82-D6D5-4EE4-96CC-5635D99CAF19}"/>
                </a:ext>
              </a:extLst>
            </p:cNvPr>
            <p:cNvSpPr txBox="1"/>
            <p:nvPr/>
          </p:nvSpPr>
          <p:spPr>
            <a:xfrm>
              <a:off x="10490361" y="1629361"/>
              <a:ext cx="553998" cy="1498210"/>
            </a:xfrm>
            <a:prstGeom prst="rect">
              <a:avLst/>
            </a:prstGeom>
            <a:noFill/>
          </p:spPr>
          <p:txBody>
            <a:bodyPr vert="eaVert" wrap="square" rtlCol="0">
              <a:spAutoFit/>
            </a:bodyPr>
            <a:lstStyle/>
            <a:p>
              <a:pPr lvl="0">
                <a:defRPr/>
              </a:pPr>
              <a:r>
                <a:rPr lang="zh-CN" altLang="en-US" sz="2400" spc="6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追月</a:t>
              </a:r>
              <a:endParaRPr kumimoji="0" lang="zh-CN" altLang="en-US" sz="2800" b="1" i="0" u="none" strike="noStrike" kern="1200" cap="none" spc="600" normalizeH="0" baseline="0" noProof="0" dirty="0">
                <a:ln>
                  <a:noFill/>
                </a:ln>
                <a:solidFill>
                  <a:schemeClr val="accent1"/>
                </a:solidFill>
                <a:effectLst/>
                <a:uLnTx/>
                <a:uFillTx/>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cxnSp>
          <p:nvCxnSpPr>
            <p:cNvPr id="8" name="直接连接符 7">
              <a:extLst>
                <a:ext uri="{FF2B5EF4-FFF2-40B4-BE49-F238E27FC236}">
                  <a16:creationId xmlns="" xmlns:a16="http://schemas.microsoft.com/office/drawing/2014/main" id="{D0255C90-0F78-43C3-B4FC-F06F4CA1F753}"/>
                </a:ext>
              </a:extLst>
            </p:cNvPr>
            <p:cNvCxnSpPr/>
            <p:nvPr/>
          </p:nvCxnSpPr>
          <p:spPr>
            <a:xfrm>
              <a:off x="10396027" y="1674181"/>
              <a:ext cx="0" cy="1364441"/>
            </a:xfrm>
            <a:prstGeom prst="line">
              <a:avLst/>
            </a:prstGeom>
            <a:ln>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8">
              <a:extLst>
                <a:ext uri="{FF2B5EF4-FFF2-40B4-BE49-F238E27FC236}">
                  <a16:creationId xmlns="" xmlns:a16="http://schemas.microsoft.com/office/drawing/2014/main" id="{2B1D6A6C-C854-44FD-832C-6C2C5016CEE0}"/>
                </a:ext>
              </a:extLst>
            </p:cNvPr>
            <p:cNvSpPr txBox="1"/>
            <p:nvPr/>
          </p:nvSpPr>
          <p:spPr>
            <a:xfrm>
              <a:off x="3457916" y="1671565"/>
              <a:ext cx="6832640" cy="1578197"/>
            </a:xfrm>
            <a:prstGeom prst="rect">
              <a:avLst/>
            </a:prstGeom>
            <a:noFill/>
          </p:spPr>
          <p:txBody>
            <a:bodyPr vert="eaVert"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所谓</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追月</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，即是过了农历八月十五，兴犹未尽，于是次日的晚上，不少人又邀约亲朋好友，继续赏月，名为</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追月</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。据清人陈子厚</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岭南杂事钞</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序云</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粤中好事者，于八月十六夜，集亲朋治酒肴赏月，谓之追月。</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endParaRPr lang="en-US" altLang="zh-CN" sz="1600" u="sng"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0785" y="4067683"/>
            <a:ext cx="3776159" cy="1888079"/>
          </a:xfrm>
          <a:prstGeom prst="rect">
            <a:avLst/>
          </a:prstGeom>
        </p:spPr>
      </p:pic>
    </p:spTree>
    <p:extLst>
      <p:ext uri="{BB962C8B-B14F-4D97-AF65-F5344CB8AC3E}">
        <p14:creationId xmlns:p14="http://schemas.microsoft.com/office/powerpoint/2010/main" val="6683800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750"/>
                                        <p:tgtEl>
                                          <p:spTgt spid="2"/>
                                        </p:tgtEl>
                                      </p:cBhvr>
                                    </p:animEffect>
                                  </p:childTnLst>
                                </p:cTn>
                              </p:par>
                            </p:childTnLst>
                          </p:cTn>
                        </p:par>
                        <p:par>
                          <p:cTn id="8" fill="hold">
                            <p:stCondLst>
                              <p:cond delay="75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75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17F97406-19B6-4E60-9053-4484F6DF2905}"/>
              </a:ext>
            </a:extLst>
          </p:cNvPr>
          <p:cNvGrpSpPr/>
          <p:nvPr/>
        </p:nvGrpSpPr>
        <p:grpSpPr>
          <a:xfrm>
            <a:off x="6909047" y="2070457"/>
            <a:ext cx="4119316" cy="3482385"/>
            <a:chOff x="6330196" y="1709678"/>
            <a:chExt cx="4119316" cy="3482385"/>
          </a:xfrm>
        </p:grpSpPr>
        <p:sp>
          <p:nvSpPr>
            <p:cNvPr id="5" name="文本框 4">
              <a:extLst>
                <a:ext uri="{FF2B5EF4-FFF2-40B4-BE49-F238E27FC236}">
                  <a16:creationId xmlns="" xmlns:a16="http://schemas.microsoft.com/office/drawing/2014/main" id="{6B27246D-14C2-4190-BEBD-7F49307DAC58}"/>
                </a:ext>
              </a:extLst>
            </p:cNvPr>
            <p:cNvSpPr txBox="1"/>
            <p:nvPr/>
          </p:nvSpPr>
          <p:spPr>
            <a:xfrm>
              <a:off x="9895514" y="1709678"/>
              <a:ext cx="553998" cy="861774"/>
            </a:xfrm>
            <a:prstGeom prst="rect">
              <a:avLst/>
            </a:prstGeom>
            <a:noFill/>
          </p:spPr>
          <p:txBody>
            <a:bodyPr vert="eaVert" wrap="none" rtlCol="0">
              <a:spAutoFit/>
            </a:bodyPr>
            <a:lstStyle/>
            <a:p>
              <a:pPr lvl="0">
                <a:defRPr/>
              </a:pPr>
              <a:r>
                <a:rPr lang="zh-CN" altLang="en-US" sz="2400" spc="6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观潮</a:t>
              </a:r>
              <a:endParaRPr kumimoji="0" lang="zh-CN" altLang="en-US" sz="2800" b="0" i="0" u="none" strike="noStrike" kern="1200" cap="none" spc="600" normalizeH="0" baseline="0" noProof="0" dirty="0">
                <a:ln>
                  <a:noFill/>
                </a:ln>
                <a:solidFill>
                  <a:schemeClr val="accent1"/>
                </a:solidFill>
                <a:effectLst/>
                <a:uLnTx/>
                <a:uFillTx/>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cxnSp>
          <p:nvCxnSpPr>
            <p:cNvPr id="6" name="直接连接符 5">
              <a:extLst>
                <a:ext uri="{FF2B5EF4-FFF2-40B4-BE49-F238E27FC236}">
                  <a16:creationId xmlns="" xmlns:a16="http://schemas.microsoft.com/office/drawing/2014/main" id="{D77BAB3B-6CAA-400D-BA53-06BA0AF002DB}"/>
                </a:ext>
              </a:extLst>
            </p:cNvPr>
            <p:cNvCxnSpPr/>
            <p:nvPr/>
          </p:nvCxnSpPr>
          <p:spPr>
            <a:xfrm>
              <a:off x="9827680" y="1709678"/>
              <a:ext cx="0" cy="3482385"/>
            </a:xfrm>
            <a:prstGeom prst="line">
              <a:avLst/>
            </a:prstGeom>
            <a:ln w="12700">
              <a:solidFill>
                <a:schemeClr val="accent3"/>
              </a:solidFill>
            </a:ln>
          </p:spPr>
          <p:style>
            <a:lnRef idx="1">
              <a:schemeClr val="dk1"/>
            </a:lnRef>
            <a:fillRef idx="0">
              <a:schemeClr val="dk1"/>
            </a:fillRef>
            <a:effectRef idx="0">
              <a:schemeClr val="dk1"/>
            </a:effectRef>
            <a:fontRef idx="minor">
              <a:schemeClr val="tx1"/>
            </a:fontRef>
          </p:style>
        </p:cxnSp>
        <p:sp>
          <p:nvSpPr>
            <p:cNvPr id="7" name="文本框 6">
              <a:extLst>
                <a:ext uri="{FF2B5EF4-FFF2-40B4-BE49-F238E27FC236}">
                  <a16:creationId xmlns="" xmlns:a16="http://schemas.microsoft.com/office/drawing/2014/main" id="{C9B3853E-B92F-45AE-AC38-E7DE29682DF4}"/>
                </a:ext>
              </a:extLst>
            </p:cNvPr>
            <p:cNvSpPr txBox="1"/>
            <p:nvPr/>
          </p:nvSpPr>
          <p:spPr>
            <a:xfrm>
              <a:off x="6330196" y="1709679"/>
              <a:ext cx="3508653" cy="3482384"/>
            </a:xfrm>
            <a:prstGeom prst="rect">
              <a:avLst/>
            </a:prstGeom>
            <a:noFill/>
          </p:spPr>
          <p:txBody>
            <a:bodyPr vert="eaVert" wrap="square" rtlCol="0">
              <a:spAutoFit/>
            </a:bodyPr>
            <a:lstStyle/>
            <a:p>
              <a:pPr>
                <a:lnSpc>
                  <a:spcPct val="150000"/>
                </a:lnSpc>
              </a:pPr>
              <a:r>
                <a:rPr lang="zh-CN" altLang="en-US"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在古代，浙江一带除中秋赏月外，观潮可谓是又一中秋盛事。中秋观潮的风俗由来已久，早在汉代枚乘的</a:t>
              </a:r>
              <a:r>
                <a:rPr lang="en-US" altLang="zh-CN"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3">
                    <a:extLst>
                      <a:ext uri="{A12FA001-AC4F-418D-AE19-62706E023703}">
                        <ahyp:hlinkClr xmlns="" xmlns:ahyp="http://schemas.microsoft.com/office/drawing/2018/hyperlinkcolor" val="tx"/>
                      </a:ext>
                    </a:extLst>
                  </a:hlinkClick>
                </a:rPr>
                <a:t>七发</a:t>
              </a:r>
              <a:r>
                <a:rPr lang="en-US" altLang="zh-CN"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赋中就有了相当详尽的记述。汉以后，中秋观潮之风更盛。明</a:t>
              </a:r>
              <a:r>
                <a:rPr lang="zh-CN" altLang="en-US"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4">
                    <a:extLst>
                      <a:ext uri="{A12FA001-AC4F-418D-AE19-62706E023703}">
                        <ahyp:hlinkClr xmlns="" xmlns:ahyp="http://schemas.microsoft.com/office/drawing/2018/hyperlinkcolor" val="tx"/>
                      </a:ext>
                    </a:extLst>
                  </a:hlinkClick>
                </a:rPr>
                <a:t>朱廷焕</a:t>
              </a:r>
              <a:r>
                <a:rPr lang="en-US" altLang="zh-CN"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5">
                    <a:extLst>
                      <a:ext uri="{A12FA001-AC4F-418D-AE19-62706E023703}">
                        <ahyp:hlinkClr xmlns="" xmlns:ahyp="http://schemas.microsoft.com/office/drawing/2018/hyperlinkcolor" val="tx"/>
                      </a:ext>
                    </a:extLst>
                  </a:hlinkClick>
                </a:rPr>
                <a:t>增补武林旧事</a:t>
              </a:r>
              <a:r>
                <a:rPr lang="en-US" altLang="zh-CN"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和宋吴自牧</a:t>
              </a:r>
              <a:r>
                <a:rPr lang="en-US" altLang="zh-CN"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6">
                    <a:extLst>
                      <a:ext uri="{A12FA001-AC4F-418D-AE19-62706E023703}">
                        <ahyp:hlinkClr xmlns="" xmlns:ahyp="http://schemas.microsoft.com/office/drawing/2018/hyperlinkcolor" val="tx"/>
                      </a:ext>
                    </a:extLst>
                  </a:hlinkClick>
                </a:rPr>
                <a:t>梦粱录</a:t>
              </a:r>
              <a:r>
                <a:rPr lang="en-US" altLang="zh-CN"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也有观潮记载。</a:t>
              </a:r>
              <a:endParaRPr lang="zh-CN" altLang="en-US" sz="1100" u="sng"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grpSp>
        <p:nvGrpSpPr>
          <p:cNvPr id="8" name="组合 7">
            <a:extLst>
              <a:ext uri="{FF2B5EF4-FFF2-40B4-BE49-F238E27FC236}">
                <a16:creationId xmlns="" xmlns:a16="http://schemas.microsoft.com/office/drawing/2014/main" id="{81A17A05-1008-4033-B3C5-7E3E530F318D}"/>
              </a:ext>
            </a:extLst>
          </p:cNvPr>
          <p:cNvGrpSpPr/>
          <p:nvPr/>
        </p:nvGrpSpPr>
        <p:grpSpPr>
          <a:xfrm>
            <a:off x="4700194" y="2070457"/>
            <a:ext cx="2000671" cy="3482385"/>
            <a:chOff x="8501881" y="1709678"/>
            <a:chExt cx="2000671" cy="3482385"/>
          </a:xfrm>
        </p:grpSpPr>
        <p:sp>
          <p:nvSpPr>
            <p:cNvPr id="9" name="文本框 8">
              <a:extLst>
                <a:ext uri="{FF2B5EF4-FFF2-40B4-BE49-F238E27FC236}">
                  <a16:creationId xmlns="" xmlns:a16="http://schemas.microsoft.com/office/drawing/2014/main" id="{1ED20664-2545-4CEA-B300-0F7F908F1330}"/>
                </a:ext>
              </a:extLst>
            </p:cNvPr>
            <p:cNvSpPr txBox="1"/>
            <p:nvPr/>
          </p:nvSpPr>
          <p:spPr>
            <a:xfrm>
              <a:off x="9948554" y="1709678"/>
              <a:ext cx="553998" cy="2554545"/>
            </a:xfrm>
            <a:prstGeom prst="rect">
              <a:avLst/>
            </a:prstGeom>
            <a:noFill/>
          </p:spPr>
          <p:txBody>
            <a:bodyPr vert="eaVert" wrap="none" rtlCol="0">
              <a:spAutoFit/>
            </a:bodyPr>
            <a:lstStyle/>
            <a:p>
              <a:pPr lvl="0">
                <a:defRPr/>
              </a:pPr>
              <a:r>
                <a:rPr lang="zh-CN" altLang="en-US" sz="24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赏桂花、饮</a:t>
              </a:r>
              <a:r>
                <a:rPr lang="zh-CN" altLang="en-US" sz="24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7">
                    <a:extLst>
                      <a:ext uri="{A12FA001-AC4F-418D-AE19-62706E023703}">
                        <ahyp:hlinkClr xmlns="" xmlns:ahyp="http://schemas.microsoft.com/office/drawing/2018/hyperlinkcolor" val="tx"/>
                      </a:ext>
                    </a:extLst>
                  </a:hlinkClick>
                </a:rPr>
                <a:t>桂花酒</a:t>
              </a:r>
              <a:endParaRPr kumimoji="0" lang="zh-CN" altLang="en-US" sz="2800" b="0" i="0" u="none" strike="noStrike" kern="1200" cap="none" spc="0" normalizeH="0" baseline="0" noProof="0" dirty="0">
                <a:ln>
                  <a:noFill/>
                </a:ln>
                <a:solidFill>
                  <a:schemeClr val="tx1">
                    <a:lumMod val="90000"/>
                    <a:lumOff val="10000"/>
                  </a:schemeClr>
                </a:solidFill>
                <a:effectLst/>
                <a:uLnTx/>
                <a:uFillTx/>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cxnSp>
          <p:nvCxnSpPr>
            <p:cNvPr id="10" name="直接连接符 9">
              <a:extLst>
                <a:ext uri="{FF2B5EF4-FFF2-40B4-BE49-F238E27FC236}">
                  <a16:creationId xmlns="" xmlns:a16="http://schemas.microsoft.com/office/drawing/2014/main" id="{750175A9-B932-43A2-9C8A-7B865CFD74EA}"/>
                </a:ext>
              </a:extLst>
            </p:cNvPr>
            <p:cNvCxnSpPr/>
            <p:nvPr/>
          </p:nvCxnSpPr>
          <p:spPr>
            <a:xfrm>
              <a:off x="9827680" y="1709678"/>
              <a:ext cx="0" cy="3482385"/>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11" name="文本框 10">
              <a:extLst>
                <a:ext uri="{FF2B5EF4-FFF2-40B4-BE49-F238E27FC236}">
                  <a16:creationId xmlns="" xmlns:a16="http://schemas.microsoft.com/office/drawing/2014/main" id="{96FC0D0B-AA55-48F1-A5C5-5D04DC96C192}"/>
                </a:ext>
              </a:extLst>
            </p:cNvPr>
            <p:cNvSpPr txBox="1"/>
            <p:nvPr/>
          </p:nvSpPr>
          <p:spPr>
            <a:xfrm>
              <a:off x="8501881" y="1709678"/>
              <a:ext cx="1146468" cy="3482385"/>
            </a:xfrm>
            <a:prstGeom prst="rect">
              <a:avLst/>
            </a:prstGeom>
            <a:noFill/>
          </p:spPr>
          <p:txBody>
            <a:bodyPr vert="eaVert" wrap="square" rtlCol="0">
              <a:spAutoFit/>
            </a:bodyPr>
            <a:lstStyle/>
            <a:p>
              <a:pPr>
                <a:lnSpc>
                  <a:spcPts val="25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人们经常在中秋时吃月饼赏桂花，食用桂花制作的各种食品，以糕点、糖果最为多见。</a:t>
              </a:r>
              <a:endParaRPr lang="zh-CN" altLang="en-US" sz="1100" u="sng"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1532" y="1433069"/>
            <a:ext cx="4312704" cy="4312704"/>
          </a:xfrm>
          <a:prstGeom prst="rect">
            <a:avLst/>
          </a:prstGeom>
        </p:spPr>
      </p:pic>
    </p:spTree>
    <p:extLst>
      <p:ext uri="{BB962C8B-B14F-4D97-AF65-F5344CB8AC3E}">
        <p14:creationId xmlns:p14="http://schemas.microsoft.com/office/powerpoint/2010/main" val="9514793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750"/>
                                        <p:tgtEl>
                                          <p:spTgt spid="4"/>
                                        </p:tgtEl>
                                      </p:cBhvr>
                                    </p:animEffect>
                                  </p:childTnLst>
                                </p:cTn>
                              </p:par>
                            </p:childTnLst>
                          </p:cTn>
                        </p:par>
                        <p:par>
                          <p:cTn id="8" fill="hold">
                            <p:stCondLst>
                              <p:cond delay="750"/>
                            </p:stCondLst>
                            <p:childTnLst>
                              <p:par>
                                <p:cTn id="9" presetID="5"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heckerboard(across)">
                                      <p:cBhvr>
                                        <p:cTn id="11" dur="75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0CC3E3DC-3578-4726-93C6-549FC154D6FC}"/>
              </a:ext>
            </a:extLst>
          </p:cNvPr>
          <p:cNvSpPr>
            <a:spLocks noChangeArrowheads="1"/>
          </p:cNvSpPr>
          <p:nvPr/>
        </p:nvSpPr>
        <p:spPr bwMode="auto">
          <a:xfrm>
            <a:off x="1195982" y="2287626"/>
            <a:ext cx="2677656" cy="3111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月饼象征着大团圆，人们把它当作节日食品，用它祭月、赠送亲友。发展至今，吃月饼已经是中国南北各地过中秋节的必备习俗，中秋节这天人们都要吃月饼以示</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团圆</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endParaRPr lang="zh-CN" altLang="en-US"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3">
                <a:extLst>
                  <a:ext uri="{A12FA001-AC4F-418D-AE19-62706E023703}">
                    <ahyp:hlinkClr xmlns="" xmlns:ahyp="http://schemas.microsoft.com/office/drawing/2018/hyperlinkcolor" val="tx"/>
                  </a:ext>
                </a:extLst>
              </a:hlinkClick>
            </a:endParaRPr>
          </a:p>
        </p:txBody>
      </p:sp>
      <p:sp>
        <p:nvSpPr>
          <p:cNvPr id="14" name="矩形 13">
            <a:extLst>
              <a:ext uri="{FF2B5EF4-FFF2-40B4-BE49-F238E27FC236}">
                <a16:creationId xmlns="" xmlns:a16="http://schemas.microsoft.com/office/drawing/2014/main" id="{2CB01238-F0F6-4382-8178-7746F2848A30}"/>
              </a:ext>
            </a:extLst>
          </p:cNvPr>
          <p:cNvSpPr>
            <a:spLocks noChangeArrowheads="1"/>
          </p:cNvSpPr>
          <p:nvPr/>
        </p:nvSpPr>
        <p:spPr bwMode="auto">
          <a:xfrm>
            <a:off x="7414077" y="2206406"/>
            <a:ext cx="2677656" cy="311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月饼，又叫月团、丰收饼、宫饼、团圆饼等，是古代中秋祭拜月神的供品。月饼最初是用来祭奉月神的祭品，后来人们逐渐把中秋赏月与品尝月饼，作为家人团圆的一大象征。</a:t>
            </a:r>
            <a:endParaRPr lang="zh-CN" altLang="en-US"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4">
                <a:extLst>
                  <a:ext uri="{A12FA001-AC4F-418D-AE19-62706E023703}">
                    <ahyp:hlinkClr xmlns="" xmlns:ahyp="http://schemas.microsoft.com/office/drawing/2018/hyperlinkcolor" val="tx"/>
                  </a:ext>
                </a:extLst>
              </a:hlinkClick>
            </a:endParaRPr>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18961" y="1573717"/>
            <a:ext cx="2970232" cy="4201440"/>
          </a:xfrm>
          <a:prstGeom prst="rect">
            <a:avLst/>
          </a:prstGeom>
        </p:spPr>
      </p:pic>
      <p:grpSp>
        <p:nvGrpSpPr>
          <p:cNvPr id="4" name="组合 3"/>
          <p:cNvGrpSpPr/>
          <p:nvPr/>
        </p:nvGrpSpPr>
        <p:grpSpPr>
          <a:xfrm>
            <a:off x="10144543" y="2446119"/>
            <a:ext cx="883820" cy="2456636"/>
            <a:chOff x="10144543" y="2271044"/>
            <a:chExt cx="883820" cy="2456636"/>
          </a:xfrm>
        </p:grpSpPr>
        <p:sp>
          <p:nvSpPr>
            <p:cNvPr id="27" name="文本框 26">
              <a:extLst>
                <a:ext uri="{FF2B5EF4-FFF2-40B4-BE49-F238E27FC236}">
                  <a16:creationId xmlns="" xmlns:a16="http://schemas.microsoft.com/office/drawing/2014/main" id="{182225EB-06AA-4BAF-A811-CCABBE34E816}"/>
                </a:ext>
              </a:extLst>
            </p:cNvPr>
            <p:cNvSpPr txBox="1"/>
            <p:nvPr/>
          </p:nvSpPr>
          <p:spPr>
            <a:xfrm>
              <a:off x="10197366" y="2636735"/>
              <a:ext cx="830997" cy="1517433"/>
            </a:xfrm>
            <a:prstGeom prst="rect">
              <a:avLst/>
            </a:prstGeom>
            <a:noFill/>
            <a:ln>
              <a:noFill/>
            </a:ln>
          </p:spPr>
          <p:txBody>
            <a:bodyPr vert="eaVert" wrap="square" rtlCol="0">
              <a:spAutoFit/>
            </a:bodyPr>
            <a:lstStyle/>
            <a:p>
              <a:pPr algn="dist">
                <a:lnSpc>
                  <a:spcPct val="150000"/>
                </a:lnSpc>
              </a:pPr>
              <a:r>
                <a:rPr lang="zh-CN" altLang="en-US" sz="28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吃月饼</a:t>
              </a:r>
              <a:endParaRPr lang="en-US" altLang="zh-CN" sz="2800"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3" name="图片 2"/>
            <p:cNvPicPr>
              <a:picLocks noChangeAspect="1"/>
            </p:cNvPicPr>
            <p:nvPr/>
          </p:nvPicPr>
          <p:blipFill rotWithShape="1">
            <a:blip r:embed="rId6" cstate="print">
              <a:extLst>
                <a:ext uri="{28A0092B-C50C-407E-A947-70E740481C1C}">
                  <a14:useLocalDpi xmlns:a14="http://schemas.microsoft.com/office/drawing/2010/main" val="0"/>
                </a:ext>
              </a:extLst>
            </a:blip>
            <a:srcRect l="74076" b="65064"/>
            <a:stretch/>
          </p:blipFill>
          <p:spPr>
            <a:xfrm>
              <a:off x="10340790" y="2271044"/>
              <a:ext cx="544147" cy="731381"/>
            </a:xfrm>
            <a:prstGeom prst="rect">
              <a:avLst/>
            </a:prstGeom>
          </p:spPr>
        </p:pic>
        <p:pic>
          <p:nvPicPr>
            <p:cNvPr id="10" name="图片 9"/>
            <p:cNvPicPr>
              <a:picLocks noChangeAspect="1"/>
            </p:cNvPicPr>
            <p:nvPr/>
          </p:nvPicPr>
          <p:blipFill rotWithShape="1">
            <a:blip r:embed="rId7" cstate="print">
              <a:extLst>
                <a:ext uri="{28A0092B-C50C-407E-A947-70E740481C1C}">
                  <a14:useLocalDpi xmlns:a14="http://schemas.microsoft.com/office/drawing/2010/main" val="0"/>
                </a:ext>
              </a:extLst>
            </a:blip>
            <a:srcRect l="-3115" t="72031" r="77191" b="-6967"/>
            <a:stretch/>
          </p:blipFill>
          <p:spPr>
            <a:xfrm>
              <a:off x="10144543" y="3996299"/>
              <a:ext cx="544147" cy="731381"/>
            </a:xfrm>
            <a:prstGeom prst="rect">
              <a:avLst/>
            </a:prstGeom>
          </p:spPr>
        </p:pic>
      </p:grpSp>
      <p:sp>
        <p:nvSpPr>
          <p:cNvPr id="5" name="矩形 4"/>
          <p:cNvSpPr/>
          <p:nvPr/>
        </p:nvSpPr>
        <p:spPr>
          <a:xfrm>
            <a:off x="1292234" y="1941093"/>
            <a:ext cx="2229853" cy="80211"/>
          </a:xfrm>
          <a:prstGeom prst="rect">
            <a:avLst/>
          </a:prstGeom>
          <a:solidFill>
            <a:srgbClr val="B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583608" y="1941093"/>
            <a:ext cx="2229853" cy="80211"/>
          </a:xfrm>
          <a:prstGeom prst="rect">
            <a:avLst/>
          </a:prstGeom>
          <a:solidFill>
            <a:srgbClr val="B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384334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1000"/>
                                        <p:tgtEl>
                                          <p:spTgt spid="5"/>
                                        </p:tgtEl>
                                      </p:cBhvr>
                                    </p:animEffect>
                                    <p:anim calcmode="lin" valueType="num">
                                      <p:cBhvr>
                                        <p:cTn id="39" dur="1000" fill="hold"/>
                                        <p:tgtEl>
                                          <p:spTgt spid="5"/>
                                        </p:tgtEl>
                                        <p:attrNameLst>
                                          <p:attrName>ppt_x</p:attrName>
                                        </p:attrNameLst>
                                      </p:cBhvr>
                                      <p:tavLst>
                                        <p:tav tm="0">
                                          <p:val>
                                            <p:strVal val="#ppt_x"/>
                                          </p:val>
                                        </p:tav>
                                        <p:tav tm="100000">
                                          <p:val>
                                            <p:strVal val="#ppt_x"/>
                                          </p:val>
                                        </p:tav>
                                      </p:tavLst>
                                    </p:anim>
                                    <p:anim calcmode="lin" valueType="num">
                                      <p:cBhvr>
                                        <p:cTn id="4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5"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cstate="print">
            <a:extLst>
              <a:ext uri="{BEBA8EAE-BF5A-486C-A8C5-ECC9F3942E4B}">
                <a14:imgProps xmlns:a14="http://schemas.microsoft.com/office/drawing/2010/main">
                  <a14:imgLayer>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749092" y="451262"/>
            <a:ext cx="2495761" cy="2495761"/>
          </a:xfrm>
          <a:prstGeom prst="rect">
            <a:avLst/>
          </a:prstGeom>
        </p:spPr>
      </p:pic>
      <p:sp>
        <p:nvSpPr>
          <p:cNvPr id="20" name="文本框 19">
            <a:extLst>
              <a:ext uri="{FF2B5EF4-FFF2-40B4-BE49-F238E27FC236}">
                <a16:creationId xmlns="" xmlns:a16="http://schemas.microsoft.com/office/drawing/2014/main" id="{E2BCF649-92D1-4D11-8E9E-AE0325071558}"/>
              </a:ext>
            </a:extLst>
          </p:cNvPr>
          <p:cNvSpPr txBox="1"/>
          <p:nvPr/>
        </p:nvSpPr>
        <p:spPr>
          <a:xfrm flipH="1">
            <a:off x="4323736" y="2947023"/>
            <a:ext cx="3571063" cy="769441"/>
          </a:xfrm>
          <a:prstGeom prst="rect">
            <a:avLst/>
          </a:prstGeom>
          <a:noFill/>
          <a:ln>
            <a:noFill/>
          </a:ln>
        </p:spPr>
        <p:txBody>
          <a:bodyPr wrap="square" rtlCol="0">
            <a:spAutoFit/>
          </a:bodyPr>
          <a:lstStyle/>
          <a:p>
            <a:pPr algn="ctr"/>
            <a:r>
              <a:rPr lang="zh-CN" altLang="en-US" sz="44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相关诗歌</a:t>
            </a:r>
          </a:p>
        </p:txBody>
      </p:sp>
      <p:sp>
        <p:nvSpPr>
          <p:cNvPr id="21" name="文本框 20">
            <a:extLst>
              <a:ext uri="{FF2B5EF4-FFF2-40B4-BE49-F238E27FC236}">
                <a16:creationId xmlns="" xmlns:a16="http://schemas.microsoft.com/office/drawing/2014/main" id="{E6BE0679-944A-4314-B212-A8B196821B58}"/>
              </a:ext>
            </a:extLst>
          </p:cNvPr>
          <p:cNvSpPr txBox="1"/>
          <p:nvPr/>
        </p:nvSpPr>
        <p:spPr>
          <a:xfrm>
            <a:off x="5307237" y="812970"/>
            <a:ext cx="2118311" cy="1569660"/>
          </a:xfrm>
          <a:prstGeom prst="rect">
            <a:avLst/>
          </a:prstGeom>
          <a:noFill/>
        </p:spPr>
        <p:txBody>
          <a:bodyPr wrap="square" rtlCol="0">
            <a:spAutoFit/>
          </a:bodyPr>
          <a:lstStyle/>
          <a:p>
            <a:r>
              <a:rPr lang="zh-CN" altLang="en-US" sz="96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肆</a:t>
            </a:r>
          </a:p>
        </p:txBody>
      </p:sp>
      <p:sp>
        <p:nvSpPr>
          <p:cNvPr id="22" name="文本框 21">
            <a:extLst>
              <a:ext uri="{FF2B5EF4-FFF2-40B4-BE49-F238E27FC236}">
                <a16:creationId xmlns="" xmlns:a16="http://schemas.microsoft.com/office/drawing/2014/main" id="{E9E38808-C789-45F2-BFD1-BD2B5C9942AC}"/>
              </a:ext>
            </a:extLst>
          </p:cNvPr>
          <p:cNvSpPr txBox="1"/>
          <p:nvPr/>
        </p:nvSpPr>
        <p:spPr>
          <a:xfrm>
            <a:off x="3576707" y="3824780"/>
            <a:ext cx="4840533" cy="1011367"/>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2">
                    <a:lumMod val="10000"/>
                  </a:schemeClr>
                </a:solidFill>
                <a:latin typeface="字体视界-一纸情书" panose="02000503000000000000" pitchFamily="2" charset="-122"/>
                <a:ea typeface="字体视界-一纸情书" panose="02000503000000000000" pitchFamily="2" charset="-122"/>
                <a:cs typeface="Arial Unicode MS" panose="020B0604020202020204" pitchFamily="34" charset="-122"/>
                <a:sym typeface="字魂36号-正文宋楷" panose="02000000000000000000" pitchFamily="2" charset="-122"/>
              </a:rPr>
              <a:t>中秋节，又称祭月节、月光诞、月夕、秋节、仲秋节、拜月节、月娘节、月亮节、团圆节等，是中国民间的传统节日。中秋节源自天象崇拜，由上古时代秋夕祭月演变而来。</a:t>
            </a:r>
            <a:endParaRPr lang="zh-CN" altLang="en-US" sz="1400"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66461" y="1353752"/>
            <a:ext cx="5504248" cy="5504248"/>
          </a:xfrm>
          <a:prstGeom prst="rect">
            <a:avLst/>
          </a:prstGeom>
        </p:spPr>
      </p:pic>
    </p:spTree>
    <p:extLst>
      <p:ext uri="{BB962C8B-B14F-4D97-AF65-F5344CB8AC3E}">
        <p14:creationId xmlns:p14="http://schemas.microsoft.com/office/powerpoint/2010/main" val="23412895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4829376" y="623693"/>
            <a:ext cx="2618913" cy="707886"/>
          </a:xfrm>
          <a:prstGeom prst="roundRect">
            <a:avLst>
              <a:gd name="adj" fmla="val 50000"/>
            </a:avLst>
          </a:prstGeom>
          <a:solidFill>
            <a:srgbClr val="BE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7E7A0365-3D3A-4D0E-8CF6-D1893778EE14}"/>
              </a:ext>
            </a:extLst>
          </p:cNvPr>
          <p:cNvGrpSpPr/>
          <p:nvPr/>
        </p:nvGrpSpPr>
        <p:grpSpPr>
          <a:xfrm>
            <a:off x="3005576" y="1999394"/>
            <a:ext cx="3182198" cy="1106253"/>
            <a:chOff x="4864336" y="1727771"/>
            <a:chExt cx="2386649" cy="829689"/>
          </a:xfrm>
        </p:grpSpPr>
        <p:sp>
          <p:nvSpPr>
            <p:cNvPr id="3" name="TextBox 17">
              <a:extLst>
                <a:ext uri="{FF2B5EF4-FFF2-40B4-BE49-F238E27FC236}">
                  <a16:creationId xmlns="" xmlns:a16="http://schemas.microsoft.com/office/drawing/2014/main" id="{AAED49E5-D163-4331-A4B1-C616FABB8402}"/>
                </a:ext>
              </a:extLst>
            </p:cNvPr>
            <p:cNvSpPr txBox="1"/>
            <p:nvPr/>
          </p:nvSpPr>
          <p:spPr>
            <a:xfrm>
              <a:off x="4878948" y="1727771"/>
              <a:ext cx="1353238" cy="346249"/>
            </a:xfrm>
            <a:prstGeom prst="rect">
              <a:avLst/>
            </a:prstGeom>
            <a:noFill/>
          </p:spPr>
          <p:txBody>
            <a:bodyPr wrap="square" rtlCol="0">
              <a:spAutoFit/>
            </a:bodyPr>
            <a:lstStyle/>
            <a:p>
              <a:r>
                <a:rPr lang="zh-CN" altLang="en-US" sz="2400" b="1"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节日简介</a:t>
              </a:r>
            </a:p>
          </p:txBody>
        </p:sp>
        <p:sp>
          <p:nvSpPr>
            <p:cNvPr id="4" name="TextBox 18">
              <a:extLst>
                <a:ext uri="{FF2B5EF4-FFF2-40B4-BE49-F238E27FC236}">
                  <a16:creationId xmlns="" xmlns:a16="http://schemas.microsoft.com/office/drawing/2014/main" id="{E87EC005-C943-48E4-98E1-B9095E85176C}"/>
                </a:ext>
              </a:extLst>
            </p:cNvPr>
            <p:cNvSpPr txBox="1"/>
            <p:nvPr/>
          </p:nvSpPr>
          <p:spPr>
            <a:xfrm>
              <a:off x="4864336" y="1971050"/>
              <a:ext cx="2386649" cy="586410"/>
            </a:xfrm>
            <a:prstGeom prst="rect">
              <a:avLst/>
            </a:prstGeom>
            <a:noFill/>
          </p:spPr>
          <p:txBody>
            <a:bodyPr wrap="square" rtlCol="0">
              <a:spAutoFit/>
            </a:bodyPr>
            <a:lstStyle/>
            <a:p>
              <a:pPr>
                <a:lnSpc>
                  <a:spcPts val="1867"/>
                </a:lnSpc>
              </a:pPr>
              <a:r>
                <a:rPr lang="zh-CN" altLang="en-US" sz="900" dirty="0">
                  <a:solidFill>
                    <a:schemeClr val="bg2">
                      <a:lumMod val="10000"/>
                    </a:schemeClr>
                  </a:solidFill>
                  <a:latin typeface="字体视界-一纸情书" panose="02000503000000000000" pitchFamily="2" charset="-122"/>
                  <a:ea typeface="字体视界-一纸情书" panose="02000503000000000000" pitchFamily="2" charset="-122"/>
                  <a:cs typeface="Arial Unicode MS" panose="020B0604020202020204" pitchFamily="34" charset="-122"/>
                  <a:sym typeface="字魂36号-正文宋楷" panose="02000000000000000000" pitchFamily="2" charset="-122"/>
                </a:rPr>
                <a:t>中秋节，又称祭月节、月光诞、月夕、秋节、仲秋节、拜月节、月娘节、月亮节、团圆节等，是中国民间的传统节日。中秋节源自天象崇拜，由上古时代秋夕祭月演变而来。</a:t>
              </a:r>
              <a:endParaRPr lang="zh-CN" altLang="en-US" sz="900"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grpSp>
        <p:nvGrpSpPr>
          <p:cNvPr id="5" name="组合 4">
            <a:extLst>
              <a:ext uri="{FF2B5EF4-FFF2-40B4-BE49-F238E27FC236}">
                <a16:creationId xmlns="" xmlns:a16="http://schemas.microsoft.com/office/drawing/2014/main" id="{92AE6BFF-DB17-4496-BE4A-F702499D42D3}"/>
              </a:ext>
            </a:extLst>
          </p:cNvPr>
          <p:cNvGrpSpPr/>
          <p:nvPr/>
        </p:nvGrpSpPr>
        <p:grpSpPr>
          <a:xfrm>
            <a:off x="6560255" y="1999393"/>
            <a:ext cx="3182200" cy="1117538"/>
            <a:chOff x="4864335" y="2758997"/>
            <a:chExt cx="2386650" cy="838153"/>
          </a:xfrm>
        </p:grpSpPr>
        <p:sp>
          <p:nvSpPr>
            <p:cNvPr id="6" name="TextBox 20">
              <a:extLst>
                <a:ext uri="{FF2B5EF4-FFF2-40B4-BE49-F238E27FC236}">
                  <a16:creationId xmlns="" xmlns:a16="http://schemas.microsoft.com/office/drawing/2014/main" id="{FECB22F7-701D-46C7-BB4D-83172CDE4FC3}"/>
                </a:ext>
              </a:extLst>
            </p:cNvPr>
            <p:cNvSpPr txBox="1"/>
            <p:nvPr/>
          </p:nvSpPr>
          <p:spPr>
            <a:xfrm>
              <a:off x="4864335" y="2758997"/>
              <a:ext cx="1487172" cy="346249"/>
            </a:xfrm>
            <a:prstGeom prst="rect">
              <a:avLst/>
            </a:prstGeom>
            <a:noFill/>
          </p:spPr>
          <p:txBody>
            <a:bodyPr wrap="square" rtlCol="0">
              <a:spAutoFit/>
            </a:bodyPr>
            <a:lstStyle/>
            <a:p>
              <a:r>
                <a:rPr lang="zh-CN" altLang="en-US" sz="2400" b="1"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各地习俗</a:t>
              </a:r>
            </a:p>
          </p:txBody>
        </p:sp>
        <p:sp>
          <p:nvSpPr>
            <p:cNvPr id="7" name="TextBox 21">
              <a:extLst>
                <a:ext uri="{FF2B5EF4-FFF2-40B4-BE49-F238E27FC236}">
                  <a16:creationId xmlns="" xmlns:a16="http://schemas.microsoft.com/office/drawing/2014/main" id="{7BB9AB99-9C41-4BDB-92D9-C8833BD6B50A}"/>
                </a:ext>
              </a:extLst>
            </p:cNvPr>
            <p:cNvSpPr txBox="1"/>
            <p:nvPr/>
          </p:nvSpPr>
          <p:spPr>
            <a:xfrm>
              <a:off x="4864336" y="3002276"/>
              <a:ext cx="2386649" cy="594874"/>
            </a:xfrm>
            <a:prstGeom prst="rect">
              <a:avLst/>
            </a:prstGeom>
            <a:noFill/>
          </p:spPr>
          <p:txBody>
            <a:bodyPr wrap="square" rtlCol="0">
              <a:spAutoFit/>
            </a:bodyPr>
            <a:lstStyle/>
            <a:p>
              <a:pPr>
                <a:lnSpc>
                  <a:spcPts val="1867"/>
                </a:lnSpc>
              </a:pPr>
              <a:r>
                <a:rPr lang="zh-CN" altLang="en-US" sz="900" dirty="0">
                  <a:solidFill>
                    <a:schemeClr val="bg2">
                      <a:lumMod val="10000"/>
                    </a:schemeClr>
                  </a:solidFill>
                  <a:latin typeface="字体视界-一纸情书" panose="02000503000000000000" pitchFamily="2" charset="-122"/>
                  <a:ea typeface="字体视界-一纸情书" panose="02000503000000000000" pitchFamily="2" charset="-122"/>
                  <a:cs typeface="Arial Unicode MS" panose="020B0604020202020204" pitchFamily="34" charset="-122"/>
                  <a:sym typeface="字魂36号-正文宋楷" panose="02000000000000000000" pitchFamily="2" charset="-122"/>
                </a:rPr>
                <a:t>中秋节，又称祭月节、月光诞、月夕、秋节、仲秋节、拜月节、月娘节、月亮节、团圆节等，是中国民间的传统节日。中秋节源自天象崇拜，由上古时代秋夕祭月演变而来。</a:t>
              </a:r>
              <a:endParaRPr lang="zh-CN" altLang="en-US" sz="900"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grpSp>
        <p:nvGrpSpPr>
          <p:cNvPr id="8" name="组合 7">
            <a:extLst>
              <a:ext uri="{FF2B5EF4-FFF2-40B4-BE49-F238E27FC236}">
                <a16:creationId xmlns="" xmlns:a16="http://schemas.microsoft.com/office/drawing/2014/main" id="{CE05B411-2219-4840-958B-1FF1099C149D}"/>
              </a:ext>
            </a:extLst>
          </p:cNvPr>
          <p:cNvGrpSpPr/>
          <p:nvPr/>
        </p:nvGrpSpPr>
        <p:grpSpPr>
          <a:xfrm>
            <a:off x="3025059" y="3596150"/>
            <a:ext cx="3214549" cy="1106253"/>
            <a:chOff x="4840073" y="1727771"/>
            <a:chExt cx="2410912" cy="829689"/>
          </a:xfrm>
        </p:grpSpPr>
        <p:sp>
          <p:nvSpPr>
            <p:cNvPr id="9" name="TextBox 17">
              <a:extLst>
                <a:ext uri="{FF2B5EF4-FFF2-40B4-BE49-F238E27FC236}">
                  <a16:creationId xmlns="" xmlns:a16="http://schemas.microsoft.com/office/drawing/2014/main" id="{47800821-7B8B-4212-9804-1C0424AF745B}"/>
                </a:ext>
              </a:extLst>
            </p:cNvPr>
            <p:cNvSpPr txBox="1"/>
            <p:nvPr/>
          </p:nvSpPr>
          <p:spPr>
            <a:xfrm>
              <a:off x="4840073" y="1727771"/>
              <a:ext cx="1500195" cy="346249"/>
            </a:xfrm>
            <a:prstGeom prst="rect">
              <a:avLst/>
            </a:prstGeom>
            <a:noFill/>
          </p:spPr>
          <p:txBody>
            <a:bodyPr wrap="square" rtlCol="0">
              <a:spAutoFit/>
            </a:bodyPr>
            <a:lstStyle/>
            <a:p>
              <a:r>
                <a:rPr lang="zh-CN" altLang="en-US" sz="2400" b="1"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历史发展</a:t>
              </a:r>
            </a:p>
          </p:txBody>
        </p:sp>
        <p:sp>
          <p:nvSpPr>
            <p:cNvPr id="10" name="TextBox 18">
              <a:extLst>
                <a:ext uri="{FF2B5EF4-FFF2-40B4-BE49-F238E27FC236}">
                  <a16:creationId xmlns="" xmlns:a16="http://schemas.microsoft.com/office/drawing/2014/main" id="{02BB0FDC-E976-479E-81FB-B52035D6D67E}"/>
                </a:ext>
              </a:extLst>
            </p:cNvPr>
            <p:cNvSpPr txBox="1"/>
            <p:nvPr/>
          </p:nvSpPr>
          <p:spPr>
            <a:xfrm>
              <a:off x="4864336" y="1971050"/>
              <a:ext cx="2386649" cy="586410"/>
            </a:xfrm>
            <a:prstGeom prst="rect">
              <a:avLst/>
            </a:prstGeom>
            <a:noFill/>
          </p:spPr>
          <p:txBody>
            <a:bodyPr wrap="square" rtlCol="0">
              <a:spAutoFit/>
            </a:bodyPr>
            <a:lstStyle/>
            <a:p>
              <a:pPr>
                <a:lnSpc>
                  <a:spcPts val="1867"/>
                </a:lnSpc>
              </a:pPr>
              <a:r>
                <a:rPr lang="zh-CN" altLang="en-US" sz="900" dirty="0">
                  <a:solidFill>
                    <a:schemeClr val="bg2">
                      <a:lumMod val="10000"/>
                    </a:schemeClr>
                  </a:solidFill>
                  <a:latin typeface="字体视界-一纸情书" panose="02000503000000000000" pitchFamily="2" charset="-122"/>
                  <a:ea typeface="字体视界-一纸情书" panose="02000503000000000000" pitchFamily="2" charset="-122"/>
                  <a:cs typeface="Arial Unicode MS" panose="020B0604020202020204" pitchFamily="34" charset="-122"/>
                  <a:sym typeface="字魂36号-正文宋楷" panose="02000000000000000000" pitchFamily="2" charset="-122"/>
                </a:rPr>
                <a:t>中秋节，又称祭月节、月光诞、月夕、秋节、仲秋节、拜月节、月娘节、月亮节、团圆节等，是中国民间的传统节日。中秋节源自天象崇拜，由上古时代秋夕祭月演变而来。</a:t>
              </a:r>
              <a:endParaRPr lang="zh-CN" altLang="en-US" sz="900"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grpSp>
        <p:nvGrpSpPr>
          <p:cNvPr id="11" name="组合 10">
            <a:extLst>
              <a:ext uri="{FF2B5EF4-FFF2-40B4-BE49-F238E27FC236}">
                <a16:creationId xmlns="" xmlns:a16="http://schemas.microsoft.com/office/drawing/2014/main" id="{1BA390B2-AFDB-45C4-B858-039A1C42E6FF}"/>
              </a:ext>
            </a:extLst>
          </p:cNvPr>
          <p:cNvGrpSpPr/>
          <p:nvPr/>
        </p:nvGrpSpPr>
        <p:grpSpPr>
          <a:xfrm>
            <a:off x="6560255" y="3524676"/>
            <a:ext cx="3182200" cy="1106253"/>
            <a:chOff x="4864335" y="2758997"/>
            <a:chExt cx="2386650" cy="829689"/>
          </a:xfrm>
        </p:grpSpPr>
        <p:sp>
          <p:nvSpPr>
            <p:cNvPr id="12" name="TextBox 20">
              <a:extLst>
                <a:ext uri="{FF2B5EF4-FFF2-40B4-BE49-F238E27FC236}">
                  <a16:creationId xmlns="" xmlns:a16="http://schemas.microsoft.com/office/drawing/2014/main" id="{81316418-9953-4837-A5E4-2AA6863EFDDC}"/>
                </a:ext>
              </a:extLst>
            </p:cNvPr>
            <p:cNvSpPr txBox="1"/>
            <p:nvPr/>
          </p:nvSpPr>
          <p:spPr>
            <a:xfrm>
              <a:off x="4864335" y="2758997"/>
              <a:ext cx="1332051" cy="346249"/>
            </a:xfrm>
            <a:prstGeom prst="rect">
              <a:avLst/>
            </a:prstGeom>
            <a:noFill/>
          </p:spPr>
          <p:txBody>
            <a:bodyPr wrap="square" rtlCol="0">
              <a:spAutoFit/>
            </a:bodyPr>
            <a:lstStyle/>
            <a:p>
              <a:r>
                <a:rPr lang="zh-CN" altLang="en-US" sz="2400" b="1"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相关诗歌</a:t>
              </a:r>
            </a:p>
          </p:txBody>
        </p:sp>
        <p:sp>
          <p:nvSpPr>
            <p:cNvPr id="13" name="TextBox 21">
              <a:extLst>
                <a:ext uri="{FF2B5EF4-FFF2-40B4-BE49-F238E27FC236}">
                  <a16:creationId xmlns="" xmlns:a16="http://schemas.microsoft.com/office/drawing/2014/main" id="{55513062-FB9D-489E-A6E0-3A00EDDE8990}"/>
                </a:ext>
              </a:extLst>
            </p:cNvPr>
            <p:cNvSpPr txBox="1"/>
            <p:nvPr/>
          </p:nvSpPr>
          <p:spPr>
            <a:xfrm>
              <a:off x="4864336" y="3002276"/>
              <a:ext cx="2386649" cy="586410"/>
            </a:xfrm>
            <a:prstGeom prst="rect">
              <a:avLst/>
            </a:prstGeom>
            <a:noFill/>
          </p:spPr>
          <p:txBody>
            <a:bodyPr wrap="square" rtlCol="0">
              <a:spAutoFit/>
            </a:bodyPr>
            <a:lstStyle/>
            <a:p>
              <a:pPr>
                <a:lnSpc>
                  <a:spcPts val="1867"/>
                </a:lnSpc>
              </a:pPr>
              <a:r>
                <a:rPr lang="zh-CN" altLang="en-US" sz="900" dirty="0">
                  <a:solidFill>
                    <a:schemeClr val="bg2">
                      <a:lumMod val="10000"/>
                    </a:schemeClr>
                  </a:solidFill>
                  <a:latin typeface="字体视界-一纸情书" panose="02000503000000000000" pitchFamily="2" charset="-122"/>
                  <a:ea typeface="字体视界-一纸情书" panose="02000503000000000000" pitchFamily="2" charset="-122"/>
                  <a:cs typeface="Arial Unicode MS" panose="020B0604020202020204" pitchFamily="34" charset="-122"/>
                  <a:sym typeface="字魂36号-正文宋楷" panose="02000000000000000000" pitchFamily="2" charset="-122"/>
                </a:rPr>
                <a:t>中秋节，又称祭月节、月光诞、月夕、秋节、仲秋节、拜月节、月娘节、月亮节、团圆节等，是中国民间的传统节日。中秋节源自天象崇拜，由上古时代秋夕祭月演变而来。</a:t>
              </a:r>
              <a:endParaRPr lang="zh-CN" altLang="en-US" sz="900"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sp>
        <p:nvSpPr>
          <p:cNvPr id="16" name="TextBox 17">
            <a:extLst>
              <a:ext uri="{FF2B5EF4-FFF2-40B4-BE49-F238E27FC236}">
                <a16:creationId xmlns="" xmlns:a16="http://schemas.microsoft.com/office/drawing/2014/main" id="{4FF51549-A0D2-42B3-AAE0-51A48B612EF5}"/>
              </a:ext>
            </a:extLst>
          </p:cNvPr>
          <p:cNvSpPr txBox="1"/>
          <p:nvPr/>
        </p:nvSpPr>
        <p:spPr>
          <a:xfrm>
            <a:off x="5314676" y="607651"/>
            <a:ext cx="1520756" cy="707886"/>
          </a:xfrm>
          <a:prstGeom prst="rect">
            <a:avLst/>
          </a:prstGeom>
          <a:noFill/>
        </p:spPr>
        <p:txBody>
          <a:bodyPr wrap="square" rtlCol="0">
            <a:spAutoFit/>
          </a:bodyPr>
          <a:lstStyle/>
          <a:p>
            <a:pPr algn="dist"/>
            <a:r>
              <a:rPr lang="zh-CN" altLang="en-US" sz="40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目录</a:t>
            </a: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24789" y="2606382"/>
            <a:ext cx="3267211" cy="326721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801698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Effect transition="in" filter="fade">
                                      <p:cBhvr>
                                        <p:cTn id="20" dur="1000"/>
                                        <p:tgtEl>
                                          <p:spTgt spid="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fltVal val="0"/>
                                          </p:val>
                                        </p:tav>
                                        <p:tav tm="100000">
                                          <p:val>
                                            <p:strVal val="#ppt_w"/>
                                          </p:val>
                                        </p:tav>
                                      </p:tavLst>
                                    </p:anim>
                                    <p:anim calcmode="lin" valueType="num">
                                      <p:cBhvr>
                                        <p:cTn id="25" dur="1000" fill="hold"/>
                                        <p:tgtEl>
                                          <p:spTgt spid="8"/>
                                        </p:tgtEl>
                                        <p:attrNameLst>
                                          <p:attrName>ppt_h</p:attrName>
                                        </p:attrNameLst>
                                      </p:cBhvr>
                                      <p:tavLst>
                                        <p:tav tm="0">
                                          <p:val>
                                            <p:fltVal val="0"/>
                                          </p:val>
                                        </p:tav>
                                        <p:tav tm="100000">
                                          <p:val>
                                            <p:strVal val="#ppt_h"/>
                                          </p:val>
                                        </p:tav>
                                      </p:tavLst>
                                    </p:anim>
                                    <p:animEffect transition="in" filter="fade">
                                      <p:cBhvr>
                                        <p:cTn id="26" dur="1000"/>
                                        <p:tgtEl>
                                          <p:spTgt spid="8"/>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1000" fill="hold"/>
                                        <p:tgtEl>
                                          <p:spTgt spid="5"/>
                                        </p:tgtEl>
                                        <p:attrNameLst>
                                          <p:attrName>ppt_w</p:attrName>
                                        </p:attrNameLst>
                                      </p:cBhvr>
                                      <p:tavLst>
                                        <p:tav tm="0">
                                          <p:val>
                                            <p:fltVal val="0"/>
                                          </p:val>
                                        </p:tav>
                                        <p:tav tm="100000">
                                          <p:val>
                                            <p:strVal val="#ppt_w"/>
                                          </p:val>
                                        </p:tav>
                                      </p:tavLst>
                                    </p:anim>
                                    <p:anim calcmode="lin" valueType="num">
                                      <p:cBhvr>
                                        <p:cTn id="31" dur="1000" fill="hold"/>
                                        <p:tgtEl>
                                          <p:spTgt spid="5"/>
                                        </p:tgtEl>
                                        <p:attrNameLst>
                                          <p:attrName>ppt_h</p:attrName>
                                        </p:attrNameLst>
                                      </p:cBhvr>
                                      <p:tavLst>
                                        <p:tav tm="0">
                                          <p:val>
                                            <p:fltVal val="0"/>
                                          </p:val>
                                        </p:tav>
                                        <p:tav tm="100000">
                                          <p:val>
                                            <p:strVal val="#ppt_h"/>
                                          </p:val>
                                        </p:tav>
                                      </p:tavLst>
                                    </p:anim>
                                    <p:animEffect transition="in" filter="fade">
                                      <p:cBhvr>
                                        <p:cTn id="32" dur="1000"/>
                                        <p:tgtEl>
                                          <p:spTgt spid="5"/>
                                        </p:tgtEl>
                                      </p:cBhvr>
                                    </p:animEffect>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1000" fill="hold"/>
                                        <p:tgtEl>
                                          <p:spTgt spid="11"/>
                                        </p:tgtEl>
                                        <p:attrNameLst>
                                          <p:attrName>ppt_w</p:attrName>
                                        </p:attrNameLst>
                                      </p:cBhvr>
                                      <p:tavLst>
                                        <p:tav tm="0">
                                          <p:val>
                                            <p:fltVal val="0"/>
                                          </p:val>
                                        </p:tav>
                                        <p:tav tm="100000">
                                          <p:val>
                                            <p:strVal val="#ppt_w"/>
                                          </p:val>
                                        </p:tav>
                                      </p:tavLst>
                                    </p:anim>
                                    <p:anim calcmode="lin" valueType="num">
                                      <p:cBhvr>
                                        <p:cTn id="37" dur="1000" fill="hold"/>
                                        <p:tgtEl>
                                          <p:spTgt spid="11"/>
                                        </p:tgtEl>
                                        <p:attrNameLst>
                                          <p:attrName>ppt_h</p:attrName>
                                        </p:attrNameLst>
                                      </p:cBhvr>
                                      <p:tavLst>
                                        <p:tav tm="0">
                                          <p:val>
                                            <p:fltVal val="0"/>
                                          </p:val>
                                        </p:tav>
                                        <p:tav tm="100000">
                                          <p:val>
                                            <p:strVal val="#ppt_h"/>
                                          </p:val>
                                        </p:tav>
                                      </p:tavLst>
                                    </p:anim>
                                    <p:animEffect transition="in" filter="fade">
                                      <p:cBhvr>
                                        <p:cTn id="3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F1106562-EB46-45BB-9AA8-D5C6113CD23F}"/>
              </a:ext>
            </a:extLst>
          </p:cNvPr>
          <p:cNvSpPr txBox="1"/>
          <p:nvPr/>
        </p:nvSpPr>
        <p:spPr>
          <a:xfrm>
            <a:off x="891593" y="2310494"/>
            <a:ext cx="2656205" cy="461665"/>
          </a:xfrm>
          <a:prstGeom prst="rect">
            <a:avLst/>
          </a:prstGeom>
          <a:solidFill>
            <a:srgbClr val="BE0000"/>
          </a:solidFill>
        </p:spPr>
        <p:txBody>
          <a:bodyPr wrap="square" rtlCol="0">
            <a:spAutoFit/>
          </a:bodyPr>
          <a:lstStyle/>
          <a:p>
            <a:pPr algn="ctr"/>
            <a:r>
              <a:rPr lang="en-US" altLang="zh-CN" sz="24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24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十五夜望月</a:t>
            </a:r>
            <a:r>
              <a:rPr lang="en-US" altLang="zh-CN" sz="24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endParaRPr lang="zh-CN" altLang="en-US" sz="24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3" name="文本框 2">
            <a:extLst>
              <a:ext uri="{FF2B5EF4-FFF2-40B4-BE49-F238E27FC236}">
                <a16:creationId xmlns="" xmlns:a16="http://schemas.microsoft.com/office/drawing/2014/main" id="{EAD4D183-F9BB-4727-859D-FC2C91C53814}"/>
              </a:ext>
            </a:extLst>
          </p:cNvPr>
          <p:cNvSpPr txBox="1"/>
          <p:nvPr/>
        </p:nvSpPr>
        <p:spPr>
          <a:xfrm>
            <a:off x="1068755" y="3022769"/>
            <a:ext cx="2656205" cy="1754326"/>
          </a:xfrm>
          <a:prstGeom prst="rect">
            <a:avLst/>
          </a:prstGeom>
          <a:noFill/>
        </p:spPr>
        <p:txBody>
          <a:bodyPr wrap="square" rtlCol="0">
            <a:spAutoFit/>
          </a:bodyPr>
          <a:lstStyle/>
          <a:p>
            <a:pPr algn="ct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中庭地白树栖鸦，</a:t>
            </a:r>
            <a:b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b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冷露无声湿桂花。</a:t>
            </a:r>
            <a:b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b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今夜月明人尽望，</a:t>
            </a:r>
            <a:b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b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不知秋思落谁家？</a:t>
            </a:r>
          </a:p>
        </p:txBody>
      </p:sp>
      <p:sp>
        <p:nvSpPr>
          <p:cNvPr id="4" name="文本框 3">
            <a:extLst>
              <a:ext uri="{FF2B5EF4-FFF2-40B4-BE49-F238E27FC236}">
                <a16:creationId xmlns="" xmlns:a16="http://schemas.microsoft.com/office/drawing/2014/main" id="{8B4FD4F8-FE5F-4B02-B319-AADF4CE2A8F5}"/>
              </a:ext>
            </a:extLst>
          </p:cNvPr>
          <p:cNvSpPr txBox="1"/>
          <p:nvPr/>
        </p:nvSpPr>
        <p:spPr>
          <a:xfrm>
            <a:off x="8309653" y="2310493"/>
            <a:ext cx="1988456" cy="461665"/>
          </a:xfrm>
          <a:prstGeom prst="rect">
            <a:avLst/>
          </a:prstGeom>
          <a:solidFill>
            <a:srgbClr val="BE0000"/>
          </a:solidFill>
        </p:spPr>
        <p:txBody>
          <a:bodyPr wrap="square" rtlCol="0">
            <a:spAutoFit/>
          </a:bodyPr>
          <a:lstStyle/>
          <a:p>
            <a:pPr algn="ctr"/>
            <a:r>
              <a:rPr lang="en-US" altLang="zh-CN" sz="24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24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望月怀远</a:t>
            </a:r>
            <a:r>
              <a:rPr lang="en-US" altLang="zh-CN" sz="24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endParaRPr lang="zh-CN" altLang="en-US" sz="24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5" name="文本框 4">
            <a:extLst>
              <a:ext uri="{FF2B5EF4-FFF2-40B4-BE49-F238E27FC236}">
                <a16:creationId xmlns="" xmlns:a16="http://schemas.microsoft.com/office/drawing/2014/main" id="{6367BD96-A025-4BBC-A0BE-F2189BE254A7}"/>
              </a:ext>
            </a:extLst>
          </p:cNvPr>
          <p:cNvSpPr txBox="1"/>
          <p:nvPr/>
        </p:nvSpPr>
        <p:spPr>
          <a:xfrm>
            <a:off x="7934308" y="3093246"/>
            <a:ext cx="3300066" cy="2169825"/>
          </a:xfrm>
          <a:prstGeom prst="rect">
            <a:avLst/>
          </a:prstGeom>
          <a:noFill/>
        </p:spPr>
        <p:txBody>
          <a:bodyPr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海上生明月，天涯共此时。</a:t>
            </a:r>
            <a:b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b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情人怨遥夜，竟夕起相思。</a:t>
            </a:r>
            <a:b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b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灭烛怜光满，披衣觉露滋。</a:t>
            </a:r>
            <a:b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b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不堪盈手赠，还寝梦佳期。</a:t>
            </a:r>
            <a:b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br>
            <a:endPar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0635" y="1475874"/>
            <a:ext cx="4563673" cy="4563673"/>
          </a:xfrm>
          <a:prstGeom prst="rect">
            <a:avLst/>
          </a:prstGeom>
        </p:spPr>
      </p:pic>
    </p:spTree>
    <p:extLst>
      <p:ext uri="{BB962C8B-B14F-4D97-AF65-F5344CB8AC3E}">
        <p14:creationId xmlns:p14="http://schemas.microsoft.com/office/powerpoint/2010/main" val="2608694659"/>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500"/>
                            </p:stCondLst>
                            <p:childTnLst>
                              <p:par>
                                <p:cTn id="21" presetID="1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ppt_y</p:attrName>
                                        </p:attrNameLst>
                                      </p:cBhvr>
                                      <p:tavLst>
                                        <p:tav tm="0">
                                          <p:val>
                                            <p:strVal val="#ppt_y+#ppt_h*1.125000"/>
                                          </p:val>
                                        </p:tav>
                                        <p:tav tm="100000">
                                          <p:val>
                                            <p:strVal val="#ppt_y"/>
                                          </p:val>
                                        </p:tav>
                                      </p:tavLst>
                                    </p:anim>
                                    <p:animEffect transition="in" filter="wipe(up)">
                                      <p:cBhvr>
                                        <p:cTn id="24" dur="500"/>
                                        <p:tgtEl>
                                          <p:spTgt spid="4"/>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p:tgtEl>
                                          <p:spTgt spid="5"/>
                                        </p:tgtEl>
                                        <p:attrNameLst>
                                          <p:attrName>ppt_y</p:attrName>
                                        </p:attrNameLst>
                                      </p:cBhvr>
                                      <p:tavLst>
                                        <p:tav tm="0">
                                          <p:val>
                                            <p:strVal val="#ppt_y+#ppt_h*1.125000"/>
                                          </p:val>
                                        </p:tav>
                                        <p:tav tm="100000">
                                          <p:val>
                                            <p:strVal val="#ppt_y"/>
                                          </p:val>
                                        </p:tav>
                                      </p:tavLst>
                                    </p:anim>
                                    <p:animEffect transition="in" filter="wipe(up)">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256473" y="1604212"/>
            <a:ext cx="6668678" cy="4146882"/>
          </a:xfrm>
          <a:prstGeom prst="rect">
            <a:avLst/>
          </a:prstGeom>
          <a:solidFill>
            <a:srgbClr val="FDE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256473" y="1750634"/>
            <a:ext cx="6437959" cy="4146732"/>
            <a:chOff x="4849554" y="1750634"/>
            <a:chExt cx="6437959" cy="4146732"/>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74076" b="65064"/>
            <a:stretch/>
          </p:blipFill>
          <p:spPr>
            <a:xfrm>
              <a:off x="9981735" y="1750634"/>
              <a:ext cx="1305778" cy="1755079"/>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115" t="72031" r="77191" b="-6967"/>
            <a:stretch/>
          </p:blipFill>
          <p:spPr>
            <a:xfrm>
              <a:off x="4849554" y="4142287"/>
              <a:ext cx="1305778" cy="1755079"/>
            </a:xfrm>
            <a:prstGeom prst="rect">
              <a:avLst/>
            </a:prstGeom>
          </p:spPr>
        </p:pic>
      </p:grpSp>
      <p:sp>
        <p:nvSpPr>
          <p:cNvPr id="4" name="文本框 3">
            <a:extLst>
              <a:ext uri="{FF2B5EF4-FFF2-40B4-BE49-F238E27FC236}">
                <a16:creationId xmlns="" xmlns:a16="http://schemas.microsoft.com/office/drawing/2014/main" id="{0C2BF27E-695D-4745-A59B-1A9F1DFF8C3A}"/>
              </a:ext>
            </a:extLst>
          </p:cNvPr>
          <p:cNvSpPr txBox="1"/>
          <p:nvPr/>
        </p:nvSpPr>
        <p:spPr>
          <a:xfrm>
            <a:off x="4909362" y="2230761"/>
            <a:ext cx="5232202" cy="2911869"/>
          </a:xfrm>
          <a:prstGeom prst="rect">
            <a:avLst/>
          </a:prstGeom>
          <a:noFill/>
        </p:spPr>
        <p:txBody>
          <a:bodyPr vert="eaVert" wrap="square" rtlCol="0">
            <a:spAutoFit/>
          </a:bodyPr>
          <a:lstStyle>
            <a:defPPr>
              <a:defRPr lang="zh-CN"/>
            </a:defPPr>
            <a:lvl1pPr marR="0" lvl="0" indent="0" fontAlgn="auto">
              <a:lnSpc>
                <a:spcPts val="3000"/>
              </a:lnSpc>
              <a:spcBef>
                <a:spcPts val="0"/>
              </a:spcBef>
              <a:spcAft>
                <a:spcPts val="0"/>
              </a:spcAft>
              <a:buClrTx/>
              <a:buSzTx/>
              <a:buFontTx/>
              <a:buNone/>
              <a:tabLst/>
              <a:defRPr sz="1400">
                <a:solidFill>
                  <a:prstClr val="black"/>
                </a:solidFill>
                <a:latin typeface="义启隶书体" panose="02010601030101010101" pitchFamily="2" charset="-122"/>
                <a:ea typeface="义启隶书体" panose="02010601030101010101" pitchFamily="2" charset="-122"/>
              </a:defRPr>
            </a:lvl1pPr>
          </a:lstStyle>
          <a:p>
            <a:pPr>
              <a:lnSpc>
                <a:spcPct val="150000"/>
              </a:lnSpc>
            </a:pPr>
            <a:r>
              <a:rPr lang="zh-CN" altLang="en-US" sz="2800" b="1"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满江红中秋寄远</a:t>
            </a:r>
            <a:endParaRPr lang="en-US" altLang="zh-CN" sz="2800" b="1"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a:p>
            <a:pPr>
              <a:lnSpc>
                <a:spcPct val="150000"/>
              </a:lnSpc>
            </a:pPr>
            <a:endParaRPr lang="zh-CN" altLang="en-US" sz="2400" b="1"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a:p>
            <a:r>
              <a:rPr lang="zh-CN" altLang="en-US" sz="1800"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快上西楼，怕天放、浮云遮月。但唤取、玉纤横管，一声吹裂。谁做冰壶凉世界，最怜玉斧修时节。问嫦娥、孤令有愁无？应华发。</a:t>
            </a:r>
            <a:br>
              <a:rPr lang="zh-CN" altLang="en-US" sz="1800"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br>
            <a:r>
              <a:rPr lang="zh-CN" altLang="en-US" sz="1800"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云液满，琼杯滑。长袖起，清歌咽。叹十常八九，欲磨还缺。但愿长圆如此夜，人情未必看承别。把从前、离恨总成欢，归时说。</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9336" y="1375608"/>
            <a:ext cx="4375485" cy="4375485"/>
          </a:xfrm>
          <a:prstGeom prst="rect">
            <a:avLst/>
          </a:prstGeom>
        </p:spPr>
      </p:pic>
    </p:spTree>
    <p:extLst>
      <p:ext uri="{BB962C8B-B14F-4D97-AF65-F5344CB8AC3E}">
        <p14:creationId xmlns:p14="http://schemas.microsoft.com/office/powerpoint/2010/main" val="22892496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D4F84822-A042-498E-81B2-17880688CDC4}"/>
              </a:ext>
            </a:extLst>
          </p:cNvPr>
          <p:cNvSpPr txBox="1"/>
          <p:nvPr/>
        </p:nvSpPr>
        <p:spPr>
          <a:xfrm>
            <a:off x="2587347" y="1903965"/>
            <a:ext cx="3508653" cy="3667870"/>
          </a:xfrm>
          <a:prstGeom prst="rect">
            <a:avLst/>
          </a:prstGeom>
          <a:noFill/>
        </p:spPr>
        <p:txBody>
          <a:bodyPr vert="eaVert"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西风来劝凉云去，天东放开金镜。照野霜凝，如河桂湿，一一冰壶相映。殊方路永。更分破秋光，尽成悲境。有客踌躇，古庭空自吊孤影。江南朋旧在许，也能怜天际，诗思谁领。梦断刀头，书开虿尾，别有相思随定。忧心耿耿。对风鹊残枝，露蛩荒井。斟酌妲娥，九秋宫殿冷。</a:t>
            </a:r>
          </a:p>
        </p:txBody>
      </p:sp>
      <p:grpSp>
        <p:nvGrpSpPr>
          <p:cNvPr id="7" name="组合 6"/>
          <p:cNvGrpSpPr/>
          <p:nvPr/>
        </p:nvGrpSpPr>
        <p:grpSpPr>
          <a:xfrm>
            <a:off x="1475874" y="1903965"/>
            <a:ext cx="943445" cy="3667870"/>
            <a:chOff x="1475874" y="1903965"/>
            <a:chExt cx="943445" cy="3667870"/>
          </a:xfrm>
        </p:grpSpPr>
        <p:sp>
          <p:nvSpPr>
            <p:cNvPr id="6" name="矩形 5"/>
            <p:cNvSpPr/>
            <p:nvPr/>
          </p:nvSpPr>
          <p:spPr>
            <a:xfrm>
              <a:off x="1475874" y="1903965"/>
              <a:ext cx="898358" cy="3667870"/>
            </a:xfrm>
            <a:prstGeom prst="rect">
              <a:avLst/>
            </a:prstGeom>
            <a:solidFill>
              <a:srgbClr val="B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矩形 2">
              <a:extLst>
                <a:ext uri="{FF2B5EF4-FFF2-40B4-BE49-F238E27FC236}">
                  <a16:creationId xmlns="" xmlns:a16="http://schemas.microsoft.com/office/drawing/2014/main" id="{7570A6B4-9F01-4522-BE9C-1FBE9E8BA201}"/>
                </a:ext>
              </a:extLst>
            </p:cNvPr>
            <p:cNvSpPr/>
            <p:nvPr/>
          </p:nvSpPr>
          <p:spPr>
            <a:xfrm>
              <a:off x="1588322" y="1964729"/>
              <a:ext cx="830997" cy="3546341"/>
            </a:xfrm>
            <a:prstGeom prst="rect">
              <a:avLst/>
            </a:prstGeom>
          </p:spPr>
          <p:txBody>
            <a:bodyPr vert="eaVert" wrap="square">
              <a:spAutoFit/>
            </a:bodyPr>
            <a:lstStyle/>
            <a:p>
              <a:pPr algn="ctr">
                <a:lnSpc>
                  <a:spcPct val="150000"/>
                </a:lnSpc>
              </a:pPr>
              <a:r>
                <a:rPr lang="zh-CN" altLang="en-US" sz="28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齐天乐中秋宿真定驿</a:t>
              </a:r>
            </a:p>
          </p:txBody>
        </p:sp>
      </p:gr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1652338"/>
            <a:ext cx="5074879" cy="4431094"/>
          </a:xfrm>
          <a:prstGeom prst="rect">
            <a:avLst/>
          </a:prstGeom>
        </p:spPr>
      </p:pic>
    </p:spTree>
    <p:extLst>
      <p:ext uri="{BB962C8B-B14F-4D97-AF65-F5344CB8AC3E}">
        <p14:creationId xmlns:p14="http://schemas.microsoft.com/office/powerpoint/2010/main" val="39832769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7328" y="0"/>
            <a:ext cx="6190454" cy="6190454"/>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33617" y="889994"/>
            <a:ext cx="5478723" cy="54787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804918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2949865"/>
            <a:ext cx="12191999"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                                             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0" y="2182092"/>
            <a:ext cx="12191999"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更多</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10"/>
              </a:rPr>
              <a:t>www.ypppt.com/gushi/</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课件：</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11"/>
              </a:rPr>
              <a:t>www.ypppt.com/kejian/</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89313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a:extLst>
              <a:ext uri="{FF2B5EF4-FFF2-40B4-BE49-F238E27FC236}">
                <a16:creationId xmlns="" xmlns:a16="http://schemas.microsoft.com/office/drawing/2014/main" id="{E2BCF649-92D1-4D11-8E9E-AE0325071558}"/>
              </a:ext>
            </a:extLst>
          </p:cNvPr>
          <p:cNvSpPr txBox="1"/>
          <p:nvPr/>
        </p:nvSpPr>
        <p:spPr>
          <a:xfrm flipH="1">
            <a:off x="4195398" y="2947023"/>
            <a:ext cx="3571063" cy="769441"/>
          </a:xfrm>
          <a:prstGeom prst="rect">
            <a:avLst/>
          </a:prstGeom>
          <a:noFill/>
          <a:ln>
            <a:noFill/>
          </a:ln>
        </p:spPr>
        <p:txBody>
          <a:bodyPr wrap="square" rtlCol="0">
            <a:spAutoFit/>
          </a:bodyPr>
          <a:lstStyle/>
          <a:p>
            <a:pPr algn="ctr"/>
            <a:r>
              <a:rPr lang="zh-CN" altLang="en-US" sz="44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节日简介</a:t>
            </a:r>
          </a:p>
        </p:txBody>
      </p:sp>
      <p:sp>
        <p:nvSpPr>
          <p:cNvPr id="21" name="文本框 20">
            <a:extLst>
              <a:ext uri="{FF2B5EF4-FFF2-40B4-BE49-F238E27FC236}">
                <a16:creationId xmlns="" xmlns:a16="http://schemas.microsoft.com/office/drawing/2014/main" id="{E6BE0679-944A-4314-B212-A8B196821B58}"/>
              </a:ext>
            </a:extLst>
          </p:cNvPr>
          <p:cNvSpPr txBox="1"/>
          <p:nvPr/>
        </p:nvSpPr>
        <p:spPr>
          <a:xfrm>
            <a:off x="5307237" y="812970"/>
            <a:ext cx="2118311" cy="1569660"/>
          </a:xfrm>
          <a:prstGeom prst="rect">
            <a:avLst/>
          </a:prstGeom>
          <a:noFill/>
        </p:spPr>
        <p:txBody>
          <a:bodyPr wrap="square" rtlCol="0">
            <a:spAutoFit/>
          </a:bodyPr>
          <a:lstStyle/>
          <a:p>
            <a:r>
              <a:rPr lang="zh-CN" altLang="en-US" sz="96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壹</a:t>
            </a:r>
          </a:p>
        </p:txBody>
      </p:sp>
      <p:sp>
        <p:nvSpPr>
          <p:cNvPr id="22" name="文本框 21">
            <a:extLst>
              <a:ext uri="{FF2B5EF4-FFF2-40B4-BE49-F238E27FC236}">
                <a16:creationId xmlns="" xmlns:a16="http://schemas.microsoft.com/office/drawing/2014/main" id="{E9E38808-C789-45F2-BFD1-BD2B5C9942AC}"/>
              </a:ext>
            </a:extLst>
          </p:cNvPr>
          <p:cNvSpPr txBox="1"/>
          <p:nvPr/>
        </p:nvSpPr>
        <p:spPr>
          <a:xfrm>
            <a:off x="3448369" y="3824780"/>
            <a:ext cx="4840533" cy="1011367"/>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2">
                    <a:lumMod val="10000"/>
                  </a:schemeClr>
                </a:solidFill>
                <a:latin typeface="字体视界-一纸情书" panose="02000503000000000000" pitchFamily="2" charset="-122"/>
                <a:ea typeface="字体视界-一纸情书" panose="02000503000000000000" pitchFamily="2" charset="-122"/>
                <a:cs typeface="Arial Unicode MS" panose="020B0604020202020204" pitchFamily="34" charset="-122"/>
                <a:sym typeface="字魂36号-正文宋楷" panose="02000000000000000000" pitchFamily="2" charset="-122"/>
              </a:rPr>
              <a:t>中秋节，又称祭月节、月光诞、月夕、秋节、仲秋节、拜月节、月娘节、月亮节、团圆节等，是中国民间的传统节日。中秋节源自天象崇拜，由上古时代秋夕祭月演变而来。</a:t>
            </a:r>
            <a:endParaRPr lang="zh-CN" altLang="en-US" sz="1400"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25548" y="1072656"/>
            <a:ext cx="5504248" cy="5504248"/>
          </a:xfrm>
          <a:prstGeom prst="rect">
            <a:avLst/>
          </a:prstGeom>
        </p:spPr>
      </p:pic>
      <p:pic>
        <p:nvPicPr>
          <p:cNvPr id="15" name="图片 14"/>
          <p:cNvPicPr>
            <a:picLocks noChangeAspect="1"/>
          </p:cNvPicPr>
          <p:nvPr/>
        </p:nvPicPr>
        <p:blipFill>
          <a:blip r:embed="rId3" cstate="print">
            <a:extLst>
              <a:ext uri="{BEBA8EAE-BF5A-486C-A8C5-ECC9F3942E4B}">
                <a14:imgProps xmlns:a14="http://schemas.microsoft.com/office/drawing/2010/main">
                  <a14:imgLayer>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749092" y="451262"/>
            <a:ext cx="2495761" cy="2495761"/>
          </a:xfrm>
          <a:prstGeom prst="rect">
            <a:avLst/>
          </a:prstGeom>
        </p:spPr>
      </p:pic>
    </p:spTree>
    <p:extLst>
      <p:ext uri="{BB962C8B-B14F-4D97-AF65-F5344CB8AC3E}">
        <p14:creationId xmlns:p14="http://schemas.microsoft.com/office/powerpoint/2010/main" val="15799676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Effect transition="in" filter="fade">
                                      <p:cBhvr>
                                        <p:cTn id="16" dur="500"/>
                                        <p:tgtEl>
                                          <p:spTgt spid="21"/>
                                        </p:tgtEl>
                                      </p:cBhvr>
                                    </p:animEffect>
                                  </p:childTnLst>
                                </p:cTn>
                              </p:par>
                              <p:par>
                                <p:cTn id="17" presetID="53" presetClass="entr" presetSubtype="16"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6850" y="1346362"/>
            <a:ext cx="4531213" cy="4531213"/>
          </a:xfrm>
          <a:prstGeom prst="rect">
            <a:avLst/>
          </a:prstGeom>
        </p:spPr>
      </p:pic>
      <p:grpSp>
        <p:nvGrpSpPr>
          <p:cNvPr id="13" name="组合 12"/>
          <p:cNvGrpSpPr/>
          <p:nvPr/>
        </p:nvGrpSpPr>
        <p:grpSpPr>
          <a:xfrm>
            <a:off x="5811772" y="1602115"/>
            <a:ext cx="5261729" cy="1138990"/>
            <a:chOff x="5811772" y="1602115"/>
            <a:chExt cx="5261729" cy="1138990"/>
          </a:xfrm>
        </p:grpSpPr>
        <p:sp>
          <p:nvSpPr>
            <p:cNvPr id="2" name="文本框 1">
              <a:extLst>
                <a:ext uri="{FF2B5EF4-FFF2-40B4-BE49-F238E27FC236}">
                  <a16:creationId xmlns="" xmlns:a16="http://schemas.microsoft.com/office/drawing/2014/main" id="{932B1E54-9059-4DD8-978B-11376DD90A33}"/>
                </a:ext>
              </a:extLst>
            </p:cNvPr>
            <p:cNvSpPr txBox="1"/>
            <p:nvPr/>
          </p:nvSpPr>
          <p:spPr>
            <a:xfrm>
              <a:off x="6870194" y="1666444"/>
              <a:ext cx="4203307" cy="858377"/>
            </a:xfrm>
            <a:prstGeom prst="rect">
              <a:avLst/>
            </a:prstGeom>
            <a:noFill/>
          </p:spPr>
          <p:txBody>
            <a:bodyPr vert="horz"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中秋节与</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4">
                    <a:extLst>
                      <a:ext uri="{A12FA001-AC4F-418D-AE19-62706E023703}">
                        <ahyp:hlinkClr xmlns="" xmlns:ahyp="http://schemas.microsoft.com/office/drawing/2018/hyperlinkcolor" val="tx"/>
                      </a:ext>
                    </a:extLst>
                  </a:hlinkClick>
                </a:rPr>
                <a:t>春节</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5">
                    <a:extLst>
                      <a:ext uri="{A12FA001-AC4F-418D-AE19-62706E023703}">
                        <ahyp:hlinkClr xmlns="" xmlns:ahyp="http://schemas.microsoft.com/office/drawing/2018/hyperlinkcolor" val="tx"/>
                      </a:ext>
                    </a:extLst>
                  </a:hlinkClick>
                </a:rPr>
                <a:t>清明节</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6">
                    <a:extLst>
                      <a:ext uri="{A12FA001-AC4F-418D-AE19-62706E023703}">
                        <ahyp:hlinkClr xmlns="" xmlns:ahyp="http://schemas.microsoft.com/office/drawing/2018/hyperlinkcolor" val="tx"/>
                      </a:ext>
                    </a:extLst>
                  </a:hlinkClick>
                </a:rPr>
                <a:t>端午节</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并称为中国四大传统节日。</a:t>
              </a:r>
              <a:endParaRPr lang="en-US" altLang="zh-CN" u="sng"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3" name="文本框 2">
              <a:extLst>
                <a:ext uri="{FF2B5EF4-FFF2-40B4-BE49-F238E27FC236}">
                  <a16:creationId xmlns="" xmlns:a16="http://schemas.microsoft.com/office/drawing/2014/main" id="{8338BA08-83E9-4FCE-9069-A2C9A6B6BD9A}"/>
                </a:ext>
              </a:extLst>
            </p:cNvPr>
            <p:cNvSpPr txBox="1"/>
            <p:nvPr/>
          </p:nvSpPr>
          <p:spPr>
            <a:xfrm>
              <a:off x="6096000" y="1747941"/>
              <a:ext cx="570534" cy="646331"/>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体视界-一纸情书" panose="02000503000000000000" pitchFamily="2" charset="-122"/>
                  <a:ea typeface="字体视界-一纸情书" panose="02000503000000000000" pitchFamily="2" charset="-122"/>
                  <a:cs typeface="+mn-ea"/>
                  <a:sym typeface="字魂36号-正文宋楷" panose="02000000000000000000" pitchFamily="2" charset="-122"/>
                </a:rPr>
                <a:t>壹</a:t>
              </a:r>
            </a:p>
          </p:txBody>
        </p:sp>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11772" y="1602115"/>
              <a:ext cx="1138990" cy="1138990"/>
            </a:xfrm>
            <a:prstGeom prst="rect">
              <a:avLst/>
            </a:prstGeom>
          </p:spPr>
        </p:pic>
      </p:grpSp>
      <p:grpSp>
        <p:nvGrpSpPr>
          <p:cNvPr id="14" name="组合 13"/>
          <p:cNvGrpSpPr/>
          <p:nvPr/>
        </p:nvGrpSpPr>
        <p:grpSpPr>
          <a:xfrm>
            <a:off x="5811772" y="3006440"/>
            <a:ext cx="5261729" cy="1273875"/>
            <a:chOff x="5811772" y="3006440"/>
            <a:chExt cx="5261729" cy="1273875"/>
          </a:xfrm>
        </p:grpSpPr>
        <p:sp>
          <p:nvSpPr>
            <p:cNvPr id="4" name="文本框 3">
              <a:extLst>
                <a:ext uri="{FF2B5EF4-FFF2-40B4-BE49-F238E27FC236}">
                  <a16:creationId xmlns="" xmlns:a16="http://schemas.microsoft.com/office/drawing/2014/main" id="{27C66FE4-962F-49E4-9F9B-3D7A4FA2AEA8}"/>
                </a:ext>
              </a:extLst>
            </p:cNvPr>
            <p:cNvSpPr txBox="1"/>
            <p:nvPr/>
          </p:nvSpPr>
          <p:spPr>
            <a:xfrm>
              <a:off x="6870194" y="3006440"/>
              <a:ext cx="4203307" cy="1273875"/>
            </a:xfrm>
            <a:prstGeom prst="rect">
              <a:avLst/>
            </a:prstGeom>
            <a:noFill/>
          </p:spPr>
          <p:txBody>
            <a:bodyPr vert="horz"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受中华文化的影响，中秋节也是东亚和东南亚一些国家尤其是当地的华人华侨的传统节日。</a:t>
              </a:r>
              <a:endParaRPr lang="en-US" altLang="zh-CN" u="sng"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5" name="文本框 4">
              <a:extLst>
                <a:ext uri="{FF2B5EF4-FFF2-40B4-BE49-F238E27FC236}">
                  <a16:creationId xmlns="" xmlns:a16="http://schemas.microsoft.com/office/drawing/2014/main" id="{84105F3F-13CE-42FE-9A5B-7E316432BFC6}"/>
                </a:ext>
              </a:extLst>
            </p:cNvPr>
            <p:cNvSpPr txBox="1"/>
            <p:nvPr/>
          </p:nvSpPr>
          <p:spPr>
            <a:xfrm>
              <a:off x="6096000" y="3264399"/>
              <a:ext cx="570534" cy="646331"/>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体视界-一纸情书" panose="02000503000000000000" pitchFamily="2" charset="-122"/>
                  <a:ea typeface="字体视界-一纸情书" panose="02000503000000000000" pitchFamily="2" charset="-122"/>
                  <a:cs typeface="+mn-ea"/>
                  <a:sym typeface="字魂36号-正文宋楷" panose="02000000000000000000" pitchFamily="2" charset="-122"/>
                </a:rPr>
                <a:t>贰</a:t>
              </a:r>
            </a:p>
          </p:txBody>
        </p:sp>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11772" y="3044815"/>
              <a:ext cx="1138990" cy="1138990"/>
            </a:xfrm>
            <a:prstGeom prst="rect">
              <a:avLst/>
            </a:prstGeom>
          </p:spPr>
        </p:pic>
      </p:grpSp>
      <p:grpSp>
        <p:nvGrpSpPr>
          <p:cNvPr id="15" name="组合 14"/>
          <p:cNvGrpSpPr/>
          <p:nvPr/>
        </p:nvGrpSpPr>
        <p:grpSpPr>
          <a:xfrm>
            <a:off x="5811772" y="4487515"/>
            <a:ext cx="5261729" cy="1251026"/>
            <a:chOff x="5811772" y="4487515"/>
            <a:chExt cx="5261729" cy="1251026"/>
          </a:xfrm>
        </p:grpSpPr>
        <p:sp>
          <p:nvSpPr>
            <p:cNvPr id="6" name="文本框 5">
              <a:extLst>
                <a:ext uri="{FF2B5EF4-FFF2-40B4-BE49-F238E27FC236}">
                  <a16:creationId xmlns="" xmlns:a16="http://schemas.microsoft.com/office/drawing/2014/main" id="{9EFB85D8-8B6A-41B5-8721-E61F148F89E2}"/>
                </a:ext>
              </a:extLst>
            </p:cNvPr>
            <p:cNvSpPr txBox="1"/>
            <p:nvPr/>
          </p:nvSpPr>
          <p:spPr>
            <a:xfrm>
              <a:off x="6870194" y="4487515"/>
              <a:ext cx="4203307" cy="1189236"/>
            </a:xfrm>
            <a:prstGeom prst="rect">
              <a:avLst/>
            </a:prstGeom>
            <a:noFill/>
          </p:spPr>
          <p:txBody>
            <a:bodyPr vert="horz" wrap="square" rtlCol="0">
              <a:spAutoFit/>
            </a:bodyPr>
            <a:lstStyle/>
            <a:p>
              <a:pPr>
                <a:lnSpc>
                  <a:spcPts val="3000"/>
                </a:lnSpc>
              </a:pP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2006</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年</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5</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月</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20</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日，国务院列入首批</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8">
                    <a:extLst>
                      <a:ext uri="{A12FA001-AC4F-418D-AE19-62706E023703}">
                        <ahyp:hlinkClr xmlns="" xmlns:ahyp="http://schemas.microsoft.com/office/drawing/2018/hyperlinkcolor" val="tx"/>
                      </a:ext>
                    </a:extLst>
                  </a:hlinkClick>
                </a:rPr>
                <a:t>国家级非物质文化遗产名录</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。自</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2008</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年起中秋节被列为国家</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9">
                    <a:extLst>
                      <a:ext uri="{A12FA001-AC4F-418D-AE19-62706E023703}">
                        <ahyp:hlinkClr xmlns="" xmlns:ahyp="http://schemas.microsoft.com/office/drawing/2018/hyperlinkcolor" val="tx"/>
                      </a:ext>
                    </a:extLst>
                  </a:hlinkClick>
                </a:rPr>
                <a:t>法定节假日</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endParaRPr lang="en-US" altLang="zh-CN" sz="1400" u="sng"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7" name="文本框 6">
              <a:extLst>
                <a:ext uri="{FF2B5EF4-FFF2-40B4-BE49-F238E27FC236}">
                  <a16:creationId xmlns="" xmlns:a16="http://schemas.microsoft.com/office/drawing/2014/main" id="{FD9C1429-0391-445D-A133-015B9A162E7D}"/>
                </a:ext>
              </a:extLst>
            </p:cNvPr>
            <p:cNvSpPr txBox="1"/>
            <p:nvPr/>
          </p:nvSpPr>
          <p:spPr>
            <a:xfrm>
              <a:off x="6096000" y="4777558"/>
              <a:ext cx="570534" cy="646331"/>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体视界-一纸情书" panose="02000503000000000000" pitchFamily="2" charset="-122"/>
                  <a:ea typeface="字体视界-一纸情书" panose="02000503000000000000" pitchFamily="2" charset="-122"/>
                  <a:cs typeface="+mn-ea"/>
                  <a:sym typeface="字魂36号-正文宋楷" panose="02000000000000000000" pitchFamily="2" charset="-122"/>
                </a:rPr>
                <a:t>叁</a:t>
              </a:r>
            </a:p>
          </p:txBody>
        </p:sp>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11772" y="4599551"/>
              <a:ext cx="1138990" cy="1138990"/>
            </a:xfrm>
            <a:prstGeom prst="rect">
              <a:avLst/>
            </a:prstGeom>
          </p:spPr>
        </p:pic>
      </p:grpSp>
      <p:sp>
        <p:nvSpPr>
          <p:cNvPr id="9" name="文本框 8"/>
          <p:cNvSpPr txBox="1"/>
          <p:nvPr/>
        </p:nvSpPr>
        <p:spPr>
          <a:xfrm>
            <a:off x="1882066" y="648070"/>
            <a:ext cx="2317072" cy="338554"/>
          </a:xfrm>
          <a:prstGeom prst="rect">
            <a:avLst/>
          </a:prstGeom>
          <a:noFill/>
        </p:spPr>
        <p:txBody>
          <a:bodyPr wrap="square" rtlCol="0">
            <a:spAutoFit/>
          </a:bodyPr>
          <a:lstStyle/>
          <a:p>
            <a:r>
              <a:rPr lang="en-US" altLang="zh-CN" sz="1600" dirty="0">
                <a:solidFill>
                  <a:srgbClr val="FFFFFF"/>
                </a:solidFill>
              </a:rPr>
              <a:t>https://www.ypppt.com/</a:t>
            </a:r>
            <a:endParaRPr lang="zh-CN" altLang="en-US" sz="1600" dirty="0">
              <a:solidFill>
                <a:srgbClr val="FFFFFF"/>
              </a:solidFill>
            </a:endParaRPr>
          </a:p>
        </p:txBody>
      </p:sp>
    </p:spTree>
    <p:extLst>
      <p:ext uri="{BB962C8B-B14F-4D97-AF65-F5344CB8AC3E}">
        <p14:creationId xmlns:p14="http://schemas.microsoft.com/office/powerpoint/2010/main" val="2198145120"/>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 xmlns:a16="http://schemas.microsoft.com/office/drawing/2014/main" id="{15EE7219-8E87-4CD1-B081-D6BEEB4DF3D9}"/>
              </a:ext>
            </a:extLst>
          </p:cNvPr>
          <p:cNvSpPr txBox="1"/>
          <p:nvPr/>
        </p:nvSpPr>
        <p:spPr>
          <a:xfrm>
            <a:off x="8069109" y="3570560"/>
            <a:ext cx="1846659" cy="2146044"/>
          </a:xfrm>
          <a:prstGeom prst="rect">
            <a:avLst/>
          </a:prstGeom>
          <a:noFill/>
        </p:spPr>
        <p:txBody>
          <a:bodyPr vert="eaVert" wrap="square" rtlCol="0">
            <a:spAutoFit/>
          </a:bodyPr>
          <a:lstStyle/>
          <a:p>
            <a:pPr>
              <a:lnSpc>
                <a:spcPct val="150000"/>
              </a:lnSpc>
            </a:pP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中秋节与</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3">
                  <a:extLst>
                    <a:ext uri="{A12FA001-AC4F-418D-AE19-62706E023703}">
                      <ahyp:hlinkClr xmlns="" xmlns:ahyp="http://schemas.microsoft.com/office/drawing/2018/hyperlinkcolor" val="tx"/>
                    </a:ext>
                  </a:extLst>
                </a:hlinkClick>
              </a:rPr>
              <a:t>春节</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4">
                  <a:extLst>
                    <a:ext uri="{A12FA001-AC4F-418D-AE19-62706E023703}">
                      <ahyp:hlinkClr xmlns="" xmlns:ahyp="http://schemas.microsoft.com/office/drawing/2018/hyperlinkcolor" val="tx"/>
                    </a:ext>
                  </a:extLst>
                </a:hlinkClick>
              </a:rPr>
              <a:t>清明节</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5">
                  <a:extLst>
                    <a:ext uri="{A12FA001-AC4F-418D-AE19-62706E023703}">
                      <ahyp:hlinkClr xmlns="" xmlns:ahyp="http://schemas.microsoft.com/office/drawing/2018/hyperlinkcolor" val="tx"/>
                    </a:ext>
                  </a:extLst>
                </a:hlinkClick>
              </a:rPr>
              <a:t>端午节</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并称为中国四大传统节日。</a:t>
            </a:r>
            <a:endParaRPr lang="en-US" altLang="zh-CN" u="sng"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20" name="文本框 19">
            <a:extLst>
              <a:ext uri="{FF2B5EF4-FFF2-40B4-BE49-F238E27FC236}">
                <a16:creationId xmlns="" xmlns:a16="http://schemas.microsoft.com/office/drawing/2014/main" id="{48271AE9-D1EE-4909-ABD1-CE74BCC31E9C}"/>
              </a:ext>
            </a:extLst>
          </p:cNvPr>
          <p:cNvSpPr txBox="1"/>
          <p:nvPr/>
        </p:nvSpPr>
        <p:spPr>
          <a:xfrm>
            <a:off x="1659271" y="3570560"/>
            <a:ext cx="2262158" cy="2146044"/>
          </a:xfrm>
          <a:prstGeom prst="rect">
            <a:avLst/>
          </a:prstGeom>
          <a:noFill/>
        </p:spPr>
        <p:txBody>
          <a:bodyPr vert="eaVert" wrap="square" rtlCol="0">
            <a:spAutoFit/>
          </a:bodyPr>
          <a:lstStyle/>
          <a:p>
            <a:pPr>
              <a:lnSpc>
                <a:spcPct val="150000"/>
              </a:lnSpc>
            </a:pP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受中华文化的影响，中秋节也是东亚和东南亚一些国家尤其是当地的华人华侨的传统节日。</a:t>
            </a:r>
            <a:endParaRPr lang="en-US" altLang="zh-CN" u="sng"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nvGrpSpPr>
          <p:cNvPr id="6" name="组合 5"/>
          <p:cNvGrpSpPr/>
          <p:nvPr/>
        </p:nvGrpSpPr>
        <p:grpSpPr>
          <a:xfrm>
            <a:off x="1708042" y="1547369"/>
            <a:ext cx="2010879" cy="2108422"/>
            <a:chOff x="1708042" y="1547369"/>
            <a:chExt cx="2010879" cy="2108422"/>
          </a:xfrm>
        </p:grpSpPr>
        <p:sp>
          <p:nvSpPr>
            <p:cNvPr id="22" name="文本框 21">
              <a:extLst>
                <a:ext uri="{FF2B5EF4-FFF2-40B4-BE49-F238E27FC236}">
                  <a16:creationId xmlns="" xmlns:a16="http://schemas.microsoft.com/office/drawing/2014/main" id="{8D10F4CE-81C5-4AB1-93A2-C3E70BF78BFC}"/>
                </a:ext>
              </a:extLst>
            </p:cNvPr>
            <p:cNvSpPr txBox="1"/>
            <p:nvPr/>
          </p:nvSpPr>
          <p:spPr>
            <a:xfrm>
              <a:off x="2456957" y="2263293"/>
              <a:ext cx="570534" cy="646331"/>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chemeClr val="tx1">
                      <a:lumMod val="90000"/>
                      <a:lumOff val="10000"/>
                    </a:schemeClr>
                  </a:solidFill>
                  <a:effectLst/>
                  <a:uLnTx/>
                  <a:uFillTx/>
                  <a:latin typeface="字体视界-一纸情书" panose="02000503000000000000" pitchFamily="2" charset="-122"/>
                  <a:ea typeface="字体视界-一纸情书" panose="02000503000000000000" pitchFamily="2" charset="-122"/>
                  <a:cs typeface="+mn-ea"/>
                  <a:sym typeface="字魂36号-正文宋楷" panose="02000000000000000000" pitchFamily="2" charset="-122"/>
                </a:rPr>
                <a:t>贰</a:t>
              </a:r>
            </a:p>
          </p:txBody>
        </p:sp>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3497900">
              <a:off x="1659271" y="1596140"/>
              <a:ext cx="2108422" cy="2010879"/>
            </a:xfrm>
            <a:prstGeom prst="rect">
              <a:avLst/>
            </a:prstGeom>
          </p:spPr>
        </p:pic>
      </p:grpSp>
      <p:grpSp>
        <p:nvGrpSpPr>
          <p:cNvPr id="7" name="组合 6"/>
          <p:cNvGrpSpPr/>
          <p:nvPr/>
        </p:nvGrpSpPr>
        <p:grpSpPr>
          <a:xfrm>
            <a:off x="7986999" y="1547369"/>
            <a:ext cx="2010879" cy="2108422"/>
            <a:chOff x="7986999" y="1547369"/>
            <a:chExt cx="2010879" cy="2108422"/>
          </a:xfrm>
        </p:grpSpPr>
        <p:sp>
          <p:nvSpPr>
            <p:cNvPr id="16" name="文本框 15">
              <a:extLst>
                <a:ext uri="{FF2B5EF4-FFF2-40B4-BE49-F238E27FC236}">
                  <a16:creationId xmlns="" xmlns:a16="http://schemas.microsoft.com/office/drawing/2014/main" id="{6FB93669-7B6E-4EE7-9684-60A869090EB2}"/>
                </a:ext>
              </a:extLst>
            </p:cNvPr>
            <p:cNvSpPr txBox="1"/>
            <p:nvPr/>
          </p:nvSpPr>
          <p:spPr>
            <a:xfrm>
              <a:off x="8814460" y="2263293"/>
              <a:ext cx="570534" cy="646331"/>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chemeClr val="tx1">
                      <a:lumMod val="90000"/>
                      <a:lumOff val="10000"/>
                    </a:schemeClr>
                  </a:solidFill>
                  <a:effectLst/>
                  <a:uLnTx/>
                  <a:uFillTx/>
                  <a:latin typeface="字体视界-一纸情书" panose="02000503000000000000" pitchFamily="2" charset="-122"/>
                  <a:ea typeface="字体视界-一纸情书" panose="02000503000000000000" pitchFamily="2" charset="-122"/>
                  <a:cs typeface="+mn-ea"/>
                  <a:sym typeface="字魂36号-正文宋楷" panose="02000000000000000000" pitchFamily="2" charset="-122"/>
                </a:rPr>
                <a:t>壹</a:t>
              </a:r>
            </a:p>
          </p:txBody>
        </p:sp>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3497900">
              <a:off x="7938228" y="1596140"/>
              <a:ext cx="2108422" cy="2010879"/>
            </a:xfrm>
            <a:prstGeom prst="rect">
              <a:avLst/>
            </a:prstGeom>
          </p:spPr>
        </p:pic>
      </p:grpSp>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58916" y="1842436"/>
            <a:ext cx="3874168" cy="3874168"/>
          </a:xfrm>
          <a:prstGeom prst="rect">
            <a:avLst/>
          </a:prstGeom>
        </p:spPr>
      </p:pic>
    </p:spTree>
    <p:extLst>
      <p:ext uri="{BB962C8B-B14F-4D97-AF65-F5344CB8AC3E}">
        <p14:creationId xmlns:p14="http://schemas.microsoft.com/office/powerpoint/2010/main" val="11760468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8A46AFD9-6426-4B5D-99EA-2D35D8E1AE50}"/>
              </a:ext>
            </a:extLst>
          </p:cNvPr>
          <p:cNvSpPr/>
          <p:nvPr/>
        </p:nvSpPr>
        <p:spPr>
          <a:xfrm>
            <a:off x="10158590" y="1805940"/>
            <a:ext cx="580390" cy="2557513"/>
          </a:xfrm>
          <a:prstGeom prst="rect">
            <a:avLst/>
          </a:prstGeom>
          <a:solidFill>
            <a:srgbClr val="B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7" name="矩形 6">
            <a:extLst>
              <a:ext uri="{FF2B5EF4-FFF2-40B4-BE49-F238E27FC236}">
                <a16:creationId xmlns="" xmlns:a16="http://schemas.microsoft.com/office/drawing/2014/main" id="{A361E328-4827-4D9A-ABEA-2641C050DEA2}"/>
              </a:ext>
            </a:extLst>
          </p:cNvPr>
          <p:cNvSpPr/>
          <p:nvPr/>
        </p:nvSpPr>
        <p:spPr>
          <a:xfrm>
            <a:off x="7147442" y="1805940"/>
            <a:ext cx="580390" cy="2557513"/>
          </a:xfrm>
          <a:prstGeom prst="rect">
            <a:avLst/>
          </a:prstGeom>
          <a:solidFill>
            <a:srgbClr val="B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8" name="文本框 7">
            <a:extLst>
              <a:ext uri="{FF2B5EF4-FFF2-40B4-BE49-F238E27FC236}">
                <a16:creationId xmlns="" xmlns:a16="http://schemas.microsoft.com/office/drawing/2014/main" id="{3C123FB8-4432-4510-87C4-D2AE7886C52A}"/>
              </a:ext>
            </a:extLst>
          </p:cNvPr>
          <p:cNvSpPr txBox="1"/>
          <p:nvPr/>
        </p:nvSpPr>
        <p:spPr>
          <a:xfrm>
            <a:off x="7127519" y="1912620"/>
            <a:ext cx="553998" cy="3291840"/>
          </a:xfrm>
          <a:prstGeom prst="rect">
            <a:avLst/>
          </a:prstGeom>
          <a:noFill/>
        </p:spPr>
        <p:txBody>
          <a:bodyPr vert="eaVert" wrap="square" rtlCol="0">
            <a:spAutoFit/>
          </a:bodyPr>
          <a:lstStyle/>
          <a:p>
            <a:r>
              <a:rPr lang="zh-CN" altLang="en-US" sz="2400"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中秋节节日简介</a:t>
            </a:r>
          </a:p>
        </p:txBody>
      </p:sp>
      <p:sp>
        <p:nvSpPr>
          <p:cNvPr id="9" name="文本框 8">
            <a:extLst>
              <a:ext uri="{FF2B5EF4-FFF2-40B4-BE49-F238E27FC236}">
                <a16:creationId xmlns="" xmlns:a16="http://schemas.microsoft.com/office/drawing/2014/main" id="{54142995-F910-477C-B5DC-79654F8D156F}"/>
              </a:ext>
            </a:extLst>
          </p:cNvPr>
          <p:cNvSpPr txBox="1"/>
          <p:nvPr/>
        </p:nvSpPr>
        <p:spPr>
          <a:xfrm>
            <a:off x="10138669" y="1912620"/>
            <a:ext cx="553998" cy="3291840"/>
          </a:xfrm>
          <a:prstGeom prst="rect">
            <a:avLst/>
          </a:prstGeom>
          <a:noFill/>
        </p:spPr>
        <p:txBody>
          <a:bodyPr vert="eaVert" wrap="square" rtlCol="0">
            <a:spAutoFit/>
          </a:bodyPr>
          <a:lstStyle/>
          <a:p>
            <a:r>
              <a:rPr lang="zh-CN" altLang="en-US" sz="2400"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中秋节节日简介</a:t>
            </a:r>
          </a:p>
        </p:txBody>
      </p:sp>
      <p:sp>
        <p:nvSpPr>
          <p:cNvPr id="10" name="文本框 9">
            <a:extLst>
              <a:ext uri="{FF2B5EF4-FFF2-40B4-BE49-F238E27FC236}">
                <a16:creationId xmlns="" xmlns:a16="http://schemas.microsoft.com/office/drawing/2014/main" id="{16F09FFD-AD26-4B4E-BA3D-9DF40B5FAE42}"/>
              </a:ext>
            </a:extLst>
          </p:cNvPr>
          <p:cNvSpPr txBox="1"/>
          <p:nvPr/>
        </p:nvSpPr>
        <p:spPr>
          <a:xfrm>
            <a:off x="4968162" y="1912620"/>
            <a:ext cx="2031325" cy="3657600"/>
          </a:xfrm>
          <a:prstGeom prst="rect">
            <a:avLst/>
          </a:prstGeom>
          <a:noFill/>
        </p:spPr>
        <p:txBody>
          <a:bodyPr vert="eaVert" wrap="square" rtlCol="0">
            <a:spAutoFit/>
          </a:bodyPr>
          <a:lstStyle/>
          <a:p>
            <a:pPr>
              <a:lnSpc>
                <a:spcPct val="150000"/>
              </a:lnSpc>
            </a:pPr>
            <a:r>
              <a:rPr lang="zh-CN" altLang="en-US"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中秋节源自天象崇拜，由上古时代秋夕祭月演变而来。最初</a:t>
            </a:r>
            <a:r>
              <a:rPr lang="en-US" altLang="zh-CN"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祭月节</a:t>
            </a:r>
            <a:r>
              <a:rPr lang="en-US" altLang="zh-CN"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的节期是在干支历二十四节气</a:t>
            </a:r>
            <a:r>
              <a:rPr lang="en-US" altLang="zh-CN"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3">
                  <a:extLst>
                    <a:ext uri="{A12FA001-AC4F-418D-AE19-62706E023703}">
                      <ahyp:hlinkClr xmlns="" xmlns:ahyp="http://schemas.microsoft.com/office/drawing/2018/hyperlinkcolor" val="tx"/>
                    </a:ext>
                  </a:extLst>
                </a:hlinkClick>
              </a:rPr>
              <a:t>秋分</a:t>
            </a:r>
            <a:r>
              <a:rPr lang="en-US" altLang="zh-CN"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这天，后来才调至夏历</a:t>
            </a:r>
            <a:r>
              <a:rPr lang="en-US" altLang="zh-CN"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农历</a:t>
            </a:r>
            <a:r>
              <a:rPr lang="en-US" altLang="zh-CN"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八月十五日，也有些地方将中秋节定在夏历八月十六日。</a:t>
            </a:r>
            <a:endParaRPr lang="zh-CN" altLang="en-US" sz="1600"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4">
                <a:extLst>
                  <a:ext uri="{A12FA001-AC4F-418D-AE19-62706E023703}">
                    <ahyp:hlinkClr xmlns="" xmlns:ahyp="http://schemas.microsoft.com/office/drawing/2018/hyperlinkcolor" val="tx"/>
                  </a:ext>
                </a:extLst>
              </a:hlinkClick>
            </a:endParaRPr>
          </a:p>
        </p:txBody>
      </p:sp>
      <p:sp>
        <p:nvSpPr>
          <p:cNvPr id="11" name="文本框 10">
            <a:extLst>
              <a:ext uri="{FF2B5EF4-FFF2-40B4-BE49-F238E27FC236}">
                <a16:creationId xmlns="" xmlns:a16="http://schemas.microsoft.com/office/drawing/2014/main" id="{69E19408-211B-41B9-8519-47165E494468}"/>
              </a:ext>
            </a:extLst>
          </p:cNvPr>
          <p:cNvSpPr txBox="1"/>
          <p:nvPr/>
        </p:nvSpPr>
        <p:spPr>
          <a:xfrm>
            <a:off x="8157626" y="1912620"/>
            <a:ext cx="1846659" cy="3657600"/>
          </a:xfrm>
          <a:prstGeom prst="rect">
            <a:avLst/>
          </a:prstGeom>
          <a:noFill/>
        </p:spPr>
        <p:txBody>
          <a:bodyPr vert="eaVert" wrap="square" rtlCol="0">
            <a:spAutoFit/>
          </a:bodyPr>
          <a:lstStyle/>
          <a:p>
            <a:pPr>
              <a:lnSpc>
                <a:spcPct val="150000"/>
              </a:lnSpc>
            </a:pP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中秋节，又称祭月节、月光诞、月夕、秋节、仲秋节、拜月节、月娘节、月亮节、团圆节等，是中国民间的传统节日。</a:t>
            </a:r>
            <a:endParaRPr lang="zh-CN" altLang="en-US"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5">
                <a:extLst>
                  <a:ext uri="{A12FA001-AC4F-418D-AE19-62706E023703}">
                    <ahyp:hlinkClr xmlns="" xmlns:ahyp="http://schemas.microsoft.com/office/drawing/2018/hyperlinkcolor" val="tx"/>
                  </a:ext>
                </a:extLst>
              </a:hlinkClick>
            </a:endParaRPr>
          </a:p>
        </p:txBody>
      </p:sp>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7640" y="1090863"/>
            <a:ext cx="5767137" cy="5767137"/>
          </a:xfrm>
          <a:prstGeom prst="rect">
            <a:avLst/>
          </a:prstGeom>
        </p:spPr>
      </p:pic>
    </p:spTree>
    <p:extLst>
      <p:ext uri="{BB962C8B-B14F-4D97-AF65-F5344CB8AC3E}">
        <p14:creationId xmlns:p14="http://schemas.microsoft.com/office/powerpoint/2010/main" val="27396679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7A28B69A-D029-463E-AC1B-C6A27FBB612B}"/>
              </a:ext>
            </a:extLst>
          </p:cNvPr>
          <p:cNvSpPr txBox="1"/>
          <p:nvPr/>
        </p:nvSpPr>
        <p:spPr>
          <a:xfrm>
            <a:off x="959142" y="1851585"/>
            <a:ext cx="6001643" cy="3816350"/>
          </a:xfrm>
          <a:prstGeom prst="rect">
            <a:avLst/>
          </a:prstGeom>
          <a:noFill/>
        </p:spPr>
        <p:txBody>
          <a:bodyPr vert="eaVert" wrap="square" rtlCol="0">
            <a:spAutoFit/>
          </a:bodyPr>
          <a:lstStyle/>
          <a:p>
            <a:pPr>
              <a:lnSpc>
                <a:spcPct val="150000"/>
              </a:lnSpc>
            </a:pP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中秋节自古便有祭月、赏月、吃月饼、玩花灯、赏桂花、饮桂花酒等民俗，流传至今，经久不息。</a:t>
            </a:r>
            <a:endParaRPr lang="en-US" altLang="zh-CN"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a:p>
            <a:pPr>
              <a:lnSpc>
                <a:spcPct val="150000"/>
              </a:lnSpc>
            </a:pPr>
            <a:endParaRPr lang="en-US" altLang="zh-CN" u="sng"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中秋节起源于上古时代，普及于汉代，定型于唐朝初年，盛行于宋朝以后。中秋节是秋季时令习俗的综合，其所包含的节俗因素，大都有着古老的渊源。</a:t>
            </a:r>
            <a:endPar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a:p>
            <a:pPr>
              <a:lnSpc>
                <a:spcPct val="150000"/>
              </a:lnSpc>
            </a:pPr>
            <a:endPar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 中秋节以月之圆兆人之团圆，为寄托思念故乡，思念亲人之情，祈盼丰收、幸福，成为丰富多彩、弥足珍贵的文化遗产。</a:t>
            </a:r>
            <a:endParaRPr lang="en-US" altLang="zh-CN" u="sng"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0785" y="2566737"/>
            <a:ext cx="4062438" cy="2924735"/>
          </a:xfrm>
          <a:prstGeom prst="rect">
            <a:avLst/>
          </a:prstGeom>
        </p:spPr>
      </p:pic>
    </p:spTree>
    <p:extLst>
      <p:ext uri="{BB962C8B-B14F-4D97-AF65-F5344CB8AC3E}">
        <p14:creationId xmlns:p14="http://schemas.microsoft.com/office/powerpoint/2010/main" val="1483124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cstate="print">
            <a:extLst>
              <a:ext uri="{BEBA8EAE-BF5A-486C-A8C5-ECC9F3942E4B}">
                <a14:imgProps xmlns:a14="http://schemas.microsoft.com/office/drawing/2010/main">
                  <a14:imgLayer>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749092" y="451262"/>
            <a:ext cx="2495761" cy="2495761"/>
          </a:xfrm>
          <a:prstGeom prst="rect">
            <a:avLst/>
          </a:prstGeom>
        </p:spPr>
      </p:pic>
      <p:sp>
        <p:nvSpPr>
          <p:cNvPr id="20" name="文本框 19">
            <a:extLst>
              <a:ext uri="{FF2B5EF4-FFF2-40B4-BE49-F238E27FC236}">
                <a16:creationId xmlns="" xmlns:a16="http://schemas.microsoft.com/office/drawing/2014/main" id="{E2BCF649-92D1-4D11-8E9E-AE0325071558}"/>
              </a:ext>
            </a:extLst>
          </p:cNvPr>
          <p:cNvSpPr txBox="1"/>
          <p:nvPr/>
        </p:nvSpPr>
        <p:spPr>
          <a:xfrm flipH="1">
            <a:off x="4323736" y="2947023"/>
            <a:ext cx="3571063" cy="769441"/>
          </a:xfrm>
          <a:prstGeom prst="rect">
            <a:avLst/>
          </a:prstGeom>
          <a:noFill/>
          <a:ln>
            <a:noFill/>
          </a:ln>
        </p:spPr>
        <p:txBody>
          <a:bodyPr wrap="square" rtlCol="0">
            <a:spAutoFit/>
          </a:bodyPr>
          <a:lstStyle/>
          <a:p>
            <a:pPr algn="ctr"/>
            <a:r>
              <a:rPr lang="zh-CN" altLang="en-US" sz="44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历史发展</a:t>
            </a:r>
          </a:p>
        </p:txBody>
      </p:sp>
      <p:sp>
        <p:nvSpPr>
          <p:cNvPr id="21" name="文本框 20">
            <a:extLst>
              <a:ext uri="{FF2B5EF4-FFF2-40B4-BE49-F238E27FC236}">
                <a16:creationId xmlns="" xmlns:a16="http://schemas.microsoft.com/office/drawing/2014/main" id="{E6BE0679-944A-4314-B212-A8B196821B58}"/>
              </a:ext>
            </a:extLst>
          </p:cNvPr>
          <p:cNvSpPr txBox="1"/>
          <p:nvPr/>
        </p:nvSpPr>
        <p:spPr>
          <a:xfrm>
            <a:off x="5307237" y="812970"/>
            <a:ext cx="2118311" cy="1569660"/>
          </a:xfrm>
          <a:prstGeom prst="rect">
            <a:avLst/>
          </a:prstGeom>
          <a:noFill/>
        </p:spPr>
        <p:txBody>
          <a:bodyPr wrap="square" rtlCol="0">
            <a:spAutoFit/>
          </a:bodyPr>
          <a:lstStyle/>
          <a:p>
            <a:r>
              <a:rPr lang="zh-CN" altLang="en-US" sz="96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贰</a:t>
            </a:r>
          </a:p>
        </p:txBody>
      </p:sp>
      <p:sp>
        <p:nvSpPr>
          <p:cNvPr id="22" name="文本框 21">
            <a:extLst>
              <a:ext uri="{FF2B5EF4-FFF2-40B4-BE49-F238E27FC236}">
                <a16:creationId xmlns="" xmlns:a16="http://schemas.microsoft.com/office/drawing/2014/main" id="{E9E38808-C789-45F2-BFD1-BD2B5C9942AC}"/>
              </a:ext>
            </a:extLst>
          </p:cNvPr>
          <p:cNvSpPr txBox="1"/>
          <p:nvPr/>
        </p:nvSpPr>
        <p:spPr>
          <a:xfrm>
            <a:off x="3576707" y="3824780"/>
            <a:ext cx="4840533" cy="1011367"/>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2">
                    <a:lumMod val="10000"/>
                  </a:schemeClr>
                </a:solidFill>
                <a:latin typeface="字体视界-一纸情书" panose="02000503000000000000" pitchFamily="2" charset="-122"/>
                <a:ea typeface="字体视界-一纸情书" panose="02000503000000000000" pitchFamily="2" charset="-122"/>
                <a:cs typeface="Arial Unicode MS" panose="020B0604020202020204" pitchFamily="34" charset="-122"/>
                <a:sym typeface="字魂36号-正文宋楷" panose="02000000000000000000" pitchFamily="2" charset="-122"/>
              </a:rPr>
              <a:t>中秋节，又称祭月节、月光诞、月夕、秋节、仲秋节、拜月节、月娘节、月亮节、团圆节等，是中国民间的传统节日。中秋节源自天象崇拜，由上古时代秋夕祭月演变而来。</a:t>
            </a:r>
            <a:endParaRPr lang="zh-CN" altLang="en-US" sz="1400"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66461" y="1353752"/>
            <a:ext cx="5504248" cy="5504248"/>
          </a:xfrm>
          <a:prstGeom prst="rect">
            <a:avLst/>
          </a:prstGeom>
        </p:spPr>
      </p:pic>
    </p:spTree>
    <p:extLst>
      <p:ext uri="{BB962C8B-B14F-4D97-AF65-F5344CB8AC3E}">
        <p14:creationId xmlns:p14="http://schemas.microsoft.com/office/powerpoint/2010/main" val="260080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6397" y="1927609"/>
            <a:ext cx="3731524" cy="3721769"/>
          </a:xfrm>
          <a:prstGeom prst="rect">
            <a:avLst/>
          </a:prstGeom>
        </p:spPr>
      </p:pic>
      <p:sp>
        <p:nvSpPr>
          <p:cNvPr id="5" name="文本框 4">
            <a:extLst>
              <a:ext uri="{FF2B5EF4-FFF2-40B4-BE49-F238E27FC236}">
                <a16:creationId xmlns="" xmlns:a16="http://schemas.microsoft.com/office/drawing/2014/main" id="{30D87ED8-4010-4081-A43F-1BA72E109E38}"/>
              </a:ext>
            </a:extLst>
          </p:cNvPr>
          <p:cNvSpPr txBox="1"/>
          <p:nvPr/>
        </p:nvSpPr>
        <p:spPr>
          <a:xfrm>
            <a:off x="7502037" y="2182980"/>
            <a:ext cx="1431161" cy="3175084"/>
          </a:xfrm>
          <a:prstGeom prst="rect">
            <a:avLst/>
          </a:prstGeom>
          <a:noFill/>
          <a:ln>
            <a:noFill/>
          </a:ln>
        </p:spPr>
        <p:txBody>
          <a:bodyPr vert="eaVert"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中秋节是上古天象崇拜</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敬月习俗的遗痕。在二十四节气</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秋分</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时节，是古老的</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祭月节</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endParaRPr lang="en-US" altLang="zh-CN" sz="1100" u="sng"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14" name="文本框 13">
            <a:extLst>
              <a:ext uri="{FF2B5EF4-FFF2-40B4-BE49-F238E27FC236}">
                <a16:creationId xmlns="" xmlns:a16="http://schemas.microsoft.com/office/drawing/2014/main" id="{044FBEE1-010F-4E79-87EA-8B8148C107F2}"/>
              </a:ext>
            </a:extLst>
          </p:cNvPr>
          <p:cNvSpPr txBox="1"/>
          <p:nvPr/>
        </p:nvSpPr>
        <p:spPr>
          <a:xfrm>
            <a:off x="9002695" y="2609699"/>
            <a:ext cx="830997" cy="1517433"/>
          </a:xfrm>
          <a:prstGeom prst="rect">
            <a:avLst/>
          </a:prstGeom>
          <a:noFill/>
          <a:ln>
            <a:noFill/>
          </a:ln>
        </p:spPr>
        <p:txBody>
          <a:bodyPr vert="eaVert" wrap="square" rtlCol="0">
            <a:spAutoFit/>
          </a:bodyPr>
          <a:lstStyle/>
          <a:p>
            <a:pPr>
              <a:lnSpc>
                <a:spcPct val="150000"/>
              </a:lnSpc>
            </a:pPr>
            <a:r>
              <a:rPr lang="zh-CN" altLang="en-US" sz="2800" dirty="0">
                <a:solidFill>
                  <a:srgbClr val="C00000"/>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节日起源</a:t>
            </a:r>
            <a:endParaRPr lang="en-US" altLang="zh-CN" sz="2800" dirty="0">
              <a:solidFill>
                <a:srgbClr val="C00000"/>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1348" y="-395518"/>
            <a:ext cx="7484475" cy="7649036"/>
          </a:xfrm>
          <a:prstGeom prst="rect">
            <a:avLst/>
          </a:prstGeom>
        </p:spPr>
      </p:pic>
    </p:spTree>
    <p:extLst>
      <p:ext uri="{BB962C8B-B14F-4D97-AF65-F5344CB8AC3E}">
        <p14:creationId xmlns:p14="http://schemas.microsoft.com/office/powerpoint/2010/main" val="1269893833"/>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20">
      <a:dk1>
        <a:sysClr val="windowText" lastClr="000000"/>
      </a:dk1>
      <a:lt1>
        <a:sysClr val="window" lastClr="FFFFFF"/>
      </a:lt1>
      <a:dk2>
        <a:srgbClr val="44546A"/>
      </a:dk2>
      <a:lt2>
        <a:srgbClr val="E7E6E6"/>
      </a:lt2>
      <a:accent1>
        <a:srgbClr val="FFC000"/>
      </a:accent1>
      <a:accent2>
        <a:srgbClr val="ED7D31"/>
      </a:accent2>
      <a:accent3>
        <a:srgbClr val="A5A5A5"/>
      </a:accent3>
      <a:accent4>
        <a:srgbClr val="FFC000"/>
      </a:accent4>
      <a:accent5>
        <a:srgbClr val="000000"/>
      </a:accent5>
      <a:accent6>
        <a:srgbClr val="70AD47"/>
      </a:accent6>
      <a:hlink>
        <a:srgbClr val="000000"/>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TotalTime>
  <Words>1820</Words>
  <Application>Microsoft Office PowerPoint</Application>
  <PresentationFormat>宽屏</PresentationFormat>
  <Paragraphs>100</Paragraphs>
  <Slides>24</Slides>
  <Notes>19</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24</vt:i4>
      </vt:variant>
    </vt:vector>
  </HeadingPairs>
  <TitlesOfParts>
    <vt:vector size="38" baseType="lpstr">
      <vt:lpstr>Arial Unicode MS</vt:lpstr>
      <vt:lpstr>Meiryo</vt:lpstr>
      <vt:lpstr>等线</vt:lpstr>
      <vt:lpstr>等线 Light</vt:lpstr>
      <vt:lpstr>宋体</vt:lpstr>
      <vt:lpstr>宋体</vt:lpstr>
      <vt:lpstr>微软雅黑</vt:lpstr>
      <vt:lpstr>字魂36号-正文宋楷</vt:lpstr>
      <vt:lpstr>字体视界-一纸情书</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subject>https://www.ypppt.com/</dc:subject>
  <dc:creator/>
  <cp:lastModifiedBy>kan</cp:lastModifiedBy>
  <cp:revision>35</cp:revision>
  <dcterms:created xsi:type="dcterms:W3CDTF">2020-08-22T00:41:52Z</dcterms:created>
  <dcterms:modified xsi:type="dcterms:W3CDTF">2021-09-14T18:37:25Z</dcterms:modified>
</cp:coreProperties>
</file>