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40"/>
  </p:notesMasterIdLst>
  <p:sldIdLst>
    <p:sldId id="405" r:id="rId3"/>
    <p:sldId id="277" r:id="rId4"/>
    <p:sldId id="291" r:id="rId5"/>
    <p:sldId id="342" r:id="rId6"/>
    <p:sldId id="286" r:id="rId7"/>
    <p:sldId id="382" r:id="rId8"/>
    <p:sldId id="407" r:id="rId9"/>
    <p:sldId id="344" r:id="rId10"/>
    <p:sldId id="345" r:id="rId11"/>
    <p:sldId id="354" r:id="rId12"/>
    <p:sldId id="384" r:id="rId13"/>
    <p:sldId id="356" r:id="rId14"/>
    <p:sldId id="349" r:id="rId15"/>
    <p:sldId id="387" r:id="rId16"/>
    <p:sldId id="408" r:id="rId17"/>
    <p:sldId id="362" r:id="rId18"/>
    <p:sldId id="389" r:id="rId19"/>
    <p:sldId id="390" r:id="rId20"/>
    <p:sldId id="409" r:id="rId21"/>
    <p:sldId id="373" r:id="rId22"/>
    <p:sldId id="386" r:id="rId23"/>
    <p:sldId id="352" r:id="rId24"/>
    <p:sldId id="392" r:id="rId25"/>
    <p:sldId id="393" r:id="rId26"/>
    <p:sldId id="353" r:id="rId27"/>
    <p:sldId id="358" r:id="rId28"/>
    <p:sldId id="394" r:id="rId29"/>
    <p:sldId id="395" r:id="rId30"/>
    <p:sldId id="410" r:id="rId31"/>
    <p:sldId id="360" r:id="rId32"/>
    <p:sldId id="379" r:id="rId33"/>
    <p:sldId id="397" r:id="rId34"/>
    <p:sldId id="368" r:id="rId35"/>
    <p:sldId id="381" r:id="rId36"/>
    <p:sldId id="380" r:id="rId37"/>
    <p:sldId id="411" r:id="rId38"/>
    <p:sldId id="412"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5EE"/>
    <a:srgbClr val="89BCFF"/>
    <a:srgbClr val="0088CB"/>
    <a:srgbClr val="0051BC"/>
    <a:srgbClr val="FFC715"/>
    <a:srgbClr val="0065EF"/>
    <a:srgbClr val="82C4B1"/>
    <a:srgbClr val="4FA88E"/>
    <a:srgbClr val="FFDC6D"/>
    <a:srgbClr val="FFCD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6" autoAdjust="0"/>
    <p:restoredTop sz="96314" autoAdjust="0"/>
  </p:normalViewPr>
  <p:slideViewPr>
    <p:cSldViewPr>
      <p:cViewPr varScale="1">
        <p:scale>
          <a:sx n="106" d="100"/>
          <a:sy n="106" d="100"/>
        </p:scale>
        <p:origin x="816" y="11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C62589-DE84-4580-8A6A-67E6DB7E029F}" type="datetimeFigureOut">
              <a:rPr lang="zh-CN" altLang="en-US" smtClean="0"/>
              <a:t>2020/8/16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5085B9-245C-4941-AB4C-68E719339F91}" type="slidenum">
              <a:rPr lang="zh-CN" altLang="en-US" smtClean="0"/>
              <a:t>‹#›</a:t>
            </a:fld>
            <a:endParaRPr lang="zh-CN" altLang="en-US"/>
          </a:p>
        </p:txBody>
      </p:sp>
    </p:spTree>
    <p:extLst>
      <p:ext uri="{BB962C8B-B14F-4D97-AF65-F5344CB8AC3E}">
        <p14:creationId xmlns:p14="http://schemas.microsoft.com/office/powerpoint/2010/main" val="1597642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B5085B9-245C-4941-AB4C-68E719339F91}" type="slidenum">
              <a:rPr lang="zh-CN" altLang="en-US" smtClean="0"/>
              <a:t>1</a:t>
            </a:fld>
            <a:endParaRPr lang="zh-CN" altLang="en-US"/>
          </a:p>
        </p:txBody>
      </p:sp>
    </p:spTree>
    <p:extLst>
      <p:ext uri="{BB962C8B-B14F-4D97-AF65-F5344CB8AC3E}">
        <p14:creationId xmlns:p14="http://schemas.microsoft.com/office/powerpoint/2010/main" val="25131026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10</a:t>
            </a:fld>
            <a:endParaRPr lang="zh-CN" altLang="en-US"/>
          </a:p>
        </p:txBody>
      </p:sp>
    </p:spTree>
    <p:extLst>
      <p:ext uri="{BB962C8B-B14F-4D97-AF65-F5344CB8AC3E}">
        <p14:creationId xmlns:p14="http://schemas.microsoft.com/office/powerpoint/2010/main" val="3757288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11</a:t>
            </a:fld>
            <a:endParaRPr lang="zh-CN" altLang="en-US"/>
          </a:p>
        </p:txBody>
      </p:sp>
    </p:spTree>
    <p:extLst>
      <p:ext uri="{BB962C8B-B14F-4D97-AF65-F5344CB8AC3E}">
        <p14:creationId xmlns:p14="http://schemas.microsoft.com/office/powerpoint/2010/main" val="2907980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12</a:t>
            </a:fld>
            <a:endParaRPr lang="zh-CN" altLang="en-US"/>
          </a:p>
        </p:txBody>
      </p:sp>
    </p:spTree>
    <p:extLst>
      <p:ext uri="{BB962C8B-B14F-4D97-AF65-F5344CB8AC3E}">
        <p14:creationId xmlns:p14="http://schemas.microsoft.com/office/powerpoint/2010/main" val="3070897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13</a:t>
            </a:fld>
            <a:endParaRPr lang="zh-CN" altLang="en-US"/>
          </a:p>
        </p:txBody>
      </p:sp>
    </p:spTree>
    <p:extLst>
      <p:ext uri="{BB962C8B-B14F-4D97-AF65-F5344CB8AC3E}">
        <p14:creationId xmlns:p14="http://schemas.microsoft.com/office/powerpoint/2010/main" val="2190189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14</a:t>
            </a:fld>
            <a:endParaRPr lang="zh-CN" altLang="en-US"/>
          </a:p>
        </p:txBody>
      </p:sp>
    </p:spTree>
    <p:extLst>
      <p:ext uri="{BB962C8B-B14F-4D97-AF65-F5344CB8AC3E}">
        <p14:creationId xmlns:p14="http://schemas.microsoft.com/office/powerpoint/2010/main" val="14610817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15</a:t>
            </a:fld>
            <a:endParaRPr lang="zh-CN" altLang="en-US"/>
          </a:p>
        </p:txBody>
      </p:sp>
    </p:spTree>
    <p:extLst>
      <p:ext uri="{BB962C8B-B14F-4D97-AF65-F5344CB8AC3E}">
        <p14:creationId xmlns:p14="http://schemas.microsoft.com/office/powerpoint/2010/main" val="11204651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16</a:t>
            </a:fld>
            <a:endParaRPr lang="zh-CN" altLang="en-US"/>
          </a:p>
        </p:txBody>
      </p:sp>
    </p:spTree>
    <p:extLst>
      <p:ext uri="{BB962C8B-B14F-4D97-AF65-F5344CB8AC3E}">
        <p14:creationId xmlns:p14="http://schemas.microsoft.com/office/powerpoint/2010/main" val="4294256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17</a:t>
            </a:fld>
            <a:endParaRPr lang="zh-CN" altLang="en-US"/>
          </a:p>
        </p:txBody>
      </p:sp>
    </p:spTree>
    <p:extLst>
      <p:ext uri="{BB962C8B-B14F-4D97-AF65-F5344CB8AC3E}">
        <p14:creationId xmlns:p14="http://schemas.microsoft.com/office/powerpoint/2010/main" val="1104218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18</a:t>
            </a:fld>
            <a:endParaRPr lang="zh-CN" altLang="en-US"/>
          </a:p>
        </p:txBody>
      </p:sp>
    </p:spTree>
    <p:extLst>
      <p:ext uri="{BB962C8B-B14F-4D97-AF65-F5344CB8AC3E}">
        <p14:creationId xmlns:p14="http://schemas.microsoft.com/office/powerpoint/2010/main" val="6341780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19</a:t>
            </a:fld>
            <a:endParaRPr lang="zh-CN" altLang="en-US"/>
          </a:p>
        </p:txBody>
      </p:sp>
    </p:spTree>
    <p:extLst>
      <p:ext uri="{BB962C8B-B14F-4D97-AF65-F5344CB8AC3E}">
        <p14:creationId xmlns:p14="http://schemas.microsoft.com/office/powerpoint/2010/main" val="2976164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2</a:t>
            </a:fld>
            <a:endParaRPr lang="zh-CN" altLang="en-US"/>
          </a:p>
        </p:txBody>
      </p:sp>
    </p:spTree>
    <p:extLst>
      <p:ext uri="{BB962C8B-B14F-4D97-AF65-F5344CB8AC3E}">
        <p14:creationId xmlns:p14="http://schemas.microsoft.com/office/powerpoint/2010/main" val="2236907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20</a:t>
            </a:fld>
            <a:endParaRPr lang="zh-CN" altLang="en-US"/>
          </a:p>
        </p:txBody>
      </p:sp>
    </p:spTree>
    <p:extLst>
      <p:ext uri="{BB962C8B-B14F-4D97-AF65-F5344CB8AC3E}">
        <p14:creationId xmlns:p14="http://schemas.microsoft.com/office/powerpoint/2010/main" val="15070457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21</a:t>
            </a:fld>
            <a:endParaRPr lang="zh-CN" altLang="en-US"/>
          </a:p>
        </p:txBody>
      </p:sp>
    </p:spTree>
    <p:extLst>
      <p:ext uri="{BB962C8B-B14F-4D97-AF65-F5344CB8AC3E}">
        <p14:creationId xmlns:p14="http://schemas.microsoft.com/office/powerpoint/2010/main" val="31488122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22</a:t>
            </a:fld>
            <a:endParaRPr lang="zh-CN" altLang="en-US"/>
          </a:p>
        </p:txBody>
      </p:sp>
    </p:spTree>
    <p:extLst>
      <p:ext uri="{BB962C8B-B14F-4D97-AF65-F5344CB8AC3E}">
        <p14:creationId xmlns:p14="http://schemas.microsoft.com/office/powerpoint/2010/main" val="23430711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23</a:t>
            </a:fld>
            <a:endParaRPr lang="zh-CN" altLang="en-US"/>
          </a:p>
        </p:txBody>
      </p:sp>
    </p:spTree>
    <p:extLst>
      <p:ext uri="{BB962C8B-B14F-4D97-AF65-F5344CB8AC3E}">
        <p14:creationId xmlns:p14="http://schemas.microsoft.com/office/powerpoint/2010/main" val="3085486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24</a:t>
            </a:fld>
            <a:endParaRPr lang="zh-CN" altLang="en-US"/>
          </a:p>
        </p:txBody>
      </p:sp>
    </p:spTree>
    <p:extLst>
      <p:ext uri="{BB962C8B-B14F-4D97-AF65-F5344CB8AC3E}">
        <p14:creationId xmlns:p14="http://schemas.microsoft.com/office/powerpoint/2010/main" val="10545155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25</a:t>
            </a:fld>
            <a:endParaRPr lang="zh-CN" altLang="en-US"/>
          </a:p>
        </p:txBody>
      </p:sp>
    </p:spTree>
    <p:extLst>
      <p:ext uri="{BB962C8B-B14F-4D97-AF65-F5344CB8AC3E}">
        <p14:creationId xmlns:p14="http://schemas.microsoft.com/office/powerpoint/2010/main" val="13909740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26</a:t>
            </a:fld>
            <a:endParaRPr lang="zh-CN" altLang="en-US"/>
          </a:p>
        </p:txBody>
      </p:sp>
    </p:spTree>
    <p:extLst>
      <p:ext uri="{BB962C8B-B14F-4D97-AF65-F5344CB8AC3E}">
        <p14:creationId xmlns:p14="http://schemas.microsoft.com/office/powerpoint/2010/main" val="32091284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27</a:t>
            </a:fld>
            <a:endParaRPr lang="zh-CN" altLang="en-US"/>
          </a:p>
        </p:txBody>
      </p:sp>
    </p:spTree>
    <p:extLst>
      <p:ext uri="{BB962C8B-B14F-4D97-AF65-F5344CB8AC3E}">
        <p14:creationId xmlns:p14="http://schemas.microsoft.com/office/powerpoint/2010/main" val="42249098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28</a:t>
            </a:fld>
            <a:endParaRPr lang="zh-CN" altLang="en-US"/>
          </a:p>
        </p:txBody>
      </p:sp>
    </p:spTree>
    <p:extLst>
      <p:ext uri="{BB962C8B-B14F-4D97-AF65-F5344CB8AC3E}">
        <p14:creationId xmlns:p14="http://schemas.microsoft.com/office/powerpoint/2010/main" val="40141486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29</a:t>
            </a:fld>
            <a:endParaRPr lang="zh-CN" altLang="en-US"/>
          </a:p>
        </p:txBody>
      </p:sp>
    </p:spTree>
    <p:extLst>
      <p:ext uri="{BB962C8B-B14F-4D97-AF65-F5344CB8AC3E}">
        <p14:creationId xmlns:p14="http://schemas.microsoft.com/office/powerpoint/2010/main" val="1762756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3</a:t>
            </a:fld>
            <a:endParaRPr lang="zh-CN" altLang="en-US"/>
          </a:p>
        </p:txBody>
      </p:sp>
    </p:spTree>
    <p:extLst>
      <p:ext uri="{BB962C8B-B14F-4D97-AF65-F5344CB8AC3E}">
        <p14:creationId xmlns:p14="http://schemas.microsoft.com/office/powerpoint/2010/main" val="2559961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30</a:t>
            </a:fld>
            <a:endParaRPr lang="zh-CN" altLang="en-US"/>
          </a:p>
        </p:txBody>
      </p:sp>
    </p:spTree>
    <p:extLst>
      <p:ext uri="{BB962C8B-B14F-4D97-AF65-F5344CB8AC3E}">
        <p14:creationId xmlns:p14="http://schemas.microsoft.com/office/powerpoint/2010/main" val="6451035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31</a:t>
            </a:fld>
            <a:endParaRPr lang="zh-CN" altLang="en-US"/>
          </a:p>
        </p:txBody>
      </p:sp>
    </p:spTree>
    <p:extLst>
      <p:ext uri="{BB962C8B-B14F-4D97-AF65-F5344CB8AC3E}">
        <p14:creationId xmlns:p14="http://schemas.microsoft.com/office/powerpoint/2010/main" val="34413320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32</a:t>
            </a:fld>
            <a:endParaRPr lang="zh-CN" altLang="en-US"/>
          </a:p>
        </p:txBody>
      </p:sp>
    </p:spTree>
    <p:extLst>
      <p:ext uri="{BB962C8B-B14F-4D97-AF65-F5344CB8AC3E}">
        <p14:creationId xmlns:p14="http://schemas.microsoft.com/office/powerpoint/2010/main" val="7632460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33</a:t>
            </a:fld>
            <a:endParaRPr lang="zh-CN" altLang="en-US"/>
          </a:p>
        </p:txBody>
      </p:sp>
    </p:spTree>
    <p:extLst>
      <p:ext uri="{BB962C8B-B14F-4D97-AF65-F5344CB8AC3E}">
        <p14:creationId xmlns:p14="http://schemas.microsoft.com/office/powerpoint/2010/main" val="31769188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34</a:t>
            </a:fld>
            <a:endParaRPr lang="zh-CN" altLang="en-US"/>
          </a:p>
        </p:txBody>
      </p:sp>
    </p:spTree>
    <p:extLst>
      <p:ext uri="{BB962C8B-B14F-4D97-AF65-F5344CB8AC3E}">
        <p14:creationId xmlns:p14="http://schemas.microsoft.com/office/powerpoint/2010/main" val="23337841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35</a:t>
            </a:fld>
            <a:endParaRPr lang="zh-CN" altLang="en-US"/>
          </a:p>
        </p:txBody>
      </p:sp>
    </p:spTree>
    <p:extLst>
      <p:ext uri="{BB962C8B-B14F-4D97-AF65-F5344CB8AC3E}">
        <p14:creationId xmlns:p14="http://schemas.microsoft.com/office/powerpoint/2010/main" val="847196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B5085B9-245C-4941-AB4C-68E719339F91}" type="slidenum">
              <a:rPr lang="zh-CN" altLang="en-US" smtClean="0"/>
              <a:t>36</a:t>
            </a:fld>
            <a:endParaRPr lang="zh-CN" altLang="en-US"/>
          </a:p>
        </p:txBody>
      </p:sp>
    </p:spTree>
    <p:extLst>
      <p:ext uri="{BB962C8B-B14F-4D97-AF65-F5344CB8AC3E}">
        <p14:creationId xmlns:p14="http://schemas.microsoft.com/office/powerpoint/2010/main" val="1490565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84101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4</a:t>
            </a:fld>
            <a:endParaRPr lang="zh-CN" altLang="en-US"/>
          </a:p>
        </p:txBody>
      </p:sp>
    </p:spTree>
    <p:extLst>
      <p:ext uri="{BB962C8B-B14F-4D97-AF65-F5344CB8AC3E}">
        <p14:creationId xmlns:p14="http://schemas.microsoft.com/office/powerpoint/2010/main" val="3125664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5</a:t>
            </a:fld>
            <a:endParaRPr lang="zh-CN" altLang="en-US"/>
          </a:p>
        </p:txBody>
      </p:sp>
    </p:spTree>
    <p:extLst>
      <p:ext uri="{BB962C8B-B14F-4D97-AF65-F5344CB8AC3E}">
        <p14:creationId xmlns:p14="http://schemas.microsoft.com/office/powerpoint/2010/main" val="3565712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6</a:t>
            </a:fld>
            <a:endParaRPr lang="zh-CN" altLang="en-US"/>
          </a:p>
        </p:txBody>
      </p:sp>
    </p:spTree>
    <p:extLst>
      <p:ext uri="{BB962C8B-B14F-4D97-AF65-F5344CB8AC3E}">
        <p14:creationId xmlns:p14="http://schemas.microsoft.com/office/powerpoint/2010/main" val="963801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7</a:t>
            </a:fld>
            <a:endParaRPr lang="zh-CN" altLang="en-US"/>
          </a:p>
        </p:txBody>
      </p:sp>
    </p:spTree>
    <p:extLst>
      <p:ext uri="{BB962C8B-B14F-4D97-AF65-F5344CB8AC3E}">
        <p14:creationId xmlns:p14="http://schemas.microsoft.com/office/powerpoint/2010/main" val="36909256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8</a:t>
            </a:fld>
            <a:endParaRPr lang="zh-CN" altLang="en-US"/>
          </a:p>
        </p:txBody>
      </p:sp>
    </p:spTree>
    <p:extLst>
      <p:ext uri="{BB962C8B-B14F-4D97-AF65-F5344CB8AC3E}">
        <p14:creationId xmlns:p14="http://schemas.microsoft.com/office/powerpoint/2010/main" val="10158231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2D0BF0-02E7-4163-AC45-2E5FA0144AC4}" type="slidenum">
              <a:rPr lang="zh-CN" altLang="en-US" smtClean="0"/>
              <a:t>9</a:t>
            </a:fld>
            <a:endParaRPr lang="zh-CN" altLang="en-US"/>
          </a:p>
        </p:txBody>
      </p:sp>
    </p:spTree>
    <p:extLst>
      <p:ext uri="{BB962C8B-B14F-4D97-AF65-F5344CB8AC3E}">
        <p14:creationId xmlns:p14="http://schemas.microsoft.com/office/powerpoint/2010/main" val="335603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D1197BFD-01A2-4346-90E4-3015CE34DDA6}"/>
              </a:ext>
            </a:extLst>
          </p:cNvPr>
          <p:cNvSpPr/>
          <p:nvPr userDrawn="1"/>
        </p:nvSpPr>
        <p:spPr>
          <a:xfrm>
            <a:off x="-27135" y="0"/>
            <a:ext cx="12219135" cy="6858000"/>
          </a:xfrm>
          <a:prstGeom prst="rect">
            <a:avLst/>
          </a:prstGeom>
          <a:solidFill>
            <a:srgbClr val="0096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a:extLst>
              <a:ext uri="{FF2B5EF4-FFF2-40B4-BE49-F238E27FC236}">
                <a16:creationId xmlns:a16="http://schemas.microsoft.com/office/drawing/2014/main" xmlns="" id="{90E3DE47-652D-47E6-A509-035AD5CD3C3D}"/>
              </a:ext>
            </a:extLst>
          </p:cNvPr>
          <p:cNvSpPr/>
          <p:nvPr userDrawn="1"/>
        </p:nvSpPr>
        <p:spPr>
          <a:xfrm flipH="1" flipV="1">
            <a:off x="-48000" y="12899"/>
            <a:ext cx="12240000" cy="1090685"/>
          </a:xfrm>
          <a:custGeom>
            <a:avLst/>
            <a:gdLst>
              <a:gd name="connsiteX0" fmla="*/ 7636971 w 12240000"/>
              <a:gd name="connsiteY0" fmla="*/ 502 h 1090685"/>
              <a:gd name="connsiteX1" fmla="*/ 11797689 w 12240000"/>
              <a:gd name="connsiteY1" fmla="*/ 242745 h 1090685"/>
              <a:gd name="connsiteX2" fmla="*/ 12240000 w 12240000"/>
              <a:gd name="connsiteY2" fmla="*/ 226085 h 1090685"/>
              <a:gd name="connsiteX3" fmla="*/ 12240000 w 12240000"/>
              <a:gd name="connsiteY3" fmla="*/ 1090685 h 1090685"/>
              <a:gd name="connsiteX4" fmla="*/ 0 w 12240000"/>
              <a:gd name="connsiteY4" fmla="*/ 1090685 h 1090685"/>
              <a:gd name="connsiteX5" fmla="*/ 0 w 12240000"/>
              <a:gd name="connsiteY5" fmla="*/ 24819 h 1090685"/>
              <a:gd name="connsiteX6" fmla="*/ 42486 w 12240000"/>
              <a:gd name="connsiteY6" fmla="*/ 35081 h 1090685"/>
              <a:gd name="connsiteX7" fmla="*/ 1620078 w 12240000"/>
              <a:gd name="connsiteY7" fmla="*/ 600927 h 1090685"/>
              <a:gd name="connsiteX8" fmla="*/ 3350573 w 12240000"/>
              <a:gd name="connsiteY8" fmla="*/ 575926 h 1090685"/>
              <a:gd name="connsiteX9" fmla="*/ 6028161 w 12240000"/>
              <a:gd name="connsiteY9" fmla="*/ 122013 h 1090685"/>
              <a:gd name="connsiteX10" fmla="*/ 7359589 w 12240000"/>
              <a:gd name="connsiteY10" fmla="*/ 1282 h 1090685"/>
              <a:gd name="connsiteX11" fmla="*/ 7636971 w 12240000"/>
              <a:gd name="connsiteY11" fmla="*/ 502 h 10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0000" h="1090685">
                <a:moveTo>
                  <a:pt x="7636971" y="502"/>
                </a:moveTo>
                <a:cubicBezTo>
                  <a:pt x="9023876" y="13228"/>
                  <a:pt x="10410783" y="264028"/>
                  <a:pt x="11797689" y="242745"/>
                </a:cubicBezTo>
                <a:lnTo>
                  <a:pt x="12240000" y="226085"/>
                </a:lnTo>
                <a:lnTo>
                  <a:pt x="12240000" y="1090685"/>
                </a:lnTo>
                <a:lnTo>
                  <a:pt x="0" y="1090685"/>
                </a:lnTo>
                <a:lnTo>
                  <a:pt x="0" y="24819"/>
                </a:lnTo>
                <a:lnTo>
                  <a:pt x="42486" y="35081"/>
                </a:lnTo>
                <a:cubicBezTo>
                  <a:pt x="463839" y="153789"/>
                  <a:pt x="1168168" y="531924"/>
                  <a:pt x="1620078" y="600927"/>
                </a:cubicBezTo>
                <a:cubicBezTo>
                  <a:pt x="2222626" y="692930"/>
                  <a:pt x="2668832" y="663445"/>
                  <a:pt x="3350573" y="575926"/>
                </a:cubicBezTo>
                <a:cubicBezTo>
                  <a:pt x="4235588" y="462312"/>
                  <a:pt x="4104984" y="465428"/>
                  <a:pt x="6028161" y="122013"/>
                </a:cubicBezTo>
                <a:cubicBezTo>
                  <a:pt x="6471971" y="42764"/>
                  <a:pt x="6915781" y="8092"/>
                  <a:pt x="7359589" y="1282"/>
                </a:cubicBezTo>
                <a:cubicBezTo>
                  <a:pt x="7452050" y="-138"/>
                  <a:pt x="7544510" y="-347"/>
                  <a:pt x="7636971" y="502"/>
                </a:cubicBezTo>
                <a:close/>
              </a:path>
            </a:pathLst>
          </a:custGeom>
          <a:solidFill>
            <a:srgbClr val="FFCD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任意多边形: 形状 9">
            <a:extLst>
              <a:ext uri="{FF2B5EF4-FFF2-40B4-BE49-F238E27FC236}">
                <a16:creationId xmlns:a16="http://schemas.microsoft.com/office/drawing/2014/main" xmlns="" id="{39F402A4-CDD2-4E1D-8797-A0196899F143}"/>
              </a:ext>
            </a:extLst>
          </p:cNvPr>
          <p:cNvSpPr/>
          <p:nvPr userDrawn="1"/>
        </p:nvSpPr>
        <p:spPr>
          <a:xfrm flipH="1" flipV="1">
            <a:off x="-38100" y="-41207"/>
            <a:ext cx="12240000" cy="1220241"/>
          </a:xfrm>
          <a:custGeom>
            <a:avLst/>
            <a:gdLst>
              <a:gd name="connsiteX0" fmla="*/ 7322876 w 12192000"/>
              <a:gd name="connsiteY0" fmla="*/ 1368 h 1641385"/>
              <a:gd name="connsiteX1" fmla="*/ 9922686 w 12192000"/>
              <a:gd name="connsiteY1" fmla="*/ 488438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641385">
                <a:moveTo>
                  <a:pt x="7322876" y="1368"/>
                </a:moveTo>
                <a:cubicBezTo>
                  <a:pt x="8265107" y="27787"/>
                  <a:pt x="9070402" y="890041"/>
                  <a:pt x="9941662" y="821559"/>
                </a:cubicBezTo>
                <a:cubicBezTo>
                  <a:pt x="10697523" y="762147"/>
                  <a:pt x="11639242" y="276325"/>
                  <a:pt x="12189192" y="328745"/>
                </a:cubicBezTo>
                <a:lnTo>
                  <a:pt x="12192000" y="329170"/>
                </a:lnTo>
                <a:lnTo>
                  <a:pt x="12192000" y="1641385"/>
                </a:lnTo>
                <a:lnTo>
                  <a:pt x="0" y="1641385"/>
                </a:lnTo>
                <a:lnTo>
                  <a:pt x="0" y="809829"/>
                </a:lnTo>
                <a:lnTo>
                  <a:pt x="63466" y="809387"/>
                </a:lnTo>
                <a:cubicBezTo>
                  <a:pt x="792897" y="821354"/>
                  <a:pt x="2280546" y="1258638"/>
                  <a:pt x="3257929" y="1141363"/>
                </a:cubicBezTo>
                <a:cubicBezTo>
                  <a:pt x="4460861" y="997026"/>
                  <a:pt x="5802004" y="123888"/>
                  <a:pt x="6912797" y="15067"/>
                </a:cubicBezTo>
                <a:cubicBezTo>
                  <a:pt x="7051646" y="1465"/>
                  <a:pt x="7188271" y="-2406"/>
                  <a:pt x="7322876" y="1368"/>
                </a:cubicBezTo>
                <a:close/>
              </a:path>
            </a:pathLst>
          </a:custGeom>
          <a:gradFill flip="none" rotWithShape="1">
            <a:gsLst>
              <a:gs pos="0">
                <a:srgbClr val="5EA8FC"/>
              </a:gs>
              <a:gs pos="98000">
                <a:srgbClr val="005CDC"/>
              </a:gs>
              <a:gs pos="40000">
                <a:srgbClr val="006DFE"/>
              </a:gs>
            </a:gsLst>
            <a:lin ang="27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8" name="任意多边形: 形状 17">
            <a:extLst>
              <a:ext uri="{FF2B5EF4-FFF2-40B4-BE49-F238E27FC236}">
                <a16:creationId xmlns:a16="http://schemas.microsoft.com/office/drawing/2014/main" xmlns="" id="{AAA51E3C-412E-4670-9BA6-F73F5E73AA8D}"/>
              </a:ext>
            </a:extLst>
          </p:cNvPr>
          <p:cNvSpPr/>
          <p:nvPr userDrawn="1"/>
        </p:nvSpPr>
        <p:spPr>
          <a:xfrm>
            <a:off x="-48000" y="5931424"/>
            <a:ext cx="12240000" cy="1090685"/>
          </a:xfrm>
          <a:custGeom>
            <a:avLst/>
            <a:gdLst>
              <a:gd name="connsiteX0" fmla="*/ 7636971 w 12240000"/>
              <a:gd name="connsiteY0" fmla="*/ 502 h 1090685"/>
              <a:gd name="connsiteX1" fmla="*/ 11797689 w 12240000"/>
              <a:gd name="connsiteY1" fmla="*/ 242745 h 1090685"/>
              <a:gd name="connsiteX2" fmla="*/ 12240000 w 12240000"/>
              <a:gd name="connsiteY2" fmla="*/ 226085 h 1090685"/>
              <a:gd name="connsiteX3" fmla="*/ 12240000 w 12240000"/>
              <a:gd name="connsiteY3" fmla="*/ 1090685 h 1090685"/>
              <a:gd name="connsiteX4" fmla="*/ 0 w 12240000"/>
              <a:gd name="connsiteY4" fmla="*/ 1090685 h 1090685"/>
              <a:gd name="connsiteX5" fmla="*/ 0 w 12240000"/>
              <a:gd name="connsiteY5" fmla="*/ 24819 h 1090685"/>
              <a:gd name="connsiteX6" fmla="*/ 42486 w 12240000"/>
              <a:gd name="connsiteY6" fmla="*/ 35081 h 1090685"/>
              <a:gd name="connsiteX7" fmla="*/ 1620078 w 12240000"/>
              <a:gd name="connsiteY7" fmla="*/ 600927 h 1090685"/>
              <a:gd name="connsiteX8" fmla="*/ 3350573 w 12240000"/>
              <a:gd name="connsiteY8" fmla="*/ 575926 h 1090685"/>
              <a:gd name="connsiteX9" fmla="*/ 6028161 w 12240000"/>
              <a:gd name="connsiteY9" fmla="*/ 122013 h 1090685"/>
              <a:gd name="connsiteX10" fmla="*/ 7359589 w 12240000"/>
              <a:gd name="connsiteY10" fmla="*/ 1282 h 1090685"/>
              <a:gd name="connsiteX11" fmla="*/ 7636971 w 12240000"/>
              <a:gd name="connsiteY11" fmla="*/ 502 h 10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0000" h="1090685">
                <a:moveTo>
                  <a:pt x="7636971" y="502"/>
                </a:moveTo>
                <a:cubicBezTo>
                  <a:pt x="9023876" y="13228"/>
                  <a:pt x="10410783" y="264028"/>
                  <a:pt x="11797689" y="242745"/>
                </a:cubicBezTo>
                <a:lnTo>
                  <a:pt x="12240000" y="226085"/>
                </a:lnTo>
                <a:lnTo>
                  <a:pt x="12240000" y="1090685"/>
                </a:lnTo>
                <a:lnTo>
                  <a:pt x="0" y="1090685"/>
                </a:lnTo>
                <a:lnTo>
                  <a:pt x="0" y="24819"/>
                </a:lnTo>
                <a:lnTo>
                  <a:pt x="42486" y="35081"/>
                </a:lnTo>
                <a:cubicBezTo>
                  <a:pt x="463839" y="153789"/>
                  <a:pt x="1168168" y="531924"/>
                  <a:pt x="1620078" y="600927"/>
                </a:cubicBezTo>
                <a:cubicBezTo>
                  <a:pt x="2222626" y="692930"/>
                  <a:pt x="2668832" y="663445"/>
                  <a:pt x="3350573" y="575926"/>
                </a:cubicBezTo>
                <a:cubicBezTo>
                  <a:pt x="4235588" y="462312"/>
                  <a:pt x="4104984" y="465428"/>
                  <a:pt x="6028161" y="122013"/>
                </a:cubicBezTo>
                <a:cubicBezTo>
                  <a:pt x="6471971" y="42764"/>
                  <a:pt x="6915781" y="8092"/>
                  <a:pt x="7359589" y="1282"/>
                </a:cubicBezTo>
                <a:cubicBezTo>
                  <a:pt x="7452050" y="-138"/>
                  <a:pt x="7544510" y="-347"/>
                  <a:pt x="7636971" y="502"/>
                </a:cubicBezTo>
                <a:close/>
              </a:path>
            </a:pathLst>
          </a:custGeom>
          <a:solidFill>
            <a:srgbClr val="FFCD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形状 7">
            <a:extLst>
              <a:ext uri="{FF2B5EF4-FFF2-40B4-BE49-F238E27FC236}">
                <a16:creationId xmlns:a16="http://schemas.microsoft.com/office/drawing/2014/main" xmlns="" id="{1A68AF52-6D7F-42E7-AC8D-372B8FB7DC61}"/>
              </a:ext>
            </a:extLst>
          </p:cNvPr>
          <p:cNvSpPr/>
          <p:nvPr userDrawn="1"/>
        </p:nvSpPr>
        <p:spPr>
          <a:xfrm rot="18562571">
            <a:off x="11079478" y="2127867"/>
            <a:ext cx="1116662" cy="1116662"/>
          </a:xfrm>
          <a:custGeom>
            <a:avLst/>
            <a:gdLst>
              <a:gd name="connsiteX0" fmla="*/ 985735 w 1116662"/>
              <a:gd name="connsiteY0" fmla="*/ 203048 h 1116662"/>
              <a:gd name="connsiteX1" fmla="*/ 1021308 w 1116662"/>
              <a:gd name="connsiteY1" fmla="*/ 246163 h 1116662"/>
              <a:gd name="connsiteX2" fmla="*/ 1116662 w 1116662"/>
              <a:gd name="connsiteY2" fmla="*/ 558331 h 1116662"/>
              <a:gd name="connsiteX3" fmla="*/ 1021308 w 1116662"/>
              <a:gd name="connsiteY3" fmla="*/ 870499 h 1116662"/>
              <a:gd name="connsiteX4" fmla="*/ 985735 w 1116662"/>
              <a:gd name="connsiteY4" fmla="*/ 913614 h 1116662"/>
              <a:gd name="connsiteX5" fmla="*/ 170618 w 1116662"/>
              <a:gd name="connsiteY5" fmla="*/ 160845 h 1116662"/>
              <a:gd name="connsiteX6" fmla="*/ 170618 w 1116662"/>
              <a:gd name="connsiteY6" fmla="*/ 955817 h 1116662"/>
              <a:gd name="connsiteX7" fmla="*/ 119084 w 1116662"/>
              <a:gd name="connsiteY7" fmla="*/ 903038 h 1116662"/>
              <a:gd name="connsiteX8" fmla="*/ 0 w 1116662"/>
              <a:gd name="connsiteY8" fmla="*/ 558331 h 1116662"/>
              <a:gd name="connsiteX9" fmla="*/ 119084 w 1116662"/>
              <a:gd name="connsiteY9" fmla="*/ 213625 h 1116662"/>
              <a:gd name="connsiteX10" fmla="*/ 855883 w 1116662"/>
              <a:gd name="connsiteY10" fmla="*/ 88328 h 1116662"/>
              <a:gd name="connsiteX11" fmla="*/ 870499 w 1116662"/>
              <a:gd name="connsiteY11" fmla="*/ 95354 h 1116662"/>
              <a:gd name="connsiteX12" fmla="*/ 949735 w 1116662"/>
              <a:gd name="connsiteY12" fmla="*/ 160730 h 1116662"/>
              <a:gd name="connsiteX13" fmla="*/ 949735 w 1116662"/>
              <a:gd name="connsiteY13" fmla="*/ 955933 h 1116662"/>
              <a:gd name="connsiteX14" fmla="*/ 870499 w 1116662"/>
              <a:gd name="connsiteY14" fmla="*/ 1021308 h 1116662"/>
              <a:gd name="connsiteX15" fmla="*/ 855883 w 1116662"/>
              <a:gd name="connsiteY15" fmla="*/ 1028334 h 1116662"/>
              <a:gd name="connsiteX16" fmla="*/ 300471 w 1116662"/>
              <a:gd name="connsiteY16" fmla="*/ 68468 h 1116662"/>
              <a:gd name="connsiteX17" fmla="*/ 300471 w 1116662"/>
              <a:gd name="connsiteY17" fmla="*/ 1048194 h 1116662"/>
              <a:gd name="connsiteX18" fmla="*/ 206618 w 1116662"/>
              <a:gd name="connsiteY18" fmla="*/ 991252 h 1116662"/>
              <a:gd name="connsiteX19" fmla="*/ 206618 w 1116662"/>
              <a:gd name="connsiteY19" fmla="*/ 125410 h 1116662"/>
              <a:gd name="connsiteX20" fmla="*/ 726030 w 1116662"/>
              <a:gd name="connsiteY20" fmla="*/ 25904 h 1116662"/>
              <a:gd name="connsiteX21" fmla="*/ 819883 w 1116662"/>
              <a:gd name="connsiteY21" fmla="*/ 71022 h 1116662"/>
              <a:gd name="connsiteX22" fmla="*/ 819883 w 1116662"/>
              <a:gd name="connsiteY22" fmla="*/ 1045641 h 1116662"/>
              <a:gd name="connsiteX23" fmla="*/ 726030 w 1116662"/>
              <a:gd name="connsiteY23" fmla="*/ 1090758 h 1116662"/>
              <a:gd name="connsiteX24" fmla="*/ 430324 w 1116662"/>
              <a:gd name="connsiteY24" fmla="*/ 16150 h 1116662"/>
              <a:gd name="connsiteX25" fmla="*/ 430324 w 1116662"/>
              <a:gd name="connsiteY25" fmla="*/ 1100512 h 1116662"/>
              <a:gd name="connsiteX26" fmla="*/ 341003 w 1116662"/>
              <a:gd name="connsiteY26" fmla="*/ 1072786 h 1116662"/>
              <a:gd name="connsiteX27" fmla="*/ 336471 w 1116662"/>
              <a:gd name="connsiteY27" fmla="*/ 1070036 h 1116662"/>
              <a:gd name="connsiteX28" fmla="*/ 336471 w 1116662"/>
              <a:gd name="connsiteY28" fmla="*/ 46626 h 1116662"/>
              <a:gd name="connsiteX29" fmla="*/ 341003 w 1116662"/>
              <a:gd name="connsiteY29" fmla="*/ 43877 h 1116662"/>
              <a:gd name="connsiteX30" fmla="*/ 596177 w 1116662"/>
              <a:gd name="connsiteY30" fmla="*/ 5722 h 1116662"/>
              <a:gd name="connsiteX31" fmla="*/ 690030 w 1116662"/>
              <a:gd name="connsiteY31" fmla="*/ 19911 h 1116662"/>
              <a:gd name="connsiteX32" fmla="*/ 690030 w 1116662"/>
              <a:gd name="connsiteY32" fmla="*/ 1096751 h 1116662"/>
              <a:gd name="connsiteX33" fmla="*/ 596177 w 1116662"/>
              <a:gd name="connsiteY33" fmla="*/ 1110940 h 1116662"/>
              <a:gd name="connsiteX34" fmla="*/ 558331 w 1116662"/>
              <a:gd name="connsiteY34" fmla="*/ 0 h 1116662"/>
              <a:gd name="connsiteX35" fmla="*/ 560177 w 1116662"/>
              <a:gd name="connsiteY35" fmla="*/ 279 h 1116662"/>
              <a:gd name="connsiteX36" fmla="*/ 560177 w 1116662"/>
              <a:gd name="connsiteY36" fmla="*/ 1116383 h 1116662"/>
              <a:gd name="connsiteX37" fmla="*/ 558331 w 1116662"/>
              <a:gd name="connsiteY37" fmla="*/ 1116662 h 1116662"/>
              <a:gd name="connsiteX38" fmla="*/ 466324 w 1116662"/>
              <a:gd name="connsiteY38" fmla="*/ 1107387 h 1116662"/>
              <a:gd name="connsiteX39" fmla="*/ 466324 w 1116662"/>
              <a:gd name="connsiteY39" fmla="*/ 9275 h 111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16662" h="1116662">
                <a:moveTo>
                  <a:pt x="985735" y="203048"/>
                </a:moveTo>
                <a:lnTo>
                  <a:pt x="1021308" y="246163"/>
                </a:lnTo>
                <a:cubicBezTo>
                  <a:pt x="1081510" y="335273"/>
                  <a:pt x="1116662" y="442697"/>
                  <a:pt x="1116662" y="558331"/>
                </a:cubicBezTo>
                <a:cubicBezTo>
                  <a:pt x="1116662" y="673965"/>
                  <a:pt x="1081510" y="781389"/>
                  <a:pt x="1021308" y="870499"/>
                </a:cubicBezTo>
                <a:lnTo>
                  <a:pt x="985735" y="913614"/>
                </a:lnTo>
                <a:close/>
                <a:moveTo>
                  <a:pt x="170618" y="160845"/>
                </a:moveTo>
                <a:lnTo>
                  <a:pt x="170618" y="955817"/>
                </a:lnTo>
                <a:lnTo>
                  <a:pt x="119084" y="903038"/>
                </a:lnTo>
                <a:cubicBezTo>
                  <a:pt x="44490" y="808117"/>
                  <a:pt x="0" y="688420"/>
                  <a:pt x="0" y="558331"/>
                </a:cubicBezTo>
                <a:cubicBezTo>
                  <a:pt x="0" y="428243"/>
                  <a:pt x="44490" y="308545"/>
                  <a:pt x="119084" y="213625"/>
                </a:cubicBezTo>
                <a:close/>
                <a:moveTo>
                  <a:pt x="855883" y="88328"/>
                </a:moveTo>
                <a:lnTo>
                  <a:pt x="870499" y="95354"/>
                </a:lnTo>
                <a:lnTo>
                  <a:pt x="949735" y="160730"/>
                </a:lnTo>
                <a:lnTo>
                  <a:pt x="949735" y="955933"/>
                </a:lnTo>
                <a:lnTo>
                  <a:pt x="870499" y="1021308"/>
                </a:lnTo>
                <a:lnTo>
                  <a:pt x="855883" y="1028334"/>
                </a:lnTo>
                <a:close/>
                <a:moveTo>
                  <a:pt x="300471" y="68468"/>
                </a:moveTo>
                <a:lnTo>
                  <a:pt x="300471" y="1048194"/>
                </a:lnTo>
                <a:lnTo>
                  <a:pt x="206618" y="991252"/>
                </a:lnTo>
                <a:lnTo>
                  <a:pt x="206618" y="125410"/>
                </a:lnTo>
                <a:close/>
                <a:moveTo>
                  <a:pt x="726030" y="25904"/>
                </a:moveTo>
                <a:lnTo>
                  <a:pt x="819883" y="71022"/>
                </a:lnTo>
                <a:lnTo>
                  <a:pt x="819883" y="1045641"/>
                </a:lnTo>
                <a:lnTo>
                  <a:pt x="726030" y="1090758"/>
                </a:lnTo>
                <a:close/>
                <a:moveTo>
                  <a:pt x="430324" y="16150"/>
                </a:moveTo>
                <a:lnTo>
                  <a:pt x="430324" y="1100512"/>
                </a:lnTo>
                <a:lnTo>
                  <a:pt x="341003" y="1072786"/>
                </a:lnTo>
                <a:lnTo>
                  <a:pt x="336471" y="1070036"/>
                </a:lnTo>
                <a:lnTo>
                  <a:pt x="336471" y="46626"/>
                </a:lnTo>
                <a:lnTo>
                  <a:pt x="341003" y="43877"/>
                </a:lnTo>
                <a:close/>
                <a:moveTo>
                  <a:pt x="596177" y="5722"/>
                </a:moveTo>
                <a:lnTo>
                  <a:pt x="690030" y="19911"/>
                </a:lnTo>
                <a:lnTo>
                  <a:pt x="690030" y="1096751"/>
                </a:lnTo>
                <a:lnTo>
                  <a:pt x="596177" y="1110940"/>
                </a:lnTo>
                <a:close/>
                <a:moveTo>
                  <a:pt x="558331" y="0"/>
                </a:moveTo>
                <a:lnTo>
                  <a:pt x="560177" y="279"/>
                </a:lnTo>
                <a:lnTo>
                  <a:pt x="560177" y="1116383"/>
                </a:lnTo>
                <a:lnTo>
                  <a:pt x="558331" y="1116662"/>
                </a:lnTo>
                <a:lnTo>
                  <a:pt x="466324" y="1107387"/>
                </a:lnTo>
                <a:lnTo>
                  <a:pt x="466324" y="9275"/>
                </a:lnTo>
                <a:close/>
              </a:path>
            </a:pathLst>
          </a:custGeom>
          <a:gradFill>
            <a:gsLst>
              <a:gs pos="0">
                <a:srgbClr val="FFCD2F"/>
              </a:gs>
              <a:gs pos="100000">
                <a:srgbClr val="FFDC6D"/>
              </a:gs>
              <a:gs pos="46000">
                <a:srgbClr val="FFC71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7" name="任意多边形: 形状 16">
            <a:extLst>
              <a:ext uri="{FF2B5EF4-FFF2-40B4-BE49-F238E27FC236}">
                <a16:creationId xmlns:a16="http://schemas.microsoft.com/office/drawing/2014/main" xmlns="" id="{61AAA76D-F66C-4CA9-A391-93E09C4E83BB}"/>
              </a:ext>
            </a:extLst>
          </p:cNvPr>
          <p:cNvSpPr/>
          <p:nvPr userDrawn="1"/>
        </p:nvSpPr>
        <p:spPr>
          <a:xfrm rot="18562571">
            <a:off x="20607" y="-62977"/>
            <a:ext cx="1229555" cy="1229555"/>
          </a:xfrm>
          <a:custGeom>
            <a:avLst/>
            <a:gdLst>
              <a:gd name="connsiteX0" fmla="*/ 985735 w 1116662"/>
              <a:gd name="connsiteY0" fmla="*/ 203048 h 1116662"/>
              <a:gd name="connsiteX1" fmla="*/ 1021308 w 1116662"/>
              <a:gd name="connsiteY1" fmla="*/ 246163 h 1116662"/>
              <a:gd name="connsiteX2" fmla="*/ 1116662 w 1116662"/>
              <a:gd name="connsiteY2" fmla="*/ 558331 h 1116662"/>
              <a:gd name="connsiteX3" fmla="*/ 1021308 w 1116662"/>
              <a:gd name="connsiteY3" fmla="*/ 870499 h 1116662"/>
              <a:gd name="connsiteX4" fmla="*/ 985735 w 1116662"/>
              <a:gd name="connsiteY4" fmla="*/ 913614 h 1116662"/>
              <a:gd name="connsiteX5" fmla="*/ 170618 w 1116662"/>
              <a:gd name="connsiteY5" fmla="*/ 160845 h 1116662"/>
              <a:gd name="connsiteX6" fmla="*/ 170618 w 1116662"/>
              <a:gd name="connsiteY6" fmla="*/ 955817 h 1116662"/>
              <a:gd name="connsiteX7" fmla="*/ 119084 w 1116662"/>
              <a:gd name="connsiteY7" fmla="*/ 903038 h 1116662"/>
              <a:gd name="connsiteX8" fmla="*/ 0 w 1116662"/>
              <a:gd name="connsiteY8" fmla="*/ 558331 h 1116662"/>
              <a:gd name="connsiteX9" fmla="*/ 119084 w 1116662"/>
              <a:gd name="connsiteY9" fmla="*/ 213625 h 1116662"/>
              <a:gd name="connsiteX10" fmla="*/ 855883 w 1116662"/>
              <a:gd name="connsiteY10" fmla="*/ 88328 h 1116662"/>
              <a:gd name="connsiteX11" fmla="*/ 870499 w 1116662"/>
              <a:gd name="connsiteY11" fmla="*/ 95354 h 1116662"/>
              <a:gd name="connsiteX12" fmla="*/ 949735 w 1116662"/>
              <a:gd name="connsiteY12" fmla="*/ 160730 h 1116662"/>
              <a:gd name="connsiteX13" fmla="*/ 949735 w 1116662"/>
              <a:gd name="connsiteY13" fmla="*/ 955933 h 1116662"/>
              <a:gd name="connsiteX14" fmla="*/ 870499 w 1116662"/>
              <a:gd name="connsiteY14" fmla="*/ 1021308 h 1116662"/>
              <a:gd name="connsiteX15" fmla="*/ 855883 w 1116662"/>
              <a:gd name="connsiteY15" fmla="*/ 1028334 h 1116662"/>
              <a:gd name="connsiteX16" fmla="*/ 300471 w 1116662"/>
              <a:gd name="connsiteY16" fmla="*/ 68468 h 1116662"/>
              <a:gd name="connsiteX17" fmla="*/ 300471 w 1116662"/>
              <a:gd name="connsiteY17" fmla="*/ 1048194 h 1116662"/>
              <a:gd name="connsiteX18" fmla="*/ 206618 w 1116662"/>
              <a:gd name="connsiteY18" fmla="*/ 991252 h 1116662"/>
              <a:gd name="connsiteX19" fmla="*/ 206618 w 1116662"/>
              <a:gd name="connsiteY19" fmla="*/ 125410 h 1116662"/>
              <a:gd name="connsiteX20" fmla="*/ 726030 w 1116662"/>
              <a:gd name="connsiteY20" fmla="*/ 25904 h 1116662"/>
              <a:gd name="connsiteX21" fmla="*/ 819883 w 1116662"/>
              <a:gd name="connsiteY21" fmla="*/ 71022 h 1116662"/>
              <a:gd name="connsiteX22" fmla="*/ 819883 w 1116662"/>
              <a:gd name="connsiteY22" fmla="*/ 1045641 h 1116662"/>
              <a:gd name="connsiteX23" fmla="*/ 726030 w 1116662"/>
              <a:gd name="connsiteY23" fmla="*/ 1090758 h 1116662"/>
              <a:gd name="connsiteX24" fmla="*/ 430324 w 1116662"/>
              <a:gd name="connsiteY24" fmla="*/ 16150 h 1116662"/>
              <a:gd name="connsiteX25" fmla="*/ 430324 w 1116662"/>
              <a:gd name="connsiteY25" fmla="*/ 1100512 h 1116662"/>
              <a:gd name="connsiteX26" fmla="*/ 341003 w 1116662"/>
              <a:gd name="connsiteY26" fmla="*/ 1072786 h 1116662"/>
              <a:gd name="connsiteX27" fmla="*/ 336471 w 1116662"/>
              <a:gd name="connsiteY27" fmla="*/ 1070036 h 1116662"/>
              <a:gd name="connsiteX28" fmla="*/ 336471 w 1116662"/>
              <a:gd name="connsiteY28" fmla="*/ 46626 h 1116662"/>
              <a:gd name="connsiteX29" fmla="*/ 341003 w 1116662"/>
              <a:gd name="connsiteY29" fmla="*/ 43877 h 1116662"/>
              <a:gd name="connsiteX30" fmla="*/ 596177 w 1116662"/>
              <a:gd name="connsiteY30" fmla="*/ 5722 h 1116662"/>
              <a:gd name="connsiteX31" fmla="*/ 690030 w 1116662"/>
              <a:gd name="connsiteY31" fmla="*/ 19911 h 1116662"/>
              <a:gd name="connsiteX32" fmla="*/ 690030 w 1116662"/>
              <a:gd name="connsiteY32" fmla="*/ 1096751 h 1116662"/>
              <a:gd name="connsiteX33" fmla="*/ 596177 w 1116662"/>
              <a:gd name="connsiteY33" fmla="*/ 1110940 h 1116662"/>
              <a:gd name="connsiteX34" fmla="*/ 558331 w 1116662"/>
              <a:gd name="connsiteY34" fmla="*/ 0 h 1116662"/>
              <a:gd name="connsiteX35" fmla="*/ 560177 w 1116662"/>
              <a:gd name="connsiteY35" fmla="*/ 279 h 1116662"/>
              <a:gd name="connsiteX36" fmla="*/ 560177 w 1116662"/>
              <a:gd name="connsiteY36" fmla="*/ 1116383 h 1116662"/>
              <a:gd name="connsiteX37" fmla="*/ 558331 w 1116662"/>
              <a:gd name="connsiteY37" fmla="*/ 1116662 h 1116662"/>
              <a:gd name="connsiteX38" fmla="*/ 466324 w 1116662"/>
              <a:gd name="connsiteY38" fmla="*/ 1107387 h 1116662"/>
              <a:gd name="connsiteX39" fmla="*/ 466324 w 1116662"/>
              <a:gd name="connsiteY39" fmla="*/ 9275 h 111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16662" h="1116662">
                <a:moveTo>
                  <a:pt x="985735" y="203048"/>
                </a:moveTo>
                <a:lnTo>
                  <a:pt x="1021308" y="246163"/>
                </a:lnTo>
                <a:cubicBezTo>
                  <a:pt x="1081510" y="335273"/>
                  <a:pt x="1116662" y="442697"/>
                  <a:pt x="1116662" y="558331"/>
                </a:cubicBezTo>
                <a:cubicBezTo>
                  <a:pt x="1116662" y="673965"/>
                  <a:pt x="1081510" y="781389"/>
                  <a:pt x="1021308" y="870499"/>
                </a:cubicBezTo>
                <a:lnTo>
                  <a:pt x="985735" y="913614"/>
                </a:lnTo>
                <a:close/>
                <a:moveTo>
                  <a:pt x="170618" y="160845"/>
                </a:moveTo>
                <a:lnTo>
                  <a:pt x="170618" y="955817"/>
                </a:lnTo>
                <a:lnTo>
                  <a:pt x="119084" y="903038"/>
                </a:lnTo>
                <a:cubicBezTo>
                  <a:pt x="44490" y="808117"/>
                  <a:pt x="0" y="688420"/>
                  <a:pt x="0" y="558331"/>
                </a:cubicBezTo>
                <a:cubicBezTo>
                  <a:pt x="0" y="428243"/>
                  <a:pt x="44490" y="308545"/>
                  <a:pt x="119084" y="213625"/>
                </a:cubicBezTo>
                <a:close/>
                <a:moveTo>
                  <a:pt x="855883" y="88328"/>
                </a:moveTo>
                <a:lnTo>
                  <a:pt x="870499" y="95354"/>
                </a:lnTo>
                <a:lnTo>
                  <a:pt x="949735" y="160730"/>
                </a:lnTo>
                <a:lnTo>
                  <a:pt x="949735" y="955933"/>
                </a:lnTo>
                <a:lnTo>
                  <a:pt x="870499" y="1021308"/>
                </a:lnTo>
                <a:lnTo>
                  <a:pt x="855883" y="1028334"/>
                </a:lnTo>
                <a:close/>
                <a:moveTo>
                  <a:pt x="300471" y="68468"/>
                </a:moveTo>
                <a:lnTo>
                  <a:pt x="300471" y="1048194"/>
                </a:lnTo>
                <a:lnTo>
                  <a:pt x="206618" y="991252"/>
                </a:lnTo>
                <a:lnTo>
                  <a:pt x="206618" y="125410"/>
                </a:lnTo>
                <a:close/>
                <a:moveTo>
                  <a:pt x="726030" y="25904"/>
                </a:moveTo>
                <a:lnTo>
                  <a:pt x="819883" y="71022"/>
                </a:lnTo>
                <a:lnTo>
                  <a:pt x="819883" y="1045641"/>
                </a:lnTo>
                <a:lnTo>
                  <a:pt x="726030" y="1090758"/>
                </a:lnTo>
                <a:close/>
                <a:moveTo>
                  <a:pt x="430324" y="16150"/>
                </a:moveTo>
                <a:lnTo>
                  <a:pt x="430324" y="1100512"/>
                </a:lnTo>
                <a:lnTo>
                  <a:pt x="341003" y="1072786"/>
                </a:lnTo>
                <a:lnTo>
                  <a:pt x="336471" y="1070036"/>
                </a:lnTo>
                <a:lnTo>
                  <a:pt x="336471" y="46626"/>
                </a:lnTo>
                <a:lnTo>
                  <a:pt x="341003" y="43877"/>
                </a:lnTo>
                <a:close/>
                <a:moveTo>
                  <a:pt x="596177" y="5722"/>
                </a:moveTo>
                <a:lnTo>
                  <a:pt x="690030" y="19911"/>
                </a:lnTo>
                <a:lnTo>
                  <a:pt x="690030" y="1096751"/>
                </a:lnTo>
                <a:lnTo>
                  <a:pt x="596177" y="1110940"/>
                </a:lnTo>
                <a:close/>
                <a:moveTo>
                  <a:pt x="558331" y="0"/>
                </a:moveTo>
                <a:lnTo>
                  <a:pt x="560177" y="279"/>
                </a:lnTo>
                <a:lnTo>
                  <a:pt x="560177" y="1116383"/>
                </a:lnTo>
                <a:lnTo>
                  <a:pt x="558331" y="1116662"/>
                </a:lnTo>
                <a:lnTo>
                  <a:pt x="466324" y="1107387"/>
                </a:lnTo>
                <a:lnTo>
                  <a:pt x="466324" y="9275"/>
                </a:lnTo>
                <a:close/>
              </a:path>
            </a:pathLst>
          </a:custGeom>
          <a:solidFill>
            <a:srgbClr val="89BC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a:extLst>
              <a:ext uri="{FF2B5EF4-FFF2-40B4-BE49-F238E27FC236}">
                <a16:creationId xmlns:a16="http://schemas.microsoft.com/office/drawing/2014/main" xmlns="" id="{454F7BDF-F02C-48EF-8F43-4CF99DE7E5D6}"/>
              </a:ext>
            </a:extLst>
          </p:cNvPr>
          <p:cNvSpPr/>
          <p:nvPr userDrawn="1"/>
        </p:nvSpPr>
        <p:spPr>
          <a:xfrm>
            <a:off x="-48000" y="6093296"/>
            <a:ext cx="12260864" cy="951245"/>
          </a:xfrm>
          <a:custGeom>
            <a:avLst/>
            <a:gdLst>
              <a:gd name="connsiteX0" fmla="*/ 7322876 w 12192000"/>
              <a:gd name="connsiteY0" fmla="*/ 1368 h 1641385"/>
              <a:gd name="connsiteX1" fmla="*/ 9922686 w 12192000"/>
              <a:gd name="connsiteY1" fmla="*/ 488438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641385">
                <a:moveTo>
                  <a:pt x="7322876" y="1368"/>
                </a:moveTo>
                <a:cubicBezTo>
                  <a:pt x="8265107" y="27787"/>
                  <a:pt x="9070402" y="890041"/>
                  <a:pt x="9941662" y="821559"/>
                </a:cubicBezTo>
                <a:cubicBezTo>
                  <a:pt x="10697523" y="762147"/>
                  <a:pt x="11639242" y="276325"/>
                  <a:pt x="12189192" y="328745"/>
                </a:cubicBezTo>
                <a:lnTo>
                  <a:pt x="12192000" y="329170"/>
                </a:lnTo>
                <a:lnTo>
                  <a:pt x="12192000" y="1641385"/>
                </a:lnTo>
                <a:lnTo>
                  <a:pt x="0" y="1641385"/>
                </a:lnTo>
                <a:lnTo>
                  <a:pt x="0" y="809829"/>
                </a:lnTo>
                <a:lnTo>
                  <a:pt x="63466" y="809387"/>
                </a:lnTo>
                <a:cubicBezTo>
                  <a:pt x="792897" y="821354"/>
                  <a:pt x="2280546" y="1258638"/>
                  <a:pt x="3257929" y="1141363"/>
                </a:cubicBezTo>
                <a:cubicBezTo>
                  <a:pt x="4460861" y="997026"/>
                  <a:pt x="5802004" y="123888"/>
                  <a:pt x="6912797" y="15067"/>
                </a:cubicBezTo>
                <a:cubicBezTo>
                  <a:pt x="7051646" y="1465"/>
                  <a:pt x="7188271" y="-2406"/>
                  <a:pt x="7322876" y="1368"/>
                </a:cubicBezTo>
                <a:close/>
              </a:path>
            </a:pathLst>
          </a:custGeom>
          <a:gradFill flip="none" rotWithShape="1">
            <a:gsLst>
              <a:gs pos="0">
                <a:srgbClr val="5EA8FC"/>
              </a:gs>
              <a:gs pos="80531">
                <a:srgbClr val="005CDC"/>
              </a:gs>
              <a:gs pos="33000">
                <a:srgbClr val="006DFE"/>
              </a:gs>
            </a:gsLst>
            <a:lin ang="13500000" scaled="1"/>
            <a:tileRect/>
          </a:gradFill>
          <a:ln w="12700">
            <a:solidFill>
              <a:schemeClr val="bg1"/>
            </a:solidFill>
          </a:ln>
          <a:effectLst>
            <a:outerShdw blurRad="508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grpSp>
        <p:nvGrpSpPr>
          <p:cNvPr id="11" name="组合 10">
            <a:extLst>
              <a:ext uri="{FF2B5EF4-FFF2-40B4-BE49-F238E27FC236}">
                <a16:creationId xmlns:a16="http://schemas.microsoft.com/office/drawing/2014/main" xmlns="" id="{F58B981B-96EF-43EC-BB42-4C9AB144AA70}"/>
              </a:ext>
            </a:extLst>
          </p:cNvPr>
          <p:cNvGrpSpPr/>
          <p:nvPr userDrawn="1"/>
        </p:nvGrpSpPr>
        <p:grpSpPr>
          <a:xfrm>
            <a:off x="409320" y="312918"/>
            <a:ext cx="11345160" cy="6374539"/>
            <a:chOff x="781644" y="672644"/>
            <a:chExt cx="9072000" cy="4854263"/>
          </a:xfrm>
          <a:effectLst>
            <a:outerShdw blurRad="228600" dist="38100" dir="8100000" algn="tr" rotWithShape="0">
              <a:prstClr val="black">
                <a:alpha val="42000"/>
              </a:prstClr>
            </a:outerShdw>
          </a:effectLst>
        </p:grpSpPr>
        <p:sp>
          <p:nvSpPr>
            <p:cNvPr id="12" name="矩形: 圆角 11">
              <a:extLst>
                <a:ext uri="{FF2B5EF4-FFF2-40B4-BE49-F238E27FC236}">
                  <a16:creationId xmlns:a16="http://schemas.microsoft.com/office/drawing/2014/main" xmlns="" id="{DA5BF89C-3A92-4D56-9D55-A55C60261F20}"/>
                </a:ext>
              </a:extLst>
            </p:cNvPr>
            <p:cNvSpPr/>
            <p:nvPr/>
          </p:nvSpPr>
          <p:spPr>
            <a:xfrm>
              <a:off x="781644" y="672644"/>
              <a:ext cx="9072000" cy="4854263"/>
            </a:xfrm>
            <a:prstGeom prst="roundRect">
              <a:avLst>
                <a:gd name="adj" fmla="val 3774"/>
              </a:avLst>
            </a:prstGeom>
            <a:pattFill prst="wdUpDiag">
              <a:fgClr>
                <a:srgbClr val="358EF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a:extLst>
                <a:ext uri="{FF2B5EF4-FFF2-40B4-BE49-F238E27FC236}">
                  <a16:creationId xmlns:a16="http://schemas.microsoft.com/office/drawing/2014/main" xmlns="" id="{6D0D1ABD-F94D-4B98-81D9-31751B7A05F7}"/>
                </a:ext>
              </a:extLst>
            </p:cNvPr>
            <p:cNvSpPr/>
            <p:nvPr/>
          </p:nvSpPr>
          <p:spPr>
            <a:xfrm>
              <a:off x="911424" y="803270"/>
              <a:ext cx="8784000" cy="4593010"/>
            </a:xfrm>
            <a:prstGeom prst="roundRect">
              <a:avLst>
                <a:gd name="adj" fmla="val 3774"/>
              </a:avLst>
            </a:prstGeom>
            <a:solidFill>
              <a:schemeClr val="bg1"/>
            </a:solidFill>
            <a:ln>
              <a:solidFill>
                <a:srgbClr val="358E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a:extLst>
              <a:ext uri="{FF2B5EF4-FFF2-40B4-BE49-F238E27FC236}">
                <a16:creationId xmlns:a16="http://schemas.microsoft.com/office/drawing/2014/main" xmlns="" id="{B72F29A5-3E1A-455E-A05B-D862373FAF6C}"/>
              </a:ext>
            </a:extLst>
          </p:cNvPr>
          <p:cNvSpPr txBox="1"/>
          <p:nvPr userDrawn="1"/>
        </p:nvSpPr>
        <p:spPr>
          <a:xfrm rot="1546252">
            <a:off x="-100111" y="3231670"/>
            <a:ext cx="977134" cy="1323439"/>
          </a:xfrm>
          <a:prstGeom prst="rect">
            <a:avLst/>
          </a:prstGeom>
          <a:noFill/>
        </p:spPr>
        <p:txBody>
          <a:bodyPr wrap="square" rtlCol="0">
            <a:spAutoFit/>
          </a:bodyPr>
          <a:lstStyle/>
          <a:p>
            <a:r>
              <a:rPr lang="en-US" altLang="zh-CN" sz="8000" dirty="0">
                <a:solidFill>
                  <a:schemeClr val="bg1">
                    <a:alpha val="48000"/>
                  </a:schemeClr>
                </a:solidFill>
                <a:latin typeface="微软雅黑" panose="020B0503020204020204" pitchFamily="34" charset="-122"/>
                <a:ea typeface="微软雅黑" panose="020B0503020204020204" pitchFamily="34" charset="-122"/>
              </a:rPr>
              <a:t>E</a:t>
            </a:r>
            <a:endParaRPr lang="zh-CN" altLang="en-US" sz="8000" dirty="0">
              <a:solidFill>
                <a:schemeClr val="bg1">
                  <a:alpha val="48000"/>
                </a:schemeClr>
              </a:solidFill>
              <a:latin typeface="微软雅黑" panose="020B0503020204020204" pitchFamily="34" charset="-122"/>
              <a:ea typeface="微软雅黑" panose="020B0503020204020204" pitchFamily="34" charset="-122"/>
            </a:endParaRPr>
          </a:p>
        </p:txBody>
      </p:sp>
      <p:sp>
        <p:nvSpPr>
          <p:cNvPr id="39" name="文本框 38">
            <a:extLst>
              <a:ext uri="{FF2B5EF4-FFF2-40B4-BE49-F238E27FC236}">
                <a16:creationId xmlns:a16="http://schemas.microsoft.com/office/drawing/2014/main" xmlns="" id="{7BA3EE84-493E-4A80-98DB-1722C8FE50A4}"/>
              </a:ext>
            </a:extLst>
          </p:cNvPr>
          <p:cNvSpPr txBox="1"/>
          <p:nvPr userDrawn="1"/>
        </p:nvSpPr>
        <p:spPr>
          <a:xfrm rot="19903873" flipH="1" flipV="1">
            <a:off x="10996292" y="-659750"/>
            <a:ext cx="977134" cy="2092881"/>
          </a:xfrm>
          <a:prstGeom prst="rect">
            <a:avLst/>
          </a:prstGeom>
          <a:noFill/>
        </p:spPr>
        <p:txBody>
          <a:bodyPr wrap="square" rtlCol="0">
            <a:spAutoFit/>
          </a:bodyPr>
          <a:lstStyle/>
          <a:p>
            <a:r>
              <a:rPr lang="en-US" altLang="zh-CN" sz="13000" dirty="0">
                <a:solidFill>
                  <a:schemeClr val="bg1">
                    <a:alpha val="42000"/>
                  </a:schemeClr>
                </a:solidFill>
                <a:latin typeface="微软雅黑" panose="020B0503020204020204" pitchFamily="34" charset="-122"/>
                <a:ea typeface="微软雅黑" panose="020B0503020204020204" pitchFamily="34" charset="-122"/>
              </a:rPr>
              <a:t>E</a:t>
            </a:r>
            <a:endParaRPr lang="zh-CN" altLang="en-US" sz="13000" dirty="0">
              <a:solidFill>
                <a:schemeClr val="bg1">
                  <a:alpha val="42000"/>
                </a:schemeClr>
              </a:solidFill>
              <a:latin typeface="微软雅黑" panose="020B0503020204020204" pitchFamily="34" charset="-122"/>
              <a:ea typeface="微软雅黑" panose="020B0503020204020204" pitchFamily="34" charset="-122"/>
            </a:endParaRPr>
          </a:p>
        </p:txBody>
      </p:sp>
      <p:sp>
        <p:nvSpPr>
          <p:cNvPr id="19" name="文本框 18">
            <a:extLst>
              <a:ext uri="{FF2B5EF4-FFF2-40B4-BE49-F238E27FC236}">
                <a16:creationId xmlns:a16="http://schemas.microsoft.com/office/drawing/2014/main" xmlns="" id="{4A243E49-A631-45BB-AB06-69A80C5EF891}"/>
              </a:ext>
            </a:extLst>
          </p:cNvPr>
          <p:cNvSpPr txBox="1"/>
          <p:nvPr userDrawn="1"/>
        </p:nvSpPr>
        <p:spPr>
          <a:xfrm rot="12502090" flipH="1" flipV="1">
            <a:off x="8880531" y="6057486"/>
            <a:ext cx="530897" cy="1246495"/>
          </a:xfrm>
          <a:prstGeom prst="rect">
            <a:avLst/>
          </a:prstGeom>
          <a:noFill/>
        </p:spPr>
        <p:txBody>
          <a:bodyPr wrap="square" rtlCol="0">
            <a:spAutoFit/>
          </a:bodyPr>
          <a:lstStyle/>
          <a:p>
            <a:r>
              <a:rPr lang="en-US" altLang="zh-CN" sz="7500" dirty="0">
                <a:solidFill>
                  <a:schemeClr val="bg1">
                    <a:alpha val="39000"/>
                  </a:schemeClr>
                </a:solidFill>
                <a:latin typeface="微软雅黑" panose="020B0503020204020204" pitchFamily="34" charset="-122"/>
                <a:ea typeface="微软雅黑" panose="020B0503020204020204" pitchFamily="34" charset="-122"/>
              </a:rPr>
              <a:t>E</a:t>
            </a:r>
            <a:endParaRPr lang="zh-CN" altLang="en-US" sz="7500" dirty="0">
              <a:solidFill>
                <a:schemeClr val="bg1">
                  <a:alpha val="39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D1197BFD-01A2-4346-90E4-3015CE34DDA6}"/>
              </a:ext>
            </a:extLst>
          </p:cNvPr>
          <p:cNvSpPr/>
          <p:nvPr userDrawn="1"/>
        </p:nvSpPr>
        <p:spPr>
          <a:xfrm>
            <a:off x="-27135" y="0"/>
            <a:ext cx="12219135" cy="6858000"/>
          </a:xfrm>
          <a:prstGeom prst="rect">
            <a:avLst/>
          </a:prstGeom>
          <a:solidFill>
            <a:srgbClr val="0096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a:extLst>
              <a:ext uri="{FF2B5EF4-FFF2-40B4-BE49-F238E27FC236}">
                <a16:creationId xmlns:a16="http://schemas.microsoft.com/office/drawing/2014/main" xmlns="" id="{90E3DE47-652D-47E6-A509-035AD5CD3C3D}"/>
              </a:ext>
            </a:extLst>
          </p:cNvPr>
          <p:cNvSpPr/>
          <p:nvPr userDrawn="1"/>
        </p:nvSpPr>
        <p:spPr>
          <a:xfrm flipH="1" flipV="1">
            <a:off x="-48000" y="12899"/>
            <a:ext cx="12240000" cy="1090685"/>
          </a:xfrm>
          <a:custGeom>
            <a:avLst/>
            <a:gdLst>
              <a:gd name="connsiteX0" fmla="*/ 7636971 w 12240000"/>
              <a:gd name="connsiteY0" fmla="*/ 502 h 1090685"/>
              <a:gd name="connsiteX1" fmla="*/ 11797689 w 12240000"/>
              <a:gd name="connsiteY1" fmla="*/ 242745 h 1090685"/>
              <a:gd name="connsiteX2" fmla="*/ 12240000 w 12240000"/>
              <a:gd name="connsiteY2" fmla="*/ 226085 h 1090685"/>
              <a:gd name="connsiteX3" fmla="*/ 12240000 w 12240000"/>
              <a:gd name="connsiteY3" fmla="*/ 1090685 h 1090685"/>
              <a:gd name="connsiteX4" fmla="*/ 0 w 12240000"/>
              <a:gd name="connsiteY4" fmla="*/ 1090685 h 1090685"/>
              <a:gd name="connsiteX5" fmla="*/ 0 w 12240000"/>
              <a:gd name="connsiteY5" fmla="*/ 24819 h 1090685"/>
              <a:gd name="connsiteX6" fmla="*/ 42486 w 12240000"/>
              <a:gd name="connsiteY6" fmla="*/ 35081 h 1090685"/>
              <a:gd name="connsiteX7" fmla="*/ 1620078 w 12240000"/>
              <a:gd name="connsiteY7" fmla="*/ 600927 h 1090685"/>
              <a:gd name="connsiteX8" fmla="*/ 3350573 w 12240000"/>
              <a:gd name="connsiteY8" fmla="*/ 575926 h 1090685"/>
              <a:gd name="connsiteX9" fmla="*/ 6028161 w 12240000"/>
              <a:gd name="connsiteY9" fmla="*/ 122013 h 1090685"/>
              <a:gd name="connsiteX10" fmla="*/ 7359589 w 12240000"/>
              <a:gd name="connsiteY10" fmla="*/ 1282 h 1090685"/>
              <a:gd name="connsiteX11" fmla="*/ 7636971 w 12240000"/>
              <a:gd name="connsiteY11" fmla="*/ 502 h 10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0000" h="1090685">
                <a:moveTo>
                  <a:pt x="7636971" y="502"/>
                </a:moveTo>
                <a:cubicBezTo>
                  <a:pt x="9023876" y="13228"/>
                  <a:pt x="10410783" y="264028"/>
                  <a:pt x="11797689" y="242745"/>
                </a:cubicBezTo>
                <a:lnTo>
                  <a:pt x="12240000" y="226085"/>
                </a:lnTo>
                <a:lnTo>
                  <a:pt x="12240000" y="1090685"/>
                </a:lnTo>
                <a:lnTo>
                  <a:pt x="0" y="1090685"/>
                </a:lnTo>
                <a:lnTo>
                  <a:pt x="0" y="24819"/>
                </a:lnTo>
                <a:lnTo>
                  <a:pt x="42486" y="35081"/>
                </a:lnTo>
                <a:cubicBezTo>
                  <a:pt x="463839" y="153789"/>
                  <a:pt x="1168168" y="531924"/>
                  <a:pt x="1620078" y="600927"/>
                </a:cubicBezTo>
                <a:cubicBezTo>
                  <a:pt x="2222626" y="692930"/>
                  <a:pt x="2668832" y="663445"/>
                  <a:pt x="3350573" y="575926"/>
                </a:cubicBezTo>
                <a:cubicBezTo>
                  <a:pt x="4235588" y="462312"/>
                  <a:pt x="4104984" y="465428"/>
                  <a:pt x="6028161" y="122013"/>
                </a:cubicBezTo>
                <a:cubicBezTo>
                  <a:pt x="6471971" y="42764"/>
                  <a:pt x="6915781" y="8092"/>
                  <a:pt x="7359589" y="1282"/>
                </a:cubicBezTo>
                <a:cubicBezTo>
                  <a:pt x="7452050" y="-138"/>
                  <a:pt x="7544510" y="-347"/>
                  <a:pt x="7636971" y="502"/>
                </a:cubicBezTo>
                <a:close/>
              </a:path>
            </a:pathLst>
          </a:custGeom>
          <a:solidFill>
            <a:srgbClr val="FFCD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任意多边形: 形状 9">
            <a:extLst>
              <a:ext uri="{FF2B5EF4-FFF2-40B4-BE49-F238E27FC236}">
                <a16:creationId xmlns:a16="http://schemas.microsoft.com/office/drawing/2014/main" xmlns="" id="{39F402A4-CDD2-4E1D-8797-A0196899F143}"/>
              </a:ext>
            </a:extLst>
          </p:cNvPr>
          <p:cNvSpPr/>
          <p:nvPr userDrawn="1"/>
        </p:nvSpPr>
        <p:spPr>
          <a:xfrm flipH="1" flipV="1">
            <a:off x="-38100" y="-41207"/>
            <a:ext cx="12240000" cy="1220241"/>
          </a:xfrm>
          <a:custGeom>
            <a:avLst/>
            <a:gdLst>
              <a:gd name="connsiteX0" fmla="*/ 7322876 w 12192000"/>
              <a:gd name="connsiteY0" fmla="*/ 1368 h 1641385"/>
              <a:gd name="connsiteX1" fmla="*/ 9922686 w 12192000"/>
              <a:gd name="connsiteY1" fmla="*/ 488438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641385">
                <a:moveTo>
                  <a:pt x="7322876" y="1368"/>
                </a:moveTo>
                <a:cubicBezTo>
                  <a:pt x="8265107" y="27787"/>
                  <a:pt x="9070402" y="890041"/>
                  <a:pt x="9941662" y="821559"/>
                </a:cubicBezTo>
                <a:cubicBezTo>
                  <a:pt x="10697523" y="762147"/>
                  <a:pt x="11639242" y="276325"/>
                  <a:pt x="12189192" y="328745"/>
                </a:cubicBezTo>
                <a:lnTo>
                  <a:pt x="12192000" y="329170"/>
                </a:lnTo>
                <a:lnTo>
                  <a:pt x="12192000" y="1641385"/>
                </a:lnTo>
                <a:lnTo>
                  <a:pt x="0" y="1641385"/>
                </a:lnTo>
                <a:lnTo>
                  <a:pt x="0" y="809829"/>
                </a:lnTo>
                <a:lnTo>
                  <a:pt x="63466" y="809387"/>
                </a:lnTo>
                <a:cubicBezTo>
                  <a:pt x="792897" y="821354"/>
                  <a:pt x="2280546" y="1258638"/>
                  <a:pt x="3257929" y="1141363"/>
                </a:cubicBezTo>
                <a:cubicBezTo>
                  <a:pt x="4460861" y="997026"/>
                  <a:pt x="5802004" y="123888"/>
                  <a:pt x="6912797" y="15067"/>
                </a:cubicBezTo>
                <a:cubicBezTo>
                  <a:pt x="7051646" y="1465"/>
                  <a:pt x="7188271" y="-2406"/>
                  <a:pt x="7322876" y="1368"/>
                </a:cubicBezTo>
                <a:close/>
              </a:path>
            </a:pathLst>
          </a:custGeom>
          <a:gradFill flip="none" rotWithShape="1">
            <a:gsLst>
              <a:gs pos="0">
                <a:srgbClr val="5EA8FC"/>
              </a:gs>
              <a:gs pos="98000">
                <a:srgbClr val="005CDC"/>
              </a:gs>
              <a:gs pos="40000">
                <a:srgbClr val="006DFE"/>
              </a:gs>
            </a:gsLst>
            <a:lin ang="27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8" name="任意多边形: 形状 17">
            <a:extLst>
              <a:ext uri="{FF2B5EF4-FFF2-40B4-BE49-F238E27FC236}">
                <a16:creationId xmlns:a16="http://schemas.microsoft.com/office/drawing/2014/main" xmlns="" id="{AAA51E3C-412E-4670-9BA6-F73F5E73AA8D}"/>
              </a:ext>
            </a:extLst>
          </p:cNvPr>
          <p:cNvSpPr/>
          <p:nvPr userDrawn="1"/>
        </p:nvSpPr>
        <p:spPr>
          <a:xfrm>
            <a:off x="-48000" y="5931424"/>
            <a:ext cx="12240000" cy="1090685"/>
          </a:xfrm>
          <a:custGeom>
            <a:avLst/>
            <a:gdLst>
              <a:gd name="connsiteX0" fmla="*/ 7636971 w 12240000"/>
              <a:gd name="connsiteY0" fmla="*/ 502 h 1090685"/>
              <a:gd name="connsiteX1" fmla="*/ 11797689 w 12240000"/>
              <a:gd name="connsiteY1" fmla="*/ 242745 h 1090685"/>
              <a:gd name="connsiteX2" fmla="*/ 12240000 w 12240000"/>
              <a:gd name="connsiteY2" fmla="*/ 226085 h 1090685"/>
              <a:gd name="connsiteX3" fmla="*/ 12240000 w 12240000"/>
              <a:gd name="connsiteY3" fmla="*/ 1090685 h 1090685"/>
              <a:gd name="connsiteX4" fmla="*/ 0 w 12240000"/>
              <a:gd name="connsiteY4" fmla="*/ 1090685 h 1090685"/>
              <a:gd name="connsiteX5" fmla="*/ 0 w 12240000"/>
              <a:gd name="connsiteY5" fmla="*/ 24819 h 1090685"/>
              <a:gd name="connsiteX6" fmla="*/ 42486 w 12240000"/>
              <a:gd name="connsiteY6" fmla="*/ 35081 h 1090685"/>
              <a:gd name="connsiteX7" fmla="*/ 1620078 w 12240000"/>
              <a:gd name="connsiteY7" fmla="*/ 600927 h 1090685"/>
              <a:gd name="connsiteX8" fmla="*/ 3350573 w 12240000"/>
              <a:gd name="connsiteY8" fmla="*/ 575926 h 1090685"/>
              <a:gd name="connsiteX9" fmla="*/ 6028161 w 12240000"/>
              <a:gd name="connsiteY9" fmla="*/ 122013 h 1090685"/>
              <a:gd name="connsiteX10" fmla="*/ 7359589 w 12240000"/>
              <a:gd name="connsiteY10" fmla="*/ 1282 h 1090685"/>
              <a:gd name="connsiteX11" fmla="*/ 7636971 w 12240000"/>
              <a:gd name="connsiteY11" fmla="*/ 502 h 10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0000" h="1090685">
                <a:moveTo>
                  <a:pt x="7636971" y="502"/>
                </a:moveTo>
                <a:cubicBezTo>
                  <a:pt x="9023876" y="13228"/>
                  <a:pt x="10410783" y="264028"/>
                  <a:pt x="11797689" y="242745"/>
                </a:cubicBezTo>
                <a:lnTo>
                  <a:pt x="12240000" y="226085"/>
                </a:lnTo>
                <a:lnTo>
                  <a:pt x="12240000" y="1090685"/>
                </a:lnTo>
                <a:lnTo>
                  <a:pt x="0" y="1090685"/>
                </a:lnTo>
                <a:lnTo>
                  <a:pt x="0" y="24819"/>
                </a:lnTo>
                <a:lnTo>
                  <a:pt x="42486" y="35081"/>
                </a:lnTo>
                <a:cubicBezTo>
                  <a:pt x="463839" y="153789"/>
                  <a:pt x="1168168" y="531924"/>
                  <a:pt x="1620078" y="600927"/>
                </a:cubicBezTo>
                <a:cubicBezTo>
                  <a:pt x="2222626" y="692930"/>
                  <a:pt x="2668832" y="663445"/>
                  <a:pt x="3350573" y="575926"/>
                </a:cubicBezTo>
                <a:cubicBezTo>
                  <a:pt x="4235588" y="462312"/>
                  <a:pt x="4104984" y="465428"/>
                  <a:pt x="6028161" y="122013"/>
                </a:cubicBezTo>
                <a:cubicBezTo>
                  <a:pt x="6471971" y="42764"/>
                  <a:pt x="6915781" y="8092"/>
                  <a:pt x="7359589" y="1282"/>
                </a:cubicBezTo>
                <a:cubicBezTo>
                  <a:pt x="7452050" y="-138"/>
                  <a:pt x="7544510" y="-347"/>
                  <a:pt x="7636971" y="502"/>
                </a:cubicBezTo>
                <a:close/>
              </a:path>
            </a:pathLst>
          </a:custGeom>
          <a:solidFill>
            <a:srgbClr val="FFCD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7" name="任意多边形: 形状 16">
            <a:extLst>
              <a:ext uri="{FF2B5EF4-FFF2-40B4-BE49-F238E27FC236}">
                <a16:creationId xmlns:a16="http://schemas.microsoft.com/office/drawing/2014/main" xmlns="" id="{61AAA76D-F66C-4CA9-A391-93E09C4E83BB}"/>
              </a:ext>
            </a:extLst>
          </p:cNvPr>
          <p:cNvSpPr/>
          <p:nvPr userDrawn="1"/>
        </p:nvSpPr>
        <p:spPr>
          <a:xfrm rot="18562571">
            <a:off x="277309" y="4182348"/>
            <a:ext cx="1229555" cy="1229555"/>
          </a:xfrm>
          <a:custGeom>
            <a:avLst/>
            <a:gdLst>
              <a:gd name="connsiteX0" fmla="*/ 985735 w 1116662"/>
              <a:gd name="connsiteY0" fmla="*/ 203048 h 1116662"/>
              <a:gd name="connsiteX1" fmla="*/ 1021308 w 1116662"/>
              <a:gd name="connsiteY1" fmla="*/ 246163 h 1116662"/>
              <a:gd name="connsiteX2" fmla="*/ 1116662 w 1116662"/>
              <a:gd name="connsiteY2" fmla="*/ 558331 h 1116662"/>
              <a:gd name="connsiteX3" fmla="*/ 1021308 w 1116662"/>
              <a:gd name="connsiteY3" fmla="*/ 870499 h 1116662"/>
              <a:gd name="connsiteX4" fmla="*/ 985735 w 1116662"/>
              <a:gd name="connsiteY4" fmla="*/ 913614 h 1116662"/>
              <a:gd name="connsiteX5" fmla="*/ 170618 w 1116662"/>
              <a:gd name="connsiteY5" fmla="*/ 160845 h 1116662"/>
              <a:gd name="connsiteX6" fmla="*/ 170618 w 1116662"/>
              <a:gd name="connsiteY6" fmla="*/ 955817 h 1116662"/>
              <a:gd name="connsiteX7" fmla="*/ 119084 w 1116662"/>
              <a:gd name="connsiteY7" fmla="*/ 903038 h 1116662"/>
              <a:gd name="connsiteX8" fmla="*/ 0 w 1116662"/>
              <a:gd name="connsiteY8" fmla="*/ 558331 h 1116662"/>
              <a:gd name="connsiteX9" fmla="*/ 119084 w 1116662"/>
              <a:gd name="connsiteY9" fmla="*/ 213625 h 1116662"/>
              <a:gd name="connsiteX10" fmla="*/ 855883 w 1116662"/>
              <a:gd name="connsiteY10" fmla="*/ 88328 h 1116662"/>
              <a:gd name="connsiteX11" fmla="*/ 870499 w 1116662"/>
              <a:gd name="connsiteY11" fmla="*/ 95354 h 1116662"/>
              <a:gd name="connsiteX12" fmla="*/ 949735 w 1116662"/>
              <a:gd name="connsiteY12" fmla="*/ 160730 h 1116662"/>
              <a:gd name="connsiteX13" fmla="*/ 949735 w 1116662"/>
              <a:gd name="connsiteY13" fmla="*/ 955933 h 1116662"/>
              <a:gd name="connsiteX14" fmla="*/ 870499 w 1116662"/>
              <a:gd name="connsiteY14" fmla="*/ 1021308 h 1116662"/>
              <a:gd name="connsiteX15" fmla="*/ 855883 w 1116662"/>
              <a:gd name="connsiteY15" fmla="*/ 1028334 h 1116662"/>
              <a:gd name="connsiteX16" fmla="*/ 300471 w 1116662"/>
              <a:gd name="connsiteY16" fmla="*/ 68468 h 1116662"/>
              <a:gd name="connsiteX17" fmla="*/ 300471 w 1116662"/>
              <a:gd name="connsiteY17" fmla="*/ 1048194 h 1116662"/>
              <a:gd name="connsiteX18" fmla="*/ 206618 w 1116662"/>
              <a:gd name="connsiteY18" fmla="*/ 991252 h 1116662"/>
              <a:gd name="connsiteX19" fmla="*/ 206618 w 1116662"/>
              <a:gd name="connsiteY19" fmla="*/ 125410 h 1116662"/>
              <a:gd name="connsiteX20" fmla="*/ 726030 w 1116662"/>
              <a:gd name="connsiteY20" fmla="*/ 25904 h 1116662"/>
              <a:gd name="connsiteX21" fmla="*/ 819883 w 1116662"/>
              <a:gd name="connsiteY21" fmla="*/ 71022 h 1116662"/>
              <a:gd name="connsiteX22" fmla="*/ 819883 w 1116662"/>
              <a:gd name="connsiteY22" fmla="*/ 1045641 h 1116662"/>
              <a:gd name="connsiteX23" fmla="*/ 726030 w 1116662"/>
              <a:gd name="connsiteY23" fmla="*/ 1090758 h 1116662"/>
              <a:gd name="connsiteX24" fmla="*/ 430324 w 1116662"/>
              <a:gd name="connsiteY24" fmla="*/ 16150 h 1116662"/>
              <a:gd name="connsiteX25" fmla="*/ 430324 w 1116662"/>
              <a:gd name="connsiteY25" fmla="*/ 1100512 h 1116662"/>
              <a:gd name="connsiteX26" fmla="*/ 341003 w 1116662"/>
              <a:gd name="connsiteY26" fmla="*/ 1072786 h 1116662"/>
              <a:gd name="connsiteX27" fmla="*/ 336471 w 1116662"/>
              <a:gd name="connsiteY27" fmla="*/ 1070036 h 1116662"/>
              <a:gd name="connsiteX28" fmla="*/ 336471 w 1116662"/>
              <a:gd name="connsiteY28" fmla="*/ 46626 h 1116662"/>
              <a:gd name="connsiteX29" fmla="*/ 341003 w 1116662"/>
              <a:gd name="connsiteY29" fmla="*/ 43877 h 1116662"/>
              <a:gd name="connsiteX30" fmla="*/ 596177 w 1116662"/>
              <a:gd name="connsiteY30" fmla="*/ 5722 h 1116662"/>
              <a:gd name="connsiteX31" fmla="*/ 690030 w 1116662"/>
              <a:gd name="connsiteY31" fmla="*/ 19911 h 1116662"/>
              <a:gd name="connsiteX32" fmla="*/ 690030 w 1116662"/>
              <a:gd name="connsiteY32" fmla="*/ 1096751 h 1116662"/>
              <a:gd name="connsiteX33" fmla="*/ 596177 w 1116662"/>
              <a:gd name="connsiteY33" fmla="*/ 1110940 h 1116662"/>
              <a:gd name="connsiteX34" fmla="*/ 558331 w 1116662"/>
              <a:gd name="connsiteY34" fmla="*/ 0 h 1116662"/>
              <a:gd name="connsiteX35" fmla="*/ 560177 w 1116662"/>
              <a:gd name="connsiteY35" fmla="*/ 279 h 1116662"/>
              <a:gd name="connsiteX36" fmla="*/ 560177 w 1116662"/>
              <a:gd name="connsiteY36" fmla="*/ 1116383 h 1116662"/>
              <a:gd name="connsiteX37" fmla="*/ 558331 w 1116662"/>
              <a:gd name="connsiteY37" fmla="*/ 1116662 h 1116662"/>
              <a:gd name="connsiteX38" fmla="*/ 466324 w 1116662"/>
              <a:gd name="connsiteY38" fmla="*/ 1107387 h 1116662"/>
              <a:gd name="connsiteX39" fmla="*/ 466324 w 1116662"/>
              <a:gd name="connsiteY39" fmla="*/ 9275 h 111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16662" h="1116662">
                <a:moveTo>
                  <a:pt x="985735" y="203048"/>
                </a:moveTo>
                <a:lnTo>
                  <a:pt x="1021308" y="246163"/>
                </a:lnTo>
                <a:cubicBezTo>
                  <a:pt x="1081510" y="335273"/>
                  <a:pt x="1116662" y="442697"/>
                  <a:pt x="1116662" y="558331"/>
                </a:cubicBezTo>
                <a:cubicBezTo>
                  <a:pt x="1116662" y="673965"/>
                  <a:pt x="1081510" y="781389"/>
                  <a:pt x="1021308" y="870499"/>
                </a:cubicBezTo>
                <a:lnTo>
                  <a:pt x="985735" y="913614"/>
                </a:lnTo>
                <a:close/>
                <a:moveTo>
                  <a:pt x="170618" y="160845"/>
                </a:moveTo>
                <a:lnTo>
                  <a:pt x="170618" y="955817"/>
                </a:lnTo>
                <a:lnTo>
                  <a:pt x="119084" y="903038"/>
                </a:lnTo>
                <a:cubicBezTo>
                  <a:pt x="44490" y="808117"/>
                  <a:pt x="0" y="688420"/>
                  <a:pt x="0" y="558331"/>
                </a:cubicBezTo>
                <a:cubicBezTo>
                  <a:pt x="0" y="428243"/>
                  <a:pt x="44490" y="308545"/>
                  <a:pt x="119084" y="213625"/>
                </a:cubicBezTo>
                <a:close/>
                <a:moveTo>
                  <a:pt x="855883" y="88328"/>
                </a:moveTo>
                <a:lnTo>
                  <a:pt x="870499" y="95354"/>
                </a:lnTo>
                <a:lnTo>
                  <a:pt x="949735" y="160730"/>
                </a:lnTo>
                <a:lnTo>
                  <a:pt x="949735" y="955933"/>
                </a:lnTo>
                <a:lnTo>
                  <a:pt x="870499" y="1021308"/>
                </a:lnTo>
                <a:lnTo>
                  <a:pt x="855883" y="1028334"/>
                </a:lnTo>
                <a:close/>
                <a:moveTo>
                  <a:pt x="300471" y="68468"/>
                </a:moveTo>
                <a:lnTo>
                  <a:pt x="300471" y="1048194"/>
                </a:lnTo>
                <a:lnTo>
                  <a:pt x="206618" y="991252"/>
                </a:lnTo>
                <a:lnTo>
                  <a:pt x="206618" y="125410"/>
                </a:lnTo>
                <a:close/>
                <a:moveTo>
                  <a:pt x="726030" y="25904"/>
                </a:moveTo>
                <a:lnTo>
                  <a:pt x="819883" y="71022"/>
                </a:lnTo>
                <a:lnTo>
                  <a:pt x="819883" y="1045641"/>
                </a:lnTo>
                <a:lnTo>
                  <a:pt x="726030" y="1090758"/>
                </a:lnTo>
                <a:close/>
                <a:moveTo>
                  <a:pt x="430324" y="16150"/>
                </a:moveTo>
                <a:lnTo>
                  <a:pt x="430324" y="1100512"/>
                </a:lnTo>
                <a:lnTo>
                  <a:pt x="341003" y="1072786"/>
                </a:lnTo>
                <a:lnTo>
                  <a:pt x="336471" y="1070036"/>
                </a:lnTo>
                <a:lnTo>
                  <a:pt x="336471" y="46626"/>
                </a:lnTo>
                <a:lnTo>
                  <a:pt x="341003" y="43877"/>
                </a:lnTo>
                <a:close/>
                <a:moveTo>
                  <a:pt x="596177" y="5722"/>
                </a:moveTo>
                <a:lnTo>
                  <a:pt x="690030" y="19911"/>
                </a:lnTo>
                <a:lnTo>
                  <a:pt x="690030" y="1096751"/>
                </a:lnTo>
                <a:lnTo>
                  <a:pt x="596177" y="1110940"/>
                </a:lnTo>
                <a:close/>
                <a:moveTo>
                  <a:pt x="558331" y="0"/>
                </a:moveTo>
                <a:lnTo>
                  <a:pt x="560177" y="279"/>
                </a:lnTo>
                <a:lnTo>
                  <a:pt x="560177" y="1116383"/>
                </a:lnTo>
                <a:lnTo>
                  <a:pt x="558331" y="1116662"/>
                </a:lnTo>
                <a:lnTo>
                  <a:pt x="466324" y="1107387"/>
                </a:lnTo>
                <a:lnTo>
                  <a:pt x="466324" y="9275"/>
                </a:lnTo>
                <a:close/>
              </a:path>
            </a:pathLst>
          </a:custGeom>
          <a:solidFill>
            <a:srgbClr val="89BC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形状 7">
            <a:extLst>
              <a:ext uri="{FF2B5EF4-FFF2-40B4-BE49-F238E27FC236}">
                <a16:creationId xmlns:a16="http://schemas.microsoft.com/office/drawing/2014/main" xmlns="" id="{1A68AF52-6D7F-42E7-AC8D-372B8FB7DC61}"/>
              </a:ext>
            </a:extLst>
          </p:cNvPr>
          <p:cNvSpPr/>
          <p:nvPr userDrawn="1"/>
        </p:nvSpPr>
        <p:spPr>
          <a:xfrm rot="18562571">
            <a:off x="10957251" y="2211098"/>
            <a:ext cx="1116662" cy="1116662"/>
          </a:xfrm>
          <a:custGeom>
            <a:avLst/>
            <a:gdLst>
              <a:gd name="connsiteX0" fmla="*/ 985735 w 1116662"/>
              <a:gd name="connsiteY0" fmla="*/ 203048 h 1116662"/>
              <a:gd name="connsiteX1" fmla="*/ 1021308 w 1116662"/>
              <a:gd name="connsiteY1" fmla="*/ 246163 h 1116662"/>
              <a:gd name="connsiteX2" fmla="*/ 1116662 w 1116662"/>
              <a:gd name="connsiteY2" fmla="*/ 558331 h 1116662"/>
              <a:gd name="connsiteX3" fmla="*/ 1021308 w 1116662"/>
              <a:gd name="connsiteY3" fmla="*/ 870499 h 1116662"/>
              <a:gd name="connsiteX4" fmla="*/ 985735 w 1116662"/>
              <a:gd name="connsiteY4" fmla="*/ 913614 h 1116662"/>
              <a:gd name="connsiteX5" fmla="*/ 170618 w 1116662"/>
              <a:gd name="connsiteY5" fmla="*/ 160845 h 1116662"/>
              <a:gd name="connsiteX6" fmla="*/ 170618 w 1116662"/>
              <a:gd name="connsiteY6" fmla="*/ 955817 h 1116662"/>
              <a:gd name="connsiteX7" fmla="*/ 119084 w 1116662"/>
              <a:gd name="connsiteY7" fmla="*/ 903038 h 1116662"/>
              <a:gd name="connsiteX8" fmla="*/ 0 w 1116662"/>
              <a:gd name="connsiteY8" fmla="*/ 558331 h 1116662"/>
              <a:gd name="connsiteX9" fmla="*/ 119084 w 1116662"/>
              <a:gd name="connsiteY9" fmla="*/ 213625 h 1116662"/>
              <a:gd name="connsiteX10" fmla="*/ 855883 w 1116662"/>
              <a:gd name="connsiteY10" fmla="*/ 88328 h 1116662"/>
              <a:gd name="connsiteX11" fmla="*/ 870499 w 1116662"/>
              <a:gd name="connsiteY11" fmla="*/ 95354 h 1116662"/>
              <a:gd name="connsiteX12" fmla="*/ 949735 w 1116662"/>
              <a:gd name="connsiteY12" fmla="*/ 160730 h 1116662"/>
              <a:gd name="connsiteX13" fmla="*/ 949735 w 1116662"/>
              <a:gd name="connsiteY13" fmla="*/ 955933 h 1116662"/>
              <a:gd name="connsiteX14" fmla="*/ 870499 w 1116662"/>
              <a:gd name="connsiteY14" fmla="*/ 1021308 h 1116662"/>
              <a:gd name="connsiteX15" fmla="*/ 855883 w 1116662"/>
              <a:gd name="connsiteY15" fmla="*/ 1028334 h 1116662"/>
              <a:gd name="connsiteX16" fmla="*/ 300471 w 1116662"/>
              <a:gd name="connsiteY16" fmla="*/ 68468 h 1116662"/>
              <a:gd name="connsiteX17" fmla="*/ 300471 w 1116662"/>
              <a:gd name="connsiteY17" fmla="*/ 1048194 h 1116662"/>
              <a:gd name="connsiteX18" fmla="*/ 206618 w 1116662"/>
              <a:gd name="connsiteY18" fmla="*/ 991252 h 1116662"/>
              <a:gd name="connsiteX19" fmla="*/ 206618 w 1116662"/>
              <a:gd name="connsiteY19" fmla="*/ 125410 h 1116662"/>
              <a:gd name="connsiteX20" fmla="*/ 726030 w 1116662"/>
              <a:gd name="connsiteY20" fmla="*/ 25904 h 1116662"/>
              <a:gd name="connsiteX21" fmla="*/ 819883 w 1116662"/>
              <a:gd name="connsiteY21" fmla="*/ 71022 h 1116662"/>
              <a:gd name="connsiteX22" fmla="*/ 819883 w 1116662"/>
              <a:gd name="connsiteY22" fmla="*/ 1045641 h 1116662"/>
              <a:gd name="connsiteX23" fmla="*/ 726030 w 1116662"/>
              <a:gd name="connsiteY23" fmla="*/ 1090758 h 1116662"/>
              <a:gd name="connsiteX24" fmla="*/ 430324 w 1116662"/>
              <a:gd name="connsiteY24" fmla="*/ 16150 h 1116662"/>
              <a:gd name="connsiteX25" fmla="*/ 430324 w 1116662"/>
              <a:gd name="connsiteY25" fmla="*/ 1100512 h 1116662"/>
              <a:gd name="connsiteX26" fmla="*/ 341003 w 1116662"/>
              <a:gd name="connsiteY26" fmla="*/ 1072786 h 1116662"/>
              <a:gd name="connsiteX27" fmla="*/ 336471 w 1116662"/>
              <a:gd name="connsiteY27" fmla="*/ 1070036 h 1116662"/>
              <a:gd name="connsiteX28" fmla="*/ 336471 w 1116662"/>
              <a:gd name="connsiteY28" fmla="*/ 46626 h 1116662"/>
              <a:gd name="connsiteX29" fmla="*/ 341003 w 1116662"/>
              <a:gd name="connsiteY29" fmla="*/ 43877 h 1116662"/>
              <a:gd name="connsiteX30" fmla="*/ 596177 w 1116662"/>
              <a:gd name="connsiteY30" fmla="*/ 5722 h 1116662"/>
              <a:gd name="connsiteX31" fmla="*/ 690030 w 1116662"/>
              <a:gd name="connsiteY31" fmla="*/ 19911 h 1116662"/>
              <a:gd name="connsiteX32" fmla="*/ 690030 w 1116662"/>
              <a:gd name="connsiteY32" fmla="*/ 1096751 h 1116662"/>
              <a:gd name="connsiteX33" fmla="*/ 596177 w 1116662"/>
              <a:gd name="connsiteY33" fmla="*/ 1110940 h 1116662"/>
              <a:gd name="connsiteX34" fmla="*/ 558331 w 1116662"/>
              <a:gd name="connsiteY34" fmla="*/ 0 h 1116662"/>
              <a:gd name="connsiteX35" fmla="*/ 560177 w 1116662"/>
              <a:gd name="connsiteY35" fmla="*/ 279 h 1116662"/>
              <a:gd name="connsiteX36" fmla="*/ 560177 w 1116662"/>
              <a:gd name="connsiteY36" fmla="*/ 1116383 h 1116662"/>
              <a:gd name="connsiteX37" fmla="*/ 558331 w 1116662"/>
              <a:gd name="connsiteY37" fmla="*/ 1116662 h 1116662"/>
              <a:gd name="connsiteX38" fmla="*/ 466324 w 1116662"/>
              <a:gd name="connsiteY38" fmla="*/ 1107387 h 1116662"/>
              <a:gd name="connsiteX39" fmla="*/ 466324 w 1116662"/>
              <a:gd name="connsiteY39" fmla="*/ 9275 h 111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16662" h="1116662">
                <a:moveTo>
                  <a:pt x="985735" y="203048"/>
                </a:moveTo>
                <a:lnTo>
                  <a:pt x="1021308" y="246163"/>
                </a:lnTo>
                <a:cubicBezTo>
                  <a:pt x="1081510" y="335273"/>
                  <a:pt x="1116662" y="442697"/>
                  <a:pt x="1116662" y="558331"/>
                </a:cubicBezTo>
                <a:cubicBezTo>
                  <a:pt x="1116662" y="673965"/>
                  <a:pt x="1081510" y="781389"/>
                  <a:pt x="1021308" y="870499"/>
                </a:cubicBezTo>
                <a:lnTo>
                  <a:pt x="985735" y="913614"/>
                </a:lnTo>
                <a:close/>
                <a:moveTo>
                  <a:pt x="170618" y="160845"/>
                </a:moveTo>
                <a:lnTo>
                  <a:pt x="170618" y="955817"/>
                </a:lnTo>
                <a:lnTo>
                  <a:pt x="119084" y="903038"/>
                </a:lnTo>
                <a:cubicBezTo>
                  <a:pt x="44490" y="808117"/>
                  <a:pt x="0" y="688420"/>
                  <a:pt x="0" y="558331"/>
                </a:cubicBezTo>
                <a:cubicBezTo>
                  <a:pt x="0" y="428243"/>
                  <a:pt x="44490" y="308545"/>
                  <a:pt x="119084" y="213625"/>
                </a:cubicBezTo>
                <a:close/>
                <a:moveTo>
                  <a:pt x="855883" y="88328"/>
                </a:moveTo>
                <a:lnTo>
                  <a:pt x="870499" y="95354"/>
                </a:lnTo>
                <a:lnTo>
                  <a:pt x="949735" y="160730"/>
                </a:lnTo>
                <a:lnTo>
                  <a:pt x="949735" y="955933"/>
                </a:lnTo>
                <a:lnTo>
                  <a:pt x="870499" y="1021308"/>
                </a:lnTo>
                <a:lnTo>
                  <a:pt x="855883" y="1028334"/>
                </a:lnTo>
                <a:close/>
                <a:moveTo>
                  <a:pt x="300471" y="68468"/>
                </a:moveTo>
                <a:lnTo>
                  <a:pt x="300471" y="1048194"/>
                </a:lnTo>
                <a:lnTo>
                  <a:pt x="206618" y="991252"/>
                </a:lnTo>
                <a:lnTo>
                  <a:pt x="206618" y="125410"/>
                </a:lnTo>
                <a:close/>
                <a:moveTo>
                  <a:pt x="726030" y="25904"/>
                </a:moveTo>
                <a:lnTo>
                  <a:pt x="819883" y="71022"/>
                </a:lnTo>
                <a:lnTo>
                  <a:pt x="819883" y="1045641"/>
                </a:lnTo>
                <a:lnTo>
                  <a:pt x="726030" y="1090758"/>
                </a:lnTo>
                <a:close/>
                <a:moveTo>
                  <a:pt x="430324" y="16150"/>
                </a:moveTo>
                <a:lnTo>
                  <a:pt x="430324" y="1100512"/>
                </a:lnTo>
                <a:lnTo>
                  <a:pt x="341003" y="1072786"/>
                </a:lnTo>
                <a:lnTo>
                  <a:pt x="336471" y="1070036"/>
                </a:lnTo>
                <a:lnTo>
                  <a:pt x="336471" y="46626"/>
                </a:lnTo>
                <a:lnTo>
                  <a:pt x="341003" y="43877"/>
                </a:lnTo>
                <a:close/>
                <a:moveTo>
                  <a:pt x="596177" y="5722"/>
                </a:moveTo>
                <a:lnTo>
                  <a:pt x="690030" y="19911"/>
                </a:lnTo>
                <a:lnTo>
                  <a:pt x="690030" y="1096751"/>
                </a:lnTo>
                <a:lnTo>
                  <a:pt x="596177" y="1110940"/>
                </a:lnTo>
                <a:close/>
                <a:moveTo>
                  <a:pt x="558331" y="0"/>
                </a:moveTo>
                <a:lnTo>
                  <a:pt x="560177" y="279"/>
                </a:lnTo>
                <a:lnTo>
                  <a:pt x="560177" y="1116383"/>
                </a:lnTo>
                <a:lnTo>
                  <a:pt x="558331" y="1116662"/>
                </a:lnTo>
                <a:lnTo>
                  <a:pt x="466324" y="1107387"/>
                </a:lnTo>
                <a:lnTo>
                  <a:pt x="466324" y="9275"/>
                </a:lnTo>
                <a:close/>
              </a:path>
            </a:pathLst>
          </a:custGeom>
          <a:gradFill>
            <a:gsLst>
              <a:gs pos="0">
                <a:srgbClr val="FFCD2F"/>
              </a:gs>
              <a:gs pos="100000">
                <a:srgbClr val="FFDC6D"/>
              </a:gs>
              <a:gs pos="46000">
                <a:srgbClr val="FFC71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a:extLst>
              <a:ext uri="{FF2B5EF4-FFF2-40B4-BE49-F238E27FC236}">
                <a16:creationId xmlns:a16="http://schemas.microsoft.com/office/drawing/2014/main" xmlns="" id="{454F7BDF-F02C-48EF-8F43-4CF99DE7E5D6}"/>
              </a:ext>
            </a:extLst>
          </p:cNvPr>
          <p:cNvSpPr/>
          <p:nvPr userDrawn="1"/>
        </p:nvSpPr>
        <p:spPr>
          <a:xfrm>
            <a:off x="-48000" y="6093296"/>
            <a:ext cx="12260864" cy="951245"/>
          </a:xfrm>
          <a:custGeom>
            <a:avLst/>
            <a:gdLst>
              <a:gd name="connsiteX0" fmla="*/ 7322876 w 12192000"/>
              <a:gd name="connsiteY0" fmla="*/ 1368 h 1641385"/>
              <a:gd name="connsiteX1" fmla="*/ 9922686 w 12192000"/>
              <a:gd name="connsiteY1" fmla="*/ 488438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641385">
                <a:moveTo>
                  <a:pt x="7322876" y="1368"/>
                </a:moveTo>
                <a:cubicBezTo>
                  <a:pt x="8265107" y="27787"/>
                  <a:pt x="9070402" y="890041"/>
                  <a:pt x="9941662" y="821559"/>
                </a:cubicBezTo>
                <a:cubicBezTo>
                  <a:pt x="10697523" y="762147"/>
                  <a:pt x="11639242" y="276325"/>
                  <a:pt x="12189192" y="328745"/>
                </a:cubicBezTo>
                <a:lnTo>
                  <a:pt x="12192000" y="329170"/>
                </a:lnTo>
                <a:lnTo>
                  <a:pt x="12192000" y="1641385"/>
                </a:lnTo>
                <a:lnTo>
                  <a:pt x="0" y="1641385"/>
                </a:lnTo>
                <a:lnTo>
                  <a:pt x="0" y="809829"/>
                </a:lnTo>
                <a:lnTo>
                  <a:pt x="63466" y="809387"/>
                </a:lnTo>
                <a:cubicBezTo>
                  <a:pt x="792897" y="821354"/>
                  <a:pt x="2280546" y="1258638"/>
                  <a:pt x="3257929" y="1141363"/>
                </a:cubicBezTo>
                <a:cubicBezTo>
                  <a:pt x="4460861" y="997026"/>
                  <a:pt x="5802004" y="123888"/>
                  <a:pt x="6912797" y="15067"/>
                </a:cubicBezTo>
                <a:cubicBezTo>
                  <a:pt x="7051646" y="1465"/>
                  <a:pt x="7188271" y="-2406"/>
                  <a:pt x="7322876" y="1368"/>
                </a:cubicBezTo>
                <a:close/>
              </a:path>
            </a:pathLst>
          </a:custGeom>
          <a:gradFill flip="none" rotWithShape="1">
            <a:gsLst>
              <a:gs pos="0">
                <a:srgbClr val="5EA8FC"/>
              </a:gs>
              <a:gs pos="80531">
                <a:srgbClr val="005CDC"/>
              </a:gs>
              <a:gs pos="33000">
                <a:srgbClr val="006DFE"/>
              </a:gs>
            </a:gsLst>
            <a:lin ang="13500000" scaled="1"/>
            <a:tileRect/>
          </a:gradFill>
          <a:ln w="12700">
            <a:solidFill>
              <a:schemeClr val="bg1"/>
            </a:solidFill>
          </a:ln>
          <a:effectLst>
            <a:outerShdw blurRad="508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grpSp>
        <p:nvGrpSpPr>
          <p:cNvPr id="11" name="组合 10">
            <a:extLst>
              <a:ext uri="{FF2B5EF4-FFF2-40B4-BE49-F238E27FC236}">
                <a16:creationId xmlns:a16="http://schemas.microsoft.com/office/drawing/2014/main" xmlns="" id="{F58B981B-96EF-43EC-BB42-4C9AB144AA70}"/>
              </a:ext>
            </a:extLst>
          </p:cNvPr>
          <p:cNvGrpSpPr/>
          <p:nvPr userDrawn="1"/>
        </p:nvGrpSpPr>
        <p:grpSpPr>
          <a:xfrm>
            <a:off x="1278173" y="623614"/>
            <a:ext cx="9865808" cy="5543331"/>
            <a:chOff x="781644" y="672644"/>
            <a:chExt cx="9072000" cy="4854263"/>
          </a:xfrm>
          <a:effectLst>
            <a:outerShdw blurRad="228600" dist="38100" dir="8100000" algn="tr" rotWithShape="0">
              <a:prstClr val="black">
                <a:alpha val="42000"/>
              </a:prstClr>
            </a:outerShdw>
          </a:effectLst>
        </p:grpSpPr>
        <p:sp>
          <p:nvSpPr>
            <p:cNvPr id="12" name="矩形: 圆角 11">
              <a:extLst>
                <a:ext uri="{FF2B5EF4-FFF2-40B4-BE49-F238E27FC236}">
                  <a16:creationId xmlns:a16="http://schemas.microsoft.com/office/drawing/2014/main" xmlns="" id="{DA5BF89C-3A92-4D56-9D55-A55C60261F20}"/>
                </a:ext>
              </a:extLst>
            </p:cNvPr>
            <p:cNvSpPr/>
            <p:nvPr/>
          </p:nvSpPr>
          <p:spPr>
            <a:xfrm>
              <a:off x="781644" y="672644"/>
              <a:ext cx="9072000" cy="4854263"/>
            </a:xfrm>
            <a:prstGeom prst="roundRect">
              <a:avLst>
                <a:gd name="adj" fmla="val 3774"/>
              </a:avLst>
            </a:prstGeom>
            <a:pattFill prst="wdUpDiag">
              <a:fgClr>
                <a:srgbClr val="358EF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a:extLst>
                <a:ext uri="{FF2B5EF4-FFF2-40B4-BE49-F238E27FC236}">
                  <a16:creationId xmlns:a16="http://schemas.microsoft.com/office/drawing/2014/main" xmlns="" id="{6D0D1ABD-F94D-4B98-81D9-31751B7A05F7}"/>
                </a:ext>
              </a:extLst>
            </p:cNvPr>
            <p:cNvSpPr/>
            <p:nvPr/>
          </p:nvSpPr>
          <p:spPr>
            <a:xfrm>
              <a:off x="911424" y="803270"/>
              <a:ext cx="8784000" cy="4593010"/>
            </a:xfrm>
            <a:prstGeom prst="roundRect">
              <a:avLst>
                <a:gd name="adj" fmla="val 3774"/>
              </a:avLst>
            </a:prstGeom>
            <a:solidFill>
              <a:schemeClr val="bg1"/>
            </a:solidFill>
            <a:ln>
              <a:solidFill>
                <a:srgbClr val="358E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a:extLst>
              <a:ext uri="{FF2B5EF4-FFF2-40B4-BE49-F238E27FC236}">
                <a16:creationId xmlns:a16="http://schemas.microsoft.com/office/drawing/2014/main" xmlns="" id="{B72F29A5-3E1A-455E-A05B-D862373FAF6C}"/>
              </a:ext>
            </a:extLst>
          </p:cNvPr>
          <p:cNvSpPr txBox="1"/>
          <p:nvPr userDrawn="1"/>
        </p:nvSpPr>
        <p:spPr>
          <a:xfrm rot="1546252">
            <a:off x="-90847" y="1662480"/>
            <a:ext cx="977134" cy="2092881"/>
          </a:xfrm>
          <a:prstGeom prst="rect">
            <a:avLst/>
          </a:prstGeom>
          <a:noFill/>
        </p:spPr>
        <p:txBody>
          <a:bodyPr wrap="square" rtlCol="0">
            <a:spAutoFit/>
          </a:bodyPr>
          <a:lstStyle/>
          <a:p>
            <a:r>
              <a:rPr lang="en-US" altLang="zh-CN" sz="13000" dirty="0">
                <a:solidFill>
                  <a:schemeClr val="bg1">
                    <a:alpha val="48000"/>
                  </a:schemeClr>
                </a:solidFill>
                <a:latin typeface="微软雅黑" panose="020B0503020204020204" pitchFamily="34" charset="-122"/>
                <a:ea typeface="微软雅黑" panose="020B0503020204020204" pitchFamily="34" charset="-122"/>
              </a:rPr>
              <a:t>E</a:t>
            </a:r>
            <a:endParaRPr lang="zh-CN" altLang="en-US" sz="13000" dirty="0">
              <a:solidFill>
                <a:schemeClr val="bg1">
                  <a:alpha val="48000"/>
                </a:schemeClr>
              </a:solidFill>
              <a:latin typeface="微软雅黑" panose="020B0503020204020204" pitchFamily="34" charset="-122"/>
              <a:ea typeface="微软雅黑" panose="020B0503020204020204" pitchFamily="34" charset="-122"/>
            </a:endParaRPr>
          </a:p>
        </p:txBody>
      </p:sp>
      <p:sp>
        <p:nvSpPr>
          <p:cNvPr id="39" name="文本框 38">
            <a:extLst>
              <a:ext uri="{FF2B5EF4-FFF2-40B4-BE49-F238E27FC236}">
                <a16:creationId xmlns:a16="http://schemas.microsoft.com/office/drawing/2014/main" xmlns="" id="{7BA3EE84-493E-4A80-98DB-1722C8FE50A4}"/>
              </a:ext>
            </a:extLst>
          </p:cNvPr>
          <p:cNvSpPr txBox="1"/>
          <p:nvPr userDrawn="1"/>
        </p:nvSpPr>
        <p:spPr>
          <a:xfrm rot="19903873" flipH="1" flipV="1">
            <a:off x="10996292" y="-659750"/>
            <a:ext cx="977134" cy="2092881"/>
          </a:xfrm>
          <a:prstGeom prst="rect">
            <a:avLst/>
          </a:prstGeom>
          <a:noFill/>
        </p:spPr>
        <p:txBody>
          <a:bodyPr wrap="square" rtlCol="0">
            <a:spAutoFit/>
          </a:bodyPr>
          <a:lstStyle/>
          <a:p>
            <a:r>
              <a:rPr lang="en-US" altLang="zh-CN" sz="13000" dirty="0">
                <a:solidFill>
                  <a:schemeClr val="bg1">
                    <a:alpha val="42000"/>
                  </a:schemeClr>
                </a:solidFill>
                <a:latin typeface="微软雅黑" panose="020B0503020204020204" pitchFamily="34" charset="-122"/>
                <a:ea typeface="微软雅黑" panose="020B0503020204020204" pitchFamily="34" charset="-122"/>
              </a:rPr>
              <a:t>E</a:t>
            </a:r>
            <a:endParaRPr lang="zh-CN" altLang="en-US" sz="13000" dirty="0">
              <a:solidFill>
                <a:schemeClr val="bg1">
                  <a:alpha val="42000"/>
                </a:schemeClr>
              </a:solidFill>
              <a:latin typeface="微软雅黑" panose="020B0503020204020204" pitchFamily="34" charset="-122"/>
              <a:ea typeface="微软雅黑" panose="020B0503020204020204" pitchFamily="34" charset="-122"/>
            </a:endParaRPr>
          </a:p>
        </p:txBody>
      </p:sp>
      <p:sp>
        <p:nvSpPr>
          <p:cNvPr id="19" name="文本框 18">
            <a:extLst>
              <a:ext uri="{FF2B5EF4-FFF2-40B4-BE49-F238E27FC236}">
                <a16:creationId xmlns:a16="http://schemas.microsoft.com/office/drawing/2014/main" xmlns="" id="{4A243E49-A631-45BB-AB06-69A80C5EF891}"/>
              </a:ext>
            </a:extLst>
          </p:cNvPr>
          <p:cNvSpPr txBox="1"/>
          <p:nvPr userDrawn="1"/>
        </p:nvSpPr>
        <p:spPr>
          <a:xfrm rot="12502090" flipH="1" flipV="1">
            <a:off x="8880531" y="6057486"/>
            <a:ext cx="530897" cy="1246495"/>
          </a:xfrm>
          <a:prstGeom prst="rect">
            <a:avLst/>
          </a:prstGeom>
          <a:noFill/>
        </p:spPr>
        <p:txBody>
          <a:bodyPr wrap="square" rtlCol="0">
            <a:spAutoFit/>
          </a:bodyPr>
          <a:lstStyle/>
          <a:p>
            <a:r>
              <a:rPr lang="en-US" altLang="zh-CN" sz="7500" dirty="0">
                <a:solidFill>
                  <a:schemeClr val="bg1">
                    <a:alpha val="39000"/>
                  </a:schemeClr>
                </a:solidFill>
                <a:latin typeface="微软雅黑" panose="020B0503020204020204" pitchFamily="34" charset="-122"/>
                <a:ea typeface="微软雅黑" panose="020B0503020204020204" pitchFamily="34" charset="-122"/>
              </a:rPr>
              <a:t>E</a:t>
            </a:r>
            <a:endParaRPr lang="zh-CN" altLang="en-US" sz="7500" dirty="0">
              <a:solidFill>
                <a:schemeClr val="bg1">
                  <a:alpha val="39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85107545"/>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D1197BFD-01A2-4346-90E4-3015CE34DDA6}"/>
              </a:ext>
            </a:extLst>
          </p:cNvPr>
          <p:cNvSpPr/>
          <p:nvPr userDrawn="1"/>
        </p:nvSpPr>
        <p:spPr>
          <a:xfrm>
            <a:off x="-27135" y="0"/>
            <a:ext cx="12219135" cy="6858000"/>
          </a:xfrm>
          <a:prstGeom prst="rect">
            <a:avLst/>
          </a:prstGeom>
          <a:solidFill>
            <a:srgbClr val="0096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a:extLst>
              <a:ext uri="{FF2B5EF4-FFF2-40B4-BE49-F238E27FC236}">
                <a16:creationId xmlns:a16="http://schemas.microsoft.com/office/drawing/2014/main" xmlns="" id="{90E3DE47-652D-47E6-A509-035AD5CD3C3D}"/>
              </a:ext>
            </a:extLst>
          </p:cNvPr>
          <p:cNvSpPr/>
          <p:nvPr userDrawn="1"/>
        </p:nvSpPr>
        <p:spPr>
          <a:xfrm flipH="1" flipV="1">
            <a:off x="-48000" y="12899"/>
            <a:ext cx="12240000" cy="1090685"/>
          </a:xfrm>
          <a:custGeom>
            <a:avLst/>
            <a:gdLst>
              <a:gd name="connsiteX0" fmla="*/ 7636971 w 12240000"/>
              <a:gd name="connsiteY0" fmla="*/ 502 h 1090685"/>
              <a:gd name="connsiteX1" fmla="*/ 11797689 w 12240000"/>
              <a:gd name="connsiteY1" fmla="*/ 242745 h 1090685"/>
              <a:gd name="connsiteX2" fmla="*/ 12240000 w 12240000"/>
              <a:gd name="connsiteY2" fmla="*/ 226085 h 1090685"/>
              <a:gd name="connsiteX3" fmla="*/ 12240000 w 12240000"/>
              <a:gd name="connsiteY3" fmla="*/ 1090685 h 1090685"/>
              <a:gd name="connsiteX4" fmla="*/ 0 w 12240000"/>
              <a:gd name="connsiteY4" fmla="*/ 1090685 h 1090685"/>
              <a:gd name="connsiteX5" fmla="*/ 0 w 12240000"/>
              <a:gd name="connsiteY5" fmla="*/ 24819 h 1090685"/>
              <a:gd name="connsiteX6" fmla="*/ 42486 w 12240000"/>
              <a:gd name="connsiteY6" fmla="*/ 35081 h 1090685"/>
              <a:gd name="connsiteX7" fmla="*/ 1620078 w 12240000"/>
              <a:gd name="connsiteY7" fmla="*/ 600927 h 1090685"/>
              <a:gd name="connsiteX8" fmla="*/ 3350573 w 12240000"/>
              <a:gd name="connsiteY8" fmla="*/ 575926 h 1090685"/>
              <a:gd name="connsiteX9" fmla="*/ 6028161 w 12240000"/>
              <a:gd name="connsiteY9" fmla="*/ 122013 h 1090685"/>
              <a:gd name="connsiteX10" fmla="*/ 7359589 w 12240000"/>
              <a:gd name="connsiteY10" fmla="*/ 1282 h 1090685"/>
              <a:gd name="connsiteX11" fmla="*/ 7636971 w 12240000"/>
              <a:gd name="connsiteY11" fmla="*/ 502 h 10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0000" h="1090685">
                <a:moveTo>
                  <a:pt x="7636971" y="502"/>
                </a:moveTo>
                <a:cubicBezTo>
                  <a:pt x="9023876" y="13228"/>
                  <a:pt x="10410783" y="264028"/>
                  <a:pt x="11797689" y="242745"/>
                </a:cubicBezTo>
                <a:lnTo>
                  <a:pt x="12240000" y="226085"/>
                </a:lnTo>
                <a:lnTo>
                  <a:pt x="12240000" y="1090685"/>
                </a:lnTo>
                <a:lnTo>
                  <a:pt x="0" y="1090685"/>
                </a:lnTo>
                <a:lnTo>
                  <a:pt x="0" y="24819"/>
                </a:lnTo>
                <a:lnTo>
                  <a:pt x="42486" y="35081"/>
                </a:lnTo>
                <a:cubicBezTo>
                  <a:pt x="463839" y="153789"/>
                  <a:pt x="1168168" y="531924"/>
                  <a:pt x="1620078" y="600927"/>
                </a:cubicBezTo>
                <a:cubicBezTo>
                  <a:pt x="2222626" y="692930"/>
                  <a:pt x="2668832" y="663445"/>
                  <a:pt x="3350573" y="575926"/>
                </a:cubicBezTo>
                <a:cubicBezTo>
                  <a:pt x="4235588" y="462312"/>
                  <a:pt x="4104984" y="465428"/>
                  <a:pt x="6028161" y="122013"/>
                </a:cubicBezTo>
                <a:cubicBezTo>
                  <a:pt x="6471971" y="42764"/>
                  <a:pt x="6915781" y="8092"/>
                  <a:pt x="7359589" y="1282"/>
                </a:cubicBezTo>
                <a:cubicBezTo>
                  <a:pt x="7452050" y="-138"/>
                  <a:pt x="7544510" y="-347"/>
                  <a:pt x="7636971" y="502"/>
                </a:cubicBezTo>
                <a:close/>
              </a:path>
            </a:pathLst>
          </a:custGeom>
          <a:solidFill>
            <a:srgbClr val="FFCD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任意多边形: 形状 9">
            <a:extLst>
              <a:ext uri="{FF2B5EF4-FFF2-40B4-BE49-F238E27FC236}">
                <a16:creationId xmlns:a16="http://schemas.microsoft.com/office/drawing/2014/main" xmlns="" id="{39F402A4-CDD2-4E1D-8797-A0196899F143}"/>
              </a:ext>
            </a:extLst>
          </p:cNvPr>
          <p:cNvSpPr/>
          <p:nvPr userDrawn="1"/>
        </p:nvSpPr>
        <p:spPr>
          <a:xfrm flipH="1" flipV="1">
            <a:off x="-38100" y="-41207"/>
            <a:ext cx="12240000" cy="1220241"/>
          </a:xfrm>
          <a:custGeom>
            <a:avLst/>
            <a:gdLst>
              <a:gd name="connsiteX0" fmla="*/ 7322876 w 12192000"/>
              <a:gd name="connsiteY0" fmla="*/ 1368 h 1641385"/>
              <a:gd name="connsiteX1" fmla="*/ 9922686 w 12192000"/>
              <a:gd name="connsiteY1" fmla="*/ 488438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641385">
                <a:moveTo>
                  <a:pt x="7322876" y="1368"/>
                </a:moveTo>
                <a:cubicBezTo>
                  <a:pt x="8265107" y="27787"/>
                  <a:pt x="9070402" y="890041"/>
                  <a:pt x="9941662" y="821559"/>
                </a:cubicBezTo>
                <a:cubicBezTo>
                  <a:pt x="10697523" y="762147"/>
                  <a:pt x="11639242" y="276325"/>
                  <a:pt x="12189192" y="328745"/>
                </a:cubicBezTo>
                <a:lnTo>
                  <a:pt x="12192000" y="329170"/>
                </a:lnTo>
                <a:lnTo>
                  <a:pt x="12192000" y="1641385"/>
                </a:lnTo>
                <a:lnTo>
                  <a:pt x="0" y="1641385"/>
                </a:lnTo>
                <a:lnTo>
                  <a:pt x="0" y="809829"/>
                </a:lnTo>
                <a:lnTo>
                  <a:pt x="63466" y="809387"/>
                </a:lnTo>
                <a:cubicBezTo>
                  <a:pt x="792897" y="821354"/>
                  <a:pt x="2280546" y="1258638"/>
                  <a:pt x="3257929" y="1141363"/>
                </a:cubicBezTo>
                <a:cubicBezTo>
                  <a:pt x="4460861" y="997026"/>
                  <a:pt x="5802004" y="123888"/>
                  <a:pt x="6912797" y="15067"/>
                </a:cubicBezTo>
                <a:cubicBezTo>
                  <a:pt x="7051646" y="1465"/>
                  <a:pt x="7188271" y="-2406"/>
                  <a:pt x="7322876" y="1368"/>
                </a:cubicBezTo>
                <a:close/>
              </a:path>
            </a:pathLst>
          </a:custGeom>
          <a:gradFill flip="none" rotWithShape="1">
            <a:gsLst>
              <a:gs pos="0">
                <a:srgbClr val="5EA8FC"/>
              </a:gs>
              <a:gs pos="98000">
                <a:srgbClr val="005CDC"/>
              </a:gs>
              <a:gs pos="40000">
                <a:srgbClr val="006DFE"/>
              </a:gs>
            </a:gsLst>
            <a:lin ang="27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8" name="任意多边形: 形状 17">
            <a:extLst>
              <a:ext uri="{FF2B5EF4-FFF2-40B4-BE49-F238E27FC236}">
                <a16:creationId xmlns:a16="http://schemas.microsoft.com/office/drawing/2014/main" xmlns="" id="{AAA51E3C-412E-4670-9BA6-F73F5E73AA8D}"/>
              </a:ext>
            </a:extLst>
          </p:cNvPr>
          <p:cNvSpPr/>
          <p:nvPr userDrawn="1"/>
        </p:nvSpPr>
        <p:spPr>
          <a:xfrm>
            <a:off x="-48000" y="5931424"/>
            <a:ext cx="12240000" cy="1090685"/>
          </a:xfrm>
          <a:custGeom>
            <a:avLst/>
            <a:gdLst>
              <a:gd name="connsiteX0" fmla="*/ 7636971 w 12240000"/>
              <a:gd name="connsiteY0" fmla="*/ 502 h 1090685"/>
              <a:gd name="connsiteX1" fmla="*/ 11797689 w 12240000"/>
              <a:gd name="connsiteY1" fmla="*/ 242745 h 1090685"/>
              <a:gd name="connsiteX2" fmla="*/ 12240000 w 12240000"/>
              <a:gd name="connsiteY2" fmla="*/ 226085 h 1090685"/>
              <a:gd name="connsiteX3" fmla="*/ 12240000 w 12240000"/>
              <a:gd name="connsiteY3" fmla="*/ 1090685 h 1090685"/>
              <a:gd name="connsiteX4" fmla="*/ 0 w 12240000"/>
              <a:gd name="connsiteY4" fmla="*/ 1090685 h 1090685"/>
              <a:gd name="connsiteX5" fmla="*/ 0 w 12240000"/>
              <a:gd name="connsiteY5" fmla="*/ 24819 h 1090685"/>
              <a:gd name="connsiteX6" fmla="*/ 42486 w 12240000"/>
              <a:gd name="connsiteY6" fmla="*/ 35081 h 1090685"/>
              <a:gd name="connsiteX7" fmla="*/ 1620078 w 12240000"/>
              <a:gd name="connsiteY7" fmla="*/ 600927 h 1090685"/>
              <a:gd name="connsiteX8" fmla="*/ 3350573 w 12240000"/>
              <a:gd name="connsiteY8" fmla="*/ 575926 h 1090685"/>
              <a:gd name="connsiteX9" fmla="*/ 6028161 w 12240000"/>
              <a:gd name="connsiteY9" fmla="*/ 122013 h 1090685"/>
              <a:gd name="connsiteX10" fmla="*/ 7359589 w 12240000"/>
              <a:gd name="connsiteY10" fmla="*/ 1282 h 1090685"/>
              <a:gd name="connsiteX11" fmla="*/ 7636971 w 12240000"/>
              <a:gd name="connsiteY11" fmla="*/ 502 h 10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0000" h="1090685">
                <a:moveTo>
                  <a:pt x="7636971" y="502"/>
                </a:moveTo>
                <a:cubicBezTo>
                  <a:pt x="9023876" y="13228"/>
                  <a:pt x="10410783" y="264028"/>
                  <a:pt x="11797689" y="242745"/>
                </a:cubicBezTo>
                <a:lnTo>
                  <a:pt x="12240000" y="226085"/>
                </a:lnTo>
                <a:lnTo>
                  <a:pt x="12240000" y="1090685"/>
                </a:lnTo>
                <a:lnTo>
                  <a:pt x="0" y="1090685"/>
                </a:lnTo>
                <a:lnTo>
                  <a:pt x="0" y="24819"/>
                </a:lnTo>
                <a:lnTo>
                  <a:pt x="42486" y="35081"/>
                </a:lnTo>
                <a:cubicBezTo>
                  <a:pt x="463839" y="153789"/>
                  <a:pt x="1168168" y="531924"/>
                  <a:pt x="1620078" y="600927"/>
                </a:cubicBezTo>
                <a:cubicBezTo>
                  <a:pt x="2222626" y="692930"/>
                  <a:pt x="2668832" y="663445"/>
                  <a:pt x="3350573" y="575926"/>
                </a:cubicBezTo>
                <a:cubicBezTo>
                  <a:pt x="4235588" y="462312"/>
                  <a:pt x="4104984" y="465428"/>
                  <a:pt x="6028161" y="122013"/>
                </a:cubicBezTo>
                <a:cubicBezTo>
                  <a:pt x="6471971" y="42764"/>
                  <a:pt x="6915781" y="8092"/>
                  <a:pt x="7359589" y="1282"/>
                </a:cubicBezTo>
                <a:cubicBezTo>
                  <a:pt x="7452050" y="-138"/>
                  <a:pt x="7544510" y="-347"/>
                  <a:pt x="7636971" y="502"/>
                </a:cubicBezTo>
                <a:close/>
              </a:path>
            </a:pathLst>
          </a:custGeom>
          <a:solidFill>
            <a:srgbClr val="FFCD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a:extLst>
              <a:ext uri="{FF2B5EF4-FFF2-40B4-BE49-F238E27FC236}">
                <a16:creationId xmlns:a16="http://schemas.microsoft.com/office/drawing/2014/main" xmlns="" id="{454F7BDF-F02C-48EF-8F43-4CF99DE7E5D6}"/>
              </a:ext>
            </a:extLst>
          </p:cNvPr>
          <p:cNvSpPr/>
          <p:nvPr userDrawn="1"/>
        </p:nvSpPr>
        <p:spPr>
          <a:xfrm>
            <a:off x="-48000" y="6093296"/>
            <a:ext cx="12260864" cy="951245"/>
          </a:xfrm>
          <a:custGeom>
            <a:avLst/>
            <a:gdLst>
              <a:gd name="connsiteX0" fmla="*/ 7322876 w 12192000"/>
              <a:gd name="connsiteY0" fmla="*/ 1368 h 1641385"/>
              <a:gd name="connsiteX1" fmla="*/ 9922686 w 12192000"/>
              <a:gd name="connsiteY1" fmla="*/ 488438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641385">
                <a:moveTo>
                  <a:pt x="7322876" y="1368"/>
                </a:moveTo>
                <a:cubicBezTo>
                  <a:pt x="8265107" y="27787"/>
                  <a:pt x="9070402" y="890041"/>
                  <a:pt x="9941662" y="821559"/>
                </a:cubicBezTo>
                <a:cubicBezTo>
                  <a:pt x="10697523" y="762147"/>
                  <a:pt x="11639242" y="276325"/>
                  <a:pt x="12189192" y="328745"/>
                </a:cubicBezTo>
                <a:lnTo>
                  <a:pt x="12192000" y="329170"/>
                </a:lnTo>
                <a:lnTo>
                  <a:pt x="12192000" y="1641385"/>
                </a:lnTo>
                <a:lnTo>
                  <a:pt x="0" y="1641385"/>
                </a:lnTo>
                <a:lnTo>
                  <a:pt x="0" y="809829"/>
                </a:lnTo>
                <a:lnTo>
                  <a:pt x="63466" y="809387"/>
                </a:lnTo>
                <a:cubicBezTo>
                  <a:pt x="792897" y="821354"/>
                  <a:pt x="2280546" y="1258638"/>
                  <a:pt x="3257929" y="1141363"/>
                </a:cubicBezTo>
                <a:cubicBezTo>
                  <a:pt x="4460861" y="997026"/>
                  <a:pt x="5802004" y="123888"/>
                  <a:pt x="6912797" y="15067"/>
                </a:cubicBezTo>
                <a:cubicBezTo>
                  <a:pt x="7051646" y="1465"/>
                  <a:pt x="7188271" y="-2406"/>
                  <a:pt x="7322876" y="1368"/>
                </a:cubicBezTo>
                <a:close/>
              </a:path>
            </a:pathLst>
          </a:custGeom>
          <a:gradFill flip="none" rotWithShape="1">
            <a:gsLst>
              <a:gs pos="0">
                <a:srgbClr val="5EA8FC"/>
              </a:gs>
              <a:gs pos="80531">
                <a:srgbClr val="005CDC"/>
              </a:gs>
              <a:gs pos="33000">
                <a:srgbClr val="006DFE"/>
              </a:gs>
            </a:gsLst>
            <a:lin ang="13500000" scaled="1"/>
            <a:tileRect/>
          </a:gradFill>
          <a:ln w="12700">
            <a:solidFill>
              <a:schemeClr val="bg1"/>
            </a:solidFill>
          </a:ln>
          <a:effectLst>
            <a:outerShdw blurRad="508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8" name="任意多边形: 形状 7">
            <a:extLst>
              <a:ext uri="{FF2B5EF4-FFF2-40B4-BE49-F238E27FC236}">
                <a16:creationId xmlns:a16="http://schemas.microsoft.com/office/drawing/2014/main" xmlns="" id="{1A68AF52-6D7F-42E7-AC8D-372B8FB7DC61}"/>
              </a:ext>
            </a:extLst>
          </p:cNvPr>
          <p:cNvSpPr/>
          <p:nvPr userDrawn="1"/>
        </p:nvSpPr>
        <p:spPr>
          <a:xfrm rot="18562571">
            <a:off x="11319770" y="1651549"/>
            <a:ext cx="878432" cy="878432"/>
          </a:xfrm>
          <a:custGeom>
            <a:avLst/>
            <a:gdLst>
              <a:gd name="connsiteX0" fmla="*/ 985735 w 1116662"/>
              <a:gd name="connsiteY0" fmla="*/ 203048 h 1116662"/>
              <a:gd name="connsiteX1" fmla="*/ 1021308 w 1116662"/>
              <a:gd name="connsiteY1" fmla="*/ 246163 h 1116662"/>
              <a:gd name="connsiteX2" fmla="*/ 1116662 w 1116662"/>
              <a:gd name="connsiteY2" fmla="*/ 558331 h 1116662"/>
              <a:gd name="connsiteX3" fmla="*/ 1021308 w 1116662"/>
              <a:gd name="connsiteY3" fmla="*/ 870499 h 1116662"/>
              <a:gd name="connsiteX4" fmla="*/ 985735 w 1116662"/>
              <a:gd name="connsiteY4" fmla="*/ 913614 h 1116662"/>
              <a:gd name="connsiteX5" fmla="*/ 170618 w 1116662"/>
              <a:gd name="connsiteY5" fmla="*/ 160845 h 1116662"/>
              <a:gd name="connsiteX6" fmla="*/ 170618 w 1116662"/>
              <a:gd name="connsiteY6" fmla="*/ 955817 h 1116662"/>
              <a:gd name="connsiteX7" fmla="*/ 119084 w 1116662"/>
              <a:gd name="connsiteY7" fmla="*/ 903038 h 1116662"/>
              <a:gd name="connsiteX8" fmla="*/ 0 w 1116662"/>
              <a:gd name="connsiteY8" fmla="*/ 558331 h 1116662"/>
              <a:gd name="connsiteX9" fmla="*/ 119084 w 1116662"/>
              <a:gd name="connsiteY9" fmla="*/ 213625 h 1116662"/>
              <a:gd name="connsiteX10" fmla="*/ 855883 w 1116662"/>
              <a:gd name="connsiteY10" fmla="*/ 88328 h 1116662"/>
              <a:gd name="connsiteX11" fmla="*/ 870499 w 1116662"/>
              <a:gd name="connsiteY11" fmla="*/ 95354 h 1116662"/>
              <a:gd name="connsiteX12" fmla="*/ 949735 w 1116662"/>
              <a:gd name="connsiteY12" fmla="*/ 160730 h 1116662"/>
              <a:gd name="connsiteX13" fmla="*/ 949735 w 1116662"/>
              <a:gd name="connsiteY13" fmla="*/ 955933 h 1116662"/>
              <a:gd name="connsiteX14" fmla="*/ 870499 w 1116662"/>
              <a:gd name="connsiteY14" fmla="*/ 1021308 h 1116662"/>
              <a:gd name="connsiteX15" fmla="*/ 855883 w 1116662"/>
              <a:gd name="connsiteY15" fmla="*/ 1028334 h 1116662"/>
              <a:gd name="connsiteX16" fmla="*/ 300471 w 1116662"/>
              <a:gd name="connsiteY16" fmla="*/ 68468 h 1116662"/>
              <a:gd name="connsiteX17" fmla="*/ 300471 w 1116662"/>
              <a:gd name="connsiteY17" fmla="*/ 1048194 h 1116662"/>
              <a:gd name="connsiteX18" fmla="*/ 206618 w 1116662"/>
              <a:gd name="connsiteY18" fmla="*/ 991252 h 1116662"/>
              <a:gd name="connsiteX19" fmla="*/ 206618 w 1116662"/>
              <a:gd name="connsiteY19" fmla="*/ 125410 h 1116662"/>
              <a:gd name="connsiteX20" fmla="*/ 726030 w 1116662"/>
              <a:gd name="connsiteY20" fmla="*/ 25904 h 1116662"/>
              <a:gd name="connsiteX21" fmla="*/ 819883 w 1116662"/>
              <a:gd name="connsiteY21" fmla="*/ 71022 h 1116662"/>
              <a:gd name="connsiteX22" fmla="*/ 819883 w 1116662"/>
              <a:gd name="connsiteY22" fmla="*/ 1045641 h 1116662"/>
              <a:gd name="connsiteX23" fmla="*/ 726030 w 1116662"/>
              <a:gd name="connsiteY23" fmla="*/ 1090758 h 1116662"/>
              <a:gd name="connsiteX24" fmla="*/ 430324 w 1116662"/>
              <a:gd name="connsiteY24" fmla="*/ 16150 h 1116662"/>
              <a:gd name="connsiteX25" fmla="*/ 430324 w 1116662"/>
              <a:gd name="connsiteY25" fmla="*/ 1100512 h 1116662"/>
              <a:gd name="connsiteX26" fmla="*/ 341003 w 1116662"/>
              <a:gd name="connsiteY26" fmla="*/ 1072786 h 1116662"/>
              <a:gd name="connsiteX27" fmla="*/ 336471 w 1116662"/>
              <a:gd name="connsiteY27" fmla="*/ 1070036 h 1116662"/>
              <a:gd name="connsiteX28" fmla="*/ 336471 w 1116662"/>
              <a:gd name="connsiteY28" fmla="*/ 46626 h 1116662"/>
              <a:gd name="connsiteX29" fmla="*/ 341003 w 1116662"/>
              <a:gd name="connsiteY29" fmla="*/ 43877 h 1116662"/>
              <a:gd name="connsiteX30" fmla="*/ 596177 w 1116662"/>
              <a:gd name="connsiteY30" fmla="*/ 5722 h 1116662"/>
              <a:gd name="connsiteX31" fmla="*/ 690030 w 1116662"/>
              <a:gd name="connsiteY31" fmla="*/ 19911 h 1116662"/>
              <a:gd name="connsiteX32" fmla="*/ 690030 w 1116662"/>
              <a:gd name="connsiteY32" fmla="*/ 1096751 h 1116662"/>
              <a:gd name="connsiteX33" fmla="*/ 596177 w 1116662"/>
              <a:gd name="connsiteY33" fmla="*/ 1110940 h 1116662"/>
              <a:gd name="connsiteX34" fmla="*/ 558331 w 1116662"/>
              <a:gd name="connsiteY34" fmla="*/ 0 h 1116662"/>
              <a:gd name="connsiteX35" fmla="*/ 560177 w 1116662"/>
              <a:gd name="connsiteY35" fmla="*/ 279 h 1116662"/>
              <a:gd name="connsiteX36" fmla="*/ 560177 w 1116662"/>
              <a:gd name="connsiteY36" fmla="*/ 1116383 h 1116662"/>
              <a:gd name="connsiteX37" fmla="*/ 558331 w 1116662"/>
              <a:gd name="connsiteY37" fmla="*/ 1116662 h 1116662"/>
              <a:gd name="connsiteX38" fmla="*/ 466324 w 1116662"/>
              <a:gd name="connsiteY38" fmla="*/ 1107387 h 1116662"/>
              <a:gd name="connsiteX39" fmla="*/ 466324 w 1116662"/>
              <a:gd name="connsiteY39" fmla="*/ 9275 h 111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16662" h="1116662">
                <a:moveTo>
                  <a:pt x="985735" y="203048"/>
                </a:moveTo>
                <a:lnTo>
                  <a:pt x="1021308" y="246163"/>
                </a:lnTo>
                <a:cubicBezTo>
                  <a:pt x="1081510" y="335273"/>
                  <a:pt x="1116662" y="442697"/>
                  <a:pt x="1116662" y="558331"/>
                </a:cubicBezTo>
                <a:cubicBezTo>
                  <a:pt x="1116662" y="673965"/>
                  <a:pt x="1081510" y="781389"/>
                  <a:pt x="1021308" y="870499"/>
                </a:cubicBezTo>
                <a:lnTo>
                  <a:pt x="985735" y="913614"/>
                </a:lnTo>
                <a:close/>
                <a:moveTo>
                  <a:pt x="170618" y="160845"/>
                </a:moveTo>
                <a:lnTo>
                  <a:pt x="170618" y="955817"/>
                </a:lnTo>
                <a:lnTo>
                  <a:pt x="119084" y="903038"/>
                </a:lnTo>
                <a:cubicBezTo>
                  <a:pt x="44490" y="808117"/>
                  <a:pt x="0" y="688420"/>
                  <a:pt x="0" y="558331"/>
                </a:cubicBezTo>
                <a:cubicBezTo>
                  <a:pt x="0" y="428243"/>
                  <a:pt x="44490" y="308545"/>
                  <a:pt x="119084" y="213625"/>
                </a:cubicBezTo>
                <a:close/>
                <a:moveTo>
                  <a:pt x="855883" y="88328"/>
                </a:moveTo>
                <a:lnTo>
                  <a:pt x="870499" y="95354"/>
                </a:lnTo>
                <a:lnTo>
                  <a:pt x="949735" y="160730"/>
                </a:lnTo>
                <a:lnTo>
                  <a:pt x="949735" y="955933"/>
                </a:lnTo>
                <a:lnTo>
                  <a:pt x="870499" y="1021308"/>
                </a:lnTo>
                <a:lnTo>
                  <a:pt x="855883" y="1028334"/>
                </a:lnTo>
                <a:close/>
                <a:moveTo>
                  <a:pt x="300471" y="68468"/>
                </a:moveTo>
                <a:lnTo>
                  <a:pt x="300471" y="1048194"/>
                </a:lnTo>
                <a:lnTo>
                  <a:pt x="206618" y="991252"/>
                </a:lnTo>
                <a:lnTo>
                  <a:pt x="206618" y="125410"/>
                </a:lnTo>
                <a:close/>
                <a:moveTo>
                  <a:pt x="726030" y="25904"/>
                </a:moveTo>
                <a:lnTo>
                  <a:pt x="819883" y="71022"/>
                </a:lnTo>
                <a:lnTo>
                  <a:pt x="819883" y="1045641"/>
                </a:lnTo>
                <a:lnTo>
                  <a:pt x="726030" y="1090758"/>
                </a:lnTo>
                <a:close/>
                <a:moveTo>
                  <a:pt x="430324" y="16150"/>
                </a:moveTo>
                <a:lnTo>
                  <a:pt x="430324" y="1100512"/>
                </a:lnTo>
                <a:lnTo>
                  <a:pt x="341003" y="1072786"/>
                </a:lnTo>
                <a:lnTo>
                  <a:pt x="336471" y="1070036"/>
                </a:lnTo>
                <a:lnTo>
                  <a:pt x="336471" y="46626"/>
                </a:lnTo>
                <a:lnTo>
                  <a:pt x="341003" y="43877"/>
                </a:lnTo>
                <a:close/>
                <a:moveTo>
                  <a:pt x="596177" y="5722"/>
                </a:moveTo>
                <a:lnTo>
                  <a:pt x="690030" y="19911"/>
                </a:lnTo>
                <a:lnTo>
                  <a:pt x="690030" y="1096751"/>
                </a:lnTo>
                <a:lnTo>
                  <a:pt x="596177" y="1110940"/>
                </a:lnTo>
                <a:close/>
                <a:moveTo>
                  <a:pt x="558331" y="0"/>
                </a:moveTo>
                <a:lnTo>
                  <a:pt x="560177" y="279"/>
                </a:lnTo>
                <a:lnTo>
                  <a:pt x="560177" y="1116383"/>
                </a:lnTo>
                <a:lnTo>
                  <a:pt x="558331" y="1116662"/>
                </a:lnTo>
                <a:lnTo>
                  <a:pt x="466324" y="1107387"/>
                </a:lnTo>
                <a:lnTo>
                  <a:pt x="466324" y="9275"/>
                </a:lnTo>
                <a:close/>
              </a:path>
            </a:pathLst>
          </a:custGeom>
          <a:gradFill>
            <a:gsLst>
              <a:gs pos="0">
                <a:srgbClr val="FFCD2F"/>
              </a:gs>
              <a:gs pos="100000">
                <a:srgbClr val="FFDC6D"/>
              </a:gs>
              <a:gs pos="46000">
                <a:srgbClr val="FFC71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1" name="组合 10">
            <a:extLst>
              <a:ext uri="{FF2B5EF4-FFF2-40B4-BE49-F238E27FC236}">
                <a16:creationId xmlns:a16="http://schemas.microsoft.com/office/drawing/2014/main" xmlns="" id="{F58B981B-96EF-43EC-BB42-4C9AB144AA70}"/>
              </a:ext>
            </a:extLst>
          </p:cNvPr>
          <p:cNvGrpSpPr/>
          <p:nvPr userDrawn="1"/>
        </p:nvGrpSpPr>
        <p:grpSpPr>
          <a:xfrm>
            <a:off x="1834588" y="506420"/>
            <a:ext cx="9865808" cy="5543331"/>
            <a:chOff x="781644" y="672644"/>
            <a:chExt cx="9072000" cy="4854263"/>
          </a:xfrm>
          <a:effectLst>
            <a:outerShdw blurRad="228600" dist="38100" dir="8100000" algn="tr" rotWithShape="0">
              <a:prstClr val="black">
                <a:alpha val="42000"/>
              </a:prstClr>
            </a:outerShdw>
          </a:effectLst>
        </p:grpSpPr>
        <p:sp>
          <p:nvSpPr>
            <p:cNvPr id="12" name="矩形: 圆角 11">
              <a:extLst>
                <a:ext uri="{FF2B5EF4-FFF2-40B4-BE49-F238E27FC236}">
                  <a16:creationId xmlns:a16="http://schemas.microsoft.com/office/drawing/2014/main" xmlns="" id="{DA5BF89C-3A92-4D56-9D55-A55C60261F20}"/>
                </a:ext>
              </a:extLst>
            </p:cNvPr>
            <p:cNvSpPr/>
            <p:nvPr/>
          </p:nvSpPr>
          <p:spPr>
            <a:xfrm>
              <a:off x="781644" y="672644"/>
              <a:ext cx="9072000" cy="4854263"/>
            </a:xfrm>
            <a:prstGeom prst="roundRect">
              <a:avLst>
                <a:gd name="adj" fmla="val 3774"/>
              </a:avLst>
            </a:prstGeom>
            <a:pattFill prst="wdUpDiag">
              <a:fgClr>
                <a:srgbClr val="358EF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a:extLst>
                <a:ext uri="{FF2B5EF4-FFF2-40B4-BE49-F238E27FC236}">
                  <a16:creationId xmlns:a16="http://schemas.microsoft.com/office/drawing/2014/main" xmlns="" id="{6D0D1ABD-F94D-4B98-81D9-31751B7A05F7}"/>
                </a:ext>
              </a:extLst>
            </p:cNvPr>
            <p:cNvSpPr/>
            <p:nvPr/>
          </p:nvSpPr>
          <p:spPr>
            <a:xfrm>
              <a:off x="911424" y="803270"/>
              <a:ext cx="8784000" cy="4593010"/>
            </a:xfrm>
            <a:prstGeom prst="roundRect">
              <a:avLst>
                <a:gd name="adj" fmla="val 3774"/>
              </a:avLst>
            </a:prstGeom>
            <a:solidFill>
              <a:schemeClr val="bg1"/>
            </a:solidFill>
            <a:ln>
              <a:solidFill>
                <a:srgbClr val="358E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任意多边形: 形状 16">
            <a:extLst>
              <a:ext uri="{FF2B5EF4-FFF2-40B4-BE49-F238E27FC236}">
                <a16:creationId xmlns:a16="http://schemas.microsoft.com/office/drawing/2014/main" xmlns="" id="{61AAA76D-F66C-4CA9-A391-93E09C4E83BB}"/>
              </a:ext>
            </a:extLst>
          </p:cNvPr>
          <p:cNvSpPr/>
          <p:nvPr userDrawn="1"/>
        </p:nvSpPr>
        <p:spPr>
          <a:xfrm rot="18562571">
            <a:off x="798478" y="5861989"/>
            <a:ext cx="1229555" cy="1229555"/>
          </a:xfrm>
          <a:custGeom>
            <a:avLst/>
            <a:gdLst>
              <a:gd name="connsiteX0" fmla="*/ 985735 w 1116662"/>
              <a:gd name="connsiteY0" fmla="*/ 203048 h 1116662"/>
              <a:gd name="connsiteX1" fmla="*/ 1021308 w 1116662"/>
              <a:gd name="connsiteY1" fmla="*/ 246163 h 1116662"/>
              <a:gd name="connsiteX2" fmla="*/ 1116662 w 1116662"/>
              <a:gd name="connsiteY2" fmla="*/ 558331 h 1116662"/>
              <a:gd name="connsiteX3" fmla="*/ 1021308 w 1116662"/>
              <a:gd name="connsiteY3" fmla="*/ 870499 h 1116662"/>
              <a:gd name="connsiteX4" fmla="*/ 985735 w 1116662"/>
              <a:gd name="connsiteY4" fmla="*/ 913614 h 1116662"/>
              <a:gd name="connsiteX5" fmla="*/ 170618 w 1116662"/>
              <a:gd name="connsiteY5" fmla="*/ 160845 h 1116662"/>
              <a:gd name="connsiteX6" fmla="*/ 170618 w 1116662"/>
              <a:gd name="connsiteY6" fmla="*/ 955817 h 1116662"/>
              <a:gd name="connsiteX7" fmla="*/ 119084 w 1116662"/>
              <a:gd name="connsiteY7" fmla="*/ 903038 h 1116662"/>
              <a:gd name="connsiteX8" fmla="*/ 0 w 1116662"/>
              <a:gd name="connsiteY8" fmla="*/ 558331 h 1116662"/>
              <a:gd name="connsiteX9" fmla="*/ 119084 w 1116662"/>
              <a:gd name="connsiteY9" fmla="*/ 213625 h 1116662"/>
              <a:gd name="connsiteX10" fmla="*/ 855883 w 1116662"/>
              <a:gd name="connsiteY10" fmla="*/ 88328 h 1116662"/>
              <a:gd name="connsiteX11" fmla="*/ 870499 w 1116662"/>
              <a:gd name="connsiteY11" fmla="*/ 95354 h 1116662"/>
              <a:gd name="connsiteX12" fmla="*/ 949735 w 1116662"/>
              <a:gd name="connsiteY12" fmla="*/ 160730 h 1116662"/>
              <a:gd name="connsiteX13" fmla="*/ 949735 w 1116662"/>
              <a:gd name="connsiteY13" fmla="*/ 955933 h 1116662"/>
              <a:gd name="connsiteX14" fmla="*/ 870499 w 1116662"/>
              <a:gd name="connsiteY14" fmla="*/ 1021308 h 1116662"/>
              <a:gd name="connsiteX15" fmla="*/ 855883 w 1116662"/>
              <a:gd name="connsiteY15" fmla="*/ 1028334 h 1116662"/>
              <a:gd name="connsiteX16" fmla="*/ 300471 w 1116662"/>
              <a:gd name="connsiteY16" fmla="*/ 68468 h 1116662"/>
              <a:gd name="connsiteX17" fmla="*/ 300471 w 1116662"/>
              <a:gd name="connsiteY17" fmla="*/ 1048194 h 1116662"/>
              <a:gd name="connsiteX18" fmla="*/ 206618 w 1116662"/>
              <a:gd name="connsiteY18" fmla="*/ 991252 h 1116662"/>
              <a:gd name="connsiteX19" fmla="*/ 206618 w 1116662"/>
              <a:gd name="connsiteY19" fmla="*/ 125410 h 1116662"/>
              <a:gd name="connsiteX20" fmla="*/ 726030 w 1116662"/>
              <a:gd name="connsiteY20" fmla="*/ 25904 h 1116662"/>
              <a:gd name="connsiteX21" fmla="*/ 819883 w 1116662"/>
              <a:gd name="connsiteY21" fmla="*/ 71022 h 1116662"/>
              <a:gd name="connsiteX22" fmla="*/ 819883 w 1116662"/>
              <a:gd name="connsiteY22" fmla="*/ 1045641 h 1116662"/>
              <a:gd name="connsiteX23" fmla="*/ 726030 w 1116662"/>
              <a:gd name="connsiteY23" fmla="*/ 1090758 h 1116662"/>
              <a:gd name="connsiteX24" fmla="*/ 430324 w 1116662"/>
              <a:gd name="connsiteY24" fmla="*/ 16150 h 1116662"/>
              <a:gd name="connsiteX25" fmla="*/ 430324 w 1116662"/>
              <a:gd name="connsiteY25" fmla="*/ 1100512 h 1116662"/>
              <a:gd name="connsiteX26" fmla="*/ 341003 w 1116662"/>
              <a:gd name="connsiteY26" fmla="*/ 1072786 h 1116662"/>
              <a:gd name="connsiteX27" fmla="*/ 336471 w 1116662"/>
              <a:gd name="connsiteY27" fmla="*/ 1070036 h 1116662"/>
              <a:gd name="connsiteX28" fmla="*/ 336471 w 1116662"/>
              <a:gd name="connsiteY28" fmla="*/ 46626 h 1116662"/>
              <a:gd name="connsiteX29" fmla="*/ 341003 w 1116662"/>
              <a:gd name="connsiteY29" fmla="*/ 43877 h 1116662"/>
              <a:gd name="connsiteX30" fmla="*/ 596177 w 1116662"/>
              <a:gd name="connsiteY30" fmla="*/ 5722 h 1116662"/>
              <a:gd name="connsiteX31" fmla="*/ 690030 w 1116662"/>
              <a:gd name="connsiteY31" fmla="*/ 19911 h 1116662"/>
              <a:gd name="connsiteX32" fmla="*/ 690030 w 1116662"/>
              <a:gd name="connsiteY32" fmla="*/ 1096751 h 1116662"/>
              <a:gd name="connsiteX33" fmla="*/ 596177 w 1116662"/>
              <a:gd name="connsiteY33" fmla="*/ 1110940 h 1116662"/>
              <a:gd name="connsiteX34" fmla="*/ 558331 w 1116662"/>
              <a:gd name="connsiteY34" fmla="*/ 0 h 1116662"/>
              <a:gd name="connsiteX35" fmla="*/ 560177 w 1116662"/>
              <a:gd name="connsiteY35" fmla="*/ 279 h 1116662"/>
              <a:gd name="connsiteX36" fmla="*/ 560177 w 1116662"/>
              <a:gd name="connsiteY36" fmla="*/ 1116383 h 1116662"/>
              <a:gd name="connsiteX37" fmla="*/ 558331 w 1116662"/>
              <a:gd name="connsiteY37" fmla="*/ 1116662 h 1116662"/>
              <a:gd name="connsiteX38" fmla="*/ 466324 w 1116662"/>
              <a:gd name="connsiteY38" fmla="*/ 1107387 h 1116662"/>
              <a:gd name="connsiteX39" fmla="*/ 466324 w 1116662"/>
              <a:gd name="connsiteY39" fmla="*/ 9275 h 111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16662" h="1116662">
                <a:moveTo>
                  <a:pt x="985735" y="203048"/>
                </a:moveTo>
                <a:lnTo>
                  <a:pt x="1021308" y="246163"/>
                </a:lnTo>
                <a:cubicBezTo>
                  <a:pt x="1081510" y="335273"/>
                  <a:pt x="1116662" y="442697"/>
                  <a:pt x="1116662" y="558331"/>
                </a:cubicBezTo>
                <a:cubicBezTo>
                  <a:pt x="1116662" y="673965"/>
                  <a:pt x="1081510" y="781389"/>
                  <a:pt x="1021308" y="870499"/>
                </a:cubicBezTo>
                <a:lnTo>
                  <a:pt x="985735" y="913614"/>
                </a:lnTo>
                <a:close/>
                <a:moveTo>
                  <a:pt x="170618" y="160845"/>
                </a:moveTo>
                <a:lnTo>
                  <a:pt x="170618" y="955817"/>
                </a:lnTo>
                <a:lnTo>
                  <a:pt x="119084" y="903038"/>
                </a:lnTo>
                <a:cubicBezTo>
                  <a:pt x="44490" y="808117"/>
                  <a:pt x="0" y="688420"/>
                  <a:pt x="0" y="558331"/>
                </a:cubicBezTo>
                <a:cubicBezTo>
                  <a:pt x="0" y="428243"/>
                  <a:pt x="44490" y="308545"/>
                  <a:pt x="119084" y="213625"/>
                </a:cubicBezTo>
                <a:close/>
                <a:moveTo>
                  <a:pt x="855883" y="88328"/>
                </a:moveTo>
                <a:lnTo>
                  <a:pt x="870499" y="95354"/>
                </a:lnTo>
                <a:lnTo>
                  <a:pt x="949735" y="160730"/>
                </a:lnTo>
                <a:lnTo>
                  <a:pt x="949735" y="955933"/>
                </a:lnTo>
                <a:lnTo>
                  <a:pt x="870499" y="1021308"/>
                </a:lnTo>
                <a:lnTo>
                  <a:pt x="855883" y="1028334"/>
                </a:lnTo>
                <a:close/>
                <a:moveTo>
                  <a:pt x="300471" y="68468"/>
                </a:moveTo>
                <a:lnTo>
                  <a:pt x="300471" y="1048194"/>
                </a:lnTo>
                <a:lnTo>
                  <a:pt x="206618" y="991252"/>
                </a:lnTo>
                <a:lnTo>
                  <a:pt x="206618" y="125410"/>
                </a:lnTo>
                <a:close/>
                <a:moveTo>
                  <a:pt x="726030" y="25904"/>
                </a:moveTo>
                <a:lnTo>
                  <a:pt x="819883" y="71022"/>
                </a:lnTo>
                <a:lnTo>
                  <a:pt x="819883" y="1045641"/>
                </a:lnTo>
                <a:lnTo>
                  <a:pt x="726030" y="1090758"/>
                </a:lnTo>
                <a:close/>
                <a:moveTo>
                  <a:pt x="430324" y="16150"/>
                </a:moveTo>
                <a:lnTo>
                  <a:pt x="430324" y="1100512"/>
                </a:lnTo>
                <a:lnTo>
                  <a:pt x="341003" y="1072786"/>
                </a:lnTo>
                <a:lnTo>
                  <a:pt x="336471" y="1070036"/>
                </a:lnTo>
                <a:lnTo>
                  <a:pt x="336471" y="46626"/>
                </a:lnTo>
                <a:lnTo>
                  <a:pt x="341003" y="43877"/>
                </a:lnTo>
                <a:close/>
                <a:moveTo>
                  <a:pt x="596177" y="5722"/>
                </a:moveTo>
                <a:lnTo>
                  <a:pt x="690030" y="19911"/>
                </a:lnTo>
                <a:lnTo>
                  <a:pt x="690030" y="1096751"/>
                </a:lnTo>
                <a:lnTo>
                  <a:pt x="596177" y="1110940"/>
                </a:lnTo>
                <a:close/>
                <a:moveTo>
                  <a:pt x="558331" y="0"/>
                </a:moveTo>
                <a:lnTo>
                  <a:pt x="560177" y="279"/>
                </a:lnTo>
                <a:lnTo>
                  <a:pt x="560177" y="1116383"/>
                </a:lnTo>
                <a:lnTo>
                  <a:pt x="558331" y="1116662"/>
                </a:lnTo>
                <a:lnTo>
                  <a:pt x="466324" y="1107387"/>
                </a:lnTo>
                <a:lnTo>
                  <a:pt x="466324" y="9275"/>
                </a:lnTo>
                <a:close/>
              </a:path>
            </a:pathLst>
          </a:custGeom>
          <a:solidFill>
            <a:srgbClr val="89BC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8" name="文本框 37">
            <a:extLst>
              <a:ext uri="{FF2B5EF4-FFF2-40B4-BE49-F238E27FC236}">
                <a16:creationId xmlns:a16="http://schemas.microsoft.com/office/drawing/2014/main" xmlns="" id="{B72F29A5-3E1A-455E-A05B-D862373FAF6C}"/>
              </a:ext>
            </a:extLst>
          </p:cNvPr>
          <p:cNvSpPr txBox="1"/>
          <p:nvPr userDrawn="1"/>
        </p:nvSpPr>
        <p:spPr>
          <a:xfrm rot="1546252">
            <a:off x="-90847" y="1662480"/>
            <a:ext cx="977134" cy="2092881"/>
          </a:xfrm>
          <a:prstGeom prst="rect">
            <a:avLst/>
          </a:prstGeom>
          <a:noFill/>
        </p:spPr>
        <p:txBody>
          <a:bodyPr wrap="square" rtlCol="0">
            <a:spAutoFit/>
          </a:bodyPr>
          <a:lstStyle/>
          <a:p>
            <a:r>
              <a:rPr lang="en-US" altLang="zh-CN" sz="13000" dirty="0">
                <a:solidFill>
                  <a:schemeClr val="bg1">
                    <a:alpha val="48000"/>
                  </a:schemeClr>
                </a:solidFill>
                <a:latin typeface="微软雅黑" panose="020B0503020204020204" pitchFamily="34" charset="-122"/>
                <a:ea typeface="微软雅黑" panose="020B0503020204020204" pitchFamily="34" charset="-122"/>
              </a:rPr>
              <a:t>E</a:t>
            </a:r>
            <a:endParaRPr lang="zh-CN" altLang="en-US" sz="13000" dirty="0">
              <a:solidFill>
                <a:schemeClr val="bg1">
                  <a:alpha val="48000"/>
                </a:schemeClr>
              </a:solidFill>
              <a:latin typeface="微软雅黑" panose="020B0503020204020204" pitchFamily="34" charset="-122"/>
              <a:ea typeface="微软雅黑" panose="020B0503020204020204" pitchFamily="34" charset="-122"/>
            </a:endParaRPr>
          </a:p>
        </p:txBody>
      </p:sp>
      <p:sp>
        <p:nvSpPr>
          <p:cNvPr id="39" name="文本框 38">
            <a:extLst>
              <a:ext uri="{FF2B5EF4-FFF2-40B4-BE49-F238E27FC236}">
                <a16:creationId xmlns:a16="http://schemas.microsoft.com/office/drawing/2014/main" xmlns="" id="{7BA3EE84-493E-4A80-98DB-1722C8FE50A4}"/>
              </a:ext>
            </a:extLst>
          </p:cNvPr>
          <p:cNvSpPr txBox="1"/>
          <p:nvPr userDrawn="1"/>
        </p:nvSpPr>
        <p:spPr>
          <a:xfrm rot="19903873" flipH="1" flipV="1">
            <a:off x="10996292" y="-659750"/>
            <a:ext cx="977134" cy="2092881"/>
          </a:xfrm>
          <a:prstGeom prst="rect">
            <a:avLst/>
          </a:prstGeom>
          <a:noFill/>
        </p:spPr>
        <p:txBody>
          <a:bodyPr wrap="square" rtlCol="0">
            <a:spAutoFit/>
          </a:bodyPr>
          <a:lstStyle/>
          <a:p>
            <a:r>
              <a:rPr lang="en-US" altLang="zh-CN" sz="13000" dirty="0">
                <a:solidFill>
                  <a:schemeClr val="bg1">
                    <a:alpha val="42000"/>
                  </a:schemeClr>
                </a:solidFill>
                <a:latin typeface="微软雅黑" panose="020B0503020204020204" pitchFamily="34" charset="-122"/>
                <a:ea typeface="微软雅黑" panose="020B0503020204020204" pitchFamily="34" charset="-122"/>
              </a:rPr>
              <a:t>E</a:t>
            </a:r>
            <a:endParaRPr lang="zh-CN" altLang="en-US" sz="13000" dirty="0">
              <a:solidFill>
                <a:schemeClr val="bg1">
                  <a:alpha val="42000"/>
                </a:schemeClr>
              </a:solidFill>
              <a:latin typeface="微软雅黑" panose="020B0503020204020204" pitchFamily="34" charset="-122"/>
              <a:ea typeface="微软雅黑" panose="020B0503020204020204" pitchFamily="34" charset="-122"/>
            </a:endParaRPr>
          </a:p>
        </p:txBody>
      </p:sp>
      <p:sp>
        <p:nvSpPr>
          <p:cNvPr id="19" name="文本框 18">
            <a:extLst>
              <a:ext uri="{FF2B5EF4-FFF2-40B4-BE49-F238E27FC236}">
                <a16:creationId xmlns:a16="http://schemas.microsoft.com/office/drawing/2014/main" xmlns="" id="{4A243E49-A631-45BB-AB06-69A80C5EF891}"/>
              </a:ext>
            </a:extLst>
          </p:cNvPr>
          <p:cNvSpPr txBox="1"/>
          <p:nvPr userDrawn="1"/>
        </p:nvSpPr>
        <p:spPr>
          <a:xfrm rot="12502090" flipH="1" flipV="1">
            <a:off x="8880531" y="6057486"/>
            <a:ext cx="530897" cy="1246495"/>
          </a:xfrm>
          <a:prstGeom prst="rect">
            <a:avLst/>
          </a:prstGeom>
          <a:noFill/>
        </p:spPr>
        <p:txBody>
          <a:bodyPr wrap="square" rtlCol="0">
            <a:spAutoFit/>
          </a:bodyPr>
          <a:lstStyle/>
          <a:p>
            <a:r>
              <a:rPr lang="en-US" altLang="zh-CN" sz="7500" dirty="0">
                <a:solidFill>
                  <a:schemeClr val="bg1">
                    <a:alpha val="39000"/>
                  </a:schemeClr>
                </a:solidFill>
                <a:latin typeface="微软雅黑" panose="020B0503020204020204" pitchFamily="34" charset="-122"/>
                <a:ea typeface="微软雅黑" panose="020B0503020204020204" pitchFamily="34" charset="-122"/>
              </a:rPr>
              <a:t>E</a:t>
            </a:r>
            <a:endParaRPr lang="zh-CN" altLang="en-US" sz="7500" dirty="0">
              <a:solidFill>
                <a:schemeClr val="bg1">
                  <a:alpha val="39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501285"/>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标题 1">
            <a:extLst>
              <a:ext uri="{FF2B5EF4-FFF2-40B4-BE49-F238E27FC236}">
                <a16:creationId xmlns:a16="http://schemas.microsoft.com/office/drawing/2014/main" xmlns="" id="{F553F644-27BC-45B1-8066-48861F825342}"/>
              </a:ext>
            </a:extLst>
          </p:cNvPr>
          <p:cNvSpPr txBox="1">
            <a:spLocks/>
          </p:cNvSpPr>
          <p:nvPr userDrawn="1"/>
        </p:nvSpPr>
        <p:spPr>
          <a:xfrm>
            <a:off x="1383295" y="1268760"/>
            <a:ext cx="4142209" cy="1562165"/>
          </a:xfrm>
          <a:prstGeom prst="rect">
            <a:avLst/>
          </a:prstGeom>
        </p:spPr>
        <p:txBody>
          <a:bodyPr vert="horz" lIns="91440" tIns="45720" rIns="91440" bIns="45720" rtlCol="0" anchor="ctr">
            <a:normAutofit fontScale="3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4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版权声明</a:t>
            </a:r>
            <a:r>
              <a:rPr lang="zh-CN" altLang="en-US" sz="13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3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感谢您下载平台上提供的</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在熊猫办公出售的</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模板是免版税类（</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RF</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Royalty-Free</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）正版受</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中国人民共和国著作法</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和</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世界版权公约</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的保护，作品的所有权、版权和著作权归熊猫办公所有，您下载的是</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模板素材的使用权。</a:t>
            </a:r>
            <a:b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不得将熊猫办公的</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素材，本身用于再出售，或者出租、出借、转让、分销、发布或者作为礼物供他人使用，不得转授权、出卖、转让本协议或者本协议中的权利。</a:t>
            </a:r>
            <a:r>
              <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endPar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85599"/>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13" name="矩形 12"/>
          <p:cNvSpPr/>
          <p:nvPr userDrawn="1"/>
        </p:nvSpPr>
        <p:spPr>
          <a:xfrm>
            <a:off x="0" y="0"/>
            <a:ext cx="12192000" cy="6858000"/>
          </a:xfrm>
          <a:prstGeom prst="rect">
            <a:avLst/>
          </a:prstGeom>
          <a:solidFill>
            <a:srgbClr val="C9EFEB">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75593137"/>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10" name="矩形 9"/>
          <p:cNvSpPr/>
          <p:nvPr userDrawn="1"/>
        </p:nvSpPr>
        <p:spPr>
          <a:xfrm>
            <a:off x="0" y="0"/>
            <a:ext cx="12192000" cy="6858000"/>
          </a:xfrm>
          <a:prstGeom prst="rect">
            <a:avLst/>
          </a:prstGeom>
          <a:solidFill>
            <a:srgbClr val="C9EFEB">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3527955420"/>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91473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34193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272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60774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55510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53511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17715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74939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4143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93247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1828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2020/8/16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2020/8/16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2020/8/16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2020/8/16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2020/8/16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2020/8/16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2020/8/16</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3" r:id="rId11"/>
    <p:sldLayoutId id="2147483664" r:id="rId12"/>
    <p:sldLayoutId id="2147483659" r:id="rId13"/>
    <p:sldLayoutId id="2147483660" r:id="rId14"/>
    <p:sldLayoutId id="2147483661" r:id="rId15"/>
    <p:sldLayoutId id="2147483662" r:id="rId16"/>
  </p:sldLayoutIdLst>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869909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png"/><Relationship Id="rId5" Type="http://schemas.openxmlformats.org/officeDocument/2006/relationships/notesSlide" Target="../notesSlides/notesSlide36.xml"/><Relationship Id="rId4"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7.xml"/><Relationship Id="rId1" Type="http://schemas.openxmlformats.org/officeDocument/2006/relationships/slideLayout" Target="../slideLayouts/slideLayout2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 id="{A15880D3-29AD-42DE-8959-FFF4AC9E771E}"/>
              </a:ext>
            </a:extLst>
          </p:cNvPr>
          <p:cNvSpPr/>
          <p:nvPr/>
        </p:nvSpPr>
        <p:spPr>
          <a:xfrm>
            <a:off x="-27135" y="0"/>
            <a:ext cx="12219135" cy="6858000"/>
          </a:xfrm>
          <a:prstGeom prst="rect">
            <a:avLst/>
          </a:prstGeom>
          <a:solidFill>
            <a:srgbClr val="0096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a:extLst>
              <a:ext uri="{FF2B5EF4-FFF2-40B4-BE49-F238E27FC236}">
                <a16:creationId xmlns:a16="http://schemas.microsoft.com/office/drawing/2014/main" xmlns="" id="{F3035154-A73F-4AF0-BEBC-C34294F02E79}"/>
              </a:ext>
            </a:extLst>
          </p:cNvPr>
          <p:cNvSpPr/>
          <p:nvPr/>
        </p:nvSpPr>
        <p:spPr>
          <a:xfrm rot="18562571">
            <a:off x="9425092" y="147834"/>
            <a:ext cx="1116662" cy="1116662"/>
          </a:xfrm>
          <a:custGeom>
            <a:avLst/>
            <a:gdLst>
              <a:gd name="connsiteX0" fmla="*/ 985735 w 1116662"/>
              <a:gd name="connsiteY0" fmla="*/ 203048 h 1116662"/>
              <a:gd name="connsiteX1" fmla="*/ 1021308 w 1116662"/>
              <a:gd name="connsiteY1" fmla="*/ 246163 h 1116662"/>
              <a:gd name="connsiteX2" fmla="*/ 1116662 w 1116662"/>
              <a:gd name="connsiteY2" fmla="*/ 558331 h 1116662"/>
              <a:gd name="connsiteX3" fmla="*/ 1021308 w 1116662"/>
              <a:gd name="connsiteY3" fmla="*/ 870499 h 1116662"/>
              <a:gd name="connsiteX4" fmla="*/ 985735 w 1116662"/>
              <a:gd name="connsiteY4" fmla="*/ 913614 h 1116662"/>
              <a:gd name="connsiteX5" fmla="*/ 170618 w 1116662"/>
              <a:gd name="connsiteY5" fmla="*/ 160845 h 1116662"/>
              <a:gd name="connsiteX6" fmla="*/ 170618 w 1116662"/>
              <a:gd name="connsiteY6" fmla="*/ 955817 h 1116662"/>
              <a:gd name="connsiteX7" fmla="*/ 119084 w 1116662"/>
              <a:gd name="connsiteY7" fmla="*/ 903038 h 1116662"/>
              <a:gd name="connsiteX8" fmla="*/ 0 w 1116662"/>
              <a:gd name="connsiteY8" fmla="*/ 558331 h 1116662"/>
              <a:gd name="connsiteX9" fmla="*/ 119084 w 1116662"/>
              <a:gd name="connsiteY9" fmla="*/ 213625 h 1116662"/>
              <a:gd name="connsiteX10" fmla="*/ 855883 w 1116662"/>
              <a:gd name="connsiteY10" fmla="*/ 88328 h 1116662"/>
              <a:gd name="connsiteX11" fmla="*/ 870499 w 1116662"/>
              <a:gd name="connsiteY11" fmla="*/ 95354 h 1116662"/>
              <a:gd name="connsiteX12" fmla="*/ 949735 w 1116662"/>
              <a:gd name="connsiteY12" fmla="*/ 160730 h 1116662"/>
              <a:gd name="connsiteX13" fmla="*/ 949735 w 1116662"/>
              <a:gd name="connsiteY13" fmla="*/ 955933 h 1116662"/>
              <a:gd name="connsiteX14" fmla="*/ 870499 w 1116662"/>
              <a:gd name="connsiteY14" fmla="*/ 1021308 h 1116662"/>
              <a:gd name="connsiteX15" fmla="*/ 855883 w 1116662"/>
              <a:gd name="connsiteY15" fmla="*/ 1028334 h 1116662"/>
              <a:gd name="connsiteX16" fmla="*/ 300471 w 1116662"/>
              <a:gd name="connsiteY16" fmla="*/ 68468 h 1116662"/>
              <a:gd name="connsiteX17" fmla="*/ 300471 w 1116662"/>
              <a:gd name="connsiteY17" fmla="*/ 1048194 h 1116662"/>
              <a:gd name="connsiteX18" fmla="*/ 206618 w 1116662"/>
              <a:gd name="connsiteY18" fmla="*/ 991252 h 1116662"/>
              <a:gd name="connsiteX19" fmla="*/ 206618 w 1116662"/>
              <a:gd name="connsiteY19" fmla="*/ 125410 h 1116662"/>
              <a:gd name="connsiteX20" fmla="*/ 726030 w 1116662"/>
              <a:gd name="connsiteY20" fmla="*/ 25904 h 1116662"/>
              <a:gd name="connsiteX21" fmla="*/ 819883 w 1116662"/>
              <a:gd name="connsiteY21" fmla="*/ 71022 h 1116662"/>
              <a:gd name="connsiteX22" fmla="*/ 819883 w 1116662"/>
              <a:gd name="connsiteY22" fmla="*/ 1045641 h 1116662"/>
              <a:gd name="connsiteX23" fmla="*/ 726030 w 1116662"/>
              <a:gd name="connsiteY23" fmla="*/ 1090758 h 1116662"/>
              <a:gd name="connsiteX24" fmla="*/ 430324 w 1116662"/>
              <a:gd name="connsiteY24" fmla="*/ 16150 h 1116662"/>
              <a:gd name="connsiteX25" fmla="*/ 430324 w 1116662"/>
              <a:gd name="connsiteY25" fmla="*/ 1100512 h 1116662"/>
              <a:gd name="connsiteX26" fmla="*/ 341003 w 1116662"/>
              <a:gd name="connsiteY26" fmla="*/ 1072786 h 1116662"/>
              <a:gd name="connsiteX27" fmla="*/ 336471 w 1116662"/>
              <a:gd name="connsiteY27" fmla="*/ 1070036 h 1116662"/>
              <a:gd name="connsiteX28" fmla="*/ 336471 w 1116662"/>
              <a:gd name="connsiteY28" fmla="*/ 46626 h 1116662"/>
              <a:gd name="connsiteX29" fmla="*/ 341003 w 1116662"/>
              <a:gd name="connsiteY29" fmla="*/ 43877 h 1116662"/>
              <a:gd name="connsiteX30" fmla="*/ 596177 w 1116662"/>
              <a:gd name="connsiteY30" fmla="*/ 5722 h 1116662"/>
              <a:gd name="connsiteX31" fmla="*/ 690030 w 1116662"/>
              <a:gd name="connsiteY31" fmla="*/ 19911 h 1116662"/>
              <a:gd name="connsiteX32" fmla="*/ 690030 w 1116662"/>
              <a:gd name="connsiteY32" fmla="*/ 1096751 h 1116662"/>
              <a:gd name="connsiteX33" fmla="*/ 596177 w 1116662"/>
              <a:gd name="connsiteY33" fmla="*/ 1110940 h 1116662"/>
              <a:gd name="connsiteX34" fmla="*/ 558331 w 1116662"/>
              <a:gd name="connsiteY34" fmla="*/ 0 h 1116662"/>
              <a:gd name="connsiteX35" fmla="*/ 560177 w 1116662"/>
              <a:gd name="connsiteY35" fmla="*/ 279 h 1116662"/>
              <a:gd name="connsiteX36" fmla="*/ 560177 w 1116662"/>
              <a:gd name="connsiteY36" fmla="*/ 1116383 h 1116662"/>
              <a:gd name="connsiteX37" fmla="*/ 558331 w 1116662"/>
              <a:gd name="connsiteY37" fmla="*/ 1116662 h 1116662"/>
              <a:gd name="connsiteX38" fmla="*/ 466324 w 1116662"/>
              <a:gd name="connsiteY38" fmla="*/ 1107387 h 1116662"/>
              <a:gd name="connsiteX39" fmla="*/ 466324 w 1116662"/>
              <a:gd name="connsiteY39" fmla="*/ 9275 h 111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16662" h="1116662">
                <a:moveTo>
                  <a:pt x="985735" y="203048"/>
                </a:moveTo>
                <a:lnTo>
                  <a:pt x="1021308" y="246163"/>
                </a:lnTo>
                <a:cubicBezTo>
                  <a:pt x="1081510" y="335273"/>
                  <a:pt x="1116662" y="442697"/>
                  <a:pt x="1116662" y="558331"/>
                </a:cubicBezTo>
                <a:cubicBezTo>
                  <a:pt x="1116662" y="673965"/>
                  <a:pt x="1081510" y="781389"/>
                  <a:pt x="1021308" y="870499"/>
                </a:cubicBezTo>
                <a:lnTo>
                  <a:pt x="985735" y="913614"/>
                </a:lnTo>
                <a:close/>
                <a:moveTo>
                  <a:pt x="170618" y="160845"/>
                </a:moveTo>
                <a:lnTo>
                  <a:pt x="170618" y="955817"/>
                </a:lnTo>
                <a:lnTo>
                  <a:pt x="119084" y="903038"/>
                </a:lnTo>
                <a:cubicBezTo>
                  <a:pt x="44490" y="808117"/>
                  <a:pt x="0" y="688420"/>
                  <a:pt x="0" y="558331"/>
                </a:cubicBezTo>
                <a:cubicBezTo>
                  <a:pt x="0" y="428243"/>
                  <a:pt x="44490" y="308545"/>
                  <a:pt x="119084" y="213625"/>
                </a:cubicBezTo>
                <a:close/>
                <a:moveTo>
                  <a:pt x="855883" y="88328"/>
                </a:moveTo>
                <a:lnTo>
                  <a:pt x="870499" y="95354"/>
                </a:lnTo>
                <a:lnTo>
                  <a:pt x="949735" y="160730"/>
                </a:lnTo>
                <a:lnTo>
                  <a:pt x="949735" y="955933"/>
                </a:lnTo>
                <a:lnTo>
                  <a:pt x="870499" y="1021308"/>
                </a:lnTo>
                <a:lnTo>
                  <a:pt x="855883" y="1028334"/>
                </a:lnTo>
                <a:close/>
                <a:moveTo>
                  <a:pt x="300471" y="68468"/>
                </a:moveTo>
                <a:lnTo>
                  <a:pt x="300471" y="1048194"/>
                </a:lnTo>
                <a:lnTo>
                  <a:pt x="206618" y="991252"/>
                </a:lnTo>
                <a:lnTo>
                  <a:pt x="206618" y="125410"/>
                </a:lnTo>
                <a:close/>
                <a:moveTo>
                  <a:pt x="726030" y="25904"/>
                </a:moveTo>
                <a:lnTo>
                  <a:pt x="819883" y="71022"/>
                </a:lnTo>
                <a:lnTo>
                  <a:pt x="819883" y="1045641"/>
                </a:lnTo>
                <a:lnTo>
                  <a:pt x="726030" y="1090758"/>
                </a:lnTo>
                <a:close/>
                <a:moveTo>
                  <a:pt x="430324" y="16150"/>
                </a:moveTo>
                <a:lnTo>
                  <a:pt x="430324" y="1100512"/>
                </a:lnTo>
                <a:lnTo>
                  <a:pt x="341003" y="1072786"/>
                </a:lnTo>
                <a:lnTo>
                  <a:pt x="336471" y="1070036"/>
                </a:lnTo>
                <a:lnTo>
                  <a:pt x="336471" y="46626"/>
                </a:lnTo>
                <a:lnTo>
                  <a:pt x="341003" y="43877"/>
                </a:lnTo>
                <a:close/>
                <a:moveTo>
                  <a:pt x="596177" y="5722"/>
                </a:moveTo>
                <a:lnTo>
                  <a:pt x="690030" y="19911"/>
                </a:lnTo>
                <a:lnTo>
                  <a:pt x="690030" y="1096751"/>
                </a:lnTo>
                <a:lnTo>
                  <a:pt x="596177" y="1110940"/>
                </a:lnTo>
                <a:close/>
                <a:moveTo>
                  <a:pt x="558331" y="0"/>
                </a:moveTo>
                <a:lnTo>
                  <a:pt x="560177" y="279"/>
                </a:lnTo>
                <a:lnTo>
                  <a:pt x="560177" y="1116383"/>
                </a:lnTo>
                <a:lnTo>
                  <a:pt x="558331" y="1116662"/>
                </a:lnTo>
                <a:lnTo>
                  <a:pt x="466324" y="1107387"/>
                </a:lnTo>
                <a:lnTo>
                  <a:pt x="466324" y="9275"/>
                </a:lnTo>
                <a:close/>
              </a:path>
            </a:pathLst>
          </a:custGeom>
          <a:gradFill>
            <a:gsLst>
              <a:gs pos="0">
                <a:srgbClr val="FFCD2F"/>
              </a:gs>
              <a:gs pos="100000">
                <a:srgbClr val="FFDC6D"/>
              </a:gs>
              <a:gs pos="46000">
                <a:srgbClr val="FFC71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形状 49">
            <a:extLst>
              <a:ext uri="{FF2B5EF4-FFF2-40B4-BE49-F238E27FC236}">
                <a16:creationId xmlns:a16="http://schemas.microsoft.com/office/drawing/2014/main" xmlns="" id="{7993B743-0C65-457A-BAF7-35EA96B8ED85}"/>
              </a:ext>
            </a:extLst>
          </p:cNvPr>
          <p:cNvSpPr/>
          <p:nvPr/>
        </p:nvSpPr>
        <p:spPr>
          <a:xfrm flipH="1" flipV="1">
            <a:off x="-48000" y="12899"/>
            <a:ext cx="12240000" cy="1090685"/>
          </a:xfrm>
          <a:custGeom>
            <a:avLst/>
            <a:gdLst>
              <a:gd name="connsiteX0" fmla="*/ 7636971 w 12240000"/>
              <a:gd name="connsiteY0" fmla="*/ 502 h 1090685"/>
              <a:gd name="connsiteX1" fmla="*/ 11797689 w 12240000"/>
              <a:gd name="connsiteY1" fmla="*/ 242745 h 1090685"/>
              <a:gd name="connsiteX2" fmla="*/ 12240000 w 12240000"/>
              <a:gd name="connsiteY2" fmla="*/ 226085 h 1090685"/>
              <a:gd name="connsiteX3" fmla="*/ 12240000 w 12240000"/>
              <a:gd name="connsiteY3" fmla="*/ 1090685 h 1090685"/>
              <a:gd name="connsiteX4" fmla="*/ 0 w 12240000"/>
              <a:gd name="connsiteY4" fmla="*/ 1090685 h 1090685"/>
              <a:gd name="connsiteX5" fmla="*/ 0 w 12240000"/>
              <a:gd name="connsiteY5" fmla="*/ 24819 h 1090685"/>
              <a:gd name="connsiteX6" fmla="*/ 42486 w 12240000"/>
              <a:gd name="connsiteY6" fmla="*/ 35081 h 1090685"/>
              <a:gd name="connsiteX7" fmla="*/ 1620078 w 12240000"/>
              <a:gd name="connsiteY7" fmla="*/ 600927 h 1090685"/>
              <a:gd name="connsiteX8" fmla="*/ 3350573 w 12240000"/>
              <a:gd name="connsiteY8" fmla="*/ 575926 h 1090685"/>
              <a:gd name="connsiteX9" fmla="*/ 6028161 w 12240000"/>
              <a:gd name="connsiteY9" fmla="*/ 122013 h 1090685"/>
              <a:gd name="connsiteX10" fmla="*/ 7359589 w 12240000"/>
              <a:gd name="connsiteY10" fmla="*/ 1282 h 1090685"/>
              <a:gd name="connsiteX11" fmla="*/ 7636971 w 12240000"/>
              <a:gd name="connsiteY11" fmla="*/ 502 h 10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0000" h="1090685">
                <a:moveTo>
                  <a:pt x="7636971" y="502"/>
                </a:moveTo>
                <a:cubicBezTo>
                  <a:pt x="9023876" y="13228"/>
                  <a:pt x="10410783" y="264028"/>
                  <a:pt x="11797689" y="242745"/>
                </a:cubicBezTo>
                <a:lnTo>
                  <a:pt x="12240000" y="226085"/>
                </a:lnTo>
                <a:lnTo>
                  <a:pt x="12240000" y="1090685"/>
                </a:lnTo>
                <a:lnTo>
                  <a:pt x="0" y="1090685"/>
                </a:lnTo>
                <a:lnTo>
                  <a:pt x="0" y="24819"/>
                </a:lnTo>
                <a:lnTo>
                  <a:pt x="42486" y="35081"/>
                </a:lnTo>
                <a:cubicBezTo>
                  <a:pt x="463839" y="153789"/>
                  <a:pt x="1168168" y="531924"/>
                  <a:pt x="1620078" y="600927"/>
                </a:cubicBezTo>
                <a:cubicBezTo>
                  <a:pt x="2222626" y="692930"/>
                  <a:pt x="2668832" y="663445"/>
                  <a:pt x="3350573" y="575926"/>
                </a:cubicBezTo>
                <a:cubicBezTo>
                  <a:pt x="4235588" y="462312"/>
                  <a:pt x="4104984" y="465428"/>
                  <a:pt x="6028161" y="122013"/>
                </a:cubicBezTo>
                <a:cubicBezTo>
                  <a:pt x="6471971" y="42764"/>
                  <a:pt x="6915781" y="8092"/>
                  <a:pt x="7359589" y="1282"/>
                </a:cubicBezTo>
                <a:cubicBezTo>
                  <a:pt x="7452050" y="-138"/>
                  <a:pt x="7544510" y="-347"/>
                  <a:pt x="7636971" y="502"/>
                </a:cubicBezTo>
                <a:close/>
              </a:path>
            </a:pathLst>
          </a:custGeom>
          <a:solidFill>
            <a:srgbClr val="FFCD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5" name="任意多边形: 形状 24">
            <a:extLst>
              <a:ext uri="{FF2B5EF4-FFF2-40B4-BE49-F238E27FC236}">
                <a16:creationId xmlns:a16="http://schemas.microsoft.com/office/drawing/2014/main" xmlns="" id="{9234AD94-8FD1-47A8-8D73-60F5EBC4984A}"/>
              </a:ext>
            </a:extLst>
          </p:cNvPr>
          <p:cNvSpPr/>
          <p:nvPr/>
        </p:nvSpPr>
        <p:spPr>
          <a:xfrm flipH="1" flipV="1">
            <a:off x="-38100" y="-41207"/>
            <a:ext cx="12240000" cy="1220241"/>
          </a:xfrm>
          <a:custGeom>
            <a:avLst/>
            <a:gdLst>
              <a:gd name="connsiteX0" fmla="*/ 7322876 w 12192000"/>
              <a:gd name="connsiteY0" fmla="*/ 1368 h 1641385"/>
              <a:gd name="connsiteX1" fmla="*/ 9922686 w 12192000"/>
              <a:gd name="connsiteY1" fmla="*/ 488438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641385">
                <a:moveTo>
                  <a:pt x="7322876" y="1368"/>
                </a:moveTo>
                <a:cubicBezTo>
                  <a:pt x="8265107" y="27787"/>
                  <a:pt x="9070402" y="890041"/>
                  <a:pt x="9941662" y="821559"/>
                </a:cubicBezTo>
                <a:cubicBezTo>
                  <a:pt x="10697523" y="762147"/>
                  <a:pt x="11639242" y="276325"/>
                  <a:pt x="12189192" y="328745"/>
                </a:cubicBezTo>
                <a:lnTo>
                  <a:pt x="12192000" y="329170"/>
                </a:lnTo>
                <a:lnTo>
                  <a:pt x="12192000" y="1641385"/>
                </a:lnTo>
                <a:lnTo>
                  <a:pt x="0" y="1641385"/>
                </a:lnTo>
                <a:lnTo>
                  <a:pt x="0" y="809829"/>
                </a:lnTo>
                <a:lnTo>
                  <a:pt x="63466" y="809387"/>
                </a:lnTo>
                <a:cubicBezTo>
                  <a:pt x="792897" y="821354"/>
                  <a:pt x="2280546" y="1258638"/>
                  <a:pt x="3257929" y="1141363"/>
                </a:cubicBezTo>
                <a:cubicBezTo>
                  <a:pt x="4460861" y="997026"/>
                  <a:pt x="5802004" y="123888"/>
                  <a:pt x="6912797" y="15067"/>
                </a:cubicBezTo>
                <a:cubicBezTo>
                  <a:pt x="7051646" y="1465"/>
                  <a:pt x="7188271" y="-2406"/>
                  <a:pt x="7322876" y="1368"/>
                </a:cubicBezTo>
                <a:close/>
              </a:path>
            </a:pathLst>
          </a:custGeom>
          <a:gradFill flip="none" rotWithShape="1">
            <a:gsLst>
              <a:gs pos="0">
                <a:srgbClr val="5EA8FC"/>
              </a:gs>
              <a:gs pos="98000">
                <a:srgbClr val="005CDC"/>
              </a:gs>
              <a:gs pos="40000">
                <a:srgbClr val="006DFE"/>
              </a:gs>
            </a:gsLst>
            <a:lin ang="2700000" scaled="1"/>
            <a:tileRect/>
          </a:gradFill>
          <a:ln w="12700">
            <a:noFill/>
          </a:ln>
          <a:effectLst>
            <a:outerShdw blurRad="508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grpSp>
        <p:nvGrpSpPr>
          <p:cNvPr id="30" name="组合 29">
            <a:extLst>
              <a:ext uri="{FF2B5EF4-FFF2-40B4-BE49-F238E27FC236}">
                <a16:creationId xmlns:a16="http://schemas.microsoft.com/office/drawing/2014/main" xmlns="" id="{1F938EEC-A450-4A54-9DC6-966A5764A8C1}"/>
              </a:ext>
            </a:extLst>
          </p:cNvPr>
          <p:cNvGrpSpPr/>
          <p:nvPr/>
        </p:nvGrpSpPr>
        <p:grpSpPr>
          <a:xfrm>
            <a:off x="781644" y="672644"/>
            <a:ext cx="9072000" cy="4854263"/>
            <a:chOff x="781644" y="672644"/>
            <a:chExt cx="9072000" cy="4854263"/>
          </a:xfrm>
          <a:effectLst>
            <a:outerShdw blurRad="228600" dist="38100" dir="8100000" algn="tr" rotWithShape="0">
              <a:prstClr val="black">
                <a:alpha val="42000"/>
              </a:prstClr>
            </a:outerShdw>
          </a:effectLst>
        </p:grpSpPr>
        <p:sp>
          <p:nvSpPr>
            <p:cNvPr id="12" name="矩形: 圆角 11">
              <a:extLst>
                <a:ext uri="{FF2B5EF4-FFF2-40B4-BE49-F238E27FC236}">
                  <a16:creationId xmlns:a16="http://schemas.microsoft.com/office/drawing/2014/main" xmlns="" id="{A8987AF9-DCE4-4877-BCAA-74755BA46B04}"/>
                </a:ext>
              </a:extLst>
            </p:cNvPr>
            <p:cNvSpPr/>
            <p:nvPr/>
          </p:nvSpPr>
          <p:spPr>
            <a:xfrm>
              <a:off x="781644" y="672644"/>
              <a:ext cx="9072000" cy="4854263"/>
            </a:xfrm>
            <a:prstGeom prst="roundRect">
              <a:avLst>
                <a:gd name="adj" fmla="val 3774"/>
              </a:avLst>
            </a:prstGeom>
            <a:pattFill prst="wdUpDiag">
              <a:fgClr>
                <a:srgbClr val="358EF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圆角 28">
              <a:extLst>
                <a:ext uri="{FF2B5EF4-FFF2-40B4-BE49-F238E27FC236}">
                  <a16:creationId xmlns:a16="http://schemas.microsoft.com/office/drawing/2014/main" xmlns="" id="{9F0070D4-92D9-462C-9C1A-5A1EF42EA200}"/>
                </a:ext>
              </a:extLst>
            </p:cNvPr>
            <p:cNvSpPr/>
            <p:nvPr/>
          </p:nvSpPr>
          <p:spPr>
            <a:xfrm>
              <a:off x="911424" y="803270"/>
              <a:ext cx="8784000" cy="4593010"/>
            </a:xfrm>
            <a:prstGeom prst="roundRect">
              <a:avLst>
                <a:gd name="adj" fmla="val 3774"/>
              </a:avLst>
            </a:prstGeom>
            <a:solidFill>
              <a:schemeClr val="bg1"/>
            </a:solidFill>
            <a:ln>
              <a:solidFill>
                <a:srgbClr val="358E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a:extLst>
              <a:ext uri="{FF2B5EF4-FFF2-40B4-BE49-F238E27FC236}">
                <a16:creationId xmlns:a16="http://schemas.microsoft.com/office/drawing/2014/main" xmlns="" id="{96D77FD4-CEF3-4A40-9BD9-70F4E4912F30}"/>
              </a:ext>
            </a:extLst>
          </p:cNvPr>
          <p:cNvGrpSpPr/>
          <p:nvPr/>
        </p:nvGrpSpPr>
        <p:grpSpPr>
          <a:xfrm rot="21167404">
            <a:off x="769964" y="738422"/>
            <a:ext cx="2203090" cy="2102025"/>
            <a:chOff x="1134145" y="1201688"/>
            <a:chExt cx="2026784" cy="2102025"/>
          </a:xfrm>
        </p:grpSpPr>
        <p:sp>
          <p:nvSpPr>
            <p:cNvPr id="20" name="矩形 19">
              <a:extLst>
                <a:ext uri="{FF2B5EF4-FFF2-40B4-BE49-F238E27FC236}">
                  <a16:creationId xmlns:a16="http://schemas.microsoft.com/office/drawing/2014/main" xmlns="" id="{4CE4191C-36BE-4B49-B77A-571DA67D6576}"/>
                </a:ext>
              </a:extLst>
            </p:cNvPr>
            <p:cNvSpPr/>
            <p:nvPr/>
          </p:nvSpPr>
          <p:spPr>
            <a:xfrm>
              <a:off x="1173761" y="1201688"/>
              <a:ext cx="1987168" cy="2092881"/>
            </a:xfrm>
            <a:prstGeom prst="rect">
              <a:avLst/>
            </a:prstGeom>
          </p:spPr>
          <p:txBody>
            <a:bodyPr wrap="square">
              <a:spAutoFit/>
            </a:bodyPr>
            <a:lstStyle/>
            <a:p>
              <a:pPr algn="dist"/>
              <a:r>
                <a:rPr lang="zh-CN" altLang="en-US" sz="13000" dirty="0">
                  <a:ln>
                    <a:solidFill>
                      <a:schemeClr val="bg1">
                        <a:alpha val="17000"/>
                      </a:schemeClr>
                    </a:solidFill>
                  </a:ln>
                  <a:pattFill prst="dkUpDiag">
                    <a:fgClr>
                      <a:srgbClr val="0051BC"/>
                    </a:fgClr>
                    <a:bgClr>
                      <a:schemeClr val="bg1"/>
                    </a:bgClr>
                  </a:patt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全</a:t>
              </a:r>
            </a:p>
          </p:txBody>
        </p:sp>
        <p:sp>
          <p:nvSpPr>
            <p:cNvPr id="14" name="矩形 13">
              <a:extLst>
                <a:ext uri="{FF2B5EF4-FFF2-40B4-BE49-F238E27FC236}">
                  <a16:creationId xmlns:a16="http://schemas.microsoft.com/office/drawing/2014/main" xmlns="" id="{1964720B-B587-45EE-B7A2-FAD2017ECA26}"/>
                </a:ext>
              </a:extLst>
            </p:cNvPr>
            <p:cNvSpPr/>
            <p:nvPr/>
          </p:nvSpPr>
          <p:spPr>
            <a:xfrm>
              <a:off x="1134145" y="1210832"/>
              <a:ext cx="1996509" cy="2092881"/>
            </a:xfrm>
            <a:prstGeom prst="rect">
              <a:avLst/>
            </a:prstGeom>
          </p:spPr>
          <p:txBody>
            <a:bodyPr wrap="square">
              <a:spAutoFit/>
            </a:bodyPr>
            <a:lstStyle/>
            <a:p>
              <a:pPr algn="dist"/>
              <a:r>
                <a:rPr lang="zh-CN" altLang="en-US" sz="130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全</a:t>
              </a:r>
            </a:p>
          </p:txBody>
        </p:sp>
      </p:grpSp>
      <p:sp>
        <p:nvSpPr>
          <p:cNvPr id="23" name="任意多边形: 形状 22">
            <a:extLst>
              <a:ext uri="{FF2B5EF4-FFF2-40B4-BE49-F238E27FC236}">
                <a16:creationId xmlns:a16="http://schemas.microsoft.com/office/drawing/2014/main" xmlns="" id="{75271053-6423-42D3-A16C-6F1D270C2367}"/>
              </a:ext>
            </a:extLst>
          </p:cNvPr>
          <p:cNvSpPr/>
          <p:nvPr/>
        </p:nvSpPr>
        <p:spPr>
          <a:xfrm rot="18562571">
            <a:off x="1593937" y="5618056"/>
            <a:ext cx="1229555" cy="1229555"/>
          </a:xfrm>
          <a:custGeom>
            <a:avLst/>
            <a:gdLst>
              <a:gd name="connsiteX0" fmla="*/ 985735 w 1116662"/>
              <a:gd name="connsiteY0" fmla="*/ 203048 h 1116662"/>
              <a:gd name="connsiteX1" fmla="*/ 1021308 w 1116662"/>
              <a:gd name="connsiteY1" fmla="*/ 246163 h 1116662"/>
              <a:gd name="connsiteX2" fmla="*/ 1116662 w 1116662"/>
              <a:gd name="connsiteY2" fmla="*/ 558331 h 1116662"/>
              <a:gd name="connsiteX3" fmla="*/ 1021308 w 1116662"/>
              <a:gd name="connsiteY3" fmla="*/ 870499 h 1116662"/>
              <a:gd name="connsiteX4" fmla="*/ 985735 w 1116662"/>
              <a:gd name="connsiteY4" fmla="*/ 913614 h 1116662"/>
              <a:gd name="connsiteX5" fmla="*/ 170618 w 1116662"/>
              <a:gd name="connsiteY5" fmla="*/ 160845 h 1116662"/>
              <a:gd name="connsiteX6" fmla="*/ 170618 w 1116662"/>
              <a:gd name="connsiteY6" fmla="*/ 955817 h 1116662"/>
              <a:gd name="connsiteX7" fmla="*/ 119084 w 1116662"/>
              <a:gd name="connsiteY7" fmla="*/ 903038 h 1116662"/>
              <a:gd name="connsiteX8" fmla="*/ 0 w 1116662"/>
              <a:gd name="connsiteY8" fmla="*/ 558331 h 1116662"/>
              <a:gd name="connsiteX9" fmla="*/ 119084 w 1116662"/>
              <a:gd name="connsiteY9" fmla="*/ 213625 h 1116662"/>
              <a:gd name="connsiteX10" fmla="*/ 855883 w 1116662"/>
              <a:gd name="connsiteY10" fmla="*/ 88328 h 1116662"/>
              <a:gd name="connsiteX11" fmla="*/ 870499 w 1116662"/>
              <a:gd name="connsiteY11" fmla="*/ 95354 h 1116662"/>
              <a:gd name="connsiteX12" fmla="*/ 949735 w 1116662"/>
              <a:gd name="connsiteY12" fmla="*/ 160730 h 1116662"/>
              <a:gd name="connsiteX13" fmla="*/ 949735 w 1116662"/>
              <a:gd name="connsiteY13" fmla="*/ 955933 h 1116662"/>
              <a:gd name="connsiteX14" fmla="*/ 870499 w 1116662"/>
              <a:gd name="connsiteY14" fmla="*/ 1021308 h 1116662"/>
              <a:gd name="connsiteX15" fmla="*/ 855883 w 1116662"/>
              <a:gd name="connsiteY15" fmla="*/ 1028334 h 1116662"/>
              <a:gd name="connsiteX16" fmla="*/ 300471 w 1116662"/>
              <a:gd name="connsiteY16" fmla="*/ 68468 h 1116662"/>
              <a:gd name="connsiteX17" fmla="*/ 300471 w 1116662"/>
              <a:gd name="connsiteY17" fmla="*/ 1048194 h 1116662"/>
              <a:gd name="connsiteX18" fmla="*/ 206618 w 1116662"/>
              <a:gd name="connsiteY18" fmla="*/ 991252 h 1116662"/>
              <a:gd name="connsiteX19" fmla="*/ 206618 w 1116662"/>
              <a:gd name="connsiteY19" fmla="*/ 125410 h 1116662"/>
              <a:gd name="connsiteX20" fmla="*/ 726030 w 1116662"/>
              <a:gd name="connsiteY20" fmla="*/ 25904 h 1116662"/>
              <a:gd name="connsiteX21" fmla="*/ 819883 w 1116662"/>
              <a:gd name="connsiteY21" fmla="*/ 71022 h 1116662"/>
              <a:gd name="connsiteX22" fmla="*/ 819883 w 1116662"/>
              <a:gd name="connsiteY22" fmla="*/ 1045641 h 1116662"/>
              <a:gd name="connsiteX23" fmla="*/ 726030 w 1116662"/>
              <a:gd name="connsiteY23" fmla="*/ 1090758 h 1116662"/>
              <a:gd name="connsiteX24" fmla="*/ 430324 w 1116662"/>
              <a:gd name="connsiteY24" fmla="*/ 16150 h 1116662"/>
              <a:gd name="connsiteX25" fmla="*/ 430324 w 1116662"/>
              <a:gd name="connsiteY25" fmla="*/ 1100512 h 1116662"/>
              <a:gd name="connsiteX26" fmla="*/ 341003 w 1116662"/>
              <a:gd name="connsiteY26" fmla="*/ 1072786 h 1116662"/>
              <a:gd name="connsiteX27" fmla="*/ 336471 w 1116662"/>
              <a:gd name="connsiteY27" fmla="*/ 1070036 h 1116662"/>
              <a:gd name="connsiteX28" fmla="*/ 336471 w 1116662"/>
              <a:gd name="connsiteY28" fmla="*/ 46626 h 1116662"/>
              <a:gd name="connsiteX29" fmla="*/ 341003 w 1116662"/>
              <a:gd name="connsiteY29" fmla="*/ 43877 h 1116662"/>
              <a:gd name="connsiteX30" fmla="*/ 596177 w 1116662"/>
              <a:gd name="connsiteY30" fmla="*/ 5722 h 1116662"/>
              <a:gd name="connsiteX31" fmla="*/ 690030 w 1116662"/>
              <a:gd name="connsiteY31" fmla="*/ 19911 h 1116662"/>
              <a:gd name="connsiteX32" fmla="*/ 690030 w 1116662"/>
              <a:gd name="connsiteY32" fmla="*/ 1096751 h 1116662"/>
              <a:gd name="connsiteX33" fmla="*/ 596177 w 1116662"/>
              <a:gd name="connsiteY33" fmla="*/ 1110940 h 1116662"/>
              <a:gd name="connsiteX34" fmla="*/ 558331 w 1116662"/>
              <a:gd name="connsiteY34" fmla="*/ 0 h 1116662"/>
              <a:gd name="connsiteX35" fmla="*/ 560177 w 1116662"/>
              <a:gd name="connsiteY35" fmla="*/ 279 h 1116662"/>
              <a:gd name="connsiteX36" fmla="*/ 560177 w 1116662"/>
              <a:gd name="connsiteY36" fmla="*/ 1116383 h 1116662"/>
              <a:gd name="connsiteX37" fmla="*/ 558331 w 1116662"/>
              <a:gd name="connsiteY37" fmla="*/ 1116662 h 1116662"/>
              <a:gd name="connsiteX38" fmla="*/ 466324 w 1116662"/>
              <a:gd name="connsiteY38" fmla="*/ 1107387 h 1116662"/>
              <a:gd name="connsiteX39" fmla="*/ 466324 w 1116662"/>
              <a:gd name="connsiteY39" fmla="*/ 9275 h 111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16662" h="1116662">
                <a:moveTo>
                  <a:pt x="985735" y="203048"/>
                </a:moveTo>
                <a:lnTo>
                  <a:pt x="1021308" y="246163"/>
                </a:lnTo>
                <a:cubicBezTo>
                  <a:pt x="1081510" y="335273"/>
                  <a:pt x="1116662" y="442697"/>
                  <a:pt x="1116662" y="558331"/>
                </a:cubicBezTo>
                <a:cubicBezTo>
                  <a:pt x="1116662" y="673965"/>
                  <a:pt x="1081510" y="781389"/>
                  <a:pt x="1021308" y="870499"/>
                </a:cubicBezTo>
                <a:lnTo>
                  <a:pt x="985735" y="913614"/>
                </a:lnTo>
                <a:close/>
                <a:moveTo>
                  <a:pt x="170618" y="160845"/>
                </a:moveTo>
                <a:lnTo>
                  <a:pt x="170618" y="955817"/>
                </a:lnTo>
                <a:lnTo>
                  <a:pt x="119084" y="903038"/>
                </a:lnTo>
                <a:cubicBezTo>
                  <a:pt x="44490" y="808117"/>
                  <a:pt x="0" y="688420"/>
                  <a:pt x="0" y="558331"/>
                </a:cubicBezTo>
                <a:cubicBezTo>
                  <a:pt x="0" y="428243"/>
                  <a:pt x="44490" y="308545"/>
                  <a:pt x="119084" y="213625"/>
                </a:cubicBezTo>
                <a:close/>
                <a:moveTo>
                  <a:pt x="855883" y="88328"/>
                </a:moveTo>
                <a:lnTo>
                  <a:pt x="870499" y="95354"/>
                </a:lnTo>
                <a:lnTo>
                  <a:pt x="949735" y="160730"/>
                </a:lnTo>
                <a:lnTo>
                  <a:pt x="949735" y="955933"/>
                </a:lnTo>
                <a:lnTo>
                  <a:pt x="870499" y="1021308"/>
                </a:lnTo>
                <a:lnTo>
                  <a:pt x="855883" y="1028334"/>
                </a:lnTo>
                <a:close/>
                <a:moveTo>
                  <a:pt x="300471" y="68468"/>
                </a:moveTo>
                <a:lnTo>
                  <a:pt x="300471" y="1048194"/>
                </a:lnTo>
                <a:lnTo>
                  <a:pt x="206618" y="991252"/>
                </a:lnTo>
                <a:lnTo>
                  <a:pt x="206618" y="125410"/>
                </a:lnTo>
                <a:close/>
                <a:moveTo>
                  <a:pt x="726030" y="25904"/>
                </a:moveTo>
                <a:lnTo>
                  <a:pt x="819883" y="71022"/>
                </a:lnTo>
                <a:lnTo>
                  <a:pt x="819883" y="1045641"/>
                </a:lnTo>
                <a:lnTo>
                  <a:pt x="726030" y="1090758"/>
                </a:lnTo>
                <a:close/>
                <a:moveTo>
                  <a:pt x="430324" y="16150"/>
                </a:moveTo>
                <a:lnTo>
                  <a:pt x="430324" y="1100512"/>
                </a:lnTo>
                <a:lnTo>
                  <a:pt x="341003" y="1072786"/>
                </a:lnTo>
                <a:lnTo>
                  <a:pt x="336471" y="1070036"/>
                </a:lnTo>
                <a:lnTo>
                  <a:pt x="336471" y="46626"/>
                </a:lnTo>
                <a:lnTo>
                  <a:pt x="341003" y="43877"/>
                </a:lnTo>
                <a:close/>
                <a:moveTo>
                  <a:pt x="596177" y="5722"/>
                </a:moveTo>
                <a:lnTo>
                  <a:pt x="690030" y="19911"/>
                </a:lnTo>
                <a:lnTo>
                  <a:pt x="690030" y="1096751"/>
                </a:lnTo>
                <a:lnTo>
                  <a:pt x="596177" y="1110940"/>
                </a:lnTo>
                <a:close/>
                <a:moveTo>
                  <a:pt x="558331" y="0"/>
                </a:moveTo>
                <a:lnTo>
                  <a:pt x="560177" y="279"/>
                </a:lnTo>
                <a:lnTo>
                  <a:pt x="560177" y="1116383"/>
                </a:lnTo>
                <a:lnTo>
                  <a:pt x="558331" y="1116662"/>
                </a:lnTo>
                <a:lnTo>
                  <a:pt x="466324" y="1107387"/>
                </a:lnTo>
                <a:lnTo>
                  <a:pt x="466324" y="9275"/>
                </a:lnTo>
                <a:close/>
              </a:path>
            </a:pathLst>
          </a:custGeom>
          <a:solidFill>
            <a:srgbClr val="89BC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任意多边形: 形状 27">
            <a:extLst>
              <a:ext uri="{FF2B5EF4-FFF2-40B4-BE49-F238E27FC236}">
                <a16:creationId xmlns:a16="http://schemas.microsoft.com/office/drawing/2014/main" xmlns="" id="{A0A32CCF-AF5A-45B9-B7EE-F43AD640BCD3}"/>
              </a:ext>
            </a:extLst>
          </p:cNvPr>
          <p:cNvSpPr/>
          <p:nvPr/>
        </p:nvSpPr>
        <p:spPr>
          <a:xfrm>
            <a:off x="-48000" y="5931424"/>
            <a:ext cx="12240000" cy="1090685"/>
          </a:xfrm>
          <a:custGeom>
            <a:avLst/>
            <a:gdLst>
              <a:gd name="connsiteX0" fmla="*/ 7636971 w 12240000"/>
              <a:gd name="connsiteY0" fmla="*/ 502 h 1090685"/>
              <a:gd name="connsiteX1" fmla="*/ 11797689 w 12240000"/>
              <a:gd name="connsiteY1" fmla="*/ 242745 h 1090685"/>
              <a:gd name="connsiteX2" fmla="*/ 12240000 w 12240000"/>
              <a:gd name="connsiteY2" fmla="*/ 226085 h 1090685"/>
              <a:gd name="connsiteX3" fmla="*/ 12240000 w 12240000"/>
              <a:gd name="connsiteY3" fmla="*/ 1090685 h 1090685"/>
              <a:gd name="connsiteX4" fmla="*/ 0 w 12240000"/>
              <a:gd name="connsiteY4" fmla="*/ 1090685 h 1090685"/>
              <a:gd name="connsiteX5" fmla="*/ 0 w 12240000"/>
              <a:gd name="connsiteY5" fmla="*/ 24819 h 1090685"/>
              <a:gd name="connsiteX6" fmla="*/ 42486 w 12240000"/>
              <a:gd name="connsiteY6" fmla="*/ 35081 h 1090685"/>
              <a:gd name="connsiteX7" fmla="*/ 1620078 w 12240000"/>
              <a:gd name="connsiteY7" fmla="*/ 600927 h 1090685"/>
              <a:gd name="connsiteX8" fmla="*/ 3350573 w 12240000"/>
              <a:gd name="connsiteY8" fmla="*/ 575926 h 1090685"/>
              <a:gd name="connsiteX9" fmla="*/ 6028161 w 12240000"/>
              <a:gd name="connsiteY9" fmla="*/ 122013 h 1090685"/>
              <a:gd name="connsiteX10" fmla="*/ 7359589 w 12240000"/>
              <a:gd name="connsiteY10" fmla="*/ 1282 h 1090685"/>
              <a:gd name="connsiteX11" fmla="*/ 7636971 w 12240000"/>
              <a:gd name="connsiteY11" fmla="*/ 502 h 10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0000" h="1090685">
                <a:moveTo>
                  <a:pt x="7636971" y="502"/>
                </a:moveTo>
                <a:cubicBezTo>
                  <a:pt x="9023876" y="13228"/>
                  <a:pt x="10410783" y="264028"/>
                  <a:pt x="11797689" y="242745"/>
                </a:cubicBezTo>
                <a:lnTo>
                  <a:pt x="12240000" y="226085"/>
                </a:lnTo>
                <a:lnTo>
                  <a:pt x="12240000" y="1090685"/>
                </a:lnTo>
                <a:lnTo>
                  <a:pt x="0" y="1090685"/>
                </a:lnTo>
                <a:lnTo>
                  <a:pt x="0" y="24819"/>
                </a:lnTo>
                <a:lnTo>
                  <a:pt x="42486" y="35081"/>
                </a:lnTo>
                <a:cubicBezTo>
                  <a:pt x="463839" y="153789"/>
                  <a:pt x="1168168" y="531924"/>
                  <a:pt x="1620078" y="600927"/>
                </a:cubicBezTo>
                <a:cubicBezTo>
                  <a:pt x="2222626" y="692930"/>
                  <a:pt x="2668832" y="663445"/>
                  <a:pt x="3350573" y="575926"/>
                </a:cubicBezTo>
                <a:cubicBezTo>
                  <a:pt x="4235588" y="462312"/>
                  <a:pt x="4104984" y="465428"/>
                  <a:pt x="6028161" y="122013"/>
                </a:cubicBezTo>
                <a:cubicBezTo>
                  <a:pt x="6471971" y="42764"/>
                  <a:pt x="6915781" y="8092"/>
                  <a:pt x="7359589" y="1282"/>
                </a:cubicBezTo>
                <a:cubicBezTo>
                  <a:pt x="7452050" y="-138"/>
                  <a:pt x="7544510" y="-347"/>
                  <a:pt x="7636971" y="502"/>
                </a:cubicBezTo>
                <a:close/>
              </a:path>
            </a:pathLst>
          </a:custGeom>
          <a:solidFill>
            <a:srgbClr val="FFCD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文本框 42">
            <a:extLst>
              <a:ext uri="{FF2B5EF4-FFF2-40B4-BE49-F238E27FC236}">
                <a16:creationId xmlns:a16="http://schemas.microsoft.com/office/drawing/2014/main" xmlns="" id="{EEDB02A0-0DAB-4DAD-A055-EB7F6462DFE2}"/>
              </a:ext>
            </a:extLst>
          </p:cNvPr>
          <p:cNvSpPr txBox="1"/>
          <p:nvPr/>
        </p:nvSpPr>
        <p:spPr>
          <a:xfrm rot="8063267" flipH="1" flipV="1">
            <a:off x="4427554" y="5299541"/>
            <a:ext cx="977134" cy="1631216"/>
          </a:xfrm>
          <a:prstGeom prst="rect">
            <a:avLst/>
          </a:prstGeom>
          <a:noFill/>
        </p:spPr>
        <p:txBody>
          <a:bodyPr wrap="square" rtlCol="0">
            <a:spAutoFit/>
          </a:bodyPr>
          <a:lstStyle/>
          <a:p>
            <a:r>
              <a:rPr lang="en-US" altLang="zh-CN" sz="10000" dirty="0">
                <a:solidFill>
                  <a:schemeClr val="bg1">
                    <a:alpha val="39000"/>
                  </a:schemeClr>
                </a:solidFill>
                <a:latin typeface="微软雅黑" panose="020B0503020204020204" pitchFamily="34" charset="-122"/>
                <a:ea typeface="微软雅黑" panose="020B0503020204020204" pitchFamily="34" charset="-122"/>
              </a:rPr>
              <a:t>E</a:t>
            </a:r>
            <a:endParaRPr lang="zh-CN" altLang="en-US" sz="10000" dirty="0">
              <a:solidFill>
                <a:schemeClr val="bg1">
                  <a:alpha val="39000"/>
                </a:schemeClr>
              </a:solidFill>
              <a:latin typeface="微软雅黑" panose="020B0503020204020204" pitchFamily="34" charset="-122"/>
              <a:ea typeface="微软雅黑" panose="020B0503020204020204" pitchFamily="34" charset="-122"/>
            </a:endParaRPr>
          </a:p>
        </p:txBody>
      </p:sp>
      <p:sp>
        <p:nvSpPr>
          <p:cNvPr id="26" name="任意多边形: 形状 25">
            <a:extLst>
              <a:ext uri="{FF2B5EF4-FFF2-40B4-BE49-F238E27FC236}">
                <a16:creationId xmlns:a16="http://schemas.microsoft.com/office/drawing/2014/main" xmlns="" id="{A9672C5B-6B05-4D66-A0CD-3FE977A5368A}"/>
              </a:ext>
            </a:extLst>
          </p:cNvPr>
          <p:cNvSpPr/>
          <p:nvPr/>
        </p:nvSpPr>
        <p:spPr>
          <a:xfrm>
            <a:off x="-48000" y="6093296"/>
            <a:ext cx="12260864" cy="951245"/>
          </a:xfrm>
          <a:custGeom>
            <a:avLst/>
            <a:gdLst>
              <a:gd name="connsiteX0" fmla="*/ 7322876 w 12192000"/>
              <a:gd name="connsiteY0" fmla="*/ 1368 h 1641385"/>
              <a:gd name="connsiteX1" fmla="*/ 9922686 w 12192000"/>
              <a:gd name="connsiteY1" fmla="*/ 488438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641385">
                <a:moveTo>
                  <a:pt x="7322876" y="1368"/>
                </a:moveTo>
                <a:cubicBezTo>
                  <a:pt x="8265107" y="27787"/>
                  <a:pt x="9070402" y="890041"/>
                  <a:pt x="9941662" y="821559"/>
                </a:cubicBezTo>
                <a:cubicBezTo>
                  <a:pt x="10697523" y="762147"/>
                  <a:pt x="11639242" y="276325"/>
                  <a:pt x="12189192" y="328745"/>
                </a:cubicBezTo>
                <a:lnTo>
                  <a:pt x="12192000" y="329170"/>
                </a:lnTo>
                <a:lnTo>
                  <a:pt x="12192000" y="1641385"/>
                </a:lnTo>
                <a:lnTo>
                  <a:pt x="0" y="1641385"/>
                </a:lnTo>
                <a:lnTo>
                  <a:pt x="0" y="809829"/>
                </a:lnTo>
                <a:lnTo>
                  <a:pt x="63466" y="809387"/>
                </a:lnTo>
                <a:cubicBezTo>
                  <a:pt x="792897" y="821354"/>
                  <a:pt x="2280546" y="1258638"/>
                  <a:pt x="3257929" y="1141363"/>
                </a:cubicBezTo>
                <a:cubicBezTo>
                  <a:pt x="4460861" y="997026"/>
                  <a:pt x="5802004" y="123888"/>
                  <a:pt x="6912797" y="15067"/>
                </a:cubicBezTo>
                <a:cubicBezTo>
                  <a:pt x="7051646" y="1465"/>
                  <a:pt x="7188271" y="-2406"/>
                  <a:pt x="7322876" y="1368"/>
                </a:cubicBezTo>
                <a:close/>
              </a:path>
            </a:pathLst>
          </a:custGeom>
          <a:gradFill flip="none" rotWithShape="1">
            <a:gsLst>
              <a:gs pos="0">
                <a:srgbClr val="5EA8FC"/>
              </a:gs>
              <a:gs pos="80531">
                <a:srgbClr val="005CDC"/>
              </a:gs>
              <a:gs pos="33000">
                <a:srgbClr val="006DFE"/>
              </a:gs>
            </a:gsLst>
            <a:lin ang="13500000" scaled="1"/>
            <a:tileRect/>
          </a:gradFill>
          <a:ln w="12700">
            <a:solidFill>
              <a:schemeClr val="bg1"/>
            </a:solidFill>
          </a:ln>
          <a:effectLst>
            <a:outerShdw blurRad="508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pic>
        <p:nvPicPr>
          <p:cNvPr id="5" name="图片 4">
            <a:extLst>
              <a:ext uri="{FF2B5EF4-FFF2-40B4-BE49-F238E27FC236}">
                <a16:creationId xmlns:a16="http://schemas.microsoft.com/office/drawing/2014/main" xmlns="" id="{038CFEF7-446D-4476-ADAF-6A44D574024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828" r="13798"/>
          <a:stretch/>
        </p:blipFill>
        <p:spPr>
          <a:xfrm>
            <a:off x="8052352" y="1420010"/>
            <a:ext cx="4175515" cy="5690679"/>
          </a:xfrm>
          <a:prstGeom prst="rect">
            <a:avLst/>
          </a:prstGeom>
          <a:effectLst>
            <a:outerShdw blurRad="50800" dist="38100" dir="8100000" algn="tr" rotWithShape="0">
              <a:prstClr val="black">
                <a:alpha val="40000"/>
              </a:prstClr>
            </a:outerShdw>
          </a:effectLst>
          <a:scene3d>
            <a:camera prst="perspectiveLeft"/>
            <a:lightRig rig="threePt" dir="t"/>
          </a:scene3d>
        </p:spPr>
      </p:pic>
      <p:sp>
        <p:nvSpPr>
          <p:cNvPr id="17" name="PA_文本框 18">
            <a:extLst>
              <a:ext uri="{FF2B5EF4-FFF2-40B4-BE49-F238E27FC236}">
                <a16:creationId xmlns:a16="http://schemas.microsoft.com/office/drawing/2014/main" xmlns="" id="{FFADAC1A-50C7-4C51-AE9E-787F4253D9F8}"/>
              </a:ext>
            </a:extLst>
          </p:cNvPr>
          <p:cNvSpPr txBox="1"/>
          <p:nvPr>
            <p:custDataLst>
              <p:tags r:id="rId2"/>
            </p:custDataLst>
          </p:nvPr>
        </p:nvSpPr>
        <p:spPr>
          <a:xfrm>
            <a:off x="2525379" y="4649149"/>
            <a:ext cx="1980000" cy="476071"/>
          </a:xfrm>
          <a:prstGeom prst="roundRect">
            <a:avLst>
              <a:gd name="adj" fmla="val 50000"/>
            </a:avLst>
          </a:prstGeom>
          <a:solidFill>
            <a:srgbClr val="FFC715"/>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bg1"/>
                </a:solidFill>
                <a:latin typeface="微软雅黑" panose="020B0503020204020204" pitchFamily="34" charset="-122"/>
                <a:ea typeface="微软雅黑" panose="020B0503020204020204" pitchFamily="34" charset="-122"/>
                <a:sym typeface="+mn-lt"/>
              </a:rPr>
              <a:t>宣传人</a:t>
            </a:r>
            <a:r>
              <a:rPr lang="zh-CN" altLang="en-US" sz="1600" dirty="0" smtClean="0">
                <a:solidFill>
                  <a:schemeClr val="bg1"/>
                </a:solidFill>
                <a:latin typeface="微软雅黑" panose="020B0503020204020204" pitchFamily="34" charset="-122"/>
                <a:ea typeface="微软雅黑" panose="020B0503020204020204" pitchFamily="34" charset="-122"/>
                <a:sym typeface="+mn-lt"/>
              </a:rPr>
              <a:t>：</a:t>
            </a:r>
            <a:r>
              <a:rPr lang="zh-CN" altLang="en-US" sz="1600" dirty="0">
                <a:solidFill>
                  <a:schemeClr val="bg1"/>
                </a:solidFill>
                <a:latin typeface="微软雅黑" panose="020B0503020204020204" pitchFamily="34" charset="-122"/>
                <a:ea typeface="微软雅黑" panose="020B0503020204020204" pitchFamily="34" charset="-122"/>
                <a:sym typeface="+mn-lt"/>
              </a:rPr>
              <a:t>优</a:t>
            </a:r>
            <a:r>
              <a:rPr lang="zh-CN" altLang="en-US" sz="1600" dirty="0" smtClean="0">
                <a:solidFill>
                  <a:schemeClr val="bg1"/>
                </a:solidFill>
                <a:latin typeface="微软雅黑" panose="020B0503020204020204" pitchFamily="34" charset="-122"/>
                <a:ea typeface="微软雅黑" panose="020B0503020204020204" pitchFamily="34" charset="-122"/>
                <a:sym typeface="+mn-lt"/>
              </a:rPr>
              <a:t>品</a:t>
            </a:r>
            <a:r>
              <a:rPr lang="en-US" altLang="zh-CN" sz="1600" dirty="0" smtClean="0">
                <a:solidFill>
                  <a:schemeClr val="bg1"/>
                </a:solidFill>
                <a:latin typeface="微软雅黑" panose="020B0503020204020204" pitchFamily="34" charset="-122"/>
                <a:ea typeface="微软雅黑" panose="020B0503020204020204" pitchFamily="34" charset="-122"/>
                <a:sym typeface="+mn-lt"/>
              </a:rPr>
              <a:t>PPT</a:t>
            </a:r>
            <a:endParaRPr lang="zh-CN" altLang="en-US" sz="1600" dirty="0">
              <a:solidFill>
                <a:schemeClr val="bg1"/>
              </a:solidFill>
              <a:latin typeface="微软雅黑" panose="020B0503020204020204" pitchFamily="34" charset="-122"/>
              <a:ea typeface="微软雅黑" panose="020B0503020204020204" pitchFamily="34" charset="-122"/>
              <a:sym typeface="+mn-lt"/>
            </a:endParaRPr>
          </a:p>
        </p:txBody>
      </p:sp>
      <p:sp>
        <p:nvSpPr>
          <p:cNvPr id="18" name="PA_文本框 18">
            <a:extLst>
              <a:ext uri="{FF2B5EF4-FFF2-40B4-BE49-F238E27FC236}">
                <a16:creationId xmlns:a16="http://schemas.microsoft.com/office/drawing/2014/main" xmlns="" id="{6DA99E2D-22CB-4798-9800-6E39A8E7DD75}"/>
              </a:ext>
            </a:extLst>
          </p:cNvPr>
          <p:cNvSpPr txBox="1"/>
          <p:nvPr>
            <p:custDataLst>
              <p:tags r:id="rId3"/>
            </p:custDataLst>
          </p:nvPr>
        </p:nvSpPr>
        <p:spPr>
          <a:xfrm>
            <a:off x="5128445" y="4689184"/>
            <a:ext cx="1980000" cy="396000"/>
          </a:xfrm>
          <a:prstGeom prst="roundRect">
            <a:avLst>
              <a:gd name="adj" fmla="val 50000"/>
            </a:avLst>
          </a:prstGeom>
          <a:solidFill>
            <a:srgbClr val="FFC715"/>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bg1"/>
                </a:solidFill>
                <a:latin typeface="微软雅黑" panose="020B0503020204020204" pitchFamily="34" charset="-122"/>
                <a:ea typeface="微软雅黑" panose="020B0503020204020204" pitchFamily="34" charset="-122"/>
                <a:sym typeface="+mn-lt"/>
              </a:rPr>
              <a:t>宣传日期：</a:t>
            </a:r>
            <a:r>
              <a:rPr lang="en-US" altLang="zh-CN" sz="1600" dirty="0">
                <a:solidFill>
                  <a:schemeClr val="bg1"/>
                </a:solidFill>
                <a:latin typeface="微软雅黑" panose="020B0503020204020204" pitchFamily="34" charset="-122"/>
                <a:ea typeface="微软雅黑" panose="020B0503020204020204" pitchFamily="34" charset="-122"/>
                <a:sym typeface="+mn-lt"/>
              </a:rPr>
              <a:t>20XX</a:t>
            </a:r>
            <a:endParaRPr lang="zh-CN" altLang="en-US" sz="1600" dirty="0">
              <a:solidFill>
                <a:schemeClr val="bg1"/>
              </a:solidFill>
              <a:latin typeface="微软雅黑" panose="020B0503020204020204" pitchFamily="34" charset="-122"/>
              <a:ea typeface="微软雅黑" panose="020B0503020204020204" pitchFamily="34" charset="-122"/>
              <a:sym typeface="+mn-lt"/>
            </a:endParaRPr>
          </a:p>
        </p:txBody>
      </p:sp>
      <p:sp>
        <p:nvSpPr>
          <p:cNvPr id="19" name="矩形 18">
            <a:extLst>
              <a:ext uri="{FF2B5EF4-FFF2-40B4-BE49-F238E27FC236}">
                <a16:creationId xmlns:a16="http://schemas.microsoft.com/office/drawing/2014/main" xmlns="" id="{B7395770-768A-4E4A-ACB2-98D93B0EC7B1}"/>
              </a:ext>
            </a:extLst>
          </p:cNvPr>
          <p:cNvSpPr/>
          <p:nvPr/>
        </p:nvSpPr>
        <p:spPr>
          <a:xfrm>
            <a:off x="1175165" y="3356992"/>
            <a:ext cx="7258422" cy="523220"/>
          </a:xfrm>
          <a:prstGeom prst="rect">
            <a:avLst/>
          </a:prstGeom>
        </p:spPr>
        <p:txBody>
          <a:bodyPr wrap="square">
            <a:spAutoFit/>
          </a:bodyPr>
          <a:lstStyle/>
          <a:p>
            <a:pPr algn="ctr" defTabSz="914377">
              <a:defRPr/>
            </a:pPr>
            <a:r>
              <a:rPr lang="en-US" altLang="zh-CN" sz="1400" spc="150" dirty="0">
                <a:solidFill>
                  <a:schemeClr val="tx1">
                    <a:lumMod val="75000"/>
                    <a:lumOff val="25000"/>
                  </a:schemeClr>
                </a:solidFill>
                <a:latin typeface="微软雅黑" panose="020B0503020204020204" pitchFamily="34" charset="-122"/>
                <a:ea typeface="微软雅黑" panose="020B0503020204020204" pitchFamily="34" charset="-122"/>
              </a:rPr>
              <a:t>Lorem ipsum dolor sit amet, consectetuer adipiscing elit. Maecenas porttitor congue massa. </a:t>
            </a:r>
            <a:endPar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 name="组合 5">
            <a:extLst>
              <a:ext uri="{FF2B5EF4-FFF2-40B4-BE49-F238E27FC236}">
                <a16:creationId xmlns:a16="http://schemas.microsoft.com/office/drawing/2014/main" xmlns="" id="{252AF19E-558C-4CE6-9BBD-1CCB98795239}"/>
              </a:ext>
            </a:extLst>
          </p:cNvPr>
          <p:cNvGrpSpPr/>
          <p:nvPr/>
        </p:nvGrpSpPr>
        <p:grpSpPr>
          <a:xfrm>
            <a:off x="1386477" y="2792541"/>
            <a:ext cx="6665875" cy="492443"/>
            <a:chOff x="1386477" y="2791419"/>
            <a:chExt cx="6149683" cy="492443"/>
          </a:xfrm>
        </p:grpSpPr>
        <p:cxnSp>
          <p:nvCxnSpPr>
            <p:cNvPr id="4" name="直接连接符 3">
              <a:extLst>
                <a:ext uri="{FF2B5EF4-FFF2-40B4-BE49-F238E27FC236}">
                  <a16:creationId xmlns:a16="http://schemas.microsoft.com/office/drawing/2014/main" xmlns="" id="{560463E0-1286-427A-B42F-CF9BE8C172E0}"/>
                </a:ext>
              </a:extLst>
            </p:cNvPr>
            <p:cNvCxnSpPr/>
            <p:nvPr/>
          </p:nvCxnSpPr>
          <p:spPr>
            <a:xfrm>
              <a:off x="1386477" y="3041521"/>
              <a:ext cx="6149683" cy="0"/>
            </a:xfrm>
            <a:prstGeom prst="line">
              <a:avLst/>
            </a:prstGeom>
            <a:ln w="28575">
              <a:prstDash val="sysDot"/>
              <a:headEnd type="diamond"/>
              <a:tailEnd type="diamond"/>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a16="http://schemas.microsoft.com/office/drawing/2014/main" xmlns="" id="{EFB01D00-B307-410A-949B-CFCB297478E6}"/>
                </a:ext>
              </a:extLst>
            </p:cNvPr>
            <p:cNvSpPr/>
            <p:nvPr/>
          </p:nvSpPr>
          <p:spPr>
            <a:xfrm>
              <a:off x="2716695" y="2791419"/>
              <a:ext cx="3811353" cy="492443"/>
            </a:xfrm>
            <a:prstGeom prst="rect">
              <a:avLst/>
            </a:prstGeom>
            <a:solidFill>
              <a:schemeClr val="bg1"/>
            </a:solidFill>
          </p:spPr>
          <p:txBody>
            <a:bodyPr wrap="square">
              <a:spAutoFit/>
            </a:bodyPr>
            <a:lstStyle/>
            <a:p>
              <a:pPr algn="dist"/>
              <a:r>
                <a:rPr lang="zh-CN" altLang="en-US" sz="2600" dirty="0">
                  <a:solidFill>
                    <a:schemeClr val="tx1">
                      <a:lumMod val="75000"/>
                      <a:lumOff val="25000"/>
                    </a:schemeClr>
                  </a:solidFill>
                  <a:latin typeface="微软雅黑" panose="020B0503020204020204" pitchFamily="34" charset="-122"/>
                  <a:ea typeface="微软雅黑" panose="020B0503020204020204" pitchFamily="34" charset="-122"/>
                </a:rPr>
                <a:t>眼睛是心灵的窗户</a:t>
              </a:r>
            </a:p>
          </p:txBody>
        </p:sp>
      </p:grpSp>
      <p:grpSp>
        <p:nvGrpSpPr>
          <p:cNvPr id="9" name="组合 8">
            <a:extLst>
              <a:ext uri="{FF2B5EF4-FFF2-40B4-BE49-F238E27FC236}">
                <a16:creationId xmlns:a16="http://schemas.microsoft.com/office/drawing/2014/main" xmlns="" id="{CEF916B0-72F2-46ED-9CB1-232F0712AE56}"/>
              </a:ext>
            </a:extLst>
          </p:cNvPr>
          <p:cNvGrpSpPr/>
          <p:nvPr/>
        </p:nvGrpSpPr>
        <p:grpSpPr>
          <a:xfrm>
            <a:off x="3054365" y="4096115"/>
            <a:ext cx="2041395" cy="360000"/>
            <a:chOff x="2686453" y="4115313"/>
            <a:chExt cx="2041395" cy="360000"/>
          </a:xfrm>
        </p:grpSpPr>
        <p:sp>
          <p:nvSpPr>
            <p:cNvPr id="32" name="文本框 31">
              <a:extLst>
                <a:ext uri="{FF2B5EF4-FFF2-40B4-BE49-F238E27FC236}">
                  <a16:creationId xmlns:a16="http://schemas.microsoft.com/office/drawing/2014/main" xmlns="" id="{22B8A520-AD6E-4969-9140-FC4E020504B3}"/>
                </a:ext>
              </a:extLst>
            </p:cNvPr>
            <p:cNvSpPr txBox="1"/>
            <p:nvPr/>
          </p:nvSpPr>
          <p:spPr>
            <a:xfrm>
              <a:off x="3056353" y="4134315"/>
              <a:ext cx="1671495" cy="338554"/>
            </a:xfrm>
            <a:prstGeom prst="rect">
              <a:avLst/>
            </a:prstGeom>
            <a:noFill/>
          </p:spPr>
          <p:txBody>
            <a:bodyPr wrap="square" lIns="91440" tIns="45720" rIns="91440" bIns="45720" rtlCol="0">
              <a:spAutoFit/>
            </a:bodyPr>
            <a:lstStyle/>
            <a:p>
              <a:pPr defTabSz="914377"/>
              <a:r>
                <a:rPr lang="zh-CN" altLang="en-US" sz="1600" dirty="0">
                  <a:solidFill>
                    <a:schemeClr val="tx1">
                      <a:lumMod val="85000"/>
                      <a:lumOff val="15000"/>
                    </a:schemeClr>
                  </a:solidFill>
                  <a:cs typeface="+mn-ea"/>
                  <a:sym typeface="+mn-lt"/>
                </a:rPr>
                <a:t>关注眼睛</a:t>
              </a:r>
            </a:p>
          </p:txBody>
        </p:sp>
        <p:grpSp>
          <p:nvGrpSpPr>
            <p:cNvPr id="8" name="组合 7">
              <a:extLst>
                <a:ext uri="{FF2B5EF4-FFF2-40B4-BE49-F238E27FC236}">
                  <a16:creationId xmlns:a16="http://schemas.microsoft.com/office/drawing/2014/main" xmlns="" id="{0DD29871-594E-46F9-9F1E-D71A08C8E4F5}"/>
                </a:ext>
              </a:extLst>
            </p:cNvPr>
            <p:cNvGrpSpPr/>
            <p:nvPr/>
          </p:nvGrpSpPr>
          <p:grpSpPr>
            <a:xfrm>
              <a:off x="2686453" y="4115313"/>
              <a:ext cx="360000" cy="360000"/>
              <a:chOff x="1459298" y="3952138"/>
              <a:chExt cx="429600" cy="429600"/>
            </a:xfrm>
          </p:grpSpPr>
          <p:sp>
            <p:nvSpPr>
              <p:cNvPr id="7" name="椭圆 6">
                <a:extLst>
                  <a:ext uri="{FF2B5EF4-FFF2-40B4-BE49-F238E27FC236}">
                    <a16:creationId xmlns:a16="http://schemas.microsoft.com/office/drawing/2014/main" xmlns="" id="{ED568EBD-B27D-4B74-9766-EBCD07E29BD5}"/>
                  </a:ext>
                </a:extLst>
              </p:cNvPr>
              <p:cNvSpPr/>
              <p:nvPr/>
            </p:nvSpPr>
            <p:spPr>
              <a:xfrm>
                <a:off x="1459298" y="3952138"/>
                <a:ext cx="429600" cy="429600"/>
              </a:xfrm>
              <a:prstGeom prst="ellipse">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eye-variant-with-enlarged-pupil_31624">
                <a:extLst>
                  <a:ext uri="{FF2B5EF4-FFF2-40B4-BE49-F238E27FC236}">
                    <a16:creationId xmlns:a16="http://schemas.microsoft.com/office/drawing/2014/main" xmlns="" id="{817BA7A9-6683-400A-AC6C-7F0B23A70E14}"/>
                  </a:ext>
                </a:extLst>
              </p:cNvPr>
              <p:cNvSpPr>
                <a:spLocks noChangeAspect="1"/>
              </p:cNvSpPr>
              <p:nvPr/>
            </p:nvSpPr>
            <p:spPr bwMode="auto">
              <a:xfrm>
                <a:off x="1509825" y="4091016"/>
                <a:ext cx="343680" cy="17160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chemeClr val="bg1"/>
              </a:solidFill>
              <a:ln>
                <a:noFill/>
              </a:ln>
            </p:spPr>
          </p:sp>
        </p:grpSp>
      </p:grpSp>
      <p:grpSp>
        <p:nvGrpSpPr>
          <p:cNvPr id="10" name="组合 9">
            <a:extLst>
              <a:ext uri="{FF2B5EF4-FFF2-40B4-BE49-F238E27FC236}">
                <a16:creationId xmlns:a16="http://schemas.microsoft.com/office/drawing/2014/main" xmlns="" id="{7F610D04-0A46-444F-8A4C-055F5B46C471}"/>
              </a:ext>
            </a:extLst>
          </p:cNvPr>
          <p:cNvGrpSpPr/>
          <p:nvPr/>
        </p:nvGrpSpPr>
        <p:grpSpPr>
          <a:xfrm>
            <a:off x="5089286" y="4095031"/>
            <a:ext cx="2045833" cy="360000"/>
            <a:chOff x="4914263" y="4115313"/>
            <a:chExt cx="2045833" cy="360000"/>
          </a:xfrm>
        </p:grpSpPr>
        <p:sp>
          <p:nvSpPr>
            <p:cNvPr id="33" name="文本框 32">
              <a:extLst>
                <a:ext uri="{FF2B5EF4-FFF2-40B4-BE49-F238E27FC236}">
                  <a16:creationId xmlns:a16="http://schemas.microsoft.com/office/drawing/2014/main" xmlns="" id="{3BF89BE6-4AF8-4C3A-87C6-5E2F528E86B5}"/>
                </a:ext>
              </a:extLst>
            </p:cNvPr>
            <p:cNvSpPr txBox="1"/>
            <p:nvPr/>
          </p:nvSpPr>
          <p:spPr>
            <a:xfrm>
              <a:off x="5288601" y="4134315"/>
              <a:ext cx="1671495" cy="338554"/>
            </a:xfrm>
            <a:prstGeom prst="rect">
              <a:avLst/>
            </a:prstGeom>
            <a:noFill/>
          </p:spPr>
          <p:txBody>
            <a:bodyPr wrap="square" lIns="91440" tIns="45720" rIns="91440" bIns="45720" rtlCol="0">
              <a:spAutoFit/>
            </a:bodyPr>
            <a:lstStyle/>
            <a:p>
              <a:pPr defTabSz="914377"/>
              <a:r>
                <a:rPr lang="zh-CN" altLang="en-US" sz="1600" dirty="0">
                  <a:solidFill>
                    <a:schemeClr val="tx1">
                      <a:lumMod val="85000"/>
                      <a:lumOff val="15000"/>
                    </a:schemeClr>
                  </a:solidFill>
                  <a:cs typeface="+mn-ea"/>
                  <a:sym typeface="+mn-lt"/>
                </a:rPr>
                <a:t>远离近视</a:t>
              </a:r>
            </a:p>
          </p:txBody>
        </p:sp>
        <p:grpSp>
          <p:nvGrpSpPr>
            <p:cNvPr id="38" name="组合 37">
              <a:extLst>
                <a:ext uri="{FF2B5EF4-FFF2-40B4-BE49-F238E27FC236}">
                  <a16:creationId xmlns:a16="http://schemas.microsoft.com/office/drawing/2014/main" xmlns="" id="{639B65C4-DBE6-4220-9C42-CC1876574BB2}"/>
                </a:ext>
              </a:extLst>
            </p:cNvPr>
            <p:cNvGrpSpPr/>
            <p:nvPr/>
          </p:nvGrpSpPr>
          <p:grpSpPr>
            <a:xfrm>
              <a:off x="4914263" y="4115313"/>
              <a:ext cx="360000" cy="360000"/>
              <a:chOff x="1459298" y="3952138"/>
              <a:chExt cx="429600" cy="429600"/>
            </a:xfrm>
          </p:grpSpPr>
          <p:sp>
            <p:nvSpPr>
              <p:cNvPr id="40" name="椭圆 39">
                <a:extLst>
                  <a:ext uri="{FF2B5EF4-FFF2-40B4-BE49-F238E27FC236}">
                    <a16:creationId xmlns:a16="http://schemas.microsoft.com/office/drawing/2014/main" xmlns="" id="{829EEE9E-388B-47FD-9132-EFDDF3BFDB18}"/>
                  </a:ext>
                </a:extLst>
              </p:cNvPr>
              <p:cNvSpPr/>
              <p:nvPr/>
            </p:nvSpPr>
            <p:spPr>
              <a:xfrm>
                <a:off x="1459298" y="3952138"/>
                <a:ext cx="429600" cy="429600"/>
              </a:xfrm>
              <a:prstGeom prst="ellipse">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eye-variant-with-enlarged-pupil_31624">
                <a:extLst>
                  <a:ext uri="{FF2B5EF4-FFF2-40B4-BE49-F238E27FC236}">
                    <a16:creationId xmlns:a16="http://schemas.microsoft.com/office/drawing/2014/main" xmlns="" id="{9B3A9345-9A63-476F-B154-5D4313A85890}"/>
                  </a:ext>
                </a:extLst>
              </p:cNvPr>
              <p:cNvSpPr>
                <a:spLocks noChangeAspect="1"/>
              </p:cNvSpPr>
              <p:nvPr/>
            </p:nvSpPr>
            <p:spPr bwMode="auto">
              <a:xfrm>
                <a:off x="1509825" y="4091016"/>
                <a:ext cx="343680" cy="17160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chemeClr val="bg1"/>
              </a:solidFill>
              <a:ln>
                <a:noFill/>
              </a:ln>
            </p:spPr>
          </p:sp>
        </p:grpSp>
      </p:grpSp>
      <p:sp>
        <p:nvSpPr>
          <p:cNvPr id="21" name="文本框 20">
            <a:extLst>
              <a:ext uri="{FF2B5EF4-FFF2-40B4-BE49-F238E27FC236}">
                <a16:creationId xmlns:a16="http://schemas.microsoft.com/office/drawing/2014/main" xmlns="" id="{C66DD286-6256-4189-AA45-B9D467E39AA7}"/>
              </a:ext>
            </a:extLst>
          </p:cNvPr>
          <p:cNvSpPr txBox="1"/>
          <p:nvPr/>
        </p:nvSpPr>
        <p:spPr>
          <a:xfrm rot="1546252">
            <a:off x="-90847" y="1662480"/>
            <a:ext cx="977134" cy="2092881"/>
          </a:xfrm>
          <a:prstGeom prst="rect">
            <a:avLst/>
          </a:prstGeom>
          <a:noFill/>
        </p:spPr>
        <p:txBody>
          <a:bodyPr wrap="square" rtlCol="0">
            <a:spAutoFit/>
          </a:bodyPr>
          <a:lstStyle/>
          <a:p>
            <a:r>
              <a:rPr lang="en-US" altLang="zh-CN" sz="13000" dirty="0">
                <a:solidFill>
                  <a:schemeClr val="bg1">
                    <a:alpha val="48000"/>
                  </a:schemeClr>
                </a:solidFill>
                <a:latin typeface="微软雅黑" panose="020B0503020204020204" pitchFamily="34" charset="-122"/>
                <a:ea typeface="微软雅黑" panose="020B0503020204020204" pitchFamily="34" charset="-122"/>
              </a:rPr>
              <a:t>E</a:t>
            </a:r>
            <a:endParaRPr lang="zh-CN" altLang="en-US" sz="13000" dirty="0">
              <a:solidFill>
                <a:schemeClr val="bg1">
                  <a:alpha val="48000"/>
                </a:schemeClr>
              </a:solidFill>
              <a:latin typeface="微软雅黑" panose="020B0503020204020204" pitchFamily="34" charset="-122"/>
              <a:ea typeface="微软雅黑" panose="020B0503020204020204" pitchFamily="34" charset="-122"/>
            </a:endParaRPr>
          </a:p>
        </p:txBody>
      </p:sp>
      <p:sp>
        <p:nvSpPr>
          <p:cNvPr id="42" name="文本框 41">
            <a:extLst>
              <a:ext uri="{FF2B5EF4-FFF2-40B4-BE49-F238E27FC236}">
                <a16:creationId xmlns:a16="http://schemas.microsoft.com/office/drawing/2014/main" xmlns="" id="{0B68F677-7039-4A17-A951-3388607EE11F}"/>
              </a:ext>
            </a:extLst>
          </p:cNvPr>
          <p:cNvSpPr txBox="1"/>
          <p:nvPr/>
        </p:nvSpPr>
        <p:spPr>
          <a:xfrm rot="19903873" flipH="1" flipV="1">
            <a:off x="11009140" y="-340275"/>
            <a:ext cx="977134" cy="2092881"/>
          </a:xfrm>
          <a:prstGeom prst="rect">
            <a:avLst/>
          </a:prstGeom>
          <a:noFill/>
        </p:spPr>
        <p:txBody>
          <a:bodyPr wrap="square" rtlCol="0">
            <a:spAutoFit/>
          </a:bodyPr>
          <a:lstStyle/>
          <a:p>
            <a:r>
              <a:rPr lang="en-US" altLang="zh-CN" sz="13000" dirty="0">
                <a:solidFill>
                  <a:schemeClr val="bg1">
                    <a:alpha val="42000"/>
                  </a:schemeClr>
                </a:solidFill>
                <a:latin typeface="微软雅黑" panose="020B0503020204020204" pitchFamily="34" charset="-122"/>
                <a:ea typeface="微软雅黑" panose="020B0503020204020204" pitchFamily="34" charset="-122"/>
              </a:rPr>
              <a:t>E</a:t>
            </a:r>
            <a:endParaRPr lang="zh-CN" altLang="en-US" sz="13000" dirty="0">
              <a:solidFill>
                <a:schemeClr val="bg1">
                  <a:alpha val="42000"/>
                </a:schemeClr>
              </a:solidFill>
              <a:latin typeface="微软雅黑" panose="020B0503020204020204" pitchFamily="34" charset="-122"/>
              <a:ea typeface="微软雅黑" panose="020B0503020204020204" pitchFamily="34" charset="-122"/>
            </a:endParaRPr>
          </a:p>
        </p:txBody>
      </p:sp>
      <p:grpSp>
        <p:nvGrpSpPr>
          <p:cNvPr id="35" name="组合 34">
            <a:extLst>
              <a:ext uri="{FF2B5EF4-FFF2-40B4-BE49-F238E27FC236}">
                <a16:creationId xmlns:a16="http://schemas.microsoft.com/office/drawing/2014/main" xmlns="" id="{3B12C1A2-118E-4084-A85A-B6BACAC872E0}"/>
              </a:ext>
            </a:extLst>
          </p:cNvPr>
          <p:cNvGrpSpPr/>
          <p:nvPr/>
        </p:nvGrpSpPr>
        <p:grpSpPr>
          <a:xfrm rot="233725">
            <a:off x="2223342" y="700274"/>
            <a:ext cx="2180829" cy="2121508"/>
            <a:chOff x="1154625" y="1201688"/>
            <a:chExt cx="2006304" cy="2121508"/>
          </a:xfrm>
        </p:grpSpPr>
        <p:sp>
          <p:nvSpPr>
            <p:cNvPr id="36" name="矩形 35">
              <a:extLst>
                <a:ext uri="{FF2B5EF4-FFF2-40B4-BE49-F238E27FC236}">
                  <a16:creationId xmlns:a16="http://schemas.microsoft.com/office/drawing/2014/main" xmlns="" id="{89A6FBC5-323C-4B8B-BDA3-00D290B866CC}"/>
                </a:ext>
              </a:extLst>
            </p:cNvPr>
            <p:cNvSpPr/>
            <p:nvPr/>
          </p:nvSpPr>
          <p:spPr>
            <a:xfrm>
              <a:off x="1173761" y="1201688"/>
              <a:ext cx="1987168" cy="2092881"/>
            </a:xfrm>
            <a:prstGeom prst="rect">
              <a:avLst/>
            </a:prstGeom>
          </p:spPr>
          <p:txBody>
            <a:bodyPr wrap="square">
              <a:spAutoFit/>
            </a:bodyPr>
            <a:lstStyle/>
            <a:p>
              <a:pPr algn="dist"/>
              <a:r>
                <a:rPr lang="zh-CN" altLang="en-US" sz="13000" dirty="0">
                  <a:ln>
                    <a:solidFill>
                      <a:schemeClr val="bg1">
                        <a:alpha val="17000"/>
                      </a:schemeClr>
                    </a:solidFill>
                  </a:ln>
                  <a:pattFill prst="dkUpDiag">
                    <a:fgClr>
                      <a:srgbClr val="0051BC"/>
                    </a:fgClr>
                    <a:bgClr>
                      <a:schemeClr val="bg1"/>
                    </a:bgClr>
                  </a:patt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国</a:t>
              </a:r>
            </a:p>
          </p:txBody>
        </p:sp>
        <p:sp>
          <p:nvSpPr>
            <p:cNvPr id="37" name="矩形 36">
              <a:extLst>
                <a:ext uri="{FF2B5EF4-FFF2-40B4-BE49-F238E27FC236}">
                  <a16:creationId xmlns:a16="http://schemas.microsoft.com/office/drawing/2014/main" xmlns="" id="{D527D2D1-0DDE-4E58-B7AD-078A2D711A55}"/>
                </a:ext>
              </a:extLst>
            </p:cNvPr>
            <p:cNvSpPr/>
            <p:nvPr/>
          </p:nvSpPr>
          <p:spPr>
            <a:xfrm>
              <a:off x="1154625" y="1230315"/>
              <a:ext cx="1996509" cy="2092881"/>
            </a:xfrm>
            <a:prstGeom prst="rect">
              <a:avLst/>
            </a:prstGeom>
          </p:spPr>
          <p:txBody>
            <a:bodyPr wrap="square">
              <a:spAutoFit/>
            </a:bodyPr>
            <a:lstStyle/>
            <a:p>
              <a:pPr algn="dist"/>
              <a:r>
                <a:rPr lang="zh-CN" altLang="en-US" sz="130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国</a:t>
              </a:r>
            </a:p>
          </p:txBody>
        </p:sp>
      </p:grpSp>
      <p:grpSp>
        <p:nvGrpSpPr>
          <p:cNvPr id="44" name="组合 43">
            <a:extLst>
              <a:ext uri="{FF2B5EF4-FFF2-40B4-BE49-F238E27FC236}">
                <a16:creationId xmlns:a16="http://schemas.microsoft.com/office/drawing/2014/main" xmlns="" id="{475E90BF-2F72-418A-B20D-277A84DD88EF}"/>
              </a:ext>
            </a:extLst>
          </p:cNvPr>
          <p:cNvGrpSpPr/>
          <p:nvPr/>
        </p:nvGrpSpPr>
        <p:grpSpPr>
          <a:xfrm>
            <a:off x="3664022" y="624034"/>
            <a:ext cx="2201900" cy="2098261"/>
            <a:chOff x="1135240" y="1124744"/>
            <a:chExt cx="2025689" cy="2098261"/>
          </a:xfrm>
        </p:grpSpPr>
        <p:sp>
          <p:nvSpPr>
            <p:cNvPr id="45" name="矩形 44">
              <a:extLst>
                <a:ext uri="{FF2B5EF4-FFF2-40B4-BE49-F238E27FC236}">
                  <a16:creationId xmlns:a16="http://schemas.microsoft.com/office/drawing/2014/main" xmlns="" id="{E7753AA7-A007-4FC9-A1B7-92505551A250}"/>
                </a:ext>
              </a:extLst>
            </p:cNvPr>
            <p:cNvSpPr/>
            <p:nvPr/>
          </p:nvSpPr>
          <p:spPr>
            <a:xfrm>
              <a:off x="1173761" y="1124744"/>
              <a:ext cx="1987168" cy="2092881"/>
            </a:xfrm>
            <a:prstGeom prst="rect">
              <a:avLst/>
            </a:prstGeom>
          </p:spPr>
          <p:txBody>
            <a:bodyPr wrap="square">
              <a:spAutoFit/>
            </a:bodyPr>
            <a:lstStyle/>
            <a:p>
              <a:pPr algn="dist"/>
              <a:r>
                <a:rPr lang="zh-CN" altLang="en-US" sz="13000" dirty="0">
                  <a:ln>
                    <a:solidFill>
                      <a:schemeClr val="bg1">
                        <a:alpha val="17000"/>
                      </a:schemeClr>
                    </a:solidFill>
                  </a:ln>
                  <a:pattFill prst="dkUpDiag">
                    <a:fgClr>
                      <a:srgbClr val="0051BC"/>
                    </a:fgClr>
                    <a:bgClr>
                      <a:schemeClr val="bg1"/>
                    </a:bgClr>
                  </a:patt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爱</a:t>
              </a:r>
            </a:p>
          </p:txBody>
        </p:sp>
        <p:sp>
          <p:nvSpPr>
            <p:cNvPr id="46" name="矩形 45">
              <a:extLst>
                <a:ext uri="{FF2B5EF4-FFF2-40B4-BE49-F238E27FC236}">
                  <a16:creationId xmlns:a16="http://schemas.microsoft.com/office/drawing/2014/main" xmlns="" id="{8CDE44FA-4A71-4766-ABD9-D09F1D70D2D1}"/>
                </a:ext>
              </a:extLst>
            </p:cNvPr>
            <p:cNvSpPr/>
            <p:nvPr/>
          </p:nvSpPr>
          <p:spPr>
            <a:xfrm>
              <a:off x="1135240" y="1130124"/>
              <a:ext cx="1996509" cy="2092881"/>
            </a:xfrm>
            <a:prstGeom prst="rect">
              <a:avLst/>
            </a:prstGeom>
          </p:spPr>
          <p:txBody>
            <a:bodyPr wrap="square">
              <a:spAutoFit/>
            </a:bodyPr>
            <a:lstStyle/>
            <a:p>
              <a:pPr algn="dist"/>
              <a:r>
                <a:rPr lang="zh-CN" altLang="en-US" sz="13000" dirty="0">
                  <a:ln w="3175">
                    <a:noFill/>
                  </a:ln>
                  <a:solidFill>
                    <a:srgbClr val="FFC000"/>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爱</a:t>
              </a:r>
            </a:p>
          </p:txBody>
        </p:sp>
      </p:grpSp>
      <p:grpSp>
        <p:nvGrpSpPr>
          <p:cNvPr id="47" name="组合 46">
            <a:extLst>
              <a:ext uri="{FF2B5EF4-FFF2-40B4-BE49-F238E27FC236}">
                <a16:creationId xmlns:a16="http://schemas.microsoft.com/office/drawing/2014/main" xmlns="" id="{09154870-2405-4942-8E7A-69D6751F02CC}"/>
              </a:ext>
            </a:extLst>
          </p:cNvPr>
          <p:cNvGrpSpPr/>
          <p:nvPr/>
        </p:nvGrpSpPr>
        <p:grpSpPr>
          <a:xfrm>
            <a:off x="5251651" y="671790"/>
            <a:ext cx="2226466" cy="2102334"/>
            <a:chOff x="1112639" y="1115291"/>
            <a:chExt cx="2048290" cy="2102334"/>
          </a:xfrm>
        </p:grpSpPr>
        <p:sp>
          <p:nvSpPr>
            <p:cNvPr id="48" name="矩形 47">
              <a:extLst>
                <a:ext uri="{FF2B5EF4-FFF2-40B4-BE49-F238E27FC236}">
                  <a16:creationId xmlns:a16="http://schemas.microsoft.com/office/drawing/2014/main" xmlns="" id="{E0343FB3-9422-40B1-ADB3-5EEBEDF559C8}"/>
                </a:ext>
              </a:extLst>
            </p:cNvPr>
            <p:cNvSpPr/>
            <p:nvPr/>
          </p:nvSpPr>
          <p:spPr>
            <a:xfrm>
              <a:off x="1173761" y="1124744"/>
              <a:ext cx="1987168" cy="2092881"/>
            </a:xfrm>
            <a:prstGeom prst="rect">
              <a:avLst/>
            </a:prstGeom>
          </p:spPr>
          <p:txBody>
            <a:bodyPr wrap="square">
              <a:spAutoFit/>
            </a:bodyPr>
            <a:lstStyle/>
            <a:p>
              <a:pPr algn="dist"/>
              <a:r>
                <a:rPr lang="zh-CN" altLang="en-US" sz="13000" dirty="0">
                  <a:ln>
                    <a:solidFill>
                      <a:schemeClr val="bg1">
                        <a:alpha val="17000"/>
                      </a:schemeClr>
                    </a:solidFill>
                  </a:ln>
                  <a:pattFill prst="dkUpDiag">
                    <a:fgClr>
                      <a:srgbClr val="0051BC"/>
                    </a:fgClr>
                    <a:bgClr>
                      <a:schemeClr val="bg1"/>
                    </a:bgClr>
                  </a:patt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眼</a:t>
              </a:r>
            </a:p>
          </p:txBody>
        </p:sp>
        <p:sp>
          <p:nvSpPr>
            <p:cNvPr id="49" name="矩形 48">
              <a:extLst>
                <a:ext uri="{FF2B5EF4-FFF2-40B4-BE49-F238E27FC236}">
                  <a16:creationId xmlns:a16="http://schemas.microsoft.com/office/drawing/2014/main" xmlns="" id="{24CBBD7A-1F8E-4460-A538-C6776416FA37}"/>
                </a:ext>
              </a:extLst>
            </p:cNvPr>
            <p:cNvSpPr/>
            <p:nvPr/>
          </p:nvSpPr>
          <p:spPr>
            <a:xfrm>
              <a:off x="1112639" y="1115291"/>
              <a:ext cx="1996509" cy="2092881"/>
            </a:xfrm>
            <a:prstGeom prst="rect">
              <a:avLst/>
            </a:prstGeom>
          </p:spPr>
          <p:txBody>
            <a:bodyPr wrap="square">
              <a:spAutoFit/>
            </a:bodyPr>
            <a:lstStyle/>
            <a:p>
              <a:pPr algn="dist"/>
              <a:r>
                <a:rPr lang="zh-CN" altLang="en-US" sz="130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眼</a:t>
              </a:r>
            </a:p>
          </p:txBody>
        </p:sp>
      </p:grpSp>
      <p:grpSp>
        <p:nvGrpSpPr>
          <p:cNvPr id="53" name="组合 52">
            <a:extLst>
              <a:ext uri="{FF2B5EF4-FFF2-40B4-BE49-F238E27FC236}">
                <a16:creationId xmlns:a16="http://schemas.microsoft.com/office/drawing/2014/main" xmlns="" id="{6AE22B30-6753-4286-A706-97761FC8C4FD}"/>
              </a:ext>
            </a:extLst>
          </p:cNvPr>
          <p:cNvGrpSpPr/>
          <p:nvPr/>
        </p:nvGrpSpPr>
        <p:grpSpPr>
          <a:xfrm>
            <a:off x="6683142" y="681243"/>
            <a:ext cx="2183407" cy="2125344"/>
            <a:chOff x="1152253" y="1124744"/>
            <a:chExt cx="2008676" cy="2125344"/>
          </a:xfrm>
        </p:grpSpPr>
        <p:sp>
          <p:nvSpPr>
            <p:cNvPr id="54" name="矩形 53">
              <a:extLst>
                <a:ext uri="{FF2B5EF4-FFF2-40B4-BE49-F238E27FC236}">
                  <a16:creationId xmlns:a16="http://schemas.microsoft.com/office/drawing/2014/main" xmlns="" id="{8F4F30D3-36CC-488D-9DE7-581BA3535913}"/>
                </a:ext>
              </a:extLst>
            </p:cNvPr>
            <p:cNvSpPr/>
            <p:nvPr/>
          </p:nvSpPr>
          <p:spPr>
            <a:xfrm>
              <a:off x="1173761" y="1124744"/>
              <a:ext cx="1987168" cy="2092881"/>
            </a:xfrm>
            <a:prstGeom prst="rect">
              <a:avLst/>
            </a:prstGeom>
          </p:spPr>
          <p:txBody>
            <a:bodyPr wrap="square">
              <a:spAutoFit/>
            </a:bodyPr>
            <a:lstStyle/>
            <a:p>
              <a:pPr algn="dist"/>
              <a:r>
                <a:rPr lang="zh-CN" altLang="en-US" sz="13000" dirty="0">
                  <a:ln>
                    <a:solidFill>
                      <a:schemeClr val="bg1">
                        <a:alpha val="17000"/>
                      </a:schemeClr>
                    </a:solidFill>
                  </a:ln>
                  <a:pattFill prst="dkUpDiag">
                    <a:fgClr>
                      <a:srgbClr val="0051BC"/>
                    </a:fgClr>
                    <a:bgClr>
                      <a:schemeClr val="bg1"/>
                    </a:bgClr>
                  </a:patt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日</a:t>
              </a:r>
            </a:p>
          </p:txBody>
        </p:sp>
        <p:sp>
          <p:nvSpPr>
            <p:cNvPr id="55" name="矩形 54">
              <a:extLst>
                <a:ext uri="{FF2B5EF4-FFF2-40B4-BE49-F238E27FC236}">
                  <a16:creationId xmlns:a16="http://schemas.microsoft.com/office/drawing/2014/main" xmlns="" id="{392A0BF4-7CA5-4C58-9FC3-0BE892C41892}"/>
                </a:ext>
              </a:extLst>
            </p:cNvPr>
            <p:cNvSpPr/>
            <p:nvPr/>
          </p:nvSpPr>
          <p:spPr>
            <a:xfrm>
              <a:off x="1152253" y="1157207"/>
              <a:ext cx="1996509" cy="2092881"/>
            </a:xfrm>
            <a:prstGeom prst="rect">
              <a:avLst/>
            </a:prstGeom>
          </p:spPr>
          <p:txBody>
            <a:bodyPr wrap="square">
              <a:spAutoFit/>
            </a:bodyPr>
            <a:lstStyle/>
            <a:p>
              <a:pPr algn="dist"/>
              <a:r>
                <a:rPr lang="zh-CN" altLang="en-US" sz="130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日</a:t>
              </a:r>
            </a:p>
          </p:txBody>
        </p:sp>
      </p:grpSp>
    </p:spTree>
    <p:custDataLst>
      <p:tags r:id="rId1"/>
    </p:custDataLst>
    <p:extLst>
      <p:ext uri="{BB962C8B-B14F-4D97-AF65-F5344CB8AC3E}">
        <p14:creationId xmlns:p14="http://schemas.microsoft.com/office/powerpoint/2010/main" val="29489623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50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750"/>
                                        <p:tgtEl>
                                          <p:spTgt spid="30"/>
                                        </p:tgtEl>
                                      </p:cBhvr>
                                    </p:animEffect>
                                  </p:childTnLst>
                                </p:cTn>
                              </p:par>
                            </p:childTnLst>
                          </p:cTn>
                        </p:par>
                        <p:par>
                          <p:cTn id="8" fill="hold">
                            <p:stCondLst>
                              <p:cond delay="1250"/>
                            </p:stCondLst>
                            <p:childTnLst>
                              <p:par>
                                <p:cTn id="9" presetID="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1+#ppt_h/2"/>
                                          </p:val>
                                        </p:tav>
                                        <p:tav tm="100000">
                                          <p:val>
                                            <p:strVal val="#ppt_y"/>
                                          </p:val>
                                        </p:tav>
                                      </p:tavLst>
                                    </p:anim>
                                  </p:childTnLst>
                                </p:cTn>
                              </p:par>
                              <p:par>
                                <p:cTn id="13" presetID="17" presetClass="entr" presetSubtype="1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p:cTn id="15" dur="750" fill="hold"/>
                                        <p:tgtEl>
                                          <p:spTgt spid="2"/>
                                        </p:tgtEl>
                                        <p:attrNameLst>
                                          <p:attrName>ppt_w</p:attrName>
                                        </p:attrNameLst>
                                      </p:cBhvr>
                                      <p:tavLst>
                                        <p:tav tm="0">
                                          <p:val>
                                            <p:fltVal val="0"/>
                                          </p:val>
                                        </p:tav>
                                        <p:tav tm="100000">
                                          <p:val>
                                            <p:strVal val="#ppt_w"/>
                                          </p:val>
                                        </p:tav>
                                      </p:tavLst>
                                    </p:anim>
                                    <p:anim calcmode="lin" valueType="num">
                                      <p:cBhvr>
                                        <p:cTn id="16" dur="750" fill="hold"/>
                                        <p:tgtEl>
                                          <p:spTgt spid="2"/>
                                        </p:tgtEl>
                                        <p:attrNameLst>
                                          <p:attrName>ppt_h</p:attrName>
                                        </p:attrNameLst>
                                      </p:cBhvr>
                                      <p:tavLst>
                                        <p:tav tm="0">
                                          <p:val>
                                            <p:strVal val="#ppt_h"/>
                                          </p:val>
                                        </p:tav>
                                        <p:tav tm="100000">
                                          <p:val>
                                            <p:strVal val="#ppt_h"/>
                                          </p:val>
                                        </p:tav>
                                      </p:tavLst>
                                    </p:anim>
                                  </p:childTnLst>
                                </p:cTn>
                              </p:par>
                              <p:par>
                                <p:cTn id="17" presetID="17" presetClass="entr" presetSubtype="10" fill="hold" nodeType="withEffect">
                                  <p:stCondLst>
                                    <p:cond delay="1250"/>
                                  </p:stCondLst>
                                  <p:childTnLst>
                                    <p:set>
                                      <p:cBhvr>
                                        <p:cTn id="18" dur="1" fill="hold">
                                          <p:stCondLst>
                                            <p:cond delay="0"/>
                                          </p:stCondLst>
                                        </p:cTn>
                                        <p:tgtEl>
                                          <p:spTgt spid="35"/>
                                        </p:tgtEl>
                                        <p:attrNameLst>
                                          <p:attrName>style.visibility</p:attrName>
                                        </p:attrNameLst>
                                      </p:cBhvr>
                                      <p:to>
                                        <p:strVal val="visible"/>
                                      </p:to>
                                    </p:set>
                                    <p:anim calcmode="lin" valueType="num">
                                      <p:cBhvr>
                                        <p:cTn id="19" dur="750" fill="hold"/>
                                        <p:tgtEl>
                                          <p:spTgt spid="35"/>
                                        </p:tgtEl>
                                        <p:attrNameLst>
                                          <p:attrName>ppt_w</p:attrName>
                                        </p:attrNameLst>
                                      </p:cBhvr>
                                      <p:tavLst>
                                        <p:tav tm="0">
                                          <p:val>
                                            <p:fltVal val="0"/>
                                          </p:val>
                                        </p:tav>
                                        <p:tav tm="100000">
                                          <p:val>
                                            <p:strVal val="#ppt_w"/>
                                          </p:val>
                                        </p:tav>
                                      </p:tavLst>
                                    </p:anim>
                                    <p:anim calcmode="lin" valueType="num">
                                      <p:cBhvr>
                                        <p:cTn id="20" dur="750" fill="hold"/>
                                        <p:tgtEl>
                                          <p:spTgt spid="35"/>
                                        </p:tgtEl>
                                        <p:attrNameLst>
                                          <p:attrName>ppt_h</p:attrName>
                                        </p:attrNameLst>
                                      </p:cBhvr>
                                      <p:tavLst>
                                        <p:tav tm="0">
                                          <p:val>
                                            <p:strVal val="#ppt_h"/>
                                          </p:val>
                                        </p:tav>
                                        <p:tav tm="100000">
                                          <p:val>
                                            <p:strVal val="#ppt_h"/>
                                          </p:val>
                                        </p:tav>
                                      </p:tavLst>
                                    </p:anim>
                                  </p:childTnLst>
                                </p:cTn>
                              </p:par>
                              <p:par>
                                <p:cTn id="21" presetID="17" presetClass="entr" presetSubtype="10" fill="hold" nodeType="withEffect">
                                  <p:stCondLst>
                                    <p:cond delay="1750"/>
                                  </p:stCondLst>
                                  <p:childTnLst>
                                    <p:set>
                                      <p:cBhvr>
                                        <p:cTn id="22" dur="1" fill="hold">
                                          <p:stCondLst>
                                            <p:cond delay="0"/>
                                          </p:stCondLst>
                                        </p:cTn>
                                        <p:tgtEl>
                                          <p:spTgt spid="44"/>
                                        </p:tgtEl>
                                        <p:attrNameLst>
                                          <p:attrName>style.visibility</p:attrName>
                                        </p:attrNameLst>
                                      </p:cBhvr>
                                      <p:to>
                                        <p:strVal val="visible"/>
                                      </p:to>
                                    </p:set>
                                    <p:anim calcmode="lin" valueType="num">
                                      <p:cBhvr>
                                        <p:cTn id="23" dur="750" fill="hold"/>
                                        <p:tgtEl>
                                          <p:spTgt spid="44"/>
                                        </p:tgtEl>
                                        <p:attrNameLst>
                                          <p:attrName>ppt_w</p:attrName>
                                        </p:attrNameLst>
                                      </p:cBhvr>
                                      <p:tavLst>
                                        <p:tav tm="0">
                                          <p:val>
                                            <p:fltVal val="0"/>
                                          </p:val>
                                        </p:tav>
                                        <p:tav tm="100000">
                                          <p:val>
                                            <p:strVal val="#ppt_w"/>
                                          </p:val>
                                        </p:tav>
                                      </p:tavLst>
                                    </p:anim>
                                    <p:anim calcmode="lin" valueType="num">
                                      <p:cBhvr>
                                        <p:cTn id="24" dur="750" fill="hold"/>
                                        <p:tgtEl>
                                          <p:spTgt spid="44"/>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2250"/>
                                  </p:stCondLst>
                                  <p:childTnLst>
                                    <p:set>
                                      <p:cBhvr>
                                        <p:cTn id="26" dur="1" fill="hold">
                                          <p:stCondLst>
                                            <p:cond delay="0"/>
                                          </p:stCondLst>
                                        </p:cTn>
                                        <p:tgtEl>
                                          <p:spTgt spid="47"/>
                                        </p:tgtEl>
                                        <p:attrNameLst>
                                          <p:attrName>style.visibility</p:attrName>
                                        </p:attrNameLst>
                                      </p:cBhvr>
                                      <p:to>
                                        <p:strVal val="visible"/>
                                      </p:to>
                                    </p:set>
                                    <p:anim calcmode="lin" valueType="num">
                                      <p:cBhvr>
                                        <p:cTn id="27" dur="750" fill="hold"/>
                                        <p:tgtEl>
                                          <p:spTgt spid="47"/>
                                        </p:tgtEl>
                                        <p:attrNameLst>
                                          <p:attrName>ppt_w</p:attrName>
                                        </p:attrNameLst>
                                      </p:cBhvr>
                                      <p:tavLst>
                                        <p:tav tm="0">
                                          <p:val>
                                            <p:fltVal val="0"/>
                                          </p:val>
                                        </p:tav>
                                        <p:tav tm="100000">
                                          <p:val>
                                            <p:strVal val="#ppt_w"/>
                                          </p:val>
                                        </p:tav>
                                      </p:tavLst>
                                    </p:anim>
                                    <p:anim calcmode="lin" valueType="num">
                                      <p:cBhvr>
                                        <p:cTn id="28" dur="750" fill="hold"/>
                                        <p:tgtEl>
                                          <p:spTgt spid="47"/>
                                        </p:tgtEl>
                                        <p:attrNameLst>
                                          <p:attrName>ppt_h</p:attrName>
                                        </p:attrNameLst>
                                      </p:cBhvr>
                                      <p:tavLst>
                                        <p:tav tm="0">
                                          <p:val>
                                            <p:strVal val="#ppt_h"/>
                                          </p:val>
                                        </p:tav>
                                        <p:tav tm="100000">
                                          <p:val>
                                            <p:strVal val="#ppt_h"/>
                                          </p:val>
                                        </p:tav>
                                      </p:tavLst>
                                    </p:anim>
                                  </p:childTnLst>
                                </p:cTn>
                              </p:par>
                              <p:par>
                                <p:cTn id="29" presetID="17" presetClass="entr" presetSubtype="10" fill="hold" nodeType="withEffect">
                                  <p:stCondLst>
                                    <p:cond delay="2750"/>
                                  </p:stCondLst>
                                  <p:childTnLst>
                                    <p:set>
                                      <p:cBhvr>
                                        <p:cTn id="30" dur="1" fill="hold">
                                          <p:stCondLst>
                                            <p:cond delay="0"/>
                                          </p:stCondLst>
                                        </p:cTn>
                                        <p:tgtEl>
                                          <p:spTgt spid="53"/>
                                        </p:tgtEl>
                                        <p:attrNameLst>
                                          <p:attrName>style.visibility</p:attrName>
                                        </p:attrNameLst>
                                      </p:cBhvr>
                                      <p:to>
                                        <p:strVal val="visible"/>
                                      </p:to>
                                    </p:set>
                                    <p:anim calcmode="lin" valueType="num">
                                      <p:cBhvr>
                                        <p:cTn id="31" dur="750" fill="hold"/>
                                        <p:tgtEl>
                                          <p:spTgt spid="53"/>
                                        </p:tgtEl>
                                        <p:attrNameLst>
                                          <p:attrName>ppt_w</p:attrName>
                                        </p:attrNameLst>
                                      </p:cBhvr>
                                      <p:tavLst>
                                        <p:tav tm="0">
                                          <p:val>
                                            <p:fltVal val="0"/>
                                          </p:val>
                                        </p:tav>
                                        <p:tav tm="100000">
                                          <p:val>
                                            <p:strVal val="#ppt_w"/>
                                          </p:val>
                                        </p:tav>
                                      </p:tavLst>
                                    </p:anim>
                                    <p:anim calcmode="lin" valueType="num">
                                      <p:cBhvr>
                                        <p:cTn id="32" dur="750" fill="hold"/>
                                        <p:tgtEl>
                                          <p:spTgt spid="53"/>
                                        </p:tgtEl>
                                        <p:attrNameLst>
                                          <p:attrName>ppt_h</p:attrName>
                                        </p:attrNameLst>
                                      </p:cBhvr>
                                      <p:tavLst>
                                        <p:tav tm="0">
                                          <p:val>
                                            <p:strVal val="#ppt_h"/>
                                          </p:val>
                                        </p:tav>
                                        <p:tav tm="100000">
                                          <p:val>
                                            <p:strVal val="#ppt_h"/>
                                          </p:val>
                                        </p:tav>
                                      </p:tavLst>
                                    </p:anim>
                                  </p:childTnLst>
                                </p:cTn>
                              </p:par>
                            </p:childTnLst>
                          </p:cTn>
                        </p:par>
                        <p:par>
                          <p:cTn id="33" fill="hold">
                            <p:stCondLst>
                              <p:cond delay="4750"/>
                            </p:stCondLst>
                            <p:childTnLst>
                              <p:par>
                                <p:cTn id="34" presetID="16" presetClass="entr" presetSubtype="21"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barn(inVertical)">
                                      <p:cBhvr>
                                        <p:cTn id="36" dur="750"/>
                                        <p:tgtEl>
                                          <p:spTgt spid="6"/>
                                        </p:tgtEl>
                                      </p:cBhvr>
                                    </p:animEffect>
                                  </p:childTnLst>
                                </p:cTn>
                              </p:par>
                            </p:childTnLst>
                          </p:cTn>
                        </p:par>
                        <p:par>
                          <p:cTn id="37" fill="hold">
                            <p:stCondLst>
                              <p:cond delay="5500"/>
                            </p:stCondLst>
                            <p:childTnLst>
                              <p:par>
                                <p:cTn id="38" presetID="25" presetClass="entr" presetSubtype="0" fill="hold" grpId="0" nodeType="afterEffect">
                                  <p:stCondLst>
                                    <p:cond delay="0"/>
                                  </p:stCondLst>
                                  <p:iterate type="lt">
                                    <p:tmPct val="3000"/>
                                  </p:iterate>
                                  <p:childTnLst>
                                    <p:set>
                                      <p:cBhvr>
                                        <p:cTn id="39" dur="1" fill="hold">
                                          <p:stCondLst>
                                            <p:cond delay="0"/>
                                          </p:stCondLst>
                                        </p:cTn>
                                        <p:tgtEl>
                                          <p:spTgt spid="19"/>
                                        </p:tgtEl>
                                        <p:attrNameLst>
                                          <p:attrName>style.visibility</p:attrName>
                                        </p:attrNameLst>
                                      </p:cBhvr>
                                      <p:to>
                                        <p:strVal val="visible"/>
                                      </p:to>
                                    </p:set>
                                    <p:anim calcmode="lin" valueType="num">
                                      <p:cBhvr>
                                        <p:cTn id="40" dur="37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41" dur="37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42" dur="375" accel="50000" fill="hold">
                                          <p:stCondLst>
                                            <p:cond delay="375"/>
                                          </p:stCondLst>
                                        </p:cTn>
                                        <p:tgtEl>
                                          <p:spTgt spid="19"/>
                                        </p:tgtEl>
                                        <p:attrNameLst>
                                          <p:attrName>ppt_w</p:attrName>
                                        </p:attrNameLst>
                                      </p:cBhvr>
                                      <p:tavLst>
                                        <p:tav tm="0">
                                          <p:val>
                                            <p:strVal val="#ppt_w*.05"/>
                                          </p:val>
                                        </p:tav>
                                        <p:tav tm="100000">
                                          <p:val>
                                            <p:strVal val="#ppt_w"/>
                                          </p:val>
                                        </p:tav>
                                      </p:tavLst>
                                    </p:anim>
                                    <p:anim calcmode="lin" valueType="num">
                                      <p:cBhvr>
                                        <p:cTn id="43" dur="750" fill="hold"/>
                                        <p:tgtEl>
                                          <p:spTgt spid="19"/>
                                        </p:tgtEl>
                                        <p:attrNameLst>
                                          <p:attrName>ppt_h</p:attrName>
                                        </p:attrNameLst>
                                      </p:cBhvr>
                                      <p:tavLst>
                                        <p:tav tm="0">
                                          <p:val>
                                            <p:strVal val="#ppt_h"/>
                                          </p:val>
                                        </p:tav>
                                        <p:tav tm="100000">
                                          <p:val>
                                            <p:strVal val="#ppt_h"/>
                                          </p:val>
                                        </p:tav>
                                      </p:tavLst>
                                    </p:anim>
                                    <p:anim calcmode="lin" valueType="num">
                                      <p:cBhvr>
                                        <p:cTn id="44" dur="37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45" dur="37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46" dur="375" accel="50000" fill="hold">
                                          <p:stCondLst>
                                            <p:cond delay="375"/>
                                          </p:stCondLst>
                                        </p:cTn>
                                        <p:tgtEl>
                                          <p:spTgt spid="19"/>
                                        </p:tgtEl>
                                        <p:attrNameLst>
                                          <p:attrName>ppt_y</p:attrName>
                                        </p:attrNameLst>
                                      </p:cBhvr>
                                      <p:tavLst>
                                        <p:tav tm="0">
                                          <p:val>
                                            <p:strVal val="#ppt_y+.1"/>
                                          </p:val>
                                        </p:tav>
                                        <p:tav tm="100000">
                                          <p:val>
                                            <p:strVal val="#ppt_y"/>
                                          </p:val>
                                        </p:tav>
                                      </p:tavLst>
                                    </p:anim>
                                    <p:animEffect transition="in" filter="fade">
                                      <p:cBhvr>
                                        <p:cTn id="47" dur="750" decel="50000">
                                          <p:stCondLst>
                                            <p:cond delay="0"/>
                                          </p:stCondLst>
                                        </p:cTn>
                                        <p:tgtEl>
                                          <p:spTgt spid="19"/>
                                        </p:tgtEl>
                                      </p:cBhvr>
                                    </p:animEffect>
                                  </p:childTnLst>
                                </p:cTn>
                              </p:par>
                              <p:par>
                                <p:cTn id="48" presetID="37" presetClass="entr" presetSubtype="0" fill="hold" nodeType="withEffect">
                                  <p:stCondLst>
                                    <p:cond delay="175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750"/>
                                        <p:tgtEl>
                                          <p:spTgt spid="9"/>
                                        </p:tgtEl>
                                      </p:cBhvr>
                                    </p:animEffect>
                                    <p:anim calcmode="lin" valueType="num">
                                      <p:cBhvr>
                                        <p:cTn id="51" dur="750" fill="hold"/>
                                        <p:tgtEl>
                                          <p:spTgt spid="9"/>
                                        </p:tgtEl>
                                        <p:attrNameLst>
                                          <p:attrName>ppt_x</p:attrName>
                                        </p:attrNameLst>
                                      </p:cBhvr>
                                      <p:tavLst>
                                        <p:tav tm="0">
                                          <p:val>
                                            <p:strVal val="#ppt_x"/>
                                          </p:val>
                                        </p:tav>
                                        <p:tav tm="100000">
                                          <p:val>
                                            <p:strVal val="#ppt_x"/>
                                          </p:val>
                                        </p:tav>
                                      </p:tavLst>
                                    </p:anim>
                                    <p:anim calcmode="lin" valueType="num">
                                      <p:cBhvr>
                                        <p:cTn id="52" dur="675" decel="100000" fill="hold"/>
                                        <p:tgtEl>
                                          <p:spTgt spid="9"/>
                                        </p:tgtEl>
                                        <p:attrNameLst>
                                          <p:attrName>ppt_y</p:attrName>
                                        </p:attrNameLst>
                                      </p:cBhvr>
                                      <p:tavLst>
                                        <p:tav tm="0">
                                          <p:val>
                                            <p:strVal val="#ppt_y+1"/>
                                          </p:val>
                                        </p:tav>
                                        <p:tav tm="100000">
                                          <p:val>
                                            <p:strVal val="#ppt_y-.03"/>
                                          </p:val>
                                        </p:tav>
                                      </p:tavLst>
                                    </p:anim>
                                    <p:anim calcmode="lin" valueType="num">
                                      <p:cBhvr>
                                        <p:cTn id="53" dur="75" accel="100000" fill="hold">
                                          <p:stCondLst>
                                            <p:cond delay="675"/>
                                          </p:stCondLst>
                                        </p:cTn>
                                        <p:tgtEl>
                                          <p:spTgt spid="9"/>
                                        </p:tgtEl>
                                        <p:attrNameLst>
                                          <p:attrName>ppt_y</p:attrName>
                                        </p:attrNameLst>
                                      </p:cBhvr>
                                      <p:tavLst>
                                        <p:tav tm="0">
                                          <p:val>
                                            <p:strVal val="#ppt_y-.03"/>
                                          </p:val>
                                        </p:tav>
                                        <p:tav tm="100000">
                                          <p:val>
                                            <p:strVal val="#ppt_y"/>
                                          </p:val>
                                        </p:tav>
                                      </p:tavLst>
                                    </p:anim>
                                  </p:childTnLst>
                                </p:cTn>
                              </p:par>
                              <p:par>
                                <p:cTn id="54" presetID="37" presetClass="entr" presetSubtype="0" fill="hold" nodeType="withEffect">
                                  <p:stCondLst>
                                    <p:cond delay="175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750"/>
                                        <p:tgtEl>
                                          <p:spTgt spid="10"/>
                                        </p:tgtEl>
                                      </p:cBhvr>
                                    </p:animEffect>
                                    <p:anim calcmode="lin" valueType="num">
                                      <p:cBhvr>
                                        <p:cTn id="57" dur="750" fill="hold"/>
                                        <p:tgtEl>
                                          <p:spTgt spid="10"/>
                                        </p:tgtEl>
                                        <p:attrNameLst>
                                          <p:attrName>ppt_x</p:attrName>
                                        </p:attrNameLst>
                                      </p:cBhvr>
                                      <p:tavLst>
                                        <p:tav tm="0">
                                          <p:val>
                                            <p:strVal val="#ppt_x"/>
                                          </p:val>
                                        </p:tav>
                                        <p:tav tm="100000">
                                          <p:val>
                                            <p:strVal val="#ppt_x"/>
                                          </p:val>
                                        </p:tav>
                                      </p:tavLst>
                                    </p:anim>
                                    <p:anim calcmode="lin" valueType="num">
                                      <p:cBhvr>
                                        <p:cTn id="58" dur="675" decel="100000" fill="hold"/>
                                        <p:tgtEl>
                                          <p:spTgt spid="10"/>
                                        </p:tgtEl>
                                        <p:attrNameLst>
                                          <p:attrName>ppt_y</p:attrName>
                                        </p:attrNameLst>
                                      </p:cBhvr>
                                      <p:tavLst>
                                        <p:tav tm="0">
                                          <p:val>
                                            <p:strVal val="#ppt_y+1"/>
                                          </p:val>
                                        </p:tav>
                                        <p:tav tm="100000">
                                          <p:val>
                                            <p:strVal val="#ppt_y-.03"/>
                                          </p:val>
                                        </p:tav>
                                      </p:tavLst>
                                    </p:anim>
                                    <p:anim calcmode="lin" valueType="num">
                                      <p:cBhvr>
                                        <p:cTn id="59" dur="75" accel="100000" fill="hold">
                                          <p:stCondLst>
                                            <p:cond delay="675"/>
                                          </p:stCondLst>
                                        </p:cTn>
                                        <p:tgtEl>
                                          <p:spTgt spid="10"/>
                                        </p:tgtEl>
                                        <p:attrNameLst>
                                          <p:attrName>ppt_y</p:attrName>
                                        </p:attrNameLst>
                                      </p:cBhvr>
                                      <p:tavLst>
                                        <p:tav tm="0">
                                          <p:val>
                                            <p:strVal val="#ppt_y-.03"/>
                                          </p:val>
                                        </p:tav>
                                        <p:tav tm="100000">
                                          <p:val>
                                            <p:strVal val="#ppt_y"/>
                                          </p:val>
                                        </p:tav>
                                      </p:tavLst>
                                    </p:anim>
                                  </p:childTnLst>
                                </p:cTn>
                              </p:par>
                              <p:par>
                                <p:cTn id="60" presetID="12" presetClass="entr" presetSubtype="4" fill="hold" grpId="0" nodeType="withEffect">
                                  <p:stCondLst>
                                    <p:cond delay="25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750"/>
                                        <p:tgtEl>
                                          <p:spTgt spid="17"/>
                                        </p:tgtEl>
                                        <p:attrNameLst>
                                          <p:attrName>ppt_y</p:attrName>
                                        </p:attrNameLst>
                                      </p:cBhvr>
                                      <p:tavLst>
                                        <p:tav tm="0">
                                          <p:val>
                                            <p:strVal val="#ppt_y+#ppt_h*1.125000"/>
                                          </p:val>
                                        </p:tav>
                                        <p:tav tm="100000">
                                          <p:val>
                                            <p:strVal val="#ppt_y"/>
                                          </p:val>
                                        </p:tav>
                                      </p:tavLst>
                                    </p:anim>
                                    <p:animEffect transition="in" filter="wipe(up)">
                                      <p:cBhvr>
                                        <p:cTn id="63" dur="750"/>
                                        <p:tgtEl>
                                          <p:spTgt spid="17"/>
                                        </p:tgtEl>
                                      </p:cBhvr>
                                    </p:animEffect>
                                  </p:childTnLst>
                                </p:cTn>
                              </p:par>
                              <p:par>
                                <p:cTn id="64" presetID="12" presetClass="entr" presetSubtype="4" fill="hold" grpId="0" nodeType="withEffect">
                                  <p:stCondLst>
                                    <p:cond delay="250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750"/>
                                        <p:tgtEl>
                                          <p:spTgt spid="18"/>
                                        </p:tgtEl>
                                        <p:attrNameLst>
                                          <p:attrName>ppt_y</p:attrName>
                                        </p:attrNameLst>
                                      </p:cBhvr>
                                      <p:tavLst>
                                        <p:tav tm="0">
                                          <p:val>
                                            <p:strVal val="#ppt_y+#ppt_h*1.125000"/>
                                          </p:val>
                                        </p:tav>
                                        <p:tav tm="100000">
                                          <p:val>
                                            <p:strVal val="#ppt_y"/>
                                          </p:val>
                                        </p:tav>
                                      </p:tavLst>
                                    </p:anim>
                                    <p:animEffect transition="in" filter="wipe(up)">
                                      <p:cBhvr>
                                        <p:cTn id="67" dur="750"/>
                                        <p:tgtEl>
                                          <p:spTgt spid="18"/>
                                        </p:tgtEl>
                                      </p:cBhvr>
                                    </p:animEffect>
                                  </p:childTnLst>
                                </p:cTn>
                              </p:par>
                              <p:par>
                                <p:cTn id="68" presetID="49" presetClass="entr" presetSubtype="0" decel="100000" fill="hold" grpId="0" nodeType="withEffect">
                                  <p:stCondLst>
                                    <p:cond delay="3250"/>
                                  </p:stCondLst>
                                  <p:childTnLst>
                                    <p:set>
                                      <p:cBhvr>
                                        <p:cTn id="69" dur="1" fill="hold">
                                          <p:stCondLst>
                                            <p:cond delay="0"/>
                                          </p:stCondLst>
                                        </p:cTn>
                                        <p:tgtEl>
                                          <p:spTgt spid="21"/>
                                        </p:tgtEl>
                                        <p:attrNameLst>
                                          <p:attrName>style.visibility</p:attrName>
                                        </p:attrNameLst>
                                      </p:cBhvr>
                                      <p:to>
                                        <p:strVal val="visible"/>
                                      </p:to>
                                    </p:set>
                                    <p:anim calcmode="lin" valueType="num">
                                      <p:cBhvr>
                                        <p:cTn id="70" dur="750" fill="hold"/>
                                        <p:tgtEl>
                                          <p:spTgt spid="21"/>
                                        </p:tgtEl>
                                        <p:attrNameLst>
                                          <p:attrName>ppt_w</p:attrName>
                                        </p:attrNameLst>
                                      </p:cBhvr>
                                      <p:tavLst>
                                        <p:tav tm="0">
                                          <p:val>
                                            <p:fltVal val="0"/>
                                          </p:val>
                                        </p:tav>
                                        <p:tav tm="100000">
                                          <p:val>
                                            <p:strVal val="#ppt_w"/>
                                          </p:val>
                                        </p:tav>
                                      </p:tavLst>
                                    </p:anim>
                                    <p:anim calcmode="lin" valueType="num">
                                      <p:cBhvr>
                                        <p:cTn id="71" dur="750" fill="hold"/>
                                        <p:tgtEl>
                                          <p:spTgt spid="21"/>
                                        </p:tgtEl>
                                        <p:attrNameLst>
                                          <p:attrName>ppt_h</p:attrName>
                                        </p:attrNameLst>
                                      </p:cBhvr>
                                      <p:tavLst>
                                        <p:tav tm="0">
                                          <p:val>
                                            <p:fltVal val="0"/>
                                          </p:val>
                                        </p:tav>
                                        <p:tav tm="100000">
                                          <p:val>
                                            <p:strVal val="#ppt_h"/>
                                          </p:val>
                                        </p:tav>
                                      </p:tavLst>
                                    </p:anim>
                                    <p:anim calcmode="lin" valueType="num">
                                      <p:cBhvr>
                                        <p:cTn id="72" dur="750" fill="hold"/>
                                        <p:tgtEl>
                                          <p:spTgt spid="21"/>
                                        </p:tgtEl>
                                        <p:attrNameLst>
                                          <p:attrName>style.rotation</p:attrName>
                                        </p:attrNameLst>
                                      </p:cBhvr>
                                      <p:tavLst>
                                        <p:tav tm="0">
                                          <p:val>
                                            <p:fltVal val="360"/>
                                          </p:val>
                                        </p:tav>
                                        <p:tav tm="100000">
                                          <p:val>
                                            <p:fltVal val="0"/>
                                          </p:val>
                                        </p:tav>
                                      </p:tavLst>
                                    </p:anim>
                                    <p:animEffect transition="in" filter="fade">
                                      <p:cBhvr>
                                        <p:cTn id="73" dur="750"/>
                                        <p:tgtEl>
                                          <p:spTgt spid="21"/>
                                        </p:tgtEl>
                                      </p:cBhvr>
                                    </p:animEffect>
                                  </p:childTnLst>
                                </p:cTn>
                              </p:par>
                              <p:par>
                                <p:cTn id="74" presetID="49" presetClass="entr" presetSubtype="0" decel="100000" fill="hold" grpId="0" nodeType="withEffect">
                                  <p:stCondLst>
                                    <p:cond delay="3250"/>
                                  </p:stCondLst>
                                  <p:childTnLst>
                                    <p:set>
                                      <p:cBhvr>
                                        <p:cTn id="75" dur="1" fill="hold">
                                          <p:stCondLst>
                                            <p:cond delay="0"/>
                                          </p:stCondLst>
                                        </p:cTn>
                                        <p:tgtEl>
                                          <p:spTgt spid="43"/>
                                        </p:tgtEl>
                                        <p:attrNameLst>
                                          <p:attrName>style.visibility</p:attrName>
                                        </p:attrNameLst>
                                      </p:cBhvr>
                                      <p:to>
                                        <p:strVal val="visible"/>
                                      </p:to>
                                    </p:set>
                                    <p:anim calcmode="lin" valueType="num">
                                      <p:cBhvr>
                                        <p:cTn id="76" dur="750" fill="hold"/>
                                        <p:tgtEl>
                                          <p:spTgt spid="43"/>
                                        </p:tgtEl>
                                        <p:attrNameLst>
                                          <p:attrName>ppt_w</p:attrName>
                                        </p:attrNameLst>
                                      </p:cBhvr>
                                      <p:tavLst>
                                        <p:tav tm="0">
                                          <p:val>
                                            <p:fltVal val="0"/>
                                          </p:val>
                                        </p:tav>
                                        <p:tav tm="100000">
                                          <p:val>
                                            <p:strVal val="#ppt_w"/>
                                          </p:val>
                                        </p:tav>
                                      </p:tavLst>
                                    </p:anim>
                                    <p:anim calcmode="lin" valueType="num">
                                      <p:cBhvr>
                                        <p:cTn id="77" dur="750" fill="hold"/>
                                        <p:tgtEl>
                                          <p:spTgt spid="43"/>
                                        </p:tgtEl>
                                        <p:attrNameLst>
                                          <p:attrName>ppt_h</p:attrName>
                                        </p:attrNameLst>
                                      </p:cBhvr>
                                      <p:tavLst>
                                        <p:tav tm="0">
                                          <p:val>
                                            <p:fltVal val="0"/>
                                          </p:val>
                                        </p:tav>
                                        <p:tav tm="100000">
                                          <p:val>
                                            <p:strVal val="#ppt_h"/>
                                          </p:val>
                                        </p:tav>
                                      </p:tavLst>
                                    </p:anim>
                                    <p:anim calcmode="lin" valueType="num">
                                      <p:cBhvr>
                                        <p:cTn id="78" dur="750" fill="hold"/>
                                        <p:tgtEl>
                                          <p:spTgt spid="43"/>
                                        </p:tgtEl>
                                        <p:attrNameLst>
                                          <p:attrName>style.rotation</p:attrName>
                                        </p:attrNameLst>
                                      </p:cBhvr>
                                      <p:tavLst>
                                        <p:tav tm="0">
                                          <p:val>
                                            <p:fltVal val="360"/>
                                          </p:val>
                                        </p:tav>
                                        <p:tav tm="100000">
                                          <p:val>
                                            <p:fltVal val="0"/>
                                          </p:val>
                                        </p:tav>
                                      </p:tavLst>
                                    </p:anim>
                                    <p:animEffect transition="in" filter="fade">
                                      <p:cBhvr>
                                        <p:cTn id="79" dur="750"/>
                                        <p:tgtEl>
                                          <p:spTgt spid="43"/>
                                        </p:tgtEl>
                                      </p:cBhvr>
                                    </p:animEffect>
                                  </p:childTnLst>
                                </p:cTn>
                              </p:par>
                              <p:par>
                                <p:cTn id="80" presetID="49" presetClass="entr" presetSubtype="0" decel="100000" fill="hold" grpId="0" nodeType="withEffect">
                                  <p:stCondLst>
                                    <p:cond delay="3250"/>
                                  </p:stCondLst>
                                  <p:childTnLst>
                                    <p:set>
                                      <p:cBhvr>
                                        <p:cTn id="81" dur="1" fill="hold">
                                          <p:stCondLst>
                                            <p:cond delay="0"/>
                                          </p:stCondLst>
                                        </p:cTn>
                                        <p:tgtEl>
                                          <p:spTgt spid="42"/>
                                        </p:tgtEl>
                                        <p:attrNameLst>
                                          <p:attrName>style.visibility</p:attrName>
                                        </p:attrNameLst>
                                      </p:cBhvr>
                                      <p:to>
                                        <p:strVal val="visible"/>
                                      </p:to>
                                    </p:set>
                                    <p:anim calcmode="lin" valueType="num">
                                      <p:cBhvr>
                                        <p:cTn id="82" dur="750" fill="hold"/>
                                        <p:tgtEl>
                                          <p:spTgt spid="42"/>
                                        </p:tgtEl>
                                        <p:attrNameLst>
                                          <p:attrName>ppt_w</p:attrName>
                                        </p:attrNameLst>
                                      </p:cBhvr>
                                      <p:tavLst>
                                        <p:tav tm="0">
                                          <p:val>
                                            <p:fltVal val="0"/>
                                          </p:val>
                                        </p:tav>
                                        <p:tav tm="100000">
                                          <p:val>
                                            <p:strVal val="#ppt_w"/>
                                          </p:val>
                                        </p:tav>
                                      </p:tavLst>
                                    </p:anim>
                                    <p:anim calcmode="lin" valueType="num">
                                      <p:cBhvr>
                                        <p:cTn id="83" dur="750" fill="hold"/>
                                        <p:tgtEl>
                                          <p:spTgt spid="42"/>
                                        </p:tgtEl>
                                        <p:attrNameLst>
                                          <p:attrName>ppt_h</p:attrName>
                                        </p:attrNameLst>
                                      </p:cBhvr>
                                      <p:tavLst>
                                        <p:tav tm="0">
                                          <p:val>
                                            <p:fltVal val="0"/>
                                          </p:val>
                                        </p:tav>
                                        <p:tav tm="100000">
                                          <p:val>
                                            <p:strVal val="#ppt_h"/>
                                          </p:val>
                                        </p:tav>
                                      </p:tavLst>
                                    </p:anim>
                                    <p:anim calcmode="lin" valueType="num">
                                      <p:cBhvr>
                                        <p:cTn id="84" dur="750" fill="hold"/>
                                        <p:tgtEl>
                                          <p:spTgt spid="42"/>
                                        </p:tgtEl>
                                        <p:attrNameLst>
                                          <p:attrName>style.rotation</p:attrName>
                                        </p:attrNameLst>
                                      </p:cBhvr>
                                      <p:tavLst>
                                        <p:tav tm="0">
                                          <p:val>
                                            <p:fltVal val="360"/>
                                          </p:val>
                                        </p:tav>
                                        <p:tav tm="100000">
                                          <p:val>
                                            <p:fltVal val="0"/>
                                          </p:val>
                                        </p:tav>
                                      </p:tavLst>
                                    </p:anim>
                                    <p:animEffect transition="in" filter="fade">
                                      <p:cBhvr>
                                        <p:cTn id="85" dur="750"/>
                                        <p:tgtEl>
                                          <p:spTgt spid="42"/>
                                        </p:tgtEl>
                                      </p:cBhvr>
                                    </p:animEffect>
                                  </p:childTnLst>
                                </p:cTn>
                              </p:par>
                              <p:par>
                                <p:cTn id="86" presetID="10" presetClass="entr" presetSubtype="0" fill="hold" grpId="0" nodeType="withEffect">
                                  <p:stCondLst>
                                    <p:cond delay="325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750"/>
                                        <p:tgtEl>
                                          <p:spTgt spid="23"/>
                                        </p:tgtEl>
                                      </p:cBhvr>
                                    </p:animEffect>
                                  </p:childTnLst>
                                </p:cTn>
                              </p:par>
                              <p:par>
                                <p:cTn id="89" presetID="10" presetClass="entr" presetSubtype="0" fill="hold" grpId="0" nodeType="withEffect">
                                  <p:stCondLst>
                                    <p:cond delay="325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3" grpId="0" animBg="1"/>
      <p:bldP spid="43" grpId="0"/>
      <p:bldP spid="17" grpId="0" animBg="1"/>
      <p:bldP spid="18" grpId="0" animBg="1"/>
      <p:bldP spid="19" grpId="0"/>
      <p:bldP spid="21" grpId="0"/>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B202C7AE-DF41-42DC-A473-DC6018E76748}"/>
              </a:ext>
            </a:extLst>
          </p:cNvPr>
          <p:cNvGrpSpPr/>
          <p:nvPr/>
        </p:nvGrpSpPr>
        <p:grpSpPr>
          <a:xfrm>
            <a:off x="6903802" y="1616930"/>
            <a:ext cx="3694984" cy="1074430"/>
            <a:chOff x="6903802" y="1616930"/>
            <a:chExt cx="3694984" cy="1074430"/>
          </a:xfrm>
        </p:grpSpPr>
        <p:sp>
          <p:nvSpPr>
            <p:cNvPr id="2" name="矩形: 圆角 1">
              <a:extLst>
                <a:ext uri="{FF2B5EF4-FFF2-40B4-BE49-F238E27FC236}">
                  <a16:creationId xmlns:a16="http://schemas.microsoft.com/office/drawing/2014/main" xmlns="" id="{58A5854A-35BB-43DE-B063-3932BD2B4954}"/>
                </a:ext>
              </a:extLst>
            </p:cNvPr>
            <p:cNvSpPr/>
            <p:nvPr/>
          </p:nvSpPr>
          <p:spPr>
            <a:xfrm>
              <a:off x="6903802" y="1616930"/>
              <a:ext cx="3694984" cy="1074430"/>
            </a:xfrm>
            <a:prstGeom prst="roundRect">
              <a:avLst>
                <a:gd name="adj" fmla="val 9575"/>
              </a:avLst>
            </a:prstGeom>
            <a:solidFill>
              <a:srgbClr val="0065EE"/>
            </a:solidFill>
            <a:ln>
              <a:solidFill>
                <a:srgbClr val="0065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4"/>
            <p:cNvSpPr txBox="1"/>
            <p:nvPr/>
          </p:nvSpPr>
          <p:spPr>
            <a:xfrm>
              <a:off x="7133251" y="1762589"/>
              <a:ext cx="3465535" cy="829651"/>
            </a:xfrm>
            <a:prstGeom prst="rect">
              <a:avLst/>
            </a:prstGeom>
            <a:noFill/>
          </p:spPr>
          <p:txBody>
            <a:bodyPr wrap="square" lIns="91440" tIns="45720" rIns="91440" bIns="45720" rtlCol="0">
              <a:spAutoFit/>
            </a:bodyPr>
            <a:lstStyle/>
            <a:p>
              <a:pPr algn="dist">
                <a:lnSpc>
                  <a:spcPct val="135000"/>
                </a:lnSpc>
              </a:pPr>
              <a:r>
                <a:rPr lang="zh-CN" altLang="en-US"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高度近视具有很强的遗传倾向，遗传可表现为家族性和种族性。</a:t>
              </a:r>
              <a:endParaRPr lang="zh-CN" altLang="zh-CN"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6" name="矩形 15"/>
          <p:cNvSpPr/>
          <p:nvPr/>
        </p:nvSpPr>
        <p:spPr>
          <a:xfrm>
            <a:off x="3168783" y="3293801"/>
            <a:ext cx="7792339" cy="724173"/>
          </a:xfrm>
          <a:prstGeom prst="rect">
            <a:avLst/>
          </a:prstGeom>
        </p:spPr>
        <p:txBody>
          <a:bodyPr wrap="square">
            <a:spAutoFit/>
          </a:bodyPr>
          <a:lstStyle/>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双亲均是高度近视眼，其子女</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100%</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为近视。双亲有一方为高度近视，其子女有</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50%</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为近视。双亲均为近视基因携带者，其子女有</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25%</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为近视。</a:t>
            </a:r>
          </a:p>
        </p:txBody>
      </p:sp>
      <p:sp>
        <p:nvSpPr>
          <p:cNvPr id="21" name="矩形 20"/>
          <p:cNvSpPr/>
          <p:nvPr/>
        </p:nvSpPr>
        <p:spPr>
          <a:xfrm>
            <a:off x="3238130" y="4583336"/>
            <a:ext cx="7792339" cy="1056571"/>
          </a:xfrm>
          <a:prstGeom prst="rect">
            <a:avLst/>
          </a:prstGeom>
        </p:spPr>
        <p:txBody>
          <a:bodyPr wrap="square">
            <a:spAutoFit/>
          </a:bodyPr>
          <a:lstStyle/>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黄色人种近视眼发病率高，可达</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50%</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，白种人次之，黑人无论居住在哪里发生率均很低，即使在移民中调查也是如此。爱斯基</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摩人、冰岛人近视发病率也很低。</a:t>
            </a:r>
          </a:p>
        </p:txBody>
      </p:sp>
      <p:sp>
        <p:nvSpPr>
          <p:cNvPr id="22" name="矩形 21"/>
          <p:cNvSpPr/>
          <p:nvPr/>
        </p:nvSpPr>
        <p:spPr>
          <a:xfrm>
            <a:off x="1411494" y="3202147"/>
            <a:ext cx="1391277" cy="1049140"/>
          </a:xfrm>
          <a:prstGeom prst="rect">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5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家族性</a:t>
            </a:r>
          </a:p>
        </p:txBody>
      </p:sp>
      <p:sp>
        <p:nvSpPr>
          <p:cNvPr id="23" name="矩形 22"/>
          <p:cNvSpPr/>
          <p:nvPr/>
        </p:nvSpPr>
        <p:spPr>
          <a:xfrm>
            <a:off x="1411494" y="4601778"/>
            <a:ext cx="1391277" cy="1049140"/>
          </a:xfrm>
          <a:prstGeom prst="rect">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5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种族性</a:t>
            </a:r>
          </a:p>
        </p:txBody>
      </p:sp>
      <p:sp>
        <p:nvSpPr>
          <p:cNvPr id="17" name="TextBox 5"/>
          <p:cNvSpPr txBox="1"/>
          <p:nvPr/>
        </p:nvSpPr>
        <p:spPr>
          <a:xfrm>
            <a:off x="926266" y="2004839"/>
            <a:ext cx="2361731" cy="502766"/>
          </a:xfrm>
          <a:prstGeom prst="rect">
            <a:avLst/>
          </a:prstGeom>
          <a:noFill/>
        </p:spPr>
        <p:txBody>
          <a:bodyPr wrap="square" lIns="91440" tIns="45720" rIns="91440" bIns="45720" rtlCol="0">
            <a:spAutoFit/>
          </a:bodyPr>
          <a:lstStyle/>
          <a:p>
            <a:pPr algn="ctr"/>
            <a:r>
              <a:rPr lang="zh-CN" altLang="en-US" sz="2600" spc="40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遗传因素</a:t>
            </a:r>
          </a:p>
        </p:txBody>
      </p:sp>
      <p:grpSp>
        <p:nvGrpSpPr>
          <p:cNvPr id="9" name="组合 8">
            <a:extLst>
              <a:ext uri="{FF2B5EF4-FFF2-40B4-BE49-F238E27FC236}">
                <a16:creationId xmlns:a16="http://schemas.microsoft.com/office/drawing/2014/main" xmlns="" id="{B72A3333-104F-44F2-9858-54B0CFB90007}"/>
              </a:ext>
            </a:extLst>
          </p:cNvPr>
          <p:cNvGrpSpPr/>
          <p:nvPr/>
        </p:nvGrpSpPr>
        <p:grpSpPr>
          <a:xfrm>
            <a:off x="767408" y="620688"/>
            <a:ext cx="3528391" cy="502766"/>
            <a:chOff x="769807" y="746076"/>
            <a:chExt cx="3528391" cy="502766"/>
          </a:xfrm>
        </p:grpSpPr>
        <p:sp>
          <p:nvSpPr>
            <p:cNvPr id="10" name="文本框 23">
              <a:extLst>
                <a:ext uri="{FF2B5EF4-FFF2-40B4-BE49-F238E27FC236}">
                  <a16:creationId xmlns:a16="http://schemas.microsoft.com/office/drawing/2014/main" xmlns="" id="{729E50DD-B467-4E5C-BC53-209739EEC1D8}"/>
                </a:ext>
              </a:extLst>
            </p:cNvPr>
            <p:cNvSpPr txBox="1"/>
            <p:nvPr/>
          </p:nvSpPr>
          <p:spPr>
            <a:xfrm>
              <a:off x="1391073" y="766626"/>
              <a:ext cx="2907125"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近视的成因及危害</a:t>
              </a:r>
            </a:p>
          </p:txBody>
        </p:sp>
        <p:sp>
          <p:nvSpPr>
            <p:cNvPr id="13" name="文本框 23">
              <a:extLst>
                <a:ext uri="{FF2B5EF4-FFF2-40B4-BE49-F238E27FC236}">
                  <a16:creationId xmlns:a16="http://schemas.microsoft.com/office/drawing/2014/main" xmlns="" id="{3916292D-137C-4923-80F5-74469218DDDE}"/>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4" name="组合 3">
            <a:extLst>
              <a:ext uri="{FF2B5EF4-FFF2-40B4-BE49-F238E27FC236}">
                <a16:creationId xmlns:a16="http://schemas.microsoft.com/office/drawing/2014/main" xmlns="" id="{998FA8FD-6695-40D1-9750-C9CDB9C9D213}"/>
              </a:ext>
            </a:extLst>
          </p:cNvPr>
          <p:cNvGrpSpPr/>
          <p:nvPr/>
        </p:nvGrpSpPr>
        <p:grpSpPr>
          <a:xfrm>
            <a:off x="5583942" y="1448859"/>
            <a:ext cx="1304155" cy="1300125"/>
            <a:chOff x="4812146" y="1441476"/>
            <a:chExt cx="1304155" cy="1300125"/>
          </a:xfrm>
        </p:grpSpPr>
        <p:sp>
          <p:nvSpPr>
            <p:cNvPr id="3" name="矩形: 圆角 2">
              <a:extLst>
                <a:ext uri="{FF2B5EF4-FFF2-40B4-BE49-F238E27FC236}">
                  <a16:creationId xmlns:a16="http://schemas.microsoft.com/office/drawing/2014/main" xmlns="" id="{42D709EF-CEF5-44DE-AE9E-D39E8CCFB2C5}"/>
                </a:ext>
              </a:extLst>
            </p:cNvPr>
            <p:cNvSpPr/>
            <p:nvPr/>
          </p:nvSpPr>
          <p:spPr>
            <a:xfrm>
              <a:off x="4812146" y="1609547"/>
              <a:ext cx="1080120" cy="1074430"/>
            </a:xfrm>
            <a:prstGeom prst="roundRect">
              <a:avLst/>
            </a:prstGeom>
            <a:solidFill>
              <a:srgbClr val="0065EE"/>
            </a:solidFill>
            <a:ln>
              <a:solidFill>
                <a:srgbClr val="0065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a16="http://schemas.microsoft.com/office/drawing/2014/main" xmlns="" id="{9C3ED37A-3948-4119-9DC8-E02049B7FB5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4520"/>
            <a:stretch/>
          </p:blipFill>
          <p:spPr>
            <a:xfrm>
              <a:off x="4944701" y="1441476"/>
              <a:ext cx="1171600" cy="1300125"/>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p:tgtEl>
                                          <p:spTgt spid="22"/>
                                        </p:tgtEl>
                                        <p:attrNameLst>
                                          <p:attrName>ppt_y</p:attrName>
                                        </p:attrNameLst>
                                      </p:cBhvr>
                                      <p:tavLst>
                                        <p:tav tm="0">
                                          <p:val>
                                            <p:strVal val="#ppt_y+#ppt_h*1.125000"/>
                                          </p:val>
                                        </p:tav>
                                        <p:tav tm="100000">
                                          <p:val>
                                            <p:strVal val="#ppt_y"/>
                                          </p:val>
                                        </p:tav>
                                      </p:tavLst>
                                    </p:anim>
                                    <p:animEffect transition="in" filter="wipe(up)">
                                      <p:cBhvr>
                                        <p:cTn id="21" dur="500"/>
                                        <p:tgtEl>
                                          <p:spTgt spid="22"/>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randombar(horizontal)">
                                      <p:cBhvr>
                                        <p:cTn id="25" dur="500"/>
                                        <p:tgtEl>
                                          <p:spTgt spid="16"/>
                                        </p:tgtEl>
                                      </p:cBhvr>
                                    </p:animEffect>
                                  </p:childTnLst>
                                </p:cTn>
                              </p:par>
                            </p:childTnLst>
                          </p:cTn>
                        </p:par>
                        <p:par>
                          <p:cTn id="26" fill="hold">
                            <p:stCondLst>
                              <p:cond delay="2500"/>
                            </p:stCondLst>
                            <p:childTnLst>
                              <p:par>
                                <p:cTn id="27" presetID="12" presetClass="entr" presetSubtype="4"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p:tgtEl>
                                          <p:spTgt spid="23"/>
                                        </p:tgtEl>
                                        <p:attrNameLst>
                                          <p:attrName>ppt_y</p:attrName>
                                        </p:attrNameLst>
                                      </p:cBhvr>
                                      <p:tavLst>
                                        <p:tav tm="0">
                                          <p:val>
                                            <p:strVal val="#ppt_y+#ppt_h*1.125000"/>
                                          </p:val>
                                        </p:tav>
                                        <p:tav tm="100000">
                                          <p:val>
                                            <p:strVal val="#ppt_y"/>
                                          </p:val>
                                        </p:tav>
                                      </p:tavLst>
                                    </p:anim>
                                    <p:animEffect transition="in" filter="wipe(up)">
                                      <p:cBhvr>
                                        <p:cTn id="30" dur="500"/>
                                        <p:tgtEl>
                                          <p:spTgt spid="23"/>
                                        </p:tgtEl>
                                      </p:cBhvr>
                                    </p:animEffect>
                                  </p:childTnLst>
                                </p:cTn>
                              </p:par>
                            </p:childTnLst>
                          </p:cTn>
                        </p:par>
                        <p:par>
                          <p:cTn id="31" fill="hold">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randombar(horizontal)">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2" grpId="0" animBg="1"/>
      <p:bldP spid="23"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p:cNvSpPr txBox="1"/>
          <p:nvPr/>
        </p:nvSpPr>
        <p:spPr>
          <a:xfrm>
            <a:off x="1063841" y="2618889"/>
            <a:ext cx="4312079" cy="2878865"/>
          </a:xfrm>
          <a:prstGeom prst="rect">
            <a:avLst/>
          </a:prstGeom>
          <a:noFill/>
        </p:spPr>
        <p:txBody>
          <a:bodyPr wrap="square" lIns="91440" tIns="45720" rIns="91440" bIns="45720" rtlCol="0">
            <a:spAutoFit/>
          </a:bodyPr>
          <a:lstStyle/>
          <a:p>
            <a:pPr>
              <a:lnSpc>
                <a:spcPct val="200000"/>
              </a:lnSpc>
            </a:pPr>
            <a:r>
              <a:rPr lang="zh-CN" altLang="en-US"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pc="150" dirty="0">
                <a:latin typeface="微软雅黑" panose="020B0503020204020204" pitchFamily="34" charset="-122"/>
                <a:ea typeface="微软雅黑" panose="020B0503020204020204" pitchFamily="34" charset="-122"/>
                <a:cs typeface="+mn-ea"/>
                <a:sym typeface="微软雅黑" panose="020B0503020204020204" pitchFamily="34" charset="-122"/>
              </a:rPr>
              <a:t>缺乏体育锻炼，吃饭挑食，营养不全缺乏某些营养素或某些微量元素如锌、铜、铬等，以及患过某些传染病或慢性疾病等，对近视的发生、发展都有一定的影响。</a:t>
            </a:r>
          </a:p>
        </p:txBody>
      </p:sp>
      <p:grpSp>
        <p:nvGrpSpPr>
          <p:cNvPr id="7" name="组合 6">
            <a:extLst>
              <a:ext uri="{FF2B5EF4-FFF2-40B4-BE49-F238E27FC236}">
                <a16:creationId xmlns:a16="http://schemas.microsoft.com/office/drawing/2014/main" xmlns="" id="{F578E121-D1A8-4D56-97FF-00EF2C99A0E5}"/>
              </a:ext>
            </a:extLst>
          </p:cNvPr>
          <p:cNvGrpSpPr/>
          <p:nvPr/>
        </p:nvGrpSpPr>
        <p:grpSpPr>
          <a:xfrm>
            <a:off x="767408" y="620688"/>
            <a:ext cx="3528391" cy="502766"/>
            <a:chOff x="769807" y="746076"/>
            <a:chExt cx="3528391" cy="502766"/>
          </a:xfrm>
        </p:grpSpPr>
        <p:sp>
          <p:nvSpPr>
            <p:cNvPr id="8" name="文本框 23">
              <a:extLst>
                <a:ext uri="{FF2B5EF4-FFF2-40B4-BE49-F238E27FC236}">
                  <a16:creationId xmlns:a16="http://schemas.microsoft.com/office/drawing/2014/main" xmlns="" id="{2786F820-449A-4FDF-A361-EFE998EED0D1}"/>
                </a:ext>
              </a:extLst>
            </p:cNvPr>
            <p:cNvSpPr txBox="1"/>
            <p:nvPr/>
          </p:nvSpPr>
          <p:spPr>
            <a:xfrm>
              <a:off x="1391073" y="766626"/>
              <a:ext cx="2907125"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近视的成因及危害</a:t>
              </a:r>
            </a:p>
          </p:txBody>
        </p:sp>
        <p:sp>
          <p:nvSpPr>
            <p:cNvPr id="9" name="文本框 23">
              <a:extLst>
                <a:ext uri="{FF2B5EF4-FFF2-40B4-BE49-F238E27FC236}">
                  <a16:creationId xmlns:a16="http://schemas.microsoft.com/office/drawing/2014/main" xmlns="" id="{751F1CBC-66C3-4BCC-8617-0B536D24E476}"/>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0" name="TextBox 5">
            <a:extLst>
              <a:ext uri="{FF2B5EF4-FFF2-40B4-BE49-F238E27FC236}">
                <a16:creationId xmlns:a16="http://schemas.microsoft.com/office/drawing/2014/main" xmlns="" id="{C22FDC69-B7AF-402B-A6BA-F16F6B126581}"/>
              </a:ext>
            </a:extLst>
          </p:cNvPr>
          <p:cNvSpPr txBox="1"/>
          <p:nvPr/>
        </p:nvSpPr>
        <p:spPr>
          <a:xfrm>
            <a:off x="926266" y="2004839"/>
            <a:ext cx="2361731" cy="502766"/>
          </a:xfrm>
          <a:prstGeom prst="rect">
            <a:avLst/>
          </a:prstGeom>
          <a:noFill/>
        </p:spPr>
        <p:txBody>
          <a:bodyPr wrap="square" lIns="91440" tIns="45720" rIns="91440" bIns="45720" rtlCol="0">
            <a:spAutoFit/>
          </a:bodyPr>
          <a:lstStyle/>
          <a:p>
            <a:pPr algn="ctr"/>
            <a:r>
              <a:rPr lang="zh-CN" altLang="en-US" sz="2600" spc="40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体制因素</a:t>
            </a:r>
          </a:p>
        </p:txBody>
      </p:sp>
      <p:pic>
        <p:nvPicPr>
          <p:cNvPr id="3" name="图片 2">
            <a:extLst>
              <a:ext uri="{FF2B5EF4-FFF2-40B4-BE49-F238E27FC236}">
                <a16:creationId xmlns:a16="http://schemas.microsoft.com/office/drawing/2014/main" xmlns="" id="{1D681067-1F33-4B26-92F7-B637AD6974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6040" y="1983781"/>
            <a:ext cx="4149080" cy="41490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1000"/>
                                        <p:tgtEl>
                                          <p:spTgt spid="5"/>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933043" y="2679850"/>
            <a:ext cx="7208026" cy="390492"/>
          </a:xfrm>
          <a:prstGeom prst="rect">
            <a:avLst/>
          </a:prstGeom>
          <a:noFill/>
        </p:spPr>
        <p:txBody>
          <a:bodyPr wrap="square" lIns="91440" tIns="45720" rIns="91440" bIns="45720" rtlCol="0">
            <a:spAutoFit/>
          </a:bodyPr>
          <a:lstStyle/>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）眼睛工作时间过长，如长时间近距离看书、看电视、玩电脑等。</a:t>
            </a:r>
          </a:p>
        </p:txBody>
      </p:sp>
      <p:sp>
        <p:nvSpPr>
          <p:cNvPr id="26" name="矩形 25"/>
          <p:cNvSpPr/>
          <p:nvPr/>
        </p:nvSpPr>
        <p:spPr>
          <a:xfrm>
            <a:off x="933043" y="3500363"/>
            <a:ext cx="7072795" cy="722890"/>
          </a:xfrm>
          <a:prstGeom prst="rect">
            <a:avLst/>
          </a:prstGeom>
        </p:spPr>
        <p:txBody>
          <a:bodyPr wrap="square">
            <a:spAutoFit/>
          </a:bodyPr>
          <a:lstStyle/>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2</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）用眼习惯不良，如读写姿势不端正，眼书距离过近，在暗光下或 </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经常躺着、乘车、走路时看书等等</a:t>
            </a:r>
          </a:p>
        </p:txBody>
      </p:sp>
      <p:sp>
        <p:nvSpPr>
          <p:cNvPr id="27" name="矩形 26"/>
          <p:cNvSpPr/>
          <p:nvPr/>
        </p:nvSpPr>
        <p:spPr>
          <a:xfrm>
            <a:off x="933042" y="4550069"/>
            <a:ext cx="7072795" cy="722890"/>
          </a:xfrm>
          <a:prstGeom prst="rect">
            <a:avLst/>
          </a:prstGeom>
        </p:spPr>
        <p:txBody>
          <a:bodyPr wrap="square">
            <a:spAutoFit/>
          </a:bodyPr>
          <a:lstStyle/>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3</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）用眼环境不良，如学校或家庭的采光照明条件差，课桌椅高矮不</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适合学生身材等。</a:t>
            </a:r>
          </a:p>
        </p:txBody>
      </p:sp>
      <p:grpSp>
        <p:nvGrpSpPr>
          <p:cNvPr id="9" name="组合 8">
            <a:extLst>
              <a:ext uri="{FF2B5EF4-FFF2-40B4-BE49-F238E27FC236}">
                <a16:creationId xmlns:a16="http://schemas.microsoft.com/office/drawing/2014/main" xmlns="" id="{5B7B3C93-55BB-40B2-815E-16EC7161AD9F}"/>
              </a:ext>
            </a:extLst>
          </p:cNvPr>
          <p:cNvGrpSpPr/>
          <p:nvPr/>
        </p:nvGrpSpPr>
        <p:grpSpPr>
          <a:xfrm>
            <a:off x="767408" y="620688"/>
            <a:ext cx="3528391" cy="502766"/>
            <a:chOff x="769807" y="746076"/>
            <a:chExt cx="3528391" cy="502766"/>
          </a:xfrm>
        </p:grpSpPr>
        <p:sp>
          <p:nvSpPr>
            <p:cNvPr id="10" name="文本框 23">
              <a:extLst>
                <a:ext uri="{FF2B5EF4-FFF2-40B4-BE49-F238E27FC236}">
                  <a16:creationId xmlns:a16="http://schemas.microsoft.com/office/drawing/2014/main" xmlns="" id="{F913518B-E6BE-42ED-94EF-28F98DE13751}"/>
                </a:ext>
              </a:extLst>
            </p:cNvPr>
            <p:cNvSpPr txBox="1"/>
            <p:nvPr/>
          </p:nvSpPr>
          <p:spPr>
            <a:xfrm>
              <a:off x="1391073" y="766626"/>
              <a:ext cx="2907125"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垃圾处理的现状</a:t>
              </a:r>
            </a:p>
          </p:txBody>
        </p:sp>
        <p:sp>
          <p:nvSpPr>
            <p:cNvPr id="12" name="文本框 23">
              <a:extLst>
                <a:ext uri="{FF2B5EF4-FFF2-40B4-BE49-F238E27FC236}">
                  <a16:creationId xmlns:a16="http://schemas.microsoft.com/office/drawing/2014/main" xmlns="" id="{40589A21-3244-4ECE-9485-10DCC18570DA}"/>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3" name="TextBox 5">
            <a:extLst>
              <a:ext uri="{FF2B5EF4-FFF2-40B4-BE49-F238E27FC236}">
                <a16:creationId xmlns:a16="http://schemas.microsoft.com/office/drawing/2014/main" xmlns="" id="{79DACC5C-6C4F-48A1-869B-B6C9FD7016F4}"/>
              </a:ext>
            </a:extLst>
          </p:cNvPr>
          <p:cNvSpPr txBox="1"/>
          <p:nvPr/>
        </p:nvSpPr>
        <p:spPr>
          <a:xfrm>
            <a:off x="767408" y="1844824"/>
            <a:ext cx="2361731" cy="502766"/>
          </a:xfrm>
          <a:prstGeom prst="rect">
            <a:avLst/>
          </a:prstGeom>
          <a:noFill/>
        </p:spPr>
        <p:txBody>
          <a:bodyPr wrap="square" lIns="91440" tIns="45720" rIns="91440" bIns="45720" rtlCol="0">
            <a:spAutoFit/>
          </a:bodyPr>
          <a:lstStyle/>
          <a:p>
            <a:pPr algn="ctr"/>
            <a:r>
              <a:rPr lang="zh-CN" altLang="en-US" sz="2600" spc="40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环境因素</a:t>
            </a:r>
          </a:p>
        </p:txBody>
      </p:sp>
      <p:pic>
        <p:nvPicPr>
          <p:cNvPr id="5" name="图片 4">
            <a:extLst>
              <a:ext uri="{FF2B5EF4-FFF2-40B4-BE49-F238E27FC236}">
                <a16:creationId xmlns:a16="http://schemas.microsoft.com/office/drawing/2014/main" xmlns="" id="{4A7D5BC5-F4E2-4D01-90AC-65E4C265F7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2267" y="1819841"/>
            <a:ext cx="4221088" cy="422108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left)">
                                      <p:cBhvr>
                                        <p:cTn id="15" dur="750"/>
                                        <p:tgtEl>
                                          <p:spTgt spid="26"/>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750"/>
                                        <p:tgtEl>
                                          <p:spTgt spid="27"/>
                                        </p:tgtEl>
                                      </p:cBhvr>
                                    </p:animEffect>
                                  </p:childTnLst>
                                </p:cTn>
                              </p:par>
                            </p:childTnLst>
                          </p:cTn>
                        </p:par>
                        <p:par>
                          <p:cTn id="20" fill="hold">
                            <p:stCondLst>
                              <p:cond delay="30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6" grpId="0"/>
      <p:bldP spid="27"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329285" y="1916832"/>
            <a:ext cx="6984775" cy="3957622"/>
          </a:xfrm>
          <a:prstGeom prst="rect">
            <a:avLst/>
          </a:prstGeom>
          <a:noFill/>
        </p:spPr>
        <p:txBody>
          <a:bodyPr wrap="square" lIns="91440" tIns="45720" rIns="91440" bIns="45720" rtlCol="0">
            <a:spAutoFit/>
          </a:bodyPr>
          <a:lstStyle/>
          <a:p>
            <a:pPr>
              <a:lnSpc>
                <a:spcPct val="200000"/>
              </a:lnSpc>
            </a:pP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综上所述，近视眼的发生是受遗传、环境、体质等因素综合作用的结果。在环境相同条件下，遗传决定了个体发病的易感性，环境因素可以诱发并促成近视的发生发展。</a:t>
            </a:r>
          </a:p>
          <a:p>
            <a:pPr>
              <a:lnSpc>
                <a:spcPct val="200000"/>
              </a:lnSpc>
            </a:pP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       近年来，随着学生学习负担的加重，近视负荷明显增加，各地学生近视眼患病率有大幅度增加的趋势，说明环境因素对学生近视的发生影响很大，并在起着主要作用。从预防角度出发，应当把改造环境因素，减轻学生学习负担放在预防措施的首要位置去抓，才能取得较好的效果。</a:t>
            </a:r>
          </a:p>
        </p:txBody>
      </p:sp>
      <p:grpSp>
        <p:nvGrpSpPr>
          <p:cNvPr id="4" name="组合 3">
            <a:extLst>
              <a:ext uri="{FF2B5EF4-FFF2-40B4-BE49-F238E27FC236}">
                <a16:creationId xmlns:a16="http://schemas.microsoft.com/office/drawing/2014/main" xmlns="" id="{46818D24-5401-4779-89E4-DFE6D61C4A73}"/>
              </a:ext>
            </a:extLst>
          </p:cNvPr>
          <p:cNvGrpSpPr/>
          <p:nvPr/>
        </p:nvGrpSpPr>
        <p:grpSpPr>
          <a:xfrm>
            <a:off x="767408" y="620688"/>
            <a:ext cx="3528391" cy="502766"/>
            <a:chOff x="769807" y="746076"/>
            <a:chExt cx="3528391" cy="502766"/>
          </a:xfrm>
        </p:grpSpPr>
        <p:sp>
          <p:nvSpPr>
            <p:cNvPr id="5" name="文本框 23">
              <a:extLst>
                <a:ext uri="{FF2B5EF4-FFF2-40B4-BE49-F238E27FC236}">
                  <a16:creationId xmlns:a16="http://schemas.microsoft.com/office/drawing/2014/main" xmlns="" id="{198F2D2E-D105-4B64-A31A-68C86D2F3249}"/>
                </a:ext>
              </a:extLst>
            </p:cNvPr>
            <p:cNvSpPr txBox="1"/>
            <p:nvPr/>
          </p:nvSpPr>
          <p:spPr>
            <a:xfrm>
              <a:off x="1391073" y="766626"/>
              <a:ext cx="2907125"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近视的成因及危害</a:t>
              </a:r>
            </a:p>
          </p:txBody>
        </p:sp>
        <p:sp>
          <p:nvSpPr>
            <p:cNvPr id="7" name="文本框 23">
              <a:extLst>
                <a:ext uri="{FF2B5EF4-FFF2-40B4-BE49-F238E27FC236}">
                  <a16:creationId xmlns:a16="http://schemas.microsoft.com/office/drawing/2014/main" xmlns="" id="{BFA57DFE-34E4-4970-A923-65C8B459E457}"/>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3" name="图片 2">
            <a:extLst>
              <a:ext uri="{FF2B5EF4-FFF2-40B4-BE49-F238E27FC236}">
                <a16:creationId xmlns:a16="http://schemas.microsoft.com/office/drawing/2014/main" xmlns="" id="{A59A72B9-9958-43EB-9453-E95AAFF1C12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532" t="3800" r="28126" b="3800"/>
          <a:stretch/>
        </p:blipFill>
        <p:spPr>
          <a:xfrm>
            <a:off x="877940" y="1619432"/>
            <a:ext cx="2605190" cy="462817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750"/>
                                        <p:tgtEl>
                                          <p:spTgt spid="3"/>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23"/>
          <p:cNvSpPr txBox="1"/>
          <p:nvPr/>
        </p:nvSpPr>
        <p:spPr>
          <a:xfrm>
            <a:off x="1388674" y="1516554"/>
            <a:ext cx="2550698" cy="502766"/>
          </a:xfrm>
          <a:prstGeom prst="rect">
            <a:avLst/>
          </a:prstGeom>
          <a:noFill/>
        </p:spPr>
        <p:txBody>
          <a:bodyPr wrap="none" rtlCol="0">
            <a:spAutoFit/>
          </a:bodyPr>
          <a:lstStyle/>
          <a:p>
            <a:pPr algn="dist"/>
            <a:r>
              <a:rPr lang="zh-CN" altLang="en-US" sz="2600" spc="40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近视眼的危害</a:t>
            </a:r>
          </a:p>
        </p:txBody>
      </p:sp>
      <p:sp>
        <p:nvSpPr>
          <p:cNvPr id="16" name="矩形 15"/>
          <p:cNvSpPr/>
          <p:nvPr/>
        </p:nvSpPr>
        <p:spPr>
          <a:xfrm>
            <a:off x="1375267" y="2204864"/>
            <a:ext cx="7759199" cy="3719095"/>
          </a:xfrm>
          <a:prstGeom prst="rect">
            <a:avLst/>
          </a:prstGeom>
        </p:spPr>
        <p:txBody>
          <a:bodyPr wrap="square" lIns="91440" tIns="45720" rIns="91440" bIns="45720">
            <a:spAutoFit/>
          </a:bodyPr>
          <a:lstStyle/>
          <a:p>
            <a:pPr marL="285750" indent="-285750">
              <a:lnSpc>
                <a:spcPts val="3600"/>
              </a:lnSpc>
              <a:buClr>
                <a:srgbClr val="0065EE"/>
              </a:buClr>
              <a:buFont typeface="Arial" panose="020B0604020202020204" pitchFamily="34" charset="0"/>
              <a:buChar char="•"/>
            </a:pP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视力低下，眼睛经常干涩和疲劳，影响学习、生活和以后的工作质量。</a:t>
            </a:r>
          </a:p>
          <a:p>
            <a:pPr marL="285750" indent="-285750">
              <a:lnSpc>
                <a:spcPts val="3600"/>
              </a:lnSpc>
              <a:buClr>
                <a:srgbClr val="0065EE"/>
              </a:buClr>
              <a:buFont typeface="Arial" panose="020B0604020202020204" pitchFamily="34" charset="0"/>
              <a:buChar char="•"/>
            </a:pP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中高度近视，会导致眼球突出，眼脸松弛，影响容貌。</a:t>
            </a:r>
          </a:p>
          <a:p>
            <a:pPr marL="285750" indent="-285750">
              <a:lnSpc>
                <a:spcPts val="3600"/>
              </a:lnSpc>
              <a:buClr>
                <a:srgbClr val="0065EE"/>
              </a:buClr>
              <a:buFont typeface="Arial" panose="020B0604020202020204" pitchFamily="34" charset="0"/>
              <a:buChar char="•"/>
            </a:pP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升学、参军和找工作受限。</a:t>
            </a:r>
          </a:p>
          <a:p>
            <a:pPr marL="285750" indent="-285750">
              <a:lnSpc>
                <a:spcPts val="3600"/>
              </a:lnSpc>
              <a:buClr>
                <a:srgbClr val="0065EE"/>
              </a:buClr>
              <a:buFont typeface="Arial" panose="020B0604020202020204" pitchFamily="34" charset="0"/>
              <a:buChar char="•"/>
            </a:pP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多种体育活动不能参加，影响身体的正常发育。</a:t>
            </a:r>
          </a:p>
          <a:p>
            <a:pPr marL="285750" indent="-285750">
              <a:lnSpc>
                <a:spcPts val="3600"/>
              </a:lnSpc>
              <a:buClr>
                <a:srgbClr val="0065EE"/>
              </a:buClr>
              <a:buFont typeface="Arial" panose="020B0604020202020204" pitchFamily="34" charset="0"/>
              <a:buChar char="•"/>
            </a:pP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给日常生活带来极大不便，如交际、旅游、冬天夏天镜片容易反霜打滑等。</a:t>
            </a:r>
          </a:p>
          <a:p>
            <a:pPr marL="285750" indent="-285750">
              <a:lnSpc>
                <a:spcPts val="3600"/>
              </a:lnSpc>
              <a:buClr>
                <a:srgbClr val="0065EE"/>
              </a:buClr>
              <a:buFont typeface="Arial" panose="020B0604020202020204" pitchFamily="34" charset="0"/>
              <a:buChar char="•"/>
            </a:pP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老年后因为眼花而必须佩戴两副眼镜。</a:t>
            </a:r>
          </a:p>
          <a:p>
            <a:pPr marL="285750" indent="-285750">
              <a:lnSpc>
                <a:spcPts val="3600"/>
              </a:lnSpc>
              <a:buClr>
                <a:srgbClr val="0065EE"/>
              </a:buClr>
              <a:buFont typeface="Arial" panose="020B0604020202020204" pitchFamily="34" charset="0"/>
              <a:buChar char="•"/>
            </a:pP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近视患者其白内障、青光眼的发病率明显高于正常人。</a:t>
            </a:r>
          </a:p>
          <a:p>
            <a:pPr marL="285750" indent="-285750">
              <a:lnSpc>
                <a:spcPts val="3600"/>
              </a:lnSpc>
              <a:buClr>
                <a:srgbClr val="0065EE"/>
              </a:buClr>
              <a:buFont typeface="Arial" panose="020B0604020202020204" pitchFamily="34" charset="0"/>
              <a:buChar char="•"/>
            </a:pP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高度近视容易引发玻璃体混浊、视网膜出血和脱离而失明。</a:t>
            </a:r>
          </a:p>
        </p:txBody>
      </p:sp>
      <p:grpSp>
        <p:nvGrpSpPr>
          <p:cNvPr id="7" name="组合 6">
            <a:extLst>
              <a:ext uri="{FF2B5EF4-FFF2-40B4-BE49-F238E27FC236}">
                <a16:creationId xmlns:a16="http://schemas.microsoft.com/office/drawing/2014/main" xmlns="" id="{D0EC35B7-ACC3-4819-BCAD-91C0FE38553C}"/>
              </a:ext>
            </a:extLst>
          </p:cNvPr>
          <p:cNvGrpSpPr/>
          <p:nvPr/>
        </p:nvGrpSpPr>
        <p:grpSpPr>
          <a:xfrm>
            <a:off x="767408" y="620688"/>
            <a:ext cx="3528391" cy="502766"/>
            <a:chOff x="769807" y="746076"/>
            <a:chExt cx="3528391" cy="502766"/>
          </a:xfrm>
        </p:grpSpPr>
        <p:sp>
          <p:nvSpPr>
            <p:cNvPr id="8" name="文本框 23">
              <a:extLst>
                <a:ext uri="{FF2B5EF4-FFF2-40B4-BE49-F238E27FC236}">
                  <a16:creationId xmlns:a16="http://schemas.microsoft.com/office/drawing/2014/main" xmlns="" id="{C7AF9D2E-659E-454D-9B89-84CCE14AAEC2}"/>
                </a:ext>
              </a:extLst>
            </p:cNvPr>
            <p:cNvSpPr txBox="1"/>
            <p:nvPr/>
          </p:nvSpPr>
          <p:spPr>
            <a:xfrm>
              <a:off x="1391073" y="766626"/>
              <a:ext cx="2907125"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近视的成因及危害</a:t>
              </a:r>
            </a:p>
          </p:txBody>
        </p:sp>
        <p:sp>
          <p:nvSpPr>
            <p:cNvPr id="9" name="文本框 23">
              <a:extLst>
                <a:ext uri="{FF2B5EF4-FFF2-40B4-BE49-F238E27FC236}">
                  <a16:creationId xmlns:a16="http://schemas.microsoft.com/office/drawing/2014/main" xmlns="" id="{6311068E-1842-4357-9F78-4B92D2D1F4DA}"/>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3" name="图片 2">
            <a:extLst>
              <a:ext uri="{FF2B5EF4-FFF2-40B4-BE49-F238E27FC236}">
                <a16:creationId xmlns:a16="http://schemas.microsoft.com/office/drawing/2014/main" xmlns="" id="{D5096E1E-2119-454D-9F74-763A0B87166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553" t="3801" r="23750" b="5900"/>
          <a:stretch/>
        </p:blipFill>
        <p:spPr>
          <a:xfrm flipH="1">
            <a:off x="8832304" y="2204864"/>
            <a:ext cx="2376325" cy="371909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1000"/>
                                        <p:tgtEl>
                                          <p:spTgt spid="16"/>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42"/>
          <p:cNvSpPr txBox="1"/>
          <p:nvPr/>
        </p:nvSpPr>
        <p:spPr>
          <a:xfrm>
            <a:off x="3072332" y="1822129"/>
            <a:ext cx="6323852" cy="1088247"/>
          </a:xfrm>
          <a:prstGeom prst="rect">
            <a:avLst/>
          </a:prstGeom>
          <a:noFill/>
        </p:spPr>
        <p:txBody>
          <a:bodyPr wrap="square" rtlCol="0">
            <a:spAutoFit/>
          </a:bodyPr>
          <a:lstStyle/>
          <a:p>
            <a:pPr algn="ctr">
              <a:lnSpc>
                <a:spcPct val="114000"/>
              </a:lnSpc>
            </a:pPr>
            <a:r>
              <a:rPr lang="zh-CN" altLang="en-US" sz="65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第三章</a:t>
            </a:r>
            <a:endParaRPr lang="en-US" altLang="zh-CN" sz="65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endParaRPr>
          </a:p>
        </p:txBody>
      </p:sp>
      <p:sp>
        <p:nvSpPr>
          <p:cNvPr id="9" name="文本框 8">
            <a:extLst>
              <a:ext uri="{FF2B5EF4-FFF2-40B4-BE49-F238E27FC236}">
                <a16:creationId xmlns:a16="http://schemas.microsoft.com/office/drawing/2014/main" xmlns="" id="{D02B90D0-8E6D-4D13-BDAB-B92CC72C0EEA}"/>
              </a:ext>
            </a:extLst>
          </p:cNvPr>
          <p:cNvSpPr txBox="1"/>
          <p:nvPr/>
        </p:nvSpPr>
        <p:spPr>
          <a:xfrm>
            <a:off x="2639616" y="3283356"/>
            <a:ext cx="7095678" cy="1088247"/>
          </a:xfrm>
          <a:prstGeom prst="rect">
            <a:avLst/>
          </a:prstGeom>
          <a:noFill/>
        </p:spPr>
        <p:txBody>
          <a:bodyPr wrap="square" rtlCol="0">
            <a:spAutoFit/>
          </a:bodyPr>
          <a:lstStyle/>
          <a:p>
            <a:pPr algn="ctr">
              <a:lnSpc>
                <a:spcPct val="114000"/>
              </a:lnSpc>
            </a:pPr>
            <a:r>
              <a:rPr lang="zh-CN" altLang="en-US" sz="6500" dirty="0">
                <a:ln w="3175">
                  <a:noFill/>
                </a:ln>
                <a:solidFill>
                  <a:sysClr val="windowText" lastClr="000000"/>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近视前的十大征兆</a:t>
            </a:r>
          </a:p>
        </p:txBody>
      </p:sp>
      <p:pic>
        <p:nvPicPr>
          <p:cNvPr id="10" name="图片 9">
            <a:extLst>
              <a:ext uri="{FF2B5EF4-FFF2-40B4-BE49-F238E27FC236}">
                <a16:creationId xmlns:a16="http://schemas.microsoft.com/office/drawing/2014/main" xmlns="" id="{505CC532-DB8E-4E74-ADC9-EAEA8293B59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828" r="55751"/>
          <a:stretch/>
        </p:blipFill>
        <p:spPr>
          <a:xfrm>
            <a:off x="9912424" y="1224073"/>
            <a:ext cx="2045963" cy="6511466"/>
          </a:xfrm>
          <a:prstGeom prst="rect">
            <a:avLst/>
          </a:prstGeom>
          <a:effectLst>
            <a:outerShdw blurRad="50800" dist="38100" dir="8100000" algn="tr" rotWithShape="0">
              <a:prstClr val="black">
                <a:alpha val="40000"/>
              </a:prstClr>
            </a:outerShdw>
          </a:effectLst>
        </p:spPr>
      </p:pic>
      <p:pic>
        <p:nvPicPr>
          <p:cNvPr id="3" name="图片 2">
            <a:extLst>
              <a:ext uri="{FF2B5EF4-FFF2-40B4-BE49-F238E27FC236}">
                <a16:creationId xmlns:a16="http://schemas.microsoft.com/office/drawing/2014/main" xmlns="" id="{751E66C1-1640-4335-8669-0C9815A786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750" t="9051" r="15351"/>
          <a:stretch/>
        </p:blipFill>
        <p:spPr>
          <a:xfrm>
            <a:off x="-384720" y="943067"/>
            <a:ext cx="4176464" cy="6237312"/>
          </a:xfrm>
          <a:prstGeom prst="rect">
            <a:avLst/>
          </a:prstGeom>
        </p:spPr>
      </p:pic>
    </p:spTree>
    <p:extLst>
      <p:ext uri="{BB962C8B-B14F-4D97-AF65-F5344CB8AC3E}">
        <p14:creationId xmlns:p14="http://schemas.microsoft.com/office/powerpoint/2010/main" val="422703795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50" presetClass="entr" presetSubtype="0" decel="100000"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750" fill="hold"/>
                                        <p:tgtEl>
                                          <p:spTgt spid="43"/>
                                        </p:tgtEl>
                                        <p:attrNameLst>
                                          <p:attrName>ppt_w</p:attrName>
                                        </p:attrNameLst>
                                      </p:cBhvr>
                                      <p:tavLst>
                                        <p:tav tm="0">
                                          <p:val>
                                            <p:strVal val="#ppt_w+.3"/>
                                          </p:val>
                                        </p:tav>
                                        <p:tav tm="100000">
                                          <p:val>
                                            <p:strVal val="#ppt_w"/>
                                          </p:val>
                                        </p:tav>
                                      </p:tavLst>
                                    </p:anim>
                                    <p:anim calcmode="lin" valueType="num">
                                      <p:cBhvr>
                                        <p:cTn id="17" dur="750" fill="hold"/>
                                        <p:tgtEl>
                                          <p:spTgt spid="43"/>
                                        </p:tgtEl>
                                        <p:attrNameLst>
                                          <p:attrName>ppt_h</p:attrName>
                                        </p:attrNameLst>
                                      </p:cBhvr>
                                      <p:tavLst>
                                        <p:tav tm="0">
                                          <p:val>
                                            <p:strVal val="#ppt_h"/>
                                          </p:val>
                                        </p:tav>
                                        <p:tav tm="100000">
                                          <p:val>
                                            <p:strVal val="#ppt_h"/>
                                          </p:val>
                                        </p:tav>
                                      </p:tavLst>
                                    </p:anim>
                                    <p:animEffect transition="in" filter="fade">
                                      <p:cBhvr>
                                        <p:cTn id="18" dur="750"/>
                                        <p:tgtEl>
                                          <p:spTgt spid="43"/>
                                        </p:tgtEl>
                                      </p:cBhvr>
                                    </p:animEffect>
                                  </p:childTnLst>
                                </p:cTn>
                              </p:par>
                            </p:childTnLst>
                          </p:cTn>
                        </p:par>
                        <p:par>
                          <p:cTn id="19" fill="hold">
                            <p:stCondLst>
                              <p:cond delay="2000"/>
                            </p:stCondLst>
                            <p:childTnLst>
                              <p:par>
                                <p:cTn id="20" presetID="23" presetClass="entr" presetSubtype="36" fill="hold" grpId="0" nodeType="after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 calcmode="lin" valueType="num">
                                      <p:cBhvr>
                                        <p:cTn id="22" dur="750" fill="hold"/>
                                        <p:tgtEl>
                                          <p:spTgt spid="9"/>
                                        </p:tgtEl>
                                        <p:attrNameLst>
                                          <p:attrName>ppt_w</p:attrName>
                                        </p:attrNameLst>
                                      </p:cBhvr>
                                      <p:tavLst>
                                        <p:tav tm="0">
                                          <p:val>
                                            <p:strVal val="(6*min(max(#ppt_w*#ppt_h,.3),1)-7.4)/-.7*#ppt_w"/>
                                          </p:val>
                                        </p:tav>
                                        <p:tav tm="100000">
                                          <p:val>
                                            <p:strVal val="#ppt_w"/>
                                          </p:val>
                                        </p:tav>
                                      </p:tavLst>
                                    </p:anim>
                                    <p:anim calcmode="lin" valueType="num">
                                      <p:cBhvr>
                                        <p:cTn id="23" dur="750" fill="hold"/>
                                        <p:tgtEl>
                                          <p:spTgt spid="9"/>
                                        </p:tgtEl>
                                        <p:attrNameLst>
                                          <p:attrName>ppt_h</p:attrName>
                                        </p:attrNameLst>
                                      </p:cBhvr>
                                      <p:tavLst>
                                        <p:tav tm="0">
                                          <p:val>
                                            <p:strVal val="(6*min(max(#ppt_w*#ppt_h,.3),1)-7.4)/-.7*#ppt_h"/>
                                          </p:val>
                                        </p:tav>
                                        <p:tav tm="100000">
                                          <p:val>
                                            <p:strVal val="#ppt_h"/>
                                          </p:val>
                                        </p:tav>
                                      </p:tavLst>
                                    </p:anim>
                                    <p:anim calcmode="lin" valueType="num">
                                      <p:cBhvr>
                                        <p:cTn id="24" dur="750" fill="hold"/>
                                        <p:tgtEl>
                                          <p:spTgt spid="9"/>
                                        </p:tgtEl>
                                        <p:attrNameLst>
                                          <p:attrName>ppt_x</p:attrName>
                                        </p:attrNameLst>
                                      </p:cBhvr>
                                      <p:tavLst>
                                        <p:tav tm="0">
                                          <p:val>
                                            <p:fltVal val="0.5"/>
                                          </p:val>
                                        </p:tav>
                                        <p:tav tm="100000">
                                          <p:val>
                                            <p:strVal val="#ppt_x"/>
                                          </p:val>
                                        </p:tav>
                                      </p:tavLst>
                                    </p:anim>
                                    <p:anim calcmode="lin" valueType="num">
                                      <p:cBhvr>
                                        <p:cTn id="25" dur="750" fill="hold"/>
                                        <p:tgtEl>
                                          <p:spTgt spid="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2"/>
          <p:cNvSpPr txBox="1"/>
          <p:nvPr/>
        </p:nvSpPr>
        <p:spPr>
          <a:xfrm>
            <a:off x="2101471" y="3403748"/>
            <a:ext cx="1578507" cy="420564"/>
          </a:xfrm>
          <a:prstGeom prst="rect">
            <a:avLst/>
          </a:prstGeom>
          <a:solidFill>
            <a:srgbClr val="89BCFF"/>
          </a:solidFill>
        </p:spPr>
        <p:txBody>
          <a:bodyPr wrap="square" lIns="91440" tIns="45720" rIns="91440" bIns="45720"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眯 眼</a:t>
            </a:r>
            <a:endParaRPr lang="zh-CN" altLang="en-US" sz="2133"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TextBox 25"/>
          <p:cNvSpPr txBox="1"/>
          <p:nvPr/>
        </p:nvSpPr>
        <p:spPr>
          <a:xfrm>
            <a:off x="5070806" y="3986227"/>
            <a:ext cx="2202144" cy="995081"/>
          </a:xfrm>
          <a:prstGeom prst="rect">
            <a:avLst/>
          </a:prstGeom>
          <a:noFill/>
        </p:spPr>
        <p:txBody>
          <a:bodyPr wrap="square" lIns="91440" tIns="45720" rIns="91440" bIns="45720" rtlCol="0">
            <a:spAutoFit/>
          </a:bodyPr>
          <a:lstStyle>
            <a:defPPr>
              <a:defRPr lang="zh-CN"/>
            </a:defPPr>
            <a:lvl1pPr>
              <a:lnSpc>
                <a:spcPct val="150000"/>
              </a:lnSpc>
              <a:defRPr sz="1400">
                <a:latin typeface="微软雅黑" panose="020B0503020204020204" pitchFamily="34" charset="-122"/>
                <a:ea typeface="微软雅黑" panose="020B0503020204020204" pitchFamily="34" charset="-122"/>
              </a:defRPr>
            </a:lvl1pPr>
          </a:lstStyle>
          <a:p>
            <a:pPr algn="ctr">
              <a:lnSpc>
                <a:spcPct val="135000"/>
              </a:lnSpc>
            </a:pPr>
            <a:r>
              <a:rPr lang="zh-CN" altLang="en-US" sz="1500" spc="150" dirty="0">
                <a:cs typeface="+mn-ea"/>
                <a:sym typeface="微软雅黑" panose="020B0503020204020204" pitchFamily="34" charset="-122"/>
              </a:rPr>
              <a:t>看不清目标时，常用手揉眼睛，以企图更好地看清楚些。</a:t>
            </a:r>
          </a:p>
        </p:txBody>
      </p:sp>
      <p:sp>
        <p:nvSpPr>
          <p:cNvPr id="27" name="TextBox 23"/>
          <p:cNvSpPr txBox="1"/>
          <p:nvPr/>
        </p:nvSpPr>
        <p:spPr>
          <a:xfrm>
            <a:off x="1375267" y="3986227"/>
            <a:ext cx="3280573" cy="1618328"/>
          </a:xfrm>
          <a:prstGeom prst="rect">
            <a:avLst/>
          </a:prstGeom>
          <a:noFill/>
        </p:spPr>
        <p:txBody>
          <a:bodyPr wrap="square" lIns="91440" tIns="45720" rIns="91440" bIns="45720" rtlCol="0">
            <a:spAutoFit/>
          </a:bodyPr>
          <a:lstStyle/>
          <a:p>
            <a:pPr algn="ctr">
              <a:lnSpc>
                <a:spcPct val="135000"/>
              </a:lnSpc>
            </a:pPr>
            <a:r>
              <a:rPr lang="zh-CN" altLang="en-US" sz="1500" spc="150" dirty="0">
                <a:latin typeface="微软雅黑" panose="020B0503020204020204" pitchFamily="34" charset="-122"/>
                <a:ea typeface="微软雅黑" panose="020B0503020204020204" pitchFamily="34" charset="-122"/>
                <a:cs typeface="+mn-ea"/>
                <a:sym typeface="微软雅黑" panose="020B0503020204020204" pitchFamily="34" charset="-122"/>
              </a:rPr>
              <a:t>当远处目标看不清时，儿童往往采取眯眼的办法来弥补，因为眯眼是眼脸可以遮挡部分瞳孔，减少弥散光线，减少散光的影响，从而暂时提高和改善视敏度。</a:t>
            </a:r>
          </a:p>
        </p:txBody>
      </p:sp>
      <p:sp>
        <p:nvSpPr>
          <p:cNvPr id="29" name="TextBox 24"/>
          <p:cNvSpPr txBox="1"/>
          <p:nvPr/>
        </p:nvSpPr>
        <p:spPr>
          <a:xfrm>
            <a:off x="5457152" y="3403748"/>
            <a:ext cx="1429453" cy="420564"/>
          </a:xfrm>
          <a:prstGeom prst="rect">
            <a:avLst/>
          </a:prstGeom>
          <a:solidFill>
            <a:srgbClr val="89BCFF"/>
          </a:solidFill>
        </p:spPr>
        <p:txBody>
          <a:bodyPr wrap="square" lIns="91440" tIns="45720" rIns="91440" bIns="45720"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揉 眼</a:t>
            </a:r>
            <a:endParaRPr lang="zh-CN" altLang="en-US" sz="2133"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0" name="TextBox 22"/>
          <p:cNvSpPr txBox="1"/>
          <p:nvPr/>
        </p:nvSpPr>
        <p:spPr>
          <a:xfrm>
            <a:off x="8663779" y="3367460"/>
            <a:ext cx="1399568" cy="420564"/>
          </a:xfrm>
          <a:prstGeom prst="rect">
            <a:avLst/>
          </a:prstGeom>
          <a:solidFill>
            <a:srgbClr val="89BCFF"/>
          </a:solidFill>
        </p:spPr>
        <p:txBody>
          <a:bodyPr wrap="square" lIns="91440" tIns="45720" rIns="91440" bIns="45720"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眨 眼</a:t>
            </a:r>
            <a:endParaRPr lang="zh-CN" altLang="en-US" sz="2133"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1" name="TextBox 23"/>
          <p:cNvSpPr txBox="1"/>
          <p:nvPr/>
        </p:nvSpPr>
        <p:spPr>
          <a:xfrm>
            <a:off x="8339992" y="3986227"/>
            <a:ext cx="2202144" cy="1618328"/>
          </a:xfrm>
          <a:prstGeom prst="rect">
            <a:avLst/>
          </a:prstGeom>
          <a:noFill/>
        </p:spPr>
        <p:txBody>
          <a:bodyPr wrap="square" lIns="91440" tIns="45720" rIns="91440" bIns="45720" rtlCol="0">
            <a:spAutoFit/>
          </a:bodyPr>
          <a:lstStyle/>
          <a:p>
            <a:pPr algn="ctr">
              <a:lnSpc>
                <a:spcPct val="135000"/>
              </a:lnSpc>
            </a:pPr>
            <a:r>
              <a:rPr lang="zh-CN" altLang="en-US" sz="1500" spc="150" dirty="0">
                <a:latin typeface="微软雅黑" panose="020B0503020204020204" pitchFamily="34" charset="-122"/>
                <a:ea typeface="微软雅黑" panose="020B0503020204020204" pitchFamily="34" charset="-122"/>
                <a:cs typeface="+mn-ea"/>
                <a:sym typeface="微软雅黑" panose="020B0503020204020204" pitchFamily="34" charset="-122"/>
              </a:rPr>
              <a:t>频繁眨眼在一定程度上可缓解近视，增加视力淸晰度。不少人在流泪时，看东西会更清楚一些。</a:t>
            </a:r>
          </a:p>
        </p:txBody>
      </p:sp>
      <p:grpSp>
        <p:nvGrpSpPr>
          <p:cNvPr id="22" name="组合 21">
            <a:extLst>
              <a:ext uri="{FF2B5EF4-FFF2-40B4-BE49-F238E27FC236}">
                <a16:creationId xmlns:a16="http://schemas.microsoft.com/office/drawing/2014/main" xmlns="" id="{A4C12984-3D2D-4B88-9225-5D2DB2CE2EAB}"/>
              </a:ext>
            </a:extLst>
          </p:cNvPr>
          <p:cNvGrpSpPr/>
          <p:nvPr/>
        </p:nvGrpSpPr>
        <p:grpSpPr>
          <a:xfrm>
            <a:off x="767408" y="620688"/>
            <a:ext cx="4104456" cy="502766"/>
            <a:chOff x="769807" y="746076"/>
            <a:chExt cx="4104456" cy="502766"/>
          </a:xfrm>
        </p:grpSpPr>
        <p:sp>
          <p:nvSpPr>
            <p:cNvPr id="24" name="文本框 23">
              <a:extLst>
                <a:ext uri="{FF2B5EF4-FFF2-40B4-BE49-F238E27FC236}">
                  <a16:creationId xmlns:a16="http://schemas.microsoft.com/office/drawing/2014/main" xmlns="" id="{C5789BE9-5F8E-4DD6-A6DC-907B5B99B1AF}"/>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了解近视前的十大征兆</a:t>
              </a:r>
            </a:p>
          </p:txBody>
        </p:sp>
        <p:sp>
          <p:nvSpPr>
            <p:cNvPr id="25" name="文本框 23">
              <a:extLst>
                <a:ext uri="{FF2B5EF4-FFF2-40B4-BE49-F238E27FC236}">
                  <a16:creationId xmlns:a16="http://schemas.microsoft.com/office/drawing/2014/main" xmlns="" id="{A3C74409-5B12-4D86-AAC7-6B08BA0213B6}"/>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03</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8" name="í$ľïdè">
            <a:extLst>
              <a:ext uri="{FF2B5EF4-FFF2-40B4-BE49-F238E27FC236}">
                <a16:creationId xmlns:a16="http://schemas.microsoft.com/office/drawing/2014/main" xmlns="" id="{64FC561B-E741-4C34-97A2-81DC734B0B5F}"/>
              </a:ext>
            </a:extLst>
          </p:cNvPr>
          <p:cNvGrpSpPr/>
          <p:nvPr/>
        </p:nvGrpSpPr>
        <p:grpSpPr>
          <a:xfrm>
            <a:off x="2303248" y="1774503"/>
            <a:ext cx="1512000" cy="1512000"/>
            <a:chOff x="8111042" y="2720868"/>
            <a:chExt cx="1512000" cy="1512000"/>
          </a:xfrm>
        </p:grpSpPr>
        <p:sp>
          <p:nvSpPr>
            <p:cNvPr id="30" name="iṥḻide">
              <a:extLst>
                <a:ext uri="{FF2B5EF4-FFF2-40B4-BE49-F238E27FC236}">
                  <a16:creationId xmlns:a16="http://schemas.microsoft.com/office/drawing/2014/main" xmlns="" id="{DD1F9EBE-FB3E-4971-8CC3-8CA068BCA631}"/>
                </a:ext>
              </a:extLst>
            </p:cNvPr>
            <p:cNvSpPr/>
            <p:nvPr/>
          </p:nvSpPr>
          <p:spPr>
            <a:xfrm>
              <a:off x="8111042" y="2720868"/>
              <a:ext cx="1512000" cy="1512000"/>
            </a:xfrm>
            <a:prstGeom prst="teardrop">
              <a:avLst/>
            </a:prstGeom>
            <a:solidFill>
              <a:srgbClr val="0065E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31" name="í$ľïďê">
              <a:extLst>
                <a:ext uri="{FF2B5EF4-FFF2-40B4-BE49-F238E27FC236}">
                  <a16:creationId xmlns:a16="http://schemas.microsoft.com/office/drawing/2014/main" xmlns="" id="{5B4FC2B7-43ED-42EB-BC21-D63291E5E768}"/>
                </a:ext>
              </a:extLst>
            </p:cNvPr>
            <p:cNvSpPr/>
            <p:nvPr/>
          </p:nvSpPr>
          <p:spPr>
            <a:xfrm>
              <a:off x="8570509" y="3190875"/>
              <a:ext cx="571986" cy="571986"/>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32" name="ïSḷîḋé">
              <a:extLst>
                <a:ext uri="{FF2B5EF4-FFF2-40B4-BE49-F238E27FC236}">
                  <a16:creationId xmlns:a16="http://schemas.microsoft.com/office/drawing/2014/main" xmlns="" id="{06743D1F-C0DA-4A9B-A2F7-7B8E8DC9879D}"/>
                </a:ext>
              </a:extLst>
            </p:cNvPr>
            <p:cNvSpPr/>
            <p:nvPr/>
          </p:nvSpPr>
          <p:spPr bwMode="auto">
            <a:xfrm>
              <a:off x="8692174" y="3374128"/>
              <a:ext cx="308585" cy="15407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0065EE"/>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grpSp>
        <p:nvGrpSpPr>
          <p:cNvPr id="33" name="í$ľïdè">
            <a:extLst>
              <a:ext uri="{FF2B5EF4-FFF2-40B4-BE49-F238E27FC236}">
                <a16:creationId xmlns:a16="http://schemas.microsoft.com/office/drawing/2014/main" xmlns="" id="{1DB3BF3F-BE7C-4213-86FA-C59A46F77067}"/>
              </a:ext>
            </a:extLst>
          </p:cNvPr>
          <p:cNvGrpSpPr/>
          <p:nvPr/>
        </p:nvGrpSpPr>
        <p:grpSpPr>
          <a:xfrm>
            <a:off x="8663779" y="1774503"/>
            <a:ext cx="1512000" cy="1512000"/>
            <a:chOff x="8111042" y="2720868"/>
            <a:chExt cx="1512000" cy="1512000"/>
          </a:xfrm>
        </p:grpSpPr>
        <p:sp>
          <p:nvSpPr>
            <p:cNvPr id="34" name="iṥḻide">
              <a:extLst>
                <a:ext uri="{FF2B5EF4-FFF2-40B4-BE49-F238E27FC236}">
                  <a16:creationId xmlns:a16="http://schemas.microsoft.com/office/drawing/2014/main" xmlns="" id="{A6CB8DF4-2C25-43E1-890F-9ACF3AC48E20}"/>
                </a:ext>
              </a:extLst>
            </p:cNvPr>
            <p:cNvSpPr/>
            <p:nvPr/>
          </p:nvSpPr>
          <p:spPr>
            <a:xfrm>
              <a:off x="8111042" y="2720868"/>
              <a:ext cx="1512000" cy="1512000"/>
            </a:xfrm>
            <a:prstGeom prst="teardrop">
              <a:avLst/>
            </a:prstGeom>
            <a:solidFill>
              <a:srgbClr val="0065E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37" name="í$ľïďê">
              <a:extLst>
                <a:ext uri="{FF2B5EF4-FFF2-40B4-BE49-F238E27FC236}">
                  <a16:creationId xmlns:a16="http://schemas.microsoft.com/office/drawing/2014/main" xmlns="" id="{9AF99FBC-9693-453E-BBA8-ABE9031BCFC5}"/>
                </a:ext>
              </a:extLst>
            </p:cNvPr>
            <p:cNvSpPr/>
            <p:nvPr/>
          </p:nvSpPr>
          <p:spPr>
            <a:xfrm>
              <a:off x="8570509" y="3190875"/>
              <a:ext cx="571986" cy="571986"/>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0" name="ïSḷîḋé">
              <a:extLst>
                <a:ext uri="{FF2B5EF4-FFF2-40B4-BE49-F238E27FC236}">
                  <a16:creationId xmlns:a16="http://schemas.microsoft.com/office/drawing/2014/main" xmlns="" id="{6D41754A-C1EC-461E-AD0B-C220BED50701}"/>
                </a:ext>
              </a:extLst>
            </p:cNvPr>
            <p:cNvSpPr/>
            <p:nvPr/>
          </p:nvSpPr>
          <p:spPr bwMode="auto">
            <a:xfrm>
              <a:off x="8692174" y="3374128"/>
              <a:ext cx="308585" cy="15407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0065EE"/>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grpSp>
        <p:nvGrpSpPr>
          <p:cNvPr id="51" name="í$ľïdè">
            <a:extLst>
              <a:ext uri="{FF2B5EF4-FFF2-40B4-BE49-F238E27FC236}">
                <a16:creationId xmlns:a16="http://schemas.microsoft.com/office/drawing/2014/main" xmlns="" id="{10E98D82-AB0E-4EE9-B069-FC801F5DA7E6}"/>
              </a:ext>
            </a:extLst>
          </p:cNvPr>
          <p:cNvGrpSpPr/>
          <p:nvPr/>
        </p:nvGrpSpPr>
        <p:grpSpPr>
          <a:xfrm>
            <a:off x="5211584" y="1774503"/>
            <a:ext cx="1512000" cy="1512000"/>
            <a:chOff x="8111042" y="2720868"/>
            <a:chExt cx="1512000" cy="1512000"/>
          </a:xfrm>
        </p:grpSpPr>
        <p:sp>
          <p:nvSpPr>
            <p:cNvPr id="52" name="iṥḻide">
              <a:extLst>
                <a:ext uri="{FF2B5EF4-FFF2-40B4-BE49-F238E27FC236}">
                  <a16:creationId xmlns:a16="http://schemas.microsoft.com/office/drawing/2014/main" xmlns="" id="{EB168434-FDB4-42C9-AF88-5DC19A3DF2D2}"/>
                </a:ext>
              </a:extLst>
            </p:cNvPr>
            <p:cNvSpPr/>
            <p:nvPr/>
          </p:nvSpPr>
          <p:spPr>
            <a:xfrm>
              <a:off x="8111042" y="2720868"/>
              <a:ext cx="1512000" cy="1512000"/>
            </a:xfrm>
            <a:prstGeom prst="teardrop">
              <a:avLst/>
            </a:prstGeom>
            <a:solidFill>
              <a:srgbClr val="0065E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3" name="í$ľïďê">
              <a:extLst>
                <a:ext uri="{FF2B5EF4-FFF2-40B4-BE49-F238E27FC236}">
                  <a16:creationId xmlns:a16="http://schemas.microsoft.com/office/drawing/2014/main" xmlns="" id="{31431C19-1A02-4745-BC1E-4DD783F992FF}"/>
                </a:ext>
              </a:extLst>
            </p:cNvPr>
            <p:cNvSpPr/>
            <p:nvPr/>
          </p:nvSpPr>
          <p:spPr>
            <a:xfrm>
              <a:off x="8570509" y="3190875"/>
              <a:ext cx="571986" cy="571986"/>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4" name="ïSḷîḋé">
              <a:extLst>
                <a:ext uri="{FF2B5EF4-FFF2-40B4-BE49-F238E27FC236}">
                  <a16:creationId xmlns:a16="http://schemas.microsoft.com/office/drawing/2014/main" xmlns="" id="{7D990D33-A535-4AF9-A61E-42AFBD90C662}"/>
                </a:ext>
              </a:extLst>
            </p:cNvPr>
            <p:cNvSpPr/>
            <p:nvPr/>
          </p:nvSpPr>
          <p:spPr bwMode="auto">
            <a:xfrm>
              <a:off x="8692174" y="3374128"/>
              <a:ext cx="308585" cy="15407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0065EE"/>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1+#ppt_w/2"/>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1+#ppt_w/2"/>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1+#ppt_w/2"/>
                                          </p:val>
                                        </p:tav>
                                        <p:tav tm="100000">
                                          <p:val>
                                            <p:strVal val="#ppt_x"/>
                                          </p:val>
                                        </p:tav>
                                      </p:tavLst>
                                    </p:anim>
                                    <p:anim calcmode="lin" valueType="num">
                                      <p:cBhvr additive="base">
                                        <p:cTn id="16" dur="500" fill="hold"/>
                                        <p:tgtEl>
                                          <p:spTgt spid="51"/>
                                        </p:tgtEl>
                                        <p:attrNameLst>
                                          <p:attrName>ppt_y</p:attrName>
                                        </p:attrNameLst>
                                      </p:cBhvr>
                                      <p:tavLst>
                                        <p:tav tm="0">
                                          <p:val>
                                            <p:strVal val="0-#ppt_h/2"/>
                                          </p:val>
                                        </p:tav>
                                        <p:tav tm="100000">
                                          <p:val>
                                            <p:strVal val="#ppt_y"/>
                                          </p:val>
                                        </p:tav>
                                      </p:tavLst>
                                    </p:anim>
                                  </p:childTnLst>
                                </p:cTn>
                              </p:par>
                              <p:par>
                                <p:cTn id="17" presetID="16" presetClass="entr" presetSubtype="21" fill="hold" grpId="0" nodeType="withEffect">
                                  <p:stCondLst>
                                    <p:cond delay="500"/>
                                  </p:stCondLst>
                                  <p:childTnLst>
                                    <p:set>
                                      <p:cBhvr>
                                        <p:cTn id="18" dur="1" fill="hold">
                                          <p:stCondLst>
                                            <p:cond delay="0"/>
                                          </p:stCondLst>
                                        </p:cTn>
                                        <p:tgtEl>
                                          <p:spTgt spid="26"/>
                                        </p:tgtEl>
                                        <p:attrNameLst>
                                          <p:attrName>style.visibility</p:attrName>
                                        </p:attrNameLst>
                                      </p:cBhvr>
                                      <p:to>
                                        <p:strVal val="visible"/>
                                      </p:to>
                                    </p:set>
                                    <p:animEffect transition="in" filter="barn(inVertical)">
                                      <p:cBhvr>
                                        <p:cTn id="19" dur="500"/>
                                        <p:tgtEl>
                                          <p:spTgt spid="26"/>
                                        </p:tgtEl>
                                      </p:cBhvr>
                                    </p:animEffect>
                                  </p:childTnLst>
                                </p:cTn>
                              </p:par>
                              <p:par>
                                <p:cTn id="20" presetID="16" presetClass="entr" presetSubtype="21" fill="hold" grpId="0" nodeType="withEffect">
                                  <p:stCondLst>
                                    <p:cond delay="500"/>
                                  </p:stCondLst>
                                  <p:childTnLst>
                                    <p:set>
                                      <p:cBhvr>
                                        <p:cTn id="21" dur="1" fill="hold">
                                          <p:stCondLst>
                                            <p:cond delay="0"/>
                                          </p:stCondLst>
                                        </p:cTn>
                                        <p:tgtEl>
                                          <p:spTgt spid="29"/>
                                        </p:tgtEl>
                                        <p:attrNameLst>
                                          <p:attrName>style.visibility</p:attrName>
                                        </p:attrNameLst>
                                      </p:cBhvr>
                                      <p:to>
                                        <p:strVal val="visible"/>
                                      </p:to>
                                    </p:set>
                                    <p:animEffect transition="in" filter="barn(inVertical)">
                                      <p:cBhvr>
                                        <p:cTn id="22" dur="500"/>
                                        <p:tgtEl>
                                          <p:spTgt spid="29"/>
                                        </p:tgtEl>
                                      </p:cBhvr>
                                    </p:animEffect>
                                  </p:childTnLst>
                                </p:cTn>
                              </p:par>
                              <p:par>
                                <p:cTn id="23" presetID="16" presetClass="entr" presetSubtype="21" fill="hold" grpId="0" nodeType="withEffect">
                                  <p:stCondLst>
                                    <p:cond delay="500"/>
                                  </p:stCondLst>
                                  <p:childTnLst>
                                    <p:set>
                                      <p:cBhvr>
                                        <p:cTn id="24" dur="1" fill="hold">
                                          <p:stCondLst>
                                            <p:cond delay="0"/>
                                          </p:stCondLst>
                                        </p:cTn>
                                        <p:tgtEl>
                                          <p:spTgt spid="40"/>
                                        </p:tgtEl>
                                        <p:attrNameLst>
                                          <p:attrName>style.visibility</p:attrName>
                                        </p:attrNameLst>
                                      </p:cBhvr>
                                      <p:to>
                                        <p:strVal val="visible"/>
                                      </p:to>
                                    </p:set>
                                    <p:animEffect transition="in" filter="barn(inVertical)">
                                      <p:cBhvr>
                                        <p:cTn id="25" dur="500"/>
                                        <p:tgtEl>
                                          <p:spTgt spid="40"/>
                                        </p:tgtEl>
                                      </p:cBhvr>
                                    </p:animEffect>
                                  </p:childTnLst>
                                </p:cTn>
                              </p:par>
                              <p:par>
                                <p:cTn id="26" presetID="2" presetClass="entr" presetSubtype="4" fill="hold" grpId="0" nodeType="withEffect">
                                  <p:stCondLst>
                                    <p:cond delay="10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ppt_x"/>
                                          </p:val>
                                        </p:tav>
                                        <p:tav tm="100000">
                                          <p:val>
                                            <p:strVal val="#ppt_x"/>
                                          </p:val>
                                        </p:tav>
                                      </p:tavLst>
                                    </p:anim>
                                    <p:anim calcmode="lin" valueType="num">
                                      <p:cBhvr additive="base">
                                        <p:cTn id="29" dur="5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10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100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500" fill="hold"/>
                                        <p:tgtEl>
                                          <p:spTgt spid="41"/>
                                        </p:tgtEl>
                                        <p:attrNameLst>
                                          <p:attrName>ppt_x</p:attrName>
                                        </p:attrNameLst>
                                      </p:cBhvr>
                                      <p:tavLst>
                                        <p:tav tm="0">
                                          <p:val>
                                            <p:strVal val="#ppt_x"/>
                                          </p:val>
                                        </p:tav>
                                        <p:tav tm="100000">
                                          <p:val>
                                            <p:strVal val="#ppt_x"/>
                                          </p:val>
                                        </p:tav>
                                      </p:tavLst>
                                    </p:anim>
                                    <p:anim calcmode="lin" valueType="num">
                                      <p:cBhvr additive="base">
                                        <p:cTn id="37"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3" grpId="0"/>
      <p:bldP spid="27" grpId="0"/>
      <p:bldP spid="29" grpId="0" animBg="1"/>
      <p:bldP spid="40" grpId="0" animBg="1"/>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5"/>
          <p:cNvSpPr txBox="1"/>
          <p:nvPr/>
        </p:nvSpPr>
        <p:spPr>
          <a:xfrm>
            <a:off x="4723620" y="3933056"/>
            <a:ext cx="2911891" cy="1929952"/>
          </a:xfrm>
          <a:prstGeom prst="rect">
            <a:avLst/>
          </a:prstGeom>
          <a:noFill/>
        </p:spPr>
        <p:txBody>
          <a:bodyPr wrap="square" lIns="91440" tIns="45720" rIns="91440" bIns="45720" rtlCol="0">
            <a:spAutoFit/>
          </a:bodyPr>
          <a:lstStyle>
            <a:defPPr>
              <a:defRPr lang="zh-CN"/>
            </a:defPPr>
            <a:lvl1pPr>
              <a:lnSpc>
                <a:spcPct val="150000"/>
              </a:lnSpc>
              <a:defRPr sz="1400">
                <a:latin typeface="微软雅黑" panose="020B0503020204020204" pitchFamily="34" charset="-122"/>
                <a:ea typeface="微软雅黑" panose="020B0503020204020204" pitchFamily="34" charset="-122"/>
              </a:defRPr>
            </a:lvl1pPr>
          </a:lstStyle>
          <a:p>
            <a:pPr algn="ctr">
              <a:lnSpc>
                <a:spcPct val="135000"/>
              </a:lnSpc>
            </a:pPr>
            <a:r>
              <a:rPr lang="zh-CN" altLang="en-US" sz="1500" spc="150" dirty="0">
                <a:cs typeface="+mn-ea"/>
                <a:sym typeface="微软雅黑" panose="020B0503020204020204" pitchFamily="34" charset="-122"/>
              </a:rPr>
              <a:t>远处目标看不清楚，见了熟人也不打招呼。考试时会抄错题，暗处行动时可被东西绊倒或碰伤，还有的变现为学习成绩下降，常须借被人的笔记来抄写等等。</a:t>
            </a:r>
          </a:p>
        </p:txBody>
      </p:sp>
      <p:sp>
        <p:nvSpPr>
          <p:cNvPr id="27" name="TextBox 23"/>
          <p:cNvSpPr txBox="1"/>
          <p:nvPr/>
        </p:nvSpPr>
        <p:spPr>
          <a:xfrm>
            <a:off x="1375267" y="3993358"/>
            <a:ext cx="2704509" cy="1618328"/>
          </a:xfrm>
          <a:prstGeom prst="rect">
            <a:avLst/>
          </a:prstGeom>
          <a:noFill/>
        </p:spPr>
        <p:txBody>
          <a:bodyPr wrap="square" lIns="91440" tIns="45720" rIns="91440" bIns="45720" rtlCol="0">
            <a:spAutoFit/>
          </a:bodyPr>
          <a:lstStyle/>
          <a:p>
            <a:pPr algn="ctr">
              <a:lnSpc>
                <a:spcPct val="135000"/>
              </a:lnSpc>
            </a:pPr>
            <a:r>
              <a:rPr lang="zh-CN" altLang="en-US" sz="1500" spc="150" dirty="0">
                <a:latin typeface="微软雅黑" panose="020B0503020204020204" pitchFamily="34" charset="-122"/>
                <a:ea typeface="微软雅黑" panose="020B0503020204020204" pitchFamily="34" charset="-122"/>
                <a:cs typeface="+mn-ea"/>
                <a:sym typeface="微软雅黑" panose="020B0503020204020204" pitchFamily="34" charset="-122"/>
              </a:rPr>
              <a:t>常发生的是歪头看电视，也是由于在歪头时，可以减少部分弥散光线的干扰和影响，有利于儿童甚至会养成歪头的习惯。</a:t>
            </a:r>
          </a:p>
        </p:txBody>
      </p:sp>
      <p:sp>
        <p:nvSpPr>
          <p:cNvPr id="41" name="TextBox 23"/>
          <p:cNvSpPr txBox="1"/>
          <p:nvPr/>
        </p:nvSpPr>
        <p:spPr>
          <a:xfrm>
            <a:off x="8279355" y="3933056"/>
            <a:ext cx="2641181" cy="995081"/>
          </a:xfrm>
          <a:prstGeom prst="rect">
            <a:avLst/>
          </a:prstGeom>
          <a:noFill/>
        </p:spPr>
        <p:txBody>
          <a:bodyPr wrap="square" lIns="91440" tIns="45720" rIns="91440" bIns="45720" rtlCol="0">
            <a:spAutoFit/>
          </a:bodyPr>
          <a:lstStyle/>
          <a:p>
            <a:pPr algn="ctr">
              <a:lnSpc>
                <a:spcPct val="135000"/>
              </a:lnSpc>
            </a:pPr>
            <a:r>
              <a:rPr lang="zh-CN" altLang="en-US" sz="1500" spc="150" dirty="0">
                <a:latin typeface="微软雅黑" panose="020B0503020204020204" pitchFamily="34" charset="-122"/>
                <a:ea typeface="微软雅黑" panose="020B0503020204020204" pitchFamily="34" charset="-122"/>
                <a:cs typeface="+mn-ea"/>
                <a:sym typeface="微软雅黑" panose="020B0503020204020204" pitchFamily="34" charset="-122"/>
              </a:rPr>
              <a:t>常常表现在看电视时往近处凑，尽量靠近电视机，看书写字时，趴得很近。</a:t>
            </a:r>
          </a:p>
        </p:txBody>
      </p:sp>
      <p:grpSp>
        <p:nvGrpSpPr>
          <p:cNvPr id="18" name="组合 17">
            <a:extLst>
              <a:ext uri="{FF2B5EF4-FFF2-40B4-BE49-F238E27FC236}">
                <a16:creationId xmlns:a16="http://schemas.microsoft.com/office/drawing/2014/main" xmlns="" id="{8BD7B707-8A23-4174-9293-104F8B20764A}"/>
              </a:ext>
            </a:extLst>
          </p:cNvPr>
          <p:cNvGrpSpPr/>
          <p:nvPr/>
        </p:nvGrpSpPr>
        <p:grpSpPr>
          <a:xfrm>
            <a:off x="767408" y="620688"/>
            <a:ext cx="4104456" cy="502766"/>
            <a:chOff x="769807" y="746076"/>
            <a:chExt cx="4104456" cy="502766"/>
          </a:xfrm>
        </p:grpSpPr>
        <p:sp>
          <p:nvSpPr>
            <p:cNvPr id="22" name="文本框 21">
              <a:extLst>
                <a:ext uri="{FF2B5EF4-FFF2-40B4-BE49-F238E27FC236}">
                  <a16:creationId xmlns:a16="http://schemas.microsoft.com/office/drawing/2014/main" xmlns="" id="{99474B0B-2016-4E87-8D58-A945D14FC395}"/>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了解近视前的十大征兆</a:t>
              </a:r>
            </a:p>
          </p:txBody>
        </p:sp>
        <p:sp>
          <p:nvSpPr>
            <p:cNvPr id="24" name="文本框 23">
              <a:extLst>
                <a:ext uri="{FF2B5EF4-FFF2-40B4-BE49-F238E27FC236}">
                  <a16:creationId xmlns:a16="http://schemas.microsoft.com/office/drawing/2014/main" xmlns="" id="{9BBCD03D-E446-4E39-857E-A6FE9EDF79D5}"/>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03</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25" name="TextBox 22">
            <a:extLst>
              <a:ext uri="{FF2B5EF4-FFF2-40B4-BE49-F238E27FC236}">
                <a16:creationId xmlns:a16="http://schemas.microsoft.com/office/drawing/2014/main" xmlns="" id="{829E2037-8D1E-4710-9A8A-88C5298D9BA6}"/>
              </a:ext>
            </a:extLst>
          </p:cNvPr>
          <p:cNvSpPr txBox="1"/>
          <p:nvPr/>
        </p:nvSpPr>
        <p:spPr>
          <a:xfrm>
            <a:off x="2101471" y="3403748"/>
            <a:ext cx="1578507" cy="420564"/>
          </a:xfrm>
          <a:prstGeom prst="rect">
            <a:avLst/>
          </a:prstGeom>
          <a:solidFill>
            <a:srgbClr val="89BCFF"/>
          </a:solidFill>
        </p:spPr>
        <p:txBody>
          <a:bodyPr wrap="square" lIns="91440" tIns="45720" rIns="91440" bIns="45720"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外头</a:t>
            </a:r>
            <a:endParaRPr lang="zh-CN" altLang="en-US" sz="2133"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8" name="TextBox 24">
            <a:extLst>
              <a:ext uri="{FF2B5EF4-FFF2-40B4-BE49-F238E27FC236}">
                <a16:creationId xmlns:a16="http://schemas.microsoft.com/office/drawing/2014/main" xmlns="" id="{F20FF1EE-AF55-4D7D-97CB-B358F9FA7EDC}"/>
              </a:ext>
            </a:extLst>
          </p:cNvPr>
          <p:cNvSpPr txBox="1"/>
          <p:nvPr/>
        </p:nvSpPr>
        <p:spPr>
          <a:xfrm>
            <a:off x="5457152" y="3403748"/>
            <a:ext cx="1429453" cy="420564"/>
          </a:xfrm>
          <a:prstGeom prst="rect">
            <a:avLst/>
          </a:prstGeom>
          <a:solidFill>
            <a:srgbClr val="89BCFF"/>
          </a:solidFill>
        </p:spPr>
        <p:txBody>
          <a:bodyPr wrap="square" lIns="91440" tIns="45720" rIns="91440" bIns="45720"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出错</a:t>
            </a:r>
            <a:endParaRPr lang="zh-CN" altLang="en-US" sz="2133"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0" name="TextBox 22">
            <a:extLst>
              <a:ext uri="{FF2B5EF4-FFF2-40B4-BE49-F238E27FC236}">
                <a16:creationId xmlns:a16="http://schemas.microsoft.com/office/drawing/2014/main" xmlns="" id="{0C0F1BD0-A906-4446-9BB1-9FACBCDD942B}"/>
              </a:ext>
            </a:extLst>
          </p:cNvPr>
          <p:cNvSpPr txBox="1"/>
          <p:nvPr/>
        </p:nvSpPr>
        <p:spPr>
          <a:xfrm>
            <a:off x="8663779" y="3367460"/>
            <a:ext cx="1399568" cy="420564"/>
          </a:xfrm>
          <a:prstGeom prst="rect">
            <a:avLst/>
          </a:prstGeom>
          <a:solidFill>
            <a:srgbClr val="89BCFF"/>
          </a:solidFill>
        </p:spPr>
        <p:txBody>
          <a:bodyPr wrap="square" lIns="91440" tIns="45720" rIns="91440" bIns="45720"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凑近</a:t>
            </a:r>
            <a:endParaRPr lang="zh-CN" altLang="en-US" sz="2133"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31" name="í$ľïdè">
            <a:extLst>
              <a:ext uri="{FF2B5EF4-FFF2-40B4-BE49-F238E27FC236}">
                <a16:creationId xmlns:a16="http://schemas.microsoft.com/office/drawing/2014/main" xmlns="" id="{78A2B093-952E-4821-91D8-62E2009FA529}"/>
              </a:ext>
            </a:extLst>
          </p:cNvPr>
          <p:cNvGrpSpPr/>
          <p:nvPr/>
        </p:nvGrpSpPr>
        <p:grpSpPr>
          <a:xfrm>
            <a:off x="2134724" y="1798841"/>
            <a:ext cx="1512000" cy="1512000"/>
            <a:chOff x="8111042" y="2720868"/>
            <a:chExt cx="1512000" cy="1512000"/>
          </a:xfrm>
        </p:grpSpPr>
        <p:sp>
          <p:nvSpPr>
            <p:cNvPr id="32" name="iṥḻide">
              <a:extLst>
                <a:ext uri="{FF2B5EF4-FFF2-40B4-BE49-F238E27FC236}">
                  <a16:creationId xmlns:a16="http://schemas.microsoft.com/office/drawing/2014/main" xmlns="" id="{7F690267-12AD-49D4-9841-6FCC35CC91BB}"/>
                </a:ext>
              </a:extLst>
            </p:cNvPr>
            <p:cNvSpPr/>
            <p:nvPr/>
          </p:nvSpPr>
          <p:spPr>
            <a:xfrm>
              <a:off x="8111042" y="2720868"/>
              <a:ext cx="1512000" cy="1512000"/>
            </a:xfrm>
            <a:prstGeom prst="teardrop">
              <a:avLst/>
            </a:prstGeom>
            <a:solidFill>
              <a:srgbClr val="0065E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35" name="í$ľïďê">
              <a:extLst>
                <a:ext uri="{FF2B5EF4-FFF2-40B4-BE49-F238E27FC236}">
                  <a16:creationId xmlns:a16="http://schemas.microsoft.com/office/drawing/2014/main" xmlns="" id="{98BA9F53-4CAF-41D5-94AB-036C051A7DE6}"/>
                </a:ext>
              </a:extLst>
            </p:cNvPr>
            <p:cNvSpPr/>
            <p:nvPr/>
          </p:nvSpPr>
          <p:spPr>
            <a:xfrm>
              <a:off x="8570509" y="3190875"/>
              <a:ext cx="571986" cy="571986"/>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36" name="ïSḷîḋé">
              <a:extLst>
                <a:ext uri="{FF2B5EF4-FFF2-40B4-BE49-F238E27FC236}">
                  <a16:creationId xmlns:a16="http://schemas.microsoft.com/office/drawing/2014/main" xmlns="" id="{F23D744F-992B-4698-95C3-54EA89736F1B}"/>
                </a:ext>
              </a:extLst>
            </p:cNvPr>
            <p:cNvSpPr/>
            <p:nvPr/>
          </p:nvSpPr>
          <p:spPr bwMode="auto">
            <a:xfrm>
              <a:off x="8692174" y="3374128"/>
              <a:ext cx="308585" cy="15407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0065EE"/>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grpSp>
        <p:nvGrpSpPr>
          <p:cNvPr id="38" name="í$ľïdè">
            <a:extLst>
              <a:ext uri="{FF2B5EF4-FFF2-40B4-BE49-F238E27FC236}">
                <a16:creationId xmlns:a16="http://schemas.microsoft.com/office/drawing/2014/main" xmlns="" id="{77868AD5-CCE0-4F6F-B989-5BFAFE855221}"/>
              </a:ext>
            </a:extLst>
          </p:cNvPr>
          <p:cNvGrpSpPr/>
          <p:nvPr/>
        </p:nvGrpSpPr>
        <p:grpSpPr>
          <a:xfrm>
            <a:off x="8551347" y="1798841"/>
            <a:ext cx="1512000" cy="1512000"/>
            <a:chOff x="8111042" y="2720868"/>
            <a:chExt cx="1512000" cy="1512000"/>
          </a:xfrm>
        </p:grpSpPr>
        <p:sp>
          <p:nvSpPr>
            <p:cNvPr id="39" name="iṥḻide">
              <a:extLst>
                <a:ext uri="{FF2B5EF4-FFF2-40B4-BE49-F238E27FC236}">
                  <a16:creationId xmlns:a16="http://schemas.microsoft.com/office/drawing/2014/main" xmlns="" id="{35BCACEF-4AC8-4F69-BEC0-21D37DF4D2B9}"/>
                </a:ext>
              </a:extLst>
            </p:cNvPr>
            <p:cNvSpPr/>
            <p:nvPr/>
          </p:nvSpPr>
          <p:spPr>
            <a:xfrm>
              <a:off x="8111042" y="2720868"/>
              <a:ext cx="1512000" cy="1512000"/>
            </a:xfrm>
            <a:prstGeom prst="teardrop">
              <a:avLst/>
            </a:prstGeom>
            <a:solidFill>
              <a:srgbClr val="0065E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2" name="í$ľïďê">
              <a:extLst>
                <a:ext uri="{FF2B5EF4-FFF2-40B4-BE49-F238E27FC236}">
                  <a16:creationId xmlns:a16="http://schemas.microsoft.com/office/drawing/2014/main" xmlns="" id="{255568CF-4B87-4648-8FF6-26B7BEBD0343}"/>
                </a:ext>
              </a:extLst>
            </p:cNvPr>
            <p:cNvSpPr/>
            <p:nvPr/>
          </p:nvSpPr>
          <p:spPr>
            <a:xfrm>
              <a:off x="8570509" y="3190875"/>
              <a:ext cx="571986" cy="571986"/>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3" name="ïSḷîḋé">
              <a:extLst>
                <a:ext uri="{FF2B5EF4-FFF2-40B4-BE49-F238E27FC236}">
                  <a16:creationId xmlns:a16="http://schemas.microsoft.com/office/drawing/2014/main" xmlns="" id="{C11A51BE-8528-4BDB-8014-5C8521903EFC}"/>
                </a:ext>
              </a:extLst>
            </p:cNvPr>
            <p:cNvSpPr/>
            <p:nvPr/>
          </p:nvSpPr>
          <p:spPr bwMode="auto">
            <a:xfrm>
              <a:off x="8692174" y="3374128"/>
              <a:ext cx="308585" cy="15407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0065EE"/>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grpSp>
        <p:nvGrpSpPr>
          <p:cNvPr id="44" name="í$ľïdè">
            <a:extLst>
              <a:ext uri="{FF2B5EF4-FFF2-40B4-BE49-F238E27FC236}">
                <a16:creationId xmlns:a16="http://schemas.microsoft.com/office/drawing/2014/main" xmlns="" id="{85EBDD65-FB72-4C9E-B801-DE4A158C9666}"/>
              </a:ext>
            </a:extLst>
          </p:cNvPr>
          <p:cNvGrpSpPr/>
          <p:nvPr/>
        </p:nvGrpSpPr>
        <p:grpSpPr>
          <a:xfrm>
            <a:off x="5343035" y="1798841"/>
            <a:ext cx="1512000" cy="1512000"/>
            <a:chOff x="8111042" y="2720868"/>
            <a:chExt cx="1512000" cy="1512000"/>
          </a:xfrm>
        </p:grpSpPr>
        <p:sp>
          <p:nvSpPr>
            <p:cNvPr id="45" name="iṥḻide">
              <a:extLst>
                <a:ext uri="{FF2B5EF4-FFF2-40B4-BE49-F238E27FC236}">
                  <a16:creationId xmlns:a16="http://schemas.microsoft.com/office/drawing/2014/main" xmlns="" id="{28399430-3E93-4FB3-8EE1-2F1543E60575}"/>
                </a:ext>
              </a:extLst>
            </p:cNvPr>
            <p:cNvSpPr/>
            <p:nvPr/>
          </p:nvSpPr>
          <p:spPr>
            <a:xfrm>
              <a:off x="8111042" y="2720868"/>
              <a:ext cx="1512000" cy="1512000"/>
            </a:xfrm>
            <a:prstGeom prst="teardrop">
              <a:avLst/>
            </a:prstGeom>
            <a:solidFill>
              <a:srgbClr val="0065E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6" name="í$ľïďê">
              <a:extLst>
                <a:ext uri="{FF2B5EF4-FFF2-40B4-BE49-F238E27FC236}">
                  <a16:creationId xmlns:a16="http://schemas.microsoft.com/office/drawing/2014/main" xmlns="" id="{1BEA60D7-0AE2-4C2C-81E4-9E99522E5945}"/>
                </a:ext>
              </a:extLst>
            </p:cNvPr>
            <p:cNvSpPr/>
            <p:nvPr/>
          </p:nvSpPr>
          <p:spPr>
            <a:xfrm>
              <a:off x="8570509" y="3190875"/>
              <a:ext cx="571986" cy="571986"/>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7" name="ïSḷîḋé">
              <a:extLst>
                <a:ext uri="{FF2B5EF4-FFF2-40B4-BE49-F238E27FC236}">
                  <a16:creationId xmlns:a16="http://schemas.microsoft.com/office/drawing/2014/main" xmlns="" id="{6A9F3637-4DB6-4E90-BE00-4A367BBFEFEC}"/>
                </a:ext>
              </a:extLst>
            </p:cNvPr>
            <p:cNvSpPr/>
            <p:nvPr/>
          </p:nvSpPr>
          <p:spPr bwMode="auto">
            <a:xfrm>
              <a:off x="8692174" y="3374128"/>
              <a:ext cx="308585" cy="15407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0065EE"/>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1+#ppt_w/2"/>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1+#ppt_w/2"/>
                                          </p:val>
                                        </p:tav>
                                        <p:tav tm="100000">
                                          <p:val>
                                            <p:strVal val="#ppt_x"/>
                                          </p:val>
                                        </p:tav>
                                      </p:tavLst>
                                    </p:anim>
                                    <p:anim calcmode="lin" valueType="num">
                                      <p:cBhvr additive="base">
                                        <p:cTn id="12" dur="500" fill="hold"/>
                                        <p:tgtEl>
                                          <p:spTgt spid="44"/>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1+#ppt_w/2"/>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par>
                                <p:cTn id="17" presetID="16" presetClass="entr" presetSubtype="21" fill="hold" grpId="0" nodeType="withEffect">
                                  <p:stCondLst>
                                    <p:cond delay="500"/>
                                  </p:stCondLst>
                                  <p:childTnLst>
                                    <p:set>
                                      <p:cBhvr>
                                        <p:cTn id="18" dur="1" fill="hold">
                                          <p:stCondLst>
                                            <p:cond delay="0"/>
                                          </p:stCondLst>
                                        </p:cTn>
                                        <p:tgtEl>
                                          <p:spTgt spid="25"/>
                                        </p:tgtEl>
                                        <p:attrNameLst>
                                          <p:attrName>style.visibility</p:attrName>
                                        </p:attrNameLst>
                                      </p:cBhvr>
                                      <p:to>
                                        <p:strVal val="visible"/>
                                      </p:to>
                                    </p:set>
                                    <p:animEffect transition="in" filter="barn(inVertical)">
                                      <p:cBhvr>
                                        <p:cTn id="19" dur="500"/>
                                        <p:tgtEl>
                                          <p:spTgt spid="25"/>
                                        </p:tgtEl>
                                      </p:cBhvr>
                                    </p:animEffect>
                                  </p:childTnLst>
                                </p:cTn>
                              </p:par>
                              <p:par>
                                <p:cTn id="20" presetID="16" presetClass="entr" presetSubtype="21" fill="hold" grpId="0" nodeType="withEffect">
                                  <p:stCondLst>
                                    <p:cond delay="500"/>
                                  </p:stCondLst>
                                  <p:childTnLst>
                                    <p:set>
                                      <p:cBhvr>
                                        <p:cTn id="21" dur="1" fill="hold">
                                          <p:stCondLst>
                                            <p:cond delay="0"/>
                                          </p:stCondLst>
                                        </p:cTn>
                                        <p:tgtEl>
                                          <p:spTgt spid="28"/>
                                        </p:tgtEl>
                                        <p:attrNameLst>
                                          <p:attrName>style.visibility</p:attrName>
                                        </p:attrNameLst>
                                      </p:cBhvr>
                                      <p:to>
                                        <p:strVal val="visible"/>
                                      </p:to>
                                    </p:set>
                                    <p:animEffect transition="in" filter="barn(inVertical)">
                                      <p:cBhvr>
                                        <p:cTn id="22" dur="500"/>
                                        <p:tgtEl>
                                          <p:spTgt spid="28"/>
                                        </p:tgtEl>
                                      </p:cBhvr>
                                    </p:animEffect>
                                  </p:childTnLst>
                                </p:cTn>
                              </p:par>
                              <p:par>
                                <p:cTn id="23" presetID="16" presetClass="entr" presetSubtype="21" fill="hold" grpId="0" nodeType="withEffect">
                                  <p:stCondLst>
                                    <p:cond delay="500"/>
                                  </p:stCondLst>
                                  <p:childTnLst>
                                    <p:set>
                                      <p:cBhvr>
                                        <p:cTn id="24" dur="1" fill="hold">
                                          <p:stCondLst>
                                            <p:cond delay="0"/>
                                          </p:stCondLst>
                                        </p:cTn>
                                        <p:tgtEl>
                                          <p:spTgt spid="30"/>
                                        </p:tgtEl>
                                        <p:attrNameLst>
                                          <p:attrName>style.visibility</p:attrName>
                                        </p:attrNameLst>
                                      </p:cBhvr>
                                      <p:to>
                                        <p:strVal val="visible"/>
                                      </p:to>
                                    </p:set>
                                    <p:animEffect transition="in" filter="barn(inVertical)">
                                      <p:cBhvr>
                                        <p:cTn id="25" dur="500"/>
                                        <p:tgtEl>
                                          <p:spTgt spid="30"/>
                                        </p:tgtEl>
                                      </p:cBhvr>
                                    </p:animEffect>
                                  </p:childTnLst>
                                </p:cTn>
                              </p:par>
                              <p:par>
                                <p:cTn id="26" presetID="2" presetClass="entr" presetSubtype="4" fill="hold" grpId="0" nodeType="withEffect">
                                  <p:stCondLst>
                                    <p:cond delay="10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ppt_x"/>
                                          </p:val>
                                        </p:tav>
                                        <p:tav tm="100000">
                                          <p:val>
                                            <p:strVal val="#ppt_x"/>
                                          </p:val>
                                        </p:tav>
                                      </p:tavLst>
                                    </p:anim>
                                    <p:anim calcmode="lin" valueType="num">
                                      <p:cBhvr additive="base">
                                        <p:cTn id="29" dur="5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10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100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500" fill="hold"/>
                                        <p:tgtEl>
                                          <p:spTgt spid="41"/>
                                        </p:tgtEl>
                                        <p:attrNameLst>
                                          <p:attrName>ppt_x</p:attrName>
                                        </p:attrNameLst>
                                      </p:cBhvr>
                                      <p:tavLst>
                                        <p:tav tm="0">
                                          <p:val>
                                            <p:strVal val="#ppt_x"/>
                                          </p:val>
                                        </p:tav>
                                        <p:tav tm="100000">
                                          <p:val>
                                            <p:strVal val="#ppt_x"/>
                                          </p:val>
                                        </p:tav>
                                      </p:tavLst>
                                    </p:anim>
                                    <p:anim calcmode="lin" valueType="num">
                                      <p:cBhvr additive="base">
                                        <p:cTn id="37"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41" grpId="0"/>
      <p:bldP spid="25" grpId="0" animBg="1"/>
      <p:bldP spid="28" grpId="0" animBg="1"/>
      <p:bldP spid="3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3"/>
          <p:cNvSpPr txBox="1"/>
          <p:nvPr/>
        </p:nvSpPr>
        <p:spPr>
          <a:xfrm>
            <a:off x="4189677" y="1918326"/>
            <a:ext cx="6714835" cy="683457"/>
          </a:xfrm>
          <a:prstGeom prst="rect">
            <a:avLst/>
          </a:prstGeom>
          <a:noFill/>
        </p:spPr>
        <p:txBody>
          <a:bodyPr wrap="square" lIns="91440" tIns="45720" rIns="91440" bIns="45720" rtlCol="0">
            <a:spAutoFit/>
          </a:bodyPr>
          <a:lstStyle/>
          <a:p>
            <a:pPr>
              <a:lnSpc>
                <a:spcPct val="135000"/>
              </a:lnSpc>
            </a:pPr>
            <a:r>
              <a:rPr lang="zh-CN" altLang="en-US" sz="1500" spc="150" dirty="0">
                <a:latin typeface="微软雅黑" panose="020B0503020204020204" pitchFamily="34" charset="-122"/>
                <a:ea typeface="微软雅黑" panose="020B0503020204020204" pitchFamily="34" charset="-122"/>
                <a:cs typeface="+mn-ea"/>
                <a:sym typeface="微软雅黑" panose="020B0503020204020204" pitchFamily="34" charset="-122"/>
              </a:rPr>
              <a:t>少数儿童在看不清楚远处目标时，常用手在外眼角，用力的将眼角皮向外扳扯，达到同歪头眯眼一样的效果。</a:t>
            </a:r>
          </a:p>
        </p:txBody>
      </p:sp>
      <p:grpSp>
        <p:nvGrpSpPr>
          <p:cNvPr id="24" name="组合 23">
            <a:extLst>
              <a:ext uri="{FF2B5EF4-FFF2-40B4-BE49-F238E27FC236}">
                <a16:creationId xmlns:a16="http://schemas.microsoft.com/office/drawing/2014/main" xmlns="" id="{0A0501D5-1ABC-4B42-AFE8-CF51D3634ABD}"/>
              </a:ext>
            </a:extLst>
          </p:cNvPr>
          <p:cNvGrpSpPr/>
          <p:nvPr/>
        </p:nvGrpSpPr>
        <p:grpSpPr>
          <a:xfrm>
            <a:off x="767408" y="620688"/>
            <a:ext cx="4104456" cy="502766"/>
            <a:chOff x="769807" y="746076"/>
            <a:chExt cx="4104456" cy="502766"/>
          </a:xfrm>
        </p:grpSpPr>
        <p:sp>
          <p:nvSpPr>
            <p:cNvPr id="25" name="文本框 24">
              <a:extLst>
                <a:ext uri="{FF2B5EF4-FFF2-40B4-BE49-F238E27FC236}">
                  <a16:creationId xmlns:a16="http://schemas.microsoft.com/office/drawing/2014/main" xmlns="" id="{27FAA563-305D-457D-9CA4-5C5B818C0DE6}"/>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了解近视前的十大征兆</a:t>
              </a:r>
            </a:p>
          </p:txBody>
        </p:sp>
        <p:sp>
          <p:nvSpPr>
            <p:cNvPr id="28" name="文本框 23">
              <a:extLst>
                <a:ext uri="{FF2B5EF4-FFF2-40B4-BE49-F238E27FC236}">
                  <a16:creationId xmlns:a16="http://schemas.microsoft.com/office/drawing/2014/main" xmlns="" id="{636E40E6-541F-4381-A957-2CB2F9970E4F}"/>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03</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32" name="TextBox 22">
            <a:extLst>
              <a:ext uri="{FF2B5EF4-FFF2-40B4-BE49-F238E27FC236}">
                <a16:creationId xmlns:a16="http://schemas.microsoft.com/office/drawing/2014/main" xmlns="" id="{5B4CA47F-2AD7-4D06-ABD1-E9BC5BCDA6A1}"/>
              </a:ext>
            </a:extLst>
          </p:cNvPr>
          <p:cNvSpPr txBox="1"/>
          <p:nvPr/>
        </p:nvSpPr>
        <p:spPr>
          <a:xfrm>
            <a:off x="2415549" y="2031303"/>
            <a:ext cx="1578507" cy="420564"/>
          </a:xfrm>
          <a:prstGeom prst="rect">
            <a:avLst/>
          </a:prstGeom>
          <a:solidFill>
            <a:srgbClr val="89BCFF"/>
          </a:solidFill>
        </p:spPr>
        <p:txBody>
          <a:bodyPr wrap="square" lIns="91440" tIns="45720" rIns="91440" bIns="45720"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板眼</a:t>
            </a:r>
            <a:endParaRPr lang="zh-CN" altLang="en-US" sz="2133"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33" name="í$ľïdè">
            <a:extLst>
              <a:ext uri="{FF2B5EF4-FFF2-40B4-BE49-F238E27FC236}">
                <a16:creationId xmlns:a16="http://schemas.microsoft.com/office/drawing/2014/main" xmlns="" id="{4E755A8F-2F61-4C92-A9F3-9C06583A8EA5}"/>
              </a:ext>
            </a:extLst>
          </p:cNvPr>
          <p:cNvGrpSpPr/>
          <p:nvPr/>
        </p:nvGrpSpPr>
        <p:grpSpPr>
          <a:xfrm>
            <a:off x="1244569" y="1752136"/>
            <a:ext cx="898073" cy="898073"/>
            <a:chOff x="8111042" y="2720868"/>
            <a:chExt cx="1512000" cy="1512000"/>
          </a:xfrm>
        </p:grpSpPr>
        <p:sp>
          <p:nvSpPr>
            <p:cNvPr id="34" name="iṥḻide">
              <a:extLst>
                <a:ext uri="{FF2B5EF4-FFF2-40B4-BE49-F238E27FC236}">
                  <a16:creationId xmlns:a16="http://schemas.microsoft.com/office/drawing/2014/main" xmlns="" id="{0A5C4389-0BCD-4C0F-A631-C12B3069ACC2}"/>
                </a:ext>
              </a:extLst>
            </p:cNvPr>
            <p:cNvSpPr/>
            <p:nvPr/>
          </p:nvSpPr>
          <p:spPr>
            <a:xfrm>
              <a:off x="8111042" y="2720868"/>
              <a:ext cx="1512000" cy="1512000"/>
            </a:xfrm>
            <a:prstGeom prst="teardrop">
              <a:avLst/>
            </a:prstGeom>
            <a:solidFill>
              <a:srgbClr val="0065E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35" name="í$ľïďê">
              <a:extLst>
                <a:ext uri="{FF2B5EF4-FFF2-40B4-BE49-F238E27FC236}">
                  <a16:creationId xmlns:a16="http://schemas.microsoft.com/office/drawing/2014/main" xmlns="" id="{216E659A-5802-4885-A41F-1C5F69ACD282}"/>
                </a:ext>
              </a:extLst>
            </p:cNvPr>
            <p:cNvSpPr/>
            <p:nvPr/>
          </p:nvSpPr>
          <p:spPr>
            <a:xfrm>
              <a:off x="8570509" y="3190875"/>
              <a:ext cx="571986" cy="571986"/>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6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37" name="ïSḷîḋé">
              <a:extLst>
                <a:ext uri="{FF2B5EF4-FFF2-40B4-BE49-F238E27FC236}">
                  <a16:creationId xmlns:a16="http://schemas.microsoft.com/office/drawing/2014/main" xmlns="" id="{6B470AAF-DE56-4ADE-AB0D-318BA9586AD8}"/>
                </a:ext>
              </a:extLst>
            </p:cNvPr>
            <p:cNvSpPr/>
            <p:nvPr/>
          </p:nvSpPr>
          <p:spPr bwMode="auto">
            <a:xfrm>
              <a:off x="8692174" y="3374128"/>
              <a:ext cx="308585" cy="15407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0065EE"/>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38" name="TextBox 23">
            <a:extLst>
              <a:ext uri="{FF2B5EF4-FFF2-40B4-BE49-F238E27FC236}">
                <a16:creationId xmlns:a16="http://schemas.microsoft.com/office/drawing/2014/main" xmlns="" id="{D43D6288-3AEB-445F-ADC3-34DE81EA980E}"/>
              </a:ext>
            </a:extLst>
          </p:cNvPr>
          <p:cNvSpPr txBox="1"/>
          <p:nvPr/>
        </p:nvSpPr>
        <p:spPr>
          <a:xfrm>
            <a:off x="4205701" y="3038538"/>
            <a:ext cx="6714835" cy="683457"/>
          </a:xfrm>
          <a:prstGeom prst="rect">
            <a:avLst/>
          </a:prstGeom>
          <a:noFill/>
        </p:spPr>
        <p:txBody>
          <a:bodyPr wrap="square" lIns="91440" tIns="45720" rIns="91440" bIns="45720" rtlCol="0">
            <a:spAutoFit/>
          </a:bodyPr>
          <a:lstStyle/>
          <a:p>
            <a:pPr>
              <a:lnSpc>
                <a:spcPct val="135000"/>
              </a:lnSpc>
            </a:pPr>
            <a:r>
              <a:rPr lang="zh-CN" altLang="en-US" sz="1500" spc="150" dirty="0">
                <a:latin typeface="微软雅黑" panose="020B0503020204020204" pitchFamily="34" charset="-122"/>
                <a:ea typeface="微软雅黑" panose="020B0503020204020204" pitchFamily="34" charset="-122"/>
                <a:cs typeface="+mn-ea"/>
                <a:sym typeface="微软雅黑" panose="020B0503020204020204" pitchFamily="34" charset="-122"/>
              </a:rPr>
              <a:t>部分近视儿童合并发生外斜视，一只眼看前方时，另一只眼偏向外面。所以，发现斜眼时一定要及时去医院检查视力。</a:t>
            </a:r>
          </a:p>
        </p:txBody>
      </p:sp>
      <p:sp>
        <p:nvSpPr>
          <p:cNvPr id="39" name="TextBox 22">
            <a:extLst>
              <a:ext uri="{FF2B5EF4-FFF2-40B4-BE49-F238E27FC236}">
                <a16:creationId xmlns:a16="http://schemas.microsoft.com/office/drawing/2014/main" xmlns="" id="{F46ADC22-E883-492A-AC68-D1D679450316}"/>
              </a:ext>
            </a:extLst>
          </p:cNvPr>
          <p:cNvSpPr txBox="1"/>
          <p:nvPr/>
        </p:nvSpPr>
        <p:spPr>
          <a:xfrm>
            <a:off x="2431573" y="3151515"/>
            <a:ext cx="1578507" cy="420564"/>
          </a:xfrm>
          <a:prstGeom prst="rect">
            <a:avLst/>
          </a:prstGeom>
          <a:solidFill>
            <a:srgbClr val="89BCFF"/>
          </a:solidFill>
        </p:spPr>
        <p:txBody>
          <a:bodyPr wrap="square" lIns="91440" tIns="45720" rIns="91440" bIns="45720"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斜眼</a:t>
            </a:r>
            <a:endParaRPr lang="zh-CN" altLang="en-US" sz="2133"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40" name="í$ľïdè">
            <a:extLst>
              <a:ext uri="{FF2B5EF4-FFF2-40B4-BE49-F238E27FC236}">
                <a16:creationId xmlns:a16="http://schemas.microsoft.com/office/drawing/2014/main" xmlns="" id="{F8C8FE16-D984-49B7-8EE0-EDF27461ED54}"/>
              </a:ext>
            </a:extLst>
          </p:cNvPr>
          <p:cNvGrpSpPr/>
          <p:nvPr/>
        </p:nvGrpSpPr>
        <p:grpSpPr>
          <a:xfrm>
            <a:off x="1260593" y="2872348"/>
            <a:ext cx="898073" cy="898073"/>
            <a:chOff x="8111042" y="2720868"/>
            <a:chExt cx="1512000" cy="1512000"/>
          </a:xfrm>
        </p:grpSpPr>
        <p:sp>
          <p:nvSpPr>
            <p:cNvPr id="41" name="iṥḻide">
              <a:extLst>
                <a:ext uri="{FF2B5EF4-FFF2-40B4-BE49-F238E27FC236}">
                  <a16:creationId xmlns:a16="http://schemas.microsoft.com/office/drawing/2014/main" xmlns="" id="{BC47328A-64B3-4BFE-BF79-76A0886E9D59}"/>
                </a:ext>
              </a:extLst>
            </p:cNvPr>
            <p:cNvSpPr/>
            <p:nvPr/>
          </p:nvSpPr>
          <p:spPr>
            <a:xfrm>
              <a:off x="8111042" y="2720868"/>
              <a:ext cx="1512000" cy="1512000"/>
            </a:xfrm>
            <a:prstGeom prst="teardrop">
              <a:avLst/>
            </a:prstGeom>
            <a:solidFill>
              <a:srgbClr val="0065E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2" name="í$ľïďê">
              <a:extLst>
                <a:ext uri="{FF2B5EF4-FFF2-40B4-BE49-F238E27FC236}">
                  <a16:creationId xmlns:a16="http://schemas.microsoft.com/office/drawing/2014/main" xmlns="" id="{4ED317EA-3E67-4F2E-B8FA-92B06BCC9419}"/>
                </a:ext>
              </a:extLst>
            </p:cNvPr>
            <p:cNvSpPr/>
            <p:nvPr/>
          </p:nvSpPr>
          <p:spPr>
            <a:xfrm>
              <a:off x="8570509" y="3190875"/>
              <a:ext cx="571986" cy="571986"/>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6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3" name="ïSḷîḋé">
              <a:extLst>
                <a:ext uri="{FF2B5EF4-FFF2-40B4-BE49-F238E27FC236}">
                  <a16:creationId xmlns:a16="http://schemas.microsoft.com/office/drawing/2014/main" xmlns="" id="{B8A90200-E527-4D11-B03A-29D4E4E3DF0C}"/>
                </a:ext>
              </a:extLst>
            </p:cNvPr>
            <p:cNvSpPr/>
            <p:nvPr/>
          </p:nvSpPr>
          <p:spPr bwMode="auto">
            <a:xfrm>
              <a:off x="8692174" y="3374128"/>
              <a:ext cx="308585" cy="15407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0065EE"/>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44" name="TextBox 23">
            <a:extLst>
              <a:ext uri="{FF2B5EF4-FFF2-40B4-BE49-F238E27FC236}">
                <a16:creationId xmlns:a16="http://schemas.microsoft.com/office/drawing/2014/main" xmlns="" id="{F444CE24-A4ED-43FF-A72F-7D88600B5E3C}"/>
              </a:ext>
            </a:extLst>
          </p:cNvPr>
          <p:cNvSpPr txBox="1"/>
          <p:nvPr/>
        </p:nvSpPr>
        <p:spPr>
          <a:xfrm>
            <a:off x="4189677" y="4140487"/>
            <a:ext cx="6714835" cy="683457"/>
          </a:xfrm>
          <a:prstGeom prst="rect">
            <a:avLst/>
          </a:prstGeom>
          <a:noFill/>
        </p:spPr>
        <p:txBody>
          <a:bodyPr wrap="square" lIns="91440" tIns="45720" rIns="91440" bIns="45720" rtlCol="0">
            <a:spAutoFit/>
          </a:bodyPr>
          <a:lstStyle/>
          <a:p>
            <a:pPr>
              <a:lnSpc>
                <a:spcPct val="135000"/>
              </a:lnSpc>
            </a:pPr>
            <a:r>
              <a:rPr lang="zh-CN" altLang="en-US" sz="1500" spc="150" dirty="0">
                <a:latin typeface="微软雅黑" panose="020B0503020204020204" pitchFamily="34" charset="-122"/>
                <a:ea typeface="微软雅黑" panose="020B0503020204020204" pitchFamily="34" charset="-122"/>
                <a:cs typeface="+mn-ea"/>
                <a:sym typeface="微软雅黑" panose="020B0503020204020204" pitchFamily="34" charset="-122"/>
              </a:rPr>
              <a:t>由于视力不稳定，一些孩子会抱怨教室光线太暗，或者说因黑板反光看不清，还有不少孩子说晚自习时视力差等。</a:t>
            </a:r>
          </a:p>
        </p:txBody>
      </p:sp>
      <p:sp>
        <p:nvSpPr>
          <p:cNvPr id="48" name="TextBox 22">
            <a:extLst>
              <a:ext uri="{FF2B5EF4-FFF2-40B4-BE49-F238E27FC236}">
                <a16:creationId xmlns:a16="http://schemas.microsoft.com/office/drawing/2014/main" xmlns="" id="{4138B3F5-C831-43BC-A95F-78C7606254EB}"/>
              </a:ext>
            </a:extLst>
          </p:cNvPr>
          <p:cNvSpPr txBox="1"/>
          <p:nvPr/>
        </p:nvSpPr>
        <p:spPr>
          <a:xfrm>
            <a:off x="2415549" y="4253464"/>
            <a:ext cx="1578507" cy="420564"/>
          </a:xfrm>
          <a:prstGeom prst="rect">
            <a:avLst/>
          </a:prstGeom>
          <a:solidFill>
            <a:srgbClr val="89BCFF"/>
          </a:solidFill>
        </p:spPr>
        <p:txBody>
          <a:bodyPr wrap="square" lIns="91440" tIns="45720" rIns="91440" bIns="45720"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抱怨</a:t>
            </a:r>
            <a:endParaRPr lang="zh-CN" altLang="en-US" sz="2133"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50" name="í$ľïdè">
            <a:extLst>
              <a:ext uri="{FF2B5EF4-FFF2-40B4-BE49-F238E27FC236}">
                <a16:creationId xmlns:a16="http://schemas.microsoft.com/office/drawing/2014/main" xmlns="" id="{1DBAC37F-0273-4CF2-AA57-5CF3CA461678}"/>
              </a:ext>
            </a:extLst>
          </p:cNvPr>
          <p:cNvGrpSpPr/>
          <p:nvPr/>
        </p:nvGrpSpPr>
        <p:grpSpPr>
          <a:xfrm>
            <a:off x="1244569" y="3974297"/>
            <a:ext cx="898073" cy="898073"/>
            <a:chOff x="8111042" y="2720868"/>
            <a:chExt cx="1512000" cy="1512000"/>
          </a:xfrm>
        </p:grpSpPr>
        <p:sp>
          <p:nvSpPr>
            <p:cNvPr id="53" name="iṥḻide">
              <a:extLst>
                <a:ext uri="{FF2B5EF4-FFF2-40B4-BE49-F238E27FC236}">
                  <a16:creationId xmlns:a16="http://schemas.microsoft.com/office/drawing/2014/main" xmlns="" id="{5A64FA33-9DD0-4B21-8138-AFE5F9EB0B87}"/>
                </a:ext>
              </a:extLst>
            </p:cNvPr>
            <p:cNvSpPr/>
            <p:nvPr/>
          </p:nvSpPr>
          <p:spPr>
            <a:xfrm>
              <a:off x="8111042" y="2720868"/>
              <a:ext cx="1512000" cy="1512000"/>
            </a:xfrm>
            <a:prstGeom prst="teardrop">
              <a:avLst/>
            </a:prstGeom>
            <a:solidFill>
              <a:srgbClr val="0065E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5" name="í$ľïďê">
              <a:extLst>
                <a:ext uri="{FF2B5EF4-FFF2-40B4-BE49-F238E27FC236}">
                  <a16:creationId xmlns:a16="http://schemas.microsoft.com/office/drawing/2014/main" xmlns="" id="{3568EBF9-2C22-484F-BB19-08F610DE500A}"/>
                </a:ext>
              </a:extLst>
            </p:cNvPr>
            <p:cNvSpPr/>
            <p:nvPr/>
          </p:nvSpPr>
          <p:spPr>
            <a:xfrm>
              <a:off x="8570509" y="3190875"/>
              <a:ext cx="571986" cy="571986"/>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6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6" name="ïSḷîḋé">
              <a:extLst>
                <a:ext uri="{FF2B5EF4-FFF2-40B4-BE49-F238E27FC236}">
                  <a16:creationId xmlns:a16="http://schemas.microsoft.com/office/drawing/2014/main" xmlns="" id="{81BB9A40-4ABF-4317-9F65-DE07C2AF0220}"/>
                </a:ext>
              </a:extLst>
            </p:cNvPr>
            <p:cNvSpPr/>
            <p:nvPr/>
          </p:nvSpPr>
          <p:spPr bwMode="auto">
            <a:xfrm>
              <a:off x="8692174" y="3374128"/>
              <a:ext cx="308585" cy="15407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0065EE"/>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57" name="TextBox 23">
            <a:extLst>
              <a:ext uri="{FF2B5EF4-FFF2-40B4-BE49-F238E27FC236}">
                <a16:creationId xmlns:a16="http://schemas.microsoft.com/office/drawing/2014/main" xmlns="" id="{F5021E5E-23E4-4D6C-BB8B-99A969FAA530}"/>
              </a:ext>
            </a:extLst>
          </p:cNvPr>
          <p:cNvSpPr txBox="1"/>
          <p:nvPr/>
        </p:nvSpPr>
        <p:spPr>
          <a:xfrm>
            <a:off x="4152987" y="5486653"/>
            <a:ext cx="6714835" cy="371833"/>
          </a:xfrm>
          <a:prstGeom prst="rect">
            <a:avLst/>
          </a:prstGeom>
          <a:noFill/>
        </p:spPr>
        <p:txBody>
          <a:bodyPr wrap="square" lIns="91440" tIns="45720" rIns="91440" bIns="45720" rtlCol="0">
            <a:spAutoFit/>
          </a:bodyPr>
          <a:lstStyle/>
          <a:p>
            <a:pPr>
              <a:lnSpc>
                <a:spcPct val="135000"/>
              </a:lnSpc>
            </a:pPr>
            <a:r>
              <a:rPr lang="zh-CN" altLang="en-US" sz="1500" spc="150" dirty="0">
                <a:latin typeface="微软雅黑" panose="020B0503020204020204" pitchFamily="34" charset="-122"/>
                <a:ea typeface="微软雅黑" panose="020B0503020204020204" pitchFamily="34" charset="-122"/>
                <a:cs typeface="+mn-ea"/>
                <a:sym typeface="微软雅黑" panose="020B0503020204020204" pitchFamily="34" charset="-122"/>
              </a:rPr>
              <a:t>皱起眉头，企图使双眼都“用力”，以此来改善视力。</a:t>
            </a:r>
          </a:p>
        </p:txBody>
      </p:sp>
      <p:sp>
        <p:nvSpPr>
          <p:cNvPr id="58" name="TextBox 22">
            <a:extLst>
              <a:ext uri="{FF2B5EF4-FFF2-40B4-BE49-F238E27FC236}">
                <a16:creationId xmlns:a16="http://schemas.microsoft.com/office/drawing/2014/main" xmlns="" id="{F5E0C860-D6C2-4224-A0D8-463252CAB52F}"/>
              </a:ext>
            </a:extLst>
          </p:cNvPr>
          <p:cNvSpPr txBox="1"/>
          <p:nvPr/>
        </p:nvSpPr>
        <p:spPr>
          <a:xfrm>
            <a:off x="2402229" y="5486653"/>
            <a:ext cx="1578507" cy="420564"/>
          </a:xfrm>
          <a:prstGeom prst="rect">
            <a:avLst/>
          </a:prstGeom>
          <a:solidFill>
            <a:srgbClr val="89BCFF"/>
          </a:solidFill>
        </p:spPr>
        <p:txBody>
          <a:bodyPr wrap="square" lIns="91440" tIns="45720" rIns="91440" bIns="45720"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皱眉</a:t>
            </a:r>
            <a:endParaRPr lang="zh-CN" altLang="en-US" sz="2133"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59" name="í$ľïdè">
            <a:extLst>
              <a:ext uri="{FF2B5EF4-FFF2-40B4-BE49-F238E27FC236}">
                <a16:creationId xmlns:a16="http://schemas.microsoft.com/office/drawing/2014/main" xmlns="" id="{FD2CA2C3-C023-4306-959A-17D0DF416CBF}"/>
              </a:ext>
            </a:extLst>
          </p:cNvPr>
          <p:cNvGrpSpPr/>
          <p:nvPr/>
        </p:nvGrpSpPr>
        <p:grpSpPr>
          <a:xfrm>
            <a:off x="1231249" y="5207486"/>
            <a:ext cx="898073" cy="898073"/>
            <a:chOff x="8111042" y="2720868"/>
            <a:chExt cx="1512000" cy="1512000"/>
          </a:xfrm>
        </p:grpSpPr>
        <p:sp>
          <p:nvSpPr>
            <p:cNvPr id="60" name="iṥḻide">
              <a:extLst>
                <a:ext uri="{FF2B5EF4-FFF2-40B4-BE49-F238E27FC236}">
                  <a16:creationId xmlns:a16="http://schemas.microsoft.com/office/drawing/2014/main" xmlns="" id="{5A34BCBD-B969-4E6C-916D-93565D4C6DBA}"/>
                </a:ext>
              </a:extLst>
            </p:cNvPr>
            <p:cNvSpPr/>
            <p:nvPr/>
          </p:nvSpPr>
          <p:spPr>
            <a:xfrm>
              <a:off x="8111042" y="2720868"/>
              <a:ext cx="1512000" cy="1512000"/>
            </a:xfrm>
            <a:prstGeom prst="teardrop">
              <a:avLst/>
            </a:prstGeom>
            <a:solidFill>
              <a:srgbClr val="0065E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61" name="í$ľïďê">
              <a:extLst>
                <a:ext uri="{FF2B5EF4-FFF2-40B4-BE49-F238E27FC236}">
                  <a16:creationId xmlns:a16="http://schemas.microsoft.com/office/drawing/2014/main" xmlns="" id="{B89327C9-47A1-4846-9C9F-71BB06A6695B}"/>
                </a:ext>
              </a:extLst>
            </p:cNvPr>
            <p:cNvSpPr/>
            <p:nvPr/>
          </p:nvSpPr>
          <p:spPr>
            <a:xfrm>
              <a:off x="8570509" y="3190875"/>
              <a:ext cx="571986" cy="571986"/>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6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62" name="ïSḷîḋé">
              <a:extLst>
                <a:ext uri="{FF2B5EF4-FFF2-40B4-BE49-F238E27FC236}">
                  <a16:creationId xmlns:a16="http://schemas.microsoft.com/office/drawing/2014/main" xmlns="" id="{E08B9FBF-4858-478A-9838-E4C7B3425C00}"/>
                </a:ext>
              </a:extLst>
            </p:cNvPr>
            <p:cNvSpPr/>
            <p:nvPr/>
          </p:nvSpPr>
          <p:spPr bwMode="auto">
            <a:xfrm>
              <a:off x="8692174" y="3374128"/>
              <a:ext cx="308585" cy="15407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0065EE"/>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arn(inVertical)">
                                      <p:cBhvr>
                                        <p:cTn id="12" dur="500"/>
                                        <p:tgtEl>
                                          <p:spTgt spid="3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1250"/>
                                        <p:tgtEl>
                                          <p:spTgt spid="27"/>
                                        </p:tgtEl>
                                      </p:cBhvr>
                                    </p:animEffect>
                                  </p:childTnLst>
                                </p:cTn>
                              </p:par>
                            </p:childTnLst>
                          </p:cTn>
                        </p:par>
                        <p:par>
                          <p:cTn id="17" fill="hold">
                            <p:stCondLst>
                              <p:cond delay="2250"/>
                            </p:stCondLst>
                            <p:childTnLst>
                              <p:par>
                                <p:cTn id="18" presetID="2" presetClass="entr" presetSubtype="12"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fill="hold"/>
                                        <p:tgtEl>
                                          <p:spTgt spid="40"/>
                                        </p:tgtEl>
                                        <p:attrNameLst>
                                          <p:attrName>ppt_x</p:attrName>
                                        </p:attrNameLst>
                                      </p:cBhvr>
                                      <p:tavLst>
                                        <p:tav tm="0">
                                          <p:val>
                                            <p:strVal val="0-#ppt_w/2"/>
                                          </p:val>
                                        </p:tav>
                                        <p:tav tm="100000">
                                          <p:val>
                                            <p:strVal val="#ppt_x"/>
                                          </p:val>
                                        </p:tav>
                                      </p:tavLst>
                                    </p:anim>
                                    <p:anim calcmode="lin" valueType="num">
                                      <p:cBhvr additive="base">
                                        <p:cTn id="21" dur="500" fill="hold"/>
                                        <p:tgtEl>
                                          <p:spTgt spid="40"/>
                                        </p:tgtEl>
                                        <p:attrNameLst>
                                          <p:attrName>ppt_y</p:attrName>
                                        </p:attrNameLst>
                                      </p:cBhvr>
                                      <p:tavLst>
                                        <p:tav tm="0">
                                          <p:val>
                                            <p:strVal val="1+#ppt_h/2"/>
                                          </p:val>
                                        </p:tav>
                                        <p:tav tm="100000">
                                          <p:val>
                                            <p:strVal val="#ppt_y"/>
                                          </p:val>
                                        </p:tav>
                                      </p:tavLst>
                                    </p:anim>
                                  </p:childTnLst>
                                </p:cTn>
                              </p:par>
                            </p:childTnLst>
                          </p:cTn>
                        </p:par>
                        <p:par>
                          <p:cTn id="22" fill="hold">
                            <p:stCondLst>
                              <p:cond delay="2750"/>
                            </p:stCondLst>
                            <p:childTnLst>
                              <p:par>
                                <p:cTn id="23" presetID="16" presetClass="entr" presetSubtype="21"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500"/>
                                        <p:tgtEl>
                                          <p:spTgt spid="39"/>
                                        </p:tgtEl>
                                      </p:cBhvr>
                                    </p:animEffect>
                                  </p:childTnLst>
                                </p:cTn>
                              </p:par>
                            </p:childTnLst>
                          </p:cTn>
                        </p:par>
                        <p:par>
                          <p:cTn id="26" fill="hold">
                            <p:stCondLst>
                              <p:cond delay="3250"/>
                            </p:stCondLst>
                            <p:childTnLst>
                              <p:par>
                                <p:cTn id="27" presetID="22" presetClass="entr" presetSubtype="8" fill="hold" grpId="0"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left)">
                                      <p:cBhvr>
                                        <p:cTn id="29" dur="1250"/>
                                        <p:tgtEl>
                                          <p:spTgt spid="38"/>
                                        </p:tgtEl>
                                      </p:cBhvr>
                                    </p:animEffect>
                                  </p:childTnLst>
                                </p:cTn>
                              </p:par>
                            </p:childTnLst>
                          </p:cTn>
                        </p:par>
                        <p:par>
                          <p:cTn id="30" fill="hold">
                            <p:stCondLst>
                              <p:cond delay="4500"/>
                            </p:stCondLst>
                            <p:childTnLst>
                              <p:par>
                                <p:cTn id="31" presetID="2" presetClass="entr" presetSubtype="12" fill="hold"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additive="base">
                                        <p:cTn id="33" dur="500" fill="hold"/>
                                        <p:tgtEl>
                                          <p:spTgt spid="50"/>
                                        </p:tgtEl>
                                        <p:attrNameLst>
                                          <p:attrName>ppt_x</p:attrName>
                                        </p:attrNameLst>
                                      </p:cBhvr>
                                      <p:tavLst>
                                        <p:tav tm="0">
                                          <p:val>
                                            <p:strVal val="0-#ppt_w/2"/>
                                          </p:val>
                                        </p:tav>
                                        <p:tav tm="100000">
                                          <p:val>
                                            <p:strVal val="#ppt_x"/>
                                          </p:val>
                                        </p:tav>
                                      </p:tavLst>
                                    </p:anim>
                                    <p:anim calcmode="lin" valueType="num">
                                      <p:cBhvr additive="base">
                                        <p:cTn id="34" dur="500" fill="hold"/>
                                        <p:tgtEl>
                                          <p:spTgt spid="50"/>
                                        </p:tgtEl>
                                        <p:attrNameLst>
                                          <p:attrName>ppt_y</p:attrName>
                                        </p:attrNameLst>
                                      </p:cBhvr>
                                      <p:tavLst>
                                        <p:tav tm="0">
                                          <p:val>
                                            <p:strVal val="1+#ppt_h/2"/>
                                          </p:val>
                                        </p:tav>
                                        <p:tav tm="100000">
                                          <p:val>
                                            <p:strVal val="#ppt_y"/>
                                          </p:val>
                                        </p:tav>
                                      </p:tavLst>
                                    </p:anim>
                                  </p:childTnLst>
                                </p:cTn>
                              </p:par>
                            </p:childTnLst>
                          </p:cTn>
                        </p:par>
                        <p:par>
                          <p:cTn id="35" fill="hold">
                            <p:stCondLst>
                              <p:cond delay="5000"/>
                            </p:stCondLst>
                            <p:childTnLst>
                              <p:par>
                                <p:cTn id="36" presetID="16" presetClass="entr" presetSubtype="21"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barn(inVertical)">
                                      <p:cBhvr>
                                        <p:cTn id="38" dur="500"/>
                                        <p:tgtEl>
                                          <p:spTgt spid="48"/>
                                        </p:tgtEl>
                                      </p:cBhvr>
                                    </p:animEffect>
                                  </p:childTnLst>
                                </p:cTn>
                              </p:par>
                            </p:childTnLst>
                          </p:cTn>
                        </p:par>
                        <p:par>
                          <p:cTn id="39" fill="hold">
                            <p:stCondLst>
                              <p:cond delay="5500"/>
                            </p:stCondLst>
                            <p:childTnLst>
                              <p:par>
                                <p:cTn id="40" presetID="22" presetClass="entr" presetSubtype="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wipe(left)">
                                      <p:cBhvr>
                                        <p:cTn id="42" dur="1250"/>
                                        <p:tgtEl>
                                          <p:spTgt spid="44"/>
                                        </p:tgtEl>
                                      </p:cBhvr>
                                    </p:animEffect>
                                  </p:childTnLst>
                                </p:cTn>
                              </p:par>
                            </p:childTnLst>
                          </p:cTn>
                        </p:par>
                        <p:par>
                          <p:cTn id="43" fill="hold">
                            <p:stCondLst>
                              <p:cond delay="6750"/>
                            </p:stCondLst>
                            <p:childTnLst>
                              <p:par>
                                <p:cTn id="44" presetID="2" presetClass="entr" presetSubtype="12" fill="hold"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0-#ppt_w/2"/>
                                          </p:val>
                                        </p:tav>
                                        <p:tav tm="100000">
                                          <p:val>
                                            <p:strVal val="#ppt_x"/>
                                          </p:val>
                                        </p:tav>
                                      </p:tavLst>
                                    </p:anim>
                                    <p:anim calcmode="lin" valueType="num">
                                      <p:cBhvr additive="base">
                                        <p:cTn id="47" dur="500" fill="hold"/>
                                        <p:tgtEl>
                                          <p:spTgt spid="59"/>
                                        </p:tgtEl>
                                        <p:attrNameLst>
                                          <p:attrName>ppt_y</p:attrName>
                                        </p:attrNameLst>
                                      </p:cBhvr>
                                      <p:tavLst>
                                        <p:tav tm="0">
                                          <p:val>
                                            <p:strVal val="1+#ppt_h/2"/>
                                          </p:val>
                                        </p:tav>
                                        <p:tav tm="100000">
                                          <p:val>
                                            <p:strVal val="#ppt_y"/>
                                          </p:val>
                                        </p:tav>
                                      </p:tavLst>
                                    </p:anim>
                                  </p:childTnLst>
                                </p:cTn>
                              </p:par>
                            </p:childTnLst>
                          </p:cTn>
                        </p:par>
                        <p:par>
                          <p:cTn id="48" fill="hold">
                            <p:stCondLst>
                              <p:cond delay="7250"/>
                            </p:stCondLst>
                            <p:childTnLst>
                              <p:par>
                                <p:cTn id="49" presetID="16" presetClass="entr" presetSubtype="21"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barn(inVertical)">
                                      <p:cBhvr>
                                        <p:cTn id="51" dur="500"/>
                                        <p:tgtEl>
                                          <p:spTgt spid="58"/>
                                        </p:tgtEl>
                                      </p:cBhvr>
                                    </p:animEffect>
                                  </p:childTnLst>
                                </p:cTn>
                              </p:par>
                            </p:childTnLst>
                          </p:cTn>
                        </p:par>
                        <p:par>
                          <p:cTn id="52" fill="hold">
                            <p:stCondLst>
                              <p:cond delay="7750"/>
                            </p:stCondLst>
                            <p:childTnLst>
                              <p:par>
                                <p:cTn id="53" presetID="22" presetClass="entr" presetSubtype="8" fill="hold" grpId="0" nodeType="after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wipe(left)">
                                      <p:cBhvr>
                                        <p:cTn id="55" dur="1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2" grpId="0" animBg="1"/>
      <p:bldP spid="38" grpId="0"/>
      <p:bldP spid="39" grpId="0" animBg="1"/>
      <p:bldP spid="44" grpId="0"/>
      <p:bldP spid="48" grpId="0" animBg="1"/>
      <p:bldP spid="57" grpId="0"/>
      <p:bldP spid="5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42"/>
          <p:cNvSpPr txBox="1"/>
          <p:nvPr/>
        </p:nvSpPr>
        <p:spPr>
          <a:xfrm>
            <a:off x="3072332" y="1822129"/>
            <a:ext cx="6323852" cy="1088247"/>
          </a:xfrm>
          <a:prstGeom prst="rect">
            <a:avLst/>
          </a:prstGeom>
          <a:noFill/>
        </p:spPr>
        <p:txBody>
          <a:bodyPr wrap="square" rtlCol="0">
            <a:spAutoFit/>
          </a:bodyPr>
          <a:lstStyle/>
          <a:p>
            <a:pPr algn="ctr">
              <a:lnSpc>
                <a:spcPct val="114000"/>
              </a:lnSpc>
            </a:pPr>
            <a:r>
              <a:rPr lang="zh-CN" altLang="en-US" sz="65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第四章</a:t>
            </a:r>
            <a:endParaRPr lang="en-US" altLang="zh-CN" sz="65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endParaRPr>
          </a:p>
        </p:txBody>
      </p:sp>
      <p:sp>
        <p:nvSpPr>
          <p:cNvPr id="9" name="文本框 8">
            <a:extLst>
              <a:ext uri="{FF2B5EF4-FFF2-40B4-BE49-F238E27FC236}">
                <a16:creationId xmlns:a16="http://schemas.microsoft.com/office/drawing/2014/main" xmlns="" id="{D02B90D0-8E6D-4D13-BDAB-B92CC72C0EEA}"/>
              </a:ext>
            </a:extLst>
          </p:cNvPr>
          <p:cNvSpPr txBox="1"/>
          <p:nvPr/>
        </p:nvSpPr>
        <p:spPr>
          <a:xfrm>
            <a:off x="2639616" y="3283356"/>
            <a:ext cx="7095678" cy="1088247"/>
          </a:xfrm>
          <a:prstGeom prst="rect">
            <a:avLst/>
          </a:prstGeom>
          <a:noFill/>
        </p:spPr>
        <p:txBody>
          <a:bodyPr wrap="square" rtlCol="0">
            <a:spAutoFit/>
          </a:bodyPr>
          <a:lstStyle/>
          <a:p>
            <a:pPr algn="ctr">
              <a:lnSpc>
                <a:spcPct val="114000"/>
              </a:lnSpc>
            </a:pPr>
            <a:r>
              <a:rPr lang="zh-CN" altLang="en-US" sz="6500" dirty="0">
                <a:ln w="3175">
                  <a:noFill/>
                </a:ln>
                <a:solidFill>
                  <a:sysClr val="windowText" lastClr="000000"/>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如何预防近视</a:t>
            </a:r>
          </a:p>
        </p:txBody>
      </p:sp>
      <p:pic>
        <p:nvPicPr>
          <p:cNvPr id="10" name="图片 9">
            <a:extLst>
              <a:ext uri="{FF2B5EF4-FFF2-40B4-BE49-F238E27FC236}">
                <a16:creationId xmlns:a16="http://schemas.microsoft.com/office/drawing/2014/main" xmlns="" id="{505CC532-DB8E-4E74-ADC9-EAEA8293B59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828" r="55751"/>
          <a:stretch/>
        </p:blipFill>
        <p:spPr>
          <a:xfrm>
            <a:off x="9912424" y="1224073"/>
            <a:ext cx="2045963" cy="6511466"/>
          </a:xfrm>
          <a:prstGeom prst="rect">
            <a:avLst/>
          </a:prstGeom>
          <a:effectLst>
            <a:outerShdw blurRad="50800" dist="38100" dir="8100000" algn="tr" rotWithShape="0">
              <a:prstClr val="black">
                <a:alpha val="40000"/>
              </a:prstClr>
            </a:outerShdw>
          </a:effectLst>
        </p:spPr>
      </p:pic>
      <p:pic>
        <p:nvPicPr>
          <p:cNvPr id="3" name="图片 2">
            <a:extLst>
              <a:ext uri="{FF2B5EF4-FFF2-40B4-BE49-F238E27FC236}">
                <a16:creationId xmlns:a16="http://schemas.microsoft.com/office/drawing/2014/main" xmlns="" id="{751E66C1-1640-4335-8669-0C9815A786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750" t="9051" r="15351"/>
          <a:stretch/>
        </p:blipFill>
        <p:spPr>
          <a:xfrm>
            <a:off x="-384720" y="943067"/>
            <a:ext cx="4176464" cy="6237312"/>
          </a:xfrm>
          <a:prstGeom prst="rect">
            <a:avLst/>
          </a:prstGeom>
        </p:spPr>
      </p:pic>
    </p:spTree>
    <p:extLst>
      <p:ext uri="{BB962C8B-B14F-4D97-AF65-F5344CB8AC3E}">
        <p14:creationId xmlns:p14="http://schemas.microsoft.com/office/powerpoint/2010/main" val="1887004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50" presetClass="entr" presetSubtype="0" decel="100000"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750" fill="hold"/>
                                        <p:tgtEl>
                                          <p:spTgt spid="43"/>
                                        </p:tgtEl>
                                        <p:attrNameLst>
                                          <p:attrName>ppt_w</p:attrName>
                                        </p:attrNameLst>
                                      </p:cBhvr>
                                      <p:tavLst>
                                        <p:tav tm="0">
                                          <p:val>
                                            <p:strVal val="#ppt_w+.3"/>
                                          </p:val>
                                        </p:tav>
                                        <p:tav tm="100000">
                                          <p:val>
                                            <p:strVal val="#ppt_w"/>
                                          </p:val>
                                        </p:tav>
                                      </p:tavLst>
                                    </p:anim>
                                    <p:anim calcmode="lin" valueType="num">
                                      <p:cBhvr>
                                        <p:cTn id="17" dur="750" fill="hold"/>
                                        <p:tgtEl>
                                          <p:spTgt spid="43"/>
                                        </p:tgtEl>
                                        <p:attrNameLst>
                                          <p:attrName>ppt_h</p:attrName>
                                        </p:attrNameLst>
                                      </p:cBhvr>
                                      <p:tavLst>
                                        <p:tav tm="0">
                                          <p:val>
                                            <p:strVal val="#ppt_h"/>
                                          </p:val>
                                        </p:tav>
                                        <p:tav tm="100000">
                                          <p:val>
                                            <p:strVal val="#ppt_h"/>
                                          </p:val>
                                        </p:tav>
                                      </p:tavLst>
                                    </p:anim>
                                    <p:animEffect transition="in" filter="fade">
                                      <p:cBhvr>
                                        <p:cTn id="18" dur="750"/>
                                        <p:tgtEl>
                                          <p:spTgt spid="43"/>
                                        </p:tgtEl>
                                      </p:cBhvr>
                                    </p:animEffect>
                                  </p:childTnLst>
                                </p:cTn>
                              </p:par>
                            </p:childTnLst>
                          </p:cTn>
                        </p:par>
                        <p:par>
                          <p:cTn id="19" fill="hold">
                            <p:stCondLst>
                              <p:cond delay="2000"/>
                            </p:stCondLst>
                            <p:childTnLst>
                              <p:par>
                                <p:cTn id="20" presetID="23" presetClass="entr" presetSubtype="36" fill="hold" grpId="0" nodeType="after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 calcmode="lin" valueType="num">
                                      <p:cBhvr>
                                        <p:cTn id="22" dur="750" fill="hold"/>
                                        <p:tgtEl>
                                          <p:spTgt spid="9"/>
                                        </p:tgtEl>
                                        <p:attrNameLst>
                                          <p:attrName>ppt_w</p:attrName>
                                        </p:attrNameLst>
                                      </p:cBhvr>
                                      <p:tavLst>
                                        <p:tav tm="0">
                                          <p:val>
                                            <p:strVal val="(6*min(max(#ppt_w*#ppt_h,.3),1)-7.4)/-.7*#ppt_w"/>
                                          </p:val>
                                        </p:tav>
                                        <p:tav tm="100000">
                                          <p:val>
                                            <p:strVal val="#ppt_w"/>
                                          </p:val>
                                        </p:tav>
                                      </p:tavLst>
                                    </p:anim>
                                    <p:anim calcmode="lin" valueType="num">
                                      <p:cBhvr>
                                        <p:cTn id="23" dur="750" fill="hold"/>
                                        <p:tgtEl>
                                          <p:spTgt spid="9"/>
                                        </p:tgtEl>
                                        <p:attrNameLst>
                                          <p:attrName>ppt_h</p:attrName>
                                        </p:attrNameLst>
                                      </p:cBhvr>
                                      <p:tavLst>
                                        <p:tav tm="0">
                                          <p:val>
                                            <p:strVal val="(6*min(max(#ppt_w*#ppt_h,.3),1)-7.4)/-.7*#ppt_h"/>
                                          </p:val>
                                        </p:tav>
                                        <p:tav tm="100000">
                                          <p:val>
                                            <p:strVal val="#ppt_h"/>
                                          </p:val>
                                        </p:tav>
                                      </p:tavLst>
                                    </p:anim>
                                    <p:anim calcmode="lin" valueType="num">
                                      <p:cBhvr>
                                        <p:cTn id="24" dur="750" fill="hold"/>
                                        <p:tgtEl>
                                          <p:spTgt spid="9"/>
                                        </p:tgtEl>
                                        <p:attrNameLst>
                                          <p:attrName>ppt_x</p:attrName>
                                        </p:attrNameLst>
                                      </p:cBhvr>
                                      <p:tavLst>
                                        <p:tav tm="0">
                                          <p:val>
                                            <p:fltVal val="0.5"/>
                                          </p:val>
                                        </p:tav>
                                        <p:tav tm="100000">
                                          <p:val>
                                            <p:strVal val="#ppt_x"/>
                                          </p:val>
                                        </p:tav>
                                      </p:tavLst>
                                    </p:anim>
                                    <p:anim calcmode="lin" valueType="num">
                                      <p:cBhvr>
                                        <p:cTn id="25" dur="750" fill="hold"/>
                                        <p:tgtEl>
                                          <p:spTgt spid="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组合 40"/>
          <p:cNvGrpSpPr/>
          <p:nvPr/>
        </p:nvGrpSpPr>
        <p:grpSpPr bwMode="auto">
          <a:xfrm>
            <a:off x="5554300" y="1729628"/>
            <a:ext cx="5515599" cy="471102"/>
            <a:chOff x="176329" y="-37830"/>
            <a:chExt cx="4137361" cy="352651"/>
          </a:xfrm>
        </p:grpSpPr>
        <p:sp>
          <p:nvSpPr>
            <p:cNvPr id="87" name="Rectangle 6"/>
            <p:cNvSpPr>
              <a:spLocks noChangeArrowheads="1"/>
            </p:cNvSpPr>
            <p:nvPr/>
          </p:nvSpPr>
          <p:spPr bwMode="auto">
            <a:xfrm>
              <a:off x="1542129" y="0"/>
              <a:ext cx="2771561" cy="314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100" dirty="0">
                  <a:latin typeface="微软雅黑" panose="020B0503020204020204" pitchFamily="34" charset="-122"/>
                  <a:ea typeface="微软雅黑" panose="020B0503020204020204" pitchFamily="34" charset="-122"/>
                  <a:cs typeface="+mn-ea"/>
                  <a:sym typeface="微软雅黑" panose="020B0503020204020204" pitchFamily="34" charset="-122"/>
                </a:rPr>
                <a:t>认识我们的眼睛</a:t>
              </a:r>
            </a:p>
          </p:txBody>
        </p:sp>
        <p:grpSp>
          <p:nvGrpSpPr>
            <p:cNvPr id="83" name="组合 43"/>
            <p:cNvGrpSpPr/>
            <p:nvPr/>
          </p:nvGrpSpPr>
          <p:grpSpPr bwMode="auto">
            <a:xfrm>
              <a:off x="176329" y="-37830"/>
              <a:ext cx="1163943" cy="333363"/>
              <a:chOff x="176329" y="-37830"/>
              <a:chExt cx="1163943" cy="333363"/>
            </a:xfrm>
          </p:grpSpPr>
          <p:sp>
            <p:nvSpPr>
              <p:cNvPr id="84" name="矩形 44"/>
              <p:cNvSpPr>
                <a:spLocks noChangeArrowheads="1"/>
              </p:cNvSpPr>
              <p:nvPr/>
            </p:nvSpPr>
            <p:spPr bwMode="auto">
              <a:xfrm>
                <a:off x="176329" y="0"/>
                <a:ext cx="1152356" cy="295533"/>
              </a:xfrm>
              <a:prstGeom prst="roundRect">
                <a:avLst/>
              </a:prstGeom>
              <a:solidFill>
                <a:srgbClr val="0065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6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85" name="文本框 45"/>
              <p:cNvSpPr txBox="1">
                <a:spLocks noChangeArrowheads="1"/>
              </p:cNvSpPr>
              <p:nvPr/>
            </p:nvSpPr>
            <p:spPr bwMode="auto">
              <a:xfrm>
                <a:off x="378186" y="-37830"/>
                <a:ext cx="962086" cy="31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第一章</a:t>
                </a:r>
              </a:p>
            </p:txBody>
          </p:sp>
        </p:grpSp>
      </p:grpSp>
      <p:grpSp>
        <p:nvGrpSpPr>
          <p:cNvPr id="88" name="组合 40"/>
          <p:cNvGrpSpPr/>
          <p:nvPr/>
        </p:nvGrpSpPr>
        <p:grpSpPr bwMode="auto">
          <a:xfrm>
            <a:off x="5554300" y="2520116"/>
            <a:ext cx="5523351" cy="439659"/>
            <a:chOff x="176329" y="-38352"/>
            <a:chExt cx="4143176" cy="329113"/>
          </a:xfrm>
        </p:grpSpPr>
        <p:sp>
          <p:nvSpPr>
            <p:cNvPr id="94" name="Rectangle 6"/>
            <p:cNvSpPr>
              <a:spLocks noChangeArrowheads="1"/>
            </p:cNvSpPr>
            <p:nvPr/>
          </p:nvSpPr>
          <p:spPr bwMode="auto">
            <a:xfrm>
              <a:off x="1547944" y="-38352"/>
              <a:ext cx="2771561" cy="31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100" dirty="0">
                  <a:latin typeface="微软雅黑" panose="020B0503020204020204" pitchFamily="34" charset="-122"/>
                  <a:ea typeface="微软雅黑" panose="020B0503020204020204" pitchFamily="34" charset="-122"/>
                  <a:cs typeface="+mn-ea"/>
                  <a:sym typeface="微软雅黑" panose="020B0503020204020204" pitchFamily="34" charset="-122"/>
                </a:rPr>
                <a:t>近视眼的成因及其危害</a:t>
              </a:r>
            </a:p>
          </p:txBody>
        </p:sp>
        <p:grpSp>
          <p:nvGrpSpPr>
            <p:cNvPr id="90" name="组合 43"/>
            <p:cNvGrpSpPr/>
            <p:nvPr/>
          </p:nvGrpSpPr>
          <p:grpSpPr bwMode="auto">
            <a:xfrm>
              <a:off x="176329" y="-24059"/>
              <a:ext cx="1152356" cy="314820"/>
              <a:chOff x="176329" y="-24059"/>
              <a:chExt cx="1152356" cy="314820"/>
            </a:xfrm>
          </p:grpSpPr>
          <p:sp>
            <p:nvSpPr>
              <p:cNvPr id="91" name="矩形 44"/>
              <p:cNvSpPr>
                <a:spLocks noChangeArrowheads="1"/>
              </p:cNvSpPr>
              <p:nvPr/>
            </p:nvSpPr>
            <p:spPr bwMode="auto">
              <a:xfrm>
                <a:off x="176329" y="0"/>
                <a:ext cx="1152356" cy="276468"/>
              </a:xfrm>
              <a:prstGeom prst="roundRect">
                <a:avLst/>
              </a:prstGeom>
              <a:solidFill>
                <a:srgbClr val="0065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67"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2" name="文本框 45"/>
              <p:cNvSpPr txBox="1">
                <a:spLocks noChangeArrowheads="1"/>
              </p:cNvSpPr>
              <p:nvPr/>
            </p:nvSpPr>
            <p:spPr bwMode="auto">
              <a:xfrm>
                <a:off x="364384" y="-24059"/>
                <a:ext cx="962086" cy="31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第二章</a:t>
                </a:r>
              </a:p>
            </p:txBody>
          </p:sp>
        </p:grpSp>
      </p:grpSp>
      <p:grpSp>
        <p:nvGrpSpPr>
          <p:cNvPr id="95" name="组合 40"/>
          <p:cNvGrpSpPr/>
          <p:nvPr/>
        </p:nvGrpSpPr>
        <p:grpSpPr bwMode="auto">
          <a:xfrm>
            <a:off x="5554300" y="3299726"/>
            <a:ext cx="5481853" cy="483376"/>
            <a:chOff x="176329" y="-47018"/>
            <a:chExt cx="4112046" cy="361838"/>
          </a:xfrm>
        </p:grpSpPr>
        <p:sp>
          <p:nvSpPr>
            <p:cNvPr id="101" name="Rectangle 6"/>
            <p:cNvSpPr>
              <a:spLocks noChangeArrowheads="1"/>
            </p:cNvSpPr>
            <p:nvPr/>
          </p:nvSpPr>
          <p:spPr bwMode="auto">
            <a:xfrm>
              <a:off x="1516814" y="0"/>
              <a:ext cx="2771561" cy="31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100" dirty="0">
                  <a:latin typeface="微软雅黑" panose="020B0503020204020204" pitchFamily="34" charset="-122"/>
                  <a:ea typeface="微软雅黑" panose="020B0503020204020204" pitchFamily="34" charset="-122"/>
                  <a:cs typeface="+mn-ea"/>
                  <a:sym typeface="微软雅黑" panose="020B0503020204020204" pitchFamily="34" charset="-122"/>
                </a:rPr>
                <a:t>了解近视前的十大征兆</a:t>
              </a:r>
            </a:p>
          </p:txBody>
        </p:sp>
        <p:grpSp>
          <p:nvGrpSpPr>
            <p:cNvPr id="97" name="组合 43"/>
            <p:cNvGrpSpPr/>
            <p:nvPr/>
          </p:nvGrpSpPr>
          <p:grpSpPr bwMode="auto">
            <a:xfrm>
              <a:off x="176329" y="-47018"/>
              <a:ext cx="1152356" cy="323487"/>
              <a:chOff x="176329" y="-47018"/>
              <a:chExt cx="1152356" cy="323487"/>
            </a:xfrm>
          </p:grpSpPr>
          <p:sp>
            <p:nvSpPr>
              <p:cNvPr id="98" name="矩形 44"/>
              <p:cNvSpPr>
                <a:spLocks noChangeArrowheads="1"/>
              </p:cNvSpPr>
              <p:nvPr/>
            </p:nvSpPr>
            <p:spPr bwMode="auto">
              <a:xfrm>
                <a:off x="176329" y="0"/>
                <a:ext cx="1152356" cy="276469"/>
              </a:xfrm>
              <a:prstGeom prst="roundRect">
                <a:avLst/>
              </a:prstGeom>
              <a:solidFill>
                <a:srgbClr val="0065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6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9" name="文本框 45"/>
              <p:cNvSpPr txBox="1">
                <a:spLocks noChangeArrowheads="1"/>
              </p:cNvSpPr>
              <p:nvPr/>
            </p:nvSpPr>
            <p:spPr bwMode="auto">
              <a:xfrm>
                <a:off x="364384" y="-47018"/>
                <a:ext cx="962086" cy="31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第三章</a:t>
                </a:r>
              </a:p>
            </p:txBody>
          </p:sp>
        </p:grpSp>
      </p:grpSp>
      <p:grpSp>
        <p:nvGrpSpPr>
          <p:cNvPr id="102" name="组合 40"/>
          <p:cNvGrpSpPr/>
          <p:nvPr/>
        </p:nvGrpSpPr>
        <p:grpSpPr bwMode="auto">
          <a:xfrm>
            <a:off x="5554300" y="4110017"/>
            <a:ext cx="5553861" cy="438653"/>
            <a:chOff x="176329" y="-32717"/>
            <a:chExt cx="4166061" cy="328361"/>
          </a:xfrm>
        </p:grpSpPr>
        <p:sp>
          <p:nvSpPr>
            <p:cNvPr id="108" name="Rectangle 6"/>
            <p:cNvSpPr>
              <a:spLocks noChangeArrowheads="1"/>
            </p:cNvSpPr>
            <p:nvPr/>
          </p:nvSpPr>
          <p:spPr bwMode="auto">
            <a:xfrm>
              <a:off x="1570829" y="-19177"/>
              <a:ext cx="2771561" cy="314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100" dirty="0">
                  <a:latin typeface="微软雅黑" panose="020B0503020204020204" pitchFamily="34" charset="-122"/>
                  <a:ea typeface="微软雅黑" panose="020B0503020204020204" pitchFamily="34" charset="-122"/>
                  <a:cs typeface="+mn-ea"/>
                  <a:sym typeface="微软雅黑" panose="020B0503020204020204" pitchFamily="34" charset="-122"/>
                </a:rPr>
                <a:t>我们该如何预防近视</a:t>
              </a:r>
            </a:p>
          </p:txBody>
        </p:sp>
        <p:grpSp>
          <p:nvGrpSpPr>
            <p:cNvPr id="104" name="组合 43"/>
            <p:cNvGrpSpPr/>
            <p:nvPr/>
          </p:nvGrpSpPr>
          <p:grpSpPr bwMode="auto">
            <a:xfrm>
              <a:off x="176329" y="-32717"/>
              <a:ext cx="1163943" cy="314820"/>
              <a:chOff x="176329" y="-32717"/>
              <a:chExt cx="1163943" cy="314820"/>
            </a:xfrm>
          </p:grpSpPr>
          <p:sp>
            <p:nvSpPr>
              <p:cNvPr id="105" name="矩形 44"/>
              <p:cNvSpPr>
                <a:spLocks noChangeArrowheads="1"/>
              </p:cNvSpPr>
              <p:nvPr/>
            </p:nvSpPr>
            <p:spPr bwMode="auto">
              <a:xfrm>
                <a:off x="176329" y="0"/>
                <a:ext cx="1152356" cy="276469"/>
              </a:xfrm>
              <a:prstGeom prst="roundRect">
                <a:avLst/>
              </a:prstGeom>
              <a:solidFill>
                <a:srgbClr val="0065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67">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6" name="文本框 45"/>
              <p:cNvSpPr txBox="1">
                <a:spLocks noChangeArrowheads="1"/>
              </p:cNvSpPr>
              <p:nvPr/>
            </p:nvSpPr>
            <p:spPr bwMode="auto">
              <a:xfrm>
                <a:off x="378186" y="-32717"/>
                <a:ext cx="962086" cy="31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第四章</a:t>
                </a:r>
              </a:p>
            </p:txBody>
          </p:sp>
        </p:grpSp>
      </p:grpSp>
      <p:grpSp>
        <p:nvGrpSpPr>
          <p:cNvPr id="109" name="组合 40"/>
          <p:cNvGrpSpPr/>
          <p:nvPr/>
        </p:nvGrpSpPr>
        <p:grpSpPr bwMode="auto">
          <a:xfrm>
            <a:off x="5554300" y="4893678"/>
            <a:ext cx="5531444" cy="456298"/>
            <a:chOff x="176329" y="-38351"/>
            <a:chExt cx="4149245" cy="341569"/>
          </a:xfrm>
        </p:grpSpPr>
        <p:sp>
          <p:nvSpPr>
            <p:cNvPr id="115" name="Rectangle 6"/>
            <p:cNvSpPr>
              <a:spLocks noChangeArrowheads="1"/>
            </p:cNvSpPr>
            <p:nvPr/>
          </p:nvSpPr>
          <p:spPr bwMode="auto">
            <a:xfrm>
              <a:off x="1554013" y="-38351"/>
              <a:ext cx="2771561" cy="31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100" dirty="0">
                  <a:latin typeface="微软雅黑" panose="020B0503020204020204" pitchFamily="34" charset="-122"/>
                  <a:ea typeface="微软雅黑" panose="020B0503020204020204" pitchFamily="34" charset="-122"/>
                  <a:cs typeface="+mn-ea"/>
                  <a:sym typeface="微软雅黑" panose="020B0503020204020204" pitchFamily="34" charset="-122"/>
                </a:rPr>
                <a:t>保护视力我们一起行动</a:t>
              </a:r>
            </a:p>
          </p:txBody>
        </p:sp>
        <p:grpSp>
          <p:nvGrpSpPr>
            <p:cNvPr id="111" name="组合 43"/>
            <p:cNvGrpSpPr/>
            <p:nvPr/>
          </p:nvGrpSpPr>
          <p:grpSpPr bwMode="auto">
            <a:xfrm>
              <a:off x="176329" y="-11602"/>
              <a:ext cx="1163943" cy="314820"/>
              <a:chOff x="176329" y="-11602"/>
              <a:chExt cx="1163943" cy="314820"/>
            </a:xfrm>
          </p:grpSpPr>
          <p:sp>
            <p:nvSpPr>
              <p:cNvPr id="112" name="矩形 44"/>
              <p:cNvSpPr>
                <a:spLocks noChangeArrowheads="1"/>
              </p:cNvSpPr>
              <p:nvPr/>
            </p:nvSpPr>
            <p:spPr bwMode="auto">
              <a:xfrm>
                <a:off x="176329" y="0"/>
                <a:ext cx="1152356" cy="276469"/>
              </a:xfrm>
              <a:prstGeom prst="roundRect">
                <a:avLst/>
              </a:prstGeom>
              <a:solidFill>
                <a:srgbClr val="0065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67"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3" name="文本框 45"/>
              <p:cNvSpPr txBox="1">
                <a:spLocks noChangeArrowheads="1"/>
              </p:cNvSpPr>
              <p:nvPr/>
            </p:nvSpPr>
            <p:spPr bwMode="auto">
              <a:xfrm>
                <a:off x="378186" y="-11602"/>
                <a:ext cx="962086" cy="31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133"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第五章</a:t>
                </a:r>
              </a:p>
            </p:txBody>
          </p:sp>
        </p:grpSp>
      </p:grpSp>
      <p:sp>
        <p:nvSpPr>
          <p:cNvPr id="128" name="文本框 127"/>
          <p:cNvSpPr txBox="1"/>
          <p:nvPr/>
        </p:nvSpPr>
        <p:spPr>
          <a:xfrm>
            <a:off x="1393992" y="1041623"/>
            <a:ext cx="2681458" cy="1092607"/>
          </a:xfrm>
          <a:prstGeom prst="rect">
            <a:avLst/>
          </a:prstGeom>
          <a:noFill/>
        </p:spPr>
        <p:txBody>
          <a:bodyPr wrap="square" rtlCol="0">
            <a:spAutoFit/>
          </a:bodyPr>
          <a:lstStyle/>
          <a:p>
            <a:pPr algn="ctr"/>
            <a:r>
              <a:rPr lang="zh-CN" altLang="en-US" sz="65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目 录</a:t>
            </a:r>
          </a:p>
        </p:txBody>
      </p:sp>
      <p:sp>
        <p:nvSpPr>
          <p:cNvPr id="40" name="文本框 39">
            <a:extLst>
              <a:ext uri="{FF2B5EF4-FFF2-40B4-BE49-F238E27FC236}">
                <a16:creationId xmlns:a16="http://schemas.microsoft.com/office/drawing/2014/main" xmlns="" id="{EED988BD-EFD5-4B9C-8DD8-8363AA49A3FA}"/>
              </a:ext>
            </a:extLst>
          </p:cNvPr>
          <p:cNvSpPr txBox="1"/>
          <p:nvPr/>
        </p:nvSpPr>
        <p:spPr>
          <a:xfrm>
            <a:off x="1451140" y="1923731"/>
            <a:ext cx="2681458" cy="553998"/>
          </a:xfrm>
          <a:prstGeom prst="rect">
            <a:avLst/>
          </a:prstGeom>
          <a:noFill/>
        </p:spPr>
        <p:txBody>
          <a:bodyPr wrap="square" rtlCol="0">
            <a:spAutoFit/>
          </a:bodyPr>
          <a:lstStyle/>
          <a:p>
            <a:pPr algn="ctr"/>
            <a:r>
              <a:rPr lang="en-US" altLang="zh-CN" sz="3000" dirty="0">
                <a:ln w="3175">
                  <a:noFill/>
                </a:ln>
                <a:solidFill>
                  <a:schemeClr val="tx1">
                    <a:lumMod val="75000"/>
                    <a:lumOff val="25000"/>
                  </a:schemeClr>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CONTENTS</a:t>
            </a:r>
            <a:endParaRPr lang="zh-CN" altLang="en-US" sz="3000" dirty="0">
              <a:ln w="3175">
                <a:noFill/>
              </a:ln>
              <a:solidFill>
                <a:schemeClr val="tx1">
                  <a:lumMod val="75000"/>
                  <a:lumOff val="25000"/>
                </a:schemeClr>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endParaRPr>
          </a:p>
        </p:txBody>
      </p:sp>
      <p:pic>
        <p:nvPicPr>
          <p:cNvPr id="3" name="图片 2">
            <a:extLst>
              <a:ext uri="{FF2B5EF4-FFF2-40B4-BE49-F238E27FC236}">
                <a16:creationId xmlns:a16="http://schemas.microsoft.com/office/drawing/2014/main" xmlns="" id="{75F164AF-34CC-4757-828F-4643D3F9D32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032" t="7686" r="18632" b="7383"/>
          <a:stretch/>
        </p:blipFill>
        <p:spPr>
          <a:xfrm>
            <a:off x="1703836" y="2734602"/>
            <a:ext cx="2176066" cy="311469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anim calcmode="lin" valueType="num">
                                          <p:cBhvr additive="base">
                                            <p:cTn id="7" dur="500" fill="hold"/>
                                            <p:tgtEl>
                                              <p:spTgt spid="128"/>
                                            </p:tgtEl>
                                            <p:attrNameLst>
                                              <p:attrName>ppt_x</p:attrName>
                                            </p:attrNameLst>
                                          </p:cBhvr>
                                          <p:tavLst>
                                            <p:tav tm="0">
                                              <p:val>
                                                <p:strVal val="#ppt_x"/>
                                              </p:val>
                                            </p:tav>
                                            <p:tav tm="100000">
                                              <p:val>
                                                <p:strVal val="#ppt_x"/>
                                              </p:val>
                                            </p:tav>
                                          </p:tavLst>
                                        </p:anim>
                                        <p:anim calcmode="lin" valueType="num">
                                          <p:cBhvr additive="base">
                                            <p:cTn id="8" dur="500" fill="hold"/>
                                            <p:tgtEl>
                                              <p:spTgt spid="128"/>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par>
                                    <p:cTn id="17" presetID="2" presetClass="entr" presetSubtype="2" accel="8000" fill="hold" nodeType="withEffect" p14:presetBounceEnd="10667">
                                      <p:stCondLst>
                                        <p:cond delay="500"/>
                                      </p:stCondLst>
                                      <p:childTnLst>
                                        <p:set>
                                          <p:cBhvr>
                                            <p:cTn id="18" dur="1" fill="hold">
                                              <p:stCondLst>
                                                <p:cond delay="0"/>
                                              </p:stCondLst>
                                            </p:cTn>
                                            <p:tgtEl>
                                              <p:spTgt spid="81"/>
                                            </p:tgtEl>
                                            <p:attrNameLst>
                                              <p:attrName>style.visibility</p:attrName>
                                            </p:attrNameLst>
                                          </p:cBhvr>
                                          <p:to>
                                            <p:strVal val="visible"/>
                                          </p:to>
                                        </p:set>
                                        <p:anim calcmode="lin" valueType="num" p14:bounceEnd="10667">
                                          <p:cBhvr additive="base">
                                            <p:cTn id="19" dur="750" fill="hold"/>
                                            <p:tgtEl>
                                              <p:spTgt spid="81"/>
                                            </p:tgtEl>
                                            <p:attrNameLst>
                                              <p:attrName>ppt_x</p:attrName>
                                            </p:attrNameLst>
                                          </p:cBhvr>
                                          <p:tavLst>
                                            <p:tav tm="0">
                                              <p:val>
                                                <p:strVal val="1+#ppt_w/2"/>
                                              </p:val>
                                            </p:tav>
                                            <p:tav tm="100000">
                                              <p:val>
                                                <p:strVal val="#ppt_x"/>
                                              </p:val>
                                            </p:tav>
                                          </p:tavLst>
                                        </p:anim>
                                        <p:anim calcmode="lin" valueType="num" p14:bounceEnd="10667">
                                          <p:cBhvr additive="base">
                                            <p:cTn id="20" dur="75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accel="8000" fill="hold" nodeType="withEffect" p14:presetBounceEnd="10667">
                                      <p:stCondLst>
                                        <p:cond delay="750"/>
                                      </p:stCondLst>
                                      <p:childTnLst>
                                        <p:set>
                                          <p:cBhvr>
                                            <p:cTn id="22" dur="1" fill="hold">
                                              <p:stCondLst>
                                                <p:cond delay="0"/>
                                              </p:stCondLst>
                                            </p:cTn>
                                            <p:tgtEl>
                                              <p:spTgt spid="88"/>
                                            </p:tgtEl>
                                            <p:attrNameLst>
                                              <p:attrName>style.visibility</p:attrName>
                                            </p:attrNameLst>
                                          </p:cBhvr>
                                          <p:to>
                                            <p:strVal val="visible"/>
                                          </p:to>
                                        </p:set>
                                        <p:anim calcmode="lin" valueType="num" p14:bounceEnd="10667">
                                          <p:cBhvr additive="base">
                                            <p:cTn id="23" dur="750" fill="hold"/>
                                            <p:tgtEl>
                                              <p:spTgt spid="88"/>
                                            </p:tgtEl>
                                            <p:attrNameLst>
                                              <p:attrName>ppt_x</p:attrName>
                                            </p:attrNameLst>
                                          </p:cBhvr>
                                          <p:tavLst>
                                            <p:tav tm="0">
                                              <p:val>
                                                <p:strVal val="1+#ppt_w/2"/>
                                              </p:val>
                                            </p:tav>
                                            <p:tav tm="100000">
                                              <p:val>
                                                <p:strVal val="#ppt_x"/>
                                              </p:val>
                                            </p:tav>
                                          </p:tavLst>
                                        </p:anim>
                                        <p:anim calcmode="lin" valueType="num" p14:bounceEnd="10667">
                                          <p:cBhvr additive="base">
                                            <p:cTn id="24" dur="750" fill="hold"/>
                                            <p:tgtEl>
                                              <p:spTgt spid="88"/>
                                            </p:tgtEl>
                                            <p:attrNameLst>
                                              <p:attrName>ppt_y</p:attrName>
                                            </p:attrNameLst>
                                          </p:cBhvr>
                                          <p:tavLst>
                                            <p:tav tm="0">
                                              <p:val>
                                                <p:strVal val="#ppt_y"/>
                                              </p:val>
                                            </p:tav>
                                            <p:tav tm="100000">
                                              <p:val>
                                                <p:strVal val="#ppt_y"/>
                                              </p:val>
                                            </p:tav>
                                          </p:tavLst>
                                        </p:anim>
                                      </p:childTnLst>
                                    </p:cTn>
                                  </p:par>
                                  <p:par>
                                    <p:cTn id="25" presetID="2" presetClass="entr" presetSubtype="2" accel="8000" fill="hold" nodeType="withEffect" p14:presetBounceEnd="10667">
                                      <p:stCondLst>
                                        <p:cond delay="1000"/>
                                      </p:stCondLst>
                                      <p:childTnLst>
                                        <p:set>
                                          <p:cBhvr>
                                            <p:cTn id="26" dur="1" fill="hold">
                                              <p:stCondLst>
                                                <p:cond delay="0"/>
                                              </p:stCondLst>
                                            </p:cTn>
                                            <p:tgtEl>
                                              <p:spTgt spid="95"/>
                                            </p:tgtEl>
                                            <p:attrNameLst>
                                              <p:attrName>style.visibility</p:attrName>
                                            </p:attrNameLst>
                                          </p:cBhvr>
                                          <p:to>
                                            <p:strVal val="visible"/>
                                          </p:to>
                                        </p:set>
                                        <p:anim calcmode="lin" valueType="num" p14:bounceEnd="10667">
                                          <p:cBhvr additive="base">
                                            <p:cTn id="27" dur="750" fill="hold"/>
                                            <p:tgtEl>
                                              <p:spTgt spid="95"/>
                                            </p:tgtEl>
                                            <p:attrNameLst>
                                              <p:attrName>ppt_x</p:attrName>
                                            </p:attrNameLst>
                                          </p:cBhvr>
                                          <p:tavLst>
                                            <p:tav tm="0">
                                              <p:val>
                                                <p:strVal val="1+#ppt_w/2"/>
                                              </p:val>
                                            </p:tav>
                                            <p:tav tm="100000">
                                              <p:val>
                                                <p:strVal val="#ppt_x"/>
                                              </p:val>
                                            </p:tav>
                                          </p:tavLst>
                                        </p:anim>
                                        <p:anim calcmode="lin" valueType="num" p14:bounceEnd="10667">
                                          <p:cBhvr additive="base">
                                            <p:cTn id="28" dur="750" fill="hold"/>
                                            <p:tgtEl>
                                              <p:spTgt spid="95"/>
                                            </p:tgtEl>
                                            <p:attrNameLst>
                                              <p:attrName>ppt_y</p:attrName>
                                            </p:attrNameLst>
                                          </p:cBhvr>
                                          <p:tavLst>
                                            <p:tav tm="0">
                                              <p:val>
                                                <p:strVal val="#ppt_y"/>
                                              </p:val>
                                            </p:tav>
                                            <p:tav tm="100000">
                                              <p:val>
                                                <p:strVal val="#ppt_y"/>
                                              </p:val>
                                            </p:tav>
                                          </p:tavLst>
                                        </p:anim>
                                      </p:childTnLst>
                                    </p:cTn>
                                  </p:par>
                                  <p:par>
                                    <p:cTn id="29" presetID="2" presetClass="entr" presetSubtype="2" accel="8000" fill="hold" nodeType="withEffect" p14:presetBounceEnd="10667">
                                      <p:stCondLst>
                                        <p:cond delay="1250"/>
                                      </p:stCondLst>
                                      <p:childTnLst>
                                        <p:set>
                                          <p:cBhvr>
                                            <p:cTn id="30" dur="1" fill="hold">
                                              <p:stCondLst>
                                                <p:cond delay="0"/>
                                              </p:stCondLst>
                                            </p:cTn>
                                            <p:tgtEl>
                                              <p:spTgt spid="102"/>
                                            </p:tgtEl>
                                            <p:attrNameLst>
                                              <p:attrName>style.visibility</p:attrName>
                                            </p:attrNameLst>
                                          </p:cBhvr>
                                          <p:to>
                                            <p:strVal val="visible"/>
                                          </p:to>
                                        </p:set>
                                        <p:anim calcmode="lin" valueType="num" p14:bounceEnd="10667">
                                          <p:cBhvr additive="base">
                                            <p:cTn id="31" dur="750" fill="hold"/>
                                            <p:tgtEl>
                                              <p:spTgt spid="102"/>
                                            </p:tgtEl>
                                            <p:attrNameLst>
                                              <p:attrName>ppt_x</p:attrName>
                                            </p:attrNameLst>
                                          </p:cBhvr>
                                          <p:tavLst>
                                            <p:tav tm="0">
                                              <p:val>
                                                <p:strVal val="1+#ppt_w/2"/>
                                              </p:val>
                                            </p:tav>
                                            <p:tav tm="100000">
                                              <p:val>
                                                <p:strVal val="#ppt_x"/>
                                              </p:val>
                                            </p:tav>
                                          </p:tavLst>
                                        </p:anim>
                                        <p:anim calcmode="lin" valueType="num" p14:bounceEnd="10667">
                                          <p:cBhvr additive="base">
                                            <p:cTn id="32" dur="750" fill="hold"/>
                                            <p:tgtEl>
                                              <p:spTgt spid="102"/>
                                            </p:tgtEl>
                                            <p:attrNameLst>
                                              <p:attrName>ppt_y</p:attrName>
                                            </p:attrNameLst>
                                          </p:cBhvr>
                                          <p:tavLst>
                                            <p:tav tm="0">
                                              <p:val>
                                                <p:strVal val="#ppt_y"/>
                                              </p:val>
                                            </p:tav>
                                            <p:tav tm="100000">
                                              <p:val>
                                                <p:strVal val="#ppt_y"/>
                                              </p:val>
                                            </p:tav>
                                          </p:tavLst>
                                        </p:anim>
                                      </p:childTnLst>
                                    </p:cTn>
                                  </p:par>
                                  <p:par>
                                    <p:cTn id="33" presetID="2" presetClass="entr" presetSubtype="2" accel="8000" fill="hold" nodeType="withEffect" p14:presetBounceEnd="10667">
                                      <p:stCondLst>
                                        <p:cond delay="1500"/>
                                      </p:stCondLst>
                                      <p:childTnLst>
                                        <p:set>
                                          <p:cBhvr>
                                            <p:cTn id="34" dur="1" fill="hold">
                                              <p:stCondLst>
                                                <p:cond delay="0"/>
                                              </p:stCondLst>
                                            </p:cTn>
                                            <p:tgtEl>
                                              <p:spTgt spid="109"/>
                                            </p:tgtEl>
                                            <p:attrNameLst>
                                              <p:attrName>style.visibility</p:attrName>
                                            </p:attrNameLst>
                                          </p:cBhvr>
                                          <p:to>
                                            <p:strVal val="visible"/>
                                          </p:to>
                                        </p:set>
                                        <p:anim calcmode="lin" valueType="num" p14:bounceEnd="10667">
                                          <p:cBhvr additive="base">
                                            <p:cTn id="35" dur="750" fill="hold"/>
                                            <p:tgtEl>
                                              <p:spTgt spid="109"/>
                                            </p:tgtEl>
                                            <p:attrNameLst>
                                              <p:attrName>ppt_x</p:attrName>
                                            </p:attrNameLst>
                                          </p:cBhvr>
                                          <p:tavLst>
                                            <p:tav tm="0">
                                              <p:val>
                                                <p:strVal val="1+#ppt_w/2"/>
                                              </p:val>
                                            </p:tav>
                                            <p:tav tm="100000">
                                              <p:val>
                                                <p:strVal val="#ppt_x"/>
                                              </p:val>
                                            </p:tav>
                                          </p:tavLst>
                                        </p:anim>
                                        <p:anim calcmode="lin" valueType="num" p14:bounceEnd="10667">
                                          <p:cBhvr additive="base">
                                            <p:cTn id="36" dur="750" fill="hold"/>
                                            <p:tgtEl>
                                              <p:spTgt spid="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anim calcmode="lin" valueType="num">
                                          <p:cBhvr additive="base">
                                            <p:cTn id="7" dur="500" fill="hold"/>
                                            <p:tgtEl>
                                              <p:spTgt spid="128"/>
                                            </p:tgtEl>
                                            <p:attrNameLst>
                                              <p:attrName>ppt_x</p:attrName>
                                            </p:attrNameLst>
                                          </p:cBhvr>
                                          <p:tavLst>
                                            <p:tav tm="0">
                                              <p:val>
                                                <p:strVal val="#ppt_x"/>
                                              </p:val>
                                            </p:tav>
                                            <p:tav tm="100000">
                                              <p:val>
                                                <p:strVal val="#ppt_x"/>
                                              </p:val>
                                            </p:tav>
                                          </p:tavLst>
                                        </p:anim>
                                        <p:anim calcmode="lin" valueType="num">
                                          <p:cBhvr additive="base">
                                            <p:cTn id="8" dur="500" fill="hold"/>
                                            <p:tgtEl>
                                              <p:spTgt spid="128"/>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par>
                                    <p:cTn id="17" presetID="2" presetClass="entr" presetSubtype="2" accel="8000" fill="hold" nodeType="withEffect">
                                      <p:stCondLst>
                                        <p:cond delay="5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750" fill="hold"/>
                                            <p:tgtEl>
                                              <p:spTgt spid="81"/>
                                            </p:tgtEl>
                                            <p:attrNameLst>
                                              <p:attrName>ppt_x</p:attrName>
                                            </p:attrNameLst>
                                          </p:cBhvr>
                                          <p:tavLst>
                                            <p:tav tm="0">
                                              <p:val>
                                                <p:strVal val="1+#ppt_w/2"/>
                                              </p:val>
                                            </p:tav>
                                            <p:tav tm="100000">
                                              <p:val>
                                                <p:strVal val="#ppt_x"/>
                                              </p:val>
                                            </p:tav>
                                          </p:tavLst>
                                        </p:anim>
                                        <p:anim calcmode="lin" valueType="num">
                                          <p:cBhvr additive="base">
                                            <p:cTn id="20" dur="75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accel="8000" fill="hold" nodeType="withEffect">
                                      <p:stCondLst>
                                        <p:cond delay="750"/>
                                      </p:stCondLst>
                                      <p:childTnLst>
                                        <p:set>
                                          <p:cBhvr>
                                            <p:cTn id="22" dur="1" fill="hold">
                                              <p:stCondLst>
                                                <p:cond delay="0"/>
                                              </p:stCondLst>
                                            </p:cTn>
                                            <p:tgtEl>
                                              <p:spTgt spid="88"/>
                                            </p:tgtEl>
                                            <p:attrNameLst>
                                              <p:attrName>style.visibility</p:attrName>
                                            </p:attrNameLst>
                                          </p:cBhvr>
                                          <p:to>
                                            <p:strVal val="visible"/>
                                          </p:to>
                                        </p:set>
                                        <p:anim calcmode="lin" valueType="num">
                                          <p:cBhvr additive="base">
                                            <p:cTn id="23" dur="750" fill="hold"/>
                                            <p:tgtEl>
                                              <p:spTgt spid="88"/>
                                            </p:tgtEl>
                                            <p:attrNameLst>
                                              <p:attrName>ppt_x</p:attrName>
                                            </p:attrNameLst>
                                          </p:cBhvr>
                                          <p:tavLst>
                                            <p:tav tm="0">
                                              <p:val>
                                                <p:strVal val="1+#ppt_w/2"/>
                                              </p:val>
                                            </p:tav>
                                            <p:tav tm="100000">
                                              <p:val>
                                                <p:strVal val="#ppt_x"/>
                                              </p:val>
                                            </p:tav>
                                          </p:tavLst>
                                        </p:anim>
                                        <p:anim calcmode="lin" valueType="num">
                                          <p:cBhvr additive="base">
                                            <p:cTn id="24" dur="750" fill="hold"/>
                                            <p:tgtEl>
                                              <p:spTgt spid="88"/>
                                            </p:tgtEl>
                                            <p:attrNameLst>
                                              <p:attrName>ppt_y</p:attrName>
                                            </p:attrNameLst>
                                          </p:cBhvr>
                                          <p:tavLst>
                                            <p:tav tm="0">
                                              <p:val>
                                                <p:strVal val="#ppt_y"/>
                                              </p:val>
                                            </p:tav>
                                            <p:tav tm="100000">
                                              <p:val>
                                                <p:strVal val="#ppt_y"/>
                                              </p:val>
                                            </p:tav>
                                          </p:tavLst>
                                        </p:anim>
                                      </p:childTnLst>
                                    </p:cTn>
                                  </p:par>
                                  <p:par>
                                    <p:cTn id="25" presetID="2" presetClass="entr" presetSubtype="2" accel="8000" fill="hold" nodeType="withEffect">
                                      <p:stCondLst>
                                        <p:cond delay="100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750" fill="hold"/>
                                            <p:tgtEl>
                                              <p:spTgt spid="95"/>
                                            </p:tgtEl>
                                            <p:attrNameLst>
                                              <p:attrName>ppt_x</p:attrName>
                                            </p:attrNameLst>
                                          </p:cBhvr>
                                          <p:tavLst>
                                            <p:tav tm="0">
                                              <p:val>
                                                <p:strVal val="1+#ppt_w/2"/>
                                              </p:val>
                                            </p:tav>
                                            <p:tav tm="100000">
                                              <p:val>
                                                <p:strVal val="#ppt_x"/>
                                              </p:val>
                                            </p:tav>
                                          </p:tavLst>
                                        </p:anim>
                                        <p:anim calcmode="lin" valueType="num">
                                          <p:cBhvr additive="base">
                                            <p:cTn id="28" dur="750" fill="hold"/>
                                            <p:tgtEl>
                                              <p:spTgt spid="95"/>
                                            </p:tgtEl>
                                            <p:attrNameLst>
                                              <p:attrName>ppt_y</p:attrName>
                                            </p:attrNameLst>
                                          </p:cBhvr>
                                          <p:tavLst>
                                            <p:tav tm="0">
                                              <p:val>
                                                <p:strVal val="#ppt_y"/>
                                              </p:val>
                                            </p:tav>
                                            <p:tav tm="100000">
                                              <p:val>
                                                <p:strVal val="#ppt_y"/>
                                              </p:val>
                                            </p:tav>
                                          </p:tavLst>
                                        </p:anim>
                                      </p:childTnLst>
                                    </p:cTn>
                                  </p:par>
                                  <p:par>
                                    <p:cTn id="29" presetID="2" presetClass="entr" presetSubtype="2" accel="8000" fill="hold" nodeType="withEffect">
                                      <p:stCondLst>
                                        <p:cond delay="1250"/>
                                      </p:stCondLst>
                                      <p:childTnLst>
                                        <p:set>
                                          <p:cBhvr>
                                            <p:cTn id="30" dur="1" fill="hold">
                                              <p:stCondLst>
                                                <p:cond delay="0"/>
                                              </p:stCondLst>
                                            </p:cTn>
                                            <p:tgtEl>
                                              <p:spTgt spid="102"/>
                                            </p:tgtEl>
                                            <p:attrNameLst>
                                              <p:attrName>style.visibility</p:attrName>
                                            </p:attrNameLst>
                                          </p:cBhvr>
                                          <p:to>
                                            <p:strVal val="visible"/>
                                          </p:to>
                                        </p:set>
                                        <p:anim calcmode="lin" valueType="num">
                                          <p:cBhvr additive="base">
                                            <p:cTn id="31" dur="750" fill="hold"/>
                                            <p:tgtEl>
                                              <p:spTgt spid="102"/>
                                            </p:tgtEl>
                                            <p:attrNameLst>
                                              <p:attrName>ppt_x</p:attrName>
                                            </p:attrNameLst>
                                          </p:cBhvr>
                                          <p:tavLst>
                                            <p:tav tm="0">
                                              <p:val>
                                                <p:strVal val="1+#ppt_w/2"/>
                                              </p:val>
                                            </p:tav>
                                            <p:tav tm="100000">
                                              <p:val>
                                                <p:strVal val="#ppt_x"/>
                                              </p:val>
                                            </p:tav>
                                          </p:tavLst>
                                        </p:anim>
                                        <p:anim calcmode="lin" valueType="num">
                                          <p:cBhvr additive="base">
                                            <p:cTn id="32" dur="750" fill="hold"/>
                                            <p:tgtEl>
                                              <p:spTgt spid="102"/>
                                            </p:tgtEl>
                                            <p:attrNameLst>
                                              <p:attrName>ppt_y</p:attrName>
                                            </p:attrNameLst>
                                          </p:cBhvr>
                                          <p:tavLst>
                                            <p:tav tm="0">
                                              <p:val>
                                                <p:strVal val="#ppt_y"/>
                                              </p:val>
                                            </p:tav>
                                            <p:tav tm="100000">
                                              <p:val>
                                                <p:strVal val="#ppt_y"/>
                                              </p:val>
                                            </p:tav>
                                          </p:tavLst>
                                        </p:anim>
                                      </p:childTnLst>
                                    </p:cTn>
                                  </p:par>
                                  <p:par>
                                    <p:cTn id="33" presetID="2" presetClass="entr" presetSubtype="2" accel="8000" fill="hold" nodeType="withEffect">
                                      <p:stCondLst>
                                        <p:cond delay="1500"/>
                                      </p:stCondLst>
                                      <p:childTnLst>
                                        <p:set>
                                          <p:cBhvr>
                                            <p:cTn id="34" dur="1" fill="hold">
                                              <p:stCondLst>
                                                <p:cond delay="0"/>
                                              </p:stCondLst>
                                            </p:cTn>
                                            <p:tgtEl>
                                              <p:spTgt spid="109"/>
                                            </p:tgtEl>
                                            <p:attrNameLst>
                                              <p:attrName>style.visibility</p:attrName>
                                            </p:attrNameLst>
                                          </p:cBhvr>
                                          <p:to>
                                            <p:strVal val="visible"/>
                                          </p:to>
                                        </p:set>
                                        <p:anim calcmode="lin" valueType="num">
                                          <p:cBhvr additive="base">
                                            <p:cTn id="35" dur="750" fill="hold"/>
                                            <p:tgtEl>
                                              <p:spTgt spid="109"/>
                                            </p:tgtEl>
                                            <p:attrNameLst>
                                              <p:attrName>ppt_x</p:attrName>
                                            </p:attrNameLst>
                                          </p:cBhvr>
                                          <p:tavLst>
                                            <p:tav tm="0">
                                              <p:val>
                                                <p:strVal val="1+#ppt_w/2"/>
                                              </p:val>
                                            </p:tav>
                                            <p:tav tm="100000">
                                              <p:val>
                                                <p:strVal val="#ppt_x"/>
                                              </p:val>
                                            </p:tav>
                                          </p:tavLst>
                                        </p:anim>
                                        <p:anim calcmode="lin" valueType="num">
                                          <p:cBhvr additive="base">
                                            <p:cTn id="36" dur="750" fill="hold"/>
                                            <p:tgtEl>
                                              <p:spTgt spid="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4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2219906" y="3917067"/>
            <a:ext cx="3288080" cy="540341"/>
          </a:xfrm>
          <a:prstGeom prst="rect">
            <a:avLst/>
          </a:prstGeom>
          <a:noFill/>
        </p:spPr>
        <p:txBody>
          <a:bodyPr wrap="none" lIns="91440" tIns="45720" rIns="91440" bIns="45720" rtlCol="0">
            <a:spAutoFit/>
          </a:bodyPr>
          <a:lstStyle/>
          <a:p>
            <a:pPr algn="ctr">
              <a:lnSpc>
                <a:spcPct val="150000"/>
              </a:lnSpc>
            </a:pPr>
            <a:r>
              <a:rPr lang="zh-CN" altLang="en-US" sz="2200" dirty="0">
                <a:latin typeface="微软雅黑" panose="020B0503020204020204" pitchFamily="34" charset="-122"/>
                <a:ea typeface="微软雅黑" panose="020B0503020204020204" pitchFamily="34" charset="-122"/>
                <a:cs typeface="+mn-ea"/>
                <a:sym typeface="微软雅黑" panose="020B0503020204020204" pitchFamily="34" charset="-122"/>
              </a:rPr>
              <a:t>多进行对眼睛有益的运动</a:t>
            </a:r>
          </a:p>
        </p:txBody>
      </p:sp>
      <p:sp>
        <p:nvSpPr>
          <p:cNvPr id="21" name="矩形 20"/>
          <p:cNvSpPr/>
          <p:nvPr/>
        </p:nvSpPr>
        <p:spPr>
          <a:xfrm>
            <a:off x="2219906" y="2636912"/>
            <a:ext cx="2723823" cy="540341"/>
          </a:xfrm>
          <a:prstGeom prst="rect">
            <a:avLst/>
          </a:prstGeom>
          <a:noFill/>
        </p:spPr>
        <p:txBody>
          <a:bodyPr wrap="none" lIns="91440" tIns="45720" rIns="91440" bIns="45720" rtlCol="0">
            <a:spAutoFit/>
          </a:bodyPr>
          <a:lstStyle/>
          <a:p>
            <a:pPr algn="ctr">
              <a:lnSpc>
                <a:spcPct val="150000"/>
              </a:lnSpc>
            </a:pPr>
            <a:r>
              <a:rPr lang="zh-CN" altLang="en-US" sz="2200" dirty="0">
                <a:latin typeface="微软雅黑" panose="020B0503020204020204" pitchFamily="34" charset="-122"/>
                <a:ea typeface="微软雅黑" panose="020B0503020204020204" pitchFamily="34" charset="-122"/>
                <a:cs typeface="+mn-ea"/>
                <a:sym typeface="微软雅黑" panose="020B0503020204020204" pitchFamily="34" charset="-122"/>
              </a:rPr>
              <a:t>学习正确的用眼方法</a:t>
            </a:r>
          </a:p>
        </p:txBody>
      </p:sp>
      <p:sp>
        <p:nvSpPr>
          <p:cNvPr id="23" name="矩形 22"/>
          <p:cNvSpPr/>
          <p:nvPr/>
        </p:nvSpPr>
        <p:spPr>
          <a:xfrm>
            <a:off x="2219906" y="5222454"/>
            <a:ext cx="2723823" cy="430887"/>
          </a:xfrm>
          <a:prstGeom prst="rect">
            <a:avLst/>
          </a:prstGeom>
          <a:noFill/>
        </p:spPr>
        <p:txBody>
          <a:bodyPr wrap="none" lIns="91440" tIns="45720" rIns="91440" bIns="45720" rtlCol="0">
            <a:spAutoFit/>
          </a:bodyPr>
          <a:lstStyle/>
          <a:p>
            <a:pPr algn="ctr"/>
            <a:r>
              <a:rPr lang="zh-CN" altLang="en-US" sz="2200" dirty="0">
                <a:latin typeface="微软雅黑" panose="020B0503020204020204" pitchFamily="34" charset="-122"/>
                <a:ea typeface="微软雅黑" panose="020B0503020204020204" pitchFamily="34" charset="-122"/>
                <a:cs typeface="+mn-ea"/>
                <a:sym typeface="微软雅黑" panose="020B0503020204020204" pitchFamily="34" charset="-122"/>
              </a:rPr>
              <a:t>养成良好的饮食习惯</a:t>
            </a:r>
            <a:endParaRPr lang="en-US" altLang="zh-CN" sz="2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24" name="组合 23"/>
          <p:cNvGrpSpPr/>
          <p:nvPr/>
        </p:nvGrpSpPr>
        <p:grpSpPr>
          <a:xfrm>
            <a:off x="1386957" y="2636719"/>
            <a:ext cx="748253" cy="748255"/>
            <a:chOff x="3031335" y="611394"/>
            <a:chExt cx="383288" cy="383288"/>
          </a:xfrm>
        </p:grpSpPr>
        <p:sp>
          <p:nvSpPr>
            <p:cNvPr id="25" name="椭圆 24"/>
            <p:cNvSpPr/>
            <p:nvPr/>
          </p:nvSpPr>
          <p:spPr>
            <a:xfrm>
              <a:off x="3031335" y="611394"/>
              <a:ext cx="383288" cy="383288"/>
            </a:xfrm>
            <a:prstGeom prst="ellipse">
              <a:avLst/>
            </a:prstGeom>
            <a:solidFill>
              <a:srgbClr val="0065EE"/>
            </a:solidFill>
            <a:ln w="15875">
              <a:solidFill>
                <a:schemeClr val="bg1"/>
              </a:soli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a:defRPr/>
              </a:pPr>
              <a:endParaRPr lang="zh-CN" altLang="en-US" sz="24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6" name="TextBox 26"/>
            <p:cNvSpPr txBox="1"/>
            <p:nvPr/>
          </p:nvSpPr>
          <p:spPr>
            <a:xfrm>
              <a:off x="3067431" y="690278"/>
              <a:ext cx="311372" cy="257538"/>
            </a:xfrm>
            <a:prstGeom prst="rect">
              <a:avLst/>
            </a:prstGeom>
            <a:noFill/>
          </p:spPr>
          <p:txBody>
            <a:bodyPr wrap="none" rtlCol="0">
              <a:spAutoFit/>
            </a:bodyPr>
            <a:lstStyle/>
            <a:p>
              <a:pPr algn="ctr"/>
              <a:r>
                <a:rPr lang="en-US" altLang="zh-CN" sz="2667"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01</a:t>
              </a:r>
              <a:endParaRPr lang="zh-CN" altLang="en-US" sz="2667"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7" name="组合 26"/>
          <p:cNvGrpSpPr/>
          <p:nvPr/>
        </p:nvGrpSpPr>
        <p:grpSpPr>
          <a:xfrm>
            <a:off x="1386957" y="3847304"/>
            <a:ext cx="748801" cy="748799"/>
            <a:chOff x="763265" y="2216076"/>
            <a:chExt cx="336028" cy="336026"/>
          </a:xfrm>
        </p:grpSpPr>
        <p:sp>
          <p:nvSpPr>
            <p:cNvPr id="28" name="椭圆 27"/>
            <p:cNvSpPr/>
            <p:nvPr/>
          </p:nvSpPr>
          <p:spPr>
            <a:xfrm>
              <a:off x="763265" y="2216076"/>
              <a:ext cx="336028" cy="336026"/>
            </a:xfrm>
            <a:prstGeom prst="ellipse">
              <a:avLst/>
            </a:prstGeom>
            <a:solidFill>
              <a:srgbClr val="0065EE"/>
            </a:solidFill>
            <a:ln w="15875">
              <a:solidFill>
                <a:schemeClr val="bg1"/>
              </a:soli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a:defRPr/>
              </a:pPr>
              <a:endParaRPr lang="zh-CN" altLang="en-US" sz="24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TextBox 29"/>
            <p:cNvSpPr txBox="1"/>
            <p:nvPr/>
          </p:nvSpPr>
          <p:spPr>
            <a:xfrm>
              <a:off x="794887" y="2294929"/>
              <a:ext cx="272780" cy="225618"/>
            </a:xfrm>
            <a:prstGeom prst="rect">
              <a:avLst/>
            </a:prstGeom>
            <a:noFill/>
          </p:spPr>
          <p:txBody>
            <a:bodyPr wrap="none" rtlCol="0">
              <a:spAutoFit/>
            </a:bodyPr>
            <a:lstStyle/>
            <a:p>
              <a:pPr algn="ctr"/>
              <a:r>
                <a:rPr lang="en-US" altLang="zh-CN" sz="2667"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zh-CN" altLang="en-US" sz="2667"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0" name="组合 29"/>
          <p:cNvGrpSpPr/>
          <p:nvPr/>
        </p:nvGrpSpPr>
        <p:grpSpPr>
          <a:xfrm>
            <a:off x="1386957" y="5058432"/>
            <a:ext cx="748800" cy="748800"/>
            <a:chOff x="8304375" y="2151530"/>
            <a:chExt cx="322165" cy="322165"/>
          </a:xfrm>
        </p:grpSpPr>
        <p:sp>
          <p:nvSpPr>
            <p:cNvPr id="31" name="椭圆 30"/>
            <p:cNvSpPr/>
            <p:nvPr/>
          </p:nvSpPr>
          <p:spPr>
            <a:xfrm>
              <a:off x="8304375" y="2151530"/>
              <a:ext cx="322165" cy="322165"/>
            </a:xfrm>
            <a:prstGeom prst="ellipse">
              <a:avLst/>
            </a:prstGeom>
            <a:solidFill>
              <a:srgbClr val="0065EE"/>
            </a:solidFill>
            <a:ln w="15875">
              <a:solidFill>
                <a:schemeClr val="bg1"/>
              </a:soli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a:defRPr/>
              </a:pPr>
              <a:endParaRPr lang="zh-CN" altLang="en-US" sz="24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2" name="TextBox 32"/>
            <p:cNvSpPr txBox="1"/>
            <p:nvPr/>
          </p:nvSpPr>
          <p:spPr>
            <a:xfrm>
              <a:off x="8334693" y="2229141"/>
              <a:ext cx="261526" cy="216311"/>
            </a:xfrm>
            <a:prstGeom prst="rect">
              <a:avLst/>
            </a:prstGeom>
            <a:noFill/>
          </p:spPr>
          <p:txBody>
            <a:bodyPr wrap="none" rtlCol="0">
              <a:spAutoFit/>
            </a:bodyPr>
            <a:lstStyle/>
            <a:p>
              <a:r>
                <a:rPr lang="en-US" altLang="zh-CN" sz="2667"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03</a:t>
              </a:r>
              <a:endParaRPr lang="zh-CN" altLang="en-US" sz="2667"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33" name="TextBox 4"/>
          <p:cNvSpPr txBox="1"/>
          <p:nvPr/>
        </p:nvSpPr>
        <p:spPr>
          <a:xfrm>
            <a:off x="1386957" y="1422736"/>
            <a:ext cx="9760753" cy="474169"/>
          </a:xfrm>
          <a:prstGeom prst="rect">
            <a:avLst/>
          </a:prstGeom>
          <a:noFill/>
        </p:spPr>
        <p:txBody>
          <a:bodyPr wrap="square" lIns="91440" tIns="45720" rIns="91440" bIns="45720" rtlCol="0">
            <a:spAutoFit/>
          </a:bodyPr>
          <a:lstStyle/>
          <a:p>
            <a:pPr>
              <a:lnSpc>
                <a:spcPct val="150000"/>
              </a:lnSpc>
            </a:pPr>
            <a:r>
              <a:rPr lang="zh-CN" altLang="en-US"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大多数近视是由于后天不良的用眼习惯造成的，后天性的近视是可以预防的。</a:t>
            </a:r>
            <a:endParaRPr lang="zh-CN" altLang="zh-CN"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16" name="组合 15">
            <a:extLst>
              <a:ext uri="{FF2B5EF4-FFF2-40B4-BE49-F238E27FC236}">
                <a16:creationId xmlns:a16="http://schemas.microsoft.com/office/drawing/2014/main" xmlns="" id="{4B66F206-160C-4C76-9207-CEC66CD49E00}"/>
              </a:ext>
            </a:extLst>
          </p:cNvPr>
          <p:cNvGrpSpPr/>
          <p:nvPr/>
        </p:nvGrpSpPr>
        <p:grpSpPr>
          <a:xfrm>
            <a:off x="767408" y="620688"/>
            <a:ext cx="4104456" cy="502766"/>
            <a:chOff x="769807" y="746076"/>
            <a:chExt cx="4104456" cy="502766"/>
          </a:xfrm>
        </p:grpSpPr>
        <p:sp>
          <p:nvSpPr>
            <p:cNvPr id="17" name="文本框 16">
              <a:extLst>
                <a:ext uri="{FF2B5EF4-FFF2-40B4-BE49-F238E27FC236}">
                  <a16:creationId xmlns:a16="http://schemas.microsoft.com/office/drawing/2014/main" xmlns="" id="{F4AB0D70-8836-4B94-925A-193136616F55}"/>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我们该如何预防近视</a:t>
              </a:r>
            </a:p>
          </p:txBody>
        </p:sp>
        <p:sp>
          <p:nvSpPr>
            <p:cNvPr id="19" name="文本框 23">
              <a:extLst>
                <a:ext uri="{FF2B5EF4-FFF2-40B4-BE49-F238E27FC236}">
                  <a16:creationId xmlns:a16="http://schemas.microsoft.com/office/drawing/2014/main" xmlns="" id="{94D93610-0FFE-4F78-94F7-ED89C8EEFE7D}"/>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3" name="图片 2">
            <a:extLst>
              <a:ext uri="{FF2B5EF4-FFF2-40B4-BE49-F238E27FC236}">
                <a16:creationId xmlns:a16="http://schemas.microsoft.com/office/drawing/2014/main" xmlns="" id="{FB9F8F75-CEE5-4D79-903E-CA65C3C02A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8933" y="2053642"/>
            <a:ext cx="4497122" cy="449712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750"/>
                                        <p:tgtEl>
                                          <p:spTgt spid="33"/>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250" fill="hold"/>
                                        <p:tgtEl>
                                          <p:spTgt spid="24"/>
                                        </p:tgtEl>
                                        <p:attrNameLst>
                                          <p:attrName>ppt_w</p:attrName>
                                        </p:attrNameLst>
                                      </p:cBhvr>
                                      <p:tavLst>
                                        <p:tav tm="0">
                                          <p:val>
                                            <p:fltVal val="0"/>
                                          </p:val>
                                        </p:tav>
                                        <p:tav tm="100000">
                                          <p:val>
                                            <p:strVal val="#ppt_w"/>
                                          </p:val>
                                        </p:tav>
                                      </p:tavLst>
                                    </p:anim>
                                    <p:anim calcmode="lin" valueType="num">
                                      <p:cBhvr>
                                        <p:cTn id="12" dur="250" fill="hold"/>
                                        <p:tgtEl>
                                          <p:spTgt spid="24"/>
                                        </p:tgtEl>
                                        <p:attrNameLst>
                                          <p:attrName>ppt_h</p:attrName>
                                        </p:attrNameLst>
                                      </p:cBhvr>
                                      <p:tavLst>
                                        <p:tav tm="0">
                                          <p:val>
                                            <p:fltVal val="0"/>
                                          </p:val>
                                        </p:tav>
                                        <p:tav tm="100000">
                                          <p:val>
                                            <p:strVal val="#ppt_h"/>
                                          </p:val>
                                        </p:tav>
                                      </p:tavLst>
                                    </p:anim>
                                    <p:animEffect transition="in" filter="fade">
                                      <p:cBhvr>
                                        <p:cTn id="13" dur="250"/>
                                        <p:tgtEl>
                                          <p:spTgt spid="24"/>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250" fill="hold"/>
                                        <p:tgtEl>
                                          <p:spTgt spid="27"/>
                                        </p:tgtEl>
                                        <p:attrNameLst>
                                          <p:attrName>ppt_w</p:attrName>
                                        </p:attrNameLst>
                                      </p:cBhvr>
                                      <p:tavLst>
                                        <p:tav tm="0">
                                          <p:val>
                                            <p:fltVal val="0"/>
                                          </p:val>
                                        </p:tav>
                                        <p:tav tm="100000">
                                          <p:val>
                                            <p:strVal val="#ppt_w"/>
                                          </p:val>
                                        </p:tav>
                                      </p:tavLst>
                                    </p:anim>
                                    <p:anim calcmode="lin" valueType="num">
                                      <p:cBhvr>
                                        <p:cTn id="22" dur="250" fill="hold"/>
                                        <p:tgtEl>
                                          <p:spTgt spid="27"/>
                                        </p:tgtEl>
                                        <p:attrNameLst>
                                          <p:attrName>ppt_h</p:attrName>
                                        </p:attrNameLst>
                                      </p:cBhvr>
                                      <p:tavLst>
                                        <p:tav tm="0">
                                          <p:val>
                                            <p:fltVal val="0"/>
                                          </p:val>
                                        </p:tav>
                                        <p:tav tm="100000">
                                          <p:val>
                                            <p:strVal val="#ppt_h"/>
                                          </p:val>
                                        </p:tav>
                                      </p:tavLst>
                                    </p:anim>
                                    <p:animEffect transition="in" filter="fade">
                                      <p:cBhvr>
                                        <p:cTn id="23" dur="250"/>
                                        <p:tgtEl>
                                          <p:spTgt spid="27"/>
                                        </p:tgtEl>
                                      </p:cBhvr>
                                    </p:animEffect>
                                  </p:childTnLst>
                                </p:cTn>
                              </p:par>
                            </p:childTnLst>
                          </p:cTn>
                        </p:par>
                        <p:par>
                          <p:cTn id="24" fill="hold">
                            <p:stCondLst>
                              <p:cond delay="2000"/>
                            </p:stCondLst>
                            <p:childTnLst>
                              <p:par>
                                <p:cTn id="25" presetID="10" presetClass="entr" presetSubtype="0" fill="hold" grpId="0" nodeType="afterEffect">
                                  <p:stCondLst>
                                    <p:cond delay="0"/>
                                  </p:stCondLst>
                                  <p:iterate type="wd">
                                    <p:tmPct val="10000"/>
                                  </p:iterate>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par>
                          <p:cTn id="28" fill="hold">
                            <p:stCondLst>
                              <p:cond delay="2800"/>
                            </p:stCondLst>
                            <p:childTnLst>
                              <p:par>
                                <p:cTn id="29" presetID="53" presetClass="entr" presetSubtype="16"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250" fill="hold"/>
                                        <p:tgtEl>
                                          <p:spTgt spid="30"/>
                                        </p:tgtEl>
                                        <p:attrNameLst>
                                          <p:attrName>ppt_w</p:attrName>
                                        </p:attrNameLst>
                                      </p:cBhvr>
                                      <p:tavLst>
                                        <p:tav tm="0">
                                          <p:val>
                                            <p:fltVal val="0"/>
                                          </p:val>
                                        </p:tav>
                                        <p:tav tm="100000">
                                          <p:val>
                                            <p:strVal val="#ppt_w"/>
                                          </p:val>
                                        </p:tav>
                                      </p:tavLst>
                                    </p:anim>
                                    <p:anim calcmode="lin" valueType="num">
                                      <p:cBhvr>
                                        <p:cTn id="32" dur="250" fill="hold"/>
                                        <p:tgtEl>
                                          <p:spTgt spid="30"/>
                                        </p:tgtEl>
                                        <p:attrNameLst>
                                          <p:attrName>ppt_h</p:attrName>
                                        </p:attrNameLst>
                                      </p:cBhvr>
                                      <p:tavLst>
                                        <p:tav tm="0">
                                          <p:val>
                                            <p:fltVal val="0"/>
                                          </p:val>
                                        </p:tav>
                                        <p:tav tm="100000">
                                          <p:val>
                                            <p:strVal val="#ppt_h"/>
                                          </p:val>
                                        </p:tav>
                                      </p:tavLst>
                                    </p:anim>
                                    <p:animEffect transition="in" filter="fade">
                                      <p:cBhvr>
                                        <p:cTn id="33" dur="250"/>
                                        <p:tgtEl>
                                          <p:spTgt spid="30"/>
                                        </p:tgtEl>
                                      </p:cBhvr>
                                    </p:animEffect>
                                  </p:childTnLst>
                                </p:cTn>
                              </p:par>
                            </p:childTnLst>
                          </p:cTn>
                        </p:par>
                        <p:par>
                          <p:cTn id="34" fill="hold">
                            <p:stCondLst>
                              <p:cond delay="3050"/>
                            </p:stCondLst>
                            <p:childTnLst>
                              <p:par>
                                <p:cTn id="35" presetID="22" presetClass="entr" presetSubtype="8"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1500"/>
                                        <p:tgtEl>
                                          <p:spTgt spid="23"/>
                                        </p:tgtEl>
                                      </p:cBhvr>
                                    </p:animEffect>
                                  </p:childTnLst>
                                </p:cTn>
                              </p:par>
                            </p:childTnLst>
                          </p:cTn>
                        </p:par>
                        <p:par>
                          <p:cTn id="38" fill="hold">
                            <p:stCondLst>
                              <p:cond delay="4550"/>
                            </p:stCondLst>
                            <p:childTnLst>
                              <p:par>
                                <p:cTn id="39" presetID="22" presetClass="entr" presetSubtype="4"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3"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384032" y="1865174"/>
            <a:ext cx="2723823" cy="430886"/>
            <a:chOff x="3550566" y="1122273"/>
            <a:chExt cx="2042868" cy="323165"/>
          </a:xfrm>
          <a:solidFill>
            <a:srgbClr val="89BCFF"/>
          </a:solidFill>
        </p:grpSpPr>
        <p:sp>
          <p:nvSpPr>
            <p:cNvPr id="24" name="文本框 23"/>
            <p:cNvSpPr txBox="1"/>
            <p:nvPr/>
          </p:nvSpPr>
          <p:spPr>
            <a:xfrm>
              <a:off x="3550566" y="1122273"/>
              <a:ext cx="2042868" cy="323165"/>
            </a:xfrm>
            <a:prstGeom prst="rect">
              <a:avLst/>
            </a:prstGeom>
            <a:grpFill/>
          </p:spPr>
          <p:txBody>
            <a:bodyPr wrap="none" rtlCol="0">
              <a:spAutoFit/>
            </a:bodyPr>
            <a:lstStyle/>
            <a:p>
              <a:pPr algn="ctr"/>
              <a:r>
                <a:rPr lang="zh-CN" altLang="en-US" sz="2200" dirty="0">
                  <a:ln w="76200">
                    <a:solidFill>
                      <a:schemeClr val="bg1"/>
                    </a:solidFill>
                  </a:ln>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学习正确的用眼方法</a:t>
              </a:r>
            </a:p>
          </p:txBody>
        </p:sp>
        <p:sp>
          <p:nvSpPr>
            <p:cNvPr id="26" name="文本框 23"/>
            <p:cNvSpPr txBox="1"/>
            <p:nvPr/>
          </p:nvSpPr>
          <p:spPr>
            <a:xfrm>
              <a:off x="3550566" y="1122273"/>
              <a:ext cx="2042868" cy="323165"/>
            </a:xfrm>
            <a:prstGeom prst="rect">
              <a:avLst/>
            </a:prstGeom>
            <a:grpFill/>
          </p:spPr>
          <p:txBody>
            <a:bodyPr wrap="none" rtlCol="0">
              <a:spAutoFit/>
            </a:bodyPr>
            <a:lstStyle/>
            <a:p>
              <a:pPr algn="ctr"/>
              <a:r>
                <a:rPr lang="zh-CN" altLang="en-US" sz="22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学习正确的用眼方法</a:t>
              </a:r>
            </a:p>
          </p:txBody>
        </p:sp>
      </p:grpSp>
      <p:sp>
        <p:nvSpPr>
          <p:cNvPr id="7" name="TextBox 2"/>
          <p:cNvSpPr txBox="1"/>
          <p:nvPr/>
        </p:nvSpPr>
        <p:spPr>
          <a:xfrm>
            <a:off x="6384031" y="2604278"/>
            <a:ext cx="4287387" cy="2800382"/>
          </a:xfrm>
          <a:prstGeom prst="rect">
            <a:avLst/>
          </a:prstGeom>
          <a:noFill/>
        </p:spPr>
        <p:txBody>
          <a:bodyPr wrap="square" lIns="91440" tIns="45720" rIns="91440" bIns="45720" rtlCol="0">
            <a:spAutoFit/>
          </a:bodyPr>
          <a:lstStyle/>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）书写姿势正确</a:t>
            </a:r>
          </a:p>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要牢记“三个一”：眼离书本一尺远（</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33</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厘米）；胸离书桌一拳远（</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6—7</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厘米）；手离笔尖一寸远（</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3.3</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厘米）</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2</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）读书姿势要端正</a:t>
            </a:r>
            <a:endPar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应采用坐姿，不要躺着看书，不要在走路时或乘车时看书。</a:t>
            </a:r>
          </a:p>
        </p:txBody>
      </p:sp>
      <p:grpSp>
        <p:nvGrpSpPr>
          <p:cNvPr id="8" name="组合 7">
            <a:extLst>
              <a:ext uri="{FF2B5EF4-FFF2-40B4-BE49-F238E27FC236}">
                <a16:creationId xmlns:a16="http://schemas.microsoft.com/office/drawing/2014/main" xmlns="" id="{6124D6C4-AA74-4984-BF8C-6CBE3A5BDC50}"/>
              </a:ext>
            </a:extLst>
          </p:cNvPr>
          <p:cNvGrpSpPr/>
          <p:nvPr/>
        </p:nvGrpSpPr>
        <p:grpSpPr>
          <a:xfrm>
            <a:off x="767408" y="620688"/>
            <a:ext cx="4104456" cy="502766"/>
            <a:chOff x="769807" y="746076"/>
            <a:chExt cx="4104456" cy="502766"/>
          </a:xfrm>
        </p:grpSpPr>
        <p:sp>
          <p:nvSpPr>
            <p:cNvPr id="9" name="文本框 8">
              <a:extLst>
                <a:ext uri="{FF2B5EF4-FFF2-40B4-BE49-F238E27FC236}">
                  <a16:creationId xmlns:a16="http://schemas.microsoft.com/office/drawing/2014/main" xmlns="" id="{AA2E364D-58C2-42F2-831C-B4F20715F547}"/>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我们该如何预防近视</a:t>
              </a:r>
            </a:p>
          </p:txBody>
        </p:sp>
        <p:sp>
          <p:nvSpPr>
            <p:cNvPr id="10" name="文本框 23">
              <a:extLst>
                <a:ext uri="{FF2B5EF4-FFF2-40B4-BE49-F238E27FC236}">
                  <a16:creationId xmlns:a16="http://schemas.microsoft.com/office/drawing/2014/main" xmlns="" id="{75F70188-A795-4881-B80B-7D9959CD33A8}"/>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3" name="图片 2">
            <a:extLst>
              <a:ext uri="{FF2B5EF4-FFF2-40B4-BE49-F238E27FC236}">
                <a16:creationId xmlns:a16="http://schemas.microsoft.com/office/drawing/2014/main" xmlns="" id="{A1E50977-54C0-4D43-80D1-6BF2DAB3B34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500" t="16082" r="16926" b="13251"/>
          <a:stretch/>
        </p:blipFill>
        <p:spPr>
          <a:xfrm>
            <a:off x="1071337" y="2080617"/>
            <a:ext cx="4287388" cy="351896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barn(outVertical)">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99456" y="1700808"/>
            <a:ext cx="5904656" cy="4077848"/>
          </a:xfrm>
          <a:prstGeom prst="rect">
            <a:avLst/>
          </a:prstGeom>
          <a:noFill/>
        </p:spPr>
        <p:txBody>
          <a:bodyPr wrap="square" lIns="91440" tIns="45720" rIns="91440" bIns="45720" rtlCol="0">
            <a:spAutoFit/>
          </a:bodyPr>
          <a:lstStyle/>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3</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）改善不良学习环境</a:t>
            </a:r>
            <a:endPar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读书、写字时光线很重要，采用左侧采光，不在强 </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光下看书；学习用品也不能忽视，如纸张不能太白，</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印刷字体要清晰等。</a:t>
            </a:r>
          </a:p>
          <a:p>
            <a:pPr>
              <a:lnSpc>
                <a:spcPct val="135000"/>
              </a:lnSpc>
            </a:pPr>
            <a:endPar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4</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）控制阅读时间</a:t>
            </a:r>
            <a:endPar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阅读时间不可太长，必须有间断性休息，可以采取</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远眺、闭目、散步、做眼保健操等方式。</a:t>
            </a:r>
          </a:p>
          <a:p>
            <a:pPr>
              <a:lnSpc>
                <a:spcPct val="135000"/>
              </a:lnSpc>
            </a:pPr>
            <a:endPar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5</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）定期检查视力。</a:t>
            </a:r>
            <a:endPar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半年检查一次，便于早期发现，早期治疗。</a:t>
            </a:r>
          </a:p>
          <a:p>
            <a:pPr>
              <a:lnSpc>
                <a:spcPct val="150000"/>
              </a:lnSpc>
            </a:pPr>
            <a:endParaRPr lang="zh-CN" altLang="en-US" sz="800" b="1"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4" name="组合 3">
            <a:extLst>
              <a:ext uri="{FF2B5EF4-FFF2-40B4-BE49-F238E27FC236}">
                <a16:creationId xmlns:a16="http://schemas.microsoft.com/office/drawing/2014/main" xmlns="" id="{9FF69870-3694-4B92-B22F-851D73EA0CD9}"/>
              </a:ext>
            </a:extLst>
          </p:cNvPr>
          <p:cNvGrpSpPr/>
          <p:nvPr/>
        </p:nvGrpSpPr>
        <p:grpSpPr>
          <a:xfrm>
            <a:off x="767408" y="620688"/>
            <a:ext cx="4104456" cy="502766"/>
            <a:chOff x="769807" y="746076"/>
            <a:chExt cx="4104456" cy="502766"/>
          </a:xfrm>
        </p:grpSpPr>
        <p:sp>
          <p:nvSpPr>
            <p:cNvPr id="5" name="文本框 4">
              <a:extLst>
                <a:ext uri="{FF2B5EF4-FFF2-40B4-BE49-F238E27FC236}">
                  <a16:creationId xmlns:a16="http://schemas.microsoft.com/office/drawing/2014/main" xmlns="" id="{6F6BAA63-7E8F-45BB-8603-6D5C08F6D8B2}"/>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我们该如何预防近视</a:t>
              </a:r>
            </a:p>
          </p:txBody>
        </p:sp>
        <p:sp>
          <p:nvSpPr>
            <p:cNvPr id="6" name="文本框 23">
              <a:extLst>
                <a:ext uri="{FF2B5EF4-FFF2-40B4-BE49-F238E27FC236}">
                  <a16:creationId xmlns:a16="http://schemas.microsoft.com/office/drawing/2014/main" xmlns="" id="{17556031-7C56-4260-AF8B-C5518BDBE4DA}"/>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7" name="图片 6">
            <a:extLst>
              <a:ext uri="{FF2B5EF4-FFF2-40B4-BE49-F238E27FC236}">
                <a16:creationId xmlns:a16="http://schemas.microsoft.com/office/drawing/2014/main" xmlns="" id="{4CB1565F-42A4-40D3-9144-E1E5087F002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240" r="14894" b="15343"/>
          <a:stretch/>
        </p:blipFill>
        <p:spPr>
          <a:xfrm flipH="1">
            <a:off x="7536160" y="1916832"/>
            <a:ext cx="3291830" cy="352839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75267" y="1700808"/>
            <a:ext cx="9937267" cy="3880678"/>
          </a:xfrm>
          <a:prstGeom prst="rect">
            <a:avLst/>
          </a:prstGeom>
          <a:noFill/>
        </p:spPr>
        <p:txBody>
          <a:bodyPr wrap="square" lIns="91440" tIns="45720" rIns="91440" bIns="45720" rtlCol="0">
            <a:spAutoFit/>
          </a:bodyPr>
          <a:lstStyle/>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6</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）注意休息。</a:t>
            </a:r>
            <a:endPar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保证睡眠，作息时间要有规律， 小学生每天睡眠时间需</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10</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小时，中学生需</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9</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小时。</a:t>
            </a:r>
          </a:p>
          <a:p>
            <a:pPr>
              <a:lnSpc>
                <a:spcPct val="135000"/>
              </a:lnSpc>
            </a:pPr>
            <a:endPar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7</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）少看电视，不玩电脑和手机。</a:t>
            </a:r>
          </a:p>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尽量减少多人眼产生辐射的电视、电脑、手机的接触，因为它们辐射出的</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X</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射线可大量消耗</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视网膜中的视紫质，可以使视力明显减退。这是因为视网膜和王斑部的功能受到了损坏。</a:t>
            </a:r>
          </a:p>
          <a:p>
            <a:pPr>
              <a:lnSpc>
                <a:spcPct val="135000"/>
              </a:lnSpc>
            </a:pPr>
            <a:endPar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8</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）做好眼保健操。</a:t>
            </a:r>
            <a:endPar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眼保健操是一种眼睛的保健体操，主要是通过按摩眼部穴位，达到</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提高人们的眼睛视力，调整眼及头部的血液循环，调节肌肉，改善</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眼的疲劳的目的。</a:t>
            </a:r>
          </a:p>
        </p:txBody>
      </p:sp>
      <p:grpSp>
        <p:nvGrpSpPr>
          <p:cNvPr id="4" name="组合 3">
            <a:extLst>
              <a:ext uri="{FF2B5EF4-FFF2-40B4-BE49-F238E27FC236}">
                <a16:creationId xmlns:a16="http://schemas.microsoft.com/office/drawing/2014/main" xmlns="" id="{8BB2299A-5F02-4A85-BA17-4CF4B4393348}"/>
              </a:ext>
            </a:extLst>
          </p:cNvPr>
          <p:cNvGrpSpPr/>
          <p:nvPr/>
        </p:nvGrpSpPr>
        <p:grpSpPr>
          <a:xfrm>
            <a:off x="767408" y="620688"/>
            <a:ext cx="4104456" cy="502766"/>
            <a:chOff x="769807" y="746076"/>
            <a:chExt cx="4104456" cy="502766"/>
          </a:xfrm>
        </p:grpSpPr>
        <p:sp>
          <p:nvSpPr>
            <p:cNvPr id="5" name="文本框 4">
              <a:extLst>
                <a:ext uri="{FF2B5EF4-FFF2-40B4-BE49-F238E27FC236}">
                  <a16:creationId xmlns:a16="http://schemas.microsoft.com/office/drawing/2014/main" xmlns="" id="{A24D3963-68F1-4F63-ACFC-1A07DC7DF0CC}"/>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我们该如何预防近视</a:t>
              </a:r>
            </a:p>
          </p:txBody>
        </p:sp>
        <p:sp>
          <p:nvSpPr>
            <p:cNvPr id="6" name="文本框 23">
              <a:extLst>
                <a:ext uri="{FF2B5EF4-FFF2-40B4-BE49-F238E27FC236}">
                  <a16:creationId xmlns:a16="http://schemas.microsoft.com/office/drawing/2014/main" xmlns="" id="{B4F59D00-7977-46F6-A333-828A8821BE6A}"/>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02941" y="1519771"/>
            <a:ext cx="9937104" cy="2094035"/>
          </a:xfrm>
          <a:prstGeom prst="rect">
            <a:avLst/>
          </a:prstGeom>
          <a:noFill/>
        </p:spPr>
        <p:txBody>
          <a:bodyPr wrap="square" lIns="91440" tIns="45720" rIns="91440" bIns="45720" rtlCol="0">
            <a:spAutoFit/>
          </a:bodyPr>
          <a:lstStyle/>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9</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）合理佩戴眼镜。</a:t>
            </a:r>
          </a:p>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配镜一定要通过医院眼科或正规眼镜店的准确验光，不能贪便宜、图省事，在摊贩手中随意挑 </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一副戴，造成矫正过度，近视加深。另外，青少年近视有其特殊性，不强求一致。根据以下一</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般原则，做到区别对待。</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endPar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endPar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4" name="组合 3">
            <a:extLst>
              <a:ext uri="{FF2B5EF4-FFF2-40B4-BE49-F238E27FC236}">
                <a16:creationId xmlns:a16="http://schemas.microsoft.com/office/drawing/2014/main" xmlns="" id="{9F532823-F605-44B1-AEF5-89DC68BA61D4}"/>
              </a:ext>
            </a:extLst>
          </p:cNvPr>
          <p:cNvGrpSpPr/>
          <p:nvPr/>
        </p:nvGrpSpPr>
        <p:grpSpPr>
          <a:xfrm>
            <a:off x="767408" y="620688"/>
            <a:ext cx="4104456" cy="502766"/>
            <a:chOff x="769807" y="746076"/>
            <a:chExt cx="4104456" cy="502766"/>
          </a:xfrm>
        </p:grpSpPr>
        <p:sp>
          <p:nvSpPr>
            <p:cNvPr id="5" name="文本框 4">
              <a:extLst>
                <a:ext uri="{FF2B5EF4-FFF2-40B4-BE49-F238E27FC236}">
                  <a16:creationId xmlns:a16="http://schemas.microsoft.com/office/drawing/2014/main" xmlns="" id="{B33AB081-B9C0-4B5A-97E1-27164061BA60}"/>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我们该如何预防近视</a:t>
              </a:r>
            </a:p>
          </p:txBody>
        </p:sp>
        <p:sp>
          <p:nvSpPr>
            <p:cNvPr id="6" name="文本框 23">
              <a:extLst>
                <a:ext uri="{FF2B5EF4-FFF2-40B4-BE49-F238E27FC236}">
                  <a16:creationId xmlns:a16="http://schemas.microsoft.com/office/drawing/2014/main" xmlns="" id="{8AF52646-D858-4890-9D12-DF02790D6F2B}"/>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2" name="矩形 1">
            <a:extLst>
              <a:ext uri="{FF2B5EF4-FFF2-40B4-BE49-F238E27FC236}">
                <a16:creationId xmlns:a16="http://schemas.microsoft.com/office/drawing/2014/main" xmlns="" id="{083F89DF-6F20-4DF6-A6F0-806C88E390FB}"/>
              </a:ext>
            </a:extLst>
          </p:cNvPr>
          <p:cNvSpPr/>
          <p:nvPr/>
        </p:nvSpPr>
        <p:spPr>
          <a:xfrm>
            <a:off x="8681118" y="4293096"/>
            <a:ext cx="1944216" cy="1059393"/>
          </a:xfrm>
          <a:prstGeom prst="rect">
            <a:avLst/>
          </a:prstGeom>
        </p:spPr>
        <p:txBody>
          <a:bodyPr wrap="square">
            <a:spAutoFit/>
          </a:bodyPr>
          <a:lstStyle/>
          <a:p>
            <a:pPr algn="ct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真性近视应立即配戴眼镜，坚持常戴。</a:t>
            </a:r>
            <a:endParaRPr lang="zh-CN" altLang="en-US" sz="1600" dirty="0"/>
          </a:p>
        </p:txBody>
      </p:sp>
      <p:sp>
        <p:nvSpPr>
          <p:cNvPr id="7" name="矩形 6">
            <a:extLst>
              <a:ext uri="{FF2B5EF4-FFF2-40B4-BE49-F238E27FC236}">
                <a16:creationId xmlns:a16="http://schemas.microsoft.com/office/drawing/2014/main" xmlns="" id="{227AB13F-32B2-4D6F-BF47-DAD7C800C896}"/>
              </a:ext>
            </a:extLst>
          </p:cNvPr>
          <p:cNvSpPr/>
          <p:nvPr/>
        </p:nvSpPr>
        <p:spPr>
          <a:xfrm>
            <a:off x="1830365" y="4293096"/>
            <a:ext cx="1631504" cy="722890"/>
          </a:xfrm>
          <a:prstGeom prst="rect">
            <a:avLst/>
          </a:prstGeom>
        </p:spPr>
        <p:txBody>
          <a:bodyPr wrap="square">
            <a:spAutoFit/>
          </a:bodyPr>
          <a:lstStyle/>
          <a:p>
            <a:pPr algn="ct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假性近视不要急忙配戴眼镜。</a:t>
            </a:r>
          </a:p>
        </p:txBody>
      </p:sp>
      <p:sp>
        <p:nvSpPr>
          <p:cNvPr id="9" name="矩形 8">
            <a:extLst>
              <a:ext uri="{FF2B5EF4-FFF2-40B4-BE49-F238E27FC236}">
                <a16:creationId xmlns:a16="http://schemas.microsoft.com/office/drawing/2014/main" xmlns="" id="{03EB7C16-95B0-4F09-ADF7-1C78F2269CAA}"/>
              </a:ext>
            </a:extLst>
          </p:cNvPr>
          <p:cNvSpPr/>
          <p:nvPr/>
        </p:nvSpPr>
        <p:spPr>
          <a:xfrm>
            <a:off x="4436267" y="4293096"/>
            <a:ext cx="3270452" cy="1720086"/>
          </a:xfrm>
          <a:prstGeom prst="rect">
            <a:avLst/>
          </a:prstGeom>
        </p:spPr>
        <p:txBody>
          <a:bodyPr wrap="square">
            <a:spAutoFit/>
          </a:bodyPr>
          <a:lstStyle/>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半真半假性近视，为减轻视近工作的调节负担，应配眼镜，但不充分矫正。以配戴能获得较好视力、但度数略低于真实度数的凹透镜为宜。</a:t>
            </a:r>
          </a:p>
        </p:txBody>
      </p:sp>
      <p:sp>
        <p:nvSpPr>
          <p:cNvPr id="11" name="文本框 23">
            <a:extLst>
              <a:ext uri="{FF2B5EF4-FFF2-40B4-BE49-F238E27FC236}">
                <a16:creationId xmlns:a16="http://schemas.microsoft.com/office/drawing/2014/main" xmlns="" id="{B3C6FD11-1938-4614-8E48-4FB9F3CEF607}"/>
              </a:ext>
            </a:extLst>
          </p:cNvPr>
          <p:cNvSpPr txBox="1"/>
          <p:nvPr/>
        </p:nvSpPr>
        <p:spPr>
          <a:xfrm>
            <a:off x="2135560" y="3676731"/>
            <a:ext cx="816249" cy="707886"/>
          </a:xfrm>
          <a:prstGeom prst="rect">
            <a:avLst/>
          </a:prstGeom>
          <a:noFill/>
        </p:spPr>
        <p:txBody>
          <a:bodyPr wrap="none" rtlCol="0">
            <a:spAutoFit/>
          </a:bodyPr>
          <a:lstStyle/>
          <a:p>
            <a:r>
              <a:rPr lang="en-US" altLang="zh-CN" sz="4000" b="1" i="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01</a:t>
            </a:r>
            <a:endParaRPr lang="zh-CN" altLang="en-US" sz="4000" b="1" i="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文本框 23">
            <a:extLst>
              <a:ext uri="{FF2B5EF4-FFF2-40B4-BE49-F238E27FC236}">
                <a16:creationId xmlns:a16="http://schemas.microsoft.com/office/drawing/2014/main" xmlns="" id="{59748FA3-04DB-402E-BF21-549EE8961BDB}"/>
              </a:ext>
            </a:extLst>
          </p:cNvPr>
          <p:cNvSpPr txBox="1"/>
          <p:nvPr/>
        </p:nvSpPr>
        <p:spPr>
          <a:xfrm>
            <a:off x="5452056" y="3676731"/>
            <a:ext cx="816249" cy="707886"/>
          </a:xfrm>
          <a:prstGeom prst="rect">
            <a:avLst/>
          </a:prstGeom>
          <a:noFill/>
        </p:spPr>
        <p:txBody>
          <a:bodyPr wrap="none" rtlCol="0">
            <a:spAutoFit/>
          </a:bodyPr>
          <a:lstStyle/>
          <a:p>
            <a:r>
              <a:rPr lang="en-US" altLang="zh-CN" sz="4000" b="1" i="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zh-CN" altLang="en-US" sz="4000" b="1" i="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文本框 23">
            <a:extLst>
              <a:ext uri="{FF2B5EF4-FFF2-40B4-BE49-F238E27FC236}">
                <a16:creationId xmlns:a16="http://schemas.microsoft.com/office/drawing/2014/main" xmlns="" id="{921975C0-360C-4CAC-9F8F-47E7FA1C9ED7}"/>
              </a:ext>
            </a:extLst>
          </p:cNvPr>
          <p:cNvSpPr txBox="1"/>
          <p:nvPr/>
        </p:nvSpPr>
        <p:spPr>
          <a:xfrm>
            <a:off x="9048328" y="3676731"/>
            <a:ext cx="816249" cy="707886"/>
          </a:xfrm>
          <a:prstGeom prst="rect">
            <a:avLst/>
          </a:prstGeom>
          <a:noFill/>
        </p:spPr>
        <p:txBody>
          <a:bodyPr wrap="none" rtlCol="0">
            <a:spAutoFit/>
          </a:bodyPr>
          <a:lstStyle/>
          <a:p>
            <a:r>
              <a:rPr lang="en-US" altLang="zh-CN" sz="4000" b="1" i="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03</a:t>
            </a:r>
            <a:endParaRPr lang="zh-CN" altLang="en-US" sz="4000" b="1" i="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 presetClass="entr" presetSubtype="1" fill="hold" grpId="0" nodeType="withEffect">
                                  <p:stCondLst>
                                    <p:cond delay="100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fill="hold"/>
                                        <p:tgtEl>
                                          <p:spTgt spid="11"/>
                                        </p:tgtEl>
                                        <p:attrNameLst>
                                          <p:attrName>ppt_x</p:attrName>
                                        </p:attrNameLst>
                                      </p:cBhvr>
                                      <p:tavLst>
                                        <p:tav tm="0">
                                          <p:val>
                                            <p:strVal val="#ppt_x"/>
                                          </p:val>
                                        </p:tav>
                                        <p:tav tm="100000">
                                          <p:val>
                                            <p:strVal val="#ppt_x"/>
                                          </p:val>
                                        </p:tav>
                                      </p:tavLst>
                                    </p:anim>
                                    <p:anim calcmode="lin" valueType="num">
                                      <p:cBhvr additive="base">
                                        <p:cTn id="11" dur="500" fill="hold"/>
                                        <p:tgtEl>
                                          <p:spTgt spid="11"/>
                                        </p:tgtEl>
                                        <p:attrNameLst>
                                          <p:attrName>ppt_y</p:attrName>
                                        </p:attrNameLst>
                                      </p:cBhvr>
                                      <p:tavLst>
                                        <p:tav tm="0">
                                          <p:val>
                                            <p:strVal val="0-#ppt_h/2"/>
                                          </p:val>
                                        </p:tav>
                                        <p:tav tm="100000">
                                          <p:val>
                                            <p:strVal val="#ppt_y"/>
                                          </p:val>
                                        </p:tav>
                                      </p:tavLst>
                                    </p:anim>
                                  </p:childTnLst>
                                </p:cTn>
                              </p:par>
                              <p:par>
                                <p:cTn id="12" presetID="2" presetClass="entr" presetSubtype="1"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0-#ppt_h/2"/>
                                          </p:val>
                                        </p:tav>
                                        <p:tav tm="100000">
                                          <p:val>
                                            <p:strVal val="#ppt_y"/>
                                          </p:val>
                                        </p:tav>
                                      </p:tavLst>
                                    </p:anim>
                                  </p:childTnLst>
                                </p:cTn>
                              </p:par>
                              <p:par>
                                <p:cTn id="16" presetID="2" presetClass="entr" presetSubtype="1" fill="hold" grpId="0" nodeType="withEffect">
                                  <p:stCondLst>
                                    <p:cond delay="100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0-#ppt_h/2"/>
                                          </p:val>
                                        </p:tav>
                                        <p:tav tm="100000">
                                          <p:val>
                                            <p:strVal val="#ppt_y"/>
                                          </p:val>
                                        </p:tav>
                                      </p:tavLst>
                                    </p:anim>
                                  </p:childTnLst>
                                </p:cTn>
                              </p:par>
                              <p:par>
                                <p:cTn id="20" presetID="2" presetClass="entr" presetSubtype="4"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10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100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7" grpId="0"/>
      <p:bldP spid="9" grpId="0"/>
      <p:bldP spid="11" grpId="0"/>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2"/>
          <p:cNvSpPr txBox="1"/>
          <p:nvPr/>
        </p:nvSpPr>
        <p:spPr>
          <a:xfrm>
            <a:off x="1188855" y="2470119"/>
            <a:ext cx="5339193" cy="3756028"/>
          </a:xfrm>
          <a:prstGeom prst="rect">
            <a:avLst/>
          </a:prstGeom>
          <a:noFill/>
        </p:spPr>
        <p:txBody>
          <a:bodyPr wrap="square" lIns="91440" tIns="45720" rIns="91440" bIns="45720" rtlCol="0">
            <a:spAutoFit/>
          </a:bodyPr>
          <a:lstStyle/>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）推广眼保健操</a:t>
            </a:r>
          </a:p>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每天有组织地、自觉地做眼保健操，保质保量</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地完成。眼保健操是一种眼睛的保健体操，主</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要是通过按摩眼部穴位，达到提高人们的眼睛</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视力，调整眼及头部的血液循环，调节肌肉，</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改善眼的疲劳的目的。</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endPar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眼保健操是根据中国古代的医学推拿、经络理</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论，结合体育医疗综合而成的按摩法。它通过</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对眼部周围穴位的按摩，使眼内气血通畅，改</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善神经营养。</a:t>
            </a:r>
          </a:p>
        </p:txBody>
      </p:sp>
      <p:sp>
        <p:nvSpPr>
          <p:cNvPr id="15" name="文本框 23"/>
          <p:cNvSpPr txBox="1"/>
          <p:nvPr/>
        </p:nvSpPr>
        <p:spPr>
          <a:xfrm>
            <a:off x="1188855" y="1872401"/>
            <a:ext cx="3445776" cy="369332"/>
          </a:xfrm>
          <a:prstGeom prst="rect">
            <a:avLst/>
          </a:prstGeom>
          <a:solidFill>
            <a:srgbClr val="0065EE"/>
          </a:solid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多进行对眼睛有益的运动</a:t>
            </a:r>
          </a:p>
        </p:txBody>
      </p:sp>
      <p:grpSp>
        <p:nvGrpSpPr>
          <p:cNvPr id="5" name="组合 4">
            <a:extLst>
              <a:ext uri="{FF2B5EF4-FFF2-40B4-BE49-F238E27FC236}">
                <a16:creationId xmlns:a16="http://schemas.microsoft.com/office/drawing/2014/main" xmlns="" id="{09C99087-DA61-40A3-A0B9-33992A5234DD}"/>
              </a:ext>
            </a:extLst>
          </p:cNvPr>
          <p:cNvGrpSpPr/>
          <p:nvPr/>
        </p:nvGrpSpPr>
        <p:grpSpPr>
          <a:xfrm>
            <a:off x="767408" y="620688"/>
            <a:ext cx="4104456" cy="502766"/>
            <a:chOff x="769807" y="746076"/>
            <a:chExt cx="4104456" cy="502766"/>
          </a:xfrm>
        </p:grpSpPr>
        <p:sp>
          <p:nvSpPr>
            <p:cNvPr id="6" name="文本框 5">
              <a:extLst>
                <a:ext uri="{FF2B5EF4-FFF2-40B4-BE49-F238E27FC236}">
                  <a16:creationId xmlns:a16="http://schemas.microsoft.com/office/drawing/2014/main" xmlns="" id="{BFBF3281-CCA2-4243-A88C-1F218AEC129A}"/>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我们该如何预防近视</a:t>
              </a:r>
            </a:p>
          </p:txBody>
        </p:sp>
        <p:sp>
          <p:nvSpPr>
            <p:cNvPr id="7" name="文本框 23">
              <a:extLst>
                <a:ext uri="{FF2B5EF4-FFF2-40B4-BE49-F238E27FC236}">
                  <a16:creationId xmlns:a16="http://schemas.microsoft.com/office/drawing/2014/main" xmlns="" id="{85CFB1F5-BC97-4644-9C66-DB080DC45969}"/>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3" name="图片 2">
            <a:extLst>
              <a:ext uri="{FF2B5EF4-FFF2-40B4-BE49-F238E27FC236}">
                <a16:creationId xmlns:a16="http://schemas.microsoft.com/office/drawing/2014/main" xmlns="" id="{AE76CAF5-3BF5-400A-B0A2-53C0DBA4C7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8128" y="2470119"/>
            <a:ext cx="3573016" cy="357301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1000"/>
                                        <p:tgtEl>
                                          <p:spTgt spid="17"/>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2"/>
          <p:cNvSpPr txBox="1"/>
          <p:nvPr/>
        </p:nvSpPr>
        <p:spPr>
          <a:xfrm>
            <a:off x="4079776" y="1469941"/>
            <a:ext cx="6898111" cy="644022"/>
          </a:xfrm>
          <a:prstGeom prst="rect">
            <a:avLst/>
          </a:prstGeom>
          <a:noFill/>
        </p:spPr>
        <p:txBody>
          <a:bodyPr wrap="square" lIns="91440" tIns="45720" rIns="91440" bIns="45720" rtlCol="0">
            <a:spAutoFit/>
          </a:bodyPr>
          <a:lstStyle/>
          <a:p>
            <a:pPr>
              <a:lnSpc>
                <a:spcPct val="135000"/>
              </a:lnSpc>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以左右大拇指罗纹面接左右眉头下面的上眶角处。其他四指散开弯曲如弓状，支在前额上，按探面不要大。</a:t>
            </a:r>
          </a:p>
        </p:txBody>
      </p:sp>
      <p:sp>
        <p:nvSpPr>
          <p:cNvPr id="15" name="TextBox 2"/>
          <p:cNvSpPr txBox="1"/>
          <p:nvPr/>
        </p:nvSpPr>
        <p:spPr>
          <a:xfrm>
            <a:off x="4079776" y="2885852"/>
            <a:ext cx="6623815" cy="353174"/>
          </a:xfrm>
          <a:prstGeom prst="rect">
            <a:avLst/>
          </a:prstGeom>
          <a:noFill/>
        </p:spPr>
        <p:txBody>
          <a:bodyPr wrap="square" lIns="91440" tIns="45720" rIns="91440" bIns="45720" rtlCol="0">
            <a:spAutoFit/>
          </a:bodyPr>
          <a:lstStyle/>
          <a:p>
            <a:pPr>
              <a:lnSpc>
                <a:spcPct val="135000"/>
              </a:lnSpc>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以左手或右手大拇指按鼻根部，先向下按、然后向上挤。 </a:t>
            </a:r>
          </a:p>
        </p:txBody>
      </p:sp>
      <p:sp>
        <p:nvSpPr>
          <p:cNvPr id="16" name="TextBox 2"/>
          <p:cNvSpPr txBox="1"/>
          <p:nvPr/>
        </p:nvSpPr>
        <p:spPr>
          <a:xfrm>
            <a:off x="4079776" y="3932345"/>
            <a:ext cx="6712980" cy="644022"/>
          </a:xfrm>
          <a:prstGeom prst="rect">
            <a:avLst/>
          </a:prstGeom>
          <a:noFill/>
        </p:spPr>
        <p:txBody>
          <a:bodyPr wrap="square" lIns="91440" tIns="45720" rIns="91440" bIns="45720" rtlCol="0">
            <a:spAutoFit/>
          </a:bodyPr>
          <a:lstStyle/>
          <a:p>
            <a:pPr>
              <a:lnSpc>
                <a:spcPct val="135000"/>
              </a:lnSpc>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先以左右食指与中指并拢，放在靠近鼻翼两侧，大拇指支撑在下腭骨凹陷处，然后放下中指，在面颊中央按揉。注意穴位不需移动，按揉面不要太大。</a:t>
            </a:r>
          </a:p>
        </p:txBody>
      </p:sp>
      <p:sp>
        <p:nvSpPr>
          <p:cNvPr id="17" name="TextBox 2"/>
          <p:cNvSpPr txBox="1"/>
          <p:nvPr/>
        </p:nvSpPr>
        <p:spPr>
          <a:xfrm>
            <a:off x="4079776" y="5129853"/>
            <a:ext cx="7128792" cy="934871"/>
          </a:xfrm>
          <a:prstGeom prst="rect">
            <a:avLst/>
          </a:prstGeom>
          <a:noFill/>
        </p:spPr>
        <p:txBody>
          <a:bodyPr wrap="square" lIns="91440" tIns="45720" rIns="91440" bIns="45720" rtlCol="0">
            <a:spAutoFit/>
          </a:bodyPr>
          <a:lstStyle/>
          <a:p>
            <a:pPr>
              <a:lnSpc>
                <a:spcPct val="135000"/>
              </a:lnSpc>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拳起四指，以左右大拇指罗纹面按住太阳穴，以左右食指第二节内侧面轮刮眼眶上下一圈，上侧从眉头开始，到眉梢为止，下面从内眼角起至外眼角止，先上后下，轮刮上下一圈。</a:t>
            </a:r>
          </a:p>
        </p:txBody>
      </p:sp>
      <p:grpSp>
        <p:nvGrpSpPr>
          <p:cNvPr id="7" name="组合 6">
            <a:extLst>
              <a:ext uri="{FF2B5EF4-FFF2-40B4-BE49-F238E27FC236}">
                <a16:creationId xmlns:a16="http://schemas.microsoft.com/office/drawing/2014/main" xmlns="" id="{8D227B82-A05E-43AC-9515-B2225DB5BA14}"/>
              </a:ext>
            </a:extLst>
          </p:cNvPr>
          <p:cNvGrpSpPr/>
          <p:nvPr/>
        </p:nvGrpSpPr>
        <p:grpSpPr>
          <a:xfrm>
            <a:off x="767408" y="620688"/>
            <a:ext cx="4104456" cy="502766"/>
            <a:chOff x="769807" y="746076"/>
            <a:chExt cx="4104456" cy="502766"/>
          </a:xfrm>
        </p:grpSpPr>
        <p:sp>
          <p:nvSpPr>
            <p:cNvPr id="8" name="文本框 7">
              <a:extLst>
                <a:ext uri="{FF2B5EF4-FFF2-40B4-BE49-F238E27FC236}">
                  <a16:creationId xmlns:a16="http://schemas.microsoft.com/office/drawing/2014/main" xmlns="" id="{C859D6F9-7C3B-4587-ADFB-9CF50E578697}"/>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我们该如何预防近视</a:t>
              </a:r>
            </a:p>
          </p:txBody>
        </p:sp>
        <p:sp>
          <p:nvSpPr>
            <p:cNvPr id="9" name="文本框 23">
              <a:extLst>
                <a:ext uri="{FF2B5EF4-FFF2-40B4-BE49-F238E27FC236}">
                  <a16:creationId xmlns:a16="http://schemas.microsoft.com/office/drawing/2014/main" xmlns="" id="{DDF32B65-8707-4ECF-A41D-FD4FC4222067}"/>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2" name="矩形 1">
            <a:extLst>
              <a:ext uri="{FF2B5EF4-FFF2-40B4-BE49-F238E27FC236}">
                <a16:creationId xmlns:a16="http://schemas.microsoft.com/office/drawing/2014/main" xmlns="" id="{5634A9E0-69D1-41ED-A7F2-FAEC36861323}"/>
              </a:ext>
            </a:extLst>
          </p:cNvPr>
          <p:cNvSpPr/>
          <p:nvPr/>
        </p:nvSpPr>
        <p:spPr>
          <a:xfrm>
            <a:off x="1363375" y="1603407"/>
            <a:ext cx="2412000" cy="427746"/>
          </a:xfrm>
          <a:prstGeom prst="rect">
            <a:avLst/>
          </a:prstGeom>
          <a:solidFill>
            <a:srgbClr val="0065EE"/>
          </a:solidFill>
        </p:spPr>
        <p:txBody>
          <a:bodyPr wrap="none">
            <a:spAutoFit/>
          </a:bodyPr>
          <a:lstStyle/>
          <a:p>
            <a:pPr algn="ctr">
              <a:lnSpc>
                <a:spcPct val="135000"/>
              </a:lnSpc>
            </a:pPr>
            <a:r>
              <a:rPr lang="zh-CN" altLang="en-US" spc="15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探天应穴</a:t>
            </a:r>
          </a:p>
        </p:txBody>
      </p:sp>
      <p:sp>
        <p:nvSpPr>
          <p:cNvPr id="3" name="矩形 2">
            <a:extLst>
              <a:ext uri="{FF2B5EF4-FFF2-40B4-BE49-F238E27FC236}">
                <a16:creationId xmlns:a16="http://schemas.microsoft.com/office/drawing/2014/main" xmlns="" id="{9A714853-2AD2-4DAD-9B83-963AD36CD9B3}"/>
              </a:ext>
            </a:extLst>
          </p:cNvPr>
          <p:cNvSpPr/>
          <p:nvPr/>
        </p:nvSpPr>
        <p:spPr>
          <a:xfrm>
            <a:off x="1363375" y="2811280"/>
            <a:ext cx="2412000" cy="427746"/>
          </a:xfrm>
          <a:prstGeom prst="rect">
            <a:avLst/>
          </a:prstGeom>
          <a:solidFill>
            <a:srgbClr val="0065EE"/>
          </a:solidFill>
        </p:spPr>
        <p:txBody>
          <a:bodyPr wrap="none">
            <a:spAutoFit/>
          </a:bodyPr>
          <a:lstStyle/>
          <a:p>
            <a:pPr algn="ctr">
              <a:lnSpc>
                <a:spcPct val="135000"/>
              </a:lnSpc>
            </a:pPr>
            <a:r>
              <a:rPr lang="zh-CN" altLang="en-US" spc="15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挤按睛明穴</a:t>
            </a:r>
          </a:p>
        </p:txBody>
      </p:sp>
      <p:sp>
        <p:nvSpPr>
          <p:cNvPr id="4" name="矩形 3">
            <a:extLst>
              <a:ext uri="{FF2B5EF4-FFF2-40B4-BE49-F238E27FC236}">
                <a16:creationId xmlns:a16="http://schemas.microsoft.com/office/drawing/2014/main" xmlns="" id="{803676B6-E397-4AFB-BE33-F1375F13CC06}"/>
              </a:ext>
            </a:extLst>
          </p:cNvPr>
          <p:cNvSpPr/>
          <p:nvPr/>
        </p:nvSpPr>
        <p:spPr>
          <a:xfrm>
            <a:off x="1363375" y="4019153"/>
            <a:ext cx="2412000" cy="427746"/>
          </a:xfrm>
          <a:prstGeom prst="rect">
            <a:avLst/>
          </a:prstGeom>
          <a:solidFill>
            <a:srgbClr val="0065EE"/>
          </a:solidFill>
        </p:spPr>
        <p:txBody>
          <a:bodyPr wrap="none">
            <a:spAutoFit/>
          </a:bodyPr>
          <a:lstStyle/>
          <a:p>
            <a:pPr algn="ctr">
              <a:lnSpc>
                <a:spcPct val="135000"/>
              </a:lnSpc>
            </a:pPr>
            <a:r>
              <a:rPr lang="zh-CN" altLang="en-US" spc="15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揉四白穴</a:t>
            </a:r>
          </a:p>
        </p:txBody>
      </p:sp>
      <p:sp>
        <p:nvSpPr>
          <p:cNvPr id="5" name="矩形 4">
            <a:extLst>
              <a:ext uri="{FF2B5EF4-FFF2-40B4-BE49-F238E27FC236}">
                <a16:creationId xmlns:a16="http://schemas.microsoft.com/office/drawing/2014/main" xmlns="" id="{1AA66FB8-324B-475E-A4AC-400CD0E87FF3}"/>
              </a:ext>
            </a:extLst>
          </p:cNvPr>
          <p:cNvSpPr/>
          <p:nvPr/>
        </p:nvSpPr>
        <p:spPr>
          <a:xfrm>
            <a:off x="1388674" y="5227026"/>
            <a:ext cx="2435282" cy="427746"/>
          </a:xfrm>
          <a:prstGeom prst="rect">
            <a:avLst/>
          </a:prstGeom>
          <a:solidFill>
            <a:srgbClr val="0065EE"/>
          </a:solidFill>
        </p:spPr>
        <p:txBody>
          <a:bodyPr wrap="none">
            <a:spAutoFit/>
          </a:bodyPr>
          <a:lstStyle/>
          <a:p>
            <a:pPr>
              <a:lnSpc>
                <a:spcPct val="135000"/>
              </a:lnSpc>
            </a:pPr>
            <a:r>
              <a:rPr lang="zh-CN" altLang="en-US" spc="15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按太阳穴、轮刮眼眶</a:t>
            </a:r>
            <a:endParaRPr lang="en-US" altLang="zh-CN" spc="15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0"/>
                                        <p:tgtEl>
                                          <p:spTgt spid="14"/>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1000"/>
                                        <p:tgtEl>
                                          <p:spTgt spid="15"/>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inVertical)">
                                      <p:cBhvr>
                                        <p:cTn id="23" dur="500"/>
                                        <p:tgtEl>
                                          <p:spTgt spid="4"/>
                                        </p:tgtEl>
                                      </p:cBhvr>
                                    </p:animEffect>
                                  </p:childTnLst>
                                </p:cTn>
                              </p:par>
                            </p:childTnLst>
                          </p:cTn>
                        </p:par>
                        <p:par>
                          <p:cTn id="24" fill="hold">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1000"/>
                                        <p:tgtEl>
                                          <p:spTgt spid="16"/>
                                        </p:tgtEl>
                                      </p:cBhvr>
                                    </p:animEffect>
                                  </p:childTnLst>
                                </p:cTn>
                              </p:par>
                            </p:childTnLst>
                          </p:cTn>
                        </p:par>
                        <p:par>
                          <p:cTn id="28" fill="hold">
                            <p:stCondLst>
                              <p:cond delay="4500"/>
                            </p:stCondLst>
                            <p:childTnLst>
                              <p:par>
                                <p:cTn id="29" presetID="16" presetClass="entr" presetSubtype="21"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barn(inVertical)">
                                      <p:cBhvr>
                                        <p:cTn id="31" dur="500"/>
                                        <p:tgtEl>
                                          <p:spTgt spid="5"/>
                                        </p:tgtEl>
                                      </p:cBhvr>
                                    </p:animEffect>
                                  </p:childTnLst>
                                </p:cTn>
                              </p:par>
                            </p:childTnLst>
                          </p:cTn>
                        </p:par>
                        <p:par>
                          <p:cTn id="32" fill="hold">
                            <p:stCondLst>
                              <p:cond delay="50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2" grpId="0" animBg="1"/>
      <p:bldP spid="3" grpId="0" animBg="1"/>
      <p:bldP spid="4" grpId="0" animBg="1"/>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75267" y="2156486"/>
            <a:ext cx="9833301" cy="3843360"/>
          </a:xfrm>
          <a:prstGeom prst="rect">
            <a:avLst/>
          </a:prstGeom>
          <a:noFill/>
        </p:spPr>
        <p:txBody>
          <a:bodyPr wrap="square" lIns="91440" tIns="45720" rIns="91440" bIns="45720" rtlCol="0">
            <a:spAutoFit/>
          </a:bodyPr>
          <a:lstStyle/>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2</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）晶体操和远眺法</a:t>
            </a:r>
          </a:p>
          <a:p>
            <a:pPr>
              <a:lnSpc>
                <a:spcPct val="135000"/>
              </a:lnSpc>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         眼珠运动法，头向上下左右运动旋转时，眼珠也跟着一起移动。</a:t>
            </a:r>
          </a:p>
          <a:p>
            <a:pPr>
              <a:lnSpc>
                <a:spcPct val="135000"/>
              </a:lnSpc>
            </a:pPr>
            <a:r>
              <a:rPr lang="en-US" altLang="zh-CN"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眨眼 头向后仰并不停的眨眼，使血液循环畅通。眼睛轻微疲劳时，做</a:t>
            </a:r>
            <a:r>
              <a:rPr lang="en-US" altLang="zh-CN"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2—3</a:t>
            </a: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次眨眼运动即可缓解。</a:t>
            </a:r>
          </a:p>
          <a:p>
            <a:pPr>
              <a:lnSpc>
                <a:spcPct val="135000"/>
              </a:lnSpc>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         远眺 看远处三分钟，在看近处三分钟，然后在看远处，依次较远几次，可以有效消除眼睛疲劳。</a:t>
            </a:r>
          </a:p>
          <a:p>
            <a:pPr>
              <a:lnSpc>
                <a:spcPct val="135000"/>
              </a:lnSpc>
            </a:pPr>
            <a:endPar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3</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）冷热敷交替法</a:t>
            </a:r>
          </a:p>
          <a:p>
            <a:pPr>
              <a:lnSpc>
                <a:spcPct val="135000"/>
              </a:lnSpc>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         冷、热毛巾各一条，先把热毛巾放眼睛上敷五分钟，然后在用冷毛巾敷五分钟</a:t>
            </a:r>
          </a:p>
          <a:p>
            <a:pPr>
              <a:lnSpc>
                <a:spcPct val="135000"/>
              </a:lnSpc>
            </a:pPr>
            <a:endPar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4</a:t>
            </a:r>
            <a:r>
              <a:rPr lang="zh-CN" altLang="en-US"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）积极参加体育运动</a:t>
            </a:r>
          </a:p>
          <a:p>
            <a:pPr>
              <a:lnSpc>
                <a:spcPct val="135000"/>
              </a:lnSpc>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         运动能加速血液循环，有利于眼睛的健康。其中，打乒乓球是一种很好的睫状肌运动法，打乒乓球时眼  </a:t>
            </a:r>
            <a:endParaRPr lang="en-US" altLang="zh-CN" sz="14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en-US" altLang="zh-CN"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睛不断的远近、上下调节和运动，对增加睫</a:t>
            </a:r>
            <a:endParaRPr lang="en-US" altLang="zh-CN" sz="14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5000"/>
              </a:lnSpc>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         状肌的收缩功能很有益处。</a:t>
            </a:r>
          </a:p>
        </p:txBody>
      </p:sp>
      <p:sp>
        <p:nvSpPr>
          <p:cNvPr id="8" name="文本框 23"/>
          <p:cNvSpPr txBox="1"/>
          <p:nvPr/>
        </p:nvSpPr>
        <p:spPr>
          <a:xfrm>
            <a:off x="1388674" y="1522136"/>
            <a:ext cx="2115851" cy="369332"/>
          </a:xfrm>
          <a:prstGeom prst="rect">
            <a:avLst/>
          </a:prstGeom>
          <a:solidFill>
            <a:srgbClr val="0065EE"/>
          </a:solid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如何预防近视</a:t>
            </a:r>
          </a:p>
        </p:txBody>
      </p:sp>
      <p:grpSp>
        <p:nvGrpSpPr>
          <p:cNvPr id="6" name="组合 5">
            <a:extLst>
              <a:ext uri="{FF2B5EF4-FFF2-40B4-BE49-F238E27FC236}">
                <a16:creationId xmlns:a16="http://schemas.microsoft.com/office/drawing/2014/main" xmlns="" id="{5E013A35-E16B-43C3-830B-66615F504066}"/>
              </a:ext>
            </a:extLst>
          </p:cNvPr>
          <p:cNvGrpSpPr/>
          <p:nvPr/>
        </p:nvGrpSpPr>
        <p:grpSpPr>
          <a:xfrm>
            <a:off x="767408" y="620688"/>
            <a:ext cx="4104456" cy="502766"/>
            <a:chOff x="769807" y="746076"/>
            <a:chExt cx="4104456" cy="502766"/>
          </a:xfrm>
        </p:grpSpPr>
        <p:sp>
          <p:nvSpPr>
            <p:cNvPr id="9" name="文本框 8">
              <a:extLst>
                <a:ext uri="{FF2B5EF4-FFF2-40B4-BE49-F238E27FC236}">
                  <a16:creationId xmlns:a16="http://schemas.microsoft.com/office/drawing/2014/main" xmlns="" id="{1747AD22-3008-427B-BF45-4A67F9BA3C48}"/>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我们该如何预防近视</a:t>
              </a:r>
            </a:p>
          </p:txBody>
        </p:sp>
        <p:sp>
          <p:nvSpPr>
            <p:cNvPr id="10" name="文本框 23">
              <a:extLst>
                <a:ext uri="{FF2B5EF4-FFF2-40B4-BE49-F238E27FC236}">
                  <a16:creationId xmlns:a16="http://schemas.microsoft.com/office/drawing/2014/main" xmlns="" id="{867F36B8-EBD7-4CA0-89E0-56300591886C}"/>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23"/>
          <p:cNvSpPr txBox="1"/>
          <p:nvPr/>
        </p:nvSpPr>
        <p:spPr>
          <a:xfrm>
            <a:off x="1559496" y="1628800"/>
            <a:ext cx="2262158" cy="369332"/>
          </a:xfrm>
          <a:prstGeom prst="rect">
            <a:avLst/>
          </a:prstGeom>
          <a:solidFill>
            <a:srgbClr val="0065EE"/>
          </a:solid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养成良好的饮食习惯</a:t>
            </a:r>
          </a:p>
        </p:txBody>
      </p:sp>
      <p:sp>
        <p:nvSpPr>
          <p:cNvPr id="17" name="TextBox 2"/>
          <p:cNvSpPr txBox="1"/>
          <p:nvPr/>
        </p:nvSpPr>
        <p:spPr>
          <a:xfrm>
            <a:off x="1544124" y="2112724"/>
            <a:ext cx="9520427" cy="701795"/>
          </a:xfrm>
          <a:prstGeom prst="rect">
            <a:avLst/>
          </a:prstGeom>
          <a:noFill/>
        </p:spPr>
        <p:txBody>
          <a:bodyPr wrap="square" lIns="91440" tIns="45720" rIns="91440" bIns="45720"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cs typeface="+mn-ea"/>
                <a:sym typeface="微软雅黑" panose="020B0503020204020204" pitchFamily="34" charset="-122"/>
              </a:rPr>
              <a:t>       民间有“吃什么补什么”的说法，虽然没什么科学依据，但是眼睛是一个高耗能、高耗养的器官，所以我们从一日三餐都应该保证健康的饮食，包括有蛋白质、淀粉、脂肪、维生素、微量元素等，比例要合适。</a:t>
            </a:r>
          </a:p>
        </p:txBody>
      </p:sp>
      <p:sp>
        <p:nvSpPr>
          <p:cNvPr id="8" name="矩形 7"/>
          <p:cNvSpPr/>
          <p:nvPr/>
        </p:nvSpPr>
        <p:spPr>
          <a:xfrm>
            <a:off x="1544124" y="3212976"/>
            <a:ext cx="4158605" cy="2818464"/>
          </a:xfrm>
          <a:prstGeom prst="rect">
            <a:avLst/>
          </a:prstGeom>
        </p:spPr>
        <p:txBody>
          <a:bodyPr wrap="square" lIns="91440" tIns="45720" rIns="91440" bIns="45720">
            <a:spAutoFit/>
          </a:bodyPr>
          <a:lstStyle/>
          <a:p>
            <a:pPr marL="342900" indent="-342900" algn="just">
              <a:lnSpc>
                <a:spcPts val="3100"/>
              </a:lnSpc>
              <a:buClr>
                <a:srgbClr val="0065EE"/>
              </a:buClr>
              <a:buFont typeface="+mj-lt"/>
              <a:buAutoNum type="arabicPeriod"/>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肝脏、蛋黄、胡萝卜里面含有大量的维生素</a:t>
            </a:r>
            <a:r>
              <a:rPr lang="en-US" altLang="zh-CN"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A</a:t>
            </a: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，对于缺乏维生素</a:t>
            </a:r>
            <a:r>
              <a:rPr lang="en-US" altLang="zh-CN"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A</a:t>
            </a: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而导致眼病的人来说，吃这类食物对眼睛肯定是有益处的。</a:t>
            </a:r>
          </a:p>
          <a:p>
            <a:pPr marL="342900" indent="-342900" algn="just">
              <a:lnSpc>
                <a:spcPts val="3100"/>
              </a:lnSpc>
              <a:buClr>
                <a:srgbClr val="0065EE"/>
              </a:buClr>
              <a:buFont typeface="+mj-lt"/>
              <a:buAutoNum type="arabicPeriod"/>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多吃新鲜水果和蔬菜，适当增加蛋白质的摄入。</a:t>
            </a:r>
          </a:p>
          <a:p>
            <a:pPr marL="342900" indent="-342900" algn="just">
              <a:lnSpc>
                <a:spcPts val="3100"/>
              </a:lnSpc>
              <a:buClr>
                <a:srgbClr val="0065EE"/>
              </a:buClr>
              <a:buFont typeface="+mj-lt"/>
              <a:buAutoNum type="arabicPeriod"/>
            </a:pPr>
            <a:r>
              <a:rPr lang="zh-CN" altLang="en-US" sz="1400" spc="150" dirty="0">
                <a:latin typeface="微软雅黑" panose="020B0503020204020204" pitchFamily="34" charset="-122"/>
                <a:ea typeface="微软雅黑" panose="020B0503020204020204" pitchFamily="34" charset="-122"/>
                <a:cs typeface="+mn-ea"/>
                <a:sym typeface="微软雅黑" panose="020B0503020204020204" pitchFamily="34" charset="-122"/>
              </a:rPr>
              <a:t>不吃糖、甜食、油炸食品，减少体内铬的排出，以促进视网膜和视神经的发育。</a:t>
            </a:r>
            <a:endParaRPr lang="zh-CN" altLang="en-US" sz="1400" b="1"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6" name="组合 5">
            <a:extLst>
              <a:ext uri="{FF2B5EF4-FFF2-40B4-BE49-F238E27FC236}">
                <a16:creationId xmlns:a16="http://schemas.microsoft.com/office/drawing/2014/main" xmlns="" id="{6E1B4549-34EC-4820-8C08-4B6DBB7B2A1E}"/>
              </a:ext>
            </a:extLst>
          </p:cNvPr>
          <p:cNvGrpSpPr/>
          <p:nvPr/>
        </p:nvGrpSpPr>
        <p:grpSpPr>
          <a:xfrm>
            <a:off x="767408" y="620688"/>
            <a:ext cx="4104456" cy="502766"/>
            <a:chOff x="769807" y="746076"/>
            <a:chExt cx="4104456" cy="502766"/>
          </a:xfrm>
        </p:grpSpPr>
        <p:sp>
          <p:nvSpPr>
            <p:cNvPr id="7" name="文本框 6">
              <a:extLst>
                <a:ext uri="{FF2B5EF4-FFF2-40B4-BE49-F238E27FC236}">
                  <a16:creationId xmlns:a16="http://schemas.microsoft.com/office/drawing/2014/main" xmlns="" id="{A7515C05-C177-4A65-9FCE-F33C7BCC02E6}"/>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我们该如何预防近视</a:t>
              </a:r>
            </a:p>
          </p:txBody>
        </p:sp>
        <p:sp>
          <p:nvSpPr>
            <p:cNvPr id="9" name="文本框 23">
              <a:extLst>
                <a:ext uri="{FF2B5EF4-FFF2-40B4-BE49-F238E27FC236}">
                  <a16:creationId xmlns:a16="http://schemas.microsoft.com/office/drawing/2014/main" xmlns="" id="{7EE4C06E-855D-4610-8D0C-E2B4624996F2}"/>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3" name="图片 2">
            <a:extLst>
              <a:ext uri="{FF2B5EF4-FFF2-40B4-BE49-F238E27FC236}">
                <a16:creationId xmlns:a16="http://schemas.microsoft.com/office/drawing/2014/main" xmlns="" id="{41C9F369-9837-499C-9E5D-3AD8D75131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16080" y="2799696"/>
            <a:ext cx="3645024" cy="364502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1000"/>
                                        <p:tgtEl>
                                          <p:spTgt spid="17"/>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anim calcmode="lin" valueType="num">
                                      <p:cBhvr>
                                        <p:cTn id="16" dur="500" fill="hold"/>
                                        <p:tgtEl>
                                          <p:spTgt spid="8"/>
                                        </p:tgtEl>
                                        <p:attrNameLst>
                                          <p:attrName>ppt_x</p:attrName>
                                        </p:attrNameLst>
                                      </p:cBhvr>
                                      <p:tavLst>
                                        <p:tav tm="0">
                                          <p:val>
                                            <p:strVal val="#ppt_x"/>
                                          </p:val>
                                        </p:tav>
                                        <p:tav tm="100000">
                                          <p:val>
                                            <p:strVal val="#ppt_x"/>
                                          </p:val>
                                        </p:tav>
                                      </p:tavLst>
                                    </p:anim>
                                    <p:anim calcmode="lin" valueType="num">
                                      <p:cBhvr>
                                        <p:cTn id="17" dur="5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42"/>
          <p:cNvSpPr txBox="1"/>
          <p:nvPr/>
        </p:nvSpPr>
        <p:spPr>
          <a:xfrm>
            <a:off x="3202659" y="1681998"/>
            <a:ext cx="6323852" cy="1088247"/>
          </a:xfrm>
          <a:prstGeom prst="rect">
            <a:avLst/>
          </a:prstGeom>
          <a:noFill/>
        </p:spPr>
        <p:txBody>
          <a:bodyPr wrap="square" rtlCol="0">
            <a:spAutoFit/>
          </a:bodyPr>
          <a:lstStyle/>
          <a:p>
            <a:pPr algn="ctr">
              <a:lnSpc>
                <a:spcPct val="114000"/>
              </a:lnSpc>
            </a:pPr>
            <a:r>
              <a:rPr lang="zh-CN" altLang="en-US" sz="65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第五章</a:t>
            </a:r>
            <a:endParaRPr lang="en-US" altLang="zh-CN" sz="65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endParaRPr>
          </a:p>
        </p:txBody>
      </p:sp>
      <p:sp>
        <p:nvSpPr>
          <p:cNvPr id="9" name="文本框 8">
            <a:extLst>
              <a:ext uri="{FF2B5EF4-FFF2-40B4-BE49-F238E27FC236}">
                <a16:creationId xmlns:a16="http://schemas.microsoft.com/office/drawing/2014/main" xmlns="" id="{D02B90D0-8E6D-4D13-BDAB-B92CC72C0EEA}"/>
              </a:ext>
            </a:extLst>
          </p:cNvPr>
          <p:cNvSpPr txBox="1"/>
          <p:nvPr/>
        </p:nvSpPr>
        <p:spPr>
          <a:xfrm>
            <a:off x="2816746" y="2947443"/>
            <a:ext cx="7095678" cy="2092881"/>
          </a:xfrm>
          <a:prstGeom prst="rect">
            <a:avLst/>
          </a:prstGeom>
          <a:noFill/>
        </p:spPr>
        <p:txBody>
          <a:bodyPr wrap="square" rtlCol="0">
            <a:spAutoFit/>
          </a:bodyPr>
          <a:lstStyle/>
          <a:p>
            <a:pPr algn="ctr"/>
            <a:r>
              <a:rPr lang="zh-CN" altLang="en-US" sz="6500" dirty="0">
                <a:ln w="3175">
                  <a:noFill/>
                </a:ln>
                <a:solidFill>
                  <a:sysClr val="windowText" lastClr="000000"/>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保护视力</a:t>
            </a:r>
            <a:endParaRPr lang="en-US" altLang="zh-CN" sz="6500" dirty="0">
              <a:ln w="3175">
                <a:noFill/>
              </a:ln>
              <a:solidFill>
                <a:sysClr val="windowText" lastClr="000000"/>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endParaRPr>
          </a:p>
          <a:p>
            <a:pPr algn="ctr"/>
            <a:r>
              <a:rPr lang="zh-CN" altLang="en-US" sz="6500" dirty="0">
                <a:ln w="3175">
                  <a:noFill/>
                </a:ln>
                <a:solidFill>
                  <a:sysClr val="windowText" lastClr="000000"/>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我们一起行动</a:t>
            </a:r>
          </a:p>
        </p:txBody>
      </p:sp>
      <p:pic>
        <p:nvPicPr>
          <p:cNvPr id="10" name="图片 9">
            <a:extLst>
              <a:ext uri="{FF2B5EF4-FFF2-40B4-BE49-F238E27FC236}">
                <a16:creationId xmlns:a16="http://schemas.microsoft.com/office/drawing/2014/main" xmlns="" id="{505CC532-DB8E-4E74-ADC9-EAEA8293B59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828" r="55751"/>
          <a:stretch/>
        </p:blipFill>
        <p:spPr>
          <a:xfrm>
            <a:off x="9912424" y="1224073"/>
            <a:ext cx="2045963" cy="6511466"/>
          </a:xfrm>
          <a:prstGeom prst="rect">
            <a:avLst/>
          </a:prstGeom>
          <a:effectLst>
            <a:outerShdw blurRad="50800" dist="38100" dir="8100000" algn="tr" rotWithShape="0">
              <a:prstClr val="black">
                <a:alpha val="40000"/>
              </a:prstClr>
            </a:outerShdw>
          </a:effectLst>
        </p:spPr>
      </p:pic>
      <p:pic>
        <p:nvPicPr>
          <p:cNvPr id="3" name="图片 2">
            <a:extLst>
              <a:ext uri="{FF2B5EF4-FFF2-40B4-BE49-F238E27FC236}">
                <a16:creationId xmlns:a16="http://schemas.microsoft.com/office/drawing/2014/main" xmlns="" id="{751E66C1-1640-4335-8669-0C9815A786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750" t="9051" r="15351"/>
          <a:stretch/>
        </p:blipFill>
        <p:spPr>
          <a:xfrm>
            <a:off x="-384720" y="943067"/>
            <a:ext cx="4176464" cy="6237312"/>
          </a:xfrm>
          <a:prstGeom prst="rect">
            <a:avLst/>
          </a:prstGeom>
        </p:spPr>
      </p:pic>
    </p:spTree>
    <p:extLst>
      <p:ext uri="{BB962C8B-B14F-4D97-AF65-F5344CB8AC3E}">
        <p14:creationId xmlns:p14="http://schemas.microsoft.com/office/powerpoint/2010/main" val="294741523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50" presetClass="entr" presetSubtype="0" decel="100000"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750" fill="hold"/>
                                        <p:tgtEl>
                                          <p:spTgt spid="43"/>
                                        </p:tgtEl>
                                        <p:attrNameLst>
                                          <p:attrName>ppt_w</p:attrName>
                                        </p:attrNameLst>
                                      </p:cBhvr>
                                      <p:tavLst>
                                        <p:tav tm="0">
                                          <p:val>
                                            <p:strVal val="#ppt_w+.3"/>
                                          </p:val>
                                        </p:tav>
                                        <p:tav tm="100000">
                                          <p:val>
                                            <p:strVal val="#ppt_w"/>
                                          </p:val>
                                        </p:tav>
                                      </p:tavLst>
                                    </p:anim>
                                    <p:anim calcmode="lin" valueType="num">
                                      <p:cBhvr>
                                        <p:cTn id="17" dur="750" fill="hold"/>
                                        <p:tgtEl>
                                          <p:spTgt spid="43"/>
                                        </p:tgtEl>
                                        <p:attrNameLst>
                                          <p:attrName>ppt_h</p:attrName>
                                        </p:attrNameLst>
                                      </p:cBhvr>
                                      <p:tavLst>
                                        <p:tav tm="0">
                                          <p:val>
                                            <p:strVal val="#ppt_h"/>
                                          </p:val>
                                        </p:tav>
                                        <p:tav tm="100000">
                                          <p:val>
                                            <p:strVal val="#ppt_h"/>
                                          </p:val>
                                        </p:tav>
                                      </p:tavLst>
                                    </p:anim>
                                    <p:animEffect transition="in" filter="fade">
                                      <p:cBhvr>
                                        <p:cTn id="18" dur="750"/>
                                        <p:tgtEl>
                                          <p:spTgt spid="43"/>
                                        </p:tgtEl>
                                      </p:cBhvr>
                                    </p:animEffect>
                                  </p:childTnLst>
                                </p:cTn>
                              </p:par>
                            </p:childTnLst>
                          </p:cTn>
                        </p:par>
                        <p:par>
                          <p:cTn id="19" fill="hold">
                            <p:stCondLst>
                              <p:cond delay="2000"/>
                            </p:stCondLst>
                            <p:childTnLst>
                              <p:par>
                                <p:cTn id="20" presetID="23" presetClass="entr" presetSubtype="36" fill="hold" grpId="0" nodeType="after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 calcmode="lin" valueType="num">
                                      <p:cBhvr>
                                        <p:cTn id="22" dur="750" fill="hold"/>
                                        <p:tgtEl>
                                          <p:spTgt spid="9"/>
                                        </p:tgtEl>
                                        <p:attrNameLst>
                                          <p:attrName>ppt_w</p:attrName>
                                        </p:attrNameLst>
                                      </p:cBhvr>
                                      <p:tavLst>
                                        <p:tav tm="0">
                                          <p:val>
                                            <p:strVal val="(6*min(max(#ppt_w*#ppt_h,.3),1)-7.4)/-.7*#ppt_w"/>
                                          </p:val>
                                        </p:tav>
                                        <p:tav tm="100000">
                                          <p:val>
                                            <p:strVal val="#ppt_w"/>
                                          </p:val>
                                        </p:tav>
                                      </p:tavLst>
                                    </p:anim>
                                    <p:anim calcmode="lin" valueType="num">
                                      <p:cBhvr>
                                        <p:cTn id="23" dur="750" fill="hold"/>
                                        <p:tgtEl>
                                          <p:spTgt spid="9"/>
                                        </p:tgtEl>
                                        <p:attrNameLst>
                                          <p:attrName>ppt_h</p:attrName>
                                        </p:attrNameLst>
                                      </p:cBhvr>
                                      <p:tavLst>
                                        <p:tav tm="0">
                                          <p:val>
                                            <p:strVal val="(6*min(max(#ppt_w*#ppt_h,.3),1)-7.4)/-.7*#ppt_h"/>
                                          </p:val>
                                        </p:tav>
                                        <p:tav tm="100000">
                                          <p:val>
                                            <p:strVal val="#ppt_h"/>
                                          </p:val>
                                        </p:tav>
                                      </p:tavLst>
                                    </p:anim>
                                    <p:anim calcmode="lin" valueType="num">
                                      <p:cBhvr>
                                        <p:cTn id="24" dur="750" fill="hold"/>
                                        <p:tgtEl>
                                          <p:spTgt spid="9"/>
                                        </p:tgtEl>
                                        <p:attrNameLst>
                                          <p:attrName>ppt_x</p:attrName>
                                        </p:attrNameLst>
                                      </p:cBhvr>
                                      <p:tavLst>
                                        <p:tav tm="0">
                                          <p:val>
                                            <p:fltVal val="0.5"/>
                                          </p:val>
                                        </p:tav>
                                        <p:tav tm="100000">
                                          <p:val>
                                            <p:strVal val="#ppt_x"/>
                                          </p:val>
                                        </p:tav>
                                      </p:tavLst>
                                    </p:anim>
                                    <p:anim calcmode="lin" valueType="num">
                                      <p:cBhvr>
                                        <p:cTn id="25" dur="750" fill="hold"/>
                                        <p:tgtEl>
                                          <p:spTgt spid="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42"/>
          <p:cNvSpPr txBox="1"/>
          <p:nvPr/>
        </p:nvSpPr>
        <p:spPr>
          <a:xfrm>
            <a:off x="3072332" y="1822129"/>
            <a:ext cx="6323852" cy="1088247"/>
          </a:xfrm>
          <a:prstGeom prst="rect">
            <a:avLst/>
          </a:prstGeom>
          <a:noFill/>
        </p:spPr>
        <p:txBody>
          <a:bodyPr wrap="square" rtlCol="0">
            <a:spAutoFit/>
          </a:bodyPr>
          <a:lstStyle/>
          <a:p>
            <a:pPr algn="ctr">
              <a:lnSpc>
                <a:spcPct val="114000"/>
              </a:lnSpc>
            </a:pPr>
            <a:r>
              <a:rPr lang="zh-CN" altLang="en-US" sz="65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第一章</a:t>
            </a:r>
            <a:endParaRPr lang="en-US" altLang="zh-CN" sz="65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endParaRPr>
          </a:p>
        </p:txBody>
      </p:sp>
      <p:sp>
        <p:nvSpPr>
          <p:cNvPr id="9" name="文本框 8">
            <a:extLst>
              <a:ext uri="{FF2B5EF4-FFF2-40B4-BE49-F238E27FC236}">
                <a16:creationId xmlns:a16="http://schemas.microsoft.com/office/drawing/2014/main" xmlns="" id="{D02B90D0-8E6D-4D13-BDAB-B92CC72C0EEA}"/>
              </a:ext>
            </a:extLst>
          </p:cNvPr>
          <p:cNvSpPr txBox="1"/>
          <p:nvPr/>
        </p:nvSpPr>
        <p:spPr>
          <a:xfrm>
            <a:off x="3105446" y="3479288"/>
            <a:ext cx="6662962" cy="1164871"/>
          </a:xfrm>
          <a:prstGeom prst="rect">
            <a:avLst/>
          </a:prstGeom>
          <a:noFill/>
        </p:spPr>
        <p:txBody>
          <a:bodyPr wrap="square" rtlCol="0">
            <a:spAutoFit/>
          </a:bodyPr>
          <a:lstStyle/>
          <a:p>
            <a:pPr algn="ctr">
              <a:lnSpc>
                <a:spcPct val="114000"/>
              </a:lnSpc>
            </a:pPr>
            <a:r>
              <a:rPr lang="zh-CN" altLang="en-US" sz="7000" dirty="0">
                <a:ln w="3175">
                  <a:noFill/>
                </a:ln>
                <a:solidFill>
                  <a:sysClr val="windowText" lastClr="000000"/>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认识我们的眼睛</a:t>
            </a:r>
          </a:p>
        </p:txBody>
      </p:sp>
      <p:pic>
        <p:nvPicPr>
          <p:cNvPr id="10" name="图片 9">
            <a:extLst>
              <a:ext uri="{FF2B5EF4-FFF2-40B4-BE49-F238E27FC236}">
                <a16:creationId xmlns:a16="http://schemas.microsoft.com/office/drawing/2014/main" xmlns="" id="{505CC532-DB8E-4E74-ADC9-EAEA8293B59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828" r="55751"/>
          <a:stretch/>
        </p:blipFill>
        <p:spPr>
          <a:xfrm>
            <a:off x="9750720" y="1759373"/>
            <a:ext cx="1602036" cy="5098627"/>
          </a:xfrm>
          <a:prstGeom prst="rect">
            <a:avLst/>
          </a:prstGeom>
          <a:effectLst>
            <a:outerShdw blurRad="50800" dist="38100" dir="8100000" algn="tr" rotWithShape="0">
              <a:prstClr val="black">
                <a:alpha val="40000"/>
              </a:prstClr>
            </a:outerShdw>
          </a:effectLst>
        </p:spPr>
      </p:pic>
      <p:pic>
        <p:nvPicPr>
          <p:cNvPr id="3" name="图片 2">
            <a:extLst>
              <a:ext uri="{FF2B5EF4-FFF2-40B4-BE49-F238E27FC236}">
                <a16:creationId xmlns:a16="http://schemas.microsoft.com/office/drawing/2014/main" xmlns="" id="{751E66C1-1640-4335-8669-0C9815A786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750" t="9051" r="15351"/>
          <a:stretch/>
        </p:blipFill>
        <p:spPr>
          <a:xfrm>
            <a:off x="-384720" y="943067"/>
            <a:ext cx="4176464" cy="623731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50" presetClass="entr" presetSubtype="0" decel="100000"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750" fill="hold"/>
                                        <p:tgtEl>
                                          <p:spTgt spid="43"/>
                                        </p:tgtEl>
                                        <p:attrNameLst>
                                          <p:attrName>ppt_w</p:attrName>
                                        </p:attrNameLst>
                                      </p:cBhvr>
                                      <p:tavLst>
                                        <p:tav tm="0">
                                          <p:val>
                                            <p:strVal val="#ppt_w+.3"/>
                                          </p:val>
                                        </p:tav>
                                        <p:tav tm="100000">
                                          <p:val>
                                            <p:strVal val="#ppt_w"/>
                                          </p:val>
                                        </p:tav>
                                      </p:tavLst>
                                    </p:anim>
                                    <p:anim calcmode="lin" valueType="num">
                                      <p:cBhvr>
                                        <p:cTn id="17" dur="750" fill="hold"/>
                                        <p:tgtEl>
                                          <p:spTgt spid="43"/>
                                        </p:tgtEl>
                                        <p:attrNameLst>
                                          <p:attrName>ppt_h</p:attrName>
                                        </p:attrNameLst>
                                      </p:cBhvr>
                                      <p:tavLst>
                                        <p:tav tm="0">
                                          <p:val>
                                            <p:strVal val="#ppt_h"/>
                                          </p:val>
                                        </p:tav>
                                        <p:tav tm="100000">
                                          <p:val>
                                            <p:strVal val="#ppt_h"/>
                                          </p:val>
                                        </p:tav>
                                      </p:tavLst>
                                    </p:anim>
                                    <p:animEffect transition="in" filter="fade">
                                      <p:cBhvr>
                                        <p:cTn id="18" dur="750"/>
                                        <p:tgtEl>
                                          <p:spTgt spid="43"/>
                                        </p:tgtEl>
                                      </p:cBhvr>
                                    </p:animEffect>
                                  </p:childTnLst>
                                </p:cTn>
                              </p:par>
                            </p:childTnLst>
                          </p:cTn>
                        </p:par>
                        <p:par>
                          <p:cTn id="19" fill="hold">
                            <p:stCondLst>
                              <p:cond delay="2000"/>
                            </p:stCondLst>
                            <p:childTnLst>
                              <p:par>
                                <p:cTn id="20" presetID="23" presetClass="entr" presetSubtype="36" fill="hold" grpId="0" nodeType="after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 calcmode="lin" valueType="num">
                                      <p:cBhvr>
                                        <p:cTn id="22" dur="750" fill="hold"/>
                                        <p:tgtEl>
                                          <p:spTgt spid="9"/>
                                        </p:tgtEl>
                                        <p:attrNameLst>
                                          <p:attrName>ppt_w</p:attrName>
                                        </p:attrNameLst>
                                      </p:cBhvr>
                                      <p:tavLst>
                                        <p:tav tm="0">
                                          <p:val>
                                            <p:strVal val="(6*min(max(#ppt_w*#ppt_h,.3),1)-7.4)/-.7*#ppt_w"/>
                                          </p:val>
                                        </p:tav>
                                        <p:tav tm="100000">
                                          <p:val>
                                            <p:strVal val="#ppt_w"/>
                                          </p:val>
                                        </p:tav>
                                      </p:tavLst>
                                    </p:anim>
                                    <p:anim calcmode="lin" valueType="num">
                                      <p:cBhvr>
                                        <p:cTn id="23" dur="750" fill="hold"/>
                                        <p:tgtEl>
                                          <p:spTgt spid="9"/>
                                        </p:tgtEl>
                                        <p:attrNameLst>
                                          <p:attrName>ppt_h</p:attrName>
                                        </p:attrNameLst>
                                      </p:cBhvr>
                                      <p:tavLst>
                                        <p:tav tm="0">
                                          <p:val>
                                            <p:strVal val="(6*min(max(#ppt_w*#ppt_h,.3),1)-7.4)/-.7*#ppt_h"/>
                                          </p:val>
                                        </p:tav>
                                        <p:tav tm="100000">
                                          <p:val>
                                            <p:strVal val="#ppt_h"/>
                                          </p:val>
                                        </p:tav>
                                      </p:tavLst>
                                    </p:anim>
                                    <p:anim calcmode="lin" valueType="num">
                                      <p:cBhvr>
                                        <p:cTn id="24" dur="750" fill="hold"/>
                                        <p:tgtEl>
                                          <p:spTgt spid="9"/>
                                        </p:tgtEl>
                                        <p:attrNameLst>
                                          <p:attrName>ppt_x</p:attrName>
                                        </p:attrNameLst>
                                      </p:cBhvr>
                                      <p:tavLst>
                                        <p:tav tm="0">
                                          <p:val>
                                            <p:fltVal val="0.5"/>
                                          </p:val>
                                        </p:tav>
                                        <p:tav tm="100000">
                                          <p:val>
                                            <p:strVal val="#ppt_x"/>
                                          </p:val>
                                        </p:tav>
                                      </p:tavLst>
                                    </p:anim>
                                    <p:anim calcmode="lin" valueType="num">
                                      <p:cBhvr>
                                        <p:cTn id="25" dur="750" fill="hold"/>
                                        <p:tgtEl>
                                          <p:spTgt spid="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1487489" y="2564904"/>
            <a:ext cx="4464495" cy="3043525"/>
          </a:xfrm>
          <a:prstGeom prst="rect">
            <a:avLst/>
          </a:prstGeom>
          <a:noFill/>
        </p:spPr>
        <p:txBody>
          <a:bodyPr wrap="square" lIns="91440" tIns="45720" rIns="91440" bIns="45720" rtlCol="0">
            <a:spAutoFit/>
          </a:bodyPr>
          <a:lstStyle/>
          <a:p>
            <a:pPr algn="just">
              <a:lnSpc>
                <a:spcPct val="200000"/>
              </a:lnSpc>
            </a:pPr>
            <a:r>
              <a:rPr lang="zh-CN" altLang="en-US"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       爱眼日，英文称为“</a:t>
            </a:r>
            <a:r>
              <a:rPr lang="en-US" altLang="zh-CN"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Sight day”</a:t>
            </a:r>
            <a:r>
              <a:rPr lang="zh-CN" altLang="en-US"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1992</a:t>
            </a:r>
            <a:r>
              <a:rPr lang="zh-CN" altLang="en-US"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en-US" altLang="zh-CN"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9</a:t>
            </a:r>
            <a:r>
              <a:rPr lang="zh-CN" altLang="en-US"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月</a:t>
            </a:r>
            <a:r>
              <a:rPr lang="en-US" altLang="zh-CN"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25</a:t>
            </a:r>
            <a:r>
              <a:rPr lang="zh-CN" altLang="en-US"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日，天津医科大学眼科教授王延华与流行病学教授耿贯一首次倡议在国内设立爱眼日。</a:t>
            </a:r>
            <a:r>
              <a:rPr lang="en-US" altLang="zh-CN"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1996</a:t>
            </a:r>
            <a:r>
              <a:rPr lang="zh-CN" altLang="en-US"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年，国家卫生部、国家教育部、团中央、中国残联等</a:t>
            </a:r>
            <a:r>
              <a:rPr lang="en-US" altLang="zh-CN"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12</a:t>
            </a:r>
            <a:r>
              <a:rPr lang="zh-CN" altLang="en-US"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个部委联合发出通知，将爱眼日活动列为国家节日之一，并重新确定每年</a:t>
            </a:r>
            <a:r>
              <a:rPr lang="en-US" altLang="zh-CN"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6</a:t>
            </a:r>
            <a:r>
              <a:rPr lang="zh-CN" altLang="en-US"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月</a:t>
            </a:r>
            <a:r>
              <a:rPr lang="en-US" altLang="zh-CN"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6</a:t>
            </a:r>
            <a:r>
              <a:rPr lang="zh-CN" altLang="en-US" sz="1400" spc="130" dirty="0">
                <a:latin typeface="微软雅黑" panose="020B0503020204020204" pitchFamily="34" charset="-122"/>
                <a:ea typeface="微软雅黑" panose="020B0503020204020204" pitchFamily="34" charset="-122"/>
                <a:cs typeface="+mn-ea"/>
                <a:sym typeface="微软雅黑" panose="020B0503020204020204" pitchFamily="34" charset="-122"/>
              </a:rPr>
              <a:t>日为“全国爱眼日”。</a:t>
            </a:r>
          </a:p>
        </p:txBody>
      </p:sp>
      <p:sp>
        <p:nvSpPr>
          <p:cNvPr id="7" name="TextBox 5"/>
          <p:cNvSpPr txBox="1"/>
          <p:nvPr/>
        </p:nvSpPr>
        <p:spPr>
          <a:xfrm>
            <a:off x="1487489" y="1752783"/>
            <a:ext cx="1728192" cy="369332"/>
          </a:xfrm>
          <a:prstGeom prst="rect">
            <a:avLst/>
          </a:prstGeom>
          <a:solidFill>
            <a:srgbClr val="0065EE"/>
          </a:solidFill>
        </p:spPr>
        <p:txBody>
          <a:bodyPr wrap="square" lIns="91440" tIns="45720" rIns="91440" bIns="45720" rtlCol="0">
            <a:spAutoFit/>
          </a:bodyPr>
          <a:lstStyle/>
          <a:p>
            <a:pPr algn="ctr"/>
            <a:r>
              <a:rPr lang="zh-CN" altLang="en-US" b="1" spc="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爱眼日</a:t>
            </a:r>
          </a:p>
        </p:txBody>
      </p:sp>
      <p:grpSp>
        <p:nvGrpSpPr>
          <p:cNvPr id="9" name="组合 8">
            <a:extLst>
              <a:ext uri="{FF2B5EF4-FFF2-40B4-BE49-F238E27FC236}">
                <a16:creationId xmlns:a16="http://schemas.microsoft.com/office/drawing/2014/main" xmlns="" id="{A3A72AF6-6A19-4E9E-8382-30CE30C42C20}"/>
              </a:ext>
            </a:extLst>
          </p:cNvPr>
          <p:cNvGrpSpPr/>
          <p:nvPr/>
        </p:nvGrpSpPr>
        <p:grpSpPr>
          <a:xfrm>
            <a:off x="767408" y="620688"/>
            <a:ext cx="4104456" cy="502766"/>
            <a:chOff x="769807" y="746076"/>
            <a:chExt cx="4104456" cy="502766"/>
          </a:xfrm>
        </p:grpSpPr>
        <p:sp>
          <p:nvSpPr>
            <p:cNvPr id="10" name="文本框 9">
              <a:extLst>
                <a:ext uri="{FF2B5EF4-FFF2-40B4-BE49-F238E27FC236}">
                  <a16:creationId xmlns:a16="http://schemas.microsoft.com/office/drawing/2014/main" xmlns="" id="{65C5B7DC-847B-48A3-B625-0BF3469B02FB}"/>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保护视力我们一起行动</a:t>
              </a:r>
            </a:p>
          </p:txBody>
        </p:sp>
        <p:sp>
          <p:nvSpPr>
            <p:cNvPr id="14" name="文本框 23">
              <a:extLst>
                <a:ext uri="{FF2B5EF4-FFF2-40B4-BE49-F238E27FC236}">
                  <a16:creationId xmlns:a16="http://schemas.microsoft.com/office/drawing/2014/main" xmlns="" id="{BECF2DCE-9D7C-4497-A59A-E951FE926A35}"/>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05</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1" name="组合 10">
            <a:extLst>
              <a:ext uri="{FF2B5EF4-FFF2-40B4-BE49-F238E27FC236}">
                <a16:creationId xmlns:a16="http://schemas.microsoft.com/office/drawing/2014/main" xmlns="" id="{EDBF251B-716C-432C-B3BF-6E7FFF77823F}"/>
              </a:ext>
            </a:extLst>
          </p:cNvPr>
          <p:cNvGrpSpPr/>
          <p:nvPr/>
        </p:nvGrpSpPr>
        <p:grpSpPr>
          <a:xfrm>
            <a:off x="6927151" y="1942866"/>
            <a:ext cx="3767582" cy="3749016"/>
            <a:chOff x="6312024" y="2068685"/>
            <a:chExt cx="4004876" cy="3985141"/>
          </a:xfrm>
        </p:grpSpPr>
        <p:sp>
          <p:nvSpPr>
            <p:cNvPr id="15" name="矩形: 圆角 14">
              <a:extLst>
                <a:ext uri="{FF2B5EF4-FFF2-40B4-BE49-F238E27FC236}">
                  <a16:creationId xmlns:a16="http://schemas.microsoft.com/office/drawing/2014/main" xmlns="" id="{F3ED2E7E-4520-495A-A461-D33367965726}"/>
                </a:ext>
              </a:extLst>
            </p:cNvPr>
            <p:cNvSpPr/>
            <p:nvPr/>
          </p:nvSpPr>
          <p:spPr>
            <a:xfrm>
              <a:off x="6384032" y="2068685"/>
              <a:ext cx="3932868" cy="3932868"/>
            </a:xfrm>
            <a:prstGeom prst="roundRect">
              <a:avLst>
                <a:gd name="adj" fmla="val 10657"/>
              </a:avLst>
            </a:prstGeom>
            <a:solidFill>
              <a:srgbClr val="89BC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a:extLst>
                <a:ext uri="{FF2B5EF4-FFF2-40B4-BE49-F238E27FC236}">
                  <a16:creationId xmlns:a16="http://schemas.microsoft.com/office/drawing/2014/main" xmlns="" id="{986ABB19-4CA2-4907-B30D-00FE6C3BFBC3}"/>
                </a:ext>
              </a:extLst>
            </p:cNvPr>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312024" y="2197967"/>
              <a:ext cx="3971262" cy="3855859"/>
            </a:xfrm>
            <a:prstGeom prst="rect">
              <a:avLst/>
            </a:prstGeom>
          </p:spPr>
        </p:pic>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750"/>
                                        <p:tgtEl>
                                          <p:spTgt spid="8"/>
                                        </p:tgtEl>
                                      </p:cBhvr>
                                    </p:animEffect>
                                  </p:childTnLst>
                                </p:cTn>
                              </p:par>
                            </p:childTnLst>
                          </p:cTn>
                        </p:par>
                        <p:par>
                          <p:cTn id="13" fill="hold">
                            <p:stCondLst>
                              <p:cond delay="1250"/>
                            </p:stCondLst>
                            <p:childTnLst>
                              <p:par>
                                <p:cTn id="14" presetID="6" presetClass="entr" presetSubtype="16"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circle(in)">
                                      <p:cBhvr>
                                        <p:cTn id="16"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88674" y="2295933"/>
            <a:ext cx="5905253" cy="2266133"/>
          </a:xfrm>
          <a:prstGeom prst="rect">
            <a:avLst/>
          </a:prstGeom>
        </p:spPr>
        <p:txBody>
          <a:bodyPr wrap="square" lIns="91440" tIns="45720" rIns="91440" bIns="45720">
            <a:spAutoFit/>
          </a:bodyPr>
          <a:lstStyle/>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1996</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保护儿童和青少年视力</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1997</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老年人眼保健</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1998</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预防眼外伤</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1999</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保护老年人视力，提高生活质量</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2000</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动员起来，让白内障盲见光明</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2001</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早期干预，减少可避免的儿童盲症</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矩形 14"/>
          <p:cNvSpPr/>
          <p:nvPr/>
        </p:nvSpPr>
        <p:spPr>
          <a:xfrm>
            <a:off x="6384032" y="1752783"/>
            <a:ext cx="5044072" cy="3743461"/>
          </a:xfrm>
          <a:prstGeom prst="rect">
            <a:avLst/>
          </a:prstGeom>
        </p:spPr>
        <p:txBody>
          <a:bodyPr wrap="square" lIns="91440" tIns="45720" rIns="91440" bIns="45720">
            <a:spAutoFit/>
          </a:bodyPr>
          <a:lstStyle/>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2002</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关爱老年人的眼睛</a:t>
            </a:r>
            <a:r>
              <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享有看见的权利</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2003</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爱护眼睛、为消除可避免盲而努力</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2004</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防治屈光不正及低视力，提高儿童和青少年眼保健水平</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2005</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预防近视，珍爱光明</a:t>
            </a: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2006</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防盲治盲，共同参与</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2007</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防盲进社区，关注眼健康</a:t>
            </a: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2008</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明亮眼睛迎奥运</a:t>
            </a: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2009</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关注青少年眼健康</a:t>
            </a:r>
          </a:p>
          <a:p>
            <a:pPr>
              <a:lnSpc>
                <a:spcPct val="150000"/>
              </a:lnSpc>
            </a:pPr>
            <a:r>
              <a:rPr lang="en-US" altLang="zh-CN" sz="1600" b="1" dirty="0">
                <a:latin typeface="微软雅黑" panose="020B0503020204020204" pitchFamily="34" charset="-122"/>
                <a:ea typeface="微软雅黑" panose="020B0503020204020204" pitchFamily="34" charset="-122"/>
                <a:cs typeface="+mn-ea"/>
                <a:sym typeface="微软雅黑" panose="020B0503020204020204" pitchFamily="34" charset="-122"/>
              </a:rPr>
              <a:t>2009</a:t>
            </a:r>
            <a:r>
              <a:rPr lang="zh-CN" altLang="en-US" sz="1600" b="1"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珍爱视觉之窗</a:t>
            </a:r>
          </a:p>
        </p:txBody>
      </p:sp>
      <p:grpSp>
        <p:nvGrpSpPr>
          <p:cNvPr id="10" name="组合 9">
            <a:extLst>
              <a:ext uri="{FF2B5EF4-FFF2-40B4-BE49-F238E27FC236}">
                <a16:creationId xmlns:a16="http://schemas.microsoft.com/office/drawing/2014/main" xmlns="" id="{F11D6EAD-763D-4AC7-A48E-EA8D4DF75BF2}"/>
              </a:ext>
            </a:extLst>
          </p:cNvPr>
          <p:cNvGrpSpPr/>
          <p:nvPr/>
        </p:nvGrpSpPr>
        <p:grpSpPr>
          <a:xfrm>
            <a:off x="767408" y="620688"/>
            <a:ext cx="4104456" cy="502766"/>
            <a:chOff x="769807" y="746076"/>
            <a:chExt cx="4104456" cy="502766"/>
          </a:xfrm>
        </p:grpSpPr>
        <p:sp>
          <p:nvSpPr>
            <p:cNvPr id="12" name="文本框 11">
              <a:extLst>
                <a:ext uri="{FF2B5EF4-FFF2-40B4-BE49-F238E27FC236}">
                  <a16:creationId xmlns:a16="http://schemas.microsoft.com/office/drawing/2014/main" xmlns="" id="{1787F4A8-10C0-44DF-9D2C-17CAC557CC39}"/>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保护视力我们一起行动</a:t>
              </a:r>
            </a:p>
          </p:txBody>
        </p:sp>
        <p:sp>
          <p:nvSpPr>
            <p:cNvPr id="14" name="文本框 23">
              <a:extLst>
                <a:ext uri="{FF2B5EF4-FFF2-40B4-BE49-F238E27FC236}">
                  <a16:creationId xmlns:a16="http://schemas.microsoft.com/office/drawing/2014/main" xmlns="" id="{1E0E481D-2352-4F92-B620-0F9213ADD064}"/>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05</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1" name="TextBox 5">
            <a:extLst>
              <a:ext uri="{FF2B5EF4-FFF2-40B4-BE49-F238E27FC236}">
                <a16:creationId xmlns:a16="http://schemas.microsoft.com/office/drawing/2014/main" xmlns="" id="{2181EC99-1869-4B54-AB33-A49E8C9F6BDB}"/>
              </a:ext>
            </a:extLst>
          </p:cNvPr>
          <p:cNvSpPr txBox="1"/>
          <p:nvPr/>
        </p:nvSpPr>
        <p:spPr>
          <a:xfrm>
            <a:off x="1487488" y="1752783"/>
            <a:ext cx="2808311" cy="369332"/>
          </a:xfrm>
          <a:prstGeom prst="rect">
            <a:avLst/>
          </a:prstGeom>
          <a:solidFill>
            <a:srgbClr val="0065EE"/>
          </a:solidFill>
        </p:spPr>
        <p:txBody>
          <a:bodyPr wrap="square" lIns="91440" tIns="45720" rIns="91440" bIns="45720" rtlCol="0">
            <a:spAutoFit/>
          </a:bodyPr>
          <a:lstStyle/>
          <a:p>
            <a:pPr algn="ctr"/>
            <a:r>
              <a:rPr lang="zh-CN" altLang="en-US" b="1" spc="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历届爱眼日主题</a:t>
            </a:r>
          </a:p>
        </p:txBody>
      </p:sp>
      <p:pic>
        <p:nvPicPr>
          <p:cNvPr id="3" name="图片 2">
            <a:extLst>
              <a:ext uri="{FF2B5EF4-FFF2-40B4-BE49-F238E27FC236}">
                <a16:creationId xmlns:a16="http://schemas.microsoft.com/office/drawing/2014/main" xmlns="" id="{1CBD28B7-6419-4857-90FC-2CBCA04016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0269" y="4069776"/>
            <a:ext cx="2852936" cy="2852936"/>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750"/>
                                        <p:tgtEl>
                                          <p:spTgt spid="13"/>
                                        </p:tgtEl>
                                      </p:cBhvr>
                                    </p:animEffect>
                                  </p:childTnLst>
                                </p:cTn>
                              </p:par>
                            </p:childTnLst>
                          </p:cTn>
                        </p:par>
                        <p:par>
                          <p:cTn id="13" fill="hold">
                            <p:stCondLst>
                              <p:cond delay="125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750"/>
                                        <p:tgtEl>
                                          <p:spTgt spid="15"/>
                                        </p:tgtEl>
                                      </p:cBhvr>
                                    </p:animEffect>
                                  </p:childTnLst>
                                </p:cTn>
                              </p:par>
                            </p:childTnLst>
                          </p:cTn>
                        </p:par>
                        <p:par>
                          <p:cTn id="17" fill="hold">
                            <p:stCondLst>
                              <p:cond delay="20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140402" y="1772816"/>
            <a:ext cx="6179734" cy="3958904"/>
          </a:xfrm>
          <a:prstGeom prst="rect">
            <a:avLst/>
          </a:prstGeom>
        </p:spPr>
        <p:txBody>
          <a:bodyPr wrap="square" lIns="91440" tIns="45720" rIns="91440" bIns="45720">
            <a:spAutoFit/>
          </a:bodyPr>
          <a:lstStyle/>
          <a:p>
            <a:pPr>
              <a:lnSpc>
                <a:spcPct val="200000"/>
              </a:lnSpc>
            </a:pPr>
            <a:r>
              <a:rPr lang="en-US" altLang="zh-CN"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2010</a:t>
            </a:r>
            <a:r>
              <a:rPr lang="zh-CN" altLang="en-US"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：关注贫困人口眼健康，百万工程送光明</a:t>
            </a:r>
          </a:p>
          <a:p>
            <a:pPr>
              <a:lnSpc>
                <a:spcPct val="200000"/>
              </a:lnSpc>
            </a:pPr>
            <a:r>
              <a:rPr lang="en-US" altLang="zh-CN"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2011</a:t>
            </a:r>
            <a:r>
              <a:rPr lang="zh-CN" altLang="en-US"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关爱低视力患者，提高康复质量</a:t>
            </a:r>
          </a:p>
          <a:p>
            <a:pPr>
              <a:lnSpc>
                <a:spcPct val="200000"/>
              </a:lnSpc>
            </a:pPr>
            <a:r>
              <a:rPr lang="en-US" altLang="zh-CN"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2012</a:t>
            </a:r>
            <a:r>
              <a:rPr lang="zh-CN" altLang="en-US"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情系白内障患者共享和谐新视界</a:t>
            </a:r>
          </a:p>
          <a:p>
            <a:pPr>
              <a:lnSpc>
                <a:spcPct val="200000"/>
              </a:lnSpc>
            </a:pPr>
            <a:r>
              <a:rPr lang="en-US" altLang="zh-CN"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2013</a:t>
            </a:r>
            <a:r>
              <a:rPr lang="zh-CN" altLang="en-US"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汇聚中国梦，</a:t>
            </a:r>
            <a:r>
              <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2016</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年前消灭致盲性沙眼</a:t>
            </a:r>
          </a:p>
          <a:p>
            <a:pPr>
              <a:lnSpc>
                <a:spcPct val="200000"/>
              </a:lnSpc>
            </a:pPr>
            <a:r>
              <a:rPr lang="en-US" altLang="zh-CN"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2014</a:t>
            </a:r>
            <a:r>
              <a:rPr lang="zh-CN" altLang="en-US"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关注眼健康，预防糖尿病致盲</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200000"/>
              </a:lnSpc>
            </a:pPr>
            <a:r>
              <a:rPr lang="en-US" altLang="zh-CN"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2015</a:t>
            </a:r>
            <a:r>
              <a:rPr lang="zh-CN" altLang="en-US"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告别沙眼盲，关注眼健康</a:t>
            </a:r>
          </a:p>
          <a:p>
            <a:pPr>
              <a:lnSpc>
                <a:spcPct val="200000"/>
              </a:lnSpc>
            </a:pPr>
            <a:r>
              <a:rPr lang="en-US" altLang="zh-CN"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2016</a:t>
            </a:r>
            <a:r>
              <a:rPr lang="zh-CN" altLang="en-US"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呵护眼睛，从小做起</a:t>
            </a:r>
          </a:p>
          <a:p>
            <a:pPr>
              <a:lnSpc>
                <a:spcPct val="200000"/>
              </a:lnSpc>
            </a:pPr>
            <a:r>
              <a:rPr lang="en-US" altLang="zh-CN"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2017</a:t>
            </a:r>
            <a:r>
              <a:rPr lang="zh-CN" altLang="en-US" sz="1600" b="1" spc="150" dirty="0">
                <a:latin typeface="微软雅黑" panose="020B0503020204020204" pitchFamily="34" charset="-122"/>
                <a:ea typeface="微软雅黑" panose="020B0503020204020204" pitchFamily="34" charset="-122"/>
                <a:cs typeface="+mn-ea"/>
                <a:sym typeface="微软雅黑" panose="020B0503020204020204" pitchFamily="34" charset="-122"/>
              </a:rPr>
              <a:t>年：</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‘目’浴阳光，预防近视</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4" name="组合 3">
            <a:extLst>
              <a:ext uri="{FF2B5EF4-FFF2-40B4-BE49-F238E27FC236}">
                <a16:creationId xmlns:a16="http://schemas.microsoft.com/office/drawing/2014/main" xmlns="" id="{3D9EE129-919C-471E-94C5-FF1E73FCA7F8}"/>
              </a:ext>
            </a:extLst>
          </p:cNvPr>
          <p:cNvGrpSpPr/>
          <p:nvPr/>
        </p:nvGrpSpPr>
        <p:grpSpPr>
          <a:xfrm>
            <a:off x="767408" y="620688"/>
            <a:ext cx="4104456" cy="502766"/>
            <a:chOff x="769807" y="746076"/>
            <a:chExt cx="4104456" cy="502766"/>
          </a:xfrm>
        </p:grpSpPr>
        <p:sp>
          <p:nvSpPr>
            <p:cNvPr id="5" name="文本框 4">
              <a:extLst>
                <a:ext uri="{FF2B5EF4-FFF2-40B4-BE49-F238E27FC236}">
                  <a16:creationId xmlns:a16="http://schemas.microsoft.com/office/drawing/2014/main" xmlns="" id="{49203956-C3D1-41D4-A2D3-E22EB82A7D45}"/>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保护视力我们一起行动</a:t>
              </a:r>
            </a:p>
          </p:txBody>
        </p:sp>
        <p:sp>
          <p:nvSpPr>
            <p:cNvPr id="6" name="文本框 23">
              <a:extLst>
                <a:ext uri="{FF2B5EF4-FFF2-40B4-BE49-F238E27FC236}">
                  <a16:creationId xmlns:a16="http://schemas.microsoft.com/office/drawing/2014/main" xmlns="" id="{354EBF47-C07D-41F5-B1B9-BBE52B6EEAB8}"/>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05</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3" name="图片 2">
            <a:extLst>
              <a:ext uri="{FF2B5EF4-FFF2-40B4-BE49-F238E27FC236}">
                <a16:creationId xmlns:a16="http://schemas.microsoft.com/office/drawing/2014/main" xmlns="" id="{0B80E5DB-B255-4F50-B3B6-337594BF54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966414" y="1209676"/>
            <a:ext cx="5085184" cy="5085184"/>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750"/>
                                        <p:tgtEl>
                                          <p:spTgt spid="13"/>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txBox="1">
            <a:spLocks noRot="1" noChangeArrowheads="1"/>
          </p:cNvSpPr>
          <p:nvPr/>
        </p:nvSpPr>
        <p:spPr>
          <a:xfrm>
            <a:off x="1375267" y="2276872"/>
            <a:ext cx="9185229" cy="1524000"/>
          </a:xfrm>
          <a:prstGeom prst="rect">
            <a:avLst/>
          </a:prstGeom>
        </p:spPr>
        <p:txBody>
          <a:bodyPr lIns="91440" tIns="45720" rIns="91440" bIns="45720"/>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zh-CN" altLang="en-US" sz="1800" b="1"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“六不要”：</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不要歪着头写字；不要在暗弱的光线下看书；不要在直射的阳光下看书；不要躺着看书；不要走着看书；不要乘车看书。</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l">
              <a:lnSpc>
                <a:spcPct val="150000"/>
              </a:lnSpc>
            </a:pPr>
            <a:endParaRPr lang="zh-CN" altLang="en-US" sz="533"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l">
              <a:lnSpc>
                <a:spcPct val="150000"/>
              </a:lnSpc>
            </a:pPr>
            <a:r>
              <a:rPr lang="zh-CN" altLang="en-US" sz="1800"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“三个一”：</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读书写字时眼睛与书本距离保持一尺；胸前与书桌距离约一拳；握笔的手指与笔尖距离应一寸。</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l">
              <a:lnSpc>
                <a:spcPct val="150000"/>
              </a:lnSpc>
            </a:pPr>
            <a:endParaRPr lang="zh-CN" altLang="en-US" sz="533"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l">
              <a:lnSpc>
                <a:spcPct val="150000"/>
              </a:lnSpc>
            </a:pPr>
            <a:r>
              <a:rPr lang="zh-CN" altLang="en-US" sz="1800"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“二要”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读书写字双姿要端正；连续看书、写字、看电视、用电脑一小时后要休息片刻。</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l">
              <a:lnSpc>
                <a:spcPct val="150000"/>
              </a:lnSpc>
            </a:pPr>
            <a:endParaRPr lang="zh-CN" altLang="en-US" sz="533"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l">
              <a:lnSpc>
                <a:spcPct val="150000"/>
              </a:lnSpc>
            </a:pPr>
            <a:r>
              <a:rPr lang="zh-CN" altLang="en-US" sz="1800"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“一操”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坚持每天做眼睛保健操。</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l">
              <a:lnSpc>
                <a:spcPct val="150000"/>
              </a:lnSpc>
            </a:pPr>
            <a:endParaRPr lang="zh-CN" altLang="en-US" sz="533"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l">
              <a:lnSpc>
                <a:spcPct val="150000"/>
              </a:lnSpc>
            </a:pPr>
            <a:r>
              <a:rPr lang="zh-CN" altLang="en-US" sz="1800" b="1" spc="15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“一锻炼” ：</a:t>
            </a: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积极的锻炼身体。</a:t>
            </a:r>
            <a:endParaRPr lang="zh-CN"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7" name="组合 6">
            <a:extLst>
              <a:ext uri="{FF2B5EF4-FFF2-40B4-BE49-F238E27FC236}">
                <a16:creationId xmlns:a16="http://schemas.microsoft.com/office/drawing/2014/main" xmlns="" id="{5EEE686E-EDC5-42D0-ACD5-06414E545AF9}"/>
              </a:ext>
            </a:extLst>
          </p:cNvPr>
          <p:cNvGrpSpPr/>
          <p:nvPr/>
        </p:nvGrpSpPr>
        <p:grpSpPr>
          <a:xfrm>
            <a:off x="767408" y="620688"/>
            <a:ext cx="4104456" cy="502766"/>
            <a:chOff x="769807" y="746076"/>
            <a:chExt cx="4104456" cy="502766"/>
          </a:xfrm>
        </p:grpSpPr>
        <p:sp>
          <p:nvSpPr>
            <p:cNvPr id="8" name="文本框 7">
              <a:extLst>
                <a:ext uri="{FF2B5EF4-FFF2-40B4-BE49-F238E27FC236}">
                  <a16:creationId xmlns:a16="http://schemas.microsoft.com/office/drawing/2014/main" xmlns="" id="{736255D1-58E7-4B67-B89B-D6D98FB53ADA}"/>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保护视力我们一起行动</a:t>
              </a:r>
            </a:p>
          </p:txBody>
        </p:sp>
        <p:sp>
          <p:nvSpPr>
            <p:cNvPr id="9" name="文本框 23">
              <a:extLst>
                <a:ext uri="{FF2B5EF4-FFF2-40B4-BE49-F238E27FC236}">
                  <a16:creationId xmlns:a16="http://schemas.microsoft.com/office/drawing/2014/main" xmlns="" id="{8B100448-1AFF-41E5-B6A7-9A490A5549CA}"/>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05</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0" name="TextBox 5">
            <a:extLst>
              <a:ext uri="{FF2B5EF4-FFF2-40B4-BE49-F238E27FC236}">
                <a16:creationId xmlns:a16="http://schemas.microsoft.com/office/drawing/2014/main" xmlns="" id="{EDC6BB30-D346-4B1F-89D2-25C25DE478E6}"/>
              </a:ext>
            </a:extLst>
          </p:cNvPr>
          <p:cNvSpPr txBox="1"/>
          <p:nvPr/>
        </p:nvSpPr>
        <p:spPr>
          <a:xfrm>
            <a:off x="1416962" y="1655743"/>
            <a:ext cx="3816424" cy="369332"/>
          </a:xfrm>
          <a:prstGeom prst="rect">
            <a:avLst/>
          </a:prstGeom>
          <a:solidFill>
            <a:srgbClr val="0065EE"/>
          </a:solidFill>
        </p:spPr>
        <p:txBody>
          <a:bodyPr wrap="square" lIns="91440" tIns="45720" rIns="91440" bIns="45720" rtlCol="0">
            <a:spAutoFit/>
          </a:bodyPr>
          <a:lstStyle/>
          <a:p>
            <a:pPr algn="ctr"/>
            <a:r>
              <a:rPr lang="zh-CN" altLang="en-US" b="1" spc="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预防近视“六三二一一”</a:t>
            </a:r>
          </a:p>
        </p:txBody>
      </p:sp>
      <p:pic>
        <p:nvPicPr>
          <p:cNvPr id="5" name="图片 4">
            <a:extLst>
              <a:ext uri="{FF2B5EF4-FFF2-40B4-BE49-F238E27FC236}">
                <a16:creationId xmlns:a16="http://schemas.microsoft.com/office/drawing/2014/main" xmlns="" id="{82EA8301-821C-4C37-AF1C-7B14EE4A4B0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811" t="26901" r="11628" b="21651"/>
          <a:stretch/>
        </p:blipFill>
        <p:spPr>
          <a:xfrm>
            <a:off x="6240016" y="4509120"/>
            <a:ext cx="3888432" cy="2005612"/>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750"/>
                                        <p:tgtEl>
                                          <p:spTgt spid="15"/>
                                        </p:tgtEl>
                                      </p:cBhvr>
                                    </p:animEffect>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txBox="1">
            <a:spLocks noChangeArrowheads="1"/>
          </p:cNvSpPr>
          <p:nvPr/>
        </p:nvSpPr>
        <p:spPr>
          <a:xfrm>
            <a:off x="6528048" y="1635789"/>
            <a:ext cx="4934867" cy="4778899"/>
          </a:xfrm>
          <a:prstGeom prst="rect">
            <a:avLst/>
          </a:prstGeom>
        </p:spPr>
        <p:txBody>
          <a:bodyPr lIns="91440" tIns="45720" rIns="91440" bIns="4572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200000"/>
              </a:lnSpc>
              <a:buNone/>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近视眼，看不远；做事情，不方便；</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0" indent="0">
              <a:lnSpc>
                <a:spcPct val="200000"/>
              </a:lnSpc>
              <a:buNone/>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要防止，不算难；做起来，要认真；</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0" indent="0">
              <a:lnSpc>
                <a:spcPct val="200000"/>
              </a:lnSpc>
              <a:buNone/>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光线暗，不要看；伤眼睛，损目力；  </a:t>
            </a:r>
          </a:p>
          <a:p>
            <a:pPr marL="0" indent="0">
              <a:lnSpc>
                <a:spcPct val="200000"/>
              </a:lnSpc>
              <a:buNone/>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温功课，一小时；停一停，再来看；</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0" indent="0">
              <a:lnSpc>
                <a:spcPct val="200000"/>
              </a:lnSpc>
              <a:buNone/>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读书时，坐端正；眼离书，一尺远；</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0" indent="0">
              <a:lnSpc>
                <a:spcPct val="200000"/>
              </a:lnSpc>
              <a:buNone/>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阳光下，莫看书；光太强，眼发花；  </a:t>
            </a:r>
          </a:p>
          <a:p>
            <a:pPr marL="0" indent="0">
              <a:lnSpc>
                <a:spcPct val="200000"/>
              </a:lnSpc>
              <a:buNone/>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要记好，照着做；三字经，记心里；</a:t>
            </a:r>
            <a:endParaRPr lang="en-US" altLang="zh-CN" sz="1600" spc="15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0" indent="0">
              <a:lnSpc>
                <a:spcPct val="200000"/>
              </a:lnSpc>
              <a:buNone/>
            </a:pPr>
            <a:r>
              <a:rPr lang="zh-CN" altLang="en-US" sz="1600" spc="150" dirty="0">
                <a:latin typeface="微软雅黑" panose="020B0503020204020204" pitchFamily="34" charset="-122"/>
                <a:ea typeface="微软雅黑" panose="020B0503020204020204" pitchFamily="34" charset="-122"/>
                <a:cs typeface="+mn-ea"/>
                <a:sym typeface="微软雅黑" panose="020B0503020204020204" pitchFamily="34" charset="-122"/>
              </a:rPr>
              <a:t>照着做，防近视；</a:t>
            </a:r>
          </a:p>
        </p:txBody>
      </p:sp>
      <p:grpSp>
        <p:nvGrpSpPr>
          <p:cNvPr id="13" name="组合 12">
            <a:extLst>
              <a:ext uri="{FF2B5EF4-FFF2-40B4-BE49-F238E27FC236}">
                <a16:creationId xmlns:a16="http://schemas.microsoft.com/office/drawing/2014/main" xmlns="" id="{DB9593FE-18CA-422F-B066-B63747E8CB49}"/>
              </a:ext>
            </a:extLst>
          </p:cNvPr>
          <p:cNvGrpSpPr/>
          <p:nvPr/>
        </p:nvGrpSpPr>
        <p:grpSpPr>
          <a:xfrm>
            <a:off x="767408" y="620688"/>
            <a:ext cx="4104456" cy="502766"/>
            <a:chOff x="769807" y="746076"/>
            <a:chExt cx="4104456" cy="502766"/>
          </a:xfrm>
        </p:grpSpPr>
        <p:sp>
          <p:nvSpPr>
            <p:cNvPr id="14" name="文本框 13">
              <a:extLst>
                <a:ext uri="{FF2B5EF4-FFF2-40B4-BE49-F238E27FC236}">
                  <a16:creationId xmlns:a16="http://schemas.microsoft.com/office/drawing/2014/main" xmlns="" id="{F0DFC590-F5BE-41CF-9060-A6D4F0F7ACEF}"/>
                </a:ext>
              </a:extLst>
            </p:cNvPr>
            <p:cNvSpPr txBox="1"/>
            <p:nvPr/>
          </p:nvSpPr>
          <p:spPr>
            <a:xfrm>
              <a:off x="1391073" y="766626"/>
              <a:ext cx="348319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保护视力我们一起行动</a:t>
              </a:r>
            </a:p>
          </p:txBody>
        </p:sp>
        <p:sp>
          <p:nvSpPr>
            <p:cNvPr id="15" name="文本框 23">
              <a:extLst>
                <a:ext uri="{FF2B5EF4-FFF2-40B4-BE49-F238E27FC236}">
                  <a16:creationId xmlns:a16="http://schemas.microsoft.com/office/drawing/2014/main" xmlns="" id="{73BA6129-D6A2-4D88-8AC4-3E34C78F5203}"/>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05</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6" name="TextBox 5">
            <a:extLst>
              <a:ext uri="{FF2B5EF4-FFF2-40B4-BE49-F238E27FC236}">
                <a16:creationId xmlns:a16="http://schemas.microsoft.com/office/drawing/2014/main" xmlns="" id="{18267C7F-DE1F-4149-9D55-4D7F4799D636}"/>
              </a:ext>
            </a:extLst>
          </p:cNvPr>
          <p:cNvSpPr txBox="1"/>
          <p:nvPr/>
        </p:nvSpPr>
        <p:spPr>
          <a:xfrm>
            <a:off x="1517088" y="1484784"/>
            <a:ext cx="3816424" cy="369332"/>
          </a:xfrm>
          <a:prstGeom prst="rect">
            <a:avLst/>
          </a:prstGeom>
          <a:solidFill>
            <a:srgbClr val="0065EE"/>
          </a:solidFill>
        </p:spPr>
        <p:txBody>
          <a:bodyPr wrap="square" lIns="91440" tIns="45720" rIns="91440" bIns="45720" rtlCol="0">
            <a:spAutoFit/>
          </a:bodyPr>
          <a:lstStyle/>
          <a:p>
            <a:pPr algn="ctr"/>
            <a:r>
              <a:rPr lang="zh-CN" altLang="en-US" b="1" spc="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预防近视“三字经”</a:t>
            </a:r>
          </a:p>
        </p:txBody>
      </p:sp>
      <p:pic>
        <p:nvPicPr>
          <p:cNvPr id="3" name="图片 2">
            <a:extLst>
              <a:ext uri="{FF2B5EF4-FFF2-40B4-BE49-F238E27FC236}">
                <a16:creationId xmlns:a16="http://schemas.microsoft.com/office/drawing/2014/main" xmlns="" id="{D955AAD3-C375-4B3D-A946-E6A24F54CA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3225" y="2097758"/>
            <a:ext cx="4291614" cy="4291614"/>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2920230" y="1931793"/>
            <a:ext cx="6351539" cy="3131563"/>
          </a:xfrm>
          <a:prstGeom prst="rect">
            <a:avLst/>
          </a:prstGeom>
        </p:spPr>
        <p:txBody>
          <a:bodyPr wrap="square">
            <a:spAutoFit/>
          </a:bodyPr>
          <a:lstStyle/>
          <a:p>
            <a:pPr algn="ctr">
              <a:lnSpc>
                <a:spcPts val="3100"/>
              </a:lnSpc>
            </a:pPr>
            <a:r>
              <a:rPr lang="zh-CN" altLang="en-US" spc="320" dirty="0">
                <a:latin typeface="微软雅黑" panose="020B0503020204020204" pitchFamily="34" charset="-122"/>
                <a:ea typeface="微软雅黑" panose="020B0503020204020204" pitchFamily="34" charset="-122"/>
                <a:cs typeface="+mn-ea"/>
                <a:sym typeface="微软雅黑" panose="020B0503020204020204" pitchFamily="34" charset="-122"/>
              </a:rPr>
              <a:t>常言道：冰冻三尺非一日之寒，水滴石穿非一日之功，保护眼睛也不是一朝一夕就能做到的，注意用眼卫生、科学用眼贵在坚持，需要持之以恒，才能预防近视的发生及近视程度的加深。</a:t>
            </a:r>
          </a:p>
          <a:p>
            <a:pPr algn="ctr">
              <a:lnSpc>
                <a:spcPts val="3100"/>
              </a:lnSpc>
            </a:pPr>
            <a:r>
              <a:rPr lang="zh-CN" altLang="en-US" spc="320" dirty="0">
                <a:latin typeface="微软雅黑" panose="020B0503020204020204" pitchFamily="34" charset="-122"/>
                <a:ea typeface="微软雅黑" panose="020B0503020204020204" pitchFamily="34" charset="-122"/>
                <a:cs typeface="+mn-ea"/>
                <a:sym typeface="微软雅黑" panose="020B0503020204020204" pitchFamily="34" charset="-122"/>
              </a:rPr>
              <a:t>婀娜多姿的山河，绚丽多彩的万物，一切的一切都需要眼睛来观察。让我们来一起努力爱眼护眼，拥有一双明亮的眼睛。</a:t>
            </a:r>
          </a:p>
          <a:p>
            <a:pPr algn="ctr">
              <a:lnSpc>
                <a:spcPct val="125000"/>
              </a:lnSpc>
            </a:pPr>
            <a:endParaRPr lang="zh-CN" altLang="en-US" sz="1467" b="1"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3" name="图片 2">
            <a:extLst>
              <a:ext uri="{FF2B5EF4-FFF2-40B4-BE49-F238E27FC236}">
                <a16:creationId xmlns:a16="http://schemas.microsoft.com/office/drawing/2014/main" xmlns="" id="{D59C1071-1BAA-4362-B120-3F123D6453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96200" y="4365104"/>
            <a:ext cx="3842792" cy="2305675"/>
          </a:xfrm>
          <a:prstGeom prst="rect">
            <a:avLst/>
          </a:prstGeom>
        </p:spPr>
      </p:pic>
      <p:pic>
        <p:nvPicPr>
          <p:cNvPr id="5" name="图片 4">
            <a:extLst>
              <a:ext uri="{FF2B5EF4-FFF2-40B4-BE49-F238E27FC236}">
                <a16:creationId xmlns:a16="http://schemas.microsoft.com/office/drawing/2014/main" xmlns="" id="{B0AF523F-3443-44D0-9125-49CC4EE12F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437" t="7355" r="19825"/>
          <a:stretch/>
        </p:blipFill>
        <p:spPr>
          <a:xfrm flipH="1">
            <a:off x="839416" y="2780928"/>
            <a:ext cx="2821707" cy="3581816"/>
          </a:xfrm>
          <a:prstGeom prst="rect">
            <a:avLst/>
          </a:prstGeom>
        </p:spPr>
      </p:pic>
      <p:grpSp>
        <p:nvGrpSpPr>
          <p:cNvPr id="7" name="组合 6">
            <a:extLst>
              <a:ext uri="{FF2B5EF4-FFF2-40B4-BE49-F238E27FC236}">
                <a16:creationId xmlns:a16="http://schemas.microsoft.com/office/drawing/2014/main" xmlns="" id="{158838F6-46E8-4103-9B58-F00A7A43A4C0}"/>
              </a:ext>
            </a:extLst>
          </p:cNvPr>
          <p:cNvGrpSpPr/>
          <p:nvPr/>
        </p:nvGrpSpPr>
        <p:grpSpPr>
          <a:xfrm>
            <a:off x="5015880" y="1118105"/>
            <a:ext cx="1800200" cy="684093"/>
            <a:chOff x="5015880" y="1122266"/>
            <a:chExt cx="1800200" cy="684093"/>
          </a:xfrm>
        </p:grpSpPr>
        <p:sp>
          <p:nvSpPr>
            <p:cNvPr id="29" name="矩形 28"/>
            <p:cNvSpPr/>
            <p:nvPr/>
          </p:nvSpPr>
          <p:spPr>
            <a:xfrm>
              <a:off x="5352364" y="1122266"/>
              <a:ext cx="1127232" cy="651653"/>
            </a:xfrm>
            <a:prstGeom prst="rect">
              <a:avLst/>
            </a:prstGeom>
          </p:spPr>
          <p:txBody>
            <a:bodyPr wrap="none">
              <a:spAutoFit/>
            </a:bodyPr>
            <a:lstStyle/>
            <a:p>
              <a:pPr algn="ctr">
                <a:lnSpc>
                  <a:spcPct val="125000"/>
                </a:lnSpc>
              </a:pPr>
              <a:r>
                <a:rPr lang="zh-CN" altLang="en-US" sz="320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总 结</a:t>
              </a:r>
            </a:p>
          </p:txBody>
        </p:sp>
        <p:sp>
          <p:nvSpPr>
            <p:cNvPr id="6" name="矩形: 圆角 5">
              <a:extLst>
                <a:ext uri="{FF2B5EF4-FFF2-40B4-BE49-F238E27FC236}">
                  <a16:creationId xmlns:a16="http://schemas.microsoft.com/office/drawing/2014/main" xmlns="" id="{7CD7D2D8-E38A-44E3-B51E-CF9850DCFCC8}"/>
                </a:ext>
              </a:extLst>
            </p:cNvPr>
            <p:cNvSpPr/>
            <p:nvPr/>
          </p:nvSpPr>
          <p:spPr>
            <a:xfrm>
              <a:off x="5015880" y="1123311"/>
              <a:ext cx="1800200" cy="683048"/>
            </a:xfrm>
            <a:prstGeom prst="roundRect">
              <a:avLst/>
            </a:prstGeom>
            <a:noFill/>
            <a:ln w="28575">
              <a:solidFill>
                <a:srgbClr val="0065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left)">
                                      <p:cBhvr>
                                        <p:cTn id="12" dur="750"/>
                                        <p:tgtEl>
                                          <p:spTgt spid="30"/>
                                        </p:tgtEl>
                                      </p:cBhvr>
                                    </p:animEffect>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par>
                                <p:cTn id="17" presetID="2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 id="{A15880D3-29AD-42DE-8959-FFF4AC9E771E}"/>
              </a:ext>
            </a:extLst>
          </p:cNvPr>
          <p:cNvSpPr/>
          <p:nvPr/>
        </p:nvSpPr>
        <p:spPr>
          <a:xfrm>
            <a:off x="-27135" y="0"/>
            <a:ext cx="12219135" cy="6858000"/>
          </a:xfrm>
          <a:prstGeom prst="rect">
            <a:avLst/>
          </a:prstGeom>
          <a:solidFill>
            <a:srgbClr val="0096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a:extLst>
              <a:ext uri="{FF2B5EF4-FFF2-40B4-BE49-F238E27FC236}">
                <a16:creationId xmlns:a16="http://schemas.microsoft.com/office/drawing/2014/main" xmlns="" id="{F3035154-A73F-4AF0-BEBC-C34294F02E79}"/>
              </a:ext>
            </a:extLst>
          </p:cNvPr>
          <p:cNvSpPr/>
          <p:nvPr/>
        </p:nvSpPr>
        <p:spPr>
          <a:xfrm rot="18562571">
            <a:off x="9425092" y="147834"/>
            <a:ext cx="1116662" cy="1116662"/>
          </a:xfrm>
          <a:custGeom>
            <a:avLst/>
            <a:gdLst>
              <a:gd name="connsiteX0" fmla="*/ 985735 w 1116662"/>
              <a:gd name="connsiteY0" fmla="*/ 203048 h 1116662"/>
              <a:gd name="connsiteX1" fmla="*/ 1021308 w 1116662"/>
              <a:gd name="connsiteY1" fmla="*/ 246163 h 1116662"/>
              <a:gd name="connsiteX2" fmla="*/ 1116662 w 1116662"/>
              <a:gd name="connsiteY2" fmla="*/ 558331 h 1116662"/>
              <a:gd name="connsiteX3" fmla="*/ 1021308 w 1116662"/>
              <a:gd name="connsiteY3" fmla="*/ 870499 h 1116662"/>
              <a:gd name="connsiteX4" fmla="*/ 985735 w 1116662"/>
              <a:gd name="connsiteY4" fmla="*/ 913614 h 1116662"/>
              <a:gd name="connsiteX5" fmla="*/ 170618 w 1116662"/>
              <a:gd name="connsiteY5" fmla="*/ 160845 h 1116662"/>
              <a:gd name="connsiteX6" fmla="*/ 170618 w 1116662"/>
              <a:gd name="connsiteY6" fmla="*/ 955817 h 1116662"/>
              <a:gd name="connsiteX7" fmla="*/ 119084 w 1116662"/>
              <a:gd name="connsiteY7" fmla="*/ 903038 h 1116662"/>
              <a:gd name="connsiteX8" fmla="*/ 0 w 1116662"/>
              <a:gd name="connsiteY8" fmla="*/ 558331 h 1116662"/>
              <a:gd name="connsiteX9" fmla="*/ 119084 w 1116662"/>
              <a:gd name="connsiteY9" fmla="*/ 213625 h 1116662"/>
              <a:gd name="connsiteX10" fmla="*/ 855883 w 1116662"/>
              <a:gd name="connsiteY10" fmla="*/ 88328 h 1116662"/>
              <a:gd name="connsiteX11" fmla="*/ 870499 w 1116662"/>
              <a:gd name="connsiteY11" fmla="*/ 95354 h 1116662"/>
              <a:gd name="connsiteX12" fmla="*/ 949735 w 1116662"/>
              <a:gd name="connsiteY12" fmla="*/ 160730 h 1116662"/>
              <a:gd name="connsiteX13" fmla="*/ 949735 w 1116662"/>
              <a:gd name="connsiteY13" fmla="*/ 955933 h 1116662"/>
              <a:gd name="connsiteX14" fmla="*/ 870499 w 1116662"/>
              <a:gd name="connsiteY14" fmla="*/ 1021308 h 1116662"/>
              <a:gd name="connsiteX15" fmla="*/ 855883 w 1116662"/>
              <a:gd name="connsiteY15" fmla="*/ 1028334 h 1116662"/>
              <a:gd name="connsiteX16" fmla="*/ 300471 w 1116662"/>
              <a:gd name="connsiteY16" fmla="*/ 68468 h 1116662"/>
              <a:gd name="connsiteX17" fmla="*/ 300471 w 1116662"/>
              <a:gd name="connsiteY17" fmla="*/ 1048194 h 1116662"/>
              <a:gd name="connsiteX18" fmla="*/ 206618 w 1116662"/>
              <a:gd name="connsiteY18" fmla="*/ 991252 h 1116662"/>
              <a:gd name="connsiteX19" fmla="*/ 206618 w 1116662"/>
              <a:gd name="connsiteY19" fmla="*/ 125410 h 1116662"/>
              <a:gd name="connsiteX20" fmla="*/ 726030 w 1116662"/>
              <a:gd name="connsiteY20" fmla="*/ 25904 h 1116662"/>
              <a:gd name="connsiteX21" fmla="*/ 819883 w 1116662"/>
              <a:gd name="connsiteY21" fmla="*/ 71022 h 1116662"/>
              <a:gd name="connsiteX22" fmla="*/ 819883 w 1116662"/>
              <a:gd name="connsiteY22" fmla="*/ 1045641 h 1116662"/>
              <a:gd name="connsiteX23" fmla="*/ 726030 w 1116662"/>
              <a:gd name="connsiteY23" fmla="*/ 1090758 h 1116662"/>
              <a:gd name="connsiteX24" fmla="*/ 430324 w 1116662"/>
              <a:gd name="connsiteY24" fmla="*/ 16150 h 1116662"/>
              <a:gd name="connsiteX25" fmla="*/ 430324 w 1116662"/>
              <a:gd name="connsiteY25" fmla="*/ 1100512 h 1116662"/>
              <a:gd name="connsiteX26" fmla="*/ 341003 w 1116662"/>
              <a:gd name="connsiteY26" fmla="*/ 1072786 h 1116662"/>
              <a:gd name="connsiteX27" fmla="*/ 336471 w 1116662"/>
              <a:gd name="connsiteY27" fmla="*/ 1070036 h 1116662"/>
              <a:gd name="connsiteX28" fmla="*/ 336471 w 1116662"/>
              <a:gd name="connsiteY28" fmla="*/ 46626 h 1116662"/>
              <a:gd name="connsiteX29" fmla="*/ 341003 w 1116662"/>
              <a:gd name="connsiteY29" fmla="*/ 43877 h 1116662"/>
              <a:gd name="connsiteX30" fmla="*/ 596177 w 1116662"/>
              <a:gd name="connsiteY30" fmla="*/ 5722 h 1116662"/>
              <a:gd name="connsiteX31" fmla="*/ 690030 w 1116662"/>
              <a:gd name="connsiteY31" fmla="*/ 19911 h 1116662"/>
              <a:gd name="connsiteX32" fmla="*/ 690030 w 1116662"/>
              <a:gd name="connsiteY32" fmla="*/ 1096751 h 1116662"/>
              <a:gd name="connsiteX33" fmla="*/ 596177 w 1116662"/>
              <a:gd name="connsiteY33" fmla="*/ 1110940 h 1116662"/>
              <a:gd name="connsiteX34" fmla="*/ 558331 w 1116662"/>
              <a:gd name="connsiteY34" fmla="*/ 0 h 1116662"/>
              <a:gd name="connsiteX35" fmla="*/ 560177 w 1116662"/>
              <a:gd name="connsiteY35" fmla="*/ 279 h 1116662"/>
              <a:gd name="connsiteX36" fmla="*/ 560177 w 1116662"/>
              <a:gd name="connsiteY36" fmla="*/ 1116383 h 1116662"/>
              <a:gd name="connsiteX37" fmla="*/ 558331 w 1116662"/>
              <a:gd name="connsiteY37" fmla="*/ 1116662 h 1116662"/>
              <a:gd name="connsiteX38" fmla="*/ 466324 w 1116662"/>
              <a:gd name="connsiteY38" fmla="*/ 1107387 h 1116662"/>
              <a:gd name="connsiteX39" fmla="*/ 466324 w 1116662"/>
              <a:gd name="connsiteY39" fmla="*/ 9275 h 111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16662" h="1116662">
                <a:moveTo>
                  <a:pt x="985735" y="203048"/>
                </a:moveTo>
                <a:lnTo>
                  <a:pt x="1021308" y="246163"/>
                </a:lnTo>
                <a:cubicBezTo>
                  <a:pt x="1081510" y="335273"/>
                  <a:pt x="1116662" y="442697"/>
                  <a:pt x="1116662" y="558331"/>
                </a:cubicBezTo>
                <a:cubicBezTo>
                  <a:pt x="1116662" y="673965"/>
                  <a:pt x="1081510" y="781389"/>
                  <a:pt x="1021308" y="870499"/>
                </a:cubicBezTo>
                <a:lnTo>
                  <a:pt x="985735" y="913614"/>
                </a:lnTo>
                <a:close/>
                <a:moveTo>
                  <a:pt x="170618" y="160845"/>
                </a:moveTo>
                <a:lnTo>
                  <a:pt x="170618" y="955817"/>
                </a:lnTo>
                <a:lnTo>
                  <a:pt x="119084" y="903038"/>
                </a:lnTo>
                <a:cubicBezTo>
                  <a:pt x="44490" y="808117"/>
                  <a:pt x="0" y="688420"/>
                  <a:pt x="0" y="558331"/>
                </a:cubicBezTo>
                <a:cubicBezTo>
                  <a:pt x="0" y="428243"/>
                  <a:pt x="44490" y="308545"/>
                  <a:pt x="119084" y="213625"/>
                </a:cubicBezTo>
                <a:close/>
                <a:moveTo>
                  <a:pt x="855883" y="88328"/>
                </a:moveTo>
                <a:lnTo>
                  <a:pt x="870499" y="95354"/>
                </a:lnTo>
                <a:lnTo>
                  <a:pt x="949735" y="160730"/>
                </a:lnTo>
                <a:lnTo>
                  <a:pt x="949735" y="955933"/>
                </a:lnTo>
                <a:lnTo>
                  <a:pt x="870499" y="1021308"/>
                </a:lnTo>
                <a:lnTo>
                  <a:pt x="855883" y="1028334"/>
                </a:lnTo>
                <a:close/>
                <a:moveTo>
                  <a:pt x="300471" y="68468"/>
                </a:moveTo>
                <a:lnTo>
                  <a:pt x="300471" y="1048194"/>
                </a:lnTo>
                <a:lnTo>
                  <a:pt x="206618" y="991252"/>
                </a:lnTo>
                <a:lnTo>
                  <a:pt x="206618" y="125410"/>
                </a:lnTo>
                <a:close/>
                <a:moveTo>
                  <a:pt x="726030" y="25904"/>
                </a:moveTo>
                <a:lnTo>
                  <a:pt x="819883" y="71022"/>
                </a:lnTo>
                <a:lnTo>
                  <a:pt x="819883" y="1045641"/>
                </a:lnTo>
                <a:lnTo>
                  <a:pt x="726030" y="1090758"/>
                </a:lnTo>
                <a:close/>
                <a:moveTo>
                  <a:pt x="430324" y="16150"/>
                </a:moveTo>
                <a:lnTo>
                  <a:pt x="430324" y="1100512"/>
                </a:lnTo>
                <a:lnTo>
                  <a:pt x="341003" y="1072786"/>
                </a:lnTo>
                <a:lnTo>
                  <a:pt x="336471" y="1070036"/>
                </a:lnTo>
                <a:lnTo>
                  <a:pt x="336471" y="46626"/>
                </a:lnTo>
                <a:lnTo>
                  <a:pt x="341003" y="43877"/>
                </a:lnTo>
                <a:close/>
                <a:moveTo>
                  <a:pt x="596177" y="5722"/>
                </a:moveTo>
                <a:lnTo>
                  <a:pt x="690030" y="19911"/>
                </a:lnTo>
                <a:lnTo>
                  <a:pt x="690030" y="1096751"/>
                </a:lnTo>
                <a:lnTo>
                  <a:pt x="596177" y="1110940"/>
                </a:lnTo>
                <a:close/>
                <a:moveTo>
                  <a:pt x="558331" y="0"/>
                </a:moveTo>
                <a:lnTo>
                  <a:pt x="560177" y="279"/>
                </a:lnTo>
                <a:lnTo>
                  <a:pt x="560177" y="1116383"/>
                </a:lnTo>
                <a:lnTo>
                  <a:pt x="558331" y="1116662"/>
                </a:lnTo>
                <a:lnTo>
                  <a:pt x="466324" y="1107387"/>
                </a:lnTo>
                <a:lnTo>
                  <a:pt x="466324" y="9275"/>
                </a:lnTo>
                <a:close/>
              </a:path>
            </a:pathLst>
          </a:custGeom>
          <a:gradFill>
            <a:gsLst>
              <a:gs pos="0">
                <a:srgbClr val="FFCD2F"/>
              </a:gs>
              <a:gs pos="100000">
                <a:srgbClr val="FFDC6D"/>
              </a:gs>
              <a:gs pos="46000">
                <a:srgbClr val="FFC71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形状 49">
            <a:extLst>
              <a:ext uri="{FF2B5EF4-FFF2-40B4-BE49-F238E27FC236}">
                <a16:creationId xmlns:a16="http://schemas.microsoft.com/office/drawing/2014/main" xmlns="" id="{7993B743-0C65-457A-BAF7-35EA96B8ED85}"/>
              </a:ext>
            </a:extLst>
          </p:cNvPr>
          <p:cNvSpPr/>
          <p:nvPr/>
        </p:nvSpPr>
        <p:spPr>
          <a:xfrm flipH="1" flipV="1">
            <a:off x="-48000" y="12899"/>
            <a:ext cx="12240000" cy="1090685"/>
          </a:xfrm>
          <a:custGeom>
            <a:avLst/>
            <a:gdLst>
              <a:gd name="connsiteX0" fmla="*/ 7636971 w 12240000"/>
              <a:gd name="connsiteY0" fmla="*/ 502 h 1090685"/>
              <a:gd name="connsiteX1" fmla="*/ 11797689 w 12240000"/>
              <a:gd name="connsiteY1" fmla="*/ 242745 h 1090685"/>
              <a:gd name="connsiteX2" fmla="*/ 12240000 w 12240000"/>
              <a:gd name="connsiteY2" fmla="*/ 226085 h 1090685"/>
              <a:gd name="connsiteX3" fmla="*/ 12240000 w 12240000"/>
              <a:gd name="connsiteY3" fmla="*/ 1090685 h 1090685"/>
              <a:gd name="connsiteX4" fmla="*/ 0 w 12240000"/>
              <a:gd name="connsiteY4" fmla="*/ 1090685 h 1090685"/>
              <a:gd name="connsiteX5" fmla="*/ 0 w 12240000"/>
              <a:gd name="connsiteY5" fmla="*/ 24819 h 1090685"/>
              <a:gd name="connsiteX6" fmla="*/ 42486 w 12240000"/>
              <a:gd name="connsiteY6" fmla="*/ 35081 h 1090685"/>
              <a:gd name="connsiteX7" fmla="*/ 1620078 w 12240000"/>
              <a:gd name="connsiteY7" fmla="*/ 600927 h 1090685"/>
              <a:gd name="connsiteX8" fmla="*/ 3350573 w 12240000"/>
              <a:gd name="connsiteY8" fmla="*/ 575926 h 1090685"/>
              <a:gd name="connsiteX9" fmla="*/ 6028161 w 12240000"/>
              <a:gd name="connsiteY9" fmla="*/ 122013 h 1090685"/>
              <a:gd name="connsiteX10" fmla="*/ 7359589 w 12240000"/>
              <a:gd name="connsiteY10" fmla="*/ 1282 h 1090685"/>
              <a:gd name="connsiteX11" fmla="*/ 7636971 w 12240000"/>
              <a:gd name="connsiteY11" fmla="*/ 502 h 10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0000" h="1090685">
                <a:moveTo>
                  <a:pt x="7636971" y="502"/>
                </a:moveTo>
                <a:cubicBezTo>
                  <a:pt x="9023876" y="13228"/>
                  <a:pt x="10410783" y="264028"/>
                  <a:pt x="11797689" y="242745"/>
                </a:cubicBezTo>
                <a:lnTo>
                  <a:pt x="12240000" y="226085"/>
                </a:lnTo>
                <a:lnTo>
                  <a:pt x="12240000" y="1090685"/>
                </a:lnTo>
                <a:lnTo>
                  <a:pt x="0" y="1090685"/>
                </a:lnTo>
                <a:lnTo>
                  <a:pt x="0" y="24819"/>
                </a:lnTo>
                <a:lnTo>
                  <a:pt x="42486" y="35081"/>
                </a:lnTo>
                <a:cubicBezTo>
                  <a:pt x="463839" y="153789"/>
                  <a:pt x="1168168" y="531924"/>
                  <a:pt x="1620078" y="600927"/>
                </a:cubicBezTo>
                <a:cubicBezTo>
                  <a:pt x="2222626" y="692930"/>
                  <a:pt x="2668832" y="663445"/>
                  <a:pt x="3350573" y="575926"/>
                </a:cubicBezTo>
                <a:cubicBezTo>
                  <a:pt x="4235588" y="462312"/>
                  <a:pt x="4104984" y="465428"/>
                  <a:pt x="6028161" y="122013"/>
                </a:cubicBezTo>
                <a:cubicBezTo>
                  <a:pt x="6471971" y="42764"/>
                  <a:pt x="6915781" y="8092"/>
                  <a:pt x="7359589" y="1282"/>
                </a:cubicBezTo>
                <a:cubicBezTo>
                  <a:pt x="7452050" y="-138"/>
                  <a:pt x="7544510" y="-347"/>
                  <a:pt x="7636971" y="502"/>
                </a:cubicBezTo>
                <a:close/>
              </a:path>
            </a:pathLst>
          </a:custGeom>
          <a:solidFill>
            <a:srgbClr val="FFCD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5" name="任意多边形: 形状 24">
            <a:extLst>
              <a:ext uri="{FF2B5EF4-FFF2-40B4-BE49-F238E27FC236}">
                <a16:creationId xmlns:a16="http://schemas.microsoft.com/office/drawing/2014/main" xmlns="" id="{9234AD94-8FD1-47A8-8D73-60F5EBC4984A}"/>
              </a:ext>
            </a:extLst>
          </p:cNvPr>
          <p:cNvSpPr/>
          <p:nvPr/>
        </p:nvSpPr>
        <p:spPr>
          <a:xfrm flipH="1" flipV="1">
            <a:off x="-38100" y="-41207"/>
            <a:ext cx="12240000" cy="1220241"/>
          </a:xfrm>
          <a:custGeom>
            <a:avLst/>
            <a:gdLst>
              <a:gd name="connsiteX0" fmla="*/ 7322876 w 12192000"/>
              <a:gd name="connsiteY0" fmla="*/ 1368 h 1641385"/>
              <a:gd name="connsiteX1" fmla="*/ 9922686 w 12192000"/>
              <a:gd name="connsiteY1" fmla="*/ 488438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641385">
                <a:moveTo>
                  <a:pt x="7322876" y="1368"/>
                </a:moveTo>
                <a:cubicBezTo>
                  <a:pt x="8265107" y="27787"/>
                  <a:pt x="9070402" y="890041"/>
                  <a:pt x="9941662" y="821559"/>
                </a:cubicBezTo>
                <a:cubicBezTo>
                  <a:pt x="10697523" y="762147"/>
                  <a:pt x="11639242" y="276325"/>
                  <a:pt x="12189192" y="328745"/>
                </a:cubicBezTo>
                <a:lnTo>
                  <a:pt x="12192000" y="329170"/>
                </a:lnTo>
                <a:lnTo>
                  <a:pt x="12192000" y="1641385"/>
                </a:lnTo>
                <a:lnTo>
                  <a:pt x="0" y="1641385"/>
                </a:lnTo>
                <a:lnTo>
                  <a:pt x="0" y="809829"/>
                </a:lnTo>
                <a:lnTo>
                  <a:pt x="63466" y="809387"/>
                </a:lnTo>
                <a:cubicBezTo>
                  <a:pt x="792897" y="821354"/>
                  <a:pt x="2280546" y="1258638"/>
                  <a:pt x="3257929" y="1141363"/>
                </a:cubicBezTo>
                <a:cubicBezTo>
                  <a:pt x="4460861" y="997026"/>
                  <a:pt x="5802004" y="123888"/>
                  <a:pt x="6912797" y="15067"/>
                </a:cubicBezTo>
                <a:cubicBezTo>
                  <a:pt x="7051646" y="1465"/>
                  <a:pt x="7188271" y="-2406"/>
                  <a:pt x="7322876" y="1368"/>
                </a:cubicBezTo>
                <a:close/>
              </a:path>
            </a:pathLst>
          </a:custGeom>
          <a:gradFill flip="none" rotWithShape="1">
            <a:gsLst>
              <a:gs pos="0">
                <a:srgbClr val="5EA8FC"/>
              </a:gs>
              <a:gs pos="98000">
                <a:srgbClr val="005CDC"/>
              </a:gs>
              <a:gs pos="40000">
                <a:srgbClr val="006DFE"/>
              </a:gs>
            </a:gsLst>
            <a:lin ang="2700000" scaled="1"/>
            <a:tileRect/>
          </a:gradFill>
          <a:ln w="12700">
            <a:noFill/>
          </a:ln>
          <a:effectLst>
            <a:outerShdw blurRad="508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grpSp>
        <p:nvGrpSpPr>
          <p:cNvPr id="30" name="组合 29">
            <a:extLst>
              <a:ext uri="{FF2B5EF4-FFF2-40B4-BE49-F238E27FC236}">
                <a16:creationId xmlns:a16="http://schemas.microsoft.com/office/drawing/2014/main" xmlns="" id="{1F938EEC-A450-4A54-9DC6-966A5764A8C1}"/>
              </a:ext>
            </a:extLst>
          </p:cNvPr>
          <p:cNvGrpSpPr/>
          <p:nvPr/>
        </p:nvGrpSpPr>
        <p:grpSpPr>
          <a:xfrm>
            <a:off x="781644" y="672644"/>
            <a:ext cx="9072000" cy="4854263"/>
            <a:chOff x="781644" y="672644"/>
            <a:chExt cx="9072000" cy="4854263"/>
          </a:xfrm>
          <a:effectLst>
            <a:outerShdw blurRad="228600" dist="38100" dir="8100000" algn="tr" rotWithShape="0">
              <a:prstClr val="black">
                <a:alpha val="42000"/>
              </a:prstClr>
            </a:outerShdw>
          </a:effectLst>
        </p:grpSpPr>
        <p:sp>
          <p:nvSpPr>
            <p:cNvPr id="12" name="矩形: 圆角 11">
              <a:extLst>
                <a:ext uri="{FF2B5EF4-FFF2-40B4-BE49-F238E27FC236}">
                  <a16:creationId xmlns:a16="http://schemas.microsoft.com/office/drawing/2014/main" xmlns="" id="{A8987AF9-DCE4-4877-BCAA-74755BA46B04}"/>
                </a:ext>
              </a:extLst>
            </p:cNvPr>
            <p:cNvSpPr/>
            <p:nvPr/>
          </p:nvSpPr>
          <p:spPr>
            <a:xfrm>
              <a:off x="781644" y="672644"/>
              <a:ext cx="9072000" cy="4854263"/>
            </a:xfrm>
            <a:prstGeom prst="roundRect">
              <a:avLst>
                <a:gd name="adj" fmla="val 3774"/>
              </a:avLst>
            </a:prstGeom>
            <a:pattFill prst="wdUpDiag">
              <a:fgClr>
                <a:srgbClr val="358EF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圆角 28">
              <a:extLst>
                <a:ext uri="{FF2B5EF4-FFF2-40B4-BE49-F238E27FC236}">
                  <a16:creationId xmlns:a16="http://schemas.microsoft.com/office/drawing/2014/main" xmlns="" id="{9F0070D4-92D9-462C-9C1A-5A1EF42EA200}"/>
                </a:ext>
              </a:extLst>
            </p:cNvPr>
            <p:cNvSpPr/>
            <p:nvPr/>
          </p:nvSpPr>
          <p:spPr>
            <a:xfrm>
              <a:off x="911424" y="803270"/>
              <a:ext cx="8784000" cy="4593010"/>
            </a:xfrm>
            <a:prstGeom prst="roundRect">
              <a:avLst>
                <a:gd name="adj" fmla="val 3774"/>
              </a:avLst>
            </a:prstGeom>
            <a:solidFill>
              <a:schemeClr val="bg1"/>
            </a:solidFill>
            <a:ln>
              <a:solidFill>
                <a:srgbClr val="358E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a:extLst>
              <a:ext uri="{FF2B5EF4-FFF2-40B4-BE49-F238E27FC236}">
                <a16:creationId xmlns:a16="http://schemas.microsoft.com/office/drawing/2014/main" xmlns="" id="{96D77FD4-CEF3-4A40-9BD9-70F4E4912F30}"/>
              </a:ext>
            </a:extLst>
          </p:cNvPr>
          <p:cNvGrpSpPr/>
          <p:nvPr/>
        </p:nvGrpSpPr>
        <p:grpSpPr>
          <a:xfrm rot="21167404">
            <a:off x="585509" y="892446"/>
            <a:ext cx="2207541" cy="1830359"/>
            <a:chOff x="1130050" y="1355576"/>
            <a:chExt cx="2030879" cy="1830359"/>
          </a:xfrm>
        </p:grpSpPr>
        <p:sp>
          <p:nvSpPr>
            <p:cNvPr id="20" name="矩形 19">
              <a:extLst>
                <a:ext uri="{FF2B5EF4-FFF2-40B4-BE49-F238E27FC236}">
                  <a16:creationId xmlns:a16="http://schemas.microsoft.com/office/drawing/2014/main" xmlns="" id="{4CE4191C-36BE-4B49-B77A-571DA67D6576}"/>
                </a:ext>
              </a:extLst>
            </p:cNvPr>
            <p:cNvSpPr/>
            <p:nvPr/>
          </p:nvSpPr>
          <p:spPr>
            <a:xfrm>
              <a:off x="1173761" y="1355576"/>
              <a:ext cx="1987168" cy="1785104"/>
            </a:xfrm>
            <a:prstGeom prst="rect">
              <a:avLst/>
            </a:prstGeom>
          </p:spPr>
          <p:txBody>
            <a:bodyPr wrap="square">
              <a:spAutoFit/>
            </a:bodyPr>
            <a:lstStyle/>
            <a:p>
              <a:pPr algn="dist"/>
              <a:r>
                <a:rPr lang="zh-CN" altLang="en-US" sz="11000" dirty="0">
                  <a:ln>
                    <a:solidFill>
                      <a:schemeClr val="bg1">
                        <a:alpha val="17000"/>
                      </a:schemeClr>
                    </a:solidFill>
                  </a:ln>
                  <a:pattFill prst="dkUpDiag">
                    <a:fgClr>
                      <a:srgbClr val="0051BC"/>
                    </a:fgClr>
                    <a:bgClr>
                      <a:schemeClr val="bg1"/>
                    </a:bgClr>
                  </a:patt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感</a:t>
              </a:r>
            </a:p>
          </p:txBody>
        </p:sp>
        <p:sp>
          <p:nvSpPr>
            <p:cNvPr id="14" name="矩形 13">
              <a:extLst>
                <a:ext uri="{FF2B5EF4-FFF2-40B4-BE49-F238E27FC236}">
                  <a16:creationId xmlns:a16="http://schemas.microsoft.com/office/drawing/2014/main" xmlns="" id="{1964720B-B587-45EE-B7A2-FAD2017ECA26}"/>
                </a:ext>
              </a:extLst>
            </p:cNvPr>
            <p:cNvSpPr/>
            <p:nvPr/>
          </p:nvSpPr>
          <p:spPr>
            <a:xfrm>
              <a:off x="1130050" y="1400831"/>
              <a:ext cx="1996509" cy="1785104"/>
            </a:xfrm>
            <a:prstGeom prst="rect">
              <a:avLst/>
            </a:prstGeom>
          </p:spPr>
          <p:txBody>
            <a:bodyPr wrap="square">
              <a:spAutoFit/>
            </a:bodyPr>
            <a:lstStyle/>
            <a:p>
              <a:pPr algn="dist"/>
              <a:r>
                <a:rPr lang="zh-CN" altLang="en-US" sz="110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感</a:t>
              </a:r>
            </a:p>
          </p:txBody>
        </p:sp>
      </p:grpSp>
      <p:sp>
        <p:nvSpPr>
          <p:cNvPr id="23" name="任意多边形: 形状 22">
            <a:extLst>
              <a:ext uri="{FF2B5EF4-FFF2-40B4-BE49-F238E27FC236}">
                <a16:creationId xmlns:a16="http://schemas.microsoft.com/office/drawing/2014/main" xmlns="" id="{75271053-6423-42D3-A16C-6F1D270C2367}"/>
              </a:ext>
            </a:extLst>
          </p:cNvPr>
          <p:cNvSpPr/>
          <p:nvPr/>
        </p:nvSpPr>
        <p:spPr>
          <a:xfrm rot="18562571">
            <a:off x="1593937" y="5618056"/>
            <a:ext cx="1229555" cy="1229555"/>
          </a:xfrm>
          <a:custGeom>
            <a:avLst/>
            <a:gdLst>
              <a:gd name="connsiteX0" fmla="*/ 985735 w 1116662"/>
              <a:gd name="connsiteY0" fmla="*/ 203048 h 1116662"/>
              <a:gd name="connsiteX1" fmla="*/ 1021308 w 1116662"/>
              <a:gd name="connsiteY1" fmla="*/ 246163 h 1116662"/>
              <a:gd name="connsiteX2" fmla="*/ 1116662 w 1116662"/>
              <a:gd name="connsiteY2" fmla="*/ 558331 h 1116662"/>
              <a:gd name="connsiteX3" fmla="*/ 1021308 w 1116662"/>
              <a:gd name="connsiteY3" fmla="*/ 870499 h 1116662"/>
              <a:gd name="connsiteX4" fmla="*/ 985735 w 1116662"/>
              <a:gd name="connsiteY4" fmla="*/ 913614 h 1116662"/>
              <a:gd name="connsiteX5" fmla="*/ 170618 w 1116662"/>
              <a:gd name="connsiteY5" fmla="*/ 160845 h 1116662"/>
              <a:gd name="connsiteX6" fmla="*/ 170618 w 1116662"/>
              <a:gd name="connsiteY6" fmla="*/ 955817 h 1116662"/>
              <a:gd name="connsiteX7" fmla="*/ 119084 w 1116662"/>
              <a:gd name="connsiteY7" fmla="*/ 903038 h 1116662"/>
              <a:gd name="connsiteX8" fmla="*/ 0 w 1116662"/>
              <a:gd name="connsiteY8" fmla="*/ 558331 h 1116662"/>
              <a:gd name="connsiteX9" fmla="*/ 119084 w 1116662"/>
              <a:gd name="connsiteY9" fmla="*/ 213625 h 1116662"/>
              <a:gd name="connsiteX10" fmla="*/ 855883 w 1116662"/>
              <a:gd name="connsiteY10" fmla="*/ 88328 h 1116662"/>
              <a:gd name="connsiteX11" fmla="*/ 870499 w 1116662"/>
              <a:gd name="connsiteY11" fmla="*/ 95354 h 1116662"/>
              <a:gd name="connsiteX12" fmla="*/ 949735 w 1116662"/>
              <a:gd name="connsiteY12" fmla="*/ 160730 h 1116662"/>
              <a:gd name="connsiteX13" fmla="*/ 949735 w 1116662"/>
              <a:gd name="connsiteY13" fmla="*/ 955933 h 1116662"/>
              <a:gd name="connsiteX14" fmla="*/ 870499 w 1116662"/>
              <a:gd name="connsiteY14" fmla="*/ 1021308 h 1116662"/>
              <a:gd name="connsiteX15" fmla="*/ 855883 w 1116662"/>
              <a:gd name="connsiteY15" fmla="*/ 1028334 h 1116662"/>
              <a:gd name="connsiteX16" fmla="*/ 300471 w 1116662"/>
              <a:gd name="connsiteY16" fmla="*/ 68468 h 1116662"/>
              <a:gd name="connsiteX17" fmla="*/ 300471 w 1116662"/>
              <a:gd name="connsiteY17" fmla="*/ 1048194 h 1116662"/>
              <a:gd name="connsiteX18" fmla="*/ 206618 w 1116662"/>
              <a:gd name="connsiteY18" fmla="*/ 991252 h 1116662"/>
              <a:gd name="connsiteX19" fmla="*/ 206618 w 1116662"/>
              <a:gd name="connsiteY19" fmla="*/ 125410 h 1116662"/>
              <a:gd name="connsiteX20" fmla="*/ 726030 w 1116662"/>
              <a:gd name="connsiteY20" fmla="*/ 25904 h 1116662"/>
              <a:gd name="connsiteX21" fmla="*/ 819883 w 1116662"/>
              <a:gd name="connsiteY21" fmla="*/ 71022 h 1116662"/>
              <a:gd name="connsiteX22" fmla="*/ 819883 w 1116662"/>
              <a:gd name="connsiteY22" fmla="*/ 1045641 h 1116662"/>
              <a:gd name="connsiteX23" fmla="*/ 726030 w 1116662"/>
              <a:gd name="connsiteY23" fmla="*/ 1090758 h 1116662"/>
              <a:gd name="connsiteX24" fmla="*/ 430324 w 1116662"/>
              <a:gd name="connsiteY24" fmla="*/ 16150 h 1116662"/>
              <a:gd name="connsiteX25" fmla="*/ 430324 w 1116662"/>
              <a:gd name="connsiteY25" fmla="*/ 1100512 h 1116662"/>
              <a:gd name="connsiteX26" fmla="*/ 341003 w 1116662"/>
              <a:gd name="connsiteY26" fmla="*/ 1072786 h 1116662"/>
              <a:gd name="connsiteX27" fmla="*/ 336471 w 1116662"/>
              <a:gd name="connsiteY27" fmla="*/ 1070036 h 1116662"/>
              <a:gd name="connsiteX28" fmla="*/ 336471 w 1116662"/>
              <a:gd name="connsiteY28" fmla="*/ 46626 h 1116662"/>
              <a:gd name="connsiteX29" fmla="*/ 341003 w 1116662"/>
              <a:gd name="connsiteY29" fmla="*/ 43877 h 1116662"/>
              <a:gd name="connsiteX30" fmla="*/ 596177 w 1116662"/>
              <a:gd name="connsiteY30" fmla="*/ 5722 h 1116662"/>
              <a:gd name="connsiteX31" fmla="*/ 690030 w 1116662"/>
              <a:gd name="connsiteY31" fmla="*/ 19911 h 1116662"/>
              <a:gd name="connsiteX32" fmla="*/ 690030 w 1116662"/>
              <a:gd name="connsiteY32" fmla="*/ 1096751 h 1116662"/>
              <a:gd name="connsiteX33" fmla="*/ 596177 w 1116662"/>
              <a:gd name="connsiteY33" fmla="*/ 1110940 h 1116662"/>
              <a:gd name="connsiteX34" fmla="*/ 558331 w 1116662"/>
              <a:gd name="connsiteY34" fmla="*/ 0 h 1116662"/>
              <a:gd name="connsiteX35" fmla="*/ 560177 w 1116662"/>
              <a:gd name="connsiteY35" fmla="*/ 279 h 1116662"/>
              <a:gd name="connsiteX36" fmla="*/ 560177 w 1116662"/>
              <a:gd name="connsiteY36" fmla="*/ 1116383 h 1116662"/>
              <a:gd name="connsiteX37" fmla="*/ 558331 w 1116662"/>
              <a:gd name="connsiteY37" fmla="*/ 1116662 h 1116662"/>
              <a:gd name="connsiteX38" fmla="*/ 466324 w 1116662"/>
              <a:gd name="connsiteY38" fmla="*/ 1107387 h 1116662"/>
              <a:gd name="connsiteX39" fmla="*/ 466324 w 1116662"/>
              <a:gd name="connsiteY39" fmla="*/ 9275 h 111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16662" h="1116662">
                <a:moveTo>
                  <a:pt x="985735" y="203048"/>
                </a:moveTo>
                <a:lnTo>
                  <a:pt x="1021308" y="246163"/>
                </a:lnTo>
                <a:cubicBezTo>
                  <a:pt x="1081510" y="335273"/>
                  <a:pt x="1116662" y="442697"/>
                  <a:pt x="1116662" y="558331"/>
                </a:cubicBezTo>
                <a:cubicBezTo>
                  <a:pt x="1116662" y="673965"/>
                  <a:pt x="1081510" y="781389"/>
                  <a:pt x="1021308" y="870499"/>
                </a:cubicBezTo>
                <a:lnTo>
                  <a:pt x="985735" y="913614"/>
                </a:lnTo>
                <a:close/>
                <a:moveTo>
                  <a:pt x="170618" y="160845"/>
                </a:moveTo>
                <a:lnTo>
                  <a:pt x="170618" y="955817"/>
                </a:lnTo>
                <a:lnTo>
                  <a:pt x="119084" y="903038"/>
                </a:lnTo>
                <a:cubicBezTo>
                  <a:pt x="44490" y="808117"/>
                  <a:pt x="0" y="688420"/>
                  <a:pt x="0" y="558331"/>
                </a:cubicBezTo>
                <a:cubicBezTo>
                  <a:pt x="0" y="428243"/>
                  <a:pt x="44490" y="308545"/>
                  <a:pt x="119084" y="213625"/>
                </a:cubicBezTo>
                <a:close/>
                <a:moveTo>
                  <a:pt x="855883" y="88328"/>
                </a:moveTo>
                <a:lnTo>
                  <a:pt x="870499" y="95354"/>
                </a:lnTo>
                <a:lnTo>
                  <a:pt x="949735" y="160730"/>
                </a:lnTo>
                <a:lnTo>
                  <a:pt x="949735" y="955933"/>
                </a:lnTo>
                <a:lnTo>
                  <a:pt x="870499" y="1021308"/>
                </a:lnTo>
                <a:lnTo>
                  <a:pt x="855883" y="1028334"/>
                </a:lnTo>
                <a:close/>
                <a:moveTo>
                  <a:pt x="300471" y="68468"/>
                </a:moveTo>
                <a:lnTo>
                  <a:pt x="300471" y="1048194"/>
                </a:lnTo>
                <a:lnTo>
                  <a:pt x="206618" y="991252"/>
                </a:lnTo>
                <a:lnTo>
                  <a:pt x="206618" y="125410"/>
                </a:lnTo>
                <a:close/>
                <a:moveTo>
                  <a:pt x="726030" y="25904"/>
                </a:moveTo>
                <a:lnTo>
                  <a:pt x="819883" y="71022"/>
                </a:lnTo>
                <a:lnTo>
                  <a:pt x="819883" y="1045641"/>
                </a:lnTo>
                <a:lnTo>
                  <a:pt x="726030" y="1090758"/>
                </a:lnTo>
                <a:close/>
                <a:moveTo>
                  <a:pt x="430324" y="16150"/>
                </a:moveTo>
                <a:lnTo>
                  <a:pt x="430324" y="1100512"/>
                </a:lnTo>
                <a:lnTo>
                  <a:pt x="341003" y="1072786"/>
                </a:lnTo>
                <a:lnTo>
                  <a:pt x="336471" y="1070036"/>
                </a:lnTo>
                <a:lnTo>
                  <a:pt x="336471" y="46626"/>
                </a:lnTo>
                <a:lnTo>
                  <a:pt x="341003" y="43877"/>
                </a:lnTo>
                <a:close/>
                <a:moveTo>
                  <a:pt x="596177" y="5722"/>
                </a:moveTo>
                <a:lnTo>
                  <a:pt x="690030" y="19911"/>
                </a:lnTo>
                <a:lnTo>
                  <a:pt x="690030" y="1096751"/>
                </a:lnTo>
                <a:lnTo>
                  <a:pt x="596177" y="1110940"/>
                </a:lnTo>
                <a:close/>
                <a:moveTo>
                  <a:pt x="558331" y="0"/>
                </a:moveTo>
                <a:lnTo>
                  <a:pt x="560177" y="279"/>
                </a:lnTo>
                <a:lnTo>
                  <a:pt x="560177" y="1116383"/>
                </a:lnTo>
                <a:lnTo>
                  <a:pt x="558331" y="1116662"/>
                </a:lnTo>
                <a:lnTo>
                  <a:pt x="466324" y="1107387"/>
                </a:lnTo>
                <a:lnTo>
                  <a:pt x="466324" y="9275"/>
                </a:lnTo>
                <a:close/>
              </a:path>
            </a:pathLst>
          </a:custGeom>
          <a:solidFill>
            <a:srgbClr val="89BC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任意多边形: 形状 27">
            <a:extLst>
              <a:ext uri="{FF2B5EF4-FFF2-40B4-BE49-F238E27FC236}">
                <a16:creationId xmlns:a16="http://schemas.microsoft.com/office/drawing/2014/main" xmlns="" id="{A0A32CCF-AF5A-45B9-B7EE-F43AD640BCD3}"/>
              </a:ext>
            </a:extLst>
          </p:cNvPr>
          <p:cNvSpPr/>
          <p:nvPr/>
        </p:nvSpPr>
        <p:spPr>
          <a:xfrm>
            <a:off x="-48000" y="5931424"/>
            <a:ext cx="12240000" cy="1090685"/>
          </a:xfrm>
          <a:custGeom>
            <a:avLst/>
            <a:gdLst>
              <a:gd name="connsiteX0" fmla="*/ 7636971 w 12240000"/>
              <a:gd name="connsiteY0" fmla="*/ 502 h 1090685"/>
              <a:gd name="connsiteX1" fmla="*/ 11797689 w 12240000"/>
              <a:gd name="connsiteY1" fmla="*/ 242745 h 1090685"/>
              <a:gd name="connsiteX2" fmla="*/ 12240000 w 12240000"/>
              <a:gd name="connsiteY2" fmla="*/ 226085 h 1090685"/>
              <a:gd name="connsiteX3" fmla="*/ 12240000 w 12240000"/>
              <a:gd name="connsiteY3" fmla="*/ 1090685 h 1090685"/>
              <a:gd name="connsiteX4" fmla="*/ 0 w 12240000"/>
              <a:gd name="connsiteY4" fmla="*/ 1090685 h 1090685"/>
              <a:gd name="connsiteX5" fmla="*/ 0 w 12240000"/>
              <a:gd name="connsiteY5" fmla="*/ 24819 h 1090685"/>
              <a:gd name="connsiteX6" fmla="*/ 42486 w 12240000"/>
              <a:gd name="connsiteY6" fmla="*/ 35081 h 1090685"/>
              <a:gd name="connsiteX7" fmla="*/ 1620078 w 12240000"/>
              <a:gd name="connsiteY7" fmla="*/ 600927 h 1090685"/>
              <a:gd name="connsiteX8" fmla="*/ 3350573 w 12240000"/>
              <a:gd name="connsiteY8" fmla="*/ 575926 h 1090685"/>
              <a:gd name="connsiteX9" fmla="*/ 6028161 w 12240000"/>
              <a:gd name="connsiteY9" fmla="*/ 122013 h 1090685"/>
              <a:gd name="connsiteX10" fmla="*/ 7359589 w 12240000"/>
              <a:gd name="connsiteY10" fmla="*/ 1282 h 1090685"/>
              <a:gd name="connsiteX11" fmla="*/ 7636971 w 12240000"/>
              <a:gd name="connsiteY11" fmla="*/ 502 h 10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0000" h="1090685">
                <a:moveTo>
                  <a:pt x="7636971" y="502"/>
                </a:moveTo>
                <a:cubicBezTo>
                  <a:pt x="9023876" y="13228"/>
                  <a:pt x="10410783" y="264028"/>
                  <a:pt x="11797689" y="242745"/>
                </a:cubicBezTo>
                <a:lnTo>
                  <a:pt x="12240000" y="226085"/>
                </a:lnTo>
                <a:lnTo>
                  <a:pt x="12240000" y="1090685"/>
                </a:lnTo>
                <a:lnTo>
                  <a:pt x="0" y="1090685"/>
                </a:lnTo>
                <a:lnTo>
                  <a:pt x="0" y="24819"/>
                </a:lnTo>
                <a:lnTo>
                  <a:pt x="42486" y="35081"/>
                </a:lnTo>
                <a:cubicBezTo>
                  <a:pt x="463839" y="153789"/>
                  <a:pt x="1168168" y="531924"/>
                  <a:pt x="1620078" y="600927"/>
                </a:cubicBezTo>
                <a:cubicBezTo>
                  <a:pt x="2222626" y="692930"/>
                  <a:pt x="2668832" y="663445"/>
                  <a:pt x="3350573" y="575926"/>
                </a:cubicBezTo>
                <a:cubicBezTo>
                  <a:pt x="4235588" y="462312"/>
                  <a:pt x="4104984" y="465428"/>
                  <a:pt x="6028161" y="122013"/>
                </a:cubicBezTo>
                <a:cubicBezTo>
                  <a:pt x="6471971" y="42764"/>
                  <a:pt x="6915781" y="8092"/>
                  <a:pt x="7359589" y="1282"/>
                </a:cubicBezTo>
                <a:cubicBezTo>
                  <a:pt x="7452050" y="-138"/>
                  <a:pt x="7544510" y="-347"/>
                  <a:pt x="7636971" y="502"/>
                </a:cubicBezTo>
                <a:close/>
              </a:path>
            </a:pathLst>
          </a:custGeom>
          <a:solidFill>
            <a:srgbClr val="FFCD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文本框 42">
            <a:extLst>
              <a:ext uri="{FF2B5EF4-FFF2-40B4-BE49-F238E27FC236}">
                <a16:creationId xmlns:a16="http://schemas.microsoft.com/office/drawing/2014/main" xmlns="" id="{EEDB02A0-0DAB-4DAD-A055-EB7F6462DFE2}"/>
              </a:ext>
            </a:extLst>
          </p:cNvPr>
          <p:cNvSpPr txBox="1"/>
          <p:nvPr/>
        </p:nvSpPr>
        <p:spPr>
          <a:xfrm rot="8063267" flipH="1" flipV="1">
            <a:off x="4427554" y="5299541"/>
            <a:ext cx="977134" cy="1631216"/>
          </a:xfrm>
          <a:prstGeom prst="rect">
            <a:avLst/>
          </a:prstGeom>
          <a:noFill/>
        </p:spPr>
        <p:txBody>
          <a:bodyPr wrap="square" rtlCol="0">
            <a:spAutoFit/>
          </a:bodyPr>
          <a:lstStyle/>
          <a:p>
            <a:r>
              <a:rPr lang="en-US" altLang="zh-CN" sz="10000" dirty="0">
                <a:solidFill>
                  <a:schemeClr val="bg1">
                    <a:alpha val="39000"/>
                  </a:schemeClr>
                </a:solidFill>
                <a:latin typeface="微软雅黑" panose="020B0503020204020204" pitchFamily="34" charset="-122"/>
                <a:ea typeface="微软雅黑" panose="020B0503020204020204" pitchFamily="34" charset="-122"/>
              </a:rPr>
              <a:t>E</a:t>
            </a:r>
            <a:endParaRPr lang="zh-CN" altLang="en-US" sz="10000" dirty="0">
              <a:solidFill>
                <a:schemeClr val="bg1">
                  <a:alpha val="39000"/>
                </a:schemeClr>
              </a:solidFill>
              <a:latin typeface="微软雅黑" panose="020B0503020204020204" pitchFamily="34" charset="-122"/>
              <a:ea typeface="微软雅黑" panose="020B0503020204020204" pitchFamily="34" charset="-122"/>
            </a:endParaRPr>
          </a:p>
        </p:txBody>
      </p:sp>
      <p:sp>
        <p:nvSpPr>
          <p:cNvPr id="26" name="任意多边形: 形状 25">
            <a:extLst>
              <a:ext uri="{FF2B5EF4-FFF2-40B4-BE49-F238E27FC236}">
                <a16:creationId xmlns:a16="http://schemas.microsoft.com/office/drawing/2014/main" xmlns="" id="{A9672C5B-6B05-4D66-A0CD-3FE977A5368A}"/>
              </a:ext>
            </a:extLst>
          </p:cNvPr>
          <p:cNvSpPr/>
          <p:nvPr/>
        </p:nvSpPr>
        <p:spPr>
          <a:xfrm>
            <a:off x="-48000" y="6093296"/>
            <a:ext cx="12260864" cy="951245"/>
          </a:xfrm>
          <a:custGeom>
            <a:avLst/>
            <a:gdLst>
              <a:gd name="connsiteX0" fmla="*/ 7322876 w 12192000"/>
              <a:gd name="connsiteY0" fmla="*/ 1368 h 1641385"/>
              <a:gd name="connsiteX1" fmla="*/ 9922686 w 12192000"/>
              <a:gd name="connsiteY1" fmla="*/ 488438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 name="connsiteX0" fmla="*/ 7322876 w 12192000"/>
              <a:gd name="connsiteY0" fmla="*/ 1368 h 1641385"/>
              <a:gd name="connsiteX1" fmla="*/ 9941662 w 12192000"/>
              <a:gd name="connsiteY1" fmla="*/ 821559 h 1641385"/>
              <a:gd name="connsiteX2" fmla="*/ 12189192 w 12192000"/>
              <a:gd name="connsiteY2" fmla="*/ 328745 h 1641385"/>
              <a:gd name="connsiteX3" fmla="*/ 12192000 w 12192000"/>
              <a:gd name="connsiteY3" fmla="*/ 329170 h 1641385"/>
              <a:gd name="connsiteX4" fmla="*/ 12192000 w 12192000"/>
              <a:gd name="connsiteY4" fmla="*/ 1641385 h 1641385"/>
              <a:gd name="connsiteX5" fmla="*/ 0 w 12192000"/>
              <a:gd name="connsiteY5" fmla="*/ 1641385 h 1641385"/>
              <a:gd name="connsiteX6" fmla="*/ 0 w 12192000"/>
              <a:gd name="connsiteY6" fmla="*/ 809829 h 1641385"/>
              <a:gd name="connsiteX7" fmla="*/ 63466 w 12192000"/>
              <a:gd name="connsiteY7" fmla="*/ 809387 h 1641385"/>
              <a:gd name="connsiteX8" fmla="*/ 3257929 w 12192000"/>
              <a:gd name="connsiteY8" fmla="*/ 1141363 h 1641385"/>
              <a:gd name="connsiteX9" fmla="*/ 6912797 w 12192000"/>
              <a:gd name="connsiteY9" fmla="*/ 15067 h 1641385"/>
              <a:gd name="connsiteX10" fmla="*/ 7322876 w 12192000"/>
              <a:gd name="connsiteY10" fmla="*/ 1368 h 1641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641385">
                <a:moveTo>
                  <a:pt x="7322876" y="1368"/>
                </a:moveTo>
                <a:cubicBezTo>
                  <a:pt x="8265107" y="27787"/>
                  <a:pt x="9070402" y="890041"/>
                  <a:pt x="9941662" y="821559"/>
                </a:cubicBezTo>
                <a:cubicBezTo>
                  <a:pt x="10697523" y="762147"/>
                  <a:pt x="11639242" y="276325"/>
                  <a:pt x="12189192" y="328745"/>
                </a:cubicBezTo>
                <a:lnTo>
                  <a:pt x="12192000" y="329170"/>
                </a:lnTo>
                <a:lnTo>
                  <a:pt x="12192000" y="1641385"/>
                </a:lnTo>
                <a:lnTo>
                  <a:pt x="0" y="1641385"/>
                </a:lnTo>
                <a:lnTo>
                  <a:pt x="0" y="809829"/>
                </a:lnTo>
                <a:lnTo>
                  <a:pt x="63466" y="809387"/>
                </a:lnTo>
                <a:cubicBezTo>
                  <a:pt x="792897" y="821354"/>
                  <a:pt x="2280546" y="1258638"/>
                  <a:pt x="3257929" y="1141363"/>
                </a:cubicBezTo>
                <a:cubicBezTo>
                  <a:pt x="4460861" y="997026"/>
                  <a:pt x="5802004" y="123888"/>
                  <a:pt x="6912797" y="15067"/>
                </a:cubicBezTo>
                <a:cubicBezTo>
                  <a:pt x="7051646" y="1465"/>
                  <a:pt x="7188271" y="-2406"/>
                  <a:pt x="7322876" y="1368"/>
                </a:cubicBezTo>
                <a:close/>
              </a:path>
            </a:pathLst>
          </a:custGeom>
          <a:gradFill flip="none" rotWithShape="1">
            <a:gsLst>
              <a:gs pos="0">
                <a:srgbClr val="5EA8FC"/>
              </a:gs>
              <a:gs pos="80531">
                <a:srgbClr val="005CDC"/>
              </a:gs>
              <a:gs pos="33000">
                <a:srgbClr val="006DFE"/>
              </a:gs>
            </a:gsLst>
            <a:lin ang="13500000" scaled="1"/>
            <a:tileRect/>
          </a:gradFill>
          <a:ln w="12700">
            <a:solidFill>
              <a:schemeClr val="bg1"/>
            </a:solidFill>
          </a:ln>
          <a:effectLst>
            <a:outerShdw blurRad="508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pic>
        <p:nvPicPr>
          <p:cNvPr id="5" name="图片 4">
            <a:extLst>
              <a:ext uri="{FF2B5EF4-FFF2-40B4-BE49-F238E27FC236}">
                <a16:creationId xmlns:a16="http://schemas.microsoft.com/office/drawing/2014/main" xmlns="" id="{038CFEF7-446D-4476-ADAF-6A44D574024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828" r="13798"/>
          <a:stretch/>
        </p:blipFill>
        <p:spPr>
          <a:xfrm>
            <a:off x="8052352" y="1420010"/>
            <a:ext cx="4175515" cy="5690679"/>
          </a:xfrm>
          <a:prstGeom prst="rect">
            <a:avLst/>
          </a:prstGeom>
          <a:effectLst>
            <a:outerShdw blurRad="50800" dist="38100" dir="8100000" algn="tr" rotWithShape="0">
              <a:prstClr val="black">
                <a:alpha val="40000"/>
              </a:prstClr>
            </a:outerShdw>
          </a:effectLst>
          <a:scene3d>
            <a:camera prst="perspectiveLeft"/>
            <a:lightRig rig="threePt" dir="t"/>
          </a:scene3d>
        </p:spPr>
      </p:pic>
      <p:sp>
        <p:nvSpPr>
          <p:cNvPr id="17" name="PA_文本框 18">
            <a:extLst>
              <a:ext uri="{FF2B5EF4-FFF2-40B4-BE49-F238E27FC236}">
                <a16:creationId xmlns:a16="http://schemas.microsoft.com/office/drawing/2014/main" xmlns="" id="{FFADAC1A-50C7-4C51-AE9E-787F4253D9F8}"/>
              </a:ext>
            </a:extLst>
          </p:cNvPr>
          <p:cNvSpPr txBox="1"/>
          <p:nvPr>
            <p:custDataLst>
              <p:tags r:id="rId2"/>
            </p:custDataLst>
          </p:nvPr>
        </p:nvSpPr>
        <p:spPr>
          <a:xfrm>
            <a:off x="2525379" y="4615933"/>
            <a:ext cx="1980000" cy="476071"/>
          </a:xfrm>
          <a:prstGeom prst="roundRect">
            <a:avLst>
              <a:gd name="adj" fmla="val 50000"/>
            </a:avLst>
          </a:prstGeom>
          <a:solidFill>
            <a:srgbClr val="FFC715"/>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bg1"/>
                </a:solidFill>
                <a:latin typeface="微软雅黑" panose="020B0503020204020204" pitchFamily="34" charset="-122"/>
                <a:ea typeface="微软雅黑" panose="020B0503020204020204" pitchFamily="34" charset="-122"/>
                <a:sym typeface="+mn-lt"/>
              </a:rPr>
              <a:t>宣传人</a:t>
            </a:r>
            <a:r>
              <a:rPr lang="zh-CN" altLang="en-US" sz="1600" dirty="0" smtClean="0">
                <a:solidFill>
                  <a:schemeClr val="bg1"/>
                </a:solidFill>
                <a:latin typeface="微软雅黑" panose="020B0503020204020204" pitchFamily="34" charset="-122"/>
                <a:ea typeface="微软雅黑" panose="020B0503020204020204" pitchFamily="34" charset="-122"/>
                <a:sym typeface="+mn-lt"/>
              </a:rPr>
              <a:t>：</a:t>
            </a:r>
            <a:r>
              <a:rPr lang="zh-CN" altLang="en-US" sz="1600" dirty="0">
                <a:solidFill>
                  <a:schemeClr val="bg1"/>
                </a:solidFill>
                <a:latin typeface="微软雅黑" panose="020B0503020204020204" pitchFamily="34" charset="-122"/>
                <a:ea typeface="微软雅黑" panose="020B0503020204020204" pitchFamily="34" charset="-122"/>
                <a:sym typeface="+mn-lt"/>
              </a:rPr>
              <a:t>优</a:t>
            </a:r>
            <a:r>
              <a:rPr lang="zh-CN" altLang="en-US" sz="1600" dirty="0" smtClean="0">
                <a:solidFill>
                  <a:schemeClr val="bg1"/>
                </a:solidFill>
                <a:latin typeface="微软雅黑" panose="020B0503020204020204" pitchFamily="34" charset="-122"/>
                <a:ea typeface="微软雅黑" panose="020B0503020204020204" pitchFamily="34" charset="-122"/>
                <a:sym typeface="+mn-lt"/>
              </a:rPr>
              <a:t>品</a:t>
            </a:r>
            <a:r>
              <a:rPr lang="en-US" altLang="zh-CN" sz="1600" dirty="0" smtClean="0">
                <a:solidFill>
                  <a:schemeClr val="bg1"/>
                </a:solidFill>
                <a:latin typeface="微软雅黑" panose="020B0503020204020204" pitchFamily="34" charset="-122"/>
                <a:ea typeface="微软雅黑" panose="020B0503020204020204" pitchFamily="34" charset="-122"/>
                <a:sym typeface="+mn-lt"/>
              </a:rPr>
              <a:t>PPT</a:t>
            </a:r>
            <a:endParaRPr lang="zh-CN" altLang="en-US" sz="1600" dirty="0">
              <a:solidFill>
                <a:schemeClr val="bg1"/>
              </a:solidFill>
              <a:latin typeface="微软雅黑" panose="020B0503020204020204" pitchFamily="34" charset="-122"/>
              <a:ea typeface="微软雅黑" panose="020B0503020204020204" pitchFamily="34" charset="-122"/>
              <a:sym typeface="+mn-lt"/>
            </a:endParaRPr>
          </a:p>
        </p:txBody>
      </p:sp>
      <p:sp>
        <p:nvSpPr>
          <p:cNvPr id="18" name="PA_文本框 18">
            <a:extLst>
              <a:ext uri="{FF2B5EF4-FFF2-40B4-BE49-F238E27FC236}">
                <a16:creationId xmlns:a16="http://schemas.microsoft.com/office/drawing/2014/main" xmlns="" id="{6DA99E2D-22CB-4798-9800-6E39A8E7DD75}"/>
              </a:ext>
            </a:extLst>
          </p:cNvPr>
          <p:cNvSpPr txBox="1"/>
          <p:nvPr>
            <p:custDataLst>
              <p:tags r:id="rId3"/>
            </p:custDataLst>
          </p:nvPr>
        </p:nvSpPr>
        <p:spPr>
          <a:xfrm>
            <a:off x="5128445" y="4655968"/>
            <a:ext cx="1980000" cy="396000"/>
          </a:xfrm>
          <a:prstGeom prst="roundRect">
            <a:avLst>
              <a:gd name="adj" fmla="val 50000"/>
            </a:avLst>
          </a:prstGeom>
          <a:solidFill>
            <a:srgbClr val="FFC715"/>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bg1"/>
                </a:solidFill>
                <a:latin typeface="微软雅黑" panose="020B0503020204020204" pitchFamily="34" charset="-122"/>
                <a:ea typeface="微软雅黑" panose="020B0503020204020204" pitchFamily="34" charset="-122"/>
                <a:sym typeface="+mn-lt"/>
              </a:rPr>
              <a:t>宣传日期：</a:t>
            </a:r>
            <a:r>
              <a:rPr lang="en-US" altLang="zh-CN" sz="1600" dirty="0">
                <a:solidFill>
                  <a:schemeClr val="bg1"/>
                </a:solidFill>
                <a:latin typeface="微软雅黑" panose="020B0503020204020204" pitchFamily="34" charset="-122"/>
                <a:ea typeface="微软雅黑" panose="020B0503020204020204" pitchFamily="34" charset="-122"/>
                <a:sym typeface="+mn-lt"/>
              </a:rPr>
              <a:t>20XX</a:t>
            </a:r>
            <a:endParaRPr lang="zh-CN" altLang="en-US" sz="1600" dirty="0">
              <a:solidFill>
                <a:schemeClr val="bg1"/>
              </a:solidFill>
              <a:latin typeface="微软雅黑" panose="020B0503020204020204" pitchFamily="34" charset="-122"/>
              <a:ea typeface="微软雅黑" panose="020B0503020204020204" pitchFamily="34" charset="-122"/>
              <a:sym typeface="+mn-lt"/>
            </a:endParaRPr>
          </a:p>
        </p:txBody>
      </p:sp>
      <p:sp>
        <p:nvSpPr>
          <p:cNvPr id="19" name="矩形 18">
            <a:extLst>
              <a:ext uri="{FF2B5EF4-FFF2-40B4-BE49-F238E27FC236}">
                <a16:creationId xmlns:a16="http://schemas.microsoft.com/office/drawing/2014/main" xmlns="" id="{B7395770-768A-4E4A-ACB2-98D93B0EC7B1}"/>
              </a:ext>
            </a:extLst>
          </p:cNvPr>
          <p:cNvSpPr/>
          <p:nvPr/>
        </p:nvSpPr>
        <p:spPr>
          <a:xfrm>
            <a:off x="1175165" y="3356992"/>
            <a:ext cx="7258422" cy="523220"/>
          </a:xfrm>
          <a:prstGeom prst="rect">
            <a:avLst/>
          </a:prstGeom>
        </p:spPr>
        <p:txBody>
          <a:bodyPr wrap="square">
            <a:spAutoFit/>
          </a:bodyPr>
          <a:lstStyle/>
          <a:p>
            <a:pPr algn="ctr" defTabSz="914377">
              <a:defRPr/>
            </a:pPr>
            <a:r>
              <a:rPr lang="en-US" altLang="zh-CN" sz="1400" spc="150" dirty="0">
                <a:solidFill>
                  <a:schemeClr val="tx1">
                    <a:lumMod val="75000"/>
                    <a:lumOff val="25000"/>
                  </a:schemeClr>
                </a:solidFill>
                <a:latin typeface="微软雅黑" panose="020B0503020204020204" pitchFamily="34" charset="-122"/>
                <a:ea typeface="微软雅黑" panose="020B0503020204020204" pitchFamily="34" charset="-122"/>
              </a:rPr>
              <a:t>Lorem ipsum dolor sit amet, consectetuer adipiscing elit. Maecenas porttitor congue massa. </a:t>
            </a:r>
            <a:endPar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 name="组合 5">
            <a:extLst>
              <a:ext uri="{FF2B5EF4-FFF2-40B4-BE49-F238E27FC236}">
                <a16:creationId xmlns:a16="http://schemas.microsoft.com/office/drawing/2014/main" xmlns="" id="{252AF19E-558C-4CE6-9BBD-1CCB98795239}"/>
              </a:ext>
            </a:extLst>
          </p:cNvPr>
          <p:cNvGrpSpPr/>
          <p:nvPr/>
        </p:nvGrpSpPr>
        <p:grpSpPr>
          <a:xfrm>
            <a:off x="1386477" y="2792541"/>
            <a:ext cx="6665875" cy="492443"/>
            <a:chOff x="1386477" y="2791419"/>
            <a:chExt cx="6149683" cy="492443"/>
          </a:xfrm>
        </p:grpSpPr>
        <p:cxnSp>
          <p:nvCxnSpPr>
            <p:cNvPr id="4" name="直接连接符 3">
              <a:extLst>
                <a:ext uri="{FF2B5EF4-FFF2-40B4-BE49-F238E27FC236}">
                  <a16:creationId xmlns:a16="http://schemas.microsoft.com/office/drawing/2014/main" xmlns="" id="{560463E0-1286-427A-B42F-CF9BE8C172E0}"/>
                </a:ext>
              </a:extLst>
            </p:cNvPr>
            <p:cNvCxnSpPr/>
            <p:nvPr/>
          </p:nvCxnSpPr>
          <p:spPr>
            <a:xfrm>
              <a:off x="1386477" y="3041521"/>
              <a:ext cx="6149683" cy="0"/>
            </a:xfrm>
            <a:prstGeom prst="line">
              <a:avLst/>
            </a:prstGeom>
            <a:ln w="28575">
              <a:prstDash val="sysDot"/>
              <a:headEnd type="diamond"/>
              <a:tailEnd type="diamond"/>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a16="http://schemas.microsoft.com/office/drawing/2014/main" xmlns="" id="{EFB01D00-B307-410A-949B-CFCB297478E6}"/>
                </a:ext>
              </a:extLst>
            </p:cNvPr>
            <p:cNvSpPr/>
            <p:nvPr/>
          </p:nvSpPr>
          <p:spPr>
            <a:xfrm>
              <a:off x="2716695" y="2791419"/>
              <a:ext cx="3811353" cy="492443"/>
            </a:xfrm>
            <a:prstGeom prst="rect">
              <a:avLst/>
            </a:prstGeom>
            <a:solidFill>
              <a:schemeClr val="bg1"/>
            </a:solidFill>
          </p:spPr>
          <p:txBody>
            <a:bodyPr wrap="square">
              <a:spAutoFit/>
            </a:bodyPr>
            <a:lstStyle/>
            <a:p>
              <a:pPr algn="dist"/>
              <a:r>
                <a:rPr lang="zh-CN" altLang="en-US" sz="2600" dirty="0">
                  <a:solidFill>
                    <a:schemeClr val="tx1">
                      <a:lumMod val="75000"/>
                      <a:lumOff val="25000"/>
                    </a:schemeClr>
                  </a:solidFill>
                  <a:latin typeface="微软雅黑" panose="020B0503020204020204" pitchFamily="34" charset="-122"/>
                  <a:ea typeface="微软雅黑" panose="020B0503020204020204" pitchFamily="34" charset="-122"/>
                </a:rPr>
                <a:t>眼睛是心灵的窗户</a:t>
              </a:r>
            </a:p>
          </p:txBody>
        </p:sp>
      </p:grpSp>
      <p:grpSp>
        <p:nvGrpSpPr>
          <p:cNvPr id="9" name="组合 8">
            <a:extLst>
              <a:ext uri="{FF2B5EF4-FFF2-40B4-BE49-F238E27FC236}">
                <a16:creationId xmlns:a16="http://schemas.microsoft.com/office/drawing/2014/main" xmlns="" id="{CEF916B0-72F2-46ED-9CB1-232F0712AE56}"/>
              </a:ext>
            </a:extLst>
          </p:cNvPr>
          <p:cNvGrpSpPr/>
          <p:nvPr/>
        </p:nvGrpSpPr>
        <p:grpSpPr>
          <a:xfrm>
            <a:off x="3054365" y="4096115"/>
            <a:ext cx="2041395" cy="360000"/>
            <a:chOff x="2686453" y="4115313"/>
            <a:chExt cx="2041395" cy="360000"/>
          </a:xfrm>
        </p:grpSpPr>
        <p:sp>
          <p:nvSpPr>
            <p:cNvPr id="32" name="文本框 31">
              <a:extLst>
                <a:ext uri="{FF2B5EF4-FFF2-40B4-BE49-F238E27FC236}">
                  <a16:creationId xmlns:a16="http://schemas.microsoft.com/office/drawing/2014/main" xmlns="" id="{22B8A520-AD6E-4969-9140-FC4E020504B3}"/>
                </a:ext>
              </a:extLst>
            </p:cNvPr>
            <p:cNvSpPr txBox="1"/>
            <p:nvPr/>
          </p:nvSpPr>
          <p:spPr>
            <a:xfrm>
              <a:off x="3056353" y="4134315"/>
              <a:ext cx="1671495" cy="338554"/>
            </a:xfrm>
            <a:prstGeom prst="rect">
              <a:avLst/>
            </a:prstGeom>
            <a:noFill/>
          </p:spPr>
          <p:txBody>
            <a:bodyPr wrap="square" lIns="91440" tIns="45720" rIns="91440" bIns="45720" rtlCol="0">
              <a:spAutoFit/>
            </a:bodyPr>
            <a:lstStyle/>
            <a:p>
              <a:pPr defTabSz="914377"/>
              <a:r>
                <a:rPr lang="zh-CN" altLang="en-US" sz="1600" dirty="0">
                  <a:solidFill>
                    <a:schemeClr val="tx1">
                      <a:lumMod val="85000"/>
                      <a:lumOff val="15000"/>
                    </a:schemeClr>
                  </a:solidFill>
                  <a:cs typeface="+mn-ea"/>
                  <a:sym typeface="+mn-lt"/>
                </a:rPr>
                <a:t>关注眼睛</a:t>
              </a:r>
            </a:p>
          </p:txBody>
        </p:sp>
        <p:grpSp>
          <p:nvGrpSpPr>
            <p:cNvPr id="8" name="组合 7">
              <a:extLst>
                <a:ext uri="{FF2B5EF4-FFF2-40B4-BE49-F238E27FC236}">
                  <a16:creationId xmlns:a16="http://schemas.microsoft.com/office/drawing/2014/main" xmlns="" id="{0DD29871-594E-46F9-9F1E-D71A08C8E4F5}"/>
                </a:ext>
              </a:extLst>
            </p:cNvPr>
            <p:cNvGrpSpPr/>
            <p:nvPr/>
          </p:nvGrpSpPr>
          <p:grpSpPr>
            <a:xfrm>
              <a:off x="2686453" y="4115313"/>
              <a:ext cx="360000" cy="360000"/>
              <a:chOff x="1459298" y="3952138"/>
              <a:chExt cx="429600" cy="429600"/>
            </a:xfrm>
          </p:grpSpPr>
          <p:sp>
            <p:nvSpPr>
              <p:cNvPr id="7" name="椭圆 6">
                <a:extLst>
                  <a:ext uri="{FF2B5EF4-FFF2-40B4-BE49-F238E27FC236}">
                    <a16:creationId xmlns:a16="http://schemas.microsoft.com/office/drawing/2014/main" xmlns="" id="{ED568EBD-B27D-4B74-9766-EBCD07E29BD5}"/>
                  </a:ext>
                </a:extLst>
              </p:cNvPr>
              <p:cNvSpPr/>
              <p:nvPr/>
            </p:nvSpPr>
            <p:spPr>
              <a:xfrm>
                <a:off x="1459298" y="3952138"/>
                <a:ext cx="429600" cy="429600"/>
              </a:xfrm>
              <a:prstGeom prst="ellipse">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eye-variant-with-enlarged-pupil_31624">
                <a:extLst>
                  <a:ext uri="{FF2B5EF4-FFF2-40B4-BE49-F238E27FC236}">
                    <a16:creationId xmlns:a16="http://schemas.microsoft.com/office/drawing/2014/main" xmlns="" id="{817BA7A9-6683-400A-AC6C-7F0B23A70E14}"/>
                  </a:ext>
                </a:extLst>
              </p:cNvPr>
              <p:cNvSpPr>
                <a:spLocks noChangeAspect="1"/>
              </p:cNvSpPr>
              <p:nvPr/>
            </p:nvSpPr>
            <p:spPr bwMode="auto">
              <a:xfrm>
                <a:off x="1509825" y="4091016"/>
                <a:ext cx="343680" cy="17160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chemeClr val="bg1"/>
              </a:solidFill>
              <a:ln>
                <a:noFill/>
              </a:ln>
            </p:spPr>
          </p:sp>
        </p:grpSp>
      </p:grpSp>
      <p:grpSp>
        <p:nvGrpSpPr>
          <p:cNvPr id="10" name="组合 9">
            <a:extLst>
              <a:ext uri="{FF2B5EF4-FFF2-40B4-BE49-F238E27FC236}">
                <a16:creationId xmlns:a16="http://schemas.microsoft.com/office/drawing/2014/main" xmlns="" id="{7F610D04-0A46-444F-8A4C-055F5B46C471}"/>
              </a:ext>
            </a:extLst>
          </p:cNvPr>
          <p:cNvGrpSpPr/>
          <p:nvPr/>
        </p:nvGrpSpPr>
        <p:grpSpPr>
          <a:xfrm>
            <a:off x="5089286" y="4095031"/>
            <a:ext cx="2045833" cy="360000"/>
            <a:chOff x="4914263" y="4115313"/>
            <a:chExt cx="2045833" cy="360000"/>
          </a:xfrm>
        </p:grpSpPr>
        <p:sp>
          <p:nvSpPr>
            <p:cNvPr id="33" name="文本框 32">
              <a:extLst>
                <a:ext uri="{FF2B5EF4-FFF2-40B4-BE49-F238E27FC236}">
                  <a16:creationId xmlns:a16="http://schemas.microsoft.com/office/drawing/2014/main" xmlns="" id="{3BF89BE6-4AF8-4C3A-87C6-5E2F528E86B5}"/>
                </a:ext>
              </a:extLst>
            </p:cNvPr>
            <p:cNvSpPr txBox="1"/>
            <p:nvPr/>
          </p:nvSpPr>
          <p:spPr>
            <a:xfrm>
              <a:off x="5288601" y="4134315"/>
              <a:ext cx="1671495" cy="338554"/>
            </a:xfrm>
            <a:prstGeom prst="rect">
              <a:avLst/>
            </a:prstGeom>
            <a:noFill/>
          </p:spPr>
          <p:txBody>
            <a:bodyPr wrap="square" lIns="91440" tIns="45720" rIns="91440" bIns="45720" rtlCol="0">
              <a:spAutoFit/>
            </a:bodyPr>
            <a:lstStyle/>
            <a:p>
              <a:pPr defTabSz="914377"/>
              <a:r>
                <a:rPr lang="zh-CN" altLang="en-US" sz="1600" dirty="0">
                  <a:solidFill>
                    <a:schemeClr val="tx1">
                      <a:lumMod val="85000"/>
                      <a:lumOff val="15000"/>
                    </a:schemeClr>
                  </a:solidFill>
                  <a:cs typeface="+mn-ea"/>
                  <a:sym typeface="+mn-lt"/>
                </a:rPr>
                <a:t>远离近视</a:t>
              </a:r>
            </a:p>
          </p:txBody>
        </p:sp>
        <p:grpSp>
          <p:nvGrpSpPr>
            <p:cNvPr id="38" name="组合 37">
              <a:extLst>
                <a:ext uri="{FF2B5EF4-FFF2-40B4-BE49-F238E27FC236}">
                  <a16:creationId xmlns:a16="http://schemas.microsoft.com/office/drawing/2014/main" xmlns="" id="{639B65C4-DBE6-4220-9C42-CC1876574BB2}"/>
                </a:ext>
              </a:extLst>
            </p:cNvPr>
            <p:cNvGrpSpPr/>
            <p:nvPr/>
          </p:nvGrpSpPr>
          <p:grpSpPr>
            <a:xfrm>
              <a:off x="4914263" y="4115313"/>
              <a:ext cx="360000" cy="360000"/>
              <a:chOff x="1459298" y="3952138"/>
              <a:chExt cx="429600" cy="429600"/>
            </a:xfrm>
          </p:grpSpPr>
          <p:sp>
            <p:nvSpPr>
              <p:cNvPr id="40" name="椭圆 39">
                <a:extLst>
                  <a:ext uri="{FF2B5EF4-FFF2-40B4-BE49-F238E27FC236}">
                    <a16:creationId xmlns:a16="http://schemas.microsoft.com/office/drawing/2014/main" xmlns="" id="{829EEE9E-388B-47FD-9132-EFDDF3BFDB18}"/>
                  </a:ext>
                </a:extLst>
              </p:cNvPr>
              <p:cNvSpPr/>
              <p:nvPr/>
            </p:nvSpPr>
            <p:spPr>
              <a:xfrm>
                <a:off x="1459298" y="3952138"/>
                <a:ext cx="429600" cy="429600"/>
              </a:xfrm>
              <a:prstGeom prst="ellipse">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eye-variant-with-enlarged-pupil_31624">
                <a:extLst>
                  <a:ext uri="{FF2B5EF4-FFF2-40B4-BE49-F238E27FC236}">
                    <a16:creationId xmlns:a16="http://schemas.microsoft.com/office/drawing/2014/main" xmlns="" id="{9B3A9345-9A63-476F-B154-5D4313A85890}"/>
                  </a:ext>
                </a:extLst>
              </p:cNvPr>
              <p:cNvSpPr>
                <a:spLocks noChangeAspect="1"/>
              </p:cNvSpPr>
              <p:nvPr/>
            </p:nvSpPr>
            <p:spPr bwMode="auto">
              <a:xfrm>
                <a:off x="1509825" y="4091016"/>
                <a:ext cx="343680" cy="17160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chemeClr val="bg1"/>
              </a:solidFill>
              <a:ln>
                <a:noFill/>
              </a:ln>
            </p:spPr>
          </p:sp>
        </p:grpSp>
      </p:grpSp>
      <p:sp>
        <p:nvSpPr>
          <p:cNvPr id="21" name="文本框 20">
            <a:extLst>
              <a:ext uri="{FF2B5EF4-FFF2-40B4-BE49-F238E27FC236}">
                <a16:creationId xmlns:a16="http://schemas.microsoft.com/office/drawing/2014/main" xmlns="" id="{C66DD286-6256-4189-AA45-B9D467E39AA7}"/>
              </a:ext>
            </a:extLst>
          </p:cNvPr>
          <p:cNvSpPr txBox="1"/>
          <p:nvPr/>
        </p:nvSpPr>
        <p:spPr>
          <a:xfrm rot="1546252">
            <a:off x="-90847" y="1662480"/>
            <a:ext cx="977134" cy="2092881"/>
          </a:xfrm>
          <a:prstGeom prst="rect">
            <a:avLst/>
          </a:prstGeom>
          <a:noFill/>
        </p:spPr>
        <p:txBody>
          <a:bodyPr wrap="square" rtlCol="0">
            <a:spAutoFit/>
          </a:bodyPr>
          <a:lstStyle/>
          <a:p>
            <a:r>
              <a:rPr lang="en-US" altLang="zh-CN" sz="13000" dirty="0">
                <a:solidFill>
                  <a:schemeClr val="bg1">
                    <a:alpha val="48000"/>
                  </a:schemeClr>
                </a:solidFill>
                <a:latin typeface="微软雅黑" panose="020B0503020204020204" pitchFamily="34" charset="-122"/>
                <a:ea typeface="微软雅黑" panose="020B0503020204020204" pitchFamily="34" charset="-122"/>
              </a:rPr>
              <a:t>E</a:t>
            </a:r>
            <a:endParaRPr lang="zh-CN" altLang="en-US" sz="13000" dirty="0">
              <a:solidFill>
                <a:schemeClr val="bg1">
                  <a:alpha val="48000"/>
                </a:schemeClr>
              </a:solidFill>
              <a:latin typeface="微软雅黑" panose="020B0503020204020204" pitchFamily="34" charset="-122"/>
              <a:ea typeface="微软雅黑" panose="020B0503020204020204" pitchFamily="34" charset="-122"/>
            </a:endParaRPr>
          </a:p>
        </p:txBody>
      </p:sp>
      <p:sp>
        <p:nvSpPr>
          <p:cNvPr id="42" name="文本框 41">
            <a:extLst>
              <a:ext uri="{FF2B5EF4-FFF2-40B4-BE49-F238E27FC236}">
                <a16:creationId xmlns:a16="http://schemas.microsoft.com/office/drawing/2014/main" xmlns="" id="{0B68F677-7039-4A17-A951-3388607EE11F}"/>
              </a:ext>
            </a:extLst>
          </p:cNvPr>
          <p:cNvSpPr txBox="1"/>
          <p:nvPr/>
        </p:nvSpPr>
        <p:spPr>
          <a:xfrm rot="19903873" flipH="1" flipV="1">
            <a:off x="11009140" y="-340275"/>
            <a:ext cx="977134" cy="2092881"/>
          </a:xfrm>
          <a:prstGeom prst="rect">
            <a:avLst/>
          </a:prstGeom>
          <a:noFill/>
        </p:spPr>
        <p:txBody>
          <a:bodyPr wrap="square" rtlCol="0">
            <a:spAutoFit/>
          </a:bodyPr>
          <a:lstStyle/>
          <a:p>
            <a:r>
              <a:rPr lang="en-US" altLang="zh-CN" sz="13000" dirty="0">
                <a:solidFill>
                  <a:schemeClr val="bg1">
                    <a:alpha val="42000"/>
                  </a:schemeClr>
                </a:solidFill>
                <a:latin typeface="微软雅黑" panose="020B0503020204020204" pitchFamily="34" charset="-122"/>
                <a:ea typeface="微软雅黑" panose="020B0503020204020204" pitchFamily="34" charset="-122"/>
              </a:rPr>
              <a:t>E</a:t>
            </a:r>
            <a:endParaRPr lang="zh-CN" altLang="en-US" sz="13000" dirty="0">
              <a:solidFill>
                <a:schemeClr val="bg1">
                  <a:alpha val="42000"/>
                </a:schemeClr>
              </a:solidFill>
              <a:latin typeface="微软雅黑" panose="020B0503020204020204" pitchFamily="34" charset="-122"/>
              <a:ea typeface="微软雅黑" panose="020B0503020204020204" pitchFamily="34" charset="-122"/>
            </a:endParaRPr>
          </a:p>
        </p:txBody>
      </p:sp>
      <p:grpSp>
        <p:nvGrpSpPr>
          <p:cNvPr id="35" name="组合 34">
            <a:extLst>
              <a:ext uri="{FF2B5EF4-FFF2-40B4-BE49-F238E27FC236}">
                <a16:creationId xmlns:a16="http://schemas.microsoft.com/office/drawing/2014/main" xmlns="" id="{3B12C1A2-118E-4084-A85A-B6BACAC872E0}"/>
              </a:ext>
            </a:extLst>
          </p:cNvPr>
          <p:cNvGrpSpPr/>
          <p:nvPr/>
        </p:nvGrpSpPr>
        <p:grpSpPr>
          <a:xfrm rot="233725">
            <a:off x="1830157" y="871510"/>
            <a:ext cx="2182665" cy="1811445"/>
            <a:chOff x="1152936" y="1355576"/>
            <a:chExt cx="2007993" cy="1811445"/>
          </a:xfrm>
        </p:grpSpPr>
        <p:sp>
          <p:nvSpPr>
            <p:cNvPr id="36" name="矩形 35">
              <a:extLst>
                <a:ext uri="{FF2B5EF4-FFF2-40B4-BE49-F238E27FC236}">
                  <a16:creationId xmlns:a16="http://schemas.microsoft.com/office/drawing/2014/main" xmlns="" id="{89A6FBC5-323C-4B8B-BDA3-00D290B866CC}"/>
                </a:ext>
              </a:extLst>
            </p:cNvPr>
            <p:cNvSpPr/>
            <p:nvPr/>
          </p:nvSpPr>
          <p:spPr>
            <a:xfrm>
              <a:off x="1173761" y="1355576"/>
              <a:ext cx="1987168" cy="1785104"/>
            </a:xfrm>
            <a:prstGeom prst="rect">
              <a:avLst/>
            </a:prstGeom>
          </p:spPr>
          <p:txBody>
            <a:bodyPr wrap="square">
              <a:spAutoFit/>
            </a:bodyPr>
            <a:lstStyle/>
            <a:p>
              <a:pPr algn="dist"/>
              <a:r>
                <a:rPr lang="zh-CN" altLang="en-US" sz="11000" dirty="0">
                  <a:ln>
                    <a:solidFill>
                      <a:schemeClr val="bg1">
                        <a:alpha val="17000"/>
                      </a:schemeClr>
                    </a:solidFill>
                  </a:ln>
                  <a:pattFill prst="dkUpDiag">
                    <a:fgClr>
                      <a:srgbClr val="0051BC"/>
                    </a:fgClr>
                    <a:bgClr>
                      <a:schemeClr val="bg1"/>
                    </a:bgClr>
                  </a:patt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谢</a:t>
              </a:r>
            </a:p>
          </p:txBody>
        </p:sp>
        <p:sp>
          <p:nvSpPr>
            <p:cNvPr id="37" name="矩形 36">
              <a:extLst>
                <a:ext uri="{FF2B5EF4-FFF2-40B4-BE49-F238E27FC236}">
                  <a16:creationId xmlns:a16="http://schemas.microsoft.com/office/drawing/2014/main" xmlns="" id="{D527D2D1-0DDE-4E58-B7AD-078A2D711A55}"/>
                </a:ext>
              </a:extLst>
            </p:cNvPr>
            <p:cNvSpPr/>
            <p:nvPr/>
          </p:nvSpPr>
          <p:spPr>
            <a:xfrm>
              <a:off x="1152936" y="1381917"/>
              <a:ext cx="1996509" cy="1785104"/>
            </a:xfrm>
            <a:prstGeom prst="rect">
              <a:avLst/>
            </a:prstGeom>
          </p:spPr>
          <p:txBody>
            <a:bodyPr wrap="square">
              <a:spAutoFit/>
            </a:bodyPr>
            <a:lstStyle/>
            <a:p>
              <a:pPr algn="dist"/>
              <a:r>
                <a:rPr lang="zh-CN" altLang="en-US" sz="110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谢</a:t>
              </a:r>
            </a:p>
          </p:txBody>
        </p:sp>
      </p:grpSp>
      <p:grpSp>
        <p:nvGrpSpPr>
          <p:cNvPr id="44" name="组合 43">
            <a:extLst>
              <a:ext uri="{FF2B5EF4-FFF2-40B4-BE49-F238E27FC236}">
                <a16:creationId xmlns:a16="http://schemas.microsoft.com/office/drawing/2014/main" xmlns="" id="{475E90BF-2F72-418A-B20D-277A84DD88EF}"/>
              </a:ext>
            </a:extLst>
          </p:cNvPr>
          <p:cNvGrpSpPr/>
          <p:nvPr/>
        </p:nvGrpSpPr>
        <p:grpSpPr>
          <a:xfrm>
            <a:off x="3063455" y="822169"/>
            <a:ext cx="2170182" cy="1815797"/>
            <a:chOff x="1171346" y="1094051"/>
            <a:chExt cx="1996509" cy="1815797"/>
          </a:xfrm>
        </p:grpSpPr>
        <p:sp>
          <p:nvSpPr>
            <p:cNvPr id="45" name="矩形 44">
              <a:extLst>
                <a:ext uri="{FF2B5EF4-FFF2-40B4-BE49-F238E27FC236}">
                  <a16:creationId xmlns:a16="http://schemas.microsoft.com/office/drawing/2014/main" xmlns="" id="{E7753AA7-A007-4FC9-A1B7-92505551A250}"/>
                </a:ext>
              </a:extLst>
            </p:cNvPr>
            <p:cNvSpPr/>
            <p:nvPr/>
          </p:nvSpPr>
          <p:spPr>
            <a:xfrm>
              <a:off x="1173761" y="1124744"/>
              <a:ext cx="1987168" cy="1785104"/>
            </a:xfrm>
            <a:prstGeom prst="rect">
              <a:avLst/>
            </a:prstGeom>
          </p:spPr>
          <p:txBody>
            <a:bodyPr wrap="square">
              <a:spAutoFit/>
            </a:bodyPr>
            <a:lstStyle/>
            <a:p>
              <a:pPr algn="dist"/>
              <a:r>
                <a:rPr lang="zh-CN" altLang="en-US" sz="11000" dirty="0">
                  <a:ln>
                    <a:solidFill>
                      <a:schemeClr val="bg1">
                        <a:alpha val="17000"/>
                      </a:schemeClr>
                    </a:solidFill>
                  </a:ln>
                  <a:pattFill prst="dkUpDiag">
                    <a:fgClr>
                      <a:srgbClr val="0051BC"/>
                    </a:fgClr>
                    <a:bgClr>
                      <a:schemeClr val="bg1"/>
                    </a:bgClr>
                  </a:patt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您</a:t>
              </a:r>
            </a:p>
          </p:txBody>
        </p:sp>
        <p:sp>
          <p:nvSpPr>
            <p:cNvPr id="46" name="矩形 45">
              <a:extLst>
                <a:ext uri="{FF2B5EF4-FFF2-40B4-BE49-F238E27FC236}">
                  <a16:creationId xmlns:a16="http://schemas.microsoft.com/office/drawing/2014/main" xmlns="" id="{8CDE44FA-4A71-4766-ABD9-D09F1D70D2D1}"/>
                </a:ext>
              </a:extLst>
            </p:cNvPr>
            <p:cNvSpPr/>
            <p:nvPr/>
          </p:nvSpPr>
          <p:spPr>
            <a:xfrm>
              <a:off x="1171346" y="1094051"/>
              <a:ext cx="1996509" cy="1785104"/>
            </a:xfrm>
            <a:prstGeom prst="rect">
              <a:avLst/>
            </a:prstGeom>
          </p:spPr>
          <p:txBody>
            <a:bodyPr wrap="square">
              <a:spAutoFit/>
            </a:bodyPr>
            <a:lstStyle/>
            <a:p>
              <a:pPr algn="dist"/>
              <a:r>
                <a:rPr lang="zh-CN" altLang="en-US" sz="11000" dirty="0">
                  <a:ln w="3175">
                    <a:noFill/>
                  </a:ln>
                  <a:solidFill>
                    <a:srgbClr val="FFC000"/>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您</a:t>
              </a:r>
            </a:p>
          </p:txBody>
        </p:sp>
      </p:grpSp>
      <p:grpSp>
        <p:nvGrpSpPr>
          <p:cNvPr id="47" name="组合 46">
            <a:extLst>
              <a:ext uri="{FF2B5EF4-FFF2-40B4-BE49-F238E27FC236}">
                <a16:creationId xmlns:a16="http://schemas.microsoft.com/office/drawing/2014/main" xmlns="" id="{09154870-2405-4942-8E7A-69D6751F02CC}"/>
              </a:ext>
            </a:extLst>
          </p:cNvPr>
          <p:cNvGrpSpPr/>
          <p:nvPr/>
        </p:nvGrpSpPr>
        <p:grpSpPr>
          <a:xfrm>
            <a:off x="4290679" y="797084"/>
            <a:ext cx="2190705" cy="1835273"/>
            <a:chOff x="1145538" y="1124744"/>
            <a:chExt cx="2015391" cy="1835273"/>
          </a:xfrm>
        </p:grpSpPr>
        <p:sp>
          <p:nvSpPr>
            <p:cNvPr id="48" name="矩形 47">
              <a:extLst>
                <a:ext uri="{FF2B5EF4-FFF2-40B4-BE49-F238E27FC236}">
                  <a16:creationId xmlns:a16="http://schemas.microsoft.com/office/drawing/2014/main" xmlns="" id="{E0343FB3-9422-40B1-ADB3-5EEBEDF559C8}"/>
                </a:ext>
              </a:extLst>
            </p:cNvPr>
            <p:cNvSpPr/>
            <p:nvPr/>
          </p:nvSpPr>
          <p:spPr>
            <a:xfrm>
              <a:off x="1173761" y="1124744"/>
              <a:ext cx="1987168" cy="1785104"/>
            </a:xfrm>
            <a:prstGeom prst="rect">
              <a:avLst/>
            </a:prstGeom>
          </p:spPr>
          <p:txBody>
            <a:bodyPr wrap="square">
              <a:spAutoFit/>
            </a:bodyPr>
            <a:lstStyle/>
            <a:p>
              <a:pPr algn="dist"/>
              <a:r>
                <a:rPr lang="zh-CN" altLang="en-US" sz="11000" dirty="0">
                  <a:ln>
                    <a:solidFill>
                      <a:schemeClr val="bg1">
                        <a:alpha val="17000"/>
                      </a:schemeClr>
                    </a:solidFill>
                  </a:ln>
                  <a:pattFill prst="dkUpDiag">
                    <a:fgClr>
                      <a:srgbClr val="0051BC"/>
                    </a:fgClr>
                    <a:bgClr>
                      <a:schemeClr val="bg1"/>
                    </a:bgClr>
                  </a:patt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的</a:t>
              </a:r>
            </a:p>
          </p:txBody>
        </p:sp>
        <p:sp>
          <p:nvSpPr>
            <p:cNvPr id="49" name="矩形 48">
              <a:extLst>
                <a:ext uri="{FF2B5EF4-FFF2-40B4-BE49-F238E27FC236}">
                  <a16:creationId xmlns:a16="http://schemas.microsoft.com/office/drawing/2014/main" xmlns="" id="{24CBBD7A-1F8E-4460-A538-C6776416FA37}"/>
                </a:ext>
              </a:extLst>
            </p:cNvPr>
            <p:cNvSpPr/>
            <p:nvPr/>
          </p:nvSpPr>
          <p:spPr>
            <a:xfrm>
              <a:off x="1145538" y="1174913"/>
              <a:ext cx="1996509" cy="1785104"/>
            </a:xfrm>
            <a:prstGeom prst="rect">
              <a:avLst/>
            </a:prstGeom>
          </p:spPr>
          <p:txBody>
            <a:bodyPr wrap="square">
              <a:spAutoFit/>
            </a:bodyPr>
            <a:lstStyle/>
            <a:p>
              <a:pPr algn="dist"/>
              <a:r>
                <a:rPr lang="zh-CN" altLang="en-US" sz="110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的</a:t>
              </a:r>
            </a:p>
          </p:txBody>
        </p:sp>
      </p:grpSp>
      <p:grpSp>
        <p:nvGrpSpPr>
          <p:cNvPr id="53" name="组合 52">
            <a:extLst>
              <a:ext uri="{FF2B5EF4-FFF2-40B4-BE49-F238E27FC236}">
                <a16:creationId xmlns:a16="http://schemas.microsoft.com/office/drawing/2014/main" xmlns="" id="{6AE22B30-6753-4286-A706-97761FC8C4FD}"/>
              </a:ext>
            </a:extLst>
          </p:cNvPr>
          <p:cNvGrpSpPr/>
          <p:nvPr/>
        </p:nvGrpSpPr>
        <p:grpSpPr>
          <a:xfrm>
            <a:off x="5568870" y="795213"/>
            <a:ext cx="2183185" cy="1837144"/>
            <a:chOff x="1152457" y="1124744"/>
            <a:chExt cx="2008472" cy="1837144"/>
          </a:xfrm>
        </p:grpSpPr>
        <p:sp>
          <p:nvSpPr>
            <p:cNvPr id="54" name="矩形 53">
              <a:extLst>
                <a:ext uri="{FF2B5EF4-FFF2-40B4-BE49-F238E27FC236}">
                  <a16:creationId xmlns:a16="http://schemas.microsoft.com/office/drawing/2014/main" xmlns="" id="{8F4F30D3-36CC-488D-9DE7-581BA3535913}"/>
                </a:ext>
              </a:extLst>
            </p:cNvPr>
            <p:cNvSpPr/>
            <p:nvPr/>
          </p:nvSpPr>
          <p:spPr>
            <a:xfrm>
              <a:off x="1173761" y="1124744"/>
              <a:ext cx="1987168" cy="1785104"/>
            </a:xfrm>
            <a:prstGeom prst="rect">
              <a:avLst/>
            </a:prstGeom>
          </p:spPr>
          <p:txBody>
            <a:bodyPr wrap="square">
              <a:spAutoFit/>
            </a:bodyPr>
            <a:lstStyle/>
            <a:p>
              <a:pPr algn="dist"/>
              <a:r>
                <a:rPr lang="zh-CN" altLang="en-US" sz="11000" dirty="0">
                  <a:ln>
                    <a:solidFill>
                      <a:schemeClr val="bg1">
                        <a:alpha val="17000"/>
                      </a:schemeClr>
                    </a:solidFill>
                  </a:ln>
                  <a:pattFill prst="dkUpDiag">
                    <a:fgClr>
                      <a:srgbClr val="0051BC"/>
                    </a:fgClr>
                    <a:bgClr>
                      <a:schemeClr val="bg1"/>
                    </a:bgClr>
                  </a:patt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观</a:t>
              </a:r>
            </a:p>
          </p:txBody>
        </p:sp>
        <p:sp>
          <p:nvSpPr>
            <p:cNvPr id="55" name="矩形 54">
              <a:extLst>
                <a:ext uri="{FF2B5EF4-FFF2-40B4-BE49-F238E27FC236}">
                  <a16:creationId xmlns:a16="http://schemas.microsoft.com/office/drawing/2014/main" xmlns="" id="{392A0BF4-7CA5-4C58-9FC3-0BE892C41892}"/>
                </a:ext>
              </a:extLst>
            </p:cNvPr>
            <p:cNvSpPr/>
            <p:nvPr/>
          </p:nvSpPr>
          <p:spPr>
            <a:xfrm>
              <a:off x="1152457" y="1176784"/>
              <a:ext cx="1996509" cy="1785104"/>
            </a:xfrm>
            <a:prstGeom prst="rect">
              <a:avLst/>
            </a:prstGeom>
          </p:spPr>
          <p:txBody>
            <a:bodyPr wrap="square">
              <a:spAutoFit/>
            </a:bodyPr>
            <a:lstStyle/>
            <a:p>
              <a:pPr algn="dist"/>
              <a:r>
                <a:rPr lang="zh-CN" altLang="en-US" sz="110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观</a:t>
              </a:r>
            </a:p>
          </p:txBody>
        </p:sp>
      </p:grpSp>
      <p:grpSp>
        <p:nvGrpSpPr>
          <p:cNvPr id="51" name="组合 50">
            <a:extLst>
              <a:ext uri="{FF2B5EF4-FFF2-40B4-BE49-F238E27FC236}">
                <a16:creationId xmlns:a16="http://schemas.microsoft.com/office/drawing/2014/main" xmlns="" id="{0C98160A-184E-4BFC-A10B-221E0E9ABC26}"/>
              </a:ext>
            </a:extLst>
          </p:cNvPr>
          <p:cNvGrpSpPr/>
          <p:nvPr/>
        </p:nvGrpSpPr>
        <p:grpSpPr>
          <a:xfrm>
            <a:off x="6807357" y="814368"/>
            <a:ext cx="2202364" cy="1799023"/>
            <a:chOff x="1134813" y="1124744"/>
            <a:chExt cx="2026116" cy="1799023"/>
          </a:xfrm>
        </p:grpSpPr>
        <p:sp>
          <p:nvSpPr>
            <p:cNvPr id="52" name="矩形 51">
              <a:extLst>
                <a:ext uri="{FF2B5EF4-FFF2-40B4-BE49-F238E27FC236}">
                  <a16:creationId xmlns:a16="http://schemas.microsoft.com/office/drawing/2014/main" xmlns="" id="{AB39895B-7BF3-4478-8977-FF60C1633143}"/>
                </a:ext>
              </a:extLst>
            </p:cNvPr>
            <p:cNvSpPr/>
            <p:nvPr/>
          </p:nvSpPr>
          <p:spPr>
            <a:xfrm>
              <a:off x="1173761" y="1124744"/>
              <a:ext cx="1987168" cy="1785104"/>
            </a:xfrm>
            <a:prstGeom prst="rect">
              <a:avLst/>
            </a:prstGeom>
          </p:spPr>
          <p:txBody>
            <a:bodyPr wrap="square">
              <a:spAutoFit/>
            </a:bodyPr>
            <a:lstStyle/>
            <a:p>
              <a:pPr algn="dist"/>
              <a:r>
                <a:rPr lang="zh-CN" altLang="en-US" sz="11000" dirty="0">
                  <a:ln>
                    <a:solidFill>
                      <a:schemeClr val="bg1">
                        <a:alpha val="17000"/>
                      </a:schemeClr>
                    </a:solidFill>
                  </a:ln>
                  <a:pattFill prst="dkUpDiag">
                    <a:fgClr>
                      <a:srgbClr val="0051BC"/>
                    </a:fgClr>
                    <a:bgClr>
                      <a:schemeClr val="bg1"/>
                    </a:bgClr>
                  </a:patt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看</a:t>
              </a:r>
            </a:p>
          </p:txBody>
        </p:sp>
        <p:sp>
          <p:nvSpPr>
            <p:cNvPr id="56" name="矩形 55">
              <a:extLst>
                <a:ext uri="{FF2B5EF4-FFF2-40B4-BE49-F238E27FC236}">
                  <a16:creationId xmlns:a16="http://schemas.microsoft.com/office/drawing/2014/main" xmlns="" id="{C8F18D0A-D170-405A-AC70-AD6C826421FA}"/>
                </a:ext>
              </a:extLst>
            </p:cNvPr>
            <p:cNvSpPr/>
            <p:nvPr/>
          </p:nvSpPr>
          <p:spPr>
            <a:xfrm>
              <a:off x="1134813" y="1138663"/>
              <a:ext cx="1996509" cy="1785104"/>
            </a:xfrm>
            <a:prstGeom prst="rect">
              <a:avLst/>
            </a:prstGeom>
          </p:spPr>
          <p:txBody>
            <a:bodyPr wrap="square">
              <a:spAutoFit/>
            </a:bodyPr>
            <a:lstStyle/>
            <a:p>
              <a:pPr algn="dist"/>
              <a:r>
                <a:rPr lang="zh-CN" altLang="en-US" sz="110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rPr>
                <a:t>看</a:t>
              </a:r>
            </a:p>
          </p:txBody>
        </p:sp>
      </p:grpSp>
    </p:spTree>
    <p:custDataLst>
      <p:tags r:id="rId1"/>
    </p:custDataLst>
    <p:extLst>
      <p:ext uri="{BB962C8B-B14F-4D97-AF65-F5344CB8AC3E}">
        <p14:creationId xmlns:p14="http://schemas.microsoft.com/office/powerpoint/2010/main" val="152197860"/>
      </p:ext>
    </p:extLst>
  </p:cSld>
  <p:clrMapOvr>
    <a:masterClrMapping/>
  </p:clrMapOvr>
  <mc:AlternateContent xmlns:mc="http://schemas.openxmlformats.org/markup-compatibility/2006" xmlns:p14="http://schemas.microsoft.com/office/powerpoint/2010/main">
    <mc:Choice Requires="p14">
      <p:transition spd="slow" p14:dur="1500">
        <p:newsflash/>
      </p:transition>
    </mc:Choice>
    <mc:Fallback xmlns="">
      <p:transition spd="slow">
        <p:newsfla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750"/>
                                        <p:tgtEl>
                                          <p:spTgt spid="30"/>
                                        </p:tgtEl>
                                      </p:cBhvr>
                                    </p:animEffect>
                                  </p:childTnLst>
                                </p:cTn>
                              </p:par>
                            </p:childTnLst>
                          </p:cTn>
                        </p:par>
                        <p:par>
                          <p:cTn id="8" fill="hold">
                            <p:stCondLst>
                              <p:cond delay="750"/>
                            </p:stCondLst>
                            <p:childTnLst>
                              <p:par>
                                <p:cTn id="9" presetID="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1+#ppt_h/2"/>
                                          </p:val>
                                        </p:tav>
                                        <p:tav tm="100000">
                                          <p:val>
                                            <p:strVal val="#ppt_y"/>
                                          </p:val>
                                        </p:tav>
                                      </p:tavLst>
                                    </p:anim>
                                  </p:childTnLst>
                                </p:cTn>
                              </p:par>
                              <p:par>
                                <p:cTn id="13" presetID="17" presetClass="entr" presetSubtype="1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p:cTn id="15" dur="750" fill="hold"/>
                                        <p:tgtEl>
                                          <p:spTgt spid="2"/>
                                        </p:tgtEl>
                                        <p:attrNameLst>
                                          <p:attrName>ppt_w</p:attrName>
                                        </p:attrNameLst>
                                      </p:cBhvr>
                                      <p:tavLst>
                                        <p:tav tm="0">
                                          <p:val>
                                            <p:fltVal val="0"/>
                                          </p:val>
                                        </p:tav>
                                        <p:tav tm="100000">
                                          <p:val>
                                            <p:strVal val="#ppt_w"/>
                                          </p:val>
                                        </p:tav>
                                      </p:tavLst>
                                    </p:anim>
                                    <p:anim calcmode="lin" valueType="num">
                                      <p:cBhvr>
                                        <p:cTn id="16" dur="750" fill="hold"/>
                                        <p:tgtEl>
                                          <p:spTgt spid="2"/>
                                        </p:tgtEl>
                                        <p:attrNameLst>
                                          <p:attrName>ppt_h</p:attrName>
                                        </p:attrNameLst>
                                      </p:cBhvr>
                                      <p:tavLst>
                                        <p:tav tm="0">
                                          <p:val>
                                            <p:strVal val="#ppt_h"/>
                                          </p:val>
                                        </p:tav>
                                        <p:tav tm="100000">
                                          <p:val>
                                            <p:strVal val="#ppt_h"/>
                                          </p:val>
                                        </p:tav>
                                      </p:tavLst>
                                    </p:anim>
                                  </p:childTnLst>
                                </p:cTn>
                              </p:par>
                              <p:par>
                                <p:cTn id="17" presetID="17" presetClass="entr" presetSubtype="10" fill="hold" nodeType="withEffect">
                                  <p:stCondLst>
                                    <p:cond delay="1250"/>
                                  </p:stCondLst>
                                  <p:childTnLst>
                                    <p:set>
                                      <p:cBhvr>
                                        <p:cTn id="18" dur="1" fill="hold">
                                          <p:stCondLst>
                                            <p:cond delay="0"/>
                                          </p:stCondLst>
                                        </p:cTn>
                                        <p:tgtEl>
                                          <p:spTgt spid="35"/>
                                        </p:tgtEl>
                                        <p:attrNameLst>
                                          <p:attrName>style.visibility</p:attrName>
                                        </p:attrNameLst>
                                      </p:cBhvr>
                                      <p:to>
                                        <p:strVal val="visible"/>
                                      </p:to>
                                    </p:set>
                                    <p:anim calcmode="lin" valueType="num">
                                      <p:cBhvr>
                                        <p:cTn id="19" dur="750" fill="hold"/>
                                        <p:tgtEl>
                                          <p:spTgt spid="35"/>
                                        </p:tgtEl>
                                        <p:attrNameLst>
                                          <p:attrName>ppt_w</p:attrName>
                                        </p:attrNameLst>
                                      </p:cBhvr>
                                      <p:tavLst>
                                        <p:tav tm="0">
                                          <p:val>
                                            <p:fltVal val="0"/>
                                          </p:val>
                                        </p:tav>
                                        <p:tav tm="100000">
                                          <p:val>
                                            <p:strVal val="#ppt_w"/>
                                          </p:val>
                                        </p:tav>
                                      </p:tavLst>
                                    </p:anim>
                                    <p:anim calcmode="lin" valueType="num">
                                      <p:cBhvr>
                                        <p:cTn id="20" dur="750" fill="hold"/>
                                        <p:tgtEl>
                                          <p:spTgt spid="35"/>
                                        </p:tgtEl>
                                        <p:attrNameLst>
                                          <p:attrName>ppt_h</p:attrName>
                                        </p:attrNameLst>
                                      </p:cBhvr>
                                      <p:tavLst>
                                        <p:tav tm="0">
                                          <p:val>
                                            <p:strVal val="#ppt_h"/>
                                          </p:val>
                                        </p:tav>
                                        <p:tav tm="100000">
                                          <p:val>
                                            <p:strVal val="#ppt_h"/>
                                          </p:val>
                                        </p:tav>
                                      </p:tavLst>
                                    </p:anim>
                                  </p:childTnLst>
                                </p:cTn>
                              </p:par>
                              <p:par>
                                <p:cTn id="21" presetID="17" presetClass="entr" presetSubtype="10" fill="hold" nodeType="withEffect">
                                  <p:stCondLst>
                                    <p:cond delay="1750"/>
                                  </p:stCondLst>
                                  <p:childTnLst>
                                    <p:set>
                                      <p:cBhvr>
                                        <p:cTn id="22" dur="1" fill="hold">
                                          <p:stCondLst>
                                            <p:cond delay="0"/>
                                          </p:stCondLst>
                                        </p:cTn>
                                        <p:tgtEl>
                                          <p:spTgt spid="44"/>
                                        </p:tgtEl>
                                        <p:attrNameLst>
                                          <p:attrName>style.visibility</p:attrName>
                                        </p:attrNameLst>
                                      </p:cBhvr>
                                      <p:to>
                                        <p:strVal val="visible"/>
                                      </p:to>
                                    </p:set>
                                    <p:anim calcmode="lin" valueType="num">
                                      <p:cBhvr>
                                        <p:cTn id="23" dur="750" fill="hold"/>
                                        <p:tgtEl>
                                          <p:spTgt spid="44"/>
                                        </p:tgtEl>
                                        <p:attrNameLst>
                                          <p:attrName>ppt_w</p:attrName>
                                        </p:attrNameLst>
                                      </p:cBhvr>
                                      <p:tavLst>
                                        <p:tav tm="0">
                                          <p:val>
                                            <p:fltVal val="0"/>
                                          </p:val>
                                        </p:tav>
                                        <p:tav tm="100000">
                                          <p:val>
                                            <p:strVal val="#ppt_w"/>
                                          </p:val>
                                        </p:tav>
                                      </p:tavLst>
                                    </p:anim>
                                    <p:anim calcmode="lin" valueType="num">
                                      <p:cBhvr>
                                        <p:cTn id="24" dur="750" fill="hold"/>
                                        <p:tgtEl>
                                          <p:spTgt spid="44"/>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2250"/>
                                  </p:stCondLst>
                                  <p:childTnLst>
                                    <p:set>
                                      <p:cBhvr>
                                        <p:cTn id="26" dur="1" fill="hold">
                                          <p:stCondLst>
                                            <p:cond delay="0"/>
                                          </p:stCondLst>
                                        </p:cTn>
                                        <p:tgtEl>
                                          <p:spTgt spid="47"/>
                                        </p:tgtEl>
                                        <p:attrNameLst>
                                          <p:attrName>style.visibility</p:attrName>
                                        </p:attrNameLst>
                                      </p:cBhvr>
                                      <p:to>
                                        <p:strVal val="visible"/>
                                      </p:to>
                                    </p:set>
                                    <p:anim calcmode="lin" valueType="num">
                                      <p:cBhvr>
                                        <p:cTn id="27" dur="750" fill="hold"/>
                                        <p:tgtEl>
                                          <p:spTgt spid="47"/>
                                        </p:tgtEl>
                                        <p:attrNameLst>
                                          <p:attrName>ppt_w</p:attrName>
                                        </p:attrNameLst>
                                      </p:cBhvr>
                                      <p:tavLst>
                                        <p:tav tm="0">
                                          <p:val>
                                            <p:fltVal val="0"/>
                                          </p:val>
                                        </p:tav>
                                        <p:tav tm="100000">
                                          <p:val>
                                            <p:strVal val="#ppt_w"/>
                                          </p:val>
                                        </p:tav>
                                      </p:tavLst>
                                    </p:anim>
                                    <p:anim calcmode="lin" valueType="num">
                                      <p:cBhvr>
                                        <p:cTn id="28" dur="750" fill="hold"/>
                                        <p:tgtEl>
                                          <p:spTgt spid="47"/>
                                        </p:tgtEl>
                                        <p:attrNameLst>
                                          <p:attrName>ppt_h</p:attrName>
                                        </p:attrNameLst>
                                      </p:cBhvr>
                                      <p:tavLst>
                                        <p:tav tm="0">
                                          <p:val>
                                            <p:strVal val="#ppt_h"/>
                                          </p:val>
                                        </p:tav>
                                        <p:tav tm="100000">
                                          <p:val>
                                            <p:strVal val="#ppt_h"/>
                                          </p:val>
                                        </p:tav>
                                      </p:tavLst>
                                    </p:anim>
                                  </p:childTnLst>
                                </p:cTn>
                              </p:par>
                              <p:par>
                                <p:cTn id="29" presetID="17" presetClass="entr" presetSubtype="10" fill="hold" nodeType="withEffect">
                                  <p:stCondLst>
                                    <p:cond delay="2750"/>
                                  </p:stCondLst>
                                  <p:childTnLst>
                                    <p:set>
                                      <p:cBhvr>
                                        <p:cTn id="30" dur="1" fill="hold">
                                          <p:stCondLst>
                                            <p:cond delay="0"/>
                                          </p:stCondLst>
                                        </p:cTn>
                                        <p:tgtEl>
                                          <p:spTgt spid="53"/>
                                        </p:tgtEl>
                                        <p:attrNameLst>
                                          <p:attrName>style.visibility</p:attrName>
                                        </p:attrNameLst>
                                      </p:cBhvr>
                                      <p:to>
                                        <p:strVal val="visible"/>
                                      </p:to>
                                    </p:set>
                                    <p:anim calcmode="lin" valueType="num">
                                      <p:cBhvr>
                                        <p:cTn id="31" dur="750" fill="hold"/>
                                        <p:tgtEl>
                                          <p:spTgt spid="53"/>
                                        </p:tgtEl>
                                        <p:attrNameLst>
                                          <p:attrName>ppt_w</p:attrName>
                                        </p:attrNameLst>
                                      </p:cBhvr>
                                      <p:tavLst>
                                        <p:tav tm="0">
                                          <p:val>
                                            <p:fltVal val="0"/>
                                          </p:val>
                                        </p:tav>
                                        <p:tav tm="100000">
                                          <p:val>
                                            <p:strVal val="#ppt_w"/>
                                          </p:val>
                                        </p:tav>
                                      </p:tavLst>
                                    </p:anim>
                                    <p:anim calcmode="lin" valueType="num">
                                      <p:cBhvr>
                                        <p:cTn id="32" dur="750" fill="hold"/>
                                        <p:tgtEl>
                                          <p:spTgt spid="53"/>
                                        </p:tgtEl>
                                        <p:attrNameLst>
                                          <p:attrName>ppt_h</p:attrName>
                                        </p:attrNameLst>
                                      </p:cBhvr>
                                      <p:tavLst>
                                        <p:tav tm="0">
                                          <p:val>
                                            <p:strVal val="#ppt_h"/>
                                          </p:val>
                                        </p:tav>
                                        <p:tav tm="100000">
                                          <p:val>
                                            <p:strVal val="#ppt_h"/>
                                          </p:val>
                                        </p:tav>
                                      </p:tavLst>
                                    </p:anim>
                                  </p:childTnLst>
                                </p:cTn>
                              </p:par>
                              <p:par>
                                <p:cTn id="33" presetID="17" presetClass="entr" presetSubtype="10" fill="hold" nodeType="withEffect">
                                  <p:stCondLst>
                                    <p:cond delay="3500"/>
                                  </p:stCondLst>
                                  <p:childTnLst>
                                    <p:set>
                                      <p:cBhvr>
                                        <p:cTn id="34" dur="1" fill="hold">
                                          <p:stCondLst>
                                            <p:cond delay="0"/>
                                          </p:stCondLst>
                                        </p:cTn>
                                        <p:tgtEl>
                                          <p:spTgt spid="51"/>
                                        </p:tgtEl>
                                        <p:attrNameLst>
                                          <p:attrName>style.visibility</p:attrName>
                                        </p:attrNameLst>
                                      </p:cBhvr>
                                      <p:to>
                                        <p:strVal val="visible"/>
                                      </p:to>
                                    </p:set>
                                    <p:anim calcmode="lin" valueType="num">
                                      <p:cBhvr>
                                        <p:cTn id="35" dur="750" fill="hold"/>
                                        <p:tgtEl>
                                          <p:spTgt spid="51"/>
                                        </p:tgtEl>
                                        <p:attrNameLst>
                                          <p:attrName>ppt_w</p:attrName>
                                        </p:attrNameLst>
                                      </p:cBhvr>
                                      <p:tavLst>
                                        <p:tav tm="0">
                                          <p:val>
                                            <p:fltVal val="0"/>
                                          </p:val>
                                        </p:tav>
                                        <p:tav tm="100000">
                                          <p:val>
                                            <p:strVal val="#ppt_w"/>
                                          </p:val>
                                        </p:tav>
                                      </p:tavLst>
                                    </p:anim>
                                    <p:anim calcmode="lin" valueType="num">
                                      <p:cBhvr>
                                        <p:cTn id="36" dur="750" fill="hold"/>
                                        <p:tgtEl>
                                          <p:spTgt spid="51"/>
                                        </p:tgtEl>
                                        <p:attrNameLst>
                                          <p:attrName>ppt_h</p:attrName>
                                        </p:attrNameLst>
                                      </p:cBhvr>
                                      <p:tavLst>
                                        <p:tav tm="0">
                                          <p:val>
                                            <p:strVal val="#ppt_h"/>
                                          </p:val>
                                        </p:tav>
                                        <p:tav tm="100000">
                                          <p:val>
                                            <p:strVal val="#ppt_h"/>
                                          </p:val>
                                        </p:tav>
                                      </p:tavLst>
                                    </p:anim>
                                  </p:childTnLst>
                                </p:cTn>
                              </p:par>
                              <p:par>
                                <p:cTn id="37" presetID="10" presetClass="entr" presetSubtype="0" fill="hold" grpId="0" nodeType="withEffect">
                                  <p:stCondLst>
                                    <p:cond delay="425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750"/>
                                        <p:tgtEl>
                                          <p:spTgt spid="23"/>
                                        </p:tgtEl>
                                      </p:cBhvr>
                                    </p:animEffect>
                                  </p:childTnLst>
                                </p:cTn>
                              </p:par>
                            </p:childTnLst>
                          </p:cTn>
                        </p:par>
                        <p:par>
                          <p:cTn id="40" fill="hold">
                            <p:stCondLst>
                              <p:cond delay="5750"/>
                            </p:stCondLst>
                            <p:childTnLst>
                              <p:par>
                                <p:cTn id="41" presetID="16" presetClass="entr" presetSubtype="21"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750"/>
                                        <p:tgtEl>
                                          <p:spTgt spid="6"/>
                                        </p:tgtEl>
                                      </p:cBhvr>
                                    </p:animEffect>
                                  </p:childTnLst>
                                </p:cTn>
                              </p:par>
                            </p:childTnLst>
                          </p:cTn>
                        </p:par>
                        <p:par>
                          <p:cTn id="44" fill="hold">
                            <p:stCondLst>
                              <p:cond delay="6500"/>
                            </p:stCondLst>
                            <p:childTnLst>
                              <p:par>
                                <p:cTn id="45" presetID="25" presetClass="entr" presetSubtype="0" fill="hold" grpId="0" nodeType="afterEffect">
                                  <p:stCondLst>
                                    <p:cond delay="0"/>
                                  </p:stCondLst>
                                  <p:iterate type="lt">
                                    <p:tmPct val="3000"/>
                                  </p:iterate>
                                  <p:childTnLst>
                                    <p:set>
                                      <p:cBhvr>
                                        <p:cTn id="46" dur="1" fill="hold">
                                          <p:stCondLst>
                                            <p:cond delay="0"/>
                                          </p:stCondLst>
                                        </p:cTn>
                                        <p:tgtEl>
                                          <p:spTgt spid="19"/>
                                        </p:tgtEl>
                                        <p:attrNameLst>
                                          <p:attrName>style.visibility</p:attrName>
                                        </p:attrNameLst>
                                      </p:cBhvr>
                                      <p:to>
                                        <p:strVal val="visible"/>
                                      </p:to>
                                    </p:set>
                                    <p:anim calcmode="lin" valueType="num">
                                      <p:cBhvr>
                                        <p:cTn id="47" dur="37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48" dur="37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49" dur="375" accel="50000" fill="hold">
                                          <p:stCondLst>
                                            <p:cond delay="375"/>
                                          </p:stCondLst>
                                        </p:cTn>
                                        <p:tgtEl>
                                          <p:spTgt spid="19"/>
                                        </p:tgtEl>
                                        <p:attrNameLst>
                                          <p:attrName>ppt_w</p:attrName>
                                        </p:attrNameLst>
                                      </p:cBhvr>
                                      <p:tavLst>
                                        <p:tav tm="0">
                                          <p:val>
                                            <p:strVal val="#ppt_w*.05"/>
                                          </p:val>
                                        </p:tav>
                                        <p:tav tm="100000">
                                          <p:val>
                                            <p:strVal val="#ppt_w"/>
                                          </p:val>
                                        </p:tav>
                                      </p:tavLst>
                                    </p:anim>
                                    <p:anim calcmode="lin" valueType="num">
                                      <p:cBhvr>
                                        <p:cTn id="50" dur="750" fill="hold"/>
                                        <p:tgtEl>
                                          <p:spTgt spid="19"/>
                                        </p:tgtEl>
                                        <p:attrNameLst>
                                          <p:attrName>ppt_h</p:attrName>
                                        </p:attrNameLst>
                                      </p:cBhvr>
                                      <p:tavLst>
                                        <p:tav tm="0">
                                          <p:val>
                                            <p:strVal val="#ppt_h"/>
                                          </p:val>
                                        </p:tav>
                                        <p:tav tm="100000">
                                          <p:val>
                                            <p:strVal val="#ppt_h"/>
                                          </p:val>
                                        </p:tav>
                                      </p:tavLst>
                                    </p:anim>
                                    <p:anim calcmode="lin" valueType="num">
                                      <p:cBhvr>
                                        <p:cTn id="51" dur="37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52" dur="37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53" dur="375" accel="50000" fill="hold">
                                          <p:stCondLst>
                                            <p:cond delay="375"/>
                                          </p:stCondLst>
                                        </p:cTn>
                                        <p:tgtEl>
                                          <p:spTgt spid="19"/>
                                        </p:tgtEl>
                                        <p:attrNameLst>
                                          <p:attrName>ppt_y</p:attrName>
                                        </p:attrNameLst>
                                      </p:cBhvr>
                                      <p:tavLst>
                                        <p:tav tm="0">
                                          <p:val>
                                            <p:strVal val="#ppt_y+.1"/>
                                          </p:val>
                                        </p:tav>
                                        <p:tav tm="100000">
                                          <p:val>
                                            <p:strVal val="#ppt_y"/>
                                          </p:val>
                                        </p:tav>
                                      </p:tavLst>
                                    </p:anim>
                                    <p:animEffect transition="in" filter="fade">
                                      <p:cBhvr>
                                        <p:cTn id="54" dur="750" decel="50000">
                                          <p:stCondLst>
                                            <p:cond delay="0"/>
                                          </p:stCondLst>
                                        </p:cTn>
                                        <p:tgtEl>
                                          <p:spTgt spid="19"/>
                                        </p:tgtEl>
                                      </p:cBhvr>
                                    </p:animEffect>
                                  </p:childTnLst>
                                </p:cTn>
                              </p:par>
                              <p:par>
                                <p:cTn id="55" presetID="37" presetClass="entr" presetSubtype="0" fill="hold" nodeType="withEffect">
                                  <p:stCondLst>
                                    <p:cond delay="175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750"/>
                                        <p:tgtEl>
                                          <p:spTgt spid="9"/>
                                        </p:tgtEl>
                                      </p:cBhvr>
                                    </p:animEffect>
                                    <p:anim calcmode="lin" valueType="num">
                                      <p:cBhvr>
                                        <p:cTn id="58" dur="750" fill="hold"/>
                                        <p:tgtEl>
                                          <p:spTgt spid="9"/>
                                        </p:tgtEl>
                                        <p:attrNameLst>
                                          <p:attrName>ppt_x</p:attrName>
                                        </p:attrNameLst>
                                      </p:cBhvr>
                                      <p:tavLst>
                                        <p:tav tm="0">
                                          <p:val>
                                            <p:strVal val="#ppt_x"/>
                                          </p:val>
                                        </p:tav>
                                        <p:tav tm="100000">
                                          <p:val>
                                            <p:strVal val="#ppt_x"/>
                                          </p:val>
                                        </p:tav>
                                      </p:tavLst>
                                    </p:anim>
                                    <p:anim calcmode="lin" valueType="num">
                                      <p:cBhvr>
                                        <p:cTn id="59" dur="675" decel="100000" fill="hold"/>
                                        <p:tgtEl>
                                          <p:spTgt spid="9"/>
                                        </p:tgtEl>
                                        <p:attrNameLst>
                                          <p:attrName>ppt_y</p:attrName>
                                        </p:attrNameLst>
                                      </p:cBhvr>
                                      <p:tavLst>
                                        <p:tav tm="0">
                                          <p:val>
                                            <p:strVal val="#ppt_y+1"/>
                                          </p:val>
                                        </p:tav>
                                        <p:tav tm="100000">
                                          <p:val>
                                            <p:strVal val="#ppt_y-.03"/>
                                          </p:val>
                                        </p:tav>
                                      </p:tavLst>
                                    </p:anim>
                                    <p:anim calcmode="lin" valueType="num">
                                      <p:cBhvr>
                                        <p:cTn id="60" dur="75" accel="100000" fill="hold">
                                          <p:stCondLst>
                                            <p:cond delay="675"/>
                                          </p:stCondLst>
                                        </p:cTn>
                                        <p:tgtEl>
                                          <p:spTgt spid="9"/>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175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750"/>
                                        <p:tgtEl>
                                          <p:spTgt spid="10"/>
                                        </p:tgtEl>
                                      </p:cBhvr>
                                    </p:animEffect>
                                    <p:anim calcmode="lin" valueType="num">
                                      <p:cBhvr>
                                        <p:cTn id="64" dur="750" fill="hold"/>
                                        <p:tgtEl>
                                          <p:spTgt spid="10"/>
                                        </p:tgtEl>
                                        <p:attrNameLst>
                                          <p:attrName>ppt_x</p:attrName>
                                        </p:attrNameLst>
                                      </p:cBhvr>
                                      <p:tavLst>
                                        <p:tav tm="0">
                                          <p:val>
                                            <p:strVal val="#ppt_x"/>
                                          </p:val>
                                        </p:tav>
                                        <p:tav tm="100000">
                                          <p:val>
                                            <p:strVal val="#ppt_x"/>
                                          </p:val>
                                        </p:tav>
                                      </p:tavLst>
                                    </p:anim>
                                    <p:anim calcmode="lin" valueType="num">
                                      <p:cBhvr>
                                        <p:cTn id="65" dur="675" decel="100000" fill="hold"/>
                                        <p:tgtEl>
                                          <p:spTgt spid="10"/>
                                        </p:tgtEl>
                                        <p:attrNameLst>
                                          <p:attrName>ppt_y</p:attrName>
                                        </p:attrNameLst>
                                      </p:cBhvr>
                                      <p:tavLst>
                                        <p:tav tm="0">
                                          <p:val>
                                            <p:strVal val="#ppt_y+1"/>
                                          </p:val>
                                        </p:tav>
                                        <p:tav tm="100000">
                                          <p:val>
                                            <p:strVal val="#ppt_y-.03"/>
                                          </p:val>
                                        </p:tav>
                                      </p:tavLst>
                                    </p:anim>
                                    <p:anim calcmode="lin" valueType="num">
                                      <p:cBhvr>
                                        <p:cTn id="66" dur="75" accel="100000" fill="hold">
                                          <p:stCondLst>
                                            <p:cond delay="675"/>
                                          </p:stCondLst>
                                        </p:cTn>
                                        <p:tgtEl>
                                          <p:spTgt spid="10"/>
                                        </p:tgtEl>
                                        <p:attrNameLst>
                                          <p:attrName>ppt_y</p:attrName>
                                        </p:attrNameLst>
                                      </p:cBhvr>
                                      <p:tavLst>
                                        <p:tav tm="0">
                                          <p:val>
                                            <p:strVal val="#ppt_y-.03"/>
                                          </p:val>
                                        </p:tav>
                                        <p:tav tm="100000">
                                          <p:val>
                                            <p:strVal val="#ppt_y"/>
                                          </p:val>
                                        </p:tav>
                                      </p:tavLst>
                                    </p:anim>
                                  </p:childTnLst>
                                </p:cTn>
                              </p:par>
                              <p:par>
                                <p:cTn id="67" presetID="12" presetClass="entr" presetSubtype="4" fill="hold" grpId="0" nodeType="withEffect">
                                  <p:stCondLst>
                                    <p:cond delay="2500"/>
                                  </p:stCondLst>
                                  <p:childTnLst>
                                    <p:set>
                                      <p:cBhvr>
                                        <p:cTn id="68" dur="1" fill="hold">
                                          <p:stCondLst>
                                            <p:cond delay="0"/>
                                          </p:stCondLst>
                                        </p:cTn>
                                        <p:tgtEl>
                                          <p:spTgt spid="17"/>
                                        </p:tgtEl>
                                        <p:attrNameLst>
                                          <p:attrName>style.visibility</p:attrName>
                                        </p:attrNameLst>
                                      </p:cBhvr>
                                      <p:to>
                                        <p:strVal val="visible"/>
                                      </p:to>
                                    </p:set>
                                    <p:anim calcmode="lin" valueType="num">
                                      <p:cBhvr additive="base">
                                        <p:cTn id="69" dur="750"/>
                                        <p:tgtEl>
                                          <p:spTgt spid="17"/>
                                        </p:tgtEl>
                                        <p:attrNameLst>
                                          <p:attrName>ppt_y</p:attrName>
                                        </p:attrNameLst>
                                      </p:cBhvr>
                                      <p:tavLst>
                                        <p:tav tm="0">
                                          <p:val>
                                            <p:strVal val="#ppt_y+#ppt_h*1.125000"/>
                                          </p:val>
                                        </p:tav>
                                        <p:tav tm="100000">
                                          <p:val>
                                            <p:strVal val="#ppt_y"/>
                                          </p:val>
                                        </p:tav>
                                      </p:tavLst>
                                    </p:anim>
                                    <p:animEffect transition="in" filter="wipe(up)">
                                      <p:cBhvr>
                                        <p:cTn id="70" dur="750"/>
                                        <p:tgtEl>
                                          <p:spTgt spid="17"/>
                                        </p:tgtEl>
                                      </p:cBhvr>
                                    </p:animEffect>
                                  </p:childTnLst>
                                </p:cTn>
                              </p:par>
                              <p:par>
                                <p:cTn id="71" presetID="12" presetClass="entr" presetSubtype="4" fill="hold" grpId="0" nodeType="withEffect">
                                  <p:stCondLst>
                                    <p:cond delay="250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750"/>
                                        <p:tgtEl>
                                          <p:spTgt spid="18"/>
                                        </p:tgtEl>
                                        <p:attrNameLst>
                                          <p:attrName>ppt_y</p:attrName>
                                        </p:attrNameLst>
                                      </p:cBhvr>
                                      <p:tavLst>
                                        <p:tav tm="0">
                                          <p:val>
                                            <p:strVal val="#ppt_y+#ppt_h*1.125000"/>
                                          </p:val>
                                        </p:tav>
                                        <p:tav tm="100000">
                                          <p:val>
                                            <p:strVal val="#ppt_y"/>
                                          </p:val>
                                        </p:tav>
                                      </p:tavLst>
                                    </p:anim>
                                    <p:animEffect transition="in" filter="wipe(up)">
                                      <p:cBhvr>
                                        <p:cTn id="74" dur="750"/>
                                        <p:tgtEl>
                                          <p:spTgt spid="18"/>
                                        </p:tgtEl>
                                      </p:cBhvr>
                                    </p:animEffect>
                                  </p:childTnLst>
                                </p:cTn>
                              </p:par>
                              <p:par>
                                <p:cTn id="75" presetID="49" presetClass="entr" presetSubtype="0" decel="100000" fill="hold" grpId="0" nodeType="withEffect">
                                  <p:stCondLst>
                                    <p:cond delay="3250"/>
                                  </p:stCondLst>
                                  <p:childTnLst>
                                    <p:set>
                                      <p:cBhvr>
                                        <p:cTn id="76" dur="1" fill="hold">
                                          <p:stCondLst>
                                            <p:cond delay="0"/>
                                          </p:stCondLst>
                                        </p:cTn>
                                        <p:tgtEl>
                                          <p:spTgt spid="21"/>
                                        </p:tgtEl>
                                        <p:attrNameLst>
                                          <p:attrName>style.visibility</p:attrName>
                                        </p:attrNameLst>
                                      </p:cBhvr>
                                      <p:to>
                                        <p:strVal val="visible"/>
                                      </p:to>
                                    </p:set>
                                    <p:anim calcmode="lin" valueType="num">
                                      <p:cBhvr>
                                        <p:cTn id="77" dur="750" fill="hold"/>
                                        <p:tgtEl>
                                          <p:spTgt spid="21"/>
                                        </p:tgtEl>
                                        <p:attrNameLst>
                                          <p:attrName>ppt_w</p:attrName>
                                        </p:attrNameLst>
                                      </p:cBhvr>
                                      <p:tavLst>
                                        <p:tav tm="0">
                                          <p:val>
                                            <p:fltVal val="0"/>
                                          </p:val>
                                        </p:tav>
                                        <p:tav tm="100000">
                                          <p:val>
                                            <p:strVal val="#ppt_w"/>
                                          </p:val>
                                        </p:tav>
                                      </p:tavLst>
                                    </p:anim>
                                    <p:anim calcmode="lin" valueType="num">
                                      <p:cBhvr>
                                        <p:cTn id="78" dur="750" fill="hold"/>
                                        <p:tgtEl>
                                          <p:spTgt spid="21"/>
                                        </p:tgtEl>
                                        <p:attrNameLst>
                                          <p:attrName>ppt_h</p:attrName>
                                        </p:attrNameLst>
                                      </p:cBhvr>
                                      <p:tavLst>
                                        <p:tav tm="0">
                                          <p:val>
                                            <p:fltVal val="0"/>
                                          </p:val>
                                        </p:tav>
                                        <p:tav tm="100000">
                                          <p:val>
                                            <p:strVal val="#ppt_h"/>
                                          </p:val>
                                        </p:tav>
                                      </p:tavLst>
                                    </p:anim>
                                    <p:anim calcmode="lin" valueType="num">
                                      <p:cBhvr>
                                        <p:cTn id="79" dur="750" fill="hold"/>
                                        <p:tgtEl>
                                          <p:spTgt spid="21"/>
                                        </p:tgtEl>
                                        <p:attrNameLst>
                                          <p:attrName>style.rotation</p:attrName>
                                        </p:attrNameLst>
                                      </p:cBhvr>
                                      <p:tavLst>
                                        <p:tav tm="0">
                                          <p:val>
                                            <p:fltVal val="360"/>
                                          </p:val>
                                        </p:tav>
                                        <p:tav tm="100000">
                                          <p:val>
                                            <p:fltVal val="0"/>
                                          </p:val>
                                        </p:tav>
                                      </p:tavLst>
                                    </p:anim>
                                    <p:animEffect transition="in" filter="fade">
                                      <p:cBhvr>
                                        <p:cTn id="80" dur="750"/>
                                        <p:tgtEl>
                                          <p:spTgt spid="21"/>
                                        </p:tgtEl>
                                      </p:cBhvr>
                                    </p:animEffect>
                                  </p:childTnLst>
                                </p:cTn>
                              </p:par>
                              <p:par>
                                <p:cTn id="81" presetID="49" presetClass="entr" presetSubtype="0" decel="100000" fill="hold" grpId="0" nodeType="withEffect">
                                  <p:stCondLst>
                                    <p:cond delay="3250"/>
                                  </p:stCondLst>
                                  <p:childTnLst>
                                    <p:set>
                                      <p:cBhvr>
                                        <p:cTn id="82" dur="1" fill="hold">
                                          <p:stCondLst>
                                            <p:cond delay="0"/>
                                          </p:stCondLst>
                                        </p:cTn>
                                        <p:tgtEl>
                                          <p:spTgt spid="43"/>
                                        </p:tgtEl>
                                        <p:attrNameLst>
                                          <p:attrName>style.visibility</p:attrName>
                                        </p:attrNameLst>
                                      </p:cBhvr>
                                      <p:to>
                                        <p:strVal val="visible"/>
                                      </p:to>
                                    </p:set>
                                    <p:anim calcmode="lin" valueType="num">
                                      <p:cBhvr>
                                        <p:cTn id="83" dur="750" fill="hold"/>
                                        <p:tgtEl>
                                          <p:spTgt spid="43"/>
                                        </p:tgtEl>
                                        <p:attrNameLst>
                                          <p:attrName>ppt_w</p:attrName>
                                        </p:attrNameLst>
                                      </p:cBhvr>
                                      <p:tavLst>
                                        <p:tav tm="0">
                                          <p:val>
                                            <p:fltVal val="0"/>
                                          </p:val>
                                        </p:tav>
                                        <p:tav tm="100000">
                                          <p:val>
                                            <p:strVal val="#ppt_w"/>
                                          </p:val>
                                        </p:tav>
                                      </p:tavLst>
                                    </p:anim>
                                    <p:anim calcmode="lin" valueType="num">
                                      <p:cBhvr>
                                        <p:cTn id="84" dur="750" fill="hold"/>
                                        <p:tgtEl>
                                          <p:spTgt spid="43"/>
                                        </p:tgtEl>
                                        <p:attrNameLst>
                                          <p:attrName>ppt_h</p:attrName>
                                        </p:attrNameLst>
                                      </p:cBhvr>
                                      <p:tavLst>
                                        <p:tav tm="0">
                                          <p:val>
                                            <p:fltVal val="0"/>
                                          </p:val>
                                        </p:tav>
                                        <p:tav tm="100000">
                                          <p:val>
                                            <p:strVal val="#ppt_h"/>
                                          </p:val>
                                        </p:tav>
                                      </p:tavLst>
                                    </p:anim>
                                    <p:anim calcmode="lin" valueType="num">
                                      <p:cBhvr>
                                        <p:cTn id="85" dur="750" fill="hold"/>
                                        <p:tgtEl>
                                          <p:spTgt spid="43"/>
                                        </p:tgtEl>
                                        <p:attrNameLst>
                                          <p:attrName>style.rotation</p:attrName>
                                        </p:attrNameLst>
                                      </p:cBhvr>
                                      <p:tavLst>
                                        <p:tav tm="0">
                                          <p:val>
                                            <p:fltVal val="360"/>
                                          </p:val>
                                        </p:tav>
                                        <p:tav tm="100000">
                                          <p:val>
                                            <p:fltVal val="0"/>
                                          </p:val>
                                        </p:tav>
                                      </p:tavLst>
                                    </p:anim>
                                    <p:animEffect transition="in" filter="fade">
                                      <p:cBhvr>
                                        <p:cTn id="86" dur="750"/>
                                        <p:tgtEl>
                                          <p:spTgt spid="43"/>
                                        </p:tgtEl>
                                      </p:cBhvr>
                                    </p:animEffect>
                                  </p:childTnLst>
                                </p:cTn>
                              </p:par>
                              <p:par>
                                <p:cTn id="87" presetID="49" presetClass="entr" presetSubtype="0" decel="100000" fill="hold" grpId="0" nodeType="withEffect">
                                  <p:stCondLst>
                                    <p:cond delay="3250"/>
                                  </p:stCondLst>
                                  <p:childTnLst>
                                    <p:set>
                                      <p:cBhvr>
                                        <p:cTn id="88" dur="1" fill="hold">
                                          <p:stCondLst>
                                            <p:cond delay="0"/>
                                          </p:stCondLst>
                                        </p:cTn>
                                        <p:tgtEl>
                                          <p:spTgt spid="42"/>
                                        </p:tgtEl>
                                        <p:attrNameLst>
                                          <p:attrName>style.visibility</p:attrName>
                                        </p:attrNameLst>
                                      </p:cBhvr>
                                      <p:to>
                                        <p:strVal val="visible"/>
                                      </p:to>
                                    </p:set>
                                    <p:anim calcmode="lin" valueType="num">
                                      <p:cBhvr>
                                        <p:cTn id="89" dur="750" fill="hold"/>
                                        <p:tgtEl>
                                          <p:spTgt spid="42"/>
                                        </p:tgtEl>
                                        <p:attrNameLst>
                                          <p:attrName>ppt_w</p:attrName>
                                        </p:attrNameLst>
                                      </p:cBhvr>
                                      <p:tavLst>
                                        <p:tav tm="0">
                                          <p:val>
                                            <p:fltVal val="0"/>
                                          </p:val>
                                        </p:tav>
                                        <p:tav tm="100000">
                                          <p:val>
                                            <p:strVal val="#ppt_w"/>
                                          </p:val>
                                        </p:tav>
                                      </p:tavLst>
                                    </p:anim>
                                    <p:anim calcmode="lin" valueType="num">
                                      <p:cBhvr>
                                        <p:cTn id="90" dur="750" fill="hold"/>
                                        <p:tgtEl>
                                          <p:spTgt spid="42"/>
                                        </p:tgtEl>
                                        <p:attrNameLst>
                                          <p:attrName>ppt_h</p:attrName>
                                        </p:attrNameLst>
                                      </p:cBhvr>
                                      <p:tavLst>
                                        <p:tav tm="0">
                                          <p:val>
                                            <p:fltVal val="0"/>
                                          </p:val>
                                        </p:tav>
                                        <p:tav tm="100000">
                                          <p:val>
                                            <p:strVal val="#ppt_h"/>
                                          </p:val>
                                        </p:tav>
                                      </p:tavLst>
                                    </p:anim>
                                    <p:anim calcmode="lin" valueType="num">
                                      <p:cBhvr>
                                        <p:cTn id="91" dur="750" fill="hold"/>
                                        <p:tgtEl>
                                          <p:spTgt spid="42"/>
                                        </p:tgtEl>
                                        <p:attrNameLst>
                                          <p:attrName>style.rotation</p:attrName>
                                        </p:attrNameLst>
                                      </p:cBhvr>
                                      <p:tavLst>
                                        <p:tav tm="0">
                                          <p:val>
                                            <p:fltVal val="360"/>
                                          </p:val>
                                        </p:tav>
                                        <p:tav tm="100000">
                                          <p:val>
                                            <p:fltVal val="0"/>
                                          </p:val>
                                        </p:tav>
                                      </p:tavLst>
                                    </p:anim>
                                    <p:animEffect transition="in" filter="fade">
                                      <p:cBhvr>
                                        <p:cTn id="92" dur="750"/>
                                        <p:tgtEl>
                                          <p:spTgt spid="42"/>
                                        </p:tgtEl>
                                      </p:cBhvr>
                                    </p:animEffect>
                                  </p:childTnLst>
                                </p:cTn>
                              </p:par>
                              <p:par>
                                <p:cTn id="93" presetID="10" presetClass="entr" presetSubtype="0" fill="hold" grpId="0" nodeType="withEffect">
                                  <p:stCondLst>
                                    <p:cond delay="325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3" grpId="0" animBg="1"/>
      <p:bldP spid="43" grpId="0"/>
      <p:bldP spid="17" grpId="0" animBg="1"/>
      <p:bldP spid="18" grpId="0" animBg="1"/>
      <p:bldP spid="19" grpId="0"/>
      <p:bldP spid="21" grpId="0"/>
      <p:bldP spid="4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42912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23"/>
          <p:cNvSpPr txBox="1"/>
          <p:nvPr/>
        </p:nvSpPr>
        <p:spPr>
          <a:xfrm>
            <a:off x="2262664" y="2119321"/>
            <a:ext cx="2160248" cy="584775"/>
          </a:xfrm>
          <a:prstGeom prst="rect">
            <a:avLst/>
          </a:prstGeom>
          <a:noFill/>
        </p:spPr>
        <p:txBody>
          <a:bodyPr wrap="square" rtlCol="0">
            <a:spAutoFit/>
          </a:bodyPr>
          <a:lstStyle/>
          <a:p>
            <a:pPr algn="dist"/>
            <a:r>
              <a:rPr lang="zh-CN" altLang="en-US" sz="3200"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猜猜看？</a:t>
            </a:r>
          </a:p>
        </p:txBody>
      </p:sp>
      <p:sp>
        <p:nvSpPr>
          <p:cNvPr id="13" name="文本框 12"/>
          <p:cNvSpPr txBox="1"/>
          <p:nvPr/>
        </p:nvSpPr>
        <p:spPr>
          <a:xfrm>
            <a:off x="6775030" y="1484784"/>
            <a:ext cx="3011636" cy="651653"/>
          </a:xfrm>
          <a:prstGeom prst="rect">
            <a:avLst/>
          </a:prstGeom>
          <a:noFill/>
        </p:spPr>
        <p:txBody>
          <a:bodyPr wrap="square" rtlCol="0">
            <a:spAutoFit/>
          </a:bodyPr>
          <a:lstStyle/>
          <a:p>
            <a:pPr algn="dist">
              <a:lnSpc>
                <a:spcPct val="125000"/>
              </a:lnSpc>
            </a:pPr>
            <a:r>
              <a:rPr lang="zh-CN" altLang="en-US" sz="3200"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答案：眼睛</a:t>
            </a:r>
          </a:p>
        </p:txBody>
      </p:sp>
      <p:sp>
        <p:nvSpPr>
          <p:cNvPr id="8" name="文本框 7"/>
          <p:cNvSpPr txBox="1"/>
          <p:nvPr/>
        </p:nvSpPr>
        <p:spPr>
          <a:xfrm>
            <a:off x="1703512" y="3068960"/>
            <a:ext cx="3278553" cy="2063835"/>
          </a:xfrm>
          <a:prstGeom prst="rect">
            <a:avLst/>
          </a:prstGeom>
          <a:noFill/>
        </p:spPr>
        <p:txBody>
          <a:bodyPr wrap="square" rtlCol="0">
            <a:spAutoFit/>
          </a:bodyPr>
          <a:lstStyle/>
          <a:p>
            <a:pPr algn="dist">
              <a:lnSpc>
                <a:spcPct val="150000"/>
              </a:lnSpc>
            </a:pPr>
            <a:r>
              <a:rPr lang="zh-CN" altLang="en-US" sz="2200" dirty="0">
                <a:latin typeface="微软雅黑" panose="020B0503020204020204" pitchFamily="34" charset="-122"/>
                <a:ea typeface="微软雅黑" panose="020B0503020204020204" pitchFamily="34" charset="-122"/>
                <a:cs typeface="+mn-ea"/>
                <a:sym typeface="微软雅黑" panose="020B0503020204020204" pitchFamily="34" charset="-122"/>
              </a:rPr>
              <a:t>两只葡萄黑又亮，</a:t>
            </a:r>
            <a:endParaRPr lang="en-US" altLang="zh-CN" sz="22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dist">
              <a:lnSpc>
                <a:spcPct val="150000"/>
              </a:lnSpc>
            </a:pPr>
            <a:r>
              <a:rPr lang="zh-CN" altLang="en-US" sz="2200" dirty="0">
                <a:latin typeface="微软雅黑" panose="020B0503020204020204" pitchFamily="34" charset="-122"/>
                <a:ea typeface="微软雅黑" panose="020B0503020204020204" pitchFamily="34" charset="-122"/>
                <a:cs typeface="+mn-ea"/>
                <a:sym typeface="微软雅黑" panose="020B0503020204020204" pitchFamily="34" charset="-122"/>
              </a:rPr>
              <a:t>只能欣赏不能吃，</a:t>
            </a:r>
            <a:endParaRPr lang="en-US" altLang="zh-CN" sz="22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dist">
              <a:lnSpc>
                <a:spcPct val="150000"/>
              </a:lnSpc>
            </a:pPr>
            <a:r>
              <a:rPr lang="zh-CN" altLang="en-US" sz="2200" dirty="0">
                <a:latin typeface="微软雅黑" panose="020B0503020204020204" pitchFamily="34" charset="-122"/>
                <a:ea typeface="微软雅黑" panose="020B0503020204020204" pitchFamily="34" charset="-122"/>
                <a:cs typeface="+mn-ea"/>
                <a:sym typeface="微软雅黑" panose="020B0503020204020204" pitchFamily="34" charset="-122"/>
              </a:rPr>
              <a:t>白天陪我看世界，</a:t>
            </a:r>
            <a:endParaRPr lang="en-US" altLang="zh-CN" sz="22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dist">
              <a:lnSpc>
                <a:spcPct val="150000"/>
              </a:lnSpc>
            </a:pPr>
            <a:r>
              <a:rPr lang="zh-CN" altLang="en-US" sz="2200" dirty="0">
                <a:latin typeface="微软雅黑" panose="020B0503020204020204" pitchFamily="34" charset="-122"/>
                <a:ea typeface="微软雅黑" panose="020B0503020204020204" pitchFamily="34" charset="-122"/>
                <a:cs typeface="+mn-ea"/>
                <a:sym typeface="微软雅黑" panose="020B0503020204020204" pitchFamily="34" charset="-122"/>
              </a:rPr>
              <a:t>晚上伴我入梦乡。</a:t>
            </a:r>
          </a:p>
        </p:txBody>
      </p:sp>
      <p:grpSp>
        <p:nvGrpSpPr>
          <p:cNvPr id="2" name="组合 1">
            <a:extLst>
              <a:ext uri="{FF2B5EF4-FFF2-40B4-BE49-F238E27FC236}">
                <a16:creationId xmlns:a16="http://schemas.microsoft.com/office/drawing/2014/main" xmlns="" id="{1D8031BB-20C5-464B-9394-6F2301C18C8F}"/>
              </a:ext>
            </a:extLst>
          </p:cNvPr>
          <p:cNvGrpSpPr/>
          <p:nvPr/>
        </p:nvGrpSpPr>
        <p:grpSpPr>
          <a:xfrm>
            <a:off x="767408" y="620688"/>
            <a:ext cx="3107353" cy="502766"/>
            <a:chOff x="769807" y="746076"/>
            <a:chExt cx="3107353" cy="502766"/>
          </a:xfrm>
        </p:grpSpPr>
        <p:sp>
          <p:nvSpPr>
            <p:cNvPr id="11" name="文本框 23"/>
            <p:cNvSpPr txBox="1"/>
            <p:nvPr/>
          </p:nvSpPr>
          <p:spPr>
            <a:xfrm>
              <a:off x="1391074" y="766626"/>
              <a:ext cx="2486086"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认识我们的眼睛</a:t>
              </a:r>
            </a:p>
          </p:txBody>
        </p:sp>
        <p:sp>
          <p:nvSpPr>
            <p:cNvPr id="6" name="文本框 23">
              <a:extLst>
                <a:ext uri="{FF2B5EF4-FFF2-40B4-BE49-F238E27FC236}">
                  <a16:creationId xmlns:a16="http://schemas.microsoft.com/office/drawing/2014/main" xmlns="" id="{B578498F-BBA0-404E-972C-9CB57F13E5A6}"/>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01</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4" name="组合 3">
            <a:extLst>
              <a:ext uri="{FF2B5EF4-FFF2-40B4-BE49-F238E27FC236}">
                <a16:creationId xmlns:a16="http://schemas.microsoft.com/office/drawing/2014/main" xmlns="" id="{9A31A257-8626-4047-8CC1-147B1F4FA342}"/>
              </a:ext>
            </a:extLst>
          </p:cNvPr>
          <p:cNvGrpSpPr/>
          <p:nvPr/>
        </p:nvGrpSpPr>
        <p:grpSpPr>
          <a:xfrm>
            <a:off x="6295217" y="2282427"/>
            <a:ext cx="4004876" cy="3985141"/>
            <a:chOff x="6312024" y="2068685"/>
            <a:chExt cx="4004876" cy="3985141"/>
          </a:xfrm>
        </p:grpSpPr>
        <p:sp>
          <p:nvSpPr>
            <p:cNvPr id="3" name="矩形: 圆角 2">
              <a:extLst>
                <a:ext uri="{FF2B5EF4-FFF2-40B4-BE49-F238E27FC236}">
                  <a16:creationId xmlns:a16="http://schemas.microsoft.com/office/drawing/2014/main" xmlns="" id="{CA884087-25AB-45D8-99EC-E2016F3125CA}"/>
                </a:ext>
              </a:extLst>
            </p:cNvPr>
            <p:cNvSpPr/>
            <p:nvPr/>
          </p:nvSpPr>
          <p:spPr>
            <a:xfrm>
              <a:off x="6384032" y="2068685"/>
              <a:ext cx="3932868" cy="3932868"/>
            </a:xfrm>
            <a:prstGeom prst="roundRect">
              <a:avLst>
                <a:gd name="adj" fmla="val 10657"/>
              </a:avLst>
            </a:prstGeom>
            <a:solidFill>
              <a:srgbClr val="89BC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5B35BC7E-687F-4572-AFE9-003DBC3260E9}"/>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312024" y="2197967"/>
              <a:ext cx="3971262" cy="3855859"/>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p:tgtEl>
                                          <p:spTgt spid="13"/>
                                        </p:tgtEl>
                                        <p:attrNameLst>
                                          <p:attrName>ppt_y</p:attrName>
                                        </p:attrNameLst>
                                      </p:cBhvr>
                                      <p:tavLst>
                                        <p:tav tm="0">
                                          <p:val>
                                            <p:strVal val="#ppt_y+#ppt_h*1.125000"/>
                                          </p:val>
                                        </p:tav>
                                        <p:tav tm="100000">
                                          <p:val>
                                            <p:strVal val="#ppt_y"/>
                                          </p:val>
                                        </p:tav>
                                      </p:tavLst>
                                    </p:anim>
                                    <p:animEffect transition="in" filter="wipe(up)">
                                      <p:cBhvr>
                                        <p:cTn id="17" dur="500"/>
                                        <p:tgtEl>
                                          <p:spTgt spid="13"/>
                                        </p:tgtEl>
                                      </p:cBhvr>
                                    </p:animEffect>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inVertical)">
                                      <p:cBhvr>
                                        <p:cTn id="21"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5469759" y="2708920"/>
            <a:ext cx="5034711" cy="2795765"/>
          </a:xfrm>
          <a:prstGeom prst="rect">
            <a:avLst/>
          </a:prstGeom>
        </p:spPr>
        <p:txBody>
          <a:bodyPr wrap="square" lIns="91440" tIns="45720" rIns="91440" bIns="45720">
            <a:spAutoFit/>
          </a:bodyPr>
          <a:lstStyle/>
          <a:p>
            <a:pPr algn="just">
              <a:lnSpc>
                <a:spcPts val="3600"/>
              </a:lnSpc>
            </a:pPr>
            <a:r>
              <a:rPr lang="zh-CN" altLang="en-US" dirty="0">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蓝蓝的天空、白白的云朵、绿绿的草地，这些美丽的风景都需要我们用眼睛才可以看到。</a:t>
            </a:r>
          </a:p>
          <a:p>
            <a:pPr algn="just">
              <a:lnSpc>
                <a:spcPts val="3600"/>
              </a:lnSpc>
            </a:pP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      我们都知道一句名言“眼睛是心灵的窗户”，眼睛还是人体中最重要的器官之一，我们所接受的外界信息中有</a:t>
            </a:r>
            <a:r>
              <a:rPr lang="en-US" altLang="zh-CN"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80%</a:t>
            </a: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是靠它来完成的。所以眼睛的作用可大了，一定要注意保护自己的眼睛。</a:t>
            </a:r>
          </a:p>
        </p:txBody>
      </p:sp>
      <p:grpSp>
        <p:nvGrpSpPr>
          <p:cNvPr id="7" name="组合 6">
            <a:extLst>
              <a:ext uri="{FF2B5EF4-FFF2-40B4-BE49-F238E27FC236}">
                <a16:creationId xmlns:a16="http://schemas.microsoft.com/office/drawing/2014/main" xmlns="" id="{8D511F37-EED8-41BC-9A98-F8DB11A1E695}"/>
              </a:ext>
            </a:extLst>
          </p:cNvPr>
          <p:cNvGrpSpPr/>
          <p:nvPr/>
        </p:nvGrpSpPr>
        <p:grpSpPr>
          <a:xfrm>
            <a:off x="767408" y="620688"/>
            <a:ext cx="3107353" cy="502766"/>
            <a:chOff x="769807" y="746076"/>
            <a:chExt cx="3107353" cy="502766"/>
          </a:xfrm>
        </p:grpSpPr>
        <p:sp>
          <p:nvSpPr>
            <p:cNvPr id="8" name="文本框 23">
              <a:extLst>
                <a:ext uri="{FF2B5EF4-FFF2-40B4-BE49-F238E27FC236}">
                  <a16:creationId xmlns:a16="http://schemas.microsoft.com/office/drawing/2014/main" xmlns="" id="{1E633936-AF2C-4101-AE32-1A273142EFE8}"/>
                </a:ext>
              </a:extLst>
            </p:cNvPr>
            <p:cNvSpPr txBox="1"/>
            <p:nvPr/>
          </p:nvSpPr>
          <p:spPr>
            <a:xfrm>
              <a:off x="1391074" y="766626"/>
              <a:ext cx="2486086"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认识我们的眼睛</a:t>
              </a:r>
            </a:p>
          </p:txBody>
        </p:sp>
        <p:sp>
          <p:nvSpPr>
            <p:cNvPr id="10" name="文本框 23">
              <a:extLst>
                <a:ext uri="{FF2B5EF4-FFF2-40B4-BE49-F238E27FC236}">
                  <a16:creationId xmlns:a16="http://schemas.microsoft.com/office/drawing/2014/main" xmlns="" id="{6980B403-F139-4A6C-976A-9CF131B7D62C}"/>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01</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14" name="图片 13">
            <a:extLst>
              <a:ext uri="{FF2B5EF4-FFF2-40B4-BE49-F238E27FC236}">
                <a16:creationId xmlns:a16="http://schemas.microsoft.com/office/drawing/2014/main" xmlns="" id="{CB0C7605-5339-4A10-9ABD-063D8C5C2D3F}"/>
              </a:ext>
            </a:extLst>
          </p:cNvPr>
          <p:cNvPicPr>
            <a:picLocks noChangeAspect="1"/>
          </p:cNvPicPr>
          <p:nvPr/>
        </p:nvPicPr>
        <p:blipFill>
          <a:blip r:embed="rId3"/>
          <a:stretch>
            <a:fillRect/>
          </a:stretch>
        </p:blipFill>
        <p:spPr>
          <a:xfrm>
            <a:off x="1919536" y="1700808"/>
            <a:ext cx="3276600" cy="4372586"/>
          </a:xfrm>
          <a:prstGeom prst="rect">
            <a:avLst/>
          </a:prstGeom>
        </p:spPr>
      </p:pic>
      <p:grpSp>
        <p:nvGrpSpPr>
          <p:cNvPr id="5" name="组合 4">
            <a:extLst>
              <a:ext uri="{FF2B5EF4-FFF2-40B4-BE49-F238E27FC236}">
                <a16:creationId xmlns:a16="http://schemas.microsoft.com/office/drawing/2014/main" xmlns="" id="{6F5C0DFC-96D4-4015-87E6-28E8C5DB99CC}"/>
              </a:ext>
            </a:extLst>
          </p:cNvPr>
          <p:cNvGrpSpPr/>
          <p:nvPr/>
        </p:nvGrpSpPr>
        <p:grpSpPr>
          <a:xfrm>
            <a:off x="6610908" y="1988840"/>
            <a:ext cx="2619249" cy="648072"/>
            <a:chOff x="6610908" y="1988840"/>
            <a:chExt cx="2619249" cy="648072"/>
          </a:xfrm>
        </p:grpSpPr>
        <p:sp>
          <p:nvSpPr>
            <p:cNvPr id="13" name="文本框 23">
              <a:extLst>
                <a:ext uri="{FF2B5EF4-FFF2-40B4-BE49-F238E27FC236}">
                  <a16:creationId xmlns:a16="http://schemas.microsoft.com/office/drawing/2014/main" xmlns="" id="{8B9A98E0-7A2E-4713-B357-EAE80A2D6C12}"/>
                </a:ext>
              </a:extLst>
            </p:cNvPr>
            <p:cNvSpPr txBox="1"/>
            <p:nvPr/>
          </p:nvSpPr>
          <p:spPr>
            <a:xfrm>
              <a:off x="6744071" y="1988840"/>
              <a:ext cx="2486086" cy="492443"/>
            </a:xfrm>
            <a:prstGeom prst="rect">
              <a:avLst/>
            </a:prstGeom>
            <a:noFill/>
          </p:spPr>
          <p:txBody>
            <a:bodyPr wrap="square" rtlCol="0">
              <a:spAutoFit/>
            </a:bodyPr>
            <a:lstStyle/>
            <a:p>
              <a:pPr algn="dist"/>
              <a:r>
                <a:rPr lang="zh-CN" altLang="en-US" sz="260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眼睛的用处大</a:t>
              </a:r>
            </a:p>
          </p:txBody>
        </p:sp>
        <p:grpSp>
          <p:nvGrpSpPr>
            <p:cNvPr id="4" name="组合 3">
              <a:extLst>
                <a:ext uri="{FF2B5EF4-FFF2-40B4-BE49-F238E27FC236}">
                  <a16:creationId xmlns:a16="http://schemas.microsoft.com/office/drawing/2014/main" xmlns="" id="{CB1A8160-7BC8-4032-9D94-6537F8F434B6}"/>
                </a:ext>
              </a:extLst>
            </p:cNvPr>
            <p:cNvGrpSpPr/>
            <p:nvPr/>
          </p:nvGrpSpPr>
          <p:grpSpPr>
            <a:xfrm>
              <a:off x="6610908" y="2456912"/>
              <a:ext cx="2619249" cy="180000"/>
              <a:chOff x="6610908" y="2456912"/>
              <a:chExt cx="2619249" cy="180000"/>
            </a:xfrm>
          </p:grpSpPr>
          <p:sp>
            <p:nvSpPr>
              <p:cNvPr id="2" name="矩形 1">
                <a:extLst>
                  <a:ext uri="{FF2B5EF4-FFF2-40B4-BE49-F238E27FC236}">
                    <a16:creationId xmlns:a16="http://schemas.microsoft.com/office/drawing/2014/main" xmlns="" id="{D3209E59-4EC4-4747-85D7-7E11A60F234F}"/>
                  </a:ext>
                </a:extLst>
              </p:cNvPr>
              <p:cNvSpPr/>
              <p:nvPr/>
            </p:nvSpPr>
            <p:spPr>
              <a:xfrm>
                <a:off x="6744071" y="2528912"/>
                <a:ext cx="2486086" cy="36000"/>
              </a:xfrm>
              <a:prstGeom prst="rect">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E9183B8B-DEF7-4EB6-8B89-896A9134BA68}"/>
                  </a:ext>
                </a:extLst>
              </p:cNvPr>
              <p:cNvSpPr/>
              <p:nvPr/>
            </p:nvSpPr>
            <p:spPr>
              <a:xfrm>
                <a:off x="6610908" y="2456912"/>
                <a:ext cx="180000" cy="180000"/>
              </a:xfrm>
              <a:prstGeom prst="ellipse">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iterate type="lt">
                                    <p:tmPct val="3000"/>
                                  </p:iterate>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C34CD210-F7E6-4803-A04B-172B98767672}"/>
              </a:ext>
            </a:extLst>
          </p:cNvPr>
          <p:cNvGrpSpPr/>
          <p:nvPr/>
        </p:nvGrpSpPr>
        <p:grpSpPr>
          <a:xfrm>
            <a:off x="1962023" y="3152883"/>
            <a:ext cx="2270752" cy="2284263"/>
            <a:chOff x="1705306" y="3429000"/>
            <a:chExt cx="2270752" cy="2284263"/>
          </a:xfrm>
        </p:grpSpPr>
        <p:grpSp>
          <p:nvGrpSpPr>
            <p:cNvPr id="3" name="组合 2">
              <a:extLst>
                <a:ext uri="{FF2B5EF4-FFF2-40B4-BE49-F238E27FC236}">
                  <a16:creationId xmlns:a16="http://schemas.microsoft.com/office/drawing/2014/main" xmlns="" id="{6557F238-7DD6-4301-895D-9CF8A50D102E}"/>
                </a:ext>
              </a:extLst>
            </p:cNvPr>
            <p:cNvGrpSpPr/>
            <p:nvPr/>
          </p:nvGrpSpPr>
          <p:grpSpPr>
            <a:xfrm>
              <a:off x="1705306" y="3429000"/>
              <a:ext cx="2270752" cy="2284263"/>
              <a:chOff x="1705306" y="3429000"/>
              <a:chExt cx="2270752" cy="2284263"/>
            </a:xfrm>
          </p:grpSpPr>
          <p:sp>
            <p:nvSpPr>
              <p:cNvPr id="14" name="矩形: 圆角 13">
                <a:extLst>
                  <a:ext uri="{FF2B5EF4-FFF2-40B4-BE49-F238E27FC236}">
                    <a16:creationId xmlns:a16="http://schemas.microsoft.com/office/drawing/2014/main" xmlns="" id="{A44F3BB6-FBC2-4734-812D-B190DDF62951}"/>
                  </a:ext>
                </a:extLst>
              </p:cNvPr>
              <p:cNvSpPr/>
              <p:nvPr/>
            </p:nvSpPr>
            <p:spPr>
              <a:xfrm>
                <a:off x="1806603" y="3553023"/>
                <a:ext cx="2169455" cy="2160240"/>
              </a:xfrm>
              <a:prstGeom prst="roundRect">
                <a:avLst>
                  <a:gd name="adj" fmla="val 7340"/>
                </a:avLst>
              </a:prstGeom>
              <a:noFill/>
              <a:ln>
                <a:solidFill>
                  <a:srgbClr val="0065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圆角 1">
                <a:extLst>
                  <a:ext uri="{FF2B5EF4-FFF2-40B4-BE49-F238E27FC236}">
                    <a16:creationId xmlns:a16="http://schemas.microsoft.com/office/drawing/2014/main" xmlns="" id="{AB74991D-0EDA-4B92-94E1-97A780675D1B}"/>
                  </a:ext>
                </a:extLst>
              </p:cNvPr>
              <p:cNvSpPr/>
              <p:nvPr/>
            </p:nvSpPr>
            <p:spPr>
              <a:xfrm>
                <a:off x="1705306" y="3429000"/>
                <a:ext cx="2169455" cy="2160240"/>
              </a:xfrm>
              <a:prstGeom prst="roundRect">
                <a:avLst>
                  <a:gd name="adj" fmla="val 7340"/>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1766351" y="3881243"/>
              <a:ext cx="1905815" cy="1007840"/>
            </a:xfrm>
            <a:prstGeom prst="rect">
              <a:avLst/>
            </a:prstGeom>
          </p:spPr>
          <p:txBody>
            <a:bodyPr wrap="square" lIns="91440" tIns="45720" rIns="91440" bIns="45720">
              <a:spAutoFit/>
            </a:bodyPr>
            <a:lstStyle/>
            <a:p>
              <a:pPr algn="ctr">
                <a:lnSpc>
                  <a:spcPct val="130000"/>
                </a:lnSpc>
              </a:pPr>
              <a:r>
                <a:rPr lang="zh-CN" alt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防止眼睛受到意外伤害</a:t>
              </a:r>
            </a:p>
          </p:txBody>
        </p:sp>
      </p:grpSp>
      <p:sp>
        <p:nvSpPr>
          <p:cNvPr id="16" name="文本框 23"/>
          <p:cNvSpPr txBox="1"/>
          <p:nvPr/>
        </p:nvSpPr>
        <p:spPr>
          <a:xfrm>
            <a:off x="3079789" y="2036210"/>
            <a:ext cx="6032421" cy="461665"/>
          </a:xfrm>
          <a:prstGeom prst="rect">
            <a:avLst/>
          </a:prstGeom>
          <a:noFill/>
        </p:spPr>
        <p:txBody>
          <a:bodyPr wrap="none" rtlCol="0">
            <a:spAutoFit/>
          </a:bodyPr>
          <a:lstStyle/>
          <a:p>
            <a:pPr algn="dist"/>
            <a:r>
              <a:rPr lang="zh-CN" altLang="en-US" sz="240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眼睛是如此重要我们应该如何爱护眼睛呢？</a:t>
            </a:r>
          </a:p>
        </p:txBody>
      </p:sp>
      <p:grpSp>
        <p:nvGrpSpPr>
          <p:cNvPr id="5" name="组合 4">
            <a:extLst>
              <a:ext uri="{FF2B5EF4-FFF2-40B4-BE49-F238E27FC236}">
                <a16:creationId xmlns:a16="http://schemas.microsoft.com/office/drawing/2014/main" xmlns="" id="{6D245F3E-317F-4BBC-9E76-1E8AB55FC7AB}"/>
              </a:ext>
            </a:extLst>
          </p:cNvPr>
          <p:cNvGrpSpPr/>
          <p:nvPr/>
        </p:nvGrpSpPr>
        <p:grpSpPr>
          <a:xfrm>
            <a:off x="4969428" y="3152883"/>
            <a:ext cx="2270752" cy="2284263"/>
            <a:chOff x="4763360" y="3448373"/>
            <a:chExt cx="2270752" cy="2284263"/>
          </a:xfrm>
        </p:grpSpPr>
        <p:grpSp>
          <p:nvGrpSpPr>
            <p:cNvPr id="15" name="组合 14">
              <a:extLst>
                <a:ext uri="{FF2B5EF4-FFF2-40B4-BE49-F238E27FC236}">
                  <a16:creationId xmlns:a16="http://schemas.microsoft.com/office/drawing/2014/main" xmlns="" id="{1964E59A-7C94-4DFD-8FF2-4AD481D498F7}"/>
                </a:ext>
              </a:extLst>
            </p:cNvPr>
            <p:cNvGrpSpPr/>
            <p:nvPr/>
          </p:nvGrpSpPr>
          <p:grpSpPr>
            <a:xfrm>
              <a:off x="4763360" y="3448373"/>
              <a:ext cx="2270752" cy="2284263"/>
              <a:chOff x="1705306" y="3429000"/>
              <a:chExt cx="2270752" cy="2284263"/>
            </a:xfrm>
          </p:grpSpPr>
          <p:sp>
            <p:nvSpPr>
              <p:cNvPr id="17" name="矩形: 圆角 16">
                <a:extLst>
                  <a:ext uri="{FF2B5EF4-FFF2-40B4-BE49-F238E27FC236}">
                    <a16:creationId xmlns:a16="http://schemas.microsoft.com/office/drawing/2014/main" xmlns="" id="{96FB3F12-89CE-4FB4-96E5-1BDA599D844C}"/>
                  </a:ext>
                </a:extLst>
              </p:cNvPr>
              <p:cNvSpPr/>
              <p:nvPr/>
            </p:nvSpPr>
            <p:spPr>
              <a:xfrm>
                <a:off x="1806603" y="3553023"/>
                <a:ext cx="2169455" cy="2160240"/>
              </a:xfrm>
              <a:prstGeom prst="roundRect">
                <a:avLst>
                  <a:gd name="adj" fmla="val 7340"/>
                </a:avLst>
              </a:prstGeom>
              <a:noFill/>
              <a:ln>
                <a:solidFill>
                  <a:srgbClr val="0065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圆角 17">
                <a:extLst>
                  <a:ext uri="{FF2B5EF4-FFF2-40B4-BE49-F238E27FC236}">
                    <a16:creationId xmlns:a16="http://schemas.microsoft.com/office/drawing/2014/main" xmlns="" id="{E10FA6DD-19C3-4E31-9DF9-37ACE8685416}"/>
                  </a:ext>
                </a:extLst>
              </p:cNvPr>
              <p:cNvSpPr/>
              <p:nvPr/>
            </p:nvSpPr>
            <p:spPr>
              <a:xfrm>
                <a:off x="1705306" y="3429000"/>
                <a:ext cx="2169455" cy="2160240"/>
              </a:xfrm>
              <a:prstGeom prst="roundRect">
                <a:avLst>
                  <a:gd name="adj" fmla="val 7340"/>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4997979" y="3881243"/>
              <a:ext cx="1700215" cy="1007840"/>
            </a:xfrm>
            <a:prstGeom prst="rect">
              <a:avLst/>
            </a:prstGeom>
          </p:spPr>
          <p:txBody>
            <a:bodyPr wrap="square" lIns="91440" tIns="45720" rIns="91440" bIns="45720">
              <a:spAutoFit/>
            </a:bodyPr>
            <a:lstStyle/>
            <a:p>
              <a:pPr algn="ctr">
                <a:lnSpc>
                  <a:spcPct val="130000"/>
                </a:lnSpc>
              </a:pPr>
              <a:r>
                <a:rPr lang="zh-CN" alt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注意眼部清洁卫生</a:t>
              </a:r>
            </a:p>
          </p:txBody>
        </p:sp>
      </p:grpSp>
      <p:grpSp>
        <p:nvGrpSpPr>
          <p:cNvPr id="4" name="组合 3">
            <a:extLst>
              <a:ext uri="{FF2B5EF4-FFF2-40B4-BE49-F238E27FC236}">
                <a16:creationId xmlns:a16="http://schemas.microsoft.com/office/drawing/2014/main" xmlns="" id="{285B8F9D-70BB-4F7B-85C1-AF6500A0147A}"/>
              </a:ext>
            </a:extLst>
          </p:cNvPr>
          <p:cNvGrpSpPr/>
          <p:nvPr/>
        </p:nvGrpSpPr>
        <p:grpSpPr>
          <a:xfrm>
            <a:off x="7976834" y="3152883"/>
            <a:ext cx="2270752" cy="2284263"/>
            <a:chOff x="7720117" y="3479369"/>
            <a:chExt cx="2270752" cy="2284263"/>
          </a:xfrm>
        </p:grpSpPr>
        <p:grpSp>
          <p:nvGrpSpPr>
            <p:cNvPr id="19" name="组合 18">
              <a:extLst>
                <a:ext uri="{FF2B5EF4-FFF2-40B4-BE49-F238E27FC236}">
                  <a16:creationId xmlns:a16="http://schemas.microsoft.com/office/drawing/2014/main" xmlns="" id="{E5E168EC-230D-4141-B35B-53D8CD71A0A3}"/>
                </a:ext>
              </a:extLst>
            </p:cNvPr>
            <p:cNvGrpSpPr/>
            <p:nvPr/>
          </p:nvGrpSpPr>
          <p:grpSpPr>
            <a:xfrm>
              <a:off x="7720117" y="3479369"/>
              <a:ext cx="2270752" cy="2284263"/>
              <a:chOff x="1705306" y="3429000"/>
              <a:chExt cx="2270752" cy="2284263"/>
            </a:xfrm>
          </p:grpSpPr>
          <p:sp>
            <p:nvSpPr>
              <p:cNvPr id="20" name="矩形: 圆角 19">
                <a:extLst>
                  <a:ext uri="{FF2B5EF4-FFF2-40B4-BE49-F238E27FC236}">
                    <a16:creationId xmlns:a16="http://schemas.microsoft.com/office/drawing/2014/main" xmlns="" id="{52307310-4187-413F-A60C-D0E16E281814}"/>
                  </a:ext>
                </a:extLst>
              </p:cNvPr>
              <p:cNvSpPr/>
              <p:nvPr/>
            </p:nvSpPr>
            <p:spPr>
              <a:xfrm>
                <a:off x="1806603" y="3553023"/>
                <a:ext cx="2169455" cy="2160240"/>
              </a:xfrm>
              <a:prstGeom prst="roundRect">
                <a:avLst>
                  <a:gd name="adj" fmla="val 7340"/>
                </a:avLst>
              </a:prstGeom>
              <a:noFill/>
              <a:ln>
                <a:solidFill>
                  <a:srgbClr val="0065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a:extLst>
                  <a:ext uri="{FF2B5EF4-FFF2-40B4-BE49-F238E27FC236}">
                    <a16:creationId xmlns:a16="http://schemas.microsoft.com/office/drawing/2014/main" xmlns="" id="{5E638C8B-5CBF-4F44-969C-8A32EDEDCBDE}"/>
                  </a:ext>
                </a:extLst>
              </p:cNvPr>
              <p:cNvSpPr/>
              <p:nvPr/>
            </p:nvSpPr>
            <p:spPr>
              <a:xfrm>
                <a:off x="1705306" y="3429000"/>
                <a:ext cx="2169455" cy="2160240"/>
              </a:xfrm>
              <a:prstGeom prst="roundRect">
                <a:avLst>
                  <a:gd name="adj" fmla="val 7340"/>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7747479" y="4096437"/>
              <a:ext cx="2040617" cy="527709"/>
            </a:xfrm>
            <a:prstGeom prst="rect">
              <a:avLst/>
            </a:prstGeom>
          </p:spPr>
          <p:txBody>
            <a:bodyPr wrap="square" lIns="91440" tIns="45720" rIns="91440" bIns="45720">
              <a:spAutoFit/>
            </a:bodyPr>
            <a:lstStyle/>
            <a:p>
              <a:pPr algn="ctr">
                <a:lnSpc>
                  <a:spcPct val="130000"/>
                </a:lnSpc>
              </a:pPr>
              <a:r>
                <a:rPr lang="zh-CN" alt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预防近视</a:t>
              </a:r>
            </a:p>
          </p:txBody>
        </p:sp>
      </p:grpSp>
      <p:grpSp>
        <p:nvGrpSpPr>
          <p:cNvPr id="7" name="组合 6">
            <a:extLst>
              <a:ext uri="{FF2B5EF4-FFF2-40B4-BE49-F238E27FC236}">
                <a16:creationId xmlns:a16="http://schemas.microsoft.com/office/drawing/2014/main" xmlns="" id="{4FF7DF78-F165-4BA2-8383-51E4028B07A0}"/>
              </a:ext>
            </a:extLst>
          </p:cNvPr>
          <p:cNvGrpSpPr/>
          <p:nvPr/>
        </p:nvGrpSpPr>
        <p:grpSpPr>
          <a:xfrm>
            <a:off x="767408" y="620688"/>
            <a:ext cx="3107353" cy="502766"/>
            <a:chOff x="769807" y="746076"/>
            <a:chExt cx="3107353" cy="502766"/>
          </a:xfrm>
        </p:grpSpPr>
        <p:sp>
          <p:nvSpPr>
            <p:cNvPr id="8" name="文本框 23">
              <a:extLst>
                <a:ext uri="{FF2B5EF4-FFF2-40B4-BE49-F238E27FC236}">
                  <a16:creationId xmlns:a16="http://schemas.microsoft.com/office/drawing/2014/main" xmlns="" id="{20214C9A-A300-440D-9A5B-635C46BCA708}"/>
                </a:ext>
              </a:extLst>
            </p:cNvPr>
            <p:cNvSpPr txBox="1"/>
            <p:nvPr/>
          </p:nvSpPr>
          <p:spPr>
            <a:xfrm>
              <a:off x="1391074" y="766626"/>
              <a:ext cx="2486086"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认识我们的眼睛</a:t>
              </a:r>
            </a:p>
          </p:txBody>
        </p:sp>
        <p:sp>
          <p:nvSpPr>
            <p:cNvPr id="9" name="文本框 23">
              <a:extLst>
                <a:ext uri="{FF2B5EF4-FFF2-40B4-BE49-F238E27FC236}">
                  <a16:creationId xmlns:a16="http://schemas.microsoft.com/office/drawing/2014/main" xmlns="" id="{C2AF3F49-4D69-4A95-A49E-C2E549CD19E0}"/>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01</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ppt_y</p:attrName>
                                        </p:attrNameLst>
                                      </p:cBhvr>
                                      <p:tavLst>
                                        <p:tav tm="0">
                                          <p:val>
                                            <p:strVal val="#ppt_y+#ppt_h*1.125000"/>
                                          </p:val>
                                        </p:tav>
                                        <p:tav tm="100000">
                                          <p:val>
                                            <p:strVal val="#ppt_y"/>
                                          </p:val>
                                        </p:tav>
                                      </p:tavLst>
                                    </p:anim>
                                    <p:animEffect transition="in" filter="wipe(u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42"/>
          <p:cNvSpPr txBox="1"/>
          <p:nvPr/>
        </p:nvSpPr>
        <p:spPr>
          <a:xfrm>
            <a:off x="3072332" y="1822129"/>
            <a:ext cx="6323852" cy="1088247"/>
          </a:xfrm>
          <a:prstGeom prst="rect">
            <a:avLst/>
          </a:prstGeom>
          <a:noFill/>
        </p:spPr>
        <p:txBody>
          <a:bodyPr wrap="square" rtlCol="0">
            <a:spAutoFit/>
          </a:bodyPr>
          <a:lstStyle/>
          <a:p>
            <a:pPr algn="ctr">
              <a:lnSpc>
                <a:spcPct val="114000"/>
              </a:lnSpc>
            </a:pPr>
            <a:r>
              <a:rPr lang="zh-CN" altLang="en-US" sz="65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第二章</a:t>
            </a:r>
            <a:endParaRPr lang="en-US" altLang="zh-CN" sz="6500" dirty="0">
              <a:ln w="3175">
                <a:noFill/>
              </a:ln>
              <a:solidFill>
                <a:srgbClr val="0065EE"/>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endParaRPr>
          </a:p>
        </p:txBody>
      </p:sp>
      <p:sp>
        <p:nvSpPr>
          <p:cNvPr id="9" name="文本框 8">
            <a:extLst>
              <a:ext uri="{FF2B5EF4-FFF2-40B4-BE49-F238E27FC236}">
                <a16:creationId xmlns:a16="http://schemas.microsoft.com/office/drawing/2014/main" xmlns="" id="{D02B90D0-8E6D-4D13-BDAB-B92CC72C0EEA}"/>
              </a:ext>
            </a:extLst>
          </p:cNvPr>
          <p:cNvSpPr txBox="1"/>
          <p:nvPr/>
        </p:nvSpPr>
        <p:spPr>
          <a:xfrm>
            <a:off x="2639616" y="3283356"/>
            <a:ext cx="7095678" cy="1088247"/>
          </a:xfrm>
          <a:prstGeom prst="rect">
            <a:avLst/>
          </a:prstGeom>
          <a:noFill/>
        </p:spPr>
        <p:txBody>
          <a:bodyPr wrap="square" rtlCol="0">
            <a:spAutoFit/>
          </a:bodyPr>
          <a:lstStyle/>
          <a:p>
            <a:pPr algn="ctr">
              <a:lnSpc>
                <a:spcPct val="114000"/>
              </a:lnSpc>
            </a:pPr>
            <a:r>
              <a:rPr lang="zh-CN" altLang="en-US" sz="6500" dirty="0">
                <a:ln w="3175">
                  <a:noFill/>
                </a:ln>
                <a:solidFill>
                  <a:sysClr val="windowText" lastClr="000000"/>
                </a:solidFill>
                <a:effectLst>
                  <a:outerShdw blurRad="50800" dist="38100" dir="8100000" algn="tr" rotWithShape="0">
                    <a:prstClr val="black">
                      <a:alpha val="10000"/>
                    </a:prstClr>
                  </a:outerShdw>
                </a:effectLst>
                <a:latin typeface="字体视界-遇见字体" panose="02010601030101010101" pitchFamily="2" charset="-122"/>
                <a:ea typeface="字体视界-遇见字体" panose="02010601030101010101" pitchFamily="2" charset="-122"/>
                <a:sym typeface="微软雅黑" panose="020B0503020204020204" pitchFamily="34" charset="-122"/>
              </a:rPr>
              <a:t>近视的成因及危害</a:t>
            </a:r>
          </a:p>
        </p:txBody>
      </p:sp>
      <p:pic>
        <p:nvPicPr>
          <p:cNvPr id="10" name="图片 9">
            <a:extLst>
              <a:ext uri="{FF2B5EF4-FFF2-40B4-BE49-F238E27FC236}">
                <a16:creationId xmlns:a16="http://schemas.microsoft.com/office/drawing/2014/main" xmlns="" id="{505CC532-DB8E-4E74-ADC9-EAEA8293B59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828" r="55751"/>
          <a:stretch/>
        </p:blipFill>
        <p:spPr>
          <a:xfrm>
            <a:off x="9912424" y="1224073"/>
            <a:ext cx="2045963" cy="6511466"/>
          </a:xfrm>
          <a:prstGeom prst="rect">
            <a:avLst/>
          </a:prstGeom>
          <a:effectLst>
            <a:outerShdw blurRad="50800" dist="38100" dir="8100000" algn="tr" rotWithShape="0">
              <a:prstClr val="black">
                <a:alpha val="40000"/>
              </a:prstClr>
            </a:outerShdw>
          </a:effectLst>
        </p:spPr>
      </p:pic>
      <p:pic>
        <p:nvPicPr>
          <p:cNvPr id="3" name="图片 2">
            <a:extLst>
              <a:ext uri="{FF2B5EF4-FFF2-40B4-BE49-F238E27FC236}">
                <a16:creationId xmlns:a16="http://schemas.microsoft.com/office/drawing/2014/main" xmlns="" id="{751E66C1-1640-4335-8669-0C9815A786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750" t="9051" r="15351"/>
          <a:stretch/>
        </p:blipFill>
        <p:spPr>
          <a:xfrm>
            <a:off x="-384720" y="943067"/>
            <a:ext cx="4176464" cy="6237312"/>
          </a:xfrm>
          <a:prstGeom prst="rect">
            <a:avLst/>
          </a:prstGeom>
        </p:spPr>
      </p:pic>
    </p:spTree>
    <p:extLst>
      <p:ext uri="{BB962C8B-B14F-4D97-AF65-F5344CB8AC3E}">
        <p14:creationId xmlns:p14="http://schemas.microsoft.com/office/powerpoint/2010/main" val="328164799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50" presetClass="entr" presetSubtype="0" decel="100000"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750" fill="hold"/>
                                        <p:tgtEl>
                                          <p:spTgt spid="43"/>
                                        </p:tgtEl>
                                        <p:attrNameLst>
                                          <p:attrName>ppt_w</p:attrName>
                                        </p:attrNameLst>
                                      </p:cBhvr>
                                      <p:tavLst>
                                        <p:tav tm="0">
                                          <p:val>
                                            <p:strVal val="#ppt_w+.3"/>
                                          </p:val>
                                        </p:tav>
                                        <p:tav tm="100000">
                                          <p:val>
                                            <p:strVal val="#ppt_w"/>
                                          </p:val>
                                        </p:tav>
                                      </p:tavLst>
                                    </p:anim>
                                    <p:anim calcmode="lin" valueType="num">
                                      <p:cBhvr>
                                        <p:cTn id="17" dur="750" fill="hold"/>
                                        <p:tgtEl>
                                          <p:spTgt spid="43"/>
                                        </p:tgtEl>
                                        <p:attrNameLst>
                                          <p:attrName>ppt_h</p:attrName>
                                        </p:attrNameLst>
                                      </p:cBhvr>
                                      <p:tavLst>
                                        <p:tav tm="0">
                                          <p:val>
                                            <p:strVal val="#ppt_h"/>
                                          </p:val>
                                        </p:tav>
                                        <p:tav tm="100000">
                                          <p:val>
                                            <p:strVal val="#ppt_h"/>
                                          </p:val>
                                        </p:tav>
                                      </p:tavLst>
                                    </p:anim>
                                    <p:animEffect transition="in" filter="fade">
                                      <p:cBhvr>
                                        <p:cTn id="18" dur="750"/>
                                        <p:tgtEl>
                                          <p:spTgt spid="43"/>
                                        </p:tgtEl>
                                      </p:cBhvr>
                                    </p:animEffect>
                                  </p:childTnLst>
                                </p:cTn>
                              </p:par>
                            </p:childTnLst>
                          </p:cTn>
                        </p:par>
                        <p:par>
                          <p:cTn id="19" fill="hold">
                            <p:stCondLst>
                              <p:cond delay="2000"/>
                            </p:stCondLst>
                            <p:childTnLst>
                              <p:par>
                                <p:cTn id="20" presetID="23" presetClass="entr" presetSubtype="36" fill="hold" grpId="0" nodeType="after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 calcmode="lin" valueType="num">
                                      <p:cBhvr>
                                        <p:cTn id="22" dur="750" fill="hold"/>
                                        <p:tgtEl>
                                          <p:spTgt spid="9"/>
                                        </p:tgtEl>
                                        <p:attrNameLst>
                                          <p:attrName>ppt_w</p:attrName>
                                        </p:attrNameLst>
                                      </p:cBhvr>
                                      <p:tavLst>
                                        <p:tav tm="0">
                                          <p:val>
                                            <p:strVal val="(6*min(max(#ppt_w*#ppt_h,.3),1)-7.4)/-.7*#ppt_w"/>
                                          </p:val>
                                        </p:tav>
                                        <p:tav tm="100000">
                                          <p:val>
                                            <p:strVal val="#ppt_w"/>
                                          </p:val>
                                        </p:tav>
                                      </p:tavLst>
                                    </p:anim>
                                    <p:anim calcmode="lin" valueType="num">
                                      <p:cBhvr>
                                        <p:cTn id="23" dur="750" fill="hold"/>
                                        <p:tgtEl>
                                          <p:spTgt spid="9"/>
                                        </p:tgtEl>
                                        <p:attrNameLst>
                                          <p:attrName>ppt_h</p:attrName>
                                        </p:attrNameLst>
                                      </p:cBhvr>
                                      <p:tavLst>
                                        <p:tav tm="0">
                                          <p:val>
                                            <p:strVal val="(6*min(max(#ppt_w*#ppt_h,.3),1)-7.4)/-.7*#ppt_h"/>
                                          </p:val>
                                        </p:tav>
                                        <p:tav tm="100000">
                                          <p:val>
                                            <p:strVal val="#ppt_h"/>
                                          </p:val>
                                        </p:tav>
                                      </p:tavLst>
                                    </p:anim>
                                    <p:anim calcmode="lin" valueType="num">
                                      <p:cBhvr>
                                        <p:cTn id="24" dur="750" fill="hold"/>
                                        <p:tgtEl>
                                          <p:spTgt spid="9"/>
                                        </p:tgtEl>
                                        <p:attrNameLst>
                                          <p:attrName>ppt_x</p:attrName>
                                        </p:attrNameLst>
                                      </p:cBhvr>
                                      <p:tavLst>
                                        <p:tav tm="0">
                                          <p:val>
                                            <p:fltVal val="0.5"/>
                                          </p:val>
                                        </p:tav>
                                        <p:tav tm="100000">
                                          <p:val>
                                            <p:strVal val="#ppt_x"/>
                                          </p:val>
                                        </p:tav>
                                      </p:tavLst>
                                    </p:anim>
                                    <p:anim calcmode="lin" valueType="num">
                                      <p:cBhvr>
                                        <p:cTn id="25" dur="750" fill="hold"/>
                                        <p:tgtEl>
                                          <p:spTgt spid="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401613" y="2708920"/>
            <a:ext cx="4262339" cy="1880515"/>
          </a:xfrm>
          <a:prstGeom prst="rect">
            <a:avLst/>
          </a:prstGeom>
        </p:spPr>
        <p:txBody>
          <a:bodyPr wrap="square" lIns="91440" tIns="45720" rIns="91440" bIns="45720">
            <a:spAutoFit/>
          </a:bodyPr>
          <a:lstStyle/>
          <a:p>
            <a:pPr algn="just">
              <a:lnSpc>
                <a:spcPts val="3600"/>
              </a:lnSpc>
            </a:pPr>
            <a:r>
              <a:rPr lang="zh-CN" altLang="en-US" sz="1600" spc="160" dirty="0">
                <a:latin typeface="微软雅黑" panose="020B0503020204020204" pitchFamily="34" charset="-122"/>
                <a:ea typeface="微软雅黑" panose="020B0503020204020204" pitchFamily="34" charset="-122"/>
                <a:cs typeface="+mn-ea"/>
                <a:sym typeface="微软雅黑" panose="020B0503020204020204" pitchFamily="34" charset="-122"/>
              </a:rPr>
              <a:t>近视眼的特点是只能看近不能看远。在没有调节的情况下，远处来的平行光线经过瞳孔进入眼内，聚焦在视网膜之前，在视网膜上不能形成清晰的物象，就是近视。</a:t>
            </a:r>
          </a:p>
        </p:txBody>
      </p:sp>
      <p:sp>
        <p:nvSpPr>
          <p:cNvPr id="16" name="矩形 15"/>
          <p:cNvSpPr/>
          <p:nvPr/>
        </p:nvSpPr>
        <p:spPr>
          <a:xfrm>
            <a:off x="1359645" y="1844824"/>
            <a:ext cx="4016275" cy="540341"/>
          </a:xfrm>
          <a:prstGeom prst="rect">
            <a:avLst/>
          </a:prstGeom>
        </p:spPr>
        <p:txBody>
          <a:bodyPr wrap="square" lIns="91440" tIns="45720" rIns="91440" bIns="45720">
            <a:spAutoFit/>
          </a:bodyPr>
          <a:lstStyle/>
          <a:p>
            <a:pPr algn="dist">
              <a:lnSpc>
                <a:spcPct val="150000"/>
              </a:lnSpc>
            </a:pPr>
            <a:r>
              <a:rPr lang="zh-CN" altLang="en-US" sz="220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你知道的什么是近视眼吗</a:t>
            </a:r>
            <a:r>
              <a:rPr lang="en-US" altLang="zh-CN" sz="220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a:t>
            </a:r>
          </a:p>
        </p:txBody>
      </p:sp>
      <p:grpSp>
        <p:nvGrpSpPr>
          <p:cNvPr id="5" name="组合 4">
            <a:extLst>
              <a:ext uri="{FF2B5EF4-FFF2-40B4-BE49-F238E27FC236}">
                <a16:creationId xmlns:a16="http://schemas.microsoft.com/office/drawing/2014/main" xmlns="" id="{02141AA1-3316-4866-A110-60679615A6D9}"/>
              </a:ext>
            </a:extLst>
          </p:cNvPr>
          <p:cNvGrpSpPr/>
          <p:nvPr/>
        </p:nvGrpSpPr>
        <p:grpSpPr>
          <a:xfrm>
            <a:off x="767408" y="620688"/>
            <a:ext cx="3528391" cy="502766"/>
            <a:chOff x="769807" y="746076"/>
            <a:chExt cx="3528391" cy="502766"/>
          </a:xfrm>
        </p:grpSpPr>
        <p:sp>
          <p:nvSpPr>
            <p:cNvPr id="6" name="文本框 23">
              <a:extLst>
                <a:ext uri="{FF2B5EF4-FFF2-40B4-BE49-F238E27FC236}">
                  <a16:creationId xmlns:a16="http://schemas.microsoft.com/office/drawing/2014/main" xmlns="" id="{D1CF83A5-1B35-4E8E-8F54-5BD56A1FC6AA}"/>
                </a:ext>
              </a:extLst>
            </p:cNvPr>
            <p:cNvSpPr txBox="1"/>
            <p:nvPr/>
          </p:nvSpPr>
          <p:spPr>
            <a:xfrm>
              <a:off x="1391073" y="766626"/>
              <a:ext cx="2907125"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近视的成因及危害</a:t>
              </a:r>
            </a:p>
          </p:txBody>
        </p:sp>
        <p:sp>
          <p:nvSpPr>
            <p:cNvPr id="7" name="文本框 23">
              <a:extLst>
                <a:ext uri="{FF2B5EF4-FFF2-40B4-BE49-F238E27FC236}">
                  <a16:creationId xmlns:a16="http://schemas.microsoft.com/office/drawing/2014/main" xmlns="" id="{0209ED1D-56A8-4EB1-8248-CCEDD1545C90}"/>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3" name="图片 2">
            <a:extLst>
              <a:ext uri="{FF2B5EF4-FFF2-40B4-BE49-F238E27FC236}">
                <a16:creationId xmlns:a16="http://schemas.microsoft.com/office/drawing/2014/main" xmlns="" id="{06D6D6EF-70D1-41DA-AC96-95D82A38C1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9219" y="1484784"/>
            <a:ext cx="4653136" cy="46531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14"/>
                                        </p:tgtEl>
                                        <p:attrNameLst>
                                          <p:attrName>style.visibility</p:attrName>
                                        </p:attrNameLst>
                                      </p:cBhvr>
                                      <p:to>
                                        <p:strVal val="visible"/>
                                      </p:to>
                                    </p:set>
                                    <p:animEffect transition="in" filter="wipe(left)">
                                      <p:cBhvr>
                                        <p:cTn id="12" dur="100"/>
                                        <p:tgtEl>
                                          <p:spTgt spid="14"/>
                                        </p:tgtEl>
                                      </p:cBhvr>
                                    </p:animEffect>
                                  </p:childTnLst>
                                </p:cTn>
                              </p:par>
                            </p:childTnLst>
                          </p:cTn>
                        </p:par>
                        <p:par>
                          <p:cTn id="13" fill="hold">
                            <p:stCondLst>
                              <p:cond delay="273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4237313" y="1795752"/>
            <a:ext cx="3262433" cy="492443"/>
            <a:chOff x="3348589" y="1122273"/>
            <a:chExt cx="2446824" cy="369332"/>
          </a:xfrm>
        </p:grpSpPr>
        <p:sp>
          <p:nvSpPr>
            <p:cNvPr id="35" name="文本框 23"/>
            <p:cNvSpPr txBox="1"/>
            <p:nvPr/>
          </p:nvSpPr>
          <p:spPr>
            <a:xfrm>
              <a:off x="3348589" y="1122273"/>
              <a:ext cx="2446824" cy="369332"/>
            </a:xfrm>
            <a:prstGeom prst="rect">
              <a:avLst/>
            </a:prstGeom>
            <a:noFill/>
          </p:spPr>
          <p:txBody>
            <a:bodyPr wrap="none" rtlCol="0">
              <a:spAutoFit/>
            </a:bodyPr>
            <a:lstStyle/>
            <a:p>
              <a:pPr algn="ctr"/>
              <a:r>
                <a:rPr lang="zh-CN" altLang="en-US" sz="2600" spc="400" dirty="0">
                  <a:ln w="76200">
                    <a:solidFill>
                      <a:schemeClr val="bg1"/>
                    </a:solidFill>
                  </a:ln>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近视眼形成的原因</a:t>
              </a:r>
            </a:p>
          </p:txBody>
        </p:sp>
        <p:sp>
          <p:nvSpPr>
            <p:cNvPr id="10" name="文本框 23"/>
            <p:cNvSpPr txBox="1"/>
            <p:nvPr/>
          </p:nvSpPr>
          <p:spPr>
            <a:xfrm>
              <a:off x="3348589" y="1122273"/>
              <a:ext cx="2446824" cy="369332"/>
            </a:xfrm>
            <a:prstGeom prst="rect">
              <a:avLst/>
            </a:prstGeom>
            <a:noFill/>
          </p:spPr>
          <p:txBody>
            <a:bodyPr wrap="none" rtlCol="0">
              <a:spAutoFit/>
            </a:bodyPr>
            <a:lstStyle/>
            <a:p>
              <a:pPr algn="ctr"/>
              <a:r>
                <a:rPr lang="zh-CN" altLang="en-US" sz="2600" spc="400" dirty="0">
                  <a:solidFill>
                    <a:srgbClr val="0065EE"/>
                  </a:solidFill>
                  <a:latin typeface="微软雅黑" panose="020B0503020204020204" pitchFamily="34" charset="-122"/>
                  <a:ea typeface="微软雅黑" panose="020B0503020204020204" pitchFamily="34" charset="-122"/>
                  <a:cs typeface="+mn-ea"/>
                  <a:sym typeface="微软雅黑" panose="020B0503020204020204" pitchFamily="34" charset="-122"/>
                </a:rPr>
                <a:t>近视眼形成的原因</a:t>
              </a:r>
            </a:p>
          </p:txBody>
        </p:sp>
      </p:grpSp>
      <p:grpSp>
        <p:nvGrpSpPr>
          <p:cNvPr id="9" name="组合 8">
            <a:extLst>
              <a:ext uri="{FF2B5EF4-FFF2-40B4-BE49-F238E27FC236}">
                <a16:creationId xmlns:a16="http://schemas.microsoft.com/office/drawing/2014/main" xmlns="" id="{358328D2-7E9B-4260-8172-C025A31C9343}"/>
              </a:ext>
            </a:extLst>
          </p:cNvPr>
          <p:cNvGrpSpPr/>
          <p:nvPr/>
        </p:nvGrpSpPr>
        <p:grpSpPr>
          <a:xfrm>
            <a:off x="767408" y="620688"/>
            <a:ext cx="3528391" cy="502766"/>
            <a:chOff x="769807" y="746076"/>
            <a:chExt cx="3528391" cy="502766"/>
          </a:xfrm>
        </p:grpSpPr>
        <p:sp>
          <p:nvSpPr>
            <p:cNvPr id="11" name="文本框 23">
              <a:extLst>
                <a:ext uri="{FF2B5EF4-FFF2-40B4-BE49-F238E27FC236}">
                  <a16:creationId xmlns:a16="http://schemas.microsoft.com/office/drawing/2014/main" xmlns="" id="{605650C8-F5E6-4F97-B37D-33C64108AC19}"/>
                </a:ext>
              </a:extLst>
            </p:cNvPr>
            <p:cNvSpPr txBox="1"/>
            <p:nvPr/>
          </p:nvSpPr>
          <p:spPr>
            <a:xfrm>
              <a:off x="1391073" y="766626"/>
              <a:ext cx="2907125"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cs typeface="+mn-ea"/>
                  <a:sym typeface="微软雅黑" panose="020B0503020204020204" pitchFamily="34" charset="-122"/>
                </a:rPr>
                <a:t>近视的成因及危害</a:t>
              </a:r>
            </a:p>
          </p:txBody>
        </p:sp>
        <p:sp>
          <p:nvSpPr>
            <p:cNvPr id="16" name="文本框 23">
              <a:extLst>
                <a:ext uri="{FF2B5EF4-FFF2-40B4-BE49-F238E27FC236}">
                  <a16:creationId xmlns:a16="http://schemas.microsoft.com/office/drawing/2014/main" xmlns="" id="{0A144A43-A06B-4427-8CC1-A086C60BDE87}"/>
                </a:ext>
              </a:extLst>
            </p:cNvPr>
            <p:cNvSpPr txBox="1"/>
            <p:nvPr/>
          </p:nvSpPr>
          <p:spPr>
            <a:xfrm>
              <a:off x="769807" y="746076"/>
              <a:ext cx="607859" cy="502766"/>
            </a:xfrm>
            <a:prstGeom prst="rect">
              <a:avLst/>
            </a:prstGeom>
            <a:noFill/>
          </p:spPr>
          <p:txBody>
            <a:bodyPr wrap="none" rtlCol="0">
              <a:spAutoFit/>
            </a:bodyPr>
            <a:lstStyle/>
            <a:p>
              <a:r>
                <a:rPr lang="en-US" altLang="zh-CN"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zh-CN" altLang="en-US" sz="2667" b="1" dirty="0">
                <a:solidFill>
                  <a:srgbClr val="0051BC"/>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7" name="组合 16">
            <a:extLst>
              <a:ext uri="{FF2B5EF4-FFF2-40B4-BE49-F238E27FC236}">
                <a16:creationId xmlns:a16="http://schemas.microsoft.com/office/drawing/2014/main" xmlns="" id="{AE4E571E-5EFA-4571-AA20-9B13F25334B2}"/>
              </a:ext>
            </a:extLst>
          </p:cNvPr>
          <p:cNvGrpSpPr/>
          <p:nvPr/>
        </p:nvGrpSpPr>
        <p:grpSpPr>
          <a:xfrm>
            <a:off x="1446329" y="3056511"/>
            <a:ext cx="2270752" cy="2284263"/>
            <a:chOff x="1705306" y="3429000"/>
            <a:chExt cx="2270752" cy="2284263"/>
          </a:xfrm>
        </p:grpSpPr>
        <p:grpSp>
          <p:nvGrpSpPr>
            <p:cNvPr id="18" name="组合 17">
              <a:extLst>
                <a:ext uri="{FF2B5EF4-FFF2-40B4-BE49-F238E27FC236}">
                  <a16:creationId xmlns:a16="http://schemas.microsoft.com/office/drawing/2014/main" xmlns="" id="{0F26ADC0-41E9-4A87-8EAB-75FD7AC19D6E}"/>
                </a:ext>
              </a:extLst>
            </p:cNvPr>
            <p:cNvGrpSpPr/>
            <p:nvPr/>
          </p:nvGrpSpPr>
          <p:grpSpPr>
            <a:xfrm>
              <a:off x="1705306" y="3429000"/>
              <a:ext cx="2270752" cy="2284263"/>
              <a:chOff x="1705306" y="3429000"/>
              <a:chExt cx="2270752" cy="2284263"/>
            </a:xfrm>
          </p:grpSpPr>
          <p:sp>
            <p:nvSpPr>
              <p:cNvPr id="20" name="矩形: 圆角 19">
                <a:extLst>
                  <a:ext uri="{FF2B5EF4-FFF2-40B4-BE49-F238E27FC236}">
                    <a16:creationId xmlns:a16="http://schemas.microsoft.com/office/drawing/2014/main" xmlns="" id="{4A447393-E3C7-4D66-9973-47DB7F4B86FB}"/>
                  </a:ext>
                </a:extLst>
              </p:cNvPr>
              <p:cNvSpPr/>
              <p:nvPr/>
            </p:nvSpPr>
            <p:spPr>
              <a:xfrm>
                <a:off x="1806603" y="3553023"/>
                <a:ext cx="2169455" cy="2160240"/>
              </a:xfrm>
              <a:prstGeom prst="roundRect">
                <a:avLst>
                  <a:gd name="adj" fmla="val 7340"/>
                </a:avLst>
              </a:prstGeom>
              <a:noFill/>
              <a:ln>
                <a:solidFill>
                  <a:srgbClr val="0065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a:extLst>
                  <a:ext uri="{FF2B5EF4-FFF2-40B4-BE49-F238E27FC236}">
                    <a16:creationId xmlns:a16="http://schemas.microsoft.com/office/drawing/2014/main" xmlns="" id="{80A69B18-15FA-4898-9A61-5335E508B5AC}"/>
                  </a:ext>
                </a:extLst>
              </p:cNvPr>
              <p:cNvSpPr/>
              <p:nvPr/>
            </p:nvSpPr>
            <p:spPr>
              <a:xfrm>
                <a:off x="1705306" y="3429000"/>
                <a:ext cx="2169455" cy="2160240"/>
              </a:xfrm>
              <a:prstGeom prst="roundRect">
                <a:avLst>
                  <a:gd name="adj" fmla="val 7340"/>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8">
              <a:extLst>
                <a:ext uri="{FF2B5EF4-FFF2-40B4-BE49-F238E27FC236}">
                  <a16:creationId xmlns:a16="http://schemas.microsoft.com/office/drawing/2014/main" xmlns="" id="{F06CC43B-9C98-47A2-B4CB-5B8EBEC97ED2}"/>
                </a:ext>
              </a:extLst>
            </p:cNvPr>
            <p:cNvSpPr/>
            <p:nvPr/>
          </p:nvSpPr>
          <p:spPr>
            <a:xfrm>
              <a:off x="1837125" y="4246291"/>
              <a:ext cx="1905815" cy="525657"/>
            </a:xfrm>
            <a:prstGeom prst="rect">
              <a:avLst/>
            </a:prstGeom>
          </p:spPr>
          <p:txBody>
            <a:bodyPr wrap="square" lIns="91440" tIns="45720" rIns="91440" bIns="45720">
              <a:spAutoFit/>
            </a:bodyPr>
            <a:lstStyle/>
            <a:p>
              <a:pPr algn="ctr">
                <a:lnSpc>
                  <a:spcPct val="130000"/>
                </a:lnSpc>
              </a:pPr>
              <a:r>
                <a:rPr lang="zh-CN" alt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遗传因素</a:t>
              </a:r>
            </a:p>
          </p:txBody>
        </p:sp>
      </p:grpSp>
      <p:grpSp>
        <p:nvGrpSpPr>
          <p:cNvPr id="22" name="组合 21">
            <a:extLst>
              <a:ext uri="{FF2B5EF4-FFF2-40B4-BE49-F238E27FC236}">
                <a16:creationId xmlns:a16="http://schemas.microsoft.com/office/drawing/2014/main" xmlns="" id="{8CA5A53C-D4C7-415D-828C-EA2DFEFDF9CD}"/>
              </a:ext>
            </a:extLst>
          </p:cNvPr>
          <p:cNvGrpSpPr/>
          <p:nvPr/>
        </p:nvGrpSpPr>
        <p:grpSpPr>
          <a:xfrm>
            <a:off x="4819869" y="3056511"/>
            <a:ext cx="2270752" cy="2284263"/>
            <a:chOff x="1705306" y="3429000"/>
            <a:chExt cx="2270752" cy="2284263"/>
          </a:xfrm>
        </p:grpSpPr>
        <p:grpSp>
          <p:nvGrpSpPr>
            <p:cNvPr id="23" name="组合 22">
              <a:extLst>
                <a:ext uri="{FF2B5EF4-FFF2-40B4-BE49-F238E27FC236}">
                  <a16:creationId xmlns:a16="http://schemas.microsoft.com/office/drawing/2014/main" xmlns="" id="{DFF3B742-2F16-430C-A5FF-7417B8F6A62C}"/>
                </a:ext>
              </a:extLst>
            </p:cNvPr>
            <p:cNvGrpSpPr/>
            <p:nvPr/>
          </p:nvGrpSpPr>
          <p:grpSpPr>
            <a:xfrm>
              <a:off x="1705306" y="3429000"/>
              <a:ext cx="2270752" cy="2284263"/>
              <a:chOff x="1705306" y="3429000"/>
              <a:chExt cx="2270752" cy="2284263"/>
            </a:xfrm>
          </p:grpSpPr>
          <p:sp>
            <p:nvSpPr>
              <p:cNvPr id="25" name="矩形: 圆角 24">
                <a:extLst>
                  <a:ext uri="{FF2B5EF4-FFF2-40B4-BE49-F238E27FC236}">
                    <a16:creationId xmlns:a16="http://schemas.microsoft.com/office/drawing/2014/main" xmlns="" id="{B9B1082F-4CBB-451E-AD5A-534A3A081164}"/>
                  </a:ext>
                </a:extLst>
              </p:cNvPr>
              <p:cNvSpPr/>
              <p:nvPr/>
            </p:nvSpPr>
            <p:spPr>
              <a:xfrm>
                <a:off x="1806603" y="3553023"/>
                <a:ext cx="2169455" cy="2160240"/>
              </a:xfrm>
              <a:prstGeom prst="roundRect">
                <a:avLst>
                  <a:gd name="adj" fmla="val 7340"/>
                </a:avLst>
              </a:prstGeom>
              <a:noFill/>
              <a:ln>
                <a:solidFill>
                  <a:srgbClr val="0065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a:extLst>
                  <a:ext uri="{FF2B5EF4-FFF2-40B4-BE49-F238E27FC236}">
                    <a16:creationId xmlns:a16="http://schemas.microsoft.com/office/drawing/2014/main" xmlns="" id="{D60BAABC-2680-4C1F-B2D3-2822AD6E1625}"/>
                  </a:ext>
                </a:extLst>
              </p:cNvPr>
              <p:cNvSpPr/>
              <p:nvPr/>
            </p:nvSpPr>
            <p:spPr>
              <a:xfrm>
                <a:off x="1705306" y="3429000"/>
                <a:ext cx="2169455" cy="2160240"/>
              </a:xfrm>
              <a:prstGeom prst="roundRect">
                <a:avLst>
                  <a:gd name="adj" fmla="val 7340"/>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矩形 23">
              <a:extLst>
                <a:ext uri="{FF2B5EF4-FFF2-40B4-BE49-F238E27FC236}">
                  <a16:creationId xmlns:a16="http://schemas.microsoft.com/office/drawing/2014/main" xmlns="" id="{B7A00036-2797-4D94-9436-58003D40D483}"/>
                </a:ext>
              </a:extLst>
            </p:cNvPr>
            <p:cNvSpPr/>
            <p:nvPr/>
          </p:nvSpPr>
          <p:spPr>
            <a:xfrm>
              <a:off x="1837125" y="4246291"/>
              <a:ext cx="1905815" cy="525657"/>
            </a:xfrm>
            <a:prstGeom prst="rect">
              <a:avLst/>
            </a:prstGeom>
          </p:spPr>
          <p:txBody>
            <a:bodyPr wrap="square" lIns="91440" tIns="45720" rIns="91440" bIns="45720">
              <a:spAutoFit/>
            </a:bodyPr>
            <a:lstStyle/>
            <a:p>
              <a:pPr algn="ctr">
                <a:lnSpc>
                  <a:spcPct val="130000"/>
                </a:lnSpc>
              </a:pPr>
              <a:r>
                <a:rPr lang="zh-CN" alt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体制因素</a:t>
              </a:r>
            </a:p>
          </p:txBody>
        </p:sp>
      </p:grpSp>
      <p:grpSp>
        <p:nvGrpSpPr>
          <p:cNvPr id="27" name="组合 26">
            <a:extLst>
              <a:ext uri="{FF2B5EF4-FFF2-40B4-BE49-F238E27FC236}">
                <a16:creationId xmlns:a16="http://schemas.microsoft.com/office/drawing/2014/main" xmlns="" id="{0713E82C-637A-42E3-8954-70426ECD6196}"/>
              </a:ext>
            </a:extLst>
          </p:cNvPr>
          <p:cNvGrpSpPr/>
          <p:nvPr/>
        </p:nvGrpSpPr>
        <p:grpSpPr>
          <a:xfrm>
            <a:off x="8193408" y="3056511"/>
            <a:ext cx="2270752" cy="2284263"/>
            <a:chOff x="1705306" y="3429000"/>
            <a:chExt cx="2270752" cy="2284263"/>
          </a:xfrm>
        </p:grpSpPr>
        <p:grpSp>
          <p:nvGrpSpPr>
            <p:cNvPr id="28" name="组合 27">
              <a:extLst>
                <a:ext uri="{FF2B5EF4-FFF2-40B4-BE49-F238E27FC236}">
                  <a16:creationId xmlns:a16="http://schemas.microsoft.com/office/drawing/2014/main" xmlns="" id="{BC6F8C49-44C6-41F0-A244-4AC686ECA9E4}"/>
                </a:ext>
              </a:extLst>
            </p:cNvPr>
            <p:cNvGrpSpPr/>
            <p:nvPr/>
          </p:nvGrpSpPr>
          <p:grpSpPr>
            <a:xfrm>
              <a:off x="1705306" y="3429000"/>
              <a:ext cx="2270752" cy="2284263"/>
              <a:chOff x="1705306" y="3429000"/>
              <a:chExt cx="2270752" cy="2284263"/>
            </a:xfrm>
          </p:grpSpPr>
          <p:sp>
            <p:nvSpPr>
              <p:cNvPr id="30" name="矩形: 圆角 29">
                <a:extLst>
                  <a:ext uri="{FF2B5EF4-FFF2-40B4-BE49-F238E27FC236}">
                    <a16:creationId xmlns:a16="http://schemas.microsoft.com/office/drawing/2014/main" xmlns="" id="{8A7A4006-CC49-48D3-9852-235CCF6B2CC5}"/>
                  </a:ext>
                </a:extLst>
              </p:cNvPr>
              <p:cNvSpPr/>
              <p:nvPr/>
            </p:nvSpPr>
            <p:spPr>
              <a:xfrm>
                <a:off x="1806603" y="3553023"/>
                <a:ext cx="2169455" cy="2160240"/>
              </a:xfrm>
              <a:prstGeom prst="roundRect">
                <a:avLst>
                  <a:gd name="adj" fmla="val 7340"/>
                </a:avLst>
              </a:prstGeom>
              <a:noFill/>
              <a:ln>
                <a:solidFill>
                  <a:srgbClr val="0065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圆角 30">
                <a:extLst>
                  <a:ext uri="{FF2B5EF4-FFF2-40B4-BE49-F238E27FC236}">
                    <a16:creationId xmlns:a16="http://schemas.microsoft.com/office/drawing/2014/main" xmlns="" id="{DD487D2B-6510-41AE-9DAA-87005503B189}"/>
                  </a:ext>
                </a:extLst>
              </p:cNvPr>
              <p:cNvSpPr/>
              <p:nvPr/>
            </p:nvSpPr>
            <p:spPr>
              <a:xfrm>
                <a:off x="1705306" y="3429000"/>
                <a:ext cx="2169455" cy="2160240"/>
              </a:xfrm>
              <a:prstGeom prst="roundRect">
                <a:avLst>
                  <a:gd name="adj" fmla="val 7340"/>
                </a:avLst>
              </a:prstGeom>
              <a:solidFill>
                <a:srgbClr val="006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a:extLst>
                <a:ext uri="{FF2B5EF4-FFF2-40B4-BE49-F238E27FC236}">
                  <a16:creationId xmlns:a16="http://schemas.microsoft.com/office/drawing/2014/main" xmlns="" id="{B5629326-F81B-4E47-B923-ADE769B3568F}"/>
                </a:ext>
              </a:extLst>
            </p:cNvPr>
            <p:cNvSpPr/>
            <p:nvPr/>
          </p:nvSpPr>
          <p:spPr>
            <a:xfrm>
              <a:off x="1837125" y="4246291"/>
              <a:ext cx="1905815" cy="525657"/>
            </a:xfrm>
            <a:prstGeom prst="rect">
              <a:avLst/>
            </a:prstGeom>
          </p:spPr>
          <p:txBody>
            <a:bodyPr wrap="square" lIns="91440" tIns="45720" rIns="91440" bIns="45720">
              <a:spAutoFit/>
            </a:bodyPr>
            <a:lstStyle/>
            <a:p>
              <a:pPr algn="ctr">
                <a:lnSpc>
                  <a:spcPct val="130000"/>
                </a:lnSpc>
              </a:pPr>
              <a:r>
                <a:rPr lang="zh-CN" alt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环境因素</a:t>
              </a:r>
            </a:p>
          </p:txBody>
        </p:sp>
      </p:gr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outVertical)">
                                      <p:cBhvr>
                                        <p:cTn id="7" dur="500"/>
                                        <p:tgtEl>
                                          <p:spTgt spid="33"/>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ppt_y</p:attrName>
                                        </p:attrNameLst>
                                      </p:cBhvr>
                                      <p:tavLst>
                                        <p:tav tm="0">
                                          <p:val>
                                            <p:strVal val="#ppt_y+#ppt_h*1.125000"/>
                                          </p:val>
                                        </p:tav>
                                        <p:tav tm="100000">
                                          <p:val>
                                            <p:strVal val="#ppt_y"/>
                                          </p:val>
                                        </p:tav>
                                      </p:tavLst>
                                    </p:anim>
                                    <p:animEffect transition="in" filter="wipe(up)">
                                      <p:cBhvr>
                                        <p:cTn id="12" dur="500"/>
                                        <p:tgtEl>
                                          <p:spTgt spid="17"/>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p:tgtEl>
                                          <p:spTgt spid="22"/>
                                        </p:tgtEl>
                                        <p:attrNameLst>
                                          <p:attrName>ppt_y</p:attrName>
                                        </p:attrNameLst>
                                      </p:cBhvr>
                                      <p:tavLst>
                                        <p:tav tm="0">
                                          <p:val>
                                            <p:strVal val="#ppt_y+#ppt_h*1.125000"/>
                                          </p:val>
                                        </p:tav>
                                        <p:tav tm="100000">
                                          <p:val>
                                            <p:strVal val="#ppt_y"/>
                                          </p:val>
                                        </p:tav>
                                      </p:tavLst>
                                    </p:anim>
                                    <p:animEffect transition="in" filter="wipe(up)">
                                      <p:cBhvr>
                                        <p:cTn id="17" dur="500"/>
                                        <p:tgtEl>
                                          <p:spTgt spid="22"/>
                                        </p:tgtEl>
                                      </p:cBhvr>
                                    </p:animEffect>
                                  </p:childTnLst>
                                </p:cTn>
                              </p:par>
                            </p:childTnLst>
                          </p:cTn>
                        </p:par>
                        <p:par>
                          <p:cTn id="18" fill="hold">
                            <p:stCondLst>
                              <p:cond delay="1500"/>
                            </p:stCondLst>
                            <p:childTnLst>
                              <p:par>
                                <p:cTn id="19" presetID="12" presetClass="entr" presetSubtype="4"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p:tgtEl>
                                          <p:spTgt spid="27"/>
                                        </p:tgtEl>
                                        <p:attrNameLst>
                                          <p:attrName>ppt_y</p:attrName>
                                        </p:attrNameLst>
                                      </p:cBhvr>
                                      <p:tavLst>
                                        <p:tav tm="0">
                                          <p:val>
                                            <p:strVal val="#ppt_y+#ppt_h*1.125000"/>
                                          </p:val>
                                        </p:tav>
                                        <p:tav tm="100000">
                                          <p:val>
                                            <p:strVal val="#ppt_y"/>
                                          </p:val>
                                        </p:tav>
                                      </p:tavLst>
                                    </p:anim>
                                    <p:animEffect transition="in" filter="wipe(up)">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LIDE.ICON" val="#85194;"/>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ISLIDE.ICON" val="#85194;"/>
</p:tagLst>
</file>

<file path=ppt/tags/tag5.xml><?xml version="1.0" encoding="utf-8"?>
<p:tagLst xmlns:a="http://schemas.openxmlformats.org/drawingml/2006/main" xmlns:r="http://schemas.openxmlformats.org/officeDocument/2006/relationships" xmlns:p="http://schemas.openxmlformats.org/presentationml/2006/main">
  <p:tag name="ISLIDE.ICON" val="#85194;"/>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562</TotalTime>
  <Words>3143</Words>
  <Application>Microsoft Office PowerPoint</Application>
  <PresentationFormat>宽屏</PresentationFormat>
  <Paragraphs>359</Paragraphs>
  <Slides>37</Slides>
  <Notes>37</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37</vt:i4>
      </vt:variant>
    </vt:vector>
  </HeadingPairs>
  <TitlesOfParts>
    <vt:vector size="47" baseType="lpstr">
      <vt:lpstr>Meiryo</vt:lpstr>
      <vt:lpstr>等线</vt:lpstr>
      <vt:lpstr>宋体</vt:lpstr>
      <vt:lpstr>微软雅黑</vt:lpstr>
      <vt:lpstr>字体视界-遇见字体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44</cp:revision>
  <dcterms:created xsi:type="dcterms:W3CDTF">2020-04-30T07:11:05Z</dcterms:created>
  <dcterms:modified xsi:type="dcterms:W3CDTF">2020-08-16T01:28:57Z</dcterms:modified>
</cp:coreProperties>
</file>