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sldIdLst>
    <p:sldId id="257" r:id="rId3"/>
    <p:sldId id="438" r:id="rId4"/>
    <p:sldId id="434" r:id="rId5"/>
    <p:sldId id="442" r:id="rId6"/>
    <p:sldId id="441" r:id="rId7"/>
    <p:sldId id="443" r:id="rId8"/>
    <p:sldId id="435" r:id="rId9"/>
    <p:sldId id="444" r:id="rId10"/>
    <p:sldId id="445" r:id="rId11"/>
    <p:sldId id="446" r:id="rId12"/>
    <p:sldId id="447" r:id="rId13"/>
    <p:sldId id="448" r:id="rId14"/>
    <p:sldId id="449" r:id="rId15"/>
    <p:sldId id="436" r:id="rId16"/>
    <p:sldId id="450" r:id="rId17"/>
    <p:sldId id="451" r:id="rId18"/>
    <p:sldId id="452" r:id="rId19"/>
    <p:sldId id="453" r:id="rId20"/>
    <p:sldId id="437" r:id="rId21"/>
    <p:sldId id="454" r:id="rId22"/>
    <p:sldId id="455" r:id="rId23"/>
    <p:sldId id="456" r:id="rId24"/>
    <p:sldId id="433" r:id="rId25"/>
    <p:sldId id="457"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4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D5C1"/>
    <a:srgbClr val="F8C014"/>
    <a:srgbClr val="E13737"/>
    <a:srgbClr val="C30D23"/>
    <a:srgbClr val="A7251E"/>
    <a:srgbClr val="F7EDDB"/>
    <a:srgbClr val="F8F0E0"/>
    <a:srgbClr val="F7EEDC"/>
    <a:srgbClr val="FBB632"/>
    <a:srgbClr val="C219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69" autoAdjust="0"/>
    <p:restoredTop sz="94660"/>
  </p:normalViewPr>
  <p:slideViewPr>
    <p:cSldViewPr snapToGrid="0" showGuides="1">
      <p:cViewPr varScale="1">
        <p:scale>
          <a:sx n="88" d="100"/>
          <a:sy n="88" d="100"/>
        </p:scale>
        <p:origin x="204" y="96"/>
      </p:cViewPr>
      <p:guideLst>
        <p:guide orient="horz" pos="1842"/>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D89757-6862-42F8-9653-79648A9E8A91}" type="datetimeFigureOut">
              <a:rPr lang="zh-CN" altLang="en-US" smtClean="0"/>
              <a:t>2018/6/11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C7B34E-60A8-4E52-A1D0-4444A81ED309}" type="slidenum">
              <a:rPr lang="zh-CN" altLang="en-US" smtClean="0"/>
              <a:t>‹#›</a:t>
            </a:fld>
            <a:endParaRPr lang="zh-CN" altLang="en-US"/>
          </a:p>
        </p:txBody>
      </p:sp>
    </p:spTree>
    <p:extLst>
      <p:ext uri="{BB962C8B-B14F-4D97-AF65-F5344CB8AC3E}">
        <p14:creationId xmlns:p14="http://schemas.microsoft.com/office/powerpoint/2010/main" val="6685579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1</a:t>
            </a:fld>
            <a:endParaRPr lang="zh-CN" altLang="en-US"/>
          </a:p>
        </p:txBody>
      </p:sp>
    </p:spTree>
    <p:extLst>
      <p:ext uri="{BB962C8B-B14F-4D97-AF65-F5344CB8AC3E}">
        <p14:creationId xmlns:p14="http://schemas.microsoft.com/office/powerpoint/2010/main" val="34208793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10</a:t>
            </a:fld>
            <a:endParaRPr lang="zh-CN" altLang="en-US"/>
          </a:p>
        </p:txBody>
      </p:sp>
    </p:spTree>
    <p:extLst>
      <p:ext uri="{BB962C8B-B14F-4D97-AF65-F5344CB8AC3E}">
        <p14:creationId xmlns:p14="http://schemas.microsoft.com/office/powerpoint/2010/main" val="1270602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11</a:t>
            </a:fld>
            <a:endParaRPr lang="zh-CN" altLang="en-US"/>
          </a:p>
        </p:txBody>
      </p:sp>
    </p:spTree>
    <p:extLst>
      <p:ext uri="{BB962C8B-B14F-4D97-AF65-F5344CB8AC3E}">
        <p14:creationId xmlns:p14="http://schemas.microsoft.com/office/powerpoint/2010/main" val="3145680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12</a:t>
            </a:fld>
            <a:endParaRPr lang="zh-CN" altLang="en-US"/>
          </a:p>
        </p:txBody>
      </p:sp>
    </p:spTree>
    <p:extLst>
      <p:ext uri="{BB962C8B-B14F-4D97-AF65-F5344CB8AC3E}">
        <p14:creationId xmlns:p14="http://schemas.microsoft.com/office/powerpoint/2010/main" val="30389418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13</a:t>
            </a:fld>
            <a:endParaRPr lang="zh-CN" altLang="en-US"/>
          </a:p>
        </p:txBody>
      </p:sp>
    </p:spTree>
    <p:extLst>
      <p:ext uri="{BB962C8B-B14F-4D97-AF65-F5344CB8AC3E}">
        <p14:creationId xmlns:p14="http://schemas.microsoft.com/office/powerpoint/2010/main" val="29060950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14</a:t>
            </a:fld>
            <a:endParaRPr lang="zh-CN" altLang="en-US"/>
          </a:p>
        </p:txBody>
      </p:sp>
    </p:spTree>
    <p:extLst>
      <p:ext uri="{BB962C8B-B14F-4D97-AF65-F5344CB8AC3E}">
        <p14:creationId xmlns:p14="http://schemas.microsoft.com/office/powerpoint/2010/main" val="23626259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15</a:t>
            </a:fld>
            <a:endParaRPr lang="zh-CN" altLang="en-US"/>
          </a:p>
        </p:txBody>
      </p:sp>
    </p:spTree>
    <p:extLst>
      <p:ext uri="{BB962C8B-B14F-4D97-AF65-F5344CB8AC3E}">
        <p14:creationId xmlns:p14="http://schemas.microsoft.com/office/powerpoint/2010/main" val="779381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16</a:t>
            </a:fld>
            <a:endParaRPr lang="zh-CN" altLang="en-US"/>
          </a:p>
        </p:txBody>
      </p:sp>
    </p:spTree>
    <p:extLst>
      <p:ext uri="{BB962C8B-B14F-4D97-AF65-F5344CB8AC3E}">
        <p14:creationId xmlns:p14="http://schemas.microsoft.com/office/powerpoint/2010/main" val="15026709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17</a:t>
            </a:fld>
            <a:endParaRPr lang="zh-CN" altLang="en-US"/>
          </a:p>
        </p:txBody>
      </p:sp>
    </p:spTree>
    <p:extLst>
      <p:ext uri="{BB962C8B-B14F-4D97-AF65-F5344CB8AC3E}">
        <p14:creationId xmlns:p14="http://schemas.microsoft.com/office/powerpoint/2010/main" val="10464308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18</a:t>
            </a:fld>
            <a:endParaRPr lang="zh-CN" altLang="en-US"/>
          </a:p>
        </p:txBody>
      </p:sp>
    </p:spTree>
    <p:extLst>
      <p:ext uri="{BB962C8B-B14F-4D97-AF65-F5344CB8AC3E}">
        <p14:creationId xmlns:p14="http://schemas.microsoft.com/office/powerpoint/2010/main" val="4999817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19</a:t>
            </a:fld>
            <a:endParaRPr lang="zh-CN" altLang="en-US"/>
          </a:p>
        </p:txBody>
      </p:sp>
    </p:spTree>
    <p:extLst>
      <p:ext uri="{BB962C8B-B14F-4D97-AF65-F5344CB8AC3E}">
        <p14:creationId xmlns:p14="http://schemas.microsoft.com/office/powerpoint/2010/main" val="2672420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2</a:t>
            </a:fld>
            <a:endParaRPr lang="zh-CN" altLang="en-US"/>
          </a:p>
        </p:txBody>
      </p:sp>
    </p:spTree>
    <p:extLst>
      <p:ext uri="{BB962C8B-B14F-4D97-AF65-F5344CB8AC3E}">
        <p14:creationId xmlns:p14="http://schemas.microsoft.com/office/powerpoint/2010/main" val="28451330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20</a:t>
            </a:fld>
            <a:endParaRPr lang="zh-CN" altLang="en-US"/>
          </a:p>
        </p:txBody>
      </p:sp>
    </p:spTree>
    <p:extLst>
      <p:ext uri="{BB962C8B-B14F-4D97-AF65-F5344CB8AC3E}">
        <p14:creationId xmlns:p14="http://schemas.microsoft.com/office/powerpoint/2010/main" val="16341986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21</a:t>
            </a:fld>
            <a:endParaRPr lang="zh-CN" altLang="en-US"/>
          </a:p>
        </p:txBody>
      </p:sp>
    </p:spTree>
    <p:extLst>
      <p:ext uri="{BB962C8B-B14F-4D97-AF65-F5344CB8AC3E}">
        <p14:creationId xmlns:p14="http://schemas.microsoft.com/office/powerpoint/2010/main" val="13230171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22</a:t>
            </a:fld>
            <a:endParaRPr lang="zh-CN" altLang="en-US"/>
          </a:p>
        </p:txBody>
      </p:sp>
    </p:spTree>
    <p:extLst>
      <p:ext uri="{BB962C8B-B14F-4D97-AF65-F5344CB8AC3E}">
        <p14:creationId xmlns:p14="http://schemas.microsoft.com/office/powerpoint/2010/main" val="25089552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23</a:t>
            </a:fld>
            <a:endParaRPr lang="zh-CN" altLang="en-US"/>
          </a:p>
        </p:txBody>
      </p:sp>
    </p:spTree>
    <p:extLst>
      <p:ext uri="{BB962C8B-B14F-4D97-AF65-F5344CB8AC3E}">
        <p14:creationId xmlns:p14="http://schemas.microsoft.com/office/powerpoint/2010/main" val="32342447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4776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3</a:t>
            </a:fld>
            <a:endParaRPr lang="zh-CN" altLang="en-US"/>
          </a:p>
        </p:txBody>
      </p:sp>
    </p:spTree>
    <p:extLst>
      <p:ext uri="{BB962C8B-B14F-4D97-AF65-F5344CB8AC3E}">
        <p14:creationId xmlns:p14="http://schemas.microsoft.com/office/powerpoint/2010/main" val="1902475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4</a:t>
            </a:fld>
            <a:endParaRPr lang="zh-CN" altLang="en-US"/>
          </a:p>
        </p:txBody>
      </p:sp>
    </p:spTree>
    <p:extLst>
      <p:ext uri="{BB962C8B-B14F-4D97-AF65-F5344CB8AC3E}">
        <p14:creationId xmlns:p14="http://schemas.microsoft.com/office/powerpoint/2010/main" val="14505888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5</a:t>
            </a:fld>
            <a:endParaRPr lang="zh-CN" altLang="en-US"/>
          </a:p>
        </p:txBody>
      </p:sp>
    </p:spTree>
    <p:extLst>
      <p:ext uri="{BB962C8B-B14F-4D97-AF65-F5344CB8AC3E}">
        <p14:creationId xmlns:p14="http://schemas.microsoft.com/office/powerpoint/2010/main" val="32386071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6</a:t>
            </a:fld>
            <a:endParaRPr lang="zh-CN" altLang="en-US"/>
          </a:p>
        </p:txBody>
      </p:sp>
    </p:spTree>
    <p:extLst>
      <p:ext uri="{BB962C8B-B14F-4D97-AF65-F5344CB8AC3E}">
        <p14:creationId xmlns:p14="http://schemas.microsoft.com/office/powerpoint/2010/main" val="2792776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7</a:t>
            </a:fld>
            <a:endParaRPr lang="zh-CN" altLang="en-US"/>
          </a:p>
        </p:txBody>
      </p:sp>
    </p:spTree>
    <p:extLst>
      <p:ext uri="{BB962C8B-B14F-4D97-AF65-F5344CB8AC3E}">
        <p14:creationId xmlns:p14="http://schemas.microsoft.com/office/powerpoint/2010/main" val="27867424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8</a:t>
            </a:fld>
            <a:endParaRPr lang="zh-CN" altLang="en-US"/>
          </a:p>
        </p:txBody>
      </p:sp>
    </p:spTree>
    <p:extLst>
      <p:ext uri="{BB962C8B-B14F-4D97-AF65-F5344CB8AC3E}">
        <p14:creationId xmlns:p14="http://schemas.microsoft.com/office/powerpoint/2010/main" val="11049686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C7B34E-60A8-4E52-A1D0-4444A81ED309}" type="slidenum">
              <a:rPr lang="zh-CN" altLang="en-US" smtClean="0"/>
              <a:t>9</a:t>
            </a:fld>
            <a:endParaRPr lang="zh-CN" altLang="en-US"/>
          </a:p>
        </p:txBody>
      </p:sp>
    </p:spTree>
    <p:extLst>
      <p:ext uri="{BB962C8B-B14F-4D97-AF65-F5344CB8AC3E}">
        <p14:creationId xmlns:p14="http://schemas.microsoft.com/office/powerpoint/2010/main" val="1146175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B9BDB7B-CDD3-4DF7-A4D3-F073900831B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00D29B18-74EE-4BC2-8F68-8C06A840D983}"/>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94BBC9A5-E181-443E-A1C1-C9D777DFEE26}"/>
              </a:ext>
            </a:extLst>
          </p:cNvPr>
          <p:cNvSpPr>
            <a:spLocks noGrp="1"/>
          </p:cNvSpPr>
          <p:nvPr>
            <p:ph type="dt" sz="half" idx="10"/>
          </p:nvPr>
        </p:nvSpPr>
        <p:spPr>
          <a:xfrm>
            <a:off x="838200" y="6356350"/>
            <a:ext cx="2743200" cy="365125"/>
          </a:xfrm>
          <a:prstGeom prst="rect">
            <a:avLst/>
          </a:prstGeom>
        </p:spPr>
        <p:txBody>
          <a:bodyPr/>
          <a:lstStyle/>
          <a:p>
            <a:fld id="{8067F2C2-86C8-4F90-A5BA-700DD062200A}" type="datetimeFigureOut">
              <a:rPr lang="zh-CN" altLang="en-US" smtClean="0"/>
              <a:t>2018/6/11</a:t>
            </a:fld>
            <a:endParaRPr lang="zh-CN" altLang="en-US"/>
          </a:p>
        </p:txBody>
      </p:sp>
      <p:sp>
        <p:nvSpPr>
          <p:cNvPr id="5" name="页脚占位符 4">
            <a:extLst>
              <a:ext uri="{FF2B5EF4-FFF2-40B4-BE49-F238E27FC236}">
                <a16:creationId xmlns="" xmlns:a16="http://schemas.microsoft.com/office/drawing/2014/main" id="{11399483-E8AC-4CAB-BC51-C2FC859F824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30E0A27B-13B2-46B5-93E3-6F4831C6FE71}"/>
              </a:ext>
            </a:extLst>
          </p:cNvPr>
          <p:cNvSpPr>
            <a:spLocks noGrp="1"/>
          </p:cNvSpPr>
          <p:nvPr>
            <p:ph type="sldNum" sz="quarter" idx="12"/>
          </p:nvPr>
        </p:nvSpPr>
        <p:spPr>
          <a:xfrm>
            <a:off x="8610600" y="6356350"/>
            <a:ext cx="2743200" cy="365125"/>
          </a:xfrm>
          <a:prstGeom prst="rect">
            <a:avLst/>
          </a:prstGeom>
        </p:spPr>
        <p:txBody>
          <a:bodyPr/>
          <a:lstStyle/>
          <a:p>
            <a:fld id="{1EFC99A6-2022-43C1-977B-680389EEF50D}" type="slidenum">
              <a:rPr lang="zh-CN" altLang="en-US" smtClean="0"/>
              <a:t>‹#›</a:t>
            </a:fld>
            <a:endParaRPr lang="zh-CN" altLang="en-US"/>
          </a:p>
        </p:txBody>
      </p:sp>
    </p:spTree>
    <p:extLst>
      <p:ext uri="{BB962C8B-B14F-4D97-AF65-F5344CB8AC3E}">
        <p14:creationId xmlns:p14="http://schemas.microsoft.com/office/powerpoint/2010/main" val="33728692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807B062-8FE9-4752-96FD-AECD2D7EEB9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2B69E592-52F1-4308-95D1-572DFFD28C90}"/>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6D90453-C6D3-4AAA-8C7F-61FA33E04A45}"/>
              </a:ext>
            </a:extLst>
          </p:cNvPr>
          <p:cNvSpPr>
            <a:spLocks noGrp="1"/>
          </p:cNvSpPr>
          <p:nvPr>
            <p:ph type="dt" sz="half" idx="10"/>
          </p:nvPr>
        </p:nvSpPr>
        <p:spPr>
          <a:xfrm>
            <a:off x="838200" y="6356350"/>
            <a:ext cx="2743200" cy="365125"/>
          </a:xfrm>
          <a:prstGeom prst="rect">
            <a:avLst/>
          </a:prstGeom>
        </p:spPr>
        <p:txBody>
          <a:bodyPr/>
          <a:lstStyle/>
          <a:p>
            <a:fld id="{8067F2C2-86C8-4F90-A5BA-700DD062200A}" type="datetimeFigureOut">
              <a:rPr lang="zh-CN" altLang="en-US" smtClean="0"/>
              <a:t>2018/6/11</a:t>
            </a:fld>
            <a:endParaRPr lang="zh-CN" altLang="en-US"/>
          </a:p>
        </p:txBody>
      </p:sp>
      <p:sp>
        <p:nvSpPr>
          <p:cNvPr id="5" name="页脚占位符 4">
            <a:extLst>
              <a:ext uri="{FF2B5EF4-FFF2-40B4-BE49-F238E27FC236}">
                <a16:creationId xmlns="" xmlns:a16="http://schemas.microsoft.com/office/drawing/2014/main" id="{88549D85-8E41-4499-A772-983DBBBD2ADB}"/>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4BCDEBA0-7A7A-411F-9ED3-23501B3875FA}"/>
              </a:ext>
            </a:extLst>
          </p:cNvPr>
          <p:cNvSpPr>
            <a:spLocks noGrp="1"/>
          </p:cNvSpPr>
          <p:nvPr>
            <p:ph type="sldNum" sz="quarter" idx="12"/>
          </p:nvPr>
        </p:nvSpPr>
        <p:spPr>
          <a:xfrm>
            <a:off x="8610600" y="6356350"/>
            <a:ext cx="2743200" cy="365125"/>
          </a:xfrm>
          <a:prstGeom prst="rect">
            <a:avLst/>
          </a:prstGeom>
        </p:spPr>
        <p:txBody>
          <a:bodyPr/>
          <a:lstStyle/>
          <a:p>
            <a:fld id="{1EFC99A6-2022-43C1-977B-680389EEF50D}" type="slidenum">
              <a:rPr lang="zh-CN" altLang="en-US" smtClean="0"/>
              <a:t>‹#›</a:t>
            </a:fld>
            <a:endParaRPr lang="zh-CN" altLang="en-US"/>
          </a:p>
        </p:txBody>
      </p:sp>
    </p:spTree>
    <p:extLst>
      <p:ext uri="{BB962C8B-B14F-4D97-AF65-F5344CB8AC3E}">
        <p14:creationId xmlns:p14="http://schemas.microsoft.com/office/powerpoint/2010/main" val="1127567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A3743D1E-75A8-4F68-B4C7-C50C1B8E3067}"/>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528FEB9D-327F-49B0-85A3-F1BD0146107B}"/>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3A09D49-EB09-4F94-A421-3832E4EB60D2}"/>
              </a:ext>
            </a:extLst>
          </p:cNvPr>
          <p:cNvSpPr>
            <a:spLocks noGrp="1"/>
          </p:cNvSpPr>
          <p:nvPr>
            <p:ph type="dt" sz="half" idx="10"/>
          </p:nvPr>
        </p:nvSpPr>
        <p:spPr>
          <a:xfrm>
            <a:off x="838200" y="6356350"/>
            <a:ext cx="2743200" cy="365125"/>
          </a:xfrm>
          <a:prstGeom prst="rect">
            <a:avLst/>
          </a:prstGeom>
        </p:spPr>
        <p:txBody>
          <a:bodyPr/>
          <a:lstStyle/>
          <a:p>
            <a:fld id="{8067F2C2-86C8-4F90-A5BA-700DD062200A}" type="datetimeFigureOut">
              <a:rPr lang="zh-CN" altLang="en-US" smtClean="0"/>
              <a:t>2018/6/11</a:t>
            </a:fld>
            <a:endParaRPr lang="zh-CN" altLang="en-US"/>
          </a:p>
        </p:txBody>
      </p:sp>
      <p:sp>
        <p:nvSpPr>
          <p:cNvPr id="5" name="页脚占位符 4">
            <a:extLst>
              <a:ext uri="{FF2B5EF4-FFF2-40B4-BE49-F238E27FC236}">
                <a16:creationId xmlns="" xmlns:a16="http://schemas.microsoft.com/office/drawing/2014/main" id="{DD045C09-D555-4DD6-A11E-DA3964FE22D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53F0E687-7CA4-4A08-96BB-36D033DF37C8}"/>
              </a:ext>
            </a:extLst>
          </p:cNvPr>
          <p:cNvSpPr>
            <a:spLocks noGrp="1"/>
          </p:cNvSpPr>
          <p:nvPr>
            <p:ph type="sldNum" sz="quarter" idx="12"/>
          </p:nvPr>
        </p:nvSpPr>
        <p:spPr>
          <a:xfrm>
            <a:off x="8610600" y="6356350"/>
            <a:ext cx="2743200" cy="365125"/>
          </a:xfrm>
          <a:prstGeom prst="rect">
            <a:avLst/>
          </a:prstGeom>
        </p:spPr>
        <p:txBody>
          <a:bodyPr/>
          <a:lstStyle/>
          <a:p>
            <a:fld id="{1EFC99A6-2022-43C1-977B-680389EEF50D}" type="slidenum">
              <a:rPr lang="zh-CN" altLang="en-US" smtClean="0"/>
              <a:t>‹#›</a:t>
            </a:fld>
            <a:endParaRPr lang="zh-CN" altLang="en-US"/>
          </a:p>
        </p:txBody>
      </p:sp>
    </p:spTree>
    <p:extLst>
      <p:ext uri="{BB962C8B-B14F-4D97-AF65-F5344CB8AC3E}">
        <p14:creationId xmlns:p14="http://schemas.microsoft.com/office/powerpoint/2010/main" val="30305191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38048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9070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6979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71636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01344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61232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77929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9042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D37A0C51-B9EA-4FC3-8633-249F5FE8A2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2882965" y="-2443945"/>
            <a:ext cx="6406573" cy="11750752"/>
          </a:xfrm>
          <a:prstGeom prst="rect">
            <a:avLst/>
          </a:prstGeom>
          <a:effectLst>
            <a:outerShdw blurRad="63500" algn="ctr" rotWithShape="0">
              <a:schemeClr val="bg2">
                <a:lumMod val="25000"/>
                <a:alpha val="40000"/>
              </a:schemeClr>
            </a:outerShdw>
          </a:effectLst>
        </p:spPr>
      </p:pic>
    </p:spTree>
    <p:extLst>
      <p:ext uri="{BB962C8B-B14F-4D97-AF65-F5344CB8AC3E}">
        <p14:creationId xmlns:p14="http://schemas.microsoft.com/office/powerpoint/2010/main" val="23102697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02697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92697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79838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73F7FBE-E250-4B8A-9848-A0C57EC5C771}"/>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F967EA09-C24A-4F2B-902A-9566E4A8A233}"/>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326C02F3-B339-4FA7-A95C-3D17B61273C7}"/>
              </a:ext>
            </a:extLst>
          </p:cNvPr>
          <p:cNvSpPr>
            <a:spLocks noGrp="1"/>
          </p:cNvSpPr>
          <p:nvPr>
            <p:ph type="dt" sz="half" idx="10"/>
          </p:nvPr>
        </p:nvSpPr>
        <p:spPr>
          <a:xfrm>
            <a:off x="838200" y="6356350"/>
            <a:ext cx="2743200" cy="365125"/>
          </a:xfrm>
          <a:prstGeom prst="rect">
            <a:avLst/>
          </a:prstGeom>
        </p:spPr>
        <p:txBody>
          <a:bodyPr/>
          <a:lstStyle/>
          <a:p>
            <a:fld id="{8067F2C2-86C8-4F90-A5BA-700DD062200A}" type="datetimeFigureOut">
              <a:rPr lang="zh-CN" altLang="en-US" smtClean="0"/>
              <a:t>2018/6/11</a:t>
            </a:fld>
            <a:endParaRPr lang="zh-CN" altLang="en-US"/>
          </a:p>
        </p:txBody>
      </p:sp>
      <p:sp>
        <p:nvSpPr>
          <p:cNvPr id="5" name="页脚占位符 4">
            <a:extLst>
              <a:ext uri="{FF2B5EF4-FFF2-40B4-BE49-F238E27FC236}">
                <a16:creationId xmlns="" xmlns:a16="http://schemas.microsoft.com/office/drawing/2014/main" id="{FDB42042-E6BC-499C-A3A0-24D63513AEB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CFA8CB40-CF87-4951-8848-08991E4EC379}"/>
              </a:ext>
            </a:extLst>
          </p:cNvPr>
          <p:cNvSpPr>
            <a:spLocks noGrp="1"/>
          </p:cNvSpPr>
          <p:nvPr>
            <p:ph type="sldNum" sz="quarter" idx="12"/>
          </p:nvPr>
        </p:nvSpPr>
        <p:spPr>
          <a:xfrm>
            <a:off x="8610600" y="6356350"/>
            <a:ext cx="2743200" cy="365125"/>
          </a:xfrm>
          <a:prstGeom prst="rect">
            <a:avLst/>
          </a:prstGeom>
        </p:spPr>
        <p:txBody>
          <a:bodyPr/>
          <a:lstStyle/>
          <a:p>
            <a:fld id="{1EFC99A6-2022-43C1-977B-680389EEF50D}" type="slidenum">
              <a:rPr lang="zh-CN" altLang="en-US" smtClean="0"/>
              <a:t>‹#›</a:t>
            </a:fld>
            <a:endParaRPr lang="zh-CN" altLang="en-US"/>
          </a:p>
        </p:txBody>
      </p:sp>
    </p:spTree>
    <p:extLst>
      <p:ext uri="{BB962C8B-B14F-4D97-AF65-F5344CB8AC3E}">
        <p14:creationId xmlns:p14="http://schemas.microsoft.com/office/powerpoint/2010/main" val="3009171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D3CE7A6-F64E-4457-9431-D9B21D559A4E}"/>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33D0DEF7-17C7-4D1E-BA0C-76E373708478}"/>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58B9B39B-9C30-41B4-AA4B-C086C5328E01}"/>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F90545C4-3EC8-4DCD-BE43-13BA02766F6B}"/>
              </a:ext>
            </a:extLst>
          </p:cNvPr>
          <p:cNvSpPr>
            <a:spLocks noGrp="1"/>
          </p:cNvSpPr>
          <p:nvPr>
            <p:ph type="dt" sz="half" idx="10"/>
          </p:nvPr>
        </p:nvSpPr>
        <p:spPr>
          <a:xfrm>
            <a:off x="838200" y="6356350"/>
            <a:ext cx="2743200" cy="365125"/>
          </a:xfrm>
          <a:prstGeom prst="rect">
            <a:avLst/>
          </a:prstGeom>
        </p:spPr>
        <p:txBody>
          <a:bodyPr/>
          <a:lstStyle/>
          <a:p>
            <a:fld id="{8067F2C2-86C8-4F90-A5BA-700DD062200A}" type="datetimeFigureOut">
              <a:rPr lang="zh-CN" altLang="en-US" smtClean="0"/>
              <a:t>2018/6/11</a:t>
            </a:fld>
            <a:endParaRPr lang="zh-CN" altLang="en-US"/>
          </a:p>
        </p:txBody>
      </p:sp>
      <p:sp>
        <p:nvSpPr>
          <p:cNvPr id="6" name="页脚占位符 5">
            <a:extLst>
              <a:ext uri="{FF2B5EF4-FFF2-40B4-BE49-F238E27FC236}">
                <a16:creationId xmlns="" xmlns:a16="http://schemas.microsoft.com/office/drawing/2014/main" id="{A4B75592-8CED-45EF-85EC-FF12681E97D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E2CBE497-9A2D-479A-8BD4-A60FA0FCB6D0}"/>
              </a:ext>
            </a:extLst>
          </p:cNvPr>
          <p:cNvSpPr>
            <a:spLocks noGrp="1"/>
          </p:cNvSpPr>
          <p:nvPr>
            <p:ph type="sldNum" sz="quarter" idx="12"/>
          </p:nvPr>
        </p:nvSpPr>
        <p:spPr>
          <a:xfrm>
            <a:off x="8610600" y="6356350"/>
            <a:ext cx="2743200" cy="365125"/>
          </a:xfrm>
          <a:prstGeom prst="rect">
            <a:avLst/>
          </a:prstGeom>
        </p:spPr>
        <p:txBody>
          <a:bodyPr/>
          <a:lstStyle/>
          <a:p>
            <a:fld id="{1EFC99A6-2022-43C1-977B-680389EEF50D}" type="slidenum">
              <a:rPr lang="zh-CN" altLang="en-US" smtClean="0"/>
              <a:t>‹#›</a:t>
            </a:fld>
            <a:endParaRPr lang="zh-CN" altLang="en-US"/>
          </a:p>
        </p:txBody>
      </p:sp>
    </p:spTree>
    <p:extLst>
      <p:ext uri="{BB962C8B-B14F-4D97-AF65-F5344CB8AC3E}">
        <p14:creationId xmlns:p14="http://schemas.microsoft.com/office/powerpoint/2010/main" val="28418224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F137129-DDDA-499B-88AC-FCFBAD9F2A1D}"/>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53D34FE9-54B8-4414-96ED-9502C9A580B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F5A2C92B-B9B0-4938-9825-84236506922B}"/>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D8C29809-65A5-4C58-AB94-1860FBBB37B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CE9E5997-1733-4B1A-88F5-6F0CEFCBA0ED}"/>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64EBBF64-58FE-44B5-88AB-EE72F4CCAD2D}"/>
              </a:ext>
            </a:extLst>
          </p:cNvPr>
          <p:cNvSpPr>
            <a:spLocks noGrp="1"/>
          </p:cNvSpPr>
          <p:nvPr>
            <p:ph type="dt" sz="half" idx="10"/>
          </p:nvPr>
        </p:nvSpPr>
        <p:spPr>
          <a:xfrm>
            <a:off x="838200" y="6356350"/>
            <a:ext cx="2743200" cy="365125"/>
          </a:xfrm>
          <a:prstGeom prst="rect">
            <a:avLst/>
          </a:prstGeom>
        </p:spPr>
        <p:txBody>
          <a:bodyPr/>
          <a:lstStyle/>
          <a:p>
            <a:fld id="{8067F2C2-86C8-4F90-A5BA-700DD062200A}" type="datetimeFigureOut">
              <a:rPr lang="zh-CN" altLang="en-US" smtClean="0"/>
              <a:t>2018/6/11</a:t>
            </a:fld>
            <a:endParaRPr lang="zh-CN" altLang="en-US"/>
          </a:p>
        </p:txBody>
      </p:sp>
      <p:sp>
        <p:nvSpPr>
          <p:cNvPr id="8" name="页脚占位符 7">
            <a:extLst>
              <a:ext uri="{FF2B5EF4-FFF2-40B4-BE49-F238E27FC236}">
                <a16:creationId xmlns="" xmlns:a16="http://schemas.microsoft.com/office/drawing/2014/main" id="{A168DD5D-B0EE-41FA-86FA-AEEC9FE5C5A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 xmlns:a16="http://schemas.microsoft.com/office/drawing/2014/main" id="{1AB0410C-68A1-49F0-89B5-E6F1AF757C2F}"/>
              </a:ext>
            </a:extLst>
          </p:cNvPr>
          <p:cNvSpPr>
            <a:spLocks noGrp="1"/>
          </p:cNvSpPr>
          <p:nvPr>
            <p:ph type="sldNum" sz="quarter" idx="12"/>
          </p:nvPr>
        </p:nvSpPr>
        <p:spPr>
          <a:xfrm>
            <a:off x="8610600" y="6356350"/>
            <a:ext cx="2743200" cy="365125"/>
          </a:xfrm>
          <a:prstGeom prst="rect">
            <a:avLst/>
          </a:prstGeom>
        </p:spPr>
        <p:txBody>
          <a:bodyPr/>
          <a:lstStyle/>
          <a:p>
            <a:fld id="{1EFC99A6-2022-43C1-977B-680389EEF50D}" type="slidenum">
              <a:rPr lang="zh-CN" altLang="en-US" smtClean="0"/>
              <a:t>‹#›</a:t>
            </a:fld>
            <a:endParaRPr lang="zh-CN" altLang="en-US"/>
          </a:p>
        </p:txBody>
      </p:sp>
    </p:spTree>
    <p:extLst>
      <p:ext uri="{BB962C8B-B14F-4D97-AF65-F5344CB8AC3E}">
        <p14:creationId xmlns:p14="http://schemas.microsoft.com/office/powerpoint/2010/main" val="21013458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D04F3A4-E154-425B-B9AF-6A0D47339D47}"/>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29607CDA-5246-43CF-9329-56D5B21C4F2D}"/>
              </a:ext>
            </a:extLst>
          </p:cNvPr>
          <p:cNvSpPr>
            <a:spLocks noGrp="1"/>
          </p:cNvSpPr>
          <p:nvPr>
            <p:ph type="dt" sz="half" idx="10"/>
          </p:nvPr>
        </p:nvSpPr>
        <p:spPr>
          <a:xfrm>
            <a:off x="838200" y="6356350"/>
            <a:ext cx="2743200" cy="365125"/>
          </a:xfrm>
          <a:prstGeom prst="rect">
            <a:avLst/>
          </a:prstGeom>
        </p:spPr>
        <p:txBody>
          <a:bodyPr/>
          <a:lstStyle/>
          <a:p>
            <a:fld id="{8067F2C2-86C8-4F90-A5BA-700DD062200A}" type="datetimeFigureOut">
              <a:rPr lang="zh-CN" altLang="en-US" smtClean="0"/>
              <a:t>2018/6/11</a:t>
            </a:fld>
            <a:endParaRPr lang="zh-CN" altLang="en-US"/>
          </a:p>
        </p:txBody>
      </p:sp>
      <p:sp>
        <p:nvSpPr>
          <p:cNvPr id="4" name="页脚占位符 3">
            <a:extLst>
              <a:ext uri="{FF2B5EF4-FFF2-40B4-BE49-F238E27FC236}">
                <a16:creationId xmlns="" xmlns:a16="http://schemas.microsoft.com/office/drawing/2014/main" id="{3D488DB2-2B68-4F2C-816C-3BA1DB63827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 xmlns:a16="http://schemas.microsoft.com/office/drawing/2014/main" id="{C46D7E1D-5E12-40D8-AAC8-F4EA28BBC10A}"/>
              </a:ext>
            </a:extLst>
          </p:cNvPr>
          <p:cNvSpPr>
            <a:spLocks noGrp="1"/>
          </p:cNvSpPr>
          <p:nvPr>
            <p:ph type="sldNum" sz="quarter" idx="12"/>
          </p:nvPr>
        </p:nvSpPr>
        <p:spPr>
          <a:xfrm>
            <a:off x="8610600" y="6356350"/>
            <a:ext cx="2743200" cy="365125"/>
          </a:xfrm>
          <a:prstGeom prst="rect">
            <a:avLst/>
          </a:prstGeom>
        </p:spPr>
        <p:txBody>
          <a:bodyPr/>
          <a:lstStyle/>
          <a:p>
            <a:fld id="{1EFC99A6-2022-43C1-977B-680389EEF50D}" type="slidenum">
              <a:rPr lang="zh-CN" altLang="en-US" smtClean="0"/>
              <a:t>‹#›</a:t>
            </a:fld>
            <a:endParaRPr lang="zh-CN" altLang="en-US"/>
          </a:p>
        </p:txBody>
      </p:sp>
    </p:spTree>
    <p:extLst>
      <p:ext uri="{BB962C8B-B14F-4D97-AF65-F5344CB8AC3E}">
        <p14:creationId xmlns:p14="http://schemas.microsoft.com/office/powerpoint/2010/main" val="2179531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688B5863-488F-47F2-B9EC-7B818AD1024D}"/>
              </a:ext>
            </a:extLst>
          </p:cNvPr>
          <p:cNvSpPr>
            <a:spLocks noGrp="1"/>
          </p:cNvSpPr>
          <p:nvPr>
            <p:ph type="dt" sz="half" idx="10"/>
          </p:nvPr>
        </p:nvSpPr>
        <p:spPr>
          <a:xfrm>
            <a:off x="838200" y="6356350"/>
            <a:ext cx="2743200" cy="365125"/>
          </a:xfrm>
          <a:prstGeom prst="rect">
            <a:avLst/>
          </a:prstGeom>
        </p:spPr>
        <p:txBody>
          <a:bodyPr/>
          <a:lstStyle/>
          <a:p>
            <a:fld id="{8067F2C2-86C8-4F90-A5BA-700DD062200A}" type="datetimeFigureOut">
              <a:rPr lang="zh-CN" altLang="en-US" smtClean="0"/>
              <a:t>2018/6/11</a:t>
            </a:fld>
            <a:endParaRPr lang="zh-CN" altLang="en-US"/>
          </a:p>
        </p:txBody>
      </p:sp>
      <p:sp>
        <p:nvSpPr>
          <p:cNvPr id="3" name="页脚占位符 2">
            <a:extLst>
              <a:ext uri="{FF2B5EF4-FFF2-40B4-BE49-F238E27FC236}">
                <a16:creationId xmlns="" xmlns:a16="http://schemas.microsoft.com/office/drawing/2014/main" id="{29FC8D4B-16A8-430B-916B-F946977F76A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 xmlns:a16="http://schemas.microsoft.com/office/drawing/2014/main" id="{A26B4946-555D-4E61-859A-F3251FA0EE37}"/>
              </a:ext>
            </a:extLst>
          </p:cNvPr>
          <p:cNvSpPr>
            <a:spLocks noGrp="1"/>
          </p:cNvSpPr>
          <p:nvPr>
            <p:ph type="sldNum" sz="quarter" idx="12"/>
          </p:nvPr>
        </p:nvSpPr>
        <p:spPr>
          <a:xfrm>
            <a:off x="8610600" y="6356350"/>
            <a:ext cx="2743200" cy="365125"/>
          </a:xfrm>
          <a:prstGeom prst="rect">
            <a:avLst/>
          </a:prstGeom>
        </p:spPr>
        <p:txBody>
          <a:bodyPr/>
          <a:lstStyle/>
          <a:p>
            <a:fld id="{1EFC99A6-2022-43C1-977B-680389EEF50D}" type="slidenum">
              <a:rPr lang="zh-CN" altLang="en-US" smtClean="0"/>
              <a:t>‹#›</a:t>
            </a:fld>
            <a:endParaRPr lang="zh-CN" altLang="en-US"/>
          </a:p>
        </p:txBody>
      </p:sp>
    </p:spTree>
    <p:extLst>
      <p:ext uri="{BB962C8B-B14F-4D97-AF65-F5344CB8AC3E}">
        <p14:creationId xmlns:p14="http://schemas.microsoft.com/office/powerpoint/2010/main" val="2654304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BFE2635-5A88-4C1F-B4DF-371B25196B9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7B82DD20-88F1-438A-9F47-4FCE5FA75890}"/>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8D10C5D9-BB73-42ED-A08F-E9ECB327243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88E7C20A-8A7D-42B1-88AB-8A7478DDB01C}"/>
              </a:ext>
            </a:extLst>
          </p:cNvPr>
          <p:cNvSpPr>
            <a:spLocks noGrp="1"/>
          </p:cNvSpPr>
          <p:nvPr>
            <p:ph type="dt" sz="half" idx="10"/>
          </p:nvPr>
        </p:nvSpPr>
        <p:spPr>
          <a:xfrm>
            <a:off x="838200" y="6356350"/>
            <a:ext cx="2743200" cy="365125"/>
          </a:xfrm>
          <a:prstGeom prst="rect">
            <a:avLst/>
          </a:prstGeom>
        </p:spPr>
        <p:txBody>
          <a:bodyPr/>
          <a:lstStyle/>
          <a:p>
            <a:fld id="{8067F2C2-86C8-4F90-A5BA-700DD062200A}" type="datetimeFigureOut">
              <a:rPr lang="zh-CN" altLang="en-US" smtClean="0"/>
              <a:t>2018/6/11</a:t>
            </a:fld>
            <a:endParaRPr lang="zh-CN" altLang="en-US"/>
          </a:p>
        </p:txBody>
      </p:sp>
      <p:sp>
        <p:nvSpPr>
          <p:cNvPr id="6" name="页脚占位符 5">
            <a:extLst>
              <a:ext uri="{FF2B5EF4-FFF2-40B4-BE49-F238E27FC236}">
                <a16:creationId xmlns="" xmlns:a16="http://schemas.microsoft.com/office/drawing/2014/main" id="{F5A1015A-96EB-46F8-B055-E73F7A03344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E082DA0E-D2ED-4E47-B709-BE7ABC647A4C}"/>
              </a:ext>
            </a:extLst>
          </p:cNvPr>
          <p:cNvSpPr>
            <a:spLocks noGrp="1"/>
          </p:cNvSpPr>
          <p:nvPr>
            <p:ph type="sldNum" sz="quarter" idx="12"/>
          </p:nvPr>
        </p:nvSpPr>
        <p:spPr>
          <a:xfrm>
            <a:off x="8610600" y="6356350"/>
            <a:ext cx="2743200" cy="365125"/>
          </a:xfrm>
          <a:prstGeom prst="rect">
            <a:avLst/>
          </a:prstGeom>
        </p:spPr>
        <p:txBody>
          <a:bodyPr/>
          <a:lstStyle/>
          <a:p>
            <a:fld id="{1EFC99A6-2022-43C1-977B-680389EEF50D}" type="slidenum">
              <a:rPr lang="zh-CN" altLang="en-US" smtClean="0"/>
              <a:t>‹#›</a:t>
            </a:fld>
            <a:endParaRPr lang="zh-CN" altLang="en-US"/>
          </a:p>
        </p:txBody>
      </p:sp>
    </p:spTree>
    <p:extLst>
      <p:ext uri="{BB962C8B-B14F-4D97-AF65-F5344CB8AC3E}">
        <p14:creationId xmlns:p14="http://schemas.microsoft.com/office/powerpoint/2010/main" val="2508182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6445600-9180-47FF-9D7A-1C03C2B4638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850AF5A6-D0D1-47D7-A127-EF7391ADD84E}"/>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E4B66260-9FEA-4D9C-9716-3CC90C712EC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4395BB38-A416-467E-835C-4E406D5F3D5A}"/>
              </a:ext>
            </a:extLst>
          </p:cNvPr>
          <p:cNvSpPr>
            <a:spLocks noGrp="1"/>
          </p:cNvSpPr>
          <p:nvPr>
            <p:ph type="dt" sz="half" idx="10"/>
          </p:nvPr>
        </p:nvSpPr>
        <p:spPr>
          <a:xfrm>
            <a:off x="838200" y="6356350"/>
            <a:ext cx="2743200" cy="365125"/>
          </a:xfrm>
          <a:prstGeom prst="rect">
            <a:avLst/>
          </a:prstGeom>
        </p:spPr>
        <p:txBody>
          <a:bodyPr/>
          <a:lstStyle/>
          <a:p>
            <a:fld id="{8067F2C2-86C8-4F90-A5BA-700DD062200A}" type="datetimeFigureOut">
              <a:rPr lang="zh-CN" altLang="en-US" smtClean="0"/>
              <a:t>2018/6/11</a:t>
            </a:fld>
            <a:endParaRPr lang="zh-CN" altLang="en-US"/>
          </a:p>
        </p:txBody>
      </p:sp>
      <p:sp>
        <p:nvSpPr>
          <p:cNvPr id="6" name="页脚占位符 5">
            <a:extLst>
              <a:ext uri="{FF2B5EF4-FFF2-40B4-BE49-F238E27FC236}">
                <a16:creationId xmlns="" xmlns:a16="http://schemas.microsoft.com/office/drawing/2014/main" id="{164F6B78-B445-4A8D-86E8-69FF1691A16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82032516-228C-46D3-9D3E-A968A10C27EC}"/>
              </a:ext>
            </a:extLst>
          </p:cNvPr>
          <p:cNvSpPr>
            <a:spLocks noGrp="1"/>
          </p:cNvSpPr>
          <p:nvPr>
            <p:ph type="sldNum" sz="quarter" idx="12"/>
          </p:nvPr>
        </p:nvSpPr>
        <p:spPr>
          <a:xfrm>
            <a:off x="8610600" y="6356350"/>
            <a:ext cx="2743200" cy="365125"/>
          </a:xfrm>
          <a:prstGeom prst="rect">
            <a:avLst/>
          </a:prstGeom>
        </p:spPr>
        <p:txBody>
          <a:bodyPr/>
          <a:lstStyle/>
          <a:p>
            <a:fld id="{1EFC99A6-2022-43C1-977B-680389EEF50D}" type="slidenum">
              <a:rPr lang="zh-CN" altLang="en-US" smtClean="0"/>
              <a:t>‹#›</a:t>
            </a:fld>
            <a:endParaRPr lang="zh-CN" altLang="en-US"/>
          </a:p>
        </p:txBody>
      </p:sp>
    </p:spTree>
    <p:extLst>
      <p:ext uri="{BB962C8B-B14F-4D97-AF65-F5344CB8AC3E}">
        <p14:creationId xmlns:p14="http://schemas.microsoft.com/office/powerpoint/2010/main" val="3922807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57DE7E4D-F002-43E1-B99C-505B9E39F850}"/>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rot="16200000">
            <a:off x="2667001" y="-2667001"/>
            <a:ext cx="6858000" cy="12192002"/>
          </a:xfrm>
          <a:prstGeom prst="rect">
            <a:avLst/>
          </a:prstGeom>
        </p:spPr>
      </p:pic>
      <p:pic>
        <p:nvPicPr>
          <p:cNvPr id="10" name="图片 9">
            <a:extLst>
              <a:ext uri="{FF2B5EF4-FFF2-40B4-BE49-F238E27FC236}">
                <a16:creationId xmlns="" xmlns:a16="http://schemas.microsoft.com/office/drawing/2014/main" id="{E191277C-EF72-48D2-B6CA-6EE86A3E8FFC}"/>
              </a:ext>
            </a:extLst>
          </p:cNvPr>
          <p:cNvPicPr>
            <a:picLocks noChangeAspect="1"/>
          </p:cNvPicPr>
          <p:nvPr userDrawn="1"/>
        </p:nvPicPr>
        <p:blipFill rotWithShape="1">
          <a:blip r:embed="rId14">
            <a:extLst>
              <a:ext uri="{28A0092B-C50C-407E-A947-70E740481C1C}">
                <a14:useLocalDpi xmlns:a14="http://schemas.microsoft.com/office/drawing/2010/main" val="0"/>
              </a:ext>
            </a:extLst>
          </a:blip>
          <a:srcRect b="27936"/>
          <a:stretch/>
        </p:blipFill>
        <p:spPr>
          <a:xfrm rot="16200000">
            <a:off x="2667000" y="-2667000"/>
            <a:ext cx="6858000" cy="12192000"/>
          </a:xfrm>
          <a:prstGeom prst="rect">
            <a:avLst/>
          </a:prstGeom>
        </p:spPr>
      </p:pic>
    </p:spTree>
    <p:extLst>
      <p:ext uri="{BB962C8B-B14F-4D97-AF65-F5344CB8AC3E}">
        <p14:creationId xmlns:p14="http://schemas.microsoft.com/office/powerpoint/2010/main" val="8350939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40901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33616D72-3DD4-49ED-81D7-E2B4DA5A8334}"/>
              </a:ext>
            </a:extLst>
          </p:cNvPr>
          <p:cNvPicPr>
            <a:picLocks noChangeAspect="1"/>
          </p:cNvPicPr>
          <p:nvPr/>
        </p:nvPicPr>
        <p:blipFill rotWithShape="1">
          <a:blip r:embed="rId3">
            <a:extLst>
              <a:ext uri="{28A0092B-C50C-407E-A947-70E740481C1C}">
                <a14:useLocalDpi xmlns:a14="http://schemas.microsoft.com/office/drawing/2010/main" val="0"/>
              </a:ext>
            </a:extLst>
          </a:blip>
          <a:srcRect l="15969" t="48826" r="17141" b="24712"/>
          <a:stretch/>
        </p:blipFill>
        <p:spPr>
          <a:xfrm>
            <a:off x="2808112" y="2159053"/>
            <a:ext cx="6575776" cy="3901507"/>
          </a:xfrm>
          <a:prstGeom prst="rect">
            <a:avLst/>
          </a:prstGeom>
        </p:spPr>
      </p:pic>
      <p:sp>
        <p:nvSpPr>
          <p:cNvPr id="4" name="矩形: 圆角 3">
            <a:extLst>
              <a:ext uri="{FF2B5EF4-FFF2-40B4-BE49-F238E27FC236}">
                <a16:creationId xmlns="" xmlns:a16="http://schemas.microsoft.com/office/drawing/2014/main" id="{07C62F15-3A66-4244-810E-9B270477387A}"/>
              </a:ext>
            </a:extLst>
          </p:cNvPr>
          <p:cNvSpPr/>
          <p:nvPr/>
        </p:nvSpPr>
        <p:spPr>
          <a:xfrm>
            <a:off x="2220433" y="5736267"/>
            <a:ext cx="7751134"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6">
            <a:extLst>
              <a:ext uri="{FF2B5EF4-FFF2-40B4-BE49-F238E27FC236}">
                <a16:creationId xmlns="" xmlns:a16="http://schemas.microsoft.com/office/drawing/2014/main" id="{134186BE-5C01-4B66-97A4-C1E15C4605F0}"/>
              </a:ext>
            </a:extLst>
          </p:cNvPr>
          <p:cNvGrpSpPr/>
          <p:nvPr/>
        </p:nvGrpSpPr>
        <p:grpSpPr>
          <a:xfrm>
            <a:off x="2202484" y="583098"/>
            <a:ext cx="7770623" cy="1575955"/>
            <a:chOff x="2329679" y="1088812"/>
            <a:chExt cx="5277069" cy="1070239"/>
          </a:xfrm>
        </p:grpSpPr>
        <p:pic>
          <p:nvPicPr>
            <p:cNvPr id="6" name="图片 5">
              <a:extLst>
                <a:ext uri="{FF2B5EF4-FFF2-40B4-BE49-F238E27FC236}">
                  <a16:creationId xmlns="" xmlns:a16="http://schemas.microsoft.com/office/drawing/2014/main" id="{6ED63098-4A2A-4A37-B2D3-B9AA27B0F47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963" t="13527" r="20410" b="69483"/>
            <a:stretch/>
          </p:blipFill>
          <p:spPr>
            <a:xfrm>
              <a:off x="2329679" y="1088812"/>
              <a:ext cx="2366869" cy="962959"/>
            </a:xfrm>
            <a:prstGeom prst="rect">
              <a:avLst/>
            </a:prstGeom>
          </p:spPr>
        </p:pic>
        <p:pic>
          <p:nvPicPr>
            <p:cNvPr id="17" name="图片 16">
              <a:extLst>
                <a:ext uri="{FF2B5EF4-FFF2-40B4-BE49-F238E27FC236}">
                  <a16:creationId xmlns="" xmlns:a16="http://schemas.microsoft.com/office/drawing/2014/main" id="{336CBD91-23E1-4651-B61E-A196299883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470" t="30529" r="16962" b="54027"/>
            <a:stretch/>
          </p:blipFill>
          <p:spPr>
            <a:xfrm>
              <a:off x="4471262" y="1099930"/>
              <a:ext cx="3135486" cy="1059121"/>
            </a:xfrm>
            <a:prstGeom prst="rect">
              <a:avLst/>
            </a:prstGeom>
          </p:spPr>
        </p:pic>
      </p:grpSp>
      <p:sp>
        <p:nvSpPr>
          <p:cNvPr id="8" name="文本框 7">
            <a:extLst>
              <a:ext uri="{FF2B5EF4-FFF2-40B4-BE49-F238E27FC236}">
                <a16:creationId xmlns="" xmlns:a16="http://schemas.microsoft.com/office/drawing/2014/main" id="{CBC5DF46-EDCC-4920-9635-A28A97F86357}"/>
              </a:ext>
            </a:extLst>
          </p:cNvPr>
          <p:cNvSpPr txBox="1"/>
          <p:nvPr/>
        </p:nvSpPr>
        <p:spPr>
          <a:xfrm>
            <a:off x="3033396" y="5738191"/>
            <a:ext cx="6110601" cy="584775"/>
          </a:xfrm>
          <a:prstGeom prst="rect">
            <a:avLst/>
          </a:prstGeom>
          <a:noFill/>
        </p:spPr>
        <p:txBody>
          <a:bodyPr wrap="square" rtlCol="0">
            <a:spAutoFit/>
          </a:bodyPr>
          <a:lstStyle/>
          <a:p>
            <a:pPr algn="ctr"/>
            <a:r>
              <a:rPr lang="zh-CN" altLang="en-US" sz="3200" b="1" dirty="0">
                <a:solidFill>
                  <a:srgbClr val="C30D23"/>
                </a:solidFill>
                <a:latin typeface="幼圆" panose="02010509060101010101" pitchFamily="49" charset="-122"/>
                <a:ea typeface="幼圆" panose="02010509060101010101" pitchFamily="49" charset="-122"/>
              </a:rPr>
              <a:t>劳动节主题班会</a:t>
            </a:r>
          </a:p>
        </p:txBody>
      </p:sp>
      <p:pic>
        <p:nvPicPr>
          <p:cNvPr id="20" name="图片 19">
            <a:extLst>
              <a:ext uri="{FF2B5EF4-FFF2-40B4-BE49-F238E27FC236}">
                <a16:creationId xmlns="" xmlns:a16="http://schemas.microsoft.com/office/drawing/2014/main" id="{5105771A-CB7F-43AA-AA77-F05B89585AB2}"/>
              </a:ext>
            </a:extLst>
          </p:cNvPr>
          <p:cNvPicPr>
            <a:picLocks noChangeAspect="1"/>
          </p:cNvPicPr>
          <p:nvPr/>
        </p:nvPicPr>
        <p:blipFill rotWithShape="1">
          <a:blip r:embed="rId3">
            <a:extLst>
              <a:ext uri="{28A0092B-C50C-407E-A947-70E740481C1C}">
                <a14:useLocalDpi xmlns:a14="http://schemas.microsoft.com/office/drawing/2010/main" val="0"/>
              </a:ext>
            </a:extLst>
          </a:blip>
          <a:srcRect l="10088" t="37464" r="84459" b="26173"/>
          <a:stretch/>
        </p:blipFill>
        <p:spPr>
          <a:xfrm>
            <a:off x="226708" y="994701"/>
            <a:ext cx="565265" cy="5652648"/>
          </a:xfrm>
          <a:prstGeom prst="rect">
            <a:avLst/>
          </a:prstGeom>
        </p:spPr>
      </p:pic>
    </p:spTree>
    <p:extLst>
      <p:ext uri="{BB962C8B-B14F-4D97-AF65-F5344CB8AC3E}">
        <p14:creationId xmlns:p14="http://schemas.microsoft.com/office/powerpoint/2010/main" val="3546732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4" presetClass="entr" presetSubtype="1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randombar(horizontal)">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D7E0BD9D-ABF6-4794-9268-E12125C6DF8C}"/>
              </a:ext>
            </a:extLst>
          </p:cNvPr>
          <p:cNvGrpSpPr/>
          <p:nvPr/>
        </p:nvGrpSpPr>
        <p:grpSpPr>
          <a:xfrm>
            <a:off x="538485" y="474704"/>
            <a:ext cx="3366051" cy="648586"/>
            <a:chOff x="538485" y="474704"/>
            <a:chExt cx="3059444" cy="648586"/>
          </a:xfrm>
        </p:grpSpPr>
        <p:sp>
          <p:nvSpPr>
            <p:cNvPr id="3" name="矩形: 圆角 2">
              <a:extLst>
                <a:ext uri="{FF2B5EF4-FFF2-40B4-BE49-F238E27FC236}">
                  <a16:creationId xmlns="" xmlns:a16="http://schemas.microsoft.com/office/drawing/2014/main" id="{D4472646-EB41-4C4E-ACCA-4B958AF7B32E}"/>
                </a:ext>
              </a:extLst>
            </p:cNvPr>
            <p:cNvSpPr/>
            <p:nvPr/>
          </p:nvSpPr>
          <p:spPr>
            <a:xfrm>
              <a:off x="538485" y="474704"/>
              <a:ext cx="3059443"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 xmlns:a16="http://schemas.microsoft.com/office/drawing/2014/main" id="{B9621F9C-22BD-48D6-AADE-916372AE6074}"/>
                </a:ext>
              </a:extLst>
            </p:cNvPr>
            <p:cNvSpPr txBox="1"/>
            <p:nvPr/>
          </p:nvSpPr>
          <p:spPr>
            <a:xfrm>
              <a:off x="538486" y="493253"/>
              <a:ext cx="3059443" cy="584775"/>
            </a:xfrm>
            <a:prstGeom prst="rect">
              <a:avLst/>
            </a:prstGeom>
            <a:noFill/>
          </p:spPr>
          <p:txBody>
            <a:bodyPr wrap="square" rtlCol="0">
              <a:spAutoFit/>
            </a:bodyPr>
            <a:lstStyle/>
            <a:p>
              <a:pPr algn="ctr"/>
              <a:r>
                <a:rPr lang="zh-CN" altLang="en-US" sz="3200" b="1" dirty="0">
                  <a:solidFill>
                    <a:srgbClr val="C30D23"/>
                  </a:solidFill>
                  <a:latin typeface="幼圆" panose="02010509060101010101" pitchFamily="49" charset="-122"/>
                  <a:ea typeface="幼圆" panose="02010509060101010101" pitchFamily="49" charset="-122"/>
                </a:rPr>
                <a:t>辛勤的劳动者</a:t>
              </a:r>
            </a:p>
          </p:txBody>
        </p:sp>
      </p:grpSp>
      <p:sp>
        <p:nvSpPr>
          <p:cNvPr id="11" name="文本框 6">
            <a:extLst>
              <a:ext uri="{FF2B5EF4-FFF2-40B4-BE49-F238E27FC236}">
                <a16:creationId xmlns="" xmlns:a16="http://schemas.microsoft.com/office/drawing/2014/main" id="{C1322A4D-641F-4965-8C81-54E898AC3A25}"/>
              </a:ext>
            </a:extLst>
          </p:cNvPr>
          <p:cNvSpPr txBox="1"/>
          <p:nvPr/>
        </p:nvSpPr>
        <p:spPr>
          <a:xfrm>
            <a:off x="712387" y="1701336"/>
            <a:ext cx="7284457" cy="1301831"/>
          </a:xfrm>
          <a:prstGeom prst="rect">
            <a:avLst/>
          </a:prstGeom>
          <a:noFill/>
        </p:spPr>
        <p:txBody>
          <a:bodyPr wrap="square" lIns="68580" tIns="34290" rIns="68580" bIns="34290" rtlCol="0">
            <a:spAutoFit/>
          </a:bodyPr>
          <a:lstStyle>
            <a:defPPr>
              <a:defRPr lang="zh-CN"/>
            </a:defPPr>
            <a:lvl1pPr algn="just">
              <a:lnSpc>
                <a:spcPct val="200000"/>
              </a:lnSpc>
              <a:defRPr sz="1000">
                <a:solidFill>
                  <a:schemeClr val="accent6">
                    <a:lumMod val="50000"/>
                  </a:schemeClr>
                </a:solidFill>
                <a:latin typeface="+mj-ea"/>
                <a:ea typeface="+mj-ea"/>
              </a:defRPr>
            </a:lvl1pPr>
          </a:lstStyle>
          <a:p>
            <a:pPr algn="l"/>
            <a:r>
              <a:rPr lang="zh-CN" altLang="en-US" sz="2200" b="1" dirty="0">
                <a:solidFill>
                  <a:schemeClr val="bg1"/>
                </a:solidFill>
                <a:latin typeface="幼圆" panose="02010509060101010101" pitchFamily="49" charset="-122"/>
                <a:ea typeface="幼圆" panose="02010509060101010101" pitchFamily="49" charset="-122"/>
              </a:rPr>
              <a:t>     清晨，当你还在梦中的时候，清洁工人就把每条大街小巷都扫了一遍。</a:t>
            </a:r>
          </a:p>
        </p:txBody>
      </p:sp>
      <p:pic>
        <p:nvPicPr>
          <p:cNvPr id="6" name="图片 5">
            <a:extLst>
              <a:ext uri="{FF2B5EF4-FFF2-40B4-BE49-F238E27FC236}">
                <a16:creationId xmlns="" xmlns:a16="http://schemas.microsoft.com/office/drawing/2014/main" id="{507C3E58-B5F2-4CA5-B52D-153E61C034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20469" y="1078028"/>
            <a:ext cx="2927992" cy="2942705"/>
          </a:xfrm>
          <a:prstGeom prst="rect">
            <a:avLst/>
          </a:prstGeom>
        </p:spPr>
      </p:pic>
      <p:sp>
        <p:nvSpPr>
          <p:cNvPr id="9" name="文本框 6">
            <a:extLst>
              <a:ext uri="{FF2B5EF4-FFF2-40B4-BE49-F238E27FC236}">
                <a16:creationId xmlns="" xmlns:a16="http://schemas.microsoft.com/office/drawing/2014/main" id="{B93B3393-DAA8-4BEC-B3C6-A42F56CD69BE}"/>
              </a:ext>
            </a:extLst>
          </p:cNvPr>
          <p:cNvSpPr txBox="1"/>
          <p:nvPr/>
        </p:nvSpPr>
        <p:spPr>
          <a:xfrm>
            <a:off x="4354615" y="4478141"/>
            <a:ext cx="7284457" cy="1301831"/>
          </a:xfrm>
          <a:prstGeom prst="rect">
            <a:avLst/>
          </a:prstGeom>
          <a:noFill/>
        </p:spPr>
        <p:txBody>
          <a:bodyPr wrap="square" lIns="68580" tIns="34290" rIns="68580" bIns="34290" rtlCol="0">
            <a:spAutoFit/>
          </a:bodyPr>
          <a:lstStyle>
            <a:defPPr>
              <a:defRPr lang="zh-CN"/>
            </a:defPPr>
            <a:lvl1pPr algn="just">
              <a:lnSpc>
                <a:spcPct val="200000"/>
              </a:lnSpc>
              <a:defRPr sz="1000">
                <a:solidFill>
                  <a:schemeClr val="accent6">
                    <a:lumMod val="50000"/>
                  </a:schemeClr>
                </a:solidFill>
                <a:latin typeface="+mj-ea"/>
                <a:ea typeface="+mj-ea"/>
              </a:defRPr>
            </a:lvl1pPr>
          </a:lstStyle>
          <a:p>
            <a:pPr algn="l"/>
            <a:r>
              <a:rPr lang="zh-CN" altLang="en-US" sz="2200" b="1" dirty="0">
                <a:solidFill>
                  <a:schemeClr val="bg1"/>
                </a:solidFill>
                <a:latin typeface="幼圆" panose="02010509060101010101" pitchFamily="49" charset="-122"/>
                <a:ea typeface="幼圆" panose="02010509060101010101" pitchFamily="49" charset="-122"/>
              </a:rPr>
              <a:t>     医院里，医生和护士匆忙的工作着，全靠他们的帮助，病人们才能恢复健康。</a:t>
            </a:r>
          </a:p>
        </p:txBody>
      </p:sp>
      <p:pic>
        <p:nvPicPr>
          <p:cNvPr id="8" name="图片 7">
            <a:extLst>
              <a:ext uri="{FF2B5EF4-FFF2-40B4-BE49-F238E27FC236}">
                <a16:creationId xmlns="" xmlns:a16="http://schemas.microsoft.com/office/drawing/2014/main" id="{B342C2A5-12EE-4236-9F18-BCCC5C235F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12387" y="2972107"/>
            <a:ext cx="3916872" cy="3916872"/>
          </a:xfrm>
          <a:prstGeom prst="rect">
            <a:avLst/>
          </a:prstGeom>
        </p:spPr>
      </p:pic>
    </p:spTree>
    <p:extLst>
      <p:ext uri="{BB962C8B-B14F-4D97-AF65-F5344CB8AC3E}">
        <p14:creationId xmlns:p14="http://schemas.microsoft.com/office/powerpoint/2010/main" val="210492105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D7E0BD9D-ABF6-4794-9268-E12125C6DF8C}"/>
              </a:ext>
            </a:extLst>
          </p:cNvPr>
          <p:cNvGrpSpPr/>
          <p:nvPr/>
        </p:nvGrpSpPr>
        <p:grpSpPr>
          <a:xfrm>
            <a:off x="538485" y="474704"/>
            <a:ext cx="3366051" cy="648586"/>
            <a:chOff x="538485" y="474704"/>
            <a:chExt cx="3059444" cy="648586"/>
          </a:xfrm>
        </p:grpSpPr>
        <p:sp>
          <p:nvSpPr>
            <p:cNvPr id="3" name="矩形: 圆角 2">
              <a:extLst>
                <a:ext uri="{FF2B5EF4-FFF2-40B4-BE49-F238E27FC236}">
                  <a16:creationId xmlns="" xmlns:a16="http://schemas.microsoft.com/office/drawing/2014/main" id="{D4472646-EB41-4C4E-ACCA-4B958AF7B32E}"/>
                </a:ext>
              </a:extLst>
            </p:cNvPr>
            <p:cNvSpPr/>
            <p:nvPr/>
          </p:nvSpPr>
          <p:spPr>
            <a:xfrm>
              <a:off x="538485" y="474704"/>
              <a:ext cx="3059443"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 xmlns:a16="http://schemas.microsoft.com/office/drawing/2014/main" id="{B9621F9C-22BD-48D6-AADE-916372AE6074}"/>
                </a:ext>
              </a:extLst>
            </p:cNvPr>
            <p:cNvSpPr txBox="1"/>
            <p:nvPr/>
          </p:nvSpPr>
          <p:spPr>
            <a:xfrm>
              <a:off x="538486" y="493253"/>
              <a:ext cx="3059443" cy="584775"/>
            </a:xfrm>
            <a:prstGeom prst="rect">
              <a:avLst/>
            </a:prstGeom>
            <a:noFill/>
          </p:spPr>
          <p:txBody>
            <a:bodyPr wrap="square" rtlCol="0">
              <a:spAutoFit/>
            </a:bodyPr>
            <a:lstStyle/>
            <a:p>
              <a:pPr algn="ctr"/>
              <a:r>
                <a:rPr lang="zh-CN" altLang="en-US" sz="3200" b="1" dirty="0">
                  <a:solidFill>
                    <a:srgbClr val="C30D23"/>
                  </a:solidFill>
                  <a:latin typeface="幼圆" panose="02010509060101010101" pitchFamily="49" charset="-122"/>
                  <a:ea typeface="幼圆" panose="02010509060101010101" pitchFamily="49" charset="-122"/>
                </a:rPr>
                <a:t>辛勤的劳动者</a:t>
              </a:r>
            </a:p>
          </p:txBody>
        </p:sp>
      </p:grpSp>
      <p:sp>
        <p:nvSpPr>
          <p:cNvPr id="11" name="文本框 6">
            <a:extLst>
              <a:ext uri="{FF2B5EF4-FFF2-40B4-BE49-F238E27FC236}">
                <a16:creationId xmlns="" xmlns:a16="http://schemas.microsoft.com/office/drawing/2014/main" id="{C1322A4D-641F-4965-8C81-54E898AC3A25}"/>
              </a:ext>
            </a:extLst>
          </p:cNvPr>
          <p:cNvSpPr txBox="1"/>
          <p:nvPr/>
        </p:nvSpPr>
        <p:spPr>
          <a:xfrm>
            <a:off x="712387" y="1701336"/>
            <a:ext cx="7284457" cy="1301831"/>
          </a:xfrm>
          <a:prstGeom prst="rect">
            <a:avLst/>
          </a:prstGeom>
          <a:noFill/>
        </p:spPr>
        <p:txBody>
          <a:bodyPr wrap="square" lIns="68580" tIns="34290" rIns="68580" bIns="34290" rtlCol="0">
            <a:spAutoFit/>
          </a:bodyPr>
          <a:lstStyle>
            <a:defPPr>
              <a:defRPr lang="zh-CN"/>
            </a:defPPr>
            <a:lvl1pPr algn="just">
              <a:lnSpc>
                <a:spcPct val="200000"/>
              </a:lnSpc>
              <a:defRPr sz="1000">
                <a:solidFill>
                  <a:schemeClr val="accent6">
                    <a:lumMod val="50000"/>
                  </a:schemeClr>
                </a:solidFill>
                <a:latin typeface="+mj-ea"/>
                <a:ea typeface="+mj-ea"/>
              </a:defRPr>
            </a:lvl1pPr>
          </a:lstStyle>
          <a:p>
            <a:pPr algn="l"/>
            <a:r>
              <a:rPr lang="zh-CN" altLang="en-US" sz="2200" b="1" dirty="0">
                <a:solidFill>
                  <a:schemeClr val="bg1"/>
                </a:solidFill>
                <a:latin typeface="幼圆" panose="02010509060101010101" pitchFamily="49" charset="-122"/>
                <a:ea typeface="幼圆" panose="02010509060101010101" pitchFamily="49" charset="-122"/>
              </a:rPr>
              <a:t>     交警叔叔不管刮风还是下雨都会坚守在自己的岗位上。</a:t>
            </a:r>
          </a:p>
        </p:txBody>
      </p:sp>
      <p:sp>
        <p:nvSpPr>
          <p:cNvPr id="9" name="文本框 6">
            <a:extLst>
              <a:ext uri="{FF2B5EF4-FFF2-40B4-BE49-F238E27FC236}">
                <a16:creationId xmlns="" xmlns:a16="http://schemas.microsoft.com/office/drawing/2014/main" id="{B93B3393-DAA8-4BEC-B3C6-A42F56CD69BE}"/>
              </a:ext>
            </a:extLst>
          </p:cNvPr>
          <p:cNvSpPr txBox="1"/>
          <p:nvPr/>
        </p:nvSpPr>
        <p:spPr>
          <a:xfrm>
            <a:off x="4354615" y="4844302"/>
            <a:ext cx="7284457" cy="624723"/>
          </a:xfrm>
          <a:prstGeom prst="rect">
            <a:avLst/>
          </a:prstGeom>
          <a:noFill/>
        </p:spPr>
        <p:txBody>
          <a:bodyPr wrap="square" lIns="68580" tIns="34290" rIns="68580" bIns="34290" rtlCol="0">
            <a:spAutoFit/>
          </a:bodyPr>
          <a:lstStyle>
            <a:defPPr>
              <a:defRPr lang="zh-CN"/>
            </a:defPPr>
            <a:lvl1pPr algn="just">
              <a:lnSpc>
                <a:spcPct val="200000"/>
              </a:lnSpc>
              <a:defRPr sz="1000">
                <a:solidFill>
                  <a:schemeClr val="accent6">
                    <a:lumMod val="50000"/>
                  </a:schemeClr>
                </a:solidFill>
                <a:latin typeface="+mj-ea"/>
                <a:ea typeface="+mj-ea"/>
              </a:defRPr>
            </a:lvl1pPr>
          </a:lstStyle>
          <a:p>
            <a:pPr algn="l"/>
            <a:r>
              <a:rPr lang="zh-CN" altLang="en-US" sz="2200" b="1" dirty="0">
                <a:solidFill>
                  <a:schemeClr val="bg1"/>
                </a:solidFill>
                <a:latin typeface="幼圆" panose="02010509060101010101" pitchFamily="49" charset="-122"/>
                <a:ea typeface="幼圆" panose="02010509060101010101" pitchFamily="49" charset="-122"/>
              </a:rPr>
              <a:t>    如果没有开车的司机伯伯，人们哪也去不了。</a:t>
            </a:r>
          </a:p>
        </p:txBody>
      </p:sp>
      <p:pic>
        <p:nvPicPr>
          <p:cNvPr id="7" name="图片 6">
            <a:extLst>
              <a:ext uri="{FF2B5EF4-FFF2-40B4-BE49-F238E27FC236}">
                <a16:creationId xmlns="" xmlns:a16="http://schemas.microsoft.com/office/drawing/2014/main" id="{684BE131-1FD7-4EBE-93EA-1059B5B790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23647" y="474268"/>
            <a:ext cx="3755966" cy="3755966"/>
          </a:xfrm>
          <a:prstGeom prst="rect">
            <a:avLst/>
          </a:prstGeom>
        </p:spPr>
      </p:pic>
      <p:pic>
        <p:nvPicPr>
          <p:cNvPr id="12" name="图片 11">
            <a:extLst>
              <a:ext uri="{FF2B5EF4-FFF2-40B4-BE49-F238E27FC236}">
                <a16:creationId xmlns="" xmlns:a16="http://schemas.microsoft.com/office/drawing/2014/main" id="{C051C399-8D4B-4EF7-A47C-6E550236C97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517372"/>
            <a:ext cx="5278582" cy="5278582"/>
          </a:xfrm>
          <a:prstGeom prst="rect">
            <a:avLst/>
          </a:prstGeom>
        </p:spPr>
      </p:pic>
    </p:spTree>
    <p:extLst>
      <p:ext uri="{BB962C8B-B14F-4D97-AF65-F5344CB8AC3E}">
        <p14:creationId xmlns:p14="http://schemas.microsoft.com/office/powerpoint/2010/main" val="31249458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481DED56-62C8-48C0-BA9E-773CFDC62F44}"/>
              </a:ext>
            </a:extLst>
          </p:cNvPr>
          <p:cNvPicPr>
            <a:picLocks noChangeAspect="1"/>
          </p:cNvPicPr>
          <p:nvPr/>
        </p:nvPicPr>
        <p:blipFill rotWithShape="1">
          <a:blip r:embed="rId3">
            <a:extLst>
              <a:ext uri="{28A0092B-C50C-407E-A947-70E740481C1C}">
                <a14:useLocalDpi xmlns:a14="http://schemas.microsoft.com/office/drawing/2010/main" val="0"/>
              </a:ext>
            </a:extLst>
          </a:blip>
          <a:srcRect t="34454" b="24801"/>
          <a:stretch/>
        </p:blipFill>
        <p:spPr>
          <a:xfrm>
            <a:off x="219583" y="3428999"/>
            <a:ext cx="11750744" cy="3229099"/>
          </a:xfrm>
          <a:prstGeom prst="rect">
            <a:avLst/>
          </a:prstGeom>
        </p:spPr>
      </p:pic>
      <p:grpSp>
        <p:nvGrpSpPr>
          <p:cNvPr id="2" name="组合 1">
            <a:extLst>
              <a:ext uri="{FF2B5EF4-FFF2-40B4-BE49-F238E27FC236}">
                <a16:creationId xmlns="" xmlns:a16="http://schemas.microsoft.com/office/drawing/2014/main" id="{D7E0BD9D-ABF6-4794-9268-E12125C6DF8C}"/>
              </a:ext>
            </a:extLst>
          </p:cNvPr>
          <p:cNvGrpSpPr/>
          <p:nvPr/>
        </p:nvGrpSpPr>
        <p:grpSpPr>
          <a:xfrm>
            <a:off x="538485" y="474704"/>
            <a:ext cx="3366051" cy="648586"/>
            <a:chOff x="538485" y="474704"/>
            <a:chExt cx="3059444" cy="648586"/>
          </a:xfrm>
        </p:grpSpPr>
        <p:sp>
          <p:nvSpPr>
            <p:cNvPr id="3" name="矩形: 圆角 2">
              <a:extLst>
                <a:ext uri="{FF2B5EF4-FFF2-40B4-BE49-F238E27FC236}">
                  <a16:creationId xmlns="" xmlns:a16="http://schemas.microsoft.com/office/drawing/2014/main" id="{D4472646-EB41-4C4E-ACCA-4B958AF7B32E}"/>
                </a:ext>
              </a:extLst>
            </p:cNvPr>
            <p:cNvSpPr/>
            <p:nvPr/>
          </p:nvSpPr>
          <p:spPr>
            <a:xfrm>
              <a:off x="538485" y="474704"/>
              <a:ext cx="3059443"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 xmlns:a16="http://schemas.microsoft.com/office/drawing/2014/main" id="{B9621F9C-22BD-48D6-AADE-916372AE6074}"/>
                </a:ext>
              </a:extLst>
            </p:cNvPr>
            <p:cNvSpPr txBox="1"/>
            <p:nvPr/>
          </p:nvSpPr>
          <p:spPr>
            <a:xfrm>
              <a:off x="538486" y="493253"/>
              <a:ext cx="3059443" cy="584775"/>
            </a:xfrm>
            <a:prstGeom prst="rect">
              <a:avLst/>
            </a:prstGeom>
            <a:noFill/>
          </p:spPr>
          <p:txBody>
            <a:bodyPr wrap="square" rtlCol="0">
              <a:spAutoFit/>
            </a:bodyPr>
            <a:lstStyle/>
            <a:p>
              <a:pPr algn="ctr"/>
              <a:r>
                <a:rPr lang="zh-CN" altLang="en-US" sz="3200" b="1" dirty="0">
                  <a:solidFill>
                    <a:srgbClr val="C30D23"/>
                  </a:solidFill>
                  <a:latin typeface="幼圆" panose="02010509060101010101" pitchFamily="49" charset="-122"/>
                  <a:ea typeface="幼圆" panose="02010509060101010101" pitchFamily="49" charset="-122"/>
                </a:rPr>
                <a:t>辛勤的劳动者</a:t>
              </a:r>
            </a:p>
          </p:txBody>
        </p:sp>
      </p:grpSp>
      <p:sp>
        <p:nvSpPr>
          <p:cNvPr id="11" name="文本框 6">
            <a:extLst>
              <a:ext uri="{FF2B5EF4-FFF2-40B4-BE49-F238E27FC236}">
                <a16:creationId xmlns="" xmlns:a16="http://schemas.microsoft.com/office/drawing/2014/main" id="{C1322A4D-641F-4965-8C81-54E898AC3A25}"/>
              </a:ext>
            </a:extLst>
          </p:cNvPr>
          <p:cNvSpPr txBox="1"/>
          <p:nvPr/>
        </p:nvSpPr>
        <p:spPr>
          <a:xfrm>
            <a:off x="2453771" y="2299452"/>
            <a:ext cx="7284457" cy="407804"/>
          </a:xfrm>
          <a:prstGeom prst="rect">
            <a:avLst/>
          </a:prstGeom>
          <a:noFill/>
        </p:spPr>
        <p:txBody>
          <a:bodyPr wrap="square" lIns="68580" tIns="34290" rIns="68580" bIns="34290" rtlCol="0">
            <a:spAutoFit/>
          </a:bodyPr>
          <a:lstStyle>
            <a:defPPr>
              <a:defRPr lang="zh-CN"/>
            </a:defPPr>
            <a:lvl1pPr algn="just">
              <a:lnSpc>
                <a:spcPct val="200000"/>
              </a:lnSpc>
              <a:defRPr sz="1000">
                <a:solidFill>
                  <a:schemeClr val="accent6">
                    <a:lumMod val="50000"/>
                  </a:schemeClr>
                </a:solidFill>
                <a:latin typeface="+mj-ea"/>
                <a:ea typeface="+mj-ea"/>
              </a:defRPr>
            </a:lvl1pPr>
          </a:lstStyle>
          <a:p>
            <a:pPr algn="l">
              <a:lnSpc>
                <a:spcPct val="100000"/>
              </a:lnSpc>
            </a:pPr>
            <a:r>
              <a:rPr lang="zh-CN" altLang="en-US" sz="2200" b="1" dirty="0">
                <a:solidFill>
                  <a:schemeClr val="bg1"/>
                </a:solidFill>
                <a:latin typeface="幼圆" panose="02010509060101010101" pitchFamily="49" charset="-122"/>
                <a:ea typeface="幼圆" panose="02010509060101010101" pitchFamily="49" charset="-122"/>
              </a:rPr>
              <a:t>田野里的农民伯伯晒着火辣辣的太阳，流着汗辛勤地劳作。</a:t>
            </a:r>
          </a:p>
        </p:txBody>
      </p:sp>
    </p:spTree>
    <p:extLst>
      <p:ext uri="{BB962C8B-B14F-4D97-AF65-F5344CB8AC3E}">
        <p14:creationId xmlns:p14="http://schemas.microsoft.com/office/powerpoint/2010/main" val="346994765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4" presetClass="entr" presetSubtype="1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D7E0BD9D-ABF6-4794-9268-E12125C6DF8C}"/>
              </a:ext>
            </a:extLst>
          </p:cNvPr>
          <p:cNvGrpSpPr/>
          <p:nvPr/>
        </p:nvGrpSpPr>
        <p:grpSpPr>
          <a:xfrm>
            <a:off x="538485" y="474704"/>
            <a:ext cx="3366051" cy="648586"/>
            <a:chOff x="538485" y="474704"/>
            <a:chExt cx="3059444" cy="648586"/>
          </a:xfrm>
        </p:grpSpPr>
        <p:sp>
          <p:nvSpPr>
            <p:cNvPr id="3" name="矩形: 圆角 2">
              <a:extLst>
                <a:ext uri="{FF2B5EF4-FFF2-40B4-BE49-F238E27FC236}">
                  <a16:creationId xmlns="" xmlns:a16="http://schemas.microsoft.com/office/drawing/2014/main" id="{D4472646-EB41-4C4E-ACCA-4B958AF7B32E}"/>
                </a:ext>
              </a:extLst>
            </p:cNvPr>
            <p:cNvSpPr/>
            <p:nvPr/>
          </p:nvSpPr>
          <p:spPr>
            <a:xfrm>
              <a:off x="538485" y="474704"/>
              <a:ext cx="3059443"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 xmlns:a16="http://schemas.microsoft.com/office/drawing/2014/main" id="{B9621F9C-22BD-48D6-AADE-916372AE6074}"/>
                </a:ext>
              </a:extLst>
            </p:cNvPr>
            <p:cNvSpPr txBox="1"/>
            <p:nvPr/>
          </p:nvSpPr>
          <p:spPr>
            <a:xfrm>
              <a:off x="538486" y="493253"/>
              <a:ext cx="3059443" cy="584775"/>
            </a:xfrm>
            <a:prstGeom prst="rect">
              <a:avLst/>
            </a:prstGeom>
            <a:noFill/>
          </p:spPr>
          <p:txBody>
            <a:bodyPr wrap="square" rtlCol="0">
              <a:spAutoFit/>
            </a:bodyPr>
            <a:lstStyle/>
            <a:p>
              <a:pPr algn="ctr"/>
              <a:r>
                <a:rPr lang="zh-CN" altLang="en-US" sz="3200" b="1" dirty="0">
                  <a:solidFill>
                    <a:srgbClr val="C30D23"/>
                  </a:solidFill>
                  <a:latin typeface="幼圆" panose="02010509060101010101" pitchFamily="49" charset="-122"/>
                  <a:ea typeface="幼圆" panose="02010509060101010101" pitchFamily="49" charset="-122"/>
                </a:rPr>
                <a:t>辛勤的劳动者</a:t>
              </a:r>
            </a:p>
          </p:txBody>
        </p:sp>
      </p:grpSp>
      <p:sp>
        <p:nvSpPr>
          <p:cNvPr id="11" name="文本框 6">
            <a:extLst>
              <a:ext uri="{FF2B5EF4-FFF2-40B4-BE49-F238E27FC236}">
                <a16:creationId xmlns="" xmlns:a16="http://schemas.microsoft.com/office/drawing/2014/main" id="{C1322A4D-641F-4965-8C81-54E898AC3A25}"/>
              </a:ext>
            </a:extLst>
          </p:cNvPr>
          <p:cNvSpPr txBox="1"/>
          <p:nvPr/>
        </p:nvSpPr>
        <p:spPr>
          <a:xfrm>
            <a:off x="6312131" y="2926202"/>
            <a:ext cx="4979323" cy="1005596"/>
          </a:xfrm>
          <a:prstGeom prst="rect">
            <a:avLst/>
          </a:prstGeom>
          <a:noFill/>
        </p:spPr>
        <p:txBody>
          <a:bodyPr wrap="square" lIns="68580" tIns="34290" rIns="68580" bIns="34290" rtlCol="0">
            <a:spAutoFit/>
          </a:bodyPr>
          <a:lstStyle>
            <a:defPPr>
              <a:defRPr lang="zh-CN"/>
            </a:defPPr>
            <a:lvl1pPr algn="just">
              <a:lnSpc>
                <a:spcPct val="200000"/>
              </a:lnSpc>
              <a:defRPr sz="1000">
                <a:solidFill>
                  <a:schemeClr val="accent6">
                    <a:lumMod val="50000"/>
                  </a:schemeClr>
                </a:solidFill>
                <a:latin typeface="+mj-ea"/>
                <a:ea typeface="+mj-ea"/>
              </a:defRPr>
            </a:lvl1pPr>
          </a:lstStyle>
          <a:p>
            <a:pPr algn="l">
              <a:lnSpc>
                <a:spcPct val="150000"/>
              </a:lnSpc>
            </a:pPr>
            <a:r>
              <a:rPr lang="zh-CN" altLang="en-US" sz="2200" b="1" dirty="0">
                <a:solidFill>
                  <a:schemeClr val="bg1"/>
                </a:solidFill>
                <a:latin typeface="幼圆" panose="02010509060101010101" pitchFamily="49" charset="-122"/>
                <a:ea typeface="幼圆" panose="02010509060101010101" pitchFamily="49" charset="-122"/>
              </a:rPr>
              <a:t>     听，工地上传来机器的声音，那是建筑工人在为我们建造更美丽的家园。</a:t>
            </a:r>
          </a:p>
        </p:txBody>
      </p:sp>
      <p:pic>
        <p:nvPicPr>
          <p:cNvPr id="6" name="图片 5">
            <a:extLst>
              <a:ext uri="{FF2B5EF4-FFF2-40B4-BE49-F238E27FC236}">
                <a16:creationId xmlns="" xmlns:a16="http://schemas.microsoft.com/office/drawing/2014/main" id="{0B607B31-3BF9-4391-BB61-087A7FBB7B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485" y="1902858"/>
            <a:ext cx="6459393" cy="4447309"/>
          </a:xfrm>
          <a:prstGeom prst="rect">
            <a:avLst/>
          </a:prstGeom>
        </p:spPr>
      </p:pic>
    </p:spTree>
    <p:extLst>
      <p:ext uri="{BB962C8B-B14F-4D97-AF65-F5344CB8AC3E}">
        <p14:creationId xmlns:p14="http://schemas.microsoft.com/office/powerpoint/2010/main" val="255525435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33616D72-3DD4-49ED-81D7-E2B4DA5A8334}"/>
              </a:ext>
            </a:extLst>
          </p:cNvPr>
          <p:cNvPicPr>
            <a:picLocks noChangeAspect="1"/>
          </p:cNvPicPr>
          <p:nvPr/>
        </p:nvPicPr>
        <p:blipFill rotWithShape="1">
          <a:blip r:embed="rId3">
            <a:extLst>
              <a:ext uri="{28A0092B-C50C-407E-A947-70E740481C1C}">
                <a14:useLocalDpi xmlns:a14="http://schemas.microsoft.com/office/drawing/2010/main" val="0"/>
              </a:ext>
            </a:extLst>
          </a:blip>
          <a:srcRect l="15969" t="48826" r="17141" b="24712"/>
          <a:stretch/>
        </p:blipFill>
        <p:spPr>
          <a:xfrm>
            <a:off x="2849566" y="3003541"/>
            <a:ext cx="6575776" cy="3901507"/>
          </a:xfrm>
          <a:prstGeom prst="rect">
            <a:avLst/>
          </a:prstGeom>
        </p:spPr>
      </p:pic>
      <p:pic>
        <p:nvPicPr>
          <p:cNvPr id="20" name="图片 19">
            <a:extLst>
              <a:ext uri="{FF2B5EF4-FFF2-40B4-BE49-F238E27FC236}">
                <a16:creationId xmlns="" xmlns:a16="http://schemas.microsoft.com/office/drawing/2014/main" id="{5105771A-CB7F-43AA-AA77-F05B89585AB2}"/>
              </a:ext>
            </a:extLst>
          </p:cNvPr>
          <p:cNvPicPr>
            <a:picLocks noChangeAspect="1"/>
          </p:cNvPicPr>
          <p:nvPr/>
        </p:nvPicPr>
        <p:blipFill rotWithShape="1">
          <a:blip r:embed="rId3">
            <a:extLst>
              <a:ext uri="{28A0092B-C50C-407E-A947-70E740481C1C}">
                <a14:useLocalDpi xmlns:a14="http://schemas.microsoft.com/office/drawing/2010/main" val="0"/>
              </a:ext>
            </a:extLst>
          </a:blip>
          <a:srcRect l="10088" t="37464" r="84459" b="26173"/>
          <a:stretch/>
        </p:blipFill>
        <p:spPr>
          <a:xfrm>
            <a:off x="226708" y="994701"/>
            <a:ext cx="565265" cy="5652648"/>
          </a:xfrm>
          <a:prstGeom prst="rect">
            <a:avLst/>
          </a:prstGeom>
        </p:spPr>
      </p:pic>
      <p:sp>
        <p:nvSpPr>
          <p:cNvPr id="5" name="文本框 4">
            <a:extLst>
              <a:ext uri="{FF2B5EF4-FFF2-40B4-BE49-F238E27FC236}">
                <a16:creationId xmlns="" xmlns:a16="http://schemas.microsoft.com/office/drawing/2014/main" id="{6A063F14-90F7-43CF-9A97-ECF0BE10952A}"/>
              </a:ext>
            </a:extLst>
          </p:cNvPr>
          <p:cNvSpPr txBox="1"/>
          <p:nvPr/>
        </p:nvSpPr>
        <p:spPr>
          <a:xfrm>
            <a:off x="1546178" y="1540663"/>
            <a:ext cx="9144000" cy="1015663"/>
          </a:xfrm>
          <a:prstGeom prst="rect">
            <a:avLst/>
          </a:prstGeom>
          <a:noFill/>
        </p:spPr>
        <p:txBody>
          <a:bodyPr wrap="square" rtlCol="0">
            <a:spAutoFit/>
          </a:bodyPr>
          <a:lstStyle/>
          <a:p>
            <a:pPr algn="ctr"/>
            <a:r>
              <a:rPr lang="zh-CN" altLang="en-US" sz="6000" b="1" dirty="0">
                <a:solidFill>
                  <a:srgbClr val="F8C014"/>
                </a:solidFill>
                <a:effectLst>
                  <a:outerShdw blurRad="38100" dist="38100" dir="2700000" algn="tl">
                    <a:srgbClr val="000000">
                      <a:alpha val="43137"/>
                    </a:srgbClr>
                  </a:outerShdw>
                </a:effectLst>
                <a:latin typeface="华康俪金黑W8(P)" panose="020B0800000000000000" pitchFamily="34" charset="-122"/>
                <a:ea typeface="华康俪金黑W8(P)" panose="020B0800000000000000" pitchFamily="34" charset="-122"/>
              </a:rPr>
              <a:t>三、我是小小劳动者</a:t>
            </a:r>
          </a:p>
        </p:txBody>
      </p:sp>
    </p:spTree>
    <p:extLst>
      <p:ext uri="{BB962C8B-B14F-4D97-AF65-F5344CB8AC3E}">
        <p14:creationId xmlns:p14="http://schemas.microsoft.com/office/powerpoint/2010/main" val="154795259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D7E0BD9D-ABF6-4794-9268-E12125C6DF8C}"/>
              </a:ext>
            </a:extLst>
          </p:cNvPr>
          <p:cNvGrpSpPr/>
          <p:nvPr/>
        </p:nvGrpSpPr>
        <p:grpSpPr>
          <a:xfrm>
            <a:off x="538485" y="474704"/>
            <a:ext cx="3366051" cy="648586"/>
            <a:chOff x="538485" y="474704"/>
            <a:chExt cx="3059444" cy="648586"/>
          </a:xfrm>
        </p:grpSpPr>
        <p:sp>
          <p:nvSpPr>
            <p:cNvPr id="3" name="矩形: 圆角 2">
              <a:extLst>
                <a:ext uri="{FF2B5EF4-FFF2-40B4-BE49-F238E27FC236}">
                  <a16:creationId xmlns="" xmlns:a16="http://schemas.microsoft.com/office/drawing/2014/main" id="{D4472646-EB41-4C4E-ACCA-4B958AF7B32E}"/>
                </a:ext>
              </a:extLst>
            </p:cNvPr>
            <p:cNvSpPr/>
            <p:nvPr/>
          </p:nvSpPr>
          <p:spPr>
            <a:xfrm>
              <a:off x="538485" y="474704"/>
              <a:ext cx="3059443"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 xmlns:a16="http://schemas.microsoft.com/office/drawing/2014/main" id="{B9621F9C-22BD-48D6-AADE-916372AE6074}"/>
                </a:ext>
              </a:extLst>
            </p:cNvPr>
            <p:cNvSpPr txBox="1"/>
            <p:nvPr/>
          </p:nvSpPr>
          <p:spPr>
            <a:xfrm>
              <a:off x="538486" y="493253"/>
              <a:ext cx="3059443" cy="584775"/>
            </a:xfrm>
            <a:prstGeom prst="rect">
              <a:avLst/>
            </a:prstGeom>
            <a:noFill/>
          </p:spPr>
          <p:txBody>
            <a:bodyPr wrap="square" rtlCol="0">
              <a:spAutoFit/>
            </a:bodyPr>
            <a:lstStyle/>
            <a:p>
              <a:pPr algn="ctr"/>
              <a:r>
                <a:rPr lang="zh-CN" altLang="en-US" sz="3200" b="1" dirty="0">
                  <a:solidFill>
                    <a:srgbClr val="C30D23"/>
                  </a:solidFill>
                  <a:latin typeface="幼圆" panose="02010509060101010101" pitchFamily="49" charset="-122"/>
                  <a:ea typeface="幼圆" panose="02010509060101010101" pitchFamily="49" charset="-122"/>
                </a:rPr>
                <a:t>我是小小劳动者</a:t>
              </a:r>
            </a:p>
          </p:txBody>
        </p:sp>
      </p:grpSp>
      <p:pic>
        <p:nvPicPr>
          <p:cNvPr id="7" name="图片 6">
            <a:extLst>
              <a:ext uri="{FF2B5EF4-FFF2-40B4-BE49-F238E27FC236}">
                <a16:creationId xmlns="" xmlns:a16="http://schemas.microsoft.com/office/drawing/2014/main" id="{63B97160-30E3-4AF9-A7BC-606A7045C1E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66658"/>
          <a:stretch/>
        </p:blipFill>
        <p:spPr>
          <a:xfrm>
            <a:off x="2650619" y="3114056"/>
            <a:ext cx="9541381" cy="3429018"/>
          </a:xfrm>
          <a:prstGeom prst="rect">
            <a:avLst/>
          </a:prstGeom>
        </p:spPr>
      </p:pic>
      <p:sp>
        <p:nvSpPr>
          <p:cNvPr id="8" name="文本框 6">
            <a:extLst>
              <a:ext uri="{FF2B5EF4-FFF2-40B4-BE49-F238E27FC236}">
                <a16:creationId xmlns="" xmlns:a16="http://schemas.microsoft.com/office/drawing/2014/main" id="{3A7E38B5-73B6-4939-840D-F121889E6596}"/>
              </a:ext>
            </a:extLst>
          </p:cNvPr>
          <p:cNvSpPr txBox="1"/>
          <p:nvPr/>
        </p:nvSpPr>
        <p:spPr>
          <a:xfrm>
            <a:off x="924098" y="1439087"/>
            <a:ext cx="10343803" cy="2021259"/>
          </a:xfrm>
          <a:prstGeom prst="rect">
            <a:avLst/>
          </a:prstGeom>
          <a:noFill/>
        </p:spPr>
        <p:txBody>
          <a:bodyPr wrap="square" lIns="68580" tIns="34290" rIns="68580" bIns="34290" rtlCol="0">
            <a:spAutoFit/>
          </a:bodyPr>
          <a:lstStyle>
            <a:defPPr>
              <a:defRPr lang="zh-CN"/>
            </a:defPPr>
            <a:lvl1pPr algn="just">
              <a:lnSpc>
                <a:spcPct val="200000"/>
              </a:lnSpc>
              <a:defRPr sz="1000">
                <a:solidFill>
                  <a:schemeClr val="accent6">
                    <a:lumMod val="50000"/>
                  </a:schemeClr>
                </a:solidFill>
                <a:latin typeface="+mj-ea"/>
                <a:ea typeface="+mj-ea"/>
              </a:defRPr>
            </a:lvl1pPr>
          </a:lstStyle>
          <a:p>
            <a:pPr algn="l">
              <a:lnSpc>
                <a:spcPct val="150000"/>
              </a:lnSpc>
            </a:pPr>
            <a:r>
              <a:rPr lang="zh-CN" altLang="en-US" sz="2200" b="1" dirty="0">
                <a:solidFill>
                  <a:schemeClr val="bg1"/>
                </a:solidFill>
                <a:latin typeface="幼圆" panose="02010509060101010101" pitchFamily="49" charset="-122"/>
                <a:ea typeface="幼圆" panose="02010509060101010101" pitchFamily="49" charset="-122"/>
              </a:rPr>
              <a:t>     劳动教育是校风建设的重要手段，也是同学们参与校风建设的途径之一。通过劳动，可以培养全校学生的集体荣誉感和高度的责任感，培养学生热爱劳动，珍惜劳动成果的优良品质和良好的卫生习惯，增强学生学会生存、学会生活、学会学习的实际本领。在劳动中创造美，体会劳动的乐趣。</a:t>
            </a:r>
          </a:p>
        </p:txBody>
      </p:sp>
    </p:spTree>
    <p:extLst>
      <p:ext uri="{BB962C8B-B14F-4D97-AF65-F5344CB8AC3E}">
        <p14:creationId xmlns:p14="http://schemas.microsoft.com/office/powerpoint/2010/main" val="369490099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D7E0BD9D-ABF6-4794-9268-E12125C6DF8C}"/>
              </a:ext>
            </a:extLst>
          </p:cNvPr>
          <p:cNvGrpSpPr/>
          <p:nvPr/>
        </p:nvGrpSpPr>
        <p:grpSpPr>
          <a:xfrm>
            <a:off x="538485" y="474704"/>
            <a:ext cx="3366051" cy="648586"/>
            <a:chOff x="538485" y="474704"/>
            <a:chExt cx="3059444" cy="648586"/>
          </a:xfrm>
        </p:grpSpPr>
        <p:sp>
          <p:nvSpPr>
            <p:cNvPr id="3" name="矩形: 圆角 2">
              <a:extLst>
                <a:ext uri="{FF2B5EF4-FFF2-40B4-BE49-F238E27FC236}">
                  <a16:creationId xmlns="" xmlns:a16="http://schemas.microsoft.com/office/drawing/2014/main" id="{D4472646-EB41-4C4E-ACCA-4B958AF7B32E}"/>
                </a:ext>
              </a:extLst>
            </p:cNvPr>
            <p:cNvSpPr/>
            <p:nvPr/>
          </p:nvSpPr>
          <p:spPr>
            <a:xfrm>
              <a:off x="538485" y="474704"/>
              <a:ext cx="3059443"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 xmlns:a16="http://schemas.microsoft.com/office/drawing/2014/main" id="{B9621F9C-22BD-48D6-AADE-916372AE6074}"/>
                </a:ext>
              </a:extLst>
            </p:cNvPr>
            <p:cNvSpPr txBox="1"/>
            <p:nvPr/>
          </p:nvSpPr>
          <p:spPr>
            <a:xfrm>
              <a:off x="538486" y="493253"/>
              <a:ext cx="3059443" cy="584775"/>
            </a:xfrm>
            <a:prstGeom prst="rect">
              <a:avLst/>
            </a:prstGeom>
            <a:noFill/>
          </p:spPr>
          <p:txBody>
            <a:bodyPr wrap="square" rtlCol="0">
              <a:spAutoFit/>
            </a:bodyPr>
            <a:lstStyle/>
            <a:p>
              <a:pPr algn="ctr"/>
              <a:r>
                <a:rPr lang="zh-CN" altLang="en-US" sz="3200" b="1" dirty="0">
                  <a:solidFill>
                    <a:srgbClr val="C30D23"/>
                  </a:solidFill>
                  <a:latin typeface="幼圆" panose="02010509060101010101" pitchFamily="49" charset="-122"/>
                  <a:ea typeface="幼圆" panose="02010509060101010101" pitchFamily="49" charset="-122"/>
                </a:rPr>
                <a:t>我是小小劳动者</a:t>
              </a:r>
            </a:p>
          </p:txBody>
        </p:sp>
      </p:grpSp>
      <p:pic>
        <p:nvPicPr>
          <p:cNvPr id="6" name="图片 5">
            <a:extLst>
              <a:ext uri="{FF2B5EF4-FFF2-40B4-BE49-F238E27FC236}">
                <a16:creationId xmlns="" xmlns:a16="http://schemas.microsoft.com/office/drawing/2014/main" id="{8058B409-1D1B-45EF-A861-ADF9688007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4147" y="493253"/>
            <a:ext cx="6101542" cy="6101542"/>
          </a:xfrm>
          <a:prstGeom prst="rect">
            <a:avLst/>
          </a:prstGeom>
        </p:spPr>
      </p:pic>
      <p:sp>
        <p:nvSpPr>
          <p:cNvPr id="9" name="文本框 6">
            <a:extLst>
              <a:ext uri="{FF2B5EF4-FFF2-40B4-BE49-F238E27FC236}">
                <a16:creationId xmlns="" xmlns:a16="http://schemas.microsoft.com/office/drawing/2014/main" id="{28670AF9-4E04-4797-8B82-F1BED560BE6C}"/>
              </a:ext>
            </a:extLst>
          </p:cNvPr>
          <p:cNvSpPr txBox="1"/>
          <p:nvPr/>
        </p:nvSpPr>
        <p:spPr>
          <a:xfrm>
            <a:off x="924098" y="2590397"/>
            <a:ext cx="4910049" cy="1907253"/>
          </a:xfrm>
          <a:prstGeom prst="rect">
            <a:avLst/>
          </a:prstGeom>
          <a:noFill/>
        </p:spPr>
        <p:txBody>
          <a:bodyPr wrap="square" lIns="68580" tIns="34290" rIns="68580" bIns="34290" rtlCol="0">
            <a:spAutoFit/>
          </a:bodyPr>
          <a:lstStyle>
            <a:defPPr>
              <a:defRPr lang="zh-CN"/>
            </a:defPPr>
            <a:lvl1pPr algn="just">
              <a:lnSpc>
                <a:spcPct val="200000"/>
              </a:lnSpc>
              <a:defRPr sz="1000">
                <a:solidFill>
                  <a:schemeClr val="accent6">
                    <a:lumMod val="50000"/>
                  </a:schemeClr>
                </a:solidFill>
                <a:latin typeface="+mj-ea"/>
                <a:ea typeface="+mj-ea"/>
              </a:defRPr>
            </a:lvl1pPr>
          </a:lstStyle>
          <a:p>
            <a:pPr algn="l">
              <a:lnSpc>
                <a:spcPct val="150000"/>
              </a:lnSpc>
            </a:pPr>
            <a:r>
              <a:rPr lang="zh-CN" altLang="en-US" sz="2800" b="1" dirty="0">
                <a:solidFill>
                  <a:schemeClr val="bg1"/>
                </a:solidFill>
                <a:latin typeface="幼圆" panose="02010509060101010101" pitchFamily="49" charset="-122"/>
                <a:ea typeface="幼圆" panose="02010509060101010101" pitchFamily="49" charset="-122"/>
              </a:rPr>
              <a:t>   要帮助妈妈洗衣服，要帮助妈妈做饭，要帮妈妈整理房间，要帮助妈妈擦桌、扫地。</a:t>
            </a:r>
          </a:p>
        </p:txBody>
      </p:sp>
    </p:spTree>
    <p:extLst>
      <p:ext uri="{BB962C8B-B14F-4D97-AF65-F5344CB8AC3E}">
        <p14:creationId xmlns:p14="http://schemas.microsoft.com/office/powerpoint/2010/main" val="29581890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D7E0BD9D-ABF6-4794-9268-E12125C6DF8C}"/>
              </a:ext>
            </a:extLst>
          </p:cNvPr>
          <p:cNvGrpSpPr/>
          <p:nvPr/>
        </p:nvGrpSpPr>
        <p:grpSpPr>
          <a:xfrm>
            <a:off x="538485" y="474704"/>
            <a:ext cx="3366051" cy="648586"/>
            <a:chOff x="538485" y="474704"/>
            <a:chExt cx="3059444" cy="648586"/>
          </a:xfrm>
        </p:grpSpPr>
        <p:sp>
          <p:nvSpPr>
            <p:cNvPr id="3" name="矩形: 圆角 2">
              <a:extLst>
                <a:ext uri="{FF2B5EF4-FFF2-40B4-BE49-F238E27FC236}">
                  <a16:creationId xmlns="" xmlns:a16="http://schemas.microsoft.com/office/drawing/2014/main" id="{D4472646-EB41-4C4E-ACCA-4B958AF7B32E}"/>
                </a:ext>
              </a:extLst>
            </p:cNvPr>
            <p:cNvSpPr/>
            <p:nvPr/>
          </p:nvSpPr>
          <p:spPr>
            <a:xfrm>
              <a:off x="538485" y="474704"/>
              <a:ext cx="3059443"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 xmlns:a16="http://schemas.microsoft.com/office/drawing/2014/main" id="{B9621F9C-22BD-48D6-AADE-916372AE6074}"/>
                </a:ext>
              </a:extLst>
            </p:cNvPr>
            <p:cNvSpPr txBox="1"/>
            <p:nvPr/>
          </p:nvSpPr>
          <p:spPr>
            <a:xfrm>
              <a:off x="538486" y="493253"/>
              <a:ext cx="3059443" cy="584775"/>
            </a:xfrm>
            <a:prstGeom prst="rect">
              <a:avLst/>
            </a:prstGeom>
            <a:noFill/>
          </p:spPr>
          <p:txBody>
            <a:bodyPr wrap="square" rtlCol="0">
              <a:spAutoFit/>
            </a:bodyPr>
            <a:lstStyle/>
            <a:p>
              <a:pPr algn="ctr"/>
              <a:r>
                <a:rPr lang="zh-CN" altLang="en-US" sz="3200" b="1" dirty="0">
                  <a:solidFill>
                    <a:srgbClr val="C30D23"/>
                  </a:solidFill>
                  <a:latin typeface="幼圆" panose="02010509060101010101" pitchFamily="49" charset="-122"/>
                  <a:ea typeface="幼圆" panose="02010509060101010101" pitchFamily="49" charset="-122"/>
                </a:rPr>
                <a:t>我是小小劳动者</a:t>
              </a:r>
            </a:p>
          </p:txBody>
        </p:sp>
      </p:grpSp>
      <p:sp>
        <p:nvSpPr>
          <p:cNvPr id="9" name="文本框 6">
            <a:extLst>
              <a:ext uri="{FF2B5EF4-FFF2-40B4-BE49-F238E27FC236}">
                <a16:creationId xmlns="" xmlns:a16="http://schemas.microsoft.com/office/drawing/2014/main" id="{28670AF9-4E04-4797-8B82-F1BED560BE6C}"/>
              </a:ext>
            </a:extLst>
          </p:cNvPr>
          <p:cNvSpPr txBox="1"/>
          <p:nvPr/>
        </p:nvSpPr>
        <p:spPr>
          <a:xfrm>
            <a:off x="6676505" y="2095049"/>
            <a:ext cx="4910049" cy="3199915"/>
          </a:xfrm>
          <a:prstGeom prst="rect">
            <a:avLst/>
          </a:prstGeom>
          <a:noFill/>
        </p:spPr>
        <p:txBody>
          <a:bodyPr wrap="square" lIns="68580" tIns="34290" rIns="68580" bIns="34290" rtlCol="0">
            <a:spAutoFit/>
          </a:bodyPr>
          <a:lstStyle>
            <a:defPPr>
              <a:defRPr lang="zh-CN"/>
            </a:defPPr>
            <a:lvl1pPr algn="just">
              <a:lnSpc>
                <a:spcPct val="200000"/>
              </a:lnSpc>
              <a:defRPr sz="1000">
                <a:solidFill>
                  <a:schemeClr val="accent6">
                    <a:lumMod val="50000"/>
                  </a:schemeClr>
                </a:solidFill>
                <a:latin typeface="+mj-ea"/>
                <a:ea typeface="+mj-ea"/>
              </a:defRPr>
            </a:lvl1pPr>
          </a:lstStyle>
          <a:p>
            <a:pPr algn="l">
              <a:lnSpc>
                <a:spcPct val="150000"/>
              </a:lnSpc>
            </a:pPr>
            <a:r>
              <a:rPr lang="zh-CN" altLang="en-US" sz="2800" b="1" dirty="0">
                <a:solidFill>
                  <a:schemeClr val="bg1"/>
                </a:solidFill>
                <a:latin typeface="幼圆" panose="02010509060101010101" pitchFamily="49" charset="-122"/>
                <a:ea typeface="幼圆" panose="02010509060101010101" pitchFamily="49" charset="-122"/>
              </a:rPr>
              <a:t>    打扫及时、干净，爱护劳动工具，并将劳动工具摆整齐，珍惜劳动成果，主动捡起地面垃圾，爱护劳动工具，并将劳动工具摆整齐</a:t>
            </a:r>
          </a:p>
        </p:txBody>
      </p:sp>
      <p:pic>
        <p:nvPicPr>
          <p:cNvPr id="7" name="图片 6">
            <a:extLst>
              <a:ext uri="{FF2B5EF4-FFF2-40B4-BE49-F238E27FC236}">
                <a16:creationId xmlns="" xmlns:a16="http://schemas.microsoft.com/office/drawing/2014/main" id="{6EC11BA5-1713-47EA-B915-6CBA2B7353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068" y="1344942"/>
            <a:ext cx="6440437" cy="5038354"/>
          </a:xfrm>
          <a:prstGeom prst="rect">
            <a:avLst/>
          </a:prstGeom>
        </p:spPr>
      </p:pic>
    </p:spTree>
    <p:extLst>
      <p:ext uri="{BB962C8B-B14F-4D97-AF65-F5344CB8AC3E}">
        <p14:creationId xmlns:p14="http://schemas.microsoft.com/office/powerpoint/2010/main" val="40930683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253A262A-811B-464D-9EBE-8CC2942022F0}"/>
              </a:ext>
            </a:extLst>
          </p:cNvPr>
          <p:cNvGrpSpPr/>
          <p:nvPr/>
        </p:nvGrpSpPr>
        <p:grpSpPr>
          <a:xfrm>
            <a:off x="538485" y="474704"/>
            <a:ext cx="3366051" cy="648586"/>
            <a:chOff x="538485" y="474704"/>
            <a:chExt cx="3059444" cy="648586"/>
          </a:xfrm>
        </p:grpSpPr>
        <p:sp>
          <p:nvSpPr>
            <p:cNvPr id="3" name="矩形: 圆角 2">
              <a:extLst>
                <a:ext uri="{FF2B5EF4-FFF2-40B4-BE49-F238E27FC236}">
                  <a16:creationId xmlns="" xmlns:a16="http://schemas.microsoft.com/office/drawing/2014/main" id="{F68C5A52-5B83-43E5-B4B8-C9B6B3869BFC}"/>
                </a:ext>
              </a:extLst>
            </p:cNvPr>
            <p:cNvSpPr/>
            <p:nvPr/>
          </p:nvSpPr>
          <p:spPr>
            <a:xfrm>
              <a:off x="538485" y="474704"/>
              <a:ext cx="3059443"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 xmlns:a16="http://schemas.microsoft.com/office/drawing/2014/main" id="{9E3E3862-C600-4370-BABE-BCCEEB98B997}"/>
                </a:ext>
              </a:extLst>
            </p:cNvPr>
            <p:cNvSpPr txBox="1"/>
            <p:nvPr/>
          </p:nvSpPr>
          <p:spPr>
            <a:xfrm>
              <a:off x="538486" y="493253"/>
              <a:ext cx="3059443" cy="584775"/>
            </a:xfrm>
            <a:prstGeom prst="rect">
              <a:avLst/>
            </a:prstGeom>
            <a:noFill/>
          </p:spPr>
          <p:txBody>
            <a:bodyPr wrap="square" rtlCol="0">
              <a:spAutoFit/>
            </a:bodyPr>
            <a:lstStyle/>
            <a:p>
              <a:pPr algn="ctr"/>
              <a:r>
                <a:rPr lang="zh-CN" altLang="en-US" sz="3200" b="1" dirty="0">
                  <a:solidFill>
                    <a:srgbClr val="C30D23"/>
                  </a:solidFill>
                  <a:latin typeface="幼圆" panose="02010509060101010101" pitchFamily="49" charset="-122"/>
                  <a:ea typeface="幼圆" panose="02010509060101010101" pitchFamily="49" charset="-122"/>
                </a:rPr>
                <a:t>我是小小劳动者</a:t>
              </a:r>
            </a:p>
          </p:txBody>
        </p:sp>
      </p:grpSp>
      <p:grpSp>
        <p:nvGrpSpPr>
          <p:cNvPr id="5" name="组 10">
            <a:extLst>
              <a:ext uri="{FF2B5EF4-FFF2-40B4-BE49-F238E27FC236}">
                <a16:creationId xmlns="" xmlns:a16="http://schemas.microsoft.com/office/drawing/2014/main" id="{DE8E814F-2E0A-4B2D-88A8-01DFDD388C20}"/>
              </a:ext>
            </a:extLst>
          </p:cNvPr>
          <p:cNvGrpSpPr/>
          <p:nvPr/>
        </p:nvGrpSpPr>
        <p:grpSpPr>
          <a:xfrm>
            <a:off x="538484" y="1943948"/>
            <a:ext cx="4660589" cy="419387"/>
            <a:chOff x="139319" y="2003835"/>
            <a:chExt cx="3495440" cy="314540"/>
          </a:xfrm>
        </p:grpSpPr>
        <p:sp>
          <p:nvSpPr>
            <p:cNvPr id="6" name="文本框 5">
              <a:extLst>
                <a:ext uri="{FF2B5EF4-FFF2-40B4-BE49-F238E27FC236}">
                  <a16:creationId xmlns="" xmlns:a16="http://schemas.microsoft.com/office/drawing/2014/main" id="{88FF26D0-F40C-4A71-A86F-C1240667484A}"/>
                </a:ext>
              </a:extLst>
            </p:cNvPr>
            <p:cNvSpPr txBox="1"/>
            <p:nvPr/>
          </p:nvSpPr>
          <p:spPr>
            <a:xfrm>
              <a:off x="141978" y="2003835"/>
              <a:ext cx="3492781" cy="27699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ctr" defTabSz="914400">
                <a:defRPr b="1">
                  <a:solidFill>
                    <a:srgbClr val="427345"/>
                  </a:solidFill>
                  <a:latin typeface="方正清刻本悦宋简体"/>
                  <a:ea typeface="方正清刻本悦宋简体"/>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pPr marL="285750" indent="-285750">
                <a:buFont typeface="Arial" panose="020B0604020202020204" pitchFamily="34" charset="0"/>
                <a:buChar char="•"/>
              </a:pPr>
              <a:r>
                <a:rPr lang="zh-CN" altLang="en-US" dirty="0">
                  <a:solidFill>
                    <a:schemeClr val="bg1"/>
                  </a:solidFill>
                  <a:latin typeface="幼圆" panose="02010509060101010101" pitchFamily="49" charset="-122"/>
                  <a:ea typeface="幼圆" panose="02010509060101010101" pitchFamily="49" charset="-122"/>
                  <a:sym typeface="+mn-lt"/>
                </a:rPr>
                <a:t>节约用水，一水多用，别让生命之泉空流</a:t>
              </a:r>
            </a:p>
          </p:txBody>
        </p:sp>
        <p:sp>
          <p:nvSpPr>
            <p:cNvPr id="7" name="矩形 6">
              <a:extLst>
                <a:ext uri="{FF2B5EF4-FFF2-40B4-BE49-F238E27FC236}">
                  <a16:creationId xmlns="" xmlns:a16="http://schemas.microsoft.com/office/drawing/2014/main" id="{E74E5362-2108-4DA0-9220-954C05A20F58}"/>
                </a:ext>
              </a:extLst>
            </p:cNvPr>
            <p:cNvSpPr/>
            <p:nvPr/>
          </p:nvSpPr>
          <p:spPr>
            <a:xfrm>
              <a:off x="139319" y="2041376"/>
              <a:ext cx="354905" cy="276999"/>
            </a:xfrm>
            <a:prstGeom prst="rect">
              <a:avLst/>
            </a:prstGeom>
          </p:spPr>
          <p:txBody>
            <a:bodyPr wrap="none">
              <a:spAutoFit/>
            </a:bodyPr>
            <a:lstStyle/>
            <a:p>
              <a:pPr marL="285750" indent="-285750" algn="ctr" defTabSz="914400">
                <a:buFont typeface="Arial" panose="020B0604020202020204" pitchFamily="34" charset="0"/>
                <a:buChar char="•"/>
              </a:pPr>
              <a:endParaRPr lang="en-US" altLang="zh-CN" b="1" dirty="0">
                <a:solidFill>
                  <a:schemeClr val="bg1"/>
                </a:solidFill>
                <a:latin typeface="幼圆" panose="02010509060101010101" pitchFamily="49" charset="-122"/>
                <a:ea typeface="幼圆" panose="02010509060101010101" pitchFamily="49" charset="-122"/>
                <a:sym typeface="+mn-lt"/>
              </a:endParaRPr>
            </a:p>
          </p:txBody>
        </p:sp>
      </p:grpSp>
      <p:grpSp>
        <p:nvGrpSpPr>
          <p:cNvPr id="8" name="组 13">
            <a:extLst>
              <a:ext uri="{FF2B5EF4-FFF2-40B4-BE49-F238E27FC236}">
                <a16:creationId xmlns="" xmlns:a16="http://schemas.microsoft.com/office/drawing/2014/main" id="{3A2C6993-0ACA-4FA8-8154-3D0AF91DB8B9}"/>
              </a:ext>
            </a:extLst>
          </p:cNvPr>
          <p:cNvGrpSpPr/>
          <p:nvPr/>
        </p:nvGrpSpPr>
        <p:grpSpPr>
          <a:xfrm>
            <a:off x="538485" y="2762549"/>
            <a:ext cx="5228122" cy="858377"/>
            <a:chOff x="129978" y="1957747"/>
            <a:chExt cx="4259759" cy="643782"/>
          </a:xfrm>
        </p:grpSpPr>
        <p:sp>
          <p:nvSpPr>
            <p:cNvPr id="9" name="文本框 8">
              <a:extLst>
                <a:ext uri="{FF2B5EF4-FFF2-40B4-BE49-F238E27FC236}">
                  <a16:creationId xmlns="" xmlns:a16="http://schemas.microsoft.com/office/drawing/2014/main" id="{6805FC0C-2FFC-4BF7-8A4A-374D13BB816F}"/>
                </a:ext>
              </a:extLst>
            </p:cNvPr>
            <p:cNvSpPr txBox="1"/>
            <p:nvPr/>
          </p:nvSpPr>
          <p:spPr>
            <a:xfrm>
              <a:off x="129978" y="1957747"/>
              <a:ext cx="4259759" cy="6437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ctr" defTabSz="914400">
                <a:defRPr b="1">
                  <a:solidFill>
                    <a:srgbClr val="427345"/>
                  </a:solidFill>
                  <a:latin typeface="方正清刻本悦宋简体"/>
                  <a:ea typeface="方正清刻本悦宋简体"/>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pPr marL="285750" indent="-285750" algn="l">
                <a:lnSpc>
                  <a:spcPct val="150000"/>
                </a:lnSpc>
                <a:buFont typeface="Arial" panose="020B0604020202020204" pitchFamily="34" charset="0"/>
                <a:buChar char="•"/>
              </a:pPr>
              <a:r>
                <a:rPr lang="zh-CN" altLang="en-US" dirty="0">
                  <a:solidFill>
                    <a:schemeClr val="bg1"/>
                  </a:solidFill>
                  <a:latin typeface="幼圆" panose="02010509060101010101" pitchFamily="49" charset="-122"/>
                  <a:ea typeface="幼圆" panose="02010509060101010101" pitchFamily="49" charset="-122"/>
                  <a:sym typeface="+mn-lt"/>
                </a:rPr>
                <a:t>节约用纸，珍惜森林资源；节约用电，不过早开灯，人走灯熄</a:t>
              </a:r>
            </a:p>
          </p:txBody>
        </p:sp>
        <p:sp>
          <p:nvSpPr>
            <p:cNvPr id="10" name="矩形 9">
              <a:extLst>
                <a:ext uri="{FF2B5EF4-FFF2-40B4-BE49-F238E27FC236}">
                  <a16:creationId xmlns="" xmlns:a16="http://schemas.microsoft.com/office/drawing/2014/main" id="{F214BCBB-36EC-431E-A918-29838DDF89CA}"/>
                </a:ext>
              </a:extLst>
            </p:cNvPr>
            <p:cNvSpPr/>
            <p:nvPr/>
          </p:nvSpPr>
          <p:spPr>
            <a:xfrm>
              <a:off x="247498" y="2041376"/>
              <a:ext cx="385558" cy="300996"/>
            </a:xfrm>
            <a:prstGeom prst="rect">
              <a:avLst/>
            </a:prstGeom>
          </p:spPr>
          <p:txBody>
            <a:bodyPr wrap="none">
              <a:spAutoFit/>
            </a:bodyPr>
            <a:lstStyle/>
            <a:p>
              <a:pPr marL="285750" indent="-285750" defTabSz="1219170">
                <a:lnSpc>
                  <a:spcPct val="130000"/>
                </a:lnSpc>
                <a:buFont typeface="Arial" panose="020B0604020202020204" pitchFamily="34" charset="0"/>
                <a:buChar char="•"/>
                <a:defRPr/>
              </a:pPr>
              <a:endParaRPr lang="en-US" altLang="zh-CN" b="1" kern="0" dirty="0">
                <a:solidFill>
                  <a:schemeClr val="bg1"/>
                </a:solidFill>
                <a:latin typeface="幼圆" panose="02010509060101010101" pitchFamily="49" charset="-122"/>
                <a:ea typeface="幼圆" panose="02010509060101010101" pitchFamily="49" charset="-122"/>
                <a:cs typeface="+mn-ea"/>
                <a:sym typeface="+mn-lt"/>
              </a:endParaRPr>
            </a:p>
          </p:txBody>
        </p:sp>
      </p:grpSp>
      <p:grpSp>
        <p:nvGrpSpPr>
          <p:cNvPr id="11" name="组 16">
            <a:extLst>
              <a:ext uri="{FF2B5EF4-FFF2-40B4-BE49-F238E27FC236}">
                <a16:creationId xmlns="" xmlns:a16="http://schemas.microsoft.com/office/drawing/2014/main" id="{BBA9FF33-33BC-4AC9-8829-9A7AD29CD86B}"/>
              </a:ext>
            </a:extLst>
          </p:cNvPr>
          <p:cNvGrpSpPr/>
          <p:nvPr/>
        </p:nvGrpSpPr>
        <p:grpSpPr>
          <a:xfrm>
            <a:off x="538485" y="3841310"/>
            <a:ext cx="5228119" cy="874407"/>
            <a:chOff x="-31002" y="1901778"/>
            <a:chExt cx="3921089" cy="655805"/>
          </a:xfrm>
        </p:grpSpPr>
        <p:sp>
          <p:nvSpPr>
            <p:cNvPr id="12" name="文本框 11">
              <a:extLst>
                <a:ext uri="{FF2B5EF4-FFF2-40B4-BE49-F238E27FC236}">
                  <a16:creationId xmlns="" xmlns:a16="http://schemas.microsoft.com/office/drawing/2014/main" id="{10517423-AE9B-4FE1-90B8-227915D12FB9}"/>
                </a:ext>
              </a:extLst>
            </p:cNvPr>
            <p:cNvSpPr txBox="1"/>
            <p:nvPr/>
          </p:nvSpPr>
          <p:spPr>
            <a:xfrm>
              <a:off x="-31002" y="1901778"/>
              <a:ext cx="3921089" cy="65580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defTabSz="914400">
                <a:lnSpc>
                  <a:spcPct val="150000"/>
                </a:lnSpc>
                <a:defRPr b="1">
                  <a:solidFill>
                    <a:srgbClr val="427345"/>
                  </a:solidFill>
                  <a:latin typeface="方正清刻本悦宋简体"/>
                  <a:ea typeface="方正清刻本悦宋简体"/>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pPr marL="285750" indent="-285750">
                <a:buFont typeface="Arial" panose="020B0604020202020204" pitchFamily="34" charset="0"/>
                <a:buChar char="•"/>
              </a:pPr>
              <a:r>
                <a:rPr lang="zh-CN" altLang="en-US" dirty="0">
                  <a:solidFill>
                    <a:schemeClr val="bg1"/>
                  </a:solidFill>
                  <a:latin typeface="幼圆" panose="02010509060101010101" pitchFamily="49" charset="-122"/>
                  <a:ea typeface="幼圆" panose="02010509060101010101" pitchFamily="49" charset="-122"/>
                  <a:sym typeface="+mn-lt"/>
                </a:rPr>
                <a:t>保持地面清洁；认真做好值日，营造良好学习环境</a:t>
              </a:r>
            </a:p>
          </p:txBody>
        </p:sp>
        <p:sp>
          <p:nvSpPr>
            <p:cNvPr id="13" name="矩形 12">
              <a:extLst>
                <a:ext uri="{FF2B5EF4-FFF2-40B4-BE49-F238E27FC236}">
                  <a16:creationId xmlns="" xmlns:a16="http://schemas.microsoft.com/office/drawing/2014/main" id="{E697E43A-7B3B-4D3E-BE4B-907BD1561647}"/>
                </a:ext>
              </a:extLst>
            </p:cNvPr>
            <p:cNvSpPr/>
            <p:nvPr/>
          </p:nvSpPr>
          <p:spPr>
            <a:xfrm>
              <a:off x="247498" y="2041376"/>
              <a:ext cx="354904" cy="300996"/>
            </a:xfrm>
            <a:prstGeom prst="rect">
              <a:avLst/>
            </a:prstGeom>
          </p:spPr>
          <p:txBody>
            <a:bodyPr wrap="none">
              <a:spAutoFit/>
            </a:bodyPr>
            <a:lstStyle/>
            <a:p>
              <a:pPr marL="285750" indent="-285750" defTabSz="1219170">
                <a:lnSpc>
                  <a:spcPct val="130000"/>
                </a:lnSpc>
                <a:buFont typeface="Arial" panose="020B0604020202020204" pitchFamily="34" charset="0"/>
                <a:buChar char="•"/>
                <a:defRPr/>
              </a:pPr>
              <a:endParaRPr lang="en-US" altLang="zh-CN" b="1" kern="0" dirty="0">
                <a:solidFill>
                  <a:schemeClr val="bg1"/>
                </a:solidFill>
                <a:latin typeface="幼圆" panose="02010509060101010101" pitchFamily="49" charset="-122"/>
                <a:ea typeface="幼圆" panose="02010509060101010101" pitchFamily="49" charset="-122"/>
                <a:cs typeface="+mn-ea"/>
                <a:sym typeface="+mn-lt"/>
              </a:endParaRPr>
            </a:p>
          </p:txBody>
        </p:sp>
      </p:grpSp>
      <p:grpSp>
        <p:nvGrpSpPr>
          <p:cNvPr id="14" name="组 19">
            <a:extLst>
              <a:ext uri="{FF2B5EF4-FFF2-40B4-BE49-F238E27FC236}">
                <a16:creationId xmlns="" xmlns:a16="http://schemas.microsoft.com/office/drawing/2014/main" id="{E4A7A270-18CF-434F-90CD-7FC0C9762EBB}"/>
              </a:ext>
            </a:extLst>
          </p:cNvPr>
          <p:cNvGrpSpPr/>
          <p:nvPr/>
        </p:nvGrpSpPr>
        <p:grpSpPr>
          <a:xfrm>
            <a:off x="538484" y="4936101"/>
            <a:ext cx="5095118" cy="874407"/>
            <a:chOff x="-73951" y="1915090"/>
            <a:chExt cx="3821339" cy="655804"/>
          </a:xfrm>
        </p:grpSpPr>
        <p:sp>
          <p:nvSpPr>
            <p:cNvPr id="15" name="文本框 14">
              <a:extLst>
                <a:ext uri="{FF2B5EF4-FFF2-40B4-BE49-F238E27FC236}">
                  <a16:creationId xmlns="" xmlns:a16="http://schemas.microsoft.com/office/drawing/2014/main" id="{B4282998-F2A5-492C-AC12-A81C952F9627}"/>
                </a:ext>
              </a:extLst>
            </p:cNvPr>
            <p:cNvSpPr txBox="1"/>
            <p:nvPr/>
          </p:nvSpPr>
          <p:spPr>
            <a:xfrm>
              <a:off x="-73951" y="1915090"/>
              <a:ext cx="3821339" cy="6558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defTabSz="914400">
                <a:lnSpc>
                  <a:spcPct val="150000"/>
                </a:lnSpc>
                <a:defRPr b="1">
                  <a:solidFill>
                    <a:srgbClr val="427345"/>
                  </a:solidFill>
                  <a:latin typeface="方正清刻本悦宋简体"/>
                  <a:ea typeface="方正清刻本悦宋简体"/>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pPr marL="285750" indent="-285750">
                <a:buFont typeface="Arial" panose="020B0604020202020204" pitchFamily="34" charset="0"/>
                <a:buChar char="•"/>
              </a:pPr>
              <a:r>
                <a:rPr lang="zh-CN" altLang="en-US" dirty="0">
                  <a:solidFill>
                    <a:schemeClr val="bg1"/>
                  </a:solidFill>
                  <a:latin typeface="幼圆" panose="02010509060101010101" pitchFamily="49" charset="-122"/>
                  <a:ea typeface="幼圆" panose="02010509060101010101" pitchFamily="49" charset="-122"/>
                  <a:sym typeface="+mn-lt"/>
                </a:rPr>
                <a:t>做好自己力所能及的事，让我们一起为这一集体做出绵薄之力</a:t>
              </a:r>
            </a:p>
          </p:txBody>
        </p:sp>
        <p:sp>
          <p:nvSpPr>
            <p:cNvPr id="16" name="矩形 15">
              <a:extLst>
                <a:ext uri="{FF2B5EF4-FFF2-40B4-BE49-F238E27FC236}">
                  <a16:creationId xmlns="" xmlns:a16="http://schemas.microsoft.com/office/drawing/2014/main" id="{FB71D6BA-6D28-44F0-B044-5F92824ABC13}"/>
                </a:ext>
              </a:extLst>
            </p:cNvPr>
            <p:cNvSpPr/>
            <p:nvPr/>
          </p:nvSpPr>
          <p:spPr>
            <a:xfrm>
              <a:off x="247498" y="2041376"/>
              <a:ext cx="354904" cy="300995"/>
            </a:xfrm>
            <a:prstGeom prst="rect">
              <a:avLst/>
            </a:prstGeom>
          </p:spPr>
          <p:txBody>
            <a:bodyPr wrap="none">
              <a:spAutoFit/>
            </a:bodyPr>
            <a:lstStyle/>
            <a:p>
              <a:pPr marL="285750" indent="-285750" defTabSz="1219170">
                <a:lnSpc>
                  <a:spcPct val="130000"/>
                </a:lnSpc>
                <a:buFont typeface="Arial" panose="020B0604020202020204" pitchFamily="34" charset="0"/>
                <a:buChar char="•"/>
                <a:defRPr/>
              </a:pPr>
              <a:endParaRPr lang="en-US" altLang="zh-CN" b="1" kern="0" dirty="0">
                <a:solidFill>
                  <a:schemeClr val="bg1"/>
                </a:solidFill>
                <a:latin typeface="幼圆" panose="02010509060101010101" pitchFamily="49" charset="-122"/>
                <a:ea typeface="幼圆" panose="02010509060101010101" pitchFamily="49" charset="-122"/>
                <a:cs typeface="+mn-ea"/>
                <a:sym typeface="+mn-lt"/>
              </a:endParaRPr>
            </a:p>
          </p:txBody>
        </p:sp>
      </p:grpSp>
      <p:pic>
        <p:nvPicPr>
          <p:cNvPr id="18" name="图片 17">
            <a:extLst>
              <a:ext uri="{FF2B5EF4-FFF2-40B4-BE49-F238E27FC236}">
                <a16:creationId xmlns="" xmlns:a16="http://schemas.microsoft.com/office/drawing/2014/main" id="{261BC890-7C09-4E7F-87A3-874C856B11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3309" y="0"/>
            <a:ext cx="6432804" cy="6858000"/>
          </a:xfrm>
          <a:prstGeom prst="rect">
            <a:avLst/>
          </a:prstGeom>
        </p:spPr>
      </p:pic>
    </p:spTree>
    <p:extLst>
      <p:ext uri="{BB962C8B-B14F-4D97-AF65-F5344CB8AC3E}">
        <p14:creationId xmlns:p14="http://schemas.microsoft.com/office/powerpoint/2010/main" val="362270547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33616D72-3DD4-49ED-81D7-E2B4DA5A8334}"/>
              </a:ext>
            </a:extLst>
          </p:cNvPr>
          <p:cNvPicPr>
            <a:picLocks noChangeAspect="1"/>
          </p:cNvPicPr>
          <p:nvPr/>
        </p:nvPicPr>
        <p:blipFill rotWithShape="1">
          <a:blip r:embed="rId3">
            <a:extLst>
              <a:ext uri="{28A0092B-C50C-407E-A947-70E740481C1C}">
                <a14:useLocalDpi xmlns:a14="http://schemas.microsoft.com/office/drawing/2010/main" val="0"/>
              </a:ext>
            </a:extLst>
          </a:blip>
          <a:srcRect l="15969" t="48826" r="17141" b="24712"/>
          <a:stretch/>
        </p:blipFill>
        <p:spPr>
          <a:xfrm>
            <a:off x="2849566" y="3003541"/>
            <a:ext cx="6575776" cy="3901507"/>
          </a:xfrm>
          <a:prstGeom prst="rect">
            <a:avLst/>
          </a:prstGeom>
        </p:spPr>
      </p:pic>
      <p:pic>
        <p:nvPicPr>
          <p:cNvPr id="20" name="图片 19">
            <a:extLst>
              <a:ext uri="{FF2B5EF4-FFF2-40B4-BE49-F238E27FC236}">
                <a16:creationId xmlns="" xmlns:a16="http://schemas.microsoft.com/office/drawing/2014/main" id="{5105771A-CB7F-43AA-AA77-F05B89585AB2}"/>
              </a:ext>
            </a:extLst>
          </p:cNvPr>
          <p:cNvPicPr>
            <a:picLocks noChangeAspect="1"/>
          </p:cNvPicPr>
          <p:nvPr/>
        </p:nvPicPr>
        <p:blipFill rotWithShape="1">
          <a:blip r:embed="rId3">
            <a:extLst>
              <a:ext uri="{28A0092B-C50C-407E-A947-70E740481C1C}">
                <a14:useLocalDpi xmlns:a14="http://schemas.microsoft.com/office/drawing/2010/main" val="0"/>
              </a:ext>
            </a:extLst>
          </a:blip>
          <a:srcRect l="10088" t="37464" r="84459" b="26173"/>
          <a:stretch/>
        </p:blipFill>
        <p:spPr>
          <a:xfrm>
            <a:off x="226708" y="994701"/>
            <a:ext cx="565265" cy="5652648"/>
          </a:xfrm>
          <a:prstGeom prst="rect">
            <a:avLst/>
          </a:prstGeom>
        </p:spPr>
      </p:pic>
      <p:sp>
        <p:nvSpPr>
          <p:cNvPr id="5" name="文本框 4">
            <a:extLst>
              <a:ext uri="{FF2B5EF4-FFF2-40B4-BE49-F238E27FC236}">
                <a16:creationId xmlns="" xmlns:a16="http://schemas.microsoft.com/office/drawing/2014/main" id="{29DE7CDF-2906-4ADF-B88C-7668E558B77D}"/>
              </a:ext>
            </a:extLst>
          </p:cNvPr>
          <p:cNvSpPr txBox="1"/>
          <p:nvPr/>
        </p:nvSpPr>
        <p:spPr>
          <a:xfrm>
            <a:off x="1546178" y="1540663"/>
            <a:ext cx="9144000" cy="1015663"/>
          </a:xfrm>
          <a:prstGeom prst="rect">
            <a:avLst/>
          </a:prstGeom>
          <a:noFill/>
        </p:spPr>
        <p:txBody>
          <a:bodyPr wrap="square" rtlCol="0">
            <a:spAutoFit/>
          </a:bodyPr>
          <a:lstStyle/>
          <a:p>
            <a:pPr algn="ctr"/>
            <a:r>
              <a:rPr lang="zh-CN" altLang="en-US" sz="6000" b="1" dirty="0">
                <a:solidFill>
                  <a:srgbClr val="F8C014"/>
                </a:solidFill>
                <a:effectLst>
                  <a:outerShdw blurRad="38100" dist="38100" dir="2700000" algn="tl">
                    <a:srgbClr val="000000">
                      <a:alpha val="43137"/>
                    </a:srgbClr>
                  </a:outerShdw>
                </a:effectLst>
                <a:latin typeface="华康俪金黑W8(P)" panose="020B0800000000000000" pitchFamily="34" charset="-122"/>
                <a:ea typeface="华康俪金黑W8(P)" panose="020B0800000000000000" pitchFamily="34" charset="-122"/>
              </a:rPr>
              <a:t>四、劳动节名言和歌曲</a:t>
            </a:r>
          </a:p>
        </p:txBody>
      </p:sp>
    </p:spTree>
    <p:extLst>
      <p:ext uri="{BB962C8B-B14F-4D97-AF65-F5344CB8AC3E}">
        <p14:creationId xmlns:p14="http://schemas.microsoft.com/office/powerpoint/2010/main" val="37579959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3E55B1CE-84C1-41BE-AE5E-8004B049C113}"/>
              </a:ext>
            </a:extLst>
          </p:cNvPr>
          <p:cNvPicPr>
            <a:picLocks noChangeAspect="1"/>
          </p:cNvPicPr>
          <p:nvPr/>
        </p:nvPicPr>
        <p:blipFill>
          <a:blip r:embed="rId3"/>
          <a:stretch>
            <a:fillRect/>
          </a:stretch>
        </p:blipFill>
        <p:spPr>
          <a:xfrm>
            <a:off x="331999" y="1322602"/>
            <a:ext cx="5310076" cy="5310076"/>
          </a:xfrm>
          <a:prstGeom prst="rect">
            <a:avLst/>
          </a:prstGeom>
        </p:spPr>
      </p:pic>
      <p:sp>
        <p:nvSpPr>
          <p:cNvPr id="11" name="文本框 10">
            <a:extLst>
              <a:ext uri="{FF2B5EF4-FFF2-40B4-BE49-F238E27FC236}">
                <a16:creationId xmlns="" xmlns:a16="http://schemas.microsoft.com/office/drawing/2014/main" id="{601C6FAA-EC99-414E-A7AC-A56FC0CA4CBD}"/>
              </a:ext>
            </a:extLst>
          </p:cNvPr>
          <p:cNvSpPr txBox="1"/>
          <p:nvPr/>
        </p:nvSpPr>
        <p:spPr>
          <a:xfrm>
            <a:off x="1366055" y="1463041"/>
            <a:ext cx="3241963" cy="1015663"/>
          </a:xfrm>
          <a:prstGeom prst="rect">
            <a:avLst/>
          </a:prstGeom>
          <a:noFill/>
        </p:spPr>
        <p:txBody>
          <a:bodyPr wrap="square" rtlCol="0">
            <a:spAutoFit/>
          </a:bodyPr>
          <a:lstStyle/>
          <a:p>
            <a:pPr algn="ctr"/>
            <a:r>
              <a:rPr lang="zh-CN" altLang="en-US" sz="6000" dirty="0">
                <a:solidFill>
                  <a:srgbClr val="F8C014"/>
                </a:solidFill>
                <a:latin typeface="禹卫书法行书简体&#10;" panose="02000603000000000000" pitchFamily="2" charset="-122"/>
                <a:ea typeface="禹卫书法行书简体&#10;" panose="02000603000000000000" pitchFamily="2" charset="-122"/>
              </a:rPr>
              <a:t>目录</a:t>
            </a:r>
          </a:p>
        </p:txBody>
      </p:sp>
      <p:sp>
        <p:nvSpPr>
          <p:cNvPr id="12" name="矩形: 圆角 11">
            <a:extLst>
              <a:ext uri="{FF2B5EF4-FFF2-40B4-BE49-F238E27FC236}">
                <a16:creationId xmlns="" xmlns:a16="http://schemas.microsoft.com/office/drawing/2014/main" id="{90829175-F074-4527-9BA2-6B06A285371C}"/>
              </a:ext>
            </a:extLst>
          </p:cNvPr>
          <p:cNvSpPr/>
          <p:nvPr/>
        </p:nvSpPr>
        <p:spPr>
          <a:xfrm>
            <a:off x="6096000" y="1322602"/>
            <a:ext cx="5557515"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a:extLst>
              <a:ext uri="{FF2B5EF4-FFF2-40B4-BE49-F238E27FC236}">
                <a16:creationId xmlns="" xmlns:a16="http://schemas.microsoft.com/office/drawing/2014/main" id="{8087A5D0-8336-4918-96D8-BFCF4C694661}"/>
              </a:ext>
            </a:extLst>
          </p:cNvPr>
          <p:cNvSpPr txBox="1"/>
          <p:nvPr/>
        </p:nvSpPr>
        <p:spPr>
          <a:xfrm>
            <a:off x="6450676" y="1341151"/>
            <a:ext cx="5202839" cy="584775"/>
          </a:xfrm>
          <a:prstGeom prst="rect">
            <a:avLst/>
          </a:prstGeom>
          <a:noFill/>
        </p:spPr>
        <p:txBody>
          <a:bodyPr wrap="square" rtlCol="0">
            <a:spAutoFit/>
          </a:bodyPr>
          <a:lstStyle/>
          <a:p>
            <a:r>
              <a:rPr lang="zh-CN" altLang="en-US" sz="3200" b="1" dirty="0">
                <a:solidFill>
                  <a:srgbClr val="C30D23"/>
                </a:solidFill>
                <a:latin typeface="幼圆" panose="02010509060101010101" pitchFamily="49" charset="-122"/>
                <a:ea typeface="幼圆" panose="02010509060101010101" pitchFamily="49" charset="-122"/>
              </a:rPr>
              <a:t>一、劳动节的由来和意义</a:t>
            </a:r>
          </a:p>
        </p:txBody>
      </p:sp>
      <p:sp>
        <p:nvSpPr>
          <p:cNvPr id="14" name="矩形: 圆角 13">
            <a:extLst>
              <a:ext uri="{FF2B5EF4-FFF2-40B4-BE49-F238E27FC236}">
                <a16:creationId xmlns="" xmlns:a16="http://schemas.microsoft.com/office/drawing/2014/main" id="{08DFB7F3-D2AB-4011-B17E-36A973B931F1}"/>
              </a:ext>
            </a:extLst>
          </p:cNvPr>
          <p:cNvSpPr/>
          <p:nvPr/>
        </p:nvSpPr>
        <p:spPr>
          <a:xfrm>
            <a:off x="6096000" y="2492060"/>
            <a:ext cx="5557515"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a:extLst>
              <a:ext uri="{FF2B5EF4-FFF2-40B4-BE49-F238E27FC236}">
                <a16:creationId xmlns="" xmlns:a16="http://schemas.microsoft.com/office/drawing/2014/main" id="{46D0A407-4DD7-4C90-8343-7A26AB8C04AF}"/>
              </a:ext>
            </a:extLst>
          </p:cNvPr>
          <p:cNvSpPr txBox="1"/>
          <p:nvPr/>
        </p:nvSpPr>
        <p:spPr>
          <a:xfrm>
            <a:off x="6450676" y="2510609"/>
            <a:ext cx="5202839" cy="584775"/>
          </a:xfrm>
          <a:prstGeom prst="rect">
            <a:avLst/>
          </a:prstGeom>
          <a:noFill/>
        </p:spPr>
        <p:txBody>
          <a:bodyPr wrap="square" rtlCol="0">
            <a:spAutoFit/>
          </a:bodyPr>
          <a:lstStyle/>
          <a:p>
            <a:r>
              <a:rPr lang="zh-CN" altLang="en-US" sz="3200" b="1" dirty="0">
                <a:solidFill>
                  <a:srgbClr val="C30D23"/>
                </a:solidFill>
                <a:latin typeface="幼圆" panose="02010509060101010101" pitchFamily="49" charset="-122"/>
                <a:ea typeface="幼圆" panose="02010509060101010101" pitchFamily="49" charset="-122"/>
              </a:rPr>
              <a:t>二、辛勤的劳动者</a:t>
            </a:r>
          </a:p>
        </p:txBody>
      </p:sp>
      <p:sp>
        <p:nvSpPr>
          <p:cNvPr id="16" name="矩形: 圆角 15">
            <a:extLst>
              <a:ext uri="{FF2B5EF4-FFF2-40B4-BE49-F238E27FC236}">
                <a16:creationId xmlns="" xmlns:a16="http://schemas.microsoft.com/office/drawing/2014/main" id="{BAD7B0A5-D1A1-4512-B7E5-1BAC1A141A4C}"/>
              </a:ext>
            </a:extLst>
          </p:cNvPr>
          <p:cNvSpPr/>
          <p:nvPr/>
        </p:nvSpPr>
        <p:spPr>
          <a:xfrm>
            <a:off x="6096000" y="3671677"/>
            <a:ext cx="5557515"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a:extLst>
              <a:ext uri="{FF2B5EF4-FFF2-40B4-BE49-F238E27FC236}">
                <a16:creationId xmlns="" xmlns:a16="http://schemas.microsoft.com/office/drawing/2014/main" id="{A17E3833-FE02-49DF-B378-DB7B37DED7FB}"/>
              </a:ext>
            </a:extLst>
          </p:cNvPr>
          <p:cNvSpPr txBox="1"/>
          <p:nvPr/>
        </p:nvSpPr>
        <p:spPr>
          <a:xfrm>
            <a:off x="6450676" y="3690226"/>
            <a:ext cx="5202839" cy="584775"/>
          </a:xfrm>
          <a:prstGeom prst="rect">
            <a:avLst/>
          </a:prstGeom>
          <a:noFill/>
        </p:spPr>
        <p:txBody>
          <a:bodyPr wrap="square" rtlCol="0">
            <a:spAutoFit/>
          </a:bodyPr>
          <a:lstStyle/>
          <a:p>
            <a:r>
              <a:rPr lang="zh-CN" altLang="en-US" sz="3200" b="1" dirty="0">
                <a:solidFill>
                  <a:srgbClr val="C30D23"/>
                </a:solidFill>
                <a:latin typeface="幼圆" panose="02010509060101010101" pitchFamily="49" charset="-122"/>
                <a:ea typeface="幼圆" panose="02010509060101010101" pitchFamily="49" charset="-122"/>
              </a:rPr>
              <a:t>三、我是小小劳动者</a:t>
            </a:r>
          </a:p>
        </p:txBody>
      </p:sp>
      <p:sp>
        <p:nvSpPr>
          <p:cNvPr id="18" name="矩形: 圆角 17">
            <a:extLst>
              <a:ext uri="{FF2B5EF4-FFF2-40B4-BE49-F238E27FC236}">
                <a16:creationId xmlns="" xmlns:a16="http://schemas.microsoft.com/office/drawing/2014/main" id="{A4C5AB30-F29D-42E0-89F0-3015997A5DAE}"/>
              </a:ext>
            </a:extLst>
          </p:cNvPr>
          <p:cNvSpPr/>
          <p:nvPr/>
        </p:nvSpPr>
        <p:spPr>
          <a:xfrm>
            <a:off x="6096000" y="4841135"/>
            <a:ext cx="5557515"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a:extLst>
              <a:ext uri="{FF2B5EF4-FFF2-40B4-BE49-F238E27FC236}">
                <a16:creationId xmlns="" xmlns:a16="http://schemas.microsoft.com/office/drawing/2014/main" id="{CFC9939B-D60C-4FF3-BF12-03135534FB79}"/>
              </a:ext>
            </a:extLst>
          </p:cNvPr>
          <p:cNvSpPr txBox="1"/>
          <p:nvPr/>
        </p:nvSpPr>
        <p:spPr>
          <a:xfrm>
            <a:off x="6450677" y="4859684"/>
            <a:ext cx="5202838" cy="584775"/>
          </a:xfrm>
          <a:prstGeom prst="rect">
            <a:avLst/>
          </a:prstGeom>
          <a:noFill/>
        </p:spPr>
        <p:txBody>
          <a:bodyPr wrap="square" rtlCol="0">
            <a:spAutoFit/>
          </a:bodyPr>
          <a:lstStyle/>
          <a:p>
            <a:r>
              <a:rPr lang="zh-CN" altLang="en-US" sz="3200" b="1" dirty="0">
                <a:solidFill>
                  <a:srgbClr val="C30D23"/>
                </a:solidFill>
                <a:latin typeface="幼圆" panose="02010509060101010101" pitchFamily="49" charset="-122"/>
                <a:ea typeface="幼圆" panose="02010509060101010101" pitchFamily="49" charset="-122"/>
              </a:rPr>
              <a:t>四、劳动节名言和歌曲</a:t>
            </a:r>
          </a:p>
        </p:txBody>
      </p:sp>
    </p:spTree>
    <p:extLst>
      <p:ext uri="{BB962C8B-B14F-4D97-AF65-F5344CB8AC3E}">
        <p14:creationId xmlns:p14="http://schemas.microsoft.com/office/powerpoint/2010/main" val="2453210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2500"/>
                            </p:stCondLst>
                            <p:childTnLst>
                              <p:par>
                                <p:cTn id="23" presetID="14" presetClass="entr" presetSubtype="1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randombar(horizontal)">
                                      <p:cBhvr>
                                        <p:cTn id="25" dur="500"/>
                                        <p:tgtEl>
                                          <p:spTgt spid="14"/>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3500"/>
                            </p:stCondLst>
                            <p:childTnLst>
                              <p:par>
                                <p:cTn id="31" presetID="14" presetClass="entr" presetSubtype="1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randombar(horizontal)">
                                      <p:cBhvr>
                                        <p:cTn id="33" dur="500"/>
                                        <p:tgtEl>
                                          <p:spTgt spid="16"/>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4500"/>
                            </p:stCondLst>
                            <p:childTnLst>
                              <p:par>
                                <p:cTn id="39" presetID="14" presetClass="entr" presetSubtype="1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randombar(horizontal)">
                                      <p:cBhvr>
                                        <p:cTn id="41" dur="500"/>
                                        <p:tgtEl>
                                          <p:spTgt spid="18"/>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p:bldP spid="14" grpId="0" animBg="1"/>
      <p:bldP spid="15" grpId="0"/>
      <p:bldP spid="16" grpId="0" animBg="1"/>
      <p:bldP spid="17" grpId="0"/>
      <p:bldP spid="18" grpId="0" animBg="1"/>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1CD9F611-8FF0-48AC-97FD-2F625F005466}"/>
              </a:ext>
            </a:extLst>
          </p:cNvPr>
          <p:cNvSpPr/>
          <p:nvPr/>
        </p:nvSpPr>
        <p:spPr>
          <a:xfrm>
            <a:off x="5462031" y="2391216"/>
            <a:ext cx="6406342" cy="305949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nSpc>
                <a:spcPct val="200000"/>
              </a:lnSpc>
              <a:buFont typeface="Wingdings" panose="05000000000000000000" pitchFamily="2" charset="2"/>
              <a:buChar char="p"/>
            </a:pPr>
            <a:r>
              <a:rPr lang="zh-CN" altLang="en-US" sz="2000" b="1" dirty="0">
                <a:solidFill>
                  <a:schemeClr val="bg1"/>
                </a:solidFill>
                <a:latin typeface="幼圆" panose="02010509060101010101" pitchFamily="49" charset="-122"/>
                <a:ea typeface="幼圆" panose="02010509060101010101" pitchFamily="49" charset="-122"/>
              </a:rPr>
              <a:t>只有人的劳动才是神圣的</a:t>
            </a:r>
            <a:r>
              <a:rPr lang="en-US" altLang="zh-CN" sz="2000" b="1" dirty="0">
                <a:solidFill>
                  <a:schemeClr val="bg1"/>
                </a:solidFill>
                <a:latin typeface="幼圆" panose="02010509060101010101" pitchFamily="49" charset="-122"/>
                <a:ea typeface="幼圆" panose="02010509060101010101" pitchFamily="49" charset="-122"/>
              </a:rPr>
              <a:t>——</a:t>
            </a:r>
            <a:r>
              <a:rPr lang="zh-CN" altLang="en-US" sz="2000" b="1" dirty="0">
                <a:solidFill>
                  <a:schemeClr val="bg1"/>
                </a:solidFill>
                <a:latin typeface="幼圆" panose="02010509060101010101" pitchFamily="49" charset="-122"/>
                <a:ea typeface="幼圆" panose="02010509060101010101" pitchFamily="49" charset="-122"/>
              </a:rPr>
              <a:t>高尔基</a:t>
            </a:r>
            <a:endParaRPr lang="en-US" altLang="zh-CN" sz="2000" b="1" dirty="0">
              <a:solidFill>
                <a:schemeClr val="bg1"/>
              </a:solidFill>
              <a:latin typeface="幼圆" panose="02010509060101010101" pitchFamily="49" charset="-122"/>
              <a:ea typeface="幼圆" panose="02010509060101010101" pitchFamily="49" charset="-122"/>
            </a:endParaRPr>
          </a:p>
          <a:p>
            <a:pPr marL="285750" indent="-285750">
              <a:lnSpc>
                <a:spcPct val="200000"/>
              </a:lnSpc>
              <a:buFont typeface="Wingdings" panose="05000000000000000000" pitchFamily="2" charset="2"/>
              <a:buChar char="p"/>
            </a:pPr>
            <a:r>
              <a:rPr lang="zh-CN" altLang="en-US" sz="2000" b="1" dirty="0">
                <a:solidFill>
                  <a:schemeClr val="bg1"/>
                </a:solidFill>
                <a:latin typeface="幼圆" panose="02010509060101010101" pitchFamily="49" charset="-122"/>
                <a:ea typeface="幼圆" panose="02010509060101010101" pitchFamily="49" charset="-122"/>
              </a:rPr>
              <a:t>美德在劳动中产生</a:t>
            </a:r>
            <a:r>
              <a:rPr lang="en-US" altLang="zh-CN" sz="2000" b="1" dirty="0">
                <a:solidFill>
                  <a:schemeClr val="bg1"/>
                </a:solidFill>
                <a:latin typeface="幼圆" panose="02010509060101010101" pitchFamily="49" charset="-122"/>
                <a:ea typeface="幼圆" panose="02010509060101010101" pitchFamily="49" charset="-122"/>
              </a:rPr>
              <a:t>——</a:t>
            </a:r>
            <a:r>
              <a:rPr lang="zh-CN" altLang="en-US" sz="2000" b="1" dirty="0">
                <a:solidFill>
                  <a:schemeClr val="bg1"/>
                </a:solidFill>
                <a:latin typeface="幼圆" panose="02010509060101010101" pitchFamily="49" charset="-122"/>
                <a:ea typeface="幼圆" panose="02010509060101010101" pitchFamily="49" charset="-122"/>
              </a:rPr>
              <a:t>欧里庇得斯</a:t>
            </a:r>
            <a:endParaRPr lang="en-US" altLang="zh-CN" sz="2000" b="1" dirty="0">
              <a:solidFill>
                <a:schemeClr val="bg1"/>
              </a:solidFill>
              <a:latin typeface="幼圆" panose="02010509060101010101" pitchFamily="49" charset="-122"/>
              <a:ea typeface="幼圆" panose="02010509060101010101" pitchFamily="49" charset="-122"/>
            </a:endParaRPr>
          </a:p>
          <a:p>
            <a:pPr marL="285750" indent="-285750">
              <a:lnSpc>
                <a:spcPct val="200000"/>
              </a:lnSpc>
              <a:buFont typeface="Wingdings" panose="05000000000000000000" pitchFamily="2" charset="2"/>
              <a:buChar char="p"/>
            </a:pPr>
            <a:r>
              <a:rPr lang="zh-CN" altLang="en-US" sz="2000" b="1" dirty="0">
                <a:solidFill>
                  <a:schemeClr val="bg1"/>
                </a:solidFill>
                <a:latin typeface="幼圆" panose="02010509060101010101" pitchFamily="49" charset="-122"/>
                <a:ea typeface="幼圆" panose="02010509060101010101" pitchFamily="49" charset="-122"/>
              </a:rPr>
              <a:t>劳动使人忘忧</a:t>
            </a:r>
            <a:r>
              <a:rPr lang="en-US" altLang="zh-CN" sz="2000" b="1" dirty="0">
                <a:solidFill>
                  <a:schemeClr val="bg1"/>
                </a:solidFill>
                <a:latin typeface="幼圆" panose="02010509060101010101" pitchFamily="49" charset="-122"/>
                <a:ea typeface="幼圆" panose="02010509060101010101" pitchFamily="49" charset="-122"/>
              </a:rPr>
              <a:t>——</a:t>
            </a:r>
            <a:r>
              <a:rPr lang="zh-CN" altLang="en-US" sz="2000" b="1" dirty="0">
                <a:solidFill>
                  <a:schemeClr val="bg1"/>
                </a:solidFill>
                <a:latin typeface="幼圆" panose="02010509060101010101" pitchFamily="49" charset="-122"/>
                <a:ea typeface="幼圆" panose="02010509060101010101" pitchFamily="49" charset="-122"/>
              </a:rPr>
              <a:t>西塞罗</a:t>
            </a:r>
            <a:endParaRPr lang="en-US" altLang="zh-CN" sz="2000" b="1" dirty="0">
              <a:solidFill>
                <a:schemeClr val="bg1"/>
              </a:solidFill>
              <a:latin typeface="幼圆" panose="02010509060101010101" pitchFamily="49" charset="-122"/>
              <a:ea typeface="幼圆" panose="02010509060101010101" pitchFamily="49" charset="-122"/>
            </a:endParaRPr>
          </a:p>
          <a:p>
            <a:pPr marL="285750" indent="-285750">
              <a:lnSpc>
                <a:spcPct val="200000"/>
              </a:lnSpc>
              <a:buFont typeface="Wingdings" panose="05000000000000000000" pitchFamily="2" charset="2"/>
              <a:buChar char="p"/>
            </a:pPr>
            <a:r>
              <a:rPr lang="zh-CN" altLang="en-US" sz="2000" b="1" dirty="0">
                <a:solidFill>
                  <a:schemeClr val="bg1"/>
                </a:solidFill>
                <a:latin typeface="幼圆" panose="02010509060101010101" pitchFamily="49" charset="-122"/>
                <a:ea typeface="幼圆" panose="02010509060101010101" pitchFamily="49" charset="-122"/>
              </a:rPr>
              <a:t>成功＝艰苦的劳动＋正确的方法＋少谈空话</a:t>
            </a:r>
            <a:r>
              <a:rPr lang="en-US" altLang="zh-CN" sz="2000" b="1" dirty="0">
                <a:solidFill>
                  <a:schemeClr val="bg1"/>
                </a:solidFill>
                <a:latin typeface="幼圆" panose="02010509060101010101" pitchFamily="49" charset="-122"/>
                <a:ea typeface="幼圆" panose="02010509060101010101" pitchFamily="49" charset="-122"/>
              </a:rPr>
              <a:t>——</a:t>
            </a:r>
            <a:r>
              <a:rPr lang="zh-CN" altLang="en-US" sz="2000" b="1" dirty="0">
                <a:solidFill>
                  <a:schemeClr val="bg1"/>
                </a:solidFill>
                <a:latin typeface="幼圆" panose="02010509060101010101" pitchFamily="49" charset="-122"/>
                <a:ea typeface="幼圆" panose="02010509060101010101" pitchFamily="49" charset="-122"/>
              </a:rPr>
              <a:t>爱因斯坦</a:t>
            </a:r>
          </a:p>
        </p:txBody>
      </p:sp>
      <p:grpSp>
        <p:nvGrpSpPr>
          <p:cNvPr id="3" name="组合 2">
            <a:extLst>
              <a:ext uri="{FF2B5EF4-FFF2-40B4-BE49-F238E27FC236}">
                <a16:creationId xmlns="" xmlns:a16="http://schemas.microsoft.com/office/drawing/2014/main" id="{326AB7C0-431B-45DD-BA6A-D346139B714F}"/>
              </a:ext>
            </a:extLst>
          </p:cNvPr>
          <p:cNvGrpSpPr/>
          <p:nvPr/>
        </p:nvGrpSpPr>
        <p:grpSpPr>
          <a:xfrm>
            <a:off x="538485" y="474704"/>
            <a:ext cx="3366051" cy="648586"/>
            <a:chOff x="538485" y="474704"/>
            <a:chExt cx="3059444" cy="648586"/>
          </a:xfrm>
        </p:grpSpPr>
        <p:sp>
          <p:nvSpPr>
            <p:cNvPr id="4" name="矩形: 圆角 3">
              <a:extLst>
                <a:ext uri="{FF2B5EF4-FFF2-40B4-BE49-F238E27FC236}">
                  <a16:creationId xmlns="" xmlns:a16="http://schemas.microsoft.com/office/drawing/2014/main" id="{8A81E9A9-87CA-4353-BFE2-A3E610E3316E}"/>
                </a:ext>
              </a:extLst>
            </p:cNvPr>
            <p:cNvSpPr/>
            <p:nvPr/>
          </p:nvSpPr>
          <p:spPr>
            <a:xfrm>
              <a:off x="538485" y="474704"/>
              <a:ext cx="3059443"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a:extLst>
                <a:ext uri="{FF2B5EF4-FFF2-40B4-BE49-F238E27FC236}">
                  <a16:creationId xmlns="" xmlns:a16="http://schemas.microsoft.com/office/drawing/2014/main" id="{B35F7104-297E-4FA2-A5F5-57B908677A49}"/>
                </a:ext>
              </a:extLst>
            </p:cNvPr>
            <p:cNvSpPr txBox="1"/>
            <p:nvPr/>
          </p:nvSpPr>
          <p:spPr>
            <a:xfrm>
              <a:off x="538486" y="493253"/>
              <a:ext cx="3059443" cy="584775"/>
            </a:xfrm>
            <a:prstGeom prst="rect">
              <a:avLst/>
            </a:prstGeom>
            <a:noFill/>
          </p:spPr>
          <p:txBody>
            <a:bodyPr wrap="square" rtlCol="0">
              <a:spAutoFit/>
            </a:bodyPr>
            <a:lstStyle/>
            <a:p>
              <a:pPr algn="ctr"/>
              <a:r>
                <a:rPr lang="zh-CN" altLang="en-US" sz="3200" b="1" dirty="0">
                  <a:solidFill>
                    <a:srgbClr val="C30D23"/>
                  </a:solidFill>
                  <a:latin typeface="幼圆" panose="02010509060101010101" pitchFamily="49" charset="-122"/>
                  <a:ea typeface="幼圆" panose="02010509060101010101" pitchFamily="49" charset="-122"/>
                </a:rPr>
                <a:t>劳动节名言</a:t>
              </a:r>
            </a:p>
          </p:txBody>
        </p:sp>
      </p:grpSp>
      <p:pic>
        <p:nvPicPr>
          <p:cNvPr id="6" name="图片 5">
            <a:extLst>
              <a:ext uri="{FF2B5EF4-FFF2-40B4-BE49-F238E27FC236}">
                <a16:creationId xmlns="" xmlns:a16="http://schemas.microsoft.com/office/drawing/2014/main" id="{7DD7D011-9E3C-4670-B1ED-54B7A1BC32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485" y="1466983"/>
            <a:ext cx="4602825" cy="4897764"/>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22486428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1CD9F611-8FF0-48AC-97FD-2F625F005466}"/>
              </a:ext>
            </a:extLst>
          </p:cNvPr>
          <p:cNvSpPr/>
          <p:nvPr/>
        </p:nvSpPr>
        <p:spPr>
          <a:xfrm>
            <a:off x="7717539" y="1792700"/>
            <a:ext cx="3472518" cy="368947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200000"/>
              </a:lnSpc>
            </a:pPr>
            <a:r>
              <a:rPr lang="zh-CN" altLang="en-US" sz="2000" b="1" dirty="0">
                <a:solidFill>
                  <a:schemeClr val="bg1"/>
                </a:solidFill>
                <a:latin typeface="幼圆" panose="02010509060101010101" pitchFamily="49" charset="-122"/>
                <a:ea typeface="幼圆" panose="02010509060101010101" pitchFamily="49" charset="-122"/>
              </a:rPr>
              <a:t>闪闪发亮的“五</a:t>
            </a:r>
            <a:r>
              <a:rPr lang="en-US" altLang="zh-CN" sz="2000" b="1" dirty="0">
                <a:solidFill>
                  <a:schemeClr val="bg1"/>
                </a:solidFill>
                <a:latin typeface="幼圆" panose="02010509060101010101" pitchFamily="49" charset="-122"/>
                <a:ea typeface="幼圆" panose="02010509060101010101" pitchFamily="49" charset="-122"/>
              </a:rPr>
              <a:t>·</a:t>
            </a:r>
            <a:r>
              <a:rPr lang="zh-CN" altLang="en-US" sz="2000" b="1" dirty="0">
                <a:solidFill>
                  <a:schemeClr val="bg1"/>
                </a:solidFill>
                <a:latin typeface="幼圆" panose="02010509060101010101" pitchFamily="49" charset="-122"/>
                <a:ea typeface="幼圆" panose="02010509060101010101" pitchFamily="49" charset="-122"/>
              </a:rPr>
              <a:t>一”</a:t>
            </a:r>
            <a:br>
              <a:rPr lang="zh-CN" altLang="en-US" sz="2000" b="1" dirty="0">
                <a:solidFill>
                  <a:schemeClr val="bg1"/>
                </a:solidFill>
                <a:latin typeface="幼圆" panose="02010509060101010101" pitchFamily="49" charset="-122"/>
                <a:ea typeface="幼圆" panose="02010509060101010101" pitchFamily="49" charset="-122"/>
              </a:rPr>
            </a:br>
            <a:r>
              <a:rPr lang="zh-CN" altLang="en-US" sz="2000" b="1" dirty="0">
                <a:solidFill>
                  <a:schemeClr val="bg1"/>
                </a:solidFill>
                <a:latin typeface="幼圆" panose="02010509060101010101" pitchFamily="49" charset="-122"/>
                <a:ea typeface="幼圆" panose="02010509060101010101" pitchFamily="49" charset="-122"/>
              </a:rPr>
              <a:t>是劳动者灿烂的日子</a:t>
            </a:r>
            <a:br>
              <a:rPr lang="zh-CN" altLang="en-US" sz="2000" b="1" dirty="0">
                <a:solidFill>
                  <a:schemeClr val="bg1"/>
                </a:solidFill>
                <a:latin typeface="幼圆" panose="02010509060101010101" pitchFamily="49" charset="-122"/>
                <a:ea typeface="幼圆" panose="02010509060101010101" pitchFamily="49" charset="-122"/>
              </a:rPr>
            </a:br>
            <a:r>
              <a:rPr lang="zh-CN" altLang="en-US" sz="2000" b="1" dirty="0">
                <a:solidFill>
                  <a:schemeClr val="bg1"/>
                </a:solidFill>
                <a:latin typeface="幼圆" panose="02010509060101010101" pitchFamily="49" charset="-122"/>
                <a:ea typeface="幼圆" panose="02010509060101010101" pitchFamily="49" charset="-122"/>
              </a:rPr>
              <a:t>一个个闪光的“年轮”</a:t>
            </a:r>
            <a:br>
              <a:rPr lang="zh-CN" altLang="en-US" sz="2000" b="1" dirty="0">
                <a:solidFill>
                  <a:schemeClr val="bg1"/>
                </a:solidFill>
                <a:latin typeface="幼圆" panose="02010509060101010101" pitchFamily="49" charset="-122"/>
                <a:ea typeface="幼圆" panose="02010509060101010101" pitchFamily="49" charset="-122"/>
              </a:rPr>
            </a:br>
            <a:r>
              <a:rPr lang="zh-CN" altLang="en-US" sz="2000" b="1" dirty="0">
                <a:solidFill>
                  <a:schemeClr val="bg1"/>
                </a:solidFill>
                <a:latin typeface="幼圆" panose="02010509060101010101" pitchFamily="49" charset="-122"/>
                <a:ea typeface="幼圆" panose="02010509060101010101" pitchFamily="49" charset="-122"/>
              </a:rPr>
              <a:t>跳跃着劳动者的自豪。</a:t>
            </a:r>
            <a:br>
              <a:rPr lang="zh-CN" altLang="en-US" sz="2000" b="1" dirty="0">
                <a:solidFill>
                  <a:schemeClr val="bg1"/>
                </a:solidFill>
                <a:latin typeface="幼圆" panose="02010509060101010101" pitchFamily="49" charset="-122"/>
                <a:ea typeface="幼圆" panose="02010509060101010101" pitchFamily="49" charset="-122"/>
              </a:rPr>
            </a:br>
            <a:r>
              <a:rPr lang="zh-CN" altLang="en-US" sz="2000" b="1" dirty="0">
                <a:solidFill>
                  <a:schemeClr val="bg1"/>
                </a:solidFill>
                <a:latin typeface="幼圆" panose="02010509060101010101" pitchFamily="49" charset="-122"/>
                <a:ea typeface="幼圆" panose="02010509060101010101" pitchFamily="49" charset="-122"/>
              </a:rPr>
              <a:t>劳动，是劳动者的神圣；</a:t>
            </a:r>
            <a:br>
              <a:rPr lang="zh-CN" altLang="en-US" sz="2000" b="1" dirty="0">
                <a:solidFill>
                  <a:schemeClr val="bg1"/>
                </a:solidFill>
                <a:latin typeface="幼圆" panose="02010509060101010101" pitchFamily="49" charset="-122"/>
                <a:ea typeface="幼圆" panose="02010509060101010101" pitchFamily="49" charset="-122"/>
              </a:rPr>
            </a:br>
            <a:r>
              <a:rPr lang="zh-CN" altLang="en-US" sz="2000" b="1" dirty="0">
                <a:solidFill>
                  <a:schemeClr val="bg1"/>
                </a:solidFill>
                <a:latin typeface="幼圆" panose="02010509060101010101" pitchFamily="49" charset="-122"/>
                <a:ea typeface="幼圆" panose="02010509060101010101" pitchFamily="49" charset="-122"/>
              </a:rPr>
              <a:t>劳动，是劳动者的荣耀。</a:t>
            </a:r>
          </a:p>
        </p:txBody>
      </p:sp>
      <p:grpSp>
        <p:nvGrpSpPr>
          <p:cNvPr id="3" name="组合 2">
            <a:extLst>
              <a:ext uri="{FF2B5EF4-FFF2-40B4-BE49-F238E27FC236}">
                <a16:creationId xmlns="" xmlns:a16="http://schemas.microsoft.com/office/drawing/2014/main" id="{326AB7C0-431B-45DD-BA6A-D346139B714F}"/>
              </a:ext>
            </a:extLst>
          </p:cNvPr>
          <p:cNvGrpSpPr/>
          <p:nvPr/>
        </p:nvGrpSpPr>
        <p:grpSpPr>
          <a:xfrm>
            <a:off x="538485" y="474704"/>
            <a:ext cx="3366051" cy="648586"/>
            <a:chOff x="538485" y="474704"/>
            <a:chExt cx="3059444" cy="648586"/>
          </a:xfrm>
        </p:grpSpPr>
        <p:sp>
          <p:nvSpPr>
            <p:cNvPr id="4" name="矩形: 圆角 3">
              <a:extLst>
                <a:ext uri="{FF2B5EF4-FFF2-40B4-BE49-F238E27FC236}">
                  <a16:creationId xmlns="" xmlns:a16="http://schemas.microsoft.com/office/drawing/2014/main" id="{8A81E9A9-87CA-4353-BFE2-A3E610E3316E}"/>
                </a:ext>
              </a:extLst>
            </p:cNvPr>
            <p:cNvSpPr/>
            <p:nvPr/>
          </p:nvSpPr>
          <p:spPr>
            <a:xfrm>
              <a:off x="538485" y="474704"/>
              <a:ext cx="3059443"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a:extLst>
                <a:ext uri="{FF2B5EF4-FFF2-40B4-BE49-F238E27FC236}">
                  <a16:creationId xmlns="" xmlns:a16="http://schemas.microsoft.com/office/drawing/2014/main" id="{B35F7104-297E-4FA2-A5F5-57B908677A49}"/>
                </a:ext>
              </a:extLst>
            </p:cNvPr>
            <p:cNvSpPr txBox="1"/>
            <p:nvPr/>
          </p:nvSpPr>
          <p:spPr>
            <a:xfrm>
              <a:off x="538486" y="493253"/>
              <a:ext cx="3059443" cy="584775"/>
            </a:xfrm>
            <a:prstGeom prst="rect">
              <a:avLst/>
            </a:prstGeom>
            <a:noFill/>
          </p:spPr>
          <p:txBody>
            <a:bodyPr wrap="square" rtlCol="0">
              <a:spAutoFit/>
            </a:bodyPr>
            <a:lstStyle/>
            <a:p>
              <a:pPr algn="ctr"/>
              <a:r>
                <a:rPr lang="zh-CN" altLang="en-US" sz="3200" b="1" dirty="0">
                  <a:solidFill>
                    <a:srgbClr val="C30D23"/>
                  </a:solidFill>
                  <a:latin typeface="幼圆" panose="02010509060101010101" pitchFamily="49" charset="-122"/>
                  <a:ea typeface="幼圆" panose="02010509060101010101" pitchFamily="49" charset="-122"/>
                </a:rPr>
                <a:t>劳动节名言</a:t>
              </a:r>
            </a:p>
          </p:txBody>
        </p:sp>
      </p:grpSp>
      <p:pic>
        <p:nvPicPr>
          <p:cNvPr id="7" name="图片 6">
            <a:extLst>
              <a:ext uri="{FF2B5EF4-FFF2-40B4-BE49-F238E27FC236}">
                <a16:creationId xmlns="" xmlns:a16="http://schemas.microsoft.com/office/drawing/2014/main" id="{DF455B49-BDAE-4F0E-94EF-E404579DE63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6529" y="929634"/>
            <a:ext cx="6096012" cy="6096012"/>
          </a:xfrm>
          <a:prstGeom prst="rect">
            <a:avLst/>
          </a:prstGeom>
        </p:spPr>
      </p:pic>
    </p:spTree>
    <p:extLst>
      <p:ext uri="{BB962C8B-B14F-4D97-AF65-F5344CB8AC3E}">
        <p14:creationId xmlns:p14="http://schemas.microsoft.com/office/powerpoint/2010/main" val="54980985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1CD9F611-8FF0-48AC-97FD-2F625F005466}"/>
              </a:ext>
            </a:extLst>
          </p:cNvPr>
          <p:cNvSpPr/>
          <p:nvPr/>
        </p:nvSpPr>
        <p:spPr>
          <a:xfrm>
            <a:off x="1579124" y="1444169"/>
            <a:ext cx="4133268" cy="492057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200000"/>
              </a:lnSpc>
            </a:pPr>
            <a:r>
              <a:rPr lang="zh-CN" altLang="en-US" sz="2000" b="1" dirty="0">
                <a:solidFill>
                  <a:schemeClr val="bg1"/>
                </a:solidFill>
                <a:latin typeface="幼圆" panose="02010509060101010101" pitchFamily="49" charset="-122"/>
                <a:ea typeface="幼圆" panose="02010509060101010101" pitchFamily="49" charset="-122"/>
              </a:rPr>
              <a:t> 是劳动，带来了民族的振兴；</a:t>
            </a:r>
            <a:br>
              <a:rPr lang="zh-CN" altLang="en-US" sz="2000" b="1" dirty="0">
                <a:solidFill>
                  <a:schemeClr val="bg1"/>
                </a:solidFill>
                <a:latin typeface="幼圆" panose="02010509060101010101" pitchFamily="49" charset="-122"/>
                <a:ea typeface="幼圆" panose="02010509060101010101" pitchFamily="49" charset="-122"/>
              </a:rPr>
            </a:br>
            <a:r>
              <a:rPr lang="zh-CN" altLang="en-US" sz="2000" b="1" dirty="0">
                <a:solidFill>
                  <a:schemeClr val="bg1"/>
                </a:solidFill>
                <a:latin typeface="幼圆" panose="02010509060101010101" pitchFamily="49" charset="-122"/>
                <a:ea typeface="幼圆" panose="02010509060101010101" pitchFamily="49" charset="-122"/>
              </a:rPr>
              <a:t>　是劳动，迎来了祖国的富饶；</a:t>
            </a:r>
            <a:br>
              <a:rPr lang="zh-CN" altLang="en-US" sz="2000" b="1" dirty="0">
                <a:solidFill>
                  <a:schemeClr val="bg1"/>
                </a:solidFill>
                <a:latin typeface="幼圆" panose="02010509060101010101" pitchFamily="49" charset="-122"/>
                <a:ea typeface="幼圆" panose="02010509060101010101" pitchFamily="49" charset="-122"/>
              </a:rPr>
            </a:br>
            <a:r>
              <a:rPr lang="zh-CN" altLang="en-US" sz="2000" b="1" dirty="0">
                <a:solidFill>
                  <a:schemeClr val="bg1"/>
                </a:solidFill>
                <a:latin typeface="幼圆" panose="02010509060101010101" pitchFamily="49" charset="-122"/>
                <a:ea typeface="幼圆" panose="02010509060101010101" pitchFamily="49" charset="-122"/>
              </a:rPr>
              <a:t>　是劳动，推动了社会的进步；</a:t>
            </a:r>
            <a:br>
              <a:rPr lang="zh-CN" altLang="en-US" sz="2000" b="1" dirty="0">
                <a:solidFill>
                  <a:schemeClr val="bg1"/>
                </a:solidFill>
                <a:latin typeface="幼圆" panose="02010509060101010101" pitchFamily="49" charset="-122"/>
                <a:ea typeface="幼圆" panose="02010509060101010101" pitchFamily="49" charset="-122"/>
              </a:rPr>
            </a:br>
            <a:r>
              <a:rPr lang="zh-CN" altLang="en-US" sz="2000" b="1" dirty="0">
                <a:solidFill>
                  <a:schemeClr val="bg1"/>
                </a:solidFill>
                <a:latin typeface="幼圆" panose="02010509060101010101" pitchFamily="49" charset="-122"/>
                <a:ea typeface="幼圆" panose="02010509060101010101" pitchFamily="49" charset="-122"/>
              </a:rPr>
              <a:t>　是劳动，酿造了生活的美妙。</a:t>
            </a:r>
            <a:br>
              <a:rPr lang="zh-CN" altLang="en-US" sz="2000" b="1" dirty="0">
                <a:solidFill>
                  <a:schemeClr val="bg1"/>
                </a:solidFill>
                <a:latin typeface="幼圆" panose="02010509060101010101" pitchFamily="49" charset="-122"/>
                <a:ea typeface="幼圆" panose="02010509060101010101" pitchFamily="49" charset="-122"/>
              </a:rPr>
            </a:br>
            <a:r>
              <a:rPr lang="zh-CN" altLang="en-US" sz="2000" b="1" dirty="0">
                <a:solidFill>
                  <a:schemeClr val="bg1"/>
                </a:solidFill>
                <a:latin typeface="幼圆" panose="02010509060101010101" pitchFamily="49" charset="-122"/>
                <a:ea typeface="幼圆" panose="02010509060101010101" pitchFamily="49" charset="-122"/>
              </a:rPr>
              <a:t>面对闪闪发亮的“五</a:t>
            </a:r>
            <a:r>
              <a:rPr lang="en-US" altLang="zh-CN" sz="2000" b="1" dirty="0">
                <a:solidFill>
                  <a:schemeClr val="bg1"/>
                </a:solidFill>
                <a:latin typeface="幼圆" panose="02010509060101010101" pitchFamily="49" charset="-122"/>
                <a:ea typeface="幼圆" panose="02010509060101010101" pitchFamily="49" charset="-122"/>
              </a:rPr>
              <a:t>·</a:t>
            </a:r>
            <a:r>
              <a:rPr lang="zh-CN" altLang="en-US" sz="2000" b="1" dirty="0">
                <a:solidFill>
                  <a:schemeClr val="bg1"/>
                </a:solidFill>
                <a:latin typeface="幼圆" panose="02010509060101010101" pitchFamily="49" charset="-122"/>
                <a:ea typeface="幼圆" panose="02010509060101010101" pitchFamily="49" charset="-122"/>
              </a:rPr>
              <a:t>一”</a:t>
            </a:r>
            <a:endParaRPr lang="en-US" altLang="zh-CN" sz="2000" b="1" dirty="0">
              <a:solidFill>
                <a:schemeClr val="bg1"/>
              </a:solidFill>
              <a:latin typeface="幼圆" panose="02010509060101010101" pitchFamily="49" charset="-122"/>
              <a:ea typeface="幼圆" panose="02010509060101010101" pitchFamily="49" charset="-122"/>
            </a:endParaRPr>
          </a:p>
          <a:p>
            <a:pPr algn="ctr">
              <a:lnSpc>
                <a:spcPct val="200000"/>
              </a:lnSpc>
            </a:pPr>
            <a:r>
              <a:rPr lang="zh-CN" altLang="en-US" sz="2000" b="1" dirty="0">
                <a:solidFill>
                  <a:schemeClr val="bg1"/>
                </a:solidFill>
                <a:latin typeface="幼圆" panose="02010509060101010101" pitchFamily="49" charset="-122"/>
                <a:ea typeface="幼圆" panose="02010509060101010101" pitchFamily="49" charset="-122"/>
              </a:rPr>
              <a:t>我们为劳动者欢呼高歌</a:t>
            </a:r>
            <a:endParaRPr lang="en-US" altLang="zh-CN" sz="2000" b="1" dirty="0">
              <a:solidFill>
                <a:schemeClr val="bg1"/>
              </a:solidFill>
              <a:latin typeface="幼圆" panose="02010509060101010101" pitchFamily="49" charset="-122"/>
              <a:ea typeface="幼圆" panose="02010509060101010101" pitchFamily="49" charset="-122"/>
            </a:endParaRPr>
          </a:p>
          <a:p>
            <a:pPr algn="ctr">
              <a:lnSpc>
                <a:spcPct val="200000"/>
              </a:lnSpc>
            </a:pPr>
            <a:r>
              <a:rPr lang="zh-CN" altLang="en-US" sz="2000" b="1" dirty="0">
                <a:solidFill>
                  <a:schemeClr val="bg1"/>
                </a:solidFill>
                <a:latin typeface="幼圆" panose="02010509060101010101" pitchFamily="49" charset="-122"/>
                <a:ea typeface="幼圆" panose="02010509060101010101" pitchFamily="49" charset="-122"/>
              </a:rPr>
              <a:t>劳动者健步走向未来</a:t>
            </a:r>
            <a:endParaRPr lang="en-US" altLang="zh-CN" sz="2000" b="1" dirty="0">
              <a:solidFill>
                <a:schemeClr val="bg1"/>
              </a:solidFill>
              <a:latin typeface="幼圆" panose="02010509060101010101" pitchFamily="49" charset="-122"/>
              <a:ea typeface="幼圆" panose="02010509060101010101" pitchFamily="49" charset="-122"/>
            </a:endParaRPr>
          </a:p>
          <a:p>
            <a:pPr algn="ctr">
              <a:lnSpc>
                <a:spcPct val="200000"/>
              </a:lnSpc>
            </a:pPr>
            <a:r>
              <a:rPr lang="zh-CN" altLang="en-US" sz="2000" b="1" dirty="0">
                <a:solidFill>
                  <a:schemeClr val="bg1"/>
                </a:solidFill>
                <a:latin typeface="幼圆" panose="02010509060101010101" pitchFamily="49" charset="-122"/>
                <a:ea typeface="幼圆" panose="02010509060101010101" pitchFamily="49" charset="-122"/>
              </a:rPr>
              <a:t>未来将更加光辉、灿烂、美好！</a:t>
            </a:r>
          </a:p>
        </p:txBody>
      </p:sp>
      <p:grpSp>
        <p:nvGrpSpPr>
          <p:cNvPr id="3" name="组合 2">
            <a:extLst>
              <a:ext uri="{FF2B5EF4-FFF2-40B4-BE49-F238E27FC236}">
                <a16:creationId xmlns="" xmlns:a16="http://schemas.microsoft.com/office/drawing/2014/main" id="{326AB7C0-431B-45DD-BA6A-D346139B714F}"/>
              </a:ext>
            </a:extLst>
          </p:cNvPr>
          <p:cNvGrpSpPr/>
          <p:nvPr/>
        </p:nvGrpSpPr>
        <p:grpSpPr>
          <a:xfrm>
            <a:off x="538485" y="474704"/>
            <a:ext cx="3366051" cy="648586"/>
            <a:chOff x="538485" y="474704"/>
            <a:chExt cx="3059444" cy="648586"/>
          </a:xfrm>
        </p:grpSpPr>
        <p:sp>
          <p:nvSpPr>
            <p:cNvPr id="4" name="矩形: 圆角 3">
              <a:extLst>
                <a:ext uri="{FF2B5EF4-FFF2-40B4-BE49-F238E27FC236}">
                  <a16:creationId xmlns="" xmlns:a16="http://schemas.microsoft.com/office/drawing/2014/main" id="{8A81E9A9-87CA-4353-BFE2-A3E610E3316E}"/>
                </a:ext>
              </a:extLst>
            </p:cNvPr>
            <p:cNvSpPr/>
            <p:nvPr/>
          </p:nvSpPr>
          <p:spPr>
            <a:xfrm>
              <a:off x="538485" y="474704"/>
              <a:ext cx="3059443"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a:extLst>
                <a:ext uri="{FF2B5EF4-FFF2-40B4-BE49-F238E27FC236}">
                  <a16:creationId xmlns="" xmlns:a16="http://schemas.microsoft.com/office/drawing/2014/main" id="{B35F7104-297E-4FA2-A5F5-57B908677A49}"/>
                </a:ext>
              </a:extLst>
            </p:cNvPr>
            <p:cNvSpPr txBox="1"/>
            <p:nvPr/>
          </p:nvSpPr>
          <p:spPr>
            <a:xfrm>
              <a:off x="538486" y="493253"/>
              <a:ext cx="3059443" cy="584775"/>
            </a:xfrm>
            <a:prstGeom prst="rect">
              <a:avLst/>
            </a:prstGeom>
            <a:noFill/>
          </p:spPr>
          <p:txBody>
            <a:bodyPr wrap="square" rtlCol="0">
              <a:spAutoFit/>
            </a:bodyPr>
            <a:lstStyle/>
            <a:p>
              <a:pPr algn="ctr"/>
              <a:r>
                <a:rPr lang="zh-CN" altLang="en-US" sz="3200" b="1" dirty="0">
                  <a:solidFill>
                    <a:srgbClr val="C30D23"/>
                  </a:solidFill>
                  <a:latin typeface="幼圆" panose="02010509060101010101" pitchFamily="49" charset="-122"/>
                  <a:ea typeface="幼圆" panose="02010509060101010101" pitchFamily="49" charset="-122"/>
                </a:rPr>
                <a:t>劳动节名言</a:t>
              </a:r>
            </a:p>
          </p:txBody>
        </p:sp>
      </p:grpSp>
      <p:pic>
        <p:nvPicPr>
          <p:cNvPr id="8" name="图片 7">
            <a:extLst>
              <a:ext uri="{FF2B5EF4-FFF2-40B4-BE49-F238E27FC236}">
                <a16:creationId xmlns="" xmlns:a16="http://schemas.microsoft.com/office/drawing/2014/main" id="{D9A3F614-AFA5-41D8-B7D5-C1605B1384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54241" y="969465"/>
            <a:ext cx="3483910" cy="539528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1310392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33616D72-3DD4-49ED-81D7-E2B4DA5A8334}"/>
              </a:ext>
            </a:extLst>
          </p:cNvPr>
          <p:cNvPicPr>
            <a:picLocks noChangeAspect="1"/>
          </p:cNvPicPr>
          <p:nvPr/>
        </p:nvPicPr>
        <p:blipFill rotWithShape="1">
          <a:blip r:embed="rId3">
            <a:extLst>
              <a:ext uri="{28A0092B-C50C-407E-A947-70E740481C1C}">
                <a14:useLocalDpi xmlns:a14="http://schemas.microsoft.com/office/drawing/2010/main" val="0"/>
              </a:ext>
            </a:extLst>
          </a:blip>
          <a:srcRect l="15969" t="48826" r="17141" b="24712"/>
          <a:stretch/>
        </p:blipFill>
        <p:spPr>
          <a:xfrm>
            <a:off x="2808112" y="2159053"/>
            <a:ext cx="6575776" cy="3901507"/>
          </a:xfrm>
          <a:prstGeom prst="rect">
            <a:avLst/>
          </a:prstGeom>
        </p:spPr>
      </p:pic>
      <p:sp>
        <p:nvSpPr>
          <p:cNvPr id="4" name="矩形: 圆角 3">
            <a:extLst>
              <a:ext uri="{FF2B5EF4-FFF2-40B4-BE49-F238E27FC236}">
                <a16:creationId xmlns="" xmlns:a16="http://schemas.microsoft.com/office/drawing/2014/main" id="{07C62F15-3A66-4244-810E-9B270477387A}"/>
              </a:ext>
            </a:extLst>
          </p:cNvPr>
          <p:cNvSpPr/>
          <p:nvPr/>
        </p:nvSpPr>
        <p:spPr>
          <a:xfrm>
            <a:off x="2220433" y="5736267"/>
            <a:ext cx="7751134"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6">
            <a:extLst>
              <a:ext uri="{FF2B5EF4-FFF2-40B4-BE49-F238E27FC236}">
                <a16:creationId xmlns="" xmlns:a16="http://schemas.microsoft.com/office/drawing/2014/main" id="{134186BE-5C01-4B66-97A4-C1E15C4605F0}"/>
              </a:ext>
            </a:extLst>
          </p:cNvPr>
          <p:cNvGrpSpPr/>
          <p:nvPr/>
        </p:nvGrpSpPr>
        <p:grpSpPr>
          <a:xfrm>
            <a:off x="2202484" y="583098"/>
            <a:ext cx="7770623" cy="1575955"/>
            <a:chOff x="2329679" y="1088812"/>
            <a:chExt cx="5277069" cy="1070239"/>
          </a:xfrm>
        </p:grpSpPr>
        <p:pic>
          <p:nvPicPr>
            <p:cNvPr id="6" name="图片 5">
              <a:extLst>
                <a:ext uri="{FF2B5EF4-FFF2-40B4-BE49-F238E27FC236}">
                  <a16:creationId xmlns="" xmlns:a16="http://schemas.microsoft.com/office/drawing/2014/main" id="{6ED63098-4A2A-4A37-B2D3-B9AA27B0F47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963" t="13527" r="20410" b="69483"/>
            <a:stretch/>
          </p:blipFill>
          <p:spPr>
            <a:xfrm>
              <a:off x="2329679" y="1088812"/>
              <a:ext cx="2366869" cy="962959"/>
            </a:xfrm>
            <a:prstGeom prst="rect">
              <a:avLst/>
            </a:prstGeom>
          </p:spPr>
        </p:pic>
        <p:pic>
          <p:nvPicPr>
            <p:cNvPr id="17" name="图片 16">
              <a:extLst>
                <a:ext uri="{FF2B5EF4-FFF2-40B4-BE49-F238E27FC236}">
                  <a16:creationId xmlns="" xmlns:a16="http://schemas.microsoft.com/office/drawing/2014/main" id="{336CBD91-23E1-4651-B61E-A196299883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470" t="30529" r="16962" b="54027"/>
            <a:stretch/>
          </p:blipFill>
          <p:spPr>
            <a:xfrm>
              <a:off x="4471262" y="1099930"/>
              <a:ext cx="3135486" cy="1059121"/>
            </a:xfrm>
            <a:prstGeom prst="rect">
              <a:avLst/>
            </a:prstGeom>
          </p:spPr>
        </p:pic>
      </p:grpSp>
      <p:sp>
        <p:nvSpPr>
          <p:cNvPr id="8" name="文本框 7">
            <a:extLst>
              <a:ext uri="{FF2B5EF4-FFF2-40B4-BE49-F238E27FC236}">
                <a16:creationId xmlns="" xmlns:a16="http://schemas.microsoft.com/office/drawing/2014/main" id="{CBC5DF46-EDCC-4920-9635-A28A97F86357}"/>
              </a:ext>
            </a:extLst>
          </p:cNvPr>
          <p:cNvSpPr txBox="1"/>
          <p:nvPr/>
        </p:nvSpPr>
        <p:spPr>
          <a:xfrm>
            <a:off x="3033396" y="5738191"/>
            <a:ext cx="6110601" cy="584775"/>
          </a:xfrm>
          <a:prstGeom prst="rect">
            <a:avLst/>
          </a:prstGeom>
          <a:noFill/>
        </p:spPr>
        <p:txBody>
          <a:bodyPr wrap="square" rtlCol="0">
            <a:spAutoFit/>
          </a:bodyPr>
          <a:lstStyle/>
          <a:p>
            <a:pPr algn="ctr"/>
            <a:r>
              <a:rPr lang="zh-CN" altLang="en-US" sz="3200" b="1" dirty="0">
                <a:solidFill>
                  <a:srgbClr val="C30D23"/>
                </a:solidFill>
                <a:latin typeface="幼圆" panose="02010509060101010101" pitchFamily="49" charset="-122"/>
                <a:ea typeface="幼圆" panose="02010509060101010101" pitchFamily="49" charset="-122"/>
              </a:rPr>
              <a:t>谢谢观看！</a:t>
            </a:r>
          </a:p>
        </p:txBody>
      </p:sp>
      <p:pic>
        <p:nvPicPr>
          <p:cNvPr id="20" name="图片 19">
            <a:extLst>
              <a:ext uri="{FF2B5EF4-FFF2-40B4-BE49-F238E27FC236}">
                <a16:creationId xmlns="" xmlns:a16="http://schemas.microsoft.com/office/drawing/2014/main" id="{5105771A-CB7F-43AA-AA77-F05B89585AB2}"/>
              </a:ext>
            </a:extLst>
          </p:cNvPr>
          <p:cNvPicPr>
            <a:picLocks noChangeAspect="1"/>
          </p:cNvPicPr>
          <p:nvPr/>
        </p:nvPicPr>
        <p:blipFill rotWithShape="1">
          <a:blip r:embed="rId3">
            <a:extLst>
              <a:ext uri="{28A0092B-C50C-407E-A947-70E740481C1C}">
                <a14:useLocalDpi xmlns:a14="http://schemas.microsoft.com/office/drawing/2010/main" val="0"/>
              </a:ext>
            </a:extLst>
          </a:blip>
          <a:srcRect l="10088" t="37464" r="84459" b="26173"/>
          <a:stretch/>
        </p:blipFill>
        <p:spPr>
          <a:xfrm>
            <a:off x="226708" y="994701"/>
            <a:ext cx="565265" cy="5652648"/>
          </a:xfrm>
          <a:prstGeom prst="rect">
            <a:avLst/>
          </a:prstGeom>
        </p:spPr>
      </p:pic>
      <p:pic>
        <p:nvPicPr>
          <p:cNvPr id="21" name="图片 20">
            <a:extLst>
              <a:ext uri="{FF2B5EF4-FFF2-40B4-BE49-F238E27FC236}">
                <a16:creationId xmlns="" xmlns:a16="http://schemas.microsoft.com/office/drawing/2014/main" id="{D68B5DED-2218-4D9B-AD34-8C60D86FA071}"/>
              </a:ext>
            </a:extLst>
          </p:cNvPr>
          <p:cNvPicPr>
            <a:picLocks noChangeAspect="1"/>
          </p:cNvPicPr>
          <p:nvPr/>
        </p:nvPicPr>
        <p:blipFill rotWithShape="1">
          <a:blip r:embed="rId3">
            <a:extLst>
              <a:ext uri="{28A0092B-C50C-407E-A947-70E740481C1C}">
                <a14:useLocalDpi xmlns:a14="http://schemas.microsoft.com/office/drawing/2010/main" val="0"/>
              </a:ext>
            </a:extLst>
          </a:blip>
          <a:srcRect l="82884" t="6485" r="12799" b="57152"/>
          <a:stretch/>
        </p:blipFill>
        <p:spPr>
          <a:xfrm>
            <a:off x="11466527" y="232701"/>
            <a:ext cx="447472" cy="5652648"/>
          </a:xfrm>
          <a:prstGeom prst="rect">
            <a:avLst/>
          </a:prstGeom>
        </p:spPr>
      </p:pic>
    </p:spTree>
    <p:extLst>
      <p:ext uri="{BB962C8B-B14F-4D97-AF65-F5344CB8AC3E}">
        <p14:creationId xmlns:p14="http://schemas.microsoft.com/office/powerpoint/2010/main" val="37441226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4" presetClass="entr" presetSubtype="1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randombar(horizontal)">
                                      <p:cBhvr>
                                        <p:cTn id="27" dur="500"/>
                                        <p:tgtEl>
                                          <p:spTgt spid="20"/>
                                        </p:tgtEl>
                                      </p:cBhvr>
                                    </p:animEffect>
                                  </p:childTnLst>
                                </p:cTn>
                              </p:par>
                            </p:childTnLst>
                          </p:cTn>
                        </p:par>
                        <p:par>
                          <p:cTn id="28" fill="hold">
                            <p:stCondLst>
                              <p:cond delay="3500"/>
                            </p:stCondLst>
                            <p:childTnLst>
                              <p:par>
                                <p:cTn id="29" presetID="14" presetClass="entr" presetSubtype="1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randombar(horizontal)">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90378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33616D72-3DD4-49ED-81D7-E2B4DA5A8334}"/>
              </a:ext>
            </a:extLst>
          </p:cNvPr>
          <p:cNvPicPr>
            <a:picLocks noChangeAspect="1"/>
          </p:cNvPicPr>
          <p:nvPr/>
        </p:nvPicPr>
        <p:blipFill rotWithShape="1">
          <a:blip r:embed="rId3">
            <a:extLst>
              <a:ext uri="{28A0092B-C50C-407E-A947-70E740481C1C}">
                <a14:useLocalDpi xmlns:a14="http://schemas.microsoft.com/office/drawing/2010/main" val="0"/>
              </a:ext>
            </a:extLst>
          </a:blip>
          <a:srcRect l="15969" t="48826" r="17141" b="24712"/>
          <a:stretch/>
        </p:blipFill>
        <p:spPr>
          <a:xfrm>
            <a:off x="2849566" y="3003541"/>
            <a:ext cx="6575776" cy="3901507"/>
          </a:xfrm>
          <a:prstGeom prst="rect">
            <a:avLst/>
          </a:prstGeom>
        </p:spPr>
      </p:pic>
      <p:pic>
        <p:nvPicPr>
          <p:cNvPr id="20" name="图片 19">
            <a:extLst>
              <a:ext uri="{FF2B5EF4-FFF2-40B4-BE49-F238E27FC236}">
                <a16:creationId xmlns="" xmlns:a16="http://schemas.microsoft.com/office/drawing/2014/main" id="{5105771A-CB7F-43AA-AA77-F05B89585AB2}"/>
              </a:ext>
            </a:extLst>
          </p:cNvPr>
          <p:cNvPicPr>
            <a:picLocks noChangeAspect="1"/>
          </p:cNvPicPr>
          <p:nvPr/>
        </p:nvPicPr>
        <p:blipFill rotWithShape="1">
          <a:blip r:embed="rId3">
            <a:extLst>
              <a:ext uri="{28A0092B-C50C-407E-A947-70E740481C1C}">
                <a14:useLocalDpi xmlns:a14="http://schemas.microsoft.com/office/drawing/2010/main" val="0"/>
              </a:ext>
            </a:extLst>
          </a:blip>
          <a:srcRect l="10088" t="37464" r="84459" b="26173"/>
          <a:stretch/>
        </p:blipFill>
        <p:spPr>
          <a:xfrm>
            <a:off x="226708" y="994701"/>
            <a:ext cx="565265" cy="5652648"/>
          </a:xfrm>
          <a:prstGeom prst="rect">
            <a:avLst/>
          </a:prstGeom>
        </p:spPr>
      </p:pic>
      <p:sp>
        <p:nvSpPr>
          <p:cNvPr id="10" name="文本框 9">
            <a:extLst>
              <a:ext uri="{FF2B5EF4-FFF2-40B4-BE49-F238E27FC236}">
                <a16:creationId xmlns="" xmlns:a16="http://schemas.microsoft.com/office/drawing/2014/main" id="{1BDBB1F5-9C12-444A-857B-9EE6F49BA146}"/>
              </a:ext>
            </a:extLst>
          </p:cNvPr>
          <p:cNvSpPr txBox="1"/>
          <p:nvPr/>
        </p:nvSpPr>
        <p:spPr>
          <a:xfrm>
            <a:off x="1546178" y="1540663"/>
            <a:ext cx="9144000" cy="1015663"/>
          </a:xfrm>
          <a:prstGeom prst="rect">
            <a:avLst/>
          </a:prstGeom>
          <a:noFill/>
        </p:spPr>
        <p:txBody>
          <a:bodyPr wrap="square" rtlCol="0">
            <a:spAutoFit/>
          </a:bodyPr>
          <a:lstStyle/>
          <a:p>
            <a:pPr algn="ctr"/>
            <a:r>
              <a:rPr lang="zh-CN" altLang="en-US" sz="6000" b="1" dirty="0">
                <a:solidFill>
                  <a:srgbClr val="F8C014"/>
                </a:solidFill>
                <a:effectLst>
                  <a:outerShdw blurRad="38100" dist="38100" dir="2700000" algn="tl">
                    <a:srgbClr val="000000">
                      <a:alpha val="43137"/>
                    </a:srgbClr>
                  </a:outerShdw>
                </a:effectLst>
                <a:latin typeface="华康俪金黑W8(P)" panose="020B0800000000000000" pitchFamily="34" charset="-122"/>
                <a:ea typeface="华康俪金黑W8(P)" panose="020B0800000000000000" pitchFamily="34" charset="-122"/>
              </a:rPr>
              <a:t>一、劳动节的由来和意义</a:t>
            </a:r>
          </a:p>
        </p:txBody>
      </p:sp>
    </p:spTree>
    <p:extLst>
      <p:ext uri="{BB962C8B-B14F-4D97-AF65-F5344CB8AC3E}">
        <p14:creationId xmlns:p14="http://schemas.microsoft.com/office/powerpoint/2010/main" val="74037372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a:extLst>
              <a:ext uri="{FF2B5EF4-FFF2-40B4-BE49-F238E27FC236}">
                <a16:creationId xmlns="" xmlns:a16="http://schemas.microsoft.com/office/drawing/2014/main" id="{AEB9CA14-9070-4CB5-896E-096F153A5954}"/>
              </a:ext>
            </a:extLst>
          </p:cNvPr>
          <p:cNvSpPr txBox="1"/>
          <p:nvPr/>
        </p:nvSpPr>
        <p:spPr>
          <a:xfrm>
            <a:off x="731928" y="1817977"/>
            <a:ext cx="6234137" cy="3651962"/>
          </a:xfrm>
          <a:prstGeom prst="rect">
            <a:avLst/>
          </a:prstGeom>
          <a:noFill/>
        </p:spPr>
        <p:txBody>
          <a:bodyPr wrap="square" lIns="68580" tIns="34290" rIns="68580" bIns="34290" rtlCol="0">
            <a:spAutoFit/>
          </a:bodyPr>
          <a:lstStyle>
            <a:defPPr>
              <a:defRPr lang="zh-CN"/>
            </a:defPPr>
            <a:lvl1pPr algn="just">
              <a:lnSpc>
                <a:spcPct val="200000"/>
              </a:lnSpc>
              <a:defRPr sz="1000">
                <a:solidFill>
                  <a:schemeClr val="accent6">
                    <a:lumMod val="50000"/>
                  </a:schemeClr>
                </a:solidFill>
                <a:latin typeface="+mj-ea"/>
                <a:ea typeface="+mj-ea"/>
              </a:defRPr>
            </a:lvl1pPr>
          </a:lstStyle>
          <a:p>
            <a:pPr defTabSz="914400"/>
            <a:r>
              <a:rPr lang="zh-CN" altLang="en-US" sz="2000" b="1" dirty="0">
                <a:solidFill>
                  <a:schemeClr val="bg1"/>
                </a:solidFill>
                <a:latin typeface="幼圆" panose="02010509060101010101" pitchFamily="49" charset="-122"/>
                <a:ea typeface="幼圆" panose="02010509060101010101" pitchFamily="49" charset="-122"/>
              </a:rPr>
              <a:t>      五一国际劳动节源于美国芝加哥城的工人大罢工。</a:t>
            </a:r>
            <a:r>
              <a:rPr lang="en-US" altLang="zh-CN" sz="2000" b="1" dirty="0">
                <a:solidFill>
                  <a:schemeClr val="bg1"/>
                </a:solidFill>
                <a:latin typeface="幼圆" panose="02010509060101010101" pitchFamily="49" charset="-122"/>
                <a:ea typeface="幼圆" panose="02010509060101010101" pitchFamily="49" charset="-122"/>
              </a:rPr>
              <a:t>1886</a:t>
            </a:r>
            <a:r>
              <a:rPr lang="zh-CN" altLang="en-US" sz="2000" b="1" dirty="0">
                <a:solidFill>
                  <a:schemeClr val="bg1"/>
                </a:solidFill>
                <a:latin typeface="幼圆" panose="02010509060101010101" pitchFamily="49" charset="-122"/>
                <a:ea typeface="幼圆" panose="02010509060101010101" pitchFamily="49" charset="-122"/>
              </a:rPr>
              <a:t>年</a:t>
            </a:r>
            <a:r>
              <a:rPr lang="en-US" altLang="zh-CN" sz="2000" b="1" dirty="0">
                <a:solidFill>
                  <a:schemeClr val="bg1"/>
                </a:solidFill>
                <a:latin typeface="幼圆" panose="02010509060101010101" pitchFamily="49" charset="-122"/>
                <a:ea typeface="幼圆" panose="02010509060101010101" pitchFamily="49" charset="-122"/>
              </a:rPr>
              <a:t>5</a:t>
            </a:r>
            <a:r>
              <a:rPr lang="zh-CN" altLang="en-US" sz="2000" b="1" dirty="0">
                <a:solidFill>
                  <a:schemeClr val="bg1"/>
                </a:solidFill>
                <a:latin typeface="幼圆" panose="02010509060101010101" pitchFamily="49" charset="-122"/>
                <a:ea typeface="幼圆" panose="02010509060101010101" pitchFamily="49" charset="-122"/>
              </a:rPr>
              <a:t>月</a:t>
            </a:r>
            <a:r>
              <a:rPr lang="en-US" altLang="zh-CN" sz="2000" b="1" dirty="0">
                <a:solidFill>
                  <a:schemeClr val="bg1"/>
                </a:solidFill>
                <a:latin typeface="幼圆" panose="02010509060101010101" pitchFamily="49" charset="-122"/>
                <a:ea typeface="幼圆" panose="02010509060101010101" pitchFamily="49" charset="-122"/>
              </a:rPr>
              <a:t>1</a:t>
            </a:r>
            <a:r>
              <a:rPr lang="zh-CN" altLang="en-US" sz="2000" b="1" dirty="0">
                <a:solidFill>
                  <a:schemeClr val="bg1"/>
                </a:solidFill>
                <a:latin typeface="幼圆" panose="02010509060101010101" pitchFamily="49" charset="-122"/>
                <a:ea typeface="幼圆" panose="02010509060101010101" pitchFamily="49" charset="-122"/>
              </a:rPr>
              <a:t>日，芝加哥的</a:t>
            </a:r>
            <a:r>
              <a:rPr lang="en-US" altLang="zh-CN" sz="2000" b="1" dirty="0">
                <a:solidFill>
                  <a:schemeClr val="bg1"/>
                </a:solidFill>
                <a:latin typeface="幼圆" panose="02010509060101010101" pitchFamily="49" charset="-122"/>
                <a:ea typeface="幼圆" panose="02010509060101010101" pitchFamily="49" charset="-122"/>
              </a:rPr>
              <a:t>216816</a:t>
            </a:r>
            <a:r>
              <a:rPr lang="zh-CN" altLang="en-US" sz="2000" b="1" dirty="0">
                <a:solidFill>
                  <a:schemeClr val="bg1"/>
                </a:solidFill>
                <a:latin typeface="幼圆" panose="02010509060101010101" pitchFamily="49" charset="-122"/>
                <a:ea typeface="幼圆" panose="02010509060101010101" pitchFamily="49" charset="-122"/>
              </a:rPr>
              <a:t>名工人为争取实行八小时工作制而举行大罢工，经过艰苦的流血斗争，终于获得了胜利。为纪念这次伟大的工人运动，</a:t>
            </a:r>
            <a:r>
              <a:rPr lang="en-US" altLang="zh-CN" sz="2000" b="1" dirty="0">
                <a:solidFill>
                  <a:schemeClr val="bg1"/>
                </a:solidFill>
                <a:latin typeface="幼圆" panose="02010509060101010101" pitchFamily="49" charset="-122"/>
                <a:ea typeface="幼圆" panose="02010509060101010101" pitchFamily="49" charset="-122"/>
              </a:rPr>
              <a:t>1889</a:t>
            </a:r>
            <a:r>
              <a:rPr lang="zh-CN" altLang="en-US" sz="2000" b="1" dirty="0">
                <a:solidFill>
                  <a:schemeClr val="bg1"/>
                </a:solidFill>
                <a:latin typeface="幼圆" panose="02010509060101010101" pitchFamily="49" charset="-122"/>
                <a:ea typeface="幼圆" panose="02010509060101010101" pitchFamily="49" charset="-122"/>
              </a:rPr>
              <a:t>年</a:t>
            </a:r>
            <a:r>
              <a:rPr lang="en-US" altLang="zh-CN" sz="2000" b="1" dirty="0">
                <a:solidFill>
                  <a:schemeClr val="bg1"/>
                </a:solidFill>
                <a:latin typeface="幼圆" panose="02010509060101010101" pitchFamily="49" charset="-122"/>
                <a:ea typeface="幼圆" panose="02010509060101010101" pitchFamily="49" charset="-122"/>
              </a:rPr>
              <a:t>7</a:t>
            </a:r>
            <a:r>
              <a:rPr lang="zh-CN" altLang="en-US" sz="2000" b="1" dirty="0">
                <a:solidFill>
                  <a:schemeClr val="bg1"/>
                </a:solidFill>
                <a:latin typeface="幼圆" panose="02010509060101010101" pitchFamily="49" charset="-122"/>
                <a:ea typeface="幼圆" panose="02010509060101010101" pitchFamily="49" charset="-122"/>
              </a:rPr>
              <a:t>月，在恩格斯组织召开的第二国际成立大会上宣布将每年的五月一日定为国际劳动节。</a:t>
            </a:r>
          </a:p>
        </p:txBody>
      </p:sp>
      <p:grpSp>
        <p:nvGrpSpPr>
          <p:cNvPr id="5" name="组合 4">
            <a:extLst>
              <a:ext uri="{FF2B5EF4-FFF2-40B4-BE49-F238E27FC236}">
                <a16:creationId xmlns="" xmlns:a16="http://schemas.microsoft.com/office/drawing/2014/main" id="{D6DE7BF4-49D3-429C-9600-E14ECA547F1F}"/>
              </a:ext>
            </a:extLst>
          </p:cNvPr>
          <p:cNvGrpSpPr/>
          <p:nvPr/>
        </p:nvGrpSpPr>
        <p:grpSpPr>
          <a:xfrm>
            <a:off x="538485" y="474704"/>
            <a:ext cx="3218869" cy="648586"/>
            <a:chOff x="538485" y="474704"/>
            <a:chExt cx="3218869" cy="648586"/>
          </a:xfrm>
        </p:grpSpPr>
        <p:sp>
          <p:nvSpPr>
            <p:cNvPr id="3" name="矩形: 圆角 2">
              <a:extLst>
                <a:ext uri="{FF2B5EF4-FFF2-40B4-BE49-F238E27FC236}">
                  <a16:creationId xmlns="" xmlns:a16="http://schemas.microsoft.com/office/drawing/2014/main" id="{41226444-38F8-4C7B-B16B-CB39CD09D4E4}"/>
                </a:ext>
              </a:extLst>
            </p:cNvPr>
            <p:cNvSpPr/>
            <p:nvPr/>
          </p:nvSpPr>
          <p:spPr>
            <a:xfrm>
              <a:off x="538485" y="474704"/>
              <a:ext cx="3059443"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 xmlns:a16="http://schemas.microsoft.com/office/drawing/2014/main" id="{D98AA998-209F-4462-BB0E-C59E7E2AFD6D}"/>
                </a:ext>
              </a:extLst>
            </p:cNvPr>
            <p:cNvSpPr txBox="1"/>
            <p:nvPr/>
          </p:nvSpPr>
          <p:spPr>
            <a:xfrm>
              <a:off x="538485" y="493253"/>
              <a:ext cx="3218869" cy="584775"/>
            </a:xfrm>
            <a:prstGeom prst="rect">
              <a:avLst/>
            </a:prstGeom>
            <a:noFill/>
          </p:spPr>
          <p:txBody>
            <a:bodyPr wrap="square" rtlCol="0">
              <a:spAutoFit/>
            </a:bodyPr>
            <a:lstStyle/>
            <a:p>
              <a:pPr algn="ctr"/>
              <a:r>
                <a:rPr lang="zh-CN" altLang="en-US" sz="3200" b="1" dirty="0">
                  <a:solidFill>
                    <a:srgbClr val="C30D23"/>
                  </a:solidFill>
                  <a:latin typeface="幼圆" panose="02010509060101010101" pitchFamily="49" charset="-122"/>
                  <a:ea typeface="幼圆" panose="02010509060101010101" pitchFamily="49" charset="-122"/>
                </a:rPr>
                <a:t>活动背景</a:t>
              </a:r>
            </a:p>
          </p:txBody>
        </p:sp>
      </p:grpSp>
      <p:pic>
        <p:nvPicPr>
          <p:cNvPr id="6" name="图片 5">
            <a:extLst>
              <a:ext uri="{FF2B5EF4-FFF2-40B4-BE49-F238E27FC236}">
                <a16:creationId xmlns="" xmlns:a16="http://schemas.microsoft.com/office/drawing/2014/main" id="{68B0B753-932D-4010-90F5-03E4F63A7D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3193" y="1249113"/>
            <a:ext cx="5377509" cy="4789690"/>
          </a:xfrm>
          <a:prstGeom prst="rect">
            <a:avLst/>
          </a:prstGeom>
        </p:spPr>
      </p:pic>
    </p:spTree>
    <p:extLst>
      <p:ext uri="{BB962C8B-B14F-4D97-AF65-F5344CB8AC3E}">
        <p14:creationId xmlns:p14="http://schemas.microsoft.com/office/powerpoint/2010/main" val="196647222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a:extLst>
              <a:ext uri="{FF2B5EF4-FFF2-40B4-BE49-F238E27FC236}">
                <a16:creationId xmlns="" xmlns:a16="http://schemas.microsoft.com/office/drawing/2014/main" id="{AEB9CA14-9070-4CB5-896E-096F153A5954}"/>
              </a:ext>
            </a:extLst>
          </p:cNvPr>
          <p:cNvSpPr txBox="1"/>
          <p:nvPr/>
        </p:nvSpPr>
        <p:spPr>
          <a:xfrm>
            <a:off x="6251170" y="2218572"/>
            <a:ext cx="5493815" cy="2420856"/>
          </a:xfrm>
          <a:prstGeom prst="rect">
            <a:avLst/>
          </a:prstGeom>
          <a:noFill/>
        </p:spPr>
        <p:txBody>
          <a:bodyPr wrap="square" lIns="68580" tIns="34290" rIns="68580" bIns="34290" rtlCol="0">
            <a:spAutoFit/>
          </a:bodyPr>
          <a:lstStyle>
            <a:defPPr>
              <a:defRPr lang="zh-CN"/>
            </a:defPPr>
            <a:lvl1pPr algn="just">
              <a:lnSpc>
                <a:spcPct val="200000"/>
              </a:lnSpc>
              <a:defRPr sz="1000">
                <a:solidFill>
                  <a:schemeClr val="accent6">
                    <a:lumMod val="50000"/>
                  </a:schemeClr>
                </a:solidFill>
                <a:latin typeface="+mj-ea"/>
                <a:ea typeface="+mj-ea"/>
              </a:defRPr>
            </a:lvl1pPr>
          </a:lstStyle>
          <a:p>
            <a:r>
              <a:rPr lang="en-US" altLang="zh-CN" sz="2000" b="1" dirty="0">
                <a:solidFill>
                  <a:schemeClr val="bg1"/>
                </a:solidFill>
                <a:latin typeface="幼圆" panose="02010509060101010101" pitchFamily="49" charset="-122"/>
                <a:ea typeface="幼圆" panose="02010509060101010101" pitchFamily="49" charset="-122"/>
              </a:rPr>
              <a:t>    1890</a:t>
            </a:r>
            <a:r>
              <a:rPr lang="zh-CN" altLang="en-US" sz="2000" b="1" dirty="0">
                <a:solidFill>
                  <a:schemeClr val="bg1"/>
                </a:solidFill>
                <a:latin typeface="幼圆" panose="02010509060101010101" pitchFamily="49" charset="-122"/>
                <a:ea typeface="幼圆" panose="02010509060101010101" pitchFamily="49" charset="-122"/>
              </a:rPr>
              <a:t>年</a:t>
            </a:r>
            <a:r>
              <a:rPr lang="en-US" altLang="zh-CN" sz="2000" b="1" dirty="0">
                <a:solidFill>
                  <a:schemeClr val="bg1"/>
                </a:solidFill>
                <a:latin typeface="幼圆" panose="02010509060101010101" pitchFamily="49" charset="-122"/>
                <a:ea typeface="幼圆" panose="02010509060101010101" pitchFamily="49" charset="-122"/>
              </a:rPr>
              <a:t>5</a:t>
            </a:r>
            <a:r>
              <a:rPr lang="zh-CN" altLang="en-US" sz="2000" b="1" dirty="0">
                <a:solidFill>
                  <a:schemeClr val="bg1"/>
                </a:solidFill>
                <a:latin typeface="幼圆" panose="02010509060101010101" pitchFamily="49" charset="-122"/>
                <a:ea typeface="幼圆" panose="02010509060101010101" pitchFamily="49" charset="-122"/>
              </a:rPr>
              <a:t>月</a:t>
            </a:r>
            <a:r>
              <a:rPr lang="en-US" altLang="zh-CN" sz="2000" b="1" dirty="0">
                <a:solidFill>
                  <a:schemeClr val="bg1"/>
                </a:solidFill>
                <a:latin typeface="幼圆" panose="02010509060101010101" pitchFamily="49" charset="-122"/>
                <a:ea typeface="幼圆" panose="02010509060101010101" pitchFamily="49" charset="-122"/>
              </a:rPr>
              <a:t>1</a:t>
            </a:r>
            <a:r>
              <a:rPr lang="zh-CN" altLang="en-US" sz="2000" b="1" dirty="0">
                <a:solidFill>
                  <a:schemeClr val="bg1"/>
                </a:solidFill>
                <a:latin typeface="幼圆" panose="02010509060101010101" pitchFamily="49" charset="-122"/>
                <a:ea typeface="幼圆" panose="02010509060101010101" pitchFamily="49" charset="-122"/>
              </a:rPr>
              <a:t>日，欧美各国的工人阶级率先走向街头，举行盛大的示威游行与集会，争取合法权益。从此，每逢这一天世界各国的劳动人民都要集会、游行，以示庆祝，并公众放假。</a:t>
            </a:r>
          </a:p>
        </p:txBody>
      </p:sp>
      <p:grpSp>
        <p:nvGrpSpPr>
          <p:cNvPr id="5" name="组合 4">
            <a:extLst>
              <a:ext uri="{FF2B5EF4-FFF2-40B4-BE49-F238E27FC236}">
                <a16:creationId xmlns="" xmlns:a16="http://schemas.microsoft.com/office/drawing/2014/main" id="{D6DE7BF4-49D3-429C-9600-E14ECA547F1F}"/>
              </a:ext>
            </a:extLst>
          </p:cNvPr>
          <p:cNvGrpSpPr/>
          <p:nvPr/>
        </p:nvGrpSpPr>
        <p:grpSpPr>
          <a:xfrm>
            <a:off x="538485" y="474704"/>
            <a:ext cx="3218869" cy="648586"/>
            <a:chOff x="538485" y="474704"/>
            <a:chExt cx="3218869" cy="648586"/>
          </a:xfrm>
        </p:grpSpPr>
        <p:sp>
          <p:nvSpPr>
            <p:cNvPr id="3" name="矩形: 圆角 2">
              <a:extLst>
                <a:ext uri="{FF2B5EF4-FFF2-40B4-BE49-F238E27FC236}">
                  <a16:creationId xmlns="" xmlns:a16="http://schemas.microsoft.com/office/drawing/2014/main" id="{41226444-38F8-4C7B-B16B-CB39CD09D4E4}"/>
                </a:ext>
              </a:extLst>
            </p:cNvPr>
            <p:cNvSpPr/>
            <p:nvPr/>
          </p:nvSpPr>
          <p:spPr>
            <a:xfrm>
              <a:off x="538485" y="474704"/>
              <a:ext cx="3059443"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 xmlns:a16="http://schemas.microsoft.com/office/drawing/2014/main" id="{D98AA998-209F-4462-BB0E-C59E7E2AFD6D}"/>
                </a:ext>
              </a:extLst>
            </p:cNvPr>
            <p:cNvSpPr txBox="1"/>
            <p:nvPr/>
          </p:nvSpPr>
          <p:spPr>
            <a:xfrm>
              <a:off x="538485" y="493253"/>
              <a:ext cx="3218869" cy="584775"/>
            </a:xfrm>
            <a:prstGeom prst="rect">
              <a:avLst/>
            </a:prstGeom>
            <a:noFill/>
          </p:spPr>
          <p:txBody>
            <a:bodyPr wrap="square" rtlCol="0">
              <a:spAutoFit/>
            </a:bodyPr>
            <a:lstStyle/>
            <a:p>
              <a:pPr algn="ctr"/>
              <a:r>
                <a:rPr lang="zh-CN" altLang="en-US" sz="3200" b="1" dirty="0">
                  <a:solidFill>
                    <a:srgbClr val="C30D23"/>
                  </a:solidFill>
                  <a:latin typeface="幼圆" panose="02010509060101010101" pitchFamily="49" charset="-122"/>
                  <a:ea typeface="幼圆" panose="02010509060101010101" pitchFamily="49" charset="-122"/>
                </a:rPr>
                <a:t>活动由来</a:t>
              </a:r>
            </a:p>
          </p:txBody>
        </p:sp>
      </p:grpSp>
      <p:pic>
        <p:nvPicPr>
          <p:cNvPr id="6" name="图片 5">
            <a:extLst>
              <a:ext uri="{FF2B5EF4-FFF2-40B4-BE49-F238E27FC236}">
                <a16:creationId xmlns="" xmlns:a16="http://schemas.microsoft.com/office/drawing/2014/main" id="{58C0CD64-AF41-4C6F-B11F-FAC7B7483EF3}"/>
              </a:ext>
            </a:extLst>
          </p:cNvPr>
          <p:cNvPicPr>
            <a:picLocks noChangeAspect="1"/>
          </p:cNvPicPr>
          <p:nvPr/>
        </p:nvPicPr>
        <p:blipFill>
          <a:blip r:embed="rId3"/>
          <a:stretch>
            <a:fillRect/>
          </a:stretch>
        </p:blipFill>
        <p:spPr>
          <a:xfrm>
            <a:off x="706529" y="1914305"/>
            <a:ext cx="5234302" cy="3269542"/>
          </a:xfrm>
          <a:prstGeom prst="rect">
            <a:avLst/>
          </a:prstGeom>
          <a:ln w="76200">
            <a:solidFill>
              <a:srgbClr val="F7EEDC"/>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786611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D7E0BD9D-ABF6-4794-9268-E12125C6DF8C}"/>
              </a:ext>
            </a:extLst>
          </p:cNvPr>
          <p:cNvGrpSpPr/>
          <p:nvPr/>
        </p:nvGrpSpPr>
        <p:grpSpPr>
          <a:xfrm>
            <a:off x="538485" y="474704"/>
            <a:ext cx="3218869" cy="648586"/>
            <a:chOff x="538485" y="474704"/>
            <a:chExt cx="3218869" cy="648586"/>
          </a:xfrm>
        </p:grpSpPr>
        <p:sp>
          <p:nvSpPr>
            <p:cNvPr id="3" name="矩形: 圆角 2">
              <a:extLst>
                <a:ext uri="{FF2B5EF4-FFF2-40B4-BE49-F238E27FC236}">
                  <a16:creationId xmlns="" xmlns:a16="http://schemas.microsoft.com/office/drawing/2014/main" id="{D4472646-EB41-4C4E-ACCA-4B958AF7B32E}"/>
                </a:ext>
              </a:extLst>
            </p:cNvPr>
            <p:cNvSpPr/>
            <p:nvPr/>
          </p:nvSpPr>
          <p:spPr>
            <a:xfrm>
              <a:off x="538485" y="474704"/>
              <a:ext cx="3059443"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 xmlns:a16="http://schemas.microsoft.com/office/drawing/2014/main" id="{B9621F9C-22BD-48D6-AADE-916372AE6074}"/>
                </a:ext>
              </a:extLst>
            </p:cNvPr>
            <p:cNvSpPr txBox="1"/>
            <p:nvPr/>
          </p:nvSpPr>
          <p:spPr>
            <a:xfrm>
              <a:off x="538485" y="493253"/>
              <a:ext cx="3218869" cy="584775"/>
            </a:xfrm>
            <a:prstGeom prst="rect">
              <a:avLst/>
            </a:prstGeom>
            <a:noFill/>
          </p:spPr>
          <p:txBody>
            <a:bodyPr wrap="square" rtlCol="0">
              <a:spAutoFit/>
            </a:bodyPr>
            <a:lstStyle/>
            <a:p>
              <a:pPr algn="ctr"/>
              <a:r>
                <a:rPr lang="zh-CN" altLang="en-US" sz="3200" b="1" dirty="0">
                  <a:solidFill>
                    <a:srgbClr val="C30D23"/>
                  </a:solidFill>
                  <a:latin typeface="幼圆" panose="02010509060101010101" pitchFamily="49" charset="-122"/>
                  <a:ea typeface="幼圆" panose="02010509060101010101" pitchFamily="49" charset="-122"/>
                </a:rPr>
                <a:t>活动意义</a:t>
              </a:r>
            </a:p>
          </p:txBody>
        </p:sp>
      </p:grpSp>
      <p:sp>
        <p:nvSpPr>
          <p:cNvPr id="11" name="矩形 47">
            <a:extLst>
              <a:ext uri="{FF2B5EF4-FFF2-40B4-BE49-F238E27FC236}">
                <a16:creationId xmlns="" xmlns:a16="http://schemas.microsoft.com/office/drawing/2014/main" id="{B56CBB4B-00D4-402F-B789-3570FB3CBE4E}"/>
              </a:ext>
            </a:extLst>
          </p:cNvPr>
          <p:cNvSpPr>
            <a:spLocks noChangeArrowheads="1"/>
          </p:cNvSpPr>
          <p:nvPr/>
        </p:nvSpPr>
        <p:spPr bwMode="auto">
          <a:xfrm>
            <a:off x="1214833" y="3945038"/>
            <a:ext cx="3386886" cy="195053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rtlCol="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400">
              <a:lnSpc>
                <a:spcPct val="200000"/>
              </a:lnSpc>
              <a:buNone/>
            </a:pPr>
            <a:r>
              <a:rPr lang="zh-CN" altLang="en-US" sz="1600" b="1" dirty="0">
                <a:solidFill>
                  <a:schemeClr val="bg1"/>
                </a:solidFill>
                <a:latin typeface="幼圆" panose="02010509060101010101" pitchFamily="49" charset="-122"/>
                <a:ea typeface="幼圆" panose="02010509060101010101" pitchFamily="49" charset="-122"/>
                <a:sym typeface="+mn-lt"/>
              </a:rPr>
              <a:t>五一国际劳动节是全世界无产队级、劳动人民的共同节日。芝加哥的工人为争取实行八小时工作制而举行大罢工，最后获得了胜利。</a:t>
            </a:r>
          </a:p>
        </p:txBody>
      </p:sp>
      <p:sp>
        <p:nvSpPr>
          <p:cNvPr id="12" name="矩形 47">
            <a:extLst>
              <a:ext uri="{FF2B5EF4-FFF2-40B4-BE49-F238E27FC236}">
                <a16:creationId xmlns="" xmlns:a16="http://schemas.microsoft.com/office/drawing/2014/main" id="{7911EF53-7BF6-48A1-85A8-DE02E9CEAE3A}"/>
              </a:ext>
            </a:extLst>
          </p:cNvPr>
          <p:cNvSpPr>
            <a:spLocks noChangeArrowheads="1"/>
          </p:cNvSpPr>
          <p:nvPr/>
        </p:nvSpPr>
        <p:spPr bwMode="auto">
          <a:xfrm>
            <a:off x="4573119" y="1605136"/>
            <a:ext cx="3045761" cy="145809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rtlCol="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400">
              <a:lnSpc>
                <a:spcPct val="200000"/>
              </a:lnSpc>
              <a:buNone/>
            </a:pPr>
            <a:r>
              <a:rPr lang="zh-CN" altLang="en-US" sz="1600" b="1" dirty="0">
                <a:solidFill>
                  <a:schemeClr val="bg1"/>
                </a:solidFill>
                <a:latin typeface="幼圆" panose="02010509060101010101" pitchFamily="49" charset="-122"/>
                <a:ea typeface="幼圆" panose="02010509060101010101" pitchFamily="49" charset="-122"/>
                <a:sym typeface="+mn-lt"/>
              </a:rPr>
              <a:t>为纪念这次伟大的工人运动，</a:t>
            </a:r>
            <a:r>
              <a:rPr lang="en-US" altLang="zh-CN" sz="1600" b="1" dirty="0">
                <a:solidFill>
                  <a:schemeClr val="bg1"/>
                </a:solidFill>
                <a:latin typeface="幼圆" panose="02010509060101010101" pitchFamily="49" charset="-122"/>
                <a:ea typeface="幼圆" panose="02010509060101010101" pitchFamily="49" charset="-122"/>
                <a:sym typeface="+mn-lt"/>
              </a:rPr>
              <a:t>1889</a:t>
            </a:r>
            <a:r>
              <a:rPr lang="zh-CN" altLang="en-US" sz="1600" b="1" dirty="0">
                <a:solidFill>
                  <a:schemeClr val="bg1"/>
                </a:solidFill>
                <a:latin typeface="幼圆" panose="02010509060101010101" pitchFamily="49" charset="-122"/>
                <a:ea typeface="幼圆" panose="02010509060101010101" pitchFamily="49" charset="-122"/>
                <a:sym typeface="+mn-lt"/>
              </a:rPr>
              <a:t>年</a:t>
            </a:r>
            <a:r>
              <a:rPr lang="en-US" altLang="zh-CN" sz="1600" b="1" dirty="0">
                <a:solidFill>
                  <a:schemeClr val="bg1"/>
                </a:solidFill>
                <a:latin typeface="幼圆" panose="02010509060101010101" pitchFamily="49" charset="-122"/>
                <a:ea typeface="幼圆" panose="02010509060101010101" pitchFamily="49" charset="-122"/>
                <a:sym typeface="+mn-lt"/>
              </a:rPr>
              <a:t>7</a:t>
            </a:r>
            <a:r>
              <a:rPr lang="zh-CN" altLang="en-US" sz="1600" b="1" dirty="0">
                <a:solidFill>
                  <a:schemeClr val="bg1"/>
                </a:solidFill>
                <a:latin typeface="幼圆" panose="02010509060101010101" pitchFamily="49" charset="-122"/>
                <a:ea typeface="幼圆" panose="02010509060101010101" pitchFamily="49" charset="-122"/>
                <a:sym typeface="+mn-lt"/>
              </a:rPr>
              <a:t>月第二国际宣布将每年的五月一日定为国际劳动节。</a:t>
            </a:r>
          </a:p>
        </p:txBody>
      </p:sp>
      <p:sp>
        <p:nvSpPr>
          <p:cNvPr id="13" name="矩形 12">
            <a:extLst>
              <a:ext uri="{FF2B5EF4-FFF2-40B4-BE49-F238E27FC236}">
                <a16:creationId xmlns="" xmlns:a16="http://schemas.microsoft.com/office/drawing/2014/main" id="{2CF4342C-6601-492C-9CA2-0A64261C2AB7}"/>
              </a:ext>
            </a:extLst>
          </p:cNvPr>
          <p:cNvSpPr>
            <a:spLocks noChangeArrowheads="1"/>
          </p:cNvSpPr>
          <p:nvPr/>
        </p:nvSpPr>
        <p:spPr bwMode="auto">
          <a:xfrm>
            <a:off x="7906165" y="3945037"/>
            <a:ext cx="3386885" cy="195053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rtlCol="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400">
              <a:lnSpc>
                <a:spcPct val="200000"/>
              </a:lnSpc>
              <a:buNone/>
            </a:pPr>
            <a:r>
              <a:rPr lang="zh-CN" altLang="en-US" sz="1600" b="1" dirty="0">
                <a:solidFill>
                  <a:schemeClr val="bg1"/>
                </a:solidFill>
                <a:latin typeface="幼圆" panose="02010509060101010101" pitchFamily="49" charset="-122"/>
                <a:ea typeface="幼圆" panose="02010509060101010101" pitchFamily="49" charset="-122"/>
                <a:sym typeface="+mn-lt"/>
              </a:rPr>
              <a:t>国际劳动节的意义在于劳动者通过斗争，用顽强、英勇不屈的奋斗精神，争取到了自己的合法权益，是人类文明民主的历史性进步。</a:t>
            </a:r>
          </a:p>
        </p:txBody>
      </p:sp>
      <p:pic>
        <p:nvPicPr>
          <p:cNvPr id="14" name="图片 13">
            <a:extLst>
              <a:ext uri="{FF2B5EF4-FFF2-40B4-BE49-F238E27FC236}">
                <a16:creationId xmlns="" xmlns:a16="http://schemas.microsoft.com/office/drawing/2014/main" id="{95848B1A-0E9B-4D40-9BC1-504984CE40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94352" y="3718658"/>
            <a:ext cx="2403293" cy="2403293"/>
          </a:xfrm>
          <a:prstGeom prst="rect">
            <a:avLst/>
          </a:prstGeom>
        </p:spPr>
      </p:pic>
      <p:pic>
        <p:nvPicPr>
          <p:cNvPr id="15" name="图片 14">
            <a:extLst>
              <a:ext uri="{FF2B5EF4-FFF2-40B4-BE49-F238E27FC236}">
                <a16:creationId xmlns="" xmlns:a16="http://schemas.microsoft.com/office/drawing/2014/main" id="{C163998A-5E3B-43F0-867F-1263E5DA6F5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58649" y="1433137"/>
            <a:ext cx="2281915" cy="2156792"/>
          </a:xfrm>
          <a:prstGeom prst="rect">
            <a:avLst/>
          </a:prstGeom>
        </p:spPr>
      </p:pic>
      <p:pic>
        <p:nvPicPr>
          <p:cNvPr id="16" name="图片 15">
            <a:extLst>
              <a:ext uri="{FF2B5EF4-FFF2-40B4-BE49-F238E27FC236}">
                <a16:creationId xmlns="" xmlns:a16="http://schemas.microsoft.com/office/drawing/2014/main" id="{74D7524D-F10F-42B0-8C6E-E9FF970A1A9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78737" y="1433137"/>
            <a:ext cx="2266770" cy="2156792"/>
          </a:xfrm>
          <a:prstGeom prst="rect">
            <a:avLst/>
          </a:prstGeom>
        </p:spPr>
      </p:pic>
    </p:spTree>
    <p:extLst>
      <p:ext uri="{BB962C8B-B14F-4D97-AF65-F5344CB8AC3E}">
        <p14:creationId xmlns:p14="http://schemas.microsoft.com/office/powerpoint/2010/main" val="407667789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2500"/>
                            </p:stCondLst>
                            <p:childTnLst>
                              <p:par>
                                <p:cTn id="23" presetID="47"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33616D72-3DD4-49ED-81D7-E2B4DA5A8334}"/>
              </a:ext>
            </a:extLst>
          </p:cNvPr>
          <p:cNvPicPr>
            <a:picLocks noChangeAspect="1"/>
          </p:cNvPicPr>
          <p:nvPr/>
        </p:nvPicPr>
        <p:blipFill rotWithShape="1">
          <a:blip r:embed="rId3">
            <a:extLst>
              <a:ext uri="{28A0092B-C50C-407E-A947-70E740481C1C}">
                <a14:useLocalDpi xmlns:a14="http://schemas.microsoft.com/office/drawing/2010/main" val="0"/>
              </a:ext>
            </a:extLst>
          </a:blip>
          <a:srcRect l="15969" t="48826" r="17141" b="24712"/>
          <a:stretch/>
        </p:blipFill>
        <p:spPr>
          <a:xfrm>
            <a:off x="2849566" y="3003541"/>
            <a:ext cx="6575776" cy="3901507"/>
          </a:xfrm>
          <a:prstGeom prst="rect">
            <a:avLst/>
          </a:prstGeom>
        </p:spPr>
      </p:pic>
      <p:pic>
        <p:nvPicPr>
          <p:cNvPr id="20" name="图片 19">
            <a:extLst>
              <a:ext uri="{FF2B5EF4-FFF2-40B4-BE49-F238E27FC236}">
                <a16:creationId xmlns="" xmlns:a16="http://schemas.microsoft.com/office/drawing/2014/main" id="{5105771A-CB7F-43AA-AA77-F05B89585AB2}"/>
              </a:ext>
            </a:extLst>
          </p:cNvPr>
          <p:cNvPicPr>
            <a:picLocks noChangeAspect="1"/>
          </p:cNvPicPr>
          <p:nvPr/>
        </p:nvPicPr>
        <p:blipFill rotWithShape="1">
          <a:blip r:embed="rId3">
            <a:extLst>
              <a:ext uri="{28A0092B-C50C-407E-A947-70E740481C1C}">
                <a14:useLocalDpi xmlns:a14="http://schemas.microsoft.com/office/drawing/2010/main" val="0"/>
              </a:ext>
            </a:extLst>
          </a:blip>
          <a:srcRect l="10088" t="37464" r="84459" b="26173"/>
          <a:stretch/>
        </p:blipFill>
        <p:spPr>
          <a:xfrm>
            <a:off x="226708" y="994701"/>
            <a:ext cx="565265" cy="5652648"/>
          </a:xfrm>
          <a:prstGeom prst="rect">
            <a:avLst/>
          </a:prstGeom>
        </p:spPr>
      </p:pic>
      <p:sp>
        <p:nvSpPr>
          <p:cNvPr id="5" name="文本框 4">
            <a:extLst>
              <a:ext uri="{FF2B5EF4-FFF2-40B4-BE49-F238E27FC236}">
                <a16:creationId xmlns="" xmlns:a16="http://schemas.microsoft.com/office/drawing/2014/main" id="{8EDBDD65-ED53-4906-B7BA-911F9009E1D9}"/>
              </a:ext>
            </a:extLst>
          </p:cNvPr>
          <p:cNvSpPr txBox="1"/>
          <p:nvPr/>
        </p:nvSpPr>
        <p:spPr>
          <a:xfrm>
            <a:off x="1546178" y="1540663"/>
            <a:ext cx="9144000" cy="1015663"/>
          </a:xfrm>
          <a:prstGeom prst="rect">
            <a:avLst/>
          </a:prstGeom>
          <a:noFill/>
        </p:spPr>
        <p:txBody>
          <a:bodyPr wrap="square" rtlCol="0">
            <a:spAutoFit/>
          </a:bodyPr>
          <a:lstStyle/>
          <a:p>
            <a:pPr algn="ctr"/>
            <a:r>
              <a:rPr lang="zh-CN" altLang="en-US" sz="6000" b="1" dirty="0">
                <a:solidFill>
                  <a:srgbClr val="F8C014"/>
                </a:solidFill>
                <a:effectLst>
                  <a:outerShdw blurRad="38100" dist="38100" dir="2700000" algn="tl">
                    <a:srgbClr val="000000">
                      <a:alpha val="43137"/>
                    </a:srgbClr>
                  </a:outerShdw>
                </a:effectLst>
                <a:latin typeface="华康俪金黑W8(P)" panose="020B0800000000000000" pitchFamily="34" charset="-122"/>
                <a:ea typeface="华康俪金黑W8(P)" panose="020B0800000000000000" pitchFamily="34" charset="-122"/>
              </a:rPr>
              <a:t>二、辛勤的劳动者</a:t>
            </a:r>
          </a:p>
        </p:txBody>
      </p:sp>
    </p:spTree>
    <p:extLst>
      <p:ext uri="{BB962C8B-B14F-4D97-AF65-F5344CB8AC3E}">
        <p14:creationId xmlns:p14="http://schemas.microsoft.com/office/powerpoint/2010/main" val="16981088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D7E0BD9D-ABF6-4794-9268-E12125C6DF8C}"/>
              </a:ext>
            </a:extLst>
          </p:cNvPr>
          <p:cNvGrpSpPr/>
          <p:nvPr/>
        </p:nvGrpSpPr>
        <p:grpSpPr>
          <a:xfrm>
            <a:off x="538485" y="474704"/>
            <a:ext cx="3541453" cy="648586"/>
            <a:chOff x="538485" y="474704"/>
            <a:chExt cx="3218869" cy="648586"/>
          </a:xfrm>
        </p:grpSpPr>
        <p:sp>
          <p:nvSpPr>
            <p:cNvPr id="3" name="矩形: 圆角 2">
              <a:extLst>
                <a:ext uri="{FF2B5EF4-FFF2-40B4-BE49-F238E27FC236}">
                  <a16:creationId xmlns="" xmlns:a16="http://schemas.microsoft.com/office/drawing/2014/main" id="{D4472646-EB41-4C4E-ACCA-4B958AF7B32E}"/>
                </a:ext>
              </a:extLst>
            </p:cNvPr>
            <p:cNvSpPr/>
            <p:nvPr/>
          </p:nvSpPr>
          <p:spPr>
            <a:xfrm>
              <a:off x="538485" y="474704"/>
              <a:ext cx="3059443"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 xmlns:a16="http://schemas.microsoft.com/office/drawing/2014/main" id="{B9621F9C-22BD-48D6-AADE-916372AE6074}"/>
                </a:ext>
              </a:extLst>
            </p:cNvPr>
            <p:cNvSpPr txBox="1"/>
            <p:nvPr/>
          </p:nvSpPr>
          <p:spPr>
            <a:xfrm>
              <a:off x="538485" y="493253"/>
              <a:ext cx="3218869" cy="584775"/>
            </a:xfrm>
            <a:prstGeom prst="rect">
              <a:avLst/>
            </a:prstGeom>
            <a:noFill/>
          </p:spPr>
          <p:txBody>
            <a:bodyPr wrap="square" rtlCol="0">
              <a:spAutoFit/>
            </a:bodyPr>
            <a:lstStyle/>
            <a:p>
              <a:pPr algn="ctr"/>
              <a:r>
                <a:rPr lang="zh-CN" altLang="en-US" sz="3200" b="1" dirty="0">
                  <a:solidFill>
                    <a:srgbClr val="C30D23"/>
                  </a:solidFill>
                  <a:latin typeface="幼圆" panose="02010509060101010101" pitchFamily="49" charset="-122"/>
                  <a:ea typeface="幼圆" panose="02010509060101010101" pitchFamily="49" charset="-122"/>
                </a:rPr>
                <a:t>近代的劳动模范</a:t>
              </a:r>
            </a:p>
          </p:txBody>
        </p:sp>
      </p:grpSp>
      <p:sp>
        <p:nvSpPr>
          <p:cNvPr id="17" name="矩形 16">
            <a:extLst>
              <a:ext uri="{FF2B5EF4-FFF2-40B4-BE49-F238E27FC236}">
                <a16:creationId xmlns="" xmlns:a16="http://schemas.microsoft.com/office/drawing/2014/main" id="{824A7CB8-03BA-4369-89B7-77E8CCACBD15}"/>
              </a:ext>
            </a:extLst>
          </p:cNvPr>
          <p:cNvSpPr/>
          <p:nvPr/>
        </p:nvSpPr>
        <p:spPr>
          <a:xfrm>
            <a:off x="482561" y="2130433"/>
            <a:ext cx="3541453" cy="2541314"/>
          </a:xfrm>
          <a:prstGeom prst="rect">
            <a:avLst/>
          </a:prstGeom>
          <a:blipFill dpi="0" rotWithShape="1">
            <a:blip r:embed="rId3"/>
            <a:srcRect/>
            <a:stretch>
              <a:fillRect/>
            </a:stretch>
          </a:blipFill>
          <a:ln w="76200" cap="flat" cmpd="sng" algn="ctr">
            <a:solidFill>
              <a:srgbClr val="DED5C1"/>
            </a:solidFill>
            <a:prstDash val="solid"/>
          </a:ln>
          <a:effectLst>
            <a:outerShdw blurRad="63500" sx="102000" sy="102000" algn="ctr" rotWithShape="0">
              <a:prstClr val="black">
                <a:alpha val="40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18" name="矩形 17">
            <a:extLst>
              <a:ext uri="{FF2B5EF4-FFF2-40B4-BE49-F238E27FC236}">
                <a16:creationId xmlns="" xmlns:a16="http://schemas.microsoft.com/office/drawing/2014/main" id="{CE9185C7-AC51-4949-ADE2-B7645DB74AA1}"/>
              </a:ext>
            </a:extLst>
          </p:cNvPr>
          <p:cNvSpPr/>
          <p:nvPr/>
        </p:nvSpPr>
        <p:spPr>
          <a:xfrm>
            <a:off x="8134736" y="2130433"/>
            <a:ext cx="3541453" cy="2541314"/>
          </a:xfrm>
          <a:prstGeom prst="rect">
            <a:avLst/>
          </a:prstGeom>
          <a:blipFill dpi="0" rotWithShape="1">
            <a:blip r:embed="rId4"/>
            <a:srcRect/>
            <a:stretch>
              <a:fillRect/>
            </a:stretch>
          </a:blipFill>
          <a:ln w="76200" cap="flat" cmpd="sng" algn="ctr">
            <a:solidFill>
              <a:srgbClr val="DED5C1"/>
            </a:solidFill>
            <a:prstDash val="solid"/>
          </a:ln>
          <a:effectLst>
            <a:outerShdw blurRad="63500" sx="102000" sy="102000" algn="ctr" rotWithShape="0">
              <a:prstClr val="black">
                <a:alpha val="40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19" name="矩形 18">
            <a:extLst>
              <a:ext uri="{FF2B5EF4-FFF2-40B4-BE49-F238E27FC236}">
                <a16:creationId xmlns="" xmlns:a16="http://schemas.microsoft.com/office/drawing/2014/main" id="{F6CF2FEA-0F42-4AEA-940C-F27153368EB3}"/>
              </a:ext>
            </a:extLst>
          </p:cNvPr>
          <p:cNvSpPr/>
          <p:nvPr/>
        </p:nvSpPr>
        <p:spPr>
          <a:xfrm>
            <a:off x="4308649" y="2130433"/>
            <a:ext cx="3541453" cy="2541314"/>
          </a:xfrm>
          <a:prstGeom prst="rect">
            <a:avLst/>
          </a:prstGeom>
          <a:blipFill dpi="0" rotWithShape="1">
            <a:blip r:embed="rId5"/>
            <a:srcRect/>
            <a:stretch>
              <a:fillRect/>
            </a:stretch>
          </a:blipFill>
          <a:ln w="76200" cap="flat" cmpd="sng" algn="ctr">
            <a:solidFill>
              <a:srgbClr val="DED5C1"/>
            </a:solidFill>
            <a:prstDash val="solid"/>
          </a:ln>
          <a:effectLst>
            <a:outerShdw blurRad="63500" sx="102000" sy="102000" algn="ctr" rotWithShape="0">
              <a:prstClr val="black">
                <a:alpha val="40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6" name="文本框 5">
            <a:extLst>
              <a:ext uri="{FF2B5EF4-FFF2-40B4-BE49-F238E27FC236}">
                <a16:creationId xmlns="" xmlns:a16="http://schemas.microsoft.com/office/drawing/2014/main" id="{AAADF7FC-32D0-4BA3-B2E9-18B58407425E}"/>
              </a:ext>
            </a:extLst>
          </p:cNvPr>
          <p:cNvSpPr txBox="1"/>
          <p:nvPr/>
        </p:nvSpPr>
        <p:spPr>
          <a:xfrm>
            <a:off x="521860" y="4904503"/>
            <a:ext cx="3541453" cy="707886"/>
          </a:xfrm>
          <a:prstGeom prst="rect">
            <a:avLst/>
          </a:prstGeom>
          <a:noFill/>
        </p:spPr>
        <p:txBody>
          <a:bodyPr wrap="square" rtlCol="0">
            <a:spAutoFit/>
          </a:bodyPr>
          <a:lstStyle/>
          <a:p>
            <a:pPr algn="ctr"/>
            <a:r>
              <a:rPr lang="zh-CN" altLang="en-US" sz="4000" b="1" dirty="0">
                <a:solidFill>
                  <a:schemeClr val="bg1"/>
                </a:solidFill>
                <a:latin typeface="幼圆" panose="02010509060101010101" pitchFamily="49" charset="-122"/>
                <a:ea typeface="幼圆" panose="02010509060101010101" pitchFamily="49" charset="-122"/>
              </a:rPr>
              <a:t>五十年代</a:t>
            </a:r>
          </a:p>
        </p:txBody>
      </p:sp>
      <p:sp>
        <p:nvSpPr>
          <p:cNvPr id="20" name="文本框 19">
            <a:extLst>
              <a:ext uri="{FF2B5EF4-FFF2-40B4-BE49-F238E27FC236}">
                <a16:creationId xmlns="" xmlns:a16="http://schemas.microsoft.com/office/drawing/2014/main" id="{A923C971-37A9-4852-ABE5-25145F012146}"/>
              </a:ext>
            </a:extLst>
          </p:cNvPr>
          <p:cNvSpPr txBox="1"/>
          <p:nvPr/>
        </p:nvSpPr>
        <p:spPr>
          <a:xfrm>
            <a:off x="4308648" y="4904503"/>
            <a:ext cx="3541453" cy="707886"/>
          </a:xfrm>
          <a:prstGeom prst="rect">
            <a:avLst/>
          </a:prstGeom>
          <a:noFill/>
        </p:spPr>
        <p:txBody>
          <a:bodyPr wrap="square" rtlCol="0">
            <a:spAutoFit/>
          </a:bodyPr>
          <a:lstStyle/>
          <a:p>
            <a:pPr algn="ctr"/>
            <a:r>
              <a:rPr lang="zh-CN" altLang="en-US" sz="4000" b="1" dirty="0">
                <a:solidFill>
                  <a:schemeClr val="bg1"/>
                </a:solidFill>
                <a:latin typeface="幼圆" panose="02010509060101010101" pitchFamily="49" charset="-122"/>
                <a:ea typeface="幼圆" panose="02010509060101010101" pitchFamily="49" charset="-122"/>
              </a:rPr>
              <a:t>七十年代</a:t>
            </a:r>
          </a:p>
        </p:txBody>
      </p:sp>
      <p:sp>
        <p:nvSpPr>
          <p:cNvPr id="21" name="文本框 20">
            <a:extLst>
              <a:ext uri="{FF2B5EF4-FFF2-40B4-BE49-F238E27FC236}">
                <a16:creationId xmlns="" xmlns:a16="http://schemas.microsoft.com/office/drawing/2014/main" id="{EE8E48ED-6E63-4C99-A0C3-85235DAD9628}"/>
              </a:ext>
            </a:extLst>
          </p:cNvPr>
          <p:cNvSpPr txBox="1"/>
          <p:nvPr/>
        </p:nvSpPr>
        <p:spPr>
          <a:xfrm>
            <a:off x="8095436" y="4904503"/>
            <a:ext cx="3541453" cy="707886"/>
          </a:xfrm>
          <a:prstGeom prst="rect">
            <a:avLst/>
          </a:prstGeom>
          <a:noFill/>
        </p:spPr>
        <p:txBody>
          <a:bodyPr wrap="square" rtlCol="0">
            <a:spAutoFit/>
          </a:bodyPr>
          <a:lstStyle/>
          <a:p>
            <a:pPr algn="ctr"/>
            <a:r>
              <a:rPr lang="zh-CN" altLang="en-US" sz="4000" b="1" dirty="0">
                <a:solidFill>
                  <a:schemeClr val="bg1"/>
                </a:solidFill>
                <a:latin typeface="幼圆" panose="02010509060101010101" pitchFamily="49" charset="-122"/>
                <a:ea typeface="幼圆" panose="02010509060101010101" pitchFamily="49" charset="-122"/>
              </a:rPr>
              <a:t>九十年代</a:t>
            </a:r>
          </a:p>
        </p:txBody>
      </p:sp>
    </p:spTree>
    <p:extLst>
      <p:ext uri="{BB962C8B-B14F-4D97-AF65-F5344CB8AC3E}">
        <p14:creationId xmlns:p14="http://schemas.microsoft.com/office/powerpoint/2010/main" val="33691981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randombar(horizontal)">
                                      <p:cBhvr>
                                        <p:cTn id="11" dur="500"/>
                                        <p:tgtEl>
                                          <p:spTgt spid="17"/>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randombar(horizontal)">
                                      <p:cBhvr>
                                        <p:cTn id="15" dur="500"/>
                                        <p:tgtEl>
                                          <p:spTgt spid="19"/>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randombar(horizontal)">
                                      <p:cBhvr>
                                        <p:cTn id="19" dur="500"/>
                                        <p:tgtEl>
                                          <p:spTgt spid="1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6"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D7E0BD9D-ABF6-4794-9268-E12125C6DF8C}"/>
              </a:ext>
            </a:extLst>
          </p:cNvPr>
          <p:cNvGrpSpPr/>
          <p:nvPr/>
        </p:nvGrpSpPr>
        <p:grpSpPr>
          <a:xfrm>
            <a:off x="538485" y="474704"/>
            <a:ext cx="3366051" cy="648586"/>
            <a:chOff x="538485" y="474704"/>
            <a:chExt cx="3059444" cy="648586"/>
          </a:xfrm>
        </p:grpSpPr>
        <p:sp>
          <p:nvSpPr>
            <p:cNvPr id="3" name="矩形: 圆角 2">
              <a:extLst>
                <a:ext uri="{FF2B5EF4-FFF2-40B4-BE49-F238E27FC236}">
                  <a16:creationId xmlns="" xmlns:a16="http://schemas.microsoft.com/office/drawing/2014/main" id="{D4472646-EB41-4C4E-ACCA-4B958AF7B32E}"/>
                </a:ext>
              </a:extLst>
            </p:cNvPr>
            <p:cNvSpPr/>
            <p:nvPr/>
          </p:nvSpPr>
          <p:spPr>
            <a:xfrm>
              <a:off x="538485" y="474704"/>
              <a:ext cx="3059443" cy="648586"/>
            </a:xfrm>
            <a:prstGeom prst="roundRect">
              <a:avLst>
                <a:gd name="adj" fmla="val 50000"/>
              </a:avLst>
            </a:prstGeom>
            <a:solidFill>
              <a:schemeClr val="bg1"/>
            </a:solidFill>
            <a:ln w="76200">
              <a:solidFill>
                <a:srgbClr val="C30D23"/>
              </a:solidFill>
            </a:ln>
            <a:effectLst>
              <a:outerShdw blurRad="50800" sx="101000" sy="101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 xmlns:a16="http://schemas.microsoft.com/office/drawing/2014/main" id="{B9621F9C-22BD-48D6-AADE-916372AE6074}"/>
                </a:ext>
              </a:extLst>
            </p:cNvPr>
            <p:cNvSpPr txBox="1"/>
            <p:nvPr/>
          </p:nvSpPr>
          <p:spPr>
            <a:xfrm>
              <a:off x="538486" y="493253"/>
              <a:ext cx="3059443" cy="584775"/>
            </a:xfrm>
            <a:prstGeom prst="rect">
              <a:avLst/>
            </a:prstGeom>
            <a:noFill/>
          </p:spPr>
          <p:txBody>
            <a:bodyPr wrap="square" rtlCol="0">
              <a:spAutoFit/>
            </a:bodyPr>
            <a:lstStyle/>
            <a:p>
              <a:pPr algn="ctr"/>
              <a:r>
                <a:rPr lang="zh-CN" altLang="en-US" sz="3200" b="1" dirty="0">
                  <a:solidFill>
                    <a:srgbClr val="C30D23"/>
                  </a:solidFill>
                  <a:latin typeface="幼圆" panose="02010509060101010101" pitchFamily="49" charset="-122"/>
                  <a:ea typeface="幼圆" panose="02010509060101010101" pitchFamily="49" charset="-122"/>
                </a:rPr>
                <a:t>辛勤的劳动者</a:t>
              </a:r>
            </a:p>
          </p:txBody>
        </p:sp>
      </p:grpSp>
      <p:sp>
        <p:nvSpPr>
          <p:cNvPr id="11" name="文本框 6">
            <a:extLst>
              <a:ext uri="{FF2B5EF4-FFF2-40B4-BE49-F238E27FC236}">
                <a16:creationId xmlns="" xmlns:a16="http://schemas.microsoft.com/office/drawing/2014/main" id="{C1322A4D-641F-4965-8C81-54E898AC3A25}"/>
              </a:ext>
            </a:extLst>
          </p:cNvPr>
          <p:cNvSpPr txBox="1"/>
          <p:nvPr/>
        </p:nvSpPr>
        <p:spPr>
          <a:xfrm>
            <a:off x="712387" y="1701336"/>
            <a:ext cx="10767225" cy="1301831"/>
          </a:xfrm>
          <a:prstGeom prst="rect">
            <a:avLst/>
          </a:prstGeom>
          <a:noFill/>
        </p:spPr>
        <p:txBody>
          <a:bodyPr wrap="square" lIns="68580" tIns="34290" rIns="68580" bIns="34290" rtlCol="0">
            <a:spAutoFit/>
          </a:bodyPr>
          <a:lstStyle>
            <a:defPPr>
              <a:defRPr lang="zh-CN"/>
            </a:defPPr>
            <a:lvl1pPr algn="just">
              <a:lnSpc>
                <a:spcPct val="200000"/>
              </a:lnSpc>
              <a:defRPr sz="1000">
                <a:solidFill>
                  <a:schemeClr val="accent6">
                    <a:lumMod val="50000"/>
                  </a:schemeClr>
                </a:solidFill>
                <a:latin typeface="+mj-ea"/>
                <a:ea typeface="+mj-ea"/>
              </a:defRPr>
            </a:lvl1pPr>
          </a:lstStyle>
          <a:p>
            <a:r>
              <a:rPr lang="zh-CN" altLang="en-US" sz="2200" b="1" dirty="0">
                <a:solidFill>
                  <a:schemeClr val="bg1"/>
                </a:solidFill>
                <a:latin typeface="幼圆" panose="02010509060101010101" pitchFamily="49" charset="-122"/>
                <a:ea typeface="幼圆" panose="02010509060101010101" pitchFamily="49" charset="-122"/>
              </a:rPr>
              <a:t>    五月一日，是全世界劳动人民的节日，在我们身边，每天都会看到许许多多勤劳的人们。</a:t>
            </a:r>
          </a:p>
        </p:txBody>
      </p:sp>
      <p:pic>
        <p:nvPicPr>
          <p:cNvPr id="12" name="图片 11">
            <a:extLst>
              <a:ext uri="{FF2B5EF4-FFF2-40B4-BE49-F238E27FC236}">
                <a16:creationId xmlns="" xmlns:a16="http://schemas.microsoft.com/office/drawing/2014/main" id="{2CB6BB85-5F80-4CA8-9014-1A797E141E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9579" y="3115185"/>
            <a:ext cx="9073194" cy="3530745"/>
          </a:xfrm>
          <a:prstGeom prst="rect">
            <a:avLst/>
          </a:prstGeom>
        </p:spPr>
      </p:pic>
    </p:spTree>
    <p:extLst>
      <p:ext uri="{BB962C8B-B14F-4D97-AF65-F5344CB8AC3E}">
        <p14:creationId xmlns:p14="http://schemas.microsoft.com/office/powerpoint/2010/main" val="17307611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劳动节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3116</TotalTime>
  <Words>1290</Words>
  <Application>Microsoft Office PowerPoint</Application>
  <PresentationFormat>宽屏</PresentationFormat>
  <Paragraphs>89</Paragraphs>
  <Slides>24</Slides>
  <Notes>24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24</vt:i4>
      </vt:variant>
    </vt:vector>
  </HeadingPairs>
  <TitlesOfParts>
    <vt:vector size="38" baseType="lpstr">
      <vt:lpstr>Meiryo</vt:lpstr>
      <vt:lpstr>等线</vt:lpstr>
      <vt:lpstr>等线 Light</vt:lpstr>
      <vt:lpstr>华康俪金黑W8(P)</vt:lpstr>
      <vt:lpstr>宋体</vt:lpstr>
      <vt:lpstr>微软雅黑</vt:lpstr>
      <vt:lpstr>幼圆</vt:lpstr>
      <vt:lpstr>禹卫书法行书简体
</vt:lpstr>
      <vt:lpstr>Arial</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39</cp:revision>
  <dcterms:created xsi:type="dcterms:W3CDTF">2018-04-25T06:48:44Z</dcterms:created>
  <dcterms:modified xsi:type="dcterms:W3CDTF">2018-06-11T03:45:18Z</dcterms:modified>
</cp:coreProperties>
</file>