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1644" r:id="rId3"/>
    <p:sldId id="1645" r:id="rId4"/>
    <p:sldId id="1646" r:id="rId5"/>
    <p:sldId id="1647" r:id="rId6"/>
    <p:sldId id="259" r:id="rId7"/>
    <p:sldId id="1652" r:id="rId8"/>
    <p:sldId id="1653" r:id="rId9"/>
    <p:sldId id="1654" r:id="rId10"/>
    <p:sldId id="1668" r:id="rId11"/>
    <p:sldId id="1655" r:id="rId12"/>
    <p:sldId id="1656" r:id="rId13"/>
    <p:sldId id="1657" r:id="rId14"/>
    <p:sldId id="1658" r:id="rId15"/>
    <p:sldId id="1659" r:id="rId16"/>
    <p:sldId id="1660" r:id="rId17"/>
    <p:sldId id="1669" r:id="rId18"/>
    <p:sldId id="1661" r:id="rId19"/>
    <p:sldId id="1662" r:id="rId20"/>
    <p:sldId id="1663" r:id="rId21"/>
    <p:sldId id="1670" r:id="rId22"/>
    <p:sldId id="1664" r:id="rId23"/>
    <p:sldId id="1671" r:id="rId24"/>
    <p:sldId id="1665" r:id="rId25"/>
    <p:sldId id="1667" r:id="rId26"/>
    <p:sldId id="167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 宇" initials="刘" lastIdx="1" clrIdx="0">
    <p:extLst>
      <p:ext uri="{19B8F6BF-5375-455C-9EA6-DF929625EA0E}">
        <p15:presenceInfo xmlns:p15="http://schemas.microsoft.com/office/powerpoint/2012/main" userId="89819dc1233e3ad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E0000"/>
    <a:srgbClr val="FF9797"/>
    <a:srgbClr val="0581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31" autoAdjust="0"/>
    <p:restoredTop sz="96314" autoAdjust="0"/>
  </p:normalViewPr>
  <p:slideViewPr>
    <p:cSldViewPr snapToGrid="0">
      <p:cViewPr varScale="1">
        <p:scale>
          <a:sx n="108" d="100"/>
          <a:sy n="108" d="100"/>
        </p:scale>
        <p:origin x="78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0365D-727F-4E77-829E-C1B2F4AB4191}" type="datetimeFigureOut">
              <a:rPr lang="zh-CN" altLang="en-US" smtClean="0"/>
              <a:t>2021/1/7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935674-F4D3-42AF-8AD9-1E94115B46BB}" type="slidenum">
              <a:rPr lang="zh-CN" altLang="en-US" smtClean="0"/>
              <a:t>‹#›</a:t>
            </a:fld>
            <a:endParaRPr lang="zh-CN" altLang="en-US"/>
          </a:p>
        </p:txBody>
      </p:sp>
    </p:spTree>
    <p:extLst>
      <p:ext uri="{BB962C8B-B14F-4D97-AF65-F5344CB8AC3E}">
        <p14:creationId xmlns:p14="http://schemas.microsoft.com/office/powerpoint/2010/main" val="80267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38869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05764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4907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0313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34465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38719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57406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1731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44804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02211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95246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50017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05085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45917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0587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23ABA2-7700-4571-91EB-08DE6EF34EB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66433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3456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9045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8485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9264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5493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826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288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395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7054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1347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8386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674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AF3EF171-5C3F-46E5-82E6-FE391B3C776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2021/1/7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87493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pic>
        <p:nvPicPr>
          <p:cNvPr id="11" name="图片 10">
            <a:extLst>
              <a:ext uri="{FF2B5EF4-FFF2-40B4-BE49-F238E27FC236}">
                <a16:creationId xmlns:a16="http://schemas.microsoft.com/office/drawing/2014/main" xmlns="" id="{9278C4B2-8884-4308-8A1B-658A5E1CCF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6737" y="4351077"/>
            <a:ext cx="4160175" cy="580225"/>
          </a:xfrm>
          <a:prstGeom prst="rect">
            <a:avLst/>
          </a:prstGeom>
        </p:spPr>
      </p:pic>
      <p:pic>
        <p:nvPicPr>
          <p:cNvPr id="13" name="图片 12">
            <a:extLst>
              <a:ext uri="{FF2B5EF4-FFF2-40B4-BE49-F238E27FC236}">
                <a16:creationId xmlns:a16="http://schemas.microsoft.com/office/drawing/2014/main" xmlns="" id="{99EFC0BF-C857-4988-AC27-A647FCF268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9166" y="1040586"/>
            <a:ext cx="5035318" cy="3006291"/>
          </a:xfrm>
          <a:prstGeom prst="rect">
            <a:avLst/>
          </a:prstGeom>
        </p:spPr>
      </p:pic>
      <p:sp>
        <p:nvSpPr>
          <p:cNvPr id="18" name="矩形 17">
            <a:extLst>
              <a:ext uri="{FF2B5EF4-FFF2-40B4-BE49-F238E27FC236}">
                <a16:creationId xmlns:a16="http://schemas.microsoft.com/office/drawing/2014/main" xmlns="" id="{80F1F2BD-5691-49DE-98E7-DEEB85C9156D}"/>
              </a:ext>
            </a:extLst>
          </p:cNvPr>
          <p:cNvSpPr/>
          <p:nvPr/>
        </p:nvSpPr>
        <p:spPr>
          <a:xfrm>
            <a:off x="6562603" y="5128969"/>
            <a:ext cx="4264309" cy="369332"/>
          </a:xfrm>
          <a:prstGeom prst="rect">
            <a:avLst/>
          </a:prstGeom>
        </p:spPr>
        <p:txBody>
          <a:bodyPr wrap="none">
            <a:spAutoFit/>
          </a:bodyPr>
          <a:lstStyle/>
          <a:p>
            <a:pPr algn="r">
              <a:buNone/>
            </a:pPr>
            <a:r>
              <a:rPr lang="zh-CN" altLang="en-US" b="1" dirty="0">
                <a:solidFill>
                  <a:srgbClr val="AA0004"/>
                </a:solidFill>
                <a:latin typeface="+mn-ea"/>
                <a:cs typeface="+mn-ea"/>
                <a:sym typeface="+mn-lt"/>
              </a:rPr>
              <a:t>汇报人</a:t>
            </a:r>
            <a:r>
              <a:rPr lang="zh-CN" altLang="en-US" b="1" dirty="0" smtClean="0">
                <a:solidFill>
                  <a:srgbClr val="AA0004"/>
                </a:solidFill>
                <a:latin typeface="+mn-ea"/>
                <a:cs typeface="+mn-ea"/>
                <a:sym typeface="+mn-lt"/>
              </a:rPr>
              <a:t>：</a:t>
            </a:r>
            <a:r>
              <a:rPr lang="zh-CN" altLang="en-US" b="1" dirty="0">
                <a:solidFill>
                  <a:srgbClr val="AA0004"/>
                </a:solidFill>
                <a:latin typeface="+mn-ea"/>
                <a:cs typeface="+mn-ea"/>
                <a:sym typeface="+mn-lt"/>
              </a:rPr>
              <a:t>优</a:t>
            </a:r>
            <a:r>
              <a:rPr lang="zh-CN" altLang="en-US" b="1" dirty="0" smtClean="0">
                <a:solidFill>
                  <a:srgbClr val="AA0004"/>
                </a:solidFill>
                <a:latin typeface="+mn-ea"/>
                <a:cs typeface="+mn-ea"/>
                <a:sym typeface="+mn-lt"/>
              </a:rPr>
              <a:t>品</a:t>
            </a:r>
            <a:r>
              <a:rPr lang="en-US" altLang="zh-CN" b="1" dirty="0" smtClean="0">
                <a:solidFill>
                  <a:srgbClr val="AA0004"/>
                </a:solidFill>
                <a:latin typeface="+mn-ea"/>
                <a:cs typeface="+mn-ea"/>
                <a:sym typeface="+mn-lt"/>
              </a:rPr>
              <a:t>PPT</a:t>
            </a:r>
            <a:r>
              <a:rPr lang="zh-CN" altLang="en-US" b="1" dirty="0" smtClean="0">
                <a:solidFill>
                  <a:srgbClr val="AA0004"/>
                </a:solidFill>
                <a:latin typeface="+mn-ea"/>
                <a:cs typeface="+mn-ea"/>
                <a:sym typeface="+mn-lt"/>
              </a:rPr>
              <a:t>       </a:t>
            </a:r>
            <a:r>
              <a:rPr lang="zh-CN" altLang="en-US" b="1" dirty="0">
                <a:solidFill>
                  <a:srgbClr val="AA0004"/>
                </a:solidFill>
                <a:latin typeface="+mn-ea"/>
                <a:cs typeface="+mn-ea"/>
                <a:sym typeface="+mn-lt"/>
              </a:rPr>
              <a:t>汇报时间：</a:t>
            </a:r>
            <a:r>
              <a:rPr lang="en-US" altLang="zh-CN" b="1" dirty="0">
                <a:solidFill>
                  <a:srgbClr val="AA0004"/>
                </a:solidFill>
                <a:latin typeface="+mn-ea"/>
                <a:cs typeface="+mn-ea"/>
                <a:sym typeface="+mn-lt"/>
              </a:rPr>
              <a:t>20XX</a:t>
            </a:r>
          </a:p>
        </p:txBody>
      </p:sp>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275" y="913660"/>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spTree>
    <p:extLst>
      <p:ext uri="{BB962C8B-B14F-4D97-AF65-F5344CB8AC3E}">
        <p14:creationId xmlns:p14="http://schemas.microsoft.com/office/powerpoint/2010/main" val="211962928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arn(inVertical)">
                                      <p:cBhvr>
                                        <p:cTn id="29" dur="500"/>
                                        <p:tgtEl>
                                          <p:spTgt spid="18"/>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无偿献血的基本知识</a:t>
            </a:r>
          </a:p>
        </p:txBody>
      </p:sp>
      <p:sp>
        <p:nvSpPr>
          <p:cNvPr id="3" name="矩形 2">
            <a:extLst>
              <a:ext uri="{FF2B5EF4-FFF2-40B4-BE49-F238E27FC236}">
                <a16:creationId xmlns:a16="http://schemas.microsoft.com/office/drawing/2014/main" xmlns="" id="{02B901F2-EC23-4C7E-AA5B-C85071D8B577}"/>
              </a:ext>
            </a:extLst>
          </p:cNvPr>
          <p:cNvSpPr/>
          <p:nvPr/>
        </p:nvSpPr>
        <p:spPr>
          <a:xfrm>
            <a:off x="1386563" y="2591240"/>
            <a:ext cx="4709437" cy="2927276"/>
          </a:xfrm>
          <a:prstGeom prst="rect">
            <a:avLst/>
          </a:prstGeom>
        </p:spPr>
        <p:txBody>
          <a:bodyPr wrap="square">
            <a:spAutoFit/>
          </a:bodyPr>
          <a:lstStyle/>
          <a:p>
            <a:pPr>
              <a:lnSpc>
                <a:spcPct val="150000"/>
              </a:lnSpc>
              <a:spcBef>
                <a:spcPct val="20000"/>
              </a:spcBef>
              <a:buClr>
                <a:srgbClr val="CC3300"/>
              </a:buClr>
              <a:buSzPct val="140000"/>
            </a:pPr>
            <a:r>
              <a:rPr lang="zh-CN" altLang="en-US" sz="1600" dirty="0">
                <a:cs typeface="+mn-ea"/>
                <a:sym typeface="+mn-lt"/>
              </a:rPr>
              <a:t>血液中所用成分都经历着新生、成熟、衰老、死亡的新陈代谢过程。</a:t>
            </a:r>
          </a:p>
          <a:p>
            <a:pPr>
              <a:lnSpc>
                <a:spcPct val="150000"/>
              </a:lnSpc>
              <a:spcBef>
                <a:spcPct val="20000"/>
              </a:spcBef>
              <a:buClr>
                <a:srgbClr val="CC3300"/>
              </a:buClr>
              <a:buSzPct val="140000"/>
            </a:pPr>
            <a:r>
              <a:rPr lang="en-US" altLang="zh-CN" sz="1600" b="1" dirty="0">
                <a:cs typeface="+mn-ea"/>
                <a:sym typeface="+mn-lt"/>
              </a:rPr>
              <a:t>A</a:t>
            </a:r>
            <a:r>
              <a:rPr lang="en-US" altLang="zh-CN" sz="1600" dirty="0">
                <a:cs typeface="+mn-ea"/>
                <a:sym typeface="+mn-lt"/>
              </a:rPr>
              <a:t>  </a:t>
            </a:r>
            <a:r>
              <a:rPr lang="zh-CN" altLang="en-US" sz="1600" dirty="0">
                <a:cs typeface="+mn-ea"/>
                <a:sym typeface="+mn-lt"/>
              </a:rPr>
              <a:t>红细胞平均寿命为</a:t>
            </a:r>
            <a:r>
              <a:rPr lang="en-US" altLang="zh-CN" sz="1600" dirty="0">
                <a:cs typeface="+mn-ea"/>
                <a:sym typeface="+mn-lt"/>
              </a:rPr>
              <a:t>120</a:t>
            </a:r>
            <a:r>
              <a:rPr lang="zh-CN" altLang="en-US" sz="1600" dirty="0">
                <a:cs typeface="+mn-ea"/>
                <a:sym typeface="+mn-lt"/>
              </a:rPr>
              <a:t>天，</a:t>
            </a:r>
            <a:endParaRPr lang="zh-CN" altLang="en-US" sz="1600" dirty="0">
              <a:effectLst>
                <a:outerShdw blurRad="38100" dist="38100" dir="2700000" algn="tl">
                  <a:srgbClr val="C0C0C0"/>
                </a:outerShdw>
              </a:effectLst>
              <a:cs typeface="+mn-ea"/>
              <a:sym typeface="+mn-lt"/>
            </a:endParaRPr>
          </a:p>
          <a:p>
            <a:pPr>
              <a:lnSpc>
                <a:spcPct val="150000"/>
              </a:lnSpc>
              <a:spcBef>
                <a:spcPct val="20000"/>
              </a:spcBef>
              <a:buClr>
                <a:srgbClr val="CC3300"/>
              </a:buClr>
              <a:buSzPct val="140000"/>
            </a:pPr>
            <a:r>
              <a:rPr lang="en-US" altLang="zh-CN" sz="1600" b="1" dirty="0">
                <a:cs typeface="+mn-ea"/>
                <a:sym typeface="+mn-lt"/>
              </a:rPr>
              <a:t>B</a:t>
            </a:r>
            <a:r>
              <a:rPr lang="zh-CN" altLang="en-US" sz="1600" dirty="0">
                <a:effectLst>
                  <a:outerShdw blurRad="38100" dist="38100" dir="2700000" algn="tl">
                    <a:srgbClr val="C0C0C0"/>
                  </a:outerShdw>
                </a:effectLst>
                <a:cs typeface="+mn-ea"/>
                <a:sym typeface="+mn-lt"/>
              </a:rPr>
              <a:t>  </a:t>
            </a:r>
            <a:r>
              <a:rPr lang="zh-CN" altLang="en-US" sz="1600" dirty="0">
                <a:cs typeface="+mn-ea"/>
                <a:sym typeface="+mn-lt"/>
              </a:rPr>
              <a:t>白细胞寿命为</a:t>
            </a:r>
            <a:r>
              <a:rPr lang="en-US" altLang="zh-CN" sz="1600" dirty="0">
                <a:cs typeface="+mn-ea"/>
                <a:sym typeface="+mn-lt"/>
              </a:rPr>
              <a:t>9-13</a:t>
            </a:r>
            <a:r>
              <a:rPr lang="zh-CN" altLang="en-US" sz="1600" dirty="0">
                <a:cs typeface="+mn-ea"/>
                <a:sym typeface="+mn-lt"/>
              </a:rPr>
              <a:t>天，</a:t>
            </a:r>
            <a:endParaRPr lang="zh-CN" altLang="en-US" sz="1600" dirty="0">
              <a:effectLst>
                <a:outerShdw blurRad="38100" dist="38100" dir="2700000" algn="tl">
                  <a:srgbClr val="C0C0C0"/>
                </a:outerShdw>
              </a:effectLst>
              <a:cs typeface="+mn-ea"/>
              <a:sym typeface="+mn-lt"/>
            </a:endParaRPr>
          </a:p>
          <a:p>
            <a:pPr>
              <a:lnSpc>
                <a:spcPct val="150000"/>
              </a:lnSpc>
              <a:spcBef>
                <a:spcPct val="20000"/>
              </a:spcBef>
              <a:buClr>
                <a:srgbClr val="CC3300"/>
              </a:buClr>
              <a:buSzPct val="140000"/>
            </a:pPr>
            <a:r>
              <a:rPr lang="en-US" altLang="zh-CN" sz="1600" b="1" dirty="0">
                <a:cs typeface="+mn-ea"/>
                <a:sym typeface="+mn-lt"/>
              </a:rPr>
              <a:t>C</a:t>
            </a:r>
            <a:r>
              <a:rPr lang="zh-CN" altLang="en-US" sz="1600" b="1" dirty="0">
                <a:cs typeface="+mn-ea"/>
                <a:sym typeface="+mn-lt"/>
              </a:rPr>
              <a:t> </a:t>
            </a:r>
            <a:r>
              <a:rPr lang="zh-CN" altLang="en-US" sz="1600" dirty="0">
                <a:effectLst>
                  <a:outerShdw blurRad="38100" dist="38100" dir="2700000" algn="tl">
                    <a:srgbClr val="C0C0C0"/>
                  </a:outerShdw>
                </a:effectLst>
                <a:cs typeface="+mn-ea"/>
                <a:sym typeface="+mn-lt"/>
              </a:rPr>
              <a:t> </a:t>
            </a:r>
            <a:r>
              <a:rPr lang="zh-CN" altLang="en-US" sz="1600" dirty="0">
                <a:cs typeface="+mn-ea"/>
                <a:sym typeface="+mn-lt"/>
              </a:rPr>
              <a:t>血小板寿命为７</a:t>
            </a:r>
            <a:r>
              <a:rPr lang="en-US" altLang="zh-CN" sz="1600" dirty="0">
                <a:cs typeface="+mn-ea"/>
                <a:sym typeface="+mn-lt"/>
              </a:rPr>
              <a:t>-10</a:t>
            </a:r>
            <a:r>
              <a:rPr lang="zh-CN" altLang="en-US" sz="1600" dirty="0">
                <a:cs typeface="+mn-ea"/>
                <a:sym typeface="+mn-lt"/>
              </a:rPr>
              <a:t>天。</a:t>
            </a:r>
            <a:endParaRPr lang="zh-CN" altLang="en-US" sz="1600" dirty="0">
              <a:effectLst>
                <a:outerShdw blurRad="38100" dist="38100" dir="2700000" algn="tl">
                  <a:srgbClr val="C0C0C0"/>
                </a:outerShdw>
              </a:effectLst>
              <a:cs typeface="+mn-ea"/>
              <a:sym typeface="+mn-lt"/>
            </a:endParaRPr>
          </a:p>
          <a:p>
            <a:pPr>
              <a:lnSpc>
                <a:spcPct val="150000"/>
              </a:lnSpc>
              <a:spcBef>
                <a:spcPct val="20000"/>
              </a:spcBef>
              <a:buClr>
                <a:srgbClr val="CC3300"/>
              </a:buClr>
              <a:buSzPct val="140000"/>
            </a:pPr>
            <a:r>
              <a:rPr lang="en-US" altLang="zh-CN" sz="1600" b="1" dirty="0">
                <a:cs typeface="+mn-ea"/>
                <a:sym typeface="+mn-lt"/>
              </a:rPr>
              <a:t>D</a:t>
            </a:r>
            <a:r>
              <a:rPr lang="zh-CN" altLang="en-US" sz="1600" dirty="0">
                <a:effectLst>
                  <a:outerShdw blurRad="38100" dist="38100" dir="2700000" algn="tl">
                    <a:srgbClr val="C0C0C0"/>
                  </a:outerShdw>
                </a:effectLst>
                <a:cs typeface="+mn-ea"/>
                <a:sym typeface="+mn-lt"/>
              </a:rPr>
              <a:t>  </a:t>
            </a:r>
            <a:r>
              <a:rPr lang="zh-CN" altLang="en-US" sz="1600" dirty="0">
                <a:cs typeface="+mn-ea"/>
                <a:sym typeface="+mn-lt"/>
              </a:rPr>
              <a:t>正常情况下每人每天有</a:t>
            </a:r>
            <a:r>
              <a:rPr lang="en-US" altLang="zh-CN" sz="1600" dirty="0">
                <a:cs typeface="+mn-ea"/>
                <a:sym typeface="+mn-lt"/>
              </a:rPr>
              <a:t>40</a:t>
            </a:r>
            <a:r>
              <a:rPr lang="zh-CN" altLang="en-US" sz="1600" dirty="0">
                <a:cs typeface="+mn-ea"/>
                <a:sym typeface="+mn-lt"/>
              </a:rPr>
              <a:t>毫升的血细胞</a:t>
            </a:r>
            <a:endParaRPr lang="en-US" altLang="zh-CN" sz="1600" dirty="0">
              <a:cs typeface="+mn-ea"/>
              <a:sym typeface="+mn-lt"/>
            </a:endParaRPr>
          </a:p>
          <a:p>
            <a:pPr>
              <a:lnSpc>
                <a:spcPct val="150000"/>
              </a:lnSpc>
              <a:spcBef>
                <a:spcPct val="20000"/>
              </a:spcBef>
              <a:buClr>
                <a:srgbClr val="CC3300"/>
              </a:buClr>
              <a:buSzPct val="140000"/>
            </a:pPr>
            <a:r>
              <a:rPr lang="zh-CN" altLang="en-US" sz="1600" dirty="0">
                <a:cs typeface="+mn-ea"/>
                <a:sym typeface="+mn-lt"/>
              </a:rPr>
              <a:t>衰老死亡，同时也有相应数量的血细胞新生。 </a:t>
            </a:r>
          </a:p>
        </p:txBody>
      </p:sp>
      <p:sp>
        <p:nvSpPr>
          <p:cNvPr id="4" name="矩形 3">
            <a:extLst>
              <a:ext uri="{FF2B5EF4-FFF2-40B4-BE49-F238E27FC236}">
                <a16:creationId xmlns:a16="http://schemas.microsoft.com/office/drawing/2014/main" xmlns="" id="{061CA914-4277-46A8-BB28-4C6F3A03AF30}"/>
              </a:ext>
            </a:extLst>
          </p:cNvPr>
          <p:cNvSpPr/>
          <p:nvPr/>
        </p:nvSpPr>
        <p:spPr>
          <a:xfrm>
            <a:off x="894537" y="1788952"/>
            <a:ext cx="4469616"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血细胞的生理周期</a:t>
            </a:r>
          </a:p>
        </p:txBody>
      </p:sp>
      <p:pic>
        <p:nvPicPr>
          <p:cNvPr id="5" name="图片 4">
            <a:extLst>
              <a:ext uri="{FF2B5EF4-FFF2-40B4-BE49-F238E27FC236}">
                <a16:creationId xmlns:a16="http://schemas.microsoft.com/office/drawing/2014/main" xmlns="" id="{208987B4-09EB-4E91-97D8-6B3A29958C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8677" y="1921498"/>
            <a:ext cx="4266760" cy="4266760"/>
          </a:xfrm>
          <a:prstGeom prst="rect">
            <a:avLst/>
          </a:prstGeom>
        </p:spPr>
      </p:pic>
    </p:spTree>
    <p:extLst>
      <p:ext uri="{BB962C8B-B14F-4D97-AF65-F5344CB8AC3E}">
        <p14:creationId xmlns:p14="http://schemas.microsoft.com/office/powerpoint/2010/main" val="36958561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3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无偿献血的基本知识</a:t>
            </a:r>
          </a:p>
        </p:txBody>
      </p:sp>
      <p:sp>
        <p:nvSpPr>
          <p:cNvPr id="3" name="矩形 2">
            <a:extLst>
              <a:ext uri="{FF2B5EF4-FFF2-40B4-BE49-F238E27FC236}">
                <a16:creationId xmlns:a16="http://schemas.microsoft.com/office/drawing/2014/main" xmlns="" id="{8854DD79-7110-4682-89C4-08EA0C4ECB6F}"/>
              </a:ext>
            </a:extLst>
          </p:cNvPr>
          <p:cNvSpPr/>
          <p:nvPr/>
        </p:nvSpPr>
        <p:spPr>
          <a:xfrm>
            <a:off x="998259" y="1495713"/>
            <a:ext cx="4967111"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什么是血型及分类</a:t>
            </a:r>
          </a:p>
        </p:txBody>
      </p:sp>
      <p:sp>
        <p:nvSpPr>
          <p:cNvPr id="4" name="内容占位符 2">
            <a:extLst>
              <a:ext uri="{FF2B5EF4-FFF2-40B4-BE49-F238E27FC236}">
                <a16:creationId xmlns:a16="http://schemas.microsoft.com/office/drawing/2014/main" xmlns="" id="{0D1CF439-A448-44AC-8DB3-343C2FD09834}"/>
              </a:ext>
            </a:extLst>
          </p:cNvPr>
          <p:cNvSpPr txBox="1">
            <a:spLocks/>
          </p:cNvSpPr>
          <p:nvPr/>
        </p:nvSpPr>
        <p:spPr>
          <a:xfrm>
            <a:off x="545639" y="2255323"/>
            <a:ext cx="5797652" cy="3598229"/>
          </a:xfrm>
          <a:prstGeom prst="rect">
            <a:avLst/>
          </a:prstGeom>
        </p:spPr>
        <p:txBody>
          <a:bodyPr wrap="square">
            <a:spAutoFit/>
          </a:bodyPr>
          <a:lstStyle>
            <a:defPPr>
              <a:defRPr lang="zh-CN"/>
            </a:defPPr>
            <a:lvl1pPr marL="342900" indent="-342900">
              <a:lnSpc>
                <a:spcPct val="150000"/>
              </a:lnSpc>
              <a:spcBef>
                <a:spcPct val="20000"/>
              </a:spcBef>
              <a:buClr>
                <a:srgbClr val="CC3300"/>
              </a:buClr>
              <a:buSzPct val="140000"/>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marL="628650" indent="-285750">
              <a:spcBef>
                <a:spcPts val="1800"/>
              </a:spcBef>
              <a:buFont typeface="Wingdings" panose="05000000000000000000" pitchFamily="2" charset="2"/>
              <a:buChar char="ü"/>
            </a:pPr>
            <a:r>
              <a:rPr lang="zh-CN" altLang="en-US" dirty="0">
                <a:solidFill>
                  <a:schemeClr val="tx1"/>
                </a:solidFill>
                <a:latin typeface="+mn-lt"/>
                <a:ea typeface="+mn-ea"/>
                <a:cs typeface="+mn-ea"/>
                <a:sym typeface="+mn-lt"/>
              </a:rPr>
              <a:t>是指红细胞所含抗原不同而来区别不同的血的类型，人体的血型到目前为止已发现二十一个血型系统，其中以</a:t>
            </a:r>
            <a:r>
              <a:rPr lang="en-US" altLang="zh-CN" dirty="0">
                <a:solidFill>
                  <a:schemeClr val="tx1"/>
                </a:solidFill>
                <a:latin typeface="+mn-lt"/>
                <a:ea typeface="+mn-ea"/>
                <a:cs typeface="+mn-ea"/>
                <a:sym typeface="+mn-lt"/>
              </a:rPr>
              <a:t>ABO</a:t>
            </a:r>
            <a:r>
              <a:rPr lang="zh-CN" altLang="en-US" dirty="0">
                <a:solidFill>
                  <a:schemeClr val="tx1"/>
                </a:solidFill>
                <a:latin typeface="+mn-lt"/>
                <a:ea typeface="+mn-ea"/>
                <a:cs typeface="+mn-ea"/>
                <a:sym typeface="+mn-lt"/>
              </a:rPr>
              <a:t>系统与输血关系最大，它分别为</a:t>
            </a:r>
            <a:r>
              <a:rPr lang="en-US" altLang="zh-CN" dirty="0">
                <a:solidFill>
                  <a:schemeClr val="tx1"/>
                </a:solidFill>
                <a:latin typeface="+mn-lt"/>
                <a:ea typeface="+mn-ea"/>
                <a:cs typeface="+mn-ea"/>
                <a:sym typeface="+mn-lt"/>
              </a:rPr>
              <a:t>A</a:t>
            </a:r>
            <a:r>
              <a:rPr lang="zh-CN" altLang="en-US" dirty="0">
                <a:solidFill>
                  <a:schemeClr val="tx1"/>
                </a:solidFill>
                <a:latin typeface="+mn-lt"/>
                <a:ea typeface="+mn-ea"/>
                <a:cs typeface="+mn-ea"/>
                <a:sym typeface="+mn-lt"/>
              </a:rPr>
              <a:t>型、</a:t>
            </a:r>
            <a:r>
              <a:rPr lang="en-US" altLang="zh-CN" dirty="0">
                <a:solidFill>
                  <a:schemeClr val="tx1"/>
                </a:solidFill>
                <a:latin typeface="+mn-lt"/>
                <a:ea typeface="+mn-ea"/>
                <a:cs typeface="+mn-ea"/>
                <a:sym typeface="+mn-lt"/>
              </a:rPr>
              <a:t>B</a:t>
            </a:r>
            <a:r>
              <a:rPr lang="zh-CN" altLang="en-US" dirty="0">
                <a:solidFill>
                  <a:schemeClr val="tx1"/>
                </a:solidFill>
                <a:latin typeface="+mn-lt"/>
                <a:ea typeface="+mn-ea"/>
                <a:cs typeface="+mn-ea"/>
                <a:sym typeface="+mn-lt"/>
              </a:rPr>
              <a:t>型、</a:t>
            </a:r>
            <a:r>
              <a:rPr lang="en-US" altLang="zh-CN" dirty="0">
                <a:solidFill>
                  <a:schemeClr val="tx1"/>
                </a:solidFill>
                <a:latin typeface="+mn-lt"/>
                <a:ea typeface="+mn-ea"/>
                <a:cs typeface="+mn-ea"/>
                <a:sym typeface="+mn-lt"/>
              </a:rPr>
              <a:t>O</a:t>
            </a:r>
            <a:r>
              <a:rPr lang="zh-CN" altLang="en-US" dirty="0">
                <a:solidFill>
                  <a:schemeClr val="tx1"/>
                </a:solidFill>
                <a:latin typeface="+mn-lt"/>
                <a:ea typeface="+mn-ea"/>
                <a:cs typeface="+mn-ea"/>
                <a:sym typeface="+mn-lt"/>
              </a:rPr>
              <a:t>型、</a:t>
            </a:r>
            <a:r>
              <a:rPr lang="en-US" altLang="zh-CN" dirty="0">
                <a:solidFill>
                  <a:schemeClr val="tx1"/>
                </a:solidFill>
                <a:latin typeface="+mn-lt"/>
                <a:ea typeface="+mn-ea"/>
                <a:cs typeface="+mn-ea"/>
                <a:sym typeface="+mn-lt"/>
              </a:rPr>
              <a:t>AB</a:t>
            </a:r>
            <a:r>
              <a:rPr lang="zh-CN" altLang="en-US" dirty="0">
                <a:solidFill>
                  <a:schemeClr val="tx1"/>
                </a:solidFill>
                <a:latin typeface="+mn-lt"/>
                <a:ea typeface="+mn-ea"/>
                <a:cs typeface="+mn-ea"/>
                <a:sym typeface="+mn-lt"/>
              </a:rPr>
              <a:t>型四种，此外</a:t>
            </a:r>
            <a:r>
              <a:rPr lang="en-US" altLang="zh-CN" dirty="0" err="1">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血型与输血关系也很大。</a:t>
            </a:r>
          </a:p>
          <a:p>
            <a:pPr marL="628650" indent="-285750">
              <a:spcBef>
                <a:spcPts val="1800"/>
              </a:spcBef>
              <a:buFont typeface="Wingdings" panose="05000000000000000000" pitchFamily="2" charset="2"/>
              <a:buChar char="ü"/>
            </a:pPr>
            <a:r>
              <a:rPr lang="zh-CN" altLang="en-US" dirty="0">
                <a:solidFill>
                  <a:schemeClr val="tx1"/>
                </a:solidFill>
                <a:latin typeface="+mn-lt"/>
                <a:ea typeface="+mn-ea"/>
                <a:cs typeface="+mn-ea"/>
                <a:sym typeface="+mn-lt"/>
              </a:rPr>
              <a:t>一般来说，全球</a:t>
            </a:r>
            <a:r>
              <a:rPr lang="en-US" altLang="zh-CN" dirty="0">
                <a:solidFill>
                  <a:schemeClr val="tx1"/>
                </a:solidFill>
                <a:latin typeface="+mn-lt"/>
                <a:ea typeface="+mn-ea"/>
                <a:cs typeface="+mn-ea"/>
                <a:sym typeface="+mn-lt"/>
              </a:rPr>
              <a:t>O</a:t>
            </a:r>
            <a:r>
              <a:rPr lang="zh-CN" altLang="en-US" dirty="0">
                <a:solidFill>
                  <a:schemeClr val="tx1"/>
                </a:solidFill>
                <a:latin typeface="+mn-lt"/>
                <a:ea typeface="+mn-ea"/>
                <a:cs typeface="+mn-ea"/>
                <a:sym typeface="+mn-lt"/>
              </a:rPr>
              <a:t>型血者最多，</a:t>
            </a:r>
            <a:r>
              <a:rPr lang="en-US" altLang="zh-CN" dirty="0">
                <a:solidFill>
                  <a:schemeClr val="tx1"/>
                </a:solidFill>
                <a:latin typeface="+mn-lt"/>
                <a:ea typeface="+mn-ea"/>
                <a:cs typeface="+mn-ea"/>
                <a:sym typeface="+mn-lt"/>
              </a:rPr>
              <a:t>A</a:t>
            </a:r>
            <a:r>
              <a:rPr lang="zh-CN" altLang="en-US" dirty="0">
                <a:solidFill>
                  <a:schemeClr val="tx1"/>
                </a:solidFill>
                <a:latin typeface="+mn-lt"/>
                <a:ea typeface="+mn-ea"/>
                <a:cs typeface="+mn-ea"/>
                <a:sym typeface="+mn-lt"/>
              </a:rPr>
              <a:t>和</a:t>
            </a:r>
            <a:r>
              <a:rPr lang="en-US" altLang="zh-CN" dirty="0">
                <a:solidFill>
                  <a:schemeClr val="tx1"/>
                </a:solidFill>
                <a:latin typeface="+mn-lt"/>
                <a:ea typeface="+mn-ea"/>
                <a:cs typeface="+mn-ea"/>
                <a:sym typeface="+mn-lt"/>
              </a:rPr>
              <a:t>B</a:t>
            </a:r>
            <a:r>
              <a:rPr lang="zh-CN" altLang="en-US" dirty="0">
                <a:solidFill>
                  <a:schemeClr val="tx1"/>
                </a:solidFill>
                <a:latin typeface="+mn-lt"/>
                <a:ea typeface="+mn-ea"/>
                <a:cs typeface="+mn-ea"/>
                <a:sym typeface="+mn-lt"/>
              </a:rPr>
              <a:t>型血的人群比例基本相近，</a:t>
            </a:r>
            <a:r>
              <a:rPr lang="en-US" altLang="zh-CN" dirty="0">
                <a:solidFill>
                  <a:schemeClr val="tx1"/>
                </a:solidFill>
                <a:latin typeface="+mn-lt"/>
                <a:ea typeface="+mn-ea"/>
                <a:cs typeface="+mn-ea"/>
                <a:sym typeface="+mn-lt"/>
              </a:rPr>
              <a:t>AB</a:t>
            </a:r>
            <a:r>
              <a:rPr lang="zh-CN" altLang="en-US" dirty="0">
                <a:solidFill>
                  <a:schemeClr val="tx1"/>
                </a:solidFill>
                <a:latin typeface="+mn-lt"/>
                <a:ea typeface="+mn-ea"/>
                <a:cs typeface="+mn-ea"/>
                <a:sym typeface="+mn-lt"/>
              </a:rPr>
              <a:t>型血者比例较少，但各类血型的人群比例会因为各地种族、地域不同而有别。</a:t>
            </a:r>
          </a:p>
        </p:txBody>
      </p:sp>
      <p:pic>
        <p:nvPicPr>
          <p:cNvPr id="5" name="图片 4">
            <a:extLst>
              <a:ext uri="{FF2B5EF4-FFF2-40B4-BE49-F238E27FC236}">
                <a16:creationId xmlns:a16="http://schemas.microsoft.com/office/drawing/2014/main" xmlns="" id="{42459F01-50CF-4153-9796-E169F48BB2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1015" y="2255323"/>
            <a:ext cx="5185346" cy="3732835"/>
          </a:xfrm>
          <a:prstGeom prst="rect">
            <a:avLst/>
          </a:prstGeom>
        </p:spPr>
      </p:pic>
    </p:spTree>
    <p:extLst>
      <p:ext uri="{BB962C8B-B14F-4D97-AF65-F5344CB8AC3E}">
        <p14:creationId xmlns:p14="http://schemas.microsoft.com/office/powerpoint/2010/main" val="3792028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2" presetClass="entr" presetSubtype="4"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p:tgtEl>
                                          <p:spTgt spid="4">
                                            <p:txEl>
                                              <p:pRg st="0" end="0"/>
                                            </p:txEl>
                                          </p:spTgt>
                                        </p:tgtEl>
                                        <p:attrNameLst>
                                          <p:attrName>ppt_y</p:attrName>
                                        </p:attrNameLst>
                                      </p:cBhvr>
                                      <p:tavLst>
                                        <p:tav tm="0">
                                          <p:val>
                                            <p:strVal val="#ppt_y+#ppt_h*1.125000"/>
                                          </p:val>
                                        </p:tav>
                                        <p:tav tm="100000">
                                          <p:val>
                                            <p:strVal val="#ppt_y"/>
                                          </p:val>
                                        </p:tav>
                                      </p:tavLst>
                                    </p:anim>
                                    <p:animEffect transition="in" filter="wipe(up)">
                                      <p:cBhvr>
                                        <p:cTn id="15" dur="500"/>
                                        <p:tgtEl>
                                          <p:spTgt spid="4">
                                            <p:txEl>
                                              <p:pRg st="0" end="0"/>
                                            </p:txEl>
                                          </p:spTgt>
                                        </p:tgtEl>
                                      </p:cBhvr>
                                    </p:animEffect>
                                  </p:childTnLst>
                                </p:cTn>
                              </p:par>
                            </p:childTnLst>
                          </p:cTn>
                        </p:par>
                        <p:par>
                          <p:cTn id="16" fill="hold">
                            <p:stCondLst>
                              <p:cond delay="1000"/>
                            </p:stCondLst>
                            <p:childTnLst>
                              <p:par>
                                <p:cTn id="17" presetID="12" presetClass="entr" presetSubtype="4"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p:tgtEl>
                                          <p:spTgt spid="4">
                                            <p:txEl>
                                              <p:pRg st="1" end="1"/>
                                            </p:txEl>
                                          </p:spTgt>
                                        </p:tgtEl>
                                        <p:attrNameLst>
                                          <p:attrName>ppt_y</p:attrName>
                                        </p:attrNameLst>
                                      </p:cBhvr>
                                      <p:tavLst>
                                        <p:tav tm="0">
                                          <p:val>
                                            <p:strVal val="#ppt_y+#ppt_h*1.125000"/>
                                          </p:val>
                                        </p:tav>
                                        <p:tav tm="100000">
                                          <p:val>
                                            <p:strVal val="#ppt_y"/>
                                          </p:val>
                                        </p:tav>
                                      </p:tavLst>
                                    </p:anim>
                                    <p:animEffect transition="in" filter="wipe(up)">
                                      <p:cBhvr>
                                        <p:cTn id="20" dur="500"/>
                                        <p:tgtEl>
                                          <p:spTgt spid="4">
                                            <p:txEl>
                                              <p:pRg st="1" end="1"/>
                                            </p:txEl>
                                          </p:spTgt>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无偿献血的基本知识</a:t>
            </a:r>
          </a:p>
        </p:txBody>
      </p:sp>
      <p:sp>
        <p:nvSpPr>
          <p:cNvPr id="3" name="内容占位符 2">
            <a:extLst>
              <a:ext uri="{FF2B5EF4-FFF2-40B4-BE49-F238E27FC236}">
                <a16:creationId xmlns:a16="http://schemas.microsoft.com/office/drawing/2014/main" xmlns="" id="{9DA58668-1769-48B0-8A74-19A8BC58F709}"/>
              </a:ext>
            </a:extLst>
          </p:cNvPr>
          <p:cNvSpPr txBox="1">
            <a:spLocks/>
          </p:cNvSpPr>
          <p:nvPr/>
        </p:nvSpPr>
        <p:spPr>
          <a:xfrm>
            <a:off x="5457439" y="2022259"/>
            <a:ext cx="6073321" cy="3829062"/>
          </a:xfrm>
          <a:prstGeom prst="rect">
            <a:avLst/>
          </a:prstGeom>
        </p:spPr>
        <p:txBody>
          <a:bodyPr wrap="square">
            <a:spAutoFit/>
          </a:bodyPr>
          <a:lstStyle>
            <a:defPPr>
              <a:defRPr lang="zh-CN"/>
            </a:defPPr>
            <a:lvl1pPr marL="628650" indent="-285750">
              <a:lnSpc>
                <a:spcPct val="150000"/>
              </a:lnSpc>
              <a:spcBef>
                <a:spcPts val="1800"/>
              </a:spcBef>
              <a:buClr>
                <a:srgbClr val="CC3300"/>
              </a:buClr>
              <a:buSzPct val="140000"/>
              <a:buFont typeface="Wingdings" panose="05000000000000000000" pitchFamily="2" charset="2"/>
              <a:buChar char="ü"/>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solidFill>
                <a:latin typeface="+mn-lt"/>
                <a:ea typeface="+mn-ea"/>
                <a:cs typeface="+mn-ea"/>
                <a:sym typeface="+mn-lt"/>
              </a:rPr>
              <a:t>当一个人的红细胞上存在一种</a:t>
            </a:r>
            <a:r>
              <a:rPr lang="en-US" altLang="zh-CN" dirty="0">
                <a:solidFill>
                  <a:schemeClr val="tx1"/>
                </a:solidFill>
                <a:latin typeface="+mn-lt"/>
                <a:ea typeface="+mn-ea"/>
                <a:cs typeface="+mn-ea"/>
                <a:sym typeface="+mn-lt"/>
              </a:rPr>
              <a:t>D</a:t>
            </a:r>
            <a:r>
              <a:rPr lang="zh-CN" altLang="en-US" dirty="0">
                <a:solidFill>
                  <a:schemeClr val="tx1"/>
                </a:solidFill>
                <a:latin typeface="+mn-lt"/>
                <a:ea typeface="+mn-ea"/>
                <a:cs typeface="+mn-ea"/>
                <a:sym typeface="+mn-lt"/>
              </a:rPr>
              <a:t>抗原时即为</a:t>
            </a:r>
            <a:r>
              <a:rPr lang="en-US" altLang="zh-CN" dirty="0" err="1">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阳性，用</a:t>
            </a:r>
            <a:r>
              <a:rPr lang="en-US" altLang="zh-CN" dirty="0" err="1">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（＋）表示，当缺乏</a:t>
            </a:r>
            <a:r>
              <a:rPr lang="en-US" altLang="zh-CN" dirty="0">
                <a:solidFill>
                  <a:schemeClr val="tx1"/>
                </a:solidFill>
                <a:latin typeface="+mn-lt"/>
                <a:ea typeface="+mn-ea"/>
                <a:cs typeface="+mn-ea"/>
                <a:sym typeface="+mn-lt"/>
              </a:rPr>
              <a:t>D</a:t>
            </a:r>
            <a:r>
              <a:rPr lang="zh-CN" altLang="en-US" dirty="0">
                <a:solidFill>
                  <a:schemeClr val="tx1"/>
                </a:solidFill>
                <a:latin typeface="+mn-lt"/>
                <a:ea typeface="+mn-ea"/>
                <a:cs typeface="+mn-ea"/>
                <a:sym typeface="+mn-lt"/>
              </a:rPr>
              <a:t>抗原时即为</a:t>
            </a:r>
            <a:r>
              <a:rPr lang="en-US" altLang="zh-CN" dirty="0" err="1">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阴性，用</a:t>
            </a:r>
            <a:r>
              <a:rPr lang="en-US" altLang="zh-CN" dirty="0">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a:t>
            </a:r>
            <a:r>
              <a:rPr lang="en-US" altLang="zh-CN" dirty="0">
                <a:solidFill>
                  <a:schemeClr val="tx1"/>
                </a:solidFill>
                <a:latin typeface="+mn-lt"/>
                <a:ea typeface="+mn-ea"/>
                <a:cs typeface="+mn-ea"/>
                <a:sym typeface="+mn-lt"/>
              </a:rPr>
              <a:t>-)[</a:t>
            </a:r>
            <a:r>
              <a:rPr lang="zh-CN" altLang="en-US" dirty="0">
                <a:solidFill>
                  <a:schemeClr val="tx1"/>
                </a:solidFill>
                <a:latin typeface="+mn-lt"/>
                <a:ea typeface="+mn-ea"/>
                <a:cs typeface="+mn-ea"/>
                <a:sym typeface="+mn-lt"/>
              </a:rPr>
              <a:t>即所谓的熊猫血</a:t>
            </a:r>
            <a:r>
              <a:rPr lang="en-US" altLang="zh-CN" dirty="0">
                <a:solidFill>
                  <a:schemeClr val="tx1"/>
                </a:solidFill>
                <a:latin typeface="+mn-lt"/>
                <a:ea typeface="+mn-ea"/>
                <a:cs typeface="+mn-ea"/>
                <a:sym typeface="+mn-lt"/>
              </a:rPr>
              <a:t>]</a:t>
            </a:r>
            <a:r>
              <a:rPr lang="zh-CN" altLang="en-US" dirty="0">
                <a:solidFill>
                  <a:schemeClr val="tx1"/>
                </a:solidFill>
                <a:latin typeface="+mn-lt"/>
                <a:ea typeface="+mn-ea"/>
                <a:cs typeface="+mn-ea"/>
                <a:sym typeface="+mn-lt"/>
              </a:rPr>
              <a:t>型表示。汉族人</a:t>
            </a:r>
            <a:r>
              <a:rPr lang="en-US" altLang="zh-CN" dirty="0">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所占人数的比例极少，仅</a:t>
            </a:r>
            <a:r>
              <a:rPr lang="en-US" altLang="zh-CN" dirty="0">
                <a:solidFill>
                  <a:schemeClr val="tx1"/>
                </a:solidFill>
                <a:latin typeface="+mn-lt"/>
                <a:ea typeface="+mn-ea"/>
                <a:cs typeface="+mn-ea"/>
                <a:sym typeface="+mn-lt"/>
              </a:rPr>
              <a:t>0.3%</a:t>
            </a:r>
            <a:r>
              <a:rPr lang="zh-CN" altLang="en-US" dirty="0">
                <a:solidFill>
                  <a:schemeClr val="tx1"/>
                </a:solidFill>
                <a:latin typeface="+mn-lt"/>
                <a:ea typeface="+mn-ea"/>
                <a:cs typeface="+mn-ea"/>
                <a:sym typeface="+mn-lt"/>
              </a:rPr>
              <a:t>，属稀有血型。</a:t>
            </a:r>
          </a:p>
          <a:p>
            <a:r>
              <a:rPr lang="zh-CN" altLang="en-US" dirty="0">
                <a:solidFill>
                  <a:schemeClr val="tx1"/>
                </a:solidFill>
                <a:latin typeface="+mn-lt"/>
                <a:ea typeface="+mn-ea"/>
                <a:cs typeface="+mn-ea"/>
                <a:sym typeface="+mn-lt"/>
              </a:rPr>
              <a:t>血液只能同型输注！</a:t>
            </a:r>
          </a:p>
          <a:p>
            <a:r>
              <a:rPr lang="zh-CN" altLang="en-US" dirty="0">
                <a:solidFill>
                  <a:schemeClr val="tx1"/>
                </a:solidFill>
                <a:latin typeface="+mn-lt"/>
                <a:ea typeface="+mn-ea"/>
                <a:cs typeface="+mn-ea"/>
                <a:sym typeface="+mn-lt"/>
              </a:rPr>
              <a:t>假如</a:t>
            </a:r>
            <a:r>
              <a:rPr lang="en-US" altLang="zh-CN" dirty="0">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者生病或手术需要输血时，一定要将</a:t>
            </a:r>
            <a:r>
              <a:rPr lang="en-US" altLang="zh-CN" dirty="0">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血型的情况告知医生，以便医生及早和献血办公室联系，组织所需要的</a:t>
            </a:r>
            <a:r>
              <a:rPr lang="en-US" altLang="zh-CN" dirty="0">
                <a:solidFill>
                  <a:schemeClr val="tx1"/>
                </a:solidFill>
                <a:latin typeface="+mn-lt"/>
                <a:ea typeface="+mn-ea"/>
                <a:cs typeface="+mn-ea"/>
                <a:sym typeface="+mn-lt"/>
              </a:rPr>
              <a:t>Rh</a:t>
            </a:r>
            <a:r>
              <a:rPr lang="zh-CN" altLang="en-US" dirty="0">
                <a:solidFill>
                  <a:schemeClr val="tx1"/>
                </a:solidFill>
                <a:latin typeface="+mn-lt"/>
                <a:ea typeface="+mn-ea"/>
                <a:cs typeface="+mn-ea"/>
                <a:sym typeface="+mn-lt"/>
              </a:rPr>
              <a:t>（</a:t>
            </a:r>
            <a:r>
              <a:rPr lang="en-US" altLang="zh-CN" dirty="0">
                <a:solidFill>
                  <a:schemeClr val="tx1"/>
                </a:solidFill>
                <a:latin typeface="+mn-lt"/>
                <a:ea typeface="+mn-ea"/>
                <a:cs typeface="+mn-ea"/>
                <a:sym typeface="+mn-lt"/>
              </a:rPr>
              <a:t>-</a:t>
            </a:r>
            <a:r>
              <a:rPr lang="zh-CN" altLang="en-US" dirty="0">
                <a:solidFill>
                  <a:schemeClr val="tx1"/>
                </a:solidFill>
                <a:latin typeface="+mn-lt"/>
                <a:ea typeface="+mn-ea"/>
                <a:cs typeface="+mn-ea"/>
                <a:sym typeface="+mn-lt"/>
              </a:rPr>
              <a:t>）血源。</a:t>
            </a:r>
          </a:p>
        </p:txBody>
      </p:sp>
      <p:pic>
        <p:nvPicPr>
          <p:cNvPr id="4" name="图片 3">
            <a:extLst>
              <a:ext uri="{FF2B5EF4-FFF2-40B4-BE49-F238E27FC236}">
                <a16:creationId xmlns:a16="http://schemas.microsoft.com/office/drawing/2014/main" xmlns="" id="{777C19D9-5210-44F5-AD4B-C472413DFB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177" y="1423686"/>
            <a:ext cx="7331675" cy="5237544"/>
          </a:xfrm>
          <a:prstGeom prst="rect">
            <a:avLst/>
          </a:prstGeom>
        </p:spPr>
      </p:pic>
    </p:spTree>
    <p:extLst>
      <p:ext uri="{BB962C8B-B14F-4D97-AF65-F5344CB8AC3E}">
        <p14:creationId xmlns:p14="http://schemas.microsoft.com/office/powerpoint/2010/main" val="16022090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3" dur="500"/>
                                        <p:tgtEl>
                                          <p:spTgt spid="3">
                                            <p:txEl>
                                              <p:pRg st="1" end="1"/>
                                            </p:txEl>
                                          </p:spTgt>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2" end="2"/>
                                            </p:txEl>
                                          </p:spTgt>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无偿献血的基本知识</a:t>
            </a:r>
          </a:p>
        </p:txBody>
      </p:sp>
      <p:grpSp>
        <p:nvGrpSpPr>
          <p:cNvPr id="6" name="组合 5">
            <a:extLst>
              <a:ext uri="{FF2B5EF4-FFF2-40B4-BE49-F238E27FC236}">
                <a16:creationId xmlns:a16="http://schemas.microsoft.com/office/drawing/2014/main" xmlns="" id="{1ABF9C7C-9D30-484A-9E0A-A20305412F3F}"/>
              </a:ext>
            </a:extLst>
          </p:cNvPr>
          <p:cNvGrpSpPr/>
          <p:nvPr/>
        </p:nvGrpSpPr>
        <p:grpSpPr>
          <a:xfrm>
            <a:off x="6075723" y="2435680"/>
            <a:ext cx="2733600" cy="2115620"/>
            <a:chOff x="6364668" y="4090860"/>
            <a:chExt cx="2733600" cy="2115620"/>
          </a:xfrm>
        </p:grpSpPr>
        <p:sp>
          <p:nvSpPr>
            <p:cNvPr id="7" name="矩形 6">
              <a:extLst>
                <a:ext uri="{FF2B5EF4-FFF2-40B4-BE49-F238E27FC236}">
                  <a16:creationId xmlns:a16="http://schemas.microsoft.com/office/drawing/2014/main" xmlns="" id="{6B08C510-7F29-43C8-888A-BEE21703ED65}"/>
                </a:ext>
              </a:extLst>
            </p:cNvPr>
            <p:cNvSpPr/>
            <p:nvPr/>
          </p:nvSpPr>
          <p:spPr>
            <a:xfrm>
              <a:off x="6531131" y="4090860"/>
              <a:ext cx="2441694" cy="338554"/>
            </a:xfrm>
            <a:prstGeom prst="rect">
              <a:avLst/>
            </a:prstGeom>
          </p:spPr>
          <p:txBody>
            <a:bodyPr wrap="none">
              <a:spAutoFit/>
            </a:bodyPr>
            <a:lstStyle/>
            <a:p>
              <a:pPr algn="ctr">
                <a:defRPr/>
              </a:pPr>
              <a:r>
                <a:rPr lang="zh-CN" altLang="en-US" sz="1600" b="1" kern="0">
                  <a:cs typeface="+mn-ea"/>
                  <a:sym typeface="+mn-lt"/>
                </a:rPr>
                <a:t>哪些人需要延迟参加献血</a:t>
              </a:r>
              <a:endParaRPr lang="zh-CN" altLang="en-US" sz="1600" b="1" kern="0" dirty="0">
                <a:cs typeface="+mn-ea"/>
                <a:sym typeface="+mn-lt"/>
              </a:endParaRPr>
            </a:p>
          </p:txBody>
        </p:sp>
        <p:sp>
          <p:nvSpPr>
            <p:cNvPr id="8" name="TextBox 12">
              <a:extLst>
                <a:ext uri="{FF2B5EF4-FFF2-40B4-BE49-F238E27FC236}">
                  <a16:creationId xmlns:a16="http://schemas.microsoft.com/office/drawing/2014/main" xmlns="" id="{2183D9DF-1A08-4E9E-AF77-1B8B22D1A2F0}"/>
                </a:ext>
              </a:extLst>
            </p:cNvPr>
            <p:cNvSpPr txBox="1"/>
            <p:nvPr/>
          </p:nvSpPr>
          <p:spPr>
            <a:xfrm>
              <a:off x="6364668" y="4457090"/>
              <a:ext cx="2733600" cy="1749390"/>
            </a:xfrm>
            <a:prstGeom prst="rect">
              <a:avLst/>
            </a:prstGeom>
            <a:noFill/>
          </p:spPr>
          <p:txBody>
            <a:bodyPr wrap="square" rtlCol="0">
              <a:spAutoFit/>
            </a:bodyPr>
            <a:lstStyle>
              <a:defPPr>
                <a:defRPr lang="zh-CN"/>
              </a:defPPr>
              <a:lvl1pPr marL="342900" indent="-342900">
                <a:lnSpc>
                  <a:spcPct val="130000"/>
                </a:lnSpc>
                <a:buFont typeface="+mj-lt"/>
                <a:buAutoNum type="arabicPeriod"/>
                <a:defRPr sz="1400" kern="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sz="1200">
                  <a:solidFill>
                    <a:schemeClr val="tx1"/>
                  </a:solidFill>
                  <a:latin typeface="+mn-lt"/>
                  <a:ea typeface="+mn-ea"/>
                  <a:cs typeface="+mn-ea"/>
                  <a:sym typeface="+mn-lt"/>
                </a:rPr>
                <a:t>妇女</a:t>
              </a:r>
              <a:r>
                <a:rPr lang="zh-CN" altLang="en-US" sz="1200" dirty="0">
                  <a:solidFill>
                    <a:schemeClr val="tx1"/>
                  </a:solidFill>
                  <a:latin typeface="+mn-lt"/>
                  <a:ea typeface="+mn-ea"/>
                  <a:cs typeface="+mn-ea"/>
                  <a:sym typeface="+mn-lt"/>
                </a:rPr>
                <a:t>经期前后三天，妊娠期、流产未</a:t>
              </a:r>
              <a:r>
                <a:rPr lang="zh-CN" altLang="en-US" sz="1200">
                  <a:solidFill>
                    <a:schemeClr val="tx1"/>
                  </a:solidFill>
                  <a:latin typeface="+mn-lt"/>
                  <a:ea typeface="+mn-ea"/>
                  <a:cs typeface="+mn-ea"/>
                  <a:sym typeface="+mn-lt"/>
                </a:rPr>
                <a:t>满六个月。</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感冒</a:t>
              </a:r>
              <a:r>
                <a:rPr lang="zh-CN" altLang="en-US" sz="1200" dirty="0">
                  <a:solidFill>
                    <a:schemeClr val="tx1"/>
                  </a:solidFill>
                  <a:latin typeface="+mn-lt"/>
                  <a:ea typeface="+mn-ea"/>
                  <a:cs typeface="+mn-ea"/>
                  <a:sym typeface="+mn-lt"/>
                </a:rPr>
                <a:t>、急性肠胃炎病愈未满</a:t>
              </a:r>
              <a:r>
                <a:rPr lang="zh-CN" altLang="en-US" sz="1200">
                  <a:solidFill>
                    <a:schemeClr val="tx1"/>
                  </a:solidFill>
                  <a:latin typeface="+mn-lt"/>
                  <a:ea typeface="+mn-ea"/>
                  <a:cs typeface="+mn-ea"/>
                  <a:sym typeface="+mn-lt"/>
                </a:rPr>
                <a:t>一周。</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近</a:t>
              </a:r>
              <a:r>
                <a:rPr lang="zh-CN" altLang="en-US" sz="1200" dirty="0">
                  <a:solidFill>
                    <a:schemeClr val="tx1"/>
                  </a:solidFill>
                  <a:latin typeface="+mn-lt"/>
                  <a:ea typeface="+mn-ea"/>
                  <a:cs typeface="+mn-ea"/>
                  <a:sym typeface="+mn-lt"/>
                </a:rPr>
                <a:t>五年内输注全血及血液成份</a:t>
              </a:r>
              <a:r>
                <a:rPr lang="zh-CN" altLang="en-US" sz="1200">
                  <a:solidFill>
                    <a:schemeClr val="tx1"/>
                  </a:solidFill>
                  <a:latin typeface="+mn-lt"/>
                  <a:ea typeface="+mn-ea"/>
                  <a:cs typeface="+mn-ea"/>
                  <a:sym typeface="+mn-lt"/>
                </a:rPr>
                <a:t>者。</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半月内</a:t>
              </a:r>
              <a:r>
                <a:rPr lang="zh-CN" altLang="en-US" sz="1200" dirty="0">
                  <a:solidFill>
                    <a:schemeClr val="tx1"/>
                  </a:solidFill>
                  <a:latin typeface="+mn-lt"/>
                  <a:ea typeface="+mn-ea"/>
                  <a:cs typeface="+mn-ea"/>
                  <a:sym typeface="+mn-lt"/>
                </a:rPr>
                <a:t>拔牙或小手术</a:t>
              </a:r>
              <a:r>
                <a:rPr lang="zh-CN" altLang="en-US" sz="1200">
                  <a:solidFill>
                    <a:schemeClr val="tx1"/>
                  </a:solidFill>
                  <a:latin typeface="+mn-lt"/>
                  <a:ea typeface="+mn-ea"/>
                  <a:cs typeface="+mn-ea"/>
                  <a:sym typeface="+mn-lt"/>
                </a:rPr>
                <a:t>者。</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较大</a:t>
              </a:r>
              <a:r>
                <a:rPr lang="zh-CN" altLang="en-US" sz="1200" dirty="0">
                  <a:solidFill>
                    <a:schemeClr val="tx1"/>
                  </a:solidFill>
                  <a:latin typeface="+mn-lt"/>
                  <a:ea typeface="+mn-ea"/>
                  <a:cs typeface="+mn-ea"/>
                  <a:sym typeface="+mn-lt"/>
                </a:rPr>
                <a:t>手术后未满半年</a:t>
              </a:r>
              <a:r>
                <a:rPr lang="zh-CN" altLang="en-US" sz="1200">
                  <a:solidFill>
                    <a:schemeClr val="tx1"/>
                  </a:solidFill>
                  <a:latin typeface="+mn-lt"/>
                  <a:ea typeface="+mn-ea"/>
                  <a:cs typeface="+mn-ea"/>
                  <a:sym typeface="+mn-lt"/>
                </a:rPr>
                <a:t>者。</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分娩</a:t>
              </a:r>
              <a:r>
                <a:rPr lang="zh-CN" altLang="en-US" sz="1200" dirty="0">
                  <a:solidFill>
                    <a:schemeClr val="tx1"/>
                  </a:solidFill>
                  <a:latin typeface="+mn-lt"/>
                  <a:ea typeface="+mn-ea"/>
                  <a:cs typeface="+mn-ea"/>
                  <a:sym typeface="+mn-lt"/>
                </a:rPr>
                <a:t>及哺乳期未满</a:t>
              </a:r>
              <a:r>
                <a:rPr lang="zh-CN" altLang="en-US" sz="1200">
                  <a:solidFill>
                    <a:schemeClr val="tx1"/>
                  </a:solidFill>
                  <a:latin typeface="+mn-lt"/>
                  <a:ea typeface="+mn-ea"/>
                  <a:cs typeface="+mn-ea"/>
                  <a:sym typeface="+mn-lt"/>
                </a:rPr>
                <a:t>一年者</a:t>
              </a:r>
              <a:endParaRPr lang="en-US" altLang="zh-CN" sz="1200" dirty="0">
                <a:solidFill>
                  <a:schemeClr val="tx1"/>
                </a:solidFill>
                <a:latin typeface="+mn-lt"/>
                <a:ea typeface="+mn-ea"/>
                <a:cs typeface="+mn-ea"/>
                <a:sym typeface="+mn-lt"/>
              </a:endParaRPr>
            </a:p>
          </p:txBody>
        </p:sp>
      </p:grpSp>
      <p:grpSp>
        <p:nvGrpSpPr>
          <p:cNvPr id="9" name="组合 8">
            <a:extLst>
              <a:ext uri="{FF2B5EF4-FFF2-40B4-BE49-F238E27FC236}">
                <a16:creationId xmlns:a16="http://schemas.microsoft.com/office/drawing/2014/main" xmlns="" id="{236E9625-341C-4B18-ACCE-7116EE5697FA}"/>
              </a:ext>
            </a:extLst>
          </p:cNvPr>
          <p:cNvGrpSpPr/>
          <p:nvPr/>
        </p:nvGrpSpPr>
        <p:grpSpPr>
          <a:xfrm>
            <a:off x="9004586" y="2435680"/>
            <a:ext cx="2212670" cy="2115620"/>
            <a:chOff x="9293531" y="4090860"/>
            <a:chExt cx="2212670" cy="2115620"/>
          </a:xfrm>
        </p:grpSpPr>
        <p:sp>
          <p:nvSpPr>
            <p:cNvPr id="10" name="矩形 9">
              <a:extLst>
                <a:ext uri="{FF2B5EF4-FFF2-40B4-BE49-F238E27FC236}">
                  <a16:creationId xmlns:a16="http://schemas.microsoft.com/office/drawing/2014/main" xmlns="" id="{D321CEFE-B0D0-4AE2-997A-D1A5BB0EA032}"/>
                </a:ext>
              </a:extLst>
            </p:cNvPr>
            <p:cNvSpPr/>
            <p:nvPr/>
          </p:nvSpPr>
          <p:spPr>
            <a:xfrm>
              <a:off x="9640950" y="4090860"/>
              <a:ext cx="1415772" cy="338554"/>
            </a:xfrm>
            <a:prstGeom prst="rect">
              <a:avLst/>
            </a:prstGeom>
          </p:spPr>
          <p:txBody>
            <a:bodyPr wrap="none">
              <a:spAutoFit/>
            </a:bodyPr>
            <a:lstStyle/>
            <a:p>
              <a:pPr algn="ctr"/>
              <a:r>
                <a:rPr lang="zh-CN" altLang="en-US" sz="1600" b="1" kern="0">
                  <a:cs typeface="+mn-ea"/>
                  <a:sym typeface="+mn-lt"/>
                </a:rPr>
                <a:t>不能参加献血</a:t>
              </a:r>
              <a:endParaRPr lang="zh-CN" altLang="en-US" sz="1600" b="1" kern="0" dirty="0">
                <a:cs typeface="+mn-ea"/>
                <a:sym typeface="+mn-lt"/>
              </a:endParaRPr>
            </a:p>
          </p:txBody>
        </p:sp>
        <p:sp>
          <p:nvSpPr>
            <p:cNvPr id="11" name="TextBox 12">
              <a:extLst>
                <a:ext uri="{FF2B5EF4-FFF2-40B4-BE49-F238E27FC236}">
                  <a16:creationId xmlns:a16="http://schemas.microsoft.com/office/drawing/2014/main" xmlns="" id="{DB1C66F7-DC19-4F46-B3F8-D8EE77D8DA04}"/>
                </a:ext>
              </a:extLst>
            </p:cNvPr>
            <p:cNvSpPr txBox="1"/>
            <p:nvPr/>
          </p:nvSpPr>
          <p:spPr>
            <a:xfrm>
              <a:off x="9293531" y="4457090"/>
              <a:ext cx="2212670" cy="1749390"/>
            </a:xfrm>
            <a:prstGeom prst="rect">
              <a:avLst/>
            </a:prstGeom>
            <a:noFill/>
          </p:spPr>
          <p:txBody>
            <a:bodyPr wrap="square" rtlCol="0">
              <a:spAutoFit/>
            </a:bodyPr>
            <a:lstStyle>
              <a:defPPr>
                <a:defRPr lang="zh-CN"/>
              </a:defPPr>
              <a:lvl1pPr marL="342900" indent="-342900">
                <a:lnSpc>
                  <a:spcPct val="130000"/>
                </a:lnSpc>
                <a:buFont typeface="+mj-lt"/>
                <a:buAutoNum type="arabicPeriod"/>
                <a:defRPr sz="1400" kern="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sz="1200">
                  <a:solidFill>
                    <a:schemeClr val="tx1"/>
                  </a:solidFill>
                  <a:latin typeface="+mn-lt"/>
                  <a:ea typeface="+mn-ea"/>
                  <a:cs typeface="+mn-ea"/>
                  <a:sym typeface="+mn-lt"/>
                </a:rPr>
                <a:t>有吸食毒品、同性恋、多个性伙伴的经历；</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患艾滋病及感染艾滋病病毒；</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曾患梅毒、淋病或其它性传染病；</a:t>
              </a:r>
              <a:endParaRPr lang="en-US" altLang="zh-CN" sz="1200">
                <a:solidFill>
                  <a:schemeClr val="tx1"/>
                </a:solidFill>
                <a:latin typeface="+mn-lt"/>
                <a:ea typeface="+mn-ea"/>
                <a:cs typeface="+mn-ea"/>
                <a:sym typeface="+mn-lt"/>
              </a:endParaRPr>
            </a:p>
            <a:p>
              <a:r>
                <a:rPr lang="zh-CN" altLang="en-US" sz="1200">
                  <a:solidFill>
                    <a:schemeClr val="tx1"/>
                  </a:solidFill>
                  <a:latin typeface="+mn-lt"/>
                  <a:ea typeface="+mn-ea"/>
                  <a:cs typeface="+mn-ea"/>
                  <a:sym typeface="+mn-lt"/>
                </a:rPr>
                <a:t>乙肝、丙肝病毒携带者</a:t>
              </a:r>
            </a:p>
          </p:txBody>
        </p:sp>
      </p:grpSp>
      <p:pic>
        <p:nvPicPr>
          <p:cNvPr id="12" name="图片 11">
            <a:extLst>
              <a:ext uri="{FF2B5EF4-FFF2-40B4-BE49-F238E27FC236}">
                <a16:creationId xmlns:a16="http://schemas.microsoft.com/office/drawing/2014/main" xmlns="" id="{A043317E-ED06-4B99-ACBD-2AC57C48AB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8400" y="1689903"/>
            <a:ext cx="4635661" cy="4635661"/>
          </a:xfrm>
          <a:prstGeom prst="rect">
            <a:avLst/>
          </a:prstGeom>
        </p:spPr>
      </p:pic>
    </p:spTree>
    <p:extLst>
      <p:ext uri="{BB962C8B-B14F-4D97-AF65-F5344CB8AC3E}">
        <p14:creationId xmlns:p14="http://schemas.microsoft.com/office/powerpoint/2010/main" val="718476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无偿献血的基本知识</a:t>
            </a:r>
          </a:p>
        </p:txBody>
      </p:sp>
      <p:grpSp>
        <p:nvGrpSpPr>
          <p:cNvPr id="3" name="组合 2">
            <a:extLst>
              <a:ext uri="{FF2B5EF4-FFF2-40B4-BE49-F238E27FC236}">
                <a16:creationId xmlns:a16="http://schemas.microsoft.com/office/drawing/2014/main" xmlns="" id="{FEB008AD-971A-41EE-B4A1-7186113DEAFE}"/>
              </a:ext>
            </a:extLst>
          </p:cNvPr>
          <p:cNvGrpSpPr/>
          <p:nvPr/>
        </p:nvGrpSpPr>
        <p:grpSpPr>
          <a:xfrm>
            <a:off x="1273296" y="1731926"/>
            <a:ext cx="3863863" cy="1156693"/>
            <a:chOff x="7155544" y="2179778"/>
            <a:chExt cx="3863863" cy="1156693"/>
          </a:xfrm>
        </p:grpSpPr>
        <p:sp>
          <p:nvSpPr>
            <p:cNvPr id="4" name="TextBox 3">
              <a:extLst>
                <a:ext uri="{FF2B5EF4-FFF2-40B4-BE49-F238E27FC236}">
                  <a16:creationId xmlns:a16="http://schemas.microsoft.com/office/drawing/2014/main" xmlns="" id="{3E227B12-2A99-44D5-9D43-6C1E16BB5324}"/>
                </a:ext>
              </a:extLst>
            </p:cNvPr>
            <p:cNvSpPr txBox="1"/>
            <p:nvPr/>
          </p:nvSpPr>
          <p:spPr>
            <a:xfrm>
              <a:off x="7175206" y="2505474"/>
              <a:ext cx="3844201" cy="830997"/>
            </a:xfrm>
            <a:prstGeom prst="rect">
              <a:avLst/>
            </a:prstGeom>
            <a:noFill/>
          </p:spPr>
          <p:txBody>
            <a:bodyPr wrap="square">
              <a:spAutoFit/>
            </a:bodyPr>
            <a:lstStyle/>
            <a:p>
              <a:pPr marL="342900" indent="-342900" fontAlgn="base">
                <a:spcBef>
                  <a:spcPct val="0"/>
                </a:spcBef>
                <a:spcAft>
                  <a:spcPct val="0"/>
                </a:spcAft>
                <a:buFont typeface="Arial" panose="020B0604020202020204" pitchFamily="34" charset="0"/>
                <a:buChar char="•"/>
                <a:defRPr/>
              </a:pPr>
              <a:r>
                <a:rPr lang="zh-CN" altLang="en-US" sz="1200" dirty="0">
                  <a:cs typeface="+mn-ea"/>
                  <a:sym typeface="+mn-lt"/>
                </a:rPr>
                <a:t>献血前应尽可能适当休息，保证充足的睡眠。</a:t>
              </a:r>
            </a:p>
            <a:p>
              <a:pPr marL="342900" indent="-342900" fontAlgn="base">
                <a:spcBef>
                  <a:spcPct val="0"/>
                </a:spcBef>
                <a:spcAft>
                  <a:spcPct val="0"/>
                </a:spcAft>
                <a:buFont typeface="Arial" panose="020B0604020202020204" pitchFamily="34" charset="0"/>
                <a:buChar char="•"/>
                <a:defRPr/>
              </a:pPr>
              <a:r>
                <a:rPr lang="zh-CN" altLang="en-US" sz="1200" dirty="0">
                  <a:cs typeface="+mn-ea"/>
                  <a:sym typeface="+mn-lt"/>
                </a:rPr>
                <a:t>为保证血液质量，献血前一天和当天不吃油腻、油炸食物，不要饮酒。</a:t>
              </a:r>
            </a:p>
            <a:p>
              <a:pPr marL="342900" indent="-342900" fontAlgn="base">
                <a:spcBef>
                  <a:spcPct val="0"/>
                </a:spcBef>
                <a:spcAft>
                  <a:spcPct val="0"/>
                </a:spcAft>
                <a:buFont typeface="Arial" panose="020B0604020202020204" pitchFamily="34" charset="0"/>
                <a:buChar char="•"/>
                <a:defRPr/>
              </a:pPr>
              <a:r>
                <a:rPr lang="zh-CN" altLang="en-US" sz="1200" dirty="0">
                  <a:cs typeface="+mn-ea"/>
                  <a:sym typeface="+mn-lt"/>
                </a:rPr>
                <a:t>不能空腹献血，应当吃一些清淡食物</a:t>
              </a:r>
            </a:p>
          </p:txBody>
        </p:sp>
        <p:sp>
          <p:nvSpPr>
            <p:cNvPr id="5" name="文本框 4">
              <a:extLst>
                <a:ext uri="{FF2B5EF4-FFF2-40B4-BE49-F238E27FC236}">
                  <a16:creationId xmlns:a16="http://schemas.microsoft.com/office/drawing/2014/main" xmlns="" id="{398DC608-21B3-48A6-95C6-EE42E938F4CE}"/>
                </a:ext>
              </a:extLst>
            </p:cNvPr>
            <p:cNvSpPr txBox="1"/>
            <p:nvPr/>
          </p:nvSpPr>
          <p:spPr>
            <a:xfrm>
              <a:off x="7155544" y="2179778"/>
              <a:ext cx="1042273" cy="369332"/>
            </a:xfrm>
            <a:prstGeom prst="rect">
              <a:avLst/>
            </a:prstGeom>
            <a:noFill/>
          </p:spPr>
          <p:txBody>
            <a:bodyPr wrap="none" rtlCol="0">
              <a:spAutoFit/>
            </a:bodyPr>
            <a:lstStyle/>
            <a:p>
              <a:r>
                <a:rPr lang="en-US" altLang="zh-CN" b="1" dirty="0">
                  <a:cs typeface="+mn-ea"/>
                  <a:sym typeface="+mn-lt"/>
                </a:rPr>
                <a:t>A </a:t>
              </a:r>
              <a:r>
                <a:rPr lang="zh-CN" altLang="en-US" b="1" dirty="0">
                  <a:cs typeface="+mn-ea"/>
                  <a:sym typeface="+mn-lt"/>
                </a:rPr>
                <a:t>献血前</a:t>
              </a:r>
            </a:p>
          </p:txBody>
        </p:sp>
      </p:grpSp>
      <p:grpSp>
        <p:nvGrpSpPr>
          <p:cNvPr id="6" name="组合 5">
            <a:extLst>
              <a:ext uri="{FF2B5EF4-FFF2-40B4-BE49-F238E27FC236}">
                <a16:creationId xmlns:a16="http://schemas.microsoft.com/office/drawing/2014/main" xmlns="" id="{2C2BC6B0-4237-4E9D-9356-51267FB69A59}"/>
              </a:ext>
            </a:extLst>
          </p:cNvPr>
          <p:cNvGrpSpPr/>
          <p:nvPr/>
        </p:nvGrpSpPr>
        <p:grpSpPr>
          <a:xfrm>
            <a:off x="1273296" y="3122419"/>
            <a:ext cx="4195907" cy="970104"/>
            <a:chOff x="7155544" y="3570271"/>
            <a:chExt cx="4195907" cy="970104"/>
          </a:xfrm>
        </p:grpSpPr>
        <p:sp>
          <p:nvSpPr>
            <p:cNvPr id="7" name="TextBox 3">
              <a:extLst>
                <a:ext uri="{FF2B5EF4-FFF2-40B4-BE49-F238E27FC236}">
                  <a16:creationId xmlns:a16="http://schemas.microsoft.com/office/drawing/2014/main" xmlns="" id="{AECE8153-C384-4536-9F74-04D56185DD93}"/>
                </a:ext>
              </a:extLst>
            </p:cNvPr>
            <p:cNvSpPr txBox="1"/>
            <p:nvPr/>
          </p:nvSpPr>
          <p:spPr>
            <a:xfrm>
              <a:off x="7175206" y="3894044"/>
              <a:ext cx="4176245" cy="646331"/>
            </a:xfrm>
            <a:prstGeom prst="rect">
              <a:avLst/>
            </a:prstGeom>
            <a:noFill/>
          </p:spPr>
          <p:txBody>
            <a:bodyPr wrap="square">
              <a:spAutoFit/>
            </a:bodyPr>
            <a:lstStyle/>
            <a:p>
              <a:pPr marL="342900" indent="-342900" fontAlgn="base">
                <a:spcBef>
                  <a:spcPct val="0"/>
                </a:spcBef>
                <a:spcAft>
                  <a:spcPct val="0"/>
                </a:spcAft>
                <a:buFont typeface="Arial" panose="020B0604020202020204" pitchFamily="34" charset="0"/>
                <a:buChar char="•"/>
                <a:defRPr/>
              </a:pPr>
              <a:r>
                <a:rPr lang="zh-CN" altLang="en-US" sz="1200" dirty="0">
                  <a:cs typeface="+mn-ea"/>
                  <a:sym typeface="+mn-lt"/>
                </a:rPr>
                <a:t>保持良好情绪</a:t>
              </a:r>
            </a:p>
            <a:p>
              <a:pPr marL="342900" indent="-342900" fontAlgn="base">
                <a:spcBef>
                  <a:spcPct val="0"/>
                </a:spcBef>
                <a:spcAft>
                  <a:spcPct val="0"/>
                </a:spcAft>
                <a:buFont typeface="Arial" panose="020B0604020202020204" pitchFamily="34" charset="0"/>
                <a:buChar char="•"/>
                <a:defRPr/>
              </a:pPr>
              <a:r>
                <a:rPr lang="zh-CN" altLang="en-US" sz="1200" dirty="0">
                  <a:cs typeface="+mn-ea"/>
                  <a:sym typeface="+mn-lt"/>
                </a:rPr>
                <a:t>配合采血护理</a:t>
              </a:r>
            </a:p>
            <a:p>
              <a:pPr marL="342900" indent="-342900" fontAlgn="base">
                <a:spcBef>
                  <a:spcPct val="0"/>
                </a:spcBef>
                <a:spcAft>
                  <a:spcPct val="0"/>
                </a:spcAft>
                <a:buFont typeface="Arial" panose="020B0604020202020204" pitchFamily="34" charset="0"/>
                <a:buChar char="•"/>
                <a:defRPr/>
              </a:pPr>
              <a:r>
                <a:rPr lang="zh-CN" altLang="en-US" sz="1200" dirty="0">
                  <a:cs typeface="+mn-ea"/>
                  <a:sym typeface="+mn-lt"/>
                </a:rPr>
                <a:t>按照正常献血流程进行即可</a:t>
              </a:r>
            </a:p>
          </p:txBody>
        </p:sp>
        <p:sp>
          <p:nvSpPr>
            <p:cNvPr id="8" name="文本框 7">
              <a:extLst>
                <a:ext uri="{FF2B5EF4-FFF2-40B4-BE49-F238E27FC236}">
                  <a16:creationId xmlns:a16="http://schemas.microsoft.com/office/drawing/2014/main" xmlns="" id="{0D324000-F469-46D9-821D-FE71D2C97A9F}"/>
                </a:ext>
              </a:extLst>
            </p:cNvPr>
            <p:cNvSpPr txBox="1"/>
            <p:nvPr/>
          </p:nvSpPr>
          <p:spPr>
            <a:xfrm>
              <a:off x="7155544" y="3570271"/>
              <a:ext cx="1029449" cy="369332"/>
            </a:xfrm>
            <a:prstGeom prst="rect">
              <a:avLst/>
            </a:prstGeom>
            <a:noFill/>
          </p:spPr>
          <p:txBody>
            <a:bodyPr wrap="none" rtlCol="0">
              <a:spAutoFit/>
            </a:bodyPr>
            <a:lstStyle/>
            <a:p>
              <a:r>
                <a:rPr lang="en-US" altLang="zh-CN" b="1" dirty="0">
                  <a:cs typeface="+mn-ea"/>
                  <a:sym typeface="+mn-lt"/>
                </a:rPr>
                <a:t>B </a:t>
              </a:r>
              <a:r>
                <a:rPr lang="zh-CN" altLang="en-US" b="1" dirty="0">
                  <a:cs typeface="+mn-ea"/>
                  <a:sym typeface="+mn-lt"/>
                </a:rPr>
                <a:t>献血中</a:t>
              </a:r>
            </a:p>
          </p:txBody>
        </p:sp>
      </p:grpSp>
      <p:grpSp>
        <p:nvGrpSpPr>
          <p:cNvPr id="9" name="组合 8">
            <a:extLst>
              <a:ext uri="{FF2B5EF4-FFF2-40B4-BE49-F238E27FC236}">
                <a16:creationId xmlns:a16="http://schemas.microsoft.com/office/drawing/2014/main" xmlns="" id="{7D4764CB-58A4-4CC7-BF07-29C803F18BB1}"/>
              </a:ext>
            </a:extLst>
          </p:cNvPr>
          <p:cNvGrpSpPr/>
          <p:nvPr/>
        </p:nvGrpSpPr>
        <p:grpSpPr>
          <a:xfrm>
            <a:off x="1273296" y="4388281"/>
            <a:ext cx="3772807" cy="1355230"/>
            <a:chOff x="7155544" y="4836133"/>
            <a:chExt cx="3772807" cy="1355230"/>
          </a:xfrm>
        </p:grpSpPr>
        <p:sp>
          <p:nvSpPr>
            <p:cNvPr id="10" name="TextBox 3">
              <a:extLst>
                <a:ext uri="{FF2B5EF4-FFF2-40B4-BE49-F238E27FC236}">
                  <a16:creationId xmlns:a16="http://schemas.microsoft.com/office/drawing/2014/main" xmlns="" id="{62DBF233-E08B-4826-B5EC-3BD8301775DD}"/>
                </a:ext>
              </a:extLst>
            </p:cNvPr>
            <p:cNvSpPr txBox="1"/>
            <p:nvPr/>
          </p:nvSpPr>
          <p:spPr>
            <a:xfrm>
              <a:off x="7175206" y="5175700"/>
              <a:ext cx="3753145" cy="1015663"/>
            </a:xfrm>
            <a:prstGeom prst="rect">
              <a:avLst/>
            </a:prstGeom>
            <a:noFill/>
          </p:spPr>
          <p:txBody>
            <a:bodyPr wrap="square">
              <a:spAutoFit/>
            </a:bodyPr>
            <a:lstStyle/>
            <a:p>
              <a:pPr marL="342900" indent="-342900" algn="l" fontAlgn="base">
                <a:spcBef>
                  <a:spcPct val="0"/>
                </a:spcBef>
                <a:spcAft>
                  <a:spcPct val="0"/>
                </a:spcAft>
                <a:buFont typeface="Arial" panose="020B0604020202020204" pitchFamily="34" charset="0"/>
                <a:buChar char="•"/>
                <a:defRPr/>
              </a:pPr>
              <a:r>
                <a:rPr lang="zh-CN" altLang="en-US" sz="1200" dirty="0">
                  <a:cs typeface="+mn-ea"/>
                  <a:sym typeface="+mn-lt"/>
                </a:rPr>
                <a:t>献血后稍事休息，在采血现场休息至少10分钟。</a:t>
              </a:r>
            </a:p>
            <a:p>
              <a:pPr marL="342900" indent="-342900" algn="l" fontAlgn="base">
                <a:spcBef>
                  <a:spcPct val="0"/>
                </a:spcBef>
                <a:spcAft>
                  <a:spcPct val="0"/>
                </a:spcAft>
                <a:buFont typeface="Arial" panose="020B0604020202020204" pitchFamily="34" charset="0"/>
                <a:buChar char="•"/>
                <a:defRPr/>
              </a:pPr>
              <a:r>
                <a:rPr lang="zh-CN" altLang="en-US" sz="1200" dirty="0">
                  <a:cs typeface="+mn-ea"/>
                  <a:sym typeface="+mn-lt"/>
                </a:rPr>
                <a:t>24小时内避免剧烈运动，不要高空作业、高温作业、驾驶车辆、体育比赛、通宵娱乐等。</a:t>
              </a:r>
            </a:p>
            <a:p>
              <a:pPr marL="342900" indent="-342900" algn="l" fontAlgn="base">
                <a:spcBef>
                  <a:spcPct val="0"/>
                </a:spcBef>
                <a:spcAft>
                  <a:spcPct val="0"/>
                </a:spcAft>
                <a:buFont typeface="Arial" panose="020B0604020202020204" pitchFamily="34" charset="0"/>
                <a:buChar char="•"/>
                <a:defRPr/>
              </a:pPr>
              <a:r>
                <a:rPr lang="zh-CN" altLang="en-US" sz="1200" dirty="0">
                  <a:cs typeface="+mn-ea"/>
                  <a:sym typeface="+mn-lt"/>
                </a:rPr>
                <a:t>穿刺处若有青紫现象并不要紧，这是因为有少量血液渗出的缘故，可局部冷敷</a:t>
              </a:r>
            </a:p>
          </p:txBody>
        </p:sp>
        <p:sp>
          <p:nvSpPr>
            <p:cNvPr id="11" name="文本框 10">
              <a:extLst>
                <a:ext uri="{FF2B5EF4-FFF2-40B4-BE49-F238E27FC236}">
                  <a16:creationId xmlns:a16="http://schemas.microsoft.com/office/drawing/2014/main" xmlns="" id="{5AEB0AC8-F226-4684-AD69-0F5357B97518}"/>
                </a:ext>
              </a:extLst>
            </p:cNvPr>
            <p:cNvSpPr txBox="1"/>
            <p:nvPr/>
          </p:nvSpPr>
          <p:spPr>
            <a:xfrm>
              <a:off x="7155544" y="4836133"/>
              <a:ext cx="1039067" cy="369332"/>
            </a:xfrm>
            <a:prstGeom prst="rect">
              <a:avLst/>
            </a:prstGeom>
            <a:noFill/>
          </p:spPr>
          <p:txBody>
            <a:bodyPr wrap="none" rtlCol="0">
              <a:spAutoFit/>
            </a:bodyPr>
            <a:lstStyle/>
            <a:p>
              <a:r>
                <a:rPr lang="en-US" altLang="zh-CN" b="1" dirty="0">
                  <a:cs typeface="+mn-ea"/>
                  <a:sym typeface="+mn-lt"/>
                </a:rPr>
                <a:t>C </a:t>
              </a:r>
              <a:r>
                <a:rPr lang="zh-CN" altLang="en-US" b="1" dirty="0">
                  <a:cs typeface="+mn-ea"/>
                  <a:sym typeface="+mn-lt"/>
                </a:rPr>
                <a:t>献血后</a:t>
              </a:r>
            </a:p>
          </p:txBody>
        </p:sp>
      </p:grpSp>
      <p:pic>
        <p:nvPicPr>
          <p:cNvPr id="12" name="图片 11">
            <a:extLst>
              <a:ext uri="{FF2B5EF4-FFF2-40B4-BE49-F238E27FC236}">
                <a16:creationId xmlns:a16="http://schemas.microsoft.com/office/drawing/2014/main" xmlns="" id="{B7A97F44-4E55-4AE2-9FEC-29BE13E378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3514" y="1331089"/>
            <a:ext cx="4206176" cy="5306992"/>
          </a:xfrm>
          <a:prstGeom prst="rect">
            <a:avLst/>
          </a:prstGeom>
        </p:spPr>
      </p:pic>
    </p:spTree>
    <p:extLst>
      <p:ext uri="{BB962C8B-B14F-4D97-AF65-F5344CB8AC3E}">
        <p14:creationId xmlns:p14="http://schemas.microsoft.com/office/powerpoint/2010/main" val="3356123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无偿献血的基本知识</a:t>
            </a:r>
          </a:p>
        </p:txBody>
      </p:sp>
      <p:grpSp>
        <p:nvGrpSpPr>
          <p:cNvPr id="2" name="组合 1">
            <a:extLst>
              <a:ext uri="{FF2B5EF4-FFF2-40B4-BE49-F238E27FC236}">
                <a16:creationId xmlns:a16="http://schemas.microsoft.com/office/drawing/2014/main" xmlns="" id="{219EFED8-2089-4839-8D55-212FFC902B28}"/>
              </a:ext>
            </a:extLst>
          </p:cNvPr>
          <p:cNvGrpSpPr/>
          <p:nvPr/>
        </p:nvGrpSpPr>
        <p:grpSpPr>
          <a:xfrm>
            <a:off x="1308238" y="1905647"/>
            <a:ext cx="5432018" cy="3938282"/>
            <a:chOff x="1308238" y="1905647"/>
            <a:chExt cx="5432018" cy="3938282"/>
          </a:xfrm>
        </p:grpSpPr>
        <p:sp>
          <p:nvSpPr>
            <p:cNvPr id="3" name="矩形 2">
              <a:extLst>
                <a:ext uri="{FF2B5EF4-FFF2-40B4-BE49-F238E27FC236}">
                  <a16:creationId xmlns:a16="http://schemas.microsoft.com/office/drawing/2014/main" xmlns="" id="{645FE40B-B4DA-4EBE-BF95-A4F6DE1F7239}"/>
                </a:ext>
              </a:extLst>
            </p:cNvPr>
            <p:cNvSpPr/>
            <p:nvPr/>
          </p:nvSpPr>
          <p:spPr>
            <a:xfrm>
              <a:off x="2739177" y="1964812"/>
              <a:ext cx="4001079" cy="954107"/>
            </a:xfrm>
            <a:prstGeom prst="rect">
              <a:avLst/>
            </a:prstGeom>
          </p:spPr>
          <p:txBody>
            <a:bodyPr wrap="square">
              <a:spAutoFit/>
            </a:bodyPr>
            <a:lstStyle/>
            <a:p>
              <a:r>
                <a:rPr lang="zh-CN" altLang="en-US" sz="1400" dirty="0">
                  <a:cs typeface="+mn-ea"/>
                  <a:sym typeface="+mn-lt"/>
                </a:rPr>
                <a:t>对于精神紧张者，除宣传献血常识外，在采血  过程中多与其聊天，分散其注意力使其在不知不觉中完成献血，而不要反复告诫他</a:t>
              </a:r>
              <a:r>
                <a:rPr lang="en-US" altLang="zh-CN" sz="1400" dirty="0">
                  <a:cs typeface="+mn-ea"/>
                  <a:sym typeface="+mn-lt"/>
                </a:rPr>
                <a:t>/</a:t>
              </a:r>
              <a:r>
                <a:rPr lang="zh-CN" altLang="en-US" sz="1400" dirty="0">
                  <a:cs typeface="+mn-ea"/>
                  <a:sym typeface="+mn-lt"/>
                </a:rPr>
                <a:t>她不要紧张，这样反而使其更加紧张</a:t>
              </a:r>
            </a:p>
          </p:txBody>
        </p:sp>
        <p:sp>
          <p:nvSpPr>
            <p:cNvPr id="4" name="矩形 3">
              <a:extLst>
                <a:ext uri="{FF2B5EF4-FFF2-40B4-BE49-F238E27FC236}">
                  <a16:creationId xmlns:a16="http://schemas.microsoft.com/office/drawing/2014/main" xmlns="" id="{4F97A9E0-7603-40FF-BE1D-86F87CA9CAF1}"/>
                </a:ext>
              </a:extLst>
            </p:cNvPr>
            <p:cNvSpPr/>
            <p:nvPr/>
          </p:nvSpPr>
          <p:spPr>
            <a:xfrm>
              <a:off x="1349263" y="1905647"/>
              <a:ext cx="1159295" cy="743280"/>
            </a:xfrm>
            <a:prstGeom prst="rect">
              <a:avLst/>
            </a:prstGeom>
          </p:spPr>
          <p:txBody>
            <a:bodyPr wrap="square">
              <a:spAutoFit/>
            </a:bodyPr>
            <a:lstStyle/>
            <a:p>
              <a:pPr algn="ctr">
                <a:lnSpc>
                  <a:spcPct val="120000"/>
                </a:lnSpc>
                <a:defRPr/>
              </a:pPr>
              <a:r>
                <a:rPr lang="zh-CN" altLang="zh-CN" kern="0" dirty="0">
                  <a:cs typeface="+mn-ea"/>
                  <a:sym typeface="+mn-lt"/>
                </a:rPr>
                <a:t>精神过度紧张</a:t>
              </a:r>
            </a:p>
          </p:txBody>
        </p:sp>
        <p:sp>
          <p:nvSpPr>
            <p:cNvPr id="5" name="矩形 4">
              <a:extLst>
                <a:ext uri="{FF2B5EF4-FFF2-40B4-BE49-F238E27FC236}">
                  <a16:creationId xmlns:a16="http://schemas.microsoft.com/office/drawing/2014/main" xmlns="" id="{78282D2C-9E79-4A4C-9035-549B3CE8451C}"/>
                </a:ext>
              </a:extLst>
            </p:cNvPr>
            <p:cNvSpPr/>
            <p:nvPr/>
          </p:nvSpPr>
          <p:spPr>
            <a:xfrm>
              <a:off x="2739177" y="3662983"/>
              <a:ext cx="4001079" cy="523220"/>
            </a:xfrm>
            <a:prstGeom prst="rect">
              <a:avLst/>
            </a:prstGeom>
          </p:spPr>
          <p:txBody>
            <a:bodyPr wrap="square">
              <a:spAutoFit/>
            </a:bodyPr>
            <a:lstStyle/>
            <a:p>
              <a:r>
                <a:rPr lang="zh-CN" altLang="en-US" sz="1400" dirty="0">
                  <a:cs typeface="+mn-ea"/>
                  <a:sym typeface="+mn-lt"/>
                </a:rPr>
                <a:t>先让其喝些糖水，或吃些可马上提高血糖的素食，然后献血</a:t>
              </a:r>
            </a:p>
          </p:txBody>
        </p:sp>
        <p:sp>
          <p:nvSpPr>
            <p:cNvPr id="6" name="矩形 5">
              <a:extLst>
                <a:ext uri="{FF2B5EF4-FFF2-40B4-BE49-F238E27FC236}">
                  <a16:creationId xmlns:a16="http://schemas.microsoft.com/office/drawing/2014/main" xmlns="" id="{C66B81A2-A61E-4C6E-96B9-0593AE8A78F5}"/>
                </a:ext>
              </a:extLst>
            </p:cNvPr>
            <p:cNvSpPr/>
            <p:nvPr/>
          </p:nvSpPr>
          <p:spPr>
            <a:xfrm>
              <a:off x="1349263" y="3574789"/>
              <a:ext cx="1159295" cy="410882"/>
            </a:xfrm>
            <a:prstGeom prst="rect">
              <a:avLst/>
            </a:prstGeom>
          </p:spPr>
          <p:txBody>
            <a:bodyPr wrap="square">
              <a:spAutoFit/>
            </a:bodyPr>
            <a:lstStyle/>
            <a:p>
              <a:pPr algn="ctr">
                <a:lnSpc>
                  <a:spcPct val="120000"/>
                </a:lnSpc>
                <a:defRPr/>
              </a:pPr>
              <a:r>
                <a:rPr lang="zh-CN" altLang="en-US" kern="0">
                  <a:cs typeface="+mn-ea"/>
                  <a:sym typeface="+mn-lt"/>
                </a:rPr>
                <a:t>空腹献血</a:t>
              </a:r>
            </a:p>
          </p:txBody>
        </p:sp>
        <p:sp>
          <p:nvSpPr>
            <p:cNvPr id="7" name="矩形 6">
              <a:extLst>
                <a:ext uri="{FF2B5EF4-FFF2-40B4-BE49-F238E27FC236}">
                  <a16:creationId xmlns:a16="http://schemas.microsoft.com/office/drawing/2014/main" xmlns="" id="{8B870221-0B7E-4BDE-9731-7CA74F8C2087}"/>
                </a:ext>
              </a:extLst>
            </p:cNvPr>
            <p:cNvSpPr/>
            <p:nvPr/>
          </p:nvSpPr>
          <p:spPr>
            <a:xfrm>
              <a:off x="1349263" y="5052540"/>
              <a:ext cx="4001079" cy="307777"/>
            </a:xfrm>
            <a:prstGeom prst="rect">
              <a:avLst/>
            </a:prstGeom>
          </p:spPr>
          <p:txBody>
            <a:bodyPr wrap="square">
              <a:spAutoFit/>
            </a:bodyPr>
            <a:lstStyle/>
            <a:p>
              <a:pPr algn="ctr"/>
              <a:r>
                <a:rPr lang="zh-CN" altLang="en-US" sz="1400" dirty="0">
                  <a:cs typeface="+mn-ea"/>
                  <a:sym typeface="+mn-lt"/>
                </a:rPr>
                <a:t>休息好再献血</a:t>
              </a:r>
            </a:p>
          </p:txBody>
        </p:sp>
        <p:sp>
          <p:nvSpPr>
            <p:cNvPr id="8" name="矩形 7">
              <a:extLst>
                <a:ext uri="{FF2B5EF4-FFF2-40B4-BE49-F238E27FC236}">
                  <a16:creationId xmlns:a16="http://schemas.microsoft.com/office/drawing/2014/main" xmlns="" id="{EE1F366A-8F4F-4D52-A228-BE487D8E0AEB}"/>
                </a:ext>
              </a:extLst>
            </p:cNvPr>
            <p:cNvSpPr/>
            <p:nvPr/>
          </p:nvSpPr>
          <p:spPr>
            <a:xfrm>
              <a:off x="1308238" y="4768250"/>
              <a:ext cx="1241346" cy="1075679"/>
            </a:xfrm>
            <a:prstGeom prst="rect">
              <a:avLst/>
            </a:prstGeom>
          </p:spPr>
          <p:txBody>
            <a:bodyPr wrap="square">
              <a:spAutoFit/>
            </a:bodyPr>
            <a:lstStyle/>
            <a:p>
              <a:pPr algn="ctr">
                <a:lnSpc>
                  <a:spcPct val="120000"/>
                </a:lnSpc>
                <a:defRPr/>
              </a:pPr>
              <a:r>
                <a:rPr lang="zh-CN" altLang="en-US" kern="0" dirty="0">
                  <a:cs typeface="+mn-ea"/>
                  <a:sym typeface="+mn-lt"/>
                </a:rPr>
                <a:t>过度疲劳或夜间睡眠差</a:t>
              </a:r>
            </a:p>
          </p:txBody>
        </p:sp>
      </p:grpSp>
      <p:pic>
        <p:nvPicPr>
          <p:cNvPr id="10" name="图片 9">
            <a:extLst>
              <a:ext uri="{FF2B5EF4-FFF2-40B4-BE49-F238E27FC236}">
                <a16:creationId xmlns:a16="http://schemas.microsoft.com/office/drawing/2014/main" xmlns="" id="{BD2A0EED-4C8E-48E0-B6E6-30C93A44BC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2391" y="1633116"/>
            <a:ext cx="4705109" cy="4705109"/>
          </a:xfrm>
          <a:prstGeom prst="rect">
            <a:avLst/>
          </a:prstGeom>
        </p:spPr>
      </p:pic>
    </p:spTree>
    <p:extLst>
      <p:ext uri="{BB962C8B-B14F-4D97-AF65-F5344CB8AC3E}">
        <p14:creationId xmlns:p14="http://schemas.microsoft.com/office/powerpoint/2010/main" val="28323733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660" y="811753"/>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sp>
        <p:nvSpPr>
          <p:cNvPr id="30" name="TextBox 19">
            <a:extLst>
              <a:ext uri="{FF2B5EF4-FFF2-40B4-BE49-F238E27FC236}">
                <a16:creationId xmlns:a16="http://schemas.microsoft.com/office/drawing/2014/main" xmlns="" id="{88450EDC-0684-46FA-94A0-92F1A376CC7C}"/>
              </a:ext>
            </a:extLst>
          </p:cNvPr>
          <p:cNvSpPr txBox="1"/>
          <p:nvPr/>
        </p:nvSpPr>
        <p:spPr>
          <a:xfrm>
            <a:off x="5771567" y="3429000"/>
            <a:ext cx="4727100" cy="1107996"/>
          </a:xfrm>
          <a:prstGeom prst="rect">
            <a:avLst/>
          </a:prstGeom>
        </p:spPr>
        <p:txBody>
          <a:bodyPr wrap="square">
            <a:spAutoFit/>
          </a:bodyPr>
          <a:lstStyle>
            <a:defPPr>
              <a:defRPr lang="zh-CN"/>
            </a:defPPr>
            <a:lvl1pPr algn="r">
              <a:defRPr sz="8800">
                <a:solidFill>
                  <a:srgbClr val="AA0004"/>
                </a:solidFill>
                <a:latin typeface="方正尚酷简体" panose="03000509000000000000" pitchFamily="65" charset="-122"/>
                <a:ea typeface="方正尚酷简体" panose="03000509000000000000" pitchFamily="65" charset="-122"/>
              </a:defRPr>
            </a:lvl1pPr>
          </a:lstStyle>
          <a:p>
            <a:pPr lvl="0" algn="ctr">
              <a:defRPr/>
            </a:pPr>
            <a:r>
              <a:rPr lang="zh-CN" altLang="en-US" sz="6600" kern="0" dirty="0">
                <a:solidFill>
                  <a:srgbClr val="C00000"/>
                </a:solidFill>
                <a:latin typeface="汉仪雅酷黑 75W" panose="020B0804020202020204" pitchFamily="34" charset="-122"/>
                <a:ea typeface="汉仪雅酷黑 75W" panose="020B0804020202020204" pitchFamily="34" charset="-122"/>
                <a:cs typeface="+mn-ea"/>
                <a:sym typeface="+mn-lt"/>
              </a:rPr>
              <a:t>献血好处</a:t>
            </a:r>
          </a:p>
        </p:txBody>
      </p:sp>
      <p:sp>
        <p:nvSpPr>
          <p:cNvPr id="31" name="矩形 259">
            <a:extLst>
              <a:ext uri="{FF2B5EF4-FFF2-40B4-BE49-F238E27FC236}">
                <a16:creationId xmlns:a16="http://schemas.microsoft.com/office/drawing/2014/main" xmlns="" id="{F7B6B050-3057-4210-9482-B472A0DE2ECD}"/>
              </a:ext>
            </a:extLst>
          </p:cNvPr>
          <p:cNvSpPr>
            <a:spLocks noChangeArrowheads="1"/>
          </p:cNvSpPr>
          <p:nvPr/>
        </p:nvSpPr>
        <p:spPr bwMode="auto">
          <a:xfrm>
            <a:off x="6061434" y="2299197"/>
            <a:ext cx="449196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rgbClr val="C00000"/>
                </a:solidFill>
                <a:latin typeface="汉仪雅酷黑 75W" panose="020B0804020202020204" pitchFamily="34" charset="-122"/>
                <a:ea typeface="汉仪雅酷黑 75W" panose="020B0804020202020204" pitchFamily="34" charset="-122"/>
                <a:cs typeface="+mn-ea"/>
                <a:sym typeface="+mn-lt"/>
              </a:rPr>
              <a:t>第三部分</a:t>
            </a:r>
            <a:endParaRPr lang="en-US" altLang="zh-CN" sz="60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8916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
                                        </p:tgtEl>
                                        <p:attrNameLst>
                                          <p:attrName>ppt_y</p:attrName>
                                        </p:attrNameLst>
                                      </p:cBhvr>
                                      <p:tavLst>
                                        <p:tav tm="0">
                                          <p:val>
                                            <p:strVal val="#ppt_y"/>
                                          </p:val>
                                        </p:tav>
                                        <p:tav tm="100000">
                                          <p:val>
                                            <p:strVal val="#ppt_y"/>
                                          </p:val>
                                        </p:tav>
                                      </p:tavLst>
                                    </p:anim>
                                    <p:anim calcmode="lin" valueType="num">
                                      <p:cBhvr>
                                        <p:cTn id="2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
                                        </p:tgtEl>
                                      </p:cBhvr>
                                    </p:animEffect>
                                  </p:childTnLst>
                                </p:cTn>
                              </p:par>
                              <p:par>
                                <p:cTn id="26" presetID="26" presetClass="emph" presetSubtype="0" fill="hold" grpId="1" nodeType="withEffect">
                                  <p:stCondLst>
                                    <p:cond delay="0"/>
                                  </p:stCondLst>
                                  <p:iterate type="lt">
                                    <p:tmPct val="0"/>
                                  </p:iterate>
                                  <p:childTnLst>
                                    <p:animEffect transition="out" filter="fade">
                                      <p:cBhvr>
                                        <p:cTn id="27" dur="500" tmFilter="0, 0; .2, .5; .8, .5; 1, 0"/>
                                        <p:tgtEl>
                                          <p:spTgt spid="31"/>
                                        </p:tgtEl>
                                      </p:cBhvr>
                                    </p:animEffect>
                                    <p:animScale>
                                      <p:cBhvr>
                                        <p:cTn id="28" dur="250" autoRev="1" fill="hold"/>
                                        <p:tgtEl>
                                          <p:spTgt spid="31"/>
                                        </p:tgtEl>
                                      </p:cBhvr>
                                      <p:by x="105000" y="105000"/>
                                    </p:animScale>
                                  </p:childTnLst>
                                </p:cTn>
                              </p:par>
                            </p:childTnLst>
                          </p:cTn>
                        </p:par>
                        <p:par>
                          <p:cTn id="29" fill="hold">
                            <p:stCondLst>
                              <p:cond delay="26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3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献血的好处</a:t>
            </a:r>
          </a:p>
        </p:txBody>
      </p:sp>
      <p:sp>
        <p:nvSpPr>
          <p:cNvPr id="11" name="矩形 10">
            <a:extLst>
              <a:ext uri="{FF2B5EF4-FFF2-40B4-BE49-F238E27FC236}">
                <a16:creationId xmlns:a16="http://schemas.microsoft.com/office/drawing/2014/main" xmlns="" id="{0FD58577-F3FB-4E76-8CC5-7193EF8010AA}"/>
              </a:ext>
            </a:extLst>
          </p:cNvPr>
          <p:cNvSpPr/>
          <p:nvPr/>
        </p:nvSpPr>
        <p:spPr>
          <a:xfrm>
            <a:off x="1807006" y="1023909"/>
            <a:ext cx="8577989"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（一）献血对健康有什么好处</a:t>
            </a:r>
          </a:p>
        </p:txBody>
      </p:sp>
      <p:grpSp>
        <p:nvGrpSpPr>
          <p:cNvPr id="9" name="组合 8">
            <a:extLst>
              <a:ext uri="{FF2B5EF4-FFF2-40B4-BE49-F238E27FC236}">
                <a16:creationId xmlns:a16="http://schemas.microsoft.com/office/drawing/2014/main" xmlns="" id="{3C98B1AD-AF7F-4AA9-9C27-4F458522EBB5}"/>
              </a:ext>
            </a:extLst>
          </p:cNvPr>
          <p:cNvGrpSpPr/>
          <p:nvPr/>
        </p:nvGrpSpPr>
        <p:grpSpPr>
          <a:xfrm>
            <a:off x="997671" y="1951050"/>
            <a:ext cx="2230252" cy="3972436"/>
            <a:chOff x="997671" y="1951050"/>
            <a:chExt cx="2230252" cy="3972436"/>
          </a:xfrm>
        </p:grpSpPr>
        <p:grpSp>
          <p:nvGrpSpPr>
            <p:cNvPr id="12" name="组合 11">
              <a:extLst>
                <a:ext uri="{FF2B5EF4-FFF2-40B4-BE49-F238E27FC236}">
                  <a16:creationId xmlns:a16="http://schemas.microsoft.com/office/drawing/2014/main" xmlns="" id="{1E017D65-8D94-480D-9EE5-5219D7437F28}"/>
                </a:ext>
              </a:extLst>
            </p:cNvPr>
            <p:cNvGrpSpPr/>
            <p:nvPr/>
          </p:nvGrpSpPr>
          <p:grpSpPr>
            <a:xfrm>
              <a:off x="1343958" y="1951050"/>
              <a:ext cx="1824809" cy="708600"/>
              <a:chOff x="922119" y="2438400"/>
              <a:chExt cx="1663125" cy="708600"/>
            </a:xfrm>
          </p:grpSpPr>
          <p:sp>
            <p:nvSpPr>
              <p:cNvPr id="13" name="矩形: 圆角 12">
                <a:extLst>
                  <a:ext uri="{FF2B5EF4-FFF2-40B4-BE49-F238E27FC236}">
                    <a16:creationId xmlns:a16="http://schemas.microsoft.com/office/drawing/2014/main" xmlns="" id="{B54D1AF9-6C04-4B9F-ADA1-368522CFE4E8}"/>
                  </a:ext>
                </a:extLst>
              </p:cNvPr>
              <p:cNvSpPr/>
              <p:nvPr/>
            </p:nvSpPr>
            <p:spPr>
              <a:xfrm>
                <a:off x="2426494" y="2438400"/>
                <a:ext cx="158750" cy="610284"/>
              </a:xfrm>
              <a:prstGeom prst="roundRect">
                <a:avLst>
                  <a:gd name="adj" fmla="val 50000"/>
                </a:avLst>
              </a:prstGeom>
              <a:solidFill>
                <a:srgbClr val="9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cs typeface="+mn-ea"/>
                  <a:sym typeface="+mn-lt"/>
                </a:endParaRPr>
              </a:p>
            </p:txBody>
          </p:sp>
          <p:sp>
            <p:nvSpPr>
              <p:cNvPr id="14" name="矩形 13">
                <a:extLst>
                  <a:ext uri="{FF2B5EF4-FFF2-40B4-BE49-F238E27FC236}">
                    <a16:creationId xmlns:a16="http://schemas.microsoft.com/office/drawing/2014/main" xmlns="" id="{CC17AA7C-9639-45EC-AEA7-0155B717733B}"/>
                  </a:ext>
                </a:extLst>
              </p:cNvPr>
              <p:cNvSpPr/>
              <p:nvPr/>
            </p:nvSpPr>
            <p:spPr>
              <a:xfrm>
                <a:off x="922119" y="2562225"/>
                <a:ext cx="1567011" cy="584775"/>
              </a:xfrm>
              <a:prstGeom prst="rect">
                <a:avLst/>
              </a:prstGeom>
            </p:spPr>
            <p:txBody>
              <a:bodyPr wrap="square">
                <a:spAutoFit/>
              </a:bodyPr>
              <a:lstStyle/>
              <a:p>
                <a:pPr>
                  <a:defRPr/>
                </a:pPr>
                <a:r>
                  <a:rPr lang="zh-CN" altLang="en-US" sz="1600" b="1" dirty="0">
                    <a:cs typeface="+mn-ea"/>
                    <a:sym typeface="+mn-lt"/>
                  </a:rPr>
                  <a:t>可预防、缓解高粘血症</a:t>
                </a:r>
                <a:endParaRPr lang="en-GB" altLang="zh-CN" sz="1600" b="1" dirty="0">
                  <a:cs typeface="+mn-ea"/>
                  <a:sym typeface="+mn-lt"/>
                </a:endParaRPr>
              </a:p>
            </p:txBody>
          </p:sp>
        </p:grpSp>
        <p:sp>
          <p:nvSpPr>
            <p:cNvPr id="15" name="矩形 14">
              <a:extLst>
                <a:ext uri="{FF2B5EF4-FFF2-40B4-BE49-F238E27FC236}">
                  <a16:creationId xmlns:a16="http://schemas.microsoft.com/office/drawing/2014/main" xmlns="" id="{7A39FB9A-CBC0-41BF-9DC6-989AF2F57C66}"/>
                </a:ext>
              </a:extLst>
            </p:cNvPr>
            <p:cNvSpPr/>
            <p:nvPr/>
          </p:nvSpPr>
          <p:spPr>
            <a:xfrm>
              <a:off x="997671" y="3093801"/>
              <a:ext cx="2230252" cy="2829685"/>
            </a:xfrm>
            <a:prstGeom prst="rect">
              <a:avLst/>
            </a:prstGeom>
            <a:noFill/>
          </p:spPr>
          <p:txBody>
            <a:bodyPr wrap="square" rtlCol="0">
              <a:spAutoFit/>
            </a:bodyPr>
            <a:lstStyle/>
            <a:p>
              <a:pPr indent="324000" algn="just">
                <a:lnSpc>
                  <a:spcPct val="150000"/>
                </a:lnSpc>
                <a:spcBef>
                  <a:spcPts val="1200"/>
                </a:spcBef>
              </a:pPr>
              <a:r>
                <a:rPr lang="zh-CN" altLang="zh-CN" sz="1200" dirty="0">
                  <a:cs typeface="+mn-ea"/>
                  <a:sym typeface="+mn-lt"/>
                </a:rPr>
                <a:t>科学家们运用血液流变学与血液动力学对血液与献血的关系作了研究，发现坚持长期适量献血，特别是单献红细胞和血小板等有形成分，可使血液粘稠度明显降低，加快血液流速，脑血流量提高，从而达到缓解或预防高粘血症，使人感到身体轻松、头脑清醒、精力充沛。</a:t>
              </a:r>
              <a:endParaRPr lang="zh-CN" altLang="en-US" sz="1200" dirty="0">
                <a:cs typeface="+mn-ea"/>
                <a:sym typeface="+mn-lt"/>
              </a:endParaRPr>
            </a:p>
          </p:txBody>
        </p:sp>
      </p:grpSp>
      <p:grpSp>
        <p:nvGrpSpPr>
          <p:cNvPr id="28" name="组合 27">
            <a:extLst>
              <a:ext uri="{FF2B5EF4-FFF2-40B4-BE49-F238E27FC236}">
                <a16:creationId xmlns:a16="http://schemas.microsoft.com/office/drawing/2014/main" xmlns="" id="{C6D66F5D-3B13-4416-96D2-981C8DF00ACF}"/>
              </a:ext>
            </a:extLst>
          </p:cNvPr>
          <p:cNvGrpSpPr/>
          <p:nvPr/>
        </p:nvGrpSpPr>
        <p:grpSpPr>
          <a:xfrm>
            <a:off x="3682471" y="1951050"/>
            <a:ext cx="2230252" cy="4189739"/>
            <a:chOff x="3682471" y="1951050"/>
            <a:chExt cx="2230252" cy="4189739"/>
          </a:xfrm>
        </p:grpSpPr>
        <p:grpSp>
          <p:nvGrpSpPr>
            <p:cNvPr id="16" name="组合 15">
              <a:extLst>
                <a:ext uri="{FF2B5EF4-FFF2-40B4-BE49-F238E27FC236}">
                  <a16:creationId xmlns:a16="http://schemas.microsoft.com/office/drawing/2014/main" xmlns="" id="{B75CE1AE-2448-4627-8B86-B28039612465}"/>
                </a:ext>
              </a:extLst>
            </p:cNvPr>
            <p:cNvGrpSpPr/>
            <p:nvPr/>
          </p:nvGrpSpPr>
          <p:grpSpPr>
            <a:xfrm>
              <a:off x="4020291" y="1951050"/>
              <a:ext cx="1824809" cy="708600"/>
              <a:chOff x="922119" y="2438400"/>
              <a:chExt cx="1663125" cy="708600"/>
            </a:xfrm>
          </p:grpSpPr>
          <p:sp>
            <p:nvSpPr>
              <p:cNvPr id="17" name="矩形: 圆角 16">
                <a:extLst>
                  <a:ext uri="{FF2B5EF4-FFF2-40B4-BE49-F238E27FC236}">
                    <a16:creationId xmlns:a16="http://schemas.microsoft.com/office/drawing/2014/main" xmlns="" id="{76B3E8C3-862D-4891-AC43-E61FBE94E9A5}"/>
                  </a:ext>
                </a:extLst>
              </p:cNvPr>
              <p:cNvSpPr/>
              <p:nvPr/>
            </p:nvSpPr>
            <p:spPr>
              <a:xfrm>
                <a:off x="2426494" y="2438400"/>
                <a:ext cx="158750" cy="610284"/>
              </a:xfrm>
              <a:prstGeom prst="roundRect">
                <a:avLst>
                  <a:gd name="adj" fmla="val 50000"/>
                </a:avLst>
              </a:prstGeom>
              <a:solidFill>
                <a:srgbClr val="9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18" name="矩形 17">
                <a:extLst>
                  <a:ext uri="{FF2B5EF4-FFF2-40B4-BE49-F238E27FC236}">
                    <a16:creationId xmlns:a16="http://schemas.microsoft.com/office/drawing/2014/main" xmlns="" id="{358DD509-2AEC-46DB-AF3F-508EBCF6A22A}"/>
                  </a:ext>
                </a:extLst>
              </p:cNvPr>
              <p:cNvSpPr/>
              <p:nvPr/>
            </p:nvSpPr>
            <p:spPr>
              <a:xfrm>
                <a:off x="922119" y="2562225"/>
                <a:ext cx="1567011" cy="584775"/>
              </a:xfrm>
              <a:prstGeom prst="rect">
                <a:avLst/>
              </a:prstGeom>
            </p:spPr>
            <p:txBody>
              <a:bodyPr wrap="square">
                <a:spAutoFit/>
              </a:bodyPr>
              <a:lstStyle/>
              <a:p>
                <a:pPr>
                  <a:defRPr/>
                </a:pPr>
                <a:r>
                  <a:rPr lang="zh-CN" altLang="en-US" sz="1600" b="1" dirty="0">
                    <a:cs typeface="+mn-ea"/>
                    <a:sym typeface="+mn-lt"/>
                  </a:rPr>
                  <a:t>可预防、降低心血管疾病的发生</a:t>
                </a:r>
              </a:p>
            </p:txBody>
          </p:sp>
        </p:grpSp>
        <p:sp>
          <p:nvSpPr>
            <p:cNvPr id="19" name="矩形 18">
              <a:extLst>
                <a:ext uri="{FF2B5EF4-FFF2-40B4-BE49-F238E27FC236}">
                  <a16:creationId xmlns:a16="http://schemas.microsoft.com/office/drawing/2014/main" xmlns="" id="{B7C77917-ED25-4CCC-B898-0A99D11C5447}"/>
                </a:ext>
              </a:extLst>
            </p:cNvPr>
            <p:cNvSpPr/>
            <p:nvPr/>
          </p:nvSpPr>
          <p:spPr>
            <a:xfrm>
              <a:off x="3682471" y="3093801"/>
              <a:ext cx="2230252" cy="3046988"/>
            </a:xfrm>
            <a:prstGeom prst="rect">
              <a:avLst/>
            </a:prstGeom>
            <a:noFill/>
          </p:spPr>
          <p:txBody>
            <a:bodyPr wrap="square" rtlCol="0">
              <a:spAutoFit/>
            </a:bodyPr>
            <a:lstStyle/>
            <a:p>
              <a:pPr indent="324000" algn="just">
                <a:spcBef>
                  <a:spcPts val="1200"/>
                </a:spcBef>
              </a:pPr>
              <a:r>
                <a:rPr lang="zh-CN" altLang="en-US" sz="1200" dirty="0">
                  <a:cs typeface="+mn-ea"/>
                  <a:sym typeface="+mn-lt"/>
                </a:rPr>
                <a:t>青岛一位专家曾对</a:t>
              </a:r>
              <a:r>
                <a:rPr lang="en-US" altLang="zh-CN" sz="1200" dirty="0">
                  <a:cs typeface="+mn-ea"/>
                  <a:sym typeface="+mn-lt"/>
                </a:rPr>
                <a:t>127</a:t>
              </a:r>
              <a:r>
                <a:rPr lang="zh-CN" altLang="en-US" sz="1200" dirty="0">
                  <a:cs typeface="+mn-ea"/>
                  <a:sym typeface="+mn-lt"/>
                </a:rPr>
                <a:t>名多次献血者、</a:t>
              </a:r>
              <a:r>
                <a:rPr lang="en-US" altLang="zh-CN" sz="1200" dirty="0">
                  <a:cs typeface="+mn-ea"/>
                  <a:sym typeface="+mn-lt"/>
                </a:rPr>
                <a:t>87</a:t>
              </a:r>
              <a:r>
                <a:rPr lang="zh-CN" altLang="en-US" sz="1200" dirty="0">
                  <a:cs typeface="+mn-ea"/>
                  <a:sym typeface="+mn-lt"/>
                </a:rPr>
                <a:t>例高血压者、</a:t>
              </a:r>
              <a:r>
                <a:rPr lang="en-US" altLang="zh-CN" sz="1200" dirty="0">
                  <a:cs typeface="+mn-ea"/>
                  <a:sym typeface="+mn-lt"/>
                </a:rPr>
                <a:t>60</a:t>
              </a:r>
              <a:r>
                <a:rPr lang="zh-CN" altLang="en-US" sz="1200" dirty="0">
                  <a:cs typeface="+mn-ea"/>
                  <a:sym typeface="+mn-lt"/>
                </a:rPr>
                <a:t>例缺血性中风者进行血液流变学的对照研究，结果表明，献血者对减少心脑血管病的发生具有积极的作用；芬兰一研究小组对</a:t>
              </a:r>
              <a:r>
                <a:rPr lang="en-US" altLang="zh-CN" sz="1200" dirty="0">
                  <a:cs typeface="+mn-ea"/>
                  <a:sym typeface="+mn-lt"/>
                </a:rPr>
                <a:t>278</a:t>
              </a:r>
              <a:r>
                <a:rPr lang="zh-CN" altLang="en-US" sz="1200" dirty="0">
                  <a:cs typeface="+mn-ea"/>
                  <a:sym typeface="+mn-lt"/>
                </a:rPr>
                <a:t>名</a:t>
              </a:r>
              <a:r>
                <a:rPr lang="en-US" altLang="zh-CN" sz="1200" dirty="0">
                  <a:cs typeface="+mn-ea"/>
                  <a:sym typeface="+mn-lt"/>
                </a:rPr>
                <a:t>42</a:t>
              </a:r>
              <a:r>
                <a:rPr lang="zh-CN" altLang="en-US" sz="1200" dirty="0">
                  <a:cs typeface="+mn-ea"/>
                  <a:sym typeface="+mn-lt"/>
                </a:rPr>
                <a:t>－</a:t>
              </a:r>
              <a:r>
                <a:rPr lang="en-US" altLang="zh-CN" sz="1200" dirty="0">
                  <a:cs typeface="+mn-ea"/>
                  <a:sym typeface="+mn-lt"/>
                </a:rPr>
                <a:t>60</a:t>
              </a:r>
              <a:r>
                <a:rPr lang="zh-CN" altLang="en-US" sz="1200" dirty="0">
                  <a:cs typeface="+mn-ea"/>
                  <a:sym typeface="+mn-lt"/>
                </a:rPr>
                <a:t>岁的男性进行调查，其中献过血的人</a:t>
              </a:r>
              <a:r>
                <a:rPr lang="en-US" altLang="zh-CN" sz="1200" dirty="0">
                  <a:cs typeface="+mn-ea"/>
                  <a:sym typeface="+mn-lt"/>
                </a:rPr>
                <a:t>5</a:t>
              </a:r>
              <a:r>
                <a:rPr lang="zh-CN" altLang="en-US" sz="1200" dirty="0">
                  <a:cs typeface="+mn-ea"/>
                  <a:sym typeface="+mn-lt"/>
                </a:rPr>
                <a:t>年后患冠心病的比例比未献过血的少</a:t>
              </a:r>
              <a:r>
                <a:rPr lang="en-US" altLang="zh-CN" sz="1200" dirty="0">
                  <a:cs typeface="+mn-ea"/>
                  <a:sym typeface="+mn-lt"/>
                </a:rPr>
                <a:t>86%</a:t>
              </a:r>
              <a:r>
                <a:rPr lang="zh-CN" altLang="en-US" sz="1200" dirty="0">
                  <a:cs typeface="+mn-ea"/>
                  <a:sym typeface="+mn-lt"/>
                </a:rPr>
                <a:t>；另一组研究，对献血</a:t>
              </a:r>
              <a:r>
                <a:rPr lang="en-US" altLang="zh-CN" sz="1200" dirty="0">
                  <a:cs typeface="+mn-ea"/>
                  <a:sym typeface="+mn-lt"/>
                </a:rPr>
                <a:t>l</a:t>
              </a:r>
              <a:r>
                <a:rPr lang="zh-CN" altLang="en-US" sz="1200" dirty="0">
                  <a:cs typeface="+mn-ea"/>
                  <a:sym typeface="+mn-lt"/>
                </a:rPr>
                <a:t>－</a:t>
              </a:r>
              <a:r>
                <a:rPr lang="en-US" altLang="zh-CN" sz="1200" dirty="0">
                  <a:cs typeface="+mn-ea"/>
                  <a:sym typeface="+mn-lt"/>
                </a:rPr>
                <a:t>2</a:t>
              </a:r>
              <a:r>
                <a:rPr lang="zh-CN" altLang="en-US" sz="1200" dirty="0">
                  <a:cs typeface="+mn-ea"/>
                  <a:sym typeface="+mn-lt"/>
                </a:rPr>
                <a:t>次的</a:t>
              </a:r>
              <a:r>
                <a:rPr lang="en-US" altLang="zh-CN" sz="1200" dirty="0">
                  <a:cs typeface="+mn-ea"/>
                  <a:sym typeface="+mn-lt"/>
                </a:rPr>
                <a:t>1532</a:t>
              </a:r>
              <a:r>
                <a:rPr lang="zh-CN" altLang="en-US" sz="1200" dirty="0">
                  <a:cs typeface="+mn-ea"/>
                  <a:sym typeface="+mn-lt"/>
                </a:rPr>
                <a:t>人进行追踪观察，结果仅一人发生急性心肌梗塞，发生率为 </a:t>
              </a:r>
              <a:r>
                <a:rPr lang="en-US" altLang="zh-CN" sz="1200" dirty="0">
                  <a:cs typeface="+mn-ea"/>
                  <a:sym typeface="+mn-lt"/>
                </a:rPr>
                <a:t>0.043%</a:t>
              </a:r>
              <a:r>
                <a:rPr lang="zh-CN" altLang="en-US" sz="1200" dirty="0">
                  <a:cs typeface="+mn-ea"/>
                  <a:sym typeface="+mn-lt"/>
                </a:rPr>
                <a:t>，同期未献血的</a:t>
              </a:r>
              <a:r>
                <a:rPr lang="en-US" altLang="zh-CN" sz="1200" dirty="0">
                  <a:cs typeface="+mn-ea"/>
                  <a:sym typeface="+mn-lt"/>
                </a:rPr>
                <a:t>2306</a:t>
              </a:r>
              <a:r>
                <a:rPr lang="zh-CN" altLang="en-US" sz="1200" dirty="0">
                  <a:cs typeface="+mn-ea"/>
                  <a:sym typeface="+mn-lt"/>
                </a:rPr>
                <a:t>人中，有</a:t>
              </a:r>
              <a:r>
                <a:rPr lang="en-US" altLang="zh-CN" sz="1200" dirty="0">
                  <a:cs typeface="+mn-ea"/>
                  <a:sym typeface="+mn-lt"/>
                </a:rPr>
                <a:t>226</a:t>
              </a:r>
              <a:r>
                <a:rPr lang="zh-CN" altLang="en-US" sz="1200" dirty="0">
                  <a:cs typeface="+mn-ea"/>
                  <a:sym typeface="+mn-lt"/>
                </a:rPr>
                <a:t>人发生急性心肌梗塞，发生率为</a:t>
              </a:r>
              <a:r>
                <a:rPr lang="en-US" altLang="zh-CN" sz="1200" dirty="0">
                  <a:cs typeface="+mn-ea"/>
                  <a:sym typeface="+mn-lt"/>
                </a:rPr>
                <a:t>9.8%</a:t>
              </a:r>
              <a:r>
                <a:rPr lang="zh-CN" altLang="en-US" sz="1200" dirty="0">
                  <a:cs typeface="+mn-ea"/>
                  <a:sym typeface="+mn-lt"/>
                </a:rPr>
                <a:t>，明显高于献血组。</a:t>
              </a:r>
            </a:p>
          </p:txBody>
        </p:sp>
      </p:grpSp>
      <p:grpSp>
        <p:nvGrpSpPr>
          <p:cNvPr id="29" name="组合 28">
            <a:extLst>
              <a:ext uri="{FF2B5EF4-FFF2-40B4-BE49-F238E27FC236}">
                <a16:creationId xmlns:a16="http://schemas.microsoft.com/office/drawing/2014/main" xmlns="" id="{80D6F601-6930-4513-A1EE-DA97BE3C514E}"/>
              </a:ext>
            </a:extLst>
          </p:cNvPr>
          <p:cNvGrpSpPr/>
          <p:nvPr/>
        </p:nvGrpSpPr>
        <p:grpSpPr>
          <a:xfrm>
            <a:off x="6367271" y="1951050"/>
            <a:ext cx="2230252" cy="3972436"/>
            <a:chOff x="6367271" y="1951050"/>
            <a:chExt cx="2230252" cy="3972436"/>
          </a:xfrm>
        </p:grpSpPr>
        <p:grpSp>
          <p:nvGrpSpPr>
            <p:cNvPr id="20" name="组合 19">
              <a:extLst>
                <a:ext uri="{FF2B5EF4-FFF2-40B4-BE49-F238E27FC236}">
                  <a16:creationId xmlns:a16="http://schemas.microsoft.com/office/drawing/2014/main" xmlns="" id="{0AF60AC5-A35A-4DA2-9F08-C850D9A3A15B}"/>
                </a:ext>
              </a:extLst>
            </p:cNvPr>
            <p:cNvGrpSpPr/>
            <p:nvPr/>
          </p:nvGrpSpPr>
          <p:grpSpPr>
            <a:xfrm>
              <a:off x="6696624" y="1951050"/>
              <a:ext cx="1824809" cy="708600"/>
              <a:chOff x="922119" y="2438400"/>
              <a:chExt cx="1663125" cy="708600"/>
            </a:xfrm>
          </p:grpSpPr>
          <p:sp>
            <p:nvSpPr>
              <p:cNvPr id="21" name="矩形: 圆角 20">
                <a:extLst>
                  <a:ext uri="{FF2B5EF4-FFF2-40B4-BE49-F238E27FC236}">
                    <a16:creationId xmlns:a16="http://schemas.microsoft.com/office/drawing/2014/main" xmlns="" id="{9E10A35A-7D96-465D-8479-89B445E31351}"/>
                  </a:ext>
                </a:extLst>
              </p:cNvPr>
              <p:cNvSpPr/>
              <p:nvPr/>
            </p:nvSpPr>
            <p:spPr>
              <a:xfrm>
                <a:off x="2426494" y="2438400"/>
                <a:ext cx="158750" cy="610284"/>
              </a:xfrm>
              <a:prstGeom prst="roundRect">
                <a:avLst>
                  <a:gd name="adj" fmla="val 50000"/>
                </a:avLst>
              </a:prstGeom>
              <a:solidFill>
                <a:srgbClr val="9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cs typeface="+mn-ea"/>
                  <a:sym typeface="+mn-lt"/>
                </a:endParaRPr>
              </a:p>
            </p:txBody>
          </p:sp>
          <p:sp>
            <p:nvSpPr>
              <p:cNvPr id="22" name="矩形 21">
                <a:extLst>
                  <a:ext uri="{FF2B5EF4-FFF2-40B4-BE49-F238E27FC236}">
                    <a16:creationId xmlns:a16="http://schemas.microsoft.com/office/drawing/2014/main" xmlns="" id="{297E8EA9-C788-4BC3-8B8D-4F48E0824413}"/>
                  </a:ext>
                </a:extLst>
              </p:cNvPr>
              <p:cNvSpPr/>
              <p:nvPr/>
            </p:nvSpPr>
            <p:spPr>
              <a:xfrm>
                <a:off x="922119" y="2562225"/>
                <a:ext cx="1567011" cy="584775"/>
              </a:xfrm>
              <a:prstGeom prst="rect">
                <a:avLst/>
              </a:prstGeom>
            </p:spPr>
            <p:txBody>
              <a:bodyPr wrap="square">
                <a:spAutoFit/>
              </a:bodyPr>
              <a:lstStyle/>
              <a:p>
                <a:pPr>
                  <a:defRPr/>
                </a:pPr>
                <a:r>
                  <a:rPr lang="zh-CN" altLang="en-US" sz="1600" b="1">
                    <a:cs typeface="+mn-ea"/>
                    <a:sym typeface="+mn-lt"/>
                  </a:rPr>
                  <a:t>男子献血可减少癌症的发生率</a:t>
                </a:r>
              </a:p>
            </p:txBody>
          </p:sp>
        </p:grpSp>
        <p:sp>
          <p:nvSpPr>
            <p:cNvPr id="23" name="矩形 22">
              <a:extLst>
                <a:ext uri="{FF2B5EF4-FFF2-40B4-BE49-F238E27FC236}">
                  <a16:creationId xmlns:a16="http://schemas.microsoft.com/office/drawing/2014/main" xmlns="" id="{E1F6566C-F39B-40C7-9109-A298CD90D07A}"/>
                </a:ext>
              </a:extLst>
            </p:cNvPr>
            <p:cNvSpPr/>
            <p:nvPr/>
          </p:nvSpPr>
          <p:spPr>
            <a:xfrm>
              <a:off x="6367271" y="3093801"/>
              <a:ext cx="2230252" cy="2829685"/>
            </a:xfrm>
            <a:prstGeom prst="rect">
              <a:avLst/>
            </a:prstGeom>
            <a:noFill/>
          </p:spPr>
          <p:txBody>
            <a:bodyPr wrap="square" rtlCol="0">
              <a:spAutoFit/>
            </a:bodyPr>
            <a:lstStyle/>
            <a:p>
              <a:pPr indent="324000" algn="just">
                <a:lnSpc>
                  <a:spcPct val="150000"/>
                </a:lnSpc>
                <a:spcBef>
                  <a:spcPts val="1200"/>
                </a:spcBef>
              </a:pPr>
              <a:r>
                <a:rPr lang="zh-CN" altLang="en-US" sz="1200" dirty="0">
                  <a:cs typeface="+mn-ea"/>
                  <a:sym typeface="+mn-lt"/>
                </a:rPr>
                <a:t>体内铁元素含量过低易患缺铁性贫血及行动迟缓，过高则适得其反。</a:t>
              </a:r>
              <a:r>
                <a:rPr lang="en-US" altLang="zh-CN" sz="1200" dirty="0">
                  <a:cs typeface="+mn-ea"/>
                  <a:sym typeface="+mn-lt"/>
                </a:rPr>
                <a:t>《</a:t>
              </a:r>
              <a:r>
                <a:rPr lang="zh-CN" altLang="en-US" sz="1200" dirty="0">
                  <a:cs typeface="+mn-ea"/>
                  <a:sym typeface="+mn-lt"/>
                </a:rPr>
                <a:t>国际癌症</a:t>
              </a:r>
              <a:r>
                <a:rPr lang="en-US" altLang="zh-CN" sz="1200" dirty="0">
                  <a:cs typeface="+mn-ea"/>
                  <a:sym typeface="+mn-lt"/>
                </a:rPr>
                <a:t>》</a:t>
              </a:r>
              <a:r>
                <a:rPr lang="zh-CN" altLang="en-US" sz="1200" dirty="0">
                  <a:cs typeface="+mn-ea"/>
                  <a:sym typeface="+mn-lt"/>
                </a:rPr>
                <a:t>曾报道，体内的铁含量超过正常值的</a:t>
              </a:r>
              <a:r>
                <a:rPr lang="en-US" altLang="zh-CN" sz="1200" dirty="0">
                  <a:cs typeface="+mn-ea"/>
                  <a:sym typeface="+mn-lt"/>
                </a:rPr>
                <a:t>10%</a:t>
              </a:r>
              <a:r>
                <a:rPr lang="zh-CN" altLang="en-US" sz="1200" dirty="0">
                  <a:cs typeface="+mn-ea"/>
                  <a:sym typeface="+mn-lt"/>
                </a:rPr>
                <a:t>，罹患癌症的机率就提高，适量献血可以预防癌症。该文还提到，女性因月经周期失血损失了一定量的铁质，故未发现女性的铁含量与癌症发生有明显关系。</a:t>
              </a:r>
            </a:p>
          </p:txBody>
        </p:sp>
      </p:grpSp>
      <p:grpSp>
        <p:nvGrpSpPr>
          <p:cNvPr id="30" name="组合 29">
            <a:extLst>
              <a:ext uri="{FF2B5EF4-FFF2-40B4-BE49-F238E27FC236}">
                <a16:creationId xmlns:a16="http://schemas.microsoft.com/office/drawing/2014/main" xmlns="" id="{D1F0D2BD-10F5-44D6-B102-EDFFA98FB14E}"/>
              </a:ext>
            </a:extLst>
          </p:cNvPr>
          <p:cNvGrpSpPr/>
          <p:nvPr/>
        </p:nvGrpSpPr>
        <p:grpSpPr>
          <a:xfrm>
            <a:off x="9037556" y="1951050"/>
            <a:ext cx="2230252" cy="3635741"/>
            <a:chOff x="9037556" y="1951050"/>
            <a:chExt cx="2230252" cy="3635741"/>
          </a:xfrm>
        </p:grpSpPr>
        <p:grpSp>
          <p:nvGrpSpPr>
            <p:cNvPr id="24" name="组合 23">
              <a:extLst>
                <a:ext uri="{FF2B5EF4-FFF2-40B4-BE49-F238E27FC236}">
                  <a16:creationId xmlns:a16="http://schemas.microsoft.com/office/drawing/2014/main" xmlns="" id="{84FD7ACB-FD63-4BCC-B7F9-E380A7A28123}"/>
                </a:ext>
              </a:extLst>
            </p:cNvPr>
            <p:cNvGrpSpPr/>
            <p:nvPr/>
          </p:nvGrpSpPr>
          <p:grpSpPr>
            <a:xfrm>
              <a:off x="9372957" y="1951050"/>
              <a:ext cx="1824809" cy="708600"/>
              <a:chOff x="922119" y="2438400"/>
              <a:chExt cx="1663125" cy="708600"/>
            </a:xfrm>
          </p:grpSpPr>
          <p:sp>
            <p:nvSpPr>
              <p:cNvPr id="25" name="矩形: 圆角 24">
                <a:extLst>
                  <a:ext uri="{FF2B5EF4-FFF2-40B4-BE49-F238E27FC236}">
                    <a16:creationId xmlns:a16="http://schemas.microsoft.com/office/drawing/2014/main" xmlns="" id="{D56E972A-FA6A-44A6-BFC6-F7412846E011}"/>
                  </a:ext>
                </a:extLst>
              </p:cNvPr>
              <p:cNvSpPr/>
              <p:nvPr/>
            </p:nvSpPr>
            <p:spPr>
              <a:xfrm>
                <a:off x="2426494" y="2438400"/>
                <a:ext cx="158750" cy="610284"/>
              </a:xfrm>
              <a:prstGeom prst="roundRect">
                <a:avLst>
                  <a:gd name="adj" fmla="val 50000"/>
                </a:avLst>
              </a:prstGeom>
              <a:solidFill>
                <a:srgbClr val="9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cs typeface="+mn-ea"/>
                  <a:sym typeface="+mn-lt"/>
                </a:endParaRPr>
              </a:p>
            </p:txBody>
          </p:sp>
          <p:sp>
            <p:nvSpPr>
              <p:cNvPr id="26" name="矩形 25">
                <a:extLst>
                  <a:ext uri="{FF2B5EF4-FFF2-40B4-BE49-F238E27FC236}">
                    <a16:creationId xmlns:a16="http://schemas.microsoft.com/office/drawing/2014/main" xmlns="" id="{119E2416-87C9-4D54-A801-24043B8D0B00}"/>
                  </a:ext>
                </a:extLst>
              </p:cNvPr>
              <p:cNvSpPr/>
              <p:nvPr/>
            </p:nvSpPr>
            <p:spPr>
              <a:xfrm>
                <a:off x="922119" y="2562225"/>
                <a:ext cx="1567011" cy="584775"/>
              </a:xfrm>
              <a:prstGeom prst="rect">
                <a:avLst/>
              </a:prstGeom>
            </p:spPr>
            <p:txBody>
              <a:bodyPr wrap="square">
                <a:spAutoFit/>
              </a:bodyPr>
              <a:lstStyle/>
              <a:p>
                <a:pPr>
                  <a:defRPr/>
                </a:pPr>
                <a:r>
                  <a:rPr lang="zh-CN" altLang="en-US" sz="1600" b="1" dirty="0">
                    <a:cs typeface="+mn-ea"/>
                    <a:sym typeface="+mn-lt"/>
                  </a:rPr>
                  <a:t>可促进、改善心理健康</a:t>
                </a:r>
              </a:p>
            </p:txBody>
          </p:sp>
        </p:grpSp>
        <p:sp>
          <p:nvSpPr>
            <p:cNvPr id="27" name="矩形 26">
              <a:extLst>
                <a:ext uri="{FF2B5EF4-FFF2-40B4-BE49-F238E27FC236}">
                  <a16:creationId xmlns:a16="http://schemas.microsoft.com/office/drawing/2014/main" xmlns="" id="{53FF67B3-7BA0-4791-AA2E-7970604F6A8A}"/>
                </a:ext>
              </a:extLst>
            </p:cNvPr>
            <p:cNvSpPr/>
            <p:nvPr/>
          </p:nvSpPr>
          <p:spPr>
            <a:xfrm>
              <a:off x="9037556" y="3093801"/>
              <a:ext cx="2230252" cy="2492990"/>
            </a:xfrm>
            <a:prstGeom prst="rect">
              <a:avLst/>
            </a:prstGeom>
            <a:noFill/>
          </p:spPr>
          <p:txBody>
            <a:bodyPr wrap="square" rtlCol="0">
              <a:spAutoFit/>
            </a:bodyPr>
            <a:lstStyle/>
            <a:p>
              <a:pPr indent="324000" algn="just">
                <a:spcBef>
                  <a:spcPts val="1200"/>
                </a:spcBef>
              </a:pPr>
              <a:r>
                <a:rPr lang="zh-CN" altLang="en-US" sz="1200" dirty="0">
                  <a:cs typeface="+mn-ea"/>
                  <a:sym typeface="+mn-lt"/>
                </a:rPr>
                <a:t>大量研究表明，健康的情绪可通过神经、体液、内分泌系统沟通大脑及其他组织与器官，使其处于良好的状态，有益于人体免疫力的增强、抵抗力的提高。而献血是救人一命的高尚品行，在助人为乐、与人为善的同时，也使自己的精神得到净化，心灵得到慰藉，工作与生活更加充实。做好事者以德施善，实际上在帮助别人的同时也帮助了自己，这是健康长寿的重要要素。</a:t>
              </a:r>
            </a:p>
          </p:txBody>
        </p:sp>
      </p:grpSp>
    </p:spTree>
    <p:extLst>
      <p:ext uri="{BB962C8B-B14F-4D97-AF65-F5344CB8AC3E}">
        <p14:creationId xmlns:p14="http://schemas.microsoft.com/office/powerpoint/2010/main" val="1901725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Effect transition="in" filter="fade">
                                      <p:cBhvr>
                                        <p:cTn id="22" dur="500"/>
                                        <p:tgtEl>
                                          <p:spTgt spid="28"/>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献血的好处</a:t>
            </a:r>
          </a:p>
        </p:txBody>
      </p:sp>
      <p:sp>
        <p:nvSpPr>
          <p:cNvPr id="3" name="矩形 2">
            <a:extLst>
              <a:ext uri="{FF2B5EF4-FFF2-40B4-BE49-F238E27FC236}">
                <a16:creationId xmlns:a16="http://schemas.microsoft.com/office/drawing/2014/main" xmlns="" id="{26AF75D0-B4AA-4997-97D9-64859A06BDEC}"/>
              </a:ext>
            </a:extLst>
          </p:cNvPr>
          <p:cNvSpPr/>
          <p:nvPr/>
        </p:nvSpPr>
        <p:spPr>
          <a:xfrm>
            <a:off x="-1355277" y="1283898"/>
            <a:ext cx="8577989"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（二）对献血者的人文关怀和激励</a:t>
            </a:r>
          </a:p>
        </p:txBody>
      </p:sp>
      <p:grpSp>
        <p:nvGrpSpPr>
          <p:cNvPr id="19" name="组合 18">
            <a:extLst>
              <a:ext uri="{FF2B5EF4-FFF2-40B4-BE49-F238E27FC236}">
                <a16:creationId xmlns:a16="http://schemas.microsoft.com/office/drawing/2014/main" xmlns="" id="{EAA01D0E-0D52-44AE-848B-8B59576689DC}"/>
              </a:ext>
            </a:extLst>
          </p:cNvPr>
          <p:cNvGrpSpPr/>
          <p:nvPr/>
        </p:nvGrpSpPr>
        <p:grpSpPr>
          <a:xfrm>
            <a:off x="915229" y="2230868"/>
            <a:ext cx="4308284" cy="646331"/>
            <a:chOff x="6385116" y="2340504"/>
            <a:chExt cx="4308284" cy="646331"/>
          </a:xfrm>
        </p:grpSpPr>
        <p:sp>
          <p:nvSpPr>
            <p:cNvPr id="22" name="文本框 21">
              <a:extLst>
                <a:ext uri="{FF2B5EF4-FFF2-40B4-BE49-F238E27FC236}">
                  <a16:creationId xmlns:a16="http://schemas.microsoft.com/office/drawing/2014/main" xmlns="" id="{64D441F2-5B45-4C9B-966C-3CA1A79C6D4C}"/>
                </a:ext>
              </a:extLst>
            </p:cNvPr>
            <p:cNvSpPr txBox="1"/>
            <p:nvPr/>
          </p:nvSpPr>
          <p:spPr>
            <a:xfrm>
              <a:off x="6385116" y="2478534"/>
              <a:ext cx="184731" cy="461665"/>
            </a:xfrm>
            <a:prstGeom prst="rect">
              <a:avLst/>
            </a:prstGeom>
            <a:noFill/>
          </p:spPr>
          <p:txBody>
            <a:bodyPr wrap="none" rtlCol="0">
              <a:spAutoFit/>
            </a:bodyPr>
            <a:lstStyle/>
            <a:p>
              <a:endParaRPr lang="zh-CN" altLang="en-US" sz="2400" b="1" dirty="0">
                <a:cs typeface="+mn-ea"/>
                <a:sym typeface="+mn-lt"/>
              </a:endParaRPr>
            </a:p>
          </p:txBody>
        </p:sp>
        <p:sp>
          <p:nvSpPr>
            <p:cNvPr id="23" name="矩形 22">
              <a:extLst>
                <a:ext uri="{FF2B5EF4-FFF2-40B4-BE49-F238E27FC236}">
                  <a16:creationId xmlns:a16="http://schemas.microsoft.com/office/drawing/2014/main" xmlns="" id="{1D71C6EF-670A-4E9E-88E4-09E1F993198D}"/>
                </a:ext>
              </a:extLst>
            </p:cNvPr>
            <p:cNvSpPr/>
            <p:nvPr/>
          </p:nvSpPr>
          <p:spPr>
            <a:xfrm>
              <a:off x="6890845" y="2340504"/>
              <a:ext cx="3802555" cy="646331"/>
            </a:xfrm>
            <a:prstGeom prst="rect">
              <a:avLst/>
            </a:prstGeom>
          </p:spPr>
          <p:txBody>
            <a:bodyPr wrap="square">
              <a:spAutoFit/>
            </a:bodyPr>
            <a:lstStyle/>
            <a:p>
              <a:r>
                <a:rPr lang="zh-CN" altLang="en-US" sz="1200" kern="100" dirty="0">
                  <a:cs typeface="+mn-ea"/>
                  <a:sym typeface="+mn-lt"/>
                </a:rPr>
                <a:t>献血者捐献造血干细胞的，本人终身免交临床用血费用；其配偶、父母和子女终身按照不超过八百毫升的献血量免交临床用血费用。</a:t>
              </a:r>
              <a:endParaRPr lang="zh-CN" altLang="en-US" sz="1200" dirty="0">
                <a:cs typeface="+mn-ea"/>
                <a:sym typeface="+mn-lt"/>
              </a:endParaRPr>
            </a:p>
          </p:txBody>
        </p:sp>
      </p:grpSp>
      <p:grpSp>
        <p:nvGrpSpPr>
          <p:cNvPr id="24" name="组合 23">
            <a:extLst>
              <a:ext uri="{FF2B5EF4-FFF2-40B4-BE49-F238E27FC236}">
                <a16:creationId xmlns:a16="http://schemas.microsoft.com/office/drawing/2014/main" xmlns="" id="{444E28CB-2AD0-4536-838E-84745668F04B}"/>
              </a:ext>
            </a:extLst>
          </p:cNvPr>
          <p:cNvGrpSpPr/>
          <p:nvPr/>
        </p:nvGrpSpPr>
        <p:grpSpPr>
          <a:xfrm>
            <a:off x="915229" y="3696811"/>
            <a:ext cx="4308284" cy="830997"/>
            <a:chOff x="6385116" y="3806447"/>
            <a:chExt cx="4308284" cy="830997"/>
          </a:xfrm>
        </p:grpSpPr>
        <p:sp>
          <p:nvSpPr>
            <p:cNvPr id="27" name="文本框 26">
              <a:extLst>
                <a:ext uri="{FF2B5EF4-FFF2-40B4-BE49-F238E27FC236}">
                  <a16:creationId xmlns:a16="http://schemas.microsoft.com/office/drawing/2014/main" xmlns="" id="{7F437C93-A9D1-43D3-8216-F72F170F2A1E}"/>
                </a:ext>
              </a:extLst>
            </p:cNvPr>
            <p:cNvSpPr txBox="1"/>
            <p:nvPr/>
          </p:nvSpPr>
          <p:spPr>
            <a:xfrm>
              <a:off x="6385116" y="3944477"/>
              <a:ext cx="184731" cy="461665"/>
            </a:xfrm>
            <a:prstGeom prst="rect">
              <a:avLst/>
            </a:prstGeom>
            <a:noFill/>
          </p:spPr>
          <p:txBody>
            <a:bodyPr wrap="none" rtlCol="0">
              <a:spAutoFit/>
            </a:bodyPr>
            <a:lstStyle/>
            <a:p>
              <a:endParaRPr lang="zh-CN" altLang="en-US" sz="2400" b="1" dirty="0">
                <a:cs typeface="+mn-ea"/>
                <a:sym typeface="+mn-lt"/>
              </a:endParaRPr>
            </a:p>
          </p:txBody>
        </p:sp>
        <p:sp>
          <p:nvSpPr>
            <p:cNvPr id="28" name="矩形 27">
              <a:extLst>
                <a:ext uri="{FF2B5EF4-FFF2-40B4-BE49-F238E27FC236}">
                  <a16:creationId xmlns:a16="http://schemas.microsoft.com/office/drawing/2014/main" xmlns="" id="{9BE4A0A3-53A0-4606-A26A-EF587E65610B}"/>
                </a:ext>
              </a:extLst>
            </p:cNvPr>
            <p:cNvSpPr/>
            <p:nvPr/>
          </p:nvSpPr>
          <p:spPr>
            <a:xfrm>
              <a:off x="6890845" y="3806447"/>
              <a:ext cx="3802555" cy="830997"/>
            </a:xfrm>
            <a:prstGeom prst="rect">
              <a:avLst/>
            </a:prstGeom>
          </p:spPr>
          <p:txBody>
            <a:bodyPr wrap="square">
              <a:spAutoFit/>
            </a:bodyPr>
            <a:lstStyle/>
            <a:p>
              <a:r>
                <a:rPr lang="zh-CN" altLang="en-US" sz="1200" kern="100" dirty="0">
                  <a:cs typeface="+mn-ea"/>
                  <a:sym typeface="+mn-lt"/>
                </a:rPr>
                <a:t>献血者捐献单采血小板的，本人终身免交临床用血费用；其配偶、父母和子女享受第二项规定的待遇，献血量按照捐献一次折合全血八百毫升计算。</a:t>
              </a:r>
              <a:br>
                <a:rPr lang="zh-CN" altLang="en-US" sz="1200" kern="100" dirty="0">
                  <a:cs typeface="+mn-ea"/>
                  <a:sym typeface="+mn-lt"/>
                </a:rPr>
              </a:br>
              <a:endParaRPr lang="zh-CN" altLang="en-US" sz="1200" dirty="0">
                <a:cs typeface="+mn-ea"/>
                <a:sym typeface="+mn-lt"/>
              </a:endParaRPr>
            </a:p>
          </p:txBody>
        </p:sp>
      </p:grpSp>
      <p:grpSp>
        <p:nvGrpSpPr>
          <p:cNvPr id="29" name="组合 28">
            <a:extLst>
              <a:ext uri="{FF2B5EF4-FFF2-40B4-BE49-F238E27FC236}">
                <a16:creationId xmlns:a16="http://schemas.microsoft.com/office/drawing/2014/main" xmlns="" id="{CAEB67C9-FB80-43BF-9112-115869E4A439}"/>
              </a:ext>
            </a:extLst>
          </p:cNvPr>
          <p:cNvGrpSpPr/>
          <p:nvPr/>
        </p:nvGrpSpPr>
        <p:grpSpPr>
          <a:xfrm>
            <a:off x="915229" y="5255283"/>
            <a:ext cx="4308284" cy="536195"/>
            <a:chOff x="6385116" y="5364919"/>
            <a:chExt cx="4308284" cy="536195"/>
          </a:xfrm>
        </p:grpSpPr>
        <p:sp>
          <p:nvSpPr>
            <p:cNvPr id="32" name="文本框 31">
              <a:extLst>
                <a:ext uri="{FF2B5EF4-FFF2-40B4-BE49-F238E27FC236}">
                  <a16:creationId xmlns:a16="http://schemas.microsoft.com/office/drawing/2014/main" xmlns="" id="{5D11BABB-14E9-4EC0-86F2-291E671EBC76}"/>
                </a:ext>
              </a:extLst>
            </p:cNvPr>
            <p:cNvSpPr txBox="1"/>
            <p:nvPr/>
          </p:nvSpPr>
          <p:spPr>
            <a:xfrm>
              <a:off x="6385116" y="5439449"/>
              <a:ext cx="184731" cy="461665"/>
            </a:xfrm>
            <a:prstGeom prst="rect">
              <a:avLst/>
            </a:prstGeom>
            <a:noFill/>
          </p:spPr>
          <p:txBody>
            <a:bodyPr wrap="none" rtlCol="0">
              <a:spAutoFit/>
            </a:bodyPr>
            <a:lstStyle/>
            <a:p>
              <a:endParaRPr lang="zh-CN" altLang="en-US" sz="2400" b="1" dirty="0">
                <a:cs typeface="+mn-ea"/>
                <a:sym typeface="+mn-lt"/>
              </a:endParaRPr>
            </a:p>
          </p:txBody>
        </p:sp>
        <p:sp>
          <p:nvSpPr>
            <p:cNvPr id="33" name="矩形 32">
              <a:extLst>
                <a:ext uri="{FF2B5EF4-FFF2-40B4-BE49-F238E27FC236}">
                  <a16:creationId xmlns:a16="http://schemas.microsoft.com/office/drawing/2014/main" xmlns="" id="{02E7A701-8A80-4812-B6DE-85DF9058D89B}"/>
                </a:ext>
              </a:extLst>
            </p:cNvPr>
            <p:cNvSpPr/>
            <p:nvPr/>
          </p:nvSpPr>
          <p:spPr>
            <a:xfrm>
              <a:off x="6890845" y="5364919"/>
              <a:ext cx="3802555" cy="461665"/>
            </a:xfrm>
            <a:prstGeom prst="rect">
              <a:avLst/>
            </a:prstGeom>
          </p:spPr>
          <p:txBody>
            <a:bodyPr wrap="square">
              <a:spAutoFit/>
            </a:bodyPr>
            <a:lstStyle/>
            <a:p>
              <a:pPr algn="just"/>
              <a:r>
                <a:rPr lang="zh-CN" altLang="en-US" sz="1200" kern="100" dirty="0">
                  <a:cs typeface="+mn-ea"/>
                  <a:sym typeface="+mn-lt"/>
                </a:rPr>
                <a:t>稀有血型的献血者，本人终身免交临床用血费用；其配偶、父母和子女享受第二项规定的待遇。</a:t>
              </a:r>
              <a:endParaRPr lang="zh-CN" altLang="en-US" sz="1200" dirty="0">
                <a:cs typeface="+mn-ea"/>
                <a:sym typeface="+mn-lt"/>
              </a:endParaRPr>
            </a:p>
          </p:txBody>
        </p:sp>
      </p:grpSp>
      <p:pic>
        <p:nvPicPr>
          <p:cNvPr id="34" name="图片 33">
            <a:extLst>
              <a:ext uri="{FF2B5EF4-FFF2-40B4-BE49-F238E27FC236}">
                <a16:creationId xmlns:a16="http://schemas.microsoft.com/office/drawing/2014/main" xmlns="" id="{1CCE2440-591F-463C-BC8B-251988B3FB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0863" y="1661032"/>
            <a:ext cx="6412375" cy="4809281"/>
          </a:xfrm>
          <a:prstGeom prst="rect">
            <a:avLst/>
          </a:prstGeom>
        </p:spPr>
      </p:pic>
    </p:spTree>
    <p:extLst>
      <p:ext uri="{BB962C8B-B14F-4D97-AF65-F5344CB8AC3E}">
        <p14:creationId xmlns:p14="http://schemas.microsoft.com/office/powerpoint/2010/main" val="1768297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献血的好处</a:t>
            </a:r>
          </a:p>
        </p:txBody>
      </p:sp>
      <p:sp>
        <p:nvSpPr>
          <p:cNvPr id="3" name="矩形 2">
            <a:extLst>
              <a:ext uri="{FF2B5EF4-FFF2-40B4-BE49-F238E27FC236}">
                <a16:creationId xmlns:a16="http://schemas.microsoft.com/office/drawing/2014/main" xmlns="" id="{95F370D8-A111-4401-A1F0-EAAD2FFB28A1}"/>
              </a:ext>
            </a:extLst>
          </p:cNvPr>
          <p:cNvSpPr/>
          <p:nvPr/>
        </p:nvSpPr>
        <p:spPr>
          <a:xfrm>
            <a:off x="1477244" y="2490258"/>
            <a:ext cx="4652265" cy="3065070"/>
          </a:xfrm>
          <a:prstGeom prst="rect">
            <a:avLst/>
          </a:prstGeom>
        </p:spPr>
        <p:txBody>
          <a:bodyPr wrap="square">
            <a:spAutoFit/>
          </a:bodyPr>
          <a:lstStyle/>
          <a:p>
            <a:pPr>
              <a:lnSpc>
                <a:spcPct val="250000"/>
              </a:lnSpc>
              <a:spcBef>
                <a:spcPts val="1200"/>
              </a:spcBef>
            </a:pPr>
            <a:r>
              <a:rPr lang="zh-CN" altLang="en-US" sz="1600" dirty="0">
                <a:cs typeface="+mn-ea"/>
                <a:sym typeface="+mn-lt"/>
              </a:rPr>
              <a:t>        荣获国家无偿献血奉献奖（铜奖</a:t>
            </a:r>
            <a:r>
              <a:rPr lang="en-US" altLang="zh-CN" sz="1600" dirty="0">
                <a:cs typeface="+mn-ea"/>
                <a:sym typeface="+mn-lt"/>
              </a:rPr>
              <a:t>4000</a:t>
            </a:r>
            <a:r>
              <a:rPr lang="zh-CN" altLang="en-US" sz="1600" dirty="0">
                <a:cs typeface="+mn-ea"/>
                <a:sym typeface="+mn-lt"/>
              </a:rPr>
              <a:t>毫升，银奖</a:t>
            </a:r>
            <a:r>
              <a:rPr lang="en-US" altLang="zh-CN" sz="1600" dirty="0">
                <a:cs typeface="+mn-ea"/>
                <a:sym typeface="+mn-lt"/>
              </a:rPr>
              <a:t>6000</a:t>
            </a:r>
            <a:r>
              <a:rPr lang="zh-CN" altLang="en-US" sz="1600" dirty="0">
                <a:cs typeface="+mn-ea"/>
                <a:sym typeface="+mn-lt"/>
              </a:rPr>
              <a:t>毫升，金奖</a:t>
            </a:r>
            <a:r>
              <a:rPr lang="en-US" altLang="zh-CN" sz="1600" dirty="0">
                <a:cs typeface="+mn-ea"/>
                <a:sym typeface="+mn-lt"/>
              </a:rPr>
              <a:t>8000</a:t>
            </a:r>
            <a:r>
              <a:rPr lang="zh-CN" altLang="en-US" sz="1600" dirty="0">
                <a:cs typeface="+mn-ea"/>
                <a:sym typeface="+mn-lt"/>
              </a:rPr>
              <a:t>毫升）的献血者，凭相关证件可以免费游览政府投资主办的公园、旅游风景区等场所，到非营利性医疗机构就诊免交门诊诊查费，免费乘坐城市公共交通工具。</a:t>
            </a:r>
          </a:p>
        </p:txBody>
      </p:sp>
      <p:sp>
        <p:nvSpPr>
          <p:cNvPr id="4" name="矩形 3">
            <a:extLst>
              <a:ext uri="{FF2B5EF4-FFF2-40B4-BE49-F238E27FC236}">
                <a16:creationId xmlns:a16="http://schemas.microsoft.com/office/drawing/2014/main" xmlns="" id="{F57202B4-ED5D-47B2-9C96-5D276EC1A372}"/>
              </a:ext>
            </a:extLst>
          </p:cNvPr>
          <p:cNvSpPr/>
          <p:nvPr/>
        </p:nvSpPr>
        <p:spPr>
          <a:xfrm>
            <a:off x="-952525" y="1504479"/>
            <a:ext cx="8577989"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（三）国家无偿献血奉献奖</a:t>
            </a:r>
          </a:p>
        </p:txBody>
      </p:sp>
      <p:pic>
        <p:nvPicPr>
          <p:cNvPr id="5" name="图片 4">
            <a:extLst>
              <a:ext uri="{FF2B5EF4-FFF2-40B4-BE49-F238E27FC236}">
                <a16:creationId xmlns:a16="http://schemas.microsoft.com/office/drawing/2014/main" xmlns="" id="{150481D2-8E1D-43D6-827E-C301D005A7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2658" y="1504479"/>
            <a:ext cx="4891856" cy="4891856"/>
          </a:xfrm>
          <a:prstGeom prst="rect">
            <a:avLst/>
          </a:prstGeom>
        </p:spPr>
      </p:pic>
    </p:spTree>
    <p:extLst>
      <p:ext uri="{BB962C8B-B14F-4D97-AF65-F5344CB8AC3E}">
        <p14:creationId xmlns:p14="http://schemas.microsoft.com/office/powerpoint/2010/main" val="28050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999" y="1472296"/>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grpSp>
        <p:nvGrpSpPr>
          <p:cNvPr id="9" name="组合 8">
            <a:extLst>
              <a:ext uri="{FF2B5EF4-FFF2-40B4-BE49-F238E27FC236}">
                <a16:creationId xmlns:a16="http://schemas.microsoft.com/office/drawing/2014/main" xmlns="" id="{DDA01BCB-1DC5-45B2-80C5-3789766C4926}"/>
              </a:ext>
            </a:extLst>
          </p:cNvPr>
          <p:cNvGrpSpPr/>
          <p:nvPr/>
        </p:nvGrpSpPr>
        <p:grpSpPr>
          <a:xfrm>
            <a:off x="3103169" y="848351"/>
            <a:ext cx="2402603" cy="1528795"/>
            <a:chOff x="1421719" y="486229"/>
            <a:chExt cx="1384982" cy="1528795"/>
          </a:xfrm>
          <a:noFill/>
        </p:grpSpPr>
        <p:sp>
          <p:nvSpPr>
            <p:cNvPr id="10" name="矩形 9">
              <a:extLst>
                <a:ext uri="{FF2B5EF4-FFF2-40B4-BE49-F238E27FC236}">
                  <a16:creationId xmlns:a16="http://schemas.microsoft.com/office/drawing/2014/main" xmlns="" id="{FEE0CB97-1AD2-4835-9CD4-CF332F72829E}"/>
                </a:ext>
              </a:extLst>
            </p:cNvPr>
            <p:cNvSpPr/>
            <p:nvPr/>
          </p:nvSpPr>
          <p:spPr>
            <a:xfrm>
              <a:off x="1494745" y="486229"/>
              <a:ext cx="1238930" cy="12046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xmlns="" id="{2DFD388B-54D8-4821-A339-66B2C6B059E6}"/>
                </a:ext>
              </a:extLst>
            </p:cNvPr>
            <p:cNvSpPr txBox="1"/>
            <p:nvPr/>
          </p:nvSpPr>
          <p:spPr>
            <a:xfrm>
              <a:off x="1502804" y="602343"/>
              <a:ext cx="1231326" cy="1015663"/>
            </a:xfrm>
            <a:prstGeom prst="rect">
              <a:avLst/>
            </a:prstGeom>
            <a:grpFill/>
            <a:ln w="25400" cap="flat" cmpd="sng" algn="ctr">
              <a:noFill/>
              <a:prstDash val="solid"/>
            </a:ln>
            <a:effectLst/>
          </p:spPr>
          <p:txBody>
            <a:bodyPr wrap="square" rtlCol="0">
              <a:spAutoFit/>
            </a:bodyPr>
            <a:lstStyle>
              <a:defPPr>
                <a:defRPr lang="zh-CN"/>
              </a:defPPr>
              <a:lvl1pPr marR="0" lvl="0" indent="0" algn="ctr" fontAlgn="auto">
                <a:lnSpc>
                  <a:spcPct val="100000"/>
                </a:lnSpc>
                <a:spcBef>
                  <a:spcPts val="0"/>
                </a:spcBef>
                <a:spcAft>
                  <a:spcPts val="0"/>
                </a:spcAft>
                <a:buClrTx/>
                <a:buSzTx/>
                <a:buFontTx/>
                <a:buNone/>
                <a:defRPr kumimoji="0" sz="2800" b="1" i="0" u="none" strike="noStrike" kern="0" cap="none" spc="0" normalizeH="0" baseline="0">
                  <a:ln>
                    <a:noFill/>
                  </a:ln>
                  <a:solidFill>
                    <a:srgbClr val="AA0004"/>
                  </a:solidFill>
                  <a:effectLst/>
                  <a:uLnTx/>
                  <a:uFillTx/>
                  <a:latin typeface="微软雅黑" panose="020B0503020204020204" pitchFamily="34" charset="-122"/>
                  <a:ea typeface="微软雅黑" panose="020B0503020204020204" pitchFamily="34" charset="-122"/>
                </a:defRPr>
              </a:lvl1pPr>
            </a:lstStyle>
            <a:p>
              <a:r>
                <a:rPr lang="zh-CN" altLang="en-US" sz="6000" dirty="0">
                  <a:latin typeface="+mn-lt"/>
                  <a:ea typeface="+mn-ea"/>
                  <a:cs typeface="+mn-ea"/>
                  <a:sym typeface="+mn-lt"/>
                </a:rPr>
                <a:t>前言</a:t>
              </a:r>
            </a:p>
          </p:txBody>
        </p:sp>
        <p:sp>
          <p:nvSpPr>
            <p:cNvPr id="14" name="文本框 21">
              <a:extLst>
                <a:ext uri="{FF2B5EF4-FFF2-40B4-BE49-F238E27FC236}">
                  <a16:creationId xmlns:a16="http://schemas.microsoft.com/office/drawing/2014/main" xmlns="" id="{678FFA6F-05CA-4CEF-B173-A1D3F0311D0B}"/>
                </a:ext>
              </a:extLst>
            </p:cNvPr>
            <p:cNvSpPr/>
            <p:nvPr/>
          </p:nvSpPr>
          <p:spPr>
            <a:xfrm>
              <a:off x="1421719" y="1491804"/>
              <a:ext cx="1384982" cy="523220"/>
            </a:xfrm>
            <a:prstGeom prst="rect">
              <a:avLst/>
            </a:prstGeom>
            <a:grpFill/>
            <a:ln w="9525">
              <a:noFill/>
            </a:ln>
          </p:spPr>
          <p:txBody>
            <a:bodyPr wrap="square" anchor="t">
              <a:spAutoFit/>
            </a:bodyPr>
            <a:lstStyle/>
            <a:p>
              <a:pPr algn="dist"/>
              <a:r>
                <a:rPr lang="en-US" altLang="zh-CN" sz="2800" b="1" dirty="0">
                  <a:cs typeface="+mn-ea"/>
                  <a:sym typeface="+mn-lt"/>
                </a:rPr>
                <a:t>PREFACE</a:t>
              </a:r>
              <a:endParaRPr lang="zh-CN" altLang="en-US" sz="3200" dirty="0">
                <a:cs typeface="+mn-ea"/>
                <a:sym typeface="+mn-lt"/>
              </a:endParaRPr>
            </a:p>
          </p:txBody>
        </p:sp>
      </p:grpSp>
      <p:sp>
        <p:nvSpPr>
          <p:cNvPr id="15" name="TextBox 47">
            <a:extLst>
              <a:ext uri="{FF2B5EF4-FFF2-40B4-BE49-F238E27FC236}">
                <a16:creationId xmlns:a16="http://schemas.microsoft.com/office/drawing/2014/main" xmlns="" id="{5E7B2C71-004D-456F-BBBA-2A982F850A0F}"/>
              </a:ext>
            </a:extLst>
          </p:cNvPr>
          <p:cNvSpPr txBox="1"/>
          <p:nvPr/>
        </p:nvSpPr>
        <p:spPr>
          <a:xfrm>
            <a:off x="5505772" y="1640613"/>
            <a:ext cx="6055233" cy="3885166"/>
          </a:xfrm>
          <a:prstGeom prst="rect">
            <a:avLst/>
          </a:prstGeom>
          <a:noFill/>
        </p:spPr>
        <p:txBody>
          <a:bodyPr wrap="square" rtlCol="0">
            <a:spAutoFit/>
          </a:bodyPr>
          <a:lstStyle/>
          <a:p>
            <a:pPr indent="504000" algn="just" fontAlgn="auto">
              <a:lnSpc>
                <a:spcPct val="150000"/>
              </a:lnSpc>
              <a:spcBef>
                <a:spcPts val="1200"/>
              </a:spcBef>
            </a:pPr>
            <a:r>
              <a:rPr sz="2000" dirty="0">
                <a:cs typeface="+mn-ea"/>
                <a:sym typeface="+mn-lt"/>
              </a:rPr>
              <a:t>我国自1998年10月1日起实施《中华人民共和国献血法》，自此我国的无偿献血事业从无到有，从小到</a:t>
            </a:r>
            <a:r>
              <a:rPr lang="zh-CN" sz="2000" dirty="0">
                <a:cs typeface="+mn-ea"/>
                <a:sym typeface="+mn-lt"/>
              </a:rPr>
              <a:t>大</a:t>
            </a:r>
            <a:r>
              <a:rPr sz="2000" dirty="0">
                <a:cs typeface="+mn-ea"/>
                <a:sym typeface="+mn-lt"/>
              </a:rPr>
              <a:t>，不断发展</a:t>
            </a:r>
            <a:r>
              <a:rPr lang="en-US" altLang="zh-CN" sz="2000" dirty="0">
                <a:cs typeface="+mn-ea"/>
                <a:sym typeface="+mn-lt"/>
              </a:rPr>
              <a:t>……</a:t>
            </a:r>
            <a:r>
              <a:rPr sz="2000" dirty="0">
                <a:cs typeface="+mn-ea"/>
                <a:sym typeface="+mn-lt"/>
              </a:rPr>
              <a:t>虽然取得许多成效，但由于一些传统观念和某些偏见，无偿献血在全社会范围内的推广还需要进一步的宣传。</a:t>
            </a:r>
            <a:endParaRPr lang="zh-CN" altLang="en-US" sz="2000" dirty="0">
              <a:cs typeface="+mn-ea"/>
              <a:sym typeface="+mn-lt"/>
            </a:endParaRPr>
          </a:p>
          <a:p>
            <a:pPr indent="504000" algn="just" fontAlgn="auto">
              <a:lnSpc>
                <a:spcPct val="150000"/>
              </a:lnSpc>
              <a:spcBef>
                <a:spcPts val="1200"/>
              </a:spcBef>
            </a:pPr>
            <a:r>
              <a:rPr lang="zh-CN" altLang="en-US" sz="2000" dirty="0">
                <a:cs typeface="+mn-ea"/>
                <a:sym typeface="+mn-lt"/>
              </a:rPr>
              <a:t>献血活动是让大家得到一次奉献于社会的机会，希望经过这次的宣讲活动，及今后的动员活动之后，将会有更多的人员加入到无偿献血的行列中来。</a:t>
            </a:r>
          </a:p>
        </p:txBody>
      </p:sp>
    </p:spTree>
    <p:extLst>
      <p:ext uri="{BB962C8B-B14F-4D97-AF65-F5344CB8AC3E}">
        <p14:creationId xmlns:p14="http://schemas.microsoft.com/office/powerpoint/2010/main" val="39861876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660" y="811753"/>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sp>
        <p:nvSpPr>
          <p:cNvPr id="30" name="TextBox 19">
            <a:extLst>
              <a:ext uri="{FF2B5EF4-FFF2-40B4-BE49-F238E27FC236}">
                <a16:creationId xmlns:a16="http://schemas.microsoft.com/office/drawing/2014/main" xmlns="" id="{88450EDC-0684-46FA-94A0-92F1A376CC7C}"/>
              </a:ext>
            </a:extLst>
          </p:cNvPr>
          <p:cNvSpPr txBox="1"/>
          <p:nvPr/>
        </p:nvSpPr>
        <p:spPr>
          <a:xfrm>
            <a:off x="5771567" y="3429000"/>
            <a:ext cx="4727100" cy="1107996"/>
          </a:xfrm>
          <a:prstGeom prst="rect">
            <a:avLst/>
          </a:prstGeom>
        </p:spPr>
        <p:txBody>
          <a:bodyPr wrap="square">
            <a:spAutoFit/>
          </a:bodyPr>
          <a:lstStyle>
            <a:defPPr>
              <a:defRPr lang="zh-CN"/>
            </a:defPPr>
            <a:lvl1pPr algn="r">
              <a:defRPr sz="8800">
                <a:solidFill>
                  <a:srgbClr val="AA0004"/>
                </a:solidFill>
                <a:latin typeface="方正尚酷简体" panose="03000509000000000000" pitchFamily="65" charset="-122"/>
                <a:ea typeface="方正尚酷简体" panose="03000509000000000000" pitchFamily="65" charset="-122"/>
              </a:defRPr>
            </a:lvl1pPr>
          </a:lstStyle>
          <a:p>
            <a:pPr lvl="0" algn="ctr">
              <a:defRPr/>
            </a:pPr>
            <a:r>
              <a:rPr lang="zh-CN" altLang="en-US" sz="6600" kern="0" dirty="0">
                <a:solidFill>
                  <a:srgbClr val="C00000"/>
                </a:solidFill>
                <a:latin typeface="汉仪雅酷黑 75W" panose="020B0804020202020204" pitchFamily="34" charset="-122"/>
                <a:ea typeface="汉仪雅酷黑 75W" panose="020B0804020202020204" pitchFamily="34" charset="-122"/>
                <a:cs typeface="+mn-ea"/>
                <a:sym typeface="+mn-lt"/>
              </a:rPr>
              <a:t>献血流程</a:t>
            </a:r>
          </a:p>
        </p:txBody>
      </p:sp>
      <p:sp>
        <p:nvSpPr>
          <p:cNvPr id="31" name="矩形 259">
            <a:extLst>
              <a:ext uri="{FF2B5EF4-FFF2-40B4-BE49-F238E27FC236}">
                <a16:creationId xmlns:a16="http://schemas.microsoft.com/office/drawing/2014/main" xmlns="" id="{F7B6B050-3057-4210-9482-B472A0DE2ECD}"/>
              </a:ext>
            </a:extLst>
          </p:cNvPr>
          <p:cNvSpPr>
            <a:spLocks noChangeArrowheads="1"/>
          </p:cNvSpPr>
          <p:nvPr/>
        </p:nvSpPr>
        <p:spPr bwMode="auto">
          <a:xfrm>
            <a:off x="6061434" y="2299197"/>
            <a:ext cx="449196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rgbClr val="C00000"/>
                </a:solidFill>
                <a:latin typeface="汉仪雅酷黑 75W" panose="020B0804020202020204" pitchFamily="34" charset="-122"/>
                <a:ea typeface="汉仪雅酷黑 75W" panose="020B0804020202020204" pitchFamily="34" charset="-122"/>
                <a:cs typeface="+mn-ea"/>
                <a:sym typeface="+mn-lt"/>
              </a:rPr>
              <a:t>第四部分</a:t>
            </a:r>
            <a:endParaRPr lang="en-US" altLang="zh-CN" sz="60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2817936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
                                        </p:tgtEl>
                                        <p:attrNameLst>
                                          <p:attrName>ppt_y</p:attrName>
                                        </p:attrNameLst>
                                      </p:cBhvr>
                                      <p:tavLst>
                                        <p:tav tm="0">
                                          <p:val>
                                            <p:strVal val="#ppt_y"/>
                                          </p:val>
                                        </p:tav>
                                        <p:tav tm="100000">
                                          <p:val>
                                            <p:strVal val="#ppt_y"/>
                                          </p:val>
                                        </p:tav>
                                      </p:tavLst>
                                    </p:anim>
                                    <p:anim calcmode="lin" valueType="num">
                                      <p:cBhvr>
                                        <p:cTn id="2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
                                        </p:tgtEl>
                                      </p:cBhvr>
                                    </p:animEffect>
                                  </p:childTnLst>
                                </p:cTn>
                              </p:par>
                              <p:par>
                                <p:cTn id="26" presetID="26" presetClass="emph" presetSubtype="0" fill="hold" grpId="1" nodeType="withEffect">
                                  <p:stCondLst>
                                    <p:cond delay="0"/>
                                  </p:stCondLst>
                                  <p:iterate type="lt">
                                    <p:tmPct val="0"/>
                                  </p:iterate>
                                  <p:childTnLst>
                                    <p:animEffect transition="out" filter="fade">
                                      <p:cBhvr>
                                        <p:cTn id="27" dur="500" tmFilter="0, 0; .2, .5; .8, .5; 1, 0"/>
                                        <p:tgtEl>
                                          <p:spTgt spid="31"/>
                                        </p:tgtEl>
                                      </p:cBhvr>
                                    </p:animEffect>
                                    <p:animScale>
                                      <p:cBhvr>
                                        <p:cTn id="28" dur="250" autoRev="1" fill="hold"/>
                                        <p:tgtEl>
                                          <p:spTgt spid="31"/>
                                        </p:tgtEl>
                                      </p:cBhvr>
                                      <p:by x="105000" y="105000"/>
                                    </p:animScale>
                                  </p:childTnLst>
                                </p:cTn>
                              </p:par>
                            </p:childTnLst>
                          </p:cTn>
                        </p:par>
                        <p:par>
                          <p:cTn id="29" fill="hold">
                            <p:stCondLst>
                              <p:cond delay="26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31"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献血的流程</a:t>
            </a:r>
          </a:p>
        </p:txBody>
      </p:sp>
      <p:sp>
        <p:nvSpPr>
          <p:cNvPr id="3" name="Rectangle 20">
            <a:extLst>
              <a:ext uri="{FF2B5EF4-FFF2-40B4-BE49-F238E27FC236}">
                <a16:creationId xmlns:a16="http://schemas.microsoft.com/office/drawing/2014/main" xmlns="" id="{8724D9C8-41E2-4095-9B97-F7114984F6BC}"/>
              </a:ext>
            </a:extLst>
          </p:cNvPr>
          <p:cNvSpPr>
            <a:spLocks noChangeArrowheads="1"/>
          </p:cNvSpPr>
          <p:nvPr/>
        </p:nvSpPr>
        <p:spPr bwMode="auto">
          <a:xfrm>
            <a:off x="1140343" y="2998107"/>
            <a:ext cx="1423779"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cs typeface="+mn-ea"/>
                <a:sym typeface="+mn-lt"/>
              </a:rPr>
              <a:t>核对献血者有效身份证件，询问基本情况是否符合献血条件</a:t>
            </a:r>
          </a:p>
        </p:txBody>
      </p:sp>
      <p:sp>
        <p:nvSpPr>
          <p:cNvPr id="4" name="矩形 3">
            <a:extLst>
              <a:ext uri="{FF2B5EF4-FFF2-40B4-BE49-F238E27FC236}">
                <a16:creationId xmlns:a16="http://schemas.microsoft.com/office/drawing/2014/main" xmlns="" id="{864A3B51-F8E0-4751-8458-7DFD0ED419D5}"/>
              </a:ext>
            </a:extLst>
          </p:cNvPr>
          <p:cNvSpPr/>
          <p:nvPr/>
        </p:nvSpPr>
        <p:spPr>
          <a:xfrm>
            <a:off x="1140343" y="2628199"/>
            <a:ext cx="646331" cy="410882"/>
          </a:xfrm>
          <a:prstGeom prst="rect">
            <a:avLst/>
          </a:prstGeom>
        </p:spPr>
        <p:txBody>
          <a:bodyPr wrap="none">
            <a:spAutoFit/>
          </a:bodyPr>
          <a:lstStyle/>
          <a:p>
            <a:pPr>
              <a:lnSpc>
                <a:spcPct val="120000"/>
              </a:lnSpc>
            </a:pPr>
            <a:r>
              <a:rPr lang="zh-CN" altLang="en-US" b="1">
                <a:cs typeface="+mn-ea"/>
                <a:sym typeface="+mn-lt"/>
              </a:rPr>
              <a:t>征询</a:t>
            </a:r>
            <a:endParaRPr lang="zh-CN" altLang="en-US" b="1" dirty="0">
              <a:cs typeface="+mn-ea"/>
              <a:sym typeface="+mn-lt"/>
            </a:endParaRPr>
          </a:p>
        </p:txBody>
      </p:sp>
      <p:sp>
        <p:nvSpPr>
          <p:cNvPr id="5" name="Rectangle 20">
            <a:extLst>
              <a:ext uri="{FF2B5EF4-FFF2-40B4-BE49-F238E27FC236}">
                <a16:creationId xmlns:a16="http://schemas.microsoft.com/office/drawing/2014/main" xmlns="" id="{BF3B9EF3-8D9D-4197-A948-7F6143DBD086}"/>
              </a:ext>
            </a:extLst>
          </p:cNvPr>
          <p:cNvSpPr>
            <a:spLocks noChangeArrowheads="1"/>
          </p:cNvSpPr>
          <p:nvPr/>
        </p:nvSpPr>
        <p:spPr bwMode="auto">
          <a:xfrm>
            <a:off x="3096571" y="2998107"/>
            <a:ext cx="1423779" cy="52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cs typeface="+mn-ea"/>
                <a:sym typeface="+mn-lt"/>
              </a:rPr>
              <a:t>个人资料及健康情况问卷</a:t>
            </a:r>
          </a:p>
        </p:txBody>
      </p:sp>
      <p:sp>
        <p:nvSpPr>
          <p:cNvPr id="6" name="矩形 5">
            <a:extLst>
              <a:ext uri="{FF2B5EF4-FFF2-40B4-BE49-F238E27FC236}">
                <a16:creationId xmlns:a16="http://schemas.microsoft.com/office/drawing/2014/main" xmlns="" id="{0795C91D-2E2C-4E7B-B4A8-7342F4C41B84}"/>
              </a:ext>
            </a:extLst>
          </p:cNvPr>
          <p:cNvSpPr/>
          <p:nvPr/>
        </p:nvSpPr>
        <p:spPr>
          <a:xfrm>
            <a:off x="3096571" y="2628199"/>
            <a:ext cx="646331" cy="410882"/>
          </a:xfrm>
          <a:prstGeom prst="rect">
            <a:avLst/>
          </a:prstGeom>
        </p:spPr>
        <p:txBody>
          <a:bodyPr wrap="none">
            <a:spAutoFit/>
          </a:bodyPr>
          <a:lstStyle/>
          <a:p>
            <a:pPr>
              <a:lnSpc>
                <a:spcPct val="120000"/>
              </a:lnSpc>
            </a:pPr>
            <a:r>
              <a:rPr lang="zh-CN" altLang="en-US" b="1">
                <a:cs typeface="+mn-ea"/>
                <a:sym typeface="+mn-lt"/>
              </a:rPr>
              <a:t>填表</a:t>
            </a:r>
          </a:p>
        </p:txBody>
      </p:sp>
      <p:sp>
        <p:nvSpPr>
          <p:cNvPr id="7" name="Rectangle 20">
            <a:extLst>
              <a:ext uri="{FF2B5EF4-FFF2-40B4-BE49-F238E27FC236}">
                <a16:creationId xmlns:a16="http://schemas.microsoft.com/office/drawing/2014/main" xmlns="" id="{5712684D-5BCC-45B5-B87B-9EC050EE7B16}"/>
              </a:ext>
            </a:extLst>
          </p:cNvPr>
          <p:cNvSpPr>
            <a:spLocks noChangeArrowheads="1"/>
          </p:cNvSpPr>
          <p:nvPr/>
        </p:nvSpPr>
        <p:spPr bwMode="auto">
          <a:xfrm>
            <a:off x="4993799" y="2971432"/>
            <a:ext cx="1423779" cy="162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28600" indent="-228600">
              <a:lnSpc>
                <a:spcPct val="120000"/>
              </a:lnSpc>
              <a:buFont typeface="+mj-lt"/>
              <a:buAutoNum type="arabicPeriod"/>
            </a:pPr>
            <a:r>
              <a:rPr lang="zh-CN" altLang="en-US" sz="1200" dirty="0">
                <a:cs typeface="+mn-ea"/>
                <a:sym typeface="+mn-lt"/>
              </a:rPr>
              <a:t>血压、称体重</a:t>
            </a:r>
          </a:p>
          <a:p>
            <a:pPr marL="228600" indent="-228600">
              <a:lnSpc>
                <a:spcPct val="120000"/>
              </a:lnSpc>
              <a:buFont typeface="+mj-lt"/>
              <a:buAutoNum type="arabicPeriod"/>
            </a:pPr>
            <a:r>
              <a:rPr lang="zh-CN" altLang="en-US" sz="1200" dirty="0">
                <a:cs typeface="+mn-ea"/>
                <a:sym typeface="+mn-lt"/>
              </a:rPr>
              <a:t>血色素、血型、乙型肝炎表面折、抗原等检测，快速检验结果合格后献血者即可献血</a:t>
            </a:r>
          </a:p>
        </p:txBody>
      </p:sp>
      <p:sp>
        <p:nvSpPr>
          <p:cNvPr id="8" name="矩形 7">
            <a:extLst>
              <a:ext uri="{FF2B5EF4-FFF2-40B4-BE49-F238E27FC236}">
                <a16:creationId xmlns:a16="http://schemas.microsoft.com/office/drawing/2014/main" xmlns="" id="{D4E62085-E9EB-4014-81A6-C28BFBD868BC}"/>
              </a:ext>
            </a:extLst>
          </p:cNvPr>
          <p:cNvSpPr/>
          <p:nvPr/>
        </p:nvSpPr>
        <p:spPr>
          <a:xfrm>
            <a:off x="4993799" y="2601524"/>
            <a:ext cx="1338828" cy="410882"/>
          </a:xfrm>
          <a:prstGeom prst="rect">
            <a:avLst/>
          </a:prstGeom>
        </p:spPr>
        <p:txBody>
          <a:bodyPr wrap="none">
            <a:spAutoFit/>
          </a:bodyPr>
          <a:lstStyle/>
          <a:p>
            <a:pPr>
              <a:lnSpc>
                <a:spcPct val="120000"/>
              </a:lnSpc>
            </a:pPr>
            <a:r>
              <a:rPr lang="zh-CN" altLang="en-US" b="1" dirty="0">
                <a:cs typeface="+mn-ea"/>
                <a:sym typeface="+mn-lt"/>
              </a:rPr>
              <a:t>体检、验血</a:t>
            </a:r>
          </a:p>
        </p:txBody>
      </p:sp>
      <p:sp>
        <p:nvSpPr>
          <p:cNvPr id="9" name="Rectangle 20">
            <a:extLst>
              <a:ext uri="{FF2B5EF4-FFF2-40B4-BE49-F238E27FC236}">
                <a16:creationId xmlns:a16="http://schemas.microsoft.com/office/drawing/2014/main" xmlns="" id="{BCAA3E7B-4189-47C4-B1B4-F97A9CBE6496}"/>
              </a:ext>
            </a:extLst>
          </p:cNvPr>
          <p:cNvSpPr>
            <a:spLocks noChangeArrowheads="1"/>
          </p:cNvSpPr>
          <p:nvPr/>
        </p:nvSpPr>
        <p:spPr bwMode="auto">
          <a:xfrm>
            <a:off x="6716565" y="2998107"/>
            <a:ext cx="1578193" cy="52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a:cs typeface="+mn-ea"/>
                <a:sym typeface="+mn-lt"/>
              </a:rPr>
              <a:t>约</a:t>
            </a:r>
            <a:r>
              <a:rPr lang="en-US" altLang="zh-CN" sz="1200">
                <a:cs typeface="+mn-ea"/>
                <a:sym typeface="+mn-lt"/>
              </a:rPr>
              <a:t>10</a:t>
            </a:r>
            <a:r>
              <a:rPr lang="zh-CN" altLang="en-US" sz="1200">
                <a:cs typeface="+mn-ea"/>
                <a:sym typeface="+mn-lt"/>
              </a:rPr>
              <a:t>分钟</a:t>
            </a:r>
          </a:p>
          <a:p>
            <a:pPr>
              <a:lnSpc>
                <a:spcPct val="120000"/>
              </a:lnSpc>
            </a:pPr>
            <a:r>
              <a:rPr lang="zh-CN" altLang="en-US" sz="1200">
                <a:cs typeface="+mn-ea"/>
                <a:sym typeface="+mn-lt"/>
              </a:rPr>
              <a:t>放松心情，耐心等待</a:t>
            </a:r>
          </a:p>
        </p:txBody>
      </p:sp>
      <p:sp>
        <p:nvSpPr>
          <p:cNvPr id="10" name="矩形 9">
            <a:extLst>
              <a:ext uri="{FF2B5EF4-FFF2-40B4-BE49-F238E27FC236}">
                <a16:creationId xmlns:a16="http://schemas.microsoft.com/office/drawing/2014/main" xmlns="" id="{82CF8310-A766-41E8-81D5-AEA84F90EDE5}"/>
              </a:ext>
            </a:extLst>
          </p:cNvPr>
          <p:cNvSpPr/>
          <p:nvPr/>
        </p:nvSpPr>
        <p:spPr>
          <a:xfrm>
            <a:off x="6716565" y="2628199"/>
            <a:ext cx="646331" cy="410882"/>
          </a:xfrm>
          <a:prstGeom prst="rect">
            <a:avLst/>
          </a:prstGeom>
        </p:spPr>
        <p:txBody>
          <a:bodyPr wrap="none">
            <a:spAutoFit/>
          </a:bodyPr>
          <a:lstStyle/>
          <a:p>
            <a:pPr>
              <a:lnSpc>
                <a:spcPct val="120000"/>
              </a:lnSpc>
            </a:pPr>
            <a:r>
              <a:rPr lang="zh-CN" altLang="en-US" b="1" dirty="0">
                <a:cs typeface="+mn-ea"/>
                <a:sym typeface="+mn-lt"/>
              </a:rPr>
              <a:t>献血</a:t>
            </a:r>
          </a:p>
        </p:txBody>
      </p:sp>
      <p:sp>
        <p:nvSpPr>
          <p:cNvPr id="11" name="Rectangle 20">
            <a:extLst>
              <a:ext uri="{FF2B5EF4-FFF2-40B4-BE49-F238E27FC236}">
                <a16:creationId xmlns:a16="http://schemas.microsoft.com/office/drawing/2014/main" xmlns="" id="{03A157E7-ABF6-4E40-A51C-71545276DD90}"/>
              </a:ext>
            </a:extLst>
          </p:cNvPr>
          <p:cNvSpPr>
            <a:spLocks noChangeArrowheads="1"/>
          </p:cNvSpPr>
          <p:nvPr/>
        </p:nvSpPr>
        <p:spPr bwMode="auto">
          <a:xfrm>
            <a:off x="8382771" y="2944757"/>
            <a:ext cx="1414257" cy="74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cs typeface="+mn-ea"/>
                <a:sym typeface="+mn-lt"/>
              </a:rPr>
              <a:t>用棉球压住针眼处</a:t>
            </a:r>
            <a:r>
              <a:rPr lang="en-US" altLang="zh-CN" sz="1200" dirty="0">
                <a:cs typeface="+mn-ea"/>
                <a:sym typeface="+mn-lt"/>
              </a:rPr>
              <a:t>10</a:t>
            </a:r>
            <a:r>
              <a:rPr lang="zh-CN" altLang="en-US" sz="1200" dirty="0">
                <a:cs typeface="+mn-ea"/>
                <a:sym typeface="+mn-lt"/>
              </a:rPr>
              <a:t>分钟后，贴止血胶布</a:t>
            </a:r>
          </a:p>
        </p:txBody>
      </p:sp>
      <p:sp>
        <p:nvSpPr>
          <p:cNvPr id="12" name="矩形 11">
            <a:extLst>
              <a:ext uri="{FF2B5EF4-FFF2-40B4-BE49-F238E27FC236}">
                <a16:creationId xmlns:a16="http://schemas.microsoft.com/office/drawing/2014/main" xmlns="" id="{3FCB4264-28E4-404D-AC5C-CB95D8658AE2}"/>
              </a:ext>
            </a:extLst>
          </p:cNvPr>
          <p:cNvSpPr/>
          <p:nvPr/>
        </p:nvSpPr>
        <p:spPr>
          <a:xfrm>
            <a:off x="8382771" y="2574849"/>
            <a:ext cx="646331" cy="410882"/>
          </a:xfrm>
          <a:prstGeom prst="rect">
            <a:avLst/>
          </a:prstGeom>
        </p:spPr>
        <p:txBody>
          <a:bodyPr wrap="none">
            <a:spAutoFit/>
          </a:bodyPr>
          <a:lstStyle/>
          <a:p>
            <a:pPr>
              <a:lnSpc>
                <a:spcPct val="120000"/>
              </a:lnSpc>
            </a:pPr>
            <a:r>
              <a:rPr lang="zh-CN" altLang="en-US" b="1">
                <a:cs typeface="+mn-ea"/>
                <a:sym typeface="+mn-lt"/>
              </a:rPr>
              <a:t>休息</a:t>
            </a:r>
          </a:p>
        </p:txBody>
      </p:sp>
      <p:sp>
        <p:nvSpPr>
          <p:cNvPr id="13" name="Rectangle 20">
            <a:extLst>
              <a:ext uri="{FF2B5EF4-FFF2-40B4-BE49-F238E27FC236}">
                <a16:creationId xmlns:a16="http://schemas.microsoft.com/office/drawing/2014/main" xmlns="" id="{85DAB554-FB6E-4AF6-8A0D-ABF71EB70C9F}"/>
              </a:ext>
            </a:extLst>
          </p:cNvPr>
          <p:cNvSpPr>
            <a:spLocks noChangeArrowheads="1"/>
          </p:cNvSpPr>
          <p:nvPr/>
        </p:nvSpPr>
        <p:spPr bwMode="auto">
          <a:xfrm>
            <a:off x="10204522" y="2971432"/>
            <a:ext cx="1578193" cy="52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cs typeface="+mn-ea"/>
                <a:sym typeface="+mn-lt"/>
              </a:rPr>
              <a:t>用血报销时的凭据</a:t>
            </a:r>
          </a:p>
          <a:p>
            <a:pPr>
              <a:lnSpc>
                <a:spcPct val="120000"/>
              </a:lnSpc>
            </a:pPr>
            <a:r>
              <a:rPr lang="zh-CN" altLang="en-US" sz="1200" dirty="0">
                <a:cs typeface="+mn-ea"/>
                <a:sym typeface="+mn-lt"/>
              </a:rPr>
              <a:t>光荣的证明</a:t>
            </a:r>
          </a:p>
        </p:txBody>
      </p:sp>
      <p:sp>
        <p:nvSpPr>
          <p:cNvPr id="14" name="矩形 13">
            <a:extLst>
              <a:ext uri="{FF2B5EF4-FFF2-40B4-BE49-F238E27FC236}">
                <a16:creationId xmlns:a16="http://schemas.microsoft.com/office/drawing/2014/main" xmlns="" id="{64CEE157-ABDC-4CD0-8411-2A4D0866871D}"/>
              </a:ext>
            </a:extLst>
          </p:cNvPr>
          <p:cNvSpPr/>
          <p:nvPr/>
        </p:nvSpPr>
        <p:spPr>
          <a:xfrm>
            <a:off x="10204522" y="2601524"/>
            <a:ext cx="1107996" cy="410882"/>
          </a:xfrm>
          <a:prstGeom prst="rect">
            <a:avLst/>
          </a:prstGeom>
        </p:spPr>
        <p:txBody>
          <a:bodyPr wrap="none">
            <a:spAutoFit/>
          </a:bodyPr>
          <a:lstStyle/>
          <a:p>
            <a:pPr>
              <a:lnSpc>
                <a:spcPct val="120000"/>
              </a:lnSpc>
            </a:pPr>
            <a:r>
              <a:rPr lang="zh-CN" altLang="en-US" b="1">
                <a:cs typeface="+mn-ea"/>
                <a:sym typeface="+mn-lt"/>
              </a:rPr>
              <a:t>领献血证</a:t>
            </a:r>
          </a:p>
        </p:txBody>
      </p:sp>
    </p:spTree>
    <p:extLst>
      <p:ext uri="{BB962C8B-B14F-4D97-AF65-F5344CB8AC3E}">
        <p14:creationId xmlns:p14="http://schemas.microsoft.com/office/powerpoint/2010/main" val="7572552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0"/>
                                  </p:iterate>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type="lt">
                                    <p:tmPct val="0"/>
                                  </p:iterate>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iterate type="lt">
                                    <p:tmPct val="0"/>
                                  </p:iterate>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iterate type="lt">
                                    <p:tmPct val="0"/>
                                  </p:iterate>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10" presetClass="entr" presetSubtype="0" fill="hold" grpId="0" nodeType="afterEffect">
                                  <p:stCondLst>
                                    <p:cond delay="0"/>
                                  </p:stCondLst>
                                  <p:iterate type="lt">
                                    <p:tmPct val="0"/>
                                  </p:iterate>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ppt_y</p:attrName>
                                        </p:attrNameLst>
                                      </p:cBhvr>
                                      <p:tavLst>
                                        <p:tav tm="0">
                                          <p:val>
                                            <p:strVal val="#ppt_y+#ppt_h*1.125000"/>
                                          </p:val>
                                        </p:tav>
                                        <p:tav tm="100000">
                                          <p:val>
                                            <p:strVal val="#ppt_y"/>
                                          </p:val>
                                        </p:tav>
                                      </p:tavLst>
                                    </p:anim>
                                    <p:animEffect transition="in" filter="wipe(up)">
                                      <p:cBhvr>
                                        <p:cTn id="32" dur="500"/>
                                        <p:tgtEl>
                                          <p:spTgt spid="3"/>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up)">
                                      <p:cBhvr>
                                        <p:cTn id="37" dur="500"/>
                                        <p:tgtEl>
                                          <p:spTgt spid="13"/>
                                        </p:tgtEl>
                                      </p:cBhvr>
                                    </p:animEffect>
                                  </p:childTnLst>
                                </p:cTn>
                              </p:par>
                            </p:childTnLst>
                          </p:cTn>
                        </p:par>
                        <p:par>
                          <p:cTn id="38" fill="hold">
                            <p:stCondLst>
                              <p:cond delay="4000"/>
                            </p:stCondLst>
                            <p:childTnLst>
                              <p:par>
                                <p:cTn id="39" presetID="1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p:tgtEl>
                                          <p:spTgt spid="11"/>
                                        </p:tgtEl>
                                        <p:attrNameLst>
                                          <p:attrName>ppt_y</p:attrName>
                                        </p:attrNameLst>
                                      </p:cBhvr>
                                      <p:tavLst>
                                        <p:tav tm="0">
                                          <p:val>
                                            <p:strVal val="#ppt_y+#ppt_h*1.125000"/>
                                          </p:val>
                                        </p:tav>
                                        <p:tav tm="100000">
                                          <p:val>
                                            <p:strVal val="#ppt_y"/>
                                          </p:val>
                                        </p:tav>
                                      </p:tavLst>
                                    </p:anim>
                                    <p:animEffect transition="in" filter="wipe(up)">
                                      <p:cBhvr>
                                        <p:cTn id="42" dur="500"/>
                                        <p:tgtEl>
                                          <p:spTgt spid="11"/>
                                        </p:tgtEl>
                                      </p:cBhvr>
                                    </p:animEffect>
                                  </p:childTnLst>
                                </p:cTn>
                              </p:par>
                            </p:childTnLst>
                          </p:cTn>
                        </p:par>
                        <p:par>
                          <p:cTn id="43" fill="hold">
                            <p:stCondLst>
                              <p:cond delay="4500"/>
                            </p:stCondLst>
                            <p:childTnLst>
                              <p:par>
                                <p:cTn id="44" presetID="1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p:tgtEl>
                                          <p:spTgt spid="9"/>
                                        </p:tgtEl>
                                        <p:attrNameLst>
                                          <p:attrName>ppt_y</p:attrName>
                                        </p:attrNameLst>
                                      </p:cBhvr>
                                      <p:tavLst>
                                        <p:tav tm="0">
                                          <p:val>
                                            <p:strVal val="#ppt_y+#ppt_h*1.125000"/>
                                          </p:val>
                                        </p:tav>
                                        <p:tav tm="100000">
                                          <p:val>
                                            <p:strVal val="#ppt_y"/>
                                          </p:val>
                                        </p:tav>
                                      </p:tavLst>
                                    </p:anim>
                                    <p:animEffect transition="in" filter="wipe(up)">
                                      <p:cBhvr>
                                        <p:cTn id="47" dur="500"/>
                                        <p:tgtEl>
                                          <p:spTgt spid="9"/>
                                        </p:tgtEl>
                                      </p:cBhvr>
                                    </p:animEffect>
                                  </p:childTnLst>
                                </p:cTn>
                              </p:par>
                            </p:childTnLst>
                          </p:cTn>
                        </p:par>
                        <p:par>
                          <p:cTn id="48" fill="hold">
                            <p:stCondLst>
                              <p:cond delay="5000"/>
                            </p:stCondLst>
                            <p:childTnLst>
                              <p:par>
                                <p:cTn id="49" presetID="12" presetClass="entr" presetSubtype="4"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p:tgtEl>
                                          <p:spTgt spid="7"/>
                                        </p:tgtEl>
                                        <p:attrNameLst>
                                          <p:attrName>ppt_y</p:attrName>
                                        </p:attrNameLst>
                                      </p:cBhvr>
                                      <p:tavLst>
                                        <p:tav tm="0">
                                          <p:val>
                                            <p:strVal val="#ppt_y+#ppt_h*1.125000"/>
                                          </p:val>
                                        </p:tav>
                                        <p:tav tm="100000">
                                          <p:val>
                                            <p:strVal val="#ppt_y"/>
                                          </p:val>
                                        </p:tav>
                                      </p:tavLst>
                                    </p:anim>
                                    <p:animEffect transition="in" filter="wipe(up)">
                                      <p:cBhvr>
                                        <p:cTn id="52" dur="500"/>
                                        <p:tgtEl>
                                          <p:spTgt spid="7"/>
                                        </p:tgtEl>
                                      </p:cBhvr>
                                    </p:animEffect>
                                  </p:childTnLst>
                                </p:cTn>
                              </p:par>
                            </p:childTnLst>
                          </p:cTn>
                        </p:par>
                        <p:par>
                          <p:cTn id="53" fill="hold">
                            <p:stCondLst>
                              <p:cond delay="5500"/>
                            </p:stCondLst>
                            <p:childTnLst>
                              <p:par>
                                <p:cTn id="54" presetID="12" presetClass="entr" presetSubtype="4"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ppt_y</p:attrName>
                                        </p:attrNameLst>
                                      </p:cBhvr>
                                      <p:tavLst>
                                        <p:tav tm="0">
                                          <p:val>
                                            <p:strVal val="#ppt_y+#ppt_h*1.125000"/>
                                          </p:val>
                                        </p:tav>
                                        <p:tav tm="100000">
                                          <p:val>
                                            <p:strVal val="#ppt_y"/>
                                          </p:val>
                                        </p:tav>
                                      </p:tavLst>
                                    </p:anim>
                                    <p:animEffect transition="in" filter="wipe(up)">
                                      <p:cBhvr>
                                        <p:cTn id="5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660" y="811753"/>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sp>
        <p:nvSpPr>
          <p:cNvPr id="30" name="TextBox 19">
            <a:extLst>
              <a:ext uri="{FF2B5EF4-FFF2-40B4-BE49-F238E27FC236}">
                <a16:creationId xmlns:a16="http://schemas.microsoft.com/office/drawing/2014/main" xmlns="" id="{88450EDC-0684-46FA-94A0-92F1A376CC7C}"/>
              </a:ext>
            </a:extLst>
          </p:cNvPr>
          <p:cNvSpPr txBox="1"/>
          <p:nvPr/>
        </p:nvSpPr>
        <p:spPr>
          <a:xfrm>
            <a:off x="5771567" y="3429000"/>
            <a:ext cx="4727100" cy="2123658"/>
          </a:xfrm>
          <a:prstGeom prst="rect">
            <a:avLst/>
          </a:prstGeom>
        </p:spPr>
        <p:txBody>
          <a:bodyPr wrap="square">
            <a:spAutoFit/>
          </a:bodyPr>
          <a:lstStyle>
            <a:defPPr>
              <a:defRPr lang="zh-CN"/>
            </a:defPPr>
            <a:lvl1pPr algn="r">
              <a:defRPr sz="8800">
                <a:solidFill>
                  <a:srgbClr val="AA0004"/>
                </a:solidFill>
                <a:latin typeface="方正尚酷简体" panose="03000509000000000000" pitchFamily="65" charset="-122"/>
                <a:ea typeface="方正尚酷简体" panose="03000509000000000000" pitchFamily="65" charset="-122"/>
              </a:defRPr>
            </a:lvl1pPr>
          </a:lstStyle>
          <a:p>
            <a:pPr lvl="0" algn="ctr">
              <a:defRPr/>
            </a:pPr>
            <a:r>
              <a:rPr lang="zh-CN" altLang="en-US" sz="6600" kern="0" dirty="0">
                <a:solidFill>
                  <a:srgbClr val="C00000"/>
                </a:solidFill>
                <a:latin typeface="汉仪雅酷黑 75W" panose="020B0804020202020204" pitchFamily="34" charset="-122"/>
                <a:ea typeface="汉仪雅酷黑 75W" panose="020B0804020202020204" pitchFamily="34" charset="-122"/>
                <a:cs typeface="+mn-ea"/>
                <a:sym typeface="+mn-lt"/>
              </a:rPr>
              <a:t>正规的献血途径</a:t>
            </a:r>
          </a:p>
        </p:txBody>
      </p:sp>
      <p:sp>
        <p:nvSpPr>
          <p:cNvPr id="31" name="矩形 259">
            <a:extLst>
              <a:ext uri="{FF2B5EF4-FFF2-40B4-BE49-F238E27FC236}">
                <a16:creationId xmlns:a16="http://schemas.microsoft.com/office/drawing/2014/main" xmlns="" id="{F7B6B050-3057-4210-9482-B472A0DE2ECD}"/>
              </a:ext>
            </a:extLst>
          </p:cNvPr>
          <p:cNvSpPr>
            <a:spLocks noChangeArrowheads="1"/>
          </p:cNvSpPr>
          <p:nvPr/>
        </p:nvSpPr>
        <p:spPr bwMode="auto">
          <a:xfrm>
            <a:off x="6061434" y="2299197"/>
            <a:ext cx="449196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rgbClr val="C00000"/>
                </a:solidFill>
                <a:latin typeface="汉仪雅酷黑 75W" panose="020B0804020202020204" pitchFamily="34" charset="-122"/>
                <a:ea typeface="汉仪雅酷黑 75W" panose="020B0804020202020204" pitchFamily="34" charset="-122"/>
                <a:cs typeface="+mn-ea"/>
                <a:sym typeface="+mn-lt"/>
              </a:rPr>
              <a:t>第五部分</a:t>
            </a:r>
            <a:endParaRPr lang="en-US" altLang="zh-CN" sz="60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2456333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
                                        </p:tgtEl>
                                        <p:attrNameLst>
                                          <p:attrName>ppt_y</p:attrName>
                                        </p:attrNameLst>
                                      </p:cBhvr>
                                      <p:tavLst>
                                        <p:tav tm="0">
                                          <p:val>
                                            <p:strVal val="#ppt_y"/>
                                          </p:val>
                                        </p:tav>
                                        <p:tav tm="100000">
                                          <p:val>
                                            <p:strVal val="#ppt_y"/>
                                          </p:val>
                                        </p:tav>
                                      </p:tavLst>
                                    </p:anim>
                                    <p:anim calcmode="lin" valueType="num">
                                      <p:cBhvr>
                                        <p:cTn id="2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
                                        </p:tgtEl>
                                      </p:cBhvr>
                                    </p:animEffect>
                                  </p:childTnLst>
                                </p:cTn>
                              </p:par>
                              <p:par>
                                <p:cTn id="26" presetID="26" presetClass="emph" presetSubtype="0" fill="hold" grpId="1" nodeType="withEffect">
                                  <p:stCondLst>
                                    <p:cond delay="0"/>
                                  </p:stCondLst>
                                  <p:iterate type="lt">
                                    <p:tmPct val="0"/>
                                  </p:iterate>
                                  <p:childTnLst>
                                    <p:animEffect transition="out" filter="fade">
                                      <p:cBhvr>
                                        <p:cTn id="27" dur="500" tmFilter="0, 0; .2, .5; .8, .5; 1, 0"/>
                                        <p:tgtEl>
                                          <p:spTgt spid="31"/>
                                        </p:tgtEl>
                                      </p:cBhvr>
                                    </p:animEffect>
                                    <p:animScale>
                                      <p:cBhvr>
                                        <p:cTn id="28" dur="250" autoRev="1" fill="hold"/>
                                        <p:tgtEl>
                                          <p:spTgt spid="31"/>
                                        </p:tgtEl>
                                      </p:cBhvr>
                                      <p:by x="105000" y="105000"/>
                                    </p:animScale>
                                  </p:childTnLst>
                                </p:cTn>
                              </p:par>
                            </p:childTnLst>
                          </p:cTn>
                        </p:par>
                        <p:par>
                          <p:cTn id="29" fill="hold">
                            <p:stCondLst>
                              <p:cond delay="26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3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kern="0" dirty="0">
                <a:latin typeface="汉仪雅酷黑 75W" panose="020B0804020202020204" pitchFamily="34" charset="-122"/>
                <a:ea typeface="汉仪雅酷黑 75W" panose="020B0804020202020204" pitchFamily="34" charset="-122"/>
                <a:cs typeface="+mn-ea"/>
                <a:sym typeface="+mn-lt"/>
              </a:rPr>
              <a:t>正规的献血途径</a:t>
            </a:r>
          </a:p>
        </p:txBody>
      </p:sp>
      <p:sp>
        <p:nvSpPr>
          <p:cNvPr id="3" name="矩形 2">
            <a:extLst>
              <a:ext uri="{FF2B5EF4-FFF2-40B4-BE49-F238E27FC236}">
                <a16:creationId xmlns:a16="http://schemas.microsoft.com/office/drawing/2014/main" xmlns="" id="{BC6D34CA-0B08-460A-8B94-8AAEAB320B05}"/>
              </a:ext>
            </a:extLst>
          </p:cNvPr>
          <p:cNvSpPr/>
          <p:nvPr/>
        </p:nvSpPr>
        <p:spPr>
          <a:xfrm>
            <a:off x="1807005" y="1323581"/>
            <a:ext cx="8577989"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宁波正规的献血地点</a:t>
            </a:r>
          </a:p>
        </p:txBody>
      </p:sp>
      <p:graphicFrame>
        <p:nvGraphicFramePr>
          <p:cNvPr id="4" name="表格 3">
            <a:extLst>
              <a:ext uri="{FF2B5EF4-FFF2-40B4-BE49-F238E27FC236}">
                <a16:creationId xmlns:a16="http://schemas.microsoft.com/office/drawing/2014/main" xmlns="" id="{492572FE-C189-4EF8-9F9C-CDA3C71E86A5}"/>
              </a:ext>
            </a:extLst>
          </p:cNvPr>
          <p:cNvGraphicFramePr>
            <a:graphicFrameLocks noGrp="1"/>
          </p:cNvGraphicFramePr>
          <p:nvPr>
            <p:extLst>
              <p:ext uri="{D42A27DB-BD31-4B8C-83A1-F6EECF244321}">
                <p14:modId xmlns:p14="http://schemas.microsoft.com/office/powerpoint/2010/main" val="2754439618"/>
              </p:ext>
            </p:extLst>
          </p:nvPr>
        </p:nvGraphicFramePr>
        <p:xfrm>
          <a:off x="1426028" y="2035630"/>
          <a:ext cx="9633858" cy="3498789"/>
        </p:xfrm>
        <a:graphic>
          <a:graphicData uri="http://schemas.openxmlformats.org/drawingml/2006/table">
            <a:tbl>
              <a:tblPr firstRow="1" bandRow="1">
                <a:tableStyleId>{5C22544A-7EE6-4342-B048-85BDC9FD1C3A}</a:tableStyleId>
              </a:tblPr>
              <a:tblGrid>
                <a:gridCol w="2844999">
                  <a:extLst>
                    <a:ext uri="{9D8B030D-6E8A-4147-A177-3AD203B41FA5}">
                      <a16:colId xmlns:a16="http://schemas.microsoft.com/office/drawing/2014/main" xmlns="" val="839912152"/>
                    </a:ext>
                  </a:extLst>
                </a:gridCol>
                <a:gridCol w="4568350">
                  <a:extLst>
                    <a:ext uri="{9D8B030D-6E8A-4147-A177-3AD203B41FA5}">
                      <a16:colId xmlns:a16="http://schemas.microsoft.com/office/drawing/2014/main" xmlns="" val="294677767"/>
                    </a:ext>
                  </a:extLst>
                </a:gridCol>
                <a:gridCol w="2220509">
                  <a:extLst>
                    <a:ext uri="{9D8B030D-6E8A-4147-A177-3AD203B41FA5}">
                      <a16:colId xmlns:a16="http://schemas.microsoft.com/office/drawing/2014/main" xmlns="" val="2922947782"/>
                    </a:ext>
                  </a:extLst>
                </a:gridCol>
              </a:tblGrid>
              <a:tr h="608631">
                <a:tc>
                  <a:txBody>
                    <a:bodyPr/>
                    <a:lstStyle/>
                    <a:p>
                      <a:pPr algn="ctr"/>
                      <a:r>
                        <a:rPr lang="zh-CN" altLang="en-US" sz="1600">
                          <a:latin typeface="+mn-lt"/>
                          <a:ea typeface="+mn-ea"/>
                          <a:cs typeface="+mn-ea"/>
                          <a:sym typeface="+mn-lt"/>
                        </a:rPr>
                        <a:t>献血点</a:t>
                      </a:r>
                    </a:p>
                  </a:txBody>
                  <a:tcPr anchor="ctr">
                    <a:lnL w="12700" cap="flat" cmpd="sng" algn="ctr">
                      <a:solidFill>
                        <a:schemeClr val="tx1">
                          <a:lumMod val="50000"/>
                          <a:lumOff val="50000"/>
                        </a:schemeClr>
                      </a:solidFill>
                      <a:prstDash val="solid"/>
                      <a:round/>
                      <a:headEnd type="none" w="med" len="med"/>
                      <a:tailEnd type="none" w="med" len="med"/>
                    </a:lnL>
                    <a:lnT w="12700" cap="flat" cmpd="sng" algn="ctr">
                      <a:solidFill>
                        <a:schemeClr val="tx1">
                          <a:lumMod val="50000"/>
                          <a:lumOff val="50000"/>
                        </a:schemeClr>
                      </a:solidFill>
                      <a:prstDash val="solid"/>
                      <a:round/>
                      <a:headEnd type="none" w="med" len="med"/>
                      <a:tailEnd type="none" w="med" len="med"/>
                    </a:lnT>
                    <a:solidFill>
                      <a:srgbClr val="AA0004"/>
                    </a:solidFill>
                  </a:tcPr>
                </a:tc>
                <a:tc>
                  <a:txBody>
                    <a:bodyPr/>
                    <a:lstStyle/>
                    <a:p>
                      <a:pPr algn="ctr"/>
                      <a:r>
                        <a:rPr lang="zh-CN" altLang="en-US" sz="1600">
                          <a:latin typeface="+mn-lt"/>
                          <a:ea typeface="+mn-ea"/>
                          <a:cs typeface="+mn-ea"/>
                          <a:sym typeface="+mn-lt"/>
                        </a:rPr>
                        <a:t>地址</a:t>
                      </a:r>
                    </a:p>
                  </a:txBody>
                  <a:tcPr anchor="ctr">
                    <a:lnT w="12700" cap="flat" cmpd="sng" algn="ctr">
                      <a:solidFill>
                        <a:schemeClr val="tx1">
                          <a:lumMod val="50000"/>
                          <a:lumOff val="50000"/>
                        </a:schemeClr>
                      </a:solidFill>
                      <a:prstDash val="solid"/>
                      <a:round/>
                      <a:headEnd type="none" w="med" len="med"/>
                      <a:tailEnd type="none" w="med" len="med"/>
                    </a:lnT>
                    <a:solidFill>
                      <a:srgbClr val="AA0004"/>
                    </a:solidFill>
                  </a:tcPr>
                </a:tc>
                <a:tc>
                  <a:txBody>
                    <a:bodyPr/>
                    <a:lstStyle/>
                    <a:p>
                      <a:pPr algn="ctr"/>
                      <a:r>
                        <a:rPr lang="zh-CN" altLang="en-US" sz="1600">
                          <a:latin typeface="+mn-lt"/>
                          <a:ea typeface="+mn-ea"/>
                          <a:cs typeface="+mn-ea"/>
                          <a:sym typeface="+mn-lt"/>
                        </a:rPr>
                        <a:t>咨询电话</a:t>
                      </a:r>
                    </a:p>
                  </a:txBody>
                  <a:tcPr anchor="ctr">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solidFill>
                      <a:srgbClr val="AA0004"/>
                    </a:solidFill>
                  </a:tcPr>
                </a:tc>
                <a:extLst>
                  <a:ext uri="{0D108BD9-81ED-4DB2-BD59-A6C34878D82A}">
                    <a16:rowId xmlns:a16="http://schemas.microsoft.com/office/drawing/2014/main" xmlns="" val="2934925262"/>
                  </a:ext>
                </a:extLst>
              </a:tr>
              <a:tr h="481693">
                <a:tc>
                  <a:txBody>
                    <a:bodyPr/>
                    <a:lstStyle/>
                    <a:p>
                      <a:pPr algn="ctr"/>
                      <a:r>
                        <a:rPr lang="zh-CN" altLang="en-US" sz="1600" dirty="0">
                          <a:latin typeface="+mn-lt"/>
                          <a:ea typeface="+mn-ea"/>
                          <a:cs typeface="+mn-ea"/>
                          <a:sym typeface="+mn-lt"/>
                        </a:rPr>
                        <a:t>柳汀街献血屋</a:t>
                      </a:r>
                    </a:p>
                  </a:txBody>
                  <a:tcPr anchor="ctr">
                    <a:lnL w="12700" cap="flat" cmpd="sng" algn="ctr">
                      <a:solidFill>
                        <a:schemeClr val="tx1">
                          <a:lumMod val="50000"/>
                          <a:lumOff val="50000"/>
                        </a:schemeClr>
                      </a:solidFill>
                      <a:prstDash val="solid"/>
                      <a:round/>
                      <a:headEnd type="none" w="med" len="med"/>
                      <a:tailEnd type="none" w="med" len="med"/>
                    </a:lnL>
                    <a:solidFill>
                      <a:schemeClr val="bg1">
                        <a:lumMod val="95000"/>
                      </a:schemeClr>
                    </a:solidFill>
                  </a:tcPr>
                </a:tc>
                <a:tc>
                  <a:txBody>
                    <a:bodyPr/>
                    <a:lstStyle/>
                    <a:p>
                      <a:pPr algn="ctr"/>
                      <a:r>
                        <a:rPr lang="zh-CN" altLang="en-US" sz="1600" dirty="0">
                          <a:latin typeface="+mn-lt"/>
                          <a:ea typeface="+mn-ea"/>
                          <a:cs typeface="+mn-ea"/>
                          <a:sym typeface="+mn-lt"/>
                        </a:rPr>
                        <a:t>宁波市柳汀街</a:t>
                      </a:r>
                      <a:r>
                        <a:rPr lang="en-US" altLang="zh-CN" sz="1600" dirty="0">
                          <a:latin typeface="+mn-lt"/>
                          <a:ea typeface="+mn-ea"/>
                          <a:cs typeface="+mn-ea"/>
                          <a:sym typeface="+mn-lt"/>
                        </a:rPr>
                        <a:t>76</a:t>
                      </a:r>
                      <a:r>
                        <a:rPr lang="zh-CN" altLang="en-US" sz="1600" dirty="0">
                          <a:latin typeface="+mn-lt"/>
                          <a:ea typeface="+mn-ea"/>
                          <a:cs typeface="+mn-ea"/>
                          <a:sym typeface="+mn-lt"/>
                        </a:rPr>
                        <a:t>号</a:t>
                      </a:r>
                    </a:p>
                  </a:txBody>
                  <a:tcPr anchor="ctr">
                    <a:solidFill>
                      <a:schemeClr val="bg1">
                        <a:lumMod val="95000"/>
                      </a:schemeClr>
                    </a:solidFill>
                  </a:tcPr>
                </a:tc>
                <a:tc>
                  <a:txBody>
                    <a:bodyPr/>
                    <a:lstStyle/>
                    <a:p>
                      <a:pPr algn="ctr"/>
                      <a:r>
                        <a:rPr lang="en-US" altLang="zh-CN" sz="1600" dirty="0">
                          <a:latin typeface="+mn-lt"/>
                          <a:ea typeface="+mn-ea"/>
                          <a:cs typeface="+mn-ea"/>
                          <a:sym typeface="+mn-lt"/>
                        </a:rPr>
                        <a:t>87680839</a:t>
                      </a:r>
                      <a:endParaRPr lang="zh-CN" altLang="en-US" sz="1600" dirty="0">
                        <a:latin typeface="+mn-lt"/>
                        <a:ea typeface="+mn-ea"/>
                        <a:cs typeface="+mn-ea"/>
                        <a:sym typeface="+mn-lt"/>
                      </a:endParaRPr>
                    </a:p>
                  </a:txBody>
                  <a:tcPr anchor="ctr">
                    <a:lnR w="12700" cap="flat" cmpd="sng" algn="ctr">
                      <a:solidFill>
                        <a:schemeClr val="tx1">
                          <a:lumMod val="50000"/>
                          <a:lumOff val="50000"/>
                        </a:schemeClr>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xmlns="" val="1232495115"/>
                  </a:ext>
                </a:extLst>
              </a:tr>
              <a:tr h="481693">
                <a:tc>
                  <a:txBody>
                    <a:bodyPr/>
                    <a:lstStyle/>
                    <a:p>
                      <a:pPr algn="ctr"/>
                      <a:r>
                        <a:rPr lang="zh-CN" altLang="en-US" sz="1600" dirty="0">
                          <a:latin typeface="+mn-lt"/>
                          <a:ea typeface="+mn-ea"/>
                          <a:cs typeface="+mn-ea"/>
                          <a:sym typeface="+mn-lt"/>
                        </a:rPr>
                        <a:t>亚细亚广场献血车</a:t>
                      </a:r>
                    </a:p>
                  </a:txBody>
                  <a:tcPr anchor="ctr">
                    <a:lnL w="12700" cap="flat" cmpd="sng" algn="ctr">
                      <a:solidFill>
                        <a:schemeClr val="tx1">
                          <a:lumMod val="50000"/>
                          <a:lumOff val="50000"/>
                        </a:schemeClr>
                      </a:solidFill>
                      <a:prstDash val="solid"/>
                      <a:round/>
                      <a:headEnd type="none" w="med" len="med"/>
                      <a:tailEnd type="none" w="med" len="med"/>
                    </a:lnL>
                    <a:solidFill>
                      <a:schemeClr val="bg1">
                        <a:lumMod val="85000"/>
                      </a:schemeClr>
                    </a:solidFill>
                  </a:tcPr>
                </a:tc>
                <a:tc>
                  <a:txBody>
                    <a:bodyPr/>
                    <a:lstStyle/>
                    <a:p>
                      <a:pPr algn="ctr"/>
                      <a:r>
                        <a:rPr lang="zh-CN" altLang="en-US" sz="1600" dirty="0">
                          <a:latin typeface="+mn-lt"/>
                          <a:ea typeface="+mn-ea"/>
                          <a:cs typeface="+mn-ea"/>
                          <a:sym typeface="+mn-lt"/>
                        </a:rPr>
                        <a:t>宁波市天一广场南边</a:t>
                      </a:r>
                    </a:p>
                  </a:txBody>
                  <a:tcPr anchor="ctr">
                    <a:solidFill>
                      <a:schemeClr val="bg1">
                        <a:lumMod val="85000"/>
                      </a:schemeClr>
                    </a:solidFill>
                  </a:tcPr>
                </a:tc>
                <a:tc>
                  <a:txBody>
                    <a:bodyPr/>
                    <a:lstStyle/>
                    <a:p>
                      <a:pPr algn="ctr"/>
                      <a:r>
                        <a:rPr lang="en-US" altLang="zh-CN" sz="1600" dirty="0">
                          <a:latin typeface="+mn-lt"/>
                          <a:ea typeface="+mn-ea"/>
                          <a:cs typeface="+mn-ea"/>
                          <a:sym typeface="+mn-lt"/>
                        </a:rPr>
                        <a:t>87848413</a:t>
                      </a:r>
                      <a:endParaRPr lang="zh-CN" altLang="en-US" sz="1600" dirty="0">
                        <a:latin typeface="+mn-lt"/>
                        <a:ea typeface="+mn-ea"/>
                        <a:cs typeface="+mn-ea"/>
                        <a:sym typeface="+mn-lt"/>
                      </a:endParaRPr>
                    </a:p>
                  </a:txBody>
                  <a:tcPr anchor="ctr">
                    <a:lnR w="12700" cap="flat" cmpd="sng" algn="ctr">
                      <a:solidFill>
                        <a:schemeClr val="tx1">
                          <a:lumMod val="50000"/>
                          <a:lumOff val="50000"/>
                        </a:schemeClr>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xmlns="" val="1040793219"/>
                  </a:ext>
                </a:extLst>
              </a:tr>
              <a:tr h="481693">
                <a:tc>
                  <a:txBody>
                    <a:bodyPr/>
                    <a:lstStyle/>
                    <a:p>
                      <a:pPr algn="ctr"/>
                      <a:r>
                        <a:rPr lang="zh-CN" altLang="en-US" sz="1600" dirty="0">
                          <a:latin typeface="+mn-lt"/>
                          <a:ea typeface="+mn-ea"/>
                          <a:cs typeface="+mn-ea"/>
                          <a:sym typeface="+mn-lt"/>
                        </a:rPr>
                        <a:t>第二百货商场献血车</a:t>
                      </a:r>
                    </a:p>
                  </a:txBody>
                  <a:tcPr anchor="ctr">
                    <a:lnL w="12700" cap="flat" cmpd="sng" algn="ctr">
                      <a:solidFill>
                        <a:schemeClr val="tx1">
                          <a:lumMod val="50000"/>
                          <a:lumOff val="50000"/>
                        </a:schemeClr>
                      </a:solidFill>
                      <a:prstDash val="solid"/>
                      <a:round/>
                      <a:headEnd type="none" w="med" len="med"/>
                      <a:tailEnd type="none" w="med" len="med"/>
                    </a:lnL>
                    <a:solidFill>
                      <a:schemeClr val="bg1">
                        <a:lumMod val="95000"/>
                      </a:schemeClr>
                    </a:solidFill>
                  </a:tcPr>
                </a:tc>
                <a:tc>
                  <a:txBody>
                    <a:bodyPr/>
                    <a:lstStyle/>
                    <a:p>
                      <a:pPr algn="ctr"/>
                      <a:r>
                        <a:rPr lang="zh-CN" altLang="en-US" sz="1600" dirty="0">
                          <a:latin typeface="+mn-lt"/>
                          <a:ea typeface="+mn-ea"/>
                          <a:cs typeface="+mn-ea"/>
                          <a:sym typeface="+mn-lt"/>
                        </a:rPr>
                        <a:t>宁波市东门口</a:t>
                      </a:r>
                    </a:p>
                  </a:txBody>
                  <a:tcPr anchor="ctr">
                    <a:solidFill>
                      <a:schemeClr val="bg1">
                        <a:lumMod val="95000"/>
                      </a:schemeClr>
                    </a:solidFill>
                  </a:tcPr>
                </a:tc>
                <a:tc>
                  <a:txBody>
                    <a:bodyPr/>
                    <a:lstStyle/>
                    <a:p>
                      <a:pPr algn="ctr"/>
                      <a:r>
                        <a:rPr lang="en-US" altLang="zh-CN" sz="1600" dirty="0">
                          <a:latin typeface="+mn-lt"/>
                          <a:ea typeface="+mn-ea"/>
                          <a:cs typeface="+mn-ea"/>
                          <a:sym typeface="+mn-lt"/>
                        </a:rPr>
                        <a:t>87848413</a:t>
                      </a:r>
                      <a:endParaRPr lang="zh-CN" altLang="en-US" sz="1600" dirty="0">
                        <a:latin typeface="+mn-lt"/>
                        <a:ea typeface="+mn-ea"/>
                        <a:cs typeface="+mn-ea"/>
                        <a:sym typeface="+mn-lt"/>
                      </a:endParaRPr>
                    </a:p>
                  </a:txBody>
                  <a:tcPr anchor="ctr">
                    <a:lnR w="12700" cap="flat" cmpd="sng" algn="ctr">
                      <a:solidFill>
                        <a:schemeClr val="tx1">
                          <a:lumMod val="50000"/>
                          <a:lumOff val="50000"/>
                        </a:schemeClr>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xmlns="" val="1944183238"/>
                  </a:ext>
                </a:extLst>
              </a:tr>
              <a:tr h="481693">
                <a:tc>
                  <a:txBody>
                    <a:bodyPr/>
                    <a:lstStyle/>
                    <a:p>
                      <a:pPr algn="ctr"/>
                      <a:r>
                        <a:rPr lang="zh-CN" altLang="en-US" sz="1600" dirty="0">
                          <a:latin typeface="+mn-lt"/>
                          <a:ea typeface="+mn-ea"/>
                          <a:cs typeface="+mn-ea"/>
                          <a:sym typeface="+mn-lt"/>
                        </a:rPr>
                        <a:t>江东献血屋</a:t>
                      </a:r>
                    </a:p>
                  </a:txBody>
                  <a:tcPr anchor="ctr">
                    <a:lnL w="12700" cap="flat" cmpd="sng" algn="ctr">
                      <a:solidFill>
                        <a:schemeClr val="tx1">
                          <a:lumMod val="50000"/>
                          <a:lumOff val="50000"/>
                        </a:schemeClr>
                      </a:solidFill>
                      <a:prstDash val="solid"/>
                      <a:round/>
                      <a:headEnd type="none" w="med" len="med"/>
                      <a:tailEnd type="none" w="med" len="med"/>
                    </a:lnL>
                    <a:solidFill>
                      <a:schemeClr val="bg1">
                        <a:lumMod val="85000"/>
                      </a:schemeClr>
                    </a:solidFill>
                  </a:tcPr>
                </a:tc>
                <a:tc>
                  <a:txBody>
                    <a:bodyPr/>
                    <a:lstStyle/>
                    <a:p>
                      <a:pPr algn="ctr"/>
                      <a:r>
                        <a:rPr lang="zh-CN" altLang="en-US" sz="1600" dirty="0">
                          <a:latin typeface="+mn-lt"/>
                          <a:ea typeface="+mn-ea"/>
                          <a:cs typeface="+mn-ea"/>
                          <a:sym typeface="+mn-lt"/>
                        </a:rPr>
                        <a:t>宁波市第六医院广场东侧</a:t>
                      </a:r>
                    </a:p>
                  </a:txBody>
                  <a:tcPr anchor="ctr">
                    <a:solidFill>
                      <a:schemeClr val="bg1">
                        <a:lumMod val="85000"/>
                      </a:schemeClr>
                    </a:solidFill>
                  </a:tcPr>
                </a:tc>
                <a:tc>
                  <a:txBody>
                    <a:bodyPr/>
                    <a:lstStyle/>
                    <a:p>
                      <a:pPr algn="ctr"/>
                      <a:r>
                        <a:rPr lang="en-US" altLang="zh-CN" sz="1600" dirty="0">
                          <a:latin typeface="+mn-lt"/>
                          <a:ea typeface="+mn-ea"/>
                          <a:cs typeface="+mn-ea"/>
                          <a:sym typeface="+mn-lt"/>
                        </a:rPr>
                        <a:t>87725171</a:t>
                      </a:r>
                      <a:endParaRPr lang="zh-CN" altLang="en-US" sz="1600" dirty="0">
                        <a:latin typeface="+mn-lt"/>
                        <a:ea typeface="+mn-ea"/>
                        <a:cs typeface="+mn-ea"/>
                        <a:sym typeface="+mn-lt"/>
                      </a:endParaRPr>
                    </a:p>
                  </a:txBody>
                  <a:tcPr anchor="ctr">
                    <a:lnR w="12700" cap="flat" cmpd="sng" algn="ctr">
                      <a:solidFill>
                        <a:schemeClr val="tx1">
                          <a:lumMod val="50000"/>
                          <a:lumOff val="50000"/>
                        </a:schemeClr>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xmlns="" val="1517192127"/>
                  </a:ext>
                </a:extLst>
              </a:tr>
              <a:tr h="481693">
                <a:tc>
                  <a:txBody>
                    <a:bodyPr/>
                    <a:lstStyle/>
                    <a:p>
                      <a:pPr algn="ctr"/>
                      <a:r>
                        <a:rPr lang="zh-CN" altLang="en-US" sz="1600" dirty="0">
                          <a:latin typeface="+mn-lt"/>
                          <a:ea typeface="+mn-ea"/>
                          <a:cs typeface="+mn-ea"/>
                          <a:sym typeface="+mn-lt"/>
                        </a:rPr>
                        <a:t>江北献血屋</a:t>
                      </a:r>
                    </a:p>
                  </a:txBody>
                  <a:tcPr anchor="ctr">
                    <a:lnL w="12700" cap="flat" cmpd="sng" algn="ctr">
                      <a:solidFill>
                        <a:schemeClr val="tx1">
                          <a:lumMod val="50000"/>
                          <a:lumOff val="50000"/>
                        </a:schemeClr>
                      </a:solidFill>
                      <a:prstDash val="solid"/>
                      <a:round/>
                      <a:headEnd type="none" w="med" len="med"/>
                      <a:tailEnd type="none" w="med" len="med"/>
                    </a:lnL>
                    <a:solidFill>
                      <a:schemeClr val="bg1">
                        <a:lumMod val="95000"/>
                      </a:schemeClr>
                    </a:solidFill>
                  </a:tcPr>
                </a:tc>
                <a:tc>
                  <a:txBody>
                    <a:bodyPr/>
                    <a:lstStyle/>
                    <a:p>
                      <a:pPr algn="ctr"/>
                      <a:r>
                        <a:rPr lang="zh-CN" altLang="en-US" sz="1600" dirty="0">
                          <a:latin typeface="+mn-lt"/>
                          <a:ea typeface="+mn-ea"/>
                          <a:cs typeface="+mn-ea"/>
                          <a:sym typeface="+mn-lt"/>
                        </a:rPr>
                        <a:t>江北区谢嘉路第九医院公交车站前</a:t>
                      </a:r>
                    </a:p>
                  </a:txBody>
                  <a:tcPr anchor="ctr">
                    <a:solidFill>
                      <a:schemeClr val="bg1">
                        <a:lumMod val="95000"/>
                      </a:schemeClr>
                    </a:solidFill>
                  </a:tcPr>
                </a:tc>
                <a:tc>
                  <a:txBody>
                    <a:bodyPr/>
                    <a:lstStyle/>
                    <a:p>
                      <a:pPr algn="ctr"/>
                      <a:r>
                        <a:rPr lang="en-US" altLang="zh-CN" sz="1600" dirty="0">
                          <a:latin typeface="+mn-lt"/>
                          <a:ea typeface="+mn-ea"/>
                          <a:cs typeface="+mn-ea"/>
                          <a:sym typeface="+mn-lt"/>
                        </a:rPr>
                        <a:t>13738442412</a:t>
                      </a:r>
                      <a:endParaRPr lang="zh-CN" altLang="en-US" sz="1600" dirty="0">
                        <a:latin typeface="+mn-lt"/>
                        <a:ea typeface="+mn-ea"/>
                        <a:cs typeface="+mn-ea"/>
                        <a:sym typeface="+mn-lt"/>
                      </a:endParaRPr>
                    </a:p>
                  </a:txBody>
                  <a:tcPr anchor="ctr">
                    <a:lnR w="12700" cap="flat" cmpd="sng" algn="ctr">
                      <a:solidFill>
                        <a:schemeClr val="tx1">
                          <a:lumMod val="50000"/>
                          <a:lumOff val="50000"/>
                        </a:schemeClr>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xmlns="" val="310608522"/>
                  </a:ext>
                </a:extLst>
              </a:tr>
              <a:tr h="481693">
                <a:tc>
                  <a:txBody>
                    <a:bodyPr/>
                    <a:lstStyle/>
                    <a:p>
                      <a:pPr algn="ctr"/>
                      <a:r>
                        <a:rPr lang="zh-CN" altLang="en-US" sz="1600" dirty="0">
                          <a:latin typeface="+mn-lt"/>
                          <a:ea typeface="+mn-ea"/>
                          <a:cs typeface="+mn-ea"/>
                          <a:sym typeface="+mn-lt"/>
                        </a:rPr>
                        <a:t>郑州献血屋</a:t>
                      </a:r>
                    </a:p>
                  </a:txBody>
                  <a:tcPr anchor="ctr">
                    <a:lnL w="12700" cap="flat" cmpd="sng" algn="ctr">
                      <a:solidFill>
                        <a:schemeClr val="tx1">
                          <a:lumMod val="50000"/>
                          <a:lumOff val="50000"/>
                        </a:schemeClr>
                      </a:solidFill>
                      <a:prstDash val="solid"/>
                      <a:round/>
                      <a:headEnd type="none" w="med" len="med"/>
                      <a:tailEnd type="none" w="med" len="med"/>
                    </a:lnL>
                    <a:lnB w="1270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a:r>
                        <a:rPr lang="zh-CN" altLang="en-US" sz="1600" dirty="0">
                          <a:latin typeface="+mn-lt"/>
                          <a:ea typeface="+mn-ea"/>
                          <a:cs typeface="+mn-ea"/>
                          <a:sym typeface="+mn-lt"/>
                        </a:rPr>
                        <a:t>郑州万达广场</a:t>
                      </a:r>
                      <a:r>
                        <a:rPr lang="en-US" altLang="zh-CN" sz="1600" dirty="0">
                          <a:latin typeface="+mn-lt"/>
                          <a:ea typeface="+mn-ea"/>
                          <a:cs typeface="+mn-ea"/>
                          <a:sym typeface="+mn-lt"/>
                        </a:rPr>
                        <a:t>7</a:t>
                      </a:r>
                      <a:r>
                        <a:rPr lang="zh-CN" altLang="en-US" sz="1600" dirty="0">
                          <a:latin typeface="+mn-lt"/>
                          <a:ea typeface="+mn-ea"/>
                          <a:cs typeface="+mn-ea"/>
                          <a:sym typeface="+mn-lt"/>
                        </a:rPr>
                        <a:t>号门口旁</a:t>
                      </a:r>
                    </a:p>
                  </a:txBody>
                  <a:tcPr anchor="ctr">
                    <a:lnB w="1270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a:r>
                        <a:rPr lang="en-US" altLang="zh-CN" sz="1600" dirty="0">
                          <a:latin typeface="+mn-lt"/>
                          <a:ea typeface="+mn-ea"/>
                          <a:cs typeface="+mn-ea"/>
                          <a:sym typeface="+mn-lt"/>
                        </a:rPr>
                        <a:t>88222686</a:t>
                      </a:r>
                      <a:endParaRPr lang="zh-CN" altLang="en-US" sz="1600" dirty="0">
                        <a:latin typeface="+mn-lt"/>
                        <a:ea typeface="+mn-ea"/>
                        <a:cs typeface="+mn-ea"/>
                        <a:sym typeface="+mn-lt"/>
                      </a:endParaRPr>
                    </a:p>
                  </a:txBody>
                  <a:tcPr anchor="ctr">
                    <a:lnR w="12700" cap="flat" cmpd="sng" algn="ctr">
                      <a:solidFill>
                        <a:schemeClr val="tx1">
                          <a:lumMod val="50000"/>
                          <a:lumOff val="50000"/>
                        </a:schemeClr>
                      </a:solidFill>
                      <a:prstDash val="solid"/>
                      <a:round/>
                      <a:headEnd type="none" w="med" len="med"/>
                      <a:tailEnd type="none" w="med" len="med"/>
                    </a:lnR>
                    <a:lnB w="1270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3058820950"/>
                  </a:ext>
                </a:extLst>
              </a:tr>
            </a:tbl>
          </a:graphicData>
        </a:graphic>
      </p:graphicFrame>
    </p:spTree>
    <p:extLst>
      <p:ext uri="{BB962C8B-B14F-4D97-AF65-F5344CB8AC3E}">
        <p14:creationId xmlns:p14="http://schemas.microsoft.com/office/powerpoint/2010/main" val="36631151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pic>
        <p:nvPicPr>
          <p:cNvPr id="11" name="图片 10">
            <a:extLst>
              <a:ext uri="{FF2B5EF4-FFF2-40B4-BE49-F238E27FC236}">
                <a16:creationId xmlns:a16="http://schemas.microsoft.com/office/drawing/2014/main" xmlns="" id="{9278C4B2-8884-4308-8A1B-658A5E1CCF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6737" y="4351077"/>
            <a:ext cx="4160175" cy="580225"/>
          </a:xfrm>
          <a:prstGeom prst="rect">
            <a:avLst/>
          </a:prstGeom>
        </p:spPr>
      </p:pic>
      <p:pic>
        <p:nvPicPr>
          <p:cNvPr id="13" name="图片 12">
            <a:extLst>
              <a:ext uri="{FF2B5EF4-FFF2-40B4-BE49-F238E27FC236}">
                <a16:creationId xmlns:a16="http://schemas.microsoft.com/office/drawing/2014/main" xmlns="" id="{99EFC0BF-C857-4988-AC27-A647FCF268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9166" y="1040586"/>
            <a:ext cx="5035318" cy="3006291"/>
          </a:xfrm>
          <a:prstGeom prst="rect">
            <a:avLst/>
          </a:prstGeom>
        </p:spPr>
      </p:pic>
      <p:sp>
        <p:nvSpPr>
          <p:cNvPr id="18" name="矩形 17">
            <a:extLst>
              <a:ext uri="{FF2B5EF4-FFF2-40B4-BE49-F238E27FC236}">
                <a16:creationId xmlns:a16="http://schemas.microsoft.com/office/drawing/2014/main" xmlns="" id="{80F1F2BD-5691-49DE-98E7-DEEB85C9156D}"/>
              </a:ext>
            </a:extLst>
          </p:cNvPr>
          <p:cNvSpPr/>
          <p:nvPr/>
        </p:nvSpPr>
        <p:spPr>
          <a:xfrm>
            <a:off x="7057931" y="5128969"/>
            <a:ext cx="3768981" cy="369332"/>
          </a:xfrm>
          <a:prstGeom prst="rect">
            <a:avLst/>
          </a:prstGeom>
        </p:spPr>
        <p:txBody>
          <a:bodyPr wrap="none">
            <a:spAutoFit/>
          </a:bodyPr>
          <a:lstStyle/>
          <a:p>
            <a:pPr algn="r">
              <a:buNone/>
            </a:pPr>
            <a:r>
              <a:rPr lang="zh-CN" altLang="en-US" b="1" dirty="0">
                <a:solidFill>
                  <a:srgbClr val="AA0004"/>
                </a:solidFill>
                <a:cs typeface="+mn-ea"/>
                <a:sym typeface="+mn-lt"/>
              </a:rPr>
              <a:t>汇报人</a:t>
            </a:r>
            <a:r>
              <a:rPr lang="zh-CN" altLang="en-US" b="1" dirty="0" smtClean="0">
                <a:solidFill>
                  <a:srgbClr val="AA0004"/>
                </a:solidFill>
                <a:cs typeface="+mn-ea"/>
                <a:sym typeface="+mn-lt"/>
              </a:rPr>
              <a:t>：</a:t>
            </a:r>
            <a:r>
              <a:rPr lang="zh-CN" altLang="en-US" b="1" dirty="0">
                <a:solidFill>
                  <a:srgbClr val="AA0004"/>
                </a:solidFill>
                <a:cs typeface="+mn-ea"/>
                <a:sym typeface="+mn-lt"/>
              </a:rPr>
              <a:t>优</a:t>
            </a:r>
            <a:r>
              <a:rPr lang="zh-CN" altLang="en-US" b="1" dirty="0" smtClean="0">
                <a:solidFill>
                  <a:srgbClr val="AA0004"/>
                </a:solidFill>
                <a:cs typeface="+mn-ea"/>
                <a:sym typeface="+mn-lt"/>
              </a:rPr>
              <a:t>品</a:t>
            </a:r>
            <a:r>
              <a:rPr lang="en-US" altLang="zh-CN" b="1" dirty="0" smtClean="0">
                <a:solidFill>
                  <a:srgbClr val="AA0004"/>
                </a:solidFill>
                <a:cs typeface="+mn-ea"/>
                <a:sym typeface="+mn-lt"/>
              </a:rPr>
              <a:t>PPT</a:t>
            </a:r>
            <a:r>
              <a:rPr lang="zh-CN" altLang="en-US" b="1" dirty="0" smtClean="0">
                <a:solidFill>
                  <a:srgbClr val="AA0004"/>
                </a:solidFill>
                <a:cs typeface="+mn-ea"/>
                <a:sym typeface="+mn-lt"/>
              </a:rPr>
              <a:t>       </a:t>
            </a:r>
            <a:r>
              <a:rPr lang="zh-CN" altLang="en-US" b="1" dirty="0">
                <a:solidFill>
                  <a:srgbClr val="AA0004"/>
                </a:solidFill>
                <a:cs typeface="+mn-ea"/>
                <a:sym typeface="+mn-lt"/>
              </a:rPr>
              <a:t>汇报时间：</a:t>
            </a:r>
            <a:r>
              <a:rPr lang="en-US" altLang="zh-CN" b="1" dirty="0">
                <a:solidFill>
                  <a:srgbClr val="AA0004"/>
                </a:solidFill>
                <a:cs typeface="+mn-ea"/>
                <a:sym typeface="+mn-lt"/>
              </a:rPr>
              <a:t>20XX</a:t>
            </a:r>
          </a:p>
        </p:txBody>
      </p:sp>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739" y="1074707"/>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spTree>
    <p:extLst>
      <p:ext uri="{BB962C8B-B14F-4D97-AF65-F5344CB8AC3E}">
        <p14:creationId xmlns:p14="http://schemas.microsoft.com/office/powerpoint/2010/main" val="448057394"/>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arn(inVertical)">
                                      <p:cBhvr>
                                        <p:cTn id="29" dur="500"/>
                                        <p:tgtEl>
                                          <p:spTgt spid="18"/>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0187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340" y="1143006"/>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sp>
        <p:nvSpPr>
          <p:cNvPr id="11" name="TextBox 2">
            <a:extLst>
              <a:ext uri="{FF2B5EF4-FFF2-40B4-BE49-F238E27FC236}">
                <a16:creationId xmlns:a16="http://schemas.microsoft.com/office/drawing/2014/main" xmlns="" id="{47FBFF4C-F4CD-4FA6-919C-A4D9F1EB5874}"/>
              </a:ext>
            </a:extLst>
          </p:cNvPr>
          <p:cNvSpPr txBox="1"/>
          <p:nvPr/>
        </p:nvSpPr>
        <p:spPr>
          <a:xfrm>
            <a:off x="7002684" y="2321068"/>
            <a:ext cx="4547096" cy="584775"/>
          </a:xfrm>
          <a:prstGeom prst="rect">
            <a:avLst/>
          </a:prstGeom>
          <a:no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无偿献血常见</a:t>
            </a:r>
            <a:r>
              <a:rPr kumimoji="0" lang="en-US" altLang="zh-CN"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r>
              <a:rPr kumimoji="0" lang="zh-CN" altLang="en-US"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误区</a:t>
            </a:r>
            <a:r>
              <a:rPr kumimoji="0" lang="en-US" altLang="zh-CN"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p>
        </p:txBody>
      </p:sp>
      <p:sp>
        <p:nvSpPr>
          <p:cNvPr id="13" name="TextBox 3">
            <a:extLst>
              <a:ext uri="{FF2B5EF4-FFF2-40B4-BE49-F238E27FC236}">
                <a16:creationId xmlns:a16="http://schemas.microsoft.com/office/drawing/2014/main" xmlns="" id="{09CB5EF9-9D23-434C-B080-236B880792C4}"/>
              </a:ext>
            </a:extLst>
          </p:cNvPr>
          <p:cNvSpPr txBox="1"/>
          <p:nvPr/>
        </p:nvSpPr>
        <p:spPr>
          <a:xfrm>
            <a:off x="7002684" y="2967027"/>
            <a:ext cx="454709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无偿献血的基本知识</a:t>
            </a:r>
          </a:p>
        </p:txBody>
      </p:sp>
      <p:sp>
        <p:nvSpPr>
          <p:cNvPr id="16" name="TextBox 4">
            <a:extLst>
              <a:ext uri="{FF2B5EF4-FFF2-40B4-BE49-F238E27FC236}">
                <a16:creationId xmlns:a16="http://schemas.microsoft.com/office/drawing/2014/main" xmlns="" id="{8F4451F5-B01F-42E9-BB27-8BC0426CFE0C}"/>
              </a:ext>
            </a:extLst>
          </p:cNvPr>
          <p:cNvSpPr txBox="1"/>
          <p:nvPr/>
        </p:nvSpPr>
        <p:spPr>
          <a:xfrm>
            <a:off x="7002684" y="4221942"/>
            <a:ext cx="454709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献血流程</a:t>
            </a:r>
          </a:p>
        </p:txBody>
      </p:sp>
      <p:sp>
        <p:nvSpPr>
          <p:cNvPr id="17" name="TextBox 5">
            <a:extLst>
              <a:ext uri="{FF2B5EF4-FFF2-40B4-BE49-F238E27FC236}">
                <a16:creationId xmlns:a16="http://schemas.microsoft.com/office/drawing/2014/main" xmlns="" id="{248DB5ED-22C9-452A-A25D-4BFB0DF046F5}"/>
              </a:ext>
            </a:extLst>
          </p:cNvPr>
          <p:cNvSpPr txBox="1"/>
          <p:nvPr/>
        </p:nvSpPr>
        <p:spPr>
          <a:xfrm>
            <a:off x="7002684" y="4809717"/>
            <a:ext cx="454709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正规的献血途径</a:t>
            </a:r>
          </a:p>
        </p:txBody>
      </p:sp>
      <p:sp>
        <p:nvSpPr>
          <p:cNvPr id="18" name="TextBox 22">
            <a:extLst>
              <a:ext uri="{FF2B5EF4-FFF2-40B4-BE49-F238E27FC236}">
                <a16:creationId xmlns:a16="http://schemas.microsoft.com/office/drawing/2014/main" xmlns="" id="{5C70E7C7-AC42-457A-B862-DBA5CD0AAB95}"/>
              </a:ext>
            </a:extLst>
          </p:cNvPr>
          <p:cNvSpPr txBox="1"/>
          <p:nvPr/>
        </p:nvSpPr>
        <p:spPr>
          <a:xfrm>
            <a:off x="7002684" y="3606998"/>
            <a:ext cx="454709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献血好处</a:t>
            </a:r>
          </a:p>
        </p:txBody>
      </p:sp>
      <p:sp>
        <p:nvSpPr>
          <p:cNvPr id="19" name="TextBox 2">
            <a:extLst>
              <a:ext uri="{FF2B5EF4-FFF2-40B4-BE49-F238E27FC236}">
                <a16:creationId xmlns:a16="http://schemas.microsoft.com/office/drawing/2014/main" xmlns="" id="{27F60376-C7B4-4347-A0AE-92BD96162452}"/>
              </a:ext>
            </a:extLst>
          </p:cNvPr>
          <p:cNvSpPr txBox="1"/>
          <p:nvPr/>
        </p:nvSpPr>
        <p:spPr>
          <a:xfrm>
            <a:off x="6178528" y="2314443"/>
            <a:ext cx="824156" cy="584775"/>
          </a:xfrm>
          <a:prstGeom prst="rect">
            <a:avLst/>
          </a:prstGeom>
          <a:no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01</a:t>
            </a:r>
            <a:r>
              <a:rPr kumimoji="0" lang="zh-CN" altLang="en-US"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endParaRPr kumimoji="0" lang="en-US" altLang="zh-CN" sz="3200" b="1"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endParaRPr>
          </a:p>
        </p:txBody>
      </p:sp>
      <p:sp>
        <p:nvSpPr>
          <p:cNvPr id="22" name="TextBox 3">
            <a:extLst>
              <a:ext uri="{FF2B5EF4-FFF2-40B4-BE49-F238E27FC236}">
                <a16:creationId xmlns:a16="http://schemas.microsoft.com/office/drawing/2014/main" xmlns="" id="{446A5635-5AA3-48B7-BDDA-E54B2BD7CA82}"/>
              </a:ext>
            </a:extLst>
          </p:cNvPr>
          <p:cNvSpPr txBox="1"/>
          <p:nvPr/>
        </p:nvSpPr>
        <p:spPr>
          <a:xfrm>
            <a:off x="6178528" y="2960402"/>
            <a:ext cx="82415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02</a:t>
            </a: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p>
        </p:txBody>
      </p:sp>
      <p:sp>
        <p:nvSpPr>
          <p:cNvPr id="23" name="TextBox 4">
            <a:extLst>
              <a:ext uri="{FF2B5EF4-FFF2-40B4-BE49-F238E27FC236}">
                <a16:creationId xmlns:a16="http://schemas.microsoft.com/office/drawing/2014/main" xmlns="" id="{26237ACD-045B-4A72-A05B-AB3A5940DA07}"/>
              </a:ext>
            </a:extLst>
          </p:cNvPr>
          <p:cNvSpPr txBox="1"/>
          <p:nvPr/>
        </p:nvSpPr>
        <p:spPr>
          <a:xfrm>
            <a:off x="6178528" y="4215317"/>
            <a:ext cx="82415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04</a:t>
            </a: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p>
        </p:txBody>
      </p:sp>
      <p:sp>
        <p:nvSpPr>
          <p:cNvPr id="24" name="TextBox 5">
            <a:extLst>
              <a:ext uri="{FF2B5EF4-FFF2-40B4-BE49-F238E27FC236}">
                <a16:creationId xmlns:a16="http://schemas.microsoft.com/office/drawing/2014/main" xmlns="" id="{4229270A-75E8-4ECE-A6D8-69FC704AA7AB}"/>
              </a:ext>
            </a:extLst>
          </p:cNvPr>
          <p:cNvSpPr txBox="1"/>
          <p:nvPr/>
        </p:nvSpPr>
        <p:spPr>
          <a:xfrm>
            <a:off x="6178528" y="4803092"/>
            <a:ext cx="82415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05</a:t>
            </a: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p>
        </p:txBody>
      </p:sp>
      <p:sp>
        <p:nvSpPr>
          <p:cNvPr id="25" name="TextBox 22">
            <a:extLst>
              <a:ext uri="{FF2B5EF4-FFF2-40B4-BE49-F238E27FC236}">
                <a16:creationId xmlns:a16="http://schemas.microsoft.com/office/drawing/2014/main" xmlns="" id="{F21B9BC0-EF8A-457D-A4F0-03B973392EC5}"/>
              </a:ext>
            </a:extLst>
          </p:cNvPr>
          <p:cNvSpPr txBox="1"/>
          <p:nvPr/>
        </p:nvSpPr>
        <p:spPr>
          <a:xfrm>
            <a:off x="6178528" y="3600373"/>
            <a:ext cx="824156" cy="584775"/>
          </a:xfrm>
          <a:prstGeom prst="rect">
            <a:avLst/>
          </a:prstGeom>
          <a:noFill/>
          <a:ln w="25400" cap="flat" cmpd="sng" algn="ctr">
            <a:noFill/>
            <a:prstDash val="solid"/>
          </a:ln>
          <a:effectLst/>
        </p:spPr>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03</a:t>
            </a:r>
            <a:r>
              <a:rPr kumimoji="0" lang="zh-CN" altLang="en-US" sz="32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mn-ea"/>
                <a:sym typeface="+mn-lt"/>
              </a:rPr>
              <a:t>：</a:t>
            </a:r>
          </a:p>
        </p:txBody>
      </p:sp>
      <p:grpSp>
        <p:nvGrpSpPr>
          <p:cNvPr id="26" name="组合 25">
            <a:extLst>
              <a:ext uri="{FF2B5EF4-FFF2-40B4-BE49-F238E27FC236}">
                <a16:creationId xmlns:a16="http://schemas.microsoft.com/office/drawing/2014/main" xmlns="" id="{D5080955-3A13-4F38-8A67-2799E54BC885}"/>
              </a:ext>
            </a:extLst>
          </p:cNvPr>
          <p:cNvGrpSpPr/>
          <p:nvPr/>
        </p:nvGrpSpPr>
        <p:grpSpPr>
          <a:xfrm>
            <a:off x="3775925" y="818350"/>
            <a:ext cx="2402603" cy="1528795"/>
            <a:chOff x="1421719" y="486229"/>
            <a:chExt cx="1384982" cy="1528795"/>
          </a:xfrm>
          <a:noFill/>
        </p:grpSpPr>
        <p:sp>
          <p:nvSpPr>
            <p:cNvPr id="27" name="矩形 26">
              <a:extLst>
                <a:ext uri="{FF2B5EF4-FFF2-40B4-BE49-F238E27FC236}">
                  <a16:creationId xmlns:a16="http://schemas.microsoft.com/office/drawing/2014/main" xmlns="" id="{B19E01FE-551F-414F-BBD9-729AF77BD5CB}"/>
                </a:ext>
              </a:extLst>
            </p:cNvPr>
            <p:cNvSpPr/>
            <p:nvPr/>
          </p:nvSpPr>
          <p:spPr>
            <a:xfrm>
              <a:off x="1494745" y="486229"/>
              <a:ext cx="1238930" cy="12046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28" name="文本框 27">
              <a:extLst>
                <a:ext uri="{FF2B5EF4-FFF2-40B4-BE49-F238E27FC236}">
                  <a16:creationId xmlns:a16="http://schemas.microsoft.com/office/drawing/2014/main" xmlns="" id="{96B9818A-670A-42E0-B4E3-CA422D4587F1}"/>
                </a:ext>
              </a:extLst>
            </p:cNvPr>
            <p:cNvSpPr txBox="1"/>
            <p:nvPr/>
          </p:nvSpPr>
          <p:spPr>
            <a:xfrm>
              <a:off x="1502804" y="602343"/>
              <a:ext cx="1231326" cy="1015663"/>
            </a:xfrm>
            <a:prstGeom prst="rect">
              <a:avLst/>
            </a:prstGeom>
            <a:grpFill/>
            <a:ln w="25400" cap="flat" cmpd="sng" algn="ctr">
              <a:noFill/>
              <a:prstDash val="solid"/>
            </a:ln>
            <a:effectLst/>
          </p:spPr>
          <p:txBody>
            <a:bodyPr wrap="square" rtlCol="0">
              <a:spAutoFit/>
            </a:bodyPr>
            <a:lstStyle>
              <a:defPPr>
                <a:defRPr lang="zh-CN"/>
              </a:defPPr>
              <a:lvl1pPr marR="0" lvl="0" indent="0" algn="ctr" fontAlgn="auto">
                <a:lnSpc>
                  <a:spcPct val="100000"/>
                </a:lnSpc>
                <a:spcBef>
                  <a:spcPts val="0"/>
                </a:spcBef>
                <a:spcAft>
                  <a:spcPts val="0"/>
                </a:spcAft>
                <a:buClrTx/>
                <a:buSzTx/>
                <a:buFontTx/>
                <a:buNone/>
                <a:defRPr kumimoji="0" sz="2800" b="1" i="0" u="none" strike="noStrike" kern="0" cap="none" spc="0" normalizeH="0" baseline="0">
                  <a:ln>
                    <a:noFill/>
                  </a:ln>
                  <a:solidFill>
                    <a:srgbClr val="AA0004"/>
                  </a:solidFill>
                  <a:effectLst/>
                  <a:uLnTx/>
                  <a:uFillTx/>
                  <a:latin typeface="微软雅黑" panose="020B0503020204020204" pitchFamily="34" charset="-122"/>
                  <a:ea typeface="微软雅黑" panose="020B0503020204020204" pitchFamily="34" charset="-122"/>
                </a:defRPr>
              </a:lvl1pPr>
            </a:lstStyle>
            <a:p>
              <a:r>
                <a:rPr lang="zh-CN" altLang="en-US" sz="6000" dirty="0">
                  <a:latin typeface="+mn-lt"/>
                  <a:ea typeface="+mn-ea"/>
                  <a:cs typeface="+mn-ea"/>
                  <a:sym typeface="+mn-lt"/>
                </a:rPr>
                <a:t>目录</a:t>
              </a:r>
            </a:p>
          </p:txBody>
        </p:sp>
        <p:sp>
          <p:nvSpPr>
            <p:cNvPr id="29" name="文本框 21">
              <a:extLst>
                <a:ext uri="{FF2B5EF4-FFF2-40B4-BE49-F238E27FC236}">
                  <a16:creationId xmlns:a16="http://schemas.microsoft.com/office/drawing/2014/main" xmlns="" id="{98B3E61C-16B2-4D93-9868-F2507EB2546B}"/>
                </a:ext>
              </a:extLst>
            </p:cNvPr>
            <p:cNvSpPr/>
            <p:nvPr/>
          </p:nvSpPr>
          <p:spPr>
            <a:xfrm>
              <a:off x="1421719" y="1491804"/>
              <a:ext cx="1384982" cy="523220"/>
            </a:xfrm>
            <a:prstGeom prst="rect">
              <a:avLst/>
            </a:prstGeom>
            <a:grpFill/>
            <a:ln w="9525">
              <a:noFill/>
            </a:ln>
          </p:spPr>
          <p:txBody>
            <a:bodyPr wrap="square" anchor="t">
              <a:spAutoFit/>
            </a:bodyPr>
            <a:lstStyle/>
            <a:p>
              <a:pPr algn="dist"/>
              <a:r>
                <a:rPr lang="en-US" altLang="zh-CN" sz="2800" b="1" dirty="0">
                  <a:cs typeface="+mn-ea"/>
                  <a:sym typeface="+mn-lt"/>
                </a:rPr>
                <a:t>contents</a:t>
              </a:r>
              <a:endParaRPr lang="zh-CN" altLang="en-US" sz="3200" dirty="0">
                <a:cs typeface="+mn-ea"/>
                <a:sym typeface="+mn-lt"/>
              </a:endParaRPr>
            </a:p>
          </p:txBody>
        </p:sp>
      </p:grpSp>
    </p:spTree>
    <p:extLst>
      <p:ext uri="{BB962C8B-B14F-4D97-AF65-F5344CB8AC3E}">
        <p14:creationId xmlns:p14="http://schemas.microsoft.com/office/powerpoint/2010/main" val="3334387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p:tgtEl>
                                          <p:spTgt spid="11"/>
                                        </p:tgtEl>
                                        <p:attrNameLst>
                                          <p:attrName>ppt_x</p:attrName>
                                        </p:attrNameLst>
                                      </p:cBhvr>
                                      <p:tavLst>
                                        <p:tav tm="0">
                                          <p:val>
                                            <p:strVal val="#ppt_x-#ppt_w*1.125000"/>
                                          </p:val>
                                        </p:tav>
                                        <p:tav tm="100000">
                                          <p:val>
                                            <p:strVal val="#ppt_x"/>
                                          </p:val>
                                        </p:tav>
                                      </p:tavLst>
                                    </p:anim>
                                    <p:animEffect transition="in" filter="wipe(right)">
                                      <p:cBhvr>
                                        <p:cTn id="32" dur="500"/>
                                        <p:tgtEl>
                                          <p:spTgt spid="11"/>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par>
                          <p:cTn id="39" fill="hold">
                            <p:stCondLst>
                              <p:cond delay="4000"/>
                            </p:stCondLst>
                            <p:childTnLst>
                              <p:par>
                                <p:cTn id="40" presetID="1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5000"/>
                            </p:stCondLst>
                            <p:childTnLst>
                              <p:par>
                                <p:cTn id="51" presetID="1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right)">
                                      <p:cBhvr>
                                        <p:cTn id="54" dur="500"/>
                                        <p:tgtEl>
                                          <p:spTgt spid="18"/>
                                        </p:tgtEl>
                                      </p:cBhvr>
                                    </p:animEffect>
                                  </p:childTnLst>
                                </p:cTn>
                              </p:par>
                            </p:childTnLst>
                          </p:cTn>
                        </p:par>
                        <p:par>
                          <p:cTn id="55" fill="hold">
                            <p:stCondLst>
                              <p:cond delay="5500"/>
                            </p:stCondLst>
                            <p:childTnLst>
                              <p:par>
                                <p:cTn id="56" presetID="53" presetClass="entr" presetSubtype="16"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Effect transition="in" filter="fade">
                                      <p:cBhvr>
                                        <p:cTn id="60" dur="500"/>
                                        <p:tgtEl>
                                          <p:spTgt spid="23"/>
                                        </p:tgtEl>
                                      </p:cBhvr>
                                    </p:animEffect>
                                  </p:childTnLst>
                                </p:cTn>
                              </p:par>
                            </p:childTnLst>
                          </p:cTn>
                        </p:par>
                        <p:par>
                          <p:cTn id="61" fill="hold">
                            <p:stCondLst>
                              <p:cond delay="6000"/>
                            </p:stCondLst>
                            <p:childTnLst>
                              <p:par>
                                <p:cTn id="62" presetID="1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p:tgtEl>
                                          <p:spTgt spid="16"/>
                                        </p:tgtEl>
                                        <p:attrNameLst>
                                          <p:attrName>ppt_x</p:attrName>
                                        </p:attrNameLst>
                                      </p:cBhvr>
                                      <p:tavLst>
                                        <p:tav tm="0">
                                          <p:val>
                                            <p:strVal val="#ppt_x-#ppt_w*1.125000"/>
                                          </p:val>
                                        </p:tav>
                                        <p:tav tm="100000">
                                          <p:val>
                                            <p:strVal val="#ppt_x"/>
                                          </p:val>
                                        </p:tav>
                                      </p:tavLst>
                                    </p:anim>
                                    <p:animEffect transition="in" filter="wipe(right)">
                                      <p:cBhvr>
                                        <p:cTn id="65" dur="500"/>
                                        <p:tgtEl>
                                          <p:spTgt spid="16"/>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7000"/>
                            </p:stCondLst>
                            <p:childTnLst>
                              <p:par>
                                <p:cTn id="73" presetID="12" presetClass="entr" presetSubtype="8"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additive="base">
                                        <p:cTn id="75" dur="500"/>
                                        <p:tgtEl>
                                          <p:spTgt spid="17"/>
                                        </p:tgtEl>
                                        <p:attrNameLst>
                                          <p:attrName>ppt_x</p:attrName>
                                        </p:attrNameLst>
                                      </p:cBhvr>
                                      <p:tavLst>
                                        <p:tav tm="0">
                                          <p:val>
                                            <p:strVal val="#ppt_x-#ppt_w*1.125000"/>
                                          </p:val>
                                        </p:tav>
                                        <p:tav tm="100000">
                                          <p:val>
                                            <p:strVal val="#ppt_x"/>
                                          </p:val>
                                        </p:tav>
                                      </p:tavLst>
                                    </p:anim>
                                    <p:animEffect transition="in" filter="wipe(right)">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1" grpId="0"/>
      <p:bldP spid="13" grpId="0"/>
      <p:bldP spid="16" grpId="0"/>
      <p:bldP spid="17" grpId="0"/>
      <p:bldP spid="18" grpId="0"/>
      <p:bldP spid="19" grpId="0"/>
      <p:bldP spid="22" grpId="0"/>
      <p:bldP spid="23"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660" y="811753"/>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sp>
        <p:nvSpPr>
          <p:cNvPr id="30" name="TextBox 19">
            <a:extLst>
              <a:ext uri="{FF2B5EF4-FFF2-40B4-BE49-F238E27FC236}">
                <a16:creationId xmlns:a16="http://schemas.microsoft.com/office/drawing/2014/main" xmlns="" id="{88450EDC-0684-46FA-94A0-92F1A376CC7C}"/>
              </a:ext>
            </a:extLst>
          </p:cNvPr>
          <p:cNvSpPr txBox="1"/>
          <p:nvPr/>
        </p:nvSpPr>
        <p:spPr>
          <a:xfrm>
            <a:off x="5771567" y="3429000"/>
            <a:ext cx="4727100" cy="1569660"/>
          </a:xfrm>
          <a:prstGeom prst="rect">
            <a:avLst/>
          </a:prstGeom>
        </p:spPr>
        <p:txBody>
          <a:bodyPr wrap="square">
            <a:spAutoFit/>
          </a:bodyPr>
          <a:lstStyle>
            <a:defPPr>
              <a:defRPr lang="zh-CN"/>
            </a:defPPr>
            <a:lvl1pPr algn="r">
              <a:defRPr sz="8800">
                <a:solidFill>
                  <a:srgbClr val="AA0004"/>
                </a:solidFill>
                <a:latin typeface="方正尚酷简体" panose="03000509000000000000" pitchFamily="65" charset="-122"/>
                <a:ea typeface="方正尚酷简体" panose="03000509000000000000" pitchFamily="65" charset="-122"/>
              </a:defRPr>
            </a:lvl1pPr>
          </a:lstStyle>
          <a:p>
            <a:pPr algn="ctr"/>
            <a:r>
              <a:rPr lang="zh-CN" altLang="en-US" sz="4800" b="1" dirty="0">
                <a:solidFill>
                  <a:srgbClr val="C00000"/>
                </a:solidFill>
                <a:latin typeface="汉仪雅酷黑 75W" panose="020B0804020202020204" pitchFamily="34" charset="-122"/>
                <a:ea typeface="汉仪雅酷黑 75W" panose="020B0804020202020204" pitchFamily="34" charset="-122"/>
                <a:cs typeface="+mn-ea"/>
                <a:sym typeface="+mn-lt"/>
              </a:rPr>
              <a:t>无偿献血的常见</a:t>
            </a:r>
            <a:r>
              <a:rPr lang="en-US" altLang="zh-CN" sz="4800" b="1"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sz="4800" b="1" dirty="0">
                <a:solidFill>
                  <a:srgbClr val="C00000"/>
                </a:solidFill>
                <a:latin typeface="汉仪雅酷黑 75W" panose="020B0804020202020204" pitchFamily="34" charset="-122"/>
                <a:ea typeface="汉仪雅酷黑 75W" panose="020B0804020202020204" pitchFamily="34" charset="-122"/>
                <a:cs typeface="+mn-ea"/>
                <a:sym typeface="+mn-lt"/>
              </a:rPr>
              <a:t>误区</a:t>
            </a:r>
            <a:r>
              <a:rPr lang="en-US" altLang="zh-CN" sz="4800" b="1"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sp>
        <p:nvSpPr>
          <p:cNvPr id="31" name="矩形 259">
            <a:extLst>
              <a:ext uri="{FF2B5EF4-FFF2-40B4-BE49-F238E27FC236}">
                <a16:creationId xmlns:a16="http://schemas.microsoft.com/office/drawing/2014/main" xmlns="" id="{F7B6B050-3057-4210-9482-B472A0DE2ECD}"/>
              </a:ext>
            </a:extLst>
          </p:cNvPr>
          <p:cNvSpPr>
            <a:spLocks noChangeArrowheads="1"/>
          </p:cNvSpPr>
          <p:nvPr/>
        </p:nvSpPr>
        <p:spPr bwMode="auto">
          <a:xfrm>
            <a:off x="6061434" y="2299197"/>
            <a:ext cx="449196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rgbClr val="C00000"/>
                </a:solidFill>
                <a:latin typeface="汉仪雅酷黑 75W" panose="020B0804020202020204" pitchFamily="34" charset="-122"/>
                <a:ea typeface="汉仪雅酷黑 75W" panose="020B0804020202020204" pitchFamily="34" charset="-122"/>
                <a:cs typeface="+mn-ea"/>
                <a:sym typeface="+mn-lt"/>
              </a:rPr>
              <a:t>第一部分</a:t>
            </a:r>
            <a:endParaRPr lang="en-US" altLang="zh-CN" sz="60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2400103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
                                        </p:tgtEl>
                                        <p:attrNameLst>
                                          <p:attrName>ppt_y</p:attrName>
                                        </p:attrNameLst>
                                      </p:cBhvr>
                                      <p:tavLst>
                                        <p:tav tm="0">
                                          <p:val>
                                            <p:strVal val="#ppt_y"/>
                                          </p:val>
                                        </p:tav>
                                        <p:tav tm="100000">
                                          <p:val>
                                            <p:strVal val="#ppt_y"/>
                                          </p:val>
                                        </p:tav>
                                      </p:tavLst>
                                    </p:anim>
                                    <p:anim calcmode="lin" valueType="num">
                                      <p:cBhvr>
                                        <p:cTn id="2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
                                        </p:tgtEl>
                                      </p:cBhvr>
                                    </p:animEffect>
                                  </p:childTnLst>
                                </p:cTn>
                              </p:par>
                              <p:par>
                                <p:cTn id="26" presetID="26" presetClass="emph" presetSubtype="0" fill="hold" grpId="1" nodeType="withEffect">
                                  <p:stCondLst>
                                    <p:cond delay="0"/>
                                  </p:stCondLst>
                                  <p:iterate type="lt">
                                    <p:tmPct val="0"/>
                                  </p:iterate>
                                  <p:childTnLst>
                                    <p:animEffect transition="out" filter="fade">
                                      <p:cBhvr>
                                        <p:cTn id="27" dur="500" tmFilter="0, 0; .2, .5; .8, .5; 1, 0"/>
                                        <p:tgtEl>
                                          <p:spTgt spid="31"/>
                                        </p:tgtEl>
                                      </p:cBhvr>
                                    </p:animEffect>
                                    <p:animScale>
                                      <p:cBhvr>
                                        <p:cTn id="28" dur="250" autoRev="1" fill="hold"/>
                                        <p:tgtEl>
                                          <p:spTgt spid="31"/>
                                        </p:tgtEl>
                                      </p:cBhvr>
                                      <p:by x="105000" y="105000"/>
                                    </p:animScale>
                                  </p:childTnLst>
                                </p:cTn>
                              </p:par>
                            </p:childTnLst>
                          </p:cTn>
                        </p:par>
                        <p:par>
                          <p:cTn id="29" fill="hold">
                            <p:stCondLst>
                              <p:cond delay="26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31"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b="1" kern="0" dirty="0">
                <a:latin typeface="汉仪雅酷黑 75W" panose="020B0804020202020204" pitchFamily="34" charset="-122"/>
                <a:ea typeface="汉仪雅酷黑 75W" panose="020B0804020202020204" pitchFamily="34" charset="-122"/>
                <a:cs typeface="+mn-ea"/>
                <a:sym typeface="+mn-lt"/>
              </a:rPr>
              <a:t>无偿献血常见</a:t>
            </a:r>
            <a:r>
              <a:rPr lang="en-US" altLang="zh-CN" sz="2800" b="1" kern="0" dirty="0">
                <a:latin typeface="汉仪雅酷黑 75W" panose="020B0804020202020204" pitchFamily="34" charset="-122"/>
                <a:ea typeface="汉仪雅酷黑 75W" panose="020B0804020202020204" pitchFamily="34" charset="-122"/>
                <a:cs typeface="+mn-ea"/>
                <a:sym typeface="+mn-lt"/>
              </a:rPr>
              <a:t>“</a:t>
            </a:r>
            <a:r>
              <a:rPr lang="zh-CN" altLang="en-US" sz="2800" b="1" kern="0" dirty="0">
                <a:latin typeface="汉仪雅酷黑 75W" panose="020B0804020202020204" pitchFamily="34" charset="-122"/>
                <a:ea typeface="汉仪雅酷黑 75W" panose="020B0804020202020204" pitchFamily="34" charset="-122"/>
                <a:cs typeface="+mn-ea"/>
                <a:sym typeface="+mn-lt"/>
              </a:rPr>
              <a:t>误区</a:t>
            </a:r>
            <a:r>
              <a:rPr lang="en-US" altLang="zh-CN" sz="2800" b="1" kern="0" dirty="0">
                <a:latin typeface="汉仪雅酷黑 75W" panose="020B0804020202020204" pitchFamily="34" charset="-122"/>
                <a:ea typeface="汉仪雅酷黑 75W" panose="020B0804020202020204" pitchFamily="34" charset="-122"/>
                <a:cs typeface="+mn-ea"/>
                <a:sym typeface="+mn-lt"/>
              </a:rPr>
              <a:t>”</a:t>
            </a:r>
          </a:p>
        </p:txBody>
      </p:sp>
      <p:sp>
        <p:nvSpPr>
          <p:cNvPr id="53" name="矩形 52">
            <a:extLst>
              <a:ext uri="{FF2B5EF4-FFF2-40B4-BE49-F238E27FC236}">
                <a16:creationId xmlns:a16="http://schemas.microsoft.com/office/drawing/2014/main" xmlns="" id="{05CF304A-222B-41CD-8CB5-0646F1E5A0A2}"/>
              </a:ext>
            </a:extLst>
          </p:cNvPr>
          <p:cNvSpPr/>
          <p:nvPr>
            <p:custDataLst>
              <p:tags r:id="rId1"/>
            </p:custDataLst>
          </p:nvPr>
        </p:nvSpPr>
        <p:spPr>
          <a:xfrm>
            <a:off x="857355" y="1872087"/>
            <a:ext cx="8577989" cy="461665"/>
          </a:xfrm>
          <a:prstGeom prst="rect">
            <a:avLst/>
          </a:prstGeom>
          <a:noFill/>
          <a:ln w="25400" cap="flat" cmpd="sng" algn="ctr">
            <a:noFill/>
            <a:prstDash val="solid"/>
          </a:ln>
          <a:effectLst/>
        </p:spPr>
        <p:txBody>
          <a:bodyPr wrap="square" rtlCol="0">
            <a:spAutoFit/>
          </a:bodyPr>
          <a:lstStyle/>
          <a:p>
            <a:r>
              <a:rPr lang="zh-CN" altLang="en-US" sz="2400" b="1" kern="0" dirty="0">
                <a:cs typeface="+mn-ea"/>
                <a:sym typeface="+mn-lt"/>
              </a:rPr>
              <a:t>（一）为什么献血时讲无偿，而医疗用血时要收费？</a:t>
            </a:r>
          </a:p>
        </p:txBody>
      </p:sp>
      <p:grpSp>
        <p:nvGrpSpPr>
          <p:cNvPr id="54" name="组合 53">
            <a:extLst>
              <a:ext uri="{FF2B5EF4-FFF2-40B4-BE49-F238E27FC236}">
                <a16:creationId xmlns:a16="http://schemas.microsoft.com/office/drawing/2014/main" xmlns="" id="{6EB2E32C-6B91-4265-B58F-B04C26564E47}"/>
              </a:ext>
            </a:extLst>
          </p:cNvPr>
          <p:cNvGrpSpPr/>
          <p:nvPr/>
        </p:nvGrpSpPr>
        <p:grpSpPr>
          <a:xfrm>
            <a:off x="857355" y="2671806"/>
            <a:ext cx="5048335" cy="1107996"/>
            <a:chOff x="6503221" y="2028103"/>
            <a:chExt cx="5048335" cy="1107996"/>
          </a:xfrm>
        </p:grpSpPr>
        <p:sp>
          <p:nvSpPr>
            <p:cNvPr id="55" name="TextBox 11">
              <a:extLst>
                <a:ext uri="{FF2B5EF4-FFF2-40B4-BE49-F238E27FC236}">
                  <a16:creationId xmlns:a16="http://schemas.microsoft.com/office/drawing/2014/main" xmlns="" id="{5CA0B446-C2FF-4A2A-8B81-E6F035FF8FC4}"/>
                </a:ext>
              </a:extLst>
            </p:cNvPr>
            <p:cNvSpPr txBox="1"/>
            <p:nvPr/>
          </p:nvSpPr>
          <p:spPr>
            <a:xfrm>
              <a:off x="6503221" y="2397435"/>
              <a:ext cx="5048335" cy="738664"/>
            </a:xfrm>
            <a:prstGeom prst="rect">
              <a:avLst/>
            </a:prstGeom>
            <a:noFill/>
          </p:spPr>
          <p:txBody>
            <a:bodyPr wrap="square" rtlCol="0">
              <a:spAutoFit/>
            </a:bodyPr>
            <a:lstStyle/>
            <a:p>
              <a:pPr fontAlgn="auto">
                <a:spcBef>
                  <a:spcPts val="0"/>
                </a:spcBef>
                <a:spcAft>
                  <a:spcPts val="0"/>
                </a:spcAft>
              </a:pPr>
              <a:r>
                <a:rPr lang="zh-CN" altLang="en-US" sz="1400" dirty="0">
                  <a:cs typeface="+mn-ea"/>
                  <a:sym typeface="+mn-lt"/>
                </a:rPr>
                <a:t>医学科研日新月异，但至今无法创造出一种能代替人体自身血液全部功能的人造血液。因此，血</a:t>
              </a:r>
              <a:r>
                <a:rPr lang="en-US" altLang="zh-CN" sz="1400" dirty="0">
                  <a:cs typeface="+mn-ea"/>
                  <a:sym typeface="+mn-lt"/>
                </a:rPr>
                <a:t>——</a:t>
              </a:r>
              <a:r>
                <a:rPr lang="zh-CN" altLang="en-US" sz="1400" dirty="0">
                  <a:cs typeface="+mn-ea"/>
                  <a:sym typeface="+mn-lt"/>
                </a:rPr>
                <a:t>这种被称为</a:t>
              </a:r>
              <a:r>
                <a:rPr lang="en-US" altLang="zh-CN" sz="1400" dirty="0">
                  <a:cs typeface="+mn-ea"/>
                  <a:sym typeface="+mn-lt"/>
                </a:rPr>
                <a:t>“</a:t>
              </a:r>
              <a:r>
                <a:rPr lang="zh-CN" altLang="en-US" sz="1400" dirty="0">
                  <a:cs typeface="+mn-ea"/>
                  <a:sym typeface="+mn-lt"/>
                </a:rPr>
                <a:t>生命之河</a:t>
              </a:r>
              <a:r>
                <a:rPr lang="en-US" altLang="zh-CN" sz="1400" dirty="0">
                  <a:cs typeface="+mn-ea"/>
                  <a:sym typeface="+mn-lt"/>
                </a:rPr>
                <a:t>”</a:t>
              </a:r>
              <a:r>
                <a:rPr lang="zh-CN" altLang="en-US" sz="1400" dirty="0">
                  <a:cs typeface="+mn-ea"/>
                  <a:sym typeface="+mn-lt"/>
                </a:rPr>
                <a:t>的宝贵物质，目前只能从健康适龄的人体中获取。</a:t>
              </a:r>
            </a:p>
          </p:txBody>
        </p:sp>
        <p:sp>
          <p:nvSpPr>
            <p:cNvPr id="56" name="TextBox 12">
              <a:extLst>
                <a:ext uri="{FF2B5EF4-FFF2-40B4-BE49-F238E27FC236}">
                  <a16:creationId xmlns:a16="http://schemas.microsoft.com/office/drawing/2014/main" xmlns="" id="{12E7A889-A787-43D0-BF8F-0603812A90CF}"/>
                </a:ext>
              </a:extLst>
            </p:cNvPr>
            <p:cNvSpPr txBox="1"/>
            <p:nvPr/>
          </p:nvSpPr>
          <p:spPr>
            <a:xfrm>
              <a:off x="6503221" y="2028103"/>
              <a:ext cx="2172043" cy="369332"/>
            </a:xfrm>
            <a:prstGeom prst="rect">
              <a:avLst/>
            </a:prstGeom>
            <a:noFill/>
          </p:spPr>
          <p:txBody>
            <a:bodyPr wrap="square" rtlCol="0">
              <a:spAutoFit/>
            </a:bodyPr>
            <a:lstStyle/>
            <a:p>
              <a:pPr fontAlgn="auto">
                <a:spcBef>
                  <a:spcPts val="0"/>
                </a:spcBef>
                <a:spcAft>
                  <a:spcPts val="0"/>
                </a:spcAft>
              </a:pPr>
              <a:r>
                <a:rPr lang="en-US" altLang="zh-CN" b="1" dirty="0">
                  <a:cs typeface="+mn-ea"/>
                  <a:sym typeface="+mn-lt"/>
                </a:rPr>
                <a:t>1</a:t>
              </a:r>
              <a:r>
                <a:rPr lang="zh-CN" altLang="en-US" b="1" dirty="0">
                  <a:cs typeface="+mn-ea"/>
                  <a:sym typeface="+mn-lt"/>
                </a:rPr>
                <a:t>、为什么要献血？</a:t>
              </a:r>
            </a:p>
          </p:txBody>
        </p:sp>
      </p:grpSp>
      <p:grpSp>
        <p:nvGrpSpPr>
          <p:cNvPr id="60" name="组合 59">
            <a:extLst>
              <a:ext uri="{FF2B5EF4-FFF2-40B4-BE49-F238E27FC236}">
                <a16:creationId xmlns:a16="http://schemas.microsoft.com/office/drawing/2014/main" xmlns="" id="{E99BA704-F5F0-4039-B456-9F2D59097697}"/>
              </a:ext>
            </a:extLst>
          </p:cNvPr>
          <p:cNvGrpSpPr/>
          <p:nvPr/>
        </p:nvGrpSpPr>
        <p:grpSpPr>
          <a:xfrm>
            <a:off x="857355" y="3948086"/>
            <a:ext cx="5048335" cy="1533607"/>
            <a:chOff x="6503221" y="3351703"/>
            <a:chExt cx="5048335" cy="1533607"/>
          </a:xfrm>
        </p:grpSpPr>
        <p:sp>
          <p:nvSpPr>
            <p:cNvPr id="61" name="TextBox 13">
              <a:extLst>
                <a:ext uri="{FF2B5EF4-FFF2-40B4-BE49-F238E27FC236}">
                  <a16:creationId xmlns:a16="http://schemas.microsoft.com/office/drawing/2014/main" xmlns="" id="{5A427209-A291-46FF-A904-791043CA3C6F}"/>
                </a:ext>
              </a:extLst>
            </p:cNvPr>
            <p:cNvSpPr txBox="1"/>
            <p:nvPr/>
          </p:nvSpPr>
          <p:spPr>
            <a:xfrm>
              <a:off x="6503222" y="3351703"/>
              <a:ext cx="2759734" cy="369332"/>
            </a:xfrm>
            <a:prstGeom prst="rect">
              <a:avLst/>
            </a:prstGeom>
            <a:noFill/>
          </p:spPr>
          <p:txBody>
            <a:bodyPr wrap="square" rtlCol="0">
              <a:spAutoFit/>
            </a:bodyPr>
            <a:lstStyle/>
            <a:p>
              <a:pPr fontAlgn="auto">
                <a:spcBef>
                  <a:spcPts val="0"/>
                </a:spcBef>
                <a:spcAft>
                  <a:spcPts val="0"/>
                </a:spcAft>
              </a:pPr>
              <a:r>
                <a:rPr lang="en-US" altLang="zh-CN" b="1" dirty="0">
                  <a:cs typeface="+mn-ea"/>
                  <a:sym typeface="+mn-lt"/>
                </a:rPr>
                <a:t>2</a:t>
              </a:r>
              <a:r>
                <a:rPr lang="zh-CN" altLang="en-US" b="1" dirty="0">
                  <a:cs typeface="+mn-ea"/>
                  <a:sym typeface="+mn-lt"/>
                </a:rPr>
                <a:t>、医疗用血为何收费？</a:t>
              </a:r>
            </a:p>
          </p:txBody>
        </p:sp>
        <p:sp>
          <p:nvSpPr>
            <p:cNvPr id="62" name="TextBox 11">
              <a:extLst>
                <a:ext uri="{FF2B5EF4-FFF2-40B4-BE49-F238E27FC236}">
                  <a16:creationId xmlns:a16="http://schemas.microsoft.com/office/drawing/2014/main" xmlns="" id="{121807D5-7ED7-42A2-9024-27D2EA269845}"/>
                </a:ext>
              </a:extLst>
            </p:cNvPr>
            <p:cNvSpPr txBox="1"/>
            <p:nvPr/>
          </p:nvSpPr>
          <p:spPr>
            <a:xfrm>
              <a:off x="6503221" y="3715759"/>
              <a:ext cx="5048335" cy="1169551"/>
            </a:xfrm>
            <a:prstGeom prst="rect">
              <a:avLst/>
            </a:prstGeom>
            <a:noFill/>
          </p:spPr>
          <p:txBody>
            <a:bodyPr wrap="square" rtlCol="0">
              <a:spAutoFit/>
            </a:bodyPr>
            <a:lstStyle/>
            <a:p>
              <a:pPr fontAlgn="auto">
                <a:spcBef>
                  <a:spcPts val="0"/>
                </a:spcBef>
                <a:spcAft>
                  <a:spcPts val="0"/>
                </a:spcAft>
              </a:pPr>
              <a:r>
                <a:rPr sz="1400" dirty="0" err="1">
                  <a:cs typeface="+mn-ea"/>
                  <a:sym typeface="+mn-lt"/>
                </a:rPr>
                <a:t>根据《献血法》规定，以及国家统一收费标准，公民临床用血时只交付用于血液的采集、储存、分离、检验、运输等费用，也就是说采</a:t>
              </a:r>
              <a:r>
                <a:rPr lang="zh-CN" altLang="en-US" sz="1400" dirty="0">
                  <a:cs typeface="+mn-ea"/>
                  <a:sym typeface="+mn-lt"/>
                </a:rPr>
                <a:t>血</a:t>
              </a:r>
              <a:r>
                <a:rPr sz="1400" dirty="0" err="1">
                  <a:cs typeface="+mn-ea"/>
                  <a:sym typeface="+mn-lt"/>
                </a:rPr>
                <a:t>机构收取的仅仅是成本费用</a:t>
              </a:r>
              <a:r>
                <a:rPr sz="1400" dirty="0">
                  <a:cs typeface="+mn-ea"/>
                  <a:sym typeface="+mn-lt"/>
                </a:rPr>
                <a:t>，</a:t>
              </a:r>
              <a:r>
                <a:rPr lang="zh-CN" sz="1400" dirty="0">
                  <a:cs typeface="+mn-ea"/>
                  <a:sym typeface="+mn-lt"/>
                </a:rPr>
                <a:t>对于无偿献血者</a:t>
              </a:r>
              <a:r>
                <a:rPr lang="zh-CN" altLang="en-US" sz="1400" dirty="0">
                  <a:cs typeface="+mn-ea"/>
                  <a:sym typeface="+mn-lt"/>
                </a:rPr>
                <a:t>本人</a:t>
              </a:r>
              <a:r>
                <a:rPr lang="zh-CN" sz="1400" dirty="0">
                  <a:cs typeface="+mn-ea"/>
                  <a:sym typeface="+mn-lt"/>
                </a:rPr>
                <a:t>及家属，</a:t>
              </a:r>
              <a:r>
                <a:rPr lang="zh-CN" altLang="en-US" sz="1400" dirty="0">
                  <a:cs typeface="+mn-ea"/>
                  <a:sym typeface="+mn-lt"/>
                </a:rPr>
                <a:t>在临床用血时</a:t>
              </a:r>
              <a:r>
                <a:rPr lang="zh-CN" sz="1400" dirty="0">
                  <a:cs typeface="+mn-ea"/>
                  <a:sym typeface="+mn-lt"/>
                </a:rPr>
                <a:t>符合</a:t>
              </a:r>
              <a:r>
                <a:rPr lang="zh-CN" altLang="en-US" sz="1400" dirty="0">
                  <a:cs typeface="+mn-ea"/>
                  <a:sym typeface="+mn-lt"/>
                </a:rPr>
                <a:t>相关</a:t>
              </a:r>
              <a:r>
                <a:rPr lang="zh-CN" sz="1400" dirty="0">
                  <a:cs typeface="+mn-ea"/>
                  <a:sym typeface="+mn-lt"/>
                </a:rPr>
                <a:t>免费规定的，上述费用还可报销。</a:t>
              </a:r>
            </a:p>
          </p:txBody>
        </p:sp>
      </p:grpSp>
      <p:pic>
        <p:nvPicPr>
          <p:cNvPr id="3" name="图片 2">
            <a:extLst>
              <a:ext uri="{FF2B5EF4-FFF2-40B4-BE49-F238E27FC236}">
                <a16:creationId xmlns:a16="http://schemas.microsoft.com/office/drawing/2014/main" xmlns="" id="{FC62D54C-5ACC-40D4-8448-1C9AC293009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528610" y="1685962"/>
            <a:ext cx="4524248" cy="4524248"/>
          </a:xfrm>
          <a:prstGeom prst="rect">
            <a:avLst/>
          </a:prstGeom>
        </p:spPr>
      </p:pic>
    </p:spTree>
    <p:extLst>
      <p:ext uri="{BB962C8B-B14F-4D97-AF65-F5344CB8AC3E}">
        <p14:creationId xmlns:p14="http://schemas.microsoft.com/office/powerpoint/2010/main" val="370904231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3"/>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2" presetClass="entr" presetSubtype="4" fill="hold" nodeType="afterEffect">
                                  <p:stCondLst>
                                    <p:cond delay="0"/>
                                  </p:stCondLst>
                                  <p:childTnLst>
                                    <p:set>
                                      <p:cBhvr>
                                        <p:cTn id="13" dur="1" fill="hold">
                                          <p:stCondLst>
                                            <p:cond delay="0"/>
                                          </p:stCondLst>
                                        </p:cTn>
                                        <p:tgtEl>
                                          <p:spTgt spid="54"/>
                                        </p:tgtEl>
                                        <p:attrNameLst>
                                          <p:attrName>style.visibility</p:attrName>
                                        </p:attrNameLst>
                                      </p:cBhvr>
                                      <p:to>
                                        <p:strVal val="visible"/>
                                      </p:to>
                                    </p:set>
                                    <p:anim calcmode="lin" valueType="num">
                                      <p:cBhvr additive="base">
                                        <p:cTn id="14" dur="500"/>
                                        <p:tgtEl>
                                          <p:spTgt spid="54"/>
                                        </p:tgtEl>
                                        <p:attrNameLst>
                                          <p:attrName>ppt_y</p:attrName>
                                        </p:attrNameLst>
                                      </p:cBhvr>
                                      <p:tavLst>
                                        <p:tav tm="0">
                                          <p:val>
                                            <p:strVal val="#ppt_y+#ppt_h*1.125000"/>
                                          </p:val>
                                        </p:tav>
                                        <p:tav tm="100000">
                                          <p:val>
                                            <p:strVal val="#ppt_y"/>
                                          </p:val>
                                        </p:tav>
                                      </p:tavLst>
                                    </p:anim>
                                    <p:animEffect transition="in" filter="wipe(up)">
                                      <p:cBhvr>
                                        <p:cTn id="15" dur="500"/>
                                        <p:tgtEl>
                                          <p:spTgt spid="54"/>
                                        </p:tgtEl>
                                      </p:cBhvr>
                                    </p:animEffect>
                                  </p:childTnLst>
                                </p:cTn>
                              </p:par>
                            </p:childTnLst>
                          </p:cTn>
                        </p:par>
                        <p:par>
                          <p:cTn id="16" fill="hold">
                            <p:stCondLst>
                              <p:cond delay="1000"/>
                            </p:stCondLst>
                            <p:childTnLst>
                              <p:par>
                                <p:cTn id="17" presetID="12" presetClass="entr" presetSubtype="4"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p:tgtEl>
                                          <p:spTgt spid="60"/>
                                        </p:tgtEl>
                                        <p:attrNameLst>
                                          <p:attrName>ppt_y</p:attrName>
                                        </p:attrNameLst>
                                      </p:cBhvr>
                                      <p:tavLst>
                                        <p:tav tm="0">
                                          <p:val>
                                            <p:strVal val="#ppt_y+#ppt_h*1.125000"/>
                                          </p:val>
                                        </p:tav>
                                        <p:tav tm="100000">
                                          <p:val>
                                            <p:strVal val="#ppt_y"/>
                                          </p:val>
                                        </p:tav>
                                      </p:tavLst>
                                    </p:anim>
                                    <p:animEffect transition="in" filter="wipe(up)">
                                      <p:cBhvr>
                                        <p:cTn id="20" dur="500"/>
                                        <p:tgtEl>
                                          <p:spTgt spid="60"/>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b="1" kern="0" dirty="0">
                <a:latin typeface="汉仪雅酷黑 75W" panose="020B0804020202020204" pitchFamily="34" charset="-122"/>
                <a:ea typeface="汉仪雅酷黑 75W" panose="020B0804020202020204" pitchFamily="34" charset="-122"/>
                <a:cs typeface="+mn-ea"/>
                <a:sym typeface="+mn-lt"/>
              </a:rPr>
              <a:t>无偿献血常见</a:t>
            </a:r>
            <a:r>
              <a:rPr lang="en-US" altLang="zh-CN" sz="2800" b="1" kern="0" dirty="0">
                <a:latin typeface="汉仪雅酷黑 75W" panose="020B0804020202020204" pitchFamily="34" charset="-122"/>
                <a:ea typeface="汉仪雅酷黑 75W" panose="020B0804020202020204" pitchFamily="34" charset="-122"/>
                <a:cs typeface="+mn-ea"/>
                <a:sym typeface="+mn-lt"/>
              </a:rPr>
              <a:t>“</a:t>
            </a:r>
            <a:r>
              <a:rPr lang="zh-CN" altLang="en-US" sz="2800" b="1" kern="0" dirty="0">
                <a:latin typeface="汉仪雅酷黑 75W" panose="020B0804020202020204" pitchFamily="34" charset="-122"/>
                <a:ea typeface="汉仪雅酷黑 75W" panose="020B0804020202020204" pitchFamily="34" charset="-122"/>
                <a:cs typeface="+mn-ea"/>
                <a:sym typeface="+mn-lt"/>
              </a:rPr>
              <a:t>误区</a:t>
            </a:r>
            <a:r>
              <a:rPr lang="en-US" altLang="zh-CN" sz="2800" b="1" kern="0" dirty="0">
                <a:latin typeface="汉仪雅酷黑 75W" panose="020B0804020202020204" pitchFamily="34" charset="-122"/>
                <a:ea typeface="汉仪雅酷黑 75W" panose="020B0804020202020204" pitchFamily="34" charset="-122"/>
                <a:cs typeface="+mn-ea"/>
                <a:sym typeface="+mn-lt"/>
              </a:rPr>
              <a:t>”</a:t>
            </a:r>
          </a:p>
        </p:txBody>
      </p:sp>
      <p:sp>
        <p:nvSpPr>
          <p:cNvPr id="11" name="矩形 10">
            <a:extLst>
              <a:ext uri="{FF2B5EF4-FFF2-40B4-BE49-F238E27FC236}">
                <a16:creationId xmlns:a16="http://schemas.microsoft.com/office/drawing/2014/main" xmlns="" id="{6EDA36F3-15CC-41C8-9184-F7437E963B97}"/>
              </a:ext>
            </a:extLst>
          </p:cNvPr>
          <p:cNvSpPr/>
          <p:nvPr/>
        </p:nvSpPr>
        <p:spPr>
          <a:xfrm>
            <a:off x="-823306" y="1317932"/>
            <a:ext cx="8577989"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（二）献血会使人“伤元气”？</a:t>
            </a:r>
          </a:p>
        </p:txBody>
      </p:sp>
      <p:sp>
        <p:nvSpPr>
          <p:cNvPr id="12" name="TextBox 11">
            <a:extLst>
              <a:ext uri="{FF2B5EF4-FFF2-40B4-BE49-F238E27FC236}">
                <a16:creationId xmlns:a16="http://schemas.microsoft.com/office/drawing/2014/main" xmlns="" id="{04168F52-9C3E-4327-8E69-4F209E023CAD}"/>
              </a:ext>
            </a:extLst>
          </p:cNvPr>
          <p:cNvSpPr txBox="1"/>
          <p:nvPr/>
        </p:nvSpPr>
        <p:spPr>
          <a:xfrm>
            <a:off x="1111250" y="2014294"/>
            <a:ext cx="5651501" cy="4324261"/>
          </a:xfrm>
          <a:prstGeom prst="rect">
            <a:avLst/>
          </a:prstGeom>
          <a:noFill/>
        </p:spPr>
        <p:txBody>
          <a:bodyPr wrap="square" rtlCol="0">
            <a:spAutoFit/>
          </a:bodyPr>
          <a:lstStyle>
            <a:defPPr>
              <a:defRPr lang="zh-CN"/>
            </a:defPPr>
            <a:lvl1pPr indent="504000" algn="just" fontAlgn="auto">
              <a:lnSpc>
                <a:spcPct val="150000"/>
              </a:lnSpc>
              <a:spcBef>
                <a:spcPts val="1200"/>
              </a:spcBef>
              <a:defRPr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indent="414000">
              <a:lnSpc>
                <a:spcPct val="100000"/>
              </a:lnSpc>
            </a:pPr>
            <a:r>
              <a:rPr lang="zh-CN" altLang="en-US" sz="1600" dirty="0">
                <a:solidFill>
                  <a:schemeClr val="tx1"/>
                </a:solidFill>
                <a:latin typeface="+mn-lt"/>
                <a:ea typeface="+mn-ea"/>
                <a:cs typeface="+mn-ea"/>
                <a:sym typeface="+mn-lt"/>
              </a:rPr>
              <a:t>一个成年人的总血量约为4000～5000毫升。平时80％的血液在心脏和血管里循环流动着，维持正常生理功能；另外20％的血液储存在肝、脾等脏器内，一旦失血或剧烈运动时，这些血液就会进入血液循环系统。一个人一次献血200～400毫升只占总血量的5％～10％，献血后储存的血液马上会补充上来，不会减少循环血容量。</a:t>
            </a:r>
          </a:p>
          <a:p>
            <a:pPr indent="414000">
              <a:lnSpc>
                <a:spcPct val="100000"/>
              </a:lnSpc>
            </a:pPr>
            <a:r>
              <a:rPr lang="zh-CN" altLang="en-US" sz="1600" dirty="0">
                <a:solidFill>
                  <a:schemeClr val="tx1"/>
                </a:solidFill>
                <a:latin typeface="+mn-lt"/>
                <a:ea typeface="+mn-ea"/>
                <a:cs typeface="+mn-ea"/>
                <a:sym typeface="+mn-lt"/>
              </a:rPr>
              <a:t>献血后血液中主要成分的恢复情况：</a:t>
            </a:r>
            <a:endParaRPr lang="en-US" altLang="zh-CN" sz="1600" dirty="0">
              <a:solidFill>
                <a:schemeClr val="tx1"/>
              </a:solidFill>
              <a:latin typeface="+mn-lt"/>
              <a:ea typeface="+mn-ea"/>
              <a:cs typeface="+mn-ea"/>
              <a:sym typeface="+mn-lt"/>
            </a:endParaRPr>
          </a:p>
          <a:p>
            <a:pPr indent="414000">
              <a:lnSpc>
                <a:spcPct val="100000"/>
              </a:lnSpc>
              <a:spcBef>
                <a:spcPts val="600"/>
              </a:spcBef>
            </a:pPr>
            <a:r>
              <a:rPr lang="en-US" altLang="zh-CN" sz="1600" dirty="0">
                <a:solidFill>
                  <a:schemeClr val="tx1"/>
                </a:solidFill>
                <a:latin typeface="+mn-lt"/>
                <a:ea typeface="+mn-ea"/>
                <a:cs typeface="+mn-ea"/>
                <a:sym typeface="+mn-lt"/>
              </a:rPr>
              <a:t>1</a:t>
            </a:r>
            <a:r>
              <a:rPr lang="zh-CN" altLang="en-US" sz="1600" dirty="0">
                <a:solidFill>
                  <a:schemeClr val="tx1"/>
                </a:solidFill>
                <a:latin typeface="+mn-lt"/>
                <a:ea typeface="+mn-ea"/>
                <a:cs typeface="+mn-ea"/>
                <a:sym typeface="+mn-lt"/>
              </a:rPr>
              <a:t>、水分和无机物：1～2个小时就会补上；</a:t>
            </a:r>
          </a:p>
          <a:p>
            <a:pPr indent="414000">
              <a:lnSpc>
                <a:spcPct val="100000"/>
              </a:lnSpc>
              <a:spcBef>
                <a:spcPts val="600"/>
              </a:spcBef>
            </a:pPr>
            <a:r>
              <a:rPr lang="en-US" altLang="zh-CN" sz="1600" dirty="0">
                <a:solidFill>
                  <a:schemeClr val="tx1"/>
                </a:solidFill>
                <a:latin typeface="+mn-lt"/>
                <a:ea typeface="+mn-ea"/>
                <a:cs typeface="+mn-ea"/>
                <a:sym typeface="+mn-lt"/>
              </a:rPr>
              <a:t>2</a:t>
            </a:r>
            <a:r>
              <a:rPr lang="zh-CN" altLang="en-US" sz="1600" dirty="0">
                <a:solidFill>
                  <a:schemeClr val="tx1"/>
                </a:solidFill>
                <a:latin typeface="+mn-lt"/>
                <a:ea typeface="+mn-ea"/>
                <a:cs typeface="+mn-ea"/>
                <a:sym typeface="+mn-lt"/>
              </a:rPr>
              <a:t>、血浆蛋白质：由肝脏合成，</a:t>
            </a:r>
            <a:r>
              <a:rPr lang="en-US" altLang="zh-CN" sz="1600" dirty="0">
                <a:solidFill>
                  <a:schemeClr val="tx1"/>
                </a:solidFill>
                <a:latin typeface="+mn-lt"/>
                <a:ea typeface="+mn-ea"/>
                <a:cs typeface="+mn-ea"/>
                <a:sym typeface="+mn-lt"/>
              </a:rPr>
              <a:t>2</a:t>
            </a:r>
            <a:r>
              <a:rPr lang="zh-CN" altLang="en-US" sz="1600" dirty="0">
                <a:solidFill>
                  <a:schemeClr val="tx1"/>
                </a:solidFill>
                <a:latin typeface="+mn-lt"/>
                <a:ea typeface="+mn-ea"/>
                <a:cs typeface="+mn-ea"/>
                <a:sym typeface="+mn-lt"/>
              </a:rPr>
              <a:t>天内就能得到补充；</a:t>
            </a:r>
          </a:p>
          <a:p>
            <a:pPr indent="414000">
              <a:lnSpc>
                <a:spcPct val="100000"/>
              </a:lnSpc>
              <a:spcBef>
                <a:spcPts val="600"/>
              </a:spcBef>
            </a:pPr>
            <a:r>
              <a:rPr lang="en-US" altLang="zh-CN" sz="1600" dirty="0">
                <a:solidFill>
                  <a:schemeClr val="tx1"/>
                </a:solidFill>
                <a:latin typeface="+mn-lt"/>
                <a:ea typeface="+mn-ea"/>
                <a:cs typeface="+mn-ea"/>
                <a:sym typeface="+mn-lt"/>
              </a:rPr>
              <a:t>3</a:t>
            </a:r>
            <a:r>
              <a:rPr lang="zh-CN" altLang="en-US" sz="1600" dirty="0">
                <a:solidFill>
                  <a:schemeClr val="tx1"/>
                </a:solidFill>
                <a:latin typeface="+mn-lt"/>
                <a:ea typeface="+mn-ea"/>
                <a:cs typeface="+mn-ea"/>
                <a:sym typeface="+mn-lt"/>
              </a:rPr>
              <a:t>、血小板、白细胞和红细胞</a:t>
            </a:r>
            <a:r>
              <a:rPr lang="en-US" altLang="zh-CN" sz="1600" dirty="0">
                <a:solidFill>
                  <a:schemeClr val="tx1"/>
                </a:solidFill>
                <a:latin typeface="+mn-lt"/>
                <a:ea typeface="+mn-ea"/>
                <a:cs typeface="+mn-ea"/>
                <a:sym typeface="+mn-lt"/>
              </a:rPr>
              <a:t>3</a:t>
            </a:r>
            <a:r>
              <a:rPr lang="zh-CN" altLang="en-US" sz="1600" dirty="0">
                <a:solidFill>
                  <a:schemeClr val="tx1"/>
                </a:solidFill>
                <a:latin typeface="+mn-lt"/>
                <a:ea typeface="+mn-ea"/>
                <a:cs typeface="+mn-ea"/>
                <a:sym typeface="+mn-lt"/>
              </a:rPr>
              <a:t>周内即可恢复。</a:t>
            </a:r>
          </a:p>
          <a:p>
            <a:pPr indent="414000">
              <a:lnSpc>
                <a:spcPct val="100000"/>
              </a:lnSpc>
            </a:pPr>
            <a:r>
              <a:rPr lang="zh-CN" altLang="en-US" sz="1600" dirty="0">
                <a:solidFill>
                  <a:schemeClr val="tx1"/>
                </a:solidFill>
                <a:latin typeface="+mn-lt"/>
                <a:ea typeface="+mn-ea"/>
                <a:cs typeface="+mn-ea"/>
                <a:sym typeface="+mn-lt"/>
              </a:rPr>
              <a:t>人体的血液在不断新陈代谢，每时每刻都有许多血细胞衰老、死亡，同时又有大量新生细胞生成，以维持人体新陈代谢的平衡。献血后，由于造血功能加强，失去的血细胞很快得到补充。所以说一个健康的人，按规定献血，对身体不会有任何影响，更不会“伤元气”，反而会有利于健康。</a:t>
            </a:r>
          </a:p>
        </p:txBody>
      </p:sp>
      <p:pic>
        <p:nvPicPr>
          <p:cNvPr id="4" name="图片 3">
            <a:extLst>
              <a:ext uri="{FF2B5EF4-FFF2-40B4-BE49-F238E27FC236}">
                <a16:creationId xmlns:a16="http://schemas.microsoft.com/office/drawing/2014/main" xmlns="" id="{E36B0F5C-0E4D-45A7-A1FD-535417C3D8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2751" y="1639177"/>
            <a:ext cx="4605363" cy="4605363"/>
          </a:xfrm>
          <a:prstGeom prst="rect">
            <a:avLst/>
          </a:prstGeom>
        </p:spPr>
      </p:pic>
    </p:spTree>
    <p:extLst>
      <p:ext uri="{BB962C8B-B14F-4D97-AF65-F5344CB8AC3E}">
        <p14:creationId xmlns:p14="http://schemas.microsoft.com/office/powerpoint/2010/main" val="300634705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p:tgtEl>
                                          <p:spTgt spid="12"/>
                                        </p:tgtEl>
                                        <p:attrNameLst>
                                          <p:attrName>ppt_y</p:attrName>
                                        </p:attrNameLst>
                                      </p:cBhvr>
                                      <p:tavLst>
                                        <p:tav tm="0">
                                          <p:val>
                                            <p:strVal val="#ppt_y+#ppt_h*1.125000"/>
                                          </p:val>
                                        </p:tav>
                                        <p:tav tm="100000">
                                          <p:val>
                                            <p:strVal val="#ppt_y"/>
                                          </p:val>
                                        </p:tav>
                                      </p:tavLst>
                                    </p:anim>
                                    <p:animEffect transition="in" filter="wipe(up)">
                                      <p:cBhvr>
                                        <p:cTn id="15" dur="500"/>
                                        <p:tgtEl>
                                          <p:spTgt spid="12"/>
                                        </p:tgtEl>
                                      </p:cBhvr>
                                    </p:animEffect>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b="1" kern="0" dirty="0">
                <a:latin typeface="汉仪雅酷黑 75W" panose="020B0804020202020204" pitchFamily="34" charset="-122"/>
                <a:ea typeface="汉仪雅酷黑 75W" panose="020B0804020202020204" pitchFamily="34" charset="-122"/>
                <a:cs typeface="+mn-ea"/>
                <a:sym typeface="+mn-lt"/>
              </a:rPr>
              <a:t>无偿献血常见</a:t>
            </a:r>
            <a:r>
              <a:rPr lang="en-US" altLang="zh-CN" sz="2800" b="1" kern="0" dirty="0">
                <a:latin typeface="汉仪雅酷黑 75W" panose="020B0804020202020204" pitchFamily="34" charset="-122"/>
                <a:ea typeface="汉仪雅酷黑 75W" panose="020B0804020202020204" pitchFamily="34" charset="-122"/>
                <a:cs typeface="+mn-ea"/>
                <a:sym typeface="+mn-lt"/>
              </a:rPr>
              <a:t>“</a:t>
            </a:r>
            <a:r>
              <a:rPr lang="zh-CN" altLang="en-US" sz="2800" b="1" kern="0" dirty="0">
                <a:latin typeface="汉仪雅酷黑 75W" panose="020B0804020202020204" pitchFamily="34" charset="-122"/>
                <a:ea typeface="汉仪雅酷黑 75W" panose="020B0804020202020204" pitchFamily="34" charset="-122"/>
                <a:cs typeface="+mn-ea"/>
                <a:sym typeface="+mn-lt"/>
              </a:rPr>
              <a:t>误区</a:t>
            </a:r>
            <a:r>
              <a:rPr lang="en-US" altLang="zh-CN" sz="2800" b="1" kern="0" dirty="0">
                <a:latin typeface="汉仪雅酷黑 75W" panose="020B0804020202020204" pitchFamily="34" charset="-122"/>
                <a:ea typeface="汉仪雅酷黑 75W" panose="020B0804020202020204" pitchFamily="34" charset="-122"/>
                <a:cs typeface="+mn-ea"/>
                <a:sym typeface="+mn-lt"/>
              </a:rPr>
              <a:t>”</a:t>
            </a:r>
          </a:p>
        </p:txBody>
      </p:sp>
      <p:sp>
        <p:nvSpPr>
          <p:cNvPr id="3" name="矩形 2">
            <a:extLst>
              <a:ext uri="{FF2B5EF4-FFF2-40B4-BE49-F238E27FC236}">
                <a16:creationId xmlns:a16="http://schemas.microsoft.com/office/drawing/2014/main" xmlns="" id="{FAE7FD46-6168-47A0-96B6-1644D725ACA5}"/>
              </a:ext>
            </a:extLst>
          </p:cNvPr>
          <p:cNvSpPr/>
          <p:nvPr/>
        </p:nvSpPr>
        <p:spPr>
          <a:xfrm>
            <a:off x="1807005" y="1776263"/>
            <a:ext cx="8577989"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（三）其他几个常见的“误区”</a:t>
            </a:r>
          </a:p>
        </p:txBody>
      </p:sp>
      <p:sp>
        <p:nvSpPr>
          <p:cNvPr id="4" name="矩形 3">
            <a:extLst>
              <a:ext uri="{FF2B5EF4-FFF2-40B4-BE49-F238E27FC236}">
                <a16:creationId xmlns:a16="http://schemas.microsoft.com/office/drawing/2014/main" xmlns="" id="{FE5FD805-58DE-49B0-A2B4-436EBCF5A982}"/>
              </a:ext>
            </a:extLst>
          </p:cNvPr>
          <p:cNvSpPr/>
          <p:nvPr/>
        </p:nvSpPr>
        <p:spPr>
          <a:xfrm>
            <a:off x="9755972" y="2804439"/>
            <a:ext cx="715260" cy="369332"/>
          </a:xfrm>
          <a:prstGeom prst="rect">
            <a:avLst/>
          </a:prstGeom>
        </p:spPr>
        <p:txBody>
          <a:bodyPr wrap="none">
            <a:spAutoFit/>
          </a:bodyPr>
          <a:lstStyle/>
          <a:p>
            <a:pPr algn="ctr">
              <a:spcBef>
                <a:spcPct val="0"/>
              </a:spcBef>
              <a:buFont typeface="Arial" charset="0"/>
              <a:buNone/>
            </a:pPr>
            <a:r>
              <a:rPr lang="zh-CN" altLang="en-US" b="1">
                <a:cs typeface="+mn-ea"/>
                <a:sym typeface="+mn-lt"/>
              </a:rPr>
              <a:t>贫 血</a:t>
            </a:r>
            <a:endParaRPr lang="zh-CN" altLang="en-US" b="1" dirty="0">
              <a:cs typeface="+mn-ea"/>
              <a:sym typeface="+mn-lt"/>
            </a:endParaRPr>
          </a:p>
        </p:txBody>
      </p:sp>
      <p:sp>
        <p:nvSpPr>
          <p:cNvPr id="5" name="矩形 4">
            <a:extLst>
              <a:ext uri="{FF2B5EF4-FFF2-40B4-BE49-F238E27FC236}">
                <a16:creationId xmlns:a16="http://schemas.microsoft.com/office/drawing/2014/main" xmlns="" id="{839DDFBC-6A28-4AC0-97DB-A695F0D69DEE}"/>
              </a:ext>
            </a:extLst>
          </p:cNvPr>
          <p:cNvSpPr/>
          <p:nvPr/>
        </p:nvSpPr>
        <p:spPr>
          <a:xfrm>
            <a:off x="8723768" y="3165691"/>
            <a:ext cx="2779669" cy="1015663"/>
          </a:xfrm>
          <a:prstGeom prst="rect">
            <a:avLst/>
          </a:prstGeom>
        </p:spPr>
        <p:txBody>
          <a:bodyPr wrap="square">
            <a:spAutoFit/>
          </a:bodyPr>
          <a:lstStyle/>
          <a:p>
            <a:pPr algn="just">
              <a:spcBef>
                <a:spcPts val="500"/>
              </a:spcBef>
              <a:spcAft>
                <a:spcPts val="0"/>
              </a:spcAft>
              <a:defRPr/>
            </a:pPr>
            <a:r>
              <a:rPr lang="zh-CN" altLang="en-US" sz="1200" kern="100" dirty="0">
                <a:cs typeface="+mn-ea"/>
                <a:sym typeface="+mn-lt"/>
              </a:rPr>
              <a:t>献血只是血液的暂时少量减少，很快就会恢复正常，不影响人体血液的再生功能。而贫血是一种疾病，对于患有贫血病的人在献血查体时，就会被检查出来，这类人是不能参加献血的。</a:t>
            </a:r>
          </a:p>
        </p:txBody>
      </p:sp>
      <p:sp>
        <p:nvSpPr>
          <p:cNvPr id="6" name="矩形 5">
            <a:extLst>
              <a:ext uri="{FF2B5EF4-FFF2-40B4-BE49-F238E27FC236}">
                <a16:creationId xmlns:a16="http://schemas.microsoft.com/office/drawing/2014/main" xmlns="" id="{46B0B028-9165-4561-A374-543AE48734C3}"/>
              </a:ext>
            </a:extLst>
          </p:cNvPr>
          <p:cNvSpPr/>
          <p:nvPr/>
        </p:nvSpPr>
        <p:spPr>
          <a:xfrm>
            <a:off x="1807005" y="2543615"/>
            <a:ext cx="715260" cy="369332"/>
          </a:xfrm>
          <a:prstGeom prst="rect">
            <a:avLst/>
          </a:prstGeom>
        </p:spPr>
        <p:txBody>
          <a:bodyPr wrap="none">
            <a:spAutoFit/>
          </a:bodyPr>
          <a:lstStyle/>
          <a:p>
            <a:pPr algn="ctr">
              <a:spcBef>
                <a:spcPct val="0"/>
              </a:spcBef>
              <a:buFont typeface="Arial" charset="0"/>
              <a:buNone/>
            </a:pPr>
            <a:r>
              <a:rPr lang="zh-CN" altLang="en-US" b="1" dirty="0">
                <a:cs typeface="+mn-ea"/>
                <a:sym typeface="+mn-lt"/>
              </a:rPr>
              <a:t>上 瘾</a:t>
            </a:r>
          </a:p>
        </p:txBody>
      </p:sp>
      <p:sp>
        <p:nvSpPr>
          <p:cNvPr id="7" name="矩形 6">
            <a:extLst>
              <a:ext uri="{FF2B5EF4-FFF2-40B4-BE49-F238E27FC236}">
                <a16:creationId xmlns:a16="http://schemas.microsoft.com/office/drawing/2014/main" xmlns="" id="{60678F64-9BA0-4B09-BC78-371BEDFED7C1}"/>
              </a:ext>
            </a:extLst>
          </p:cNvPr>
          <p:cNvSpPr/>
          <p:nvPr/>
        </p:nvSpPr>
        <p:spPr>
          <a:xfrm>
            <a:off x="876802" y="3088082"/>
            <a:ext cx="3205566" cy="1015663"/>
          </a:xfrm>
          <a:prstGeom prst="rect">
            <a:avLst/>
          </a:prstGeom>
        </p:spPr>
        <p:txBody>
          <a:bodyPr wrap="square">
            <a:spAutoFit/>
          </a:bodyPr>
          <a:lstStyle/>
          <a:p>
            <a:pPr algn="just">
              <a:spcBef>
                <a:spcPts val="500"/>
              </a:spcBef>
              <a:spcAft>
                <a:spcPts val="0"/>
              </a:spcAft>
              <a:defRPr/>
            </a:pPr>
            <a:r>
              <a:rPr lang="zh-CN" altLang="en-US" sz="1200" kern="100" dirty="0">
                <a:cs typeface="+mn-ea"/>
                <a:sym typeface="+mn-lt"/>
              </a:rPr>
              <a:t>经常献血在生理上绝不会上瘾，它既不是吸烟，更不是吸毒，与上瘾物质“尼古丁”、“吗啡”根本不沾边。献血后不会使机体以不正常速度再生血液，更不可能因血液产生过多，迫使献血者不停献血。</a:t>
            </a:r>
          </a:p>
        </p:txBody>
      </p:sp>
      <p:pic>
        <p:nvPicPr>
          <p:cNvPr id="10" name="图片 9">
            <a:extLst>
              <a:ext uri="{FF2B5EF4-FFF2-40B4-BE49-F238E27FC236}">
                <a16:creationId xmlns:a16="http://schemas.microsoft.com/office/drawing/2014/main" xmlns="" id="{41EA9C98-CB51-4C76-9DE2-A5BF43056E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4470" y="2319756"/>
            <a:ext cx="3723196" cy="3723196"/>
          </a:xfrm>
          <a:prstGeom prst="rect">
            <a:avLst/>
          </a:prstGeom>
        </p:spPr>
      </p:pic>
    </p:spTree>
    <p:extLst>
      <p:ext uri="{BB962C8B-B14F-4D97-AF65-F5344CB8AC3E}">
        <p14:creationId xmlns:p14="http://schemas.microsoft.com/office/powerpoint/2010/main" val="312927187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par>
                                <p:cTn id="11" presetID="10" presetClass="entr" presetSubtype="0" fill="hold" grpId="0" nodeType="withEffect">
                                  <p:stCondLst>
                                    <p:cond delay="750"/>
                                  </p:stCondLst>
                                  <p:iterate type="lt">
                                    <p:tmPct val="0"/>
                                  </p:iterate>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63" presetClass="path" presetSubtype="0" decel="100000" fill="hold" grpId="1" nodeType="withEffect">
                                  <p:stCondLst>
                                    <p:cond delay="250"/>
                                  </p:stCondLst>
                                  <p:iterate type="lt">
                                    <p:tmPct val="10000"/>
                                  </p:iterate>
                                  <p:childTnLst>
                                    <p:animMotion origin="layout" path="M -0.11367 4.81481E-6 L 0.00013 4.81481E-6 " pathEditMode="relative" rAng="0" ptsTypes="AA">
                                      <p:cBhvr>
                                        <p:cTn id="15" dur="1000" fill="hold"/>
                                        <p:tgtEl>
                                          <p:spTgt spid="6"/>
                                        </p:tgtEl>
                                        <p:attrNameLst>
                                          <p:attrName>ppt_x</p:attrName>
                                          <p:attrName>ppt_y</p:attrName>
                                        </p:attrNameLst>
                                      </p:cBhvr>
                                      <p:rCtr x="5690" y="0"/>
                                    </p:animMotion>
                                  </p:childTnLst>
                                </p:cTn>
                              </p:par>
                              <p:par>
                                <p:cTn id="16" presetID="10" presetClass="entr" presetSubtype="0" fill="hold" grpId="0" nodeType="withEffect">
                                  <p:stCondLst>
                                    <p:cond delay="750"/>
                                  </p:stCondLst>
                                  <p:iterate type="lt">
                                    <p:tmPct val="0"/>
                                  </p:iterate>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63" presetClass="path" presetSubtype="0" decel="100000" fill="hold" grpId="1" nodeType="withEffect">
                                  <p:stCondLst>
                                    <p:cond delay="500"/>
                                  </p:stCondLst>
                                  <p:iterate type="lt">
                                    <p:tmPct val="10000"/>
                                  </p:iterate>
                                  <p:childTnLst>
                                    <p:animMotion origin="layout" path="M -0.11367 3.7037E-7 L 0.00013 3.7037E-7 " pathEditMode="relative" rAng="0" ptsTypes="AA">
                                      <p:cBhvr>
                                        <p:cTn id="20" dur="1000" fill="hold"/>
                                        <p:tgtEl>
                                          <p:spTgt spid="4"/>
                                        </p:tgtEl>
                                        <p:attrNameLst>
                                          <p:attrName>ppt_x</p:attrName>
                                          <p:attrName>ppt_y</p:attrName>
                                        </p:attrNameLst>
                                      </p:cBhvr>
                                      <p:rCtr x="5690" y="0"/>
                                    </p:animMotion>
                                  </p:childTnLst>
                                </p:cTn>
                              </p:par>
                            </p:childTnLst>
                          </p:cTn>
                        </p:par>
                        <p:par>
                          <p:cTn id="21" fill="hold">
                            <p:stCondLst>
                              <p:cond delay="16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2600"/>
                            </p:stCondLst>
                            <p:childTnLst>
                              <p:par>
                                <p:cTn id="28" presetID="42"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42"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6" grpId="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
            <a:extLst>
              <a:ext uri="{FF2B5EF4-FFF2-40B4-BE49-F238E27FC236}">
                <a16:creationId xmlns:a16="http://schemas.microsoft.com/office/drawing/2014/main" xmlns="" id="{4BF7D56F-16F7-49D8-A587-508B42C55ECE}"/>
              </a:ext>
            </a:extLst>
          </p:cNvPr>
          <p:cNvSpPr txBox="1"/>
          <p:nvPr/>
        </p:nvSpPr>
        <p:spPr>
          <a:xfrm>
            <a:off x="313345" y="321672"/>
            <a:ext cx="4737518" cy="523220"/>
          </a:xfrm>
          <a:prstGeom prst="rect">
            <a:avLst/>
          </a:prstGeom>
          <a:noFill/>
          <a:ln w="25400" cap="flat" cmpd="sng" algn="ctr">
            <a:noFill/>
            <a:prstDash val="solid"/>
          </a:ln>
          <a:effectLst/>
        </p:spPr>
        <p:txBody>
          <a:bodyPr wrap="square" rtlCol="0">
            <a:spAutoFit/>
          </a:bodyPr>
          <a:lstStyle/>
          <a:p>
            <a:pPr lvl="0">
              <a:defRPr/>
            </a:pPr>
            <a:r>
              <a:rPr lang="zh-CN" altLang="en-US" sz="2800" b="1" kern="0" dirty="0">
                <a:latin typeface="汉仪雅酷黑 75W" panose="020B0804020202020204" pitchFamily="34" charset="-122"/>
                <a:ea typeface="汉仪雅酷黑 75W" panose="020B0804020202020204" pitchFamily="34" charset="-122"/>
                <a:cs typeface="+mn-ea"/>
                <a:sym typeface="+mn-lt"/>
              </a:rPr>
              <a:t>无偿献血常见</a:t>
            </a:r>
            <a:r>
              <a:rPr lang="en-US" altLang="zh-CN" sz="2800" b="1" kern="0" dirty="0">
                <a:latin typeface="汉仪雅酷黑 75W" panose="020B0804020202020204" pitchFamily="34" charset="-122"/>
                <a:ea typeface="汉仪雅酷黑 75W" panose="020B0804020202020204" pitchFamily="34" charset="-122"/>
                <a:cs typeface="+mn-ea"/>
                <a:sym typeface="+mn-lt"/>
              </a:rPr>
              <a:t>“</a:t>
            </a:r>
            <a:r>
              <a:rPr lang="zh-CN" altLang="en-US" sz="2800" b="1" kern="0" dirty="0">
                <a:latin typeface="汉仪雅酷黑 75W" panose="020B0804020202020204" pitchFamily="34" charset="-122"/>
                <a:ea typeface="汉仪雅酷黑 75W" panose="020B0804020202020204" pitchFamily="34" charset="-122"/>
                <a:cs typeface="+mn-ea"/>
                <a:sym typeface="+mn-lt"/>
              </a:rPr>
              <a:t>误区</a:t>
            </a:r>
            <a:r>
              <a:rPr lang="en-US" altLang="zh-CN" sz="2800" b="1" kern="0" dirty="0">
                <a:latin typeface="汉仪雅酷黑 75W" panose="020B0804020202020204" pitchFamily="34" charset="-122"/>
                <a:ea typeface="汉仪雅酷黑 75W" panose="020B0804020202020204" pitchFamily="34" charset="-122"/>
                <a:cs typeface="+mn-ea"/>
                <a:sym typeface="+mn-lt"/>
              </a:rPr>
              <a:t>”</a:t>
            </a:r>
          </a:p>
        </p:txBody>
      </p:sp>
      <p:sp>
        <p:nvSpPr>
          <p:cNvPr id="3" name="矩形 2">
            <a:extLst>
              <a:ext uri="{FF2B5EF4-FFF2-40B4-BE49-F238E27FC236}">
                <a16:creationId xmlns:a16="http://schemas.microsoft.com/office/drawing/2014/main" xmlns="" id="{04AECE6C-59C3-4157-8949-DEC7C22CFA70}"/>
              </a:ext>
            </a:extLst>
          </p:cNvPr>
          <p:cNvSpPr/>
          <p:nvPr/>
        </p:nvSpPr>
        <p:spPr>
          <a:xfrm>
            <a:off x="436237" y="1464799"/>
            <a:ext cx="5659763" cy="461665"/>
          </a:xfrm>
          <a:prstGeom prst="rect">
            <a:avLst/>
          </a:prstGeom>
          <a:noFill/>
          <a:ln w="25400" cap="flat" cmpd="sng" algn="ctr">
            <a:noFill/>
            <a:prstDash val="solid"/>
          </a:ln>
          <a:effectLst/>
        </p:spPr>
        <p:txBody>
          <a:bodyPr wrap="square" rtlCol="0">
            <a:spAutoFit/>
          </a:bodyPr>
          <a:lstStyle/>
          <a:p>
            <a:pPr algn="ctr"/>
            <a:r>
              <a:rPr lang="zh-CN" altLang="en-US" sz="2400" b="1" kern="0" dirty="0">
                <a:cs typeface="+mn-ea"/>
                <a:sym typeface="+mn-lt"/>
              </a:rPr>
              <a:t>（四）更多积极正面的宣传</a:t>
            </a:r>
          </a:p>
        </p:txBody>
      </p:sp>
      <p:sp>
        <p:nvSpPr>
          <p:cNvPr id="4" name="TextBox 23">
            <a:extLst>
              <a:ext uri="{FF2B5EF4-FFF2-40B4-BE49-F238E27FC236}">
                <a16:creationId xmlns:a16="http://schemas.microsoft.com/office/drawing/2014/main" xmlns="" id="{B63F65FC-8103-4817-8805-F985E902C26C}"/>
              </a:ext>
            </a:extLst>
          </p:cNvPr>
          <p:cNvSpPr txBox="1"/>
          <p:nvPr/>
        </p:nvSpPr>
        <p:spPr>
          <a:xfrm>
            <a:off x="1358297" y="3034236"/>
            <a:ext cx="3815645" cy="2778774"/>
          </a:xfrm>
          <a:prstGeom prst="rect">
            <a:avLst/>
          </a:prstGeom>
          <a:noFill/>
        </p:spPr>
        <p:txBody>
          <a:bodyPr wrap="square" rtlCol="0">
            <a:spAutoFit/>
          </a:bodyPr>
          <a:lstStyle>
            <a:defPPr>
              <a:defRPr lang="zh-CN"/>
            </a:defPPr>
            <a:lvl1pPr indent="414000" algn="just" fontAlgn="auto">
              <a:lnSpc>
                <a:spcPct val="100000"/>
              </a:lnSpc>
              <a:spcBef>
                <a:spcPts val="1200"/>
              </a:spcBef>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200000"/>
              </a:lnSpc>
            </a:pPr>
            <a:r>
              <a:rPr lang="zh-CN" altLang="en-US" sz="1800" dirty="0">
                <a:solidFill>
                  <a:schemeClr val="tx1"/>
                </a:solidFill>
                <a:latin typeface="+mn-lt"/>
                <a:ea typeface="+mn-ea"/>
                <a:cs typeface="+mn-ea"/>
                <a:sym typeface="+mn-lt"/>
              </a:rPr>
              <a:t>面对这样的一份调查结果，我感觉其中很多的理由都让我无法相信，连我们年轻的、接受过高等教育的大学生都这样无法理解无偿献血，可见我们的宣传推广还远远不够。</a:t>
            </a:r>
          </a:p>
        </p:txBody>
      </p:sp>
      <p:sp>
        <p:nvSpPr>
          <p:cNvPr id="5" name="TextBox 22">
            <a:extLst>
              <a:ext uri="{FF2B5EF4-FFF2-40B4-BE49-F238E27FC236}">
                <a16:creationId xmlns:a16="http://schemas.microsoft.com/office/drawing/2014/main" xmlns="" id="{BC4E7C94-AB4A-4EDC-B89D-39AD671DE735}"/>
              </a:ext>
            </a:extLst>
          </p:cNvPr>
          <p:cNvSpPr txBox="1"/>
          <p:nvPr/>
        </p:nvSpPr>
        <p:spPr>
          <a:xfrm>
            <a:off x="1358297" y="2320709"/>
            <a:ext cx="4144948" cy="393954"/>
          </a:xfrm>
          <a:prstGeom prst="rect">
            <a:avLst/>
          </a:prstGeom>
          <a:solidFill>
            <a:srgbClr val="BF1A20"/>
          </a:solidFill>
          <a:ln>
            <a:noFill/>
          </a:ln>
        </p:spPr>
        <p:txBody>
          <a:bodyPr wrap="square" rtlCol="0">
            <a:spAutoFit/>
          </a:bodyPr>
          <a:lstStyle/>
          <a:p>
            <a:pPr algn="ctr" fontAlgn="base">
              <a:lnSpc>
                <a:spcPct val="130000"/>
              </a:lnSpc>
              <a:spcBef>
                <a:spcPct val="0"/>
              </a:spcBef>
              <a:spcAft>
                <a:spcPct val="0"/>
              </a:spcAft>
            </a:pPr>
            <a:r>
              <a:rPr lang="zh-CN" altLang="en-US" sz="1600" b="1" dirty="0">
                <a:solidFill>
                  <a:schemeClr val="bg1"/>
                </a:solidFill>
                <a:cs typeface="+mn-ea"/>
                <a:sym typeface="+mn-lt"/>
              </a:rPr>
              <a:t>宁波高校大学生未参加无偿献血的原因分析</a:t>
            </a:r>
          </a:p>
        </p:txBody>
      </p:sp>
      <p:pic>
        <p:nvPicPr>
          <p:cNvPr id="6" name="图片 5">
            <a:extLst>
              <a:ext uri="{FF2B5EF4-FFF2-40B4-BE49-F238E27FC236}">
                <a16:creationId xmlns:a16="http://schemas.microsoft.com/office/drawing/2014/main" xmlns="" id="{C0CACD37-072E-4850-9931-0071C335F2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0037" y="995423"/>
            <a:ext cx="5561635" cy="5561635"/>
          </a:xfrm>
          <a:prstGeom prst="rect">
            <a:avLst/>
          </a:prstGeom>
        </p:spPr>
      </p:pic>
    </p:spTree>
    <p:extLst>
      <p:ext uri="{BB962C8B-B14F-4D97-AF65-F5344CB8AC3E}">
        <p14:creationId xmlns:p14="http://schemas.microsoft.com/office/powerpoint/2010/main" val="286911430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11C9763F-BA9B-4277-9912-FBC0E593E9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660" y="811753"/>
            <a:ext cx="5944340" cy="5944340"/>
          </a:xfrm>
          <a:prstGeom prst="rect">
            <a:avLst/>
          </a:prstGeom>
        </p:spPr>
      </p:pic>
      <p:sp>
        <p:nvSpPr>
          <p:cNvPr id="21" name="矩形 20">
            <a:extLst>
              <a:ext uri="{FF2B5EF4-FFF2-40B4-BE49-F238E27FC236}">
                <a16:creationId xmlns:a16="http://schemas.microsoft.com/office/drawing/2014/main" xmlns="" id="{6D22EFA0-8D1B-4502-B8F4-F1AB9C187148}"/>
              </a:ext>
            </a:extLst>
          </p:cNvPr>
          <p:cNvSpPr/>
          <p:nvPr/>
        </p:nvSpPr>
        <p:spPr>
          <a:xfrm>
            <a:off x="419739" y="442421"/>
            <a:ext cx="2909771" cy="369332"/>
          </a:xfrm>
          <a:prstGeom prst="rect">
            <a:avLst/>
          </a:prstGeom>
        </p:spPr>
        <p:txBody>
          <a:bodyPr wrap="none">
            <a:spAutoFit/>
          </a:bodyPr>
          <a:lstStyle/>
          <a:p>
            <a:pPr algn="r">
              <a:buNone/>
            </a:pPr>
            <a:r>
              <a:rPr lang="zh-CN" altLang="en-US" b="1" dirty="0">
                <a:solidFill>
                  <a:srgbClr val="AA0004"/>
                </a:solidFill>
                <a:cs typeface="+mn-ea"/>
                <a:sym typeface="+mn-lt"/>
              </a:rPr>
              <a:t>全程公益献血</a:t>
            </a:r>
            <a:r>
              <a:rPr lang="en-US" altLang="zh-CN" b="1" dirty="0">
                <a:solidFill>
                  <a:srgbClr val="AA0004"/>
                </a:solidFill>
                <a:cs typeface="+mn-ea"/>
                <a:sym typeface="+mn-lt"/>
              </a:rPr>
              <a:t>——</a:t>
            </a:r>
            <a:r>
              <a:rPr lang="zh-CN" altLang="en-US" b="1" dirty="0">
                <a:solidFill>
                  <a:srgbClr val="AA0004"/>
                </a:solidFill>
                <a:cs typeface="+mn-ea"/>
                <a:sym typeface="+mn-lt"/>
              </a:rPr>
              <a:t>奉献爱心</a:t>
            </a:r>
            <a:endParaRPr lang="en-US" altLang="zh-CN" b="1" dirty="0">
              <a:solidFill>
                <a:srgbClr val="AA0004"/>
              </a:solidFill>
              <a:cs typeface="+mn-ea"/>
              <a:sym typeface="+mn-lt"/>
            </a:endParaRPr>
          </a:p>
        </p:txBody>
      </p:sp>
      <p:pic>
        <p:nvPicPr>
          <p:cNvPr id="8" name="图片 7">
            <a:extLst>
              <a:ext uri="{FF2B5EF4-FFF2-40B4-BE49-F238E27FC236}">
                <a16:creationId xmlns:a16="http://schemas.microsoft.com/office/drawing/2014/main" xmlns="" id="{1C7DFB33-C0F4-48A8-9151-A24F2CFC3C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44544"/>
            <a:ext cx="12192000" cy="2613456"/>
          </a:xfrm>
          <a:prstGeom prst="rect">
            <a:avLst/>
          </a:prstGeom>
        </p:spPr>
      </p:pic>
      <p:sp>
        <p:nvSpPr>
          <p:cNvPr id="30" name="TextBox 19">
            <a:extLst>
              <a:ext uri="{FF2B5EF4-FFF2-40B4-BE49-F238E27FC236}">
                <a16:creationId xmlns:a16="http://schemas.microsoft.com/office/drawing/2014/main" xmlns="" id="{88450EDC-0684-46FA-94A0-92F1A376CC7C}"/>
              </a:ext>
            </a:extLst>
          </p:cNvPr>
          <p:cNvSpPr txBox="1"/>
          <p:nvPr/>
        </p:nvSpPr>
        <p:spPr>
          <a:xfrm>
            <a:off x="5771567" y="3429000"/>
            <a:ext cx="4727100" cy="1569660"/>
          </a:xfrm>
          <a:prstGeom prst="rect">
            <a:avLst/>
          </a:prstGeom>
        </p:spPr>
        <p:txBody>
          <a:bodyPr wrap="square">
            <a:spAutoFit/>
          </a:bodyPr>
          <a:lstStyle>
            <a:defPPr>
              <a:defRPr lang="zh-CN"/>
            </a:defPPr>
            <a:lvl1pPr algn="r">
              <a:defRPr sz="8800">
                <a:solidFill>
                  <a:srgbClr val="AA0004"/>
                </a:solidFill>
                <a:latin typeface="方正尚酷简体" panose="03000509000000000000" pitchFamily="65" charset="-122"/>
                <a:ea typeface="方正尚酷简体" panose="03000509000000000000" pitchFamily="65" charset="-122"/>
              </a:defRPr>
            </a:lvl1pPr>
          </a:lstStyle>
          <a:p>
            <a:pPr lvl="0" algn="ctr">
              <a:defRPr/>
            </a:pPr>
            <a:r>
              <a:rPr lang="zh-CN" altLang="en-US" sz="4800" kern="0" dirty="0">
                <a:solidFill>
                  <a:srgbClr val="C00000"/>
                </a:solidFill>
                <a:latin typeface="汉仪雅酷黑 75W" panose="020B0804020202020204" pitchFamily="34" charset="-122"/>
                <a:ea typeface="汉仪雅酷黑 75W" panose="020B0804020202020204" pitchFamily="34" charset="-122"/>
                <a:cs typeface="+mn-ea"/>
                <a:sym typeface="+mn-lt"/>
              </a:rPr>
              <a:t>无偿献血的基本知识</a:t>
            </a:r>
          </a:p>
        </p:txBody>
      </p:sp>
      <p:sp>
        <p:nvSpPr>
          <p:cNvPr id="31" name="矩形 259">
            <a:extLst>
              <a:ext uri="{FF2B5EF4-FFF2-40B4-BE49-F238E27FC236}">
                <a16:creationId xmlns:a16="http://schemas.microsoft.com/office/drawing/2014/main" xmlns="" id="{F7B6B050-3057-4210-9482-B472A0DE2ECD}"/>
              </a:ext>
            </a:extLst>
          </p:cNvPr>
          <p:cNvSpPr>
            <a:spLocks noChangeArrowheads="1"/>
          </p:cNvSpPr>
          <p:nvPr/>
        </p:nvSpPr>
        <p:spPr bwMode="auto">
          <a:xfrm>
            <a:off x="6061434" y="2299197"/>
            <a:ext cx="449196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rgbClr val="C00000"/>
                </a:solidFill>
                <a:latin typeface="汉仪雅酷黑 75W" panose="020B0804020202020204" pitchFamily="34" charset="-122"/>
                <a:ea typeface="汉仪雅酷黑 75W" panose="020B0804020202020204" pitchFamily="34" charset="-122"/>
                <a:cs typeface="+mn-ea"/>
                <a:sym typeface="+mn-lt"/>
              </a:rPr>
              <a:t>第二部分</a:t>
            </a:r>
            <a:endParaRPr lang="en-US" altLang="zh-CN" sz="60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3520117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1"/>
                                        </p:tgtEl>
                                        <p:attrNameLst>
                                          <p:attrName>ppt_y</p:attrName>
                                        </p:attrNameLst>
                                      </p:cBhvr>
                                      <p:tavLst>
                                        <p:tav tm="0">
                                          <p:val>
                                            <p:strVal val="#ppt_y"/>
                                          </p:val>
                                        </p:tav>
                                        <p:tav tm="100000">
                                          <p:val>
                                            <p:strVal val="#ppt_y"/>
                                          </p:val>
                                        </p:tav>
                                      </p:tavLst>
                                    </p:anim>
                                    <p:anim calcmode="lin" valueType="num">
                                      <p:cBhvr>
                                        <p:cTn id="2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1"/>
                                        </p:tgtEl>
                                      </p:cBhvr>
                                    </p:animEffect>
                                  </p:childTnLst>
                                </p:cTn>
                              </p:par>
                              <p:par>
                                <p:cTn id="26" presetID="26" presetClass="emph" presetSubtype="0" fill="hold" grpId="1" nodeType="withEffect">
                                  <p:stCondLst>
                                    <p:cond delay="0"/>
                                  </p:stCondLst>
                                  <p:iterate type="lt">
                                    <p:tmPct val="0"/>
                                  </p:iterate>
                                  <p:childTnLst>
                                    <p:animEffect transition="out" filter="fade">
                                      <p:cBhvr>
                                        <p:cTn id="27" dur="500" tmFilter="0, 0; .2, .5; .8, .5; 1, 0"/>
                                        <p:tgtEl>
                                          <p:spTgt spid="31"/>
                                        </p:tgtEl>
                                      </p:cBhvr>
                                    </p:animEffect>
                                    <p:animScale>
                                      <p:cBhvr>
                                        <p:cTn id="28" dur="250" autoRev="1" fill="hold"/>
                                        <p:tgtEl>
                                          <p:spTgt spid="31"/>
                                        </p:tgtEl>
                                      </p:cBhvr>
                                      <p:by x="105000" y="105000"/>
                                    </p:animScale>
                                  </p:childTnLst>
                                </p:cTn>
                              </p:par>
                            </p:childTnLst>
                          </p:cTn>
                        </p:par>
                        <p:par>
                          <p:cTn id="29" fill="hold">
                            <p:stCondLst>
                              <p:cond delay="26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31" grpId="1"/>
    </p:bldLst>
  </p:timing>
</p:sld>
</file>

<file path=ppt/tags/tag1.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sldtaex">
      <a:majorFont>
        <a:latin typeface="Adobe Arabic"/>
        <a:ea typeface="微软雅黑"/>
        <a:cs typeface=""/>
      </a:majorFont>
      <a:minorFont>
        <a:latin typeface="Adobe Arab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154</TotalTime>
  <Words>2247</Words>
  <Application>Microsoft Office PowerPoint</Application>
  <PresentationFormat>宽屏</PresentationFormat>
  <Paragraphs>190</Paragraphs>
  <Slides>25</Slides>
  <Notes>16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等线</vt:lpstr>
      <vt:lpstr>汉仪雅酷黑 75W</vt:lpstr>
      <vt:lpstr>宋体</vt:lpstr>
      <vt:lpstr>微软雅黑</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32</cp:revision>
  <dcterms:created xsi:type="dcterms:W3CDTF">2019-10-22T02:36:12Z</dcterms:created>
  <dcterms:modified xsi:type="dcterms:W3CDTF">2021-01-07T06:36:30Z</dcterms:modified>
</cp:coreProperties>
</file>