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Lst>
  <p:notesMasterIdLst>
    <p:notesMasterId r:id="rId32"/>
  </p:notesMasterIdLst>
  <p:sldIdLst>
    <p:sldId id="256" r:id="rId3"/>
    <p:sldId id="258" r:id="rId4"/>
    <p:sldId id="259" r:id="rId5"/>
    <p:sldId id="288" r:id="rId6"/>
    <p:sldId id="265" r:id="rId7"/>
    <p:sldId id="266" r:id="rId8"/>
    <p:sldId id="267" r:id="rId9"/>
    <p:sldId id="289" r:id="rId10"/>
    <p:sldId id="268" r:id="rId11"/>
    <p:sldId id="270" r:id="rId12"/>
    <p:sldId id="271" r:id="rId13"/>
    <p:sldId id="272" r:id="rId14"/>
    <p:sldId id="273" r:id="rId15"/>
    <p:sldId id="274" r:id="rId16"/>
    <p:sldId id="275" r:id="rId17"/>
    <p:sldId id="276" r:id="rId18"/>
    <p:sldId id="277" r:id="rId19"/>
    <p:sldId id="290" r:id="rId20"/>
    <p:sldId id="284" r:id="rId21"/>
    <p:sldId id="285" r:id="rId22"/>
    <p:sldId id="286" r:id="rId23"/>
    <p:sldId id="263" r:id="rId24"/>
    <p:sldId id="281" r:id="rId25"/>
    <p:sldId id="282" r:id="rId26"/>
    <p:sldId id="291" r:id="rId27"/>
    <p:sldId id="279" r:id="rId28"/>
    <p:sldId id="280" r:id="rId29"/>
    <p:sldId id="292" r:id="rId30"/>
    <p:sldId id="293"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7" d="100"/>
          <a:sy n="107" d="100"/>
        </p:scale>
        <p:origin x="71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9F8A9-0FA0-48A8-8F4F-B6AFD6CBCF4D}" type="datetimeFigureOut">
              <a:rPr lang="zh-CN" altLang="en-US" smtClean="0"/>
              <a:t>2018/6/9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C968DB-0373-45F5-BF13-25F5D055D2A6}" type="slidenum">
              <a:rPr lang="zh-CN" altLang="en-US" smtClean="0"/>
              <a:t>‹#›</a:t>
            </a:fld>
            <a:endParaRPr lang="zh-CN" altLang="en-US"/>
          </a:p>
        </p:txBody>
      </p:sp>
    </p:spTree>
    <p:extLst>
      <p:ext uri="{BB962C8B-B14F-4D97-AF65-F5344CB8AC3E}">
        <p14:creationId xmlns:p14="http://schemas.microsoft.com/office/powerpoint/2010/main" val="244085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120477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07865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38094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69969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02025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74168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1664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88224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52194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95821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30757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19907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6762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084963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38522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620300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846150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550035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84677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255857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249568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3633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31271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37781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52801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66203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41129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588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A03744-2EBA-4087-8568-5C00072191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53452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40057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6824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34379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32551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56362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1423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11468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descr="图片包含 户外艺术系列&#10;&#10;已生成极高可信度的说明">
            <a:extLst>
              <a:ext uri="{FF2B5EF4-FFF2-40B4-BE49-F238E27FC236}">
                <a16:creationId xmlns:a16="http://schemas.microsoft.com/office/drawing/2014/main" xmlns="" id="{C9B1504C-50AC-43BF-9285-3B1D5FBD896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5857" t="36048" r="-13582" b="1"/>
          <a:stretch/>
        </p:blipFill>
        <p:spPr>
          <a:xfrm>
            <a:off x="0" y="-1"/>
            <a:ext cx="6548971" cy="3861347"/>
          </a:xfrm>
          <a:prstGeom prst="rect">
            <a:avLst/>
          </a:prstGeom>
        </p:spPr>
      </p:pic>
      <p:pic>
        <p:nvPicPr>
          <p:cNvPr id="4" name="图片 3">
            <a:extLst>
              <a:ext uri="{FF2B5EF4-FFF2-40B4-BE49-F238E27FC236}">
                <a16:creationId xmlns:a16="http://schemas.microsoft.com/office/drawing/2014/main" xmlns="" id="{8B084B1D-0CF5-4BDD-A179-8AA8A6E7B76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80914" b="60908"/>
          <a:stretch/>
        </p:blipFill>
        <p:spPr>
          <a:xfrm>
            <a:off x="9864969" y="0"/>
            <a:ext cx="2327031" cy="2382715"/>
          </a:xfrm>
          <a:prstGeom prst="rect">
            <a:avLst/>
          </a:prstGeom>
        </p:spPr>
      </p:pic>
      <p:pic>
        <p:nvPicPr>
          <p:cNvPr id="5" name="图片 4">
            <a:extLst>
              <a:ext uri="{FF2B5EF4-FFF2-40B4-BE49-F238E27FC236}">
                <a16:creationId xmlns:a16="http://schemas.microsoft.com/office/drawing/2014/main" xmlns="" id="{27D28F6B-D918-4778-974C-8B19BC08E46F}"/>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64924"/>
          <a:stretch/>
        </p:blipFill>
        <p:spPr>
          <a:xfrm>
            <a:off x="0" y="4007712"/>
            <a:ext cx="12192000" cy="2850288"/>
          </a:xfrm>
          <a:prstGeom prst="rect">
            <a:avLst/>
          </a:prstGeom>
        </p:spPr>
      </p:pic>
    </p:spTree>
    <p:extLst>
      <p:ext uri="{BB962C8B-B14F-4D97-AF65-F5344CB8AC3E}">
        <p14:creationId xmlns:p14="http://schemas.microsoft.com/office/powerpoint/2010/main" val="1475975484"/>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8007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910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7748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6535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6353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13973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EDD6BC8-0838-49C3-B309-E164CB28EFF6}"/>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pic>
        <p:nvPicPr>
          <p:cNvPr id="6" name="图片 5">
            <a:extLst>
              <a:ext uri="{FF2B5EF4-FFF2-40B4-BE49-F238E27FC236}">
                <a16:creationId xmlns:a16="http://schemas.microsoft.com/office/drawing/2014/main" xmlns="" id="{C78F9F8B-E3AC-4285-AC8F-783C83618E4C}"/>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t="3368" b="3368"/>
          <a:stretch/>
        </p:blipFill>
        <p:spPr>
          <a:xfrm>
            <a:off x="0" y="0"/>
            <a:ext cx="12192000" cy="6858000"/>
          </a:xfrm>
          <a:prstGeom prst="rect">
            <a:avLst/>
          </a:prstGeom>
        </p:spPr>
      </p:pic>
    </p:spTree>
    <p:extLst>
      <p:ext uri="{BB962C8B-B14F-4D97-AF65-F5344CB8AC3E}">
        <p14:creationId xmlns:p14="http://schemas.microsoft.com/office/powerpoint/2010/main" val="27274184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Lst>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14329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4.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0.jpg"/></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1.jpg"/><Relationship Id="rId7" Type="http://schemas.openxmlformats.org/officeDocument/2006/relationships/image" Target="../media/image35.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图片包含 电子产品&#10;&#10;已生成高可信度的说明">
            <a:extLst>
              <a:ext uri="{FF2B5EF4-FFF2-40B4-BE49-F238E27FC236}">
                <a16:creationId xmlns:a16="http://schemas.microsoft.com/office/drawing/2014/main" xmlns="" id="{CF424E55-2879-464F-BD84-C76F33ABAB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1430"/>
            <a:ext cx="12192000" cy="6095140"/>
          </a:xfrm>
          <a:prstGeom prst="rect">
            <a:avLst/>
          </a:prstGeom>
        </p:spPr>
      </p:pic>
      <p:pic>
        <p:nvPicPr>
          <p:cNvPr id="21" name="图片 20">
            <a:extLst>
              <a:ext uri="{FF2B5EF4-FFF2-40B4-BE49-F238E27FC236}">
                <a16:creationId xmlns:a16="http://schemas.microsoft.com/office/drawing/2014/main" xmlns="" id="{02661001-3156-485E-8E6E-0C5E922993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095140"/>
          </a:xfrm>
          <a:prstGeom prst="rect">
            <a:avLst/>
          </a:prstGeom>
        </p:spPr>
      </p:pic>
      <p:pic>
        <p:nvPicPr>
          <p:cNvPr id="5" name="图片 4" descr="图片包含 餐桌, 室内&#10;&#10;已生成高可信度的说明">
            <a:extLst>
              <a:ext uri="{FF2B5EF4-FFF2-40B4-BE49-F238E27FC236}">
                <a16:creationId xmlns:a16="http://schemas.microsoft.com/office/drawing/2014/main" xmlns="" id="{F4FCEF2E-BB5D-40F1-91F4-7224E1A3E3B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 t="38653" r="-1" b="1"/>
          <a:stretch/>
        </p:blipFill>
        <p:spPr>
          <a:xfrm>
            <a:off x="0" y="1581150"/>
            <a:ext cx="12192000" cy="5276850"/>
          </a:xfrm>
          <a:prstGeom prst="rect">
            <a:avLst/>
          </a:prstGeom>
        </p:spPr>
      </p:pic>
      <p:pic>
        <p:nvPicPr>
          <p:cNvPr id="8" name="图片 7">
            <a:extLst>
              <a:ext uri="{FF2B5EF4-FFF2-40B4-BE49-F238E27FC236}">
                <a16:creationId xmlns:a16="http://schemas.microsoft.com/office/drawing/2014/main" xmlns="" id="{C94A7F41-B568-431F-B816-471E48C3E7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400" y="304800"/>
            <a:ext cx="12192000" cy="6095140"/>
          </a:xfrm>
          <a:prstGeom prst="rect">
            <a:avLst/>
          </a:prstGeom>
        </p:spPr>
      </p:pic>
    </p:spTree>
    <p:extLst>
      <p:ext uri="{BB962C8B-B14F-4D97-AF65-F5344CB8AC3E}">
        <p14:creationId xmlns:p14="http://schemas.microsoft.com/office/powerpoint/2010/main" val="17702431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D28026F4-D267-4192-AE91-7FF1F0C80278}"/>
              </a:ext>
            </a:extLst>
          </p:cNvPr>
          <p:cNvGrpSpPr/>
          <p:nvPr/>
        </p:nvGrpSpPr>
        <p:grpSpPr>
          <a:xfrm>
            <a:off x="4025411" y="1577338"/>
            <a:ext cx="7430966" cy="4348678"/>
            <a:chOff x="4025411" y="1577338"/>
            <a:chExt cx="7430966" cy="4348678"/>
          </a:xfrm>
        </p:grpSpPr>
        <p:sp>
          <p:nvSpPr>
            <p:cNvPr id="4" name="矩形 3">
              <a:extLst>
                <a:ext uri="{FF2B5EF4-FFF2-40B4-BE49-F238E27FC236}">
                  <a16:creationId xmlns:a16="http://schemas.microsoft.com/office/drawing/2014/main" xmlns="" id="{19D5262C-FA3E-46B0-9366-7E5B8CF6D514}"/>
                </a:ext>
              </a:extLst>
            </p:cNvPr>
            <p:cNvSpPr/>
            <p:nvPr/>
          </p:nvSpPr>
          <p:spPr>
            <a:xfrm>
              <a:off x="4313359" y="1882960"/>
              <a:ext cx="6855070" cy="3737433"/>
            </a:xfrm>
            <a:prstGeom prst="rect">
              <a:avLst/>
            </a:prstGeom>
          </p:spPr>
          <p:txBody>
            <a:bodyPr wrap="square">
              <a:spAutoFit/>
            </a:bodyPr>
            <a:lstStyle/>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端午节的早晨家家吃粽子纪念屈原，一般是前一天把粽子包好，夜间煮熟，早晨食用。包粽子主要是用河塘边盛产的嫩芦苇叶，也有用竹叶的，统称粽叶。粽子的传统形式为三角形，一般根据内瓤命名，包糯米的叫米粽，米中掺小豆的叫小豆粽，掺红枣的叫枣粽；枣粽谐音为“早中”，所以吃枣粽的最多，意在读书的孩子吃了可以早中状元。过去读书人参加科举考试的当天，早晨都要吃枣粽，至今中学、大学入学考试日的早晨，家长亦要做枣粽给考生吃。</a:t>
              </a:r>
              <a:endParaRPr kumimoji="0" lang="zh-CN" altLang="en-US" sz="18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B5458098-8D45-46A9-AFA9-345F438420CA}"/>
                </a:ext>
              </a:extLst>
            </p:cNvPr>
            <p:cNvSpPr/>
            <p:nvPr/>
          </p:nvSpPr>
          <p:spPr>
            <a:xfrm>
              <a:off x="4025411" y="1577338"/>
              <a:ext cx="7430966" cy="4348678"/>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a16="http://schemas.microsoft.com/office/drawing/2014/main" xmlns="" id="{6A098A0B-9D41-46CD-A81D-8CC6B42C6B13}"/>
              </a:ext>
            </a:extLst>
          </p:cNvPr>
          <p:cNvGrpSpPr/>
          <p:nvPr/>
        </p:nvGrpSpPr>
        <p:grpSpPr>
          <a:xfrm>
            <a:off x="682997" y="1365851"/>
            <a:ext cx="2999371" cy="1034218"/>
            <a:chOff x="415640" y="202744"/>
            <a:chExt cx="2999371" cy="1034218"/>
          </a:xfrm>
        </p:grpSpPr>
        <p:pic>
          <p:nvPicPr>
            <p:cNvPr id="6" name="图片 5">
              <a:extLst>
                <a:ext uri="{FF2B5EF4-FFF2-40B4-BE49-F238E27FC236}">
                  <a16:creationId xmlns:a16="http://schemas.microsoft.com/office/drawing/2014/main" xmlns="" id="{6D41CCB7-2B1A-4CD2-ACF2-5442730D98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15640" y="202744"/>
              <a:ext cx="2999371" cy="1034218"/>
            </a:xfrm>
            <a:prstGeom prst="rect">
              <a:avLst/>
            </a:prstGeom>
          </p:spPr>
        </p:pic>
        <p:sp>
          <p:nvSpPr>
            <p:cNvPr id="7" name="矩形 6">
              <a:extLst>
                <a:ext uri="{FF2B5EF4-FFF2-40B4-BE49-F238E27FC236}">
                  <a16:creationId xmlns:a16="http://schemas.microsoft.com/office/drawing/2014/main" xmlns="" id="{F8FD8003-F92C-4542-B1F8-75C505B26130}"/>
                </a:ext>
              </a:extLst>
            </p:cNvPr>
            <p:cNvSpPr/>
            <p:nvPr/>
          </p:nvSpPr>
          <p:spPr>
            <a:xfrm>
              <a:off x="1110846" y="551912"/>
              <a:ext cx="141577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吃粽子</a:t>
              </a:r>
            </a:p>
          </p:txBody>
        </p:sp>
        <p:sp>
          <p:nvSpPr>
            <p:cNvPr id="8" name="文本框 7">
              <a:extLst>
                <a:ext uri="{FF2B5EF4-FFF2-40B4-BE49-F238E27FC236}">
                  <a16:creationId xmlns:a16="http://schemas.microsoft.com/office/drawing/2014/main" xmlns="" id="{8F739E5E-85A6-4425-B596-746AAAEE55FE}"/>
                </a:ext>
              </a:extLst>
            </p:cNvPr>
            <p:cNvSpPr txBox="1"/>
            <p:nvPr/>
          </p:nvSpPr>
          <p:spPr>
            <a:xfrm>
              <a:off x="1196446" y="282360"/>
              <a:ext cx="124457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Chí</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zòng</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zǐ</a:t>
              </a:r>
              <a:endParaRPr kumimoji="0" lang="zh-CN" altLang="en-US"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pic>
        <p:nvPicPr>
          <p:cNvPr id="10" name="图片 9">
            <a:extLst>
              <a:ext uri="{FF2B5EF4-FFF2-40B4-BE49-F238E27FC236}">
                <a16:creationId xmlns:a16="http://schemas.microsoft.com/office/drawing/2014/main" xmlns="" id="{FDB4DBE2-30D8-4838-9701-090CD6359A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9955" y="1882960"/>
            <a:ext cx="3685456" cy="3828213"/>
          </a:xfrm>
          <a:prstGeom prst="rect">
            <a:avLst/>
          </a:prstGeom>
        </p:spPr>
      </p:pic>
    </p:spTree>
    <p:extLst>
      <p:ext uri="{BB962C8B-B14F-4D97-AF65-F5344CB8AC3E}">
        <p14:creationId xmlns:p14="http://schemas.microsoft.com/office/powerpoint/2010/main" val="1947362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BE62FCFB-ED17-4E58-A3CD-D2303AAC586A}"/>
              </a:ext>
            </a:extLst>
          </p:cNvPr>
          <p:cNvGrpSpPr/>
          <p:nvPr/>
        </p:nvGrpSpPr>
        <p:grpSpPr>
          <a:xfrm>
            <a:off x="1130854" y="1905722"/>
            <a:ext cx="6490190" cy="3689254"/>
            <a:chOff x="1319539" y="1920237"/>
            <a:chExt cx="6490190" cy="3689254"/>
          </a:xfrm>
        </p:grpSpPr>
        <p:sp>
          <p:nvSpPr>
            <p:cNvPr id="4" name="矩形 3">
              <a:extLst>
                <a:ext uri="{FF2B5EF4-FFF2-40B4-BE49-F238E27FC236}">
                  <a16:creationId xmlns:a16="http://schemas.microsoft.com/office/drawing/2014/main" xmlns="" id="{5FF61F42-EB5C-4809-9097-C15A157D2F45}"/>
                </a:ext>
              </a:extLst>
            </p:cNvPr>
            <p:cNvSpPr/>
            <p:nvPr/>
          </p:nvSpPr>
          <p:spPr>
            <a:xfrm>
              <a:off x="1617746" y="2145040"/>
              <a:ext cx="5964116" cy="3275769"/>
            </a:xfrm>
            <a:prstGeom prst="rect">
              <a:avLst/>
            </a:prstGeom>
          </p:spPr>
          <p:txBody>
            <a:bodyPr wrap="square">
              <a:spAutoFit/>
            </a:bodyPr>
            <a:lstStyle/>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端午日洗浴兰汤是</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大戴礼</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记载的古俗。但文中的兰不是兰花，而是菊科的佩兰或草药，有香气，可煎水沐浴。</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九歌</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云中君</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亦有“浴兰汤会沭芳”之句。</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荆楚岁时记</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：“五月五日，谓之浴兰节。”</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五杂俎</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记明代人因为“兰汤不可得，则以午时取五色草拂而浴之”。后来一般是煎蒲、艾等香草洗澡。</a:t>
              </a:r>
              <a:endParaRPr kumimoji="0" lang="zh-CN" altLang="en-US" sz="18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B88F4A47-E798-4187-BED9-415ED33B38DD}"/>
                </a:ext>
              </a:extLst>
            </p:cNvPr>
            <p:cNvSpPr/>
            <p:nvPr/>
          </p:nvSpPr>
          <p:spPr>
            <a:xfrm>
              <a:off x="1319539" y="1920237"/>
              <a:ext cx="6490190" cy="3689254"/>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a16="http://schemas.microsoft.com/office/drawing/2014/main" xmlns="" id="{4C16D5CB-913B-4D14-B0EE-17A9344B4746}"/>
              </a:ext>
            </a:extLst>
          </p:cNvPr>
          <p:cNvGrpSpPr/>
          <p:nvPr/>
        </p:nvGrpSpPr>
        <p:grpSpPr>
          <a:xfrm>
            <a:off x="8027813" y="4750117"/>
            <a:ext cx="2999371" cy="1034218"/>
            <a:chOff x="389263" y="193222"/>
            <a:chExt cx="2999371" cy="1034218"/>
          </a:xfrm>
        </p:grpSpPr>
        <p:pic>
          <p:nvPicPr>
            <p:cNvPr id="6" name="图片 5">
              <a:extLst>
                <a:ext uri="{FF2B5EF4-FFF2-40B4-BE49-F238E27FC236}">
                  <a16:creationId xmlns:a16="http://schemas.microsoft.com/office/drawing/2014/main" xmlns="" id="{3105110E-1565-4D6C-9C99-EA9F65D1D1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9263" y="193222"/>
              <a:ext cx="2999371" cy="1034218"/>
            </a:xfrm>
            <a:prstGeom prst="rect">
              <a:avLst/>
            </a:prstGeom>
          </p:spPr>
        </p:pic>
        <p:sp>
          <p:nvSpPr>
            <p:cNvPr id="7" name="矩形 6">
              <a:extLst>
                <a:ext uri="{FF2B5EF4-FFF2-40B4-BE49-F238E27FC236}">
                  <a16:creationId xmlns:a16="http://schemas.microsoft.com/office/drawing/2014/main" xmlns="" id="{17D2DBF0-645D-4416-B9B2-125BDF6FA793}"/>
                </a:ext>
              </a:extLst>
            </p:cNvPr>
            <p:cNvSpPr/>
            <p:nvPr/>
          </p:nvSpPr>
          <p:spPr>
            <a:xfrm>
              <a:off x="1084469" y="542390"/>
              <a:ext cx="141577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沐兰汤</a:t>
              </a:r>
            </a:p>
          </p:txBody>
        </p:sp>
        <p:sp>
          <p:nvSpPr>
            <p:cNvPr id="8" name="文本框 7">
              <a:extLst>
                <a:ext uri="{FF2B5EF4-FFF2-40B4-BE49-F238E27FC236}">
                  <a16:creationId xmlns:a16="http://schemas.microsoft.com/office/drawing/2014/main" xmlns="" id="{D8854746-AE8E-4DE8-A734-A2E99AB6CF44}"/>
                </a:ext>
              </a:extLst>
            </p:cNvPr>
            <p:cNvSpPr txBox="1"/>
            <p:nvPr/>
          </p:nvSpPr>
          <p:spPr>
            <a:xfrm>
              <a:off x="1170069" y="272838"/>
              <a:ext cx="117923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Mù</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lán</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táng</a:t>
              </a:r>
              <a:endParaRPr kumimoji="0" lang="zh-CN" altLang="en-US"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pic>
        <p:nvPicPr>
          <p:cNvPr id="10" name="图片 9">
            <a:extLst>
              <a:ext uri="{FF2B5EF4-FFF2-40B4-BE49-F238E27FC236}">
                <a16:creationId xmlns:a16="http://schemas.microsoft.com/office/drawing/2014/main" xmlns="" id="{77C20356-705F-4615-B112-0B77DBD8B11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5972"/>
          <a:stretch/>
        </p:blipFill>
        <p:spPr>
          <a:xfrm>
            <a:off x="7024321" y="1422676"/>
            <a:ext cx="4453176" cy="3296620"/>
          </a:xfrm>
          <a:prstGeom prst="rect">
            <a:avLst/>
          </a:prstGeom>
        </p:spPr>
      </p:pic>
    </p:spTree>
    <p:extLst>
      <p:ext uri="{BB962C8B-B14F-4D97-AF65-F5344CB8AC3E}">
        <p14:creationId xmlns:p14="http://schemas.microsoft.com/office/powerpoint/2010/main" val="28789290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ED88AFA7-9D44-4E9C-A076-0F2BC4C57496}"/>
              </a:ext>
            </a:extLst>
          </p:cNvPr>
          <p:cNvGrpSpPr/>
          <p:nvPr/>
        </p:nvGrpSpPr>
        <p:grpSpPr>
          <a:xfrm>
            <a:off x="4432015" y="1310054"/>
            <a:ext cx="6892476" cy="4492869"/>
            <a:chOff x="2321862" y="1310053"/>
            <a:chExt cx="6892476" cy="4492869"/>
          </a:xfrm>
        </p:grpSpPr>
        <p:sp>
          <p:nvSpPr>
            <p:cNvPr id="4" name="矩形 3">
              <a:extLst>
                <a:ext uri="{FF2B5EF4-FFF2-40B4-BE49-F238E27FC236}">
                  <a16:creationId xmlns:a16="http://schemas.microsoft.com/office/drawing/2014/main" xmlns="" id="{017633AE-00E9-4A7B-BF3C-3E890E662AEA}"/>
                </a:ext>
              </a:extLst>
            </p:cNvPr>
            <p:cNvSpPr/>
            <p:nvPr/>
          </p:nvSpPr>
          <p:spPr>
            <a:xfrm>
              <a:off x="2634761" y="1425412"/>
              <a:ext cx="6245470" cy="4236833"/>
            </a:xfrm>
            <a:prstGeom prst="rect">
              <a:avLst/>
            </a:prstGeom>
          </p:spPr>
          <p:txBody>
            <a:bodyPr wrap="square">
              <a:spAutoFit/>
            </a:bodyPr>
            <a:lstStyle/>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端午节时以雄黄涂抹小儿额头的习俗，云可驱避毒虫。典型的方法是用雄黄酒在小儿额头画“王”字，一借雄黄以驱毒，二借猛虎（“王”似虎的额纹，又虎为兽中之王，因以代虎）以镇邪。清富察敦祟</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燕京岁时记</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：“每至端阳，自初一日起，取雄黄合酒洒之，用涂小儿领及鼻耳间，以避毒物。”除在额头、鼻耳涂抹外，亦可涂抹他处，用意一致。山西</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河曲县志</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云：“端午，饮雄黄酒，用涂小儿额及两手、足心，</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谓可却病延年。”</a:t>
              </a:r>
              <a:endParaRPr kumimoji="0" lang="zh-CN" altLang="en-US" sz="18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C6236F98-E2BB-441F-907C-B0EE02F6D9DF}"/>
                </a:ext>
              </a:extLst>
            </p:cNvPr>
            <p:cNvSpPr/>
            <p:nvPr/>
          </p:nvSpPr>
          <p:spPr>
            <a:xfrm>
              <a:off x="2321862" y="1310053"/>
              <a:ext cx="6892476" cy="4492869"/>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 name="组合 11">
            <a:extLst>
              <a:ext uri="{FF2B5EF4-FFF2-40B4-BE49-F238E27FC236}">
                <a16:creationId xmlns:a16="http://schemas.microsoft.com/office/drawing/2014/main" xmlns="" id="{43980D24-2814-4B84-ACE7-C1F0D5BA676C}"/>
              </a:ext>
            </a:extLst>
          </p:cNvPr>
          <p:cNvGrpSpPr/>
          <p:nvPr/>
        </p:nvGrpSpPr>
        <p:grpSpPr>
          <a:xfrm>
            <a:off x="801050" y="1119970"/>
            <a:ext cx="2999371" cy="1034218"/>
            <a:chOff x="362886" y="185160"/>
            <a:chExt cx="2999371" cy="1034218"/>
          </a:xfrm>
        </p:grpSpPr>
        <p:pic>
          <p:nvPicPr>
            <p:cNvPr id="7" name="图片 6">
              <a:extLst>
                <a:ext uri="{FF2B5EF4-FFF2-40B4-BE49-F238E27FC236}">
                  <a16:creationId xmlns:a16="http://schemas.microsoft.com/office/drawing/2014/main" xmlns="" id="{B2BF9DAB-E4F4-4481-B7EE-DCA10603ECF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2886" y="185160"/>
              <a:ext cx="2999371" cy="1034218"/>
            </a:xfrm>
            <a:prstGeom prst="rect">
              <a:avLst/>
            </a:prstGeom>
          </p:spPr>
        </p:pic>
        <p:sp>
          <p:nvSpPr>
            <p:cNvPr id="8" name="矩形 7">
              <a:extLst>
                <a:ext uri="{FF2B5EF4-FFF2-40B4-BE49-F238E27FC236}">
                  <a16:creationId xmlns:a16="http://schemas.microsoft.com/office/drawing/2014/main" xmlns="" id="{008782B1-6817-477F-98C2-19144FEE0A32}"/>
                </a:ext>
              </a:extLst>
            </p:cNvPr>
            <p:cNvSpPr/>
            <p:nvPr/>
          </p:nvSpPr>
          <p:spPr>
            <a:xfrm>
              <a:off x="1260315" y="543120"/>
              <a:ext cx="1005403"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画额</a:t>
              </a:r>
            </a:p>
          </p:txBody>
        </p:sp>
        <p:sp>
          <p:nvSpPr>
            <p:cNvPr id="9" name="文本框 8">
              <a:extLst>
                <a:ext uri="{FF2B5EF4-FFF2-40B4-BE49-F238E27FC236}">
                  <a16:creationId xmlns:a16="http://schemas.microsoft.com/office/drawing/2014/main" xmlns="" id="{0E32D0A4-C45C-470D-BA37-503D3EEC131A}"/>
                </a:ext>
              </a:extLst>
            </p:cNvPr>
            <p:cNvSpPr txBox="1"/>
            <p:nvPr/>
          </p:nvSpPr>
          <p:spPr>
            <a:xfrm>
              <a:off x="1277436" y="282360"/>
              <a:ext cx="76014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Huà</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é</a:t>
              </a:r>
              <a:endParaRPr kumimoji="0" lang="zh-CN" altLang="en-US"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pic>
        <p:nvPicPr>
          <p:cNvPr id="11" name="图片 10">
            <a:extLst>
              <a:ext uri="{FF2B5EF4-FFF2-40B4-BE49-F238E27FC236}">
                <a16:creationId xmlns:a16="http://schemas.microsoft.com/office/drawing/2014/main" xmlns="" id="{AFD49FA2-771B-4997-99E5-804D66CCF9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7241" r="14735" b="38221"/>
          <a:stretch/>
        </p:blipFill>
        <p:spPr>
          <a:xfrm flipH="1">
            <a:off x="169456" y="2157388"/>
            <a:ext cx="4504820" cy="3499339"/>
          </a:xfrm>
          <a:prstGeom prst="rect">
            <a:avLst/>
          </a:prstGeom>
        </p:spPr>
      </p:pic>
    </p:spTree>
    <p:extLst>
      <p:ext uri="{BB962C8B-B14F-4D97-AF65-F5344CB8AC3E}">
        <p14:creationId xmlns:p14="http://schemas.microsoft.com/office/powerpoint/2010/main" val="14048996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187982CB-623D-43D5-B855-5004BF34747D}"/>
              </a:ext>
            </a:extLst>
          </p:cNvPr>
          <p:cNvGrpSpPr/>
          <p:nvPr/>
        </p:nvGrpSpPr>
        <p:grpSpPr>
          <a:xfrm>
            <a:off x="1006549" y="1551842"/>
            <a:ext cx="6963506" cy="3754315"/>
            <a:chOff x="4360985" y="1758462"/>
            <a:chExt cx="6963506" cy="3754315"/>
          </a:xfrm>
        </p:grpSpPr>
        <p:sp>
          <p:nvSpPr>
            <p:cNvPr id="4" name="矩形 3">
              <a:extLst>
                <a:ext uri="{FF2B5EF4-FFF2-40B4-BE49-F238E27FC236}">
                  <a16:creationId xmlns:a16="http://schemas.microsoft.com/office/drawing/2014/main" xmlns="" id="{9B10322B-2674-409B-BFF7-1ED04CC159C3}"/>
                </a:ext>
              </a:extLst>
            </p:cNvPr>
            <p:cNvSpPr/>
            <p:nvPr/>
          </p:nvSpPr>
          <p:spPr>
            <a:xfrm>
              <a:off x="4569068" y="1949686"/>
              <a:ext cx="6456485" cy="3275769"/>
            </a:xfrm>
            <a:prstGeom prst="rect">
              <a:avLst/>
            </a:prstGeom>
          </p:spPr>
          <p:txBody>
            <a:bodyPr wrap="square">
              <a:spAutoFit/>
            </a:bodyPr>
            <a:lstStyle/>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戴香包，香包又叫香袋、香囊、荷包等，有用五色丝线缠成的，有用碎布缝成的，内装香料（用中草药白芷、川芎、芩草、排草、山奈、甘松、高本行制成），佩在胸前，香气扑鼻。陈示靓的</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岁时广记</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引</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岁时杂记</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提及一种“端五以赤白彩造如囊，以彩线贯之，搐使如花形。”以及另一种“蚌粉铃”：“端五日以蚌粉纳帛中，缀之以绵，若数珠。令小儿带之以吸汗也”。</a:t>
              </a:r>
              <a:endParaRPr kumimoji="0" lang="zh-CN" altLang="en-US" sz="18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02B94AC5-0006-4B4C-B4F9-CCEC88407F42}"/>
                </a:ext>
              </a:extLst>
            </p:cNvPr>
            <p:cNvSpPr/>
            <p:nvPr/>
          </p:nvSpPr>
          <p:spPr>
            <a:xfrm>
              <a:off x="4360985" y="1758462"/>
              <a:ext cx="6963506" cy="3754315"/>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 name="组合 11">
            <a:extLst>
              <a:ext uri="{FF2B5EF4-FFF2-40B4-BE49-F238E27FC236}">
                <a16:creationId xmlns:a16="http://schemas.microsoft.com/office/drawing/2014/main" xmlns="" id="{1C13BD17-2038-4B5A-B520-B6C3836D6743}"/>
              </a:ext>
            </a:extLst>
          </p:cNvPr>
          <p:cNvGrpSpPr/>
          <p:nvPr/>
        </p:nvGrpSpPr>
        <p:grpSpPr>
          <a:xfrm>
            <a:off x="8188679" y="1551842"/>
            <a:ext cx="2999371" cy="1034218"/>
            <a:chOff x="362886" y="267044"/>
            <a:chExt cx="2999371" cy="1034218"/>
          </a:xfrm>
        </p:grpSpPr>
        <p:pic>
          <p:nvPicPr>
            <p:cNvPr id="7" name="图片 6">
              <a:extLst>
                <a:ext uri="{FF2B5EF4-FFF2-40B4-BE49-F238E27FC236}">
                  <a16:creationId xmlns:a16="http://schemas.microsoft.com/office/drawing/2014/main" xmlns="" id="{8A65EC4C-62AA-41BC-9300-F16D581948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2886" y="267044"/>
              <a:ext cx="2999371" cy="1034218"/>
            </a:xfrm>
            <a:prstGeom prst="rect">
              <a:avLst/>
            </a:prstGeom>
          </p:spPr>
        </p:pic>
        <p:sp>
          <p:nvSpPr>
            <p:cNvPr id="8" name="矩形 7">
              <a:extLst>
                <a:ext uri="{FF2B5EF4-FFF2-40B4-BE49-F238E27FC236}">
                  <a16:creationId xmlns:a16="http://schemas.microsoft.com/office/drawing/2014/main" xmlns="" id="{A8F9B728-BA71-4AEF-94B0-0A2387EBD661}"/>
                </a:ext>
              </a:extLst>
            </p:cNvPr>
            <p:cNvSpPr/>
            <p:nvPr/>
          </p:nvSpPr>
          <p:spPr>
            <a:xfrm>
              <a:off x="1146012" y="616212"/>
              <a:ext cx="141577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戴香包</a:t>
              </a:r>
            </a:p>
          </p:txBody>
        </p:sp>
        <p:sp>
          <p:nvSpPr>
            <p:cNvPr id="9" name="文本框 8">
              <a:extLst>
                <a:ext uri="{FF2B5EF4-FFF2-40B4-BE49-F238E27FC236}">
                  <a16:creationId xmlns:a16="http://schemas.microsoft.com/office/drawing/2014/main" xmlns="" id="{A8178CEA-0BF5-41CC-AE77-0D100954923C}"/>
                </a:ext>
              </a:extLst>
            </p:cNvPr>
            <p:cNvSpPr txBox="1"/>
            <p:nvPr/>
          </p:nvSpPr>
          <p:spPr>
            <a:xfrm>
              <a:off x="1180721" y="355802"/>
              <a:ext cx="129875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Dài</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xiáng</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báo</a:t>
              </a:r>
              <a:endParaRPr kumimoji="0" lang="zh-CN" altLang="en-US"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pic>
        <p:nvPicPr>
          <p:cNvPr id="11" name="图片 10">
            <a:extLst>
              <a:ext uri="{FF2B5EF4-FFF2-40B4-BE49-F238E27FC236}">
                <a16:creationId xmlns:a16="http://schemas.microsoft.com/office/drawing/2014/main" xmlns="" id="{C765BA99-DF94-4FDE-88EB-7495D8A42EF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971" t="16667" r="23968" b="30769"/>
          <a:stretch/>
        </p:blipFill>
        <p:spPr>
          <a:xfrm>
            <a:off x="7439584" y="2826726"/>
            <a:ext cx="3967090" cy="2479431"/>
          </a:xfrm>
          <a:prstGeom prst="rect">
            <a:avLst/>
          </a:prstGeom>
        </p:spPr>
      </p:pic>
    </p:spTree>
    <p:extLst>
      <p:ext uri="{BB962C8B-B14F-4D97-AF65-F5344CB8AC3E}">
        <p14:creationId xmlns:p14="http://schemas.microsoft.com/office/powerpoint/2010/main" val="11931371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7ED6F654-1D09-44AB-B344-CEFB798062BC}"/>
              </a:ext>
            </a:extLst>
          </p:cNvPr>
          <p:cNvGrpSpPr/>
          <p:nvPr/>
        </p:nvGrpSpPr>
        <p:grpSpPr>
          <a:xfrm>
            <a:off x="4609721" y="2022231"/>
            <a:ext cx="6662018" cy="3244362"/>
            <a:chOff x="1101590" y="2127738"/>
            <a:chExt cx="6662018" cy="3244362"/>
          </a:xfrm>
        </p:grpSpPr>
        <p:sp>
          <p:nvSpPr>
            <p:cNvPr id="4" name="矩形 3">
              <a:extLst>
                <a:ext uri="{FF2B5EF4-FFF2-40B4-BE49-F238E27FC236}">
                  <a16:creationId xmlns:a16="http://schemas.microsoft.com/office/drawing/2014/main" xmlns="" id="{525FBFA8-6C23-4001-B87F-1309A291E3CE}"/>
                </a:ext>
              </a:extLst>
            </p:cNvPr>
            <p:cNvSpPr/>
            <p:nvPr/>
          </p:nvSpPr>
          <p:spPr>
            <a:xfrm>
              <a:off x="1384599" y="2342867"/>
              <a:ext cx="6096000" cy="2814104"/>
            </a:xfrm>
            <a:prstGeom prst="rect">
              <a:avLst/>
            </a:prstGeom>
          </p:spPr>
          <p:txBody>
            <a:bodyPr>
              <a:spAutoFit/>
            </a:bodyPr>
            <a:lstStyle/>
            <a:p>
              <a:pPr marL="0" marR="0" lvl="0" indent="45720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迷你简少儿" panose="03000509000000000000" pitchFamily="65" charset="-122"/>
                  <a:ea typeface="迷你简少儿" panose="03000509000000000000" pitchFamily="65" charset="-122"/>
                  <a:cs typeface="+mn-cs"/>
                </a:rPr>
                <a:t>端午节时厌胜佩饰。亦称续命缕、续命丝、延年缕、长寿线，百索、辟兵绍、五彩缕等，名称不一，形制、功用大体相同。其俗在端午节以五色丝结而成索，或悬于门首，或戴小儿项颈，或系小儿手臂，或挂于床帐、摇篮等处，俗谓可避灾除病、保佑安康、益寿延年。</a:t>
              </a:r>
              <a:endParaRPr kumimoji="0" lang="zh-CN" altLang="en-US" sz="20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p:txBody>
        </p:sp>
        <p:sp>
          <p:nvSpPr>
            <p:cNvPr id="6" name="矩形 5">
              <a:extLst>
                <a:ext uri="{FF2B5EF4-FFF2-40B4-BE49-F238E27FC236}">
                  <a16:creationId xmlns:a16="http://schemas.microsoft.com/office/drawing/2014/main" xmlns="" id="{0A45DF56-7FCD-422A-B7DA-7094677FA793}"/>
                </a:ext>
              </a:extLst>
            </p:cNvPr>
            <p:cNvSpPr/>
            <p:nvPr/>
          </p:nvSpPr>
          <p:spPr>
            <a:xfrm>
              <a:off x="1101590" y="2127738"/>
              <a:ext cx="6662018" cy="3244362"/>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7" name="组合 16">
            <a:extLst>
              <a:ext uri="{FF2B5EF4-FFF2-40B4-BE49-F238E27FC236}">
                <a16:creationId xmlns:a16="http://schemas.microsoft.com/office/drawing/2014/main" xmlns="" id="{F2D760EC-DF56-4ECA-B5D6-7E1FE997046B}"/>
              </a:ext>
            </a:extLst>
          </p:cNvPr>
          <p:cNvGrpSpPr/>
          <p:nvPr/>
        </p:nvGrpSpPr>
        <p:grpSpPr>
          <a:xfrm>
            <a:off x="1030543" y="781061"/>
            <a:ext cx="2999371" cy="1034218"/>
            <a:chOff x="362886" y="267044"/>
            <a:chExt cx="2999371" cy="1034218"/>
          </a:xfrm>
        </p:grpSpPr>
        <p:pic>
          <p:nvPicPr>
            <p:cNvPr id="8" name="图片 7">
              <a:extLst>
                <a:ext uri="{FF2B5EF4-FFF2-40B4-BE49-F238E27FC236}">
                  <a16:creationId xmlns:a16="http://schemas.microsoft.com/office/drawing/2014/main" xmlns="" id="{5F118F17-7510-4AF2-8BCA-AB5EC950F65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2886" y="267044"/>
              <a:ext cx="2999371" cy="1034218"/>
            </a:xfrm>
            <a:prstGeom prst="rect">
              <a:avLst/>
            </a:prstGeom>
          </p:spPr>
        </p:pic>
        <p:sp>
          <p:nvSpPr>
            <p:cNvPr id="9" name="矩形 8">
              <a:extLst>
                <a:ext uri="{FF2B5EF4-FFF2-40B4-BE49-F238E27FC236}">
                  <a16:creationId xmlns:a16="http://schemas.microsoft.com/office/drawing/2014/main" xmlns="" id="{CB1B0F82-14C4-436F-900C-94579962FA5D}"/>
                </a:ext>
              </a:extLst>
            </p:cNvPr>
            <p:cNvSpPr/>
            <p:nvPr/>
          </p:nvSpPr>
          <p:spPr>
            <a:xfrm>
              <a:off x="917026" y="607419"/>
              <a:ext cx="182614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srgbClr val="2B8523"/>
                  </a:solidFill>
                  <a:effectLst/>
                  <a:uLnTx/>
                  <a:uFillTx/>
                  <a:latin typeface="迷你简少儿" panose="03000509000000000000" pitchFamily="65" charset="-122"/>
                  <a:ea typeface="迷你简少儿" panose="03000509000000000000" pitchFamily="65" charset="-122"/>
                  <a:cs typeface="+mn-cs"/>
                </a:rPr>
                <a:t>佩长命锁</a:t>
              </a:r>
              <a:endParaRPr kumimoji="0" lang="zh-CN" altLang="en-US" sz="32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endParaRPr>
            </a:p>
          </p:txBody>
        </p:sp>
        <p:sp>
          <p:nvSpPr>
            <p:cNvPr id="10" name="文本框 9">
              <a:extLst>
                <a:ext uri="{FF2B5EF4-FFF2-40B4-BE49-F238E27FC236}">
                  <a16:creationId xmlns:a16="http://schemas.microsoft.com/office/drawing/2014/main" xmlns="" id="{D5CBADC9-90D4-4CB9-A6A6-CC634A5A8EA9}"/>
                </a:ext>
              </a:extLst>
            </p:cNvPr>
            <p:cNvSpPr txBox="1"/>
            <p:nvPr/>
          </p:nvSpPr>
          <p:spPr>
            <a:xfrm>
              <a:off x="867332" y="329074"/>
              <a:ext cx="192552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2B8523"/>
                  </a:solidFill>
                  <a:effectLst/>
                  <a:uLnTx/>
                  <a:uFillTx/>
                  <a:latin typeface="等线" panose="020F0502020204030204"/>
                  <a:ea typeface="等线" panose="02010600030101010101" pitchFamily="2" charset="-122"/>
                  <a:cs typeface="+mn-cs"/>
                </a:rPr>
                <a:t>pèi cháng ming suǒ</a:t>
              </a:r>
              <a:endParaRPr kumimoji="0" lang="zh-CN" altLang="en-US"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pic>
        <p:nvPicPr>
          <p:cNvPr id="16" name="图片 15">
            <a:extLst>
              <a:ext uri="{FF2B5EF4-FFF2-40B4-BE49-F238E27FC236}">
                <a16:creationId xmlns:a16="http://schemas.microsoft.com/office/drawing/2014/main" xmlns="" id="{AB742B81-AB43-4E42-A27E-7279B29715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766" y="1156009"/>
            <a:ext cx="3745646" cy="4976806"/>
          </a:xfrm>
          <a:prstGeom prst="rect">
            <a:avLst/>
          </a:prstGeom>
        </p:spPr>
      </p:pic>
    </p:spTree>
    <p:extLst>
      <p:ext uri="{BB962C8B-B14F-4D97-AF65-F5344CB8AC3E}">
        <p14:creationId xmlns:p14="http://schemas.microsoft.com/office/powerpoint/2010/main" val="6150563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842BA742-2900-423E-B4F8-59AFD7473AE2}"/>
              </a:ext>
            </a:extLst>
          </p:cNvPr>
          <p:cNvGrpSpPr/>
          <p:nvPr/>
        </p:nvGrpSpPr>
        <p:grpSpPr>
          <a:xfrm>
            <a:off x="1006717" y="2037617"/>
            <a:ext cx="6370027" cy="3239966"/>
            <a:chOff x="4558810" y="2094767"/>
            <a:chExt cx="6370027" cy="3239966"/>
          </a:xfrm>
        </p:grpSpPr>
        <p:sp>
          <p:nvSpPr>
            <p:cNvPr id="4" name="矩形 3">
              <a:extLst>
                <a:ext uri="{FF2B5EF4-FFF2-40B4-BE49-F238E27FC236}">
                  <a16:creationId xmlns:a16="http://schemas.microsoft.com/office/drawing/2014/main" xmlns="" id="{27C25161-7FAC-46B9-A4A3-F70D7B42E266}"/>
                </a:ext>
              </a:extLst>
            </p:cNvPr>
            <p:cNvSpPr/>
            <p:nvPr/>
          </p:nvSpPr>
          <p:spPr>
            <a:xfrm>
              <a:off x="4767627" y="2303584"/>
              <a:ext cx="5952392" cy="2822332"/>
            </a:xfrm>
            <a:prstGeom prst="rect">
              <a:avLst/>
            </a:prstGeom>
          </p:spPr>
          <p:txBody>
            <a:bodyPr wrap="square">
              <a:spAutoFit/>
            </a:bodyPr>
            <a:lstStyle/>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迷你简少儿" panose="03000509000000000000" pitchFamily="65" charset="-122"/>
                  <a:ea typeface="迷你简少儿" panose="03000509000000000000" pitchFamily="65" charset="-122"/>
                  <a:cs typeface="+mn-cs"/>
                </a:rPr>
                <a:t>民谚说：“清明插柳，端午插艾”。在端午节，人们把插艾和菖蒲作为重要内容之一。家家都洒扫庭除，以菖蒲、艾条插于门眉，悬于堂中。并用菖蒲、艾叶、榴花、蒜头、龙船花，制成人形或虎形，称为艾人、艾虎；制成花环、佩饰，美丽芬芳，妇人争相佩戴，用以驱瘴。</a:t>
              </a:r>
              <a:endParaRPr kumimoji="0" lang="zh-CN" altLang="en-US" sz="14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0ED286B2-840B-4F2F-B922-04C80D3D505C}"/>
                </a:ext>
              </a:extLst>
            </p:cNvPr>
            <p:cNvSpPr/>
            <p:nvPr/>
          </p:nvSpPr>
          <p:spPr>
            <a:xfrm>
              <a:off x="4558810" y="2094767"/>
              <a:ext cx="6370027" cy="3239966"/>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a16="http://schemas.microsoft.com/office/drawing/2014/main" xmlns="" id="{159FF0CB-B17B-4BD5-8B20-B0ECB49C25EF}"/>
              </a:ext>
            </a:extLst>
          </p:cNvPr>
          <p:cNvGrpSpPr/>
          <p:nvPr/>
        </p:nvGrpSpPr>
        <p:grpSpPr>
          <a:xfrm>
            <a:off x="1006717" y="794582"/>
            <a:ext cx="2999371" cy="1034218"/>
            <a:chOff x="434622" y="254639"/>
            <a:chExt cx="2999371" cy="1034218"/>
          </a:xfrm>
        </p:grpSpPr>
        <p:pic>
          <p:nvPicPr>
            <p:cNvPr id="7" name="图片 6">
              <a:extLst>
                <a:ext uri="{FF2B5EF4-FFF2-40B4-BE49-F238E27FC236}">
                  <a16:creationId xmlns:a16="http://schemas.microsoft.com/office/drawing/2014/main" xmlns="" id="{45AF9321-F389-4442-A579-F8541FE5870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4622" y="254639"/>
              <a:ext cx="2999371" cy="1034218"/>
            </a:xfrm>
            <a:prstGeom prst="rect">
              <a:avLst/>
            </a:prstGeom>
          </p:spPr>
        </p:pic>
        <p:sp>
          <p:nvSpPr>
            <p:cNvPr id="8" name="矩形 7">
              <a:extLst>
                <a:ext uri="{FF2B5EF4-FFF2-40B4-BE49-F238E27FC236}">
                  <a16:creationId xmlns:a16="http://schemas.microsoft.com/office/drawing/2014/main" xmlns="" id="{66EE2575-3562-4C04-8C9B-A400E46AF69D}"/>
                </a:ext>
              </a:extLst>
            </p:cNvPr>
            <p:cNvSpPr/>
            <p:nvPr/>
          </p:nvSpPr>
          <p:spPr>
            <a:xfrm>
              <a:off x="1242731" y="578290"/>
              <a:ext cx="142058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悬艾叶</a:t>
              </a:r>
              <a:endParaRPr kumimoji="0" lang="zh-CN" altLang="en-US" sz="48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endParaRPr>
            </a:p>
          </p:txBody>
        </p:sp>
        <p:sp>
          <p:nvSpPr>
            <p:cNvPr id="9" name="文本框 8">
              <a:extLst>
                <a:ext uri="{FF2B5EF4-FFF2-40B4-BE49-F238E27FC236}">
                  <a16:creationId xmlns:a16="http://schemas.microsoft.com/office/drawing/2014/main" xmlns="" id="{1A48121F-ADE8-402C-AE35-0601DEAF1C91}"/>
                </a:ext>
              </a:extLst>
            </p:cNvPr>
            <p:cNvSpPr txBox="1"/>
            <p:nvPr/>
          </p:nvSpPr>
          <p:spPr>
            <a:xfrm>
              <a:off x="1338983" y="326672"/>
              <a:ext cx="102957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Xuan ai ye</a:t>
              </a:r>
              <a:endParaRPr kumimoji="0" lang="zh-CN" altLang="en-US"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pic>
        <p:nvPicPr>
          <p:cNvPr id="10" name="图片 9">
            <a:extLst>
              <a:ext uri="{FF2B5EF4-FFF2-40B4-BE49-F238E27FC236}">
                <a16:creationId xmlns:a16="http://schemas.microsoft.com/office/drawing/2014/main" xmlns="" id="{A57D5E7B-B9AD-425C-AFB1-924B644C1B93}"/>
              </a:ext>
            </a:extLst>
          </p:cNvPr>
          <p:cNvPicPr>
            <a:picLocks noChangeAspect="1"/>
          </p:cNvPicPr>
          <p:nvPr/>
        </p:nvPicPr>
        <p:blipFill>
          <a:blip r:embed="rId4"/>
          <a:stretch>
            <a:fillRect/>
          </a:stretch>
        </p:blipFill>
        <p:spPr>
          <a:xfrm>
            <a:off x="8189074" y="2061145"/>
            <a:ext cx="3232134" cy="31929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461595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D24D1C28-42CF-4EC4-81D0-D2DE09D9AF9D}"/>
              </a:ext>
            </a:extLst>
          </p:cNvPr>
          <p:cNvGrpSpPr/>
          <p:nvPr/>
        </p:nvGrpSpPr>
        <p:grpSpPr>
          <a:xfrm>
            <a:off x="5046785" y="1809017"/>
            <a:ext cx="6172200" cy="3239966"/>
            <a:chOff x="993532" y="1921119"/>
            <a:chExt cx="6172200" cy="3239966"/>
          </a:xfrm>
        </p:grpSpPr>
        <p:sp>
          <p:nvSpPr>
            <p:cNvPr id="4" name="矩形 3">
              <a:extLst>
                <a:ext uri="{FF2B5EF4-FFF2-40B4-BE49-F238E27FC236}">
                  <a16:creationId xmlns:a16="http://schemas.microsoft.com/office/drawing/2014/main" xmlns="" id="{75F55F91-2BC1-4E92-B31F-2C2468933A38}"/>
                </a:ext>
              </a:extLst>
            </p:cNvPr>
            <p:cNvSpPr/>
            <p:nvPr/>
          </p:nvSpPr>
          <p:spPr>
            <a:xfrm>
              <a:off x="1321778" y="2134050"/>
              <a:ext cx="5515708" cy="2814104"/>
            </a:xfrm>
            <a:prstGeom prst="rect">
              <a:avLst/>
            </a:prstGeom>
          </p:spPr>
          <p:txBody>
            <a:bodyPr wrap="square">
              <a:spAutoFit/>
            </a:bodyPr>
            <a:lstStyle/>
            <a:p>
              <a:pPr marL="0" marR="0" lvl="0" indent="45720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迷你简少儿" panose="03000509000000000000" pitchFamily="65" charset="-122"/>
                  <a:ea typeface="迷你简少儿" panose="03000509000000000000" pitchFamily="65" charset="-122"/>
                  <a:cs typeface="+mn-cs"/>
                </a:rPr>
                <a:t>汉族民间风时风俗。流行于杭州等地。农历五月，杭州人称五黄月，因有五种带“黄”音的食物上市而得名。端午那天，杭州人必须吃雄黄酒（以雄黄和烧酒调和，削菖蒲根加入，饮少许）、黄鱼、黄瓜、咸甲鸭蛋黄以及用黄豆饭裹的粽子，称为“吃五黄”。</a:t>
              </a:r>
              <a:endParaRPr kumimoji="0" lang="zh-CN" altLang="en-US" sz="20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1E7B5E08-20E3-4039-9432-77514C45BDA7}"/>
                </a:ext>
              </a:extLst>
            </p:cNvPr>
            <p:cNvSpPr/>
            <p:nvPr/>
          </p:nvSpPr>
          <p:spPr>
            <a:xfrm>
              <a:off x="993532" y="1921119"/>
              <a:ext cx="6172200" cy="3239966"/>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a16="http://schemas.microsoft.com/office/drawing/2014/main" xmlns="" id="{B87407DA-4534-410A-93E5-C8FC9BCD0AA6}"/>
              </a:ext>
            </a:extLst>
          </p:cNvPr>
          <p:cNvGrpSpPr/>
          <p:nvPr/>
        </p:nvGrpSpPr>
        <p:grpSpPr>
          <a:xfrm>
            <a:off x="1189392" y="987730"/>
            <a:ext cx="2999371" cy="1034218"/>
            <a:chOff x="362886" y="185160"/>
            <a:chExt cx="2999371" cy="1034218"/>
          </a:xfrm>
        </p:grpSpPr>
        <p:pic>
          <p:nvPicPr>
            <p:cNvPr id="7" name="图片 6">
              <a:extLst>
                <a:ext uri="{FF2B5EF4-FFF2-40B4-BE49-F238E27FC236}">
                  <a16:creationId xmlns:a16="http://schemas.microsoft.com/office/drawing/2014/main" xmlns="" id="{FE2D3868-C802-4553-A1C1-F74BBA6855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2886" y="185160"/>
              <a:ext cx="2999371" cy="1034218"/>
            </a:xfrm>
            <a:prstGeom prst="rect">
              <a:avLst/>
            </a:prstGeom>
          </p:spPr>
        </p:pic>
        <p:sp>
          <p:nvSpPr>
            <p:cNvPr id="8" name="矩形 7">
              <a:extLst>
                <a:ext uri="{FF2B5EF4-FFF2-40B4-BE49-F238E27FC236}">
                  <a16:creationId xmlns:a16="http://schemas.microsoft.com/office/drawing/2014/main" xmlns="" id="{8779B5FA-ABC5-427A-9B9D-16487365F20C}"/>
                </a:ext>
              </a:extLst>
            </p:cNvPr>
            <p:cNvSpPr/>
            <p:nvPr/>
          </p:nvSpPr>
          <p:spPr>
            <a:xfrm>
              <a:off x="1154684" y="588436"/>
              <a:ext cx="141577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srgbClr val="2B8523"/>
                  </a:solidFill>
                  <a:effectLst/>
                  <a:uLnTx/>
                  <a:uFillTx/>
                  <a:latin typeface="迷你简少儿" panose="03000509000000000000" pitchFamily="65" charset="-122"/>
                  <a:ea typeface="迷你简少儿" panose="03000509000000000000" pitchFamily="65" charset="-122"/>
                  <a:cs typeface="+mn-cs"/>
                </a:rPr>
                <a:t>吃五黄</a:t>
              </a:r>
              <a:endParaRPr kumimoji="0" lang="zh-CN" altLang="en-US" sz="32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endParaRPr>
            </a:p>
          </p:txBody>
        </p:sp>
        <p:sp>
          <p:nvSpPr>
            <p:cNvPr id="9" name="文本框 8">
              <a:extLst>
                <a:ext uri="{FF2B5EF4-FFF2-40B4-BE49-F238E27FC236}">
                  <a16:creationId xmlns:a16="http://schemas.microsoft.com/office/drawing/2014/main" xmlns="" id="{D1B942E1-9FD5-4C2E-9A4F-5147C7846C5D}"/>
                </a:ext>
              </a:extLst>
            </p:cNvPr>
            <p:cNvSpPr txBox="1"/>
            <p:nvPr/>
          </p:nvSpPr>
          <p:spPr>
            <a:xfrm>
              <a:off x="1154684" y="363715"/>
              <a:ext cx="153439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chī</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wǔ</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huáng</a:t>
              </a:r>
              <a:endParaRPr kumimoji="0" lang="zh-CN" altLang="en-US"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pic>
        <p:nvPicPr>
          <p:cNvPr id="10" name="图片 9">
            <a:extLst>
              <a:ext uri="{FF2B5EF4-FFF2-40B4-BE49-F238E27FC236}">
                <a16:creationId xmlns:a16="http://schemas.microsoft.com/office/drawing/2014/main" xmlns="" id="{4E2A1C2E-F943-44EC-B2EB-64C6AD096E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020" y="2266476"/>
            <a:ext cx="3968116" cy="23250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098714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059A99DF-5088-4901-AAA4-314D6437B347}"/>
              </a:ext>
            </a:extLst>
          </p:cNvPr>
          <p:cNvGrpSpPr/>
          <p:nvPr/>
        </p:nvGrpSpPr>
        <p:grpSpPr>
          <a:xfrm>
            <a:off x="895278" y="1939472"/>
            <a:ext cx="6295293" cy="3015762"/>
            <a:chOff x="1037492" y="2004646"/>
            <a:chExt cx="6295293" cy="3015762"/>
          </a:xfrm>
        </p:grpSpPr>
        <p:sp>
          <p:nvSpPr>
            <p:cNvPr id="4" name="矩形 3">
              <a:extLst>
                <a:ext uri="{FF2B5EF4-FFF2-40B4-BE49-F238E27FC236}">
                  <a16:creationId xmlns:a16="http://schemas.microsoft.com/office/drawing/2014/main" xmlns="" id="{C96F6A94-B400-4011-8F8A-8761DE48C978}"/>
                </a:ext>
              </a:extLst>
            </p:cNvPr>
            <p:cNvSpPr/>
            <p:nvPr/>
          </p:nvSpPr>
          <p:spPr>
            <a:xfrm>
              <a:off x="1402277" y="2287950"/>
              <a:ext cx="5565721" cy="2352439"/>
            </a:xfrm>
            <a:prstGeom prst="rect">
              <a:avLst/>
            </a:prstGeom>
          </p:spPr>
          <p:txBody>
            <a:bodyPr wrap="square">
              <a:spAutoFit/>
            </a:bodyPr>
            <a:lstStyle/>
            <a:p>
              <a:pPr marL="0" marR="0" lvl="0" indent="45720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迷你简少儿" panose="03000509000000000000" pitchFamily="65" charset="-122"/>
                  <a:ea typeface="迷你简少儿" panose="03000509000000000000" pitchFamily="65" charset="-122"/>
                  <a:cs typeface="+mn-cs"/>
                </a:rPr>
                <a:t>端午节是吉林省延边朝鲜族人民隆重的节日。这一天最有代表性的食品是清香的打糕。打糕，就是将艾蒿与糯米饭，放置于独木凿成的大木槽里，用长柄木捶打制而成的米糕。这种食品很有民族特色，又可增添节日的气氛。</a:t>
              </a:r>
              <a:endParaRPr kumimoji="0" lang="zh-CN" altLang="en-US" sz="20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269F5AF0-D96E-4EF0-8C70-5BCF3FFA632E}"/>
                </a:ext>
              </a:extLst>
            </p:cNvPr>
            <p:cNvSpPr/>
            <p:nvPr/>
          </p:nvSpPr>
          <p:spPr>
            <a:xfrm>
              <a:off x="1037492" y="2004646"/>
              <a:ext cx="6295293" cy="3015762"/>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7" name="组合 16">
            <a:extLst>
              <a:ext uri="{FF2B5EF4-FFF2-40B4-BE49-F238E27FC236}">
                <a16:creationId xmlns:a16="http://schemas.microsoft.com/office/drawing/2014/main" xmlns="" id="{AC03179A-BF95-4B8C-9F45-FF64C494EEFF}"/>
              </a:ext>
            </a:extLst>
          </p:cNvPr>
          <p:cNvGrpSpPr/>
          <p:nvPr/>
        </p:nvGrpSpPr>
        <p:grpSpPr>
          <a:xfrm>
            <a:off x="7751218" y="1877926"/>
            <a:ext cx="2999371" cy="1034218"/>
            <a:chOff x="362886" y="185160"/>
            <a:chExt cx="2999371" cy="1034218"/>
          </a:xfrm>
        </p:grpSpPr>
        <p:pic>
          <p:nvPicPr>
            <p:cNvPr id="7" name="图片 6">
              <a:extLst>
                <a:ext uri="{FF2B5EF4-FFF2-40B4-BE49-F238E27FC236}">
                  <a16:creationId xmlns:a16="http://schemas.microsoft.com/office/drawing/2014/main" xmlns="" id="{DAF337B5-DA81-488D-813F-0B6D5655803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2886" y="185160"/>
              <a:ext cx="2999371" cy="1034218"/>
            </a:xfrm>
            <a:prstGeom prst="rect">
              <a:avLst/>
            </a:prstGeom>
          </p:spPr>
        </p:pic>
        <p:sp>
          <p:nvSpPr>
            <p:cNvPr id="8" name="矩形 7">
              <a:extLst>
                <a:ext uri="{FF2B5EF4-FFF2-40B4-BE49-F238E27FC236}">
                  <a16:creationId xmlns:a16="http://schemas.microsoft.com/office/drawing/2014/main" xmlns="" id="{269BB21D-5396-441A-8303-74673E471314}"/>
                </a:ext>
              </a:extLst>
            </p:cNvPr>
            <p:cNvSpPr/>
            <p:nvPr/>
          </p:nvSpPr>
          <p:spPr>
            <a:xfrm>
              <a:off x="1260315" y="543120"/>
              <a:ext cx="1005403"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srgbClr val="2B8523"/>
                  </a:solidFill>
                  <a:effectLst/>
                  <a:uLnTx/>
                  <a:uFillTx/>
                  <a:latin typeface="迷你简少儿" panose="03000509000000000000" pitchFamily="65" charset="-122"/>
                  <a:ea typeface="迷你简少儿" panose="03000509000000000000" pitchFamily="65" charset="-122"/>
                  <a:cs typeface="+mn-cs"/>
                </a:rPr>
                <a:t>打糕</a:t>
              </a:r>
              <a:endParaRPr kumimoji="0" lang="zh-CN" altLang="en-US" sz="32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endParaRPr>
            </a:p>
          </p:txBody>
        </p:sp>
        <p:sp>
          <p:nvSpPr>
            <p:cNvPr id="9" name="文本框 8">
              <a:extLst>
                <a:ext uri="{FF2B5EF4-FFF2-40B4-BE49-F238E27FC236}">
                  <a16:creationId xmlns:a16="http://schemas.microsoft.com/office/drawing/2014/main" xmlns="" id="{79E788EF-2657-4D99-B64B-2FCBB3A4910D}"/>
                </a:ext>
              </a:extLst>
            </p:cNvPr>
            <p:cNvSpPr txBox="1"/>
            <p:nvPr/>
          </p:nvSpPr>
          <p:spPr>
            <a:xfrm>
              <a:off x="1277436" y="282360"/>
              <a:ext cx="91242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2B8523"/>
                  </a:solidFill>
                  <a:effectLst/>
                  <a:uLnTx/>
                  <a:uFillTx/>
                  <a:latin typeface="等线" panose="020F0502020204030204"/>
                  <a:ea typeface="等线" panose="02010600030101010101" pitchFamily="2" charset="-122"/>
                  <a:cs typeface="+mn-cs"/>
                </a:rPr>
                <a:t>dǎ   gāo</a:t>
              </a:r>
              <a:endParaRPr kumimoji="0" lang="zh-CN" altLang="en-US"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pic>
        <p:nvPicPr>
          <p:cNvPr id="13" name="图片 12">
            <a:extLst>
              <a:ext uri="{FF2B5EF4-FFF2-40B4-BE49-F238E27FC236}">
                <a16:creationId xmlns:a16="http://schemas.microsoft.com/office/drawing/2014/main" xmlns="" id="{BB7FF999-FB1A-461D-96A5-63887B79A4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8059" y="1573126"/>
            <a:ext cx="4747846" cy="4747846"/>
          </a:xfrm>
          <a:prstGeom prst="rect">
            <a:avLst/>
          </a:prstGeom>
        </p:spPr>
      </p:pic>
    </p:spTree>
    <p:extLst>
      <p:ext uri="{BB962C8B-B14F-4D97-AF65-F5344CB8AC3E}">
        <p14:creationId xmlns:p14="http://schemas.microsoft.com/office/powerpoint/2010/main" val="7550824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ppt_x</p:attrName>
                                        </p:attrNameLst>
                                      </p:cBhvr>
                                      <p:tavLst>
                                        <p:tav tm="0">
                                          <p:val>
                                            <p:strVal val="#ppt_x"/>
                                          </p:val>
                                        </p:tav>
                                        <p:tav tm="100000">
                                          <p:val>
                                            <p:strVal val="#ppt_x"/>
                                          </p:val>
                                        </p:tav>
                                      </p:tavLst>
                                    </p:anim>
                                    <p:anim calcmode="lin" valueType="num">
                                      <p:cBhvr>
                                        <p:cTn id="22"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21A37110-D4F8-4C0D-844C-B0B5BFF0D845}"/>
              </a:ext>
            </a:extLst>
          </p:cNvPr>
          <p:cNvSpPr/>
          <p:nvPr/>
        </p:nvSpPr>
        <p:spPr>
          <a:xfrm>
            <a:off x="4723765" y="3063909"/>
            <a:ext cx="4416594" cy="110799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solidFill>
                  <a:srgbClr val="2B8523"/>
                </a:solidFill>
                <a:effectLst/>
                <a:uLnTx/>
                <a:uFillTx/>
                <a:latin typeface="华康海报体W12(P)" panose="040B0C00000000000000" pitchFamily="82" charset="-122"/>
                <a:ea typeface="华康海报体W12(P)" panose="040B0C00000000000000" pitchFamily="82" charset="-122"/>
              </a:rPr>
              <a:t>端午节诗词</a:t>
            </a:r>
          </a:p>
        </p:txBody>
      </p:sp>
      <p:sp>
        <p:nvSpPr>
          <p:cNvPr id="9" name="文本框 8">
            <a:extLst>
              <a:ext uri="{FF2B5EF4-FFF2-40B4-BE49-F238E27FC236}">
                <a16:creationId xmlns:a16="http://schemas.microsoft.com/office/drawing/2014/main" xmlns="" id="{B846131F-1F96-40F1-B2DF-7BB535CBB5E3}"/>
              </a:ext>
            </a:extLst>
          </p:cNvPr>
          <p:cNvSpPr txBox="1"/>
          <p:nvPr/>
        </p:nvSpPr>
        <p:spPr>
          <a:xfrm>
            <a:off x="3054753" y="1946692"/>
            <a:ext cx="1840568" cy="26468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a:ln>
                  <a:noFill/>
                </a:ln>
                <a:solidFill>
                  <a:srgbClr val="007036"/>
                </a:solidFill>
                <a:effectLst/>
                <a:uLnTx/>
                <a:uFillTx/>
                <a:latin typeface="华康海报体W12(P)" panose="040B0C00000000000000" pitchFamily="82" charset="-122"/>
                <a:ea typeface="华康海报体W12(P)" panose="040B0C00000000000000" pitchFamily="82" charset="-122"/>
              </a:rPr>
              <a:t>3</a:t>
            </a:r>
            <a:endParaRPr kumimoji="0" lang="zh-CN" altLang="en-US" sz="16600" b="0" i="0" u="none" strike="noStrike" kern="1200" cap="none" spc="0" normalizeH="0" baseline="0" noProof="0" dirty="0">
              <a:ln>
                <a:noFill/>
              </a:ln>
              <a:solidFill>
                <a:srgbClr val="007036"/>
              </a:solidFill>
              <a:effectLst/>
              <a:uLnTx/>
              <a:uFillTx/>
              <a:latin typeface="华康海报体W12(P)" panose="040B0C00000000000000" pitchFamily="82" charset="-122"/>
              <a:ea typeface="华康海报体W12(P)" panose="040B0C00000000000000" pitchFamily="82" charset="-122"/>
            </a:endParaRPr>
          </a:p>
        </p:txBody>
      </p:sp>
      <p:sp>
        <p:nvSpPr>
          <p:cNvPr id="10" name="文本框 9">
            <a:extLst>
              <a:ext uri="{FF2B5EF4-FFF2-40B4-BE49-F238E27FC236}">
                <a16:creationId xmlns:a16="http://schemas.microsoft.com/office/drawing/2014/main" xmlns="" id="{062DB0C8-59D0-496A-BE9E-00D33FDC7F3F}"/>
              </a:ext>
            </a:extLst>
          </p:cNvPr>
          <p:cNvSpPr txBox="1"/>
          <p:nvPr/>
        </p:nvSpPr>
        <p:spPr>
          <a:xfrm>
            <a:off x="4859670" y="2463745"/>
            <a:ext cx="4027064" cy="6001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3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Du­­ān</a:t>
            </a:r>
            <a:r>
              <a:rPr kumimoji="0" lang="en-US" altLang="zh-CN" sz="33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3300" b="0" i="0" u="none" strike="noStrike" kern="1200" cap="none" spc="0" normalizeH="0" baseline="0" noProof="0" err="1">
                <a:ln>
                  <a:noFill/>
                </a:ln>
                <a:solidFill>
                  <a:srgbClr val="2B8523"/>
                </a:solidFill>
                <a:effectLst/>
                <a:uLnTx/>
                <a:uFillTx/>
                <a:latin typeface="等线" panose="020F0502020204030204"/>
                <a:ea typeface="等线" panose="02010600030101010101" pitchFamily="2" charset="-122"/>
                <a:cs typeface="+mn-cs"/>
              </a:rPr>
              <a:t>wǔ</a:t>
            </a:r>
            <a:r>
              <a:rPr kumimoji="0" lang="en-US" altLang="zh-CN" sz="3300" b="0" i="0" u="none" strike="noStrike" kern="1200" cap="none" spc="0" normalizeH="0" baseline="0" noProof="0">
                <a:ln>
                  <a:noFill/>
                </a:ln>
                <a:solidFill>
                  <a:srgbClr val="2B8523"/>
                </a:solidFill>
                <a:effectLst/>
                <a:uLnTx/>
                <a:uFillTx/>
                <a:latin typeface="等线" panose="020F0502020204030204"/>
                <a:ea typeface="等线" panose="02010600030101010101" pitchFamily="2" charset="-122"/>
                <a:cs typeface="+mn-cs"/>
              </a:rPr>
              <a:t>   jié   shí   cí</a:t>
            </a:r>
            <a:endParaRPr kumimoji="0" lang="zh-CN" altLang="en-US" sz="33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318935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750"/>
                                        <p:tgtEl>
                                          <p:spTgt spid="8"/>
                                        </p:tgtEl>
                                      </p:cBhvr>
                                    </p:animEffect>
                                    <p:anim calcmode="lin" valueType="num">
                                      <p:cBhvr>
                                        <p:cTn id="14" dur="1750" fill="hold"/>
                                        <p:tgtEl>
                                          <p:spTgt spid="8"/>
                                        </p:tgtEl>
                                        <p:attrNameLst>
                                          <p:attrName>ppt_x</p:attrName>
                                        </p:attrNameLst>
                                      </p:cBhvr>
                                      <p:tavLst>
                                        <p:tav tm="0">
                                          <p:val>
                                            <p:strVal val="#ppt_x"/>
                                          </p:val>
                                        </p:tav>
                                        <p:tav tm="100000">
                                          <p:val>
                                            <p:strVal val="#ppt_x"/>
                                          </p:val>
                                        </p:tav>
                                      </p:tavLst>
                                    </p:anim>
                                    <p:anim calcmode="lin" valueType="num">
                                      <p:cBhvr>
                                        <p:cTn id="15" dur="175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750"/>
                                        <p:tgtEl>
                                          <p:spTgt spid="10"/>
                                        </p:tgtEl>
                                      </p:cBhvr>
                                    </p:animEffect>
                                    <p:anim calcmode="lin" valueType="num">
                                      <p:cBhvr>
                                        <p:cTn id="19" dur="1750" fill="hold"/>
                                        <p:tgtEl>
                                          <p:spTgt spid="10"/>
                                        </p:tgtEl>
                                        <p:attrNameLst>
                                          <p:attrName>ppt_x</p:attrName>
                                        </p:attrNameLst>
                                      </p:cBhvr>
                                      <p:tavLst>
                                        <p:tav tm="0">
                                          <p:val>
                                            <p:strVal val="#ppt_x"/>
                                          </p:val>
                                        </p:tav>
                                        <p:tav tm="100000">
                                          <p:val>
                                            <p:strVal val="#ppt_x"/>
                                          </p:val>
                                        </p:tav>
                                      </p:tavLst>
                                    </p:anim>
                                    <p:anim calcmode="lin" valueType="num">
                                      <p:cBhvr>
                                        <p:cTn id="20" dur="1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FAB89FCE-EEAF-4992-AD62-A8B8A9E991C4}"/>
              </a:ext>
            </a:extLst>
          </p:cNvPr>
          <p:cNvGrpSpPr/>
          <p:nvPr/>
        </p:nvGrpSpPr>
        <p:grpSpPr>
          <a:xfrm>
            <a:off x="5380892" y="1600201"/>
            <a:ext cx="3050931" cy="3261947"/>
            <a:chOff x="5178669" y="1626577"/>
            <a:chExt cx="3050931" cy="3261947"/>
          </a:xfrm>
        </p:grpSpPr>
        <p:sp>
          <p:nvSpPr>
            <p:cNvPr id="4" name="Text Box 44">
              <a:extLst>
                <a:ext uri="{FF2B5EF4-FFF2-40B4-BE49-F238E27FC236}">
                  <a16:creationId xmlns:a16="http://schemas.microsoft.com/office/drawing/2014/main" xmlns="" id="{48B4ED3B-36B8-47F7-A1AB-E0E31983C458}"/>
                </a:ext>
              </a:extLst>
            </p:cNvPr>
            <p:cNvSpPr txBox="1">
              <a:spLocks noChangeArrowheads="1"/>
            </p:cNvSpPr>
            <p:nvPr/>
          </p:nvSpPr>
          <p:spPr bwMode="auto">
            <a:xfrm>
              <a:off x="5574142" y="1763055"/>
              <a:ext cx="2400657" cy="294253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节分端午自谁言，</a:t>
              </a:r>
              <a:endParaRPr kumimoji="0" lang="en-US" altLang="zh-CN"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万古传闻为屈原；</a:t>
              </a: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堪笑楚江空渺渺，</a:t>
              </a:r>
              <a:endParaRPr kumimoji="0" lang="en-US" altLang="zh-CN"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不能洗得直臣冤。</a:t>
              </a:r>
              <a:endParaRPr kumimoji="0" lang="zh-CN" altLang="en-US" sz="20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CF574A87-429B-4167-84D6-CE5F159650C2}"/>
                </a:ext>
              </a:extLst>
            </p:cNvPr>
            <p:cNvSpPr/>
            <p:nvPr/>
          </p:nvSpPr>
          <p:spPr>
            <a:xfrm>
              <a:off x="5178669" y="1626577"/>
              <a:ext cx="3050931" cy="3261947"/>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6" name="图片 5">
            <a:extLst>
              <a:ext uri="{FF2B5EF4-FFF2-40B4-BE49-F238E27FC236}">
                <a16:creationId xmlns:a16="http://schemas.microsoft.com/office/drawing/2014/main" xmlns="" id="{8F7D2535-F6BA-494F-8BE8-08E3CBD742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37863" y="1903731"/>
            <a:ext cx="5014479" cy="4518046"/>
          </a:xfrm>
          <a:prstGeom prst="rect">
            <a:avLst/>
          </a:prstGeom>
        </p:spPr>
      </p:pic>
      <p:grpSp>
        <p:nvGrpSpPr>
          <p:cNvPr id="8" name="组合 7">
            <a:extLst>
              <a:ext uri="{FF2B5EF4-FFF2-40B4-BE49-F238E27FC236}">
                <a16:creationId xmlns:a16="http://schemas.microsoft.com/office/drawing/2014/main" xmlns="" id="{C0A71C0E-CBCF-407D-9D9D-39F8E7AB8FB2}"/>
              </a:ext>
            </a:extLst>
          </p:cNvPr>
          <p:cNvGrpSpPr/>
          <p:nvPr/>
        </p:nvGrpSpPr>
        <p:grpSpPr>
          <a:xfrm>
            <a:off x="9387253" y="788915"/>
            <a:ext cx="1850753" cy="1684512"/>
            <a:chOff x="849922" y="830542"/>
            <a:chExt cx="1850753" cy="1684512"/>
          </a:xfrm>
        </p:grpSpPr>
        <p:grpSp>
          <p:nvGrpSpPr>
            <p:cNvPr id="9" name="组合 8">
              <a:extLst>
                <a:ext uri="{FF2B5EF4-FFF2-40B4-BE49-F238E27FC236}">
                  <a16:creationId xmlns:a16="http://schemas.microsoft.com/office/drawing/2014/main" xmlns="" id="{7AA54FE1-9532-43A4-9AC0-443F3299A8E9}"/>
                </a:ext>
              </a:extLst>
            </p:cNvPr>
            <p:cNvGrpSpPr/>
            <p:nvPr/>
          </p:nvGrpSpPr>
          <p:grpSpPr>
            <a:xfrm>
              <a:off x="849922" y="830542"/>
              <a:ext cx="1569660" cy="1341269"/>
              <a:chOff x="1245576" y="988804"/>
              <a:chExt cx="1569660" cy="1341269"/>
            </a:xfrm>
          </p:grpSpPr>
          <p:sp>
            <p:nvSpPr>
              <p:cNvPr id="11" name="矩形 10">
                <a:extLst>
                  <a:ext uri="{FF2B5EF4-FFF2-40B4-BE49-F238E27FC236}">
                    <a16:creationId xmlns:a16="http://schemas.microsoft.com/office/drawing/2014/main" xmlns="" id="{7851B93E-B6CC-4F6A-98AC-74B05547A338}"/>
                  </a:ext>
                </a:extLst>
              </p:cNvPr>
              <p:cNvSpPr/>
              <p:nvPr/>
            </p:nvSpPr>
            <p:spPr>
              <a:xfrm>
                <a:off x="1245576" y="1406743"/>
                <a:ext cx="1569660" cy="92333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a:ln>
                      <a:noFill/>
                    </a:ln>
                    <a:solidFill>
                      <a:srgbClr val="2B8523"/>
                    </a:solidFill>
                    <a:effectLst/>
                    <a:uLnTx/>
                    <a:uFillTx/>
                    <a:latin typeface="迷你简少儿" panose="03000509000000000000" pitchFamily="65" charset="-122"/>
                    <a:ea typeface="迷你简少儿" panose="03000509000000000000" pitchFamily="65" charset="-122"/>
                    <a:cs typeface="+mn-cs"/>
                  </a:rPr>
                  <a:t>端午</a:t>
                </a:r>
                <a:endParaRPr kumimoji="0" lang="zh-CN" altLang="en-US" sz="54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endParaRPr>
              </a:p>
            </p:txBody>
          </p:sp>
          <p:sp>
            <p:nvSpPr>
              <p:cNvPr id="12" name="矩形 11">
                <a:extLst>
                  <a:ext uri="{FF2B5EF4-FFF2-40B4-BE49-F238E27FC236}">
                    <a16:creationId xmlns:a16="http://schemas.microsoft.com/office/drawing/2014/main" xmlns="" id="{4ACC1057-64E8-4CEA-851F-76063F54C495}"/>
                  </a:ext>
                </a:extLst>
              </p:cNvPr>
              <p:cNvSpPr/>
              <p:nvPr/>
            </p:nvSpPr>
            <p:spPr>
              <a:xfrm>
                <a:off x="1245576" y="988804"/>
                <a:ext cx="1444626"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2B8523"/>
                    </a:solidFill>
                    <a:effectLst/>
                    <a:uLnTx/>
                    <a:uFillTx/>
                    <a:latin typeface="等线" panose="020F0502020204030204"/>
                    <a:ea typeface="等线" panose="02010600030101010101" pitchFamily="2" charset="-122"/>
                    <a:cs typeface="+mn-cs"/>
                  </a:rPr>
                  <a:t>Du­­ān wǔ </a:t>
                </a:r>
                <a:endParaRPr kumimoji="0" lang="zh-CN" altLang="en-US" sz="24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sp>
          <p:nvSpPr>
            <p:cNvPr id="10" name="Text Box 44">
              <a:extLst>
                <a:ext uri="{FF2B5EF4-FFF2-40B4-BE49-F238E27FC236}">
                  <a16:creationId xmlns:a16="http://schemas.microsoft.com/office/drawing/2014/main" xmlns="" id="{8C8F0297-3388-4276-AECC-AE81742CDC1E}"/>
                </a:ext>
              </a:extLst>
            </p:cNvPr>
            <p:cNvSpPr txBox="1">
              <a:spLocks noChangeArrowheads="1"/>
            </p:cNvSpPr>
            <p:nvPr/>
          </p:nvSpPr>
          <p:spPr bwMode="auto">
            <a:xfrm>
              <a:off x="980683" y="2091925"/>
              <a:ext cx="1719992" cy="4231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 -</a:t>
              </a:r>
              <a:r>
                <a:rPr kumimoji="0" lang="zh-CN" altLang="en-US" sz="16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唐</a:t>
              </a:r>
              <a:r>
                <a:rPr kumimoji="0" lang="en-US" altLang="zh-CN" sz="16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16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文秀</a:t>
              </a:r>
              <a:endParaRPr kumimoji="0" lang="zh-CN" altLang="en-US"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grpSp>
    </p:spTree>
    <p:extLst>
      <p:ext uri="{BB962C8B-B14F-4D97-AF65-F5344CB8AC3E}">
        <p14:creationId xmlns:p14="http://schemas.microsoft.com/office/powerpoint/2010/main" val="18548613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A773BA9-4619-4EF1-8345-DA49BDEC9496}"/>
              </a:ext>
            </a:extLst>
          </p:cNvPr>
          <p:cNvSpPr/>
          <p:nvPr/>
        </p:nvSpPr>
        <p:spPr>
          <a:xfrm>
            <a:off x="1827274" y="2043359"/>
            <a:ext cx="8834629" cy="225010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迷你简少儿" panose="03000509000000000000" pitchFamily="65" charset="-122"/>
                <a:ea typeface="迷你简少儿" panose="03000509000000000000" pitchFamily="65" charset="-122"/>
                <a:cs typeface="+mn-cs"/>
              </a:rPr>
              <a:t>端午节为每年农历五月初五，又称端阳节、午日节、五月节、五日节、艾节、端五、重午、重五、午日、夏节、蒲节，是夏季的一个驱除瘟疫的节日，与春节、中秋等节日同属东亚文化圈的大中华地区及日本、朝鲜、韩国、越南的重要传统节日。</a:t>
            </a:r>
          </a:p>
        </p:txBody>
      </p:sp>
      <p:grpSp>
        <p:nvGrpSpPr>
          <p:cNvPr id="10" name="组合 9">
            <a:extLst>
              <a:ext uri="{FF2B5EF4-FFF2-40B4-BE49-F238E27FC236}">
                <a16:creationId xmlns:a16="http://schemas.microsoft.com/office/drawing/2014/main" xmlns="" id="{316738B9-27D8-4686-91D9-5D8241C97811}"/>
              </a:ext>
            </a:extLst>
          </p:cNvPr>
          <p:cNvGrpSpPr/>
          <p:nvPr/>
        </p:nvGrpSpPr>
        <p:grpSpPr>
          <a:xfrm>
            <a:off x="4442455" y="824115"/>
            <a:ext cx="3307089" cy="960267"/>
            <a:chOff x="4442455" y="785253"/>
            <a:chExt cx="3307089" cy="960267"/>
          </a:xfrm>
        </p:grpSpPr>
        <p:pic>
          <p:nvPicPr>
            <p:cNvPr id="8" name="图片 7">
              <a:extLst>
                <a:ext uri="{FF2B5EF4-FFF2-40B4-BE49-F238E27FC236}">
                  <a16:creationId xmlns:a16="http://schemas.microsoft.com/office/drawing/2014/main" xmlns="" id="{9216184B-5A74-4144-9412-7090036C89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2455" y="785253"/>
              <a:ext cx="3307089" cy="960267"/>
            </a:xfrm>
            <a:prstGeom prst="rect">
              <a:avLst/>
            </a:prstGeom>
          </p:spPr>
        </p:pic>
        <p:sp>
          <p:nvSpPr>
            <p:cNvPr id="9" name="矩形 8">
              <a:extLst>
                <a:ext uri="{FF2B5EF4-FFF2-40B4-BE49-F238E27FC236}">
                  <a16:creationId xmlns:a16="http://schemas.microsoft.com/office/drawing/2014/main" xmlns="" id="{A64AAFBB-350C-4B86-ADC3-19E5677673F8}"/>
                </a:ext>
              </a:extLst>
            </p:cNvPr>
            <p:cNvSpPr/>
            <p:nvPr/>
          </p:nvSpPr>
          <p:spPr>
            <a:xfrm>
              <a:off x="5361663" y="1012038"/>
              <a:ext cx="1585690" cy="666401"/>
            </a:xfrm>
            <a:prstGeom prst="rect">
              <a:avLst/>
            </a:prstGeom>
          </p:spPr>
          <p:txBody>
            <a:bodyPr wrap="none">
              <a:spAutoFit/>
            </a:bodyPr>
            <a:lstStyle/>
            <a:p>
              <a:pPr marL="0" marR="0" lvl="0" indent="0" algn="l" defTabSz="914400" rtl="0" eaLnBrk="1" fontAlgn="auto" latinLnBrk="0" hangingPunct="1">
                <a:lnSpc>
                  <a:spcPts val="4300"/>
                </a:lnSpc>
                <a:spcBef>
                  <a:spcPts val="0"/>
                </a:spcBef>
                <a:spcAft>
                  <a:spcPts val="0"/>
                </a:spcAft>
                <a:buClrTx/>
                <a:buSzTx/>
                <a:buFontTx/>
                <a:buNone/>
                <a:tabLst/>
                <a:defRPr/>
              </a:pPr>
              <a:r>
                <a:rPr kumimoji="0" lang="zh-CN" altLang="en-US" sz="4800" b="1" i="0" u="none" strike="noStrike" kern="1200" cap="none" spc="0" normalizeH="0" baseline="0" noProof="0">
                  <a:ln>
                    <a:noFill/>
                  </a:ln>
                  <a:solidFill>
                    <a:srgbClr val="007036"/>
                  </a:solidFill>
                  <a:effectLst/>
                  <a:uLnTx/>
                  <a:uFillTx/>
                  <a:latin typeface="迷你简少儿" panose="03000509000000000000" pitchFamily="65" charset="-122"/>
                  <a:ea typeface="迷你简少儿" panose="03000509000000000000" pitchFamily="65" charset="-122"/>
                  <a:cs typeface="+mn-cs"/>
                </a:rPr>
                <a:t>前 言</a:t>
              </a:r>
              <a:endParaRPr kumimoji="0" lang="zh-CN" altLang="en-US" sz="4800" b="1" i="0" u="none" strike="noStrike" kern="1200" cap="none" spc="0" normalizeH="0" baseline="0" noProof="0" dirty="0">
                <a:ln>
                  <a:noFill/>
                </a:ln>
                <a:solidFill>
                  <a:srgbClr val="007036"/>
                </a:solidFill>
                <a:effectLst/>
                <a:uLnTx/>
                <a:uFillTx/>
                <a:latin typeface="迷你简少儿" panose="03000509000000000000" pitchFamily="65" charset="-122"/>
                <a:ea typeface="迷你简少儿" panose="03000509000000000000" pitchFamily="65" charset="-122"/>
                <a:cs typeface="+mn-cs"/>
              </a:endParaRPr>
            </a:p>
          </p:txBody>
        </p:sp>
      </p:grpSp>
      <p:sp>
        <p:nvSpPr>
          <p:cNvPr id="11" name="双括号 10">
            <a:extLst>
              <a:ext uri="{FF2B5EF4-FFF2-40B4-BE49-F238E27FC236}">
                <a16:creationId xmlns:a16="http://schemas.microsoft.com/office/drawing/2014/main" xmlns="" id="{D943A6D0-BEC4-413A-B059-124F5420A515}"/>
              </a:ext>
            </a:extLst>
          </p:cNvPr>
          <p:cNvSpPr/>
          <p:nvPr/>
        </p:nvSpPr>
        <p:spPr>
          <a:xfrm>
            <a:off x="1307592" y="1916396"/>
            <a:ext cx="9619488" cy="2652744"/>
          </a:xfrm>
          <a:prstGeom prst="bracketPair">
            <a:avLst/>
          </a:prstGeom>
          <a:ln w="28575">
            <a:solidFill>
              <a:srgbClr val="007036"/>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3" name="图片 2">
            <a:extLst>
              <a:ext uri="{FF2B5EF4-FFF2-40B4-BE49-F238E27FC236}">
                <a16:creationId xmlns:a16="http://schemas.microsoft.com/office/drawing/2014/main" xmlns="" id="{4BA51E06-E6E7-4E2D-971F-C6347DCD0F42}"/>
              </a:ext>
            </a:extLst>
          </p:cNvPr>
          <p:cNvPicPr>
            <a:picLocks noChangeAspect="1"/>
          </p:cNvPicPr>
          <p:nvPr/>
        </p:nvPicPr>
        <p:blipFill rotWithShape="1">
          <a:blip r:embed="rId4">
            <a:extLst>
              <a:ext uri="{28A0092B-C50C-407E-A947-70E740481C1C}">
                <a14:useLocalDpi xmlns:a14="http://schemas.microsoft.com/office/drawing/2010/main" val="0"/>
              </a:ext>
            </a:extLst>
          </a:blip>
          <a:srcRect t="64924"/>
          <a:stretch/>
        </p:blipFill>
        <p:spPr>
          <a:xfrm>
            <a:off x="0" y="4007712"/>
            <a:ext cx="12192000" cy="2850288"/>
          </a:xfrm>
          <a:prstGeom prst="rect">
            <a:avLst/>
          </a:prstGeom>
        </p:spPr>
      </p:pic>
    </p:spTree>
    <p:extLst>
      <p:ext uri="{BB962C8B-B14F-4D97-AF65-F5344CB8AC3E}">
        <p14:creationId xmlns:p14="http://schemas.microsoft.com/office/powerpoint/2010/main" val="23122081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iterate type="wd">
                                    <p:tmPct val="10000"/>
                                  </p:iterate>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E50C71C0-FA4C-4850-BC50-13FB5CDF2A93}"/>
              </a:ext>
            </a:extLst>
          </p:cNvPr>
          <p:cNvGrpSpPr/>
          <p:nvPr/>
        </p:nvGrpSpPr>
        <p:grpSpPr>
          <a:xfrm>
            <a:off x="2206866" y="1907931"/>
            <a:ext cx="5099542" cy="3042138"/>
            <a:chOff x="5460020" y="1529862"/>
            <a:chExt cx="5099542" cy="3042138"/>
          </a:xfrm>
        </p:grpSpPr>
        <p:sp>
          <p:nvSpPr>
            <p:cNvPr id="4" name="Text Box 44">
              <a:extLst>
                <a:ext uri="{FF2B5EF4-FFF2-40B4-BE49-F238E27FC236}">
                  <a16:creationId xmlns:a16="http://schemas.microsoft.com/office/drawing/2014/main" xmlns="" id="{1C40A35D-BB48-4EE6-8C89-6B855C2D02F1}"/>
                </a:ext>
              </a:extLst>
            </p:cNvPr>
            <p:cNvSpPr txBox="1">
              <a:spLocks noChangeArrowheads="1"/>
            </p:cNvSpPr>
            <p:nvPr/>
          </p:nvSpPr>
          <p:spPr bwMode="auto">
            <a:xfrm>
              <a:off x="5811030" y="1619118"/>
              <a:ext cx="4616648" cy="295288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石溪久住思端午，</a:t>
              </a:r>
              <a:endParaRPr kumimoji="0" lang="en-US" altLang="zh-CN"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馆驿楼前看发机。</a:t>
              </a: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鼙鼓动时雷隐隐，</a:t>
              </a:r>
              <a:endParaRPr kumimoji="0" lang="en-US" altLang="zh-CN"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兽头凌处雪微微。</a:t>
              </a: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冲波突出人齐譀，</a:t>
              </a:r>
              <a:endParaRPr kumimoji="0" lang="en-US" altLang="zh-CN"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跃浪争先鸟退飞。</a:t>
              </a: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向道是龙刚不信，</a:t>
              </a:r>
              <a:endParaRPr kumimoji="0" lang="en-US" altLang="zh-CN"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rPr>
                <a:t>果然夺得锦标归</a:t>
              </a:r>
              <a:endParaRPr kumimoji="0" lang="zh-CN" altLang="en-US" sz="20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72D1AED5-690A-45A7-A289-A1E4540EE0DB}"/>
                </a:ext>
              </a:extLst>
            </p:cNvPr>
            <p:cNvSpPr/>
            <p:nvPr/>
          </p:nvSpPr>
          <p:spPr>
            <a:xfrm>
              <a:off x="5460020" y="1529862"/>
              <a:ext cx="5099542" cy="3042138"/>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0" name="组合 9">
            <a:extLst>
              <a:ext uri="{FF2B5EF4-FFF2-40B4-BE49-F238E27FC236}">
                <a16:creationId xmlns:a16="http://schemas.microsoft.com/office/drawing/2014/main" xmlns="" id="{B89C4FE6-05EC-40E2-8FD9-47D28ECD3F26}"/>
              </a:ext>
            </a:extLst>
          </p:cNvPr>
          <p:cNvGrpSpPr/>
          <p:nvPr/>
        </p:nvGrpSpPr>
        <p:grpSpPr>
          <a:xfrm>
            <a:off x="8254745" y="1907931"/>
            <a:ext cx="2433402" cy="1661512"/>
            <a:chOff x="8254745" y="1907931"/>
            <a:chExt cx="2433402" cy="1661512"/>
          </a:xfrm>
        </p:grpSpPr>
        <p:sp>
          <p:nvSpPr>
            <p:cNvPr id="7" name="矩形 6">
              <a:extLst>
                <a:ext uri="{FF2B5EF4-FFF2-40B4-BE49-F238E27FC236}">
                  <a16:creationId xmlns:a16="http://schemas.microsoft.com/office/drawing/2014/main" xmlns="" id="{5ACF23AC-CC58-47ED-A2DC-D42828E2B01B}"/>
                </a:ext>
              </a:extLst>
            </p:cNvPr>
            <p:cNvSpPr/>
            <p:nvPr/>
          </p:nvSpPr>
          <p:spPr>
            <a:xfrm>
              <a:off x="8254745" y="2369596"/>
              <a:ext cx="2031325"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竞渡诗</a:t>
              </a:r>
            </a:p>
          </p:txBody>
        </p:sp>
        <p:sp>
          <p:nvSpPr>
            <p:cNvPr id="8" name="文本框 7">
              <a:extLst>
                <a:ext uri="{FF2B5EF4-FFF2-40B4-BE49-F238E27FC236}">
                  <a16:creationId xmlns:a16="http://schemas.microsoft.com/office/drawing/2014/main" xmlns="" id="{EE1B74A6-9D92-4380-8A57-447FABFCF6B2}"/>
                </a:ext>
              </a:extLst>
            </p:cNvPr>
            <p:cNvSpPr txBox="1"/>
            <p:nvPr/>
          </p:nvSpPr>
          <p:spPr>
            <a:xfrm>
              <a:off x="8326033" y="1907931"/>
              <a:ext cx="17540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err="1">
                  <a:ln>
                    <a:noFill/>
                  </a:ln>
                  <a:solidFill>
                    <a:srgbClr val="2B8523"/>
                  </a:solidFill>
                  <a:effectLst/>
                  <a:uLnTx/>
                  <a:uFillTx/>
                  <a:latin typeface="等线" panose="020F0502020204030204"/>
                  <a:ea typeface="等线" panose="02010600030101010101" pitchFamily="2" charset="-122"/>
                  <a:cs typeface="+mn-cs"/>
                </a:rPr>
                <a:t>Jìng</a:t>
              </a:r>
              <a:r>
                <a:rPr kumimoji="0" lang="en-US" altLang="zh-CN" sz="2400" b="0" i="0" u="none" strike="noStrike" kern="1200" cap="none" spc="0" normalizeH="0" baseline="0" noProof="0">
                  <a:ln>
                    <a:noFill/>
                  </a:ln>
                  <a:solidFill>
                    <a:srgbClr val="2B8523"/>
                  </a:solidFill>
                  <a:effectLst/>
                  <a:uLnTx/>
                  <a:uFillTx/>
                  <a:latin typeface="等线" panose="020F0502020204030204"/>
                  <a:ea typeface="等线" panose="02010600030101010101" pitchFamily="2" charset="-122"/>
                  <a:cs typeface="+mn-cs"/>
                </a:rPr>
                <a:t>  dù  shí</a:t>
              </a:r>
              <a:endParaRPr kumimoji="0" lang="zh-CN" altLang="en-US" sz="24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sp>
          <p:nvSpPr>
            <p:cNvPr id="9" name="Text Box 44">
              <a:extLst>
                <a:ext uri="{FF2B5EF4-FFF2-40B4-BE49-F238E27FC236}">
                  <a16:creationId xmlns:a16="http://schemas.microsoft.com/office/drawing/2014/main" xmlns="" id="{91A3E785-7E80-42B2-A196-08616E1DAB94}"/>
                </a:ext>
              </a:extLst>
            </p:cNvPr>
            <p:cNvSpPr txBox="1">
              <a:spLocks noChangeArrowheads="1"/>
            </p:cNvSpPr>
            <p:nvPr/>
          </p:nvSpPr>
          <p:spPr bwMode="auto">
            <a:xfrm>
              <a:off x="8968155" y="3146314"/>
              <a:ext cx="1719992" cy="4231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 -</a:t>
              </a:r>
              <a:r>
                <a:rPr kumimoji="0" lang="zh-CN" altLang="en-US"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唐</a:t>
              </a:r>
              <a:r>
                <a:rPr kumimoji="0" lang="en-US" altLang="zh-CN"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卢肇</a:t>
              </a:r>
            </a:p>
          </p:txBody>
        </p:sp>
      </p:grpSp>
    </p:spTree>
    <p:extLst>
      <p:ext uri="{BB962C8B-B14F-4D97-AF65-F5344CB8AC3E}">
        <p14:creationId xmlns:p14="http://schemas.microsoft.com/office/powerpoint/2010/main" val="37868936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ADEF86A8-8045-49C8-A06F-7CF37F3353D7}"/>
              </a:ext>
            </a:extLst>
          </p:cNvPr>
          <p:cNvGrpSpPr/>
          <p:nvPr/>
        </p:nvGrpSpPr>
        <p:grpSpPr>
          <a:xfrm>
            <a:off x="3842127" y="1270489"/>
            <a:ext cx="4018088" cy="4158762"/>
            <a:chOff x="1776043" y="1318845"/>
            <a:chExt cx="4018088" cy="4158762"/>
          </a:xfrm>
        </p:grpSpPr>
        <p:sp>
          <p:nvSpPr>
            <p:cNvPr id="4" name="Text Box 44">
              <a:extLst>
                <a:ext uri="{FF2B5EF4-FFF2-40B4-BE49-F238E27FC236}">
                  <a16:creationId xmlns:a16="http://schemas.microsoft.com/office/drawing/2014/main" xmlns="" id="{F58B5D4A-64A5-4E1B-9017-DC152964998F}"/>
                </a:ext>
              </a:extLst>
            </p:cNvPr>
            <p:cNvSpPr txBox="1">
              <a:spLocks noChangeArrowheads="1"/>
            </p:cNvSpPr>
            <p:nvPr/>
          </p:nvSpPr>
          <p:spPr bwMode="auto">
            <a:xfrm>
              <a:off x="2030760" y="1318845"/>
              <a:ext cx="3508653" cy="415876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越</a:t>
              </a:r>
              <a:r>
                <a:rPr kumimoji="0" lang="zh-CN" altLang="en-US" sz="24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人传楚俗，截竹竞萦丝。</a:t>
              </a: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水底</a:t>
              </a:r>
              <a:r>
                <a:rPr kumimoji="0" lang="zh-CN" altLang="en-US" sz="24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深休也，日中还贺之。</a:t>
              </a: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章</a:t>
              </a:r>
              <a:r>
                <a:rPr kumimoji="0" lang="zh-CN" altLang="en-US" sz="24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施文胜质，列匹美于姬。</a:t>
              </a: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锦绣</a:t>
              </a:r>
              <a:r>
                <a:rPr kumimoji="0" lang="zh-CN" altLang="en-US" sz="24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侔新段，羔羊寝旧诗。</a:t>
              </a: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但</a:t>
              </a:r>
              <a:r>
                <a:rPr kumimoji="0" lang="zh-CN" altLang="en-US" sz="24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夸端午节，谁荐屈原祠。</a:t>
              </a:r>
            </a:p>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把酒</a:t>
              </a:r>
              <a:r>
                <a:rPr kumimoji="0" lang="zh-CN" altLang="en-US" sz="24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时伸奠，汨罗空远而。</a:t>
              </a:r>
              <a:endParaRPr kumimoji="0" lang="zh-CN" altLang="en-US" sz="20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sp>
          <p:nvSpPr>
            <p:cNvPr id="6" name="矩形 5">
              <a:extLst>
                <a:ext uri="{FF2B5EF4-FFF2-40B4-BE49-F238E27FC236}">
                  <a16:creationId xmlns:a16="http://schemas.microsoft.com/office/drawing/2014/main" xmlns="" id="{D2613E49-357F-4882-B4AF-1CFDF3ED5607}"/>
                </a:ext>
              </a:extLst>
            </p:cNvPr>
            <p:cNvSpPr/>
            <p:nvPr/>
          </p:nvSpPr>
          <p:spPr>
            <a:xfrm>
              <a:off x="1776043" y="1362808"/>
              <a:ext cx="4018088" cy="4070837"/>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a16="http://schemas.microsoft.com/office/drawing/2014/main" xmlns="" id="{3CE567EB-97E1-4367-B578-3C93C22F4B08}"/>
              </a:ext>
            </a:extLst>
          </p:cNvPr>
          <p:cNvGrpSpPr/>
          <p:nvPr/>
        </p:nvGrpSpPr>
        <p:grpSpPr>
          <a:xfrm>
            <a:off x="1198819" y="1314452"/>
            <a:ext cx="1847111" cy="1614853"/>
            <a:chOff x="1227834" y="1380395"/>
            <a:chExt cx="1847111" cy="1614853"/>
          </a:xfrm>
        </p:grpSpPr>
        <p:sp>
          <p:nvSpPr>
            <p:cNvPr id="8" name="矩形 7">
              <a:extLst>
                <a:ext uri="{FF2B5EF4-FFF2-40B4-BE49-F238E27FC236}">
                  <a16:creationId xmlns:a16="http://schemas.microsoft.com/office/drawing/2014/main" xmlns="" id="{8D2EE6B0-53F9-4B15-835E-34B58815363C}"/>
                </a:ext>
              </a:extLst>
            </p:cNvPr>
            <p:cNvSpPr/>
            <p:nvPr/>
          </p:nvSpPr>
          <p:spPr>
            <a:xfrm>
              <a:off x="1227834" y="1815840"/>
              <a:ext cx="1415772"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五丝</a:t>
              </a:r>
            </a:p>
          </p:txBody>
        </p:sp>
        <p:sp>
          <p:nvSpPr>
            <p:cNvPr id="9" name="文本框 8">
              <a:extLst>
                <a:ext uri="{FF2B5EF4-FFF2-40B4-BE49-F238E27FC236}">
                  <a16:creationId xmlns:a16="http://schemas.microsoft.com/office/drawing/2014/main" xmlns="" id="{58A4D154-AC95-4532-A235-A3C7F68CAEA8}"/>
                </a:ext>
              </a:extLst>
            </p:cNvPr>
            <p:cNvSpPr txBox="1"/>
            <p:nvPr/>
          </p:nvSpPr>
          <p:spPr>
            <a:xfrm>
              <a:off x="1354953" y="1380395"/>
              <a:ext cx="112562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err="1">
                  <a:ln>
                    <a:noFill/>
                  </a:ln>
                  <a:solidFill>
                    <a:srgbClr val="2B8523"/>
                  </a:solidFill>
                  <a:effectLst/>
                  <a:uLnTx/>
                  <a:uFillTx/>
                  <a:latin typeface="等线" panose="020F0502020204030204"/>
                  <a:ea typeface="等线" panose="02010600030101010101" pitchFamily="2" charset="-122"/>
                  <a:cs typeface="+mn-cs"/>
                </a:rPr>
                <a:t>Wǔ</a:t>
              </a:r>
              <a:r>
                <a:rPr kumimoji="0" lang="en-US" altLang="zh-CN" sz="2400" b="0" i="0" u="none" strike="noStrike" kern="1200" cap="none" spc="0" normalizeH="0" baseline="0" noProof="0">
                  <a:ln>
                    <a:noFill/>
                  </a:ln>
                  <a:solidFill>
                    <a:srgbClr val="2B8523"/>
                  </a:solidFill>
                  <a:effectLst/>
                  <a:uLnTx/>
                  <a:uFillTx/>
                  <a:latin typeface="等线" panose="020F0502020204030204"/>
                  <a:ea typeface="等线" panose="02010600030101010101" pitchFamily="2" charset="-122"/>
                  <a:cs typeface="+mn-cs"/>
                </a:rPr>
                <a:t>  SÍ </a:t>
              </a:r>
              <a:endParaRPr kumimoji="0" lang="zh-CN" altLang="en-US" sz="24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sp>
          <p:nvSpPr>
            <p:cNvPr id="10" name="Text Box 44">
              <a:extLst>
                <a:ext uri="{FF2B5EF4-FFF2-40B4-BE49-F238E27FC236}">
                  <a16:creationId xmlns:a16="http://schemas.microsoft.com/office/drawing/2014/main" xmlns="" id="{1CC46FB2-E51D-48DA-9B80-0A10BB8706DD}"/>
                </a:ext>
              </a:extLst>
            </p:cNvPr>
            <p:cNvSpPr txBox="1">
              <a:spLocks noChangeArrowheads="1"/>
            </p:cNvSpPr>
            <p:nvPr/>
          </p:nvSpPr>
          <p:spPr bwMode="auto">
            <a:xfrm>
              <a:off x="1354953" y="2572119"/>
              <a:ext cx="1719992" cy="4231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0" marR="0" lvl="0" indent="359991" algn="l" defTabSz="720725"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 -</a:t>
              </a:r>
              <a:r>
                <a:rPr kumimoji="0" lang="zh-CN" altLang="en-US"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唐</a:t>
              </a:r>
              <a:r>
                <a:rPr kumimoji="0" lang="en-US" altLang="zh-CN"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a:t>
              </a:r>
              <a:r>
                <a:rPr kumimoji="0" lang="zh-CN" altLang="en-US" sz="16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rPr>
                <a:t>褚朝阳</a:t>
              </a:r>
            </a:p>
          </p:txBody>
        </p:sp>
      </p:grpSp>
      <p:pic>
        <p:nvPicPr>
          <p:cNvPr id="12" name="图片 11">
            <a:extLst>
              <a:ext uri="{FF2B5EF4-FFF2-40B4-BE49-F238E27FC236}">
                <a16:creationId xmlns:a16="http://schemas.microsoft.com/office/drawing/2014/main" xmlns="" id="{BA94765C-FF07-404B-B393-B04C61CCEC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7103" y="2231338"/>
            <a:ext cx="4681656" cy="3740020"/>
          </a:xfrm>
          <a:prstGeom prst="rect">
            <a:avLst/>
          </a:prstGeom>
        </p:spPr>
      </p:pic>
    </p:spTree>
    <p:extLst>
      <p:ext uri="{BB962C8B-B14F-4D97-AF65-F5344CB8AC3E}">
        <p14:creationId xmlns:p14="http://schemas.microsoft.com/office/powerpoint/2010/main" val="6949631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A5D26871-18A9-4B1B-9859-2A5EE2BA5D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4117303" cy="7236069"/>
          </a:xfrm>
          <a:prstGeom prst="rect">
            <a:avLst/>
          </a:prstGeom>
        </p:spPr>
      </p:pic>
      <p:pic>
        <p:nvPicPr>
          <p:cNvPr id="21" name="图片 20">
            <a:extLst>
              <a:ext uri="{FF2B5EF4-FFF2-40B4-BE49-F238E27FC236}">
                <a16:creationId xmlns:a16="http://schemas.microsoft.com/office/drawing/2014/main" xmlns="" id="{F896045C-3488-4A81-9A62-89941E0F6A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7590"/>
          <a:stretch/>
        </p:blipFill>
        <p:spPr>
          <a:xfrm>
            <a:off x="0" y="4273062"/>
            <a:ext cx="12192000" cy="2584938"/>
          </a:xfrm>
          <a:prstGeom prst="rect">
            <a:avLst/>
          </a:prstGeom>
        </p:spPr>
      </p:pic>
      <p:pic>
        <p:nvPicPr>
          <p:cNvPr id="22" name="图片 21">
            <a:extLst>
              <a:ext uri="{FF2B5EF4-FFF2-40B4-BE49-F238E27FC236}">
                <a16:creationId xmlns:a16="http://schemas.microsoft.com/office/drawing/2014/main" xmlns="" id="{6238D0B1-0B47-4892-8601-42711020AB6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0914" b="60908"/>
          <a:stretch/>
        </p:blipFill>
        <p:spPr>
          <a:xfrm>
            <a:off x="9864968" y="0"/>
            <a:ext cx="2327031" cy="2382715"/>
          </a:xfrm>
          <a:prstGeom prst="rect">
            <a:avLst/>
          </a:prstGeom>
        </p:spPr>
      </p:pic>
      <p:pic>
        <p:nvPicPr>
          <p:cNvPr id="23" name="图片 22">
            <a:extLst>
              <a:ext uri="{FF2B5EF4-FFF2-40B4-BE49-F238E27FC236}">
                <a16:creationId xmlns:a16="http://schemas.microsoft.com/office/drawing/2014/main" xmlns="" id="{40D82EDB-DC62-4DC0-B7AD-9904A755C1A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274" t="59936" r="63582"/>
          <a:stretch/>
        </p:blipFill>
        <p:spPr>
          <a:xfrm>
            <a:off x="624998" y="4416065"/>
            <a:ext cx="3675185" cy="2441935"/>
          </a:xfrm>
          <a:prstGeom prst="rect">
            <a:avLst/>
          </a:prstGeom>
        </p:spPr>
      </p:pic>
      <p:sp>
        <p:nvSpPr>
          <p:cNvPr id="27" name="矩形 26">
            <a:extLst>
              <a:ext uri="{FF2B5EF4-FFF2-40B4-BE49-F238E27FC236}">
                <a16:creationId xmlns:a16="http://schemas.microsoft.com/office/drawing/2014/main" xmlns="" id="{A611159A-8B12-42FA-9749-96E8F3B28FC7}"/>
              </a:ext>
            </a:extLst>
          </p:cNvPr>
          <p:cNvSpPr/>
          <p:nvPr/>
        </p:nvSpPr>
        <p:spPr>
          <a:xfrm>
            <a:off x="4883422" y="2584938"/>
            <a:ext cx="4416594" cy="110799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端午节活动</a:t>
            </a:r>
          </a:p>
        </p:txBody>
      </p:sp>
      <p:sp>
        <p:nvSpPr>
          <p:cNvPr id="29" name="文本框 28">
            <a:extLst>
              <a:ext uri="{FF2B5EF4-FFF2-40B4-BE49-F238E27FC236}">
                <a16:creationId xmlns:a16="http://schemas.microsoft.com/office/drawing/2014/main" xmlns="" id="{D40A40F5-DBBC-4E0D-9363-16B2179171EE}"/>
              </a:ext>
            </a:extLst>
          </p:cNvPr>
          <p:cNvSpPr txBox="1"/>
          <p:nvPr/>
        </p:nvSpPr>
        <p:spPr>
          <a:xfrm>
            <a:off x="3626854" y="1453207"/>
            <a:ext cx="1265090" cy="26468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a:ln>
                  <a:noFill/>
                </a:ln>
                <a:solidFill>
                  <a:srgbClr val="007036"/>
                </a:solidFill>
                <a:effectLst/>
                <a:uLnTx/>
                <a:uFillTx/>
                <a:latin typeface="迷你简少儿" panose="03000509000000000000" pitchFamily="65" charset="-122"/>
                <a:ea typeface="迷你简少儿" panose="03000509000000000000" pitchFamily="65" charset="-122"/>
                <a:cs typeface="+mn-cs"/>
              </a:rPr>
              <a:t>4</a:t>
            </a:r>
            <a:endParaRPr kumimoji="0" lang="zh-CN" altLang="en-US" sz="16600" b="0" i="0" u="none" strike="noStrike" kern="1200" cap="none" spc="0" normalizeH="0" baseline="0" noProof="0">
              <a:ln>
                <a:noFill/>
              </a:ln>
              <a:solidFill>
                <a:srgbClr val="007036"/>
              </a:solidFill>
              <a:effectLst/>
              <a:uLnTx/>
              <a:uFillTx/>
              <a:latin typeface="迷你简少儿" panose="03000509000000000000" pitchFamily="65" charset="-122"/>
              <a:ea typeface="迷你简少儿" panose="03000509000000000000" pitchFamily="65" charset="-122"/>
              <a:cs typeface="+mn-cs"/>
            </a:endParaRPr>
          </a:p>
        </p:txBody>
      </p:sp>
      <p:sp>
        <p:nvSpPr>
          <p:cNvPr id="9" name="文本框 8">
            <a:extLst>
              <a:ext uri="{FF2B5EF4-FFF2-40B4-BE49-F238E27FC236}">
                <a16:creationId xmlns:a16="http://schemas.microsoft.com/office/drawing/2014/main" xmlns="" id="{E94523B7-C98D-462F-996C-3817EDDEA0FB}"/>
              </a:ext>
            </a:extLst>
          </p:cNvPr>
          <p:cNvSpPr txBox="1"/>
          <p:nvPr/>
        </p:nvSpPr>
        <p:spPr>
          <a:xfrm>
            <a:off x="4928559" y="1984774"/>
            <a:ext cx="4334841" cy="6001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3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Du­­ān</a:t>
            </a:r>
            <a:r>
              <a:rPr kumimoji="0" lang="en-US" altLang="zh-CN" sz="33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33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wǔ</a:t>
            </a:r>
            <a:r>
              <a:rPr kumimoji="0" lang="en-US" altLang="zh-CN" sz="33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33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jié</a:t>
            </a:r>
            <a:r>
              <a:rPr kumimoji="0" lang="en-US" altLang="zh-CN" sz="33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33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huó</a:t>
            </a:r>
            <a:r>
              <a:rPr kumimoji="0" lang="en-US" altLang="zh-CN" sz="33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33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dòng</a:t>
            </a:r>
            <a:endParaRPr kumimoji="0" lang="zh-CN" altLang="en-US" sz="33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674570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750"/>
                                        <p:tgtEl>
                                          <p:spTgt spid="27"/>
                                        </p:tgtEl>
                                      </p:cBhvr>
                                    </p:animEffect>
                                    <p:anim calcmode="lin" valueType="num">
                                      <p:cBhvr>
                                        <p:cTn id="34" dur="1750" fill="hold"/>
                                        <p:tgtEl>
                                          <p:spTgt spid="27"/>
                                        </p:tgtEl>
                                        <p:attrNameLst>
                                          <p:attrName>ppt_x</p:attrName>
                                        </p:attrNameLst>
                                      </p:cBhvr>
                                      <p:tavLst>
                                        <p:tav tm="0">
                                          <p:val>
                                            <p:strVal val="#ppt_x"/>
                                          </p:val>
                                        </p:tav>
                                        <p:tav tm="100000">
                                          <p:val>
                                            <p:strVal val="#ppt_x"/>
                                          </p:val>
                                        </p:tav>
                                      </p:tavLst>
                                    </p:anim>
                                    <p:anim calcmode="lin" valueType="num">
                                      <p:cBhvr>
                                        <p:cTn id="35" dur="1750" fill="hold"/>
                                        <p:tgtEl>
                                          <p:spTgt spid="2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750"/>
                                        <p:tgtEl>
                                          <p:spTgt spid="9"/>
                                        </p:tgtEl>
                                      </p:cBhvr>
                                    </p:animEffect>
                                    <p:anim calcmode="lin" valueType="num">
                                      <p:cBhvr>
                                        <p:cTn id="39" dur="1750" fill="hold"/>
                                        <p:tgtEl>
                                          <p:spTgt spid="9"/>
                                        </p:tgtEl>
                                        <p:attrNameLst>
                                          <p:attrName>ppt_x</p:attrName>
                                        </p:attrNameLst>
                                      </p:cBhvr>
                                      <p:tavLst>
                                        <p:tav tm="0">
                                          <p:val>
                                            <p:strVal val="#ppt_x"/>
                                          </p:val>
                                        </p:tav>
                                        <p:tav tm="100000">
                                          <p:val>
                                            <p:strVal val="#ppt_x"/>
                                          </p:val>
                                        </p:tav>
                                      </p:tavLst>
                                    </p:anim>
                                    <p:anim calcmode="lin" valueType="num">
                                      <p:cBhvr>
                                        <p:cTn id="40" dur="1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9587AEC-D35B-435C-A043-EF298D1DD7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33245">
            <a:off x="1619414" y="2779767"/>
            <a:ext cx="4191052" cy="27744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a:extLst>
              <a:ext uri="{FF2B5EF4-FFF2-40B4-BE49-F238E27FC236}">
                <a16:creationId xmlns:a16="http://schemas.microsoft.com/office/drawing/2014/main" xmlns="" id="{D3FAA39F-93E6-4064-85DC-AA4C93334A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207969">
            <a:off x="5228921" y="1008486"/>
            <a:ext cx="5332284" cy="29994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6" name="组合 5">
            <a:extLst>
              <a:ext uri="{FF2B5EF4-FFF2-40B4-BE49-F238E27FC236}">
                <a16:creationId xmlns:a16="http://schemas.microsoft.com/office/drawing/2014/main" xmlns="" id="{934110C5-5A52-40EC-A76C-5B3A21334D68}"/>
              </a:ext>
            </a:extLst>
          </p:cNvPr>
          <p:cNvGrpSpPr/>
          <p:nvPr/>
        </p:nvGrpSpPr>
        <p:grpSpPr>
          <a:xfrm>
            <a:off x="6996969" y="4792482"/>
            <a:ext cx="3307089" cy="960267"/>
            <a:chOff x="4442455" y="785253"/>
            <a:chExt cx="3307089" cy="960267"/>
          </a:xfrm>
        </p:grpSpPr>
        <p:pic>
          <p:nvPicPr>
            <p:cNvPr id="7" name="图片 6">
              <a:extLst>
                <a:ext uri="{FF2B5EF4-FFF2-40B4-BE49-F238E27FC236}">
                  <a16:creationId xmlns:a16="http://schemas.microsoft.com/office/drawing/2014/main" xmlns="" id="{101E0573-391D-43B8-AB62-7AD017F5D7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42455" y="785253"/>
              <a:ext cx="3307089" cy="960267"/>
            </a:xfrm>
            <a:prstGeom prst="rect">
              <a:avLst/>
            </a:prstGeom>
          </p:spPr>
        </p:pic>
        <p:sp>
          <p:nvSpPr>
            <p:cNvPr id="8" name="矩形 7">
              <a:extLst>
                <a:ext uri="{FF2B5EF4-FFF2-40B4-BE49-F238E27FC236}">
                  <a16:creationId xmlns:a16="http://schemas.microsoft.com/office/drawing/2014/main" xmlns="" id="{A9AEA883-0B18-4CD5-960D-C58C04E07F2B}"/>
                </a:ext>
              </a:extLst>
            </p:cNvPr>
            <p:cNvSpPr/>
            <p:nvPr/>
          </p:nvSpPr>
          <p:spPr>
            <a:xfrm>
              <a:off x="5080336" y="1003044"/>
              <a:ext cx="2031325" cy="652423"/>
            </a:xfrm>
            <a:prstGeom prst="rect">
              <a:avLst/>
            </a:prstGeom>
          </p:spPr>
          <p:txBody>
            <a:bodyPr wrap="none" anchor="ctr">
              <a:spAutoFit/>
            </a:bodyPr>
            <a:lstStyle/>
            <a:p>
              <a:pPr marL="0" marR="0" lvl="0" indent="0" algn="ctr" defTabSz="914400" rtl="0" eaLnBrk="1" fontAlgn="auto" latinLnBrk="0" hangingPunct="1">
                <a:lnSpc>
                  <a:spcPts val="43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007036"/>
                  </a:solidFill>
                  <a:effectLst/>
                  <a:uLnTx/>
                  <a:uFillTx/>
                  <a:latin typeface="华康海报体W12(P)" panose="040B0C00000000000000" pitchFamily="82" charset="-122"/>
                  <a:ea typeface="华康海报体W12(P)" panose="040B0C00000000000000" pitchFamily="82" charset="-122"/>
                </a:rPr>
                <a:t>赛龙舟</a:t>
              </a:r>
            </a:p>
          </p:txBody>
        </p:sp>
      </p:grpSp>
    </p:spTree>
    <p:extLst>
      <p:ext uri="{BB962C8B-B14F-4D97-AF65-F5344CB8AC3E}">
        <p14:creationId xmlns:p14="http://schemas.microsoft.com/office/powerpoint/2010/main" val="20773098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750" fill="hold"/>
                                        <p:tgtEl>
                                          <p:spTgt spid="4"/>
                                        </p:tgtEl>
                                        <p:attrNameLst>
                                          <p:attrName>ppt_w</p:attrName>
                                        </p:attrNameLst>
                                      </p:cBhvr>
                                      <p:tavLst>
                                        <p:tav tm="0">
                                          <p:val>
                                            <p:strVal val="4*#ppt_w"/>
                                          </p:val>
                                        </p:tav>
                                        <p:tav tm="100000">
                                          <p:val>
                                            <p:strVal val="#ppt_w"/>
                                          </p:val>
                                        </p:tav>
                                      </p:tavLst>
                                    </p:anim>
                                    <p:anim calcmode="lin" valueType="num">
                                      <p:cBhvr>
                                        <p:cTn id="8" dur="2750" fill="hold"/>
                                        <p:tgtEl>
                                          <p:spTgt spid="4"/>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3750"/>
                                  </p:stCondLst>
                                  <p:childTnLst>
                                    <p:set>
                                      <p:cBhvr>
                                        <p:cTn id="10" dur="1" fill="hold">
                                          <p:stCondLst>
                                            <p:cond delay="0"/>
                                          </p:stCondLst>
                                        </p:cTn>
                                        <p:tgtEl>
                                          <p:spTgt spid="5"/>
                                        </p:tgtEl>
                                        <p:attrNameLst>
                                          <p:attrName>style.visibility</p:attrName>
                                        </p:attrNameLst>
                                      </p:cBhvr>
                                      <p:to>
                                        <p:strVal val="visible"/>
                                      </p:to>
                                    </p:set>
                                    <p:anim calcmode="lin" valueType="num">
                                      <p:cBhvr>
                                        <p:cTn id="11" dur="2750" fill="hold"/>
                                        <p:tgtEl>
                                          <p:spTgt spid="5"/>
                                        </p:tgtEl>
                                        <p:attrNameLst>
                                          <p:attrName>ppt_w</p:attrName>
                                        </p:attrNameLst>
                                      </p:cBhvr>
                                      <p:tavLst>
                                        <p:tav tm="0">
                                          <p:val>
                                            <p:strVal val="4*#ppt_w"/>
                                          </p:val>
                                        </p:tav>
                                        <p:tav tm="100000">
                                          <p:val>
                                            <p:strVal val="#ppt_w"/>
                                          </p:val>
                                        </p:tav>
                                      </p:tavLst>
                                    </p:anim>
                                    <p:anim calcmode="lin" valueType="num">
                                      <p:cBhvr>
                                        <p:cTn id="12" dur="2750" fill="hold"/>
                                        <p:tgtEl>
                                          <p:spTgt spid="5"/>
                                        </p:tgtEl>
                                        <p:attrNameLst>
                                          <p:attrName>ppt_h</p:attrName>
                                        </p:attrNameLst>
                                      </p:cBhvr>
                                      <p:tavLst>
                                        <p:tav tm="0">
                                          <p:val>
                                            <p:strVal val="4*#ppt_h"/>
                                          </p:val>
                                        </p:tav>
                                        <p:tav tm="100000">
                                          <p:val>
                                            <p:strVal val="#ppt_h"/>
                                          </p:val>
                                        </p:tav>
                                      </p:tavLst>
                                    </p:anim>
                                  </p:childTnLst>
                                </p:cTn>
                              </p:par>
                            </p:childTnLst>
                          </p:cTn>
                        </p:par>
                        <p:par>
                          <p:cTn id="13" fill="hold">
                            <p:stCondLst>
                              <p:cond delay="6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5FDBD63E-6F12-459A-B861-7B30E21C20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70175">
            <a:off x="2381119" y="1271920"/>
            <a:ext cx="2994340" cy="1991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a:extLst>
              <a:ext uri="{FF2B5EF4-FFF2-40B4-BE49-F238E27FC236}">
                <a16:creationId xmlns:a16="http://schemas.microsoft.com/office/drawing/2014/main" xmlns="" id="{2C58C441-36EF-4728-AA3D-5607BA4A8A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0683">
            <a:off x="5161709" y="615788"/>
            <a:ext cx="2786691" cy="19218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a:extLst>
              <a:ext uri="{FF2B5EF4-FFF2-40B4-BE49-F238E27FC236}">
                <a16:creationId xmlns:a16="http://schemas.microsoft.com/office/drawing/2014/main" xmlns="" id="{F5D5D6F7-E578-43F7-90A5-F67FD63DE5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343579">
            <a:off x="7199779" y="2099649"/>
            <a:ext cx="2619455" cy="18294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a:extLst>
              <a:ext uri="{FF2B5EF4-FFF2-40B4-BE49-F238E27FC236}">
                <a16:creationId xmlns:a16="http://schemas.microsoft.com/office/drawing/2014/main" xmlns="" id="{3A32B259-001B-4212-AC94-ABF472D690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9741125">
            <a:off x="5358382" y="4045026"/>
            <a:ext cx="3040455" cy="18850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a:extLst>
              <a:ext uri="{FF2B5EF4-FFF2-40B4-BE49-F238E27FC236}">
                <a16:creationId xmlns:a16="http://schemas.microsoft.com/office/drawing/2014/main" xmlns="" id="{E1C9E6FB-F7F1-4042-887C-2A76025DE2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421268">
            <a:off x="2672463" y="3286992"/>
            <a:ext cx="3113291" cy="19551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9" name="组合 8">
            <a:extLst>
              <a:ext uri="{FF2B5EF4-FFF2-40B4-BE49-F238E27FC236}">
                <a16:creationId xmlns:a16="http://schemas.microsoft.com/office/drawing/2014/main" xmlns="" id="{5DDCD226-31A6-4BA1-A98F-B1513C46C264}"/>
              </a:ext>
            </a:extLst>
          </p:cNvPr>
          <p:cNvGrpSpPr/>
          <p:nvPr/>
        </p:nvGrpSpPr>
        <p:grpSpPr>
          <a:xfrm>
            <a:off x="8679473" y="4027299"/>
            <a:ext cx="3307089" cy="960267"/>
            <a:chOff x="4442455" y="785253"/>
            <a:chExt cx="3307089" cy="960267"/>
          </a:xfrm>
        </p:grpSpPr>
        <p:pic>
          <p:nvPicPr>
            <p:cNvPr id="10" name="图片 9">
              <a:extLst>
                <a:ext uri="{FF2B5EF4-FFF2-40B4-BE49-F238E27FC236}">
                  <a16:creationId xmlns:a16="http://schemas.microsoft.com/office/drawing/2014/main" xmlns="" id="{236CEEE6-95DD-43F0-BA46-7F69185598F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42455" y="785253"/>
              <a:ext cx="3307089" cy="960267"/>
            </a:xfrm>
            <a:prstGeom prst="rect">
              <a:avLst/>
            </a:prstGeom>
          </p:spPr>
        </p:pic>
        <p:sp>
          <p:nvSpPr>
            <p:cNvPr id="11" name="矩形 10">
              <a:extLst>
                <a:ext uri="{FF2B5EF4-FFF2-40B4-BE49-F238E27FC236}">
                  <a16:creationId xmlns:a16="http://schemas.microsoft.com/office/drawing/2014/main" xmlns="" id="{3679C003-D549-4BD5-9D6D-EC084BF9831B}"/>
                </a:ext>
              </a:extLst>
            </p:cNvPr>
            <p:cNvSpPr/>
            <p:nvPr/>
          </p:nvSpPr>
          <p:spPr>
            <a:xfrm>
              <a:off x="5080336" y="1003044"/>
              <a:ext cx="2031325" cy="652423"/>
            </a:xfrm>
            <a:prstGeom prst="rect">
              <a:avLst/>
            </a:prstGeom>
          </p:spPr>
          <p:txBody>
            <a:bodyPr wrap="none" anchor="ctr">
              <a:spAutoFit/>
            </a:bodyPr>
            <a:lstStyle/>
            <a:p>
              <a:pPr marL="0" marR="0" lvl="0" indent="0" algn="ctr" defTabSz="914400" rtl="0" eaLnBrk="1" fontAlgn="auto" latinLnBrk="0" hangingPunct="1">
                <a:lnSpc>
                  <a:spcPts val="43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007036"/>
                  </a:solidFill>
                  <a:effectLst/>
                  <a:uLnTx/>
                  <a:uFillTx/>
                  <a:latin typeface="华康海报体W12(P)" panose="040B0C00000000000000" pitchFamily="82" charset="-122"/>
                  <a:ea typeface="华康海报体W12(P)" panose="040B0C00000000000000" pitchFamily="82" charset="-122"/>
                </a:rPr>
                <a:t>吃粽子</a:t>
              </a:r>
            </a:p>
          </p:txBody>
        </p:sp>
      </p:grpSp>
    </p:spTree>
    <p:extLst>
      <p:ext uri="{BB962C8B-B14F-4D97-AF65-F5344CB8AC3E}">
        <p14:creationId xmlns:p14="http://schemas.microsoft.com/office/powerpoint/2010/main" val="36283683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ppt_x"/>
                                          </p:val>
                                        </p:tav>
                                        <p:tav tm="100000">
                                          <p:val>
                                            <p:strVal val="#ppt_x"/>
                                          </p:val>
                                        </p:tav>
                                      </p:tavLst>
                                    </p:anim>
                                    <p:anim calcmode="lin" valueType="num">
                                      <p:cBhvr additive="base">
                                        <p:cTn id="18" dur="10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3"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000" fill="hold"/>
                                        <p:tgtEl>
                                          <p:spTgt spid="6"/>
                                        </p:tgtEl>
                                        <p:attrNameLst>
                                          <p:attrName>ppt_x</p:attrName>
                                        </p:attrNameLst>
                                      </p:cBhvr>
                                      <p:tavLst>
                                        <p:tav tm="0">
                                          <p:val>
                                            <p:strVal val="1+#ppt_w/2"/>
                                          </p:val>
                                        </p:tav>
                                        <p:tav tm="100000">
                                          <p:val>
                                            <p:strVal val="#ppt_x"/>
                                          </p:val>
                                        </p:tav>
                                      </p:tavLst>
                                    </p:anim>
                                    <p:anim calcmode="lin" valueType="num">
                                      <p:cBhvr additive="base">
                                        <p:cTn id="23" dur="10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ppt_x"/>
                                          </p:val>
                                        </p:tav>
                                        <p:tav tm="100000">
                                          <p:val>
                                            <p:strVal val="#ppt_x"/>
                                          </p:val>
                                        </p:tav>
                                      </p:tavLst>
                                    </p:anim>
                                    <p:anim calcmode="lin" valueType="num">
                                      <p:cBhvr additive="base">
                                        <p:cTn id="28" dur="1000" fill="hold"/>
                                        <p:tgtEl>
                                          <p:spTgt spid="5"/>
                                        </p:tgtEl>
                                        <p:attrNameLst>
                                          <p:attrName>ppt_y</p:attrName>
                                        </p:attrNameLst>
                                      </p:cBhvr>
                                      <p:tavLst>
                                        <p:tav tm="0">
                                          <p:val>
                                            <p:strVal val="0-#ppt_h/2"/>
                                          </p:val>
                                        </p:tav>
                                        <p:tav tm="100000">
                                          <p:val>
                                            <p:strVal val="#ppt_y"/>
                                          </p:val>
                                        </p:tav>
                                      </p:tavLst>
                                    </p:anim>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16AF8C5B-98BD-412A-B004-A5B494D319A4}"/>
              </a:ext>
            </a:extLst>
          </p:cNvPr>
          <p:cNvSpPr/>
          <p:nvPr/>
        </p:nvSpPr>
        <p:spPr>
          <a:xfrm>
            <a:off x="3482436" y="3223566"/>
            <a:ext cx="6955750" cy="110799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a:ln>
                  <a:noFill/>
                </a:ln>
                <a:solidFill>
                  <a:srgbClr val="2B8523"/>
                </a:solidFill>
                <a:effectLst/>
                <a:uLnTx/>
                <a:uFillTx/>
                <a:latin typeface="华康海报体W12(P)" panose="040B0C00000000000000" pitchFamily="82" charset="-122"/>
                <a:ea typeface="华康海报体W12(P)" panose="040B0C00000000000000" pitchFamily="82" charset="-122"/>
              </a:rPr>
              <a:t>端午节的当地演化</a:t>
            </a:r>
            <a:endParaRPr kumimoji="0" lang="zh-CN" altLang="en-US" sz="6600" b="0" i="0" u="none" strike="noStrike" kern="1200" cap="none" spc="0" normalizeH="0" baseline="0" noProof="0" dirty="0">
              <a:ln>
                <a:noFill/>
              </a:ln>
              <a:solidFill>
                <a:srgbClr val="2B8523"/>
              </a:solidFill>
              <a:effectLst/>
              <a:uLnTx/>
              <a:uFillTx/>
              <a:latin typeface="华康海报体W12(P)" panose="040B0C00000000000000" pitchFamily="82" charset="-122"/>
              <a:ea typeface="华康海报体W12(P)" panose="040B0C00000000000000" pitchFamily="82" charset="-122"/>
            </a:endParaRPr>
          </a:p>
        </p:txBody>
      </p:sp>
      <p:sp>
        <p:nvSpPr>
          <p:cNvPr id="6" name="文本框 5">
            <a:extLst>
              <a:ext uri="{FF2B5EF4-FFF2-40B4-BE49-F238E27FC236}">
                <a16:creationId xmlns:a16="http://schemas.microsoft.com/office/drawing/2014/main" xmlns="" id="{F9740B79-64D2-45E1-8854-FE1BECB3847B}"/>
              </a:ext>
            </a:extLst>
          </p:cNvPr>
          <p:cNvSpPr txBox="1"/>
          <p:nvPr/>
        </p:nvSpPr>
        <p:spPr>
          <a:xfrm>
            <a:off x="3626504" y="2534217"/>
            <a:ext cx="647164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300" b="0" i="0" u="none" strike="noStrike" kern="1200" cap="none" spc="0" normalizeH="0" baseline="0" noProof="0" dirty="0" err="1">
                <a:ln>
                  <a:noFill/>
                </a:ln>
                <a:solidFill>
                  <a:srgbClr val="007036"/>
                </a:solidFill>
                <a:effectLst/>
                <a:uLnTx/>
                <a:uFillTx/>
                <a:latin typeface="等线" panose="020F0502020204030204"/>
                <a:ea typeface="迷你简少儿" panose="03000509000000000000" pitchFamily="65" charset="-122"/>
                <a:cs typeface="+mn-cs"/>
              </a:rPr>
              <a:t>Du­­</a:t>
            </a:r>
            <a:r>
              <a:rPr kumimoji="0" lang="en-US" altLang="zh-CN" sz="3300" b="0" i="0" u="none" strike="noStrike" kern="1200" cap="none" spc="0" normalizeH="0" baseline="0" noProof="0" err="1">
                <a:ln>
                  <a:noFill/>
                </a:ln>
                <a:solidFill>
                  <a:srgbClr val="007036"/>
                </a:solidFill>
                <a:effectLst/>
                <a:uLnTx/>
                <a:uFillTx/>
                <a:latin typeface="等线" panose="020F0502020204030204"/>
                <a:ea typeface="迷你简少儿" panose="03000509000000000000" pitchFamily="65" charset="-122"/>
                <a:cs typeface="+mn-cs"/>
              </a:rPr>
              <a:t>ān</a:t>
            </a:r>
            <a:r>
              <a:rPr kumimoji="0" lang="en-US" altLang="zh-CN" sz="3300" b="0" i="0" u="none" strike="noStrike" kern="1200" cap="none" spc="0" normalizeH="0" baseline="0" noProof="0">
                <a:ln>
                  <a:noFill/>
                </a:ln>
                <a:solidFill>
                  <a:srgbClr val="007036"/>
                </a:solidFill>
                <a:effectLst/>
                <a:uLnTx/>
                <a:uFillTx/>
                <a:latin typeface="等线" panose="020F0502020204030204"/>
                <a:ea typeface="迷你简少儿" panose="03000509000000000000" pitchFamily="65" charset="-122"/>
                <a:cs typeface="+mn-cs"/>
              </a:rPr>
              <a:t> wǔ  j ié </a:t>
            </a:r>
            <a:r>
              <a:rPr kumimoji="0" lang="en-US" altLang="zh-CN" sz="3600" b="0" i="0" u="none" strike="noStrike" kern="1200" cap="none" spc="0" normalizeH="0" baseline="0" noProof="0">
                <a:ln>
                  <a:noFill/>
                </a:ln>
                <a:solidFill>
                  <a:srgbClr val="007036"/>
                </a:solidFill>
                <a:effectLst/>
                <a:uLnTx/>
                <a:uFillTx/>
                <a:latin typeface="等线" panose="020F0502020204030204"/>
                <a:ea typeface="等线" panose="02010600030101010101" pitchFamily="2" charset="-122"/>
                <a:cs typeface="+mn-cs"/>
              </a:rPr>
              <a:t>de</a:t>
            </a:r>
            <a:r>
              <a:rPr kumimoji="0" lang="en-US" altLang="zh-CN" sz="3300" b="0" i="0" u="none" strike="noStrike" kern="1200" cap="none" spc="0" normalizeH="0" baseline="0" noProof="0">
                <a:ln>
                  <a:noFill/>
                </a:ln>
                <a:solidFill>
                  <a:srgbClr val="007036"/>
                </a:solidFill>
                <a:effectLst/>
                <a:uLnTx/>
                <a:uFillTx/>
                <a:latin typeface="等线" panose="020F0502020204030204"/>
                <a:ea typeface="迷你简少儿" panose="03000509000000000000" pitchFamily="65" charset="-122"/>
                <a:cs typeface="+mn-cs"/>
              </a:rPr>
              <a:t> </a:t>
            </a:r>
            <a:r>
              <a:rPr kumimoji="0" lang="en-US" altLang="zh-CN" sz="3600" b="0" i="0" u="none" strike="noStrike" kern="1200" cap="none" spc="0" normalizeH="0" baseline="0" noProof="0">
                <a:ln>
                  <a:noFill/>
                </a:ln>
                <a:solidFill>
                  <a:srgbClr val="007036"/>
                </a:solidFill>
                <a:effectLst/>
                <a:uLnTx/>
                <a:uFillTx/>
                <a:latin typeface="等线" panose="020F0502020204030204"/>
                <a:ea typeface="等线" panose="02010600030101010101" pitchFamily="2" charset="-122"/>
                <a:cs typeface="+mn-cs"/>
              </a:rPr>
              <a:t>dāng</a:t>
            </a:r>
            <a:r>
              <a:rPr kumimoji="0" lang="en-US" altLang="zh-CN" sz="3300" b="0" i="0" u="none" strike="noStrike" kern="1200" cap="none" spc="0" normalizeH="0" baseline="0" noProof="0">
                <a:ln>
                  <a:noFill/>
                </a:ln>
                <a:solidFill>
                  <a:srgbClr val="007036"/>
                </a:solidFill>
                <a:effectLst/>
                <a:uLnTx/>
                <a:uFillTx/>
                <a:latin typeface="等线" panose="020F0502020204030204"/>
                <a:ea typeface="迷你简少儿" panose="03000509000000000000" pitchFamily="65" charset="-122"/>
                <a:cs typeface="+mn-cs"/>
              </a:rPr>
              <a:t> </a:t>
            </a:r>
            <a:r>
              <a:rPr kumimoji="0" lang="en-US" altLang="zh-CN" sz="3600" b="0" i="0" u="none" strike="noStrike" kern="1200" cap="none" spc="0" normalizeH="0" baseline="0" noProof="0">
                <a:ln>
                  <a:noFill/>
                </a:ln>
                <a:solidFill>
                  <a:srgbClr val="007036"/>
                </a:solidFill>
                <a:effectLst/>
                <a:uLnTx/>
                <a:uFillTx/>
                <a:latin typeface="等线" panose="020F0502020204030204"/>
                <a:ea typeface="等线" panose="02010600030101010101" pitchFamily="2" charset="-122"/>
                <a:cs typeface="+mn-cs"/>
              </a:rPr>
              <a:t>dì yǎn huà</a:t>
            </a:r>
            <a:endParaRPr kumimoji="0" lang="zh-CN" altLang="en-US" sz="3300" b="0" i="0" u="none" strike="noStrike" kern="1200" cap="none" spc="0" normalizeH="0" baseline="0" noProof="0" dirty="0">
              <a:ln>
                <a:noFill/>
              </a:ln>
              <a:solidFill>
                <a:srgbClr val="007036"/>
              </a:solidFill>
              <a:effectLst/>
              <a:uLnTx/>
              <a:uFillTx/>
              <a:latin typeface="等线" panose="020F0502020204030204"/>
              <a:ea typeface="迷你简少儿" panose="03000509000000000000" pitchFamily="65" charset="-122"/>
              <a:cs typeface="+mn-cs"/>
            </a:endParaRPr>
          </a:p>
        </p:txBody>
      </p:sp>
      <p:sp>
        <p:nvSpPr>
          <p:cNvPr id="7" name="文本框 6">
            <a:extLst>
              <a:ext uri="{FF2B5EF4-FFF2-40B4-BE49-F238E27FC236}">
                <a16:creationId xmlns:a16="http://schemas.microsoft.com/office/drawing/2014/main" xmlns="" id="{DC12F550-CCFA-4B9B-959A-854AA092D774}"/>
              </a:ext>
            </a:extLst>
          </p:cNvPr>
          <p:cNvSpPr txBox="1"/>
          <p:nvPr/>
        </p:nvSpPr>
        <p:spPr>
          <a:xfrm>
            <a:off x="1641868" y="1900127"/>
            <a:ext cx="1840568" cy="26468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a:ln>
                  <a:noFill/>
                </a:ln>
                <a:solidFill>
                  <a:srgbClr val="007036"/>
                </a:solidFill>
                <a:effectLst/>
                <a:uLnTx/>
                <a:uFillTx/>
                <a:latin typeface="华康海报体W12(P)" panose="040B0C00000000000000" pitchFamily="82" charset="-122"/>
                <a:ea typeface="华康海报体W12(P)" panose="040B0C00000000000000" pitchFamily="82" charset="-122"/>
              </a:rPr>
              <a:t>5</a:t>
            </a:r>
            <a:endParaRPr kumimoji="0" lang="zh-CN" altLang="en-US" sz="16600" b="0" i="0" u="none" strike="noStrike" kern="1200" cap="none" spc="0" normalizeH="0" baseline="0" noProof="0" dirty="0">
              <a:ln>
                <a:noFill/>
              </a:ln>
              <a:solidFill>
                <a:srgbClr val="007036"/>
              </a:solidFill>
              <a:effectLst/>
              <a:uLnTx/>
              <a:uFillTx/>
              <a:latin typeface="华康海报体W12(P)" panose="040B0C00000000000000" pitchFamily="82" charset="-122"/>
              <a:ea typeface="华康海报体W12(P)" panose="040B0C00000000000000" pitchFamily="82" charset="-122"/>
            </a:endParaRPr>
          </a:p>
        </p:txBody>
      </p:sp>
    </p:spTree>
    <p:extLst>
      <p:ext uri="{BB962C8B-B14F-4D97-AF65-F5344CB8AC3E}">
        <p14:creationId xmlns:p14="http://schemas.microsoft.com/office/powerpoint/2010/main" val="4692110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750"/>
                                        <p:tgtEl>
                                          <p:spTgt spid="5"/>
                                        </p:tgtEl>
                                      </p:cBhvr>
                                    </p:animEffect>
                                    <p:anim calcmode="lin" valueType="num">
                                      <p:cBhvr>
                                        <p:cTn id="14" dur="1750" fill="hold"/>
                                        <p:tgtEl>
                                          <p:spTgt spid="5"/>
                                        </p:tgtEl>
                                        <p:attrNameLst>
                                          <p:attrName>ppt_x</p:attrName>
                                        </p:attrNameLst>
                                      </p:cBhvr>
                                      <p:tavLst>
                                        <p:tav tm="0">
                                          <p:val>
                                            <p:strVal val="#ppt_x"/>
                                          </p:val>
                                        </p:tav>
                                        <p:tav tm="100000">
                                          <p:val>
                                            <p:strVal val="#ppt_x"/>
                                          </p:val>
                                        </p:tav>
                                      </p:tavLst>
                                    </p:anim>
                                    <p:anim calcmode="lin" valueType="num">
                                      <p:cBhvr>
                                        <p:cTn id="15" dur="175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750"/>
                                        <p:tgtEl>
                                          <p:spTgt spid="6"/>
                                        </p:tgtEl>
                                      </p:cBhvr>
                                    </p:animEffect>
                                    <p:anim calcmode="lin" valueType="num">
                                      <p:cBhvr>
                                        <p:cTn id="19" dur="1750" fill="hold"/>
                                        <p:tgtEl>
                                          <p:spTgt spid="6"/>
                                        </p:tgtEl>
                                        <p:attrNameLst>
                                          <p:attrName>ppt_x</p:attrName>
                                        </p:attrNameLst>
                                      </p:cBhvr>
                                      <p:tavLst>
                                        <p:tav tm="0">
                                          <p:val>
                                            <p:strVal val="#ppt_x"/>
                                          </p:val>
                                        </p:tav>
                                        <p:tav tm="100000">
                                          <p:val>
                                            <p:strVal val="#ppt_x"/>
                                          </p:val>
                                        </p:tav>
                                      </p:tavLst>
                                    </p:anim>
                                    <p:anim calcmode="lin" valueType="num">
                                      <p:cBhvr>
                                        <p:cTn id="20" dur="1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C20448E3-F708-4EFA-BE33-84B8208690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599" r="17094" b="12821"/>
          <a:stretch/>
        </p:blipFill>
        <p:spPr>
          <a:xfrm>
            <a:off x="7877908" y="1870000"/>
            <a:ext cx="3851031" cy="4988000"/>
          </a:xfrm>
          <a:prstGeom prst="rect">
            <a:avLst/>
          </a:prstGeom>
        </p:spPr>
      </p:pic>
      <p:grpSp>
        <p:nvGrpSpPr>
          <p:cNvPr id="8" name="组合 7">
            <a:extLst>
              <a:ext uri="{FF2B5EF4-FFF2-40B4-BE49-F238E27FC236}">
                <a16:creationId xmlns:a16="http://schemas.microsoft.com/office/drawing/2014/main" xmlns="" id="{E01ACA36-16E7-4BC9-B4DD-3B2B1C12DAB8}"/>
              </a:ext>
            </a:extLst>
          </p:cNvPr>
          <p:cNvGrpSpPr/>
          <p:nvPr/>
        </p:nvGrpSpPr>
        <p:grpSpPr>
          <a:xfrm>
            <a:off x="606669" y="685800"/>
            <a:ext cx="6945923" cy="5521569"/>
            <a:chOff x="606669" y="685800"/>
            <a:chExt cx="6945923" cy="5521569"/>
          </a:xfrm>
        </p:grpSpPr>
        <p:sp>
          <p:nvSpPr>
            <p:cNvPr id="4" name="矩形 3">
              <a:extLst>
                <a:ext uri="{FF2B5EF4-FFF2-40B4-BE49-F238E27FC236}">
                  <a16:creationId xmlns:a16="http://schemas.microsoft.com/office/drawing/2014/main" xmlns="" id="{ADB31900-1BB8-44A8-AA81-BF0C33D4F98A}"/>
                </a:ext>
              </a:extLst>
            </p:cNvPr>
            <p:cNvSpPr/>
            <p:nvPr/>
          </p:nvSpPr>
          <p:spPr>
            <a:xfrm>
              <a:off x="814752" y="842266"/>
              <a:ext cx="6535616" cy="517346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自</a:t>
              </a:r>
              <a:r>
                <a:rPr kumimoji="0" lang="en-US" altLang="zh-CN" sz="18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2008</a:t>
              </a:r>
              <a:r>
                <a:rPr kumimoji="0" lang="zh-CN" altLang="en-US" sz="18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年开始，端午节在</a:t>
              </a:r>
              <a:r>
                <a:rPr kumimoji="0" lang="zh-CN" altLang="en-US" sz="2400" b="1" i="0" u="none" strike="noStrike" kern="1200" cap="none" spc="0" normalizeH="0" baseline="0" noProof="0">
                  <a:ln w="0"/>
                  <a:solidFill>
                    <a:srgbClr val="2B8523"/>
                  </a:solidFill>
                  <a:effectLst/>
                  <a:uLnTx/>
                  <a:uFillTx/>
                  <a:latin typeface="迷你简少儿" panose="03000509000000000000" pitchFamily="65" charset="-122"/>
                  <a:ea typeface="迷你简少儿" panose="03000509000000000000" pitchFamily="65" charset="-122"/>
                  <a:cs typeface="+mn-cs"/>
                </a:rPr>
                <a:t>中国大陆地区</a:t>
              </a:r>
              <a:r>
                <a:rPr kumimoji="0" lang="zh-CN" altLang="en-US" sz="18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也成为国家法定节假日之一，按规定放假一天。</a:t>
              </a:r>
              <a:endParaRPr kumimoji="0" lang="en-US" altLang="zh-CN" sz="18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中国大陆南方地区端午节习俗保存较完善，也较北方地区气氛浓厚，各地纷纷举办各种规模的赛龙舟活动，家庭也都包粽子全家同吃，虽然不一定代表端午节本身的纪念屈原的意义，很多人尤其是青少年都不知道它代表的含义。但这种习俗一直保留着。</a:t>
              </a:r>
              <a:endParaRPr kumimoji="0" lang="en-US" altLang="zh-CN" sz="18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2009</a:t>
              </a:r>
              <a:r>
                <a:rPr kumimoji="0" lang="zh-CN" altLang="en-US" sz="18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年湖北省代表中华人民共和国向联合国教科文组织申报世界文化遗产的湖北秭归“屈原故里端午习俗”，黄石“西塞神舟会”赛龙舟，湖南“汨罗江畔端午习俗”，江苏苏州祭伍子胥的“苏州端午习俗”，就是中国大陆长江流域三个省份当地人民庆祝端午节时的习俗。</a:t>
              </a:r>
              <a:endParaRPr kumimoji="0" lang="zh-CN" altLang="en-US" sz="1800" b="0" i="0" u="none" strike="noStrike" kern="1200" cap="none" spc="0" normalizeH="0" baseline="0" noProof="0" dirty="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endParaRPr>
            </a:p>
          </p:txBody>
        </p:sp>
        <p:sp>
          <p:nvSpPr>
            <p:cNvPr id="7" name="矩形 6">
              <a:extLst>
                <a:ext uri="{FF2B5EF4-FFF2-40B4-BE49-F238E27FC236}">
                  <a16:creationId xmlns:a16="http://schemas.microsoft.com/office/drawing/2014/main" xmlns="" id="{9677A47B-407D-4DC1-A92C-6FA98D34FB81}"/>
                </a:ext>
              </a:extLst>
            </p:cNvPr>
            <p:cNvSpPr/>
            <p:nvPr/>
          </p:nvSpPr>
          <p:spPr>
            <a:xfrm>
              <a:off x="606669" y="685800"/>
              <a:ext cx="6945923" cy="5521569"/>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40115404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9CECAEB-76D7-4375-A12C-F59903815F9B}"/>
              </a:ext>
            </a:extLst>
          </p:cNvPr>
          <p:cNvGrpSpPr/>
          <p:nvPr/>
        </p:nvGrpSpPr>
        <p:grpSpPr>
          <a:xfrm>
            <a:off x="4448907" y="958361"/>
            <a:ext cx="6893171" cy="4941277"/>
            <a:chOff x="4624752" y="1178168"/>
            <a:chExt cx="6893171" cy="4941277"/>
          </a:xfrm>
        </p:grpSpPr>
        <p:sp>
          <p:nvSpPr>
            <p:cNvPr id="4" name="矩形 3">
              <a:extLst>
                <a:ext uri="{FF2B5EF4-FFF2-40B4-BE49-F238E27FC236}">
                  <a16:creationId xmlns:a16="http://schemas.microsoft.com/office/drawing/2014/main" xmlns="" id="{4B3F37A8-2A3B-48A0-B924-AF8FD5C7DA54}"/>
                </a:ext>
              </a:extLst>
            </p:cNvPr>
            <p:cNvSpPr/>
            <p:nvPr/>
          </p:nvSpPr>
          <p:spPr>
            <a:xfrm>
              <a:off x="4903176" y="1288999"/>
              <a:ext cx="6245470" cy="4680978"/>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a:ln w="0"/>
                  <a:solidFill>
                    <a:srgbClr val="4E830C"/>
                  </a:solidFill>
                  <a:effectLst/>
                  <a:uLnTx/>
                  <a:uFillTx/>
                  <a:latin typeface="迷你简少儿" panose="03000509000000000000" pitchFamily="65" charset="-122"/>
                  <a:ea typeface="迷你简少儿" panose="03000509000000000000" pitchFamily="65" charset="-122"/>
                  <a:cs typeface="+mn-cs"/>
                </a:rPr>
                <a:t>台湾端午节</a:t>
              </a:r>
              <a:r>
                <a:rPr kumimoji="0" lang="zh-CN" altLang="en-US" sz="16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保留大量端午信俗，台湾人俗称端阳、“五日节”或“五月节”，习俗为吃粽子、饮雄黄酒、驱五毒、饮午时水、沐午时水、午时立蛋（传说中能在午时，立起鸡蛋可以得到好运）与赛龙舟。端午禳除的习俗源自于夏至，台湾习俗认为端午当天正午，是全年阳气最盛的时刻，因此配合饮用午时水可强身健体、驱除百病，加入了香茅、艾草、菖蒲等驱邪植物，或是挂榕枝、饮雄黄酒、佩挂香馨</a:t>
              </a:r>
              <a:r>
                <a:rPr kumimoji="0" lang="en-US" altLang="zh-CN" sz="16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a:t>
              </a:r>
              <a:r>
                <a:rPr kumimoji="0" lang="zh-CN" altLang="en-US" sz="16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香包</a:t>
              </a:r>
              <a:r>
                <a:rPr kumimoji="0" lang="en-US" altLang="zh-CN" sz="16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a:t>
              </a:r>
              <a:r>
                <a:rPr kumimoji="0" lang="zh-CN" altLang="en-US" sz="16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更可达到功效；另外当天也会使洗艾草水，同样也有防毒健身的效果。全国最著名汲取“午时水”地点在台中县大甲镇铁砧山上的剑井。</a:t>
              </a:r>
              <a:endParaRPr kumimoji="0" lang="en-US" altLang="zh-CN" sz="16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rPr>
                <a:t>台湾俗谚有：“未食五月粽，破裘不愿放”，形容过了端午节才算真正进入夏季的炎热。端午节与春节、中秋节是台湾民间三大民俗节日。中华民国政府立端午节为法定假日，依规定放假一天。</a:t>
              </a:r>
              <a:endParaRPr kumimoji="0" lang="zh-CN" altLang="en-US" sz="1600" b="0" i="0" u="none" strike="noStrike" kern="1200" cap="none" spc="0" normalizeH="0" baseline="0" noProof="0" dirty="0">
                <a:ln w="0"/>
                <a:solidFill>
                  <a:prstClr val="black">
                    <a:lumMod val="75000"/>
                    <a:lumOff val="25000"/>
                  </a:prstClr>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49588B6B-1A2D-4829-A9CC-3DAAA243D45C}"/>
                </a:ext>
              </a:extLst>
            </p:cNvPr>
            <p:cNvSpPr/>
            <p:nvPr/>
          </p:nvSpPr>
          <p:spPr>
            <a:xfrm>
              <a:off x="4624752" y="1178168"/>
              <a:ext cx="6893171" cy="4941277"/>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8" name="图片 7">
            <a:extLst>
              <a:ext uri="{FF2B5EF4-FFF2-40B4-BE49-F238E27FC236}">
                <a16:creationId xmlns:a16="http://schemas.microsoft.com/office/drawing/2014/main" xmlns="" id="{B78A8B6A-B54A-42FA-8422-4E41F8FE1DE6}"/>
              </a:ext>
            </a:extLst>
          </p:cNvPr>
          <p:cNvPicPr>
            <a:picLocks noChangeAspect="1"/>
          </p:cNvPicPr>
          <p:nvPr/>
        </p:nvPicPr>
        <p:blipFill rotWithShape="1">
          <a:blip r:embed="rId3">
            <a:extLst>
              <a:ext uri="{28A0092B-C50C-407E-A947-70E740481C1C}">
                <a14:useLocalDpi xmlns:a14="http://schemas.microsoft.com/office/drawing/2010/main" val="0"/>
              </a:ext>
            </a:extLst>
          </a:blip>
          <a:srcRect r="20070"/>
          <a:stretch/>
        </p:blipFill>
        <p:spPr>
          <a:xfrm>
            <a:off x="0" y="1573823"/>
            <a:ext cx="4026877" cy="5037994"/>
          </a:xfrm>
          <a:prstGeom prst="rect">
            <a:avLst/>
          </a:prstGeom>
        </p:spPr>
      </p:pic>
    </p:spTree>
    <p:extLst>
      <p:ext uri="{BB962C8B-B14F-4D97-AF65-F5344CB8AC3E}">
        <p14:creationId xmlns:p14="http://schemas.microsoft.com/office/powerpoint/2010/main" val="5670468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图片包含 电子产品&#10;&#10;已生成高可信度的说明">
            <a:extLst>
              <a:ext uri="{FF2B5EF4-FFF2-40B4-BE49-F238E27FC236}">
                <a16:creationId xmlns:a16="http://schemas.microsoft.com/office/drawing/2014/main" xmlns="" id="{CF424E55-2879-464F-BD84-C76F33ABAB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81430"/>
            <a:ext cx="12192000" cy="6095140"/>
          </a:xfrm>
          <a:prstGeom prst="rect">
            <a:avLst/>
          </a:prstGeom>
        </p:spPr>
      </p:pic>
      <p:pic>
        <p:nvPicPr>
          <p:cNvPr id="21" name="图片 20">
            <a:extLst>
              <a:ext uri="{FF2B5EF4-FFF2-40B4-BE49-F238E27FC236}">
                <a16:creationId xmlns:a16="http://schemas.microsoft.com/office/drawing/2014/main" xmlns="" id="{02661001-3156-485E-8E6E-0C5E922993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095140"/>
          </a:xfrm>
          <a:prstGeom prst="rect">
            <a:avLst/>
          </a:prstGeom>
        </p:spPr>
      </p:pic>
      <p:pic>
        <p:nvPicPr>
          <p:cNvPr id="5" name="图片 4" descr="图片包含 餐桌, 室内&#10;&#10;已生成高可信度的说明">
            <a:extLst>
              <a:ext uri="{FF2B5EF4-FFF2-40B4-BE49-F238E27FC236}">
                <a16:creationId xmlns:a16="http://schemas.microsoft.com/office/drawing/2014/main" xmlns="" id="{F4FCEF2E-BB5D-40F1-91F4-7224E1A3E3B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 t="38653" r="-1" b="1"/>
          <a:stretch/>
        </p:blipFill>
        <p:spPr>
          <a:xfrm>
            <a:off x="0" y="1581150"/>
            <a:ext cx="12192000" cy="5276850"/>
          </a:xfrm>
          <a:prstGeom prst="rect">
            <a:avLst/>
          </a:prstGeom>
        </p:spPr>
      </p:pic>
      <p:pic>
        <p:nvPicPr>
          <p:cNvPr id="8" name="图片 7">
            <a:extLst>
              <a:ext uri="{FF2B5EF4-FFF2-40B4-BE49-F238E27FC236}">
                <a16:creationId xmlns:a16="http://schemas.microsoft.com/office/drawing/2014/main" xmlns="" id="{C94A7F41-B568-431F-B816-471E48C3E7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400" y="304800"/>
            <a:ext cx="12192000" cy="6095140"/>
          </a:xfrm>
          <a:prstGeom prst="rect">
            <a:avLst/>
          </a:prstGeom>
        </p:spPr>
      </p:pic>
    </p:spTree>
    <p:extLst>
      <p:ext uri="{BB962C8B-B14F-4D97-AF65-F5344CB8AC3E}">
        <p14:creationId xmlns:p14="http://schemas.microsoft.com/office/powerpoint/2010/main" val="35930122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64093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户外艺术系列&#10;&#10;已生成极高可信度的说明">
            <a:extLst>
              <a:ext uri="{FF2B5EF4-FFF2-40B4-BE49-F238E27FC236}">
                <a16:creationId xmlns:a16="http://schemas.microsoft.com/office/drawing/2014/main" xmlns="" id="{55E588C2-8DBA-4D1A-983F-3E8A1B8EB982}"/>
              </a:ext>
            </a:extLst>
          </p:cNvPr>
          <p:cNvPicPr>
            <a:picLocks noChangeAspect="1"/>
          </p:cNvPicPr>
          <p:nvPr/>
        </p:nvPicPr>
        <p:blipFill rotWithShape="1">
          <a:blip r:embed="rId3">
            <a:extLst>
              <a:ext uri="{28A0092B-C50C-407E-A947-70E740481C1C}">
                <a14:useLocalDpi xmlns:a14="http://schemas.microsoft.com/office/drawing/2010/main" val="0"/>
              </a:ext>
            </a:extLst>
          </a:blip>
          <a:srcRect l="15857" t="36048" r="-13582" b="1"/>
          <a:stretch/>
        </p:blipFill>
        <p:spPr>
          <a:xfrm>
            <a:off x="0" y="-1"/>
            <a:ext cx="6548971" cy="3861347"/>
          </a:xfrm>
          <a:prstGeom prst="rect">
            <a:avLst/>
          </a:prstGeom>
        </p:spPr>
      </p:pic>
      <p:grpSp>
        <p:nvGrpSpPr>
          <p:cNvPr id="14" name="组合 13">
            <a:extLst>
              <a:ext uri="{FF2B5EF4-FFF2-40B4-BE49-F238E27FC236}">
                <a16:creationId xmlns:a16="http://schemas.microsoft.com/office/drawing/2014/main" xmlns="" id="{53CE1445-FBE2-4058-85B4-FC936E81F9FB}"/>
              </a:ext>
            </a:extLst>
          </p:cNvPr>
          <p:cNvGrpSpPr/>
          <p:nvPr/>
        </p:nvGrpSpPr>
        <p:grpSpPr>
          <a:xfrm>
            <a:off x="3083668" y="2633971"/>
            <a:ext cx="2983210" cy="707886"/>
            <a:chOff x="2066443" y="1042852"/>
            <a:chExt cx="2983210" cy="707886"/>
          </a:xfrm>
        </p:grpSpPr>
        <p:sp>
          <p:nvSpPr>
            <p:cNvPr id="4" name="文本框 3">
              <a:extLst>
                <a:ext uri="{FF2B5EF4-FFF2-40B4-BE49-F238E27FC236}">
                  <a16:creationId xmlns:a16="http://schemas.microsoft.com/office/drawing/2014/main" xmlns="" id="{426CE48D-8AFB-4BFF-9C63-B17E379A9423}"/>
                </a:ext>
              </a:extLst>
            </p:cNvPr>
            <p:cNvSpPr txBox="1"/>
            <p:nvPr/>
          </p:nvSpPr>
          <p:spPr>
            <a:xfrm>
              <a:off x="2066443" y="1042852"/>
              <a:ext cx="120589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rgbClr val="138542"/>
                  </a:solidFill>
                  <a:effectLst/>
                  <a:uLnTx/>
                  <a:uFillTx/>
                  <a:latin typeface="迷你简少儿" panose="03000509000000000000" pitchFamily="65" charset="-122"/>
                  <a:ea typeface="迷你简少儿" panose="03000509000000000000" pitchFamily="65" charset="-122"/>
                  <a:cs typeface="+mn-cs"/>
                </a:rPr>
                <a:t>01/</a:t>
              </a:r>
              <a:endParaRPr kumimoji="0" lang="en-US" altLang="zh-CN" sz="40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cs"/>
              </a:endParaRPr>
            </a:p>
          </p:txBody>
        </p:sp>
        <p:sp>
          <p:nvSpPr>
            <p:cNvPr id="8" name="TextBox 10">
              <a:extLst>
                <a:ext uri="{FF2B5EF4-FFF2-40B4-BE49-F238E27FC236}">
                  <a16:creationId xmlns:a16="http://schemas.microsoft.com/office/drawing/2014/main" xmlns="" id="{B4BA071B-6FE3-4368-B1E7-8B70BAE85AD8}"/>
                </a:ext>
              </a:extLst>
            </p:cNvPr>
            <p:cNvSpPr txBox="1"/>
            <p:nvPr/>
          </p:nvSpPr>
          <p:spPr>
            <a:xfrm>
              <a:off x="2887561" y="1135185"/>
              <a:ext cx="216209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ea"/>
                  <a:sym typeface="+mn-lt"/>
                </a:rPr>
                <a:t>端午节由来</a:t>
              </a:r>
              <a:endParaRPr kumimoji="0" lang="en-US" altLang="zh-CN"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ea"/>
                <a:sym typeface="+mn-lt"/>
              </a:endParaRPr>
            </a:p>
          </p:txBody>
        </p:sp>
      </p:grpSp>
      <p:grpSp>
        <p:nvGrpSpPr>
          <p:cNvPr id="15" name="组合 14">
            <a:extLst>
              <a:ext uri="{FF2B5EF4-FFF2-40B4-BE49-F238E27FC236}">
                <a16:creationId xmlns:a16="http://schemas.microsoft.com/office/drawing/2014/main" xmlns="" id="{A94AE885-45C8-4BD2-9A85-F1A41E0A69D8}"/>
              </a:ext>
            </a:extLst>
          </p:cNvPr>
          <p:cNvGrpSpPr/>
          <p:nvPr/>
        </p:nvGrpSpPr>
        <p:grpSpPr>
          <a:xfrm>
            <a:off x="3083668" y="3612340"/>
            <a:ext cx="2957879" cy="707886"/>
            <a:chOff x="2059428" y="2026224"/>
            <a:chExt cx="2957879" cy="707886"/>
          </a:xfrm>
        </p:grpSpPr>
        <p:sp>
          <p:nvSpPr>
            <p:cNvPr id="5" name="文本框 4">
              <a:extLst>
                <a:ext uri="{FF2B5EF4-FFF2-40B4-BE49-F238E27FC236}">
                  <a16:creationId xmlns:a16="http://schemas.microsoft.com/office/drawing/2014/main" xmlns="" id="{B20BD911-A7AD-42E1-9A8D-A05A53307FF2}"/>
                </a:ext>
              </a:extLst>
            </p:cNvPr>
            <p:cNvSpPr txBox="1"/>
            <p:nvPr/>
          </p:nvSpPr>
          <p:spPr>
            <a:xfrm>
              <a:off x="2059428" y="2026224"/>
              <a:ext cx="11690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rgbClr val="138542"/>
                  </a:solidFill>
                  <a:effectLst/>
                  <a:uLnTx/>
                  <a:uFillTx/>
                  <a:latin typeface="迷你简少儿" panose="03000509000000000000" pitchFamily="65" charset="-122"/>
                  <a:ea typeface="迷你简少儿" panose="03000509000000000000" pitchFamily="65" charset="-122"/>
                  <a:cs typeface="+mn-cs"/>
                </a:rPr>
                <a:t>02/</a:t>
              </a:r>
              <a:endParaRPr kumimoji="0" lang="en-US" altLang="zh-CN" sz="40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cs"/>
              </a:endParaRPr>
            </a:p>
          </p:txBody>
        </p:sp>
        <p:sp>
          <p:nvSpPr>
            <p:cNvPr id="9" name="TextBox 10">
              <a:extLst>
                <a:ext uri="{FF2B5EF4-FFF2-40B4-BE49-F238E27FC236}">
                  <a16:creationId xmlns:a16="http://schemas.microsoft.com/office/drawing/2014/main" xmlns="" id="{3EF3FBFB-4C38-49E3-A848-B4CB3598961F}"/>
                </a:ext>
              </a:extLst>
            </p:cNvPr>
            <p:cNvSpPr txBox="1"/>
            <p:nvPr/>
          </p:nvSpPr>
          <p:spPr>
            <a:xfrm>
              <a:off x="2921352" y="2118557"/>
              <a:ext cx="209595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ea"/>
                  <a:sym typeface="+mn-lt"/>
                </a:rPr>
                <a:t>端午节习俗</a:t>
              </a:r>
              <a:endParaRPr kumimoji="0" lang="en-US" altLang="zh-CN"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ea"/>
                <a:sym typeface="+mn-lt"/>
              </a:endParaRPr>
            </a:p>
          </p:txBody>
        </p:sp>
      </p:grpSp>
      <p:grpSp>
        <p:nvGrpSpPr>
          <p:cNvPr id="16" name="组合 15">
            <a:extLst>
              <a:ext uri="{FF2B5EF4-FFF2-40B4-BE49-F238E27FC236}">
                <a16:creationId xmlns:a16="http://schemas.microsoft.com/office/drawing/2014/main" xmlns="" id="{2247A7BD-A633-4A71-AAB1-1A0B3576F160}"/>
              </a:ext>
            </a:extLst>
          </p:cNvPr>
          <p:cNvGrpSpPr/>
          <p:nvPr/>
        </p:nvGrpSpPr>
        <p:grpSpPr>
          <a:xfrm>
            <a:off x="3083667" y="4571355"/>
            <a:ext cx="3049324" cy="707886"/>
            <a:chOff x="3703219" y="3241674"/>
            <a:chExt cx="2281638" cy="848399"/>
          </a:xfrm>
        </p:grpSpPr>
        <p:sp>
          <p:nvSpPr>
            <p:cNvPr id="6" name="文本框 5">
              <a:extLst>
                <a:ext uri="{FF2B5EF4-FFF2-40B4-BE49-F238E27FC236}">
                  <a16:creationId xmlns:a16="http://schemas.microsoft.com/office/drawing/2014/main" xmlns="" id="{EE9215B7-0655-4ED5-B60B-78F88B3D5D84}"/>
                </a:ext>
              </a:extLst>
            </p:cNvPr>
            <p:cNvSpPr txBox="1"/>
            <p:nvPr/>
          </p:nvSpPr>
          <p:spPr>
            <a:xfrm>
              <a:off x="3703219" y="3241674"/>
              <a:ext cx="640740" cy="8483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rgbClr val="138542"/>
                  </a:solidFill>
                  <a:effectLst/>
                  <a:uLnTx/>
                  <a:uFillTx/>
                  <a:latin typeface="迷你简少儿" panose="03000509000000000000" pitchFamily="65" charset="-122"/>
                  <a:ea typeface="迷你简少儿" panose="03000509000000000000" pitchFamily="65" charset="-122"/>
                  <a:cs typeface="+mn-cs"/>
                </a:rPr>
                <a:t>03/</a:t>
              </a:r>
              <a:endParaRPr kumimoji="0" lang="en-US" altLang="zh-CN" sz="40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cs"/>
              </a:endParaRPr>
            </a:p>
          </p:txBody>
        </p:sp>
        <p:sp>
          <p:nvSpPr>
            <p:cNvPr id="10" name="TextBox 10">
              <a:extLst>
                <a:ext uri="{FF2B5EF4-FFF2-40B4-BE49-F238E27FC236}">
                  <a16:creationId xmlns:a16="http://schemas.microsoft.com/office/drawing/2014/main" xmlns="" id="{F518F0BF-26FD-4166-B59B-CA161280FA11}"/>
                </a:ext>
              </a:extLst>
            </p:cNvPr>
            <p:cNvSpPr txBox="1"/>
            <p:nvPr/>
          </p:nvSpPr>
          <p:spPr>
            <a:xfrm>
              <a:off x="4317615" y="3357937"/>
              <a:ext cx="1667242" cy="627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ea"/>
                  <a:sym typeface="+mn-lt"/>
                </a:rPr>
                <a:t>端午节诗词</a:t>
              </a:r>
              <a:endParaRPr kumimoji="0" lang="en-US" altLang="zh-CN"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ea"/>
                <a:sym typeface="+mn-lt"/>
              </a:endParaRPr>
            </a:p>
          </p:txBody>
        </p:sp>
      </p:grpSp>
      <p:grpSp>
        <p:nvGrpSpPr>
          <p:cNvPr id="17" name="组合 16">
            <a:extLst>
              <a:ext uri="{FF2B5EF4-FFF2-40B4-BE49-F238E27FC236}">
                <a16:creationId xmlns:a16="http://schemas.microsoft.com/office/drawing/2014/main" xmlns="" id="{1FA092BB-C177-49D4-A46E-B2142DEC63EC}"/>
              </a:ext>
            </a:extLst>
          </p:cNvPr>
          <p:cNvGrpSpPr/>
          <p:nvPr/>
        </p:nvGrpSpPr>
        <p:grpSpPr>
          <a:xfrm>
            <a:off x="6844314" y="2628611"/>
            <a:ext cx="2967375" cy="707886"/>
            <a:chOff x="6756748" y="1692099"/>
            <a:chExt cx="2967375" cy="707886"/>
          </a:xfrm>
        </p:grpSpPr>
        <p:sp>
          <p:nvSpPr>
            <p:cNvPr id="7" name="文本框 6">
              <a:extLst>
                <a:ext uri="{FF2B5EF4-FFF2-40B4-BE49-F238E27FC236}">
                  <a16:creationId xmlns:a16="http://schemas.microsoft.com/office/drawing/2014/main" xmlns="" id="{E22D7E8A-B008-436C-83CE-AFEDE483AFA4}"/>
                </a:ext>
              </a:extLst>
            </p:cNvPr>
            <p:cNvSpPr txBox="1"/>
            <p:nvPr/>
          </p:nvSpPr>
          <p:spPr>
            <a:xfrm>
              <a:off x="6756748" y="1692099"/>
              <a:ext cx="873957"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rgbClr val="138542"/>
                  </a:solidFill>
                  <a:effectLst/>
                  <a:uLnTx/>
                  <a:uFillTx/>
                  <a:latin typeface="迷你简少儿" panose="03000509000000000000" pitchFamily="65" charset="-122"/>
                  <a:ea typeface="迷你简少儿" panose="03000509000000000000" pitchFamily="65" charset="-122"/>
                  <a:cs typeface="+mn-cs"/>
                </a:rPr>
                <a:t>04/</a:t>
              </a:r>
              <a:endParaRPr kumimoji="0" lang="en-US" altLang="zh-CN" sz="40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cs"/>
              </a:endParaRPr>
            </a:p>
          </p:txBody>
        </p:sp>
        <p:sp>
          <p:nvSpPr>
            <p:cNvPr id="11" name="TextBox 10">
              <a:extLst>
                <a:ext uri="{FF2B5EF4-FFF2-40B4-BE49-F238E27FC236}">
                  <a16:creationId xmlns:a16="http://schemas.microsoft.com/office/drawing/2014/main" xmlns="" id="{B21376C0-0C83-450A-B048-EFE53D2DE7C8}"/>
                </a:ext>
              </a:extLst>
            </p:cNvPr>
            <p:cNvSpPr txBox="1"/>
            <p:nvPr/>
          </p:nvSpPr>
          <p:spPr>
            <a:xfrm>
              <a:off x="7639917" y="1784432"/>
              <a:ext cx="208420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ea"/>
                  <a:sym typeface="+mn-lt"/>
                </a:rPr>
                <a:t>端午节活动</a:t>
              </a:r>
              <a:endParaRPr kumimoji="0" lang="en-US" altLang="zh-CN"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ea"/>
                <a:sym typeface="+mn-lt"/>
              </a:endParaRPr>
            </a:p>
          </p:txBody>
        </p:sp>
      </p:grpSp>
      <p:grpSp>
        <p:nvGrpSpPr>
          <p:cNvPr id="18" name="组合 17">
            <a:extLst>
              <a:ext uri="{FF2B5EF4-FFF2-40B4-BE49-F238E27FC236}">
                <a16:creationId xmlns:a16="http://schemas.microsoft.com/office/drawing/2014/main" xmlns="" id="{EA407A57-10FE-4EA1-854B-44ACBF4F3638}"/>
              </a:ext>
            </a:extLst>
          </p:cNvPr>
          <p:cNvGrpSpPr/>
          <p:nvPr/>
        </p:nvGrpSpPr>
        <p:grpSpPr>
          <a:xfrm>
            <a:off x="6831327" y="3618207"/>
            <a:ext cx="4002126" cy="707886"/>
            <a:chOff x="6685184" y="2405935"/>
            <a:chExt cx="4002126" cy="707886"/>
          </a:xfrm>
        </p:grpSpPr>
        <p:sp>
          <p:nvSpPr>
            <p:cNvPr id="12" name="矩形 11">
              <a:extLst>
                <a:ext uri="{FF2B5EF4-FFF2-40B4-BE49-F238E27FC236}">
                  <a16:creationId xmlns:a16="http://schemas.microsoft.com/office/drawing/2014/main" xmlns="" id="{CBDA6DC4-431E-43C5-A2B3-3E5CF71FD9AD}"/>
                </a:ext>
              </a:extLst>
            </p:cNvPr>
            <p:cNvSpPr/>
            <p:nvPr/>
          </p:nvSpPr>
          <p:spPr>
            <a:xfrm>
              <a:off x="7630063" y="2498268"/>
              <a:ext cx="3057247" cy="523220"/>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cs"/>
                  <a:sym typeface="Arial" panose="020B0604020202020204" pitchFamily="34" charset="0"/>
                </a:rPr>
                <a:t>端午节的当地演化</a:t>
              </a:r>
              <a:endParaRPr kumimoji="0" lang="en-US" altLang="zh-CN" sz="28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cs"/>
                <a:sym typeface="Arial" panose="020B0604020202020204" pitchFamily="34" charset="0"/>
              </a:endParaRPr>
            </a:p>
          </p:txBody>
        </p:sp>
        <p:sp>
          <p:nvSpPr>
            <p:cNvPr id="13" name="文本框 12">
              <a:extLst>
                <a:ext uri="{FF2B5EF4-FFF2-40B4-BE49-F238E27FC236}">
                  <a16:creationId xmlns:a16="http://schemas.microsoft.com/office/drawing/2014/main" xmlns="" id="{8D016060-8A80-4449-BF98-B030D12006B0}"/>
                </a:ext>
              </a:extLst>
            </p:cNvPr>
            <p:cNvSpPr txBox="1"/>
            <p:nvPr/>
          </p:nvSpPr>
          <p:spPr>
            <a:xfrm>
              <a:off x="6685184" y="2405935"/>
              <a:ext cx="857927"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rgbClr val="138542"/>
                  </a:solidFill>
                  <a:effectLst/>
                  <a:uLnTx/>
                  <a:uFillTx/>
                  <a:latin typeface="迷你简少儿" panose="03000509000000000000" pitchFamily="65" charset="-122"/>
                  <a:ea typeface="迷你简少儿" panose="03000509000000000000" pitchFamily="65" charset="-122"/>
                  <a:cs typeface="+mn-cs"/>
                </a:rPr>
                <a:t>05/</a:t>
              </a:r>
              <a:endParaRPr kumimoji="0" lang="en-US" altLang="zh-CN" sz="4000" b="1" i="0" u="none" strike="noStrike" kern="1200" cap="none" spc="0" normalizeH="0" baseline="0" noProof="0" dirty="0">
                <a:ln>
                  <a:noFill/>
                </a:ln>
                <a:solidFill>
                  <a:srgbClr val="138542"/>
                </a:solidFill>
                <a:effectLst/>
                <a:uLnTx/>
                <a:uFillTx/>
                <a:latin typeface="迷你简少儿" panose="03000509000000000000" pitchFamily="65" charset="-122"/>
                <a:ea typeface="迷你简少儿" panose="03000509000000000000" pitchFamily="65" charset="-122"/>
                <a:cs typeface="+mn-cs"/>
              </a:endParaRPr>
            </a:p>
          </p:txBody>
        </p:sp>
      </p:grpSp>
      <p:pic>
        <p:nvPicPr>
          <p:cNvPr id="21" name="图片 20">
            <a:extLst>
              <a:ext uri="{FF2B5EF4-FFF2-40B4-BE49-F238E27FC236}">
                <a16:creationId xmlns:a16="http://schemas.microsoft.com/office/drawing/2014/main" xmlns="" id="{00215028-E45D-431A-AF72-B200D3ACEBF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14" b="60908"/>
          <a:stretch/>
        </p:blipFill>
        <p:spPr>
          <a:xfrm>
            <a:off x="9864969" y="0"/>
            <a:ext cx="2327031" cy="2382715"/>
          </a:xfrm>
          <a:prstGeom prst="rect">
            <a:avLst/>
          </a:prstGeom>
        </p:spPr>
      </p:pic>
      <p:sp>
        <p:nvSpPr>
          <p:cNvPr id="24" name="矩形 23">
            <a:extLst>
              <a:ext uri="{FF2B5EF4-FFF2-40B4-BE49-F238E27FC236}">
                <a16:creationId xmlns:a16="http://schemas.microsoft.com/office/drawing/2014/main" xmlns="" id="{A6573C4B-D8CA-444D-AC80-7381D79B3CE9}"/>
              </a:ext>
            </a:extLst>
          </p:cNvPr>
          <p:cNvSpPr/>
          <p:nvPr/>
        </p:nvSpPr>
        <p:spPr>
          <a:xfrm>
            <a:off x="3059801" y="1617258"/>
            <a:ext cx="1415772"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目录</a:t>
            </a:r>
          </a:p>
        </p:txBody>
      </p:sp>
      <p:sp>
        <p:nvSpPr>
          <p:cNvPr id="25" name="文本框 24">
            <a:extLst>
              <a:ext uri="{FF2B5EF4-FFF2-40B4-BE49-F238E27FC236}">
                <a16:creationId xmlns:a16="http://schemas.microsoft.com/office/drawing/2014/main" xmlns="" id="{53B4D1D2-21FE-4B58-9102-E9CC319F61B2}"/>
              </a:ext>
            </a:extLst>
          </p:cNvPr>
          <p:cNvSpPr txBox="1"/>
          <p:nvPr/>
        </p:nvSpPr>
        <p:spPr>
          <a:xfrm>
            <a:off x="3181418" y="1212358"/>
            <a:ext cx="107753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srgbClr val="2B8523"/>
                </a:solidFill>
                <a:effectLst/>
                <a:uLnTx/>
                <a:uFillTx/>
                <a:latin typeface="等线" panose="020F0502020204030204"/>
                <a:ea typeface="等线" panose="02010600030101010101" pitchFamily="2" charset="-122"/>
                <a:cs typeface="+mn-cs"/>
              </a:rPr>
              <a:t>Mù  </a:t>
            </a:r>
            <a:r>
              <a:rPr kumimoji="0" lang="en-US" altLang="zh-CN" sz="2400" b="1"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lù</a:t>
            </a:r>
            <a:endParaRPr kumimoji="0" lang="zh-CN" altLang="en-US" sz="2400" b="1"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pic>
        <p:nvPicPr>
          <p:cNvPr id="23" name="图片 22">
            <a:extLst>
              <a:ext uri="{FF2B5EF4-FFF2-40B4-BE49-F238E27FC236}">
                <a16:creationId xmlns:a16="http://schemas.microsoft.com/office/drawing/2014/main" xmlns="" id="{91EF0876-4BE4-4EFF-AC88-2AA9937E61AB}"/>
              </a:ext>
            </a:extLst>
          </p:cNvPr>
          <p:cNvPicPr>
            <a:picLocks noChangeAspect="1"/>
          </p:cNvPicPr>
          <p:nvPr/>
        </p:nvPicPr>
        <p:blipFill rotWithShape="1">
          <a:blip r:embed="rId5">
            <a:extLst>
              <a:ext uri="{28A0092B-C50C-407E-A947-70E740481C1C}">
                <a14:useLocalDpi xmlns:a14="http://schemas.microsoft.com/office/drawing/2010/main" val="0"/>
              </a:ext>
            </a:extLst>
          </a:blip>
          <a:srcRect t="64924"/>
          <a:stretch/>
        </p:blipFill>
        <p:spPr>
          <a:xfrm>
            <a:off x="0" y="4007712"/>
            <a:ext cx="12192000" cy="2850288"/>
          </a:xfrm>
          <a:prstGeom prst="rect">
            <a:avLst/>
          </a:prstGeom>
        </p:spPr>
      </p:pic>
    </p:spTree>
    <p:extLst>
      <p:ext uri="{BB962C8B-B14F-4D97-AF65-F5344CB8AC3E}">
        <p14:creationId xmlns:p14="http://schemas.microsoft.com/office/powerpoint/2010/main" val="33676848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750"/>
                                        <p:tgtEl>
                                          <p:spTgt spid="24"/>
                                        </p:tgtEl>
                                      </p:cBhvr>
                                    </p:animEffect>
                                    <p:anim calcmode="lin" valueType="num">
                                      <p:cBhvr>
                                        <p:cTn id="13" dur="1750" fill="hold"/>
                                        <p:tgtEl>
                                          <p:spTgt spid="24"/>
                                        </p:tgtEl>
                                        <p:attrNameLst>
                                          <p:attrName>ppt_x</p:attrName>
                                        </p:attrNameLst>
                                      </p:cBhvr>
                                      <p:tavLst>
                                        <p:tav tm="0">
                                          <p:val>
                                            <p:strVal val="#ppt_x"/>
                                          </p:val>
                                        </p:tav>
                                        <p:tav tm="100000">
                                          <p:val>
                                            <p:strVal val="#ppt_x"/>
                                          </p:val>
                                        </p:tav>
                                      </p:tavLst>
                                    </p:anim>
                                    <p:anim calcmode="lin" valueType="num">
                                      <p:cBhvr>
                                        <p:cTn id="14" dur="175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750"/>
                                        <p:tgtEl>
                                          <p:spTgt spid="25"/>
                                        </p:tgtEl>
                                      </p:cBhvr>
                                    </p:animEffect>
                                    <p:anim calcmode="lin" valueType="num">
                                      <p:cBhvr>
                                        <p:cTn id="18" dur="1750" fill="hold"/>
                                        <p:tgtEl>
                                          <p:spTgt spid="25"/>
                                        </p:tgtEl>
                                        <p:attrNameLst>
                                          <p:attrName>ppt_x</p:attrName>
                                        </p:attrNameLst>
                                      </p:cBhvr>
                                      <p:tavLst>
                                        <p:tav tm="0">
                                          <p:val>
                                            <p:strVal val="#ppt_x"/>
                                          </p:val>
                                        </p:tav>
                                        <p:tav tm="100000">
                                          <p:val>
                                            <p:strVal val="#ppt_x"/>
                                          </p:val>
                                        </p:tav>
                                      </p:tavLst>
                                    </p:anim>
                                    <p:anim calcmode="lin" valueType="num">
                                      <p:cBhvr>
                                        <p:cTn id="19" dur="175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strVal val="#ppt_x"/>
                                          </p:val>
                                        </p:tav>
                                        <p:tav tm="100000">
                                          <p:val>
                                            <p:strVal val="#ppt_x"/>
                                          </p:val>
                                        </p:tav>
                                      </p:tavLst>
                                    </p:anim>
                                    <p:anim calcmode="lin" valueType="num">
                                      <p:cBhvr>
                                        <p:cTn id="25" dur="5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4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anim calcmode="lin" valueType="num">
                                      <p:cBhvr>
                                        <p:cTn id="30" dur="500" fill="hold"/>
                                        <p:tgtEl>
                                          <p:spTgt spid="15"/>
                                        </p:tgtEl>
                                        <p:attrNameLst>
                                          <p:attrName>ppt_x</p:attrName>
                                        </p:attrNameLst>
                                      </p:cBhvr>
                                      <p:tavLst>
                                        <p:tav tm="0">
                                          <p:val>
                                            <p:strVal val="#ppt_x"/>
                                          </p:val>
                                        </p:tav>
                                        <p:tav tm="100000">
                                          <p:val>
                                            <p:strVal val="#ppt_x"/>
                                          </p:val>
                                        </p:tav>
                                      </p:tavLst>
                                    </p:anim>
                                    <p:anim calcmode="lin" valueType="num">
                                      <p:cBhvr>
                                        <p:cTn id="31" dur="5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3250"/>
                            </p:stCondLst>
                            <p:childTnLst>
                              <p:par>
                                <p:cTn id="33" presetID="42"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anim calcmode="lin" valueType="num">
                                      <p:cBhvr>
                                        <p:cTn id="36" dur="500" fill="hold"/>
                                        <p:tgtEl>
                                          <p:spTgt spid="16"/>
                                        </p:tgtEl>
                                        <p:attrNameLst>
                                          <p:attrName>ppt_x</p:attrName>
                                        </p:attrNameLst>
                                      </p:cBhvr>
                                      <p:tavLst>
                                        <p:tav tm="0">
                                          <p:val>
                                            <p:strVal val="#ppt_x"/>
                                          </p:val>
                                        </p:tav>
                                        <p:tav tm="100000">
                                          <p:val>
                                            <p:strVal val="#ppt_x"/>
                                          </p:val>
                                        </p:tav>
                                      </p:tavLst>
                                    </p:anim>
                                    <p:anim calcmode="lin" valueType="num">
                                      <p:cBhvr>
                                        <p:cTn id="37" dur="5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42" presetClass="entr" presetSubtype="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anim calcmode="lin" valueType="num">
                                      <p:cBhvr>
                                        <p:cTn id="42" dur="500" fill="hold"/>
                                        <p:tgtEl>
                                          <p:spTgt spid="17"/>
                                        </p:tgtEl>
                                        <p:attrNameLst>
                                          <p:attrName>ppt_x</p:attrName>
                                        </p:attrNameLst>
                                      </p:cBhvr>
                                      <p:tavLst>
                                        <p:tav tm="0">
                                          <p:val>
                                            <p:strVal val="#ppt_x"/>
                                          </p:val>
                                        </p:tav>
                                        <p:tav tm="100000">
                                          <p:val>
                                            <p:strVal val="#ppt_x"/>
                                          </p:val>
                                        </p:tav>
                                      </p:tavLst>
                                    </p:anim>
                                    <p:anim calcmode="lin" valueType="num">
                                      <p:cBhvr>
                                        <p:cTn id="43" dur="5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4250"/>
                            </p:stCondLst>
                            <p:childTnLst>
                              <p:par>
                                <p:cTn id="45" presetID="42"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anim calcmode="lin" valueType="num">
                                      <p:cBhvr>
                                        <p:cTn id="48" dur="500" fill="hold"/>
                                        <p:tgtEl>
                                          <p:spTgt spid="18"/>
                                        </p:tgtEl>
                                        <p:attrNameLst>
                                          <p:attrName>ppt_x</p:attrName>
                                        </p:attrNameLst>
                                      </p:cBhvr>
                                      <p:tavLst>
                                        <p:tav tm="0">
                                          <p:val>
                                            <p:strVal val="#ppt_x"/>
                                          </p:val>
                                        </p:tav>
                                        <p:tav tm="100000">
                                          <p:val>
                                            <p:strVal val="#ppt_x"/>
                                          </p:val>
                                        </p:tav>
                                      </p:tavLst>
                                    </p:anim>
                                    <p:anim calcmode="lin" valueType="num">
                                      <p:cBhvr>
                                        <p:cTn id="4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C5369344-D462-43E5-9BD8-8BB772698A0E}"/>
              </a:ext>
            </a:extLst>
          </p:cNvPr>
          <p:cNvSpPr/>
          <p:nvPr/>
        </p:nvSpPr>
        <p:spPr>
          <a:xfrm>
            <a:off x="4607650" y="3150370"/>
            <a:ext cx="4416594" cy="110799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solidFill>
                  <a:srgbClr val="2B8523"/>
                </a:solidFill>
                <a:effectLst/>
                <a:uLnTx/>
                <a:uFillTx/>
                <a:latin typeface="华康海报体W12(P)" panose="040B0C00000000000000" pitchFamily="82" charset="-122"/>
                <a:ea typeface="华康海报体W12(P)" panose="040B0C00000000000000" pitchFamily="82" charset="-122"/>
              </a:rPr>
              <a:t>端午节由来</a:t>
            </a:r>
          </a:p>
        </p:txBody>
      </p:sp>
      <p:sp>
        <p:nvSpPr>
          <p:cNvPr id="26" name="文本框 25">
            <a:extLst>
              <a:ext uri="{FF2B5EF4-FFF2-40B4-BE49-F238E27FC236}">
                <a16:creationId xmlns:a16="http://schemas.microsoft.com/office/drawing/2014/main" xmlns="" id="{472BD301-DA48-4C61-ADFA-BD53E8CD0C32}"/>
              </a:ext>
            </a:extLst>
          </p:cNvPr>
          <p:cNvSpPr txBox="1"/>
          <p:nvPr/>
        </p:nvSpPr>
        <p:spPr>
          <a:xfrm>
            <a:off x="4651134" y="2550206"/>
            <a:ext cx="4086375" cy="6001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300" b="0" i="0" u="none" strike="noStrike" kern="1200" cap="none" spc="0" normalizeH="0" baseline="0" noProof="0" dirty="0" err="1">
                <a:ln>
                  <a:noFill/>
                </a:ln>
                <a:solidFill>
                  <a:srgbClr val="2B8523"/>
                </a:solidFill>
                <a:effectLst/>
                <a:uLnTx/>
                <a:uFillTx/>
                <a:latin typeface="等线" panose="020F0502020204030204"/>
                <a:ea typeface="迷你简少儿" panose="03000509000000000000" pitchFamily="65" charset="-122"/>
                <a:cs typeface="+mn-cs"/>
              </a:rPr>
              <a:t>Du­­</a:t>
            </a:r>
            <a:r>
              <a:rPr kumimoji="0" lang="en-US" altLang="zh-CN" sz="3300" b="0" i="0" u="none" strike="noStrike" kern="1200" cap="none" spc="0" normalizeH="0" baseline="0" noProof="0" err="1">
                <a:ln>
                  <a:noFill/>
                </a:ln>
                <a:solidFill>
                  <a:srgbClr val="2B8523"/>
                </a:solidFill>
                <a:effectLst/>
                <a:uLnTx/>
                <a:uFillTx/>
                <a:latin typeface="等线" panose="020F0502020204030204"/>
                <a:ea typeface="迷你简少儿" panose="03000509000000000000" pitchFamily="65" charset="-122"/>
                <a:cs typeface="+mn-cs"/>
              </a:rPr>
              <a:t>ān</a:t>
            </a:r>
            <a:r>
              <a:rPr kumimoji="0" lang="en-US" altLang="zh-CN" sz="3300" b="0" i="0" u="none" strike="noStrike" kern="1200" cap="none" spc="0" normalizeH="0" baseline="0" noProof="0">
                <a:ln>
                  <a:noFill/>
                </a:ln>
                <a:solidFill>
                  <a:srgbClr val="2B8523"/>
                </a:solidFill>
                <a:effectLst/>
                <a:uLnTx/>
                <a:uFillTx/>
                <a:latin typeface="等线" panose="020F0502020204030204"/>
                <a:ea typeface="迷你简少儿" panose="03000509000000000000" pitchFamily="65" charset="-122"/>
                <a:cs typeface="+mn-cs"/>
              </a:rPr>
              <a:t> wǔ  j ié  yoú  lái</a:t>
            </a:r>
            <a:endParaRPr kumimoji="0" lang="zh-CN" altLang="en-US" sz="3300" b="0" i="0" u="none" strike="noStrike" kern="1200" cap="none" spc="0" normalizeH="0" baseline="0" noProof="0" dirty="0">
              <a:ln>
                <a:noFill/>
              </a:ln>
              <a:solidFill>
                <a:srgbClr val="2B8523"/>
              </a:solidFill>
              <a:effectLst/>
              <a:uLnTx/>
              <a:uFillTx/>
              <a:latin typeface="等线" panose="020F0502020204030204"/>
              <a:ea typeface="迷你简少儿" panose="03000509000000000000" pitchFamily="65" charset="-122"/>
              <a:cs typeface="+mn-cs"/>
            </a:endParaRPr>
          </a:p>
        </p:txBody>
      </p:sp>
      <p:sp>
        <p:nvSpPr>
          <p:cNvPr id="27" name="文本框 26">
            <a:extLst>
              <a:ext uri="{FF2B5EF4-FFF2-40B4-BE49-F238E27FC236}">
                <a16:creationId xmlns:a16="http://schemas.microsoft.com/office/drawing/2014/main" xmlns="" id="{1181B9F6-FCF4-4FDF-BFA7-50848409CCE4}"/>
              </a:ext>
            </a:extLst>
          </p:cNvPr>
          <p:cNvSpPr txBox="1"/>
          <p:nvPr/>
        </p:nvSpPr>
        <p:spPr>
          <a:xfrm>
            <a:off x="3201901" y="2255602"/>
            <a:ext cx="1162498" cy="26468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a:ln>
                  <a:noFill/>
                </a:ln>
                <a:solidFill>
                  <a:srgbClr val="007036"/>
                </a:solidFill>
                <a:effectLst/>
                <a:uLnTx/>
                <a:uFillTx/>
                <a:latin typeface="萝莉体 第二版" panose="02000500000000000000" pitchFamily="2" charset="-122"/>
                <a:ea typeface="萝莉体 第二版" panose="02000500000000000000" pitchFamily="2" charset="-122"/>
                <a:cs typeface="萝莉体 第二版" panose="02000500000000000000" pitchFamily="2" charset="-122"/>
              </a:rPr>
              <a:t>1</a:t>
            </a:r>
            <a:endParaRPr kumimoji="0" lang="zh-CN" altLang="en-US" sz="16600" b="0" i="0" u="none" strike="noStrike" kern="1200" cap="none" spc="0" normalizeH="0" baseline="0" noProof="0" dirty="0">
              <a:ln>
                <a:noFill/>
              </a:ln>
              <a:solidFill>
                <a:srgbClr val="007036"/>
              </a:solidFill>
              <a:effectLst/>
              <a:uLnTx/>
              <a:uFillTx/>
              <a:latin typeface="萝莉体 第二版" panose="02000500000000000000" pitchFamily="2" charset="-122"/>
              <a:ea typeface="萝莉体 第二版" panose="02000500000000000000" pitchFamily="2" charset="-122"/>
              <a:cs typeface="萝莉体 第二版" panose="02000500000000000000" pitchFamily="2" charset="-122"/>
            </a:endParaRPr>
          </a:p>
        </p:txBody>
      </p:sp>
    </p:spTree>
    <p:extLst>
      <p:ext uri="{BB962C8B-B14F-4D97-AF65-F5344CB8AC3E}">
        <p14:creationId xmlns:p14="http://schemas.microsoft.com/office/powerpoint/2010/main" val="35245897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750"/>
                                        <p:tgtEl>
                                          <p:spTgt spid="22"/>
                                        </p:tgtEl>
                                      </p:cBhvr>
                                    </p:animEffect>
                                    <p:anim calcmode="lin" valueType="num">
                                      <p:cBhvr>
                                        <p:cTn id="14" dur="1750" fill="hold"/>
                                        <p:tgtEl>
                                          <p:spTgt spid="22"/>
                                        </p:tgtEl>
                                        <p:attrNameLst>
                                          <p:attrName>ppt_x</p:attrName>
                                        </p:attrNameLst>
                                      </p:cBhvr>
                                      <p:tavLst>
                                        <p:tav tm="0">
                                          <p:val>
                                            <p:strVal val="#ppt_x"/>
                                          </p:val>
                                        </p:tav>
                                        <p:tav tm="100000">
                                          <p:val>
                                            <p:strVal val="#ppt_x"/>
                                          </p:val>
                                        </p:tav>
                                      </p:tavLst>
                                    </p:anim>
                                    <p:anim calcmode="lin" valueType="num">
                                      <p:cBhvr>
                                        <p:cTn id="15" dur="1750" fill="hold"/>
                                        <p:tgtEl>
                                          <p:spTgt spid="2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750"/>
                                        <p:tgtEl>
                                          <p:spTgt spid="26"/>
                                        </p:tgtEl>
                                      </p:cBhvr>
                                    </p:animEffect>
                                    <p:anim calcmode="lin" valueType="num">
                                      <p:cBhvr>
                                        <p:cTn id="19" dur="1750" fill="hold"/>
                                        <p:tgtEl>
                                          <p:spTgt spid="26"/>
                                        </p:tgtEl>
                                        <p:attrNameLst>
                                          <p:attrName>ppt_x</p:attrName>
                                        </p:attrNameLst>
                                      </p:cBhvr>
                                      <p:tavLst>
                                        <p:tav tm="0">
                                          <p:val>
                                            <p:strVal val="#ppt_x"/>
                                          </p:val>
                                        </p:tav>
                                        <p:tav tm="100000">
                                          <p:val>
                                            <p:strVal val="#ppt_x"/>
                                          </p:val>
                                        </p:tav>
                                      </p:tavLst>
                                    </p:anim>
                                    <p:anim calcmode="lin" valueType="num">
                                      <p:cBhvr>
                                        <p:cTn id="20" dur="1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BDD7E29D-1B59-4003-8698-43036630B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365840" y="1756835"/>
            <a:ext cx="2999370" cy="40560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 name="组合 2">
            <a:extLst>
              <a:ext uri="{FF2B5EF4-FFF2-40B4-BE49-F238E27FC236}">
                <a16:creationId xmlns:a16="http://schemas.microsoft.com/office/drawing/2014/main" xmlns="" id="{3E8160CE-D419-407F-BDE3-35CF76CE507F}"/>
              </a:ext>
            </a:extLst>
          </p:cNvPr>
          <p:cNvGrpSpPr/>
          <p:nvPr/>
        </p:nvGrpSpPr>
        <p:grpSpPr>
          <a:xfrm>
            <a:off x="5495191" y="1548029"/>
            <a:ext cx="5468816" cy="4387945"/>
            <a:chOff x="5495191" y="1548029"/>
            <a:chExt cx="5468816" cy="4387945"/>
          </a:xfrm>
        </p:grpSpPr>
        <p:sp>
          <p:nvSpPr>
            <p:cNvPr id="4" name="矩形 3">
              <a:extLst>
                <a:ext uri="{FF2B5EF4-FFF2-40B4-BE49-F238E27FC236}">
                  <a16:creationId xmlns:a16="http://schemas.microsoft.com/office/drawing/2014/main" xmlns="" id="{08692C5A-569C-4B3F-A0D6-9202E21A2002}"/>
                </a:ext>
              </a:extLst>
            </p:cNvPr>
            <p:cNvSpPr/>
            <p:nvPr/>
          </p:nvSpPr>
          <p:spPr>
            <a:xfrm>
              <a:off x="5915755" y="1916142"/>
              <a:ext cx="4733193" cy="3737433"/>
            </a:xfrm>
            <a:prstGeom prst="rect">
              <a:avLst/>
            </a:prstGeom>
          </p:spPr>
          <p:txBody>
            <a:bodyPr wrap="square">
              <a:spAutoFit/>
            </a:bodyPr>
            <a:lstStyle/>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迷你简少儿" panose="03000509000000000000" pitchFamily="65" charset="-122"/>
                  <a:ea typeface="迷你简少儿" panose="03000509000000000000" pitchFamily="65" charset="-122"/>
                  <a:cs typeface="+mn-cs"/>
                </a:rPr>
                <a:t>端午节又名端阳节、重午节，据传是中国古代伟大诗人、世界四大文化名人之一的屈原投汩罗江殉国的日子。两千多年来，每年的农历五月初五就成为了纪念屈原的传统节日。　</a:t>
              </a:r>
              <a:endParaRPr kumimoji="0" lang="en-US" altLang="zh-CN" sz="2000" b="0" i="0" u="none" strike="noStrike" kern="1200" cap="none" spc="0" normalizeH="0" baseline="0" noProof="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迷你简少儿" panose="03000509000000000000" pitchFamily="65" charset="-122"/>
                  <a:ea typeface="迷你简少儿" panose="03000509000000000000" pitchFamily="65" charset="-122"/>
                  <a:cs typeface="+mn-cs"/>
                </a:rPr>
                <a:t>以后，在每年的五月初五，就有了龙舟竞渡、吃粽子、喝雄黄酒的风俗；以此来纪念爱国诗人屈原。</a:t>
              </a:r>
              <a:endParaRPr kumimoji="0" lang="zh-CN" altLang="en-US" sz="1800" b="0" i="0" u="none" strike="noStrike" kern="1200" cap="none" spc="0" normalizeH="0" baseline="0" noProof="0" dirty="0">
                <a:ln>
                  <a:noFill/>
                </a:ln>
                <a:solidFill>
                  <a:prstClr val="black"/>
                </a:solidFill>
                <a:effectLst/>
                <a:uLnTx/>
                <a:uFillTx/>
                <a:latin typeface="迷你简少儿" panose="03000509000000000000" pitchFamily="65" charset="-122"/>
                <a:ea typeface="迷你简少儿" panose="03000509000000000000" pitchFamily="65" charset="-122"/>
                <a:cs typeface="+mn-cs"/>
              </a:endParaRPr>
            </a:p>
          </p:txBody>
        </p:sp>
        <p:sp>
          <p:nvSpPr>
            <p:cNvPr id="14" name="矩形 13">
              <a:extLst>
                <a:ext uri="{FF2B5EF4-FFF2-40B4-BE49-F238E27FC236}">
                  <a16:creationId xmlns:a16="http://schemas.microsoft.com/office/drawing/2014/main" xmlns="" id="{894C46F6-152B-4BD2-B909-A55F08BF173C}"/>
                </a:ext>
              </a:extLst>
            </p:cNvPr>
            <p:cNvSpPr/>
            <p:nvPr/>
          </p:nvSpPr>
          <p:spPr>
            <a:xfrm>
              <a:off x="5495191" y="1548029"/>
              <a:ext cx="5468816" cy="4387945"/>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 name="组合 1">
            <a:extLst>
              <a:ext uri="{FF2B5EF4-FFF2-40B4-BE49-F238E27FC236}">
                <a16:creationId xmlns:a16="http://schemas.microsoft.com/office/drawing/2014/main" xmlns="" id="{A8874284-B31E-4B14-AC57-E44493BF84D4}"/>
              </a:ext>
            </a:extLst>
          </p:cNvPr>
          <p:cNvGrpSpPr/>
          <p:nvPr/>
        </p:nvGrpSpPr>
        <p:grpSpPr>
          <a:xfrm>
            <a:off x="1365839" y="881924"/>
            <a:ext cx="2999371" cy="1034218"/>
            <a:chOff x="626655" y="220329"/>
            <a:chExt cx="2999371" cy="1034218"/>
          </a:xfrm>
        </p:grpSpPr>
        <p:pic>
          <p:nvPicPr>
            <p:cNvPr id="7" name="图片 6">
              <a:extLst>
                <a:ext uri="{FF2B5EF4-FFF2-40B4-BE49-F238E27FC236}">
                  <a16:creationId xmlns:a16="http://schemas.microsoft.com/office/drawing/2014/main" xmlns="" id="{C6DD0E93-CD38-4075-911F-E8AFA4E814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655" y="220329"/>
              <a:ext cx="2999371" cy="1034218"/>
            </a:xfrm>
            <a:prstGeom prst="rect">
              <a:avLst/>
            </a:prstGeom>
          </p:spPr>
        </p:pic>
        <p:sp>
          <p:nvSpPr>
            <p:cNvPr id="8" name="矩形 7">
              <a:extLst>
                <a:ext uri="{FF2B5EF4-FFF2-40B4-BE49-F238E27FC236}">
                  <a16:creationId xmlns:a16="http://schemas.microsoft.com/office/drawing/2014/main" xmlns="" id="{407FA800-22EF-44E3-8922-787733E3545E}"/>
                </a:ext>
              </a:extLst>
            </p:cNvPr>
            <p:cNvSpPr/>
            <p:nvPr/>
          </p:nvSpPr>
          <p:spPr>
            <a:xfrm>
              <a:off x="1213270" y="632701"/>
              <a:ext cx="182614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007036"/>
                  </a:solidFill>
                  <a:effectLst/>
                  <a:uLnTx/>
                  <a:uFillTx/>
                  <a:latin typeface="迷你简少儿" panose="03000509000000000000" pitchFamily="65" charset="-122"/>
                  <a:ea typeface="迷你简少儿" panose="03000509000000000000" pitchFamily="65" charset="-122"/>
                  <a:cs typeface="+mn-cs"/>
                </a:rPr>
                <a:t>纪念屈原</a:t>
              </a:r>
            </a:p>
          </p:txBody>
        </p:sp>
        <p:sp>
          <p:nvSpPr>
            <p:cNvPr id="9" name="文本框 8">
              <a:extLst>
                <a:ext uri="{FF2B5EF4-FFF2-40B4-BE49-F238E27FC236}">
                  <a16:creationId xmlns:a16="http://schemas.microsoft.com/office/drawing/2014/main" xmlns="" id="{990334C0-F715-4729-AF83-D04FCD28CE41}"/>
                </a:ext>
              </a:extLst>
            </p:cNvPr>
            <p:cNvSpPr txBox="1"/>
            <p:nvPr/>
          </p:nvSpPr>
          <p:spPr>
            <a:xfrm>
              <a:off x="1418454" y="295520"/>
              <a:ext cx="150073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Jì</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nián</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qú</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yuán</a:t>
              </a:r>
              <a:endParaRPr kumimoji="0" lang="zh-CN" altLang="en-US"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18486650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173AF699-3902-4F96-AC47-6BB4B42992D5}"/>
              </a:ext>
            </a:extLst>
          </p:cNvPr>
          <p:cNvGrpSpPr/>
          <p:nvPr/>
        </p:nvGrpSpPr>
        <p:grpSpPr>
          <a:xfrm>
            <a:off x="7574357" y="1021673"/>
            <a:ext cx="2999371" cy="1034218"/>
            <a:chOff x="450810" y="255498"/>
            <a:chExt cx="2999371" cy="1034218"/>
          </a:xfrm>
        </p:grpSpPr>
        <p:pic>
          <p:nvPicPr>
            <p:cNvPr id="5" name="图片 4">
              <a:extLst>
                <a:ext uri="{FF2B5EF4-FFF2-40B4-BE49-F238E27FC236}">
                  <a16:creationId xmlns:a16="http://schemas.microsoft.com/office/drawing/2014/main" xmlns="" id="{DC70413E-AA0B-4037-8BC5-1D22D7A30B2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50810" y="255498"/>
              <a:ext cx="2999371" cy="1034218"/>
            </a:xfrm>
            <a:prstGeom prst="rect">
              <a:avLst/>
            </a:prstGeom>
          </p:spPr>
        </p:pic>
        <p:sp>
          <p:nvSpPr>
            <p:cNvPr id="6" name="矩形 5">
              <a:extLst>
                <a:ext uri="{FF2B5EF4-FFF2-40B4-BE49-F238E27FC236}">
                  <a16:creationId xmlns:a16="http://schemas.microsoft.com/office/drawing/2014/main" xmlns="" id="{BA5AAB03-98C7-4C1C-9452-05ABC9182762}"/>
                </a:ext>
              </a:extLst>
            </p:cNvPr>
            <p:cNvSpPr/>
            <p:nvPr/>
          </p:nvSpPr>
          <p:spPr>
            <a:xfrm>
              <a:off x="832240" y="636939"/>
              <a:ext cx="2236510"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007036"/>
                  </a:solidFill>
                  <a:effectLst/>
                  <a:uLnTx/>
                  <a:uFillTx/>
                  <a:latin typeface="迷你简少儿" panose="03000509000000000000" pitchFamily="65" charset="-122"/>
                  <a:ea typeface="迷你简少儿" panose="03000509000000000000" pitchFamily="65" charset="-122"/>
                  <a:cs typeface="+mn-cs"/>
                </a:rPr>
                <a:t>纪念伍子胥</a:t>
              </a:r>
            </a:p>
          </p:txBody>
        </p:sp>
        <p:sp>
          <p:nvSpPr>
            <p:cNvPr id="7" name="文本框 6">
              <a:extLst>
                <a:ext uri="{FF2B5EF4-FFF2-40B4-BE49-F238E27FC236}">
                  <a16:creationId xmlns:a16="http://schemas.microsoft.com/office/drawing/2014/main" xmlns="" id="{90F78FFD-8C0E-4981-88F4-561BE233CBFC}"/>
                </a:ext>
              </a:extLst>
            </p:cNvPr>
            <p:cNvSpPr txBox="1"/>
            <p:nvPr/>
          </p:nvSpPr>
          <p:spPr>
            <a:xfrm>
              <a:off x="1242609" y="330689"/>
              <a:ext cx="150233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Jì</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nián</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wú</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zǐ</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xù</a:t>
              </a:r>
              <a:endParaRPr kumimoji="0" lang="zh-CN" altLang="en-US"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a16="http://schemas.microsoft.com/office/drawing/2014/main" xmlns="" id="{339BA3C9-325F-4E20-9D1E-CA9FBC499517}"/>
              </a:ext>
            </a:extLst>
          </p:cNvPr>
          <p:cNvGrpSpPr/>
          <p:nvPr/>
        </p:nvGrpSpPr>
        <p:grpSpPr>
          <a:xfrm>
            <a:off x="1547444" y="1960050"/>
            <a:ext cx="4818187" cy="4096631"/>
            <a:chOff x="1547444" y="2040400"/>
            <a:chExt cx="4818187" cy="4096631"/>
          </a:xfrm>
        </p:grpSpPr>
        <p:sp>
          <p:nvSpPr>
            <p:cNvPr id="8" name="矩形 7">
              <a:extLst>
                <a:ext uri="{FF2B5EF4-FFF2-40B4-BE49-F238E27FC236}">
                  <a16:creationId xmlns:a16="http://schemas.microsoft.com/office/drawing/2014/main" xmlns="" id="{5D42AB89-F13E-4F3B-91C8-D54C99F80564}"/>
                </a:ext>
              </a:extLst>
            </p:cNvPr>
            <p:cNvSpPr/>
            <p:nvPr/>
          </p:nvSpPr>
          <p:spPr>
            <a:xfrm>
              <a:off x="1862502" y="2219998"/>
              <a:ext cx="4188069" cy="3737433"/>
            </a:xfrm>
            <a:prstGeom prst="rect">
              <a:avLst/>
            </a:prstGeom>
          </p:spPr>
          <p:txBody>
            <a:bodyPr wrap="square">
              <a:spAutoFit/>
            </a:bodyPr>
            <a:lstStyle/>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端午节的第二个传说，在江浙一带流传很广，是纪念春秋时期（公元前</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770-</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前</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476</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年）的伍子胥。</a:t>
              </a:r>
            </a:p>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伍子胥，名员，楚国人，父兄均为楚王所杀，后来子胥弃暗投明，奔向吴国，助吴伐楚，五战而入楚都郢城。当时楚平王已死，子胥掘墓鞭尸三百，以报杀父兄之仇。</a:t>
              </a:r>
              <a:endParaRPr kumimoji="0" lang="zh-CN" altLang="en-US" sz="18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sp>
          <p:nvSpPr>
            <p:cNvPr id="9" name="矩形 8">
              <a:extLst>
                <a:ext uri="{FF2B5EF4-FFF2-40B4-BE49-F238E27FC236}">
                  <a16:creationId xmlns:a16="http://schemas.microsoft.com/office/drawing/2014/main" xmlns="" id="{3ECCE9EA-60F6-4852-95B1-637B6464F6DA}"/>
                </a:ext>
              </a:extLst>
            </p:cNvPr>
            <p:cNvSpPr/>
            <p:nvPr/>
          </p:nvSpPr>
          <p:spPr>
            <a:xfrm>
              <a:off x="1547444" y="2040400"/>
              <a:ext cx="4818187" cy="4096631"/>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10" name="图片 9">
            <a:extLst>
              <a:ext uri="{FF2B5EF4-FFF2-40B4-BE49-F238E27FC236}">
                <a16:creationId xmlns:a16="http://schemas.microsoft.com/office/drawing/2014/main" xmlns="" id="{01DB9824-8D4A-4B1F-9DF9-42A30BFB2CB6}"/>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rot="335890">
            <a:off x="7442183" y="2354488"/>
            <a:ext cx="3281506" cy="33077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8250577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3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398" decel="100000"/>
                                        <p:tgtEl>
                                          <p:spTgt spid="10"/>
                                        </p:tgtEl>
                                      </p:cBhvr>
                                    </p:animEffect>
                                    <p:anim calcmode="lin" valueType="num">
                                      <p:cBhvr>
                                        <p:cTn id="20" dur="398" decel="100000" fill="hold"/>
                                        <p:tgtEl>
                                          <p:spTgt spid="10"/>
                                        </p:tgtEl>
                                        <p:attrNameLst>
                                          <p:attrName>style.rotation</p:attrName>
                                        </p:attrNameLst>
                                      </p:cBhvr>
                                      <p:tavLst>
                                        <p:tav tm="0">
                                          <p:val>
                                            <p:fltVal val="-90"/>
                                          </p:val>
                                        </p:tav>
                                        <p:tav tm="100000">
                                          <p:val>
                                            <p:fltVal val="0"/>
                                          </p:val>
                                        </p:tav>
                                      </p:tavLst>
                                    </p:anim>
                                    <p:anim calcmode="lin" valueType="num">
                                      <p:cBhvr>
                                        <p:cTn id="21" dur="398" decel="100000" fill="hold"/>
                                        <p:tgtEl>
                                          <p:spTgt spid="10"/>
                                        </p:tgtEl>
                                        <p:attrNameLst>
                                          <p:attrName>ppt_x</p:attrName>
                                        </p:attrNameLst>
                                      </p:cBhvr>
                                      <p:tavLst>
                                        <p:tav tm="0">
                                          <p:val>
                                            <p:strVal val="#ppt_x+0.4"/>
                                          </p:val>
                                        </p:tav>
                                        <p:tav tm="100000">
                                          <p:val>
                                            <p:strVal val="#ppt_x-0.05"/>
                                          </p:val>
                                        </p:tav>
                                      </p:tavLst>
                                    </p:anim>
                                    <p:anim calcmode="lin" valueType="num">
                                      <p:cBhvr>
                                        <p:cTn id="22" dur="398" decel="100000" fill="hold"/>
                                        <p:tgtEl>
                                          <p:spTgt spid="10"/>
                                        </p:tgtEl>
                                        <p:attrNameLst>
                                          <p:attrName>ppt_y</p:attrName>
                                        </p:attrNameLst>
                                      </p:cBhvr>
                                      <p:tavLst>
                                        <p:tav tm="0">
                                          <p:val>
                                            <p:strVal val="#ppt_y-0.4"/>
                                          </p:val>
                                        </p:tav>
                                        <p:tav tm="100000">
                                          <p:val>
                                            <p:strVal val="#ppt_y+0.1"/>
                                          </p:val>
                                        </p:tav>
                                      </p:tavLst>
                                    </p:anim>
                                    <p:anim calcmode="lin" valueType="num">
                                      <p:cBhvr>
                                        <p:cTn id="23" dur="2" accel="100000" fill="hold">
                                          <p:stCondLst>
                                            <p:cond delay="499"/>
                                          </p:stCondLst>
                                        </p:cTn>
                                        <p:tgtEl>
                                          <p:spTgt spid="10"/>
                                        </p:tgtEl>
                                        <p:attrNameLst>
                                          <p:attrName>ppt_x</p:attrName>
                                        </p:attrNameLst>
                                      </p:cBhvr>
                                      <p:tavLst>
                                        <p:tav tm="0">
                                          <p:val>
                                            <p:strVal val="#ppt_x-0.05"/>
                                          </p:val>
                                        </p:tav>
                                        <p:tav tm="100000">
                                          <p:val>
                                            <p:strVal val="#ppt_x"/>
                                          </p:val>
                                        </p:tav>
                                      </p:tavLst>
                                    </p:anim>
                                    <p:anim calcmode="lin" valueType="num">
                                      <p:cBhvr>
                                        <p:cTn id="24" dur="2" accel="100000" fill="hold">
                                          <p:stCondLst>
                                            <p:cond delay="499"/>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2C7916F8-6EBD-4C45-89F9-5272FEC4896B}"/>
              </a:ext>
            </a:extLst>
          </p:cNvPr>
          <p:cNvGrpSpPr/>
          <p:nvPr/>
        </p:nvGrpSpPr>
        <p:grpSpPr>
          <a:xfrm>
            <a:off x="5495191" y="1548029"/>
            <a:ext cx="5468816" cy="4387945"/>
            <a:chOff x="5495191" y="1548029"/>
            <a:chExt cx="5468816" cy="4387945"/>
          </a:xfrm>
        </p:grpSpPr>
        <p:sp>
          <p:nvSpPr>
            <p:cNvPr id="4" name="矩形 3">
              <a:extLst>
                <a:ext uri="{FF2B5EF4-FFF2-40B4-BE49-F238E27FC236}">
                  <a16:creationId xmlns:a16="http://schemas.microsoft.com/office/drawing/2014/main" xmlns="" id="{6E02EE39-F739-4542-85D8-0F1BEA37D690}"/>
                </a:ext>
              </a:extLst>
            </p:cNvPr>
            <p:cNvSpPr/>
            <p:nvPr/>
          </p:nvSpPr>
          <p:spPr>
            <a:xfrm>
              <a:off x="5695949" y="1873284"/>
              <a:ext cx="5067300" cy="3737433"/>
            </a:xfrm>
            <a:prstGeom prst="rect">
              <a:avLst/>
            </a:prstGeom>
          </p:spPr>
          <p:txBody>
            <a:bodyPr wrap="square">
              <a:spAutoFit/>
            </a:bodyPr>
            <a:lstStyle/>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端午节的第三个传说，是为纪念东汉（公元</a:t>
              </a:r>
              <a:r>
                <a:rPr kumimoji="0" lang="en-US" altLang="zh-CN"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23-220</a:t>
              </a: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年）孝女曹娥救父投江。曹娥是东汉上虞人，父亲溺于江中，数日不见尸体，当时孝女曹娥年仅十四岁，昼夜沿江号哭。过了十七天，在五月五日也投江，五日后抱出父尸。就此传为神话，继而相传至县府知事，令度尚为之立碑，让他的弟子邯郸淳作诔辞颂扬。</a:t>
              </a:r>
              <a:endParaRPr kumimoji="0" lang="zh-CN" altLang="en-US" sz="18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sp>
          <p:nvSpPr>
            <p:cNvPr id="5" name="矩形 4">
              <a:extLst>
                <a:ext uri="{FF2B5EF4-FFF2-40B4-BE49-F238E27FC236}">
                  <a16:creationId xmlns:a16="http://schemas.microsoft.com/office/drawing/2014/main" xmlns="" id="{502F83B6-C152-42CA-BCCE-50BA0F16E100}"/>
                </a:ext>
              </a:extLst>
            </p:cNvPr>
            <p:cNvSpPr/>
            <p:nvPr/>
          </p:nvSpPr>
          <p:spPr>
            <a:xfrm>
              <a:off x="5495191" y="1548029"/>
              <a:ext cx="5468816" cy="4387945"/>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6" name="图片 5">
            <a:extLst>
              <a:ext uri="{FF2B5EF4-FFF2-40B4-BE49-F238E27FC236}">
                <a16:creationId xmlns:a16="http://schemas.microsoft.com/office/drawing/2014/main" xmlns="" id="{2CE0E147-E7F8-4894-9E79-2FD6C29D3C0C}"/>
              </a:ext>
            </a:extLst>
          </p:cNvPr>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rot="379508">
            <a:off x="1430350" y="1951798"/>
            <a:ext cx="2921113" cy="3834939"/>
          </a:xfrm>
          <a:prstGeom prst="rect">
            <a:avLst/>
          </a:prstGeom>
          <a:solidFill>
            <a:srgbClr val="FFFFFF">
              <a:shade val="85000"/>
            </a:srgbClr>
          </a:solidFill>
          <a:ln w="190500" cap="sq">
            <a:solidFill>
              <a:srgbClr val="FFFFFF"/>
            </a:solidFill>
            <a:miter lim="800000"/>
          </a:ln>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2" name="组合 1">
            <a:extLst>
              <a:ext uri="{FF2B5EF4-FFF2-40B4-BE49-F238E27FC236}">
                <a16:creationId xmlns:a16="http://schemas.microsoft.com/office/drawing/2014/main" xmlns="" id="{B631B3CA-CB59-41BA-877C-931439574DDA}"/>
              </a:ext>
            </a:extLst>
          </p:cNvPr>
          <p:cNvGrpSpPr/>
          <p:nvPr/>
        </p:nvGrpSpPr>
        <p:grpSpPr>
          <a:xfrm>
            <a:off x="1428751" y="1143522"/>
            <a:ext cx="2999371" cy="1034218"/>
            <a:chOff x="433225" y="229122"/>
            <a:chExt cx="2999371" cy="1034218"/>
          </a:xfrm>
        </p:grpSpPr>
        <p:pic>
          <p:nvPicPr>
            <p:cNvPr id="7" name="图片 6">
              <a:extLst>
                <a:ext uri="{FF2B5EF4-FFF2-40B4-BE49-F238E27FC236}">
                  <a16:creationId xmlns:a16="http://schemas.microsoft.com/office/drawing/2014/main" xmlns="" id="{15CD300F-EE00-4E46-9282-0529C70FCF8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33225" y="229122"/>
              <a:ext cx="2999371" cy="1034218"/>
            </a:xfrm>
            <a:prstGeom prst="rect">
              <a:avLst/>
            </a:prstGeom>
          </p:spPr>
        </p:pic>
        <p:sp>
          <p:nvSpPr>
            <p:cNvPr id="8" name="矩形 7">
              <a:extLst>
                <a:ext uri="{FF2B5EF4-FFF2-40B4-BE49-F238E27FC236}">
                  <a16:creationId xmlns:a16="http://schemas.microsoft.com/office/drawing/2014/main" xmlns="" id="{47C66D78-7D92-4559-B391-95CB2DC86703}"/>
                </a:ext>
              </a:extLst>
            </p:cNvPr>
            <p:cNvSpPr/>
            <p:nvPr/>
          </p:nvSpPr>
          <p:spPr>
            <a:xfrm>
              <a:off x="955332" y="592153"/>
              <a:ext cx="1826141"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007036"/>
                  </a:solidFill>
                  <a:effectLst/>
                  <a:uLnTx/>
                  <a:uFillTx/>
                  <a:latin typeface="迷你简少儿" panose="03000509000000000000" pitchFamily="65" charset="-122"/>
                  <a:ea typeface="迷你简少儿" panose="03000509000000000000" pitchFamily="65" charset="-122"/>
                  <a:cs typeface="+mn-cs"/>
                </a:rPr>
                <a:t>纪念曹娥</a:t>
              </a:r>
            </a:p>
          </p:txBody>
        </p:sp>
        <p:sp>
          <p:nvSpPr>
            <p:cNvPr id="9" name="文本框 8">
              <a:extLst>
                <a:ext uri="{FF2B5EF4-FFF2-40B4-BE49-F238E27FC236}">
                  <a16:creationId xmlns:a16="http://schemas.microsoft.com/office/drawing/2014/main" xmlns="" id="{BFD61370-91AF-4681-ABDB-0520F55C6467}"/>
                </a:ext>
              </a:extLst>
            </p:cNvPr>
            <p:cNvSpPr txBox="1"/>
            <p:nvPr/>
          </p:nvSpPr>
          <p:spPr>
            <a:xfrm>
              <a:off x="1241507" y="332271"/>
              <a:ext cx="126188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Jì</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nián</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007036"/>
                  </a:solidFill>
                  <a:effectLst/>
                  <a:uLnTx/>
                  <a:uFillTx/>
                  <a:latin typeface="等线" panose="020F0502020204030204"/>
                  <a:ea typeface="等线" panose="02010600030101010101" pitchFamily="2" charset="-122"/>
                  <a:cs typeface="+mn-cs"/>
                </a:rPr>
                <a:t>cáo</a:t>
              </a:r>
              <a:r>
                <a:rPr kumimoji="0" lang="en-US" altLang="zh-CN"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rPr>
                <a:t> é</a:t>
              </a:r>
              <a:endParaRPr kumimoji="0" lang="zh-CN" altLang="en-US" sz="1600" b="0" i="0" u="none" strike="noStrike" kern="1200" cap="none" spc="0" normalizeH="0" baseline="0" noProof="0" dirty="0">
                <a:ln>
                  <a:noFill/>
                </a:ln>
                <a:solidFill>
                  <a:srgbClr val="007036"/>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13473881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98" decel="100000"/>
                                        <p:tgtEl>
                                          <p:spTgt spid="6"/>
                                        </p:tgtEl>
                                      </p:cBhvr>
                                    </p:animEffect>
                                    <p:anim calcmode="lin" valueType="num">
                                      <p:cBhvr>
                                        <p:cTn id="14" dur="398" decel="100000" fill="hold"/>
                                        <p:tgtEl>
                                          <p:spTgt spid="6"/>
                                        </p:tgtEl>
                                        <p:attrNameLst>
                                          <p:attrName>style.rotation</p:attrName>
                                        </p:attrNameLst>
                                      </p:cBhvr>
                                      <p:tavLst>
                                        <p:tav tm="0">
                                          <p:val>
                                            <p:fltVal val="-90"/>
                                          </p:val>
                                        </p:tav>
                                        <p:tav tm="100000">
                                          <p:val>
                                            <p:fltVal val="0"/>
                                          </p:val>
                                        </p:tav>
                                      </p:tavLst>
                                    </p:anim>
                                    <p:anim calcmode="lin" valueType="num">
                                      <p:cBhvr>
                                        <p:cTn id="15" dur="398" decel="100000" fill="hold"/>
                                        <p:tgtEl>
                                          <p:spTgt spid="6"/>
                                        </p:tgtEl>
                                        <p:attrNameLst>
                                          <p:attrName>ppt_x</p:attrName>
                                        </p:attrNameLst>
                                      </p:cBhvr>
                                      <p:tavLst>
                                        <p:tav tm="0">
                                          <p:val>
                                            <p:strVal val="#ppt_x+0.4"/>
                                          </p:val>
                                        </p:tav>
                                        <p:tav tm="100000">
                                          <p:val>
                                            <p:strVal val="#ppt_x-0.05"/>
                                          </p:val>
                                        </p:tav>
                                      </p:tavLst>
                                    </p:anim>
                                    <p:anim calcmode="lin" valueType="num">
                                      <p:cBhvr>
                                        <p:cTn id="16" dur="398" decel="100000" fill="hold"/>
                                        <p:tgtEl>
                                          <p:spTgt spid="6"/>
                                        </p:tgtEl>
                                        <p:attrNameLst>
                                          <p:attrName>ppt_y</p:attrName>
                                        </p:attrNameLst>
                                      </p:cBhvr>
                                      <p:tavLst>
                                        <p:tav tm="0">
                                          <p:val>
                                            <p:strVal val="#ppt_y-0.4"/>
                                          </p:val>
                                        </p:tav>
                                        <p:tav tm="100000">
                                          <p:val>
                                            <p:strVal val="#ppt_y+0.1"/>
                                          </p:val>
                                        </p:tav>
                                      </p:tavLst>
                                    </p:anim>
                                    <p:anim calcmode="lin" valueType="num">
                                      <p:cBhvr>
                                        <p:cTn id="17" dur="2" accel="100000" fill="hold">
                                          <p:stCondLst>
                                            <p:cond delay="499"/>
                                          </p:stCondLst>
                                        </p:cTn>
                                        <p:tgtEl>
                                          <p:spTgt spid="6"/>
                                        </p:tgtEl>
                                        <p:attrNameLst>
                                          <p:attrName>ppt_x</p:attrName>
                                        </p:attrNameLst>
                                      </p:cBhvr>
                                      <p:tavLst>
                                        <p:tav tm="0">
                                          <p:val>
                                            <p:strVal val="#ppt_x-0.05"/>
                                          </p:val>
                                        </p:tav>
                                        <p:tav tm="100000">
                                          <p:val>
                                            <p:strVal val="#ppt_x"/>
                                          </p:val>
                                        </p:tav>
                                      </p:tavLst>
                                    </p:anim>
                                    <p:anim calcmode="lin" valueType="num">
                                      <p:cBhvr>
                                        <p:cTn id="18" dur="2" accel="100000" fill="hold">
                                          <p:stCondLst>
                                            <p:cond delay="499"/>
                                          </p:stCondLst>
                                        </p:cTn>
                                        <p:tgtEl>
                                          <p:spTgt spid="6"/>
                                        </p:tgtEl>
                                        <p:attrNameLst>
                                          <p:attrName>ppt_y</p:attrName>
                                        </p:attrNameLst>
                                      </p:cBhvr>
                                      <p:tavLst>
                                        <p:tav tm="0">
                                          <p:val>
                                            <p:strVal val="#ppt_y+0.1"/>
                                          </p:val>
                                        </p:tav>
                                        <p:tav tm="100000">
                                          <p:val>
                                            <p:strVal val="#ppt_y"/>
                                          </p:val>
                                        </p:tav>
                                      </p:tavLst>
                                    </p:anim>
                                  </p:childTnLst>
                                </p:cTn>
                              </p:par>
                            </p:childTnLst>
                          </p:cTn>
                        </p:par>
                        <p:par>
                          <p:cTn id="19" fill="hold">
                            <p:stCondLst>
                              <p:cond delay="1001"/>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85357A63-4497-4FA5-BFF8-2274F381BF7D}"/>
              </a:ext>
            </a:extLst>
          </p:cNvPr>
          <p:cNvSpPr/>
          <p:nvPr/>
        </p:nvSpPr>
        <p:spPr>
          <a:xfrm>
            <a:off x="4752793" y="3049395"/>
            <a:ext cx="4416594" cy="110799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solidFill>
                  <a:srgbClr val="2B8523"/>
                </a:solidFill>
                <a:effectLst/>
                <a:uLnTx/>
                <a:uFillTx/>
                <a:latin typeface="华康海报体W12(P)" panose="040B0C00000000000000" pitchFamily="82" charset="-122"/>
                <a:ea typeface="华康海报体W12(P)" panose="040B0C00000000000000" pitchFamily="82" charset="-122"/>
              </a:rPr>
              <a:t>端午节习俗</a:t>
            </a:r>
          </a:p>
        </p:txBody>
      </p:sp>
      <p:sp>
        <p:nvSpPr>
          <p:cNvPr id="6" name="文本框 5">
            <a:extLst>
              <a:ext uri="{FF2B5EF4-FFF2-40B4-BE49-F238E27FC236}">
                <a16:creationId xmlns:a16="http://schemas.microsoft.com/office/drawing/2014/main" xmlns="" id="{BA1DAEAF-81FE-4F67-B709-5BB5F8824E3D}"/>
              </a:ext>
            </a:extLst>
          </p:cNvPr>
          <p:cNvSpPr txBox="1"/>
          <p:nvPr/>
        </p:nvSpPr>
        <p:spPr>
          <a:xfrm>
            <a:off x="2926454" y="1888636"/>
            <a:ext cx="1840568" cy="264687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a:ln>
                  <a:noFill/>
                </a:ln>
                <a:solidFill>
                  <a:srgbClr val="007036"/>
                </a:solidFill>
                <a:effectLst/>
                <a:uLnTx/>
                <a:uFillTx/>
                <a:latin typeface="华康海报体W12(P)" panose="040B0C00000000000000" pitchFamily="82" charset="-122"/>
                <a:ea typeface="华康海报体W12(P)" panose="040B0C00000000000000" pitchFamily="82" charset="-122"/>
              </a:rPr>
              <a:t>2</a:t>
            </a:r>
            <a:endParaRPr kumimoji="0" lang="zh-CN" altLang="en-US" sz="16600" b="0" i="0" u="none" strike="noStrike" kern="1200" cap="none" spc="0" normalizeH="0" baseline="0" noProof="0" dirty="0">
              <a:ln>
                <a:noFill/>
              </a:ln>
              <a:solidFill>
                <a:srgbClr val="007036"/>
              </a:solidFill>
              <a:effectLst/>
              <a:uLnTx/>
              <a:uFillTx/>
              <a:latin typeface="华康海报体W12(P)" panose="040B0C00000000000000" pitchFamily="82" charset="-122"/>
              <a:ea typeface="华康海报体W12(P)" panose="040B0C00000000000000" pitchFamily="82" charset="-122"/>
            </a:endParaRPr>
          </a:p>
        </p:txBody>
      </p:sp>
      <p:sp>
        <p:nvSpPr>
          <p:cNvPr id="7" name="文本框 6">
            <a:extLst>
              <a:ext uri="{FF2B5EF4-FFF2-40B4-BE49-F238E27FC236}">
                <a16:creationId xmlns:a16="http://schemas.microsoft.com/office/drawing/2014/main" xmlns="" id="{7C677DDF-084D-4859-A181-C0E8D410CA15}"/>
              </a:ext>
            </a:extLst>
          </p:cNvPr>
          <p:cNvSpPr txBox="1"/>
          <p:nvPr/>
        </p:nvSpPr>
        <p:spPr>
          <a:xfrm>
            <a:off x="4781251" y="2471541"/>
            <a:ext cx="4043094" cy="6001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3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Du­­ān</a:t>
            </a:r>
            <a:r>
              <a:rPr kumimoji="0" lang="en-US" altLang="zh-CN" sz="33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3300" b="0" i="0" u="none" strike="noStrike" kern="1200" cap="none" spc="0" normalizeH="0" baseline="0" noProof="0" err="1">
                <a:ln>
                  <a:noFill/>
                </a:ln>
                <a:solidFill>
                  <a:srgbClr val="2B8523"/>
                </a:solidFill>
                <a:effectLst/>
                <a:uLnTx/>
                <a:uFillTx/>
                <a:latin typeface="等线" panose="020F0502020204030204"/>
                <a:ea typeface="等线" panose="02010600030101010101" pitchFamily="2" charset="-122"/>
                <a:cs typeface="+mn-cs"/>
              </a:rPr>
              <a:t>wǔ</a:t>
            </a:r>
            <a:r>
              <a:rPr kumimoji="0" lang="en-US" altLang="zh-CN" sz="3300" b="0" i="0" u="none" strike="noStrike" kern="1200" cap="none" spc="0" normalizeH="0" baseline="0" noProof="0">
                <a:ln>
                  <a:noFill/>
                </a:ln>
                <a:solidFill>
                  <a:srgbClr val="2B8523"/>
                </a:solidFill>
                <a:effectLst/>
                <a:uLnTx/>
                <a:uFillTx/>
                <a:latin typeface="等线" panose="020F0502020204030204"/>
                <a:ea typeface="等线" panose="02010600030101010101" pitchFamily="2" charset="-122"/>
                <a:cs typeface="+mn-cs"/>
              </a:rPr>
              <a:t>   jié    xí   </a:t>
            </a:r>
            <a:r>
              <a:rPr kumimoji="0" lang="en-US" altLang="zh-CN" sz="33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sú</a:t>
            </a:r>
            <a:endParaRPr kumimoji="0" lang="zh-CN" altLang="en-US" sz="33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197561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750"/>
                                        <p:tgtEl>
                                          <p:spTgt spid="5"/>
                                        </p:tgtEl>
                                      </p:cBhvr>
                                    </p:animEffect>
                                    <p:anim calcmode="lin" valueType="num">
                                      <p:cBhvr>
                                        <p:cTn id="14" dur="1750" fill="hold"/>
                                        <p:tgtEl>
                                          <p:spTgt spid="5"/>
                                        </p:tgtEl>
                                        <p:attrNameLst>
                                          <p:attrName>ppt_x</p:attrName>
                                        </p:attrNameLst>
                                      </p:cBhvr>
                                      <p:tavLst>
                                        <p:tav tm="0">
                                          <p:val>
                                            <p:strVal val="#ppt_x"/>
                                          </p:val>
                                        </p:tav>
                                        <p:tav tm="100000">
                                          <p:val>
                                            <p:strVal val="#ppt_x"/>
                                          </p:val>
                                        </p:tav>
                                      </p:tavLst>
                                    </p:anim>
                                    <p:anim calcmode="lin" valueType="num">
                                      <p:cBhvr>
                                        <p:cTn id="15" dur="175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750"/>
                                        <p:tgtEl>
                                          <p:spTgt spid="7"/>
                                        </p:tgtEl>
                                      </p:cBhvr>
                                    </p:animEffect>
                                    <p:anim calcmode="lin" valueType="num">
                                      <p:cBhvr>
                                        <p:cTn id="19" dur="1750" fill="hold"/>
                                        <p:tgtEl>
                                          <p:spTgt spid="7"/>
                                        </p:tgtEl>
                                        <p:attrNameLst>
                                          <p:attrName>ppt_x</p:attrName>
                                        </p:attrNameLst>
                                      </p:cBhvr>
                                      <p:tavLst>
                                        <p:tav tm="0">
                                          <p:val>
                                            <p:strVal val="#ppt_x"/>
                                          </p:val>
                                        </p:tav>
                                        <p:tav tm="100000">
                                          <p:val>
                                            <p:strVal val="#ppt_x"/>
                                          </p:val>
                                        </p:tav>
                                      </p:tavLst>
                                    </p:anim>
                                    <p:anim calcmode="lin" valueType="num">
                                      <p:cBhvr>
                                        <p:cTn id="20" dur="1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0BB91AB4-B091-4A4E-A281-D2E16369FB9A}"/>
              </a:ext>
            </a:extLst>
          </p:cNvPr>
          <p:cNvGrpSpPr/>
          <p:nvPr/>
        </p:nvGrpSpPr>
        <p:grpSpPr>
          <a:xfrm>
            <a:off x="7871829" y="2582848"/>
            <a:ext cx="2999371" cy="1034218"/>
            <a:chOff x="442017" y="220329"/>
            <a:chExt cx="2999371" cy="1034218"/>
          </a:xfrm>
        </p:grpSpPr>
        <p:pic>
          <p:nvPicPr>
            <p:cNvPr id="7" name="图片 6">
              <a:extLst>
                <a:ext uri="{FF2B5EF4-FFF2-40B4-BE49-F238E27FC236}">
                  <a16:creationId xmlns:a16="http://schemas.microsoft.com/office/drawing/2014/main" xmlns="" id="{3A5B340C-90BF-4F1A-8F57-02B9F577F25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42017" y="220329"/>
              <a:ext cx="2999371" cy="1034218"/>
            </a:xfrm>
            <a:prstGeom prst="rect">
              <a:avLst/>
            </a:prstGeom>
          </p:spPr>
        </p:pic>
        <p:sp>
          <p:nvSpPr>
            <p:cNvPr id="8" name="矩形 7">
              <a:extLst>
                <a:ext uri="{FF2B5EF4-FFF2-40B4-BE49-F238E27FC236}">
                  <a16:creationId xmlns:a16="http://schemas.microsoft.com/office/drawing/2014/main" xmlns="" id="{0972606F-EDC3-4C34-BF15-7F96AD578298}"/>
                </a:ext>
              </a:extLst>
            </p:cNvPr>
            <p:cNvSpPr/>
            <p:nvPr/>
          </p:nvSpPr>
          <p:spPr>
            <a:xfrm>
              <a:off x="1137223" y="569497"/>
              <a:ext cx="141577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B8523"/>
                  </a:solidFill>
                  <a:effectLst/>
                  <a:uLnTx/>
                  <a:uFillTx/>
                  <a:latin typeface="迷你简少儿" panose="03000509000000000000" pitchFamily="65" charset="-122"/>
                  <a:ea typeface="迷你简少儿" panose="03000509000000000000" pitchFamily="65" charset="-122"/>
                  <a:cs typeface="+mn-cs"/>
                </a:rPr>
                <a:t>划龙舟</a:t>
              </a:r>
            </a:p>
          </p:txBody>
        </p:sp>
        <p:sp>
          <p:nvSpPr>
            <p:cNvPr id="9" name="文本框 8">
              <a:extLst>
                <a:ext uri="{FF2B5EF4-FFF2-40B4-BE49-F238E27FC236}">
                  <a16:creationId xmlns:a16="http://schemas.microsoft.com/office/drawing/2014/main" xmlns="" id="{CCC72D8A-408F-4002-B32F-61EBD8B969D5}"/>
                </a:ext>
              </a:extLst>
            </p:cNvPr>
            <p:cNvSpPr txBox="1"/>
            <p:nvPr/>
          </p:nvSpPr>
          <p:spPr>
            <a:xfrm>
              <a:off x="1177297" y="299945"/>
              <a:ext cx="137569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Huá</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lóng</a:t>
              </a:r>
              <a:r>
                <a:rPr kumimoji="0" lang="en-US" altLang="zh-CN"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rPr>
                <a:t> </a:t>
              </a:r>
              <a:r>
                <a:rPr kumimoji="0" lang="en-US" altLang="zh-CN" sz="1600" b="0" i="0" u="none" strike="noStrike" kern="1200" cap="none" spc="0" normalizeH="0" baseline="0" noProof="0" dirty="0" err="1">
                  <a:ln>
                    <a:noFill/>
                  </a:ln>
                  <a:solidFill>
                    <a:srgbClr val="2B8523"/>
                  </a:solidFill>
                  <a:effectLst/>
                  <a:uLnTx/>
                  <a:uFillTx/>
                  <a:latin typeface="等线" panose="020F0502020204030204"/>
                  <a:ea typeface="等线" panose="02010600030101010101" pitchFamily="2" charset="-122"/>
                  <a:cs typeface="+mn-cs"/>
                </a:rPr>
                <a:t>zhoú</a:t>
              </a:r>
              <a:endParaRPr kumimoji="0" lang="zh-CN" altLang="en-US" sz="1600" b="0" i="0" u="none" strike="noStrike" kern="1200" cap="none" spc="0" normalizeH="0" baseline="0" noProof="0" dirty="0">
                <a:ln>
                  <a:noFill/>
                </a:ln>
                <a:solidFill>
                  <a:srgbClr val="2B8523"/>
                </a:solidFill>
                <a:effectLst/>
                <a:uLnTx/>
                <a:uFillTx/>
                <a:latin typeface="等线" panose="020F0502020204030204"/>
                <a:ea typeface="等线" panose="02010600030101010101" pitchFamily="2" charset="-122"/>
                <a:cs typeface="+mn-cs"/>
              </a:endParaRPr>
            </a:p>
          </p:txBody>
        </p:sp>
      </p:grpSp>
      <p:grpSp>
        <p:nvGrpSpPr>
          <p:cNvPr id="13" name="组合 12">
            <a:extLst>
              <a:ext uri="{FF2B5EF4-FFF2-40B4-BE49-F238E27FC236}">
                <a16:creationId xmlns:a16="http://schemas.microsoft.com/office/drawing/2014/main" xmlns="" id="{89BBA145-B72C-4BD0-8EC7-E91D672D87E2}"/>
              </a:ext>
            </a:extLst>
          </p:cNvPr>
          <p:cNvGrpSpPr/>
          <p:nvPr/>
        </p:nvGrpSpPr>
        <p:grpSpPr>
          <a:xfrm>
            <a:off x="1765298" y="1176915"/>
            <a:ext cx="6462348" cy="3447700"/>
            <a:chOff x="3086098" y="1467201"/>
            <a:chExt cx="6462348" cy="3447700"/>
          </a:xfrm>
        </p:grpSpPr>
        <p:sp>
          <p:nvSpPr>
            <p:cNvPr id="2" name="矩形 1">
              <a:extLst>
                <a:ext uri="{FF2B5EF4-FFF2-40B4-BE49-F238E27FC236}">
                  <a16:creationId xmlns:a16="http://schemas.microsoft.com/office/drawing/2014/main" xmlns="" id="{A44D0E1E-EB5F-4D10-BFC6-E9561D13ACA7}"/>
                </a:ext>
              </a:extLst>
            </p:cNvPr>
            <p:cNvSpPr/>
            <p:nvPr/>
          </p:nvSpPr>
          <p:spPr>
            <a:xfrm>
              <a:off x="3339610" y="1797496"/>
              <a:ext cx="5955323" cy="2787109"/>
            </a:xfrm>
            <a:prstGeom prst="rect">
              <a:avLst/>
            </a:prstGeom>
          </p:spPr>
          <p:txBody>
            <a:bodyPr wrap="square">
              <a:spAutoFit/>
            </a:bodyPr>
            <a:lstStyle/>
            <a:p>
              <a:pPr marL="0" marR="0" lvl="0" indent="359991"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010101"/>
                  </a:solidFill>
                  <a:effectLst/>
                  <a:uLnTx/>
                  <a:uFillTx/>
                  <a:latin typeface="迷你简少儿" panose="03000509000000000000" pitchFamily="65" charset="-122"/>
                  <a:ea typeface="迷你简少儿" panose="03000509000000000000" pitchFamily="65" charset="-122"/>
                  <a:cs typeface="+mn-cs"/>
                </a:rPr>
                <a:t>赛龙舟的目的意义全国各地都大同小异，都与纪念屈原有关，吴川亦不例外，但吴川人扒龙船还有赶“鬼”驱邪的意思。吴川江河湖海众多，以前水利设施落后，经常有水灾水患，古人以为有“水鬼”河怪作祟，因而五月初五想通过扒龙船来赶走“水鬼”，驱邪消灾，以求得平安。</a:t>
              </a:r>
              <a:endParaRPr kumimoji="0" lang="zh-CN" altLang="en-US" sz="1800" b="0" i="0" u="none" strike="noStrike" kern="1200" cap="none" spc="0" normalizeH="0" baseline="0" noProof="0" dirty="0">
                <a:ln>
                  <a:noFill/>
                </a:ln>
                <a:solidFill>
                  <a:srgbClr val="010101"/>
                </a:solidFill>
                <a:effectLst/>
                <a:uLnTx/>
                <a:uFillTx/>
                <a:latin typeface="迷你简少儿" panose="03000509000000000000" pitchFamily="65" charset="-122"/>
                <a:ea typeface="迷你简少儿" panose="03000509000000000000" pitchFamily="65" charset="-122"/>
                <a:cs typeface="+mn-cs"/>
              </a:endParaRPr>
            </a:p>
          </p:txBody>
        </p:sp>
        <p:sp>
          <p:nvSpPr>
            <p:cNvPr id="11" name="矩形 10">
              <a:extLst>
                <a:ext uri="{FF2B5EF4-FFF2-40B4-BE49-F238E27FC236}">
                  <a16:creationId xmlns:a16="http://schemas.microsoft.com/office/drawing/2014/main" xmlns="" id="{6294E28D-D3A5-407C-907A-BD5F1A98499F}"/>
                </a:ext>
              </a:extLst>
            </p:cNvPr>
            <p:cNvSpPr/>
            <p:nvPr/>
          </p:nvSpPr>
          <p:spPr>
            <a:xfrm>
              <a:off x="3086098" y="1467201"/>
              <a:ext cx="6462348" cy="3447700"/>
            </a:xfrm>
            <a:prstGeom prst="rect">
              <a:avLst/>
            </a:prstGeom>
            <a:noFill/>
            <a:ln w="19050">
              <a:solidFill>
                <a:srgbClr val="007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6" name="图片 5">
            <a:extLst>
              <a:ext uri="{FF2B5EF4-FFF2-40B4-BE49-F238E27FC236}">
                <a16:creationId xmlns:a16="http://schemas.microsoft.com/office/drawing/2014/main" xmlns="" id="{6075B7C9-3C90-452D-AB06-5DE26A18A2B9}"/>
              </a:ext>
            </a:extLst>
          </p:cNvPr>
          <p:cNvPicPr>
            <a:picLocks noChangeAspect="1"/>
          </p:cNvPicPr>
          <p:nvPr/>
        </p:nvPicPr>
        <p:blipFill rotWithShape="1">
          <a:blip r:embed="rId4">
            <a:extLst>
              <a:ext uri="{28A0092B-C50C-407E-A947-70E740481C1C}">
                <a14:useLocalDpi xmlns:a14="http://schemas.microsoft.com/office/drawing/2010/main" val="0"/>
              </a:ext>
            </a:extLst>
          </a:blip>
          <a:srcRect t="20770" b="19478"/>
          <a:stretch/>
        </p:blipFill>
        <p:spPr>
          <a:xfrm>
            <a:off x="5256410" y="3782213"/>
            <a:ext cx="5125352" cy="2826117"/>
          </a:xfrm>
          <a:prstGeom prst="rect">
            <a:avLst/>
          </a:prstGeom>
        </p:spPr>
      </p:pic>
    </p:spTree>
    <p:extLst>
      <p:ext uri="{BB962C8B-B14F-4D97-AF65-F5344CB8AC3E}">
        <p14:creationId xmlns:p14="http://schemas.microsoft.com/office/powerpoint/2010/main" val="7935051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26E296C-CDDD-4966-9C45-9E6A063097D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FZspk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WbKZ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FZspk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Vmym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Vmym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XLe3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XLe3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XLe3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YLe3TGpPNTPZDAAAyRkAABcAAAB1bml2ZXJzYWwvdW5pdmVyc2FsLnBuZ+2Ze1iSedrHH8fGmiattsxzVjMddiZ1aVTyvJajNY6Rp8wjJmuWIp5CJDk44+xYU+q07mhlylSTqCiGjVKgoJvCzpKaIYISUMMICSIqCaIg79PUXu97vfvX+/7tH1zw/Pj8fvdzf+/DdT/Xc/nkiQjbjc4bAQCwPX4sLAYArF0A4L2rG2zAlfJ/3fsW/LIqiok4AlCHXafBi3VZoVGhAECr/tB05n3w+oP8Y4lFAGD3+M3HipvX/BcAcEo7HhYaV5KmkURRPp4yc19io1hlPQD9yI7+qOsNl6hxx/q27B04GPZ+6KZjfxN8sy76+abd3yd+3L/h6z3Wf/iaMW/13o2J894fmEe0S+z9hjHTshHH9dPE549mMVoZzFb3YfM0NbjovE8UibhqVMmrQ9LwSy8rsqhwth0A3B8/V6G6pLqMZdi7kAjL55mHAKCP2vop58IOFyjq+TmHdQAgSlgcTETijFN1mvdAHypahx/GcU+hP7MCnYhvKJjuIJpzArYBwIuTAqc6hhOIcP8AyvLnb0Tgzz0DoDZbdvsCQNkGGrgj7JItAOw6ggT/2pphDQCXtqyha+gauoauoWvoGrqGrqFr6Bq6hv7/0YLpK16s0yB5C/p/Pdp1uws0T5qS2nsRvfgs0qudsMwnURtLfr1cekJCZeDRAWp9sdgK6FtV0NKhdswDKn2dMK00t2M+wyNZfXWRyWOBS/u5vFIuJ4uE714erSaMSUWl8RIpQyLRg89bzOrg5VeN+AdGR5+0tlx1N/YUL+Vn2pynKliSuWLowiBTHhXe6/3KwHjDu6oFCfAg/lDy8svNxIfLc483aw9bRoirOtWgAzxQx4OvLlQZf+sxSEvperOWYGCKFUOGSA/oSL0A71u7siKzEMQ9BatUg5rB/Sc2hds91YhV3KgUY9uMqfd1S3un+JFlzA5pT9DgU0fC/BX4z+IgSiYDDQuV0JVmG7OUVhAdSUVh6EHc5lAx3iDB+JapFV6pLJyxSvdJnMrkLKpd0bItMxceuTp1aT89lE0KWX51l/71XZvXctYBmXkWI/w2oz2B3IXygCoE8js2cz55psAO8fTOj5QFbvW1lNx2Xge3cIgkDPCahoWpO/EXP/g+Pm8m0PC8SKOe++N0N368vegLVXDwCHReX1U5G566HVSl1SbL5xWF79yD5j3J/nHSdp26YQZbllDXxZsq6JnU6vp6pYKOvmZSnfXCRh6jQ6XcOFBAqjztxBPIz+CexZcbjLGXtDhlQO79TeqdH1WkReQ+XsLyC7uG5PO3vqtkzl8+p+JHAqxTpI8xHWxyk1ifSB9uaVlhiPVHL1VaVz6OKq4sd24btuagcZ0FhjF8Z482+2QambehjcQl29mvQ9yHl+tpXzpVVzj/0yvkXjMxj5EnDAq3661afrSTLK51GYWQMNJZzv47l2FeVktJbjxZr77xDmolS+JPbiKQG4UG6ADnGqevox5KwVQpMbUBPn1u2sYaoQTzkW+ttXYZ65fuhTCeSTlLN3X3m8Dg0oQ0daEYJYMwlIgjGAngSrZr8ZvSnj+IXkkHJfxOld+KWjHs9a3ytiFIeiYK70MpVmeHHJwxCRgZvoY2mkrY6sJUU13K5LcWHO4ESIKvo9W3Wpd1LEmwqEJ0+JnjElr3rb/3Wckhe2d0Gw7TFpyIPjDmWqLD+KpMBc1xN9gPIJQp7pljmTjSnWGXOh/k8jCn6d19ZViX3YPKcA/wvUGZEsKbkzsxUixZspm5zMlA+Gn8tY5gVHPqRM3fnzbs/zwHCGBdDzi4/qu/jBGooYaHeSqWY2h0uZEB/8QmYkvVUjMfcoAkbOHdWD/v00cSJtotZYnBMKZEBHkaHnkYkpCmVQM7b0T2+ubTVChQcdyyt780nu51FhR3RsReOuBbFWdNh1xKzsJu4P3JjpQ0WYy9RZoUoq/HOBVAFAKA+IQC28Yx6hwGIi5dnVKsoL4JbYCT620W0GyMsu5ox13PonVPPOmZsXOulNJgaqxXtjturn9SucrQRb6RXnE9pCg5z9HDrEpgM3zYBOUTnbREXingebF7Lq4alfS0E8ahPEKR+pBKiW2IqYvXqS745dWj4E8Y6O4WcYz4MAmKQuRGmJndd1clLcYuC8iF1DKe+7MJxGH1QbdOr28RLPZu37KHs0ZRi8M/RkIsJgvJiGF5PiE3zDKsRHA3iqx3eDZb4m3zfPEiG8UgmJfHeS3Qe9mrSw000zpFDSzYL4C46TfDqKYaTG5fxM31JntAh5VXdqNajfYZPgLfak37XPP5meqo2FS4R1HzUfY7g4eRN2t5Q2/tjIDVL2NxZu82QQBPeycd9iNfhVX+X/srXaDDw+7XTvJxfpF5bLN+4pCObNOFirJ31XUyVfpf2pKz6iECfaVufJBzXeakHitOyL8qSgoXiNj1esluFW1UUxM1YLNFGOReEcW/LmsoZqht0kOU80JydpLdBS7ZdrHIwWWqmmiSTxgRQBq/yUpXQifaXdnqK3kZz3z11gLWWYw7hvw7zZ27wMOfjqFFV1eiSMg9//aCY5r9mQ8myMp0GtwQH2v7Xc7T5PCwsYB5H+LOTcL0RwfrnOr4UTqgFOd8iKWF2Mh5RynFAk3NG718BN3juRQNBbYH9KAwyebxhrabCtgXZ1tEByTBE2FI5Bydbc5d1JEsphkrCEWXnUa3yyf/p9kulDMctbP85daNPoJdPayOaES7sRDsq94jCphH+E9j59uTY93Oeiu0FPH+B6iG3OxWcVA3s7soFflEnJjNVPBubia1GnU9oUiTsHASLYUwNNNxx8bKF69F7Ew0z2SFJPfO/eNDuvEXGKHz4qvbFcO1W93upxpwrr5RCAJmchosePMtrmVHGt/0C8fx5GbEnwKDbztaa6f6GE251grjFb58S+sUHDkZQYeB9SMe8+5G4EZ+Wk3li6Byme5iw8YfboY3D8kSnDirQVpRMzecDvPd6vKhZYkbcqo6SC9KPDlmjW5ISMNOIW8kdY9Pe364lPS7ed6Ugn8CrJYZ5WRXjiZnJjh70vtpKifcqSLEw+Is8ASNb/sbumKHpvWd585iCPFQND+YFk16NRbHG77mY7fb5b+DukNVc8Xd9GJ9bvqF7IkkMvPgixyJjvaZdMKZH5hnKr31ewYRvXpfx6z4Myk3fW0vMEWOFX8WeNu88EFXRHt4leLuRPMX+Nfw6BXEePuDqChdLhXy2/VaGiRPfhISvULWf95CymmgSeyz5Z2Re3xVELB2cgc4P60efeAfmO20XRy49KKcIoQT8YuzTG1hv0lPZwcFpFQtqt6nlrJm7v7eKr6Xu5FQ7xrFjFYxVL+e2M8Y24Xh/8gm0McO8diO8eVKf2LYMXPPcE+aLYtrROwiNKOIb1tD13N39OH4hpDgH5qNCJfa7BuT+xd1C/dbCvx89rkpK82lyBLbxdPN3DB6SPdWl5rlXzH4CITTNrRydRpG9I8N8VKGmF/zKe5geDTptaVwaJ+iWKLLdJfoCmouRlMcfkFJm4TfgJV9+AnWRHRxiH7bNWcbMNLzhkFPFk20tO+C+LPSpZcVI9L4hqN3VAV+h9t1ikwV4p4Wry3FHOQOPrWlPgIzbCLCgPvyFZhfj8FZqut/dP5PE6g/r5xJyEAUGhemxHvuXCjnd6bMfrV+57k6uVT4vzbLf58EcmZbVPr+tmRlnABO8n891xKK/HKAQ4+FPvz37UNuM1FAlW4ii+S2aK680iReD+ZM7OJohHvXSrp7BuKZW3i8bPS03Yk6mTjfUTA4/s4OV7K0N144CpYjl4LQM4XS2LFcC2hoe69RUa/RayORX6pgomL4Fstj99X8nPQkUEKhw4Aa9mLY+rRnFSp/SMNQ8oJVJSOzftjGqqCm7WVDs5wcY++Pb4cGvxFZCzgKfm52zK3DBFkW6ti3bNtqIbQhA9tiFnQQzeriXbxeTTtdykCkD2l2Ek3zemNn9euIOfQE2k2Cts4nVJkt0Fk007R5Qjkf0ibj2Zkt3uMTAb6e2YLZpHOwYONv45Yg3CneuL8k08oSy8XvIxwXZDZyIfcAJEYlk4kye0r+RZr7WNojBjf9Wo4kuRnmue4kPEbeQm7MlmeUTP2QMFzbkpnTMNsJACeievuLvuunqUvm48op3X+cV0iktOgY7cl9rgvUrMGjeOJdO/cWfua5wJWZB1kVdWOBt60AnDjlJ9oLT72bF0FMJ7qvH+TQB7tyhMOrvJXlmocP/DsUaDU4bcO3/cegDjbIrADrd+8OWMsqSvE+AOi73fqZp1kZYjmf9R4AuLb6y5+p2DUwKDil62Lw0fxE5NhrUDtK6hYASE8Q2CMY9i4+ZnDaTcO/eUnxBXi+Oi4iDmbKS2pf3ex/usHj6saiT8BV4PjnJ8KoR9K//i9QSwMEFAACAAgAYLe3TGp9wY1LAAAAagAAABsAAAB1bml2ZXJzYWwvdW5pdmVyc2FsLnBuZy54bWyzsa/IzVEoSy0qzszPs1Uy1DNQsrfj5bIpKEoty0wtV6gAigEFIUBJoRLINUJwyzNTSjJslczNkZRkpGamZ5TYKpmaW8AF9YFGAgBQSwECAAAUAAIACABWbKZMFQ6tKGQEAAAHEQAAHQAAAAAAAAABAAAAAAAAAAAAdW5pdmVyc2FsL2NvbW1vbl9tZXNzYWdlcy5sbmdQSwECAAAUAAIACABWbKZMCH4LIykDAACGDAAAJwAAAAAAAAABAAAAAACfBAAAdW5pdmVyc2FsL2ZsYXNoX3B1Ymxpc2hpbmdfc2V0dGluZ3MueG1sUEsBAgAAFAACAAgAVmymTLX8CWS6AgAAVQoAACEAAAAAAAAAAQAAAAAADQgAAHVuaXZlcnNhbC9mbGFzaF9za2luX3NldHRpbmdzLnhtbFBLAQIAABQAAgAIAFZspkwqlg9n/gIAAJcLAAAmAAAAAAAAAAEAAAAAAAYLAAB1bml2ZXJzYWwvaHRtbF9wdWJsaXNoaW5nX3NldHRpbmdzLnhtbFBLAQIAABQAAgAIAFZspkxocVKRmgEAAB8GAAAfAAAAAAAAAAEAAAAAAEgOAAB1bml2ZXJzYWwvaHRtbF9za2luX3NldHRpbmdzLmpzUEsBAgAAFAACAAgAXLe3TD08L9HBAAAA5QEAABoAAAAAAAAAAQAAAAAAHxAAAHVuaXZlcnNhbC9pMThuX3ByZXNldHMueG1sUEsBAgAAFAACAAgAXLe3TJr5lmRrAAAAawAAABwAAAAAAAAAAQAAAAAAGBEAAHVuaXZlcnNhbC9sb2NhbF9zZXR0aW5ncy54bWxQSwECAAAUAAIACABElFdHI7RO+/sCAACwCAAAFAAAAAAAAAABAAAAAAC9EQAAdW5pdmVyc2FsL3BsYXllci54bWxQSwECAAAUAAIACABct7dMsIcj9GwBAAD3AgAAKQAAAAAAAAABAAAAAADqFAAAdW5pdmVyc2FsL3NraW5fY3VzdG9taXphdGlvbl9zZXR0aW5ncy54bWxQSwECAAAUAAIACABgt7dMak81M9kMAADJGQAAFwAAAAAAAAAAAAAAAACdFgAAdW5pdmVyc2FsL3VuaXZlcnNhbC5wbmdQSwECAAAUAAIACABgt7dMan3BjUsAAABqAAAAGwAAAAAAAAABAAAAAACrIwAAdW5pdmVyc2FsL3VuaXZlcnNhbC5wbmcueG1sUEsFBgAAAAALAAsASQMAAC8kAAAAAA=="/>
  <p:tag name="ISPRING_PRESENTATION_TITLE" val="传统节日端午节主题班会动态课件PPT模板"/>
</p:tagLst>
</file>

<file path=ppt/theme/theme1.xml><?xml version="1.0" encoding="utf-8"?>
<a:theme xmlns:a="http://schemas.openxmlformats.org/drawingml/2006/main" name="涂豆思">
  <a:themeElements>
    <a:clrScheme name="自定义 26">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70AD47"/>
      </a:hlink>
      <a:folHlink>
        <a:srgbClr val="70AD47"/>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TotalTime>
  <Words>2804</Words>
  <Application>Microsoft Office PowerPoint</Application>
  <PresentationFormat>宽屏</PresentationFormat>
  <Paragraphs>137</Paragraphs>
  <Slides>29</Slides>
  <Notes>29</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29</vt:i4>
      </vt:variant>
    </vt:vector>
  </HeadingPairs>
  <TitlesOfParts>
    <vt:vector size="41" baseType="lpstr">
      <vt:lpstr>Meiryo</vt:lpstr>
      <vt:lpstr>等线</vt:lpstr>
      <vt:lpstr>华康海报体W12(P)</vt:lpstr>
      <vt:lpstr>萝莉体 第二版</vt:lpstr>
      <vt:lpstr>迷你简少儿</vt:lpstr>
      <vt:lpstr>宋体</vt:lpstr>
      <vt:lpstr>微软雅黑</vt:lpstr>
      <vt:lpstr>Arial</vt:lpstr>
      <vt:lpstr>Calibri</vt:lpstr>
      <vt:lpstr>Calibri Light</vt:lpstr>
      <vt:lpstr>涂豆思</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8</cp:revision>
  <dcterms:created xsi:type="dcterms:W3CDTF">2018-05-27T19:36:18Z</dcterms:created>
  <dcterms:modified xsi:type="dcterms:W3CDTF">2018-06-09T04:34:20Z</dcterms:modified>
</cp:coreProperties>
</file>