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 id="2147483660" r:id="rId2"/>
  </p:sldMasterIdLst>
  <p:notesMasterIdLst>
    <p:notesMasterId r:id="rId77"/>
  </p:notesMasterIdLst>
  <p:sldIdLst>
    <p:sldId id="645" r:id="rId3"/>
    <p:sldId id="633" r:id="rId4"/>
    <p:sldId id="641" r:id="rId5"/>
    <p:sldId id="637" r:id="rId6"/>
    <p:sldId id="570" r:id="rId7"/>
    <p:sldId id="642" r:id="rId8"/>
    <p:sldId id="571" r:id="rId9"/>
    <p:sldId id="597" r:id="rId10"/>
    <p:sldId id="638" r:id="rId11"/>
    <p:sldId id="536" r:id="rId12"/>
    <p:sldId id="537" r:id="rId13"/>
    <p:sldId id="538" r:id="rId14"/>
    <p:sldId id="539" r:id="rId15"/>
    <p:sldId id="540" r:id="rId16"/>
    <p:sldId id="541" r:id="rId17"/>
    <p:sldId id="542" r:id="rId18"/>
    <p:sldId id="543" r:id="rId19"/>
    <p:sldId id="544" r:id="rId20"/>
    <p:sldId id="545" r:id="rId21"/>
    <p:sldId id="546" r:id="rId22"/>
    <p:sldId id="547" r:id="rId23"/>
    <p:sldId id="548" r:id="rId24"/>
    <p:sldId id="549" r:id="rId25"/>
    <p:sldId id="550" r:id="rId26"/>
    <p:sldId id="551" r:id="rId27"/>
    <p:sldId id="552" r:id="rId28"/>
    <p:sldId id="553" r:id="rId29"/>
    <p:sldId id="554" r:id="rId30"/>
    <p:sldId id="555" r:id="rId31"/>
    <p:sldId id="556" r:id="rId32"/>
    <p:sldId id="557" r:id="rId33"/>
    <p:sldId id="558" r:id="rId34"/>
    <p:sldId id="559" r:id="rId35"/>
    <p:sldId id="560" r:id="rId36"/>
    <p:sldId id="561" r:id="rId37"/>
    <p:sldId id="562" r:id="rId38"/>
    <p:sldId id="563" r:id="rId39"/>
    <p:sldId id="564" r:id="rId40"/>
    <p:sldId id="565" r:id="rId41"/>
    <p:sldId id="566" r:id="rId42"/>
    <p:sldId id="567" r:id="rId43"/>
    <p:sldId id="568" r:id="rId44"/>
    <p:sldId id="569" r:id="rId45"/>
    <p:sldId id="639" r:id="rId46"/>
    <p:sldId id="535" r:id="rId47"/>
    <p:sldId id="574" r:id="rId48"/>
    <p:sldId id="575" r:id="rId49"/>
    <p:sldId id="576" r:id="rId50"/>
    <p:sldId id="577" r:id="rId51"/>
    <p:sldId id="640" r:id="rId52"/>
    <p:sldId id="506" r:id="rId53"/>
    <p:sldId id="578" r:id="rId54"/>
    <p:sldId id="579" r:id="rId55"/>
    <p:sldId id="580" r:id="rId56"/>
    <p:sldId id="581" r:id="rId57"/>
    <p:sldId id="582" r:id="rId58"/>
    <p:sldId id="583" r:id="rId59"/>
    <p:sldId id="584" r:id="rId60"/>
    <p:sldId id="585" r:id="rId61"/>
    <p:sldId id="586" r:id="rId62"/>
    <p:sldId id="587" r:id="rId63"/>
    <p:sldId id="588" r:id="rId64"/>
    <p:sldId id="589" r:id="rId65"/>
    <p:sldId id="590" r:id="rId66"/>
    <p:sldId id="591" r:id="rId67"/>
    <p:sldId id="592" r:id="rId68"/>
    <p:sldId id="593" r:id="rId69"/>
    <p:sldId id="594" r:id="rId70"/>
    <p:sldId id="595" r:id="rId71"/>
    <p:sldId id="601" r:id="rId72"/>
    <p:sldId id="602" r:id="rId73"/>
    <p:sldId id="643" r:id="rId74"/>
    <p:sldId id="646" r:id="rId75"/>
    <p:sldId id="647" r:id="rId76"/>
  </p:sldIdLst>
  <p:sldSz cx="12192000" cy="6858000"/>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7" userDrawn="1">
          <p15:clr>
            <a:srgbClr val="A4A3A4"/>
          </p15:clr>
        </p15:guide>
        <p15:guide id="3" pos="7469" userDrawn="1">
          <p15:clr>
            <a:srgbClr val="A4A3A4"/>
          </p15:clr>
        </p15:guide>
        <p15:guide id="5" pos="211" userDrawn="1">
          <p15:clr>
            <a:srgbClr val="A4A3A4"/>
          </p15:clr>
        </p15:guide>
        <p15:guide id="6" orient="horz" pos="4110" userDrawn="1">
          <p15:clr>
            <a:srgbClr val="A4A3A4"/>
          </p15:clr>
        </p15:guide>
        <p15:guide id="7" orient="horz" pos="43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E7261B"/>
    <a:srgbClr val="E80000"/>
    <a:srgbClr val="FAD193"/>
    <a:srgbClr val="EDE4D0"/>
    <a:srgbClr val="FFF5EC"/>
    <a:srgbClr val="FFF1E3"/>
    <a:srgbClr val="FFF7EE"/>
    <a:srgbClr val="FFFEFC"/>
    <a:srgbClr val="F1E9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62" autoAdjust="0"/>
    <p:restoredTop sz="94660"/>
  </p:normalViewPr>
  <p:slideViewPr>
    <p:cSldViewPr snapToGrid="0">
      <p:cViewPr varScale="1">
        <p:scale>
          <a:sx n="113" d="100"/>
          <a:sy n="113" d="100"/>
        </p:scale>
        <p:origin x="972" y="78"/>
      </p:cViewPr>
      <p:guideLst>
        <p:guide orient="horz" pos="187"/>
        <p:guide pos="7469"/>
        <p:guide pos="211"/>
        <p:guide orient="horz" pos="4110"/>
        <p:guide orient="horz" pos="43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ags" Target="tags/tag1.xml"/><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01BEC0-0006-46EB-914C-F8A898886642}" type="datetimeFigureOut">
              <a:rPr lang="zh-CN" altLang="en-US" smtClean="0"/>
              <a:t>2020/6/29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6BFA5-3D74-44D7-98C7-5E1073141EC8}" type="slidenum">
              <a:rPr lang="zh-CN" altLang="en-US" smtClean="0"/>
              <a:t>‹#›</a:t>
            </a:fld>
            <a:endParaRPr lang="zh-CN" altLang="en-US"/>
          </a:p>
        </p:txBody>
      </p:sp>
    </p:spTree>
    <p:extLst>
      <p:ext uri="{BB962C8B-B14F-4D97-AF65-F5344CB8AC3E}">
        <p14:creationId xmlns:p14="http://schemas.microsoft.com/office/powerpoint/2010/main" val="2937853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a:t>
            </a:fld>
            <a:endParaRPr lang="zh-CN" altLang="en-US"/>
          </a:p>
        </p:txBody>
      </p:sp>
    </p:spTree>
    <p:extLst>
      <p:ext uri="{BB962C8B-B14F-4D97-AF65-F5344CB8AC3E}">
        <p14:creationId xmlns:p14="http://schemas.microsoft.com/office/powerpoint/2010/main" val="3604640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10</a:t>
            </a:fld>
            <a:endParaRPr lang="zh-CN" altLang="en-US"/>
          </a:p>
        </p:txBody>
      </p:sp>
    </p:spTree>
    <p:extLst>
      <p:ext uri="{BB962C8B-B14F-4D97-AF65-F5344CB8AC3E}">
        <p14:creationId xmlns:p14="http://schemas.microsoft.com/office/powerpoint/2010/main" val="1614914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11</a:t>
            </a:fld>
            <a:endParaRPr lang="zh-CN" altLang="en-US"/>
          </a:p>
        </p:txBody>
      </p:sp>
    </p:spTree>
    <p:extLst>
      <p:ext uri="{BB962C8B-B14F-4D97-AF65-F5344CB8AC3E}">
        <p14:creationId xmlns:p14="http://schemas.microsoft.com/office/powerpoint/2010/main" val="2833217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12</a:t>
            </a:fld>
            <a:endParaRPr lang="zh-CN" altLang="en-US"/>
          </a:p>
        </p:txBody>
      </p:sp>
    </p:spTree>
    <p:extLst>
      <p:ext uri="{BB962C8B-B14F-4D97-AF65-F5344CB8AC3E}">
        <p14:creationId xmlns:p14="http://schemas.microsoft.com/office/powerpoint/2010/main" val="1552019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13</a:t>
            </a:fld>
            <a:endParaRPr lang="zh-CN" altLang="en-US"/>
          </a:p>
        </p:txBody>
      </p:sp>
    </p:spTree>
    <p:extLst>
      <p:ext uri="{BB962C8B-B14F-4D97-AF65-F5344CB8AC3E}">
        <p14:creationId xmlns:p14="http://schemas.microsoft.com/office/powerpoint/2010/main" val="1639995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14</a:t>
            </a:fld>
            <a:endParaRPr lang="zh-CN" altLang="en-US"/>
          </a:p>
        </p:txBody>
      </p:sp>
    </p:spTree>
    <p:extLst>
      <p:ext uri="{BB962C8B-B14F-4D97-AF65-F5344CB8AC3E}">
        <p14:creationId xmlns:p14="http://schemas.microsoft.com/office/powerpoint/2010/main" val="3679738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15</a:t>
            </a:fld>
            <a:endParaRPr lang="zh-CN" altLang="en-US"/>
          </a:p>
        </p:txBody>
      </p:sp>
    </p:spTree>
    <p:extLst>
      <p:ext uri="{BB962C8B-B14F-4D97-AF65-F5344CB8AC3E}">
        <p14:creationId xmlns:p14="http://schemas.microsoft.com/office/powerpoint/2010/main" val="10193681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16</a:t>
            </a:fld>
            <a:endParaRPr lang="zh-CN" altLang="en-US"/>
          </a:p>
        </p:txBody>
      </p:sp>
    </p:spTree>
    <p:extLst>
      <p:ext uri="{BB962C8B-B14F-4D97-AF65-F5344CB8AC3E}">
        <p14:creationId xmlns:p14="http://schemas.microsoft.com/office/powerpoint/2010/main" val="3609380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17</a:t>
            </a:fld>
            <a:endParaRPr lang="zh-CN" altLang="en-US"/>
          </a:p>
        </p:txBody>
      </p:sp>
    </p:spTree>
    <p:extLst>
      <p:ext uri="{BB962C8B-B14F-4D97-AF65-F5344CB8AC3E}">
        <p14:creationId xmlns:p14="http://schemas.microsoft.com/office/powerpoint/2010/main" val="24102150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18</a:t>
            </a:fld>
            <a:endParaRPr lang="zh-CN" altLang="en-US"/>
          </a:p>
        </p:txBody>
      </p:sp>
    </p:spTree>
    <p:extLst>
      <p:ext uri="{BB962C8B-B14F-4D97-AF65-F5344CB8AC3E}">
        <p14:creationId xmlns:p14="http://schemas.microsoft.com/office/powerpoint/2010/main" val="30878701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19</a:t>
            </a:fld>
            <a:endParaRPr lang="zh-CN" altLang="en-US"/>
          </a:p>
        </p:txBody>
      </p:sp>
    </p:spTree>
    <p:extLst>
      <p:ext uri="{BB962C8B-B14F-4D97-AF65-F5344CB8AC3E}">
        <p14:creationId xmlns:p14="http://schemas.microsoft.com/office/powerpoint/2010/main" val="309660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a:t>
            </a:fld>
            <a:endParaRPr lang="zh-CN" altLang="en-US"/>
          </a:p>
        </p:txBody>
      </p:sp>
    </p:spTree>
    <p:extLst>
      <p:ext uri="{BB962C8B-B14F-4D97-AF65-F5344CB8AC3E}">
        <p14:creationId xmlns:p14="http://schemas.microsoft.com/office/powerpoint/2010/main" val="9496004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20</a:t>
            </a:fld>
            <a:endParaRPr lang="zh-CN" altLang="en-US"/>
          </a:p>
        </p:txBody>
      </p:sp>
    </p:spTree>
    <p:extLst>
      <p:ext uri="{BB962C8B-B14F-4D97-AF65-F5344CB8AC3E}">
        <p14:creationId xmlns:p14="http://schemas.microsoft.com/office/powerpoint/2010/main" val="32713542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21</a:t>
            </a:fld>
            <a:endParaRPr lang="zh-CN" altLang="en-US"/>
          </a:p>
        </p:txBody>
      </p:sp>
    </p:spTree>
    <p:extLst>
      <p:ext uri="{BB962C8B-B14F-4D97-AF65-F5344CB8AC3E}">
        <p14:creationId xmlns:p14="http://schemas.microsoft.com/office/powerpoint/2010/main" val="1430393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22</a:t>
            </a:fld>
            <a:endParaRPr lang="zh-CN" altLang="en-US"/>
          </a:p>
        </p:txBody>
      </p:sp>
    </p:spTree>
    <p:extLst>
      <p:ext uri="{BB962C8B-B14F-4D97-AF65-F5344CB8AC3E}">
        <p14:creationId xmlns:p14="http://schemas.microsoft.com/office/powerpoint/2010/main" val="31843363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23</a:t>
            </a:fld>
            <a:endParaRPr lang="zh-CN" altLang="en-US"/>
          </a:p>
        </p:txBody>
      </p:sp>
    </p:spTree>
    <p:extLst>
      <p:ext uri="{BB962C8B-B14F-4D97-AF65-F5344CB8AC3E}">
        <p14:creationId xmlns:p14="http://schemas.microsoft.com/office/powerpoint/2010/main" val="38667000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24</a:t>
            </a:fld>
            <a:endParaRPr lang="zh-CN" altLang="en-US"/>
          </a:p>
        </p:txBody>
      </p:sp>
    </p:spTree>
    <p:extLst>
      <p:ext uri="{BB962C8B-B14F-4D97-AF65-F5344CB8AC3E}">
        <p14:creationId xmlns:p14="http://schemas.microsoft.com/office/powerpoint/2010/main" val="17254123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25</a:t>
            </a:fld>
            <a:endParaRPr lang="zh-CN" altLang="en-US"/>
          </a:p>
        </p:txBody>
      </p:sp>
    </p:spTree>
    <p:extLst>
      <p:ext uri="{BB962C8B-B14F-4D97-AF65-F5344CB8AC3E}">
        <p14:creationId xmlns:p14="http://schemas.microsoft.com/office/powerpoint/2010/main" val="38530943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26</a:t>
            </a:fld>
            <a:endParaRPr lang="zh-CN" altLang="en-US"/>
          </a:p>
        </p:txBody>
      </p:sp>
    </p:spTree>
    <p:extLst>
      <p:ext uri="{BB962C8B-B14F-4D97-AF65-F5344CB8AC3E}">
        <p14:creationId xmlns:p14="http://schemas.microsoft.com/office/powerpoint/2010/main" val="9767009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27</a:t>
            </a:fld>
            <a:endParaRPr lang="zh-CN" altLang="en-US"/>
          </a:p>
        </p:txBody>
      </p:sp>
    </p:spTree>
    <p:extLst>
      <p:ext uri="{BB962C8B-B14F-4D97-AF65-F5344CB8AC3E}">
        <p14:creationId xmlns:p14="http://schemas.microsoft.com/office/powerpoint/2010/main" val="26485026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28</a:t>
            </a:fld>
            <a:endParaRPr lang="zh-CN" altLang="en-US"/>
          </a:p>
        </p:txBody>
      </p:sp>
    </p:spTree>
    <p:extLst>
      <p:ext uri="{BB962C8B-B14F-4D97-AF65-F5344CB8AC3E}">
        <p14:creationId xmlns:p14="http://schemas.microsoft.com/office/powerpoint/2010/main" val="3676260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29</a:t>
            </a:fld>
            <a:endParaRPr lang="zh-CN" altLang="en-US"/>
          </a:p>
        </p:txBody>
      </p:sp>
    </p:spTree>
    <p:extLst>
      <p:ext uri="{BB962C8B-B14F-4D97-AF65-F5344CB8AC3E}">
        <p14:creationId xmlns:p14="http://schemas.microsoft.com/office/powerpoint/2010/main" val="2300521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a:t>
            </a:fld>
            <a:endParaRPr lang="zh-CN" altLang="en-US"/>
          </a:p>
        </p:txBody>
      </p:sp>
    </p:spTree>
    <p:extLst>
      <p:ext uri="{BB962C8B-B14F-4D97-AF65-F5344CB8AC3E}">
        <p14:creationId xmlns:p14="http://schemas.microsoft.com/office/powerpoint/2010/main" val="38454086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30</a:t>
            </a:fld>
            <a:endParaRPr lang="zh-CN" altLang="en-US"/>
          </a:p>
        </p:txBody>
      </p:sp>
    </p:spTree>
    <p:extLst>
      <p:ext uri="{BB962C8B-B14F-4D97-AF65-F5344CB8AC3E}">
        <p14:creationId xmlns:p14="http://schemas.microsoft.com/office/powerpoint/2010/main" val="9671677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31</a:t>
            </a:fld>
            <a:endParaRPr lang="zh-CN" altLang="en-US"/>
          </a:p>
        </p:txBody>
      </p:sp>
    </p:spTree>
    <p:extLst>
      <p:ext uri="{BB962C8B-B14F-4D97-AF65-F5344CB8AC3E}">
        <p14:creationId xmlns:p14="http://schemas.microsoft.com/office/powerpoint/2010/main" val="40397769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32</a:t>
            </a:fld>
            <a:endParaRPr lang="zh-CN" altLang="en-US"/>
          </a:p>
        </p:txBody>
      </p:sp>
    </p:spTree>
    <p:extLst>
      <p:ext uri="{BB962C8B-B14F-4D97-AF65-F5344CB8AC3E}">
        <p14:creationId xmlns:p14="http://schemas.microsoft.com/office/powerpoint/2010/main" val="19128476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33</a:t>
            </a:fld>
            <a:endParaRPr lang="zh-CN" altLang="en-US"/>
          </a:p>
        </p:txBody>
      </p:sp>
    </p:spTree>
    <p:extLst>
      <p:ext uri="{BB962C8B-B14F-4D97-AF65-F5344CB8AC3E}">
        <p14:creationId xmlns:p14="http://schemas.microsoft.com/office/powerpoint/2010/main" val="143373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34</a:t>
            </a:fld>
            <a:endParaRPr lang="zh-CN" altLang="en-US"/>
          </a:p>
        </p:txBody>
      </p:sp>
    </p:spTree>
    <p:extLst>
      <p:ext uri="{BB962C8B-B14F-4D97-AF65-F5344CB8AC3E}">
        <p14:creationId xmlns:p14="http://schemas.microsoft.com/office/powerpoint/2010/main" val="40756577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35</a:t>
            </a:fld>
            <a:endParaRPr lang="zh-CN" altLang="en-US"/>
          </a:p>
        </p:txBody>
      </p:sp>
    </p:spTree>
    <p:extLst>
      <p:ext uri="{BB962C8B-B14F-4D97-AF65-F5344CB8AC3E}">
        <p14:creationId xmlns:p14="http://schemas.microsoft.com/office/powerpoint/2010/main" val="14216587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36</a:t>
            </a:fld>
            <a:endParaRPr lang="zh-CN" altLang="en-US"/>
          </a:p>
        </p:txBody>
      </p:sp>
    </p:spTree>
    <p:extLst>
      <p:ext uri="{BB962C8B-B14F-4D97-AF65-F5344CB8AC3E}">
        <p14:creationId xmlns:p14="http://schemas.microsoft.com/office/powerpoint/2010/main" val="26018208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37</a:t>
            </a:fld>
            <a:endParaRPr lang="zh-CN" altLang="en-US"/>
          </a:p>
        </p:txBody>
      </p:sp>
    </p:spTree>
    <p:extLst>
      <p:ext uri="{BB962C8B-B14F-4D97-AF65-F5344CB8AC3E}">
        <p14:creationId xmlns:p14="http://schemas.microsoft.com/office/powerpoint/2010/main" val="18273262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38</a:t>
            </a:fld>
            <a:endParaRPr lang="zh-CN" altLang="en-US"/>
          </a:p>
        </p:txBody>
      </p:sp>
    </p:spTree>
    <p:extLst>
      <p:ext uri="{BB962C8B-B14F-4D97-AF65-F5344CB8AC3E}">
        <p14:creationId xmlns:p14="http://schemas.microsoft.com/office/powerpoint/2010/main" val="31006890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39</a:t>
            </a:fld>
            <a:endParaRPr lang="zh-CN" altLang="en-US"/>
          </a:p>
        </p:txBody>
      </p:sp>
    </p:spTree>
    <p:extLst>
      <p:ext uri="{BB962C8B-B14F-4D97-AF65-F5344CB8AC3E}">
        <p14:creationId xmlns:p14="http://schemas.microsoft.com/office/powerpoint/2010/main" val="2842423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4</a:t>
            </a:fld>
            <a:endParaRPr lang="zh-CN" altLang="en-US"/>
          </a:p>
        </p:txBody>
      </p:sp>
    </p:spTree>
    <p:extLst>
      <p:ext uri="{BB962C8B-B14F-4D97-AF65-F5344CB8AC3E}">
        <p14:creationId xmlns:p14="http://schemas.microsoft.com/office/powerpoint/2010/main" val="38597591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40</a:t>
            </a:fld>
            <a:endParaRPr lang="zh-CN" altLang="en-US"/>
          </a:p>
        </p:txBody>
      </p:sp>
    </p:spTree>
    <p:extLst>
      <p:ext uri="{BB962C8B-B14F-4D97-AF65-F5344CB8AC3E}">
        <p14:creationId xmlns:p14="http://schemas.microsoft.com/office/powerpoint/2010/main" val="8533384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41</a:t>
            </a:fld>
            <a:endParaRPr lang="zh-CN" altLang="en-US"/>
          </a:p>
        </p:txBody>
      </p:sp>
    </p:spTree>
    <p:extLst>
      <p:ext uri="{BB962C8B-B14F-4D97-AF65-F5344CB8AC3E}">
        <p14:creationId xmlns:p14="http://schemas.microsoft.com/office/powerpoint/2010/main" val="39791856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42</a:t>
            </a:fld>
            <a:endParaRPr lang="zh-CN" altLang="en-US"/>
          </a:p>
        </p:txBody>
      </p:sp>
    </p:spTree>
    <p:extLst>
      <p:ext uri="{BB962C8B-B14F-4D97-AF65-F5344CB8AC3E}">
        <p14:creationId xmlns:p14="http://schemas.microsoft.com/office/powerpoint/2010/main" val="17091922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43</a:t>
            </a:fld>
            <a:endParaRPr lang="zh-CN" altLang="en-US"/>
          </a:p>
        </p:txBody>
      </p:sp>
    </p:spTree>
    <p:extLst>
      <p:ext uri="{BB962C8B-B14F-4D97-AF65-F5344CB8AC3E}">
        <p14:creationId xmlns:p14="http://schemas.microsoft.com/office/powerpoint/2010/main" val="22271867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44</a:t>
            </a:fld>
            <a:endParaRPr lang="zh-CN" altLang="en-US"/>
          </a:p>
        </p:txBody>
      </p:sp>
    </p:spTree>
    <p:extLst>
      <p:ext uri="{BB962C8B-B14F-4D97-AF65-F5344CB8AC3E}">
        <p14:creationId xmlns:p14="http://schemas.microsoft.com/office/powerpoint/2010/main" val="8061041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45</a:t>
            </a:fld>
            <a:endParaRPr lang="zh-CN" altLang="en-US"/>
          </a:p>
        </p:txBody>
      </p:sp>
    </p:spTree>
    <p:extLst>
      <p:ext uri="{BB962C8B-B14F-4D97-AF65-F5344CB8AC3E}">
        <p14:creationId xmlns:p14="http://schemas.microsoft.com/office/powerpoint/2010/main" val="4894123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46</a:t>
            </a:fld>
            <a:endParaRPr lang="zh-CN" altLang="en-US"/>
          </a:p>
        </p:txBody>
      </p:sp>
    </p:spTree>
    <p:extLst>
      <p:ext uri="{BB962C8B-B14F-4D97-AF65-F5344CB8AC3E}">
        <p14:creationId xmlns:p14="http://schemas.microsoft.com/office/powerpoint/2010/main" val="485519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47</a:t>
            </a:fld>
            <a:endParaRPr lang="zh-CN" altLang="en-US"/>
          </a:p>
        </p:txBody>
      </p:sp>
    </p:spTree>
    <p:extLst>
      <p:ext uri="{BB962C8B-B14F-4D97-AF65-F5344CB8AC3E}">
        <p14:creationId xmlns:p14="http://schemas.microsoft.com/office/powerpoint/2010/main" val="2135695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48</a:t>
            </a:fld>
            <a:endParaRPr lang="zh-CN" altLang="en-US"/>
          </a:p>
        </p:txBody>
      </p:sp>
    </p:spTree>
    <p:extLst>
      <p:ext uri="{BB962C8B-B14F-4D97-AF65-F5344CB8AC3E}">
        <p14:creationId xmlns:p14="http://schemas.microsoft.com/office/powerpoint/2010/main" val="4358035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49</a:t>
            </a:fld>
            <a:endParaRPr lang="zh-CN" altLang="en-US"/>
          </a:p>
        </p:txBody>
      </p:sp>
    </p:spTree>
    <p:extLst>
      <p:ext uri="{BB962C8B-B14F-4D97-AF65-F5344CB8AC3E}">
        <p14:creationId xmlns:p14="http://schemas.microsoft.com/office/powerpoint/2010/main" val="1983541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5</a:t>
            </a:fld>
            <a:endParaRPr lang="zh-CN" altLang="en-US"/>
          </a:p>
        </p:txBody>
      </p:sp>
    </p:spTree>
    <p:extLst>
      <p:ext uri="{BB962C8B-B14F-4D97-AF65-F5344CB8AC3E}">
        <p14:creationId xmlns:p14="http://schemas.microsoft.com/office/powerpoint/2010/main" val="38230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50</a:t>
            </a:fld>
            <a:endParaRPr lang="zh-CN" altLang="en-US"/>
          </a:p>
        </p:txBody>
      </p:sp>
    </p:spTree>
    <p:extLst>
      <p:ext uri="{BB962C8B-B14F-4D97-AF65-F5344CB8AC3E}">
        <p14:creationId xmlns:p14="http://schemas.microsoft.com/office/powerpoint/2010/main" val="36488254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51</a:t>
            </a:fld>
            <a:endParaRPr lang="zh-CN" altLang="en-US"/>
          </a:p>
        </p:txBody>
      </p:sp>
    </p:spTree>
    <p:extLst>
      <p:ext uri="{BB962C8B-B14F-4D97-AF65-F5344CB8AC3E}">
        <p14:creationId xmlns:p14="http://schemas.microsoft.com/office/powerpoint/2010/main" val="38309658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52</a:t>
            </a:fld>
            <a:endParaRPr lang="zh-CN" altLang="en-US"/>
          </a:p>
        </p:txBody>
      </p:sp>
    </p:spTree>
    <p:extLst>
      <p:ext uri="{BB962C8B-B14F-4D97-AF65-F5344CB8AC3E}">
        <p14:creationId xmlns:p14="http://schemas.microsoft.com/office/powerpoint/2010/main" val="10556668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53</a:t>
            </a:fld>
            <a:endParaRPr lang="zh-CN" altLang="en-US"/>
          </a:p>
        </p:txBody>
      </p:sp>
    </p:spTree>
    <p:extLst>
      <p:ext uri="{BB962C8B-B14F-4D97-AF65-F5344CB8AC3E}">
        <p14:creationId xmlns:p14="http://schemas.microsoft.com/office/powerpoint/2010/main" val="39325983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54</a:t>
            </a:fld>
            <a:endParaRPr lang="zh-CN" altLang="en-US"/>
          </a:p>
        </p:txBody>
      </p:sp>
    </p:spTree>
    <p:extLst>
      <p:ext uri="{BB962C8B-B14F-4D97-AF65-F5344CB8AC3E}">
        <p14:creationId xmlns:p14="http://schemas.microsoft.com/office/powerpoint/2010/main" val="13381196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55</a:t>
            </a:fld>
            <a:endParaRPr lang="zh-CN" altLang="en-US"/>
          </a:p>
        </p:txBody>
      </p:sp>
    </p:spTree>
    <p:extLst>
      <p:ext uri="{BB962C8B-B14F-4D97-AF65-F5344CB8AC3E}">
        <p14:creationId xmlns:p14="http://schemas.microsoft.com/office/powerpoint/2010/main" val="1012182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56</a:t>
            </a:fld>
            <a:endParaRPr lang="zh-CN" altLang="en-US"/>
          </a:p>
        </p:txBody>
      </p:sp>
    </p:spTree>
    <p:extLst>
      <p:ext uri="{BB962C8B-B14F-4D97-AF65-F5344CB8AC3E}">
        <p14:creationId xmlns:p14="http://schemas.microsoft.com/office/powerpoint/2010/main" val="9656265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57</a:t>
            </a:fld>
            <a:endParaRPr lang="zh-CN" altLang="en-US"/>
          </a:p>
        </p:txBody>
      </p:sp>
    </p:spTree>
    <p:extLst>
      <p:ext uri="{BB962C8B-B14F-4D97-AF65-F5344CB8AC3E}">
        <p14:creationId xmlns:p14="http://schemas.microsoft.com/office/powerpoint/2010/main" val="20900482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58</a:t>
            </a:fld>
            <a:endParaRPr lang="zh-CN" altLang="en-US"/>
          </a:p>
        </p:txBody>
      </p:sp>
    </p:spTree>
    <p:extLst>
      <p:ext uri="{BB962C8B-B14F-4D97-AF65-F5344CB8AC3E}">
        <p14:creationId xmlns:p14="http://schemas.microsoft.com/office/powerpoint/2010/main" val="316448030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59</a:t>
            </a:fld>
            <a:endParaRPr lang="zh-CN" altLang="en-US"/>
          </a:p>
        </p:txBody>
      </p:sp>
    </p:spTree>
    <p:extLst>
      <p:ext uri="{BB962C8B-B14F-4D97-AF65-F5344CB8AC3E}">
        <p14:creationId xmlns:p14="http://schemas.microsoft.com/office/powerpoint/2010/main" val="3652756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6</a:t>
            </a:fld>
            <a:endParaRPr lang="zh-CN" altLang="en-US"/>
          </a:p>
        </p:txBody>
      </p:sp>
    </p:spTree>
    <p:extLst>
      <p:ext uri="{BB962C8B-B14F-4D97-AF65-F5344CB8AC3E}">
        <p14:creationId xmlns:p14="http://schemas.microsoft.com/office/powerpoint/2010/main" val="4037471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60</a:t>
            </a:fld>
            <a:endParaRPr lang="zh-CN" altLang="en-US"/>
          </a:p>
        </p:txBody>
      </p:sp>
    </p:spTree>
    <p:extLst>
      <p:ext uri="{BB962C8B-B14F-4D97-AF65-F5344CB8AC3E}">
        <p14:creationId xmlns:p14="http://schemas.microsoft.com/office/powerpoint/2010/main" val="37803011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61</a:t>
            </a:fld>
            <a:endParaRPr lang="zh-CN" altLang="en-US"/>
          </a:p>
        </p:txBody>
      </p:sp>
    </p:spTree>
    <p:extLst>
      <p:ext uri="{BB962C8B-B14F-4D97-AF65-F5344CB8AC3E}">
        <p14:creationId xmlns:p14="http://schemas.microsoft.com/office/powerpoint/2010/main" val="3916396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62</a:t>
            </a:fld>
            <a:endParaRPr lang="zh-CN" altLang="en-US"/>
          </a:p>
        </p:txBody>
      </p:sp>
    </p:spTree>
    <p:extLst>
      <p:ext uri="{BB962C8B-B14F-4D97-AF65-F5344CB8AC3E}">
        <p14:creationId xmlns:p14="http://schemas.microsoft.com/office/powerpoint/2010/main" val="35812853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63</a:t>
            </a:fld>
            <a:endParaRPr lang="zh-CN" altLang="en-US"/>
          </a:p>
        </p:txBody>
      </p:sp>
    </p:spTree>
    <p:extLst>
      <p:ext uri="{BB962C8B-B14F-4D97-AF65-F5344CB8AC3E}">
        <p14:creationId xmlns:p14="http://schemas.microsoft.com/office/powerpoint/2010/main" val="30957266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64</a:t>
            </a:fld>
            <a:endParaRPr lang="zh-CN" altLang="en-US"/>
          </a:p>
        </p:txBody>
      </p:sp>
    </p:spTree>
    <p:extLst>
      <p:ext uri="{BB962C8B-B14F-4D97-AF65-F5344CB8AC3E}">
        <p14:creationId xmlns:p14="http://schemas.microsoft.com/office/powerpoint/2010/main" val="140611242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65</a:t>
            </a:fld>
            <a:endParaRPr lang="zh-CN" altLang="en-US"/>
          </a:p>
        </p:txBody>
      </p:sp>
    </p:spTree>
    <p:extLst>
      <p:ext uri="{BB962C8B-B14F-4D97-AF65-F5344CB8AC3E}">
        <p14:creationId xmlns:p14="http://schemas.microsoft.com/office/powerpoint/2010/main" val="18881471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66</a:t>
            </a:fld>
            <a:endParaRPr lang="zh-CN" altLang="en-US"/>
          </a:p>
        </p:txBody>
      </p:sp>
    </p:spTree>
    <p:extLst>
      <p:ext uri="{BB962C8B-B14F-4D97-AF65-F5344CB8AC3E}">
        <p14:creationId xmlns:p14="http://schemas.microsoft.com/office/powerpoint/2010/main" val="23498795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67</a:t>
            </a:fld>
            <a:endParaRPr lang="zh-CN" altLang="en-US"/>
          </a:p>
        </p:txBody>
      </p:sp>
    </p:spTree>
    <p:extLst>
      <p:ext uri="{BB962C8B-B14F-4D97-AF65-F5344CB8AC3E}">
        <p14:creationId xmlns:p14="http://schemas.microsoft.com/office/powerpoint/2010/main" val="343242970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68</a:t>
            </a:fld>
            <a:endParaRPr lang="zh-CN" altLang="en-US"/>
          </a:p>
        </p:txBody>
      </p:sp>
    </p:spTree>
    <p:extLst>
      <p:ext uri="{BB962C8B-B14F-4D97-AF65-F5344CB8AC3E}">
        <p14:creationId xmlns:p14="http://schemas.microsoft.com/office/powerpoint/2010/main" val="203114871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69</a:t>
            </a:fld>
            <a:endParaRPr lang="zh-CN" altLang="en-US"/>
          </a:p>
        </p:txBody>
      </p:sp>
    </p:spTree>
    <p:extLst>
      <p:ext uri="{BB962C8B-B14F-4D97-AF65-F5344CB8AC3E}">
        <p14:creationId xmlns:p14="http://schemas.microsoft.com/office/powerpoint/2010/main" val="2194378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7</a:t>
            </a:fld>
            <a:endParaRPr lang="zh-CN" altLang="en-US"/>
          </a:p>
        </p:txBody>
      </p:sp>
    </p:spTree>
    <p:extLst>
      <p:ext uri="{BB962C8B-B14F-4D97-AF65-F5344CB8AC3E}">
        <p14:creationId xmlns:p14="http://schemas.microsoft.com/office/powerpoint/2010/main" val="248919411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70</a:t>
            </a:fld>
            <a:endParaRPr lang="zh-CN" altLang="en-US"/>
          </a:p>
        </p:txBody>
      </p:sp>
    </p:spTree>
    <p:extLst>
      <p:ext uri="{BB962C8B-B14F-4D97-AF65-F5344CB8AC3E}">
        <p14:creationId xmlns:p14="http://schemas.microsoft.com/office/powerpoint/2010/main" val="261138233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71</a:t>
            </a:fld>
            <a:endParaRPr lang="zh-CN" altLang="en-US"/>
          </a:p>
        </p:txBody>
      </p:sp>
    </p:spTree>
    <p:extLst>
      <p:ext uri="{BB962C8B-B14F-4D97-AF65-F5344CB8AC3E}">
        <p14:creationId xmlns:p14="http://schemas.microsoft.com/office/powerpoint/2010/main" val="222964777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72</a:t>
            </a:fld>
            <a:endParaRPr lang="zh-CN" altLang="en-US"/>
          </a:p>
        </p:txBody>
      </p:sp>
    </p:spTree>
    <p:extLst>
      <p:ext uri="{BB962C8B-B14F-4D97-AF65-F5344CB8AC3E}">
        <p14:creationId xmlns:p14="http://schemas.microsoft.com/office/powerpoint/2010/main" val="28448156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73</a:t>
            </a:fld>
            <a:endParaRPr lang="zh-CN" altLang="en-US"/>
          </a:p>
        </p:txBody>
      </p:sp>
    </p:spTree>
    <p:extLst>
      <p:ext uri="{BB962C8B-B14F-4D97-AF65-F5344CB8AC3E}">
        <p14:creationId xmlns:p14="http://schemas.microsoft.com/office/powerpoint/2010/main" val="211561808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74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18632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8</a:t>
            </a:fld>
            <a:endParaRPr lang="zh-CN" altLang="en-US"/>
          </a:p>
        </p:txBody>
      </p:sp>
    </p:spTree>
    <p:extLst>
      <p:ext uri="{BB962C8B-B14F-4D97-AF65-F5344CB8AC3E}">
        <p14:creationId xmlns:p14="http://schemas.microsoft.com/office/powerpoint/2010/main" val="516900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9</a:t>
            </a:fld>
            <a:endParaRPr lang="zh-CN" altLang="en-US"/>
          </a:p>
        </p:txBody>
      </p:sp>
    </p:spTree>
    <p:extLst>
      <p:ext uri="{BB962C8B-B14F-4D97-AF65-F5344CB8AC3E}">
        <p14:creationId xmlns:p14="http://schemas.microsoft.com/office/powerpoint/2010/main" val="17764837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17" name="图片 16">
            <a:extLst>
              <a:ext uri="{FF2B5EF4-FFF2-40B4-BE49-F238E27FC236}">
                <a16:creationId xmlns="" xmlns:a16="http://schemas.microsoft.com/office/drawing/2014/main" id="{90FD26EB-F852-4E21-832C-54C91373FE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a:extLst>
              <a:ext uri="{FF2B5EF4-FFF2-40B4-BE49-F238E27FC236}">
                <a16:creationId xmlns="" xmlns:a16="http://schemas.microsoft.com/office/drawing/2014/main" id="{1165A404-0787-47BA-AF16-7A13B4E7EC3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52158" y="2084005"/>
            <a:ext cx="6317193" cy="4197469"/>
          </a:xfrm>
          <a:prstGeom prst="rect">
            <a:avLst/>
          </a:prstGeom>
        </p:spPr>
      </p:pic>
      <p:pic>
        <p:nvPicPr>
          <p:cNvPr id="4" name="图片 3">
            <a:extLst>
              <a:ext uri="{FF2B5EF4-FFF2-40B4-BE49-F238E27FC236}">
                <a16:creationId xmlns="" xmlns:a16="http://schemas.microsoft.com/office/drawing/2014/main" id="{7A9271AA-D2D8-47FB-8491-27F2CE4C51E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699001"/>
            <a:ext cx="12192000" cy="2158999"/>
          </a:xfrm>
          <a:prstGeom prst="rect">
            <a:avLst/>
          </a:prstGeom>
        </p:spPr>
      </p:pic>
      <p:pic>
        <p:nvPicPr>
          <p:cNvPr id="6" name="图片 5">
            <a:extLst>
              <a:ext uri="{FF2B5EF4-FFF2-40B4-BE49-F238E27FC236}">
                <a16:creationId xmlns="" xmlns:a16="http://schemas.microsoft.com/office/drawing/2014/main" id="{9782FF19-40D9-4FCE-9915-3931E6C378D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8181088" cy="2282497"/>
          </a:xfrm>
          <a:prstGeom prst="rect">
            <a:avLst/>
          </a:prstGeom>
        </p:spPr>
      </p:pic>
      <p:pic>
        <p:nvPicPr>
          <p:cNvPr id="7" name="图片 6">
            <a:extLst>
              <a:ext uri="{FF2B5EF4-FFF2-40B4-BE49-F238E27FC236}">
                <a16:creationId xmlns="" xmlns:a16="http://schemas.microsoft.com/office/drawing/2014/main" id="{03DE496E-71BE-495D-8154-351BD540475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164701" y="2798758"/>
            <a:ext cx="5027299" cy="4269426"/>
          </a:xfrm>
          <a:prstGeom prst="rect">
            <a:avLst/>
          </a:prstGeom>
        </p:spPr>
      </p:pic>
      <p:sp>
        <p:nvSpPr>
          <p:cNvPr id="13" name="TextBox 20">
            <a:extLst>
              <a:ext uri="{FF2B5EF4-FFF2-40B4-BE49-F238E27FC236}">
                <a16:creationId xmlns="" xmlns:a16="http://schemas.microsoft.com/office/drawing/2014/main" id="{72E54E83-F613-4BAC-9BAF-F3E86BB9317C}"/>
              </a:ext>
            </a:extLst>
          </p:cNvPr>
          <p:cNvSpPr txBox="1"/>
          <p:nvPr userDrawn="1"/>
        </p:nvSpPr>
        <p:spPr>
          <a:xfrm>
            <a:off x="8912989" y="79188"/>
            <a:ext cx="2547109" cy="461665"/>
          </a:xfrm>
          <a:prstGeom prst="rect">
            <a:avLst/>
          </a:prstGeom>
          <a:noFill/>
          <a:effectLst/>
        </p:spPr>
        <p:txBody>
          <a:bodyPr wrap="square" rtlCol="0">
            <a:spAutoFit/>
          </a:bodyPr>
          <a:lstStyle/>
          <a:p>
            <a:pPr algn="ctr"/>
            <a:r>
              <a:rPr lang="zh-CN" altLang="en-US" sz="24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中国共产党</a:t>
            </a:r>
            <a:endParaRPr lang="en-US" altLang="zh-CN" sz="24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endParaRPr>
          </a:p>
        </p:txBody>
      </p:sp>
      <p:sp>
        <p:nvSpPr>
          <p:cNvPr id="14" name="TextBox 19">
            <a:extLst>
              <a:ext uri="{FF2B5EF4-FFF2-40B4-BE49-F238E27FC236}">
                <a16:creationId xmlns="" xmlns:a16="http://schemas.microsoft.com/office/drawing/2014/main" id="{DFA9240A-3DBF-4020-A0F3-F5F228F8CE62}"/>
              </a:ext>
            </a:extLst>
          </p:cNvPr>
          <p:cNvSpPr txBox="1"/>
          <p:nvPr userDrawn="1"/>
        </p:nvSpPr>
        <p:spPr>
          <a:xfrm>
            <a:off x="9014023" y="479146"/>
            <a:ext cx="2276692" cy="238527"/>
          </a:xfrm>
          <a:prstGeom prst="rect">
            <a:avLst/>
          </a:prstGeom>
          <a:noFill/>
          <a:effectLst/>
        </p:spPr>
        <p:txBody>
          <a:bodyPr wrap="square" rtlCol="0">
            <a:spAutoFit/>
          </a:bodyPr>
          <a:lstStyle/>
          <a:p>
            <a:pPr algn="ctr"/>
            <a:r>
              <a:rPr lang="en-US" altLang="zh-CN" sz="95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Communist Party of China</a:t>
            </a:r>
            <a:endParaRPr lang="zh-CN" altLang="en-US" sz="95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endParaRPr>
          </a:p>
        </p:txBody>
      </p:sp>
      <p:pic>
        <p:nvPicPr>
          <p:cNvPr id="18" name="Picture 11" descr="F:\桌面\党政机关\素材\党徽\Nipic_20180988_201809091138025270001.png">
            <a:extLst>
              <a:ext uri="{FF2B5EF4-FFF2-40B4-BE49-F238E27FC236}">
                <a16:creationId xmlns="" xmlns:a16="http://schemas.microsoft.com/office/drawing/2014/main" id="{B17B94FF-C351-4841-BCFB-C61FDED5721C}"/>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618975" y="79188"/>
            <a:ext cx="790096" cy="646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9751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3434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600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72825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00208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35667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6446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2694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17" name="图片 16">
            <a:extLst>
              <a:ext uri="{FF2B5EF4-FFF2-40B4-BE49-F238E27FC236}">
                <a16:creationId xmlns="" xmlns:a16="http://schemas.microsoft.com/office/drawing/2014/main" id="{90FD26EB-F852-4E21-832C-54C91373FE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a:extLst>
              <a:ext uri="{FF2B5EF4-FFF2-40B4-BE49-F238E27FC236}">
                <a16:creationId xmlns="" xmlns:a16="http://schemas.microsoft.com/office/drawing/2014/main" id="{1165A404-0787-47BA-AF16-7A13B4E7EC3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1633" y="2084005"/>
            <a:ext cx="6317193" cy="4197469"/>
          </a:xfrm>
          <a:prstGeom prst="rect">
            <a:avLst/>
          </a:prstGeom>
        </p:spPr>
      </p:pic>
      <p:pic>
        <p:nvPicPr>
          <p:cNvPr id="4" name="图片 3">
            <a:extLst>
              <a:ext uri="{FF2B5EF4-FFF2-40B4-BE49-F238E27FC236}">
                <a16:creationId xmlns="" xmlns:a16="http://schemas.microsoft.com/office/drawing/2014/main" id="{7A9271AA-D2D8-47FB-8491-27F2CE4C51E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699001"/>
            <a:ext cx="12192000" cy="2158999"/>
          </a:xfrm>
          <a:prstGeom prst="rect">
            <a:avLst/>
          </a:prstGeom>
        </p:spPr>
      </p:pic>
      <p:pic>
        <p:nvPicPr>
          <p:cNvPr id="6" name="图片 5">
            <a:extLst>
              <a:ext uri="{FF2B5EF4-FFF2-40B4-BE49-F238E27FC236}">
                <a16:creationId xmlns="" xmlns:a16="http://schemas.microsoft.com/office/drawing/2014/main" id="{9782FF19-40D9-4FCE-9915-3931E6C378D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8181088" cy="2282497"/>
          </a:xfrm>
          <a:prstGeom prst="rect">
            <a:avLst/>
          </a:prstGeom>
        </p:spPr>
      </p:pic>
      <p:pic>
        <p:nvPicPr>
          <p:cNvPr id="7" name="图片 6">
            <a:extLst>
              <a:ext uri="{FF2B5EF4-FFF2-40B4-BE49-F238E27FC236}">
                <a16:creationId xmlns="" xmlns:a16="http://schemas.microsoft.com/office/drawing/2014/main" id="{03DE496E-71BE-495D-8154-351BD540475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164701" y="2798758"/>
            <a:ext cx="5027299" cy="4269426"/>
          </a:xfrm>
          <a:prstGeom prst="rect">
            <a:avLst/>
          </a:prstGeom>
        </p:spPr>
      </p:pic>
      <p:sp>
        <p:nvSpPr>
          <p:cNvPr id="13" name="TextBox 20">
            <a:extLst>
              <a:ext uri="{FF2B5EF4-FFF2-40B4-BE49-F238E27FC236}">
                <a16:creationId xmlns="" xmlns:a16="http://schemas.microsoft.com/office/drawing/2014/main" id="{72E54E83-F613-4BAC-9BAF-F3E86BB9317C}"/>
              </a:ext>
            </a:extLst>
          </p:cNvPr>
          <p:cNvSpPr txBox="1"/>
          <p:nvPr userDrawn="1"/>
        </p:nvSpPr>
        <p:spPr>
          <a:xfrm>
            <a:off x="8912989" y="79188"/>
            <a:ext cx="2547109" cy="461665"/>
          </a:xfrm>
          <a:prstGeom prst="rect">
            <a:avLst/>
          </a:prstGeom>
          <a:noFill/>
          <a:effectLst/>
        </p:spPr>
        <p:txBody>
          <a:bodyPr wrap="square" rtlCol="0">
            <a:spAutoFit/>
          </a:bodyPr>
          <a:lstStyle/>
          <a:p>
            <a:pPr algn="ctr"/>
            <a:r>
              <a:rPr lang="zh-CN" altLang="en-US" sz="24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中国共产党</a:t>
            </a:r>
            <a:endParaRPr lang="en-US" altLang="zh-CN" sz="24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endParaRPr>
          </a:p>
        </p:txBody>
      </p:sp>
      <p:sp>
        <p:nvSpPr>
          <p:cNvPr id="14" name="TextBox 19">
            <a:extLst>
              <a:ext uri="{FF2B5EF4-FFF2-40B4-BE49-F238E27FC236}">
                <a16:creationId xmlns="" xmlns:a16="http://schemas.microsoft.com/office/drawing/2014/main" id="{DFA9240A-3DBF-4020-A0F3-F5F228F8CE62}"/>
              </a:ext>
            </a:extLst>
          </p:cNvPr>
          <p:cNvSpPr txBox="1"/>
          <p:nvPr userDrawn="1"/>
        </p:nvSpPr>
        <p:spPr>
          <a:xfrm>
            <a:off x="9014023" y="479146"/>
            <a:ext cx="2276692" cy="238527"/>
          </a:xfrm>
          <a:prstGeom prst="rect">
            <a:avLst/>
          </a:prstGeom>
          <a:noFill/>
          <a:effectLst/>
        </p:spPr>
        <p:txBody>
          <a:bodyPr wrap="square" rtlCol="0">
            <a:spAutoFit/>
          </a:bodyPr>
          <a:lstStyle/>
          <a:p>
            <a:pPr algn="ctr"/>
            <a:r>
              <a:rPr lang="en-US" altLang="zh-CN" sz="95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Communist Party of China</a:t>
            </a:r>
            <a:endParaRPr lang="zh-CN" altLang="en-US" sz="95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04903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17" name="图片 16">
            <a:extLst>
              <a:ext uri="{FF2B5EF4-FFF2-40B4-BE49-F238E27FC236}">
                <a16:creationId xmlns="" xmlns:a16="http://schemas.microsoft.com/office/drawing/2014/main" id="{90FD26EB-F852-4E21-832C-54C91373FE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a:extLst>
              <a:ext uri="{FF2B5EF4-FFF2-40B4-BE49-F238E27FC236}">
                <a16:creationId xmlns="" xmlns:a16="http://schemas.microsoft.com/office/drawing/2014/main" id="{1165A404-0787-47BA-AF16-7A13B4E7EC3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1633" y="2084005"/>
            <a:ext cx="6317193" cy="4197469"/>
          </a:xfrm>
          <a:prstGeom prst="rect">
            <a:avLst/>
          </a:prstGeom>
        </p:spPr>
      </p:pic>
      <p:pic>
        <p:nvPicPr>
          <p:cNvPr id="4" name="图片 3">
            <a:extLst>
              <a:ext uri="{FF2B5EF4-FFF2-40B4-BE49-F238E27FC236}">
                <a16:creationId xmlns="" xmlns:a16="http://schemas.microsoft.com/office/drawing/2014/main" id="{7A9271AA-D2D8-47FB-8491-27F2CE4C51E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699001"/>
            <a:ext cx="12192000" cy="2158999"/>
          </a:xfrm>
          <a:prstGeom prst="rect">
            <a:avLst/>
          </a:prstGeom>
        </p:spPr>
      </p:pic>
      <p:pic>
        <p:nvPicPr>
          <p:cNvPr id="6" name="图片 5">
            <a:extLst>
              <a:ext uri="{FF2B5EF4-FFF2-40B4-BE49-F238E27FC236}">
                <a16:creationId xmlns="" xmlns:a16="http://schemas.microsoft.com/office/drawing/2014/main" id="{9782FF19-40D9-4FCE-9915-3931E6C378D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8181088" cy="2282497"/>
          </a:xfrm>
          <a:prstGeom prst="rect">
            <a:avLst/>
          </a:prstGeom>
        </p:spPr>
      </p:pic>
      <p:pic>
        <p:nvPicPr>
          <p:cNvPr id="7" name="图片 6">
            <a:extLst>
              <a:ext uri="{FF2B5EF4-FFF2-40B4-BE49-F238E27FC236}">
                <a16:creationId xmlns="" xmlns:a16="http://schemas.microsoft.com/office/drawing/2014/main" id="{03DE496E-71BE-495D-8154-351BD540475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164701" y="2798758"/>
            <a:ext cx="5027299" cy="4269426"/>
          </a:xfrm>
          <a:prstGeom prst="rect">
            <a:avLst/>
          </a:prstGeom>
        </p:spPr>
      </p:pic>
      <p:sp>
        <p:nvSpPr>
          <p:cNvPr id="13" name="TextBox 20">
            <a:extLst>
              <a:ext uri="{FF2B5EF4-FFF2-40B4-BE49-F238E27FC236}">
                <a16:creationId xmlns="" xmlns:a16="http://schemas.microsoft.com/office/drawing/2014/main" id="{72E54E83-F613-4BAC-9BAF-F3E86BB9317C}"/>
              </a:ext>
            </a:extLst>
          </p:cNvPr>
          <p:cNvSpPr txBox="1"/>
          <p:nvPr userDrawn="1"/>
        </p:nvSpPr>
        <p:spPr>
          <a:xfrm>
            <a:off x="8912989" y="79188"/>
            <a:ext cx="2547109" cy="461665"/>
          </a:xfrm>
          <a:prstGeom prst="rect">
            <a:avLst/>
          </a:prstGeom>
          <a:noFill/>
          <a:effectLst/>
        </p:spPr>
        <p:txBody>
          <a:bodyPr wrap="square" rtlCol="0">
            <a:spAutoFit/>
          </a:bodyPr>
          <a:lstStyle/>
          <a:p>
            <a:pPr algn="ctr"/>
            <a:r>
              <a:rPr lang="zh-CN" altLang="en-US" sz="24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中国共产党</a:t>
            </a:r>
            <a:endParaRPr lang="en-US" altLang="zh-CN" sz="24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endParaRPr>
          </a:p>
        </p:txBody>
      </p:sp>
      <p:sp>
        <p:nvSpPr>
          <p:cNvPr id="14" name="TextBox 19">
            <a:extLst>
              <a:ext uri="{FF2B5EF4-FFF2-40B4-BE49-F238E27FC236}">
                <a16:creationId xmlns="" xmlns:a16="http://schemas.microsoft.com/office/drawing/2014/main" id="{DFA9240A-3DBF-4020-A0F3-F5F228F8CE62}"/>
              </a:ext>
            </a:extLst>
          </p:cNvPr>
          <p:cNvSpPr txBox="1"/>
          <p:nvPr userDrawn="1"/>
        </p:nvSpPr>
        <p:spPr>
          <a:xfrm>
            <a:off x="9014023" y="479146"/>
            <a:ext cx="2276692" cy="238527"/>
          </a:xfrm>
          <a:prstGeom prst="rect">
            <a:avLst/>
          </a:prstGeom>
          <a:noFill/>
          <a:effectLst/>
        </p:spPr>
        <p:txBody>
          <a:bodyPr wrap="square" rtlCol="0">
            <a:spAutoFit/>
          </a:bodyPr>
          <a:lstStyle/>
          <a:p>
            <a:pPr algn="ctr"/>
            <a:r>
              <a:rPr lang="en-US" altLang="zh-CN" sz="95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Communist Party of China</a:t>
            </a:r>
            <a:endParaRPr lang="zh-CN" altLang="en-US" sz="95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endParaRPr>
          </a:p>
        </p:txBody>
      </p:sp>
      <p:pic>
        <p:nvPicPr>
          <p:cNvPr id="10" name="Picture 11" descr="F:\桌面\党政机关\素材\党徽\Nipic_20180988_201809091138025270001.png">
            <a:extLst>
              <a:ext uri="{FF2B5EF4-FFF2-40B4-BE49-F238E27FC236}">
                <a16:creationId xmlns="" xmlns:a16="http://schemas.microsoft.com/office/drawing/2014/main" id="{210985ED-F3DF-4DCB-A86B-0475EA1A5358}"/>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5009198" y="760742"/>
            <a:ext cx="2173605" cy="1779886"/>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a:extLst>
              <a:ext uri="{FF2B5EF4-FFF2-40B4-BE49-F238E27FC236}">
                <a16:creationId xmlns="" xmlns:a16="http://schemas.microsoft.com/office/drawing/2014/main" id="{8880A89E-A127-43F1-BC6F-B586A86973AA}"/>
              </a:ext>
            </a:extLst>
          </p:cNvPr>
          <p:cNvSpPr>
            <a:spLocks noGrp="1"/>
          </p:cNvSpPr>
          <p:nvPr>
            <p:ph type="title"/>
          </p:nvPr>
        </p:nvSpPr>
        <p:spPr>
          <a:xfrm>
            <a:off x="838200" y="2876046"/>
            <a:ext cx="10515600" cy="1325563"/>
          </a:xfrm>
          <a:prstGeom prst="rect">
            <a:avLst/>
          </a:prstGeom>
        </p:spPr>
        <p:txBody>
          <a:bodyPr/>
          <a:lstStyle>
            <a:lvl1pPr marL="0" algn="ctr" defTabSz="913684" rtl="0" eaLnBrk="1" fontAlgn="base" latinLnBrk="0" hangingPunct="1">
              <a:spcBef>
                <a:spcPct val="0"/>
              </a:spcBef>
              <a:spcAft>
                <a:spcPct val="0"/>
              </a:spcAft>
              <a:defRPr lang="zh-CN" altLang="en-US" sz="4800" b="1" kern="30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cs typeface="明兰_UI_TC" pitchFamily="2" charset="-122"/>
              </a:defRPr>
            </a:lvl1pPr>
          </a:lstStyle>
          <a:p>
            <a:r>
              <a:rPr lang="zh-CN" altLang="en-US" dirty="0"/>
              <a:t>单击此处编辑母版标题样式</a:t>
            </a:r>
          </a:p>
        </p:txBody>
      </p:sp>
    </p:spTree>
    <p:extLst>
      <p:ext uri="{BB962C8B-B14F-4D97-AF65-F5344CB8AC3E}">
        <p14:creationId xmlns:p14="http://schemas.microsoft.com/office/powerpoint/2010/main" val="93779006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6*min(max(#ppt_w*#ppt_h,.3),1)-7.4)/-.7*#ppt_w"/>
                                          </p:val>
                                        </p:tav>
                                        <p:tav tm="100000">
                                          <p:val>
                                            <p:strVal val="#ppt_w"/>
                                          </p:val>
                                        </p:tav>
                                      </p:tavLst>
                                    </p:anim>
                                    <p:anim calcmode="lin" valueType="num">
                                      <p:cBhvr>
                                        <p:cTn id="8" dur="500" fill="hold"/>
                                        <p:tgtEl>
                                          <p:spTgt spid="10"/>
                                        </p:tgtEl>
                                        <p:attrNameLst>
                                          <p:attrName>ppt_h</p:attrName>
                                        </p:attrNameLst>
                                      </p:cBhvr>
                                      <p:tavLst>
                                        <p:tav tm="0">
                                          <p:val>
                                            <p:strVal val="(6*min(max(#ppt_w*#ppt_h,.3),1)-7.4)/-.7*#ppt_h"/>
                                          </p:val>
                                        </p:tav>
                                        <p:tav tm="100000">
                                          <p:val>
                                            <p:strVal val="#ppt_h"/>
                                          </p:val>
                                        </p:tav>
                                      </p:tavLst>
                                    </p:anim>
                                    <p:anim calcmode="lin" valueType="num">
                                      <p:cBhvr>
                                        <p:cTn id="9" dur="500" fill="hold"/>
                                        <p:tgtEl>
                                          <p:spTgt spid="10"/>
                                        </p:tgtEl>
                                        <p:attrNameLst>
                                          <p:attrName>ppt_x</p:attrName>
                                        </p:attrNameLst>
                                      </p:cBhvr>
                                      <p:tavLst>
                                        <p:tav tm="0">
                                          <p:val>
                                            <p:fltVal val="0.5"/>
                                          </p:val>
                                        </p:tav>
                                        <p:tav tm="100000">
                                          <p:val>
                                            <p:strVal val="#ppt_x"/>
                                          </p:val>
                                        </p:tav>
                                      </p:tavLst>
                                    </p:anim>
                                    <p:anim calcmode="lin" valueType="num">
                                      <p:cBhvr>
                                        <p:cTn id="10"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17" name="图片 16">
            <a:extLst>
              <a:ext uri="{FF2B5EF4-FFF2-40B4-BE49-F238E27FC236}">
                <a16:creationId xmlns="" xmlns:a16="http://schemas.microsoft.com/office/drawing/2014/main" id="{90FD26EB-F852-4E21-832C-54C91373FE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a:extLst>
              <a:ext uri="{FF2B5EF4-FFF2-40B4-BE49-F238E27FC236}">
                <a16:creationId xmlns="" xmlns:a16="http://schemas.microsoft.com/office/drawing/2014/main" id="{7A9271AA-D2D8-47FB-8491-27F2CE4C51E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699001"/>
            <a:ext cx="12192000" cy="2158999"/>
          </a:xfrm>
          <a:prstGeom prst="rect">
            <a:avLst/>
          </a:prstGeom>
        </p:spPr>
      </p:pic>
      <p:sp>
        <p:nvSpPr>
          <p:cNvPr id="2" name="标题 1">
            <a:extLst>
              <a:ext uri="{FF2B5EF4-FFF2-40B4-BE49-F238E27FC236}">
                <a16:creationId xmlns="" xmlns:a16="http://schemas.microsoft.com/office/drawing/2014/main" id="{CBF85027-CFA2-4618-B3FE-103968B21932}"/>
              </a:ext>
            </a:extLst>
          </p:cNvPr>
          <p:cNvSpPr>
            <a:spLocks noGrp="1"/>
          </p:cNvSpPr>
          <p:nvPr>
            <p:ph type="title"/>
          </p:nvPr>
        </p:nvSpPr>
        <p:spPr>
          <a:xfrm>
            <a:off x="1074696" y="172400"/>
            <a:ext cx="4810125" cy="460555"/>
          </a:xfrm>
          <a:prstGeom prst="rect">
            <a:avLst/>
          </a:prstGeom>
        </p:spPr>
        <p:txBody>
          <a:bodyPr/>
          <a:lstStyle>
            <a:lvl1pPr algn="l">
              <a:defRPr lang="zh-CN" altLang="en-US" sz="2400" b="1" kern="120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cs typeface="+mn-cs"/>
              </a:defRPr>
            </a:lvl1pPr>
          </a:lstStyle>
          <a:p>
            <a:r>
              <a:rPr lang="zh-CN" altLang="en-US" dirty="0"/>
              <a:t>单击此处编辑母版标题样式</a:t>
            </a:r>
          </a:p>
        </p:txBody>
      </p:sp>
      <p:pic>
        <p:nvPicPr>
          <p:cNvPr id="11" name="Picture 11" descr="F:\桌面\党政机关\素材\党徽\Nipic_20180988_201809091138025270001.png">
            <a:extLst>
              <a:ext uri="{FF2B5EF4-FFF2-40B4-BE49-F238E27FC236}">
                <a16:creationId xmlns="" xmlns:a16="http://schemas.microsoft.com/office/drawing/2014/main" id="{86D340E1-BBD2-4B24-9332-BE1DBAE49173}"/>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97271" y="78236"/>
            <a:ext cx="677425" cy="554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666822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1B17ACD-0093-46A1-9865-F7DD74FB5E0E}"/>
              </a:ext>
            </a:extLst>
          </p:cNvPr>
          <p:cNvSpPr>
            <a:spLocks noGrp="1"/>
          </p:cNvSpPr>
          <p:nvPr>
            <p:ph type="title"/>
          </p:nvPr>
        </p:nvSpPr>
        <p:spPr>
          <a:xfrm>
            <a:off x="838200" y="365125"/>
            <a:ext cx="10515600" cy="1325563"/>
          </a:xfrm>
          <a:prstGeom prst="rect">
            <a:avLst/>
          </a:prstGeom>
        </p:spPr>
        <p:txBody>
          <a:bodyPr/>
          <a:lstStyle/>
          <a:p>
            <a:r>
              <a:rPr lang="zh-CN" altLang="en-US" dirty="0"/>
              <a:t>单击此处编辑母版标题样式</a:t>
            </a:r>
          </a:p>
        </p:txBody>
      </p:sp>
      <p:sp>
        <p:nvSpPr>
          <p:cNvPr id="3" name="矩形 2">
            <a:extLst>
              <a:ext uri="{FF2B5EF4-FFF2-40B4-BE49-F238E27FC236}">
                <a16:creationId xmlns="" xmlns:a16="http://schemas.microsoft.com/office/drawing/2014/main" id="{846987F1-32B3-4794-9CAC-40EC24CAEF98}"/>
              </a:ext>
            </a:extLst>
          </p:cNvPr>
          <p:cNvSpPr/>
          <p:nvPr userDrawn="1"/>
        </p:nvSpPr>
        <p:spPr>
          <a:xfrm>
            <a:off x="1130300" y="5548099"/>
            <a:ext cx="6096000" cy="266098"/>
          </a:xfrm>
          <a:prstGeom prst="rect">
            <a:avLst/>
          </a:prstGeom>
        </p:spPr>
        <p:txBody>
          <a:bodyPr>
            <a:spAutoFit/>
          </a:bodyPr>
          <a:lstStyle/>
          <a:p>
            <a:pPr algn="just">
              <a:lnSpc>
                <a:spcPct val="150000"/>
              </a:lnSpc>
            </a:pPr>
            <a:r>
              <a:rPr lang="zh-CN" altLang="en-US" sz="400" dirty="0">
                <a:solidFill>
                  <a:schemeClr val="bg1"/>
                </a:solidFill>
                <a:latin typeface="微软雅黑" panose="020B0503020204020204" pitchFamily="34" charset="-122"/>
                <a:ea typeface="微软雅黑" panose="020B0503020204020204" pitchFamily="34" charset="-122"/>
              </a:rPr>
              <a:t>感谢您下载平台上提供的</a:t>
            </a:r>
            <a:r>
              <a:rPr lang="en-US" altLang="zh-CN" sz="400" dirty="0">
                <a:solidFill>
                  <a:schemeClr val="bg1"/>
                </a:solidFill>
                <a:latin typeface="微软雅黑" panose="020B0503020204020204" pitchFamily="34" charset="-122"/>
                <a:ea typeface="微软雅黑" panose="020B0503020204020204" pitchFamily="34" charset="-122"/>
              </a:rPr>
              <a:t>PPT</a:t>
            </a:r>
            <a:r>
              <a:rPr lang="zh-CN" altLang="en-US" sz="400" dirty="0">
                <a:solidFill>
                  <a:schemeClr val="bg1"/>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endParaRPr lang="en-US" altLang="zh-CN" sz="4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400" dirty="0">
                <a:solidFill>
                  <a:schemeClr val="bg1"/>
                </a:solidFill>
                <a:latin typeface="微软雅黑" panose="020B0503020204020204" pitchFamily="34" charset="-122"/>
                <a:ea typeface="微软雅黑" panose="020B0503020204020204" pitchFamily="34" charset="-122"/>
              </a:rPr>
              <a:t>www.tukuppt.com</a:t>
            </a:r>
          </a:p>
        </p:txBody>
      </p:sp>
    </p:spTree>
    <p:extLst>
      <p:ext uri="{BB962C8B-B14F-4D97-AF65-F5344CB8AC3E}">
        <p14:creationId xmlns:p14="http://schemas.microsoft.com/office/powerpoint/2010/main" val="17993155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4676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6574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1612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1277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3293699"/>
      </p:ext>
    </p:extLst>
  </p:cSld>
  <p:clrMap bg1="lt1" tx1="dk1" bg2="lt2" tx2="dk2" accent1="accent1" accent2="accent2" accent3="accent3" accent4="accent4" accent5="accent5" accent6="accent6" hlink="hlink" folHlink="folHlink"/>
  <p:sldLayoutIdLst>
    <p:sldLayoutId id="2147483653" r:id="rId1"/>
    <p:sldLayoutId id="2147483655" r:id="rId2"/>
    <p:sldLayoutId id="2147483656" r:id="rId3"/>
    <p:sldLayoutId id="2147483657" r:id="rId4"/>
    <p:sldLayoutId id="2147483659" r:id="rId5"/>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2020/6/29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1233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10.png"/><Relationship Id="rId5" Type="http://schemas.openxmlformats.org/officeDocument/2006/relationships/tags" Target="../tags/tag6.xml"/><Relationship Id="rId10" Type="http://schemas.openxmlformats.org/officeDocument/2006/relationships/image" Target="../media/image9.png"/><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1.jpg"/></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42.jpg"/><Relationship Id="rId4" Type="http://schemas.openxmlformats.org/officeDocument/2006/relationships/image" Target="../media/image41.jpg"/></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image" Target="../media/image48.jpg"/><Relationship Id="rId4" Type="http://schemas.openxmlformats.org/officeDocument/2006/relationships/image" Target="../media/image47.jpg"/></Relationships>
</file>

<file path=ppt/slides/_rels/slide3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10.png"/><Relationship Id="rId5" Type="http://schemas.openxmlformats.org/officeDocument/2006/relationships/tags" Target="../tags/tag13.xml"/><Relationship Id="rId10" Type="http://schemas.openxmlformats.org/officeDocument/2006/relationships/image" Target="../media/image9.png"/><Relationship Id="rId4" Type="http://schemas.openxmlformats.org/officeDocument/2006/relationships/tags" Target="../tags/tag12.xml"/><Relationship Id="rId9"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74.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 xmlns:a16="http://schemas.microsoft.com/office/drawing/2014/main" id="{D0C7251A-958F-4470-827B-8184621D40A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12347" y="558355"/>
            <a:ext cx="4767307" cy="4560745"/>
          </a:xfrm>
          <a:prstGeom prst="rect">
            <a:avLst/>
          </a:prstGeom>
        </p:spPr>
      </p:pic>
      <p:sp>
        <p:nvSpPr>
          <p:cNvPr id="24" name="PA_五角星 15">
            <a:extLst>
              <a:ext uri="{FF2B5EF4-FFF2-40B4-BE49-F238E27FC236}">
                <a16:creationId xmlns="" xmlns:a16="http://schemas.microsoft.com/office/drawing/2014/main" id="{42656035-0EDE-44ED-BF7D-1312DAEA84FC}"/>
              </a:ext>
            </a:extLst>
          </p:cNvPr>
          <p:cNvSpPr/>
          <p:nvPr>
            <p:custDataLst>
              <p:tags r:id="rId1"/>
            </p:custDataLst>
          </p:nvPr>
        </p:nvSpPr>
        <p:spPr>
          <a:xfrm rot="21146867">
            <a:off x="-1677120" y="8212701"/>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25" name="PA_五角星 16">
            <a:extLst>
              <a:ext uri="{FF2B5EF4-FFF2-40B4-BE49-F238E27FC236}">
                <a16:creationId xmlns="" xmlns:a16="http://schemas.microsoft.com/office/drawing/2014/main" id="{4C600EAD-0B11-4854-A984-BAEEED5DFB6E}"/>
              </a:ext>
            </a:extLst>
          </p:cNvPr>
          <p:cNvSpPr/>
          <p:nvPr>
            <p:custDataLst>
              <p:tags r:id="rId2"/>
            </p:custDataLst>
          </p:nvPr>
        </p:nvSpPr>
        <p:spPr>
          <a:xfrm rot="21146867">
            <a:off x="-684581" y="7448943"/>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26" name="PA_五角星 17">
            <a:extLst>
              <a:ext uri="{FF2B5EF4-FFF2-40B4-BE49-F238E27FC236}">
                <a16:creationId xmlns="" xmlns:a16="http://schemas.microsoft.com/office/drawing/2014/main" id="{F193F56C-6133-4322-B3D2-5333D59B5033}"/>
              </a:ext>
            </a:extLst>
          </p:cNvPr>
          <p:cNvSpPr/>
          <p:nvPr>
            <p:custDataLst>
              <p:tags r:id="rId3"/>
            </p:custDataLst>
          </p:nvPr>
        </p:nvSpPr>
        <p:spPr>
          <a:xfrm rot="21146867">
            <a:off x="-1737287" y="7086568"/>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28" name="PA_五角星 18">
            <a:extLst>
              <a:ext uri="{FF2B5EF4-FFF2-40B4-BE49-F238E27FC236}">
                <a16:creationId xmlns="" xmlns:a16="http://schemas.microsoft.com/office/drawing/2014/main" id="{74FDCD29-58F8-4FB1-9332-3A1BF74050A1}"/>
              </a:ext>
            </a:extLst>
          </p:cNvPr>
          <p:cNvSpPr/>
          <p:nvPr>
            <p:custDataLst>
              <p:tags r:id="rId4"/>
            </p:custDataLst>
          </p:nvPr>
        </p:nvSpPr>
        <p:spPr>
          <a:xfrm rot="21146867">
            <a:off x="-3713923" y="8020677"/>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29" name="PA_五角星 19">
            <a:extLst>
              <a:ext uri="{FF2B5EF4-FFF2-40B4-BE49-F238E27FC236}">
                <a16:creationId xmlns="" xmlns:a16="http://schemas.microsoft.com/office/drawing/2014/main" id="{2B66CF32-E800-4E17-8E81-69621647107E}"/>
              </a:ext>
            </a:extLst>
          </p:cNvPr>
          <p:cNvSpPr/>
          <p:nvPr>
            <p:custDataLst>
              <p:tags r:id="rId5"/>
            </p:custDataLst>
          </p:nvPr>
        </p:nvSpPr>
        <p:spPr>
          <a:xfrm rot="21146867">
            <a:off x="-2313818" y="7553027"/>
            <a:ext cx="637387" cy="63738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30" name="PA_五角星 14">
            <a:extLst>
              <a:ext uri="{FF2B5EF4-FFF2-40B4-BE49-F238E27FC236}">
                <a16:creationId xmlns="" xmlns:a16="http://schemas.microsoft.com/office/drawing/2014/main" id="{B1A321A3-AEBD-457D-9EB0-04CEBC06B2B2}"/>
              </a:ext>
            </a:extLst>
          </p:cNvPr>
          <p:cNvSpPr/>
          <p:nvPr>
            <p:custDataLst>
              <p:tags r:id="rId6"/>
            </p:custDataLst>
          </p:nvPr>
        </p:nvSpPr>
        <p:spPr>
          <a:xfrm rot="21146867">
            <a:off x="-4943456" y="5732424"/>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31" name="PA_五角星 20">
            <a:extLst>
              <a:ext uri="{FF2B5EF4-FFF2-40B4-BE49-F238E27FC236}">
                <a16:creationId xmlns="" xmlns:a16="http://schemas.microsoft.com/office/drawing/2014/main" id="{3080C28A-401A-4B94-BEAF-C5FC0F92AFFB}"/>
              </a:ext>
            </a:extLst>
          </p:cNvPr>
          <p:cNvSpPr/>
          <p:nvPr>
            <p:custDataLst>
              <p:tags r:id="rId7"/>
            </p:custDataLst>
          </p:nvPr>
        </p:nvSpPr>
        <p:spPr>
          <a:xfrm rot="21146867">
            <a:off x="-2780292" y="5956426"/>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14" name="文本框 13">
            <a:extLst>
              <a:ext uri="{FF2B5EF4-FFF2-40B4-BE49-F238E27FC236}">
                <a16:creationId xmlns="" xmlns:a16="http://schemas.microsoft.com/office/drawing/2014/main" id="{8FAF4BE6-A960-4B51-9859-E940E089C9DF}"/>
              </a:ext>
            </a:extLst>
          </p:cNvPr>
          <p:cNvSpPr txBox="1"/>
          <p:nvPr/>
        </p:nvSpPr>
        <p:spPr>
          <a:xfrm>
            <a:off x="3637100" y="4780546"/>
            <a:ext cx="3819849" cy="338554"/>
          </a:xfrm>
          <a:prstGeom prst="rect">
            <a:avLst/>
          </a:prstGeom>
          <a:noFill/>
        </p:spPr>
        <p:txBody>
          <a:bodyPr wrap="square" rtlCol="0">
            <a:spAutoFit/>
          </a:bodyPr>
          <a:lstStyle/>
          <a:p>
            <a:pPr algn="ctr"/>
            <a:r>
              <a:rPr lang="zh-CN" altLang="en-US" sz="1600" b="1" dirty="0">
                <a:solidFill>
                  <a:srgbClr val="FF3302"/>
                </a:solidFill>
                <a:latin typeface="+mn-ea"/>
              </a:rPr>
              <a:t>热烈庆祝中国共产党建党</a:t>
            </a:r>
            <a:r>
              <a:rPr lang="en-US" altLang="zh-CN" sz="1600" b="1" dirty="0" smtClean="0">
                <a:solidFill>
                  <a:srgbClr val="FF3302"/>
                </a:solidFill>
                <a:latin typeface="+mn-ea"/>
              </a:rPr>
              <a:t>99</a:t>
            </a:r>
            <a:r>
              <a:rPr lang="zh-CN" altLang="en-US" sz="1600" b="1" dirty="0" smtClean="0">
                <a:solidFill>
                  <a:srgbClr val="FF3302"/>
                </a:solidFill>
                <a:latin typeface="+mn-ea"/>
              </a:rPr>
              <a:t>周年</a:t>
            </a:r>
            <a:endParaRPr lang="zh-CN" altLang="en-US" sz="1600" b="1" dirty="0">
              <a:solidFill>
                <a:srgbClr val="FF3302"/>
              </a:solidFill>
              <a:latin typeface="+mn-ea"/>
            </a:endParaRPr>
          </a:p>
        </p:txBody>
      </p:sp>
      <p:pic>
        <p:nvPicPr>
          <p:cNvPr id="15" name="图片 14">
            <a:extLst>
              <a:ext uri="{FF2B5EF4-FFF2-40B4-BE49-F238E27FC236}">
                <a16:creationId xmlns="" xmlns:a16="http://schemas.microsoft.com/office/drawing/2014/main" id="{4203CF10-D74C-4CD3-BF3A-080A18FCE21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724570" y="1578013"/>
            <a:ext cx="3252056" cy="1125236"/>
          </a:xfrm>
          <a:prstGeom prst="rect">
            <a:avLst/>
          </a:prstGeom>
        </p:spPr>
      </p:pic>
      <p:sp>
        <p:nvSpPr>
          <p:cNvPr id="16" name="文本框 15">
            <a:extLst>
              <a:ext uri="{FF2B5EF4-FFF2-40B4-BE49-F238E27FC236}">
                <a16:creationId xmlns="" xmlns:a16="http://schemas.microsoft.com/office/drawing/2014/main" id="{B49F6608-D5BD-4AE9-9744-CDFD33E5534A}"/>
              </a:ext>
            </a:extLst>
          </p:cNvPr>
          <p:cNvSpPr txBox="1"/>
          <p:nvPr/>
        </p:nvSpPr>
        <p:spPr>
          <a:xfrm>
            <a:off x="3227524" y="4380436"/>
            <a:ext cx="3819849" cy="400110"/>
          </a:xfrm>
          <a:prstGeom prst="rect">
            <a:avLst/>
          </a:prstGeom>
          <a:noFill/>
        </p:spPr>
        <p:txBody>
          <a:bodyPr wrap="square" rtlCol="0">
            <a:spAutoFit/>
          </a:bodyPr>
          <a:lstStyle/>
          <a:p>
            <a:pPr algn="r"/>
            <a:r>
              <a:rPr lang="en-US" altLang="zh-CN" sz="2000" b="1" dirty="0" smtClean="0">
                <a:solidFill>
                  <a:srgbClr val="FF3302"/>
                </a:solidFill>
                <a:latin typeface="+mn-ea"/>
              </a:rPr>
              <a:t>1921-2020</a:t>
            </a:r>
            <a:endParaRPr lang="zh-CN" altLang="en-US" sz="2000" b="1" dirty="0">
              <a:solidFill>
                <a:srgbClr val="FF3302"/>
              </a:solidFill>
              <a:latin typeface="+mn-ea"/>
            </a:endParaRPr>
          </a:p>
        </p:txBody>
      </p:sp>
    </p:spTree>
    <p:extLst>
      <p:ext uri="{BB962C8B-B14F-4D97-AF65-F5344CB8AC3E}">
        <p14:creationId xmlns:p14="http://schemas.microsoft.com/office/powerpoint/2010/main" val="1489957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Effect transition="in" filter="fade">
                                      <p:cBhvr>
                                        <p:cTn id="9" dur="2000"/>
                                        <p:tgtEl>
                                          <p:spTgt spid="27"/>
                                        </p:tgtEl>
                                      </p:cBhvr>
                                    </p:animEffect>
                                  </p:childTnLst>
                                </p:cTn>
                              </p:par>
                            </p:childTnLst>
                          </p:cTn>
                        </p:par>
                        <p:par>
                          <p:cTn id="10" fill="hold">
                            <p:stCondLst>
                              <p:cond delay="2000"/>
                            </p:stCondLst>
                            <p:childTnLst>
                              <p:par>
                                <p:cTn id="11" presetID="0" presetClass="path" presetSubtype="0" accel="50000" decel="50000" fill="hold" grpId="0" nodeType="afterEffect">
                                  <p:stCondLst>
                                    <p:cond delay="0"/>
                                  </p:stCondLst>
                                  <p:childTnLst>
                                    <p:animMotion origin="layout" path="M 1.11111E-6 -0.00056 C 0.56389 -0.13611 1.57708 -0.82556 1.18611 -1.34028 C 0.79549 -1.85667 0.10694 -1.30472 0.79444 -0.48278 " pathEditMode="relative" rAng="0" ptsTypes="sss">
                                      <p:cBhvr>
                                        <p:cTn id="12" dur="5000" fill="hold"/>
                                        <p:tgtEl>
                                          <p:spTgt spid="30"/>
                                        </p:tgtEl>
                                        <p:attrNameLst>
                                          <p:attrName>ppt_x</p:attrName>
                                          <p:attrName>ppt_y</p:attrName>
                                        </p:attrNameLst>
                                      </p:cBhvr>
                                      <p:rCtr x="78854" y="-92806"/>
                                    </p:animMotion>
                                  </p:childTnLst>
                                </p:cTn>
                              </p:par>
                              <p:par>
                                <p:cTn id="13" presetID="8" presetClass="emph" presetSubtype="0" repeatCount="2000" fill="hold" grpId="1" nodeType="withEffect">
                                  <p:stCondLst>
                                    <p:cond delay="1250"/>
                                  </p:stCondLst>
                                  <p:childTnLst>
                                    <p:animRot by="21600000">
                                      <p:cBhvr>
                                        <p:cTn id="14" dur="1750" fill="hold"/>
                                        <p:tgtEl>
                                          <p:spTgt spid="30"/>
                                        </p:tgtEl>
                                        <p:attrNameLst>
                                          <p:attrName>r</p:attrName>
                                        </p:attrNameLst>
                                      </p:cBhvr>
                                    </p:animRot>
                                  </p:childTnLst>
                                </p:cTn>
                              </p:par>
                              <p:par>
                                <p:cTn id="15" presetID="6" presetClass="emph" presetSubtype="0" decel="32000" fill="hold" grpId="2" nodeType="withEffect">
                                  <p:stCondLst>
                                    <p:cond delay="4500"/>
                                  </p:stCondLst>
                                  <p:childTnLst>
                                    <p:animScale>
                                      <p:cBhvr>
                                        <p:cTn id="16" dur="1500" fill="hold"/>
                                        <p:tgtEl>
                                          <p:spTgt spid="30"/>
                                        </p:tgtEl>
                                      </p:cBhvr>
                                      <p:by x="750000" y="750000"/>
                                    </p:animScale>
                                  </p:childTnLst>
                                </p:cTn>
                              </p:par>
                              <p:par>
                                <p:cTn id="17" presetID="10" presetClass="exit" presetSubtype="0" fill="hold" grpId="3" nodeType="withEffect">
                                  <p:stCondLst>
                                    <p:cond delay="5000"/>
                                  </p:stCondLst>
                                  <p:childTnLst>
                                    <p:animEffect transition="out" filter="fade">
                                      <p:cBhvr>
                                        <p:cTn id="18" dur="1000"/>
                                        <p:tgtEl>
                                          <p:spTgt spid="30"/>
                                        </p:tgtEl>
                                      </p:cBhvr>
                                    </p:animEffect>
                                    <p:set>
                                      <p:cBhvr>
                                        <p:cTn id="19" dur="1" fill="hold">
                                          <p:stCondLst>
                                            <p:cond delay="999"/>
                                          </p:stCondLst>
                                        </p:cTn>
                                        <p:tgtEl>
                                          <p:spTgt spid="30"/>
                                        </p:tgtEl>
                                        <p:attrNameLst>
                                          <p:attrName>style.visibility</p:attrName>
                                        </p:attrNameLst>
                                      </p:cBhvr>
                                      <p:to>
                                        <p:strVal val="hidden"/>
                                      </p:to>
                                    </p:set>
                                  </p:childTnLst>
                                </p:cTn>
                              </p:par>
                              <p:par>
                                <p:cTn id="20"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21" dur="2000" fill="hold"/>
                                        <p:tgtEl>
                                          <p:spTgt spid="24"/>
                                        </p:tgtEl>
                                        <p:attrNameLst>
                                          <p:attrName>ppt_x</p:attrName>
                                          <p:attrName>ppt_y</p:attrName>
                                        </p:attrNameLst>
                                      </p:cBhvr>
                                      <p:rCtr x="56649" y="-70167"/>
                                    </p:animMotion>
                                  </p:childTnLst>
                                </p:cTn>
                              </p:par>
                              <p:par>
                                <p:cTn id="22" presetID="8" presetClass="emph" presetSubtype="0" fill="hold" grpId="1" nodeType="withEffect">
                                  <p:stCondLst>
                                    <p:cond delay="250"/>
                                  </p:stCondLst>
                                  <p:childTnLst>
                                    <p:animRot by="21600000">
                                      <p:cBhvr>
                                        <p:cTn id="23" dur="3500" fill="hold"/>
                                        <p:tgtEl>
                                          <p:spTgt spid="24"/>
                                        </p:tgtEl>
                                        <p:attrNameLst>
                                          <p:attrName>r</p:attrName>
                                        </p:attrNameLst>
                                      </p:cBhvr>
                                    </p:animRot>
                                  </p:childTnLst>
                                </p:cTn>
                              </p:par>
                              <p:par>
                                <p:cTn id="24" presetID="0" presetClass="path" presetSubtype="0" accel="50000" decel="50000" fill="hold" grpId="0" nodeType="withEffect">
                                  <p:stCondLst>
                                    <p:cond delay="500"/>
                                  </p:stCondLst>
                                  <p:childTnLst>
                                    <p:animMotion origin="layout" path="M -0.00069 0.02278 C 0.20469 0.01833 1.06146 -0.455 1.09896 -1.26833 " pathEditMode="relative" rAng="0" ptsTypes="ss">
                                      <p:cBhvr>
                                        <p:cTn id="25" dur="2000" fill="hold"/>
                                        <p:tgtEl>
                                          <p:spTgt spid="25"/>
                                        </p:tgtEl>
                                        <p:attrNameLst>
                                          <p:attrName>ppt_x</p:attrName>
                                          <p:attrName>ppt_y</p:attrName>
                                        </p:attrNameLst>
                                      </p:cBhvr>
                                      <p:rCtr x="54983" y="-64556"/>
                                    </p:animMotion>
                                  </p:childTnLst>
                                </p:cTn>
                              </p:par>
                              <p:par>
                                <p:cTn id="26" presetID="8" presetClass="emph" presetSubtype="0" fill="hold" grpId="1" nodeType="withEffect">
                                  <p:stCondLst>
                                    <p:cond delay="500"/>
                                  </p:stCondLst>
                                  <p:childTnLst>
                                    <p:animRot by="21600000">
                                      <p:cBhvr>
                                        <p:cTn id="27" dur="4500" fill="hold"/>
                                        <p:tgtEl>
                                          <p:spTgt spid="25"/>
                                        </p:tgtEl>
                                        <p:attrNameLst>
                                          <p:attrName>r</p:attrName>
                                        </p:attrNameLst>
                                      </p:cBhvr>
                                    </p:animRot>
                                  </p:childTnLst>
                                </p:cTn>
                              </p:par>
                              <p:par>
                                <p:cTn id="28" presetID="0" presetClass="path" presetSubtype="0" accel="50000" decel="50000" fill="hold" grpId="0" nodeType="withEffect">
                                  <p:stCondLst>
                                    <p:cond delay="750"/>
                                  </p:stCondLst>
                                  <p:childTnLst>
                                    <p:animMotion origin="layout" path="M -3.33333E-6 2.22222E-6 C 0.20834 -0.005 1.16129 -0.51584 1.19948 -1.40195 " pathEditMode="relative" rAng="0" ptsTypes="ss">
                                      <p:cBhvr>
                                        <p:cTn id="29" dur="2000" fill="hold"/>
                                        <p:tgtEl>
                                          <p:spTgt spid="26"/>
                                        </p:tgtEl>
                                        <p:attrNameLst>
                                          <p:attrName>ppt_x</p:attrName>
                                          <p:attrName>ppt_y</p:attrName>
                                        </p:attrNameLst>
                                      </p:cBhvr>
                                      <p:rCtr x="59965" y="-70111"/>
                                    </p:animMotion>
                                  </p:childTnLst>
                                </p:cTn>
                              </p:par>
                              <p:par>
                                <p:cTn id="30" presetID="8" presetClass="emph" presetSubtype="0" fill="hold" grpId="1" nodeType="withEffect">
                                  <p:stCondLst>
                                    <p:cond delay="750"/>
                                  </p:stCondLst>
                                  <p:childTnLst>
                                    <p:animRot by="21600000">
                                      <p:cBhvr>
                                        <p:cTn id="31" dur="3500" fill="hold"/>
                                        <p:tgtEl>
                                          <p:spTgt spid="26"/>
                                        </p:tgtEl>
                                        <p:attrNameLst>
                                          <p:attrName>r</p:attrName>
                                        </p:attrNameLst>
                                      </p:cBhvr>
                                    </p:animRot>
                                  </p:childTnLst>
                                </p:cTn>
                              </p:par>
                              <p:par>
                                <p:cTn id="32" presetID="0" presetClass="path" presetSubtype="0" accel="50000" decel="50000" fill="hold" grpId="0" nodeType="withEffect">
                                  <p:stCondLst>
                                    <p:cond delay="1000"/>
                                  </p:stCondLst>
                                  <p:childTnLst>
                                    <p:animMotion origin="layout" path="M -3.88889E-6 -0.00028 C 0.19688 -0.005 1.17952 -0.51222 1.21563 -1.39889 " pathEditMode="relative" rAng="0" ptsTypes="ss">
                                      <p:cBhvr>
                                        <p:cTn id="33" dur="2000" fill="hold"/>
                                        <p:tgtEl>
                                          <p:spTgt spid="28"/>
                                        </p:tgtEl>
                                        <p:attrNameLst>
                                          <p:attrName>ppt_x</p:attrName>
                                          <p:attrName>ppt_y</p:attrName>
                                        </p:attrNameLst>
                                      </p:cBhvr>
                                      <p:rCtr x="60781" y="-69917"/>
                                    </p:animMotion>
                                  </p:childTnLst>
                                </p:cTn>
                              </p:par>
                              <p:par>
                                <p:cTn id="34" presetID="8" presetClass="emph" presetSubtype="0" fill="hold" grpId="1" nodeType="withEffect">
                                  <p:stCondLst>
                                    <p:cond delay="1000"/>
                                  </p:stCondLst>
                                  <p:childTnLst>
                                    <p:animRot by="21600000">
                                      <p:cBhvr>
                                        <p:cTn id="35" dur="4500" fill="hold"/>
                                        <p:tgtEl>
                                          <p:spTgt spid="28"/>
                                        </p:tgtEl>
                                        <p:attrNameLst>
                                          <p:attrName>r</p:attrName>
                                        </p:attrNameLst>
                                      </p:cBhvr>
                                    </p:animRot>
                                  </p:childTnLst>
                                </p:cTn>
                              </p:par>
                              <p:par>
                                <p:cTn id="36" presetID="0" presetClass="path" presetSubtype="0" accel="50000" decel="50000" fill="hold" grpId="0" nodeType="withEffect">
                                  <p:stCondLst>
                                    <p:cond delay="2000"/>
                                  </p:stCondLst>
                                  <p:childTnLst>
                                    <p:animMotion origin="layout" path="M 1.66667E-6 4.44444E-6 C 0.19687 -0.005 1.12743 -0.44139 1.16354 -1.32806 " pathEditMode="relative" rAng="0" ptsTypes="ss">
                                      <p:cBhvr>
                                        <p:cTn id="37" dur="2000" fill="hold"/>
                                        <p:tgtEl>
                                          <p:spTgt spid="29"/>
                                        </p:tgtEl>
                                        <p:attrNameLst>
                                          <p:attrName>ppt_x</p:attrName>
                                          <p:attrName>ppt_y</p:attrName>
                                        </p:attrNameLst>
                                      </p:cBhvr>
                                      <p:rCtr x="58177" y="-66417"/>
                                    </p:animMotion>
                                  </p:childTnLst>
                                </p:cTn>
                              </p:par>
                              <p:par>
                                <p:cTn id="38" presetID="8" presetClass="emph" presetSubtype="0" fill="hold" grpId="1" nodeType="withEffect">
                                  <p:stCondLst>
                                    <p:cond delay="1250"/>
                                  </p:stCondLst>
                                  <p:childTnLst>
                                    <p:animRot by="21600000">
                                      <p:cBhvr>
                                        <p:cTn id="39" dur="4500" fill="hold"/>
                                        <p:tgtEl>
                                          <p:spTgt spid="29"/>
                                        </p:tgtEl>
                                        <p:attrNameLst>
                                          <p:attrName>r</p:attrName>
                                        </p:attrNameLst>
                                      </p:cBhvr>
                                    </p:animRot>
                                  </p:childTnLst>
                                </p:cTn>
                              </p:par>
                              <p:par>
                                <p:cTn id="40" presetID="0" presetClass="path" presetSubtype="0" accel="50000" decel="50000" fill="hold" grpId="0" nodeType="withEffect">
                                  <p:stCondLst>
                                    <p:cond delay="1250"/>
                                  </p:stCondLst>
                                  <p:childTnLst>
                                    <p:animMotion origin="layout" path="M 1.11111E-6 -0.00056 C 0.56389 -0.13611 1.57708 -0.82556 1.18611 -1.34028 C 0.79549 -1.85667 0.10694 -1.30472 0.79444 -0.48278 " pathEditMode="relative" rAng="0" ptsTypes="sss">
                                      <p:cBhvr>
                                        <p:cTn id="41" dur="5000" fill="hold"/>
                                        <p:tgtEl>
                                          <p:spTgt spid="31"/>
                                        </p:tgtEl>
                                        <p:attrNameLst>
                                          <p:attrName>ppt_x</p:attrName>
                                          <p:attrName>ppt_y</p:attrName>
                                        </p:attrNameLst>
                                      </p:cBhvr>
                                      <p:rCtr x="78854" y="-92806"/>
                                    </p:animMotion>
                                  </p:childTnLst>
                                </p:cTn>
                              </p:par>
                              <p:par>
                                <p:cTn id="42" presetID="8" presetClass="emph" presetSubtype="0" repeatCount="2000" fill="hold" grpId="1" nodeType="withEffect">
                                  <p:stCondLst>
                                    <p:cond delay="750"/>
                                  </p:stCondLst>
                                  <p:childTnLst>
                                    <p:animRot by="21600000">
                                      <p:cBhvr>
                                        <p:cTn id="43" dur="1750" fill="hold"/>
                                        <p:tgtEl>
                                          <p:spTgt spid="31"/>
                                        </p:tgtEl>
                                        <p:attrNameLst>
                                          <p:attrName>r</p:attrName>
                                        </p:attrNameLst>
                                      </p:cBhvr>
                                    </p:animRot>
                                  </p:childTnLst>
                                </p:cTn>
                              </p:par>
                              <p:par>
                                <p:cTn id="44" presetID="6" presetClass="emph" presetSubtype="0" decel="32000" fill="hold" grpId="2" nodeType="withEffect">
                                  <p:stCondLst>
                                    <p:cond delay="1250"/>
                                  </p:stCondLst>
                                  <p:childTnLst>
                                    <p:animScale>
                                      <p:cBhvr>
                                        <p:cTn id="45" dur="1500" fill="hold"/>
                                        <p:tgtEl>
                                          <p:spTgt spid="31"/>
                                        </p:tgtEl>
                                      </p:cBhvr>
                                      <p:by x="750000" y="750000"/>
                                    </p:animScale>
                                  </p:childTnLst>
                                </p:cTn>
                              </p:par>
                              <p:par>
                                <p:cTn id="46" presetID="10" presetClass="exit" presetSubtype="0" fill="hold" grpId="3" nodeType="withEffect">
                                  <p:stCondLst>
                                    <p:cond delay="750"/>
                                  </p:stCondLst>
                                  <p:childTnLst>
                                    <p:animEffect transition="out" filter="fade">
                                      <p:cBhvr>
                                        <p:cTn id="47" dur="1000"/>
                                        <p:tgtEl>
                                          <p:spTgt spid="31"/>
                                        </p:tgtEl>
                                      </p:cBhvr>
                                    </p:animEffect>
                                    <p:set>
                                      <p:cBhvr>
                                        <p:cTn id="48" dur="1" fill="hold">
                                          <p:stCondLst>
                                            <p:cond delay="999"/>
                                          </p:stCondLst>
                                        </p:cTn>
                                        <p:tgtEl>
                                          <p:spTgt spid="31"/>
                                        </p:tgtEl>
                                        <p:attrNameLst>
                                          <p:attrName>style.visibility</p:attrName>
                                        </p:attrNameLst>
                                      </p:cBhvr>
                                      <p:to>
                                        <p:strVal val="hidden"/>
                                      </p:to>
                                    </p:set>
                                  </p:childTnLst>
                                </p:cTn>
                              </p:par>
                            </p:childTnLst>
                          </p:cTn>
                        </p:par>
                        <p:par>
                          <p:cTn id="49" fill="hold">
                            <p:stCondLst>
                              <p:cond delay="8250"/>
                            </p:stCondLst>
                            <p:childTnLst>
                              <p:par>
                                <p:cTn id="50" presetID="53" presetClass="entr" presetSubtype="16"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1100" fill="hold"/>
                                        <p:tgtEl>
                                          <p:spTgt spid="15"/>
                                        </p:tgtEl>
                                        <p:attrNameLst>
                                          <p:attrName>ppt_w</p:attrName>
                                        </p:attrNameLst>
                                      </p:cBhvr>
                                      <p:tavLst>
                                        <p:tav tm="0">
                                          <p:val>
                                            <p:fltVal val="0"/>
                                          </p:val>
                                        </p:tav>
                                        <p:tav tm="100000">
                                          <p:val>
                                            <p:strVal val="#ppt_w"/>
                                          </p:val>
                                        </p:tav>
                                      </p:tavLst>
                                    </p:anim>
                                    <p:anim calcmode="lin" valueType="num">
                                      <p:cBhvr>
                                        <p:cTn id="53" dur="1100" fill="hold"/>
                                        <p:tgtEl>
                                          <p:spTgt spid="15"/>
                                        </p:tgtEl>
                                        <p:attrNameLst>
                                          <p:attrName>ppt_h</p:attrName>
                                        </p:attrNameLst>
                                      </p:cBhvr>
                                      <p:tavLst>
                                        <p:tav tm="0">
                                          <p:val>
                                            <p:fltVal val="0"/>
                                          </p:val>
                                        </p:tav>
                                        <p:tav tm="100000">
                                          <p:val>
                                            <p:strVal val="#ppt_h"/>
                                          </p:val>
                                        </p:tav>
                                      </p:tavLst>
                                    </p:anim>
                                    <p:animEffect transition="in" filter="fade">
                                      <p:cBhvr>
                                        <p:cTn id="54" dur="1100"/>
                                        <p:tgtEl>
                                          <p:spTgt spid="15"/>
                                        </p:tgtEl>
                                      </p:cBhvr>
                                    </p:animEffect>
                                  </p:childTnLst>
                                </p:cTn>
                              </p:par>
                            </p:childTnLst>
                          </p:cTn>
                        </p:par>
                        <p:par>
                          <p:cTn id="55" fill="hold">
                            <p:stCondLst>
                              <p:cond delay="9350"/>
                            </p:stCondLst>
                            <p:childTnLst>
                              <p:par>
                                <p:cTn id="56" presetID="42" presetClass="entr" presetSubtype="0"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childTnLst>
                          </p:cTn>
                        </p:par>
                        <p:par>
                          <p:cTn id="61" fill="hold">
                            <p:stCondLst>
                              <p:cond delay="10350"/>
                            </p:stCondLst>
                            <p:childTnLst>
                              <p:par>
                                <p:cTn id="62" presetID="42"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26" grpId="0" animBg="1"/>
      <p:bldP spid="26" grpId="1" animBg="1"/>
      <p:bldP spid="28" grpId="0" animBg="1"/>
      <p:bldP spid="28" grpId="1" animBg="1"/>
      <p:bldP spid="29" grpId="0" animBg="1"/>
      <p:bldP spid="29" grpId="1" animBg="1"/>
      <p:bldP spid="30" grpId="0" animBg="1"/>
      <p:bldP spid="30" grpId="1" animBg="1"/>
      <p:bldP spid="30" grpId="2" animBg="1"/>
      <p:bldP spid="30" grpId="3" animBg="1"/>
      <p:bldP spid="31" grpId="0" animBg="1"/>
      <p:bldP spid="31" grpId="1" animBg="1"/>
      <p:bldP spid="31" grpId="2" animBg="1"/>
      <p:bldP spid="31" grpId="3" animBg="1"/>
      <p:bldP spid="14"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4">
            <a:extLst>
              <a:ext uri="{FF2B5EF4-FFF2-40B4-BE49-F238E27FC236}">
                <a16:creationId xmlns="" xmlns:a16="http://schemas.microsoft.com/office/drawing/2014/main" id="{EE6D5603-C81E-4FE3-B439-2A2415D2AF47}"/>
              </a:ext>
            </a:extLst>
          </p:cNvPr>
          <p:cNvSpPr txBox="1"/>
          <p:nvPr/>
        </p:nvSpPr>
        <p:spPr>
          <a:xfrm>
            <a:off x="5271543" y="1153325"/>
            <a:ext cx="5981722" cy="4648061"/>
          </a:xfrm>
          <a:prstGeom prst="rect">
            <a:avLst/>
          </a:prstGeom>
          <a:noFill/>
        </p:spPr>
        <p:txBody>
          <a:bodyPr wrap="square" lIns="96000" tIns="0" rIns="96000" bIns="240000" rtlCol="0">
            <a:noAutofit/>
          </a:bodyPr>
          <a:lstStyle/>
          <a:p>
            <a:pPr algn="just">
              <a:lnSpc>
                <a:spcPct val="130000"/>
              </a:lnSpc>
            </a:pPr>
            <a:r>
              <a:rPr lang="en-US" altLang="zh-CN" sz="1600" dirty="0">
                <a:latin typeface="+mn-ea"/>
                <a:cs typeface="+mn-ea"/>
                <a:sym typeface="+mn-lt"/>
              </a:rPr>
              <a:t>        1920</a:t>
            </a:r>
            <a:r>
              <a:rPr lang="zh-CN" altLang="en-US" sz="1600" dirty="0">
                <a:latin typeface="+mn-ea"/>
                <a:cs typeface="+mn-ea"/>
                <a:sym typeface="+mn-lt"/>
              </a:rPr>
              <a:t>年</a:t>
            </a:r>
            <a:r>
              <a:rPr lang="en-US" altLang="zh-CN" sz="1600" dirty="0">
                <a:latin typeface="+mn-ea"/>
                <a:cs typeface="+mn-ea"/>
                <a:sym typeface="+mn-lt"/>
              </a:rPr>
              <a:t>8</a:t>
            </a:r>
            <a:r>
              <a:rPr lang="zh-CN" altLang="en-US" sz="1600" dirty="0">
                <a:latin typeface="+mn-ea"/>
                <a:cs typeface="+mn-ea"/>
                <a:sym typeface="+mn-lt"/>
              </a:rPr>
              <a:t>月，陈独秀在上海发起成立了中国共产党的第一个早期组织。</a:t>
            </a:r>
            <a:r>
              <a:rPr lang="en-US" altLang="zh-CN" sz="1600" dirty="0">
                <a:latin typeface="+mn-ea"/>
                <a:cs typeface="+mn-ea"/>
                <a:sym typeface="+mn-lt"/>
              </a:rPr>
              <a:t>1920</a:t>
            </a:r>
            <a:r>
              <a:rPr lang="zh-CN" altLang="en-US" sz="1600" dirty="0">
                <a:latin typeface="+mn-ea"/>
                <a:cs typeface="+mn-ea"/>
                <a:sym typeface="+mn-lt"/>
              </a:rPr>
              <a:t>年</a:t>
            </a:r>
            <a:r>
              <a:rPr lang="en-US" altLang="zh-CN" sz="1600" dirty="0">
                <a:latin typeface="+mn-ea"/>
                <a:cs typeface="+mn-ea"/>
                <a:sym typeface="+mn-lt"/>
              </a:rPr>
              <a:t>9</a:t>
            </a:r>
            <a:r>
              <a:rPr lang="zh-CN" altLang="en-US" sz="1600" dirty="0">
                <a:latin typeface="+mn-ea"/>
                <a:cs typeface="+mn-ea"/>
                <a:sym typeface="+mn-lt"/>
              </a:rPr>
              <a:t>月</a:t>
            </a:r>
            <a:r>
              <a:rPr lang="en-US" altLang="zh-CN" sz="1600" dirty="0">
                <a:latin typeface="+mn-ea"/>
                <a:cs typeface="+mn-ea"/>
                <a:sym typeface="+mn-lt"/>
              </a:rPr>
              <a:t>1</a:t>
            </a:r>
            <a:r>
              <a:rPr lang="zh-CN" altLang="en-US" sz="1600" dirty="0">
                <a:latin typeface="+mn-ea"/>
                <a:cs typeface="+mn-ea"/>
                <a:sym typeface="+mn-lt"/>
              </a:rPr>
              <a:t>日，陈独秀在</a:t>
            </a:r>
            <a:r>
              <a:rPr lang="en-US" altLang="zh-CN" sz="1600" dirty="0">
                <a:latin typeface="+mn-ea"/>
                <a:cs typeface="+mn-ea"/>
                <a:sym typeface="+mn-lt"/>
              </a:rPr>
              <a:t>《</a:t>
            </a:r>
            <a:r>
              <a:rPr lang="zh-CN" altLang="en-US" sz="1600" dirty="0">
                <a:latin typeface="+mn-ea"/>
                <a:cs typeface="+mn-ea"/>
                <a:sym typeface="+mn-lt"/>
              </a:rPr>
              <a:t>新青年</a:t>
            </a:r>
            <a:r>
              <a:rPr lang="en-US" altLang="zh-CN" sz="1600" dirty="0">
                <a:latin typeface="+mn-ea"/>
                <a:cs typeface="+mn-ea"/>
                <a:sym typeface="+mn-lt"/>
              </a:rPr>
              <a:t>》</a:t>
            </a:r>
            <a:r>
              <a:rPr lang="zh-CN" altLang="en-US" sz="1600" dirty="0">
                <a:latin typeface="+mn-ea"/>
                <a:cs typeface="+mn-ea"/>
                <a:sym typeface="+mn-lt"/>
              </a:rPr>
              <a:t>发表的</a:t>
            </a:r>
            <a:r>
              <a:rPr lang="en-US" altLang="zh-CN" sz="1600" dirty="0">
                <a:latin typeface="+mn-ea"/>
                <a:cs typeface="+mn-ea"/>
                <a:sym typeface="+mn-lt"/>
              </a:rPr>
              <a:t>《</a:t>
            </a:r>
            <a:r>
              <a:rPr lang="zh-CN" altLang="en-US" sz="1600" dirty="0">
                <a:latin typeface="+mn-ea"/>
                <a:cs typeface="+mn-ea"/>
                <a:sym typeface="+mn-lt"/>
              </a:rPr>
              <a:t>对于时局之我见</a:t>
            </a:r>
            <a:r>
              <a:rPr lang="en-US" altLang="zh-CN" sz="1600" dirty="0">
                <a:latin typeface="+mn-ea"/>
                <a:cs typeface="+mn-ea"/>
                <a:sym typeface="+mn-lt"/>
              </a:rPr>
              <a:t>》</a:t>
            </a:r>
            <a:r>
              <a:rPr lang="zh-CN" altLang="en-US" sz="1600" dirty="0">
                <a:latin typeface="+mn-ea"/>
                <a:cs typeface="+mn-ea"/>
                <a:sym typeface="+mn-lt"/>
              </a:rPr>
              <a:t>一文中，曾称“吾党”为“社会党”，后来才改称为“共产党”。</a:t>
            </a:r>
          </a:p>
          <a:p>
            <a:pPr algn="just">
              <a:lnSpc>
                <a:spcPct val="130000"/>
              </a:lnSpc>
            </a:pPr>
            <a:r>
              <a:rPr lang="zh-CN" altLang="en-US" sz="1600" dirty="0">
                <a:latin typeface="+mn-ea"/>
                <a:cs typeface="+mn-ea"/>
                <a:sym typeface="+mn-lt"/>
              </a:rPr>
              <a:t>        最早提出“中国共产党”这一名称的是蔡和森。</a:t>
            </a:r>
            <a:r>
              <a:rPr lang="en-US" altLang="zh-CN" sz="1600" dirty="0">
                <a:latin typeface="+mn-ea"/>
                <a:cs typeface="+mn-ea"/>
                <a:sym typeface="+mn-lt"/>
              </a:rPr>
              <a:t>1920</a:t>
            </a:r>
            <a:r>
              <a:rPr lang="zh-CN" altLang="en-US" sz="1600" dirty="0">
                <a:latin typeface="+mn-ea"/>
                <a:cs typeface="+mn-ea"/>
                <a:sym typeface="+mn-lt"/>
              </a:rPr>
              <a:t>年８月</a:t>
            </a:r>
            <a:r>
              <a:rPr lang="en-US" altLang="zh-CN" sz="1600" dirty="0">
                <a:latin typeface="+mn-ea"/>
                <a:cs typeface="+mn-ea"/>
                <a:sym typeface="+mn-lt"/>
              </a:rPr>
              <a:t>1</a:t>
            </a:r>
            <a:r>
              <a:rPr lang="zh-CN" altLang="en-US" sz="1600" dirty="0">
                <a:latin typeface="+mn-ea"/>
                <a:cs typeface="+mn-ea"/>
                <a:sym typeface="+mn-lt"/>
              </a:rPr>
              <a:t>３日和９月</a:t>
            </a:r>
            <a:r>
              <a:rPr lang="en-US" altLang="zh-CN" sz="1600" dirty="0">
                <a:latin typeface="+mn-ea"/>
                <a:cs typeface="+mn-ea"/>
                <a:sym typeface="+mn-lt"/>
              </a:rPr>
              <a:t>16</a:t>
            </a:r>
            <a:r>
              <a:rPr lang="zh-CN" altLang="en-US" sz="1600" dirty="0">
                <a:latin typeface="+mn-ea"/>
                <a:cs typeface="+mn-ea"/>
                <a:sym typeface="+mn-lt"/>
              </a:rPr>
              <a:t>日，正在留法勤工俭学的他，在给毛泽东写的两封信中，详细地研讨了共产党问题，提出：“先要组织党</a:t>
            </a:r>
            <a:r>
              <a:rPr lang="en-US" altLang="zh-CN" sz="1600" dirty="0">
                <a:latin typeface="+mn-ea"/>
                <a:cs typeface="+mn-ea"/>
                <a:sym typeface="+mn-lt"/>
              </a:rPr>
              <a:t>——</a:t>
            </a:r>
            <a:r>
              <a:rPr lang="zh-CN" altLang="en-US" sz="1600" dirty="0">
                <a:latin typeface="+mn-ea"/>
                <a:cs typeface="+mn-ea"/>
                <a:sym typeface="+mn-lt"/>
              </a:rPr>
              <a:t>共产党，因为它是革命运动的发动者、宣传者、先锋队、作战部。”他在对西欧各国共产党特别是俄国共产党考察的基础上，提出了具体的建党步骤，其中包括“明目张胆正式成立一个中国共产党”。</a:t>
            </a:r>
          </a:p>
          <a:p>
            <a:pPr algn="just">
              <a:lnSpc>
                <a:spcPct val="130000"/>
              </a:lnSpc>
            </a:pPr>
            <a:r>
              <a:rPr lang="zh-CN" altLang="en-US" sz="1600" dirty="0">
                <a:latin typeface="+mn-ea"/>
                <a:cs typeface="+mn-ea"/>
                <a:sym typeface="+mn-lt"/>
              </a:rPr>
              <a:t>        在此前后，陈独秀在上海，李大钊、张申府在北京也通过信函讨论了党的名称问题，决定采用“共产党”作为中国无产阶级政党的名称。</a:t>
            </a:r>
          </a:p>
        </p:txBody>
      </p:sp>
      <p:pic>
        <p:nvPicPr>
          <p:cNvPr id="11" name="Picture 2">
            <a:extLst>
              <a:ext uri="{FF2B5EF4-FFF2-40B4-BE49-F238E27FC236}">
                <a16:creationId xmlns="" xmlns:a16="http://schemas.microsoft.com/office/drawing/2014/main" id="{1B4D077E-A820-4CCB-BA08-F2D83C8DD2E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6450"/>
          <a:stretch/>
        </p:blipFill>
        <p:spPr bwMode="auto">
          <a:xfrm>
            <a:off x="820738" y="1848704"/>
            <a:ext cx="1715847" cy="2286365"/>
          </a:xfrm>
          <a:prstGeom prst="rect">
            <a:avLst/>
          </a:prstGeom>
          <a:noFill/>
          <a:effectLst/>
          <a:extLst>
            <a:ext uri="{909E8E84-426E-40DD-AFC4-6F175D3DCCD1}">
              <a14:hiddenFill xmlns:a14="http://schemas.microsoft.com/office/drawing/2010/main">
                <a:solidFill>
                  <a:srgbClr val="FFFFFF"/>
                </a:solidFill>
              </a14:hiddenFill>
            </a:ext>
          </a:extLst>
        </p:spPr>
      </p:pic>
      <p:sp>
        <p:nvSpPr>
          <p:cNvPr id="12" name="标题 1">
            <a:extLst>
              <a:ext uri="{FF2B5EF4-FFF2-40B4-BE49-F238E27FC236}">
                <a16:creationId xmlns="" xmlns:a16="http://schemas.microsoft.com/office/drawing/2014/main" id="{DBE69122-CD37-4836-86AB-BA0A392C189B}"/>
              </a:ext>
            </a:extLst>
          </p:cNvPr>
          <p:cNvSpPr txBox="1">
            <a:spLocks/>
          </p:cNvSpPr>
          <p:nvPr/>
        </p:nvSpPr>
        <p:spPr>
          <a:xfrm>
            <a:off x="1077401" y="4189504"/>
            <a:ext cx="1202522" cy="414608"/>
          </a:xfrm>
          <a:prstGeom prst="rect">
            <a:avLst/>
          </a:prstGeom>
        </p:spPr>
        <p:txBody>
          <a:bodyPr anchor="ctr">
            <a:normAutofit/>
          </a:bodyPr>
          <a:lstStyle>
            <a:lvl1pPr algn="l" defTabSz="815722" rtl="0" eaLnBrk="0" fontAlgn="base" hangingPunct="0">
              <a:spcBef>
                <a:spcPct val="0"/>
              </a:spcBef>
              <a:spcAft>
                <a:spcPct val="0"/>
              </a:spcAft>
              <a:defRPr sz="2400" b="1" kern="1200">
                <a:solidFill>
                  <a:schemeClr val="bg1"/>
                </a:solidFill>
                <a:latin typeface="微软雅黑" pitchFamily="34" charset="-122"/>
                <a:ea typeface="微软雅黑" pitchFamily="34" charset="-122"/>
                <a:cs typeface="+mj-cs"/>
              </a:defRPr>
            </a:lvl1pPr>
            <a:lvl2pPr algn="l" defTabSz="815722"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22"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22"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22"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algn="l" rtl="0" fontAlgn="base">
              <a:spcBef>
                <a:spcPct val="0"/>
              </a:spcBef>
              <a:spcAft>
                <a:spcPct val="0"/>
              </a:spcAft>
              <a:defRPr sz="3200">
                <a:solidFill>
                  <a:schemeClr val="bg1"/>
                </a:solidFill>
                <a:latin typeface="华文细黑" pitchFamily="2" charset="-122"/>
                <a:ea typeface="华文细黑" pitchFamily="2" charset="-122"/>
              </a:defRPr>
            </a:lvl6pPr>
            <a:lvl7pPr marL="914117" algn="l" rtl="0" fontAlgn="base">
              <a:spcBef>
                <a:spcPct val="0"/>
              </a:spcBef>
              <a:spcAft>
                <a:spcPct val="0"/>
              </a:spcAft>
              <a:defRPr sz="3200">
                <a:solidFill>
                  <a:schemeClr val="bg1"/>
                </a:solidFill>
                <a:latin typeface="华文细黑" pitchFamily="2" charset="-122"/>
                <a:ea typeface="华文细黑" pitchFamily="2" charset="-122"/>
              </a:defRPr>
            </a:lvl7pPr>
            <a:lvl8pPr marL="1371175" algn="l" rtl="0" fontAlgn="base">
              <a:spcBef>
                <a:spcPct val="0"/>
              </a:spcBef>
              <a:spcAft>
                <a:spcPct val="0"/>
              </a:spcAft>
              <a:defRPr sz="3200">
                <a:solidFill>
                  <a:schemeClr val="bg1"/>
                </a:solidFill>
                <a:latin typeface="华文细黑" pitchFamily="2" charset="-122"/>
                <a:ea typeface="华文细黑" pitchFamily="2" charset="-122"/>
              </a:defRPr>
            </a:lvl8pPr>
            <a:lvl9pPr marL="1828233" algn="l" rtl="0" fontAlgn="base">
              <a:spcBef>
                <a:spcPct val="0"/>
              </a:spcBef>
              <a:spcAft>
                <a:spcPct val="0"/>
              </a:spcAft>
              <a:defRPr sz="3200">
                <a:solidFill>
                  <a:schemeClr val="bg1"/>
                </a:solidFill>
                <a:latin typeface="华文细黑" pitchFamily="2" charset="-122"/>
                <a:ea typeface="华文细黑" pitchFamily="2" charset="-122"/>
              </a:defRPr>
            </a:lvl9pPr>
          </a:lstStyle>
          <a:p>
            <a:pPr algn="ctr"/>
            <a:r>
              <a:rPr lang="zh-CN" altLang="en-US" sz="1600" dirty="0">
                <a:solidFill>
                  <a:schemeClr val="accent1"/>
                </a:solidFill>
                <a:latin typeface="+mn-ea"/>
                <a:ea typeface="+mn-ea"/>
                <a:cs typeface="+mn-ea"/>
                <a:sym typeface="+mn-lt"/>
              </a:rPr>
              <a:t>陈独秀</a:t>
            </a:r>
          </a:p>
        </p:txBody>
      </p:sp>
      <p:pic>
        <p:nvPicPr>
          <p:cNvPr id="13" name="Picture 2">
            <a:extLst>
              <a:ext uri="{FF2B5EF4-FFF2-40B4-BE49-F238E27FC236}">
                <a16:creationId xmlns="" xmlns:a16="http://schemas.microsoft.com/office/drawing/2014/main" id="{A970DB59-1D6E-4EFC-A299-010C831BB5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789478" y="1848704"/>
            <a:ext cx="1715847" cy="2286365"/>
          </a:xfrm>
          <a:prstGeom prst="rect">
            <a:avLst/>
          </a:prstGeom>
          <a:noFill/>
          <a:effectLst/>
          <a:extLst>
            <a:ext uri="{909E8E84-426E-40DD-AFC4-6F175D3DCCD1}">
              <a14:hiddenFill xmlns:a14="http://schemas.microsoft.com/office/drawing/2010/main">
                <a:solidFill>
                  <a:srgbClr val="FFFFFF"/>
                </a:solidFill>
              </a14:hiddenFill>
            </a:ext>
          </a:extLst>
        </p:spPr>
      </p:pic>
      <p:sp>
        <p:nvSpPr>
          <p:cNvPr id="14" name="标题 1">
            <a:extLst>
              <a:ext uri="{FF2B5EF4-FFF2-40B4-BE49-F238E27FC236}">
                <a16:creationId xmlns="" xmlns:a16="http://schemas.microsoft.com/office/drawing/2014/main" id="{4981043E-CD20-4D1E-9957-EC25380E992F}"/>
              </a:ext>
            </a:extLst>
          </p:cNvPr>
          <p:cNvSpPr txBox="1">
            <a:spLocks/>
          </p:cNvSpPr>
          <p:nvPr/>
        </p:nvSpPr>
        <p:spPr>
          <a:xfrm>
            <a:off x="3046141" y="4202758"/>
            <a:ext cx="1202522" cy="388099"/>
          </a:xfrm>
          <a:prstGeom prst="rect">
            <a:avLst/>
          </a:prstGeom>
        </p:spPr>
        <p:txBody>
          <a:bodyPr anchor="ctr">
            <a:normAutofit/>
          </a:bodyPr>
          <a:lstStyle>
            <a:lvl1pPr algn="l" defTabSz="815722" rtl="0" eaLnBrk="0" fontAlgn="base" hangingPunct="0">
              <a:spcBef>
                <a:spcPct val="0"/>
              </a:spcBef>
              <a:spcAft>
                <a:spcPct val="0"/>
              </a:spcAft>
              <a:defRPr sz="2400" b="1" kern="1200">
                <a:solidFill>
                  <a:schemeClr val="bg1"/>
                </a:solidFill>
                <a:latin typeface="微软雅黑" pitchFamily="34" charset="-122"/>
                <a:ea typeface="微软雅黑" pitchFamily="34" charset="-122"/>
                <a:cs typeface="+mj-cs"/>
              </a:defRPr>
            </a:lvl1pPr>
            <a:lvl2pPr algn="l" defTabSz="815722"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22"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22"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22"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algn="l" rtl="0" fontAlgn="base">
              <a:spcBef>
                <a:spcPct val="0"/>
              </a:spcBef>
              <a:spcAft>
                <a:spcPct val="0"/>
              </a:spcAft>
              <a:defRPr sz="3200">
                <a:solidFill>
                  <a:schemeClr val="bg1"/>
                </a:solidFill>
                <a:latin typeface="华文细黑" pitchFamily="2" charset="-122"/>
                <a:ea typeface="华文细黑" pitchFamily="2" charset="-122"/>
              </a:defRPr>
            </a:lvl6pPr>
            <a:lvl7pPr marL="914117" algn="l" rtl="0" fontAlgn="base">
              <a:spcBef>
                <a:spcPct val="0"/>
              </a:spcBef>
              <a:spcAft>
                <a:spcPct val="0"/>
              </a:spcAft>
              <a:defRPr sz="3200">
                <a:solidFill>
                  <a:schemeClr val="bg1"/>
                </a:solidFill>
                <a:latin typeface="华文细黑" pitchFamily="2" charset="-122"/>
                <a:ea typeface="华文细黑" pitchFamily="2" charset="-122"/>
              </a:defRPr>
            </a:lvl7pPr>
            <a:lvl8pPr marL="1371175" algn="l" rtl="0" fontAlgn="base">
              <a:spcBef>
                <a:spcPct val="0"/>
              </a:spcBef>
              <a:spcAft>
                <a:spcPct val="0"/>
              </a:spcAft>
              <a:defRPr sz="3200">
                <a:solidFill>
                  <a:schemeClr val="bg1"/>
                </a:solidFill>
                <a:latin typeface="华文细黑" pitchFamily="2" charset="-122"/>
                <a:ea typeface="华文细黑" pitchFamily="2" charset="-122"/>
              </a:defRPr>
            </a:lvl8pPr>
            <a:lvl9pPr marL="1828233" algn="l" rtl="0" fontAlgn="base">
              <a:spcBef>
                <a:spcPct val="0"/>
              </a:spcBef>
              <a:spcAft>
                <a:spcPct val="0"/>
              </a:spcAft>
              <a:defRPr sz="3200">
                <a:solidFill>
                  <a:schemeClr val="bg1"/>
                </a:solidFill>
                <a:latin typeface="华文细黑" pitchFamily="2" charset="-122"/>
                <a:ea typeface="华文细黑" pitchFamily="2" charset="-122"/>
              </a:defRPr>
            </a:lvl9pPr>
          </a:lstStyle>
          <a:p>
            <a:pPr algn="ctr"/>
            <a:r>
              <a:rPr lang="zh-CN" altLang="en-US" sz="1600" dirty="0">
                <a:solidFill>
                  <a:schemeClr val="accent1"/>
                </a:solidFill>
                <a:latin typeface="+mn-ea"/>
                <a:ea typeface="+mn-ea"/>
                <a:cs typeface="+mn-ea"/>
                <a:sym typeface="+mn-lt"/>
              </a:rPr>
              <a:t>蔡和森</a:t>
            </a:r>
          </a:p>
        </p:txBody>
      </p:sp>
      <p:sp>
        <p:nvSpPr>
          <p:cNvPr id="2" name="标题 1">
            <a:extLst>
              <a:ext uri="{FF2B5EF4-FFF2-40B4-BE49-F238E27FC236}">
                <a16:creationId xmlns="" xmlns:a16="http://schemas.microsoft.com/office/drawing/2014/main" id="{16A7808F-EBBD-4DF4-BF82-5BD55C850CBA}"/>
              </a:ext>
            </a:extLst>
          </p:cNvPr>
          <p:cNvSpPr>
            <a:spLocks noGrp="1"/>
          </p:cNvSpPr>
          <p:nvPr>
            <p:ph type="title"/>
          </p:nvPr>
        </p:nvSpPr>
        <p:spPr/>
        <p:txBody>
          <a:bodyPr/>
          <a:lstStyle/>
          <a:p>
            <a:r>
              <a:rPr lang="zh-CN" altLang="en-US" dirty="0">
                <a:latin typeface="+mn-ea"/>
                <a:ea typeface="+mn-ea"/>
              </a:rPr>
              <a:t>“中国共产党”名称的由来</a:t>
            </a:r>
          </a:p>
        </p:txBody>
      </p:sp>
    </p:spTree>
    <p:extLst>
      <p:ext uri="{BB962C8B-B14F-4D97-AF65-F5344CB8AC3E}">
        <p14:creationId xmlns:p14="http://schemas.microsoft.com/office/powerpoint/2010/main" val="7306451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strVal val="#ppt_x"/>
                                          </p:val>
                                        </p:tav>
                                        <p:tav tm="100000">
                                          <p:val>
                                            <p:strVal val="#ppt_x"/>
                                          </p:val>
                                        </p:tav>
                                      </p:tavLst>
                                    </p:anim>
                                    <p:anim calcmode="lin" valueType="num">
                                      <p:cBhvr>
                                        <p:cTn id="25" dur="5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ABFDAEDB-92B6-4958-9BD9-E671F7138FF6}"/>
              </a:ext>
            </a:extLst>
          </p:cNvPr>
          <p:cNvSpPr txBox="1"/>
          <p:nvPr/>
        </p:nvSpPr>
        <p:spPr>
          <a:xfrm>
            <a:off x="5252533" y="2022428"/>
            <a:ext cx="6393490" cy="3409386"/>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五四运动是</a:t>
            </a:r>
            <a:r>
              <a:rPr lang="en-US" altLang="zh-CN" dirty="0">
                <a:latin typeface="+mn-ea"/>
                <a:ea typeface="+mn-ea"/>
                <a:cs typeface="+mn-ea"/>
                <a:sym typeface="+mn-lt"/>
              </a:rPr>
              <a:t>1919</a:t>
            </a:r>
            <a:r>
              <a:rPr lang="zh-CN" altLang="en-US" dirty="0">
                <a:latin typeface="+mn-ea"/>
                <a:ea typeface="+mn-ea"/>
                <a:cs typeface="+mn-ea"/>
                <a:sym typeface="+mn-lt"/>
              </a:rPr>
              <a:t>年</a:t>
            </a:r>
            <a:r>
              <a:rPr lang="en-US" altLang="zh-CN" dirty="0">
                <a:latin typeface="+mn-ea"/>
                <a:ea typeface="+mn-ea"/>
                <a:cs typeface="+mn-ea"/>
                <a:sym typeface="+mn-lt"/>
              </a:rPr>
              <a:t>5</a:t>
            </a:r>
            <a:r>
              <a:rPr lang="zh-CN" altLang="en-US" dirty="0">
                <a:latin typeface="+mn-ea"/>
                <a:ea typeface="+mn-ea"/>
                <a:cs typeface="+mn-ea"/>
                <a:sym typeface="+mn-lt"/>
              </a:rPr>
              <a:t>月</a:t>
            </a:r>
            <a:r>
              <a:rPr lang="en-US" altLang="zh-CN" dirty="0">
                <a:latin typeface="+mn-ea"/>
                <a:ea typeface="+mn-ea"/>
                <a:cs typeface="+mn-ea"/>
                <a:sym typeface="+mn-lt"/>
              </a:rPr>
              <a:t>4</a:t>
            </a:r>
            <a:r>
              <a:rPr lang="zh-CN" altLang="en-US" dirty="0">
                <a:latin typeface="+mn-ea"/>
                <a:ea typeface="+mn-ea"/>
                <a:cs typeface="+mn-ea"/>
                <a:sym typeface="+mn-lt"/>
              </a:rPr>
              <a:t>日发生在北京的一场以青年学生为主，广大群众、市民、工商人士等中下阶层共同参与的，通过示威游行、请愿、罢工、暴力对抗政府等多种形式进行的爱国运动，是中国人民彻底的反对帝国主义、封建主义的爱国运动。</a:t>
            </a:r>
          </a:p>
          <a:p>
            <a:r>
              <a:rPr lang="zh-CN" altLang="en-US" dirty="0">
                <a:latin typeface="+mn-ea"/>
                <a:ea typeface="+mn-ea"/>
                <a:cs typeface="+mn-ea"/>
                <a:sym typeface="+mn-lt"/>
              </a:rPr>
              <a:t>       从</a:t>
            </a:r>
            <a:r>
              <a:rPr lang="en-US" altLang="zh-CN" dirty="0">
                <a:latin typeface="+mn-ea"/>
                <a:ea typeface="+mn-ea"/>
                <a:cs typeface="+mn-ea"/>
                <a:sym typeface="+mn-lt"/>
              </a:rPr>
              <a:t>1918</a:t>
            </a:r>
            <a:r>
              <a:rPr lang="zh-CN" altLang="en-US" dirty="0">
                <a:latin typeface="+mn-ea"/>
                <a:ea typeface="+mn-ea"/>
                <a:cs typeface="+mn-ea"/>
                <a:sym typeface="+mn-lt"/>
              </a:rPr>
              <a:t>年</a:t>
            </a:r>
            <a:r>
              <a:rPr lang="en-US" altLang="zh-CN" dirty="0">
                <a:latin typeface="+mn-ea"/>
                <a:ea typeface="+mn-ea"/>
                <a:cs typeface="+mn-ea"/>
                <a:sym typeface="+mn-lt"/>
              </a:rPr>
              <a:t>11</a:t>
            </a:r>
            <a:r>
              <a:rPr lang="zh-CN" altLang="en-US" dirty="0">
                <a:latin typeface="+mn-ea"/>
                <a:ea typeface="+mn-ea"/>
                <a:cs typeface="+mn-ea"/>
                <a:sym typeface="+mn-lt"/>
              </a:rPr>
              <a:t>月的“公理战胜强权”庆典，到次年</a:t>
            </a:r>
            <a:r>
              <a:rPr lang="en-US" altLang="zh-CN" dirty="0">
                <a:latin typeface="+mn-ea"/>
                <a:ea typeface="+mn-ea"/>
                <a:cs typeface="+mn-ea"/>
                <a:sym typeface="+mn-lt"/>
              </a:rPr>
              <a:t>1</a:t>
            </a:r>
            <a:r>
              <a:rPr lang="zh-CN" altLang="en-US" dirty="0">
                <a:latin typeface="+mn-ea"/>
                <a:ea typeface="+mn-ea"/>
                <a:cs typeface="+mn-ea"/>
                <a:sym typeface="+mn-lt"/>
              </a:rPr>
              <a:t>月的巴黎会议，短短两个月时间，当时的中国充分诠释了“自古弱国无外交”的定律，所谓的“公理战胜强权”不过是一个美丽的童话。面对这样屈辱的局面，从</a:t>
            </a:r>
            <a:r>
              <a:rPr lang="en-US" altLang="zh-CN" dirty="0">
                <a:latin typeface="+mn-ea"/>
                <a:ea typeface="+mn-ea"/>
                <a:cs typeface="+mn-ea"/>
                <a:sym typeface="+mn-lt"/>
              </a:rPr>
              <a:t>5</a:t>
            </a:r>
            <a:r>
              <a:rPr lang="zh-CN" altLang="en-US" dirty="0">
                <a:latin typeface="+mn-ea"/>
                <a:ea typeface="+mn-ea"/>
                <a:cs typeface="+mn-ea"/>
                <a:sym typeface="+mn-lt"/>
              </a:rPr>
              <a:t>月</a:t>
            </a:r>
            <a:r>
              <a:rPr lang="en-US" altLang="zh-CN" dirty="0">
                <a:latin typeface="+mn-ea"/>
                <a:ea typeface="+mn-ea"/>
                <a:cs typeface="+mn-ea"/>
                <a:sym typeface="+mn-lt"/>
              </a:rPr>
              <a:t>1</a:t>
            </a:r>
            <a:r>
              <a:rPr lang="zh-CN" altLang="en-US" dirty="0">
                <a:latin typeface="+mn-ea"/>
                <a:ea typeface="+mn-ea"/>
                <a:cs typeface="+mn-ea"/>
                <a:sym typeface="+mn-lt"/>
              </a:rPr>
              <a:t>日开始，北京的学生纷纷罢课，组织演讲、宣传，随后天津、上海、广州，南京，杭州，武汉，济南的学生、工人也给予支持。</a:t>
            </a:r>
            <a:endParaRPr lang="en-US" altLang="zh-CN" dirty="0">
              <a:latin typeface="+mn-ea"/>
              <a:ea typeface="+mn-ea"/>
              <a:cs typeface="+mn-ea"/>
              <a:sym typeface="+mn-lt"/>
            </a:endParaRPr>
          </a:p>
          <a:p>
            <a:r>
              <a:rPr lang="en-US" altLang="zh-CN" dirty="0">
                <a:latin typeface="+mn-ea"/>
                <a:ea typeface="+mn-ea"/>
                <a:cs typeface="+mn-ea"/>
                <a:sym typeface="+mn-lt"/>
              </a:rPr>
              <a:t>        </a:t>
            </a:r>
            <a:r>
              <a:rPr lang="zh-CN" altLang="en-US" dirty="0">
                <a:latin typeface="+mn-ea"/>
                <a:ea typeface="+mn-ea"/>
                <a:cs typeface="+mn-ea"/>
                <a:sym typeface="+mn-lt"/>
              </a:rPr>
              <a:t>五四运动直接影响了中国共产党的诞生和发展，中国共产党党史一般将其定义为“反帝反封建的爱国运动”（注意这里的“封建”一词是泛化的封建观），并以此运动作为旧民主主义革命和新民主主义革命的分水岭。    </a:t>
            </a:r>
          </a:p>
        </p:txBody>
      </p:sp>
      <p:pic>
        <p:nvPicPr>
          <p:cNvPr id="9" name="图片 8">
            <a:extLst>
              <a:ext uri="{FF2B5EF4-FFF2-40B4-BE49-F238E27FC236}">
                <a16:creationId xmlns="" xmlns:a16="http://schemas.microsoft.com/office/drawing/2014/main" id="{0184D2AB-BAF6-49B1-A862-7BA7DADEE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594" y="3003727"/>
            <a:ext cx="4117460" cy="2518613"/>
          </a:xfrm>
          <a:prstGeom prst="rect">
            <a:avLst/>
          </a:prstGeom>
        </p:spPr>
      </p:pic>
      <p:pic>
        <p:nvPicPr>
          <p:cNvPr id="10" name="图片 9">
            <a:extLst>
              <a:ext uri="{FF2B5EF4-FFF2-40B4-BE49-F238E27FC236}">
                <a16:creationId xmlns="" xmlns:a16="http://schemas.microsoft.com/office/drawing/2014/main" id="{78C082A0-711C-48B1-AF2C-C6876DBF3514}"/>
              </a:ext>
            </a:extLst>
          </p:cNvPr>
          <p:cNvPicPr>
            <a:picLocks noChangeAspect="1"/>
          </p:cNvPicPr>
          <p:nvPr/>
        </p:nvPicPr>
        <p:blipFill rotWithShape="1">
          <a:blip r:embed="rId4">
            <a:extLst>
              <a:ext uri="{28A0092B-C50C-407E-A947-70E740481C1C}">
                <a14:useLocalDpi xmlns:a14="http://schemas.microsoft.com/office/drawing/2010/main" val="0"/>
              </a:ext>
            </a:extLst>
          </a:blip>
          <a:srcRect b="21167"/>
          <a:stretch/>
        </p:blipFill>
        <p:spPr>
          <a:xfrm>
            <a:off x="621594" y="1336460"/>
            <a:ext cx="4121105" cy="1542154"/>
          </a:xfrm>
          <a:prstGeom prst="rect">
            <a:avLst/>
          </a:prstGeom>
        </p:spPr>
      </p:pic>
      <p:grpSp>
        <p:nvGrpSpPr>
          <p:cNvPr id="11" name="组合 10"/>
          <p:cNvGrpSpPr/>
          <p:nvPr/>
        </p:nvGrpSpPr>
        <p:grpSpPr>
          <a:xfrm>
            <a:off x="5319208" y="1469810"/>
            <a:ext cx="2579898" cy="431669"/>
            <a:chOff x="612378" y="1301220"/>
            <a:chExt cx="2893778" cy="484188"/>
          </a:xfrm>
        </p:grpSpPr>
        <p:sp>
          <p:nvSpPr>
            <p:cNvPr id="12" name="任意多边形 11">
              <a:extLst>
                <a:ext uri="{FF2B5EF4-FFF2-40B4-BE49-F238E27FC236}">
                  <a16:creationId xmlns="" xmlns:a16="http://schemas.microsoft.com/office/drawing/2014/main" id="{CA5C9C5C-68F1-40B7-8953-8932B995A9B8}"/>
                </a:ext>
              </a:extLst>
            </p:cNvPr>
            <p:cNvSpPr>
              <a:spLocks/>
            </p:cNvSpPr>
            <p:nvPr/>
          </p:nvSpPr>
          <p:spPr bwMode="auto">
            <a:xfrm>
              <a:off x="3150556"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rgbClr val="C00000"/>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dirty="0">
                <a:latin typeface="+mn-ea"/>
                <a:cs typeface="+mn-ea"/>
                <a:sym typeface="+mn-lt"/>
              </a:endParaRPr>
            </a:p>
          </p:txBody>
        </p:sp>
        <p:grpSp>
          <p:nvGrpSpPr>
            <p:cNvPr id="13" name="组合 12"/>
            <p:cNvGrpSpPr/>
            <p:nvPr/>
          </p:nvGrpSpPr>
          <p:grpSpPr>
            <a:xfrm>
              <a:off x="612378" y="1301220"/>
              <a:ext cx="2520783" cy="484188"/>
              <a:chOff x="612378" y="1301220"/>
              <a:chExt cx="2520783" cy="484188"/>
            </a:xfrm>
          </p:grpSpPr>
          <p:sp>
            <p:nvSpPr>
              <p:cNvPr id="14" name="任意多边形 13">
                <a:extLst>
                  <a:ext uri="{FF2B5EF4-FFF2-40B4-BE49-F238E27FC236}">
                    <a16:creationId xmlns="" xmlns:a16="http://schemas.microsoft.com/office/drawing/2014/main" id="{CA5C9C5C-68F1-40B7-8953-8932B995A9B8}"/>
                  </a:ext>
                </a:extLst>
              </p:cNvPr>
              <p:cNvSpPr>
                <a:spLocks/>
              </p:cNvSpPr>
              <p:nvPr/>
            </p:nvSpPr>
            <p:spPr bwMode="auto">
              <a:xfrm>
                <a:off x="612380" y="1301220"/>
                <a:ext cx="2520781"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rgbClr val="C00000"/>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dirty="0">
                  <a:solidFill>
                    <a:schemeClr val="bg1"/>
                  </a:solidFill>
                  <a:latin typeface="+mn-ea"/>
                  <a:cs typeface="+mn-ea"/>
                  <a:sym typeface="+mn-lt"/>
                </a:endParaRPr>
              </a:p>
            </p:txBody>
          </p:sp>
          <p:sp>
            <p:nvSpPr>
              <p:cNvPr id="15" name="文本框 14">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8" y="1318919"/>
                <a:ext cx="2043060" cy="448789"/>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五四运动背景</a:t>
                </a:r>
              </a:p>
            </p:txBody>
          </p:sp>
        </p:grpSp>
      </p:grpSp>
      <p:sp>
        <p:nvSpPr>
          <p:cNvPr id="2" name="标题 1">
            <a:extLst>
              <a:ext uri="{FF2B5EF4-FFF2-40B4-BE49-F238E27FC236}">
                <a16:creationId xmlns="" xmlns:a16="http://schemas.microsoft.com/office/drawing/2014/main" id="{03254BC0-4F10-4527-ABCF-F149D6A6248F}"/>
              </a:ext>
            </a:extLst>
          </p:cNvPr>
          <p:cNvSpPr>
            <a:spLocks noGrp="1"/>
          </p:cNvSpPr>
          <p:nvPr>
            <p:ph type="title"/>
          </p:nvPr>
        </p:nvSpPr>
        <p:spPr/>
        <p:txBody>
          <a:bodyPr/>
          <a:lstStyle/>
          <a:p>
            <a:r>
              <a:rPr lang="zh-CN" altLang="en-US" dirty="0">
                <a:latin typeface="+mn-ea"/>
                <a:ea typeface="+mn-ea"/>
              </a:rPr>
              <a:t>五四运动</a:t>
            </a:r>
          </a:p>
        </p:txBody>
      </p:sp>
    </p:spTree>
    <p:extLst>
      <p:ext uri="{BB962C8B-B14F-4D97-AF65-F5344CB8AC3E}">
        <p14:creationId xmlns:p14="http://schemas.microsoft.com/office/powerpoint/2010/main" val="4420676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750"/>
                                        <p:tgtEl>
                                          <p:spTgt spid="11"/>
                                        </p:tgtEl>
                                      </p:cBhvr>
                                    </p:animEffect>
                                  </p:childTnLst>
                                </p:cTn>
                              </p:par>
                            </p:childTnLst>
                          </p:cTn>
                        </p:par>
                        <p:par>
                          <p:cTn id="21" fill="hold">
                            <p:stCondLst>
                              <p:cond delay="2250"/>
                            </p:stCondLst>
                            <p:childTnLst>
                              <p:par>
                                <p:cTn id="22" presetID="2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B70012F8-30EA-49BA-9B04-06F2DD03BD10}"/>
              </a:ext>
            </a:extLst>
          </p:cNvPr>
          <p:cNvSpPr txBox="1"/>
          <p:nvPr/>
        </p:nvSpPr>
        <p:spPr>
          <a:xfrm>
            <a:off x="5309626" y="1774955"/>
            <a:ext cx="6433112" cy="3926613"/>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a:t>
            </a:r>
            <a:r>
              <a:rPr lang="en-US" altLang="zh-CN" dirty="0">
                <a:latin typeface="+mn-ea"/>
                <a:ea typeface="+mn-ea"/>
                <a:cs typeface="+mn-ea"/>
                <a:sym typeface="+mn-lt"/>
              </a:rPr>
              <a:t>1919</a:t>
            </a:r>
            <a:r>
              <a:rPr lang="zh-CN" altLang="en-US" dirty="0">
                <a:latin typeface="+mn-ea"/>
                <a:ea typeface="+mn-ea"/>
                <a:cs typeface="+mn-ea"/>
                <a:sym typeface="+mn-lt"/>
              </a:rPr>
              <a:t>年</a:t>
            </a:r>
            <a:r>
              <a:rPr lang="en-US" altLang="zh-CN" dirty="0">
                <a:latin typeface="+mn-ea"/>
                <a:ea typeface="+mn-ea"/>
                <a:cs typeface="+mn-ea"/>
                <a:sym typeface="+mn-lt"/>
              </a:rPr>
              <a:t>1</a:t>
            </a:r>
            <a:r>
              <a:rPr lang="zh-CN" altLang="en-US" dirty="0">
                <a:latin typeface="+mn-ea"/>
                <a:ea typeface="+mn-ea"/>
                <a:cs typeface="+mn-ea"/>
                <a:sym typeface="+mn-lt"/>
              </a:rPr>
              <a:t>月，第一次世界大战战胜国在法国巴黎召开所谓的“和平会议”，中国作为第一次世界大战协约国之一，参加了会议。</a:t>
            </a:r>
            <a:endParaRPr lang="en-US" altLang="zh-CN" dirty="0">
              <a:latin typeface="+mn-ea"/>
              <a:ea typeface="+mn-ea"/>
              <a:cs typeface="+mn-ea"/>
              <a:sym typeface="+mn-lt"/>
            </a:endParaRPr>
          </a:p>
          <a:p>
            <a:r>
              <a:rPr lang="zh-CN" altLang="en-US" dirty="0">
                <a:latin typeface="+mn-ea"/>
                <a:ea typeface="+mn-ea"/>
                <a:cs typeface="+mn-ea"/>
                <a:sym typeface="+mn-lt"/>
              </a:rPr>
              <a:t>        中国代表在和会上提出废除外国在中国的势力范围、撤退外国在中国的军队和取消“二十一条”等正义要求，但巴黎和会不顾中国也是战胜国之一，拒绝了中国代表提出的要求，竟然决定将德国在中国山东的权益转让给日本。此消息传到中国后，北京学生群情激愤，学生、工商业者、教育界和许多爱国团体纷纷通电，斥责日本的无理行径，并且要求中国政府坚持国家主权。在这种情况下，和会代表提交了关于山东问题的说帖，要求归还中国在山东的德租界和胶济铁路主权，以及要求废除</a:t>
            </a:r>
            <a:r>
              <a:rPr lang="en-US" altLang="zh-CN" dirty="0">
                <a:latin typeface="+mn-ea"/>
                <a:ea typeface="+mn-ea"/>
                <a:cs typeface="+mn-ea"/>
                <a:sym typeface="+mn-lt"/>
              </a:rPr>
              <a:t>《</a:t>
            </a:r>
            <a:r>
              <a:rPr lang="zh-CN" altLang="en-US" dirty="0">
                <a:latin typeface="+mn-ea"/>
                <a:ea typeface="+mn-ea"/>
                <a:cs typeface="+mn-ea"/>
                <a:sym typeface="+mn-lt"/>
              </a:rPr>
              <a:t>二十一条</a:t>
            </a:r>
            <a:r>
              <a:rPr lang="en-US" altLang="zh-CN" dirty="0">
                <a:latin typeface="+mn-ea"/>
                <a:ea typeface="+mn-ea"/>
                <a:cs typeface="+mn-ea"/>
                <a:sym typeface="+mn-lt"/>
              </a:rPr>
              <a:t>》</a:t>
            </a:r>
            <a:r>
              <a:rPr lang="zh-CN" altLang="en-US" dirty="0">
                <a:latin typeface="+mn-ea"/>
                <a:ea typeface="+mn-ea"/>
                <a:cs typeface="+mn-ea"/>
                <a:sym typeface="+mn-lt"/>
              </a:rPr>
              <a:t>等不合法条件。但结果，北洋政府屈服于帝国主义的压力，居然准备在</a:t>
            </a:r>
            <a:r>
              <a:rPr lang="en-US" altLang="zh-CN" dirty="0">
                <a:latin typeface="+mn-ea"/>
                <a:ea typeface="+mn-ea"/>
                <a:cs typeface="+mn-ea"/>
                <a:sym typeface="+mn-lt"/>
              </a:rPr>
              <a:t>《</a:t>
            </a:r>
            <a:r>
              <a:rPr lang="zh-CN" altLang="en-US" dirty="0">
                <a:latin typeface="+mn-ea"/>
                <a:ea typeface="+mn-ea"/>
                <a:cs typeface="+mn-ea"/>
                <a:sym typeface="+mn-lt"/>
              </a:rPr>
              <a:t>协约国和参战各国对德和约</a:t>
            </a:r>
            <a:r>
              <a:rPr lang="en-US" altLang="zh-CN" dirty="0">
                <a:latin typeface="+mn-ea"/>
                <a:ea typeface="+mn-ea"/>
                <a:cs typeface="+mn-ea"/>
                <a:sym typeface="+mn-lt"/>
              </a:rPr>
              <a:t>》</a:t>
            </a:r>
            <a:r>
              <a:rPr lang="zh-CN" altLang="en-US" dirty="0">
                <a:latin typeface="+mn-ea"/>
                <a:ea typeface="+mn-ea"/>
                <a:cs typeface="+mn-ea"/>
                <a:sym typeface="+mn-lt"/>
              </a:rPr>
              <a:t>上签字。最终，英、美、法、日、意等国不顾中国民众呼声，在</a:t>
            </a:r>
            <a:r>
              <a:rPr lang="en-US" altLang="zh-CN" dirty="0">
                <a:latin typeface="+mn-ea"/>
                <a:ea typeface="+mn-ea"/>
                <a:cs typeface="+mn-ea"/>
                <a:sym typeface="+mn-lt"/>
              </a:rPr>
              <a:t>1919</a:t>
            </a:r>
            <a:r>
              <a:rPr lang="zh-CN" altLang="en-US" dirty="0">
                <a:latin typeface="+mn-ea"/>
                <a:ea typeface="+mn-ea"/>
                <a:cs typeface="+mn-ea"/>
                <a:sym typeface="+mn-lt"/>
              </a:rPr>
              <a:t>年</a:t>
            </a:r>
            <a:r>
              <a:rPr lang="en-US" altLang="zh-CN" dirty="0">
                <a:latin typeface="+mn-ea"/>
                <a:ea typeface="+mn-ea"/>
                <a:cs typeface="+mn-ea"/>
                <a:sym typeface="+mn-lt"/>
              </a:rPr>
              <a:t>6</a:t>
            </a:r>
            <a:r>
              <a:rPr lang="zh-CN" altLang="en-US" dirty="0">
                <a:latin typeface="+mn-ea"/>
                <a:ea typeface="+mn-ea"/>
                <a:cs typeface="+mn-ea"/>
                <a:sym typeface="+mn-lt"/>
              </a:rPr>
              <a:t>月</a:t>
            </a:r>
            <a:r>
              <a:rPr lang="en-US" altLang="zh-CN" dirty="0">
                <a:latin typeface="+mn-ea"/>
                <a:ea typeface="+mn-ea"/>
                <a:cs typeface="+mn-ea"/>
                <a:sym typeface="+mn-lt"/>
              </a:rPr>
              <a:t>28</a:t>
            </a:r>
            <a:r>
              <a:rPr lang="zh-CN" altLang="en-US" dirty="0">
                <a:latin typeface="+mn-ea"/>
                <a:ea typeface="+mn-ea"/>
                <a:cs typeface="+mn-ea"/>
                <a:sym typeface="+mn-lt"/>
              </a:rPr>
              <a:t>日还是签订了</a:t>
            </a:r>
            <a:r>
              <a:rPr lang="en-US" altLang="zh-CN" dirty="0">
                <a:latin typeface="+mn-ea"/>
                <a:ea typeface="+mn-ea"/>
                <a:cs typeface="+mn-ea"/>
                <a:sym typeface="+mn-lt"/>
              </a:rPr>
              <a:t>《</a:t>
            </a:r>
            <a:r>
              <a:rPr lang="zh-CN" altLang="en-US" dirty="0">
                <a:latin typeface="+mn-ea"/>
                <a:ea typeface="+mn-ea"/>
                <a:cs typeface="+mn-ea"/>
                <a:sym typeface="+mn-lt"/>
              </a:rPr>
              <a:t>协约国和参战各国对德和约</a:t>
            </a:r>
            <a:r>
              <a:rPr lang="en-US" altLang="zh-CN" dirty="0">
                <a:latin typeface="+mn-ea"/>
                <a:ea typeface="+mn-ea"/>
                <a:cs typeface="+mn-ea"/>
                <a:sym typeface="+mn-lt"/>
              </a:rPr>
              <a:t>》</a:t>
            </a:r>
            <a:r>
              <a:rPr lang="zh-CN" altLang="en-US" dirty="0">
                <a:latin typeface="+mn-ea"/>
                <a:ea typeface="+mn-ea"/>
                <a:cs typeface="+mn-ea"/>
                <a:sym typeface="+mn-lt"/>
              </a:rPr>
              <a:t>，即</a:t>
            </a:r>
            <a:r>
              <a:rPr lang="en-US" altLang="zh-CN" dirty="0">
                <a:latin typeface="+mn-ea"/>
                <a:ea typeface="+mn-ea"/>
                <a:cs typeface="+mn-ea"/>
                <a:sym typeface="+mn-lt"/>
              </a:rPr>
              <a:t>《</a:t>
            </a:r>
            <a:r>
              <a:rPr lang="zh-CN" altLang="en-US" dirty="0">
                <a:latin typeface="+mn-ea"/>
                <a:ea typeface="+mn-ea"/>
                <a:cs typeface="+mn-ea"/>
                <a:sym typeface="+mn-lt"/>
              </a:rPr>
              <a:t>凡尔赛和约</a:t>
            </a:r>
            <a:r>
              <a:rPr lang="en-US" altLang="zh-CN" dirty="0">
                <a:latin typeface="+mn-ea"/>
                <a:ea typeface="+mn-ea"/>
                <a:cs typeface="+mn-ea"/>
                <a:sym typeface="+mn-lt"/>
              </a:rPr>
              <a:t>》</a:t>
            </a:r>
            <a:r>
              <a:rPr lang="zh-CN" altLang="en-US" dirty="0">
                <a:latin typeface="+mn-ea"/>
                <a:ea typeface="+mn-ea"/>
                <a:cs typeface="+mn-ea"/>
                <a:sym typeface="+mn-lt"/>
              </a:rPr>
              <a:t>，仍然将德国在山东的权利转送日本。在巴黎和会中，中国政府的外交失败，直接引发了中国民众的强烈不满，从而引发了五四运动，在这样强大的压力下，中国代表最终没有出席巴黎和会的签字仪式。</a:t>
            </a:r>
          </a:p>
        </p:txBody>
      </p:sp>
      <p:pic>
        <p:nvPicPr>
          <p:cNvPr id="9" name="图片 8">
            <a:extLst>
              <a:ext uri="{FF2B5EF4-FFF2-40B4-BE49-F238E27FC236}">
                <a16:creationId xmlns="" xmlns:a16="http://schemas.microsoft.com/office/drawing/2014/main" id="{3476BDDC-A951-40C0-B93E-50DBB97830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661" y="2110428"/>
            <a:ext cx="4538770" cy="2716170"/>
          </a:xfrm>
          <a:prstGeom prst="rect">
            <a:avLst/>
          </a:prstGeom>
        </p:spPr>
      </p:pic>
      <p:sp>
        <p:nvSpPr>
          <p:cNvPr id="10" name="标题 1">
            <a:extLst>
              <a:ext uri="{FF2B5EF4-FFF2-40B4-BE49-F238E27FC236}">
                <a16:creationId xmlns="" xmlns:a16="http://schemas.microsoft.com/office/drawing/2014/main" id="{BDAE2800-4641-4539-A26D-B95F36567213}"/>
              </a:ext>
            </a:extLst>
          </p:cNvPr>
          <p:cNvSpPr txBox="1">
            <a:spLocks/>
          </p:cNvSpPr>
          <p:nvPr/>
        </p:nvSpPr>
        <p:spPr>
          <a:xfrm>
            <a:off x="1834162" y="4904504"/>
            <a:ext cx="1959769" cy="388099"/>
          </a:xfrm>
          <a:prstGeom prst="rect">
            <a:avLst/>
          </a:prstGeom>
        </p:spPr>
        <p:txBody>
          <a:bodyPr anchor="ctr">
            <a:normAutofit fontScale="92500"/>
          </a:bodyPr>
          <a:lstStyle>
            <a:lvl1pPr algn="l" defTabSz="815722" rtl="0" eaLnBrk="0" fontAlgn="base" hangingPunct="0">
              <a:spcBef>
                <a:spcPct val="0"/>
              </a:spcBef>
              <a:spcAft>
                <a:spcPct val="0"/>
              </a:spcAft>
              <a:defRPr sz="2400" b="1" kern="1200">
                <a:solidFill>
                  <a:schemeClr val="bg1"/>
                </a:solidFill>
                <a:latin typeface="微软雅黑" pitchFamily="34" charset="-122"/>
                <a:ea typeface="微软雅黑" pitchFamily="34" charset="-122"/>
                <a:cs typeface="+mj-cs"/>
              </a:defRPr>
            </a:lvl1pPr>
            <a:lvl2pPr algn="l" defTabSz="815722"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22"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22"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22"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algn="l" rtl="0" fontAlgn="base">
              <a:spcBef>
                <a:spcPct val="0"/>
              </a:spcBef>
              <a:spcAft>
                <a:spcPct val="0"/>
              </a:spcAft>
              <a:defRPr sz="3200">
                <a:solidFill>
                  <a:schemeClr val="bg1"/>
                </a:solidFill>
                <a:latin typeface="华文细黑" pitchFamily="2" charset="-122"/>
                <a:ea typeface="华文细黑" pitchFamily="2" charset="-122"/>
              </a:defRPr>
            </a:lvl6pPr>
            <a:lvl7pPr marL="914117" algn="l" rtl="0" fontAlgn="base">
              <a:spcBef>
                <a:spcPct val="0"/>
              </a:spcBef>
              <a:spcAft>
                <a:spcPct val="0"/>
              </a:spcAft>
              <a:defRPr sz="3200">
                <a:solidFill>
                  <a:schemeClr val="bg1"/>
                </a:solidFill>
                <a:latin typeface="华文细黑" pitchFamily="2" charset="-122"/>
                <a:ea typeface="华文细黑" pitchFamily="2" charset="-122"/>
              </a:defRPr>
            </a:lvl7pPr>
            <a:lvl8pPr marL="1371175" algn="l" rtl="0" fontAlgn="base">
              <a:spcBef>
                <a:spcPct val="0"/>
              </a:spcBef>
              <a:spcAft>
                <a:spcPct val="0"/>
              </a:spcAft>
              <a:defRPr sz="3200">
                <a:solidFill>
                  <a:schemeClr val="bg1"/>
                </a:solidFill>
                <a:latin typeface="华文细黑" pitchFamily="2" charset="-122"/>
                <a:ea typeface="华文细黑" pitchFamily="2" charset="-122"/>
              </a:defRPr>
            </a:lvl8pPr>
            <a:lvl9pPr marL="1828233" algn="l" rtl="0" fontAlgn="base">
              <a:spcBef>
                <a:spcPct val="0"/>
              </a:spcBef>
              <a:spcAft>
                <a:spcPct val="0"/>
              </a:spcAft>
              <a:defRPr sz="3200">
                <a:solidFill>
                  <a:schemeClr val="bg1"/>
                </a:solidFill>
                <a:latin typeface="华文细黑" pitchFamily="2" charset="-122"/>
                <a:ea typeface="华文细黑" pitchFamily="2" charset="-122"/>
              </a:defRPr>
            </a:lvl9pPr>
          </a:lstStyle>
          <a:p>
            <a:pPr algn="ctr"/>
            <a:r>
              <a:rPr lang="zh-CN" altLang="en-US" sz="1600" dirty="0">
                <a:solidFill>
                  <a:schemeClr val="accent1"/>
                </a:solidFill>
                <a:latin typeface="+mn-ea"/>
                <a:ea typeface="+mn-ea"/>
                <a:cs typeface="+mn-ea"/>
                <a:sym typeface="+mn-lt"/>
              </a:rPr>
              <a:t>签订</a:t>
            </a:r>
            <a:r>
              <a:rPr lang="en-US" altLang="zh-CN" sz="1600" dirty="0">
                <a:solidFill>
                  <a:schemeClr val="accent1"/>
                </a:solidFill>
                <a:latin typeface="+mn-ea"/>
                <a:ea typeface="+mn-ea"/>
                <a:cs typeface="+mn-ea"/>
                <a:sym typeface="+mn-lt"/>
              </a:rPr>
              <a:t>《</a:t>
            </a:r>
            <a:r>
              <a:rPr lang="zh-CN" altLang="en-US" sz="1600" dirty="0">
                <a:solidFill>
                  <a:schemeClr val="accent1"/>
                </a:solidFill>
                <a:latin typeface="+mn-ea"/>
                <a:ea typeface="+mn-ea"/>
                <a:cs typeface="+mn-ea"/>
                <a:sym typeface="+mn-lt"/>
              </a:rPr>
              <a:t>凡尔赛和约</a:t>
            </a:r>
            <a:r>
              <a:rPr lang="en-US" altLang="zh-CN" sz="1600" dirty="0">
                <a:solidFill>
                  <a:schemeClr val="accent1"/>
                </a:solidFill>
                <a:latin typeface="+mn-ea"/>
                <a:ea typeface="+mn-ea"/>
                <a:cs typeface="+mn-ea"/>
                <a:sym typeface="+mn-lt"/>
              </a:rPr>
              <a:t>》</a:t>
            </a:r>
            <a:endParaRPr lang="zh-CN" altLang="en-US" sz="1600" dirty="0">
              <a:solidFill>
                <a:schemeClr val="accent1"/>
              </a:solidFill>
              <a:latin typeface="+mn-ea"/>
              <a:ea typeface="+mn-ea"/>
              <a:cs typeface="+mn-ea"/>
              <a:sym typeface="+mn-lt"/>
            </a:endParaRPr>
          </a:p>
        </p:txBody>
      </p:sp>
      <p:grpSp>
        <p:nvGrpSpPr>
          <p:cNvPr id="11" name="组合 10"/>
          <p:cNvGrpSpPr/>
          <p:nvPr/>
        </p:nvGrpSpPr>
        <p:grpSpPr>
          <a:xfrm>
            <a:off x="5415923" y="1229801"/>
            <a:ext cx="2579898" cy="431669"/>
            <a:chOff x="612378" y="1301220"/>
            <a:chExt cx="2893778" cy="484188"/>
          </a:xfrm>
        </p:grpSpPr>
        <p:sp>
          <p:nvSpPr>
            <p:cNvPr id="12" name="任意多边形 11">
              <a:extLst>
                <a:ext uri="{FF2B5EF4-FFF2-40B4-BE49-F238E27FC236}">
                  <a16:creationId xmlns="" xmlns:a16="http://schemas.microsoft.com/office/drawing/2014/main" id="{CA5C9C5C-68F1-40B7-8953-8932B995A9B8}"/>
                </a:ext>
              </a:extLst>
            </p:cNvPr>
            <p:cNvSpPr>
              <a:spLocks/>
            </p:cNvSpPr>
            <p:nvPr/>
          </p:nvSpPr>
          <p:spPr bwMode="auto">
            <a:xfrm>
              <a:off x="3150556"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rgbClr val="C00000"/>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mn-ea"/>
                <a:cs typeface="+mn-ea"/>
                <a:sym typeface="+mn-lt"/>
              </a:endParaRPr>
            </a:p>
          </p:txBody>
        </p:sp>
        <p:grpSp>
          <p:nvGrpSpPr>
            <p:cNvPr id="13" name="组合 12"/>
            <p:cNvGrpSpPr/>
            <p:nvPr/>
          </p:nvGrpSpPr>
          <p:grpSpPr>
            <a:xfrm>
              <a:off x="612378" y="1301220"/>
              <a:ext cx="2538178" cy="484188"/>
              <a:chOff x="612378" y="1301220"/>
              <a:chExt cx="2538178" cy="484188"/>
            </a:xfrm>
          </p:grpSpPr>
          <p:sp>
            <p:nvSpPr>
              <p:cNvPr id="14" name="任意多边形 13">
                <a:extLst>
                  <a:ext uri="{FF2B5EF4-FFF2-40B4-BE49-F238E27FC236}">
                    <a16:creationId xmlns="" xmlns:a16="http://schemas.microsoft.com/office/drawing/2014/main" id="{CA5C9C5C-68F1-40B7-8953-8932B995A9B8}"/>
                  </a:ext>
                </a:extLst>
              </p:cNvPr>
              <p:cNvSpPr>
                <a:spLocks/>
              </p:cNvSpPr>
              <p:nvPr/>
            </p:nvSpPr>
            <p:spPr bwMode="auto">
              <a:xfrm>
                <a:off x="612380" y="1301220"/>
                <a:ext cx="2520781"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rgbClr val="C00000"/>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mn-ea"/>
                  <a:cs typeface="+mn-ea"/>
                  <a:sym typeface="+mn-lt"/>
                </a:endParaRPr>
              </a:p>
            </p:txBody>
          </p:sp>
          <p:sp>
            <p:nvSpPr>
              <p:cNvPr id="15" name="文本框 14">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8" y="1318919"/>
                <a:ext cx="2538178" cy="448790"/>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五四运动事件起因</a:t>
                </a:r>
              </a:p>
            </p:txBody>
          </p:sp>
        </p:grpSp>
      </p:grpSp>
      <p:sp>
        <p:nvSpPr>
          <p:cNvPr id="2" name="标题 1">
            <a:extLst>
              <a:ext uri="{FF2B5EF4-FFF2-40B4-BE49-F238E27FC236}">
                <a16:creationId xmlns="" xmlns:a16="http://schemas.microsoft.com/office/drawing/2014/main" id="{4CDE6039-1307-4A08-A36C-BE34E916C5D7}"/>
              </a:ext>
            </a:extLst>
          </p:cNvPr>
          <p:cNvSpPr>
            <a:spLocks noGrp="1"/>
          </p:cNvSpPr>
          <p:nvPr>
            <p:ph type="title"/>
          </p:nvPr>
        </p:nvSpPr>
        <p:spPr/>
        <p:txBody>
          <a:bodyPr/>
          <a:lstStyle/>
          <a:p>
            <a:r>
              <a:rPr lang="zh-CN" altLang="en-US" dirty="0">
                <a:latin typeface="+mn-ea"/>
                <a:ea typeface="+mn-ea"/>
              </a:rPr>
              <a:t>五四运动</a:t>
            </a:r>
          </a:p>
        </p:txBody>
      </p:sp>
    </p:spTree>
    <p:extLst>
      <p:ext uri="{BB962C8B-B14F-4D97-AF65-F5344CB8AC3E}">
        <p14:creationId xmlns:p14="http://schemas.microsoft.com/office/powerpoint/2010/main" val="160140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750"/>
                                        <p:tgtEl>
                                          <p:spTgt spid="11"/>
                                        </p:tgtEl>
                                      </p:cBhvr>
                                    </p:animEffect>
                                  </p:childTnLst>
                                </p:cTn>
                              </p:par>
                            </p:childTnLst>
                          </p:cTn>
                        </p:par>
                        <p:par>
                          <p:cTn id="20" fill="hold">
                            <p:stCondLst>
                              <p:cond delay="175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DB9FE8A9-6A3A-4D05-9A57-B91697EFB6DE}"/>
              </a:ext>
            </a:extLst>
          </p:cNvPr>
          <p:cNvGrpSpPr/>
          <p:nvPr/>
        </p:nvGrpSpPr>
        <p:grpSpPr>
          <a:xfrm>
            <a:off x="5300834" y="2318125"/>
            <a:ext cx="6433112" cy="3002687"/>
            <a:chOff x="5423926" y="2274163"/>
            <a:chExt cx="6433112" cy="3002687"/>
          </a:xfrm>
        </p:grpSpPr>
        <p:sp>
          <p:nvSpPr>
            <p:cNvPr id="5" name="TextBox 14">
              <a:extLst>
                <a:ext uri="{FF2B5EF4-FFF2-40B4-BE49-F238E27FC236}">
                  <a16:creationId xmlns="" xmlns:a16="http://schemas.microsoft.com/office/drawing/2014/main" id="{7E9B970A-A9DB-417E-AB4B-C26EF3E6ADA5}"/>
                </a:ext>
              </a:extLst>
            </p:cNvPr>
            <p:cNvSpPr txBox="1"/>
            <p:nvPr/>
          </p:nvSpPr>
          <p:spPr>
            <a:xfrm>
              <a:off x="5423926" y="2274163"/>
              <a:ext cx="6433112" cy="2245252"/>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五四运动从形式上是中国学生的爱国运动，但从整个社会背景社会发展来说，它的影响远远不止于此，除了波及中国思想文化，政治发展方向，社会经济潮流，教育，亦对中国共产党的建立和发展起到了重要的作用，同时它对现时中国共产党领导下的中国社会亦有着不可低估之影响。</a:t>
              </a:r>
            </a:p>
            <a:p>
              <a:r>
                <a:rPr lang="zh-CN" altLang="en-US" dirty="0">
                  <a:latin typeface="+mn-ea"/>
                  <a:ea typeface="+mn-ea"/>
                  <a:cs typeface="+mn-ea"/>
                  <a:sym typeface="+mn-lt"/>
                </a:rPr>
                <a:t>        五四爱国运动，是一次彻底地反对帝国主义和封建主义的爱国运动（性质），是中国新民主主义的开始；青年学生起了先锋作用；中国无产阶级开始登上政治舞台；传播了马克思主义。</a:t>
              </a:r>
              <a:endParaRPr lang="en-US" altLang="zh-CN" dirty="0">
                <a:latin typeface="+mn-ea"/>
                <a:ea typeface="+mn-ea"/>
                <a:cs typeface="+mn-ea"/>
                <a:sym typeface="+mn-lt"/>
              </a:endParaRPr>
            </a:p>
          </p:txBody>
        </p:sp>
        <p:sp>
          <p:nvSpPr>
            <p:cNvPr id="6" name="TextBox 14">
              <a:extLst>
                <a:ext uri="{FF2B5EF4-FFF2-40B4-BE49-F238E27FC236}">
                  <a16:creationId xmlns="" xmlns:a16="http://schemas.microsoft.com/office/drawing/2014/main" id="{EEE1D1AC-6A86-405A-8D64-3B0FB92AC7C4}"/>
                </a:ext>
              </a:extLst>
            </p:cNvPr>
            <p:cNvSpPr txBox="1"/>
            <p:nvPr/>
          </p:nvSpPr>
          <p:spPr>
            <a:xfrm>
              <a:off x="5423926" y="4372401"/>
              <a:ext cx="6433112" cy="904449"/>
            </a:xfrm>
            <a:prstGeom prst="rect">
              <a:avLst/>
            </a:prstGeom>
            <a:noFill/>
          </p:spPr>
          <p:txBody>
            <a:bodyPr wrap="square" lIns="96000" tIns="0" rIns="96000" bIns="240000" rtlCol="0">
              <a:noAutofit/>
            </a:bodyPr>
            <a:lstStyle/>
            <a:p>
              <a:pPr algn="just">
                <a:lnSpc>
                  <a:spcPct val="150000"/>
                </a:lnSpc>
              </a:pPr>
              <a:r>
                <a:rPr lang="zh-CN" altLang="en-US" b="1" dirty="0">
                  <a:solidFill>
                    <a:schemeClr val="accent1"/>
                  </a:solidFill>
                  <a:latin typeface="+mn-ea"/>
                  <a:cs typeface="+mn-ea"/>
                  <a:sym typeface="+mn-lt"/>
                </a:rPr>
                <a:t>      </a:t>
              </a:r>
              <a:r>
                <a:rPr lang="zh-CN" altLang="en-US" sz="1600" b="1" dirty="0">
                  <a:solidFill>
                    <a:schemeClr val="accent1"/>
                  </a:solidFill>
                  <a:latin typeface="+mn-ea"/>
                  <a:cs typeface="+mn-ea"/>
                  <a:sym typeface="+mn-lt"/>
                </a:rPr>
                <a:t>五四精神</a:t>
              </a:r>
              <a:r>
                <a:rPr lang="en-US" altLang="zh-CN" sz="1600" b="1" dirty="0">
                  <a:solidFill>
                    <a:schemeClr val="accent1"/>
                  </a:solidFill>
                  <a:latin typeface="+mn-ea"/>
                  <a:cs typeface="+mn-ea"/>
                  <a:sym typeface="+mn-lt"/>
                </a:rPr>
                <a:t>: </a:t>
              </a:r>
              <a:r>
                <a:rPr lang="zh-CN" altLang="en-US" sz="1600" b="1" dirty="0">
                  <a:solidFill>
                    <a:schemeClr val="accent1"/>
                  </a:solidFill>
                  <a:latin typeface="+mn-ea"/>
                  <a:cs typeface="+mn-ea"/>
                  <a:sym typeface="+mn-lt"/>
                </a:rPr>
                <a:t>是中国学生的爱国运动爱国精神、为真理和正义而战的精神、不畏强暴和黑暗政治精神值得任何时代的青年和学生学习。</a:t>
              </a:r>
              <a:endParaRPr lang="zh-CN" altLang="en-US" b="1" dirty="0">
                <a:solidFill>
                  <a:schemeClr val="accent1"/>
                </a:solidFill>
                <a:latin typeface="+mn-ea"/>
                <a:cs typeface="+mn-ea"/>
                <a:sym typeface="+mn-lt"/>
              </a:endParaRPr>
            </a:p>
          </p:txBody>
        </p:sp>
      </p:grpSp>
      <p:pic>
        <p:nvPicPr>
          <p:cNvPr id="11" name="图片 10">
            <a:extLst>
              <a:ext uri="{FF2B5EF4-FFF2-40B4-BE49-F238E27FC236}">
                <a16:creationId xmlns="" xmlns:a16="http://schemas.microsoft.com/office/drawing/2014/main" id="{3D1436E6-CB85-420B-A5AD-507EE6E9D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721" y="2147835"/>
            <a:ext cx="4551874" cy="2756144"/>
          </a:xfrm>
          <a:prstGeom prst="rect">
            <a:avLst/>
          </a:prstGeom>
        </p:spPr>
      </p:pic>
      <p:grpSp>
        <p:nvGrpSpPr>
          <p:cNvPr id="12" name="组合 11"/>
          <p:cNvGrpSpPr/>
          <p:nvPr/>
        </p:nvGrpSpPr>
        <p:grpSpPr>
          <a:xfrm>
            <a:off x="5407131" y="1788537"/>
            <a:ext cx="2579898" cy="431669"/>
            <a:chOff x="612378" y="1301220"/>
            <a:chExt cx="2893778" cy="484188"/>
          </a:xfrm>
        </p:grpSpPr>
        <p:sp>
          <p:nvSpPr>
            <p:cNvPr id="13" name="任意多边形 12">
              <a:extLst>
                <a:ext uri="{FF2B5EF4-FFF2-40B4-BE49-F238E27FC236}">
                  <a16:creationId xmlns="" xmlns:a16="http://schemas.microsoft.com/office/drawing/2014/main" id="{CA5C9C5C-68F1-40B7-8953-8932B995A9B8}"/>
                </a:ext>
              </a:extLst>
            </p:cNvPr>
            <p:cNvSpPr>
              <a:spLocks/>
            </p:cNvSpPr>
            <p:nvPr/>
          </p:nvSpPr>
          <p:spPr bwMode="auto">
            <a:xfrm>
              <a:off x="3150556"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mn-ea"/>
                <a:cs typeface="+mn-ea"/>
                <a:sym typeface="+mn-lt"/>
              </a:endParaRPr>
            </a:p>
          </p:txBody>
        </p:sp>
        <p:grpSp>
          <p:nvGrpSpPr>
            <p:cNvPr id="14" name="组合 13"/>
            <p:cNvGrpSpPr/>
            <p:nvPr/>
          </p:nvGrpSpPr>
          <p:grpSpPr>
            <a:xfrm>
              <a:off x="612378" y="1301220"/>
              <a:ext cx="2538178" cy="484188"/>
              <a:chOff x="612378" y="1301220"/>
              <a:chExt cx="2538178" cy="484188"/>
            </a:xfrm>
          </p:grpSpPr>
          <p:sp>
            <p:nvSpPr>
              <p:cNvPr id="15" name="任意多边形 14">
                <a:extLst>
                  <a:ext uri="{FF2B5EF4-FFF2-40B4-BE49-F238E27FC236}">
                    <a16:creationId xmlns="" xmlns:a16="http://schemas.microsoft.com/office/drawing/2014/main" id="{CA5C9C5C-68F1-40B7-8953-8932B995A9B8}"/>
                  </a:ext>
                </a:extLst>
              </p:cNvPr>
              <p:cNvSpPr>
                <a:spLocks/>
              </p:cNvSpPr>
              <p:nvPr/>
            </p:nvSpPr>
            <p:spPr bwMode="auto">
              <a:xfrm>
                <a:off x="612380" y="1301220"/>
                <a:ext cx="2520781"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mn-ea"/>
                  <a:cs typeface="+mn-ea"/>
                  <a:sym typeface="+mn-lt"/>
                </a:endParaRPr>
              </a:p>
            </p:txBody>
          </p:sp>
          <p:sp>
            <p:nvSpPr>
              <p:cNvPr id="16" name="文本框 15">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8" y="1318920"/>
                <a:ext cx="2538178" cy="448791"/>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五四运动的精神</a:t>
                </a:r>
              </a:p>
            </p:txBody>
          </p:sp>
        </p:grpSp>
      </p:grpSp>
      <p:sp>
        <p:nvSpPr>
          <p:cNvPr id="2" name="标题 1">
            <a:extLst>
              <a:ext uri="{FF2B5EF4-FFF2-40B4-BE49-F238E27FC236}">
                <a16:creationId xmlns="" xmlns:a16="http://schemas.microsoft.com/office/drawing/2014/main" id="{E65F819C-E130-446A-92B7-96FBAD98FA37}"/>
              </a:ext>
            </a:extLst>
          </p:cNvPr>
          <p:cNvSpPr>
            <a:spLocks noGrp="1"/>
          </p:cNvSpPr>
          <p:nvPr>
            <p:ph type="title"/>
          </p:nvPr>
        </p:nvSpPr>
        <p:spPr/>
        <p:txBody>
          <a:bodyPr/>
          <a:lstStyle/>
          <a:p>
            <a:r>
              <a:rPr lang="zh-CN" altLang="en-US" dirty="0">
                <a:latin typeface="+mn-ea"/>
                <a:ea typeface="+mn-ea"/>
              </a:rPr>
              <a:t>五四运动</a:t>
            </a:r>
          </a:p>
        </p:txBody>
      </p:sp>
    </p:spTree>
    <p:extLst>
      <p:ext uri="{BB962C8B-B14F-4D97-AF65-F5344CB8AC3E}">
        <p14:creationId xmlns:p14="http://schemas.microsoft.com/office/powerpoint/2010/main" val="1992223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750"/>
                                        <p:tgtEl>
                                          <p:spTgt spid="12"/>
                                        </p:tgtEl>
                                      </p:cBhvr>
                                    </p:animEffect>
                                  </p:childTnLst>
                                </p:cTn>
                              </p:par>
                            </p:childTnLst>
                          </p:cTn>
                        </p:par>
                        <p:par>
                          <p:cTn id="15" fill="hold">
                            <p:stCondLst>
                              <p:cond delay="1750"/>
                            </p:stCondLst>
                            <p:childTnLst>
                              <p:par>
                                <p:cTn id="16" presetID="22"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38BAB82E-0B65-4E49-8C80-18920D8C3D33}"/>
              </a:ext>
            </a:extLst>
          </p:cNvPr>
          <p:cNvSpPr txBox="1"/>
          <p:nvPr/>
        </p:nvSpPr>
        <p:spPr>
          <a:xfrm>
            <a:off x="5300834" y="2171830"/>
            <a:ext cx="6467131" cy="3383687"/>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a:t>
            </a:r>
            <a:r>
              <a:rPr lang="zh-CN" altLang="en-US" b="1" dirty="0">
                <a:solidFill>
                  <a:schemeClr val="accent1"/>
                </a:solidFill>
                <a:latin typeface="+mn-ea"/>
                <a:ea typeface="+mn-ea"/>
                <a:cs typeface="+mn-ea"/>
                <a:sym typeface="+mn-lt"/>
              </a:rPr>
              <a:t>第一，是一场伟大五四运动的群众爱国运动。</a:t>
            </a:r>
            <a:r>
              <a:rPr lang="zh-CN" altLang="en-US" dirty="0">
                <a:latin typeface="+mn-ea"/>
                <a:ea typeface="+mn-ea"/>
                <a:cs typeface="+mn-ea"/>
                <a:sym typeface="+mn-lt"/>
              </a:rPr>
              <a:t>它的斗争对象直指帝国主义和北洋军阀政府，表现出的反帝反封建的彻底性是史五四运动上前所未有的。它充分发动了群众，工、商、学联合起来，农民也有部分参加了，实际上揭开了全民族进行彻底的反帝反封建斗争的序幕。</a:t>
            </a:r>
          </a:p>
          <a:p>
            <a:r>
              <a:rPr lang="zh-CN" altLang="en-US" dirty="0">
                <a:latin typeface="+mn-ea"/>
                <a:ea typeface="+mn-ea"/>
                <a:cs typeface="+mn-ea"/>
                <a:sym typeface="+mn-lt"/>
              </a:rPr>
              <a:t>         </a:t>
            </a:r>
            <a:r>
              <a:rPr lang="zh-CN" altLang="en-US" b="1" dirty="0">
                <a:solidFill>
                  <a:schemeClr val="accent1"/>
                </a:solidFill>
                <a:latin typeface="+mn-ea"/>
                <a:ea typeface="+mn-ea"/>
                <a:cs typeface="+mn-ea"/>
                <a:sym typeface="+mn-lt"/>
              </a:rPr>
              <a:t>第二，五四运动是一场深刻的思想解放运动。</a:t>
            </a:r>
            <a:r>
              <a:rPr lang="zh-CN" altLang="en-US" dirty="0">
                <a:latin typeface="+mn-ea"/>
                <a:ea typeface="+mn-ea"/>
                <a:cs typeface="+mn-ea"/>
                <a:sym typeface="+mn-lt"/>
              </a:rPr>
              <a:t>它使中国人民进一步认识到帝国主义侵略的本质和军阀统治的黑暗，同时进一步提高了中国人民反帝反封建的决心和觉悟；促进了全国人民对改造中国的问题的反思和探索，也促进了新思潮的蓬勃兴起和马克思主义的传播 。</a:t>
            </a:r>
          </a:p>
          <a:p>
            <a:r>
              <a:rPr lang="zh-CN" altLang="en-US" dirty="0">
                <a:latin typeface="+mn-ea"/>
                <a:ea typeface="+mn-ea"/>
                <a:cs typeface="+mn-ea"/>
                <a:sym typeface="+mn-lt"/>
              </a:rPr>
              <a:t>         </a:t>
            </a:r>
            <a:r>
              <a:rPr lang="zh-CN" altLang="en-US" b="1" dirty="0">
                <a:solidFill>
                  <a:schemeClr val="accent1"/>
                </a:solidFill>
                <a:latin typeface="+mn-ea"/>
                <a:ea typeface="+mn-ea"/>
                <a:cs typeface="+mn-ea"/>
                <a:sym typeface="+mn-lt"/>
              </a:rPr>
              <a:t>第三，五四运动既揭开了新民主主义革命的序幕，又开创了中国新民主主义革命的开端。</a:t>
            </a:r>
            <a:r>
              <a:rPr lang="zh-CN" altLang="en-US" dirty="0">
                <a:latin typeface="+mn-ea"/>
                <a:ea typeface="+mn-ea"/>
                <a:cs typeface="+mn-ea"/>
                <a:sym typeface="+mn-lt"/>
              </a:rPr>
              <a:t>从此，无产阶级登上了政治舞台，民众的力量得到了广泛的发动等，这些不仅使五四运动本身具有新民主主义革命的基本内涵，还直接为中国共产党的成立创造了阶级上、思想上和干部上的条件。</a:t>
            </a:r>
            <a:endParaRPr lang="en-US" altLang="zh-CN" dirty="0">
              <a:latin typeface="+mn-ea"/>
              <a:ea typeface="+mn-ea"/>
              <a:cs typeface="+mn-ea"/>
              <a:sym typeface="+mn-lt"/>
            </a:endParaRPr>
          </a:p>
        </p:txBody>
      </p:sp>
      <p:pic>
        <p:nvPicPr>
          <p:cNvPr id="9" name="图片 8">
            <a:extLst>
              <a:ext uri="{FF2B5EF4-FFF2-40B4-BE49-F238E27FC236}">
                <a16:creationId xmlns="" xmlns:a16="http://schemas.microsoft.com/office/drawing/2014/main" id="{6420BDF6-08AF-4164-B8C3-ABE77A6FC0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720" y="2548262"/>
            <a:ext cx="4540412" cy="2083329"/>
          </a:xfrm>
          <a:prstGeom prst="rect">
            <a:avLst/>
          </a:prstGeom>
        </p:spPr>
      </p:pic>
      <p:grpSp>
        <p:nvGrpSpPr>
          <p:cNvPr id="10" name="组合 9"/>
          <p:cNvGrpSpPr/>
          <p:nvPr/>
        </p:nvGrpSpPr>
        <p:grpSpPr>
          <a:xfrm>
            <a:off x="5407132" y="1655577"/>
            <a:ext cx="3285781" cy="431669"/>
            <a:chOff x="612379" y="1301220"/>
            <a:chExt cx="3685541" cy="484188"/>
          </a:xfrm>
        </p:grpSpPr>
        <p:sp>
          <p:nvSpPr>
            <p:cNvPr id="11" name="任意多边形 10">
              <a:extLst>
                <a:ext uri="{FF2B5EF4-FFF2-40B4-BE49-F238E27FC236}">
                  <a16:creationId xmlns="" xmlns:a16="http://schemas.microsoft.com/office/drawing/2014/main" id="{CA5C9C5C-68F1-40B7-8953-8932B995A9B8}"/>
                </a:ext>
              </a:extLst>
            </p:cNvPr>
            <p:cNvSpPr>
              <a:spLocks/>
            </p:cNvSpPr>
            <p:nvPr/>
          </p:nvSpPr>
          <p:spPr bwMode="auto">
            <a:xfrm>
              <a:off x="3942320"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mn-ea"/>
                <a:cs typeface="+mn-ea"/>
                <a:sym typeface="+mn-lt"/>
              </a:endParaRPr>
            </a:p>
          </p:txBody>
        </p:sp>
        <p:grpSp>
          <p:nvGrpSpPr>
            <p:cNvPr id="12" name="组合 11"/>
            <p:cNvGrpSpPr/>
            <p:nvPr/>
          </p:nvGrpSpPr>
          <p:grpSpPr>
            <a:xfrm>
              <a:off x="612379" y="1301220"/>
              <a:ext cx="3394605" cy="484188"/>
              <a:chOff x="612379" y="1301220"/>
              <a:chExt cx="3394605" cy="484188"/>
            </a:xfrm>
          </p:grpSpPr>
          <p:sp>
            <p:nvSpPr>
              <p:cNvPr id="13" name="任意多边形 12">
                <a:extLst>
                  <a:ext uri="{FF2B5EF4-FFF2-40B4-BE49-F238E27FC236}">
                    <a16:creationId xmlns="" xmlns:a16="http://schemas.microsoft.com/office/drawing/2014/main" id="{CA5C9C5C-68F1-40B7-8953-8932B995A9B8}"/>
                  </a:ext>
                </a:extLst>
              </p:cNvPr>
              <p:cNvSpPr>
                <a:spLocks/>
              </p:cNvSpPr>
              <p:nvPr/>
            </p:nvSpPr>
            <p:spPr bwMode="auto">
              <a:xfrm>
                <a:off x="612381" y="1301220"/>
                <a:ext cx="3309132"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mn-ea"/>
                  <a:cs typeface="+mn-ea"/>
                  <a:sym typeface="+mn-lt"/>
                </a:endParaRPr>
              </a:p>
            </p:txBody>
          </p:sp>
          <p:sp>
            <p:nvSpPr>
              <p:cNvPr id="14" name="文本框 13">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9" y="1318919"/>
                <a:ext cx="3394605" cy="448790"/>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五四运动的伟大历史意义</a:t>
                </a:r>
              </a:p>
            </p:txBody>
          </p:sp>
        </p:grpSp>
      </p:grpSp>
      <p:sp>
        <p:nvSpPr>
          <p:cNvPr id="2" name="标题 1">
            <a:extLst>
              <a:ext uri="{FF2B5EF4-FFF2-40B4-BE49-F238E27FC236}">
                <a16:creationId xmlns="" xmlns:a16="http://schemas.microsoft.com/office/drawing/2014/main" id="{993DE786-6AD0-4953-A980-A81B9322F2BA}"/>
              </a:ext>
            </a:extLst>
          </p:cNvPr>
          <p:cNvSpPr>
            <a:spLocks noGrp="1"/>
          </p:cNvSpPr>
          <p:nvPr>
            <p:ph type="title"/>
          </p:nvPr>
        </p:nvSpPr>
        <p:spPr/>
        <p:txBody>
          <a:bodyPr/>
          <a:lstStyle/>
          <a:p>
            <a:r>
              <a:rPr lang="zh-CN" altLang="en-US" dirty="0">
                <a:latin typeface="+mn-ea"/>
                <a:ea typeface="+mn-ea"/>
              </a:rPr>
              <a:t>五四运动</a:t>
            </a:r>
          </a:p>
        </p:txBody>
      </p:sp>
    </p:spTree>
    <p:extLst>
      <p:ext uri="{BB962C8B-B14F-4D97-AF65-F5344CB8AC3E}">
        <p14:creationId xmlns:p14="http://schemas.microsoft.com/office/powerpoint/2010/main" val="28777751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E35624BE-C07D-438B-BF84-9BD220216FFC}"/>
              </a:ext>
            </a:extLst>
          </p:cNvPr>
          <p:cNvSpPr txBox="1"/>
          <p:nvPr/>
        </p:nvSpPr>
        <p:spPr>
          <a:xfrm>
            <a:off x="761015" y="3609628"/>
            <a:ext cx="10669970" cy="1759297"/>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毛泽东思想的活的灵魂，是贯穿于新民主主义革命、社会主义革命和社会主义建设、革命军队的建设和军事战略、政策和策略、思想政治工作和文化工作、党的建设、各个组成部分的立场、观点和方法，它们有三个基本方面，即：</a:t>
            </a:r>
            <a:r>
              <a:rPr lang="zh-CN" altLang="en-US" b="1" dirty="0">
                <a:solidFill>
                  <a:schemeClr val="accent1"/>
                </a:solidFill>
                <a:latin typeface="+mn-ea"/>
                <a:ea typeface="+mn-ea"/>
                <a:cs typeface="+mn-ea"/>
                <a:sym typeface="+mn-lt"/>
              </a:rPr>
              <a:t>实事求是，就是一切从实际出发，理论联系实际，把马克思列宁主义普遍原理同中国的具体实践相结合；群众路线，就是一切为了群众，一切依靠群众，从群众中来，到群众中去；独立自主，自力更生，就是从中国实际出发，依靠广大群众进行革命和建设。</a:t>
            </a:r>
          </a:p>
          <a:p>
            <a:r>
              <a:rPr lang="zh-CN" altLang="en-US" dirty="0">
                <a:latin typeface="+mn-ea"/>
                <a:ea typeface="+mn-ea"/>
                <a:cs typeface="+mn-ea"/>
                <a:sym typeface="+mn-lt"/>
              </a:rPr>
              <a:t>       毛泽东思想是我们党的宝贵的精神财富，它将长期指导我们党的行动。“</a:t>
            </a:r>
            <a:r>
              <a:rPr lang="zh-CN" altLang="en-US" b="1" dirty="0">
                <a:solidFill>
                  <a:schemeClr val="accent1"/>
                </a:solidFill>
                <a:latin typeface="+mn-ea"/>
                <a:ea typeface="+mn-ea"/>
                <a:cs typeface="+mn-ea"/>
                <a:sym typeface="+mn-lt"/>
              </a:rPr>
              <a:t>在任何时候任何情况下，我们都要始终高举毛泽东思想的伟大旗帜。</a:t>
            </a:r>
          </a:p>
        </p:txBody>
      </p:sp>
      <p:pic>
        <p:nvPicPr>
          <p:cNvPr id="5" name="图片 4">
            <a:extLst>
              <a:ext uri="{FF2B5EF4-FFF2-40B4-BE49-F238E27FC236}">
                <a16:creationId xmlns="" xmlns:a16="http://schemas.microsoft.com/office/drawing/2014/main" id="{2E75C955-E00D-4787-B2BF-4C074A50FF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9943" y="958553"/>
            <a:ext cx="3336147" cy="2410366"/>
          </a:xfrm>
          <a:prstGeom prst="rect">
            <a:avLst/>
          </a:prstGeom>
        </p:spPr>
      </p:pic>
      <p:pic>
        <p:nvPicPr>
          <p:cNvPr id="6" name="图片 5">
            <a:extLst>
              <a:ext uri="{FF2B5EF4-FFF2-40B4-BE49-F238E27FC236}">
                <a16:creationId xmlns="" xmlns:a16="http://schemas.microsoft.com/office/drawing/2014/main" id="{93F5094E-2F64-4380-8E6E-6296573DDB0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176" t="1905" r="6916" b="3915"/>
          <a:stretch/>
        </p:blipFill>
        <p:spPr>
          <a:xfrm>
            <a:off x="2725911" y="958553"/>
            <a:ext cx="3244516" cy="2410366"/>
          </a:xfrm>
          <a:prstGeom prst="rect">
            <a:avLst/>
          </a:prstGeom>
        </p:spPr>
      </p:pic>
      <p:sp>
        <p:nvSpPr>
          <p:cNvPr id="2" name="标题 1">
            <a:extLst>
              <a:ext uri="{FF2B5EF4-FFF2-40B4-BE49-F238E27FC236}">
                <a16:creationId xmlns="" xmlns:a16="http://schemas.microsoft.com/office/drawing/2014/main" id="{87C01E85-4C48-44F4-A1F1-6FB399155FCB}"/>
              </a:ext>
            </a:extLst>
          </p:cNvPr>
          <p:cNvSpPr>
            <a:spLocks noGrp="1"/>
          </p:cNvSpPr>
          <p:nvPr>
            <p:ph type="title"/>
          </p:nvPr>
        </p:nvSpPr>
        <p:spPr/>
        <p:txBody>
          <a:bodyPr/>
          <a:lstStyle/>
          <a:p>
            <a:r>
              <a:rPr lang="zh-CN" altLang="en-US" dirty="0">
                <a:latin typeface="+mn-ea"/>
                <a:ea typeface="+mn-ea"/>
              </a:rPr>
              <a:t>毛泽东思想</a:t>
            </a:r>
            <a:br>
              <a:rPr lang="zh-CN" altLang="en-US" dirty="0">
                <a:latin typeface="+mn-ea"/>
                <a:ea typeface="+mn-ea"/>
              </a:rPr>
            </a:br>
            <a:endParaRPr lang="zh-CN" altLang="en-US" dirty="0">
              <a:latin typeface="+mn-ea"/>
              <a:ea typeface="+mn-ea"/>
            </a:endParaRPr>
          </a:p>
        </p:txBody>
      </p:sp>
    </p:spTree>
    <p:extLst>
      <p:ext uri="{BB962C8B-B14F-4D97-AF65-F5344CB8AC3E}">
        <p14:creationId xmlns:p14="http://schemas.microsoft.com/office/powerpoint/2010/main" val="24767259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2A48F01A-BEB7-4B1F-AE74-B1860CAE360D}"/>
              </a:ext>
            </a:extLst>
          </p:cNvPr>
          <p:cNvSpPr txBox="1"/>
          <p:nvPr/>
        </p:nvSpPr>
        <p:spPr>
          <a:xfrm>
            <a:off x="554038" y="2623823"/>
            <a:ext cx="5857049" cy="2832695"/>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en-US" altLang="zh-CN" dirty="0">
                <a:latin typeface="+mn-ea"/>
                <a:ea typeface="+mn-ea"/>
                <a:cs typeface="+mn-ea"/>
                <a:sym typeface="+mn-lt"/>
              </a:rPr>
              <a:t>     </a:t>
            </a:r>
            <a:r>
              <a:rPr lang="en-US" altLang="zh-CN" b="1" dirty="0">
                <a:solidFill>
                  <a:schemeClr val="accent1"/>
                </a:solidFill>
                <a:latin typeface="+mn-ea"/>
                <a:ea typeface="+mn-ea"/>
                <a:cs typeface="+mn-ea"/>
                <a:sym typeface="+mn-lt"/>
              </a:rPr>
              <a:t>1921</a:t>
            </a:r>
            <a:r>
              <a:rPr lang="zh-CN" altLang="en-US" b="1" dirty="0">
                <a:solidFill>
                  <a:schemeClr val="accent1"/>
                </a:solidFill>
                <a:latin typeface="+mn-ea"/>
                <a:ea typeface="+mn-ea"/>
                <a:cs typeface="+mn-ea"/>
                <a:sym typeface="+mn-lt"/>
              </a:rPr>
              <a:t>年</a:t>
            </a:r>
            <a:r>
              <a:rPr lang="en-US" altLang="zh-CN" b="1" dirty="0">
                <a:solidFill>
                  <a:schemeClr val="accent1"/>
                </a:solidFill>
                <a:latin typeface="+mn-ea"/>
                <a:ea typeface="+mn-ea"/>
                <a:cs typeface="+mn-ea"/>
                <a:sym typeface="+mn-lt"/>
              </a:rPr>
              <a:t>7</a:t>
            </a:r>
            <a:r>
              <a:rPr lang="zh-CN" altLang="en-US" b="1" dirty="0">
                <a:solidFill>
                  <a:schemeClr val="accent1"/>
                </a:solidFill>
                <a:latin typeface="+mn-ea"/>
                <a:ea typeface="+mn-ea"/>
                <a:cs typeface="+mn-ea"/>
                <a:sym typeface="+mn-lt"/>
              </a:rPr>
              <a:t>月</a:t>
            </a:r>
            <a:r>
              <a:rPr lang="en-US" altLang="zh-CN" b="1" dirty="0">
                <a:solidFill>
                  <a:schemeClr val="accent1"/>
                </a:solidFill>
                <a:latin typeface="+mn-ea"/>
                <a:ea typeface="+mn-ea"/>
                <a:cs typeface="+mn-ea"/>
                <a:sym typeface="+mn-lt"/>
              </a:rPr>
              <a:t>23</a:t>
            </a:r>
            <a:r>
              <a:rPr lang="zh-CN" altLang="en-US" b="1" dirty="0">
                <a:solidFill>
                  <a:schemeClr val="accent1"/>
                </a:solidFill>
                <a:latin typeface="+mn-ea"/>
                <a:ea typeface="+mn-ea"/>
                <a:cs typeface="+mn-ea"/>
                <a:sym typeface="+mn-lt"/>
              </a:rPr>
              <a:t>日，新兴的中国共产党出现在历史舞台上。</a:t>
            </a:r>
            <a:endParaRPr lang="en-US" altLang="zh-CN" b="1" dirty="0">
              <a:solidFill>
                <a:schemeClr val="accent1"/>
              </a:solidFill>
              <a:latin typeface="+mn-ea"/>
              <a:ea typeface="+mn-ea"/>
              <a:cs typeface="+mn-ea"/>
              <a:sym typeface="+mn-lt"/>
            </a:endParaRPr>
          </a:p>
          <a:p>
            <a:r>
              <a:rPr lang="zh-CN" altLang="en-US" dirty="0">
                <a:latin typeface="+mn-ea"/>
                <a:ea typeface="+mn-ea"/>
                <a:cs typeface="+mn-ea"/>
                <a:sym typeface="+mn-lt"/>
              </a:rPr>
              <a:t>     中国共产党第一次全国代表大会在上海租界贝勒路树德里</a:t>
            </a:r>
            <a:r>
              <a:rPr lang="en-US" altLang="zh-CN" dirty="0">
                <a:latin typeface="+mn-ea"/>
                <a:ea typeface="+mn-ea"/>
                <a:cs typeface="+mn-ea"/>
                <a:sym typeface="+mn-lt"/>
              </a:rPr>
              <a:t>3</a:t>
            </a:r>
            <a:r>
              <a:rPr lang="zh-CN" altLang="en-US" dirty="0">
                <a:latin typeface="+mn-ea"/>
                <a:ea typeface="+mn-ea"/>
                <a:cs typeface="+mn-ea"/>
                <a:sym typeface="+mn-lt"/>
              </a:rPr>
              <a:t>号开幕。</a:t>
            </a:r>
            <a:endParaRPr lang="en-US" altLang="zh-CN" dirty="0">
              <a:latin typeface="+mn-ea"/>
              <a:ea typeface="+mn-ea"/>
              <a:cs typeface="+mn-ea"/>
              <a:sym typeface="+mn-lt"/>
            </a:endParaRPr>
          </a:p>
          <a:p>
            <a:r>
              <a:rPr lang="zh-CN" altLang="en-US" dirty="0">
                <a:latin typeface="+mn-ea"/>
                <a:ea typeface="+mn-ea"/>
                <a:cs typeface="+mn-ea"/>
                <a:sym typeface="+mn-lt"/>
              </a:rPr>
              <a:t>     张国焘向大会报告会议的筹备经过，说明此次会议的重要意义，并提出会议应当具体讨论和解决的各种问题，首先是制定党的纲领和实际工作计划。马林、尼科尔斯基在会上先后讲话，由李汉俊、刘仁静即席翻译。代表们商讨了这次会议的议程和任务。</a:t>
            </a:r>
            <a:endParaRPr lang="en-US" altLang="zh-CN" dirty="0">
              <a:latin typeface="+mn-ea"/>
              <a:ea typeface="+mn-ea"/>
              <a:cs typeface="+mn-ea"/>
              <a:sym typeface="+mn-lt"/>
            </a:endParaRPr>
          </a:p>
          <a:p>
            <a:r>
              <a:rPr lang="en-US" altLang="zh-CN" dirty="0">
                <a:latin typeface="+mn-ea"/>
                <a:ea typeface="+mn-ea"/>
                <a:cs typeface="+mn-ea"/>
                <a:sym typeface="+mn-lt"/>
              </a:rPr>
              <a:t>     7</a:t>
            </a:r>
            <a:r>
              <a:rPr lang="zh-CN" altLang="en-US" dirty="0">
                <a:latin typeface="+mn-ea"/>
                <a:ea typeface="+mn-ea"/>
                <a:cs typeface="+mn-ea"/>
                <a:sym typeface="+mn-lt"/>
              </a:rPr>
              <a:t>月</a:t>
            </a:r>
            <a:r>
              <a:rPr lang="en-US" altLang="zh-CN" dirty="0">
                <a:latin typeface="+mn-ea"/>
                <a:ea typeface="+mn-ea"/>
                <a:cs typeface="+mn-ea"/>
                <a:sym typeface="+mn-lt"/>
              </a:rPr>
              <a:t>30</a:t>
            </a:r>
            <a:r>
              <a:rPr lang="zh-CN" altLang="en-US" dirty="0">
                <a:latin typeface="+mn-ea"/>
                <a:ea typeface="+mn-ea"/>
                <a:cs typeface="+mn-ea"/>
                <a:sym typeface="+mn-lt"/>
              </a:rPr>
              <a:t>日，一个法租界的侦探闯进会场， 会议被迫中止。当晚代表们决定：大会转移到浙江嘉兴南湖的一艘游船上继续举行。陈公博和共产国际代表马林、尼科尔斯基等没有参加南湖会议。大会通过了中国共产党第一个纲领。</a:t>
            </a:r>
          </a:p>
        </p:txBody>
      </p:sp>
      <p:sp>
        <p:nvSpPr>
          <p:cNvPr id="5" name="TextBox 14">
            <a:extLst>
              <a:ext uri="{FF2B5EF4-FFF2-40B4-BE49-F238E27FC236}">
                <a16:creationId xmlns="" xmlns:a16="http://schemas.microsoft.com/office/drawing/2014/main" id="{74A4B195-2C23-4CDD-84C2-34395DFBE427}"/>
              </a:ext>
            </a:extLst>
          </p:cNvPr>
          <p:cNvSpPr txBox="1"/>
          <p:nvPr/>
        </p:nvSpPr>
        <p:spPr>
          <a:xfrm>
            <a:off x="8050095" y="5619981"/>
            <a:ext cx="2254018" cy="276097"/>
          </a:xfrm>
          <a:prstGeom prst="rect">
            <a:avLst/>
          </a:prstGeom>
        </p:spPr>
        <p:txBody>
          <a:bodyPr anchor="ctr">
            <a:normAutofit fontScale="92500" lnSpcReduction="2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上海租界贝勒路树德里</a:t>
            </a:r>
          </a:p>
        </p:txBody>
      </p:sp>
      <p:pic>
        <p:nvPicPr>
          <p:cNvPr id="10" name="图片 9">
            <a:extLst>
              <a:ext uri="{FF2B5EF4-FFF2-40B4-BE49-F238E27FC236}">
                <a16:creationId xmlns="" xmlns:a16="http://schemas.microsoft.com/office/drawing/2014/main" id="{516638FB-1F45-4BDC-9EAB-2087101646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564" b="10166"/>
          <a:stretch/>
        </p:blipFill>
        <p:spPr>
          <a:xfrm>
            <a:off x="6928214" y="2595412"/>
            <a:ext cx="4554931" cy="2889516"/>
          </a:xfrm>
          <a:prstGeom prst="rect">
            <a:avLst/>
          </a:prstGeom>
        </p:spPr>
      </p:pic>
      <p:grpSp>
        <p:nvGrpSpPr>
          <p:cNvPr id="36" name="组合 35"/>
          <p:cNvGrpSpPr/>
          <p:nvPr/>
        </p:nvGrpSpPr>
        <p:grpSpPr>
          <a:xfrm>
            <a:off x="2822739" y="1306680"/>
            <a:ext cx="6546522" cy="636611"/>
            <a:chOff x="3729419" y="1263138"/>
            <a:chExt cx="6546522" cy="636611"/>
          </a:xfrm>
        </p:grpSpPr>
        <p:grpSp>
          <p:nvGrpSpPr>
            <p:cNvPr id="37" name="组合 36"/>
            <p:cNvGrpSpPr/>
            <p:nvPr/>
          </p:nvGrpSpPr>
          <p:grpSpPr>
            <a:xfrm>
              <a:off x="3729419" y="1263138"/>
              <a:ext cx="6546522" cy="636611"/>
              <a:chOff x="3729419" y="1263138"/>
              <a:chExt cx="6546522" cy="636611"/>
            </a:xfrm>
          </p:grpSpPr>
          <p:grpSp>
            <p:nvGrpSpPr>
              <p:cNvPr id="39" name="组合 38"/>
              <p:cNvGrpSpPr/>
              <p:nvPr/>
            </p:nvGrpSpPr>
            <p:grpSpPr>
              <a:xfrm flipH="1">
                <a:off x="9737779" y="1408005"/>
                <a:ext cx="538162" cy="491744"/>
                <a:chOff x="1916819" y="1408005"/>
                <a:chExt cx="538162" cy="491744"/>
              </a:xfrm>
            </p:grpSpPr>
            <p:sp>
              <p:nvSpPr>
                <p:cNvPr id="44" name="任意多边形 4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45" name="任意多边形 4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40" name="组合 39"/>
              <p:cNvGrpSpPr/>
              <p:nvPr/>
            </p:nvGrpSpPr>
            <p:grpSpPr>
              <a:xfrm>
                <a:off x="3729419" y="1408005"/>
                <a:ext cx="538162" cy="491744"/>
                <a:chOff x="3729419" y="1408005"/>
                <a:chExt cx="538162" cy="491744"/>
              </a:xfrm>
            </p:grpSpPr>
            <p:sp>
              <p:nvSpPr>
                <p:cNvPr id="42" name="任意多边形 4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43" name="任意多边形 4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41" name="矩形 4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8" name="矩形 3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中国共产党第一次全国代表大会胜利召开</a:t>
              </a:r>
            </a:p>
          </p:txBody>
        </p:sp>
      </p:grpSp>
      <p:sp>
        <p:nvSpPr>
          <p:cNvPr id="2" name="标题 1">
            <a:extLst>
              <a:ext uri="{FF2B5EF4-FFF2-40B4-BE49-F238E27FC236}">
                <a16:creationId xmlns="" xmlns:a16="http://schemas.microsoft.com/office/drawing/2014/main" id="{C6BB974D-AD50-4A01-89D1-61F75AE5B409}"/>
              </a:ext>
            </a:extLst>
          </p:cNvPr>
          <p:cNvSpPr>
            <a:spLocks noGrp="1"/>
          </p:cNvSpPr>
          <p:nvPr>
            <p:ph type="title"/>
          </p:nvPr>
        </p:nvSpPr>
        <p:spPr/>
        <p:txBody>
          <a:bodyPr/>
          <a:lstStyle/>
          <a:p>
            <a:r>
              <a:rPr lang="zh-CN" altLang="en-US" dirty="0">
                <a:latin typeface="+mn-ea"/>
                <a:ea typeface="+mn-ea"/>
              </a:rPr>
              <a:t>中国共产党第一次全国代表大会</a:t>
            </a:r>
          </a:p>
        </p:txBody>
      </p:sp>
    </p:spTree>
    <p:extLst>
      <p:ext uri="{BB962C8B-B14F-4D97-AF65-F5344CB8AC3E}">
        <p14:creationId xmlns:p14="http://schemas.microsoft.com/office/powerpoint/2010/main" val="30392918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1000"/>
                                        <p:tgtEl>
                                          <p:spTgt spid="36"/>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FEA617C9-4371-4E8C-9853-164661B70482}"/>
              </a:ext>
            </a:extLst>
          </p:cNvPr>
          <p:cNvSpPr txBox="1"/>
          <p:nvPr/>
        </p:nvSpPr>
        <p:spPr>
          <a:xfrm>
            <a:off x="563563" y="2456912"/>
            <a:ext cx="5761037" cy="3102836"/>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pPr>
              <a:lnSpc>
                <a:spcPct val="150000"/>
              </a:lnSpc>
            </a:pPr>
            <a:r>
              <a:rPr lang="zh-CN" altLang="en-US" sz="1700" dirty="0">
                <a:latin typeface="+mn-ea"/>
                <a:ea typeface="+mn-ea"/>
                <a:cs typeface="+mn-ea"/>
                <a:sym typeface="+mn-lt"/>
              </a:rPr>
              <a:t>一、首先明确规定党的名称是“中国共产党”</a:t>
            </a:r>
          </a:p>
          <a:p>
            <a:pPr>
              <a:lnSpc>
                <a:spcPct val="150000"/>
              </a:lnSpc>
            </a:pPr>
            <a:r>
              <a:rPr lang="zh-CN" altLang="en-US" sz="1700" dirty="0">
                <a:latin typeface="+mn-ea"/>
                <a:ea typeface="+mn-ea"/>
                <a:cs typeface="+mn-ea"/>
                <a:sym typeface="+mn-lt"/>
              </a:rPr>
              <a:t>二、提出党的基本任务和最终奋斗目标；</a:t>
            </a:r>
          </a:p>
          <a:p>
            <a:pPr>
              <a:lnSpc>
                <a:spcPct val="150000"/>
              </a:lnSpc>
            </a:pPr>
            <a:r>
              <a:rPr lang="zh-CN" altLang="en-US" sz="1700" dirty="0">
                <a:latin typeface="+mn-ea"/>
                <a:ea typeface="+mn-ea"/>
                <a:cs typeface="+mn-ea"/>
                <a:sym typeface="+mn-lt"/>
              </a:rPr>
              <a:t>三、对入党作了严格的规定，同时还规定了党员的活动原</a:t>
            </a:r>
            <a:endParaRPr lang="en-US" altLang="zh-CN" sz="1700" dirty="0">
              <a:latin typeface="+mn-ea"/>
              <a:ea typeface="+mn-ea"/>
              <a:cs typeface="+mn-ea"/>
              <a:sym typeface="+mn-lt"/>
            </a:endParaRPr>
          </a:p>
          <a:p>
            <a:pPr>
              <a:lnSpc>
                <a:spcPct val="150000"/>
              </a:lnSpc>
            </a:pPr>
            <a:r>
              <a:rPr lang="en-US" altLang="zh-CN" sz="1700" dirty="0">
                <a:latin typeface="+mn-ea"/>
                <a:ea typeface="+mn-ea"/>
                <a:cs typeface="+mn-ea"/>
                <a:sym typeface="+mn-lt"/>
              </a:rPr>
              <a:t>       </a:t>
            </a:r>
            <a:r>
              <a:rPr lang="zh-CN" altLang="en-US" sz="1700" dirty="0">
                <a:latin typeface="+mn-ea"/>
                <a:ea typeface="+mn-ea"/>
                <a:cs typeface="+mn-ea"/>
                <a:sym typeface="+mn-lt"/>
              </a:rPr>
              <a:t>则和党的组织原则；</a:t>
            </a:r>
          </a:p>
          <a:p>
            <a:pPr>
              <a:lnSpc>
                <a:spcPct val="150000"/>
              </a:lnSpc>
            </a:pPr>
            <a:r>
              <a:rPr lang="zh-CN" altLang="en-US" sz="1700" dirty="0">
                <a:latin typeface="+mn-ea"/>
                <a:ea typeface="+mn-ea"/>
                <a:cs typeface="+mn-ea"/>
                <a:sym typeface="+mn-lt"/>
              </a:rPr>
              <a:t>四、对党的各级组织机构的形式、职权和相互关系做了规</a:t>
            </a:r>
            <a:endParaRPr lang="en-US" altLang="zh-CN" sz="1700" dirty="0">
              <a:latin typeface="+mn-ea"/>
              <a:ea typeface="+mn-ea"/>
              <a:cs typeface="+mn-ea"/>
              <a:sym typeface="+mn-lt"/>
            </a:endParaRPr>
          </a:p>
          <a:p>
            <a:pPr>
              <a:lnSpc>
                <a:spcPct val="150000"/>
              </a:lnSpc>
            </a:pPr>
            <a:r>
              <a:rPr lang="en-US" altLang="zh-CN" sz="1700" dirty="0">
                <a:latin typeface="+mn-ea"/>
                <a:ea typeface="+mn-ea"/>
                <a:cs typeface="+mn-ea"/>
                <a:sym typeface="+mn-lt"/>
              </a:rPr>
              <a:t>       </a:t>
            </a:r>
            <a:r>
              <a:rPr lang="zh-CN" altLang="en-US" sz="1700" dirty="0">
                <a:latin typeface="+mn-ea"/>
                <a:ea typeface="+mn-ea"/>
                <a:cs typeface="+mn-ea"/>
                <a:sym typeface="+mn-lt"/>
              </a:rPr>
              <a:t>定；</a:t>
            </a:r>
          </a:p>
          <a:p>
            <a:pPr>
              <a:lnSpc>
                <a:spcPct val="150000"/>
              </a:lnSpc>
            </a:pPr>
            <a:r>
              <a:rPr lang="zh-CN" altLang="en-US" sz="1700" dirty="0">
                <a:latin typeface="+mn-ea"/>
                <a:ea typeface="+mn-ea"/>
                <a:cs typeface="+mn-ea"/>
                <a:sym typeface="+mn-lt"/>
              </a:rPr>
              <a:t>五、通过了中国共产党的第一个决议</a:t>
            </a:r>
            <a:r>
              <a:rPr lang="en-US" altLang="zh-CN" sz="1700" dirty="0">
                <a:latin typeface="+mn-ea"/>
                <a:ea typeface="+mn-ea"/>
                <a:cs typeface="+mn-ea"/>
                <a:sym typeface="+mn-lt"/>
              </a:rPr>
              <a:t>《</a:t>
            </a:r>
            <a:r>
              <a:rPr lang="zh-CN" altLang="en-US" sz="1700" dirty="0">
                <a:latin typeface="+mn-ea"/>
                <a:ea typeface="+mn-ea"/>
                <a:cs typeface="+mn-ea"/>
                <a:sym typeface="+mn-lt"/>
              </a:rPr>
              <a:t>关于当前实际工作</a:t>
            </a:r>
            <a:endParaRPr lang="en-US" altLang="zh-CN" sz="1700" dirty="0">
              <a:latin typeface="+mn-ea"/>
              <a:ea typeface="+mn-ea"/>
              <a:cs typeface="+mn-ea"/>
              <a:sym typeface="+mn-lt"/>
            </a:endParaRPr>
          </a:p>
          <a:p>
            <a:pPr>
              <a:lnSpc>
                <a:spcPct val="150000"/>
              </a:lnSpc>
            </a:pPr>
            <a:r>
              <a:rPr lang="en-US" altLang="zh-CN" sz="1700" dirty="0">
                <a:latin typeface="+mn-ea"/>
                <a:ea typeface="+mn-ea"/>
                <a:cs typeface="+mn-ea"/>
                <a:sym typeface="+mn-lt"/>
              </a:rPr>
              <a:t>       </a:t>
            </a:r>
            <a:r>
              <a:rPr lang="zh-CN" altLang="en-US" sz="1700" dirty="0">
                <a:latin typeface="+mn-ea"/>
                <a:ea typeface="+mn-ea"/>
                <a:cs typeface="+mn-ea"/>
                <a:sym typeface="+mn-lt"/>
              </a:rPr>
              <a:t>的决议</a:t>
            </a:r>
            <a:r>
              <a:rPr lang="en-US" altLang="zh-CN" sz="1700" dirty="0">
                <a:latin typeface="+mn-ea"/>
                <a:ea typeface="+mn-ea"/>
                <a:cs typeface="+mn-ea"/>
                <a:sym typeface="+mn-lt"/>
              </a:rPr>
              <a:t>》</a:t>
            </a:r>
            <a:r>
              <a:rPr lang="zh-CN" altLang="en-US" sz="1700" dirty="0">
                <a:latin typeface="+mn-ea"/>
                <a:ea typeface="+mn-ea"/>
                <a:cs typeface="+mn-ea"/>
                <a:sym typeface="+mn-lt"/>
              </a:rPr>
              <a:t>；</a:t>
            </a:r>
            <a:endParaRPr lang="en-US" altLang="zh-CN" sz="1700" dirty="0">
              <a:latin typeface="+mn-ea"/>
              <a:ea typeface="+mn-ea"/>
              <a:cs typeface="+mn-ea"/>
              <a:sym typeface="+mn-lt"/>
            </a:endParaRPr>
          </a:p>
          <a:p>
            <a:endParaRPr lang="zh-CN" altLang="en-US" sz="1700" b="1" dirty="0">
              <a:solidFill>
                <a:schemeClr val="accent1"/>
              </a:solidFill>
              <a:latin typeface="+mn-ea"/>
              <a:ea typeface="+mn-ea"/>
              <a:cs typeface="+mn-ea"/>
              <a:sym typeface="+mn-lt"/>
            </a:endParaRPr>
          </a:p>
        </p:txBody>
      </p:sp>
      <p:pic>
        <p:nvPicPr>
          <p:cNvPr id="5" name="Picture 2">
            <a:extLst>
              <a:ext uri="{FF2B5EF4-FFF2-40B4-BE49-F238E27FC236}">
                <a16:creationId xmlns="" xmlns:a16="http://schemas.microsoft.com/office/drawing/2014/main" id="{19C3F8B6-FC57-4219-8F09-BBB249C19F0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37375" y="2527904"/>
            <a:ext cx="4535488" cy="2960852"/>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TextBox 14">
            <a:extLst>
              <a:ext uri="{FF2B5EF4-FFF2-40B4-BE49-F238E27FC236}">
                <a16:creationId xmlns="" xmlns:a16="http://schemas.microsoft.com/office/drawing/2014/main" id="{F8758468-AAFF-4359-8FC7-C2434054C2F0}"/>
              </a:ext>
            </a:extLst>
          </p:cNvPr>
          <p:cNvSpPr txBox="1"/>
          <p:nvPr/>
        </p:nvSpPr>
        <p:spPr>
          <a:xfrm>
            <a:off x="7512713" y="5620738"/>
            <a:ext cx="3384813" cy="276097"/>
          </a:xfrm>
          <a:prstGeom prst="rect">
            <a:avLst/>
          </a:prstGeom>
        </p:spPr>
        <p:txBody>
          <a:bodyPr anchor="ctr">
            <a:normAutofit fontScale="92500" lnSpcReduction="2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在这艘游船上，中国共产党宣告诞生</a:t>
            </a:r>
          </a:p>
        </p:txBody>
      </p:sp>
      <p:grpSp>
        <p:nvGrpSpPr>
          <p:cNvPr id="26" name="组合 25"/>
          <p:cNvGrpSpPr/>
          <p:nvPr/>
        </p:nvGrpSpPr>
        <p:grpSpPr>
          <a:xfrm>
            <a:off x="2822739" y="1306680"/>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中国共产党第一次全国代表大会会议重要要点</a:t>
              </a:r>
            </a:p>
          </p:txBody>
        </p:sp>
      </p:grpSp>
      <p:sp>
        <p:nvSpPr>
          <p:cNvPr id="2" name="标题 1">
            <a:extLst>
              <a:ext uri="{FF2B5EF4-FFF2-40B4-BE49-F238E27FC236}">
                <a16:creationId xmlns="" xmlns:a16="http://schemas.microsoft.com/office/drawing/2014/main" id="{AC4A5984-77BF-4BA1-B833-4E9E99AC256C}"/>
              </a:ext>
            </a:extLst>
          </p:cNvPr>
          <p:cNvSpPr>
            <a:spLocks noGrp="1"/>
          </p:cNvSpPr>
          <p:nvPr>
            <p:ph type="title"/>
          </p:nvPr>
        </p:nvSpPr>
        <p:spPr/>
        <p:txBody>
          <a:bodyPr/>
          <a:lstStyle/>
          <a:p>
            <a:r>
              <a:rPr lang="zh-CN" altLang="en-US" dirty="0">
                <a:latin typeface="+mn-ea"/>
                <a:ea typeface="+mn-ea"/>
              </a:rPr>
              <a:t>中国共产党第一次全国代表大会</a:t>
            </a:r>
          </a:p>
        </p:txBody>
      </p:sp>
    </p:spTree>
    <p:extLst>
      <p:ext uri="{BB962C8B-B14F-4D97-AF65-F5344CB8AC3E}">
        <p14:creationId xmlns:p14="http://schemas.microsoft.com/office/powerpoint/2010/main" val="18976971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4">
            <a:extLst>
              <a:ext uri="{FF2B5EF4-FFF2-40B4-BE49-F238E27FC236}">
                <a16:creationId xmlns="" xmlns:a16="http://schemas.microsoft.com/office/drawing/2014/main" id="{0BEC62A5-D6A9-4A67-B5D5-D343ABCBAF19}"/>
              </a:ext>
            </a:extLst>
          </p:cNvPr>
          <p:cNvSpPr txBox="1"/>
          <p:nvPr/>
        </p:nvSpPr>
        <p:spPr>
          <a:xfrm>
            <a:off x="8188166" y="5297131"/>
            <a:ext cx="1152128" cy="342413"/>
          </a:xfrm>
          <a:prstGeom prst="rect">
            <a:avLst/>
          </a:prstGeom>
        </p:spPr>
        <p:txBody>
          <a:bodyPr anchor="ctr">
            <a:normAutofit/>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参会人员</a:t>
            </a:r>
          </a:p>
        </p:txBody>
      </p:sp>
      <p:pic>
        <p:nvPicPr>
          <p:cNvPr id="9" name="图片 8">
            <a:extLst>
              <a:ext uri="{FF2B5EF4-FFF2-40B4-BE49-F238E27FC236}">
                <a16:creationId xmlns="" xmlns:a16="http://schemas.microsoft.com/office/drawing/2014/main" id="{12B855B3-5F46-4E2B-9B46-1487C97553ED}"/>
              </a:ext>
            </a:extLst>
          </p:cNvPr>
          <p:cNvPicPr>
            <a:picLocks noChangeAspect="1"/>
          </p:cNvPicPr>
          <p:nvPr/>
        </p:nvPicPr>
        <p:blipFill rotWithShape="1">
          <a:blip r:embed="rId3">
            <a:extLst>
              <a:ext uri="{28A0092B-C50C-407E-A947-70E740481C1C}">
                <a14:useLocalDpi xmlns:a14="http://schemas.microsoft.com/office/drawing/2010/main" val="0"/>
              </a:ext>
            </a:extLst>
          </a:blip>
          <a:srcRect b="7214"/>
          <a:stretch/>
        </p:blipFill>
        <p:spPr>
          <a:xfrm>
            <a:off x="6496486" y="2311193"/>
            <a:ext cx="4535488" cy="2917753"/>
          </a:xfrm>
          <a:prstGeom prst="rect">
            <a:avLst/>
          </a:prstGeom>
        </p:spPr>
      </p:pic>
      <p:sp>
        <p:nvSpPr>
          <p:cNvPr id="10" name="TextBox 14">
            <a:extLst>
              <a:ext uri="{FF2B5EF4-FFF2-40B4-BE49-F238E27FC236}">
                <a16:creationId xmlns="" xmlns:a16="http://schemas.microsoft.com/office/drawing/2014/main" id="{3203D19C-0FEE-47B2-8877-1E38E713148D}"/>
              </a:ext>
            </a:extLst>
          </p:cNvPr>
          <p:cNvSpPr txBox="1"/>
          <p:nvPr/>
        </p:nvSpPr>
        <p:spPr>
          <a:xfrm>
            <a:off x="745923" y="2391265"/>
            <a:ext cx="4907165" cy="1880093"/>
          </a:xfrm>
          <a:prstGeom prst="rect">
            <a:avLst/>
          </a:prstGeom>
          <a:noFill/>
        </p:spPr>
        <p:txBody>
          <a:bodyPr wrap="square" lIns="96000" tIns="0" rIns="96000" bIns="240000" rtlCol="0">
            <a:noAutofit/>
          </a:bodyPr>
          <a:lstStyle>
            <a:defPPr>
              <a:defRPr lang="zh-CN"/>
            </a:defPPr>
            <a:lvl1pPr algn="just">
              <a:lnSpc>
                <a:spcPct val="130000"/>
              </a:lnSpc>
              <a:defRPr sz="1600" b="1">
                <a:solidFill>
                  <a:schemeClr val="accent1"/>
                </a:solidFill>
                <a:latin typeface="微软雅黑" panose="020B0503020204020204" pitchFamily="34" charset="-122"/>
                <a:ea typeface="微软雅黑" panose="020B0503020204020204" pitchFamily="34" charset="-122"/>
              </a:defRPr>
            </a:lvl1pPr>
          </a:lstStyle>
          <a:p>
            <a:pPr algn="l"/>
            <a:r>
              <a:rPr lang="zh-CN" altLang="en-US" dirty="0">
                <a:latin typeface="+mn-ea"/>
                <a:ea typeface="+mn-ea"/>
                <a:cs typeface="+mn-ea"/>
                <a:sym typeface="+mn-lt"/>
              </a:rPr>
              <a:t>大会于</a:t>
            </a:r>
            <a:r>
              <a:rPr lang="en-US" altLang="zh-CN" dirty="0">
                <a:latin typeface="+mn-ea"/>
                <a:ea typeface="+mn-ea"/>
                <a:cs typeface="+mn-ea"/>
                <a:sym typeface="+mn-lt"/>
              </a:rPr>
              <a:t>7</a:t>
            </a:r>
            <a:r>
              <a:rPr lang="zh-CN" altLang="en-US" dirty="0">
                <a:latin typeface="+mn-ea"/>
                <a:ea typeface="+mn-ea"/>
                <a:cs typeface="+mn-ea"/>
                <a:sym typeface="+mn-lt"/>
              </a:rPr>
              <a:t>月</a:t>
            </a:r>
            <a:r>
              <a:rPr lang="en-US" altLang="zh-CN" dirty="0">
                <a:latin typeface="+mn-ea"/>
                <a:ea typeface="+mn-ea"/>
                <a:cs typeface="+mn-ea"/>
                <a:sym typeface="+mn-lt"/>
              </a:rPr>
              <a:t>31</a:t>
            </a:r>
            <a:r>
              <a:rPr lang="zh-CN" altLang="en-US" dirty="0">
                <a:latin typeface="+mn-ea"/>
                <a:ea typeface="+mn-ea"/>
                <a:cs typeface="+mn-ea"/>
                <a:sym typeface="+mn-lt"/>
              </a:rPr>
              <a:t>日下午闭幕。</a:t>
            </a:r>
          </a:p>
          <a:p>
            <a:pPr algn="l"/>
            <a:r>
              <a:rPr lang="zh-CN" altLang="en-US" dirty="0">
                <a:latin typeface="+mn-ea"/>
                <a:ea typeface="+mn-ea"/>
                <a:cs typeface="+mn-ea"/>
                <a:sym typeface="+mn-lt"/>
              </a:rPr>
              <a:t>      大会选举产生了党的领导机关</a:t>
            </a:r>
            <a:r>
              <a:rPr lang="en-US" altLang="zh-CN" dirty="0">
                <a:latin typeface="+mn-ea"/>
                <a:ea typeface="+mn-ea"/>
                <a:cs typeface="+mn-ea"/>
                <a:sym typeface="+mn-lt"/>
              </a:rPr>
              <a:t>——</a:t>
            </a:r>
            <a:r>
              <a:rPr lang="zh-CN" altLang="en-US" dirty="0">
                <a:latin typeface="+mn-ea"/>
                <a:ea typeface="+mn-ea"/>
                <a:cs typeface="+mn-ea"/>
                <a:sym typeface="+mn-lt"/>
              </a:rPr>
              <a:t>中央局</a:t>
            </a:r>
            <a:r>
              <a:rPr lang="en-US" altLang="zh-CN" dirty="0">
                <a:latin typeface="+mn-ea"/>
                <a:ea typeface="+mn-ea"/>
                <a:cs typeface="+mn-ea"/>
                <a:sym typeface="+mn-lt"/>
              </a:rPr>
              <a:t>:</a:t>
            </a:r>
          </a:p>
          <a:p>
            <a:pPr algn="l"/>
            <a:r>
              <a:rPr lang="zh-CN" altLang="en-US" dirty="0">
                <a:latin typeface="+mn-ea"/>
                <a:ea typeface="+mn-ea"/>
                <a:cs typeface="+mn-ea"/>
                <a:sym typeface="+mn-lt"/>
              </a:rPr>
              <a:t>                         中央局书记</a:t>
            </a:r>
            <a:r>
              <a:rPr lang="en-US" altLang="zh-CN" dirty="0">
                <a:latin typeface="+mn-ea"/>
                <a:ea typeface="+mn-ea"/>
                <a:cs typeface="+mn-ea"/>
                <a:sym typeface="+mn-lt"/>
              </a:rPr>
              <a:t>: </a:t>
            </a:r>
            <a:r>
              <a:rPr lang="zh-CN" altLang="en-US" dirty="0">
                <a:latin typeface="+mn-ea"/>
                <a:ea typeface="+mn-ea"/>
                <a:cs typeface="+mn-ea"/>
                <a:sym typeface="+mn-lt"/>
              </a:rPr>
              <a:t>陈独秀</a:t>
            </a:r>
            <a:endParaRPr lang="en-US" altLang="zh-CN" dirty="0">
              <a:latin typeface="+mn-ea"/>
              <a:ea typeface="+mn-ea"/>
              <a:cs typeface="+mn-ea"/>
              <a:sym typeface="+mn-lt"/>
            </a:endParaRPr>
          </a:p>
          <a:p>
            <a:pPr algn="l"/>
            <a:r>
              <a:rPr lang="zh-CN" altLang="en-US" dirty="0">
                <a:latin typeface="+mn-ea"/>
                <a:ea typeface="+mn-ea"/>
                <a:cs typeface="+mn-ea"/>
                <a:sym typeface="+mn-lt"/>
              </a:rPr>
              <a:t>                         组织主任</a:t>
            </a:r>
            <a:r>
              <a:rPr lang="en-US" altLang="zh-CN" dirty="0">
                <a:latin typeface="+mn-ea"/>
                <a:ea typeface="+mn-ea"/>
                <a:cs typeface="+mn-ea"/>
                <a:sym typeface="+mn-lt"/>
              </a:rPr>
              <a:t>: </a:t>
            </a:r>
            <a:r>
              <a:rPr lang="zh-CN" altLang="en-US" dirty="0">
                <a:latin typeface="+mn-ea"/>
                <a:ea typeface="+mn-ea"/>
                <a:cs typeface="+mn-ea"/>
                <a:sym typeface="+mn-lt"/>
              </a:rPr>
              <a:t>张国焘</a:t>
            </a:r>
            <a:endParaRPr lang="en-US" altLang="zh-CN" dirty="0">
              <a:latin typeface="+mn-ea"/>
              <a:ea typeface="+mn-ea"/>
              <a:cs typeface="+mn-ea"/>
              <a:sym typeface="+mn-lt"/>
            </a:endParaRPr>
          </a:p>
          <a:p>
            <a:pPr algn="l"/>
            <a:r>
              <a:rPr lang="zh-CN" altLang="en-US" dirty="0">
                <a:latin typeface="+mn-ea"/>
                <a:ea typeface="+mn-ea"/>
                <a:cs typeface="+mn-ea"/>
                <a:sym typeface="+mn-lt"/>
              </a:rPr>
              <a:t>                         宣传主任</a:t>
            </a:r>
            <a:r>
              <a:rPr lang="en-US" altLang="zh-CN" dirty="0">
                <a:latin typeface="+mn-ea"/>
                <a:ea typeface="+mn-ea"/>
                <a:cs typeface="+mn-ea"/>
                <a:sym typeface="+mn-lt"/>
              </a:rPr>
              <a:t>: </a:t>
            </a:r>
            <a:r>
              <a:rPr lang="zh-CN" altLang="en-US" dirty="0">
                <a:latin typeface="+mn-ea"/>
                <a:ea typeface="+mn-ea"/>
                <a:cs typeface="+mn-ea"/>
                <a:sym typeface="+mn-lt"/>
              </a:rPr>
              <a:t>李达为</a:t>
            </a:r>
            <a:endParaRPr lang="en-US" altLang="zh-CN" dirty="0">
              <a:latin typeface="+mn-ea"/>
              <a:ea typeface="+mn-ea"/>
              <a:cs typeface="+mn-ea"/>
              <a:sym typeface="+mn-lt"/>
            </a:endParaRPr>
          </a:p>
        </p:txBody>
      </p:sp>
      <p:sp>
        <p:nvSpPr>
          <p:cNvPr id="11" name="矩形 10">
            <a:extLst>
              <a:ext uri="{FF2B5EF4-FFF2-40B4-BE49-F238E27FC236}">
                <a16:creationId xmlns="" xmlns:a16="http://schemas.microsoft.com/office/drawing/2014/main" id="{E01A6449-B7A2-45AE-9261-1D59F0B2225C}"/>
              </a:ext>
            </a:extLst>
          </p:cNvPr>
          <p:cNvSpPr/>
          <p:nvPr/>
        </p:nvSpPr>
        <p:spPr>
          <a:xfrm>
            <a:off x="1537135" y="5190139"/>
            <a:ext cx="3047129" cy="369332"/>
          </a:xfrm>
          <a:prstGeom prst="rect">
            <a:avLst/>
          </a:prstGeom>
          <a:noFill/>
        </p:spPr>
        <p:txBody>
          <a:bodyPr wrap="square" lIns="96000" tIns="0" rIns="96000" bIns="240000" rtlCol="0">
            <a:noAutofit/>
          </a:bodyPr>
          <a:lstStyle/>
          <a:p>
            <a:pPr algn="ctr">
              <a:lnSpc>
                <a:spcPct val="130000"/>
              </a:lnSpc>
            </a:pPr>
            <a:r>
              <a:rPr lang="zh-CN" altLang="en-US" sz="2000" b="1" dirty="0">
                <a:solidFill>
                  <a:schemeClr val="accent1"/>
                </a:solidFill>
                <a:latin typeface="+mn-ea"/>
                <a:cs typeface="+mn-ea"/>
                <a:sym typeface="+mn-lt"/>
              </a:rPr>
              <a:t>中国共产党宣告正式成立</a:t>
            </a:r>
            <a:endParaRPr lang="en-US" altLang="zh-CN" sz="2000" b="1" dirty="0">
              <a:solidFill>
                <a:schemeClr val="accent1"/>
              </a:solidFill>
              <a:latin typeface="+mn-ea"/>
              <a:cs typeface="+mn-ea"/>
              <a:sym typeface="+mn-lt"/>
            </a:endParaRPr>
          </a:p>
        </p:txBody>
      </p:sp>
      <p:sp>
        <p:nvSpPr>
          <p:cNvPr id="12" name="Freeform 5">
            <a:extLst>
              <a:ext uri="{FF2B5EF4-FFF2-40B4-BE49-F238E27FC236}">
                <a16:creationId xmlns="" xmlns:a16="http://schemas.microsoft.com/office/drawing/2014/main" id="{56F045E8-933F-48F7-860D-D274D80650F8}"/>
              </a:ext>
            </a:extLst>
          </p:cNvPr>
          <p:cNvSpPr>
            <a:spLocks/>
          </p:cNvSpPr>
          <p:nvPr/>
        </p:nvSpPr>
        <p:spPr bwMode="auto">
          <a:xfrm>
            <a:off x="2658145" y="4271358"/>
            <a:ext cx="805111" cy="787338"/>
          </a:xfrm>
          <a:custGeom>
            <a:avLst/>
            <a:gdLst>
              <a:gd name="T0" fmla="*/ 3399 w 5915"/>
              <a:gd name="T1" fmla="*/ 1142 h 5791"/>
              <a:gd name="T2" fmla="*/ 2934 w 5915"/>
              <a:gd name="T3" fmla="*/ 677 h 5791"/>
              <a:gd name="T4" fmla="*/ 2040 w 5915"/>
              <a:gd name="T5" fmla="*/ 794 h 5791"/>
              <a:gd name="T6" fmla="*/ 532 w 5915"/>
              <a:gd name="T7" fmla="*/ 2302 h 5791"/>
              <a:gd name="T8" fmla="*/ 1386 w 5915"/>
              <a:gd name="T9" fmla="*/ 3156 h 5791"/>
              <a:gd name="T10" fmla="*/ 1919 w 5915"/>
              <a:gd name="T11" fmla="*/ 2623 h 5791"/>
              <a:gd name="T12" fmla="*/ 3824 w 5915"/>
              <a:gd name="T13" fmla="*/ 4504 h 5791"/>
              <a:gd name="T14" fmla="*/ 681 w 5915"/>
              <a:gd name="T15" fmla="*/ 3823 h 5791"/>
              <a:gd name="T16" fmla="*/ 202 w 5915"/>
              <a:gd name="T17" fmla="*/ 4322 h 5791"/>
              <a:gd name="T18" fmla="*/ 610 w 5915"/>
              <a:gd name="T19" fmla="*/ 4828 h 5791"/>
              <a:gd name="T20" fmla="*/ 551 w 5915"/>
              <a:gd name="T21" fmla="*/ 4877 h 5791"/>
              <a:gd name="T22" fmla="*/ 479 w 5915"/>
              <a:gd name="T23" fmla="*/ 4871 h 5791"/>
              <a:gd name="T24" fmla="*/ 0 w 5915"/>
              <a:gd name="T25" fmla="*/ 5331 h 5791"/>
              <a:gd name="T26" fmla="*/ 479 w 5915"/>
              <a:gd name="T27" fmla="*/ 5791 h 5791"/>
              <a:gd name="T28" fmla="*/ 957 w 5915"/>
              <a:gd name="T29" fmla="*/ 5331 h 5791"/>
              <a:gd name="T30" fmla="*/ 945 w 5915"/>
              <a:gd name="T31" fmla="*/ 5227 h 5791"/>
              <a:gd name="T32" fmla="*/ 1012 w 5915"/>
              <a:gd name="T33" fmla="*/ 5172 h 5791"/>
              <a:gd name="T34" fmla="*/ 2885 w 5915"/>
              <a:gd name="T35" fmla="*/ 5791 h 5791"/>
              <a:gd name="T36" fmla="*/ 4576 w 5915"/>
              <a:gd name="T37" fmla="*/ 5278 h 5791"/>
              <a:gd name="T38" fmla="*/ 5090 w 5915"/>
              <a:gd name="T39" fmla="*/ 5791 h 5791"/>
              <a:gd name="T40" fmla="*/ 5852 w 5915"/>
              <a:gd name="T41" fmla="*/ 4991 h 5791"/>
              <a:gd name="T42" fmla="*/ 5363 w 5915"/>
              <a:gd name="T43" fmla="*/ 4510 h 5791"/>
              <a:gd name="T44" fmla="*/ 5367 w 5915"/>
              <a:gd name="T45" fmla="*/ 4506 h 5791"/>
              <a:gd name="T46" fmla="*/ 5915 w 5915"/>
              <a:gd name="T47" fmla="*/ 2897 h 5791"/>
              <a:gd name="T48" fmla="*/ 2885 w 5915"/>
              <a:gd name="T49" fmla="*/ 0 h 5791"/>
              <a:gd name="T50" fmla="*/ 4657 w 5915"/>
              <a:gd name="T51" fmla="*/ 1683 h 5791"/>
              <a:gd name="T52" fmla="*/ 4594 w 5915"/>
              <a:gd name="T53" fmla="*/ 3752 h 5791"/>
              <a:gd name="T54" fmla="*/ 2677 w 5915"/>
              <a:gd name="T55" fmla="*/ 1865 h 5791"/>
              <a:gd name="T56" fmla="*/ 3399 w 5915"/>
              <a:gd name="T57" fmla="*/ 1142 h 5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915" h="5791">
                <a:moveTo>
                  <a:pt x="3399" y="1142"/>
                </a:moveTo>
                <a:lnTo>
                  <a:pt x="2934" y="677"/>
                </a:lnTo>
                <a:cubicBezTo>
                  <a:pt x="2632" y="848"/>
                  <a:pt x="2335" y="861"/>
                  <a:pt x="2040" y="794"/>
                </a:cubicBezTo>
                <a:lnTo>
                  <a:pt x="532" y="2302"/>
                </a:lnTo>
                <a:lnTo>
                  <a:pt x="1386" y="3156"/>
                </a:lnTo>
                <a:lnTo>
                  <a:pt x="1919" y="2623"/>
                </a:lnTo>
                <a:lnTo>
                  <a:pt x="3824" y="4504"/>
                </a:lnTo>
                <a:cubicBezTo>
                  <a:pt x="2763" y="5015"/>
                  <a:pt x="1473" y="4688"/>
                  <a:pt x="681" y="3823"/>
                </a:cubicBezTo>
                <a:lnTo>
                  <a:pt x="202" y="4322"/>
                </a:lnTo>
                <a:cubicBezTo>
                  <a:pt x="319" y="4504"/>
                  <a:pt x="456" y="4673"/>
                  <a:pt x="610" y="4828"/>
                </a:cubicBezTo>
                <a:cubicBezTo>
                  <a:pt x="589" y="4854"/>
                  <a:pt x="566" y="4879"/>
                  <a:pt x="551" y="4877"/>
                </a:cubicBezTo>
                <a:cubicBezTo>
                  <a:pt x="528" y="4873"/>
                  <a:pt x="503" y="4871"/>
                  <a:pt x="479" y="4871"/>
                </a:cubicBezTo>
                <a:cubicBezTo>
                  <a:pt x="215" y="4871"/>
                  <a:pt x="0" y="5078"/>
                  <a:pt x="0" y="5331"/>
                </a:cubicBezTo>
                <a:cubicBezTo>
                  <a:pt x="0" y="5584"/>
                  <a:pt x="215" y="5791"/>
                  <a:pt x="479" y="5791"/>
                </a:cubicBezTo>
                <a:cubicBezTo>
                  <a:pt x="742" y="5791"/>
                  <a:pt x="957" y="5584"/>
                  <a:pt x="957" y="5331"/>
                </a:cubicBezTo>
                <a:cubicBezTo>
                  <a:pt x="957" y="5295"/>
                  <a:pt x="953" y="5260"/>
                  <a:pt x="945" y="5227"/>
                </a:cubicBezTo>
                <a:lnTo>
                  <a:pt x="1012" y="5172"/>
                </a:lnTo>
                <a:cubicBezTo>
                  <a:pt x="1543" y="5558"/>
                  <a:pt x="2216" y="5791"/>
                  <a:pt x="2885" y="5791"/>
                </a:cubicBezTo>
                <a:cubicBezTo>
                  <a:pt x="3554" y="5791"/>
                  <a:pt x="4108" y="5594"/>
                  <a:pt x="4576" y="5278"/>
                </a:cubicBezTo>
                <a:lnTo>
                  <a:pt x="5090" y="5791"/>
                </a:lnTo>
                <a:lnTo>
                  <a:pt x="5852" y="4991"/>
                </a:lnTo>
                <a:lnTo>
                  <a:pt x="5363" y="4510"/>
                </a:lnTo>
                <a:lnTo>
                  <a:pt x="5367" y="4506"/>
                </a:lnTo>
                <a:cubicBezTo>
                  <a:pt x="5717" y="4015"/>
                  <a:pt x="5913" y="3443"/>
                  <a:pt x="5915" y="2897"/>
                </a:cubicBezTo>
                <a:cubicBezTo>
                  <a:pt x="5915" y="1332"/>
                  <a:pt x="4729" y="3"/>
                  <a:pt x="2885" y="0"/>
                </a:cubicBezTo>
                <a:cubicBezTo>
                  <a:pt x="3466" y="155"/>
                  <a:pt x="4304" y="805"/>
                  <a:pt x="4657" y="1683"/>
                </a:cubicBezTo>
                <a:cubicBezTo>
                  <a:pt x="4906" y="2299"/>
                  <a:pt x="4969" y="3265"/>
                  <a:pt x="4594" y="3752"/>
                </a:cubicBezTo>
                <a:lnTo>
                  <a:pt x="2677" y="1865"/>
                </a:lnTo>
                <a:lnTo>
                  <a:pt x="3399" y="114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grpSp>
        <p:nvGrpSpPr>
          <p:cNvPr id="28" name="组合 27"/>
          <p:cNvGrpSpPr/>
          <p:nvPr/>
        </p:nvGrpSpPr>
        <p:grpSpPr>
          <a:xfrm>
            <a:off x="2822739" y="1087605"/>
            <a:ext cx="6546522" cy="636611"/>
            <a:chOff x="3729419" y="1263138"/>
            <a:chExt cx="6546522" cy="636611"/>
          </a:xfrm>
        </p:grpSpPr>
        <p:grpSp>
          <p:nvGrpSpPr>
            <p:cNvPr id="29" name="组合 28"/>
            <p:cNvGrpSpPr/>
            <p:nvPr/>
          </p:nvGrpSpPr>
          <p:grpSpPr>
            <a:xfrm>
              <a:off x="3729419" y="1263138"/>
              <a:ext cx="6546522" cy="636611"/>
              <a:chOff x="3729419" y="1263138"/>
              <a:chExt cx="6546522" cy="636611"/>
            </a:xfrm>
          </p:grpSpPr>
          <p:grpSp>
            <p:nvGrpSpPr>
              <p:cNvPr id="31" name="组合 30"/>
              <p:cNvGrpSpPr/>
              <p:nvPr/>
            </p:nvGrpSpPr>
            <p:grpSpPr>
              <a:xfrm flipH="1">
                <a:off x="9737779" y="1408005"/>
                <a:ext cx="538162" cy="491744"/>
                <a:chOff x="1916819" y="1408005"/>
                <a:chExt cx="538162" cy="491744"/>
              </a:xfrm>
            </p:grpSpPr>
            <p:sp>
              <p:nvSpPr>
                <p:cNvPr id="36" name="任意多边形 35"/>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7" name="任意多边形 36"/>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2" name="组合 31"/>
              <p:cNvGrpSpPr/>
              <p:nvPr/>
            </p:nvGrpSpPr>
            <p:grpSpPr>
              <a:xfrm>
                <a:off x="3729419" y="1408005"/>
                <a:ext cx="538162" cy="491744"/>
                <a:chOff x="3729419" y="1408005"/>
                <a:chExt cx="538162" cy="491744"/>
              </a:xfrm>
            </p:grpSpPr>
            <p:sp>
              <p:nvSpPr>
                <p:cNvPr id="34" name="任意多边形 33"/>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3" name="矩形 32"/>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中国共产党第一次全国代表大会参会人员和选举</a:t>
              </a:r>
            </a:p>
          </p:txBody>
        </p:sp>
      </p:grpSp>
      <p:sp>
        <p:nvSpPr>
          <p:cNvPr id="2" name="标题 1">
            <a:extLst>
              <a:ext uri="{FF2B5EF4-FFF2-40B4-BE49-F238E27FC236}">
                <a16:creationId xmlns="" xmlns:a16="http://schemas.microsoft.com/office/drawing/2014/main" id="{8436DDEF-CEC3-4733-AD26-538CE7BBF0E8}"/>
              </a:ext>
            </a:extLst>
          </p:cNvPr>
          <p:cNvSpPr>
            <a:spLocks noGrp="1"/>
          </p:cNvSpPr>
          <p:nvPr>
            <p:ph type="title"/>
          </p:nvPr>
        </p:nvSpPr>
        <p:spPr/>
        <p:txBody>
          <a:bodyPr/>
          <a:lstStyle/>
          <a:p>
            <a:r>
              <a:rPr lang="zh-CN" altLang="en-US" dirty="0">
                <a:latin typeface="+mn-ea"/>
                <a:ea typeface="+mn-ea"/>
              </a:rPr>
              <a:t>中国共产党第一次全国代表大会</a:t>
            </a:r>
          </a:p>
        </p:txBody>
      </p:sp>
    </p:spTree>
    <p:extLst>
      <p:ext uri="{BB962C8B-B14F-4D97-AF65-F5344CB8AC3E}">
        <p14:creationId xmlns:p14="http://schemas.microsoft.com/office/powerpoint/2010/main" val="6204506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1000"/>
                                        <p:tgtEl>
                                          <p:spTgt spid="28"/>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2" presetClass="entr" presetSubtype="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37281C6D-157C-459C-B9AB-CE03C2C651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7375" y="2192360"/>
            <a:ext cx="4535488" cy="3023658"/>
          </a:xfrm>
          <a:prstGeom prst="rect">
            <a:avLst/>
          </a:prstGeom>
        </p:spPr>
      </p:pic>
      <p:sp>
        <p:nvSpPr>
          <p:cNvPr id="5" name="TextBox 14">
            <a:extLst>
              <a:ext uri="{FF2B5EF4-FFF2-40B4-BE49-F238E27FC236}">
                <a16:creationId xmlns="" xmlns:a16="http://schemas.microsoft.com/office/drawing/2014/main" id="{00A67DBD-2E88-4A10-940B-3A25DEE93791}"/>
              </a:ext>
            </a:extLst>
          </p:cNvPr>
          <p:cNvSpPr txBox="1"/>
          <p:nvPr/>
        </p:nvSpPr>
        <p:spPr>
          <a:xfrm>
            <a:off x="563563" y="2387359"/>
            <a:ext cx="5857049" cy="2791922"/>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a:t>
            </a:r>
            <a:r>
              <a:rPr lang="zh-CN" altLang="en-US" b="1" dirty="0">
                <a:solidFill>
                  <a:schemeClr val="accent1"/>
                </a:solidFill>
                <a:latin typeface="+mn-ea"/>
                <a:ea typeface="+mn-ea"/>
                <a:cs typeface="+mn-ea"/>
                <a:sym typeface="+mn-lt"/>
              </a:rPr>
              <a:t>中国共产党第二次全国代表大会于</a:t>
            </a:r>
            <a:r>
              <a:rPr lang="en-US" altLang="zh-CN" b="1" dirty="0">
                <a:solidFill>
                  <a:schemeClr val="accent1"/>
                </a:solidFill>
                <a:latin typeface="+mn-ea"/>
                <a:ea typeface="+mn-ea"/>
                <a:cs typeface="+mn-ea"/>
                <a:sym typeface="+mn-lt"/>
              </a:rPr>
              <a:t>1922</a:t>
            </a:r>
            <a:r>
              <a:rPr lang="zh-CN" altLang="en-US" b="1" dirty="0">
                <a:solidFill>
                  <a:schemeClr val="accent1"/>
                </a:solidFill>
                <a:latin typeface="+mn-ea"/>
                <a:ea typeface="+mn-ea"/>
                <a:cs typeface="+mn-ea"/>
                <a:sym typeface="+mn-lt"/>
              </a:rPr>
              <a:t>年</a:t>
            </a:r>
            <a:r>
              <a:rPr lang="en-US" altLang="zh-CN" b="1" dirty="0">
                <a:solidFill>
                  <a:schemeClr val="accent1"/>
                </a:solidFill>
                <a:latin typeface="+mn-ea"/>
                <a:ea typeface="+mn-ea"/>
                <a:cs typeface="+mn-ea"/>
                <a:sym typeface="+mn-lt"/>
              </a:rPr>
              <a:t>7</a:t>
            </a:r>
            <a:r>
              <a:rPr lang="zh-CN" altLang="en-US" b="1" dirty="0">
                <a:solidFill>
                  <a:schemeClr val="accent1"/>
                </a:solidFill>
                <a:latin typeface="+mn-ea"/>
                <a:ea typeface="+mn-ea"/>
                <a:cs typeface="+mn-ea"/>
                <a:sym typeface="+mn-lt"/>
              </a:rPr>
              <a:t>月</a:t>
            </a:r>
            <a:r>
              <a:rPr lang="en-US" altLang="zh-CN" b="1" dirty="0">
                <a:solidFill>
                  <a:schemeClr val="accent1"/>
                </a:solidFill>
                <a:latin typeface="+mn-ea"/>
                <a:ea typeface="+mn-ea"/>
                <a:cs typeface="+mn-ea"/>
                <a:sym typeface="+mn-lt"/>
              </a:rPr>
              <a:t>16</a:t>
            </a:r>
            <a:r>
              <a:rPr lang="zh-CN" altLang="en-US" b="1" dirty="0">
                <a:solidFill>
                  <a:schemeClr val="accent1"/>
                </a:solidFill>
                <a:latin typeface="+mn-ea"/>
                <a:ea typeface="+mn-ea"/>
                <a:cs typeface="+mn-ea"/>
                <a:sym typeface="+mn-lt"/>
              </a:rPr>
              <a:t>日至</a:t>
            </a:r>
            <a:r>
              <a:rPr lang="en-US" altLang="zh-CN" b="1" dirty="0">
                <a:solidFill>
                  <a:schemeClr val="accent1"/>
                </a:solidFill>
                <a:latin typeface="+mn-ea"/>
                <a:ea typeface="+mn-ea"/>
                <a:cs typeface="+mn-ea"/>
                <a:sym typeface="+mn-lt"/>
              </a:rPr>
              <a:t>23</a:t>
            </a:r>
            <a:r>
              <a:rPr lang="zh-CN" altLang="en-US" b="1" dirty="0">
                <a:solidFill>
                  <a:schemeClr val="accent1"/>
                </a:solidFill>
                <a:latin typeface="+mn-ea"/>
                <a:ea typeface="+mn-ea"/>
                <a:cs typeface="+mn-ea"/>
                <a:sym typeface="+mn-lt"/>
              </a:rPr>
              <a:t>日在上海召开。</a:t>
            </a:r>
            <a:r>
              <a:rPr lang="zh-CN" altLang="en-US" dirty="0">
                <a:latin typeface="+mn-ea"/>
                <a:ea typeface="+mn-ea"/>
                <a:cs typeface="+mn-ea"/>
                <a:sym typeface="+mn-lt"/>
              </a:rPr>
              <a:t>大会根据列宁关于民族和殖民地问题的理论和中国社会半殖民地半封建的性质，制定了党的最高纲领和最低纲领。最低纲领即中国现阶段的革命任务是：“</a:t>
            </a:r>
            <a:r>
              <a:rPr lang="en-US" altLang="zh-CN" dirty="0">
                <a:latin typeface="+mn-ea"/>
                <a:ea typeface="+mn-ea"/>
                <a:cs typeface="+mn-ea"/>
                <a:sym typeface="+mn-lt"/>
              </a:rPr>
              <a:t>(</a:t>
            </a:r>
            <a:r>
              <a:rPr lang="zh-CN" altLang="en-US" dirty="0">
                <a:latin typeface="+mn-ea"/>
                <a:ea typeface="+mn-ea"/>
                <a:cs typeface="+mn-ea"/>
                <a:sym typeface="+mn-lt"/>
              </a:rPr>
              <a:t>一</a:t>
            </a:r>
            <a:r>
              <a:rPr lang="en-US" altLang="zh-CN" dirty="0">
                <a:latin typeface="+mn-ea"/>
                <a:ea typeface="+mn-ea"/>
                <a:cs typeface="+mn-ea"/>
                <a:sym typeface="+mn-lt"/>
              </a:rPr>
              <a:t>)</a:t>
            </a:r>
            <a:r>
              <a:rPr lang="zh-CN" altLang="en-US" dirty="0">
                <a:latin typeface="+mn-ea"/>
                <a:ea typeface="+mn-ea"/>
                <a:cs typeface="+mn-ea"/>
                <a:sym typeface="+mn-lt"/>
              </a:rPr>
              <a:t>消除内乱，打倒军阀，建设国内和平；</a:t>
            </a:r>
            <a:r>
              <a:rPr lang="en-US" altLang="zh-CN" dirty="0">
                <a:latin typeface="+mn-ea"/>
                <a:ea typeface="+mn-ea"/>
                <a:cs typeface="+mn-ea"/>
                <a:sym typeface="+mn-lt"/>
              </a:rPr>
              <a:t>(</a:t>
            </a:r>
            <a:r>
              <a:rPr lang="zh-CN" altLang="en-US" dirty="0">
                <a:latin typeface="+mn-ea"/>
                <a:ea typeface="+mn-ea"/>
                <a:cs typeface="+mn-ea"/>
                <a:sym typeface="+mn-lt"/>
              </a:rPr>
              <a:t>二</a:t>
            </a:r>
            <a:r>
              <a:rPr lang="en-US" altLang="zh-CN" dirty="0">
                <a:latin typeface="+mn-ea"/>
                <a:ea typeface="+mn-ea"/>
                <a:cs typeface="+mn-ea"/>
                <a:sym typeface="+mn-lt"/>
              </a:rPr>
              <a:t>)</a:t>
            </a:r>
            <a:r>
              <a:rPr lang="zh-CN" altLang="en-US" dirty="0">
                <a:latin typeface="+mn-ea"/>
                <a:ea typeface="+mn-ea"/>
                <a:cs typeface="+mn-ea"/>
                <a:sym typeface="+mn-lt"/>
              </a:rPr>
              <a:t>推翻国际帝国主义的压迫，达到中华民族完全独立；</a:t>
            </a:r>
            <a:r>
              <a:rPr lang="en-US" altLang="zh-CN" dirty="0">
                <a:latin typeface="+mn-ea"/>
                <a:ea typeface="+mn-ea"/>
                <a:cs typeface="+mn-ea"/>
                <a:sym typeface="+mn-lt"/>
              </a:rPr>
              <a:t>(</a:t>
            </a:r>
            <a:r>
              <a:rPr lang="zh-CN" altLang="en-US" dirty="0">
                <a:latin typeface="+mn-ea"/>
                <a:ea typeface="+mn-ea"/>
                <a:cs typeface="+mn-ea"/>
                <a:sym typeface="+mn-lt"/>
              </a:rPr>
              <a:t>三</a:t>
            </a:r>
            <a:r>
              <a:rPr lang="en-US" altLang="zh-CN" dirty="0">
                <a:latin typeface="+mn-ea"/>
                <a:ea typeface="+mn-ea"/>
                <a:cs typeface="+mn-ea"/>
                <a:sym typeface="+mn-lt"/>
              </a:rPr>
              <a:t>)</a:t>
            </a:r>
            <a:r>
              <a:rPr lang="zh-CN" altLang="en-US" dirty="0">
                <a:latin typeface="+mn-ea"/>
                <a:ea typeface="+mn-ea"/>
                <a:cs typeface="+mn-ea"/>
                <a:sym typeface="+mn-lt"/>
              </a:rPr>
              <a:t>统一中国本部</a:t>
            </a:r>
            <a:r>
              <a:rPr lang="en-US" altLang="zh-CN" dirty="0">
                <a:latin typeface="+mn-ea"/>
                <a:ea typeface="+mn-ea"/>
                <a:cs typeface="+mn-ea"/>
                <a:sym typeface="+mn-lt"/>
              </a:rPr>
              <a:t>(</a:t>
            </a:r>
            <a:r>
              <a:rPr lang="zh-CN" altLang="en-US" dirty="0">
                <a:latin typeface="+mn-ea"/>
                <a:ea typeface="+mn-ea"/>
                <a:cs typeface="+mn-ea"/>
                <a:sym typeface="+mn-lt"/>
              </a:rPr>
              <a:t>东三省在内</a:t>
            </a:r>
            <a:r>
              <a:rPr lang="en-US" altLang="zh-CN" dirty="0">
                <a:latin typeface="+mn-ea"/>
                <a:ea typeface="+mn-ea"/>
                <a:cs typeface="+mn-ea"/>
                <a:sym typeface="+mn-lt"/>
              </a:rPr>
              <a:t>)</a:t>
            </a:r>
            <a:r>
              <a:rPr lang="zh-CN" altLang="en-US" dirty="0">
                <a:latin typeface="+mn-ea"/>
                <a:ea typeface="+mn-ea"/>
                <a:cs typeface="+mn-ea"/>
                <a:sym typeface="+mn-lt"/>
              </a:rPr>
              <a:t>为真正民主共和国。”最高纲领，即“它的目的是要组织无产阶级，用阶级斗争的手段，建立劳农专政的政治，铲除私有财产制度，渐次达到一个共产主义的社会”。这次大会在中国近代历史上第一次明确提出了彻底地反帝反封建的民主革命任务，为中国各族人民的革命斗争指明了方向。</a:t>
            </a:r>
          </a:p>
        </p:txBody>
      </p:sp>
      <p:sp>
        <p:nvSpPr>
          <p:cNvPr id="6" name="TextBox 14">
            <a:extLst>
              <a:ext uri="{FF2B5EF4-FFF2-40B4-BE49-F238E27FC236}">
                <a16:creationId xmlns="" xmlns:a16="http://schemas.microsoft.com/office/drawing/2014/main" id="{CA258490-2733-47D2-806B-A5CF1C971322}"/>
              </a:ext>
            </a:extLst>
          </p:cNvPr>
          <p:cNvSpPr txBox="1"/>
          <p:nvPr/>
        </p:nvSpPr>
        <p:spPr>
          <a:xfrm>
            <a:off x="7578719" y="5293671"/>
            <a:ext cx="3252801" cy="586430"/>
          </a:xfrm>
          <a:prstGeom prst="rect">
            <a:avLst/>
          </a:prstGeom>
        </p:spPr>
        <p:txBody>
          <a:bodyPr anchor="ctr">
            <a:normAutofit/>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上海英租界南成都路辅德里</a:t>
            </a:r>
            <a:r>
              <a:rPr lang="en-US" altLang="zh-CN" dirty="0">
                <a:latin typeface="+mn-ea"/>
                <a:ea typeface="+mn-ea"/>
                <a:cs typeface="+mn-ea"/>
                <a:sym typeface="+mn-lt"/>
              </a:rPr>
              <a:t>625</a:t>
            </a:r>
            <a:r>
              <a:rPr lang="zh-CN" altLang="en-US" dirty="0">
                <a:latin typeface="+mn-ea"/>
                <a:ea typeface="+mn-ea"/>
                <a:cs typeface="+mn-ea"/>
                <a:sym typeface="+mn-lt"/>
              </a:rPr>
              <a:t>号（现成都北路</a:t>
            </a:r>
            <a:r>
              <a:rPr lang="en-US" altLang="zh-CN" dirty="0">
                <a:latin typeface="+mn-ea"/>
                <a:ea typeface="+mn-ea"/>
                <a:cs typeface="+mn-ea"/>
                <a:sym typeface="+mn-lt"/>
              </a:rPr>
              <a:t>7</a:t>
            </a:r>
            <a:r>
              <a:rPr lang="zh-CN" altLang="en-US" dirty="0">
                <a:latin typeface="+mn-ea"/>
                <a:ea typeface="+mn-ea"/>
                <a:cs typeface="+mn-ea"/>
                <a:sym typeface="+mn-lt"/>
              </a:rPr>
              <a:t>弄</a:t>
            </a:r>
            <a:r>
              <a:rPr lang="en-US" altLang="zh-CN" dirty="0">
                <a:latin typeface="+mn-ea"/>
                <a:ea typeface="+mn-ea"/>
                <a:cs typeface="+mn-ea"/>
                <a:sym typeface="+mn-lt"/>
              </a:rPr>
              <a:t>30</a:t>
            </a:r>
            <a:r>
              <a:rPr lang="zh-CN" altLang="en-US" dirty="0">
                <a:latin typeface="+mn-ea"/>
                <a:ea typeface="+mn-ea"/>
                <a:cs typeface="+mn-ea"/>
                <a:sym typeface="+mn-lt"/>
              </a:rPr>
              <a:t>号）</a:t>
            </a:r>
          </a:p>
        </p:txBody>
      </p:sp>
      <p:grpSp>
        <p:nvGrpSpPr>
          <p:cNvPr id="26" name="组合 25"/>
          <p:cNvGrpSpPr/>
          <p:nvPr/>
        </p:nvGrpSpPr>
        <p:grpSpPr>
          <a:xfrm>
            <a:off x="2822739" y="1230480"/>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中国共产党第二次全国代表大会胜利召开</a:t>
              </a:r>
            </a:p>
          </p:txBody>
        </p:sp>
      </p:grpSp>
      <p:sp>
        <p:nvSpPr>
          <p:cNvPr id="2" name="标题 1">
            <a:extLst>
              <a:ext uri="{FF2B5EF4-FFF2-40B4-BE49-F238E27FC236}">
                <a16:creationId xmlns="" xmlns:a16="http://schemas.microsoft.com/office/drawing/2014/main" id="{5055DCA7-52A1-40DE-92A2-F250FE44B135}"/>
              </a:ext>
            </a:extLst>
          </p:cNvPr>
          <p:cNvSpPr>
            <a:spLocks noGrp="1"/>
          </p:cNvSpPr>
          <p:nvPr>
            <p:ph type="title"/>
          </p:nvPr>
        </p:nvSpPr>
        <p:spPr/>
        <p:txBody>
          <a:bodyPr/>
          <a:lstStyle/>
          <a:p>
            <a:r>
              <a:rPr lang="zh-CN" altLang="en-US" dirty="0">
                <a:latin typeface="+mn-ea"/>
                <a:ea typeface="+mn-ea"/>
              </a:rPr>
              <a:t>中国共产党第二次全国代表大会</a:t>
            </a:r>
          </a:p>
        </p:txBody>
      </p:sp>
    </p:spTree>
    <p:extLst>
      <p:ext uri="{BB962C8B-B14F-4D97-AF65-F5344CB8AC3E}">
        <p14:creationId xmlns:p14="http://schemas.microsoft.com/office/powerpoint/2010/main" val="1237739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D73C768F-ED91-4C45-AA96-0803BACAF7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1880" y="6873"/>
            <a:ext cx="1959058" cy="1993854"/>
          </a:xfrm>
          <a:prstGeom prst="rect">
            <a:avLst/>
          </a:prstGeom>
        </p:spPr>
      </p:pic>
      <p:sp>
        <p:nvSpPr>
          <p:cNvPr id="14" name="文本框 13">
            <a:extLst>
              <a:ext uri="{FF2B5EF4-FFF2-40B4-BE49-F238E27FC236}">
                <a16:creationId xmlns="" xmlns:a16="http://schemas.microsoft.com/office/drawing/2014/main" id="{489DEFFA-05D3-4DCB-8FA4-492AC52D1A0F}"/>
              </a:ext>
            </a:extLst>
          </p:cNvPr>
          <p:cNvSpPr txBox="1"/>
          <p:nvPr/>
        </p:nvSpPr>
        <p:spPr>
          <a:xfrm>
            <a:off x="2362200" y="2198652"/>
            <a:ext cx="8466897" cy="1992853"/>
          </a:xfrm>
          <a:prstGeom prst="rect">
            <a:avLst/>
          </a:prstGeom>
          <a:noFill/>
          <a:ln>
            <a:noFill/>
            <a:prstDash val="sysDash"/>
          </a:ln>
        </p:spPr>
        <p:txBody>
          <a:bodyPr wrap="square" rtlCol="0">
            <a:spAutoFit/>
          </a:bodyPr>
          <a:lstStyle/>
          <a:p>
            <a:pPr algn="just" fontAlgn="auto">
              <a:lnSpc>
                <a:spcPct val="150000"/>
              </a:lnSpc>
              <a:spcAft>
                <a:spcPts val="0"/>
              </a:spcAft>
              <a:defRPr/>
            </a:pPr>
            <a:r>
              <a:rPr lang="zh-CN" altLang="en-US" sz="1400" kern="0" dirty="0">
                <a:solidFill>
                  <a:srgbClr val="E7261B"/>
                </a:solidFill>
                <a:cs typeface="+mn-ea"/>
                <a:sym typeface="+mn-lt"/>
              </a:rPr>
              <a:t>       中国共产党在近百年艰辛的奋斗历史中，积累了大量的党建经验、斗争经验、执政经验、社会主义建设的经验等，以及经受挫折失败的教训，都是我们宝贵的财富。这些经验是几代中国共产党人的智慧结晶，是我们治党治国的宝贵精神财富。</a:t>
            </a:r>
          </a:p>
          <a:p>
            <a:pPr algn="just" fontAlgn="auto">
              <a:lnSpc>
                <a:spcPct val="150000"/>
              </a:lnSpc>
              <a:spcAft>
                <a:spcPts val="0"/>
              </a:spcAft>
              <a:defRPr/>
            </a:pPr>
            <a:r>
              <a:rPr lang="zh-CN" altLang="en-US" sz="1400" kern="0" dirty="0">
                <a:solidFill>
                  <a:srgbClr val="E7261B"/>
                </a:solidFill>
                <a:cs typeface="+mn-ea"/>
                <a:sym typeface="+mn-lt"/>
              </a:rPr>
              <a:t>       认真学习党史既是一次把握规律、把握未来的理论学习，也是一次坚定信仰、坚定方向的党性教育。通过学习必将增强我们对党的感情认同、理论认同、政治认同。对继承和发扬光荣革命传统、党的优良作风，对提高自己的认识能力和处理实际问题的能力都是十分必要的和有益的。</a:t>
            </a:r>
          </a:p>
        </p:txBody>
      </p:sp>
      <p:sp>
        <p:nvSpPr>
          <p:cNvPr id="15" name="TextBox 6">
            <a:extLst>
              <a:ext uri="{FF2B5EF4-FFF2-40B4-BE49-F238E27FC236}">
                <a16:creationId xmlns="" xmlns:a16="http://schemas.microsoft.com/office/drawing/2014/main" id="{06E06514-F8D9-41D1-8C29-A649491E6461}"/>
              </a:ext>
            </a:extLst>
          </p:cNvPr>
          <p:cNvSpPr txBox="1"/>
          <p:nvPr/>
        </p:nvSpPr>
        <p:spPr>
          <a:xfrm>
            <a:off x="2334232" y="1422620"/>
            <a:ext cx="2092808" cy="677070"/>
          </a:xfrm>
          <a:prstGeom prst="rect">
            <a:avLst/>
          </a:prstGeom>
          <a:noFill/>
        </p:spPr>
        <p:txBody>
          <a:bodyPr wrap="none" lIns="121884" tIns="60941" rIns="121884" bIns="60941">
            <a:spAutoFit/>
          </a:bodyPr>
          <a:lstStyle/>
          <a:p>
            <a:pPr algn="ctr" defTabSz="1219170">
              <a:defRPr/>
            </a:pPr>
            <a:r>
              <a:rPr lang="zh-CN" altLang="en-US" sz="3600" b="1" dirty="0">
                <a:ln w="6350">
                  <a:noFill/>
                </a:ln>
                <a:solidFill>
                  <a:srgbClr val="E7261B"/>
                </a:solidFill>
                <a:cs typeface="+mn-ea"/>
                <a:sym typeface="+mn-lt"/>
              </a:rPr>
              <a:t>前言导读</a:t>
            </a:r>
          </a:p>
        </p:txBody>
      </p:sp>
    </p:spTree>
    <p:extLst>
      <p:ext uri="{BB962C8B-B14F-4D97-AF65-F5344CB8AC3E}">
        <p14:creationId xmlns:p14="http://schemas.microsoft.com/office/powerpoint/2010/main" val="149773496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iterate type="lt">
                                    <p:tmPct val="0"/>
                                  </p:iterate>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250"/>
                                        <p:tgtEl>
                                          <p:spTgt spid="15"/>
                                        </p:tgtEl>
                                      </p:cBhvr>
                                    </p:animEffect>
                                  </p:childTnLst>
                                </p:cTn>
                              </p:par>
                            </p:childTnLst>
                          </p:cTn>
                        </p:par>
                        <p:par>
                          <p:cTn id="8" fill="hold">
                            <p:stCondLst>
                              <p:cond delay="250"/>
                            </p:stCondLst>
                            <p:childTnLst>
                              <p:par>
                                <p:cTn id="9" presetID="26" presetClass="emph" presetSubtype="0" fill="hold" nodeType="afterEffect">
                                  <p:stCondLst>
                                    <p:cond delay="0"/>
                                  </p:stCondLst>
                                  <p:iterate type="lt">
                                    <p:tmPct val="0"/>
                                  </p:iterate>
                                  <p:childTnLst>
                                    <p:animEffect transition="out" filter="fade">
                                      <p:cBhvr>
                                        <p:cTn id="10" dur="250" tmFilter="0, 0; .2, .5; .8, .5; 1, 0"/>
                                        <p:tgtEl>
                                          <p:spTgt spid="15"/>
                                        </p:tgtEl>
                                      </p:cBhvr>
                                    </p:animEffect>
                                    <p:animScale>
                                      <p:cBhvr>
                                        <p:cTn id="11" dur="125" autoRev="1" fill="hold"/>
                                        <p:tgtEl>
                                          <p:spTgt spid="15"/>
                                        </p:tgtEl>
                                      </p:cBhvr>
                                      <p:by x="105000" y="105000"/>
                                    </p:animScale>
                                  </p:childTnLst>
                                </p:cTn>
                              </p:par>
                            </p:childTnLst>
                          </p:cTn>
                        </p:par>
                        <p:par>
                          <p:cTn id="12" fill="hold">
                            <p:stCondLst>
                              <p:cond delay="500"/>
                            </p:stCondLst>
                            <p:childTnLst>
                              <p:par>
                                <p:cTn id="13" presetID="14" presetClass="entr" presetSubtype="10" fill="hold" grpId="0"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3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F66C30A6-5E9A-474E-AF23-FB389D657256}"/>
              </a:ext>
            </a:extLst>
          </p:cNvPr>
          <p:cNvSpPr txBox="1"/>
          <p:nvPr/>
        </p:nvSpPr>
        <p:spPr>
          <a:xfrm>
            <a:off x="563563" y="2411750"/>
            <a:ext cx="5857049" cy="2876181"/>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陈独秀主持大会，并代表中央作了工作报告，张国焘作了出席远东各国共产党及民族革命团体第一次代表大会和第一次全国劳动大会召开情况的报告，施存统作了关于社会主义青年团第一次全国代表大会召开情况的报告。</a:t>
            </a:r>
            <a:endParaRPr lang="en-US" altLang="zh-CN" dirty="0">
              <a:latin typeface="+mn-ea"/>
              <a:ea typeface="+mn-ea"/>
              <a:cs typeface="+mn-ea"/>
              <a:sym typeface="+mn-lt"/>
            </a:endParaRPr>
          </a:p>
          <a:p>
            <a:r>
              <a:rPr lang="zh-CN" altLang="en-US" dirty="0">
                <a:latin typeface="+mn-ea"/>
                <a:ea typeface="+mn-ea"/>
                <a:cs typeface="+mn-ea"/>
                <a:sym typeface="+mn-lt"/>
              </a:rPr>
              <a:t>        大会经过认真讨论，通过了</a:t>
            </a:r>
            <a:r>
              <a:rPr lang="en-US" altLang="zh-CN" dirty="0">
                <a:latin typeface="+mn-ea"/>
                <a:ea typeface="+mn-ea"/>
                <a:cs typeface="+mn-ea"/>
                <a:sym typeface="+mn-lt"/>
              </a:rPr>
              <a:t>《</a:t>
            </a:r>
            <a:r>
              <a:rPr lang="zh-CN" altLang="en-US" dirty="0">
                <a:latin typeface="+mn-ea"/>
                <a:ea typeface="+mn-ea"/>
                <a:cs typeface="+mn-ea"/>
                <a:sym typeface="+mn-lt"/>
              </a:rPr>
              <a:t>世界大势与中国共产党</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民主的联合战线</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中国共产党加入第三国际</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议会行动</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工会运动与共产党</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国际帝国主义与中国和中国共产党</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少年运动问题</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妇女运动</a:t>
            </a:r>
            <a:r>
              <a:rPr lang="en-US" altLang="zh-CN" dirty="0">
                <a:latin typeface="+mn-ea"/>
                <a:ea typeface="+mn-ea"/>
                <a:cs typeface="+mn-ea"/>
                <a:sym typeface="+mn-lt"/>
              </a:rPr>
              <a:t>》</a:t>
            </a:r>
            <a:r>
              <a:rPr lang="zh-CN" altLang="en-US" dirty="0">
                <a:latin typeface="+mn-ea"/>
                <a:ea typeface="+mn-ea"/>
                <a:cs typeface="+mn-ea"/>
                <a:sym typeface="+mn-lt"/>
              </a:rPr>
              <a:t>和</a:t>
            </a:r>
            <a:r>
              <a:rPr lang="en-US" altLang="zh-CN" dirty="0">
                <a:latin typeface="+mn-ea"/>
                <a:ea typeface="+mn-ea"/>
                <a:cs typeface="+mn-ea"/>
                <a:sym typeface="+mn-lt"/>
              </a:rPr>
              <a:t>《</a:t>
            </a:r>
            <a:r>
              <a:rPr lang="zh-CN" altLang="en-US" dirty="0">
                <a:latin typeface="+mn-ea"/>
                <a:ea typeface="+mn-ea"/>
                <a:cs typeface="+mn-ea"/>
                <a:sym typeface="+mn-lt"/>
              </a:rPr>
              <a:t>共产党的组织章程</a:t>
            </a:r>
            <a:r>
              <a:rPr lang="en-US" altLang="zh-CN" dirty="0">
                <a:latin typeface="+mn-ea"/>
                <a:ea typeface="+mn-ea"/>
                <a:cs typeface="+mn-ea"/>
                <a:sym typeface="+mn-lt"/>
              </a:rPr>
              <a:t>》</a:t>
            </a:r>
            <a:r>
              <a:rPr lang="zh-CN" altLang="en-US" dirty="0">
                <a:latin typeface="+mn-ea"/>
                <a:ea typeface="+mn-ea"/>
                <a:cs typeface="+mn-ea"/>
                <a:sym typeface="+mn-lt"/>
              </a:rPr>
              <a:t>等</a:t>
            </a:r>
            <a:r>
              <a:rPr lang="en-US" altLang="zh-CN" dirty="0">
                <a:latin typeface="+mn-ea"/>
                <a:ea typeface="+mn-ea"/>
                <a:cs typeface="+mn-ea"/>
                <a:sym typeface="+mn-lt"/>
              </a:rPr>
              <a:t>9</a:t>
            </a:r>
            <a:r>
              <a:rPr lang="zh-CN" altLang="en-US" dirty="0">
                <a:latin typeface="+mn-ea"/>
                <a:ea typeface="+mn-ea"/>
                <a:cs typeface="+mn-ea"/>
                <a:sym typeface="+mn-lt"/>
              </a:rPr>
              <a:t>个决议案和</a:t>
            </a:r>
            <a:r>
              <a:rPr lang="en-US" altLang="zh-CN" dirty="0">
                <a:latin typeface="+mn-ea"/>
                <a:ea typeface="+mn-ea"/>
                <a:cs typeface="+mn-ea"/>
                <a:sym typeface="+mn-lt"/>
              </a:rPr>
              <a:t>《</a:t>
            </a:r>
            <a:r>
              <a:rPr lang="zh-CN" altLang="en-US" dirty="0">
                <a:latin typeface="+mn-ea"/>
                <a:ea typeface="+mn-ea"/>
                <a:cs typeface="+mn-ea"/>
                <a:sym typeface="+mn-lt"/>
              </a:rPr>
              <a:t>中国共产党章程</a:t>
            </a:r>
            <a:r>
              <a:rPr lang="en-US" altLang="zh-CN" dirty="0">
                <a:latin typeface="+mn-ea"/>
                <a:ea typeface="+mn-ea"/>
                <a:cs typeface="+mn-ea"/>
                <a:sym typeface="+mn-lt"/>
              </a:rPr>
              <a:t>》</a:t>
            </a:r>
            <a:r>
              <a:rPr lang="zh-CN" altLang="en-US" dirty="0">
                <a:latin typeface="+mn-ea"/>
                <a:ea typeface="+mn-ea"/>
                <a:cs typeface="+mn-ea"/>
                <a:sym typeface="+mn-lt"/>
              </a:rPr>
              <a:t>，发表了</a:t>
            </a:r>
            <a:r>
              <a:rPr lang="en-US" altLang="zh-CN" dirty="0">
                <a:latin typeface="+mn-ea"/>
                <a:ea typeface="+mn-ea"/>
                <a:cs typeface="+mn-ea"/>
                <a:sym typeface="+mn-lt"/>
              </a:rPr>
              <a:t>《</a:t>
            </a:r>
            <a:r>
              <a:rPr lang="zh-CN" altLang="en-US" dirty="0">
                <a:latin typeface="+mn-ea"/>
                <a:ea typeface="+mn-ea"/>
                <a:cs typeface="+mn-ea"/>
                <a:sym typeface="+mn-lt"/>
              </a:rPr>
              <a:t>中国共产党第二次全国代表大会宣言</a:t>
            </a:r>
            <a:r>
              <a:rPr lang="en-US" altLang="zh-CN" dirty="0">
                <a:latin typeface="+mn-ea"/>
                <a:ea typeface="+mn-ea"/>
                <a:cs typeface="+mn-ea"/>
                <a:sym typeface="+mn-lt"/>
              </a:rPr>
              <a:t>》</a:t>
            </a:r>
            <a:r>
              <a:rPr lang="zh-CN" altLang="en-US" dirty="0">
                <a:latin typeface="+mn-ea"/>
                <a:ea typeface="+mn-ea"/>
                <a:cs typeface="+mn-ea"/>
                <a:sym typeface="+mn-lt"/>
              </a:rPr>
              <a:t>。大会决定出版党中央机关刊物</a:t>
            </a:r>
            <a:r>
              <a:rPr lang="en-US" altLang="zh-CN" dirty="0">
                <a:latin typeface="+mn-ea"/>
                <a:ea typeface="+mn-ea"/>
                <a:cs typeface="+mn-ea"/>
                <a:sym typeface="+mn-lt"/>
              </a:rPr>
              <a:t>《</a:t>
            </a:r>
            <a:r>
              <a:rPr lang="zh-CN" altLang="en-US" dirty="0">
                <a:latin typeface="+mn-ea"/>
                <a:ea typeface="+mn-ea"/>
                <a:cs typeface="+mn-ea"/>
                <a:sym typeface="+mn-lt"/>
              </a:rPr>
              <a:t>向导</a:t>
            </a:r>
            <a:r>
              <a:rPr lang="en-US" altLang="zh-CN" dirty="0">
                <a:latin typeface="+mn-ea"/>
                <a:ea typeface="+mn-ea"/>
                <a:cs typeface="+mn-ea"/>
                <a:sym typeface="+mn-lt"/>
              </a:rPr>
              <a:t>》</a:t>
            </a:r>
            <a:r>
              <a:rPr lang="zh-CN" altLang="en-US" dirty="0">
                <a:latin typeface="+mn-ea"/>
                <a:ea typeface="+mn-ea"/>
                <a:cs typeface="+mn-ea"/>
                <a:sym typeface="+mn-lt"/>
              </a:rPr>
              <a:t>周报，蔡和森担任主编。</a:t>
            </a:r>
          </a:p>
        </p:txBody>
      </p:sp>
      <p:pic>
        <p:nvPicPr>
          <p:cNvPr id="5" name="Picture 2">
            <a:extLst>
              <a:ext uri="{FF2B5EF4-FFF2-40B4-BE49-F238E27FC236}">
                <a16:creationId xmlns="" xmlns:a16="http://schemas.microsoft.com/office/drawing/2014/main" id="{51EF01D8-D885-484B-8E5D-66747A48B87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46" b="10721"/>
          <a:stretch/>
        </p:blipFill>
        <p:spPr bwMode="auto">
          <a:xfrm>
            <a:off x="6937375" y="2226228"/>
            <a:ext cx="4544986" cy="3247225"/>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TextBox 14">
            <a:extLst>
              <a:ext uri="{FF2B5EF4-FFF2-40B4-BE49-F238E27FC236}">
                <a16:creationId xmlns="" xmlns:a16="http://schemas.microsoft.com/office/drawing/2014/main" id="{F5CD2243-2EE3-4212-88AF-EFA2C95E7E0F}"/>
              </a:ext>
            </a:extLst>
          </p:cNvPr>
          <p:cNvSpPr txBox="1"/>
          <p:nvPr/>
        </p:nvSpPr>
        <p:spPr>
          <a:xfrm>
            <a:off x="8205973" y="5500264"/>
            <a:ext cx="2007791" cy="453792"/>
          </a:xfrm>
          <a:prstGeom prst="rect">
            <a:avLst/>
          </a:prstGeom>
        </p:spPr>
        <p:txBody>
          <a:bodyPr anchor="ctr">
            <a:normAutofit/>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中国共产党宣言</a:t>
            </a:r>
          </a:p>
        </p:txBody>
      </p:sp>
      <p:grpSp>
        <p:nvGrpSpPr>
          <p:cNvPr id="26" name="组合 25"/>
          <p:cNvGrpSpPr/>
          <p:nvPr/>
        </p:nvGrpSpPr>
        <p:grpSpPr>
          <a:xfrm>
            <a:off x="2822739" y="1306680"/>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中国共产党第二次全国代表大会内容</a:t>
              </a:r>
            </a:p>
          </p:txBody>
        </p:sp>
      </p:grpSp>
      <p:sp>
        <p:nvSpPr>
          <p:cNvPr id="2" name="标题 1">
            <a:extLst>
              <a:ext uri="{FF2B5EF4-FFF2-40B4-BE49-F238E27FC236}">
                <a16:creationId xmlns="" xmlns:a16="http://schemas.microsoft.com/office/drawing/2014/main" id="{C3F94582-6BF2-4C3E-9AD8-42131738E7E7}"/>
              </a:ext>
            </a:extLst>
          </p:cNvPr>
          <p:cNvSpPr>
            <a:spLocks noGrp="1"/>
          </p:cNvSpPr>
          <p:nvPr>
            <p:ph type="title"/>
          </p:nvPr>
        </p:nvSpPr>
        <p:spPr/>
        <p:txBody>
          <a:bodyPr/>
          <a:lstStyle/>
          <a:p>
            <a:r>
              <a:rPr lang="zh-CN" altLang="en-US" dirty="0">
                <a:latin typeface="+mn-ea"/>
                <a:ea typeface="+mn-ea"/>
              </a:rPr>
              <a:t>中国共产党第二次全国代表大会</a:t>
            </a:r>
          </a:p>
        </p:txBody>
      </p:sp>
    </p:spTree>
    <p:extLst>
      <p:ext uri="{BB962C8B-B14F-4D97-AF65-F5344CB8AC3E}">
        <p14:creationId xmlns:p14="http://schemas.microsoft.com/office/powerpoint/2010/main" val="1756213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11331ACC-CB0D-40BA-8588-ADF2307D9E0B}"/>
              </a:ext>
            </a:extLst>
          </p:cNvPr>
          <p:cNvSpPr txBox="1"/>
          <p:nvPr/>
        </p:nvSpPr>
        <p:spPr>
          <a:xfrm>
            <a:off x="563563" y="2218961"/>
            <a:ext cx="5857049" cy="3679880"/>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大会选举了新的中央领导机构</a:t>
            </a:r>
            <a:endParaRPr lang="en-US" altLang="zh-CN" dirty="0">
              <a:latin typeface="+mn-ea"/>
              <a:ea typeface="+mn-ea"/>
              <a:cs typeface="+mn-ea"/>
              <a:sym typeface="+mn-lt"/>
            </a:endParaRPr>
          </a:p>
          <a:p>
            <a:r>
              <a:rPr lang="zh-CN" altLang="en-US" dirty="0">
                <a:latin typeface="+mn-ea"/>
                <a:ea typeface="+mn-ea"/>
                <a:cs typeface="+mn-ea"/>
                <a:sym typeface="+mn-lt"/>
              </a:rPr>
              <a:t>中央执行委员会委员</a:t>
            </a:r>
            <a:r>
              <a:rPr lang="en-US" altLang="zh-CN" dirty="0">
                <a:latin typeface="+mn-ea"/>
                <a:ea typeface="+mn-ea"/>
                <a:cs typeface="+mn-ea"/>
                <a:sym typeface="+mn-lt"/>
              </a:rPr>
              <a:t>:</a:t>
            </a:r>
          </a:p>
          <a:p>
            <a:r>
              <a:rPr lang="zh-CN" altLang="en-US" dirty="0">
                <a:latin typeface="+mn-ea"/>
                <a:ea typeface="+mn-ea"/>
                <a:cs typeface="+mn-ea"/>
                <a:sym typeface="+mn-lt"/>
              </a:rPr>
              <a:t>      陈独秀、邓中夏、张国焘、蔡和森、高君宇</a:t>
            </a:r>
            <a:endParaRPr lang="en-US" altLang="zh-CN" dirty="0">
              <a:latin typeface="+mn-ea"/>
              <a:ea typeface="+mn-ea"/>
              <a:cs typeface="+mn-ea"/>
              <a:sym typeface="+mn-lt"/>
            </a:endParaRPr>
          </a:p>
          <a:p>
            <a:r>
              <a:rPr lang="zh-CN" altLang="en-US" dirty="0">
                <a:latin typeface="+mn-ea"/>
                <a:ea typeface="+mn-ea"/>
                <a:cs typeface="+mn-ea"/>
                <a:sym typeface="+mn-lt"/>
              </a:rPr>
              <a:t>候补委员</a:t>
            </a:r>
            <a:r>
              <a:rPr lang="en-US" altLang="zh-CN" dirty="0">
                <a:latin typeface="+mn-ea"/>
                <a:ea typeface="+mn-ea"/>
                <a:cs typeface="+mn-ea"/>
                <a:sym typeface="+mn-lt"/>
              </a:rPr>
              <a:t>:</a:t>
            </a:r>
            <a:r>
              <a:rPr lang="zh-CN" altLang="en-US" dirty="0">
                <a:latin typeface="+mn-ea"/>
                <a:ea typeface="+mn-ea"/>
                <a:cs typeface="+mn-ea"/>
                <a:sym typeface="+mn-lt"/>
              </a:rPr>
              <a:t>李汉俊、李大钊、向警予（女）</a:t>
            </a:r>
            <a:endParaRPr lang="en-US" altLang="zh-CN" dirty="0">
              <a:latin typeface="+mn-ea"/>
              <a:ea typeface="+mn-ea"/>
              <a:cs typeface="+mn-ea"/>
              <a:sym typeface="+mn-lt"/>
            </a:endParaRPr>
          </a:p>
          <a:p>
            <a:r>
              <a:rPr lang="zh-CN" altLang="en-US" dirty="0">
                <a:latin typeface="+mn-ea"/>
                <a:ea typeface="+mn-ea"/>
                <a:cs typeface="+mn-ea"/>
                <a:sym typeface="+mn-lt"/>
              </a:rPr>
              <a:t>委员长</a:t>
            </a:r>
            <a:r>
              <a:rPr lang="en-US" altLang="zh-CN" dirty="0">
                <a:latin typeface="+mn-ea"/>
                <a:ea typeface="+mn-ea"/>
                <a:cs typeface="+mn-ea"/>
                <a:sym typeface="+mn-lt"/>
              </a:rPr>
              <a:t>: </a:t>
            </a:r>
            <a:r>
              <a:rPr lang="zh-CN" altLang="en-US" dirty="0">
                <a:latin typeface="+mn-ea"/>
                <a:ea typeface="+mn-ea"/>
                <a:cs typeface="+mn-ea"/>
                <a:sym typeface="+mn-lt"/>
              </a:rPr>
              <a:t>陈独秀</a:t>
            </a:r>
            <a:endParaRPr lang="en-US" altLang="zh-CN" dirty="0">
              <a:latin typeface="+mn-ea"/>
              <a:ea typeface="+mn-ea"/>
              <a:cs typeface="+mn-ea"/>
              <a:sym typeface="+mn-lt"/>
            </a:endParaRPr>
          </a:p>
          <a:p>
            <a:r>
              <a:rPr lang="zh-CN" altLang="en-US" dirty="0">
                <a:latin typeface="+mn-ea"/>
                <a:ea typeface="+mn-ea"/>
                <a:cs typeface="+mn-ea"/>
                <a:sym typeface="+mn-lt"/>
              </a:rPr>
              <a:t>中央组织部部长 </a:t>
            </a:r>
            <a:r>
              <a:rPr lang="en-US" altLang="zh-CN" dirty="0">
                <a:latin typeface="+mn-ea"/>
                <a:ea typeface="+mn-ea"/>
                <a:cs typeface="+mn-ea"/>
                <a:sym typeface="+mn-lt"/>
              </a:rPr>
              <a:t>: </a:t>
            </a:r>
            <a:r>
              <a:rPr lang="zh-CN" altLang="en-US" dirty="0">
                <a:latin typeface="+mn-ea"/>
                <a:ea typeface="+mn-ea"/>
                <a:cs typeface="+mn-ea"/>
                <a:sym typeface="+mn-lt"/>
              </a:rPr>
              <a:t>张国焘</a:t>
            </a:r>
            <a:endParaRPr lang="en-US" altLang="zh-CN" dirty="0">
              <a:latin typeface="+mn-ea"/>
              <a:ea typeface="+mn-ea"/>
              <a:cs typeface="+mn-ea"/>
              <a:sym typeface="+mn-lt"/>
            </a:endParaRPr>
          </a:p>
          <a:p>
            <a:r>
              <a:rPr lang="zh-CN" altLang="en-US" dirty="0">
                <a:latin typeface="+mn-ea"/>
                <a:ea typeface="+mn-ea"/>
                <a:cs typeface="+mn-ea"/>
                <a:sym typeface="+mn-lt"/>
              </a:rPr>
              <a:t>中央宣传部部长：蔡和森</a:t>
            </a:r>
            <a:endParaRPr lang="en-US" altLang="zh-CN" dirty="0">
              <a:latin typeface="+mn-ea"/>
              <a:ea typeface="+mn-ea"/>
              <a:cs typeface="+mn-ea"/>
              <a:sym typeface="+mn-lt"/>
            </a:endParaRPr>
          </a:p>
          <a:p>
            <a:r>
              <a:rPr lang="zh-CN" altLang="en-US" dirty="0">
                <a:latin typeface="+mn-ea"/>
                <a:ea typeface="+mn-ea"/>
                <a:cs typeface="+mn-ea"/>
                <a:sym typeface="+mn-lt"/>
              </a:rPr>
              <a:t>中央妇女部部长：向警予</a:t>
            </a:r>
            <a:endParaRPr lang="en-US" altLang="zh-CN" dirty="0">
              <a:latin typeface="+mn-ea"/>
              <a:ea typeface="+mn-ea"/>
              <a:cs typeface="+mn-ea"/>
              <a:sym typeface="+mn-lt"/>
            </a:endParaRPr>
          </a:p>
          <a:p>
            <a:r>
              <a:rPr lang="zh-CN" altLang="en-US" dirty="0">
                <a:latin typeface="+mn-ea"/>
                <a:ea typeface="+mn-ea"/>
                <a:cs typeface="+mn-ea"/>
                <a:sym typeface="+mn-lt"/>
              </a:rPr>
              <a:t>     出席大会的有党的中央局成员、地方组织的代表等共</a:t>
            </a:r>
            <a:r>
              <a:rPr lang="en-US" altLang="zh-CN" dirty="0">
                <a:latin typeface="+mn-ea"/>
                <a:ea typeface="+mn-ea"/>
                <a:cs typeface="+mn-ea"/>
                <a:sym typeface="+mn-lt"/>
              </a:rPr>
              <a:t>12</a:t>
            </a:r>
            <a:r>
              <a:rPr lang="zh-CN" altLang="en-US" dirty="0">
                <a:latin typeface="+mn-ea"/>
                <a:ea typeface="+mn-ea"/>
                <a:cs typeface="+mn-ea"/>
                <a:sym typeface="+mn-lt"/>
              </a:rPr>
              <a:t>人，他们是：陈独秀、张国焘、李达、蔡和森、邓中夏、施存统、王尽美、邓恩铭、项英、向警予、高君宇、张太雷。他们代表着全国</a:t>
            </a:r>
            <a:r>
              <a:rPr lang="en-US" altLang="zh-CN" dirty="0">
                <a:latin typeface="+mn-ea"/>
                <a:ea typeface="+mn-ea"/>
                <a:cs typeface="+mn-ea"/>
                <a:sym typeface="+mn-lt"/>
              </a:rPr>
              <a:t>195</a:t>
            </a:r>
            <a:r>
              <a:rPr lang="zh-CN" altLang="en-US" dirty="0">
                <a:latin typeface="+mn-ea"/>
                <a:ea typeface="+mn-ea"/>
                <a:cs typeface="+mn-ea"/>
                <a:sym typeface="+mn-lt"/>
              </a:rPr>
              <a:t>名党员。共产国际代表维经斯基也出席了会议。 </a:t>
            </a:r>
            <a:endParaRPr lang="en-US" altLang="zh-CN" dirty="0">
              <a:latin typeface="+mn-ea"/>
              <a:ea typeface="+mn-ea"/>
              <a:cs typeface="+mn-ea"/>
              <a:sym typeface="+mn-lt"/>
            </a:endParaRPr>
          </a:p>
          <a:p>
            <a:r>
              <a:rPr lang="en-US" altLang="zh-CN" dirty="0">
                <a:latin typeface="+mn-ea"/>
                <a:ea typeface="+mn-ea"/>
                <a:cs typeface="+mn-ea"/>
                <a:sym typeface="+mn-lt"/>
              </a:rPr>
              <a:t>     </a:t>
            </a:r>
            <a:r>
              <a:rPr lang="zh-CN" altLang="en-US" dirty="0">
                <a:latin typeface="+mn-ea"/>
                <a:ea typeface="+mn-ea"/>
                <a:cs typeface="+mn-ea"/>
                <a:sym typeface="+mn-lt"/>
              </a:rPr>
              <a:t>备注：毛泽东缺席</a:t>
            </a:r>
          </a:p>
        </p:txBody>
      </p:sp>
      <p:pic>
        <p:nvPicPr>
          <p:cNvPr id="5" name="Picture 2">
            <a:extLst>
              <a:ext uri="{FF2B5EF4-FFF2-40B4-BE49-F238E27FC236}">
                <a16:creationId xmlns="" xmlns:a16="http://schemas.microsoft.com/office/drawing/2014/main" id="{4B628E8E-0C62-479F-A7CC-35E9649D4E4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378"/>
          <a:stretch/>
        </p:blipFill>
        <p:spPr bwMode="auto">
          <a:xfrm>
            <a:off x="6935821" y="2467173"/>
            <a:ext cx="4537042" cy="2781508"/>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TextBox 14">
            <a:extLst>
              <a:ext uri="{FF2B5EF4-FFF2-40B4-BE49-F238E27FC236}">
                <a16:creationId xmlns="" xmlns:a16="http://schemas.microsoft.com/office/drawing/2014/main" id="{7611BA00-A61C-410D-B3B8-5DE8C017EC71}"/>
              </a:ext>
            </a:extLst>
          </p:cNvPr>
          <p:cNvSpPr txBox="1"/>
          <p:nvPr/>
        </p:nvSpPr>
        <p:spPr>
          <a:xfrm>
            <a:off x="8536484" y="5317821"/>
            <a:ext cx="1335716" cy="332808"/>
          </a:xfrm>
          <a:prstGeom prst="rect">
            <a:avLst/>
          </a:prstGeom>
        </p:spPr>
        <p:txBody>
          <a:bodyPr anchor="ctr">
            <a:normAutofit lnSpcReduction="1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代表</a:t>
            </a:r>
            <a:r>
              <a:rPr lang="en-US" altLang="zh-CN" dirty="0">
                <a:latin typeface="+mn-ea"/>
                <a:ea typeface="+mn-ea"/>
                <a:cs typeface="+mn-ea"/>
                <a:sym typeface="+mn-lt"/>
              </a:rPr>
              <a:t>12</a:t>
            </a:r>
            <a:r>
              <a:rPr lang="zh-CN" altLang="en-US" dirty="0">
                <a:latin typeface="+mn-ea"/>
                <a:ea typeface="+mn-ea"/>
                <a:cs typeface="+mn-ea"/>
                <a:sym typeface="+mn-lt"/>
              </a:rPr>
              <a:t>人</a:t>
            </a:r>
          </a:p>
        </p:txBody>
      </p:sp>
      <p:grpSp>
        <p:nvGrpSpPr>
          <p:cNvPr id="26" name="组合 25"/>
          <p:cNvGrpSpPr/>
          <p:nvPr/>
        </p:nvGrpSpPr>
        <p:grpSpPr>
          <a:xfrm>
            <a:off x="2822739" y="1039980"/>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中国共产党第二次全国代表大会参会人员与选举</a:t>
              </a:r>
            </a:p>
          </p:txBody>
        </p:sp>
      </p:grpSp>
      <p:sp>
        <p:nvSpPr>
          <p:cNvPr id="2" name="标题 1">
            <a:extLst>
              <a:ext uri="{FF2B5EF4-FFF2-40B4-BE49-F238E27FC236}">
                <a16:creationId xmlns="" xmlns:a16="http://schemas.microsoft.com/office/drawing/2014/main" id="{B4F301CB-C351-42B3-ACDB-6989264144D6}"/>
              </a:ext>
            </a:extLst>
          </p:cNvPr>
          <p:cNvSpPr>
            <a:spLocks noGrp="1"/>
          </p:cNvSpPr>
          <p:nvPr>
            <p:ph type="title"/>
          </p:nvPr>
        </p:nvSpPr>
        <p:spPr/>
        <p:txBody>
          <a:bodyPr/>
          <a:lstStyle/>
          <a:p>
            <a:r>
              <a:rPr lang="zh-CN" altLang="en-US" dirty="0">
                <a:latin typeface="+mn-ea"/>
                <a:ea typeface="+mn-ea"/>
              </a:rPr>
              <a:t>中国共产党第二次全国代表大会</a:t>
            </a:r>
          </a:p>
        </p:txBody>
      </p:sp>
    </p:spTree>
    <p:extLst>
      <p:ext uri="{BB962C8B-B14F-4D97-AF65-F5344CB8AC3E}">
        <p14:creationId xmlns:p14="http://schemas.microsoft.com/office/powerpoint/2010/main" val="24595179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1000"/>
                                        <p:tgtEl>
                                          <p:spTgt spid="5"/>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ADBE24EF-4C9E-4E27-BBAF-45D6315C1D63}"/>
              </a:ext>
            </a:extLst>
          </p:cNvPr>
          <p:cNvSpPr txBox="1"/>
          <p:nvPr/>
        </p:nvSpPr>
        <p:spPr>
          <a:xfrm>
            <a:off x="563563" y="2101486"/>
            <a:ext cx="5761037" cy="3681815"/>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300" dirty="0">
                <a:latin typeface="+mn-ea"/>
                <a:ea typeface="+mn-ea"/>
                <a:cs typeface="+mn-ea"/>
                <a:sym typeface="+mn-lt"/>
              </a:rPr>
              <a:t>       </a:t>
            </a:r>
            <a:r>
              <a:rPr lang="zh-CN" altLang="en-US" sz="1300" b="1" dirty="0">
                <a:solidFill>
                  <a:schemeClr val="accent1"/>
                </a:solidFill>
                <a:latin typeface="+mn-ea"/>
                <a:ea typeface="+mn-ea"/>
                <a:cs typeface="+mn-ea"/>
                <a:sym typeface="+mn-lt"/>
              </a:rPr>
              <a:t>中国共产党第三次全国代表大会于</a:t>
            </a:r>
            <a:r>
              <a:rPr lang="en-US" altLang="zh-CN" sz="1300" b="1" dirty="0">
                <a:solidFill>
                  <a:schemeClr val="accent1"/>
                </a:solidFill>
                <a:latin typeface="+mn-ea"/>
                <a:ea typeface="+mn-ea"/>
                <a:cs typeface="+mn-ea"/>
                <a:sym typeface="+mn-lt"/>
              </a:rPr>
              <a:t>1923</a:t>
            </a:r>
            <a:r>
              <a:rPr lang="zh-CN" altLang="en-US" sz="1300" b="1" dirty="0">
                <a:solidFill>
                  <a:schemeClr val="accent1"/>
                </a:solidFill>
                <a:latin typeface="+mn-ea"/>
                <a:ea typeface="+mn-ea"/>
                <a:cs typeface="+mn-ea"/>
                <a:sym typeface="+mn-lt"/>
              </a:rPr>
              <a:t>年</a:t>
            </a:r>
            <a:r>
              <a:rPr lang="en-US" altLang="zh-CN" sz="1300" b="1" dirty="0">
                <a:solidFill>
                  <a:schemeClr val="accent1"/>
                </a:solidFill>
                <a:latin typeface="+mn-ea"/>
                <a:ea typeface="+mn-ea"/>
                <a:cs typeface="+mn-ea"/>
                <a:sym typeface="+mn-lt"/>
              </a:rPr>
              <a:t>6</a:t>
            </a:r>
            <a:r>
              <a:rPr lang="zh-CN" altLang="en-US" sz="1300" b="1" dirty="0">
                <a:solidFill>
                  <a:schemeClr val="accent1"/>
                </a:solidFill>
                <a:latin typeface="+mn-ea"/>
                <a:ea typeface="+mn-ea"/>
                <a:cs typeface="+mn-ea"/>
                <a:sym typeface="+mn-lt"/>
              </a:rPr>
              <a:t>月</a:t>
            </a:r>
            <a:r>
              <a:rPr lang="en-US" altLang="zh-CN" sz="1300" b="1" dirty="0">
                <a:solidFill>
                  <a:schemeClr val="accent1"/>
                </a:solidFill>
                <a:latin typeface="+mn-ea"/>
                <a:ea typeface="+mn-ea"/>
                <a:cs typeface="+mn-ea"/>
                <a:sym typeface="+mn-lt"/>
              </a:rPr>
              <a:t>12</a:t>
            </a:r>
            <a:r>
              <a:rPr lang="zh-CN" altLang="en-US" sz="1300" b="1" dirty="0">
                <a:solidFill>
                  <a:schemeClr val="accent1"/>
                </a:solidFill>
                <a:latin typeface="+mn-ea"/>
                <a:ea typeface="+mn-ea"/>
                <a:cs typeface="+mn-ea"/>
                <a:sym typeface="+mn-lt"/>
              </a:rPr>
              <a:t>日至</a:t>
            </a:r>
            <a:r>
              <a:rPr lang="en-US" altLang="zh-CN" sz="1300" b="1" dirty="0">
                <a:solidFill>
                  <a:schemeClr val="accent1"/>
                </a:solidFill>
                <a:latin typeface="+mn-ea"/>
                <a:ea typeface="+mn-ea"/>
                <a:cs typeface="+mn-ea"/>
                <a:sym typeface="+mn-lt"/>
              </a:rPr>
              <a:t>20</a:t>
            </a:r>
            <a:r>
              <a:rPr lang="zh-CN" altLang="en-US" sz="1300" b="1" dirty="0">
                <a:solidFill>
                  <a:schemeClr val="accent1"/>
                </a:solidFill>
                <a:latin typeface="+mn-ea"/>
                <a:ea typeface="+mn-ea"/>
                <a:cs typeface="+mn-ea"/>
                <a:sym typeface="+mn-lt"/>
              </a:rPr>
              <a:t>日在广州恤孤院后街</a:t>
            </a:r>
            <a:r>
              <a:rPr lang="en-US" altLang="zh-CN" sz="1300" b="1" dirty="0">
                <a:solidFill>
                  <a:schemeClr val="accent1"/>
                </a:solidFill>
                <a:latin typeface="+mn-ea"/>
                <a:ea typeface="+mn-ea"/>
                <a:cs typeface="+mn-ea"/>
                <a:sym typeface="+mn-lt"/>
              </a:rPr>
              <a:t>31</a:t>
            </a:r>
            <a:r>
              <a:rPr lang="zh-CN" altLang="en-US" sz="1300" b="1" dirty="0">
                <a:solidFill>
                  <a:schemeClr val="accent1"/>
                </a:solidFill>
                <a:latin typeface="+mn-ea"/>
                <a:ea typeface="+mn-ea"/>
                <a:cs typeface="+mn-ea"/>
                <a:sym typeface="+mn-lt"/>
              </a:rPr>
              <a:t>号召开。</a:t>
            </a:r>
            <a:endParaRPr lang="en-US" altLang="zh-CN" sz="1300" b="1" dirty="0">
              <a:solidFill>
                <a:schemeClr val="accent1"/>
              </a:solidFill>
              <a:latin typeface="+mn-ea"/>
              <a:ea typeface="+mn-ea"/>
              <a:cs typeface="+mn-ea"/>
              <a:sym typeface="+mn-lt"/>
            </a:endParaRPr>
          </a:p>
          <a:p>
            <a:r>
              <a:rPr lang="en-US" altLang="zh-CN" sz="1300" dirty="0">
                <a:latin typeface="+mn-ea"/>
                <a:ea typeface="+mn-ea"/>
                <a:cs typeface="+mn-ea"/>
                <a:sym typeface="+mn-lt"/>
              </a:rPr>
              <a:t>     </a:t>
            </a:r>
            <a:r>
              <a:rPr lang="zh-CN" altLang="en-US" sz="1300" dirty="0">
                <a:latin typeface="+mn-ea"/>
                <a:ea typeface="+mn-ea"/>
                <a:cs typeface="+mn-ea"/>
                <a:sym typeface="+mn-lt"/>
              </a:rPr>
              <a:t> 陈独秀主持了大会，并代表第二届中央执行委员会作了工作报告。会议传达了共产国际关于国共合作的指示，分析了建立革命统一战线的必要性和把孙中山领导的国民党改造成为工、农、小资产阶级与民族资产阶级革命联盟的可能性。在讨论中发生了激烈的争论。张国焘、蔡和森等人反对全体党员加入国民党，尤其反对工人加入国民党，认为那样将混乱无产阶级的思想。马林、陈独秀等人认为全体党员、产业工人都应参加国民党，全力进行国民革命，主张“一切工作归国民党”。大会着重批评了张国焘等人怀疑国共合作的“左”倾观点，也不同意马林、陈独秀“一切工作归国民党”的右倾主张。大会接受共产国际执行委员会于</a:t>
            </a:r>
            <a:r>
              <a:rPr lang="en-US" altLang="zh-CN" sz="1300" dirty="0">
                <a:latin typeface="+mn-ea"/>
                <a:ea typeface="+mn-ea"/>
                <a:cs typeface="+mn-ea"/>
                <a:sym typeface="+mn-lt"/>
              </a:rPr>
              <a:t>1923</a:t>
            </a:r>
            <a:r>
              <a:rPr lang="zh-CN" altLang="en-US" sz="1300" dirty="0">
                <a:latin typeface="+mn-ea"/>
                <a:ea typeface="+mn-ea"/>
                <a:cs typeface="+mn-ea"/>
                <a:sym typeface="+mn-lt"/>
              </a:rPr>
              <a:t>年</a:t>
            </a:r>
            <a:r>
              <a:rPr lang="en-US" altLang="zh-CN" sz="1300" dirty="0">
                <a:latin typeface="+mn-ea"/>
                <a:ea typeface="+mn-ea"/>
                <a:cs typeface="+mn-ea"/>
                <a:sym typeface="+mn-lt"/>
              </a:rPr>
              <a:t>1</a:t>
            </a:r>
            <a:r>
              <a:rPr lang="zh-CN" altLang="en-US" sz="1300" dirty="0">
                <a:latin typeface="+mn-ea"/>
                <a:ea typeface="+mn-ea"/>
                <a:cs typeface="+mn-ea"/>
                <a:sym typeface="+mn-lt"/>
              </a:rPr>
              <a:t>月</a:t>
            </a:r>
            <a:r>
              <a:rPr lang="en-US" altLang="zh-CN" sz="1300" dirty="0">
                <a:latin typeface="+mn-ea"/>
                <a:ea typeface="+mn-ea"/>
                <a:cs typeface="+mn-ea"/>
                <a:sym typeface="+mn-lt"/>
              </a:rPr>
              <a:t>12</a:t>
            </a:r>
            <a:r>
              <a:rPr lang="zh-CN" altLang="en-US" sz="1300" dirty="0">
                <a:latin typeface="+mn-ea"/>
                <a:ea typeface="+mn-ea"/>
                <a:cs typeface="+mn-ea"/>
                <a:sym typeface="+mn-lt"/>
              </a:rPr>
              <a:t>日通过的</a:t>
            </a:r>
            <a:r>
              <a:rPr lang="en-US" altLang="zh-CN" sz="1300" dirty="0">
                <a:latin typeface="+mn-ea"/>
                <a:ea typeface="+mn-ea"/>
                <a:cs typeface="+mn-ea"/>
                <a:sym typeface="+mn-lt"/>
              </a:rPr>
              <a:t>《</a:t>
            </a:r>
            <a:r>
              <a:rPr lang="zh-CN" altLang="en-US" sz="1300" dirty="0">
                <a:latin typeface="+mn-ea"/>
                <a:ea typeface="+mn-ea"/>
                <a:cs typeface="+mn-ea"/>
                <a:sym typeface="+mn-lt"/>
              </a:rPr>
              <a:t>关于中国共产党与国民党的关系问题的决议</a:t>
            </a:r>
            <a:r>
              <a:rPr lang="en-US" altLang="zh-CN" sz="1300" dirty="0">
                <a:latin typeface="+mn-ea"/>
                <a:ea typeface="+mn-ea"/>
                <a:cs typeface="+mn-ea"/>
                <a:sym typeface="+mn-lt"/>
              </a:rPr>
              <a:t>》</a:t>
            </a:r>
            <a:r>
              <a:rPr lang="zh-CN" altLang="en-US" sz="1300" dirty="0">
                <a:latin typeface="+mn-ea"/>
                <a:ea typeface="+mn-ea"/>
                <a:cs typeface="+mn-ea"/>
                <a:sym typeface="+mn-lt"/>
              </a:rPr>
              <a:t>，通过了</a:t>
            </a:r>
            <a:r>
              <a:rPr lang="en-US" altLang="zh-CN" sz="1300" dirty="0">
                <a:latin typeface="+mn-ea"/>
                <a:ea typeface="+mn-ea"/>
                <a:cs typeface="+mn-ea"/>
                <a:sym typeface="+mn-lt"/>
              </a:rPr>
              <a:t>《</a:t>
            </a:r>
            <a:r>
              <a:rPr lang="zh-CN" altLang="en-US" sz="1300" dirty="0">
                <a:latin typeface="+mn-ea"/>
                <a:ea typeface="+mn-ea"/>
                <a:cs typeface="+mn-ea"/>
                <a:sym typeface="+mn-lt"/>
              </a:rPr>
              <a:t>关于国民运动及国民党问题的议决案</a:t>
            </a:r>
            <a:r>
              <a:rPr lang="en-US" altLang="zh-CN" sz="1300" dirty="0">
                <a:latin typeface="+mn-ea"/>
                <a:ea typeface="+mn-ea"/>
                <a:cs typeface="+mn-ea"/>
                <a:sym typeface="+mn-lt"/>
              </a:rPr>
              <a:t>》</a:t>
            </a:r>
            <a:r>
              <a:rPr lang="zh-CN" altLang="en-US" sz="1300" dirty="0">
                <a:latin typeface="+mn-ea"/>
                <a:ea typeface="+mn-ea"/>
                <a:cs typeface="+mn-ea"/>
                <a:sym typeface="+mn-lt"/>
              </a:rPr>
              <a:t>，决定采取共产党员以个人身份加入国民党的形式实现国共合作，同时保持共产党在政治上、思想上和组织上的独立性。</a:t>
            </a:r>
          </a:p>
        </p:txBody>
      </p:sp>
      <p:pic>
        <p:nvPicPr>
          <p:cNvPr id="5" name="Picture 2">
            <a:extLst>
              <a:ext uri="{FF2B5EF4-FFF2-40B4-BE49-F238E27FC236}">
                <a16:creationId xmlns="" xmlns:a16="http://schemas.microsoft.com/office/drawing/2014/main" id="{6D16B8C7-9277-464F-9D68-27F8997853E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90" b="16667"/>
          <a:stretch/>
        </p:blipFill>
        <p:spPr bwMode="auto">
          <a:xfrm>
            <a:off x="6941263" y="2321818"/>
            <a:ext cx="4545884" cy="2827543"/>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TextBox 14">
            <a:extLst>
              <a:ext uri="{FF2B5EF4-FFF2-40B4-BE49-F238E27FC236}">
                <a16:creationId xmlns="" xmlns:a16="http://schemas.microsoft.com/office/drawing/2014/main" id="{D7549B6A-2F36-4042-BD99-6871B1B83874}"/>
              </a:ext>
            </a:extLst>
          </p:cNvPr>
          <p:cNvSpPr txBox="1"/>
          <p:nvPr/>
        </p:nvSpPr>
        <p:spPr>
          <a:xfrm>
            <a:off x="7870057" y="5286871"/>
            <a:ext cx="2688297" cy="276097"/>
          </a:xfrm>
          <a:prstGeom prst="rect">
            <a:avLst/>
          </a:prstGeom>
        </p:spPr>
        <p:txBody>
          <a:bodyPr anchor="ctr">
            <a:normAutofit fontScale="92500" lnSpcReduction="2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广州恤孤院后街</a:t>
            </a:r>
            <a:r>
              <a:rPr lang="en-US" altLang="zh-CN" dirty="0">
                <a:latin typeface="+mn-ea"/>
                <a:ea typeface="+mn-ea"/>
                <a:cs typeface="+mn-ea"/>
                <a:sym typeface="+mn-lt"/>
              </a:rPr>
              <a:t>31</a:t>
            </a:r>
            <a:r>
              <a:rPr lang="zh-CN" altLang="en-US" dirty="0">
                <a:latin typeface="+mn-ea"/>
                <a:ea typeface="+mn-ea"/>
                <a:cs typeface="+mn-ea"/>
                <a:sym typeface="+mn-lt"/>
              </a:rPr>
              <a:t>号</a:t>
            </a:r>
          </a:p>
        </p:txBody>
      </p:sp>
      <p:grpSp>
        <p:nvGrpSpPr>
          <p:cNvPr id="26" name="组合 25"/>
          <p:cNvGrpSpPr/>
          <p:nvPr/>
        </p:nvGrpSpPr>
        <p:grpSpPr>
          <a:xfrm>
            <a:off x="2822739" y="963780"/>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中国共产党第三次全国代表大会胜利召开</a:t>
              </a:r>
            </a:p>
          </p:txBody>
        </p:sp>
      </p:grpSp>
      <p:sp>
        <p:nvSpPr>
          <p:cNvPr id="2" name="标题 1">
            <a:extLst>
              <a:ext uri="{FF2B5EF4-FFF2-40B4-BE49-F238E27FC236}">
                <a16:creationId xmlns="" xmlns:a16="http://schemas.microsoft.com/office/drawing/2014/main" id="{3B9F4E83-2091-4BE1-88AF-87D4BE703D7F}"/>
              </a:ext>
            </a:extLst>
          </p:cNvPr>
          <p:cNvSpPr>
            <a:spLocks noGrp="1"/>
          </p:cNvSpPr>
          <p:nvPr>
            <p:ph type="title"/>
          </p:nvPr>
        </p:nvSpPr>
        <p:spPr/>
        <p:txBody>
          <a:bodyPr/>
          <a:lstStyle/>
          <a:p>
            <a:r>
              <a:rPr lang="zh-CN" altLang="en-US" dirty="0">
                <a:latin typeface="+mn-ea"/>
                <a:ea typeface="+mn-ea"/>
              </a:rPr>
              <a:t>中国共产党第三次全国代表大会</a:t>
            </a:r>
          </a:p>
        </p:txBody>
      </p:sp>
    </p:spTree>
    <p:extLst>
      <p:ext uri="{BB962C8B-B14F-4D97-AF65-F5344CB8AC3E}">
        <p14:creationId xmlns:p14="http://schemas.microsoft.com/office/powerpoint/2010/main" val="1474741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2CF45555-74EA-4F9D-BF38-0319BD445638}"/>
              </a:ext>
            </a:extLst>
          </p:cNvPr>
          <p:cNvSpPr txBox="1"/>
          <p:nvPr/>
        </p:nvSpPr>
        <p:spPr>
          <a:xfrm>
            <a:off x="811213" y="3272222"/>
            <a:ext cx="5561012" cy="1632181"/>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大会还通过了</a:t>
            </a:r>
            <a:r>
              <a:rPr lang="en-US" altLang="zh-CN" dirty="0">
                <a:latin typeface="+mn-ea"/>
                <a:ea typeface="+mn-ea"/>
                <a:cs typeface="+mn-ea"/>
                <a:sym typeface="+mn-lt"/>
              </a:rPr>
              <a:t>《</a:t>
            </a:r>
            <a:r>
              <a:rPr lang="zh-CN" altLang="en-US" dirty="0">
                <a:latin typeface="+mn-ea"/>
                <a:ea typeface="+mn-ea"/>
                <a:cs typeface="+mn-ea"/>
                <a:sym typeface="+mn-lt"/>
              </a:rPr>
              <a:t>中国共产党第三次全国代表大会宣言</a:t>
            </a:r>
            <a:r>
              <a:rPr lang="en-US" altLang="zh-CN" dirty="0">
                <a:latin typeface="+mn-ea"/>
                <a:ea typeface="+mn-ea"/>
                <a:cs typeface="+mn-ea"/>
                <a:sym typeface="+mn-lt"/>
              </a:rPr>
              <a:t>》</a:t>
            </a:r>
            <a:r>
              <a:rPr lang="zh-CN" altLang="en-US" dirty="0">
                <a:latin typeface="+mn-ea"/>
                <a:ea typeface="+mn-ea"/>
                <a:cs typeface="+mn-ea"/>
                <a:sym typeface="+mn-lt"/>
              </a:rPr>
              <a:t>等文件。</a:t>
            </a:r>
          </a:p>
          <a:p>
            <a:r>
              <a:rPr lang="en-US" altLang="zh-CN" dirty="0">
                <a:latin typeface="+mn-ea"/>
                <a:ea typeface="+mn-ea"/>
                <a:cs typeface="+mn-ea"/>
                <a:sym typeface="+mn-lt"/>
              </a:rPr>
              <a:t>         </a:t>
            </a:r>
            <a:r>
              <a:rPr lang="zh-CN" altLang="en-US" dirty="0">
                <a:latin typeface="+mn-ea"/>
                <a:ea typeface="+mn-ea"/>
                <a:cs typeface="+mn-ea"/>
                <a:sym typeface="+mn-lt"/>
              </a:rPr>
              <a:t>大会的中心议题是讨论全体共产党员加入国民党，建立国共合作统一战线的问题。</a:t>
            </a:r>
            <a:endParaRPr lang="en-US" altLang="zh-CN" dirty="0">
              <a:latin typeface="+mn-ea"/>
              <a:ea typeface="+mn-ea"/>
              <a:cs typeface="+mn-ea"/>
              <a:sym typeface="+mn-lt"/>
            </a:endParaRPr>
          </a:p>
          <a:p>
            <a:r>
              <a:rPr lang="zh-CN" altLang="en-US" dirty="0">
                <a:latin typeface="+mn-ea"/>
                <a:ea typeface="+mn-ea"/>
                <a:cs typeface="+mn-ea"/>
                <a:sym typeface="+mn-lt"/>
              </a:rPr>
              <a:t>        党的“三大”所确定的建立国共合作革命统一战线的策略，促进了第一次国共合作的实现，使共产党活动的政治舞台迅速扩大，加速了中国革命的步伐，为波澜壮阔的第一次大革命作了准备。</a:t>
            </a:r>
            <a:endParaRPr lang="en-US" altLang="zh-CN" dirty="0">
              <a:latin typeface="+mn-ea"/>
              <a:ea typeface="+mn-ea"/>
              <a:cs typeface="+mn-ea"/>
              <a:sym typeface="+mn-lt"/>
            </a:endParaRPr>
          </a:p>
        </p:txBody>
      </p:sp>
      <p:pic>
        <p:nvPicPr>
          <p:cNvPr id="9" name="图片 8">
            <a:extLst>
              <a:ext uri="{FF2B5EF4-FFF2-40B4-BE49-F238E27FC236}">
                <a16:creationId xmlns="" xmlns:a16="http://schemas.microsoft.com/office/drawing/2014/main" id="{8FFEB976-56A6-4497-BB3F-50B31885A2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9324" y="2442574"/>
            <a:ext cx="3656223" cy="3044637"/>
          </a:xfrm>
          <a:prstGeom prst="rect">
            <a:avLst/>
          </a:prstGeom>
        </p:spPr>
      </p:pic>
      <p:sp>
        <p:nvSpPr>
          <p:cNvPr id="10" name="TextBox 14">
            <a:extLst>
              <a:ext uri="{FF2B5EF4-FFF2-40B4-BE49-F238E27FC236}">
                <a16:creationId xmlns="" xmlns:a16="http://schemas.microsoft.com/office/drawing/2014/main" id="{C681E807-3683-401A-B112-1332FCB435C4}"/>
              </a:ext>
            </a:extLst>
          </p:cNvPr>
          <p:cNvSpPr txBox="1"/>
          <p:nvPr/>
        </p:nvSpPr>
        <p:spPr>
          <a:xfrm>
            <a:off x="7375136" y="5455562"/>
            <a:ext cx="3504599" cy="564238"/>
          </a:xfrm>
          <a:prstGeom prst="rect">
            <a:avLst/>
          </a:prstGeom>
        </p:spPr>
        <p:txBody>
          <a:bodyPr anchor="ctr">
            <a:normAutofit/>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400" dirty="0">
                <a:latin typeface="+mn-ea"/>
                <a:ea typeface="+mn-ea"/>
                <a:cs typeface="+mn-ea"/>
                <a:sym typeface="+mn-lt"/>
              </a:rPr>
              <a:t>中国共产党第三次全国代表大会宣言</a:t>
            </a:r>
          </a:p>
        </p:txBody>
      </p:sp>
      <p:grpSp>
        <p:nvGrpSpPr>
          <p:cNvPr id="26" name="组合 25"/>
          <p:cNvGrpSpPr/>
          <p:nvPr/>
        </p:nvGrpSpPr>
        <p:grpSpPr>
          <a:xfrm>
            <a:off x="2822739" y="1306680"/>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中国共产党第三次全国代表大会重要内容</a:t>
              </a:r>
            </a:p>
          </p:txBody>
        </p:sp>
      </p:grpSp>
      <p:sp>
        <p:nvSpPr>
          <p:cNvPr id="2" name="标题 1">
            <a:extLst>
              <a:ext uri="{FF2B5EF4-FFF2-40B4-BE49-F238E27FC236}">
                <a16:creationId xmlns="" xmlns:a16="http://schemas.microsoft.com/office/drawing/2014/main" id="{6AF04B23-B166-4E8E-9606-BC20648A2FE7}"/>
              </a:ext>
            </a:extLst>
          </p:cNvPr>
          <p:cNvSpPr>
            <a:spLocks noGrp="1"/>
          </p:cNvSpPr>
          <p:nvPr>
            <p:ph type="title"/>
          </p:nvPr>
        </p:nvSpPr>
        <p:spPr/>
        <p:txBody>
          <a:bodyPr/>
          <a:lstStyle/>
          <a:p>
            <a:r>
              <a:rPr lang="zh-CN" altLang="en-US" dirty="0">
                <a:latin typeface="+mn-ea"/>
                <a:ea typeface="+mn-ea"/>
              </a:rPr>
              <a:t>中国共产党第三次全国代表大会</a:t>
            </a:r>
          </a:p>
        </p:txBody>
      </p:sp>
    </p:spTree>
    <p:extLst>
      <p:ext uri="{BB962C8B-B14F-4D97-AF65-F5344CB8AC3E}">
        <p14:creationId xmlns:p14="http://schemas.microsoft.com/office/powerpoint/2010/main" val="31279456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1000"/>
                                        <p:tgtEl>
                                          <p:spTgt spid="9"/>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6F105E73-E1C3-45AD-A003-9B861DB53817}"/>
              </a:ext>
            </a:extLst>
          </p:cNvPr>
          <p:cNvSpPr txBox="1"/>
          <p:nvPr/>
        </p:nvSpPr>
        <p:spPr>
          <a:xfrm>
            <a:off x="573089" y="2547230"/>
            <a:ext cx="5827712" cy="2581639"/>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pPr algn="l"/>
            <a:r>
              <a:rPr lang="zh-CN" altLang="en-US" dirty="0">
                <a:latin typeface="+mn-ea"/>
                <a:ea typeface="+mn-ea"/>
                <a:cs typeface="+mn-ea"/>
                <a:sym typeface="+mn-lt"/>
              </a:rPr>
              <a:t>大会选举了新的中央领导机构</a:t>
            </a:r>
            <a:r>
              <a:rPr lang="en-US" altLang="zh-CN" dirty="0">
                <a:latin typeface="+mn-ea"/>
                <a:ea typeface="+mn-ea"/>
                <a:cs typeface="+mn-ea"/>
                <a:sym typeface="+mn-lt"/>
              </a:rPr>
              <a:t>:</a:t>
            </a:r>
          </a:p>
          <a:p>
            <a:pPr algn="l"/>
            <a:r>
              <a:rPr lang="zh-CN" altLang="en-US" dirty="0">
                <a:latin typeface="+mn-ea"/>
                <a:ea typeface="+mn-ea"/>
                <a:cs typeface="+mn-ea"/>
                <a:sym typeface="+mn-lt"/>
              </a:rPr>
              <a:t>中央执行委员会委员</a:t>
            </a:r>
            <a:r>
              <a:rPr lang="en-US" altLang="zh-CN" dirty="0">
                <a:latin typeface="+mn-ea"/>
                <a:ea typeface="+mn-ea"/>
                <a:cs typeface="+mn-ea"/>
                <a:sym typeface="+mn-lt"/>
              </a:rPr>
              <a:t>:</a:t>
            </a:r>
            <a:br>
              <a:rPr lang="en-US" altLang="zh-CN" dirty="0">
                <a:latin typeface="+mn-ea"/>
                <a:ea typeface="+mn-ea"/>
                <a:cs typeface="+mn-ea"/>
                <a:sym typeface="+mn-lt"/>
              </a:rPr>
            </a:br>
            <a:r>
              <a:rPr lang="zh-CN" altLang="en-US" dirty="0">
                <a:latin typeface="+mn-ea"/>
                <a:ea typeface="+mn-ea"/>
                <a:cs typeface="+mn-ea"/>
                <a:sym typeface="+mn-lt"/>
              </a:rPr>
              <a:t>陈独秀、李大钊、毛泽东、蔡和森、王荷波、谭平山、罗章龙、朱少连、项英</a:t>
            </a:r>
            <a:endParaRPr lang="en-US" altLang="zh-CN" dirty="0">
              <a:latin typeface="+mn-ea"/>
              <a:ea typeface="+mn-ea"/>
              <a:cs typeface="+mn-ea"/>
              <a:sym typeface="+mn-lt"/>
            </a:endParaRPr>
          </a:p>
          <a:p>
            <a:pPr algn="l"/>
            <a:r>
              <a:rPr lang="zh-CN" altLang="en-US" dirty="0">
                <a:latin typeface="+mn-ea"/>
                <a:ea typeface="+mn-ea"/>
                <a:cs typeface="+mn-ea"/>
                <a:sym typeface="+mn-lt"/>
              </a:rPr>
              <a:t>候补委员：李汉俊、邓中夏、邓培、徐梅坤、张连光。</a:t>
            </a:r>
            <a:endParaRPr lang="en-US" altLang="zh-CN" dirty="0">
              <a:latin typeface="+mn-ea"/>
              <a:ea typeface="+mn-ea"/>
              <a:cs typeface="+mn-ea"/>
              <a:sym typeface="+mn-lt"/>
            </a:endParaRPr>
          </a:p>
          <a:p>
            <a:pPr algn="l"/>
            <a:r>
              <a:rPr lang="zh-CN" altLang="en-US" dirty="0">
                <a:latin typeface="+mn-ea"/>
                <a:ea typeface="+mn-ea"/>
                <a:cs typeface="+mn-ea"/>
                <a:sym typeface="+mn-lt"/>
              </a:rPr>
              <a:t>中央执行委员会，中央局：由陈独秀、毛泽东、罗章龙、蔡和森、谭平山５人组成，</a:t>
            </a:r>
            <a:endParaRPr lang="en-US" altLang="zh-CN" dirty="0">
              <a:latin typeface="+mn-ea"/>
              <a:ea typeface="+mn-ea"/>
              <a:cs typeface="+mn-ea"/>
              <a:sym typeface="+mn-lt"/>
            </a:endParaRPr>
          </a:p>
          <a:p>
            <a:pPr algn="l"/>
            <a:r>
              <a:rPr lang="zh-CN" altLang="en-US" dirty="0">
                <a:latin typeface="+mn-ea"/>
                <a:ea typeface="+mn-ea"/>
                <a:cs typeface="+mn-ea"/>
                <a:sym typeface="+mn-lt"/>
              </a:rPr>
              <a:t>中央执行委员会委员长</a:t>
            </a:r>
            <a:r>
              <a:rPr lang="en-US" altLang="zh-CN" dirty="0">
                <a:latin typeface="+mn-ea"/>
                <a:ea typeface="+mn-ea"/>
                <a:cs typeface="+mn-ea"/>
                <a:sym typeface="+mn-lt"/>
              </a:rPr>
              <a:t>:</a:t>
            </a:r>
            <a:r>
              <a:rPr lang="zh-CN" altLang="en-US" dirty="0">
                <a:latin typeface="+mn-ea"/>
                <a:ea typeface="+mn-ea"/>
                <a:cs typeface="+mn-ea"/>
                <a:sym typeface="+mn-lt"/>
              </a:rPr>
              <a:t>陈独秀。</a:t>
            </a:r>
            <a:endParaRPr lang="en-US" altLang="zh-CN" dirty="0">
              <a:latin typeface="+mn-ea"/>
              <a:ea typeface="+mn-ea"/>
              <a:cs typeface="+mn-ea"/>
              <a:sym typeface="+mn-lt"/>
            </a:endParaRPr>
          </a:p>
          <a:p>
            <a:pPr algn="l"/>
            <a:r>
              <a:rPr lang="zh-CN" altLang="en-US" dirty="0">
                <a:latin typeface="+mn-ea"/>
                <a:ea typeface="+mn-ea"/>
                <a:cs typeface="+mn-ea"/>
                <a:sym typeface="+mn-lt"/>
              </a:rPr>
              <a:t>秘书</a:t>
            </a:r>
            <a:r>
              <a:rPr lang="en-US" altLang="zh-CN" dirty="0">
                <a:latin typeface="+mn-ea"/>
                <a:ea typeface="+mn-ea"/>
                <a:cs typeface="+mn-ea"/>
                <a:sym typeface="+mn-lt"/>
              </a:rPr>
              <a:t>:</a:t>
            </a:r>
            <a:r>
              <a:rPr lang="zh-CN" altLang="en-US" dirty="0">
                <a:latin typeface="+mn-ea"/>
                <a:ea typeface="+mn-ea"/>
                <a:cs typeface="+mn-ea"/>
                <a:sym typeface="+mn-lt"/>
              </a:rPr>
              <a:t>毛泽东 ，负责中央的日常工作。</a:t>
            </a:r>
          </a:p>
        </p:txBody>
      </p:sp>
      <p:pic>
        <p:nvPicPr>
          <p:cNvPr id="5" name="Picture 2">
            <a:extLst>
              <a:ext uri="{FF2B5EF4-FFF2-40B4-BE49-F238E27FC236}">
                <a16:creationId xmlns="" xmlns:a16="http://schemas.microsoft.com/office/drawing/2014/main" id="{A22F35BD-DA02-407A-83B6-539C3F8E9E8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46900" y="2118983"/>
            <a:ext cx="4535488" cy="3438135"/>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TextBox 14">
            <a:extLst>
              <a:ext uri="{FF2B5EF4-FFF2-40B4-BE49-F238E27FC236}">
                <a16:creationId xmlns="" xmlns:a16="http://schemas.microsoft.com/office/drawing/2014/main" id="{8CA61964-A825-4027-BB2B-9F831A32E0A8}"/>
              </a:ext>
            </a:extLst>
          </p:cNvPr>
          <p:cNvSpPr txBox="1"/>
          <p:nvPr/>
        </p:nvSpPr>
        <p:spPr>
          <a:xfrm>
            <a:off x="8546786" y="5626026"/>
            <a:ext cx="1335716" cy="332808"/>
          </a:xfrm>
          <a:prstGeom prst="rect">
            <a:avLst/>
          </a:prstGeom>
        </p:spPr>
        <p:txBody>
          <a:bodyPr anchor="ctr">
            <a:normAutofit lnSpcReduction="1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代表</a:t>
            </a:r>
            <a:r>
              <a:rPr lang="en-US" altLang="zh-CN" dirty="0">
                <a:latin typeface="+mn-ea"/>
                <a:ea typeface="+mn-ea"/>
                <a:cs typeface="+mn-ea"/>
                <a:sym typeface="+mn-lt"/>
              </a:rPr>
              <a:t>12</a:t>
            </a:r>
            <a:r>
              <a:rPr lang="zh-CN" altLang="en-US" dirty="0">
                <a:latin typeface="+mn-ea"/>
                <a:ea typeface="+mn-ea"/>
                <a:cs typeface="+mn-ea"/>
                <a:sym typeface="+mn-lt"/>
              </a:rPr>
              <a:t>人</a:t>
            </a:r>
          </a:p>
        </p:txBody>
      </p:sp>
      <p:grpSp>
        <p:nvGrpSpPr>
          <p:cNvPr id="26" name="组合 25"/>
          <p:cNvGrpSpPr/>
          <p:nvPr/>
        </p:nvGrpSpPr>
        <p:grpSpPr>
          <a:xfrm>
            <a:off x="2822739" y="1182855"/>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中国共产党第三次全国代表大会参会人员与选举</a:t>
              </a:r>
            </a:p>
          </p:txBody>
        </p:sp>
      </p:grpSp>
      <p:sp>
        <p:nvSpPr>
          <p:cNvPr id="2" name="标题 1">
            <a:extLst>
              <a:ext uri="{FF2B5EF4-FFF2-40B4-BE49-F238E27FC236}">
                <a16:creationId xmlns="" xmlns:a16="http://schemas.microsoft.com/office/drawing/2014/main" id="{4621FEC0-A698-4652-85B1-EB8FFBC2A29F}"/>
              </a:ext>
            </a:extLst>
          </p:cNvPr>
          <p:cNvSpPr>
            <a:spLocks noGrp="1"/>
          </p:cNvSpPr>
          <p:nvPr>
            <p:ph type="title"/>
          </p:nvPr>
        </p:nvSpPr>
        <p:spPr/>
        <p:txBody>
          <a:bodyPr/>
          <a:lstStyle/>
          <a:p>
            <a:r>
              <a:rPr lang="zh-CN" altLang="en-US" dirty="0">
                <a:latin typeface="+mn-ea"/>
                <a:ea typeface="+mn-ea"/>
              </a:rPr>
              <a:t>中国共产党第三次全国代表大会</a:t>
            </a:r>
          </a:p>
        </p:txBody>
      </p:sp>
    </p:spTree>
    <p:extLst>
      <p:ext uri="{BB962C8B-B14F-4D97-AF65-F5344CB8AC3E}">
        <p14:creationId xmlns:p14="http://schemas.microsoft.com/office/powerpoint/2010/main" val="9298750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1CEC3DF5-7B11-49CC-955B-68E8540876C5}"/>
              </a:ext>
            </a:extLst>
          </p:cNvPr>
          <p:cNvSpPr txBox="1"/>
          <p:nvPr/>
        </p:nvSpPr>
        <p:spPr>
          <a:xfrm>
            <a:off x="334963" y="1811801"/>
            <a:ext cx="5761037" cy="3456384"/>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300" dirty="0">
                <a:latin typeface="+mn-ea"/>
                <a:ea typeface="+mn-ea"/>
                <a:cs typeface="+mn-ea"/>
                <a:sym typeface="+mn-lt"/>
              </a:rPr>
              <a:t>      </a:t>
            </a:r>
            <a:r>
              <a:rPr lang="en-US" altLang="zh-CN" sz="1300" dirty="0">
                <a:latin typeface="+mn-ea"/>
                <a:ea typeface="+mn-ea"/>
                <a:cs typeface="+mn-ea"/>
                <a:sym typeface="+mn-lt"/>
              </a:rPr>
              <a:t>1923</a:t>
            </a:r>
            <a:r>
              <a:rPr lang="zh-CN" altLang="en-US" sz="1300" dirty="0">
                <a:latin typeface="+mn-ea"/>
                <a:ea typeface="+mn-ea"/>
                <a:cs typeface="+mn-ea"/>
                <a:sym typeface="+mn-lt"/>
              </a:rPr>
              <a:t>年</a:t>
            </a:r>
            <a:r>
              <a:rPr lang="en-US" altLang="zh-CN" sz="1300" dirty="0">
                <a:latin typeface="+mn-ea"/>
                <a:ea typeface="+mn-ea"/>
                <a:cs typeface="+mn-ea"/>
                <a:sym typeface="+mn-lt"/>
              </a:rPr>
              <a:t>6</a:t>
            </a:r>
            <a:r>
              <a:rPr lang="zh-CN" altLang="en-US" sz="1300" dirty="0">
                <a:latin typeface="+mn-ea"/>
                <a:ea typeface="+mn-ea"/>
                <a:cs typeface="+mn-ea"/>
                <a:sym typeface="+mn-lt"/>
              </a:rPr>
              <a:t>月中国共产党第三次全国代表大会确定了全体共产党员以个人名义加入国民党，与国民党建立革命统一战线的方针。</a:t>
            </a:r>
            <a:r>
              <a:rPr lang="en-US" altLang="zh-CN" sz="1300" dirty="0">
                <a:latin typeface="+mn-ea"/>
                <a:ea typeface="+mn-ea"/>
                <a:cs typeface="+mn-ea"/>
                <a:sym typeface="+mn-lt"/>
              </a:rPr>
              <a:t>1924</a:t>
            </a:r>
            <a:r>
              <a:rPr lang="zh-CN" altLang="en-US" sz="1300" dirty="0">
                <a:latin typeface="+mn-ea"/>
                <a:ea typeface="+mn-ea"/>
                <a:cs typeface="+mn-ea"/>
                <a:sym typeface="+mn-lt"/>
              </a:rPr>
              <a:t>年</a:t>
            </a:r>
            <a:r>
              <a:rPr lang="en-US" altLang="zh-CN" sz="1300" dirty="0">
                <a:latin typeface="+mn-ea"/>
                <a:ea typeface="+mn-ea"/>
                <a:cs typeface="+mn-ea"/>
                <a:sym typeface="+mn-lt"/>
              </a:rPr>
              <a:t>1</a:t>
            </a:r>
            <a:r>
              <a:rPr lang="zh-CN" altLang="en-US" sz="1300" dirty="0">
                <a:latin typeface="+mn-ea"/>
                <a:ea typeface="+mn-ea"/>
                <a:cs typeface="+mn-ea"/>
                <a:sym typeface="+mn-lt"/>
              </a:rPr>
              <a:t>月</a:t>
            </a:r>
            <a:r>
              <a:rPr lang="en-US" altLang="zh-CN" sz="1300" dirty="0">
                <a:latin typeface="+mn-ea"/>
                <a:ea typeface="+mn-ea"/>
                <a:cs typeface="+mn-ea"/>
                <a:sym typeface="+mn-lt"/>
              </a:rPr>
              <a:t>20</a:t>
            </a:r>
            <a:r>
              <a:rPr lang="zh-CN" altLang="en-US" sz="1300" dirty="0">
                <a:latin typeface="+mn-ea"/>
                <a:ea typeface="+mn-ea"/>
                <a:cs typeface="+mn-ea"/>
                <a:sym typeface="+mn-lt"/>
              </a:rPr>
              <a:t>日至</a:t>
            </a:r>
            <a:r>
              <a:rPr lang="en-US" altLang="zh-CN" sz="1300" dirty="0">
                <a:latin typeface="+mn-ea"/>
                <a:ea typeface="+mn-ea"/>
                <a:cs typeface="+mn-ea"/>
                <a:sym typeface="+mn-lt"/>
              </a:rPr>
              <a:t>30</a:t>
            </a:r>
            <a:r>
              <a:rPr lang="zh-CN" altLang="en-US" sz="1300" dirty="0">
                <a:latin typeface="+mn-ea"/>
                <a:ea typeface="+mn-ea"/>
                <a:cs typeface="+mn-ea"/>
                <a:sym typeface="+mn-lt"/>
              </a:rPr>
              <a:t>日，在中国共产党人的参加与帮助下，孙中山在广州召开了国民党第一次全国代表大会，重新解释了三民主义。大会通过了共产党人起草的以反帝反封建为主要内容的宣言，确定了联俄、联共、扶助农工的三大政策，从而把旧三民主义发展为新三民主义。大会选举出中国国民党中央执行委员会，共产党员李大钊、谭平山、毛泽东、林祖涵、瞿秋白等</a:t>
            </a:r>
            <a:r>
              <a:rPr lang="en-US" altLang="zh-CN" sz="1300" dirty="0">
                <a:latin typeface="+mn-ea"/>
                <a:ea typeface="+mn-ea"/>
                <a:cs typeface="+mn-ea"/>
                <a:sym typeface="+mn-lt"/>
              </a:rPr>
              <a:t>10</a:t>
            </a:r>
            <a:r>
              <a:rPr lang="zh-CN" altLang="en-US" sz="1300" dirty="0">
                <a:latin typeface="+mn-ea"/>
                <a:ea typeface="+mn-ea"/>
                <a:cs typeface="+mn-ea"/>
                <a:sym typeface="+mn-lt"/>
              </a:rPr>
              <a:t>人当选为国民党中央执行委员或候补执行委员，约占委员总数的</a:t>
            </a:r>
            <a:r>
              <a:rPr lang="en-US" altLang="zh-CN" sz="1300" dirty="0">
                <a:latin typeface="+mn-ea"/>
                <a:ea typeface="+mn-ea"/>
                <a:cs typeface="+mn-ea"/>
                <a:sym typeface="+mn-lt"/>
              </a:rPr>
              <a:t>1/4</a:t>
            </a:r>
            <a:r>
              <a:rPr lang="zh-CN" altLang="en-US" sz="1300" dirty="0">
                <a:latin typeface="+mn-ea"/>
                <a:ea typeface="+mn-ea"/>
                <a:cs typeface="+mn-ea"/>
                <a:sym typeface="+mn-lt"/>
              </a:rPr>
              <a:t>。会后，在国民党中央党部担任重要职务的共产党员有：组织部长谭平山，农民部长林祖涵，宣传部代理部长毛泽东等。随后，全国大部分地区以共产党员和国民党左派为骨干改组或建立了各级国民党党部。这样，国民党就由资产阶级的政党开始转变为工人、农民、城市小资产阶级和资产阶级的民主革命联盟，成了各革命阶级的统一战线组织。</a:t>
            </a:r>
            <a:r>
              <a:rPr lang="zh-CN" altLang="en-US" sz="1300" b="1" dirty="0">
                <a:solidFill>
                  <a:schemeClr val="accent1"/>
                </a:solidFill>
                <a:latin typeface="+mn-ea"/>
                <a:ea typeface="+mn-ea"/>
                <a:cs typeface="+mn-ea"/>
                <a:sym typeface="+mn-lt"/>
              </a:rPr>
              <a:t>国民党的“一大”标志着第一次国共合作的正式建立。</a:t>
            </a:r>
            <a:endParaRPr lang="en-US" altLang="zh-CN" sz="1300" b="1" dirty="0">
              <a:solidFill>
                <a:schemeClr val="accent1"/>
              </a:solidFill>
              <a:latin typeface="+mn-ea"/>
              <a:ea typeface="+mn-ea"/>
              <a:cs typeface="+mn-ea"/>
              <a:sym typeface="+mn-lt"/>
            </a:endParaRPr>
          </a:p>
        </p:txBody>
      </p:sp>
      <p:sp>
        <p:nvSpPr>
          <p:cNvPr id="9" name="TextBox 14">
            <a:extLst>
              <a:ext uri="{FF2B5EF4-FFF2-40B4-BE49-F238E27FC236}">
                <a16:creationId xmlns="" xmlns:a16="http://schemas.microsoft.com/office/drawing/2014/main" id="{9A07567E-09F5-4D15-80CD-AFE24BDC2BA8}"/>
              </a:ext>
            </a:extLst>
          </p:cNvPr>
          <p:cNvSpPr txBox="1"/>
          <p:nvPr/>
        </p:nvSpPr>
        <p:spPr>
          <a:xfrm>
            <a:off x="7536160" y="5082005"/>
            <a:ext cx="2880320" cy="288032"/>
          </a:xfrm>
          <a:prstGeom prst="rect">
            <a:avLst/>
          </a:prstGeom>
        </p:spPr>
        <p:txBody>
          <a:bodyPr anchor="ctr">
            <a:normAutofit fontScale="92500" lnSpcReduction="2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加入国民革命党统一战线</a:t>
            </a:r>
          </a:p>
        </p:txBody>
      </p:sp>
      <p:pic>
        <p:nvPicPr>
          <p:cNvPr id="10" name="图片 9">
            <a:extLst>
              <a:ext uri="{FF2B5EF4-FFF2-40B4-BE49-F238E27FC236}">
                <a16:creationId xmlns="" xmlns:a16="http://schemas.microsoft.com/office/drawing/2014/main" id="{9A6A64FA-33FA-460E-AAA3-5B2E205F3E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8775" y="1811801"/>
            <a:ext cx="4535488" cy="3135403"/>
          </a:xfrm>
          <a:prstGeom prst="rect">
            <a:avLst/>
          </a:prstGeom>
        </p:spPr>
      </p:pic>
      <p:grpSp>
        <p:nvGrpSpPr>
          <p:cNvPr id="11" name="组合 10"/>
          <p:cNvGrpSpPr/>
          <p:nvPr/>
        </p:nvGrpSpPr>
        <p:grpSpPr>
          <a:xfrm>
            <a:off x="334963" y="1200913"/>
            <a:ext cx="2579898" cy="431669"/>
            <a:chOff x="612378" y="1301220"/>
            <a:chExt cx="2893778" cy="484188"/>
          </a:xfrm>
        </p:grpSpPr>
        <p:sp>
          <p:nvSpPr>
            <p:cNvPr id="12" name="任意多边形 11">
              <a:extLst>
                <a:ext uri="{FF2B5EF4-FFF2-40B4-BE49-F238E27FC236}">
                  <a16:creationId xmlns="" xmlns:a16="http://schemas.microsoft.com/office/drawing/2014/main" id="{CA5C9C5C-68F1-40B7-8953-8932B995A9B8}"/>
                </a:ext>
              </a:extLst>
            </p:cNvPr>
            <p:cNvSpPr>
              <a:spLocks/>
            </p:cNvSpPr>
            <p:nvPr/>
          </p:nvSpPr>
          <p:spPr bwMode="auto">
            <a:xfrm>
              <a:off x="3150556"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mn-ea"/>
                <a:cs typeface="+mn-ea"/>
                <a:sym typeface="+mn-lt"/>
              </a:endParaRPr>
            </a:p>
          </p:txBody>
        </p:sp>
        <p:grpSp>
          <p:nvGrpSpPr>
            <p:cNvPr id="13" name="组合 12"/>
            <p:cNvGrpSpPr/>
            <p:nvPr/>
          </p:nvGrpSpPr>
          <p:grpSpPr>
            <a:xfrm>
              <a:off x="612378" y="1301220"/>
              <a:ext cx="2538178" cy="484188"/>
              <a:chOff x="612378" y="1301220"/>
              <a:chExt cx="2538178" cy="484188"/>
            </a:xfrm>
          </p:grpSpPr>
          <p:sp>
            <p:nvSpPr>
              <p:cNvPr id="14" name="任意多边形 13">
                <a:extLst>
                  <a:ext uri="{FF2B5EF4-FFF2-40B4-BE49-F238E27FC236}">
                    <a16:creationId xmlns="" xmlns:a16="http://schemas.microsoft.com/office/drawing/2014/main" id="{CA5C9C5C-68F1-40B7-8953-8932B995A9B8}"/>
                  </a:ext>
                </a:extLst>
              </p:cNvPr>
              <p:cNvSpPr>
                <a:spLocks/>
              </p:cNvSpPr>
              <p:nvPr/>
            </p:nvSpPr>
            <p:spPr bwMode="auto">
              <a:xfrm>
                <a:off x="612380" y="1301220"/>
                <a:ext cx="2520781"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mn-ea"/>
                  <a:cs typeface="+mn-ea"/>
                  <a:sym typeface="+mn-lt"/>
                </a:endParaRPr>
              </a:p>
            </p:txBody>
          </p:sp>
          <p:sp>
            <p:nvSpPr>
              <p:cNvPr id="15" name="文本框 14">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8" y="1318920"/>
                <a:ext cx="2538178" cy="448791"/>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第一次国共合作</a:t>
                </a:r>
              </a:p>
            </p:txBody>
          </p:sp>
        </p:grpSp>
      </p:grpSp>
      <p:sp>
        <p:nvSpPr>
          <p:cNvPr id="2" name="标题 1">
            <a:extLst>
              <a:ext uri="{FF2B5EF4-FFF2-40B4-BE49-F238E27FC236}">
                <a16:creationId xmlns="" xmlns:a16="http://schemas.microsoft.com/office/drawing/2014/main" id="{7CC80151-2ECB-47A4-84A8-5DB809FD7F14}"/>
              </a:ext>
            </a:extLst>
          </p:cNvPr>
          <p:cNvSpPr>
            <a:spLocks noGrp="1"/>
          </p:cNvSpPr>
          <p:nvPr>
            <p:ph type="title"/>
          </p:nvPr>
        </p:nvSpPr>
        <p:spPr/>
        <p:txBody>
          <a:bodyPr/>
          <a:lstStyle/>
          <a:p>
            <a:r>
              <a:rPr lang="zh-CN" altLang="en-US" dirty="0">
                <a:latin typeface="+mn-ea"/>
                <a:ea typeface="+mn-ea"/>
              </a:rPr>
              <a:t>第一次国共合作</a:t>
            </a:r>
          </a:p>
        </p:txBody>
      </p:sp>
    </p:spTree>
    <p:extLst>
      <p:ext uri="{BB962C8B-B14F-4D97-AF65-F5344CB8AC3E}">
        <p14:creationId xmlns:p14="http://schemas.microsoft.com/office/powerpoint/2010/main" val="22854200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750"/>
                                        <p:tgtEl>
                                          <p:spTgt spid="11"/>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1250"/>
                                        <p:tgtEl>
                                          <p:spTgt spid="4"/>
                                        </p:tgtEl>
                                      </p:cBhvr>
                                    </p:animEffect>
                                  </p:childTnLst>
                                </p:cTn>
                              </p:par>
                            </p:childTnLst>
                          </p:cTn>
                        </p:par>
                        <p:par>
                          <p:cTn id="12" fill="hold">
                            <p:stCondLst>
                              <p:cond delay="2000"/>
                            </p:stCondLst>
                            <p:childTnLst>
                              <p:par>
                                <p:cTn id="13" presetID="2" presetClass="entr" presetSubtype="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anim calcmode="lin" valueType="num">
                                      <p:cBhvr>
                                        <p:cTn id="21" dur="500" fill="hold"/>
                                        <p:tgtEl>
                                          <p:spTgt spid="9"/>
                                        </p:tgtEl>
                                        <p:attrNameLst>
                                          <p:attrName>ppt_x</p:attrName>
                                        </p:attrNameLst>
                                      </p:cBhvr>
                                      <p:tavLst>
                                        <p:tav tm="0">
                                          <p:val>
                                            <p:strVal val="#ppt_x"/>
                                          </p:val>
                                        </p:tav>
                                        <p:tav tm="100000">
                                          <p:val>
                                            <p:strVal val="#ppt_x"/>
                                          </p:val>
                                        </p:tav>
                                      </p:tavLst>
                                    </p:anim>
                                    <p:anim calcmode="lin" valueType="num">
                                      <p:cBhvr>
                                        <p:cTn id="22"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209F10E2-65B5-4694-BAC2-DA87D8B4F080}"/>
              </a:ext>
            </a:extLst>
          </p:cNvPr>
          <p:cNvSpPr txBox="1"/>
          <p:nvPr/>
        </p:nvSpPr>
        <p:spPr>
          <a:xfrm>
            <a:off x="573088" y="2246776"/>
            <a:ext cx="5761037" cy="3372974"/>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200" dirty="0">
                <a:latin typeface="+mn-ea"/>
                <a:ea typeface="+mn-ea"/>
                <a:cs typeface="+mn-ea"/>
                <a:sym typeface="+mn-lt"/>
              </a:rPr>
              <a:t>        </a:t>
            </a:r>
            <a:r>
              <a:rPr lang="zh-CN" altLang="en-US" sz="1200" b="1" dirty="0">
                <a:solidFill>
                  <a:schemeClr val="accent1"/>
                </a:solidFill>
                <a:latin typeface="+mn-ea"/>
                <a:ea typeface="+mn-ea"/>
                <a:cs typeface="+mn-ea"/>
                <a:sym typeface="+mn-lt"/>
              </a:rPr>
              <a:t>中国共产党第四次全国代表大会于</a:t>
            </a:r>
            <a:r>
              <a:rPr lang="en-US" altLang="zh-CN" sz="1200" b="1" dirty="0">
                <a:solidFill>
                  <a:schemeClr val="accent1"/>
                </a:solidFill>
                <a:latin typeface="+mn-ea"/>
                <a:ea typeface="+mn-ea"/>
                <a:cs typeface="+mn-ea"/>
                <a:sym typeface="+mn-lt"/>
              </a:rPr>
              <a:t>1925</a:t>
            </a:r>
            <a:r>
              <a:rPr lang="zh-CN" altLang="en-US" sz="1200" b="1" dirty="0">
                <a:solidFill>
                  <a:schemeClr val="accent1"/>
                </a:solidFill>
                <a:latin typeface="+mn-ea"/>
                <a:ea typeface="+mn-ea"/>
                <a:cs typeface="+mn-ea"/>
                <a:sym typeface="+mn-lt"/>
              </a:rPr>
              <a:t>年</a:t>
            </a:r>
            <a:r>
              <a:rPr lang="en-US" altLang="zh-CN" sz="1200" b="1" dirty="0">
                <a:solidFill>
                  <a:schemeClr val="accent1"/>
                </a:solidFill>
                <a:latin typeface="+mn-ea"/>
                <a:ea typeface="+mn-ea"/>
                <a:cs typeface="+mn-ea"/>
                <a:sym typeface="+mn-lt"/>
              </a:rPr>
              <a:t>1</a:t>
            </a:r>
            <a:r>
              <a:rPr lang="zh-CN" altLang="en-US" sz="1200" b="1" dirty="0">
                <a:solidFill>
                  <a:schemeClr val="accent1"/>
                </a:solidFill>
                <a:latin typeface="+mn-ea"/>
                <a:ea typeface="+mn-ea"/>
                <a:cs typeface="+mn-ea"/>
                <a:sym typeface="+mn-lt"/>
              </a:rPr>
              <a:t>月</a:t>
            </a:r>
            <a:r>
              <a:rPr lang="en-US" altLang="zh-CN" sz="1200" b="1" dirty="0">
                <a:solidFill>
                  <a:schemeClr val="accent1"/>
                </a:solidFill>
                <a:latin typeface="+mn-ea"/>
                <a:ea typeface="+mn-ea"/>
                <a:cs typeface="+mn-ea"/>
                <a:sym typeface="+mn-lt"/>
              </a:rPr>
              <a:t>11</a:t>
            </a:r>
            <a:r>
              <a:rPr lang="zh-CN" altLang="en-US" sz="1200" b="1" dirty="0">
                <a:solidFill>
                  <a:schemeClr val="accent1"/>
                </a:solidFill>
                <a:latin typeface="+mn-ea"/>
                <a:ea typeface="+mn-ea"/>
                <a:cs typeface="+mn-ea"/>
                <a:sym typeface="+mn-lt"/>
              </a:rPr>
              <a:t>日至</a:t>
            </a:r>
            <a:r>
              <a:rPr lang="en-US" altLang="zh-CN" sz="1200" b="1" dirty="0">
                <a:solidFill>
                  <a:schemeClr val="accent1"/>
                </a:solidFill>
                <a:latin typeface="+mn-ea"/>
                <a:ea typeface="+mn-ea"/>
                <a:cs typeface="+mn-ea"/>
                <a:sym typeface="+mn-lt"/>
              </a:rPr>
              <a:t>22</a:t>
            </a:r>
            <a:r>
              <a:rPr lang="zh-CN" altLang="en-US" sz="1200" b="1" dirty="0">
                <a:solidFill>
                  <a:schemeClr val="accent1"/>
                </a:solidFill>
                <a:latin typeface="+mn-ea"/>
                <a:ea typeface="+mn-ea"/>
                <a:cs typeface="+mn-ea"/>
                <a:sym typeface="+mn-lt"/>
              </a:rPr>
              <a:t>日在上海举行。</a:t>
            </a:r>
            <a:endParaRPr lang="en-US" altLang="zh-CN" sz="1200" b="1" dirty="0">
              <a:solidFill>
                <a:schemeClr val="accent1"/>
              </a:solidFill>
              <a:latin typeface="+mn-ea"/>
              <a:ea typeface="+mn-ea"/>
              <a:cs typeface="+mn-ea"/>
              <a:sym typeface="+mn-lt"/>
            </a:endParaRPr>
          </a:p>
          <a:p>
            <a:r>
              <a:rPr lang="en-US" altLang="zh-CN" sz="1200" dirty="0">
                <a:latin typeface="+mn-ea"/>
                <a:ea typeface="+mn-ea"/>
                <a:cs typeface="+mn-ea"/>
                <a:sym typeface="+mn-lt"/>
              </a:rPr>
              <a:t>        </a:t>
            </a:r>
            <a:r>
              <a:rPr lang="zh-CN" altLang="en-US" sz="1200" dirty="0">
                <a:latin typeface="+mn-ea"/>
                <a:ea typeface="+mn-ea"/>
                <a:cs typeface="+mn-ea"/>
                <a:sym typeface="+mn-lt"/>
              </a:rPr>
              <a:t>陈独秀主持大会，并代表第三届中央执行委员会做了工作报告。维经斯基、彭述之、蔡和森、瞿秋白、周恩来等先后在会上作了有关的报告或发言。大会经过讨论，通过了</a:t>
            </a:r>
            <a:r>
              <a:rPr lang="en-US" altLang="zh-CN" sz="1200" dirty="0">
                <a:latin typeface="+mn-ea"/>
                <a:ea typeface="+mn-ea"/>
                <a:cs typeface="+mn-ea"/>
                <a:sym typeface="+mn-lt"/>
              </a:rPr>
              <a:t>《</a:t>
            </a:r>
            <a:r>
              <a:rPr lang="zh-CN" altLang="en-US" sz="1200" dirty="0">
                <a:latin typeface="+mn-ea"/>
                <a:ea typeface="+mn-ea"/>
                <a:cs typeface="+mn-ea"/>
                <a:sym typeface="+mn-lt"/>
              </a:rPr>
              <a:t>对于出席共产国际第五次大会代表报告之议决案</a:t>
            </a:r>
            <a:r>
              <a:rPr lang="en-US" altLang="zh-CN" sz="1200" dirty="0">
                <a:latin typeface="+mn-ea"/>
                <a:ea typeface="+mn-ea"/>
                <a:cs typeface="+mn-ea"/>
                <a:sym typeface="+mn-lt"/>
              </a:rPr>
              <a:t>》</a:t>
            </a:r>
            <a:r>
              <a:rPr lang="zh-CN" altLang="en-US" sz="1200" dirty="0">
                <a:latin typeface="+mn-ea"/>
                <a:ea typeface="+mn-ea"/>
                <a:cs typeface="+mn-ea"/>
                <a:sym typeface="+mn-lt"/>
              </a:rPr>
              <a:t>、</a:t>
            </a:r>
            <a:r>
              <a:rPr lang="en-US" altLang="zh-CN" sz="1200" dirty="0">
                <a:latin typeface="+mn-ea"/>
                <a:ea typeface="+mn-ea"/>
                <a:cs typeface="+mn-ea"/>
                <a:sym typeface="+mn-lt"/>
              </a:rPr>
              <a:t>《</a:t>
            </a:r>
            <a:r>
              <a:rPr lang="zh-CN" altLang="en-US" sz="1200" dirty="0">
                <a:latin typeface="+mn-ea"/>
                <a:ea typeface="+mn-ea"/>
                <a:cs typeface="+mn-ea"/>
                <a:sym typeface="+mn-lt"/>
              </a:rPr>
              <a:t>对于中央执行委员会报告之议决案</a:t>
            </a:r>
            <a:r>
              <a:rPr lang="en-US" altLang="zh-CN" sz="1200" dirty="0">
                <a:latin typeface="+mn-ea"/>
                <a:ea typeface="+mn-ea"/>
                <a:cs typeface="+mn-ea"/>
                <a:sym typeface="+mn-lt"/>
              </a:rPr>
              <a:t>》</a:t>
            </a:r>
            <a:r>
              <a:rPr lang="zh-CN" altLang="en-US" sz="1200" dirty="0">
                <a:latin typeface="+mn-ea"/>
                <a:ea typeface="+mn-ea"/>
                <a:cs typeface="+mn-ea"/>
                <a:sym typeface="+mn-lt"/>
              </a:rPr>
              <a:t>、</a:t>
            </a:r>
            <a:r>
              <a:rPr lang="en-US" altLang="zh-CN" sz="1200" dirty="0">
                <a:latin typeface="+mn-ea"/>
                <a:ea typeface="+mn-ea"/>
                <a:cs typeface="+mn-ea"/>
                <a:sym typeface="+mn-lt"/>
              </a:rPr>
              <a:t>《</a:t>
            </a:r>
            <a:r>
              <a:rPr lang="zh-CN" altLang="en-US" sz="1200" dirty="0">
                <a:latin typeface="+mn-ea"/>
                <a:ea typeface="+mn-ea"/>
                <a:cs typeface="+mn-ea"/>
                <a:sym typeface="+mn-lt"/>
              </a:rPr>
              <a:t>对于共产国际执行委员会代表报告世界共产主义运动状况之议决案</a:t>
            </a:r>
            <a:r>
              <a:rPr lang="en-US" altLang="zh-CN" sz="1200" dirty="0">
                <a:latin typeface="+mn-ea"/>
                <a:ea typeface="+mn-ea"/>
                <a:cs typeface="+mn-ea"/>
                <a:sym typeface="+mn-lt"/>
              </a:rPr>
              <a:t>》</a:t>
            </a:r>
            <a:r>
              <a:rPr lang="zh-CN" altLang="en-US" sz="1200" dirty="0">
                <a:latin typeface="+mn-ea"/>
                <a:ea typeface="+mn-ea"/>
                <a:cs typeface="+mn-ea"/>
                <a:sym typeface="+mn-lt"/>
              </a:rPr>
              <a:t>、</a:t>
            </a:r>
            <a:r>
              <a:rPr lang="en-US" altLang="zh-CN" sz="1200" dirty="0">
                <a:latin typeface="+mn-ea"/>
                <a:ea typeface="+mn-ea"/>
                <a:cs typeface="+mn-ea"/>
                <a:sym typeface="+mn-lt"/>
              </a:rPr>
              <a:t>《</a:t>
            </a:r>
            <a:r>
              <a:rPr lang="zh-CN" altLang="en-US" sz="1200" dirty="0">
                <a:latin typeface="+mn-ea"/>
                <a:ea typeface="+mn-ea"/>
                <a:cs typeface="+mn-ea"/>
                <a:sym typeface="+mn-lt"/>
              </a:rPr>
              <a:t>对于民族革命运动之议决案</a:t>
            </a:r>
            <a:r>
              <a:rPr lang="en-US" altLang="zh-CN" sz="1200" dirty="0">
                <a:latin typeface="+mn-ea"/>
                <a:ea typeface="+mn-ea"/>
                <a:cs typeface="+mn-ea"/>
                <a:sym typeface="+mn-lt"/>
              </a:rPr>
              <a:t>》</a:t>
            </a:r>
            <a:r>
              <a:rPr lang="zh-CN" altLang="en-US" sz="1200" dirty="0">
                <a:latin typeface="+mn-ea"/>
                <a:ea typeface="+mn-ea"/>
                <a:cs typeface="+mn-ea"/>
                <a:sym typeface="+mn-lt"/>
              </a:rPr>
              <a:t>、</a:t>
            </a:r>
            <a:r>
              <a:rPr lang="en-US" altLang="zh-CN" sz="1200" dirty="0">
                <a:latin typeface="+mn-ea"/>
                <a:ea typeface="+mn-ea"/>
                <a:cs typeface="+mn-ea"/>
                <a:sym typeface="+mn-lt"/>
              </a:rPr>
              <a:t>《</a:t>
            </a:r>
            <a:r>
              <a:rPr lang="zh-CN" altLang="en-US" sz="1200" dirty="0">
                <a:latin typeface="+mn-ea"/>
                <a:ea typeface="+mn-ea"/>
                <a:cs typeface="+mn-ea"/>
                <a:sym typeface="+mn-lt"/>
              </a:rPr>
              <a:t>对于职工运动之议决案</a:t>
            </a:r>
            <a:r>
              <a:rPr lang="en-US" altLang="zh-CN" sz="1200" dirty="0">
                <a:latin typeface="+mn-ea"/>
                <a:ea typeface="+mn-ea"/>
                <a:cs typeface="+mn-ea"/>
                <a:sym typeface="+mn-lt"/>
              </a:rPr>
              <a:t>》</a:t>
            </a:r>
            <a:r>
              <a:rPr lang="zh-CN" altLang="en-US" sz="1200" dirty="0">
                <a:latin typeface="+mn-ea"/>
                <a:ea typeface="+mn-ea"/>
                <a:cs typeface="+mn-ea"/>
                <a:sym typeface="+mn-lt"/>
              </a:rPr>
              <a:t>、</a:t>
            </a:r>
            <a:r>
              <a:rPr lang="en-US" altLang="zh-CN" sz="1200" dirty="0">
                <a:latin typeface="+mn-ea"/>
                <a:ea typeface="+mn-ea"/>
                <a:cs typeface="+mn-ea"/>
                <a:sym typeface="+mn-lt"/>
              </a:rPr>
              <a:t>《</a:t>
            </a:r>
            <a:r>
              <a:rPr lang="zh-CN" altLang="en-US" sz="1200" dirty="0">
                <a:latin typeface="+mn-ea"/>
                <a:ea typeface="+mn-ea"/>
                <a:cs typeface="+mn-ea"/>
                <a:sym typeface="+mn-lt"/>
              </a:rPr>
              <a:t>对于农民运动之议决案</a:t>
            </a:r>
            <a:r>
              <a:rPr lang="en-US" altLang="zh-CN" sz="1200" dirty="0">
                <a:latin typeface="+mn-ea"/>
                <a:ea typeface="+mn-ea"/>
                <a:cs typeface="+mn-ea"/>
                <a:sym typeface="+mn-lt"/>
              </a:rPr>
              <a:t>》</a:t>
            </a:r>
            <a:r>
              <a:rPr lang="zh-CN" altLang="en-US" sz="1200" dirty="0">
                <a:latin typeface="+mn-ea"/>
                <a:ea typeface="+mn-ea"/>
                <a:cs typeface="+mn-ea"/>
                <a:sym typeface="+mn-lt"/>
              </a:rPr>
              <a:t>以及对于青年运动、妇女运动、党的组织、宣传工作等</a:t>
            </a:r>
            <a:r>
              <a:rPr lang="en-US" altLang="zh-CN" sz="1200" dirty="0">
                <a:latin typeface="+mn-ea"/>
                <a:ea typeface="+mn-ea"/>
                <a:cs typeface="+mn-ea"/>
                <a:sym typeface="+mn-lt"/>
              </a:rPr>
              <a:t>11</a:t>
            </a:r>
            <a:r>
              <a:rPr lang="zh-CN" altLang="en-US" sz="1200" dirty="0">
                <a:latin typeface="+mn-ea"/>
                <a:ea typeface="+mn-ea"/>
                <a:cs typeface="+mn-ea"/>
                <a:sym typeface="+mn-lt"/>
              </a:rPr>
              <a:t>个决议案，通过了</a:t>
            </a:r>
            <a:r>
              <a:rPr lang="en-US" altLang="zh-CN" sz="1200" dirty="0">
                <a:latin typeface="+mn-ea"/>
                <a:ea typeface="+mn-ea"/>
                <a:cs typeface="+mn-ea"/>
                <a:sym typeface="+mn-lt"/>
              </a:rPr>
              <a:t>《</a:t>
            </a:r>
            <a:r>
              <a:rPr lang="zh-CN" altLang="en-US" sz="1200" dirty="0">
                <a:latin typeface="+mn-ea"/>
                <a:ea typeface="+mn-ea"/>
                <a:cs typeface="+mn-ea"/>
                <a:sym typeface="+mn-lt"/>
              </a:rPr>
              <a:t>中国共产党第二次修正章程</a:t>
            </a:r>
            <a:r>
              <a:rPr lang="en-US" altLang="zh-CN" sz="1200" dirty="0">
                <a:latin typeface="+mn-ea"/>
                <a:ea typeface="+mn-ea"/>
                <a:cs typeface="+mn-ea"/>
                <a:sym typeface="+mn-lt"/>
              </a:rPr>
              <a:t>》</a:t>
            </a:r>
            <a:r>
              <a:rPr lang="zh-CN" altLang="en-US" sz="1200" dirty="0">
                <a:latin typeface="+mn-ea"/>
                <a:ea typeface="+mn-ea"/>
                <a:cs typeface="+mn-ea"/>
                <a:sym typeface="+mn-lt"/>
              </a:rPr>
              <a:t>，发表了</a:t>
            </a:r>
            <a:r>
              <a:rPr lang="en-US" altLang="zh-CN" sz="1200" dirty="0">
                <a:latin typeface="+mn-ea"/>
                <a:ea typeface="+mn-ea"/>
                <a:cs typeface="+mn-ea"/>
                <a:sym typeface="+mn-lt"/>
              </a:rPr>
              <a:t>《</a:t>
            </a:r>
            <a:r>
              <a:rPr lang="zh-CN" altLang="en-US" sz="1200" dirty="0">
                <a:latin typeface="+mn-ea"/>
                <a:ea typeface="+mn-ea"/>
                <a:cs typeface="+mn-ea"/>
                <a:sym typeface="+mn-lt"/>
              </a:rPr>
              <a:t>中国共产党第四次全国代表大会宣言</a:t>
            </a:r>
            <a:r>
              <a:rPr lang="en-US" altLang="zh-CN" sz="1200" dirty="0">
                <a:latin typeface="+mn-ea"/>
                <a:ea typeface="+mn-ea"/>
                <a:cs typeface="+mn-ea"/>
                <a:sym typeface="+mn-lt"/>
              </a:rPr>
              <a:t>》</a:t>
            </a:r>
            <a:r>
              <a:rPr lang="zh-CN" altLang="en-US" sz="1200" dirty="0">
                <a:latin typeface="+mn-ea"/>
                <a:ea typeface="+mn-ea"/>
                <a:cs typeface="+mn-ea"/>
                <a:sym typeface="+mn-lt"/>
              </a:rPr>
              <a:t>。</a:t>
            </a:r>
            <a:endParaRPr lang="en-US" altLang="zh-CN" sz="1200" dirty="0">
              <a:latin typeface="+mn-ea"/>
              <a:ea typeface="+mn-ea"/>
              <a:cs typeface="+mn-ea"/>
              <a:sym typeface="+mn-lt"/>
            </a:endParaRPr>
          </a:p>
          <a:p>
            <a:r>
              <a:rPr lang="zh-CN" altLang="en-US" sz="1200" dirty="0">
                <a:latin typeface="+mn-ea"/>
                <a:ea typeface="+mn-ea"/>
                <a:cs typeface="+mn-ea"/>
                <a:sym typeface="+mn-lt"/>
              </a:rPr>
              <a:t>        大会提出了：工农联盟问题；确定了党同国民党关系的新政策，基本方针是：打击右派，争取中派，扩大左派。大指出，共产党要在国民党内和党外，坚持彻底的民主革命纲领，保持自己的独立性。为适应革命大发展的需要，大会决定在全国范围内建立和发展党的组织，并决定将原党章中有</a:t>
            </a:r>
            <a:r>
              <a:rPr lang="en-US" altLang="zh-CN" sz="1200" dirty="0">
                <a:latin typeface="+mn-ea"/>
                <a:ea typeface="+mn-ea"/>
                <a:cs typeface="+mn-ea"/>
                <a:sym typeface="+mn-lt"/>
              </a:rPr>
              <a:t>5</a:t>
            </a:r>
            <a:r>
              <a:rPr lang="zh-CN" altLang="en-US" sz="1200" dirty="0">
                <a:latin typeface="+mn-ea"/>
                <a:ea typeface="+mn-ea"/>
                <a:cs typeface="+mn-ea"/>
                <a:sym typeface="+mn-lt"/>
              </a:rPr>
              <a:t>人以上方可组织小组的规定，改为“有三人以上即可组织支部”。</a:t>
            </a:r>
            <a:endParaRPr lang="en-US" altLang="zh-CN" sz="1200" dirty="0">
              <a:latin typeface="+mn-ea"/>
              <a:ea typeface="+mn-ea"/>
              <a:cs typeface="+mn-ea"/>
              <a:sym typeface="+mn-lt"/>
            </a:endParaRPr>
          </a:p>
          <a:p>
            <a:r>
              <a:rPr lang="en-US" altLang="zh-CN" sz="1200" dirty="0">
                <a:latin typeface="+mn-ea"/>
                <a:ea typeface="+mn-ea"/>
                <a:cs typeface="+mn-ea"/>
                <a:sym typeface="+mn-lt"/>
              </a:rPr>
              <a:t>      </a:t>
            </a:r>
            <a:endParaRPr lang="zh-CN" altLang="en-US" sz="1200" dirty="0">
              <a:latin typeface="+mn-ea"/>
              <a:ea typeface="+mn-ea"/>
              <a:cs typeface="+mn-ea"/>
              <a:sym typeface="+mn-lt"/>
            </a:endParaRPr>
          </a:p>
        </p:txBody>
      </p:sp>
      <p:sp>
        <p:nvSpPr>
          <p:cNvPr id="5" name="TextBox 14">
            <a:extLst>
              <a:ext uri="{FF2B5EF4-FFF2-40B4-BE49-F238E27FC236}">
                <a16:creationId xmlns="" xmlns:a16="http://schemas.microsoft.com/office/drawing/2014/main" id="{C1973587-11EC-4A26-8340-FB73BB41BCA0}"/>
              </a:ext>
            </a:extLst>
          </p:cNvPr>
          <p:cNvSpPr txBox="1"/>
          <p:nvPr/>
        </p:nvSpPr>
        <p:spPr>
          <a:xfrm>
            <a:off x="7966307" y="5462754"/>
            <a:ext cx="2688297" cy="276097"/>
          </a:xfrm>
          <a:prstGeom prst="rect">
            <a:avLst/>
          </a:prstGeom>
        </p:spPr>
        <p:txBody>
          <a:bodyPr anchor="ctr">
            <a:normAutofit fontScale="92500" lnSpcReduction="2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虹口区多伦路</a:t>
            </a:r>
            <a:r>
              <a:rPr lang="en-US" altLang="zh-CN" dirty="0">
                <a:latin typeface="+mn-ea"/>
                <a:ea typeface="+mn-ea"/>
                <a:cs typeface="+mn-ea"/>
                <a:sym typeface="+mn-lt"/>
              </a:rPr>
              <a:t>215</a:t>
            </a:r>
            <a:r>
              <a:rPr lang="zh-CN" altLang="en-US" dirty="0">
                <a:latin typeface="+mn-ea"/>
                <a:ea typeface="+mn-ea"/>
                <a:cs typeface="+mn-ea"/>
                <a:sym typeface="+mn-lt"/>
              </a:rPr>
              <a:t>号</a:t>
            </a:r>
          </a:p>
        </p:txBody>
      </p:sp>
      <p:pic>
        <p:nvPicPr>
          <p:cNvPr id="10" name="图片 9">
            <a:extLst>
              <a:ext uri="{FF2B5EF4-FFF2-40B4-BE49-F238E27FC236}">
                <a16:creationId xmlns="" xmlns:a16="http://schemas.microsoft.com/office/drawing/2014/main" id="{73451912-4D73-4A40-AD52-3E12509A568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4879"/>
          <a:stretch/>
        </p:blipFill>
        <p:spPr>
          <a:xfrm>
            <a:off x="6946900" y="2485514"/>
            <a:ext cx="4535488" cy="2895498"/>
          </a:xfrm>
          <a:prstGeom prst="rect">
            <a:avLst/>
          </a:prstGeom>
        </p:spPr>
      </p:pic>
      <p:grpSp>
        <p:nvGrpSpPr>
          <p:cNvPr id="26" name="组合 25"/>
          <p:cNvGrpSpPr/>
          <p:nvPr/>
        </p:nvGrpSpPr>
        <p:grpSpPr>
          <a:xfrm>
            <a:off x="2822739" y="1011405"/>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中国共产党第四次全国代表大会胜利召开</a:t>
              </a:r>
            </a:p>
          </p:txBody>
        </p:sp>
      </p:grpSp>
      <p:sp>
        <p:nvSpPr>
          <p:cNvPr id="2" name="标题 1">
            <a:extLst>
              <a:ext uri="{FF2B5EF4-FFF2-40B4-BE49-F238E27FC236}">
                <a16:creationId xmlns="" xmlns:a16="http://schemas.microsoft.com/office/drawing/2014/main" id="{24B50901-B1D3-47AA-9AD7-1DBA6EEA2592}"/>
              </a:ext>
            </a:extLst>
          </p:cNvPr>
          <p:cNvSpPr>
            <a:spLocks noGrp="1"/>
          </p:cNvSpPr>
          <p:nvPr>
            <p:ph type="title"/>
          </p:nvPr>
        </p:nvSpPr>
        <p:spPr/>
        <p:txBody>
          <a:bodyPr/>
          <a:lstStyle/>
          <a:p>
            <a:r>
              <a:rPr lang="zh-CN" altLang="en-US" dirty="0">
                <a:latin typeface="+mn-ea"/>
                <a:ea typeface="+mn-ea"/>
              </a:rPr>
              <a:t>中国共产党第四次全国代表大会</a:t>
            </a:r>
          </a:p>
        </p:txBody>
      </p:sp>
    </p:spTree>
    <p:extLst>
      <p:ext uri="{BB962C8B-B14F-4D97-AF65-F5344CB8AC3E}">
        <p14:creationId xmlns:p14="http://schemas.microsoft.com/office/powerpoint/2010/main" val="9081286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D7572E54-4585-4E59-A3E4-4FBACAF23948}"/>
              </a:ext>
            </a:extLst>
          </p:cNvPr>
          <p:cNvSpPr txBox="1"/>
          <p:nvPr/>
        </p:nvSpPr>
        <p:spPr>
          <a:xfrm>
            <a:off x="563564" y="2460840"/>
            <a:ext cx="5761036" cy="3048491"/>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出席这次大会的代表有陈独秀、蔡和森、瞿秋白、陈潭秋、张太雷、周恩来、彭述之、李立三、罗章龙等</a:t>
            </a:r>
            <a:r>
              <a:rPr lang="en-US" altLang="zh-CN" dirty="0">
                <a:latin typeface="+mn-ea"/>
                <a:ea typeface="+mn-ea"/>
                <a:cs typeface="+mn-ea"/>
                <a:sym typeface="+mn-lt"/>
              </a:rPr>
              <a:t>20</a:t>
            </a:r>
            <a:r>
              <a:rPr lang="zh-CN" altLang="en-US" dirty="0">
                <a:latin typeface="+mn-ea"/>
                <a:ea typeface="+mn-ea"/>
                <a:cs typeface="+mn-ea"/>
                <a:sym typeface="+mn-lt"/>
              </a:rPr>
              <a:t>人（其中有表决权者</a:t>
            </a:r>
            <a:r>
              <a:rPr lang="en-US" altLang="zh-CN" dirty="0">
                <a:latin typeface="+mn-ea"/>
                <a:ea typeface="+mn-ea"/>
                <a:cs typeface="+mn-ea"/>
                <a:sym typeface="+mn-lt"/>
              </a:rPr>
              <a:t>14</a:t>
            </a:r>
            <a:r>
              <a:rPr lang="zh-CN" altLang="en-US" dirty="0">
                <a:latin typeface="+mn-ea"/>
                <a:ea typeface="+mn-ea"/>
                <a:cs typeface="+mn-ea"/>
                <a:sym typeface="+mn-lt"/>
              </a:rPr>
              <a:t>人），代表全国</a:t>
            </a:r>
            <a:r>
              <a:rPr lang="en-US" altLang="zh-CN" dirty="0">
                <a:latin typeface="+mn-ea"/>
                <a:ea typeface="+mn-ea"/>
                <a:cs typeface="+mn-ea"/>
                <a:sym typeface="+mn-lt"/>
              </a:rPr>
              <a:t>994</a:t>
            </a:r>
            <a:r>
              <a:rPr lang="zh-CN" altLang="en-US" dirty="0">
                <a:latin typeface="+mn-ea"/>
                <a:ea typeface="+mn-ea"/>
                <a:cs typeface="+mn-ea"/>
                <a:sym typeface="+mn-lt"/>
              </a:rPr>
              <a:t>名党员。共产国际代表维经斯基参加了大会。</a:t>
            </a:r>
            <a:endParaRPr lang="en-US" altLang="zh-CN" dirty="0">
              <a:latin typeface="+mn-ea"/>
              <a:ea typeface="+mn-ea"/>
              <a:cs typeface="+mn-ea"/>
              <a:sym typeface="+mn-lt"/>
            </a:endParaRPr>
          </a:p>
          <a:p>
            <a:r>
              <a:rPr lang="zh-CN" altLang="en-US" dirty="0">
                <a:latin typeface="+mn-ea"/>
                <a:ea typeface="+mn-ea"/>
                <a:cs typeface="+mn-ea"/>
                <a:sym typeface="+mn-lt"/>
              </a:rPr>
              <a:t>       新的中央执行委员会</a:t>
            </a:r>
            <a:r>
              <a:rPr lang="en-US" altLang="zh-CN" dirty="0">
                <a:latin typeface="+mn-ea"/>
                <a:ea typeface="+mn-ea"/>
                <a:cs typeface="+mn-ea"/>
                <a:sym typeface="+mn-lt"/>
              </a:rPr>
              <a:t>:</a:t>
            </a:r>
            <a:r>
              <a:rPr lang="zh-CN" altLang="en-US" dirty="0">
                <a:latin typeface="+mn-ea"/>
                <a:ea typeface="+mn-ea"/>
                <a:cs typeface="+mn-ea"/>
                <a:sym typeface="+mn-lt"/>
              </a:rPr>
              <a:t>陈独秀、瞿秋白、蔡和森、张国焘、</a:t>
            </a:r>
            <a:r>
              <a:rPr lang="en-US" altLang="zh-CN" dirty="0">
                <a:latin typeface="+mn-ea"/>
                <a:ea typeface="+mn-ea"/>
                <a:cs typeface="+mn-ea"/>
                <a:sym typeface="+mn-lt"/>
              </a:rPr>
              <a:t>                                </a:t>
            </a:r>
            <a:r>
              <a:rPr lang="zh-CN" altLang="en-US" dirty="0">
                <a:latin typeface="+mn-ea"/>
                <a:ea typeface="+mn-ea"/>
                <a:cs typeface="+mn-ea"/>
                <a:sym typeface="+mn-lt"/>
              </a:rPr>
              <a:t>彭述之、李大钊、谭平山、李维汉、项英</a:t>
            </a:r>
            <a:endParaRPr lang="en-US" altLang="zh-CN" dirty="0">
              <a:latin typeface="+mn-ea"/>
              <a:ea typeface="+mn-ea"/>
              <a:cs typeface="+mn-ea"/>
              <a:sym typeface="+mn-lt"/>
            </a:endParaRPr>
          </a:p>
          <a:p>
            <a:r>
              <a:rPr lang="zh-CN" altLang="en-US" dirty="0">
                <a:latin typeface="+mn-ea"/>
                <a:ea typeface="+mn-ea"/>
                <a:cs typeface="+mn-ea"/>
                <a:sym typeface="+mn-lt"/>
              </a:rPr>
              <a:t>      中央执行委员</a:t>
            </a:r>
            <a:r>
              <a:rPr lang="en-US" altLang="zh-CN" dirty="0">
                <a:latin typeface="+mn-ea"/>
                <a:ea typeface="+mn-ea"/>
                <a:cs typeface="+mn-ea"/>
                <a:sym typeface="+mn-lt"/>
              </a:rPr>
              <a:t>:</a:t>
            </a:r>
            <a:r>
              <a:rPr lang="zh-CN" altLang="en-US" dirty="0">
                <a:latin typeface="+mn-ea"/>
                <a:ea typeface="+mn-ea"/>
                <a:cs typeface="+mn-ea"/>
                <a:sym typeface="+mn-lt"/>
              </a:rPr>
              <a:t>邓培、王荷波、张太雷、罗章龙、朱锦堂</a:t>
            </a:r>
            <a:r>
              <a:rPr lang="en-US" altLang="zh-CN" dirty="0">
                <a:latin typeface="+mn-ea"/>
                <a:ea typeface="+mn-ea"/>
                <a:cs typeface="+mn-ea"/>
                <a:sym typeface="+mn-lt"/>
              </a:rPr>
              <a:t>5</a:t>
            </a:r>
            <a:r>
              <a:rPr lang="zh-CN" altLang="en-US" dirty="0">
                <a:latin typeface="+mn-ea"/>
                <a:ea typeface="+mn-ea"/>
                <a:cs typeface="+mn-ea"/>
                <a:sym typeface="+mn-lt"/>
              </a:rPr>
              <a:t>人</a:t>
            </a:r>
            <a:endParaRPr lang="en-US" altLang="zh-CN" dirty="0">
              <a:latin typeface="+mn-ea"/>
              <a:ea typeface="+mn-ea"/>
              <a:cs typeface="+mn-ea"/>
              <a:sym typeface="+mn-lt"/>
            </a:endParaRPr>
          </a:p>
          <a:p>
            <a:r>
              <a:rPr lang="zh-CN" altLang="en-US" dirty="0">
                <a:latin typeface="+mn-ea"/>
                <a:ea typeface="+mn-ea"/>
                <a:cs typeface="+mn-ea"/>
                <a:sym typeface="+mn-lt"/>
              </a:rPr>
              <a:t>      候补委员</a:t>
            </a:r>
            <a:r>
              <a:rPr lang="en-US" altLang="zh-CN" dirty="0">
                <a:latin typeface="+mn-ea"/>
                <a:ea typeface="+mn-ea"/>
                <a:cs typeface="+mn-ea"/>
                <a:sym typeface="+mn-lt"/>
              </a:rPr>
              <a:t>: </a:t>
            </a:r>
            <a:r>
              <a:rPr lang="zh-CN" altLang="en-US" dirty="0">
                <a:latin typeface="+mn-ea"/>
                <a:ea typeface="+mn-ea"/>
                <a:cs typeface="+mn-ea"/>
                <a:sym typeface="+mn-lt"/>
              </a:rPr>
              <a:t>中央局</a:t>
            </a:r>
            <a:r>
              <a:rPr lang="en-US" altLang="zh-CN" dirty="0">
                <a:latin typeface="+mn-ea"/>
                <a:ea typeface="+mn-ea"/>
                <a:cs typeface="+mn-ea"/>
                <a:sym typeface="+mn-lt"/>
              </a:rPr>
              <a:t>: </a:t>
            </a:r>
            <a:r>
              <a:rPr lang="zh-CN" altLang="en-US" dirty="0">
                <a:latin typeface="+mn-ea"/>
                <a:ea typeface="+mn-ea"/>
                <a:cs typeface="+mn-ea"/>
                <a:sym typeface="+mn-lt"/>
              </a:rPr>
              <a:t>陈独秀、张国焘、彭述之、蔡和森、瞿秋</a:t>
            </a:r>
            <a:r>
              <a:rPr lang="en-US" altLang="zh-CN" dirty="0">
                <a:latin typeface="+mn-ea"/>
                <a:ea typeface="+mn-ea"/>
                <a:cs typeface="+mn-ea"/>
                <a:sym typeface="+mn-lt"/>
              </a:rPr>
              <a:t>5</a:t>
            </a:r>
            <a:r>
              <a:rPr lang="zh-CN" altLang="en-US" dirty="0">
                <a:latin typeface="+mn-ea"/>
                <a:ea typeface="+mn-ea"/>
                <a:cs typeface="+mn-ea"/>
                <a:sym typeface="+mn-lt"/>
              </a:rPr>
              <a:t>人</a:t>
            </a:r>
            <a:endParaRPr lang="en-US" altLang="zh-CN" dirty="0">
              <a:latin typeface="+mn-ea"/>
              <a:ea typeface="+mn-ea"/>
              <a:cs typeface="+mn-ea"/>
              <a:sym typeface="+mn-lt"/>
            </a:endParaRPr>
          </a:p>
          <a:p>
            <a:r>
              <a:rPr lang="zh-CN" altLang="en-US" dirty="0">
                <a:latin typeface="+mn-ea"/>
                <a:ea typeface="+mn-ea"/>
                <a:cs typeface="+mn-ea"/>
                <a:sym typeface="+mn-lt"/>
              </a:rPr>
              <a:t>      中央执行委员会总书记 </a:t>
            </a:r>
            <a:r>
              <a:rPr lang="en-US" altLang="zh-CN" dirty="0">
                <a:latin typeface="+mn-ea"/>
                <a:ea typeface="+mn-ea"/>
                <a:cs typeface="+mn-ea"/>
                <a:sym typeface="+mn-lt"/>
              </a:rPr>
              <a:t>: </a:t>
            </a:r>
            <a:r>
              <a:rPr lang="zh-CN" altLang="en-US" dirty="0">
                <a:latin typeface="+mn-ea"/>
                <a:ea typeface="+mn-ea"/>
                <a:cs typeface="+mn-ea"/>
                <a:sym typeface="+mn-lt"/>
              </a:rPr>
              <a:t>陈独秀</a:t>
            </a:r>
            <a:endParaRPr lang="en-US" altLang="zh-CN" dirty="0">
              <a:latin typeface="+mn-ea"/>
              <a:ea typeface="+mn-ea"/>
              <a:cs typeface="+mn-ea"/>
              <a:sym typeface="+mn-lt"/>
            </a:endParaRPr>
          </a:p>
          <a:p>
            <a:r>
              <a:rPr lang="zh-CN" altLang="en-US" dirty="0">
                <a:latin typeface="+mn-ea"/>
                <a:ea typeface="+mn-ea"/>
                <a:cs typeface="+mn-ea"/>
                <a:sym typeface="+mn-lt"/>
              </a:rPr>
              <a:t>      党的“四大”关于无产阶级在民主革命中领导权和农民同盟军问题的阐述，表明党已经把新民主主义革命基本思想的要点提出来了，对中国革命规律的认识又前进了一步。</a:t>
            </a:r>
          </a:p>
        </p:txBody>
      </p:sp>
      <p:pic>
        <p:nvPicPr>
          <p:cNvPr id="5" name="Picture 2">
            <a:extLst>
              <a:ext uri="{FF2B5EF4-FFF2-40B4-BE49-F238E27FC236}">
                <a16:creationId xmlns="" xmlns:a16="http://schemas.microsoft.com/office/drawing/2014/main" id="{13B4F87C-A4E7-4442-AADA-61D25B2F8CF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85467" y="2163095"/>
            <a:ext cx="3829999" cy="3215429"/>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TextBox 14">
            <a:extLst>
              <a:ext uri="{FF2B5EF4-FFF2-40B4-BE49-F238E27FC236}">
                <a16:creationId xmlns="" xmlns:a16="http://schemas.microsoft.com/office/drawing/2014/main" id="{D1ABF2AD-133B-4CDD-A766-F174D396F274}"/>
              </a:ext>
            </a:extLst>
          </p:cNvPr>
          <p:cNvSpPr txBox="1"/>
          <p:nvPr/>
        </p:nvSpPr>
        <p:spPr>
          <a:xfrm>
            <a:off x="8438703" y="5444328"/>
            <a:ext cx="1523527" cy="362747"/>
          </a:xfrm>
          <a:prstGeom prst="rect">
            <a:avLst/>
          </a:prstGeom>
        </p:spPr>
        <p:txBody>
          <a:bodyPr anchor="ctr">
            <a:normAutofit/>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中央局成员</a:t>
            </a:r>
          </a:p>
        </p:txBody>
      </p:sp>
      <p:grpSp>
        <p:nvGrpSpPr>
          <p:cNvPr id="26" name="组合 25"/>
          <p:cNvGrpSpPr/>
          <p:nvPr/>
        </p:nvGrpSpPr>
        <p:grpSpPr>
          <a:xfrm>
            <a:off x="2822739" y="1049505"/>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中国共产党第四次全国代表大会参会人员与选举</a:t>
              </a:r>
            </a:p>
          </p:txBody>
        </p:sp>
      </p:grpSp>
      <p:sp>
        <p:nvSpPr>
          <p:cNvPr id="2" name="标题 1">
            <a:extLst>
              <a:ext uri="{FF2B5EF4-FFF2-40B4-BE49-F238E27FC236}">
                <a16:creationId xmlns="" xmlns:a16="http://schemas.microsoft.com/office/drawing/2014/main" id="{000CA4C6-D5BB-4FBB-9C07-BD16B30B03CC}"/>
              </a:ext>
            </a:extLst>
          </p:cNvPr>
          <p:cNvSpPr>
            <a:spLocks noGrp="1"/>
          </p:cNvSpPr>
          <p:nvPr>
            <p:ph type="title"/>
          </p:nvPr>
        </p:nvSpPr>
        <p:spPr/>
        <p:txBody>
          <a:bodyPr/>
          <a:lstStyle/>
          <a:p>
            <a:r>
              <a:rPr lang="zh-CN" altLang="en-US" dirty="0">
                <a:latin typeface="+mn-ea"/>
                <a:ea typeface="+mn-ea"/>
              </a:rPr>
              <a:t>中国共产党第四次全国代表大会</a:t>
            </a:r>
          </a:p>
        </p:txBody>
      </p:sp>
    </p:spTree>
    <p:extLst>
      <p:ext uri="{BB962C8B-B14F-4D97-AF65-F5344CB8AC3E}">
        <p14:creationId xmlns:p14="http://schemas.microsoft.com/office/powerpoint/2010/main" val="26833179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750" fill="hold"/>
                                        <p:tgtEl>
                                          <p:spTgt spid="5"/>
                                        </p:tgtEl>
                                        <p:attrNameLst>
                                          <p:attrName>ppt_w</p:attrName>
                                        </p:attrNameLst>
                                      </p:cBhvr>
                                      <p:tavLst>
                                        <p:tav tm="0">
                                          <p:val>
                                            <p:fltVal val="0"/>
                                          </p:val>
                                        </p:tav>
                                        <p:tav tm="100000">
                                          <p:val>
                                            <p:strVal val="#ppt_w"/>
                                          </p:val>
                                        </p:tav>
                                      </p:tavLst>
                                    </p:anim>
                                    <p:anim calcmode="lin" valueType="num">
                                      <p:cBhvr>
                                        <p:cTn id="12" dur="750" fill="hold"/>
                                        <p:tgtEl>
                                          <p:spTgt spid="5"/>
                                        </p:tgtEl>
                                        <p:attrNameLst>
                                          <p:attrName>ppt_h</p:attrName>
                                        </p:attrNameLst>
                                      </p:cBhvr>
                                      <p:tavLst>
                                        <p:tav tm="0">
                                          <p:val>
                                            <p:fltVal val="0"/>
                                          </p:val>
                                        </p:tav>
                                        <p:tav tm="100000">
                                          <p:val>
                                            <p:strVal val="#ppt_h"/>
                                          </p:val>
                                        </p:tav>
                                      </p:tavLst>
                                    </p:anim>
                                    <p:anim calcmode="lin" valueType="num">
                                      <p:cBhvr>
                                        <p:cTn id="13" dur="750" fill="hold"/>
                                        <p:tgtEl>
                                          <p:spTgt spid="5"/>
                                        </p:tgtEl>
                                        <p:attrNameLst>
                                          <p:attrName>style.rotation</p:attrName>
                                        </p:attrNameLst>
                                      </p:cBhvr>
                                      <p:tavLst>
                                        <p:tav tm="0">
                                          <p:val>
                                            <p:fltVal val="90"/>
                                          </p:val>
                                        </p:tav>
                                        <p:tav tm="100000">
                                          <p:val>
                                            <p:fltVal val="0"/>
                                          </p:val>
                                        </p:tav>
                                      </p:tavLst>
                                    </p:anim>
                                    <p:animEffect transition="in" filter="fade">
                                      <p:cBhvr>
                                        <p:cTn id="14" dur="750"/>
                                        <p:tgtEl>
                                          <p:spTgt spid="5"/>
                                        </p:tgtEl>
                                      </p:cBhvr>
                                    </p:animEffect>
                                  </p:childTnLst>
                                </p:cTn>
                              </p:par>
                            </p:childTnLst>
                          </p:cTn>
                        </p:par>
                        <p:par>
                          <p:cTn id="15" fill="hold">
                            <p:stCondLst>
                              <p:cond delay="175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2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62004E19-05E1-414C-A316-B78D1CC903E4}"/>
              </a:ext>
            </a:extLst>
          </p:cNvPr>
          <p:cNvSpPr txBox="1"/>
          <p:nvPr/>
        </p:nvSpPr>
        <p:spPr>
          <a:xfrm>
            <a:off x="554039" y="1763653"/>
            <a:ext cx="5761036" cy="4128459"/>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a:t>
            </a:r>
            <a:r>
              <a:rPr lang="zh-CN" altLang="en-US" sz="1100" b="1" dirty="0">
                <a:solidFill>
                  <a:schemeClr val="accent1"/>
                </a:solidFill>
                <a:latin typeface="+mn-ea"/>
                <a:ea typeface="+mn-ea"/>
                <a:cs typeface="+mn-ea"/>
                <a:sym typeface="+mn-lt"/>
              </a:rPr>
              <a:t>中国共产党第五次全国代表大会于</a:t>
            </a:r>
            <a:r>
              <a:rPr lang="en-US" altLang="zh-CN" sz="1100" b="1" dirty="0">
                <a:solidFill>
                  <a:schemeClr val="accent1"/>
                </a:solidFill>
                <a:latin typeface="+mn-ea"/>
                <a:ea typeface="+mn-ea"/>
                <a:cs typeface="+mn-ea"/>
                <a:sym typeface="+mn-lt"/>
              </a:rPr>
              <a:t>1927</a:t>
            </a:r>
            <a:r>
              <a:rPr lang="zh-CN" altLang="en-US" sz="1100" b="1" dirty="0">
                <a:solidFill>
                  <a:schemeClr val="accent1"/>
                </a:solidFill>
                <a:latin typeface="+mn-ea"/>
                <a:ea typeface="+mn-ea"/>
                <a:cs typeface="+mn-ea"/>
                <a:sym typeface="+mn-lt"/>
              </a:rPr>
              <a:t>年</a:t>
            </a:r>
            <a:r>
              <a:rPr lang="en-US" altLang="zh-CN" sz="1100" b="1" dirty="0">
                <a:solidFill>
                  <a:schemeClr val="accent1"/>
                </a:solidFill>
                <a:latin typeface="+mn-ea"/>
                <a:ea typeface="+mn-ea"/>
                <a:cs typeface="+mn-ea"/>
                <a:sym typeface="+mn-lt"/>
              </a:rPr>
              <a:t>4</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27</a:t>
            </a:r>
            <a:r>
              <a:rPr lang="zh-CN" altLang="en-US" sz="1100" b="1" dirty="0">
                <a:solidFill>
                  <a:schemeClr val="accent1"/>
                </a:solidFill>
                <a:latin typeface="+mn-ea"/>
                <a:ea typeface="+mn-ea"/>
                <a:cs typeface="+mn-ea"/>
                <a:sym typeface="+mn-lt"/>
              </a:rPr>
              <a:t>日至</a:t>
            </a:r>
            <a:r>
              <a:rPr lang="en-US" altLang="zh-CN" sz="1100" b="1" dirty="0">
                <a:solidFill>
                  <a:schemeClr val="accent1"/>
                </a:solidFill>
                <a:latin typeface="+mn-ea"/>
                <a:ea typeface="+mn-ea"/>
                <a:cs typeface="+mn-ea"/>
                <a:sym typeface="+mn-lt"/>
              </a:rPr>
              <a:t>5</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9</a:t>
            </a:r>
            <a:r>
              <a:rPr lang="zh-CN" altLang="en-US" sz="1100" b="1" dirty="0">
                <a:solidFill>
                  <a:schemeClr val="accent1"/>
                </a:solidFill>
                <a:latin typeface="+mn-ea"/>
                <a:ea typeface="+mn-ea"/>
                <a:cs typeface="+mn-ea"/>
                <a:sym typeface="+mn-lt"/>
              </a:rPr>
              <a:t>日在武汉召开。</a:t>
            </a:r>
            <a:endParaRPr lang="en-US" altLang="zh-CN" sz="1100" b="1" dirty="0">
              <a:solidFill>
                <a:schemeClr val="accent1"/>
              </a:solidFill>
              <a:latin typeface="+mn-ea"/>
              <a:ea typeface="+mn-ea"/>
              <a:cs typeface="+mn-ea"/>
              <a:sym typeface="+mn-lt"/>
            </a:endParaRPr>
          </a:p>
          <a:p>
            <a:r>
              <a:rPr lang="en-US" altLang="zh-CN" sz="1100" dirty="0">
                <a:latin typeface="+mn-ea"/>
                <a:ea typeface="+mn-ea"/>
                <a:cs typeface="+mn-ea"/>
                <a:sym typeface="+mn-lt"/>
              </a:rPr>
              <a:t>      </a:t>
            </a:r>
            <a:r>
              <a:rPr lang="zh-CN" altLang="en-US" sz="1100" dirty="0">
                <a:latin typeface="+mn-ea"/>
                <a:ea typeface="+mn-ea"/>
                <a:cs typeface="+mn-ea"/>
                <a:sym typeface="+mn-lt"/>
              </a:rPr>
              <a:t>  中国共产党第五次全国代表大会是在蒋介石集团发动四一二反革命政变之后半个月，武汉汪精卫集团日趋反动，中国革命处于危急关头召开的。大会的主要任务是接受共产国际执委会第七次扩大会议关于中国问题的决议案，纠正陈独秀的机会主义错误，并决定党的重大方针政策。</a:t>
            </a:r>
          </a:p>
          <a:p>
            <a:r>
              <a:rPr lang="zh-CN" altLang="en-US" sz="1100" dirty="0">
                <a:latin typeface="+mn-ea"/>
                <a:ea typeface="+mn-ea"/>
                <a:cs typeface="+mn-ea"/>
                <a:sym typeface="+mn-lt"/>
              </a:rPr>
              <a:t>         陈独秀主持大会，并代表第四届中央执行委员会向大会作了</a:t>
            </a:r>
            <a:r>
              <a:rPr lang="en-US" altLang="zh-CN" sz="1100" dirty="0">
                <a:latin typeface="+mn-ea"/>
                <a:ea typeface="+mn-ea"/>
                <a:cs typeface="+mn-ea"/>
                <a:sym typeface="+mn-lt"/>
              </a:rPr>
              <a:t>《</a:t>
            </a:r>
            <a:r>
              <a:rPr lang="zh-CN" altLang="en-US" sz="1100" dirty="0">
                <a:latin typeface="+mn-ea"/>
                <a:ea typeface="+mn-ea"/>
                <a:cs typeface="+mn-ea"/>
                <a:sym typeface="+mn-lt"/>
              </a:rPr>
              <a:t>政治与组织的报告</a:t>
            </a:r>
            <a:r>
              <a:rPr lang="en-US" altLang="zh-CN" sz="1100" dirty="0">
                <a:latin typeface="+mn-ea"/>
                <a:ea typeface="+mn-ea"/>
                <a:cs typeface="+mn-ea"/>
                <a:sym typeface="+mn-lt"/>
              </a:rPr>
              <a:t>》</a:t>
            </a:r>
            <a:r>
              <a:rPr lang="zh-CN" altLang="en-US" sz="1100" dirty="0">
                <a:latin typeface="+mn-ea"/>
                <a:ea typeface="+mn-ea"/>
                <a:cs typeface="+mn-ea"/>
                <a:sym typeface="+mn-lt"/>
              </a:rPr>
              <a:t>。这个报告整个基调是右倾的，既没有正确地总结经验教训，也没有提出挽救时局的方针和政策，还为过去的错误进行辩护，如说中山舰事件退却让步是正确的；无产阶级不应搞政治斗争和武装斗争，只应进行经济斗争等。还提出了“向西北去”的逃跑主义理论。陈独秀报告之后，共产国际代表团团长罗易作了题为</a:t>
            </a:r>
            <a:r>
              <a:rPr lang="en-US" altLang="zh-CN" sz="1100" dirty="0">
                <a:latin typeface="+mn-ea"/>
                <a:ea typeface="+mn-ea"/>
                <a:cs typeface="+mn-ea"/>
                <a:sym typeface="+mn-lt"/>
              </a:rPr>
              <a:t>《</a:t>
            </a:r>
            <a:r>
              <a:rPr lang="zh-CN" altLang="en-US" sz="1100" dirty="0">
                <a:latin typeface="+mn-ea"/>
                <a:ea typeface="+mn-ea"/>
                <a:cs typeface="+mn-ea"/>
                <a:sym typeface="+mn-lt"/>
              </a:rPr>
              <a:t>中国革命问题和无产阶级的作用</a:t>
            </a:r>
            <a:r>
              <a:rPr lang="en-US" altLang="zh-CN" sz="1100" dirty="0">
                <a:latin typeface="+mn-ea"/>
                <a:ea typeface="+mn-ea"/>
                <a:cs typeface="+mn-ea"/>
                <a:sym typeface="+mn-lt"/>
              </a:rPr>
              <a:t>》</a:t>
            </a:r>
            <a:r>
              <a:rPr lang="zh-CN" altLang="en-US" sz="1100" dirty="0">
                <a:latin typeface="+mn-ea"/>
                <a:ea typeface="+mn-ea"/>
                <a:cs typeface="+mn-ea"/>
                <a:sym typeface="+mn-lt"/>
              </a:rPr>
              <a:t>的讲话。接着，大会对陈独秀的报告进行了讨论。瞿秋白、蔡和森、毛泽东、任弼时、恽代英等许多代表发言，对陈独秀的右倾投降主义错误进行了批评。经过斗争，大会接受了共产国际执行委员会第七次扩大会议于上年１１月提出的关于中国问题的决议案，并根据这个决议案的精神批评了陈独秀在过去中央领导工作中犯了忽略同资产阶级争夺革命领导权的右倾错误，否决了陈独秀“向西北去”的错误主张，提出了无产阶级在革命中的领导权。陈独秀不得不承认一些错误。但由于当时全党对陈独秀的右倾投降主义还缺乏一致的深刻的认识，因此，会议没能改变陈独秀的右倾投降主义路线。大会在陈独秀的操纵下拒绝讨论毛泽东向大会提出的关于加速深入农民斗争，立即解决农民土地问题的提案，甚至把毛泽东排斥于大会之外，剥夺他在大会上的表决权。</a:t>
            </a:r>
            <a:r>
              <a:rPr lang="en-US" altLang="zh-CN" sz="1100" dirty="0">
                <a:latin typeface="+mn-ea"/>
                <a:ea typeface="+mn-ea"/>
                <a:cs typeface="+mn-ea"/>
                <a:sym typeface="+mn-lt"/>
              </a:rPr>
              <a:t>      </a:t>
            </a:r>
            <a:endParaRPr lang="zh-CN" altLang="en-US" sz="1100" dirty="0">
              <a:latin typeface="+mn-ea"/>
              <a:ea typeface="+mn-ea"/>
              <a:cs typeface="+mn-ea"/>
              <a:sym typeface="+mn-lt"/>
            </a:endParaRPr>
          </a:p>
        </p:txBody>
      </p:sp>
      <p:sp>
        <p:nvSpPr>
          <p:cNvPr id="9" name="TextBox 14">
            <a:extLst>
              <a:ext uri="{FF2B5EF4-FFF2-40B4-BE49-F238E27FC236}">
                <a16:creationId xmlns="" xmlns:a16="http://schemas.microsoft.com/office/drawing/2014/main" id="{AA3B5E25-39CE-456B-AD45-B65A38BE3F8F}"/>
              </a:ext>
            </a:extLst>
          </p:cNvPr>
          <p:cNvSpPr txBox="1"/>
          <p:nvPr/>
        </p:nvSpPr>
        <p:spPr>
          <a:xfrm>
            <a:off x="7761250" y="5316147"/>
            <a:ext cx="2868688" cy="312996"/>
          </a:xfrm>
          <a:prstGeom prst="rect">
            <a:avLst/>
          </a:prstGeom>
        </p:spPr>
        <p:txBody>
          <a:bodyPr anchor="ctr">
            <a:normAutofit lnSpcReduction="1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武汉市武昌区都府堤</a:t>
            </a:r>
            <a:r>
              <a:rPr lang="en-US" altLang="zh-CN" dirty="0">
                <a:latin typeface="+mn-ea"/>
                <a:ea typeface="+mn-ea"/>
                <a:cs typeface="+mn-ea"/>
                <a:sym typeface="+mn-lt"/>
              </a:rPr>
              <a:t>20</a:t>
            </a:r>
            <a:r>
              <a:rPr lang="zh-CN" altLang="en-US" dirty="0">
                <a:latin typeface="+mn-ea"/>
                <a:ea typeface="+mn-ea"/>
                <a:cs typeface="+mn-ea"/>
                <a:sym typeface="+mn-lt"/>
              </a:rPr>
              <a:t>号</a:t>
            </a:r>
          </a:p>
        </p:txBody>
      </p:sp>
      <p:pic>
        <p:nvPicPr>
          <p:cNvPr id="10" name="图片 9">
            <a:extLst>
              <a:ext uri="{FF2B5EF4-FFF2-40B4-BE49-F238E27FC236}">
                <a16:creationId xmlns="" xmlns:a16="http://schemas.microsoft.com/office/drawing/2014/main" id="{79864DF9-2679-4021-A2AA-396FE65120E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6800"/>
          <a:stretch/>
        </p:blipFill>
        <p:spPr>
          <a:xfrm>
            <a:off x="6927850" y="2026622"/>
            <a:ext cx="4535488" cy="3170297"/>
          </a:xfrm>
          <a:prstGeom prst="rect">
            <a:avLst/>
          </a:prstGeom>
        </p:spPr>
      </p:pic>
      <p:grpSp>
        <p:nvGrpSpPr>
          <p:cNvPr id="26" name="组合 25"/>
          <p:cNvGrpSpPr/>
          <p:nvPr/>
        </p:nvGrpSpPr>
        <p:grpSpPr>
          <a:xfrm>
            <a:off x="2822739" y="859005"/>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中国共产党第五次全国代表大会胜利召开</a:t>
              </a:r>
            </a:p>
          </p:txBody>
        </p:sp>
      </p:grpSp>
      <p:sp>
        <p:nvSpPr>
          <p:cNvPr id="2" name="标题 1">
            <a:extLst>
              <a:ext uri="{FF2B5EF4-FFF2-40B4-BE49-F238E27FC236}">
                <a16:creationId xmlns="" xmlns:a16="http://schemas.microsoft.com/office/drawing/2014/main" id="{B52E443D-45F9-4633-A74E-900B2734B54B}"/>
              </a:ext>
            </a:extLst>
          </p:cNvPr>
          <p:cNvSpPr>
            <a:spLocks noGrp="1"/>
          </p:cNvSpPr>
          <p:nvPr>
            <p:ph type="title"/>
          </p:nvPr>
        </p:nvSpPr>
        <p:spPr/>
        <p:txBody>
          <a:bodyPr/>
          <a:lstStyle/>
          <a:p>
            <a:r>
              <a:rPr lang="zh-CN" altLang="en-US" dirty="0">
                <a:latin typeface="+mn-ea"/>
                <a:ea typeface="+mn-ea"/>
              </a:rPr>
              <a:t>中国共产党第五次全国代表大会</a:t>
            </a:r>
          </a:p>
        </p:txBody>
      </p:sp>
    </p:spTree>
    <p:extLst>
      <p:ext uri="{BB962C8B-B14F-4D97-AF65-F5344CB8AC3E}">
        <p14:creationId xmlns:p14="http://schemas.microsoft.com/office/powerpoint/2010/main" val="20104740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970E819D-D9B0-490E-96C8-FDBFA9B68532}"/>
              </a:ext>
            </a:extLst>
          </p:cNvPr>
          <p:cNvSpPr txBox="1"/>
          <p:nvPr/>
        </p:nvSpPr>
        <p:spPr>
          <a:xfrm>
            <a:off x="563564" y="1980783"/>
            <a:ext cx="5900736" cy="3879341"/>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大会通过了</a:t>
            </a:r>
            <a:r>
              <a:rPr lang="en-US" altLang="zh-CN" dirty="0">
                <a:latin typeface="+mn-ea"/>
                <a:ea typeface="+mn-ea"/>
                <a:cs typeface="+mn-ea"/>
                <a:sym typeface="+mn-lt"/>
              </a:rPr>
              <a:t>《</a:t>
            </a:r>
            <a:r>
              <a:rPr lang="zh-CN" altLang="en-US" dirty="0">
                <a:latin typeface="+mn-ea"/>
                <a:ea typeface="+mn-ea"/>
                <a:cs typeface="+mn-ea"/>
                <a:sym typeface="+mn-lt"/>
              </a:rPr>
              <a:t>中国共产党接受共产国际第七次大会关于中国问题决议案之决议</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政治形势与党的任务决议案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土地问题决议案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职工运动决议案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组织问题决议案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对于共产主义青年团工作决议案</a:t>
            </a:r>
            <a:r>
              <a:rPr lang="en-US" altLang="zh-CN" dirty="0">
                <a:latin typeface="+mn-ea"/>
                <a:ea typeface="+mn-ea"/>
                <a:cs typeface="+mn-ea"/>
                <a:sym typeface="+mn-lt"/>
              </a:rPr>
              <a:t>》</a:t>
            </a:r>
            <a:r>
              <a:rPr lang="zh-CN" altLang="en-US" dirty="0">
                <a:latin typeface="+mn-ea"/>
                <a:ea typeface="+mn-ea"/>
                <a:cs typeface="+mn-ea"/>
                <a:sym typeface="+mn-lt"/>
              </a:rPr>
              <a:t>，以及</a:t>
            </a:r>
            <a:r>
              <a:rPr lang="en-US" altLang="zh-CN" dirty="0">
                <a:latin typeface="+mn-ea"/>
                <a:ea typeface="+mn-ea"/>
                <a:cs typeface="+mn-ea"/>
                <a:sym typeface="+mn-lt"/>
              </a:rPr>
              <a:t>《</a:t>
            </a:r>
            <a:r>
              <a:rPr lang="zh-CN" altLang="en-US" dirty="0">
                <a:latin typeface="+mn-ea"/>
                <a:ea typeface="+mn-ea"/>
                <a:cs typeface="+mn-ea"/>
                <a:sym typeface="+mn-lt"/>
              </a:rPr>
              <a:t>中国共产党第五次全国代表大会宣言</a:t>
            </a:r>
            <a:r>
              <a:rPr lang="en-US" altLang="zh-CN" dirty="0">
                <a:latin typeface="+mn-ea"/>
                <a:ea typeface="+mn-ea"/>
                <a:cs typeface="+mn-ea"/>
                <a:sym typeface="+mn-lt"/>
              </a:rPr>
              <a:t>》</a:t>
            </a:r>
            <a:r>
              <a:rPr lang="zh-CN" altLang="en-US" dirty="0">
                <a:latin typeface="+mn-ea"/>
                <a:ea typeface="+mn-ea"/>
                <a:cs typeface="+mn-ea"/>
                <a:sym typeface="+mn-lt"/>
              </a:rPr>
              <a:t>。大会还发表了</a:t>
            </a:r>
            <a:r>
              <a:rPr lang="en-US" altLang="zh-CN" dirty="0">
                <a:latin typeface="+mn-ea"/>
                <a:ea typeface="+mn-ea"/>
                <a:cs typeface="+mn-ea"/>
                <a:sym typeface="+mn-lt"/>
              </a:rPr>
              <a:t>《</a:t>
            </a:r>
            <a:r>
              <a:rPr lang="zh-CN" altLang="en-US" dirty="0">
                <a:latin typeface="+mn-ea"/>
                <a:ea typeface="+mn-ea"/>
                <a:cs typeface="+mn-ea"/>
                <a:sym typeface="+mn-lt"/>
              </a:rPr>
              <a:t>为“五一”节纪念告世界无产阶级书</a:t>
            </a:r>
            <a:r>
              <a:rPr lang="en-US" altLang="zh-CN" dirty="0">
                <a:latin typeface="+mn-ea"/>
                <a:ea typeface="+mn-ea"/>
                <a:cs typeface="+mn-ea"/>
                <a:sym typeface="+mn-lt"/>
              </a:rPr>
              <a:t>》</a:t>
            </a:r>
            <a:r>
              <a:rPr lang="zh-CN" altLang="en-US" dirty="0">
                <a:latin typeface="+mn-ea"/>
                <a:ea typeface="+mn-ea"/>
                <a:cs typeface="+mn-ea"/>
                <a:sym typeface="+mn-lt"/>
              </a:rPr>
              <a:t>和</a:t>
            </a:r>
            <a:r>
              <a:rPr lang="en-US" altLang="zh-CN" dirty="0">
                <a:latin typeface="+mn-ea"/>
                <a:ea typeface="+mn-ea"/>
                <a:cs typeface="+mn-ea"/>
                <a:sym typeface="+mn-lt"/>
              </a:rPr>
              <a:t>《</a:t>
            </a:r>
            <a:r>
              <a:rPr lang="zh-CN" altLang="en-US" dirty="0">
                <a:latin typeface="+mn-ea"/>
                <a:ea typeface="+mn-ea"/>
                <a:cs typeface="+mn-ea"/>
                <a:sym typeface="+mn-lt"/>
              </a:rPr>
              <a:t>为“五一”节纪念告中国民众书</a:t>
            </a:r>
            <a:r>
              <a:rPr lang="en-US" altLang="zh-CN" dirty="0">
                <a:latin typeface="+mn-ea"/>
                <a:ea typeface="+mn-ea"/>
                <a:cs typeface="+mn-ea"/>
                <a:sym typeface="+mn-lt"/>
              </a:rPr>
              <a:t>》</a:t>
            </a:r>
            <a:r>
              <a:rPr lang="zh-CN" altLang="en-US" dirty="0">
                <a:latin typeface="+mn-ea"/>
                <a:ea typeface="+mn-ea"/>
                <a:cs typeface="+mn-ea"/>
                <a:sym typeface="+mn-lt"/>
              </a:rPr>
              <a:t>。</a:t>
            </a:r>
            <a:endParaRPr lang="en-US" altLang="zh-CN" dirty="0">
              <a:latin typeface="+mn-ea"/>
              <a:ea typeface="+mn-ea"/>
              <a:cs typeface="+mn-ea"/>
              <a:sym typeface="+mn-lt"/>
            </a:endParaRPr>
          </a:p>
          <a:p>
            <a:r>
              <a:rPr lang="zh-CN" altLang="en-US" dirty="0">
                <a:latin typeface="+mn-ea"/>
                <a:ea typeface="+mn-ea"/>
                <a:cs typeface="+mn-ea"/>
                <a:sym typeface="+mn-lt"/>
              </a:rPr>
              <a:t>         大会选举了新的中央委员会，选出陈独秀等</a:t>
            </a:r>
            <a:r>
              <a:rPr lang="en-US" altLang="zh-CN" dirty="0">
                <a:latin typeface="+mn-ea"/>
                <a:ea typeface="+mn-ea"/>
                <a:cs typeface="+mn-ea"/>
                <a:sym typeface="+mn-lt"/>
              </a:rPr>
              <a:t>29</a:t>
            </a:r>
            <a:r>
              <a:rPr lang="zh-CN" altLang="en-US" dirty="0">
                <a:latin typeface="+mn-ea"/>
                <a:ea typeface="+mn-ea"/>
                <a:cs typeface="+mn-ea"/>
                <a:sym typeface="+mn-lt"/>
              </a:rPr>
              <a:t>名中央委员和毛泽东等</a:t>
            </a:r>
            <a:r>
              <a:rPr lang="en-US" altLang="zh-CN" dirty="0">
                <a:latin typeface="+mn-ea"/>
                <a:ea typeface="+mn-ea"/>
                <a:cs typeface="+mn-ea"/>
                <a:sym typeface="+mn-lt"/>
              </a:rPr>
              <a:t>11</a:t>
            </a:r>
            <a:r>
              <a:rPr lang="zh-CN" altLang="en-US" dirty="0">
                <a:latin typeface="+mn-ea"/>
                <a:ea typeface="+mn-ea"/>
                <a:cs typeface="+mn-ea"/>
                <a:sym typeface="+mn-lt"/>
              </a:rPr>
              <a:t>名候补中央委员。新的中央委员会仍选举陈独秀为总书记，选举陈独秀、张国焘、蔡和森为中央政治局常务委员会委员。大会选举了中央监察委员会。</a:t>
            </a:r>
            <a:endParaRPr lang="en-US" altLang="zh-CN" dirty="0">
              <a:latin typeface="+mn-ea"/>
              <a:ea typeface="+mn-ea"/>
              <a:cs typeface="+mn-ea"/>
              <a:sym typeface="+mn-lt"/>
            </a:endParaRPr>
          </a:p>
          <a:p>
            <a:r>
              <a:rPr lang="en-US" altLang="zh-CN" dirty="0">
                <a:latin typeface="+mn-ea"/>
                <a:ea typeface="+mn-ea"/>
                <a:cs typeface="+mn-ea"/>
                <a:sym typeface="+mn-lt"/>
              </a:rPr>
              <a:t>        </a:t>
            </a:r>
            <a:r>
              <a:rPr lang="zh-CN" altLang="en-US" dirty="0">
                <a:latin typeface="+mn-ea"/>
                <a:ea typeface="+mn-ea"/>
                <a:cs typeface="+mn-ea"/>
                <a:sym typeface="+mn-lt"/>
              </a:rPr>
              <a:t> 党的第五次全国代表大会虽然召开在革命的危急关头，却没有承担起挽救革命的任务。但周恩来、任弼时等一批对陈独秀的右倾错误有所认识、有所抵制的同志，被选进了新的中央委员会，这为后来纠正陈独秀的右倾错误，提供了组织上的准备。</a:t>
            </a:r>
            <a:endParaRPr lang="en-US" altLang="zh-CN" dirty="0">
              <a:latin typeface="+mn-ea"/>
              <a:ea typeface="+mn-ea"/>
              <a:cs typeface="+mn-ea"/>
              <a:sym typeface="+mn-lt"/>
            </a:endParaRPr>
          </a:p>
          <a:p>
            <a:r>
              <a:rPr lang="en-US" altLang="zh-CN" dirty="0">
                <a:latin typeface="+mn-ea"/>
                <a:ea typeface="+mn-ea"/>
                <a:cs typeface="+mn-ea"/>
                <a:sym typeface="+mn-lt"/>
              </a:rPr>
              <a:t>      </a:t>
            </a:r>
            <a:endParaRPr lang="zh-CN" altLang="en-US" dirty="0">
              <a:latin typeface="+mn-ea"/>
              <a:ea typeface="+mn-ea"/>
              <a:cs typeface="+mn-ea"/>
              <a:sym typeface="+mn-lt"/>
            </a:endParaRPr>
          </a:p>
        </p:txBody>
      </p:sp>
      <p:pic>
        <p:nvPicPr>
          <p:cNvPr id="5" name="Picture 2">
            <a:extLst>
              <a:ext uri="{FF2B5EF4-FFF2-40B4-BE49-F238E27FC236}">
                <a16:creationId xmlns="" xmlns:a16="http://schemas.microsoft.com/office/drawing/2014/main" id="{5F944469-EFCC-4515-AF31-3490C01FEFD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85467" y="2129015"/>
            <a:ext cx="3829999" cy="3188473"/>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TextBox 14">
            <a:extLst>
              <a:ext uri="{FF2B5EF4-FFF2-40B4-BE49-F238E27FC236}">
                <a16:creationId xmlns="" xmlns:a16="http://schemas.microsoft.com/office/drawing/2014/main" id="{FAEFAD9B-FC1A-4DC2-9E99-B109E06A5BDF}"/>
              </a:ext>
            </a:extLst>
          </p:cNvPr>
          <p:cNvSpPr txBox="1"/>
          <p:nvPr/>
        </p:nvSpPr>
        <p:spPr>
          <a:xfrm>
            <a:off x="8383261" y="5415820"/>
            <a:ext cx="1634410" cy="296072"/>
          </a:xfrm>
          <a:prstGeom prst="rect">
            <a:avLst/>
          </a:prstGeom>
        </p:spPr>
        <p:txBody>
          <a:bodyPr anchor="ctr">
            <a:normAutofit fontScale="92500" lnSpcReduction="2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新的中央局成员</a:t>
            </a:r>
          </a:p>
        </p:txBody>
      </p:sp>
      <p:grpSp>
        <p:nvGrpSpPr>
          <p:cNvPr id="26" name="组合 25"/>
          <p:cNvGrpSpPr/>
          <p:nvPr/>
        </p:nvGrpSpPr>
        <p:grpSpPr>
          <a:xfrm>
            <a:off x="2822739" y="954255"/>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中国共产党第五次全国代表大会参会人员与选举</a:t>
              </a:r>
            </a:p>
          </p:txBody>
        </p:sp>
      </p:grpSp>
      <p:sp>
        <p:nvSpPr>
          <p:cNvPr id="2" name="标题 1">
            <a:extLst>
              <a:ext uri="{FF2B5EF4-FFF2-40B4-BE49-F238E27FC236}">
                <a16:creationId xmlns="" xmlns:a16="http://schemas.microsoft.com/office/drawing/2014/main" id="{E9C0A80F-A2D1-457C-876F-9D4BBDBDFA39}"/>
              </a:ext>
            </a:extLst>
          </p:cNvPr>
          <p:cNvSpPr>
            <a:spLocks noGrp="1"/>
          </p:cNvSpPr>
          <p:nvPr>
            <p:ph type="title"/>
          </p:nvPr>
        </p:nvSpPr>
        <p:spPr/>
        <p:txBody>
          <a:bodyPr/>
          <a:lstStyle/>
          <a:p>
            <a:r>
              <a:rPr lang="zh-CN" altLang="en-US" dirty="0">
                <a:latin typeface="+mn-ea"/>
                <a:ea typeface="+mn-ea"/>
              </a:rPr>
              <a:t>中国共产党第五次全国代表大会</a:t>
            </a:r>
          </a:p>
        </p:txBody>
      </p:sp>
    </p:spTree>
    <p:extLst>
      <p:ext uri="{BB962C8B-B14F-4D97-AF65-F5344CB8AC3E}">
        <p14:creationId xmlns:p14="http://schemas.microsoft.com/office/powerpoint/2010/main" val="3903404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750"/>
                                        <p:tgtEl>
                                          <p:spTgt spid="5"/>
                                        </p:tgtEl>
                                      </p:cBhvr>
                                    </p:animEffect>
                                  </p:childTnLst>
                                </p:cTn>
                              </p:par>
                            </p:childTnLst>
                          </p:cTn>
                        </p:par>
                        <p:par>
                          <p:cTn id="12" fill="hold">
                            <p:stCondLst>
                              <p:cond delay="175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a:extLst>
              <a:ext uri="{FF2B5EF4-FFF2-40B4-BE49-F238E27FC236}">
                <a16:creationId xmlns="" xmlns:a16="http://schemas.microsoft.com/office/drawing/2014/main" id="{47E29568-11F6-4FFD-AE4B-C5AA0AAB9D5F}"/>
              </a:ext>
            </a:extLst>
          </p:cNvPr>
          <p:cNvGrpSpPr/>
          <p:nvPr/>
        </p:nvGrpSpPr>
        <p:grpSpPr>
          <a:xfrm>
            <a:off x="1501608" y="1705451"/>
            <a:ext cx="2194896" cy="1723549"/>
            <a:chOff x="1453372" y="1168739"/>
            <a:chExt cx="1646172" cy="1292664"/>
          </a:xfrm>
        </p:grpSpPr>
        <p:sp>
          <p:nvSpPr>
            <p:cNvPr id="72" name="文本框 71">
              <a:extLst>
                <a:ext uri="{FF2B5EF4-FFF2-40B4-BE49-F238E27FC236}">
                  <a16:creationId xmlns="" xmlns:a16="http://schemas.microsoft.com/office/drawing/2014/main" id="{95485098-4F14-4237-B677-79E126BC9669}"/>
                </a:ext>
              </a:extLst>
            </p:cNvPr>
            <p:cNvSpPr txBox="1"/>
            <p:nvPr/>
          </p:nvSpPr>
          <p:spPr>
            <a:xfrm>
              <a:off x="1536326" y="1168739"/>
              <a:ext cx="1553502" cy="830998"/>
            </a:xfrm>
            <a:prstGeom prst="rect">
              <a:avLst/>
            </a:prstGeom>
            <a:noFill/>
          </p:spPr>
          <p:txBody>
            <a:bodyPr wrap="none" rtlCol="0">
              <a:spAutoFit/>
            </a:bodyPr>
            <a:lstStyle/>
            <a:p>
              <a:pPr defTabSz="1219170" fontAlgn="base">
                <a:spcBef>
                  <a:spcPct val="0"/>
                </a:spcBef>
                <a:spcAft>
                  <a:spcPct val="0"/>
                </a:spcAft>
              </a:pPr>
              <a:r>
                <a:rPr lang="zh-CN" altLang="en-US" sz="6600" b="1" spc="756" dirty="0">
                  <a:solidFill>
                    <a:srgbClr val="E7261B"/>
                  </a:solidFill>
                  <a:latin typeface="+mn-ea"/>
                  <a:cs typeface="+mn-ea"/>
                  <a:sym typeface="+mn-lt"/>
                </a:rPr>
                <a:t>目录</a:t>
              </a:r>
              <a:endParaRPr lang="zh-CN" altLang="en-US" sz="6600" b="1" dirty="0">
                <a:solidFill>
                  <a:srgbClr val="E7261B"/>
                </a:solidFill>
                <a:latin typeface="+mn-ea"/>
                <a:cs typeface="+mn-ea"/>
                <a:sym typeface="+mn-lt"/>
              </a:endParaRPr>
            </a:p>
          </p:txBody>
        </p:sp>
        <p:sp>
          <p:nvSpPr>
            <p:cNvPr id="73" name="矩形 72">
              <a:extLst>
                <a:ext uri="{FF2B5EF4-FFF2-40B4-BE49-F238E27FC236}">
                  <a16:creationId xmlns="" xmlns:a16="http://schemas.microsoft.com/office/drawing/2014/main" id="{997E4662-5996-4F8A-81DA-164D6CF1C3C2}"/>
                </a:ext>
              </a:extLst>
            </p:cNvPr>
            <p:cNvSpPr/>
            <p:nvPr/>
          </p:nvSpPr>
          <p:spPr>
            <a:xfrm>
              <a:off x="1453372" y="2068987"/>
              <a:ext cx="1646172" cy="392416"/>
            </a:xfrm>
            <a:prstGeom prst="rect">
              <a:avLst/>
            </a:prstGeom>
          </p:spPr>
          <p:txBody>
            <a:bodyPr wrap="none">
              <a:spAutoFit/>
            </a:bodyPr>
            <a:lstStyle/>
            <a:p>
              <a:pPr defTabSz="1219170" fontAlgn="base">
                <a:spcBef>
                  <a:spcPct val="0"/>
                </a:spcBef>
                <a:spcAft>
                  <a:spcPct val="0"/>
                </a:spcAft>
              </a:pPr>
              <a:r>
                <a:rPr lang="en-US" altLang="zh-CN" sz="2800" b="1" dirty="0">
                  <a:solidFill>
                    <a:srgbClr val="E7261B"/>
                  </a:solidFill>
                  <a:latin typeface="+mn-ea"/>
                  <a:cs typeface="+mn-ea"/>
                  <a:sym typeface="+mn-lt"/>
                </a:rPr>
                <a:t>CONTENTS</a:t>
              </a:r>
              <a:endParaRPr lang="zh-CN" altLang="en-US" sz="2800" b="1" dirty="0">
                <a:solidFill>
                  <a:srgbClr val="E7261B"/>
                </a:solidFill>
                <a:latin typeface="+mn-ea"/>
                <a:cs typeface="+mn-ea"/>
                <a:sym typeface="+mn-lt"/>
              </a:endParaRPr>
            </a:p>
          </p:txBody>
        </p:sp>
      </p:grpSp>
      <p:grpSp>
        <p:nvGrpSpPr>
          <p:cNvPr id="74" name="组合 73">
            <a:extLst>
              <a:ext uri="{FF2B5EF4-FFF2-40B4-BE49-F238E27FC236}">
                <a16:creationId xmlns="" xmlns:a16="http://schemas.microsoft.com/office/drawing/2014/main" id="{BA577EAC-30BF-4355-AA04-F570DCAD65F5}"/>
              </a:ext>
            </a:extLst>
          </p:cNvPr>
          <p:cNvGrpSpPr/>
          <p:nvPr/>
        </p:nvGrpSpPr>
        <p:grpSpPr>
          <a:xfrm>
            <a:off x="4200918" y="1780962"/>
            <a:ext cx="543330" cy="542493"/>
            <a:chOff x="2020875" y="1209732"/>
            <a:chExt cx="407497" cy="406870"/>
          </a:xfrm>
        </p:grpSpPr>
        <p:sp>
          <p:nvSpPr>
            <p:cNvPr id="75" name="泪滴形 74">
              <a:extLst>
                <a:ext uri="{FF2B5EF4-FFF2-40B4-BE49-F238E27FC236}">
                  <a16:creationId xmlns="" xmlns:a16="http://schemas.microsoft.com/office/drawing/2014/main" id="{5288D249-F71E-4761-B9E5-3E5F08A87DF1}"/>
                </a:ext>
              </a:extLst>
            </p:cNvPr>
            <p:cNvSpPr/>
            <p:nvPr/>
          </p:nvSpPr>
          <p:spPr>
            <a:xfrm rot="2700000">
              <a:off x="2020875" y="1209732"/>
              <a:ext cx="406870" cy="406870"/>
            </a:xfrm>
            <a:prstGeom prst="teardrop">
              <a:avLst/>
            </a:prstGeom>
            <a:solidFill>
              <a:srgbClr val="E726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133" b="1">
                <a:solidFill>
                  <a:srgbClr val="FFFFFF"/>
                </a:solidFill>
                <a:latin typeface="+mn-ea"/>
                <a:cs typeface="+mn-ea"/>
                <a:sym typeface="+mn-lt"/>
              </a:endParaRPr>
            </a:p>
          </p:txBody>
        </p:sp>
        <p:sp>
          <p:nvSpPr>
            <p:cNvPr id="76" name="矩形 75">
              <a:extLst>
                <a:ext uri="{FF2B5EF4-FFF2-40B4-BE49-F238E27FC236}">
                  <a16:creationId xmlns="" xmlns:a16="http://schemas.microsoft.com/office/drawing/2014/main" id="{B4698E75-EABB-4832-BC8B-C7017749ED4D}"/>
                </a:ext>
              </a:extLst>
            </p:cNvPr>
            <p:cNvSpPr/>
            <p:nvPr/>
          </p:nvSpPr>
          <p:spPr>
            <a:xfrm>
              <a:off x="2037400" y="1243429"/>
              <a:ext cx="390972" cy="315423"/>
            </a:xfrm>
            <a:prstGeom prst="rect">
              <a:avLst/>
            </a:prstGeom>
          </p:spPr>
          <p:txBody>
            <a:bodyPr wrap="none">
              <a:spAutoFit/>
            </a:bodyPr>
            <a:lstStyle/>
            <a:p>
              <a:pPr defTabSz="1219170" fontAlgn="base">
                <a:spcBef>
                  <a:spcPct val="0"/>
                </a:spcBef>
                <a:spcAft>
                  <a:spcPct val="0"/>
                </a:spcAft>
              </a:pPr>
              <a:r>
                <a:rPr lang="en-US" altLang="zh-CN" sz="2133" b="1" dirty="0">
                  <a:solidFill>
                    <a:schemeClr val="bg1"/>
                  </a:solidFill>
                  <a:latin typeface="+mn-ea"/>
                  <a:cs typeface="+mn-ea"/>
                  <a:sym typeface="+mn-lt"/>
                </a:rPr>
                <a:t>01</a:t>
              </a:r>
              <a:endParaRPr lang="zh-CN" altLang="en-US" sz="2133" b="1" dirty="0">
                <a:solidFill>
                  <a:schemeClr val="bg1"/>
                </a:solidFill>
                <a:latin typeface="+mn-ea"/>
                <a:cs typeface="+mn-ea"/>
                <a:sym typeface="+mn-lt"/>
              </a:endParaRPr>
            </a:p>
          </p:txBody>
        </p:sp>
      </p:grpSp>
      <p:grpSp>
        <p:nvGrpSpPr>
          <p:cNvPr id="77" name="组合 76">
            <a:extLst>
              <a:ext uri="{FF2B5EF4-FFF2-40B4-BE49-F238E27FC236}">
                <a16:creationId xmlns="" xmlns:a16="http://schemas.microsoft.com/office/drawing/2014/main" id="{936E9E24-9C15-4D4F-AB97-6C842EBA93A9}"/>
              </a:ext>
            </a:extLst>
          </p:cNvPr>
          <p:cNvGrpSpPr/>
          <p:nvPr/>
        </p:nvGrpSpPr>
        <p:grpSpPr>
          <a:xfrm>
            <a:off x="4990151" y="1819280"/>
            <a:ext cx="6068648" cy="490497"/>
            <a:chOff x="2612802" y="1238472"/>
            <a:chExt cx="4551486" cy="367873"/>
          </a:xfrm>
          <a:solidFill>
            <a:srgbClr val="E7261B"/>
          </a:solidFill>
        </p:grpSpPr>
        <p:sp>
          <p:nvSpPr>
            <p:cNvPr id="78" name="圆角矩形 6">
              <a:extLst>
                <a:ext uri="{FF2B5EF4-FFF2-40B4-BE49-F238E27FC236}">
                  <a16:creationId xmlns="" xmlns:a16="http://schemas.microsoft.com/office/drawing/2014/main" id="{612829BC-D0E3-4325-AEFA-FBED85F8B726}"/>
                </a:ext>
              </a:extLst>
            </p:cNvPr>
            <p:cNvSpPr/>
            <p:nvPr/>
          </p:nvSpPr>
          <p:spPr>
            <a:xfrm>
              <a:off x="2612802" y="1238472"/>
              <a:ext cx="4551486" cy="338554"/>
            </a:xfrm>
            <a:prstGeom prst="roundRect">
              <a:avLst>
                <a:gd name="adj" fmla="val 50000"/>
              </a:avLst>
            </a:prstGeom>
            <a:grpFill/>
            <a:ln w="6350">
              <a:solidFill>
                <a:srgbClr val="FCD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133" b="1">
                <a:solidFill>
                  <a:srgbClr val="FFFFFF"/>
                </a:solidFill>
                <a:latin typeface="+mn-ea"/>
                <a:cs typeface="+mn-ea"/>
                <a:sym typeface="+mn-lt"/>
              </a:endParaRPr>
            </a:p>
          </p:txBody>
        </p:sp>
        <p:sp>
          <p:nvSpPr>
            <p:cNvPr id="79" name="文本框 78">
              <a:extLst>
                <a:ext uri="{FF2B5EF4-FFF2-40B4-BE49-F238E27FC236}">
                  <a16:creationId xmlns="" xmlns:a16="http://schemas.microsoft.com/office/drawing/2014/main" id="{AD040E0A-79DE-4EC1-B1D3-6190F0A8C16B}"/>
                </a:ext>
              </a:extLst>
            </p:cNvPr>
            <p:cNvSpPr txBox="1"/>
            <p:nvPr/>
          </p:nvSpPr>
          <p:spPr>
            <a:xfrm>
              <a:off x="3549717" y="1260096"/>
              <a:ext cx="2677656" cy="346249"/>
            </a:xfrm>
            <a:prstGeom prst="rect">
              <a:avLst/>
            </a:prstGeom>
            <a:noFill/>
          </p:spPr>
          <p:txBody>
            <a:bodyPr wrap="none" rtlCol="0">
              <a:spAutoFit/>
            </a:bodyPr>
            <a:lstStyle/>
            <a:p>
              <a:pPr lvl="0"/>
              <a:r>
                <a:rPr lang="zh-CN" altLang="en-US" sz="2400" b="1" dirty="0">
                  <a:ln cmpd="sng">
                    <a:noFill/>
                    <a:prstDash val="solid"/>
                  </a:ln>
                  <a:solidFill>
                    <a:schemeClr val="bg1"/>
                  </a:solidFill>
                  <a:latin typeface="+mn-ea"/>
                  <a:cs typeface="+mn-ea"/>
                  <a:sym typeface="+mn-lt"/>
                </a:rPr>
                <a:t>党史发展脉络及学习意义</a:t>
              </a:r>
            </a:p>
          </p:txBody>
        </p:sp>
      </p:grpSp>
      <p:grpSp>
        <p:nvGrpSpPr>
          <p:cNvPr id="80" name="组合 79">
            <a:extLst>
              <a:ext uri="{FF2B5EF4-FFF2-40B4-BE49-F238E27FC236}">
                <a16:creationId xmlns="" xmlns:a16="http://schemas.microsoft.com/office/drawing/2014/main" id="{E2B597AE-4E97-4877-AF6B-A1501A5C9FFC}"/>
              </a:ext>
            </a:extLst>
          </p:cNvPr>
          <p:cNvGrpSpPr/>
          <p:nvPr/>
        </p:nvGrpSpPr>
        <p:grpSpPr>
          <a:xfrm>
            <a:off x="4200912" y="2537279"/>
            <a:ext cx="543330" cy="542493"/>
            <a:chOff x="2020875" y="1209732"/>
            <a:chExt cx="407498" cy="406870"/>
          </a:xfrm>
        </p:grpSpPr>
        <p:sp>
          <p:nvSpPr>
            <p:cNvPr id="81" name="泪滴形 80">
              <a:extLst>
                <a:ext uri="{FF2B5EF4-FFF2-40B4-BE49-F238E27FC236}">
                  <a16:creationId xmlns="" xmlns:a16="http://schemas.microsoft.com/office/drawing/2014/main" id="{6CD06F6A-B7D4-4D36-9990-F8769A96D070}"/>
                </a:ext>
              </a:extLst>
            </p:cNvPr>
            <p:cNvSpPr/>
            <p:nvPr/>
          </p:nvSpPr>
          <p:spPr>
            <a:xfrm rot="2700000">
              <a:off x="2020875" y="1209732"/>
              <a:ext cx="406870" cy="406870"/>
            </a:xfrm>
            <a:prstGeom prst="teardrop">
              <a:avLst/>
            </a:prstGeom>
            <a:solidFill>
              <a:srgbClr val="E726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133" b="1" dirty="0">
                <a:solidFill>
                  <a:schemeClr val="tx1"/>
                </a:solidFill>
                <a:latin typeface="+mn-ea"/>
                <a:cs typeface="+mn-ea"/>
                <a:sym typeface="+mn-lt"/>
              </a:endParaRPr>
            </a:p>
          </p:txBody>
        </p:sp>
        <p:sp>
          <p:nvSpPr>
            <p:cNvPr id="82" name="矩形 81">
              <a:extLst>
                <a:ext uri="{FF2B5EF4-FFF2-40B4-BE49-F238E27FC236}">
                  <a16:creationId xmlns="" xmlns:a16="http://schemas.microsoft.com/office/drawing/2014/main" id="{23CA2D6E-1039-45D3-A6F5-D44ECF0292AC}"/>
                </a:ext>
              </a:extLst>
            </p:cNvPr>
            <p:cNvSpPr/>
            <p:nvPr/>
          </p:nvSpPr>
          <p:spPr>
            <a:xfrm>
              <a:off x="2037400" y="1243429"/>
              <a:ext cx="390973" cy="315423"/>
            </a:xfrm>
            <a:prstGeom prst="rect">
              <a:avLst/>
            </a:prstGeom>
          </p:spPr>
          <p:txBody>
            <a:bodyPr wrap="none">
              <a:spAutoFit/>
            </a:bodyPr>
            <a:lstStyle/>
            <a:p>
              <a:pPr defTabSz="1219170" fontAlgn="base">
                <a:spcBef>
                  <a:spcPct val="0"/>
                </a:spcBef>
                <a:spcAft>
                  <a:spcPct val="0"/>
                </a:spcAft>
              </a:pPr>
              <a:r>
                <a:rPr lang="en-US" altLang="zh-CN" sz="2133" b="1" dirty="0">
                  <a:solidFill>
                    <a:schemeClr val="bg1"/>
                  </a:solidFill>
                  <a:latin typeface="+mn-ea"/>
                  <a:cs typeface="+mn-ea"/>
                  <a:sym typeface="+mn-lt"/>
                </a:rPr>
                <a:t>02</a:t>
              </a:r>
              <a:endParaRPr lang="zh-CN" altLang="en-US" sz="2133" b="1" dirty="0">
                <a:solidFill>
                  <a:schemeClr val="bg1"/>
                </a:solidFill>
                <a:latin typeface="+mn-ea"/>
                <a:cs typeface="+mn-ea"/>
                <a:sym typeface="+mn-lt"/>
              </a:endParaRPr>
            </a:p>
          </p:txBody>
        </p:sp>
      </p:grpSp>
      <p:grpSp>
        <p:nvGrpSpPr>
          <p:cNvPr id="83" name="组合 82">
            <a:extLst>
              <a:ext uri="{FF2B5EF4-FFF2-40B4-BE49-F238E27FC236}">
                <a16:creationId xmlns="" xmlns:a16="http://schemas.microsoft.com/office/drawing/2014/main" id="{6A124B02-DF66-4158-9B12-7346558E6FC6}"/>
              </a:ext>
            </a:extLst>
          </p:cNvPr>
          <p:cNvGrpSpPr/>
          <p:nvPr/>
        </p:nvGrpSpPr>
        <p:grpSpPr>
          <a:xfrm>
            <a:off x="4990151" y="2575599"/>
            <a:ext cx="6068648" cy="468274"/>
            <a:chOff x="2612802" y="1238472"/>
            <a:chExt cx="4551486" cy="351205"/>
          </a:xfrm>
          <a:solidFill>
            <a:srgbClr val="E7261B"/>
          </a:solidFill>
        </p:grpSpPr>
        <p:sp>
          <p:nvSpPr>
            <p:cNvPr id="84" name="圆角矩形 63">
              <a:extLst>
                <a:ext uri="{FF2B5EF4-FFF2-40B4-BE49-F238E27FC236}">
                  <a16:creationId xmlns="" xmlns:a16="http://schemas.microsoft.com/office/drawing/2014/main" id="{190639C1-27A0-4347-B0B6-B4841F14FB39}"/>
                </a:ext>
              </a:extLst>
            </p:cNvPr>
            <p:cNvSpPr/>
            <p:nvPr/>
          </p:nvSpPr>
          <p:spPr>
            <a:xfrm>
              <a:off x="2612802" y="1238472"/>
              <a:ext cx="4551486" cy="338554"/>
            </a:xfrm>
            <a:prstGeom prst="roundRect">
              <a:avLst>
                <a:gd name="adj" fmla="val 50000"/>
              </a:avLst>
            </a:prstGeom>
            <a:grpFill/>
            <a:ln w="6350">
              <a:solidFill>
                <a:srgbClr val="FCD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133" b="1">
                <a:solidFill>
                  <a:srgbClr val="FFFFFF"/>
                </a:solidFill>
                <a:latin typeface="+mn-ea"/>
                <a:cs typeface="+mn-ea"/>
                <a:sym typeface="+mn-lt"/>
              </a:endParaRPr>
            </a:p>
          </p:txBody>
        </p:sp>
        <p:sp>
          <p:nvSpPr>
            <p:cNvPr id="85" name="文本框 84">
              <a:extLst>
                <a:ext uri="{FF2B5EF4-FFF2-40B4-BE49-F238E27FC236}">
                  <a16:creationId xmlns="" xmlns:a16="http://schemas.microsoft.com/office/drawing/2014/main" id="{6E3C6AA0-B3BD-4741-8C79-FE437C55546E}"/>
                </a:ext>
              </a:extLst>
            </p:cNvPr>
            <p:cNvSpPr txBox="1"/>
            <p:nvPr/>
          </p:nvSpPr>
          <p:spPr>
            <a:xfrm>
              <a:off x="3780549" y="1243429"/>
              <a:ext cx="2215991" cy="346248"/>
            </a:xfrm>
            <a:prstGeom prst="rect">
              <a:avLst/>
            </a:prstGeom>
            <a:noFill/>
          </p:spPr>
          <p:txBody>
            <a:bodyPr wrap="none" rtlCol="0">
              <a:spAutoFit/>
            </a:bodyPr>
            <a:lstStyle/>
            <a:p>
              <a:pPr lvl="0"/>
              <a:r>
                <a:rPr lang="zh-CN" altLang="en-US" sz="2400" b="1" dirty="0">
                  <a:ln cmpd="sng">
                    <a:noFill/>
                    <a:prstDash val="solid"/>
                  </a:ln>
                  <a:solidFill>
                    <a:schemeClr val="bg1"/>
                  </a:solidFill>
                  <a:latin typeface="+mn-ea"/>
                  <a:cs typeface="+mn-ea"/>
                  <a:sym typeface="+mn-lt"/>
                </a:rPr>
                <a:t>新民主主义革命时期</a:t>
              </a:r>
            </a:p>
          </p:txBody>
        </p:sp>
      </p:grpSp>
      <p:grpSp>
        <p:nvGrpSpPr>
          <p:cNvPr id="86" name="组合 85">
            <a:extLst>
              <a:ext uri="{FF2B5EF4-FFF2-40B4-BE49-F238E27FC236}">
                <a16:creationId xmlns="" xmlns:a16="http://schemas.microsoft.com/office/drawing/2014/main" id="{E749C516-7AFB-4B7E-918F-1040DF883456}"/>
              </a:ext>
            </a:extLst>
          </p:cNvPr>
          <p:cNvGrpSpPr/>
          <p:nvPr/>
        </p:nvGrpSpPr>
        <p:grpSpPr>
          <a:xfrm>
            <a:off x="4200914" y="3289930"/>
            <a:ext cx="543330" cy="542493"/>
            <a:chOff x="2020875" y="1209732"/>
            <a:chExt cx="407498" cy="406870"/>
          </a:xfrm>
        </p:grpSpPr>
        <p:sp>
          <p:nvSpPr>
            <p:cNvPr id="87" name="泪滴形 86">
              <a:extLst>
                <a:ext uri="{FF2B5EF4-FFF2-40B4-BE49-F238E27FC236}">
                  <a16:creationId xmlns="" xmlns:a16="http://schemas.microsoft.com/office/drawing/2014/main" id="{33FF9A4B-738B-4F6A-9D6A-64161BF8D637}"/>
                </a:ext>
              </a:extLst>
            </p:cNvPr>
            <p:cNvSpPr/>
            <p:nvPr/>
          </p:nvSpPr>
          <p:spPr>
            <a:xfrm rot="2700000">
              <a:off x="2020875" y="1209732"/>
              <a:ext cx="406870" cy="406870"/>
            </a:xfrm>
            <a:prstGeom prst="teardrop">
              <a:avLst/>
            </a:prstGeom>
            <a:solidFill>
              <a:srgbClr val="E726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133" b="1" dirty="0">
                <a:solidFill>
                  <a:srgbClr val="FFFFFF"/>
                </a:solidFill>
                <a:latin typeface="+mn-ea"/>
                <a:cs typeface="+mn-ea"/>
                <a:sym typeface="+mn-lt"/>
              </a:endParaRPr>
            </a:p>
          </p:txBody>
        </p:sp>
        <p:sp>
          <p:nvSpPr>
            <p:cNvPr id="88" name="矩形 87">
              <a:extLst>
                <a:ext uri="{FF2B5EF4-FFF2-40B4-BE49-F238E27FC236}">
                  <a16:creationId xmlns="" xmlns:a16="http://schemas.microsoft.com/office/drawing/2014/main" id="{B847AEE0-7E3B-4479-BF46-541F57ED8812}"/>
                </a:ext>
              </a:extLst>
            </p:cNvPr>
            <p:cNvSpPr/>
            <p:nvPr/>
          </p:nvSpPr>
          <p:spPr>
            <a:xfrm>
              <a:off x="2037400" y="1243429"/>
              <a:ext cx="390973" cy="315423"/>
            </a:xfrm>
            <a:prstGeom prst="rect">
              <a:avLst/>
            </a:prstGeom>
          </p:spPr>
          <p:txBody>
            <a:bodyPr wrap="none">
              <a:spAutoFit/>
            </a:bodyPr>
            <a:lstStyle/>
            <a:p>
              <a:pPr defTabSz="1219170" fontAlgn="base">
                <a:spcBef>
                  <a:spcPct val="0"/>
                </a:spcBef>
                <a:spcAft>
                  <a:spcPct val="0"/>
                </a:spcAft>
              </a:pPr>
              <a:r>
                <a:rPr lang="en-US" altLang="zh-CN" sz="2133" b="1" dirty="0">
                  <a:solidFill>
                    <a:schemeClr val="bg1"/>
                  </a:solidFill>
                  <a:latin typeface="+mn-ea"/>
                  <a:cs typeface="+mn-ea"/>
                  <a:sym typeface="+mn-lt"/>
                </a:rPr>
                <a:t>03</a:t>
              </a:r>
              <a:endParaRPr lang="zh-CN" altLang="en-US" sz="2133" b="1" dirty="0">
                <a:solidFill>
                  <a:schemeClr val="bg1"/>
                </a:solidFill>
                <a:latin typeface="+mn-ea"/>
                <a:cs typeface="+mn-ea"/>
                <a:sym typeface="+mn-lt"/>
              </a:endParaRPr>
            </a:p>
          </p:txBody>
        </p:sp>
      </p:grpSp>
      <p:grpSp>
        <p:nvGrpSpPr>
          <p:cNvPr id="89" name="组合 88">
            <a:extLst>
              <a:ext uri="{FF2B5EF4-FFF2-40B4-BE49-F238E27FC236}">
                <a16:creationId xmlns="" xmlns:a16="http://schemas.microsoft.com/office/drawing/2014/main" id="{2F26AEFA-F0B3-49E7-99EC-D119659FF515}"/>
              </a:ext>
            </a:extLst>
          </p:cNvPr>
          <p:cNvGrpSpPr/>
          <p:nvPr/>
        </p:nvGrpSpPr>
        <p:grpSpPr>
          <a:xfrm>
            <a:off x="4990151" y="3314308"/>
            <a:ext cx="6068648" cy="465345"/>
            <a:chOff x="2555776" y="1228017"/>
            <a:chExt cx="4551486" cy="349009"/>
          </a:xfrm>
          <a:solidFill>
            <a:srgbClr val="E7261B"/>
          </a:solidFill>
        </p:grpSpPr>
        <p:sp>
          <p:nvSpPr>
            <p:cNvPr id="90" name="圆角矩形 69">
              <a:extLst>
                <a:ext uri="{FF2B5EF4-FFF2-40B4-BE49-F238E27FC236}">
                  <a16:creationId xmlns="" xmlns:a16="http://schemas.microsoft.com/office/drawing/2014/main" id="{93AD8902-DC7B-42DA-A3AB-EB89BDF36FD5}"/>
                </a:ext>
              </a:extLst>
            </p:cNvPr>
            <p:cNvSpPr/>
            <p:nvPr/>
          </p:nvSpPr>
          <p:spPr>
            <a:xfrm>
              <a:off x="2555776" y="1238472"/>
              <a:ext cx="4551486" cy="338554"/>
            </a:xfrm>
            <a:prstGeom prst="roundRect">
              <a:avLst>
                <a:gd name="adj" fmla="val 50000"/>
              </a:avLst>
            </a:prstGeom>
            <a:grpFill/>
            <a:ln w="6350">
              <a:solidFill>
                <a:srgbClr val="FCD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133" b="1">
                <a:solidFill>
                  <a:srgbClr val="FFFFFF"/>
                </a:solidFill>
                <a:latin typeface="+mn-ea"/>
                <a:cs typeface="+mn-ea"/>
                <a:sym typeface="+mn-lt"/>
              </a:endParaRPr>
            </a:p>
          </p:txBody>
        </p:sp>
        <p:sp>
          <p:nvSpPr>
            <p:cNvPr id="91" name="文本框 90">
              <a:extLst>
                <a:ext uri="{FF2B5EF4-FFF2-40B4-BE49-F238E27FC236}">
                  <a16:creationId xmlns="" xmlns:a16="http://schemas.microsoft.com/office/drawing/2014/main" id="{2C38275C-18B4-4A66-AD52-FF88B828C03F}"/>
                </a:ext>
              </a:extLst>
            </p:cNvPr>
            <p:cNvSpPr txBox="1"/>
            <p:nvPr/>
          </p:nvSpPr>
          <p:spPr>
            <a:xfrm>
              <a:off x="3533201" y="1228017"/>
              <a:ext cx="2677656" cy="346249"/>
            </a:xfrm>
            <a:prstGeom prst="rect">
              <a:avLst/>
            </a:prstGeom>
            <a:noFill/>
          </p:spPr>
          <p:txBody>
            <a:bodyPr wrap="none" rtlCol="0">
              <a:spAutoFit/>
            </a:bodyPr>
            <a:lstStyle/>
            <a:p>
              <a:pPr lvl="0"/>
              <a:r>
                <a:rPr lang="zh-CN" altLang="en-US" sz="2400" b="1" dirty="0">
                  <a:ln cmpd="sng">
                    <a:noFill/>
                    <a:prstDash val="solid"/>
                  </a:ln>
                  <a:solidFill>
                    <a:schemeClr val="bg1"/>
                  </a:solidFill>
                  <a:latin typeface="+mn-ea"/>
                  <a:cs typeface="+mn-ea"/>
                  <a:sym typeface="+mn-lt"/>
                </a:rPr>
                <a:t>社会主义革命和建设时期</a:t>
              </a:r>
            </a:p>
          </p:txBody>
        </p:sp>
      </p:grpSp>
      <p:grpSp>
        <p:nvGrpSpPr>
          <p:cNvPr id="92" name="组合 91">
            <a:extLst>
              <a:ext uri="{FF2B5EF4-FFF2-40B4-BE49-F238E27FC236}">
                <a16:creationId xmlns="" xmlns:a16="http://schemas.microsoft.com/office/drawing/2014/main" id="{D25CDDE7-CDDC-4FCF-A22E-084FABCA21A1}"/>
              </a:ext>
            </a:extLst>
          </p:cNvPr>
          <p:cNvGrpSpPr/>
          <p:nvPr/>
        </p:nvGrpSpPr>
        <p:grpSpPr>
          <a:xfrm>
            <a:off x="4200914" y="4041975"/>
            <a:ext cx="543330" cy="542493"/>
            <a:chOff x="2020875" y="1209732"/>
            <a:chExt cx="407498" cy="406870"/>
          </a:xfrm>
        </p:grpSpPr>
        <p:sp>
          <p:nvSpPr>
            <p:cNvPr id="93" name="泪滴形 92">
              <a:extLst>
                <a:ext uri="{FF2B5EF4-FFF2-40B4-BE49-F238E27FC236}">
                  <a16:creationId xmlns="" xmlns:a16="http://schemas.microsoft.com/office/drawing/2014/main" id="{9951B4DB-CEF8-4CDE-A56F-1DB4A2441FAD}"/>
                </a:ext>
              </a:extLst>
            </p:cNvPr>
            <p:cNvSpPr/>
            <p:nvPr/>
          </p:nvSpPr>
          <p:spPr>
            <a:xfrm rot="2700000">
              <a:off x="2020875" y="1209732"/>
              <a:ext cx="406870" cy="406870"/>
            </a:xfrm>
            <a:prstGeom prst="teardrop">
              <a:avLst/>
            </a:prstGeom>
            <a:solidFill>
              <a:srgbClr val="E726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133" b="1" dirty="0">
                <a:solidFill>
                  <a:srgbClr val="FFFFFF"/>
                </a:solidFill>
                <a:latin typeface="+mn-ea"/>
                <a:cs typeface="+mn-ea"/>
                <a:sym typeface="+mn-lt"/>
              </a:endParaRPr>
            </a:p>
          </p:txBody>
        </p:sp>
        <p:sp>
          <p:nvSpPr>
            <p:cNvPr id="94" name="矩形 93">
              <a:extLst>
                <a:ext uri="{FF2B5EF4-FFF2-40B4-BE49-F238E27FC236}">
                  <a16:creationId xmlns="" xmlns:a16="http://schemas.microsoft.com/office/drawing/2014/main" id="{6A488F5F-FFD5-45AB-B07B-BA3AAD90F87A}"/>
                </a:ext>
              </a:extLst>
            </p:cNvPr>
            <p:cNvSpPr/>
            <p:nvPr/>
          </p:nvSpPr>
          <p:spPr>
            <a:xfrm>
              <a:off x="2037400" y="1243429"/>
              <a:ext cx="390973" cy="315423"/>
            </a:xfrm>
            <a:prstGeom prst="rect">
              <a:avLst/>
            </a:prstGeom>
          </p:spPr>
          <p:txBody>
            <a:bodyPr wrap="none">
              <a:spAutoFit/>
            </a:bodyPr>
            <a:lstStyle/>
            <a:p>
              <a:pPr defTabSz="1219170" fontAlgn="base">
                <a:spcBef>
                  <a:spcPct val="0"/>
                </a:spcBef>
                <a:spcAft>
                  <a:spcPct val="0"/>
                </a:spcAft>
              </a:pPr>
              <a:r>
                <a:rPr lang="en-US" altLang="zh-CN" sz="2133" b="1" dirty="0">
                  <a:solidFill>
                    <a:schemeClr val="bg1"/>
                  </a:solidFill>
                  <a:latin typeface="+mn-ea"/>
                  <a:cs typeface="+mn-ea"/>
                  <a:sym typeface="+mn-lt"/>
                </a:rPr>
                <a:t>04</a:t>
              </a:r>
              <a:endParaRPr lang="zh-CN" altLang="en-US" sz="2133" b="1" dirty="0">
                <a:solidFill>
                  <a:schemeClr val="bg1"/>
                </a:solidFill>
                <a:latin typeface="+mn-ea"/>
                <a:cs typeface="+mn-ea"/>
                <a:sym typeface="+mn-lt"/>
              </a:endParaRPr>
            </a:p>
          </p:txBody>
        </p:sp>
      </p:grpSp>
      <p:grpSp>
        <p:nvGrpSpPr>
          <p:cNvPr id="95" name="组合 94">
            <a:extLst>
              <a:ext uri="{FF2B5EF4-FFF2-40B4-BE49-F238E27FC236}">
                <a16:creationId xmlns="" xmlns:a16="http://schemas.microsoft.com/office/drawing/2014/main" id="{5BBB7DD3-6E65-41DA-BE1F-6F18F8F1CC16}"/>
              </a:ext>
            </a:extLst>
          </p:cNvPr>
          <p:cNvGrpSpPr/>
          <p:nvPr/>
        </p:nvGrpSpPr>
        <p:grpSpPr>
          <a:xfrm>
            <a:off x="4990151" y="4078112"/>
            <a:ext cx="6068649" cy="461665"/>
            <a:chOff x="2612802" y="1236836"/>
            <a:chExt cx="4551486" cy="346249"/>
          </a:xfrm>
          <a:solidFill>
            <a:srgbClr val="E7261B"/>
          </a:solidFill>
        </p:grpSpPr>
        <p:sp>
          <p:nvSpPr>
            <p:cNvPr id="96" name="圆角矩形 75">
              <a:extLst>
                <a:ext uri="{FF2B5EF4-FFF2-40B4-BE49-F238E27FC236}">
                  <a16:creationId xmlns="" xmlns:a16="http://schemas.microsoft.com/office/drawing/2014/main" id="{B95B0403-DB0D-4052-80AD-BC6554D9F1EE}"/>
                </a:ext>
              </a:extLst>
            </p:cNvPr>
            <p:cNvSpPr/>
            <p:nvPr/>
          </p:nvSpPr>
          <p:spPr>
            <a:xfrm>
              <a:off x="2612802" y="1238472"/>
              <a:ext cx="4551486" cy="338554"/>
            </a:xfrm>
            <a:prstGeom prst="roundRect">
              <a:avLst>
                <a:gd name="adj" fmla="val 50000"/>
              </a:avLst>
            </a:prstGeom>
            <a:grpFill/>
            <a:ln w="6350">
              <a:solidFill>
                <a:srgbClr val="FCD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2133" b="1">
                <a:solidFill>
                  <a:srgbClr val="FFFFFF"/>
                </a:solidFill>
                <a:latin typeface="+mn-ea"/>
                <a:cs typeface="+mn-ea"/>
                <a:sym typeface="+mn-lt"/>
              </a:endParaRPr>
            </a:p>
          </p:txBody>
        </p:sp>
        <p:sp>
          <p:nvSpPr>
            <p:cNvPr id="97" name="文本框 96">
              <a:extLst>
                <a:ext uri="{FF2B5EF4-FFF2-40B4-BE49-F238E27FC236}">
                  <a16:creationId xmlns="" xmlns:a16="http://schemas.microsoft.com/office/drawing/2014/main" id="{191FD16D-8B8A-4061-889E-D7051BF4CF4F}"/>
                </a:ext>
              </a:extLst>
            </p:cNvPr>
            <p:cNvSpPr txBox="1"/>
            <p:nvPr/>
          </p:nvSpPr>
          <p:spPr>
            <a:xfrm>
              <a:off x="2857218" y="1236836"/>
              <a:ext cx="4062651" cy="346249"/>
            </a:xfrm>
            <a:prstGeom prst="rect">
              <a:avLst/>
            </a:prstGeom>
            <a:noFill/>
            <a:ln>
              <a:noFill/>
            </a:ln>
          </p:spPr>
          <p:txBody>
            <a:bodyPr wrap="none" rtlCol="0">
              <a:spAutoFit/>
            </a:bodyPr>
            <a:lstStyle/>
            <a:p>
              <a:pPr lvl="0"/>
              <a:r>
                <a:rPr lang="zh-CN" altLang="en-US" sz="2400" b="1" dirty="0">
                  <a:ln cmpd="sng">
                    <a:noFill/>
                    <a:prstDash val="solid"/>
                  </a:ln>
                  <a:solidFill>
                    <a:schemeClr val="bg1"/>
                  </a:solidFill>
                  <a:latin typeface="+mn-ea"/>
                  <a:cs typeface="+mn-ea"/>
                  <a:sym typeface="+mn-lt"/>
                </a:rPr>
                <a:t>改革开放和社会主义现代化建设新时代</a:t>
              </a:r>
            </a:p>
          </p:txBody>
        </p:sp>
      </p:grpSp>
    </p:spTree>
    <p:extLst>
      <p:ext uri="{BB962C8B-B14F-4D97-AF65-F5344CB8AC3E}">
        <p14:creationId xmlns:p14="http://schemas.microsoft.com/office/powerpoint/2010/main" val="7460975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decel="100000" fill="hold" nodeType="click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500" fill="hold"/>
                                        <p:tgtEl>
                                          <p:spTgt spid="74"/>
                                        </p:tgtEl>
                                        <p:attrNameLst>
                                          <p:attrName>ppt_x</p:attrName>
                                        </p:attrNameLst>
                                      </p:cBhvr>
                                      <p:tavLst>
                                        <p:tav tm="0">
                                          <p:val>
                                            <p:strVal val="0-#ppt_w/2"/>
                                          </p:val>
                                        </p:tav>
                                        <p:tav tm="100000">
                                          <p:val>
                                            <p:strVal val="#ppt_x"/>
                                          </p:val>
                                        </p:tav>
                                      </p:tavLst>
                                    </p:anim>
                                    <p:anim calcmode="lin" valueType="num">
                                      <p:cBhvr additive="base">
                                        <p:cTn id="13"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77"/>
                                        </p:tgtEl>
                                        <p:attrNameLst>
                                          <p:attrName>style.visibility</p:attrName>
                                        </p:attrNameLst>
                                      </p:cBhvr>
                                      <p:to>
                                        <p:strVal val="visible"/>
                                      </p:to>
                                    </p:set>
                                    <p:anim calcmode="lin" valueType="num">
                                      <p:cBhvr>
                                        <p:cTn id="18" dur="1000" fill="hold"/>
                                        <p:tgtEl>
                                          <p:spTgt spid="77"/>
                                        </p:tgtEl>
                                        <p:attrNameLst>
                                          <p:attrName>ppt_w</p:attrName>
                                        </p:attrNameLst>
                                      </p:cBhvr>
                                      <p:tavLst>
                                        <p:tav tm="0">
                                          <p:val>
                                            <p:strVal val="#ppt_w*0.70"/>
                                          </p:val>
                                        </p:tav>
                                        <p:tav tm="100000">
                                          <p:val>
                                            <p:strVal val="#ppt_w"/>
                                          </p:val>
                                        </p:tav>
                                      </p:tavLst>
                                    </p:anim>
                                    <p:anim calcmode="lin" valueType="num">
                                      <p:cBhvr>
                                        <p:cTn id="19" dur="1000" fill="hold"/>
                                        <p:tgtEl>
                                          <p:spTgt spid="77"/>
                                        </p:tgtEl>
                                        <p:attrNameLst>
                                          <p:attrName>ppt_h</p:attrName>
                                        </p:attrNameLst>
                                      </p:cBhvr>
                                      <p:tavLst>
                                        <p:tav tm="0">
                                          <p:val>
                                            <p:strVal val="#ppt_h"/>
                                          </p:val>
                                        </p:tav>
                                        <p:tav tm="100000">
                                          <p:val>
                                            <p:strVal val="#ppt_h"/>
                                          </p:val>
                                        </p:tav>
                                      </p:tavLst>
                                    </p:anim>
                                    <p:animEffect transition="in" filter="fade">
                                      <p:cBhvr>
                                        <p:cTn id="20" dur="1000"/>
                                        <p:tgtEl>
                                          <p:spTgt spid="77"/>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decel="100000" fill="hold" nodeType="clickEffect">
                                  <p:stCondLst>
                                    <p:cond delay="0"/>
                                  </p:stCondLst>
                                  <p:childTnLst>
                                    <p:set>
                                      <p:cBhvr>
                                        <p:cTn id="24" dur="1" fill="hold">
                                          <p:stCondLst>
                                            <p:cond delay="0"/>
                                          </p:stCondLst>
                                        </p:cTn>
                                        <p:tgtEl>
                                          <p:spTgt spid="80"/>
                                        </p:tgtEl>
                                        <p:attrNameLst>
                                          <p:attrName>style.visibility</p:attrName>
                                        </p:attrNameLst>
                                      </p:cBhvr>
                                      <p:to>
                                        <p:strVal val="visible"/>
                                      </p:to>
                                    </p:set>
                                    <p:anim calcmode="lin" valueType="num">
                                      <p:cBhvr additive="base">
                                        <p:cTn id="25" dur="500" fill="hold"/>
                                        <p:tgtEl>
                                          <p:spTgt spid="80"/>
                                        </p:tgtEl>
                                        <p:attrNameLst>
                                          <p:attrName>ppt_x</p:attrName>
                                        </p:attrNameLst>
                                      </p:cBhvr>
                                      <p:tavLst>
                                        <p:tav tm="0">
                                          <p:val>
                                            <p:strVal val="0-#ppt_w/2"/>
                                          </p:val>
                                        </p:tav>
                                        <p:tav tm="100000">
                                          <p:val>
                                            <p:strVal val="#ppt_x"/>
                                          </p:val>
                                        </p:tav>
                                      </p:tavLst>
                                    </p:anim>
                                    <p:anim calcmode="lin" valueType="num">
                                      <p:cBhvr additive="base">
                                        <p:cTn id="26"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83"/>
                                        </p:tgtEl>
                                        <p:attrNameLst>
                                          <p:attrName>style.visibility</p:attrName>
                                        </p:attrNameLst>
                                      </p:cBhvr>
                                      <p:to>
                                        <p:strVal val="visible"/>
                                      </p:to>
                                    </p:set>
                                    <p:anim calcmode="lin" valueType="num">
                                      <p:cBhvr>
                                        <p:cTn id="31" dur="1000" fill="hold"/>
                                        <p:tgtEl>
                                          <p:spTgt spid="83"/>
                                        </p:tgtEl>
                                        <p:attrNameLst>
                                          <p:attrName>ppt_w</p:attrName>
                                        </p:attrNameLst>
                                      </p:cBhvr>
                                      <p:tavLst>
                                        <p:tav tm="0">
                                          <p:val>
                                            <p:strVal val="#ppt_w*0.70"/>
                                          </p:val>
                                        </p:tav>
                                        <p:tav tm="100000">
                                          <p:val>
                                            <p:strVal val="#ppt_w"/>
                                          </p:val>
                                        </p:tav>
                                      </p:tavLst>
                                    </p:anim>
                                    <p:anim calcmode="lin" valueType="num">
                                      <p:cBhvr>
                                        <p:cTn id="32" dur="1000" fill="hold"/>
                                        <p:tgtEl>
                                          <p:spTgt spid="83"/>
                                        </p:tgtEl>
                                        <p:attrNameLst>
                                          <p:attrName>ppt_h</p:attrName>
                                        </p:attrNameLst>
                                      </p:cBhvr>
                                      <p:tavLst>
                                        <p:tav tm="0">
                                          <p:val>
                                            <p:strVal val="#ppt_h"/>
                                          </p:val>
                                        </p:tav>
                                        <p:tav tm="100000">
                                          <p:val>
                                            <p:strVal val="#ppt_h"/>
                                          </p:val>
                                        </p:tav>
                                      </p:tavLst>
                                    </p:anim>
                                    <p:animEffect transition="in" filter="fade">
                                      <p:cBhvr>
                                        <p:cTn id="33" dur="1000"/>
                                        <p:tgtEl>
                                          <p:spTgt spid="8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decel="100000" fill="hold" nodeType="clickEffect">
                                  <p:stCondLst>
                                    <p:cond delay="0"/>
                                  </p:stCondLst>
                                  <p:childTnLst>
                                    <p:set>
                                      <p:cBhvr>
                                        <p:cTn id="37" dur="1" fill="hold">
                                          <p:stCondLst>
                                            <p:cond delay="0"/>
                                          </p:stCondLst>
                                        </p:cTn>
                                        <p:tgtEl>
                                          <p:spTgt spid="86"/>
                                        </p:tgtEl>
                                        <p:attrNameLst>
                                          <p:attrName>style.visibility</p:attrName>
                                        </p:attrNameLst>
                                      </p:cBhvr>
                                      <p:to>
                                        <p:strVal val="visible"/>
                                      </p:to>
                                    </p:set>
                                    <p:anim calcmode="lin" valueType="num">
                                      <p:cBhvr additive="base">
                                        <p:cTn id="38" dur="500" fill="hold"/>
                                        <p:tgtEl>
                                          <p:spTgt spid="86"/>
                                        </p:tgtEl>
                                        <p:attrNameLst>
                                          <p:attrName>ppt_x</p:attrName>
                                        </p:attrNameLst>
                                      </p:cBhvr>
                                      <p:tavLst>
                                        <p:tav tm="0">
                                          <p:val>
                                            <p:strVal val="0-#ppt_w/2"/>
                                          </p:val>
                                        </p:tav>
                                        <p:tav tm="100000">
                                          <p:val>
                                            <p:strVal val="#ppt_x"/>
                                          </p:val>
                                        </p:tav>
                                      </p:tavLst>
                                    </p:anim>
                                    <p:anim calcmode="lin" valueType="num">
                                      <p:cBhvr additive="base">
                                        <p:cTn id="39"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55" presetClass="entr" presetSubtype="0" fill="hold" nodeType="clickEffect">
                                  <p:stCondLst>
                                    <p:cond delay="0"/>
                                  </p:stCondLst>
                                  <p:childTnLst>
                                    <p:set>
                                      <p:cBhvr>
                                        <p:cTn id="43" dur="1" fill="hold">
                                          <p:stCondLst>
                                            <p:cond delay="0"/>
                                          </p:stCondLst>
                                        </p:cTn>
                                        <p:tgtEl>
                                          <p:spTgt spid="89"/>
                                        </p:tgtEl>
                                        <p:attrNameLst>
                                          <p:attrName>style.visibility</p:attrName>
                                        </p:attrNameLst>
                                      </p:cBhvr>
                                      <p:to>
                                        <p:strVal val="visible"/>
                                      </p:to>
                                    </p:set>
                                    <p:anim calcmode="lin" valueType="num">
                                      <p:cBhvr>
                                        <p:cTn id="44" dur="1000" fill="hold"/>
                                        <p:tgtEl>
                                          <p:spTgt spid="89"/>
                                        </p:tgtEl>
                                        <p:attrNameLst>
                                          <p:attrName>ppt_w</p:attrName>
                                        </p:attrNameLst>
                                      </p:cBhvr>
                                      <p:tavLst>
                                        <p:tav tm="0">
                                          <p:val>
                                            <p:strVal val="#ppt_w*0.70"/>
                                          </p:val>
                                        </p:tav>
                                        <p:tav tm="100000">
                                          <p:val>
                                            <p:strVal val="#ppt_w"/>
                                          </p:val>
                                        </p:tav>
                                      </p:tavLst>
                                    </p:anim>
                                    <p:anim calcmode="lin" valueType="num">
                                      <p:cBhvr>
                                        <p:cTn id="45" dur="1000" fill="hold"/>
                                        <p:tgtEl>
                                          <p:spTgt spid="89"/>
                                        </p:tgtEl>
                                        <p:attrNameLst>
                                          <p:attrName>ppt_h</p:attrName>
                                        </p:attrNameLst>
                                      </p:cBhvr>
                                      <p:tavLst>
                                        <p:tav tm="0">
                                          <p:val>
                                            <p:strVal val="#ppt_h"/>
                                          </p:val>
                                        </p:tav>
                                        <p:tav tm="100000">
                                          <p:val>
                                            <p:strVal val="#ppt_h"/>
                                          </p:val>
                                        </p:tav>
                                      </p:tavLst>
                                    </p:anim>
                                    <p:animEffect transition="in" filter="fade">
                                      <p:cBhvr>
                                        <p:cTn id="46" dur="1000"/>
                                        <p:tgtEl>
                                          <p:spTgt spid="89"/>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decel="100000" fill="hold" nodeType="clickEffect">
                                  <p:stCondLst>
                                    <p:cond delay="0"/>
                                  </p:stCondLst>
                                  <p:childTnLst>
                                    <p:set>
                                      <p:cBhvr>
                                        <p:cTn id="50" dur="1" fill="hold">
                                          <p:stCondLst>
                                            <p:cond delay="0"/>
                                          </p:stCondLst>
                                        </p:cTn>
                                        <p:tgtEl>
                                          <p:spTgt spid="92"/>
                                        </p:tgtEl>
                                        <p:attrNameLst>
                                          <p:attrName>style.visibility</p:attrName>
                                        </p:attrNameLst>
                                      </p:cBhvr>
                                      <p:to>
                                        <p:strVal val="visible"/>
                                      </p:to>
                                    </p:set>
                                    <p:anim calcmode="lin" valueType="num">
                                      <p:cBhvr additive="base">
                                        <p:cTn id="51" dur="500" fill="hold"/>
                                        <p:tgtEl>
                                          <p:spTgt spid="92"/>
                                        </p:tgtEl>
                                        <p:attrNameLst>
                                          <p:attrName>ppt_x</p:attrName>
                                        </p:attrNameLst>
                                      </p:cBhvr>
                                      <p:tavLst>
                                        <p:tav tm="0">
                                          <p:val>
                                            <p:strVal val="0-#ppt_w/2"/>
                                          </p:val>
                                        </p:tav>
                                        <p:tav tm="100000">
                                          <p:val>
                                            <p:strVal val="#ppt_x"/>
                                          </p:val>
                                        </p:tav>
                                      </p:tavLst>
                                    </p:anim>
                                    <p:anim calcmode="lin" valueType="num">
                                      <p:cBhvr additive="base">
                                        <p:cTn id="52" dur="500" fill="hold"/>
                                        <p:tgtEl>
                                          <p:spTgt spid="92"/>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5" presetClass="entr" presetSubtype="0" fill="hold" nodeType="clickEffect">
                                  <p:stCondLst>
                                    <p:cond delay="0"/>
                                  </p:stCondLst>
                                  <p:childTnLst>
                                    <p:set>
                                      <p:cBhvr>
                                        <p:cTn id="56" dur="1" fill="hold">
                                          <p:stCondLst>
                                            <p:cond delay="0"/>
                                          </p:stCondLst>
                                        </p:cTn>
                                        <p:tgtEl>
                                          <p:spTgt spid="95"/>
                                        </p:tgtEl>
                                        <p:attrNameLst>
                                          <p:attrName>style.visibility</p:attrName>
                                        </p:attrNameLst>
                                      </p:cBhvr>
                                      <p:to>
                                        <p:strVal val="visible"/>
                                      </p:to>
                                    </p:set>
                                    <p:anim calcmode="lin" valueType="num">
                                      <p:cBhvr>
                                        <p:cTn id="57" dur="1000" fill="hold"/>
                                        <p:tgtEl>
                                          <p:spTgt spid="95"/>
                                        </p:tgtEl>
                                        <p:attrNameLst>
                                          <p:attrName>ppt_w</p:attrName>
                                        </p:attrNameLst>
                                      </p:cBhvr>
                                      <p:tavLst>
                                        <p:tav tm="0">
                                          <p:val>
                                            <p:strVal val="#ppt_w*0.70"/>
                                          </p:val>
                                        </p:tav>
                                        <p:tav tm="100000">
                                          <p:val>
                                            <p:strVal val="#ppt_w"/>
                                          </p:val>
                                        </p:tav>
                                      </p:tavLst>
                                    </p:anim>
                                    <p:anim calcmode="lin" valueType="num">
                                      <p:cBhvr>
                                        <p:cTn id="58" dur="1000" fill="hold"/>
                                        <p:tgtEl>
                                          <p:spTgt spid="95"/>
                                        </p:tgtEl>
                                        <p:attrNameLst>
                                          <p:attrName>ppt_h</p:attrName>
                                        </p:attrNameLst>
                                      </p:cBhvr>
                                      <p:tavLst>
                                        <p:tav tm="0">
                                          <p:val>
                                            <p:strVal val="#ppt_h"/>
                                          </p:val>
                                        </p:tav>
                                        <p:tav tm="100000">
                                          <p:val>
                                            <p:strVal val="#ppt_h"/>
                                          </p:val>
                                        </p:tav>
                                      </p:tavLst>
                                    </p:anim>
                                    <p:animEffect transition="in" filter="fade">
                                      <p:cBhvr>
                                        <p:cTn id="59" dur="10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02AC0E9F-1CCF-4FF3-8421-F81D832B949E}"/>
              </a:ext>
            </a:extLst>
          </p:cNvPr>
          <p:cNvSpPr txBox="1"/>
          <p:nvPr/>
        </p:nvSpPr>
        <p:spPr>
          <a:xfrm>
            <a:off x="554038" y="2002681"/>
            <a:ext cx="6942137" cy="3917381"/>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a:t>
            </a:r>
            <a:r>
              <a:rPr lang="zh-CN" altLang="en-US" b="1" dirty="0">
                <a:solidFill>
                  <a:schemeClr val="accent1"/>
                </a:solidFill>
                <a:latin typeface="+mn-ea"/>
                <a:ea typeface="+mn-ea"/>
                <a:cs typeface="+mn-ea"/>
                <a:sym typeface="+mn-lt"/>
              </a:rPr>
              <a:t>中国共产党第六次全国代表大会于</a:t>
            </a:r>
            <a:r>
              <a:rPr lang="en-US" altLang="zh-CN" b="1" dirty="0">
                <a:solidFill>
                  <a:schemeClr val="accent1"/>
                </a:solidFill>
                <a:latin typeface="+mn-ea"/>
                <a:ea typeface="+mn-ea"/>
                <a:cs typeface="+mn-ea"/>
                <a:sym typeface="+mn-lt"/>
              </a:rPr>
              <a:t>1928</a:t>
            </a:r>
            <a:r>
              <a:rPr lang="zh-CN" altLang="en-US" b="1" dirty="0">
                <a:solidFill>
                  <a:schemeClr val="accent1"/>
                </a:solidFill>
                <a:latin typeface="+mn-ea"/>
                <a:ea typeface="+mn-ea"/>
                <a:cs typeface="+mn-ea"/>
                <a:sym typeface="+mn-lt"/>
              </a:rPr>
              <a:t>年</a:t>
            </a:r>
            <a:r>
              <a:rPr lang="en-US" altLang="zh-CN" b="1" dirty="0">
                <a:solidFill>
                  <a:schemeClr val="accent1"/>
                </a:solidFill>
                <a:latin typeface="+mn-ea"/>
                <a:ea typeface="+mn-ea"/>
                <a:cs typeface="+mn-ea"/>
                <a:sym typeface="+mn-lt"/>
              </a:rPr>
              <a:t>6</a:t>
            </a:r>
            <a:r>
              <a:rPr lang="zh-CN" altLang="en-US" b="1" dirty="0">
                <a:solidFill>
                  <a:schemeClr val="accent1"/>
                </a:solidFill>
                <a:latin typeface="+mn-ea"/>
                <a:ea typeface="+mn-ea"/>
                <a:cs typeface="+mn-ea"/>
                <a:sym typeface="+mn-lt"/>
              </a:rPr>
              <a:t>月</a:t>
            </a:r>
            <a:r>
              <a:rPr lang="en-US" altLang="zh-CN" b="1" dirty="0">
                <a:solidFill>
                  <a:schemeClr val="accent1"/>
                </a:solidFill>
                <a:latin typeface="+mn-ea"/>
                <a:ea typeface="+mn-ea"/>
                <a:cs typeface="+mn-ea"/>
                <a:sym typeface="+mn-lt"/>
              </a:rPr>
              <a:t>18</a:t>
            </a:r>
            <a:r>
              <a:rPr lang="zh-CN" altLang="en-US" b="1" dirty="0">
                <a:solidFill>
                  <a:schemeClr val="accent1"/>
                </a:solidFill>
                <a:latin typeface="+mn-ea"/>
                <a:ea typeface="+mn-ea"/>
                <a:cs typeface="+mn-ea"/>
                <a:sym typeface="+mn-lt"/>
              </a:rPr>
              <a:t>日至</a:t>
            </a:r>
            <a:r>
              <a:rPr lang="en-US" altLang="zh-CN" b="1" dirty="0">
                <a:solidFill>
                  <a:schemeClr val="accent1"/>
                </a:solidFill>
                <a:latin typeface="+mn-ea"/>
                <a:ea typeface="+mn-ea"/>
                <a:cs typeface="+mn-ea"/>
                <a:sym typeface="+mn-lt"/>
              </a:rPr>
              <a:t>7</a:t>
            </a:r>
            <a:r>
              <a:rPr lang="zh-CN" altLang="en-US" b="1" dirty="0">
                <a:solidFill>
                  <a:schemeClr val="accent1"/>
                </a:solidFill>
                <a:latin typeface="+mn-ea"/>
                <a:ea typeface="+mn-ea"/>
                <a:cs typeface="+mn-ea"/>
                <a:sym typeface="+mn-lt"/>
              </a:rPr>
              <a:t>月</a:t>
            </a:r>
            <a:r>
              <a:rPr lang="en-US" altLang="zh-CN" b="1" dirty="0">
                <a:solidFill>
                  <a:schemeClr val="accent1"/>
                </a:solidFill>
                <a:latin typeface="+mn-ea"/>
                <a:ea typeface="+mn-ea"/>
                <a:cs typeface="+mn-ea"/>
                <a:sym typeface="+mn-lt"/>
              </a:rPr>
              <a:t>11</a:t>
            </a:r>
            <a:r>
              <a:rPr lang="zh-CN" altLang="en-US" b="1" dirty="0">
                <a:solidFill>
                  <a:schemeClr val="accent1"/>
                </a:solidFill>
                <a:latin typeface="+mn-ea"/>
                <a:ea typeface="+mn-ea"/>
                <a:cs typeface="+mn-ea"/>
                <a:sym typeface="+mn-lt"/>
              </a:rPr>
              <a:t>日在苏联莫斯科近郊兹维尼果罗德镇的塞列布若耶乡间别墅召开， </a:t>
            </a:r>
            <a:r>
              <a:rPr lang="zh-CN" altLang="en-US" dirty="0">
                <a:latin typeface="+mn-ea"/>
                <a:ea typeface="+mn-ea"/>
                <a:cs typeface="+mn-ea"/>
                <a:sym typeface="+mn-lt"/>
              </a:rPr>
              <a:t>在大会上，共产国际代表布哈林作了</a:t>
            </a:r>
            <a:r>
              <a:rPr lang="en-US" altLang="zh-CN" dirty="0">
                <a:latin typeface="+mn-ea"/>
                <a:ea typeface="+mn-ea"/>
                <a:cs typeface="+mn-ea"/>
                <a:sym typeface="+mn-lt"/>
              </a:rPr>
              <a:t>《</a:t>
            </a:r>
            <a:r>
              <a:rPr lang="zh-CN" altLang="en-US" dirty="0">
                <a:latin typeface="+mn-ea"/>
                <a:ea typeface="+mn-ea"/>
                <a:cs typeface="+mn-ea"/>
                <a:sym typeface="+mn-lt"/>
              </a:rPr>
              <a:t>中国革命与中共任务</a:t>
            </a:r>
            <a:r>
              <a:rPr lang="en-US" altLang="zh-CN" dirty="0">
                <a:latin typeface="+mn-ea"/>
                <a:ea typeface="+mn-ea"/>
                <a:cs typeface="+mn-ea"/>
                <a:sym typeface="+mn-lt"/>
              </a:rPr>
              <a:t>》</a:t>
            </a:r>
            <a:r>
              <a:rPr lang="zh-CN" altLang="en-US" dirty="0">
                <a:latin typeface="+mn-ea"/>
                <a:ea typeface="+mn-ea"/>
                <a:cs typeface="+mn-ea"/>
                <a:sym typeface="+mn-lt"/>
              </a:rPr>
              <a:t>的政治报告，瞿秋白作了</a:t>
            </a:r>
            <a:r>
              <a:rPr lang="en-US" altLang="zh-CN" dirty="0">
                <a:latin typeface="+mn-ea"/>
                <a:ea typeface="+mn-ea"/>
                <a:cs typeface="+mn-ea"/>
                <a:sym typeface="+mn-lt"/>
              </a:rPr>
              <a:t>《</a:t>
            </a:r>
            <a:r>
              <a:rPr lang="zh-CN" altLang="en-US" dirty="0">
                <a:latin typeface="+mn-ea"/>
                <a:ea typeface="+mn-ea"/>
                <a:cs typeface="+mn-ea"/>
                <a:sym typeface="+mn-lt"/>
              </a:rPr>
              <a:t>中国革命与共产党</a:t>
            </a:r>
            <a:r>
              <a:rPr lang="en-US" altLang="zh-CN" dirty="0">
                <a:latin typeface="+mn-ea"/>
                <a:ea typeface="+mn-ea"/>
                <a:cs typeface="+mn-ea"/>
                <a:sym typeface="+mn-lt"/>
              </a:rPr>
              <a:t>》</a:t>
            </a:r>
            <a:r>
              <a:rPr lang="zh-CN" altLang="en-US" dirty="0">
                <a:latin typeface="+mn-ea"/>
                <a:ea typeface="+mn-ea"/>
                <a:cs typeface="+mn-ea"/>
                <a:sym typeface="+mn-lt"/>
              </a:rPr>
              <a:t>的政治报告，周恩来作了</a:t>
            </a:r>
            <a:r>
              <a:rPr lang="en-US" altLang="zh-CN" dirty="0">
                <a:latin typeface="+mn-ea"/>
                <a:ea typeface="+mn-ea"/>
                <a:cs typeface="+mn-ea"/>
                <a:sym typeface="+mn-lt"/>
              </a:rPr>
              <a:t>《</a:t>
            </a:r>
            <a:r>
              <a:rPr lang="zh-CN" altLang="en-US" dirty="0">
                <a:latin typeface="+mn-ea"/>
                <a:ea typeface="+mn-ea"/>
                <a:cs typeface="+mn-ea"/>
                <a:sym typeface="+mn-lt"/>
              </a:rPr>
              <a:t>组织问题报告和结论</a:t>
            </a:r>
            <a:r>
              <a:rPr lang="en-US" altLang="zh-CN" dirty="0">
                <a:latin typeface="+mn-ea"/>
                <a:ea typeface="+mn-ea"/>
                <a:cs typeface="+mn-ea"/>
                <a:sym typeface="+mn-lt"/>
              </a:rPr>
              <a:t>》</a:t>
            </a:r>
            <a:r>
              <a:rPr lang="zh-CN" altLang="en-US" dirty="0">
                <a:latin typeface="+mn-ea"/>
                <a:ea typeface="+mn-ea"/>
                <a:cs typeface="+mn-ea"/>
                <a:sym typeface="+mn-lt"/>
              </a:rPr>
              <a:t>及</a:t>
            </a:r>
            <a:r>
              <a:rPr lang="en-US" altLang="zh-CN" dirty="0">
                <a:latin typeface="+mn-ea"/>
                <a:ea typeface="+mn-ea"/>
                <a:cs typeface="+mn-ea"/>
                <a:sym typeface="+mn-lt"/>
              </a:rPr>
              <a:t>《</a:t>
            </a:r>
            <a:r>
              <a:rPr lang="zh-CN" altLang="en-US" dirty="0">
                <a:latin typeface="+mn-ea"/>
                <a:ea typeface="+mn-ea"/>
                <a:cs typeface="+mn-ea"/>
                <a:sym typeface="+mn-lt"/>
              </a:rPr>
              <a:t>军事报告</a:t>
            </a:r>
            <a:r>
              <a:rPr lang="en-US" altLang="zh-CN" dirty="0">
                <a:latin typeface="+mn-ea"/>
                <a:ea typeface="+mn-ea"/>
                <a:cs typeface="+mn-ea"/>
                <a:sym typeface="+mn-lt"/>
              </a:rPr>
              <a:t>》</a:t>
            </a:r>
            <a:r>
              <a:rPr lang="zh-CN" altLang="en-US" dirty="0">
                <a:latin typeface="+mn-ea"/>
                <a:ea typeface="+mn-ea"/>
                <a:cs typeface="+mn-ea"/>
                <a:sym typeface="+mn-lt"/>
              </a:rPr>
              <a:t>，刘伯承作了军事问题的副报告，李立三作了农民土地问题的报告，向忠发作了职工运动的报告。</a:t>
            </a:r>
          </a:p>
          <a:p>
            <a:r>
              <a:rPr lang="zh-CN" altLang="en-US" dirty="0">
                <a:latin typeface="+mn-ea"/>
                <a:ea typeface="+mn-ea"/>
                <a:cs typeface="+mn-ea"/>
                <a:sym typeface="+mn-lt"/>
              </a:rPr>
              <a:t>       大会清算了陈独秀的右倾投降主义路线，同时批判了瞿秋白的“左”倾盲动主义错误，明确了当时中国革命的性质仍然是资产阶级民主革命，提出了党在民主革命阶段的十大政治纲领：第一，推翻帝国主义的统治；第二，没收外国资本的企业和银行；第三，统一中国，承认民族自决权；第四，推翻军阀国民党政府；第五，建立工农兵代表会议（苏维埃）政府；第六，实行八小时工作制，增加工资，失业救济与社会保险等；第七，没收地主阶级的一切土地，耕地归农民；第八，改善兵士生活，发给兵士土地和安置工作；第九，取消一切军阀政府的税捐，实行统一的累进税；第十，联合世界无产阶级和苏联。大会指出了当时国内的革命形势是处在两个革命高潮之间，党的总路线是争取群众。</a:t>
            </a:r>
          </a:p>
        </p:txBody>
      </p:sp>
      <p:sp>
        <p:nvSpPr>
          <p:cNvPr id="9" name="TextBox 14">
            <a:extLst>
              <a:ext uri="{FF2B5EF4-FFF2-40B4-BE49-F238E27FC236}">
                <a16:creationId xmlns="" xmlns:a16="http://schemas.microsoft.com/office/drawing/2014/main" id="{B2D42EB7-96BA-4474-AB30-F68905C20C76}"/>
              </a:ext>
            </a:extLst>
          </p:cNvPr>
          <p:cNvSpPr txBox="1"/>
          <p:nvPr/>
        </p:nvSpPr>
        <p:spPr>
          <a:xfrm>
            <a:off x="7876778" y="5549949"/>
            <a:ext cx="3902472" cy="331181"/>
          </a:xfrm>
          <a:prstGeom prst="rect">
            <a:avLst/>
          </a:prstGeom>
        </p:spPr>
        <p:txBody>
          <a:bodyPr anchor="ctr">
            <a:normAutofit lnSpcReduction="1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苏联莫斯科罗德镇的塞列布若耶乡间别墅</a:t>
            </a:r>
          </a:p>
        </p:txBody>
      </p:sp>
      <p:pic>
        <p:nvPicPr>
          <p:cNvPr id="10" name="图片 9">
            <a:extLst>
              <a:ext uri="{FF2B5EF4-FFF2-40B4-BE49-F238E27FC236}">
                <a16:creationId xmlns="" xmlns:a16="http://schemas.microsoft.com/office/drawing/2014/main" id="{681631C0-9F23-4755-AC94-DE1241AED5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8702" y="2041613"/>
            <a:ext cx="2921000" cy="3403600"/>
          </a:xfrm>
          <a:prstGeom prst="rect">
            <a:avLst/>
          </a:prstGeom>
        </p:spPr>
      </p:pic>
      <p:grpSp>
        <p:nvGrpSpPr>
          <p:cNvPr id="26" name="组合 25"/>
          <p:cNvGrpSpPr/>
          <p:nvPr/>
        </p:nvGrpSpPr>
        <p:grpSpPr>
          <a:xfrm>
            <a:off x="2822739" y="963780"/>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中国共产党第六次全国代表大会胜利召开</a:t>
              </a:r>
            </a:p>
          </p:txBody>
        </p:sp>
      </p:grpSp>
      <p:sp>
        <p:nvSpPr>
          <p:cNvPr id="2" name="标题 1">
            <a:extLst>
              <a:ext uri="{FF2B5EF4-FFF2-40B4-BE49-F238E27FC236}">
                <a16:creationId xmlns="" xmlns:a16="http://schemas.microsoft.com/office/drawing/2014/main" id="{48D0E9E8-2BC2-4E76-9C94-4B20F264FECB}"/>
              </a:ext>
            </a:extLst>
          </p:cNvPr>
          <p:cNvSpPr>
            <a:spLocks noGrp="1"/>
          </p:cNvSpPr>
          <p:nvPr>
            <p:ph type="title"/>
          </p:nvPr>
        </p:nvSpPr>
        <p:spPr/>
        <p:txBody>
          <a:bodyPr/>
          <a:lstStyle/>
          <a:p>
            <a:r>
              <a:rPr lang="zh-CN" altLang="en-US" dirty="0">
                <a:latin typeface="+mn-ea"/>
                <a:ea typeface="+mn-ea"/>
              </a:rPr>
              <a:t>中国共产党第六次全国代表大会 </a:t>
            </a:r>
          </a:p>
        </p:txBody>
      </p:sp>
    </p:spTree>
    <p:extLst>
      <p:ext uri="{BB962C8B-B14F-4D97-AF65-F5344CB8AC3E}">
        <p14:creationId xmlns:p14="http://schemas.microsoft.com/office/powerpoint/2010/main" val="14177054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4BEAED3D-CC7A-48DE-B9AD-FE34F8AEE1ED}"/>
              </a:ext>
            </a:extLst>
          </p:cNvPr>
          <p:cNvSpPr txBox="1"/>
          <p:nvPr/>
        </p:nvSpPr>
        <p:spPr>
          <a:xfrm>
            <a:off x="563563" y="2427471"/>
            <a:ext cx="5741927" cy="3360373"/>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a:t>
            </a:r>
            <a:r>
              <a:rPr lang="zh-CN" altLang="en-US" b="1" dirty="0">
                <a:solidFill>
                  <a:schemeClr val="accent1"/>
                </a:solidFill>
                <a:latin typeface="+mn-ea"/>
                <a:ea typeface="+mn-ea"/>
                <a:cs typeface="+mn-ea"/>
                <a:sym typeface="+mn-lt"/>
              </a:rPr>
              <a:t>审议：</a:t>
            </a:r>
            <a:r>
              <a:rPr lang="zh-CN" altLang="en-US" dirty="0">
                <a:latin typeface="+mn-ea"/>
                <a:ea typeface="+mn-ea"/>
                <a:cs typeface="+mn-ea"/>
                <a:sym typeface="+mn-lt"/>
              </a:rPr>
              <a:t> 大会通过了</a:t>
            </a:r>
            <a:r>
              <a:rPr lang="en-US" altLang="zh-CN" dirty="0">
                <a:latin typeface="+mn-ea"/>
                <a:ea typeface="+mn-ea"/>
                <a:cs typeface="+mn-ea"/>
                <a:sym typeface="+mn-lt"/>
              </a:rPr>
              <a:t>《</a:t>
            </a:r>
            <a:r>
              <a:rPr lang="zh-CN" altLang="en-US" dirty="0">
                <a:latin typeface="+mn-ea"/>
                <a:ea typeface="+mn-ea"/>
                <a:cs typeface="+mn-ea"/>
                <a:sym typeface="+mn-lt"/>
              </a:rPr>
              <a:t>政治决议案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苏维埃政权组织问题决议案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土地问题决议案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农民问题决议案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职工运动决议案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组织决议案提纲</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宣传工作决议案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军事工作决议案（草案）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共青团工作决议案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妇女运动决议案</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关于民族问题的决议</a:t>
            </a:r>
            <a:r>
              <a:rPr lang="en-US" altLang="zh-CN" dirty="0">
                <a:latin typeface="+mn-ea"/>
                <a:ea typeface="+mn-ea"/>
                <a:cs typeface="+mn-ea"/>
                <a:sym typeface="+mn-lt"/>
              </a:rPr>
              <a:t>》</a:t>
            </a:r>
            <a:r>
              <a:rPr lang="zh-CN" altLang="en-US" dirty="0">
                <a:latin typeface="+mn-ea"/>
                <a:ea typeface="+mn-ea"/>
                <a:cs typeface="+mn-ea"/>
                <a:sym typeface="+mn-lt"/>
              </a:rPr>
              <a:t>等。大会还通过了</a:t>
            </a:r>
            <a:r>
              <a:rPr lang="en-US" altLang="zh-CN" dirty="0">
                <a:latin typeface="+mn-ea"/>
                <a:ea typeface="+mn-ea"/>
                <a:cs typeface="+mn-ea"/>
                <a:sym typeface="+mn-lt"/>
              </a:rPr>
              <a:t>《</a:t>
            </a:r>
            <a:r>
              <a:rPr lang="zh-CN" altLang="en-US" dirty="0">
                <a:latin typeface="+mn-ea"/>
                <a:ea typeface="+mn-ea"/>
                <a:cs typeface="+mn-ea"/>
                <a:sym typeface="+mn-lt"/>
              </a:rPr>
              <a:t>中国共产党党章</a:t>
            </a:r>
            <a:r>
              <a:rPr lang="en-US" altLang="zh-CN" dirty="0">
                <a:latin typeface="+mn-ea"/>
                <a:ea typeface="+mn-ea"/>
                <a:cs typeface="+mn-ea"/>
                <a:sym typeface="+mn-lt"/>
              </a:rPr>
              <a:t>》</a:t>
            </a:r>
            <a:r>
              <a:rPr lang="zh-CN" altLang="en-US" dirty="0">
                <a:latin typeface="+mn-ea"/>
                <a:ea typeface="+mn-ea"/>
                <a:cs typeface="+mn-ea"/>
                <a:sym typeface="+mn-lt"/>
              </a:rPr>
              <a:t>第四次修正案，通过了</a:t>
            </a:r>
            <a:r>
              <a:rPr lang="en-US" altLang="zh-CN" dirty="0">
                <a:latin typeface="+mn-ea"/>
                <a:ea typeface="+mn-ea"/>
                <a:cs typeface="+mn-ea"/>
                <a:sym typeface="+mn-lt"/>
              </a:rPr>
              <a:t>《</a:t>
            </a:r>
            <a:r>
              <a:rPr lang="zh-CN" altLang="en-US" dirty="0">
                <a:latin typeface="+mn-ea"/>
                <a:ea typeface="+mn-ea"/>
                <a:cs typeface="+mn-ea"/>
                <a:sym typeface="+mn-lt"/>
              </a:rPr>
              <a:t>定“广州暴动”为固定的纪念日的决议</a:t>
            </a:r>
            <a:r>
              <a:rPr lang="en-US" altLang="zh-CN" dirty="0">
                <a:latin typeface="+mn-ea"/>
                <a:ea typeface="+mn-ea"/>
                <a:cs typeface="+mn-ea"/>
                <a:sym typeface="+mn-lt"/>
              </a:rPr>
              <a:t>》</a:t>
            </a:r>
            <a:r>
              <a:rPr lang="zh-CN" altLang="en-US" dirty="0">
                <a:latin typeface="+mn-ea"/>
                <a:ea typeface="+mn-ea"/>
                <a:cs typeface="+mn-ea"/>
                <a:sym typeface="+mn-lt"/>
              </a:rPr>
              <a:t>以及关于党纲、</a:t>
            </a:r>
            <a:endParaRPr lang="en-US" altLang="zh-CN" dirty="0">
              <a:latin typeface="+mn-ea"/>
              <a:ea typeface="+mn-ea"/>
              <a:cs typeface="+mn-ea"/>
              <a:sym typeface="+mn-lt"/>
            </a:endParaRPr>
          </a:p>
          <a:p>
            <a:r>
              <a:rPr lang="en-US" altLang="zh-CN" b="1" dirty="0">
                <a:solidFill>
                  <a:schemeClr val="accent1"/>
                </a:solidFill>
                <a:latin typeface="+mn-ea"/>
                <a:ea typeface="+mn-ea"/>
                <a:cs typeface="+mn-ea"/>
                <a:sym typeface="+mn-lt"/>
              </a:rPr>
              <a:t>      </a:t>
            </a:r>
            <a:r>
              <a:rPr lang="zh-CN" altLang="en-US" b="1" dirty="0">
                <a:solidFill>
                  <a:schemeClr val="accent1"/>
                </a:solidFill>
                <a:latin typeface="+mn-ea"/>
                <a:ea typeface="+mn-ea"/>
                <a:cs typeface="+mn-ea"/>
                <a:sym typeface="+mn-lt"/>
              </a:rPr>
              <a:t> 意义：</a:t>
            </a:r>
            <a:r>
              <a:rPr lang="zh-CN" altLang="en-US" dirty="0">
                <a:latin typeface="+mn-ea"/>
                <a:ea typeface="+mn-ea"/>
                <a:cs typeface="+mn-ea"/>
                <a:sym typeface="+mn-lt"/>
              </a:rPr>
              <a:t>大会批判了陈独秀的右倾投降主义和瞿秋白的“左”倾冒险主义错误。指出中国的社会性质仍然是半殖民地半封建社会，中国现阶段的革命是资产阶级民主革命，革命的中心任务是反对帝国主义和封建主义，实行土地革命，建立工农民主专政。并指出党在当时的总任务是争取群众，准备暴动。这次大会的路线基本上是正确的，对后来中国革命的发展起了积极的作用。</a:t>
            </a:r>
          </a:p>
        </p:txBody>
      </p:sp>
      <p:pic>
        <p:nvPicPr>
          <p:cNvPr id="5" name="Picture 2">
            <a:extLst>
              <a:ext uri="{FF2B5EF4-FFF2-40B4-BE49-F238E27FC236}">
                <a16:creationId xmlns="" xmlns:a16="http://schemas.microsoft.com/office/drawing/2014/main" id="{8DF7D742-FC85-4ADF-A8A9-B6222B10C69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90" t="15475" r="16815"/>
          <a:stretch/>
        </p:blipFill>
        <p:spPr bwMode="auto">
          <a:xfrm>
            <a:off x="6937375" y="2524525"/>
            <a:ext cx="4566188" cy="3166265"/>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2822739" y="121143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中国共产党第六次全国代表大会议案和意义</a:t>
              </a:r>
            </a:p>
          </p:txBody>
        </p:sp>
      </p:grpSp>
      <p:sp>
        <p:nvSpPr>
          <p:cNvPr id="2" name="标题 1">
            <a:extLst>
              <a:ext uri="{FF2B5EF4-FFF2-40B4-BE49-F238E27FC236}">
                <a16:creationId xmlns="" xmlns:a16="http://schemas.microsoft.com/office/drawing/2014/main" id="{8C7E1C2D-3349-40C0-898C-87B5C9FAE586}"/>
              </a:ext>
            </a:extLst>
          </p:cNvPr>
          <p:cNvSpPr>
            <a:spLocks noGrp="1"/>
          </p:cNvSpPr>
          <p:nvPr>
            <p:ph type="title"/>
          </p:nvPr>
        </p:nvSpPr>
        <p:spPr/>
        <p:txBody>
          <a:bodyPr/>
          <a:lstStyle/>
          <a:p>
            <a:r>
              <a:rPr lang="zh-CN" altLang="en-US" dirty="0">
                <a:latin typeface="+mn-ea"/>
                <a:ea typeface="+mn-ea"/>
              </a:rPr>
              <a:t>中国共产党第六次全国代表大会</a:t>
            </a:r>
          </a:p>
        </p:txBody>
      </p:sp>
    </p:spTree>
    <p:extLst>
      <p:ext uri="{BB962C8B-B14F-4D97-AF65-F5344CB8AC3E}">
        <p14:creationId xmlns:p14="http://schemas.microsoft.com/office/powerpoint/2010/main" val="211656705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81899B50-9054-400B-950F-DA07ECDE7350}"/>
              </a:ext>
            </a:extLst>
          </p:cNvPr>
          <p:cNvSpPr txBox="1"/>
          <p:nvPr/>
        </p:nvSpPr>
        <p:spPr>
          <a:xfrm>
            <a:off x="554038" y="2708648"/>
            <a:ext cx="5741927" cy="2863152"/>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大会宣言问题的决议。出席这次大会的各地代表</a:t>
            </a:r>
            <a:r>
              <a:rPr lang="en-US" altLang="zh-CN" dirty="0">
                <a:latin typeface="+mn-ea"/>
                <a:ea typeface="+mn-ea"/>
                <a:cs typeface="+mn-ea"/>
                <a:sym typeface="+mn-lt"/>
              </a:rPr>
              <a:t>142</a:t>
            </a:r>
            <a:r>
              <a:rPr lang="zh-CN" altLang="en-US" dirty="0">
                <a:latin typeface="+mn-ea"/>
                <a:ea typeface="+mn-ea"/>
                <a:cs typeface="+mn-ea"/>
                <a:sym typeface="+mn-lt"/>
              </a:rPr>
              <a:t>人（其中有表决权者</a:t>
            </a:r>
            <a:r>
              <a:rPr lang="en-US" altLang="zh-CN" dirty="0">
                <a:latin typeface="+mn-ea"/>
                <a:ea typeface="+mn-ea"/>
                <a:cs typeface="+mn-ea"/>
                <a:sym typeface="+mn-lt"/>
              </a:rPr>
              <a:t>84</a:t>
            </a:r>
            <a:r>
              <a:rPr lang="zh-CN" altLang="en-US" dirty="0">
                <a:latin typeface="+mn-ea"/>
                <a:ea typeface="+mn-ea"/>
                <a:cs typeface="+mn-ea"/>
                <a:sym typeface="+mn-lt"/>
              </a:rPr>
              <a:t>人），代表全国党员</a:t>
            </a:r>
            <a:r>
              <a:rPr lang="en-US" altLang="zh-CN" dirty="0">
                <a:latin typeface="+mn-ea"/>
                <a:ea typeface="+mn-ea"/>
                <a:cs typeface="+mn-ea"/>
                <a:sym typeface="+mn-lt"/>
              </a:rPr>
              <a:t>4</a:t>
            </a:r>
            <a:r>
              <a:rPr lang="zh-CN" altLang="en-US" dirty="0">
                <a:latin typeface="+mn-ea"/>
                <a:ea typeface="+mn-ea"/>
                <a:cs typeface="+mn-ea"/>
                <a:sym typeface="+mn-lt"/>
              </a:rPr>
              <a:t>万多人。共产国际负责人布哈林和国际东方部负责人米夫也参加了大会。此外，参加开幕大会的还有少共国际、赤色职工国际的代表以及意大利、苏联等国共产党的代表。</a:t>
            </a:r>
            <a:endParaRPr lang="en-US" altLang="zh-CN" dirty="0">
              <a:latin typeface="+mn-ea"/>
              <a:ea typeface="+mn-ea"/>
              <a:cs typeface="+mn-ea"/>
              <a:sym typeface="+mn-lt"/>
            </a:endParaRPr>
          </a:p>
          <a:p>
            <a:r>
              <a:rPr lang="en-US" altLang="zh-CN" dirty="0">
                <a:latin typeface="+mn-ea"/>
                <a:ea typeface="+mn-ea"/>
                <a:cs typeface="+mn-ea"/>
                <a:sym typeface="+mn-lt"/>
              </a:rPr>
              <a:t>        </a:t>
            </a:r>
            <a:r>
              <a:rPr lang="zh-CN" altLang="en-US" dirty="0">
                <a:latin typeface="+mn-ea"/>
                <a:ea typeface="+mn-ea"/>
                <a:cs typeface="+mn-ea"/>
                <a:sym typeface="+mn-lt"/>
              </a:rPr>
              <a:t>大会选举了新的中央委员会，选出中央委员</a:t>
            </a:r>
            <a:r>
              <a:rPr lang="en-US" altLang="zh-CN" dirty="0">
                <a:latin typeface="+mn-ea"/>
                <a:ea typeface="+mn-ea"/>
                <a:cs typeface="+mn-ea"/>
                <a:sym typeface="+mn-lt"/>
              </a:rPr>
              <a:t>23</a:t>
            </a:r>
            <a:r>
              <a:rPr lang="zh-CN" altLang="en-US" dirty="0">
                <a:latin typeface="+mn-ea"/>
                <a:ea typeface="+mn-ea"/>
                <a:cs typeface="+mn-ea"/>
                <a:sym typeface="+mn-lt"/>
              </a:rPr>
              <a:t>人，候补中央委员</a:t>
            </a:r>
            <a:r>
              <a:rPr lang="en-US" altLang="zh-CN" dirty="0">
                <a:latin typeface="+mn-ea"/>
                <a:ea typeface="+mn-ea"/>
                <a:cs typeface="+mn-ea"/>
                <a:sym typeface="+mn-lt"/>
              </a:rPr>
              <a:t>13</a:t>
            </a:r>
            <a:r>
              <a:rPr lang="zh-CN" altLang="en-US" dirty="0">
                <a:latin typeface="+mn-ea"/>
                <a:ea typeface="+mn-ea"/>
                <a:cs typeface="+mn-ea"/>
                <a:sym typeface="+mn-lt"/>
              </a:rPr>
              <a:t>人。大会同时还选举了中央审查委员会：孙津川、刘少奇、阮啸仙为正式委员，叶开寅、张昆弟为候补委员。</a:t>
            </a:r>
            <a:endParaRPr lang="en-US" altLang="zh-CN" dirty="0">
              <a:latin typeface="+mn-ea"/>
              <a:ea typeface="+mn-ea"/>
              <a:cs typeface="+mn-ea"/>
              <a:sym typeface="+mn-lt"/>
            </a:endParaRPr>
          </a:p>
          <a:p>
            <a:r>
              <a:rPr lang="en-US" altLang="zh-CN" dirty="0">
                <a:latin typeface="+mn-ea"/>
                <a:ea typeface="+mn-ea"/>
                <a:cs typeface="+mn-ea"/>
                <a:sym typeface="+mn-lt"/>
              </a:rPr>
              <a:t>        </a:t>
            </a:r>
            <a:r>
              <a:rPr lang="zh-CN" altLang="en-US" dirty="0">
                <a:latin typeface="+mn-ea"/>
                <a:ea typeface="+mn-ea"/>
                <a:cs typeface="+mn-ea"/>
                <a:sym typeface="+mn-lt"/>
              </a:rPr>
              <a:t>六届一中全会选举了中央政治局及其常务委员会、中央政治局常委：向忠发、周恩来、苏兆征、项英、蔡和森为。</a:t>
            </a:r>
            <a:endParaRPr lang="en-US" altLang="zh-CN" dirty="0">
              <a:latin typeface="+mn-ea"/>
              <a:ea typeface="+mn-ea"/>
              <a:cs typeface="+mn-ea"/>
              <a:sym typeface="+mn-lt"/>
            </a:endParaRPr>
          </a:p>
          <a:p>
            <a:r>
              <a:rPr lang="zh-CN" altLang="en-US" dirty="0">
                <a:latin typeface="+mn-ea"/>
                <a:ea typeface="+mn-ea"/>
                <a:cs typeface="+mn-ea"/>
                <a:sym typeface="+mn-lt"/>
              </a:rPr>
              <a:t>        中央政治局主席兼中央政治局常委会主席</a:t>
            </a:r>
            <a:r>
              <a:rPr lang="en-US" altLang="zh-CN" dirty="0">
                <a:latin typeface="+mn-ea"/>
                <a:ea typeface="+mn-ea"/>
                <a:cs typeface="+mn-ea"/>
                <a:sym typeface="+mn-lt"/>
              </a:rPr>
              <a:t>: </a:t>
            </a:r>
            <a:r>
              <a:rPr lang="zh-CN" altLang="en-US" dirty="0">
                <a:latin typeface="+mn-ea"/>
                <a:ea typeface="+mn-ea"/>
                <a:cs typeface="+mn-ea"/>
                <a:sym typeface="+mn-lt"/>
              </a:rPr>
              <a:t>向忠发</a:t>
            </a:r>
            <a:endParaRPr lang="en-US" altLang="zh-CN" dirty="0">
              <a:latin typeface="+mn-ea"/>
              <a:ea typeface="+mn-ea"/>
              <a:cs typeface="+mn-ea"/>
              <a:sym typeface="+mn-lt"/>
            </a:endParaRPr>
          </a:p>
          <a:p>
            <a:r>
              <a:rPr lang="en-US" altLang="zh-CN" dirty="0">
                <a:latin typeface="+mn-ea"/>
                <a:ea typeface="+mn-ea"/>
                <a:cs typeface="+mn-ea"/>
                <a:sym typeface="+mn-lt"/>
              </a:rPr>
              <a:t>              </a:t>
            </a:r>
            <a:endParaRPr lang="zh-CN" altLang="en-US" dirty="0">
              <a:latin typeface="+mn-ea"/>
              <a:ea typeface="+mn-ea"/>
              <a:cs typeface="+mn-ea"/>
              <a:sym typeface="+mn-lt"/>
            </a:endParaRPr>
          </a:p>
        </p:txBody>
      </p:sp>
      <p:pic>
        <p:nvPicPr>
          <p:cNvPr id="5" name="Picture 2">
            <a:extLst>
              <a:ext uri="{FF2B5EF4-FFF2-40B4-BE49-F238E27FC236}">
                <a16:creationId xmlns="" xmlns:a16="http://schemas.microsoft.com/office/drawing/2014/main" id="{4D0381BE-06E0-433D-94DF-31DEA711144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85780" y="2346185"/>
            <a:ext cx="3829372" cy="3188473"/>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TextBox 14">
            <a:extLst>
              <a:ext uri="{FF2B5EF4-FFF2-40B4-BE49-F238E27FC236}">
                <a16:creationId xmlns="" xmlns:a16="http://schemas.microsoft.com/office/drawing/2014/main" id="{8F3D8420-F538-41DD-8E11-A7A3D2B00251}"/>
              </a:ext>
            </a:extLst>
          </p:cNvPr>
          <p:cNvSpPr txBox="1"/>
          <p:nvPr/>
        </p:nvSpPr>
        <p:spPr>
          <a:xfrm>
            <a:off x="8240360" y="5646989"/>
            <a:ext cx="1920213" cy="287275"/>
          </a:xfrm>
          <a:prstGeom prst="rect">
            <a:avLst/>
          </a:prstGeom>
        </p:spPr>
        <p:txBody>
          <a:bodyPr anchor="ctr">
            <a:normAutofit fontScale="92500" lnSpcReduction="2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新的中央局成员</a:t>
            </a:r>
          </a:p>
        </p:txBody>
      </p:sp>
      <p:grpSp>
        <p:nvGrpSpPr>
          <p:cNvPr id="26" name="组合 25"/>
          <p:cNvGrpSpPr/>
          <p:nvPr/>
        </p:nvGrpSpPr>
        <p:grpSpPr>
          <a:xfrm>
            <a:off x="2822739" y="1192380"/>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中国共产党第六次全国代表大会参会人员与选举</a:t>
              </a:r>
            </a:p>
          </p:txBody>
        </p:sp>
      </p:grpSp>
      <p:sp>
        <p:nvSpPr>
          <p:cNvPr id="2" name="标题 1">
            <a:extLst>
              <a:ext uri="{FF2B5EF4-FFF2-40B4-BE49-F238E27FC236}">
                <a16:creationId xmlns="" xmlns:a16="http://schemas.microsoft.com/office/drawing/2014/main" id="{AC6A7E9D-C464-42B8-AD31-661238F2C2D8}"/>
              </a:ext>
            </a:extLst>
          </p:cNvPr>
          <p:cNvSpPr>
            <a:spLocks noGrp="1"/>
          </p:cNvSpPr>
          <p:nvPr>
            <p:ph type="title"/>
          </p:nvPr>
        </p:nvSpPr>
        <p:spPr/>
        <p:txBody>
          <a:bodyPr/>
          <a:lstStyle/>
          <a:p>
            <a:r>
              <a:rPr lang="zh-CN" altLang="en-US" dirty="0">
                <a:latin typeface="+mn-ea"/>
                <a:ea typeface="+mn-ea"/>
              </a:rPr>
              <a:t>中国共产党第六次全国代表大会</a:t>
            </a:r>
          </a:p>
        </p:txBody>
      </p:sp>
    </p:spTree>
    <p:extLst>
      <p:ext uri="{BB962C8B-B14F-4D97-AF65-F5344CB8AC3E}">
        <p14:creationId xmlns:p14="http://schemas.microsoft.com/office/powerpoint/2010/main" val="181968972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750"/>
                                        <p:tgtEl>
                                          <p:spTgt spid="5"/>
                                        </p:tgtEl>
                                      </p:cBhvr>
                                    </p:animEffect>
                                  </p:childTnLst>
                                </p:cTn>
                              </p:par>
                            </p:childTnLst>
                          </p:cTn>
                        </p:par>
                        <p:par>
                          <p:cTn id="12" fill="hold">
                            <p:stCondLst>
                              <p:cond delay="175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2FCFDCB7-8DC0-4B92-A66E-B191EC54ED5D}"/>
              </a:ext>
            </a:extLst>
          </p:cNvPr>
          <p:cNvGrpSpPr/>
          <p:nvPr/>
        </p:nvGrpSpPr>
        <p:grpSpPr>
          <a:xfrm>
            <a:off x="5440873" y="1799014"/>
            <a:ext cx="6416165" cy="3816926"/>
            <a:chOff x="5440873" y="1878389"/>
            <a:chExt cx="6416165" cy="3816926"/>
          </a:xfrm>
        </p:grpSpPr>
        <p:sp>
          <p:nvSpPr>
            <p:cNvPr id="5" name="TextBox 14">
              <a:extLst>
                <a:ext uri="{FF2B5EF4-FFF2-40B4-BE49-F238E27FC236}">
                  <a16:creationId xmlns="" xmlns:a16="http://schemas.microsoft.com/office/drawing/2014/main" id="{CF258F21-E512-4CE0-A3D5-516659EFD5F4}"/>
                </a:ext>
              </a:extLst>
            </p:cNvPr>
            <p:cNvSpPr txBox="1"/>
            <p:nvPr/>
          </p:nvSpPr>
          <p:spPr>
            <a:xfrm>
              <a:off x="5440873" y="1878389"/>
              <a:ext cx="6416165" cy="2017336"/>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a:t>
              </a:r>
              <a:r>
                <a:rPr lang="en-US" altLang="zh-CN" dirty="0">
                  <a:latin typeface="+mn-ea"/>
                  <a:ea typeface="+mn-ea"/>
                  <a:cs typeface="+mn-ea"/>
                  <a:sym typeface="+mn-lt"/>
                </a:rPr>
                <a:t>1933</a:t>
              </a:r>
              <a:r>
                <a:rPr lang="zh-CN" altLang="en-US" dirty="0">
                  <a:latin typeface="+mn-ea"/>
                  <a:ea typeface="+mn-ea"/>
                  <a:cs typeface="+mn-ea"/>
                  <a:sym typeface="+mn-lt"/>
                </a:rPr>
                <a:t>年</a:t>
              </a:r>
              <a:r>
                <a:rPr lang="en-US" altLang="zh-CN" dirty="0">
                  <a:latin typeface="+mn-ea"/>
                  <a:ea typeface="+mn-ea"/>
                  <a:cs typeface="+mn-ea"/>
                  <a:sym typeface="+mn-lt"/>
                </a:rPr>
                <a:t>9</a:t>
              </a:r>
              <a:r>
                <a:rPr lang="zh-CN" altLang="en-US" dirty="0">
                  <a:latin typeface="+mn-ea"/>
                  <a:ea typeface="+mn-ea"/>
                  <a:cs typeface="+mn-ea"/>
                  <a:sym typeface="+mn-lt"/>
                </a:rPr>
                <a:t>月</a:t>
              </a:r>
              <a:r>
                <a:rPr lang="en-US" altLang="zh-CN" dirty="0">
                  <a:latin typeface="+mn-ea"/>
                  <a:ea typeface="+mn-ea"/>
                  <a:cs typeface="+mn-ea"/>
                  <a:sym typeface="+mn-lt"/>
                </a:rPr>
                <a:t>25</a:t>
              </a:r>
              <a:r>
                <a:rPr lang="zh-CN" altLang="en-US" dirty="0">
                  <a:latin typeface="+mn-ea"/>
                  <a:ea typeface="+mn-ea"/>
                  <a:cs typeface="+mn-ea"/>
                  <a:sym typeface="+mn-lt"/>
                </a:rPr>
                <a:t>日，中国工农红军第一方面军在江西南部、福建西部反对国民党军第五次“围剿”的战役开始。从</a:t>
              </a:r>
              <a:r>
                <a:rPr lang="en-US" altLang="zh-CN" dirty="0">
                  <a:latin typeface="+mn-ea"/>
                  <a:ea typeface="+mn-ea"/>
                  <a:cs typeface="+mn-ea"/>
                  <a:sym typeface="+mn-lt"/>
                </a:rPr>
                <a:t>1933</a:t>
              </a:r>
              <a:r>
                <a:rPr lang="zh-CN" altLang="en-US" dirty="0">
                  <a:latin typeface="+mn-ea"/>
                  <a:ea typeface="+mn-ea"/>
                  <a:cs typeface="+mn-ea"/>
                  <a:sym typeface="+mn-lt"/>
                </a:rPr>
                <a:t>年</a:t>
              </a:r>
              <a:r>
                <a:rPr lang="en-US" altLang="zh-CN" dirty="0">
                  <a:latin typeface="+mn-ea"/>
                  <a:ea typeface="+mn-ea"/>
                  <a:cs typeface="+mn-ea"/>
                  <a:sym typeface="+mn-lt"/>
                </a:rPr>
                <a:t>9</a:t>
              </a:r>
              <a:r>
                <a:rPr lang="zh-CN" altLang="en-US" dirty="0">
                  <a:latin typeface="+mn-ea"/>
                  <a:ea typeface="+mn-ea"/>
                  <a:cs typeface="+mn-ea"/>
                  <a:sym typeface="+mn-lt"/>
                </a:rPr>
                <a:t>月</a:t>
              </a:r>
              <a:r>
                <a:rPr lang="en-US" altLang="zh-CN" dirty="0">
                  <a:latin typeface="+mn-ea"/>
                  <a:ea typeface="+mn-ea"/>
                  <a:cs typeface="+mn-ea"/>
                  <a:sym typeface="+mn-lt"/>
                </a:rPr>
                <a:t>25</a:t>
              </a:r>
              <a:r>
                <a:rPr lang="zh-CN" altLang="en-US" dirty="0">
                  <a:latin typeface="+mn-ea"/>
                  <a:ea typeface="+mn-ea"/>
                  <a:cs typeface="+mn-ea"/>
                  <a:sym typeface="+mn-lt"/>
                </a:rPr>
                <a:t>日至</a:t>
              </a:r>
              <a:r>
                <a:rPr lang="en-US" altLang="zh-CN" dirty="0">
                  <a:latin typeface="+mn-ea"/>
                  <a:ea typeface="+mn-ea"/>
                  <a:cs typeface="+mn-ea"/>
                  <a:sym typeface="+mn-lt"/>
                </a:rPr>
                <a:t>10</a:t>
              </a:r>
              <a:r>
                <a:rPr lang="zh-CN" altLang="en-US" dirty="0">
                  <a:latin typeface="+mn-ea"/>
                  <a:ea typeface="+mn-ea"/>
                  <a:cs typeface="+mn-ea"/>
                  <a:sym typeface="+mn-lt"/>
                </a:rPr>
                <a:t>月间，蒋介石调集约</a:t>
              </a:r>
              <a:r>
                <a:rPr lang="en-US" altLang="zh-CN" dirty="0">
                  <a:latin typeface="+mn-ea"/>
                  <a:ea typeface="+mn-ea"/>
                  <a:cs typeface="+mn-ea"/>
                  <a:sym typeface="+mn-lt"/>
                </a:rPr>
                <a:t>100</a:t>
              </a:r>
              <a:r>
                <a:rPr lang="zh-CN" altLang="en-US" dirty="0">
                  <a:latin typeface="+mn-ea"/>
                  <a:ea typeface="+mn-ea"/>
                  <a:cs typeface="+mn-ea"/>
                  <a:sym typeface="+mn-lt"/>
                </a:rPr>
                <a:t>万兵力，采取“堡垒主义”新战略，对中央革命根据地进行大规模“围剿”。这时，王明“左”倾机会主义在红军中占据了统治地位，拒不接受毛泽东的正确建议，用阵地战代替游击战和运动战，用所谓“正规”战争代替人民战争，使红军完全陷于被动地位。经过一年苦战，终未取得反“围剿”的胜利。最后于</a:t>
              </a:r>
              <a:r>
                <a:rPr lang="en-US" altLang="zh-CN" dirty="0">
                  <a:latin typeface="+mn-ea"/>
                  <a:ea typeface="+mn-ea"/>
                  <a:cs typeface="+mn-ea"/>
                  <a:sym typeface="+mn-lt"/>
                </a:rPr>
                <a:t>1934</a:t>
              </a:r>
              <a:r>
                <a:rPr lang="zh-CN" altLang="en-US" dirty="0">
                  <a:latin typeface="+mn-ea"/>
                  <a:ea typeface="+mn-ea"/>
                  <a:cs typeface="+mn-ea"/>
                  <a:sym typeface="+mn-lt"/>
                </a:rPr>
                <a:t>年</a:t>
              </a:r>
              <a:r>
                <a:rPr lang="en-US" altLang="zh-CN" dirty="0">
                  <a:latin typeface="+mn-ea"/>
                  <a:ea typeface="+mn-ea"/>
                  <a:cs typeface="+mn-ea"/>
                  <a:sym typeface="+mn-lt"/>
                </a:rPr>
                <a:t>10</a:t>
              </a:r>
              <a:r>
                <a:rPr lang="zh-CN" altLang="en-US" dirty="0">
                  <a:latin typeface="+mn-ea"/>
                  <a:ea typeface="+mn-ea"/>
                  <a:cs typeface="+mn-ea"/>
                  <a:sym typeface="+mn-lt"/>
                </a:rPr>
                <a:t>月仓促命令中央领导机关和红军主力退出根据地。</a:t>
              </a:r>
            </a:p>
          </p:txBody>
        </p:sp>
        <p:sp>
          <p:nvSpPr>
            <p:cNvPr id="6" name="TextBox 14">
              <a:extLst>
                <a:ext uri="{FF2B5EF4-FFF2-40B4-BE49-F238E27FC236}">
                  <a16:creationId xmlns="" xmlns:a16="http://schemas.microsoft.com/office/drawing/2014/main" id="{F29EDD0B-9F57-4A47-B977-5571EE27028D}"/>
                </a:ext>
              </a:extLst>
            </p:cNvPr>
            <p:cNvSpPr txBox="1"/>
            <p:nvPr/>
          </p:nvSpPr>
          <p:spPr>
            <a:xfrm>
              <a:off x="5471844" y="5407283"/>
              <a:ext cx="3787685" cy="288032"/>
            </a:xfrm>
            <a:prstGeom prst="rect">
              <a:avLst/>
            </a:prstGeom>
          </p:spPr>
          <p:txBody>
            <a:bodyPr anchor="ctr">
              <a:normAutofit fontScale="92500" lnSpcReduction="2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pPr algn="l"/>
              <a:r>
                <a:rPr lang="zh-CN" altLang="en-US" dirty="0">
                  <a:latin typeface="+mn-ea"/>
                  <a:ea typeface="+mn-ea"/>
                  <a:cs typeface="+mn-ea"/>
                  <a:sym typeface="+mn-lt"/>
                </a:rPr>
                <a:t>伟大的历史：工农红军开始“长征”</a:t>
              </a:r>
            </a:p>
          </p:txBody>
        </p:sp>
        <p:sp>
          <p:nvSpPr>
            <p:cNvPr id="7" name="TextBox 14">
              <a:extLst>
                <a:ext uri="{FF2B5EF4-FFF2-40B4-BE49-F238E27FC236}">
                  <a16:creationId xmlns="" xmlns:a16="http://schemas.microsoft.com/office/drawing/2014/main" id="{6B3D5E51-9099-457E-AA2C-AB5CE6766095}"/>
                </a:ext>
              </a:extLst>
            </p:cNvPr>
            <p:cNvSpPr txBox="1"/>
            <p:nvPr/>
          </p:nvSpPr>
          <p:spPr>
            <a:xfrm>
              <a:off x="5440873" y="3890348"/>
              <a:ext cx="6416165" cy="1039341"/>
            </a:xfrm>
            <a:prstGeom prst="rect">
              <a:avLst/>
            </a:prstGeom>
            <a:noFill/>
          </p:spPr>
          <p:txBody>
            <a:bodyPr wrap="square" lIns="96000" tIns="0" rIns="96000" bIns="240000" rtlCol="0">
              <a:noAutofit/>
            </a:bodyPr>
            <a:lstStyle/>
            <a:p>
              <a:pPr algn="just">
                <a:lnSpc>
                  <a:spcPts val="2133"/>
                </a:lnSpc>
              </a:pPr>
              <a:r>
                <a:rPr lang="zh-CN" altLang="en-US" sz="1200" dirty="0">
                  <a:solidFill>
                    <a:schemeClr val="tx1">
                      <a:lumMod val="95000"/>
                      <a:lumOff val="5000"/>
                    </a:schemeClr>
                  </a:solidFill>
                  <a:latin typeface="+mn-ea"/>
                  <a:cs typeface="+mn-ea"/>
                  <a:sym typeface="+mn-lt"/>
                </a:rPr>
                <a:t>名称</a:t>
              </a:r>
              <a:r>
                <a:rPr lang="en-US" altLang="zh-CN" sz="1200" dirty="0">
                  <a:solidFill>
                    <a:schemeClr val="tx1">
                      <a:lumMod val="95000"/>
                      <a:lumOff val="5000"/>
                    </a:schemeClr>
                  </a:solidFill>
                  <a:latin typeface="+mn-ea"/>
                  <a:cs typeface="+mn-ea"/>
                  <a:sym typeface="+mn-lt"/>
                </a:rPr>
                <a:t>:</a:t>
              </a:r>
              <a:r>
                <a:rPr lang="zh-CN" altLang="en-US" sz="1200" dirty="0">
                  <a:solidFill>
                    <a:schemeClr val="tx1">
                      <a:lumMod val="95000"/>
                      <a:lumOff val="5000"/>
                    </a:schemeClr>
                  </a:solidFill>
                  <a:latin typeface="+mn-ea"/>
                  <a:cs typeface="+mn-ea"/>
                  <a:sym typeface="+mn-lt"/>
                </a:rPr>
                <a:t>第五次反围剿战争                                        时间</a:t>
              </a:r>
              <a:r>
                <a:rPr lang="en-US" altLang="zh-CN" sz="1200" dirty="0">
                  <a:solidFill>
                    <a:schemeClr val="tx1">
                      <a:lumMod val="95000"/>
                      <a:lumOff val="5000"/>
                    </a:schemeClr>
                  </a:solidFill>
                  <a:latin typeface="+mn-ea"/>
                  <a:cs typeface="+mn-ea"/>
                  <a:sym typeface="+mn-lt"/>
                </a:rPr>
                <a:t>/</a:t>
              </a:r>
              <a:r>
                <a:rPr lang="zh-CN" altLang="en-US" sz="1200" dirty="0">
                  <a:solidFill>
                    <a:schemeClr val="tx1">
                      <a:lumMod val="95000"/>
                      <a:lumOff val="5000"/>
                    </a:schemeClr>
                  </a:solidFill>
                  <a:latin typeface="+mn-ea"/>
                  <a:cs typeface="+mn-ea"/>
                  <a:sym typeface="+mn-lt"/>
                </a:rPr>
                <a:t>地点</a:t>
              </a:r>
              <a:r>
                <a:rPr lang="en-US" altLang="zh-CN" sz="1200" dirty="0">
                  <a:solidFill>
                    <a:schemeClr val="tx1">
                      <a:lumMod val="95000"/>
                      <a:lumOff val="5000"/>
                    </a:schemeClr>
                  </a:solidFill>
                  <a:latin typeface="+mn-ea"/>
                  <a:cs typeface="+mn-ea"/>
                  <a:sym typeface="+mn-lt"/>
                </a:rPr>
                <a:t>1933.12.25</a:t>
              </a:r>
              <a:r>
                <a:rPr lang="zh-CN" altLang="en-US" sz="1200" dirty="0">
                  <a:solidFill>
                    <a:schemeClr val="tx1">
                      <a:lumMod val="95000"/>
                      <a:lumOff val="5000"/>
                    </a:schemeClr>
                  </a:solidFill>
                  <a:latin typeface="+mn-ea"/>
                  <a:cs typeface="+mn-ea"/>
                  <a:sym typeface="+mn-lt"/>
                </a:rPr>
                <a:t>－</a:t>
              </a:r>
              <a:r>
                <a:rPr lang="en-US" altLang="zh-CN" sz="1200" dirty="0">
                  <a:solidFill>
                    <a:schemeClr val="tx1">
                      <a:lumMod val="95000"/>
                      <a:lumOff val="5000"/>
                    </a:schemeClr>
                  </a:solidFill>
                  <a:latin typeface="+mn-ea"/>
                  <a:cs typeface="+mn-ea"/>
                  <a:sym typeface="+mn-lt"/>
                </a:rPr>
                <a:t>1934.10.10</a:t>
              </a:r>
              <a:r>
                <a:rPr lang="zh-CN" altLang="en-US" sz="1200" dirty="0">
                  <a:solidFill>
                    <a:schemeClr val="tx1">
                      <a:lumMod val="95000"/>
                      <a:lumOff val="5000"/>
                    </a:schemeClr>
                  </a:solidFill>
                  <a:latin typeface="+mn-ea"/>
                  <a:cs typeface="+mn-ea"/>
                  <a:sym typeface="+mn-lt"/>
                </a:rPr>
                <a:t>  </a:t>
              </a:r>
              <a:r>
                <a:rPr lang="en-US" altLang="zh-CN" sz="1200" dirty="0">
                  <a:solidFill>
                    <a:schemeClr val="tx1">
                      <a:lumMod val="95000"/>
                      <a:lumOff val="5000"/>
                    </a:schemeClr>
                  </a:solidFill>
                  <a:latin typeface="+mn-ea"/>
                  <a:cs typeface="+mn-ea"/>
                  <a:sym typeface="+mn-lt"/>
                </a:rPr>
                <a:t>/</a:t>
              </a:r>
              <a:r>
                <a:rPr lang="zh-CN" altLang="en-US" sz="1200" dirty="0">
                  <a:solidFill>
                    <a:schemeClr val="tx1">
                      <a:lumMod val="95000"/>
                      <a:lumOff val="5000"/>
                    </a:schemeClr>
                  </a:solidFill>
                  <a:latin typeface="+mn-ea"/>
                  <a:cs typeface="+mn-ea"/>
                  <a:sym typeface="+mn-lt"/>
                </a:rPr>
                <a:t>江西 </a:t>
              </a:r>
            </a:p>
            <a:p>
              <a:pPr algn="just">
                <a:lnSpc>
                  <a:spcPts val="2133"/>
                </a:lnSpc>
              </a:pPr>
              <a:r>
                <a:rPr lang="zh-CN" altLang="en-US" sz="1200" dirty="0">
                  <a:solidFill>
                    <a:schemeClr val="tx1">
                      <a:lumMod val="95000"/>
                      <a:lumOff val="5000"/>
                    </a:schemeClr>
                  </a:solidFill>
                  <a:latin typeface="+mn-ea"/>
                  <a:cs typeface="+mn-ea"/>
                  <a:sym typeface="+mn-lt"/>
                </a:rPr>
                <a:t>参战方</a:t>
              </a:r>
              <a:r>
                <a:rPr lang="en-US" altLang="zh-CN" sz="1200" dirty="0">
                  <a:solidFill>
                    <a:schemeClr val="tx1">
                      <a:lumMod val="95000"/>
                      <a:lumOff val="5000"/>
                    </a:schemeClr>
                  </a:solidFill>
                  <a:latin typeface="+mn-ea"/>
                  <a:cs typeface="+mn-ea"/>
                  <a:sym typeface="+mn-lt"/>
                </a:rPr>
                <a:t>:</a:t>
              </a:r>
              <a:r>
                <a:rPr lang="zh-CN" altLang="en-US" sz="1200" dirty="0">
                  <a:solidFill>
                    <a:schemeClr val="tx1">
                      <a:lumMod val="95000"/>
                      <a:lumOff val="5000"/>
                    </a:schemeClr>
                  </a:solidFill>
                  <a:latin typeface="+mn-ea"/>
                  <a:cs typeface="+mn-ea"/>
                  <a:sym typeface="+mn-lt"/>
                </a:rPr>
                <a:t>国民革命军，中国工农红军                       结果</a:t>
              </a:r>
              <a:r>
                <a:rPr lang="en-US" altLang="zh-CN" sz="1200" dirty="0">
                  <a:solidFill>
                    <a:schemeClr val="tx1">
                      <a:lumMod val="95000"/>
                      <a:lumOff val="5000"/>
                    </a:schemeClr>
                  </a:solidFill>
                  <a:latin typeface="+mn-ea"/>
                  <a:cs typeface="+mn-ea"/>
                  <a:sym typeface="+mn-lt"/>
                </a:rPr>
                <a:t>:</a:t>
              </a:r>
              <a:r>
                <a:rPr lang="zh-CN" altLang="en-US" sz="1200" dirty="0">
                  <a:solidFill>
                    <a:schemeClr val="tx1">
                      <a:lumMod val="95000"/>
                      <a:lumOff val="5000"/>
                    </a:schemeClr>
                  </a:solidFill>
                  <a:latin typeface="+mn-ea"/>
                  <a:cs typeface="+mn-ea"/>
                  <a:sym typeface="+mn-lt"/>
                </a:rPr>
                <a:t>国军胜利，工农红军开始长征 </a:t>
              </a:r>
            </a:p>
            <a:p>
              <a:pPr algn="just">
                <a:lnSpc>
                  <a:spcPts val="2133"/>
                </a:lnSpc>
              </a:pPr>
              <a:r>
                <a:rPr lang="zh-CN" altLang="en-US" sz="1200" dirty="0">
                  <a:solidFill>
                    <a:schemeClr val="tx1">
                      <a:lumMod val="95000"/>
                      <a:lumOff val="5000"/>
                    </a:schemeClr>
                  </a:solidFill>
                  <a:latin typeface="+mn-ea"/>
                  <a:cs typeface="+mn-ea"/>
                  <a:sym typeface="+mn-lt"/>
                </a:rPr>
                <a:t>参战方兵力</a:t>
              </a:r>
              <a:r>
                <a:rPr lang="en-US" altLang="zh-CN" sz="1200" dirty="0">
                  <a:solidFill>
                    <a:schemeClr val="tx1">
                      <a:lumMod val="95000"/>
                      <a:lumOff val="5000"/>
                    </a:schemeClr>
                  </a:solidFill>
                  <a:latin typeface="+mn-ea"/>
                  <a:cs typeface="+mn-ea"/>
                  <a:sym typeface="+mn-lt"/>
                </a:rPr>
                <a:t>:</a:t>
              </a:r>
              <a:r>
                <a:rPr lang="zh-CN" altLang="en-US" sz="1200" dirty="0">
                  <a:solidFill>
                    <a:schemeClr val="tx1">
                      <a:lumMod val="95000"/>
                      <a:lumOff val="5000"/>
                    </a:schemeClr>
                  </a:solidFill>
                  <a:latin typeface="+mn-ea"/>
                  <a:cs typeface="+mn-ea"/>
                  <a:sym typeface="+mn-lt"/>
                </a:rPr>
                <a:t>国军</a:t>
              </a:r>
              <a:r>
                <a:rPr lang="en-US" altLang="zh-CN" sz="1200" dirty="0">
                  <a:solidFill>
                    <a:schemeClr val="tx1">
                      <a:lumMod val="95000"/>
                      <a:lumOff val="5000"/>
                    </a:schemeClr>
                  </a:solidFill>
                  <a:latin typeface="+mn-ea"/>
                  <a:cs typeface="+mn-ea"/>
                  <a:sym typeface="+mn-lt"/>
                </a:rPr>
                <a:t>100</a:t>
              </a:r>
              <a:r>
                <a:rPr lang="zh-CN" altLang="en-US" sz="1200" dirty="0">
                  <a:solidFill>
                    <a:schemeClr val="tx1">
                      <a:lumMod val="95000"/>
                      <a:lumOff val="5000"/>
                    </a:schemeClr>
                  </a:solidFill>
                  <a:latin typeface="+mn-ea"/>
                  <a:cs typeface="+mn-ea"/>
                  <a:sym typeface="+mn-lt"/>
                </a:rPr>
                <a:t>万人，中央红军</a:t>
              </a:r>
              <a:r>
                <a:rPr lang="en-US" altLang="zh-CN" sz="1200" dirty="0">
                  <a:solidFill>
                    <a:schemeClr val="tx1">
                      <a:lumMod val="95000"/>
                      <a:lumOff val="5000"/>
                    </a:schemeClr>
                  </a:solidFill>
                  <a:latin typeface="+mn-ea"/>
                  <a:cs typeface="+mn-ea"/>
                  <a:sym typeface="+mn-lt"/>
                </a:rPr>
                <a:t>10</a:t>
              </a:r>
              <a:r>
                <a:rPr lang="zh-CN" altLang="en-US" sz="1200" dirty="0">
                  <a:solidFill>
                    <a:schemeClr val="tx1">
                      <a:lumMod val="95000"/>
                      <a:lumOff val="5000"/>
                    </a:schemeClr>
                  </a:solidFill>
                  <a:latin typeface="+mn-ea"/>
                  <a:cs typeface="+mn-ea"/>
                  <a:sym typeface="+mn-lt"/>
                </a:rPr>
                <a:t>万</a:t>
              </a:r>
              <a:r>
                <a:rPr lang="en-US" altLang="zh-CN" sz="1200" dirty="0">
                  <a:solidFill>
                    <a:schemeClr val="tx1">
                      <a:lumMod val="95000"/>
                      <a:lumOff val="5000"/>
                    </a:schemeClr>
                  </a:solidFill>
                  <a:latin typeface="+mn-ea"/>
                  <a:cs typeface="+mn-ea"/>
                  <a:sym typeface="+mn-lt"/>
                </a:rPr>
                <a:t>+</a:t>
              </a:r>
              <a:r>
                <a:rPr lang="zh-CN" altLang="en-US" sz="1200" dirty="0">
                  <a:solidFill>
                    <a:schemeClr val="tx1">
                      <a:lumMod val="95000"/>
                      <a:lumOff val="5000"/>
                    </a:schemeClr>
                  </a:solidFill>
                  <a:latin typeface="+mn-ea"/>
                  <a:cs typeface="+mn-ea"/>
                  <a:sym typeface="+mn-lt"/>
                </a:rPr>
                <a:t>人      伤亡情况：红军伤亡</a:t>
              </a:r>
              <a:r>
                <a:rPr lang="en-US" altLang="zh-CN" sz="1200" dirty="0">
                  <a:solidFill>
                    <a:schemeClr val="tx1">
                      <a:lumMod val="95000"/>
                      <a:lumOff val="5000"/>
                    </a:schemeClr>
                  </a:solidFill>
                  <a:latin typeface="+mn-ea"/>
                  <a:cs typeface="+mn-ea"/>
                  <a:sym typeface="+mn-lt"/>
                </a:rPr>
                <a:t>4</a:t>
              </a:r>
              <a:r>
                <a:rPr lang="zh-CN" altLang="en-US" sz="1200" dirty="0">
                  <a:solidFill>
                    <a:schemeClr val="tx1">
                      <a:lumMod val="95000"/>
                      <a:lumOff val="5000"/>
                    </a:schemeClr>
                  </a:solidFill>
                  <a:latin typeface="+mn-ea"/>
                  <a:cs typeface="+mn-ea"/>
                  <a:sym typeface="+mn-lt"/>
                </a:rPr>
                <a:t>万余人 </a:t>
              </a:r>
            </a:p>
            <a:p>
              <a:pPr algn="just">
                <a:lnSpc>
                  <a:spcPts val="2133"/>
                </a:lnSpc>
              </a:pPr>
              <a:r>
                <a:rPr lang="zh-CN" altLang="en-US" sz="1200" dirty="0">
                  <a:solidFill>
                    <a:schemeClr val="tx1">
                      <a:lumMod val="95000"/>
                      <a:lumOff val="5000"/>
                    </a:schemeClr>
                  </a:solidFill>
                  <a:latin typeface="+mn-ea"/>
                  <a:cs typeface="+mn-ea"/>
                  <a:sym typeface="+mn-lt"/>
                </a:rPr>
                <a:t>主要指挥官 蒋介石，李德</a:t>
              </a:r>
              <a:endParaRPr lang="zh-CN" altLang="en-US" sz="1200" b="1" dirty="0">
                <a:solidFill>
                  <a:srgbClr val="FF0000"/>
                </a:solidFill>
                <a:latin typeface="+mn-ea"/>
                <a:cs typeface="+mn-ea"/>
                <a:sym typeface="+mn-lt"/>
              </a:endParaRPr>
            </a:p>
          </p:txBody>
        </p:sp>
        <p:cxnSp>
          <p:nvCxnSpPr>
            <p:cNvPr id="9" name="直接连接符 8">
              <a:extLst>
                <a:ext uri="{FF2B5EF4-FFF2-40B4-BE49-F238E27FC236}">
                  <a16:creationId xmlns="" xmlns:a16="http://schemas.microsoft.com/office/drawing/2014/main" id="{8C1F2FDF-6BA4-438B-B62F-8D8384E95E7C}"/>
                </a:ext>
              </a:extLst>
            </p:cNvPr>
            <p:cNvCxnSpPr/>
            <p:nvPr/>
          </p:nvCxnSpPr>
          <p:spPr>
            <a:xfrm>
              <a:off x="5529263" y="5242156"/>
              <a:ext cx="6144683" cy="0"/>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13" name="图片 12">
            <a:extLst>
              <a:ext uri="{FF2B5EF4-FFF2-40B4-BE49-F238E27FC236}">
                <a16:creationId xmlns="" xmlns:a16="http://schemas.microsoft.com/office/drawing/2014/main" id="{459888CA-8FA3-4F5C-AEA6-FB5C683195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0762" y="1178999"/>
            <a:ext cx="3817937" cy="4737713"/>
          </a:xfrm>
          <a:prstGeom prst="rect">
            <a:avLst/>
          </a:prstGeom>
        </p:spPr>
      </p:pic>
      <p:grpSp>
        <p:nvGrpSpPr>
          <p:cNvPr id="14" name="组合 13"/>
          <p:cNvGrpSpPr/>
          <p:nvPr/>
        </p:nvGrpSpPr>
        <p:grpSpPr>
          <a:xfrm>
            <a:off x="5530223" y="1270712"/>
            <a:ext cx="3050371" cy="431669"/>
            <a:chOff x="612378" y="1301220"/>
            <a:chExt cx="3421491" cy="484188"/>
          </a:xfrm>
        </p:grpSpPr>
        <p:sp>
          <p:nvSpPr>
            <p:cNvPr id="15" name="任意多边形 14">
              <a:extLst>
                <a:ext uri="{FF2B5EF4-FFF2-40B4-BE49-F238E27FC236}">
                  <a16:creationId xmlns="" xmlns:a16="http://schemas.microsoft.com/office/drawing/2014/main" id="{CA5C9C5C-68F1-40B7-8953-8932B995A9B8}"/>
                </a:ext>
              </a:extLst>
            </p:cNvPr>
            <p:cNvSpPr>
              <a:spLocks/>
            </p:cNvSpPr>
            <p:nvPr/>
          </p:nvSpPr>
          <p:spPr bwMode="auto">
            <a:xfrm>
              <a:off x="3678269"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mn-ea"/>
                <a:cs typeface="+mn-ea"/>
                <a:sym typeface="+mn-lt"/>
              </a:endParaRPr>
            </a:p>
          </p:txBody>
        </p:sp>
        <p:grpSp>
          <p:nvGrpSpPr>
            <p:cNvPr id="16" name="组合 15"/>
            <p:cNvGrpSpPr/>
            <p:nvPr/>
          </p:nvGrpSpPr>
          <p:grpSpPr>
            <a:xfrm>
              <a:off x="612378" y="1301220"/>
              <a:ext cx="3074438" cy="484188"/>
              <a:chOff x="612378" y="1301220"/>
              <a:chExt cx="3074438" cy="484188"/>
            </a:xfrm>
          </p:grpSpPr>
          <p:sp>
            <p:nvSpPr>
              <p:cNvPr id="17" name="任意多边形 16">
                <a:extLst>
                  <a:ext uri="{FF2B5EF4-FFF2-40B4-BE49-F238E27FC236}">
                    <a16:creationId xmlns="" xmlns:a16="http://schemas.microsoft.com/office/drawing/2014/main" id="{CA5C9C5C-68F1-40B7-8953-8932B995A9B8}"/>
                  </a:ext>
                </a:extLst>
              </p:cNvPr>
              <p:cNvSpPr>
                <a:spLocks/>
              </p:cNvSpPr>
              <p:nvPr/>
            </p:nvSpPr>
            <p:spPr bwMode="auto">
              <a:xfrm>
                <a:off x="612380" y="1301220"/>
                <a:ext cx="3043818"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mn-ea"/>
                  <a:cs typeface="+mn-ea"/>
                  <a:sym typeface="+mn-lt"/>
                </a:endParaRPr>
              </a:p>
            </p:txBody>
          </p:sp>
          <p:sp>
            <p:nvSpPr>
              <p:cNvPr id="18" name="文本框 17">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8" y="1318918"/>
                <a:ext cx="3074438" cy="448790"/>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第五次反“围剿”失败</a:t>
                </a:r>
              </a:p>
            </p:txBody>
          </p:sp>
        </p:grpSp>
      </p:grpSp>
      <p:sp>
        <p:nvSpPr>
          <p:cNvPr id="2" name="标题 1">
            <a:extLst>
              <a:ext uri="{FF2B5EF4-FFF2-40B4-BE49-F238E27FC236}">
                <a16:creationId xmlns="" xmlns:a16="http://schemas.microsoft.com/office/drawing/2014/main" id="{0FA3C93C-DAD7-468C-AB7A-99E7DAAC8334}"/>
              </a:ext>
            </a:extLst>
          </p:cNvPr>
          <p:cNvSpPr>
            <a:spLocks noGrp="1"/>
          </p:cNvSpPr>
          <p:nvPr>
            <p:ph type="title"/>
          </p:nvPr>
        </p:nvSpPr>
        <p:spPr/>
        <p:txBody>
          <a:bodyPr/>
          <a:lstStyle/>
          <a:p>
            <a:r>
              <a:rPr lang="zh-CN" altLang="en-US" dirty="0">
                <a:latin typeface="+mn-ea"/>
                <a:ea typeface="+mn-ea"/>
              </a:rPr>
              <a:t>第五次反“围剿”</a:t>
            </a:r>
          </a:p>
        </p:txBody>
      </p:sp>
    </p:spTree>
    <p:extLst>
      <p:ext uri="{BB962C8B-B14F-4D97-AF65-F5344CB8AC3E}">
        <p14:creationId xmlns:p14="http://schemas.microsoft.com/office/powerpoint/2010/main" val="214047472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fltVal val="0"/>
                                          </p:val>
                                        </p:tav>
                                        <p:tav tm="100000">
                                          <p:val>
                                            <p:strVal val="#ppt_w"/>
                                          </p:val>
                                        </p:tav>
                                      </p:tavLst>
                                    </p:anim>
                                    <p:anim calcmode="lin" valueType="num">
                                      <p:cBhvr>
                                        <p:cTn id="8" dur="750" fill="hold"/>
                                        <p:tgtEl>
                                          <p:spTgt spid="13"/>
                                        </p:tgtEl>
                                        <p:attrNameLst>
                                          <p:attrName>ppt_h</p:attrName>
                                        </p:attrNameLst>
                                      </p:cBhvr>
                                      <p:tavLst>
                                        <p:tav tm="0">
                                          <p:val>
                                            <p:fltVal val="0"/>
                                          </p:val>
                                        </p:tav>
                                        <p:tav tm="100000">
                                          <p:val>
                                            <p:strVal val="#ppt_h"/>
                                          </p:val>
                                        </p:tav>
                                      </p:tavLst>
                                    </p:anim>
                                    <p:animEffect transition="in" filter="fade">
                                      <p:cBhvr>
                                        <p:cTn id="9" dur="750"/>
                                        <p:tgtEl>
                                          <p:spTgt spid="13"/>
                                        </p:tgtEl>
                                      </p:cBhvr>
                                    </p:animEffect>
                                  </p:childTnLst>
                                </p:cTn>
                              </p:par>
                            </p:childTnLst>
                          </p:cTn>
                        </p:par>
                        <p:par>
                          <p:cTn id="10" fill="hold">
                            <p:stCondLst>
                              <p:cond delay="750"/>
                            </p:stCondLst>
                            <p:childTnLst>
                              <p:par>
                                <p:cTn id="11" presetID="2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750"/>
                                        <p:tgtEl>
                                          <p:spTgt spid="14"/>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7EC0A289-958D-4298-A57D-EE5A505221EF}"/>
              </a:ext>
            </a:extLst>
          </p:cNvPr>
          <p:cNvSpPr txBox="1"/>
          <p:nvPr/>
        </p:nvSpPr>
        <p:spPr>
          <a:xfrm>
            <a:off x="5398790" y="2253595"/>
            <a:ext cx="6458248" cy="3461722"/>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a:t>
            </a:r>
            <a:r>
              <a:rPr lang="en-US" altLang="zh-CN" dirty="0">
                <a:latin typeface="+mn-ea"/>
                <a:ea typeface="+mn-ea"/>
                <a:cs typeface="+mn-ea"/>
                <a:sym typeface="+mn-lt"/>
              </a:rPr>
              <a:t>1934</a:t>
            </a:r>
            <a:r>
              <a:rPr lang="zh-CN" altLang="en-US" dirty="0">
                <a:latin typeface="+mn-ea"/>
                <a:ea typeface="+mn-ea"/>
                <a:cs typeface="+mn-ea"/>
                <a:sym typeface="+mn-lt"/>
              </a:rPr>
              <a:t>年</a:t>
            </a:r>
            <a:r>
              <a:rPr lang="en-US" altLang="zh-CN" dirty="0">
                <a:latin typeface="+mn-ea"/>
                <a:ea typeface="+mn-ea"/>
                <a:cs typeface="+mn-ea"/>
                <a:sym typeface="+mn-lt"/>
              </a:rPr>
              <a:t>11</a:t>
            </a:r>
            <a:r>
              <a:rPr lang="zh-CN" altLang="en-US" dirty="0">
                <a:latin typeface="+mn-ea"/>
                <a:ea typeface="+mn-ea"/>
                <a:cs typeface="+mn-ea"/>
                <a:sym typeface="+mn-lt"/>
              </a:rPr>
              <a:t>月，从中央苏区向西进行战略转移的中央红军突破了国民党军的三道封锁线，继续西行，向湘桂边境前进。蒋介石则拼凑第四道封锁线，企图将中央红军消灭于湘江以东。湘江战役就是在这样的背景下爆发的。</a:t>
            </a:r>
            <a:endParaRPr lang="en-US" altLang="zh-CN" dirty="0">
              <a:latin typeface="+mn-ea"/>
              <a:ea typeface="+mn-ea"/>
              <a:cs typeface="+mn-ea"/>
              <a:sym typeface="+mn-lt"/>
            </a:endParaRPr>
          </a:p>
          <a:p>
            <a:r>
              <a:rPr lang="en-US" altLang="zh-CN" dirty="0">
                <a:latin typeface="+mn-ea"/>
                <a:ea typeface="+mn-ea"/>
                <a:cs typeface="+mn-ea"/>
                <a:sym typeface="+mn-lt"/>
              </a:rPr>
              <a:t>     </a:t>
            </a:r>
            <a:r>
              <a:rPr lang="zh-CN" altLang="en-US" dirty="0">
                <a:latin typeface="+mn-ea"/>
                <a:ea typeface="+mn-ea"/>
                <a:cs typeface="+mn-ea"/>
                <a:sym typeface="+mn-lt"/>
              </a:rPr>
              <a:t> </a:t>
            </a:r>
            <a:r>
              <a:rPr lang="en-US" altLang="zh-CN" dirty="0">
                <a:latin typeface="+mn-ea"/>
                <a:ea typeface="+mn-ea"/>
                <a:cs typeface="+mn-ea"/>
                <a:sym typeface="+mn-lt"/>
              </a:rPr>
              <a:t>“</a:t>
            </a:r>
            <a:r>
              <a:rPr lang="zh-CN" altLang="en-US" dirty="0">
                <a:latin typeface="+mn-ea"/>
                <a:ea typeface="+mn-ea"/>
                <a:cs typeface="+mn-ea"/>
                <a:sym typeface="+mn-lt"/>
              </a:rPr>
              <a:t>湘江战役</a:t>
            </a:r>
            <a:r>
              <a:rPr lang="en-US" altLang="zh-CN" dirty="0">
                <a:latin typeface="+mn-ea"/>
                <a:ea typeface="+mn-ea"/>
                <a:cs typeface="+mn-ea"/>
                <a:sym typeface="+mn-lt"/>
              </a:rPr>
              <a:t>”</a:t>
            </a:r>
            <a:r>
              <a:rPr lang="zh-CN" altLang="en-US" dirty="0">
                <a:latin typeface="+mn-ea"/>
                <a:ea typeface="+mn-ea"/>
                <a:cs typeface="+mn-ea"/>
                <a:sym typeface="+mn-lt"/>
              </a:rPr>
              <a:t>在国民党方面称作</a:t>
            </a:r>
            <a:r>
              <a:rPr lang="en-US" altLang="zh-CN" dirty="0">
                <a:latin typeface="+mn-ea"/>
                <a:ea typeface="+mn-ea"/>
                <a:cs typeface="+mn-ea"/>
                <a:sym typeface="+mn-lt"/>
              </a:rPr>
              <a:t>”</a:t>
            </a:r>
            <a:r>
              <a:rPr lang="zh-CN" altLang="en-US" dirty="0">
                <a:latin typeface="+mn-ea"/>
                <a:ea typeface="+mn-ea"/>
                <a:cs typeface="+mn-ea"/>
                <a:sym typeface="+mn-lt"/>
              </a:rPr>
              <a:t>全州战役</a:t>
            </a:r>
            <a:r>
              <a:rPr lang="en-US" altLang="zh-CN" dirty="0">
                <a:latin typeface="+mn-ea"/>
                <a:ea typeface="+mn-ea"/>
                <a:cs typeface="+mn-ea"/>
                <a:sym typeface="+mn-lt"/>
              </a:rPr>
              <a:t>”</a:t>
            </a:r>
            <a:r>
              <a:rPr lang="zh-CN" altLang="en-US" dirty="0">
                <a:latin typeface="+mn-ea"/>
                <a:ea typeface="+mn-ea"/>
                <a:cs typeface="+mn-ea"/>
                <a:sym typeface="+mn-lt"/>
              </a:rPr>
              <a:t>，是关系中央红军生死存亡的一战。</a:t>
            </a:r>
            <a:r>
              <a:rPr lang="en-US" altLang="zh-CN" dirty="0">
                <a:latin typeface="+mn-ea"/>
                <a:ea typeface="+mn-ea"/>
                <a:cs typeface="+mn-ea"/>
                <a:sym typeface="+mn-lt"/>
              </a:rPr>
              <a:t>1934</a:t>
            </a:r>
            <a:r>
              <a:rPr lang="zh-CN" altLang="en-US" dirty="0">
                <a:latin typeface="+mn-ea"/>
                <a:ea typeface="+mn-ea"/>
                <a:cs typeface="+mn-ea"/>
                <a:sym typeface="+mn-lt"/>
              </a:rPr>
              <a:t>年</a:t>
            </a:r>
            <a:r>
              <a:rPr lang="en-US" altLang="zh-CN" dirty="0">
                <a:latin typeface="+mn-ea"/>
                <a:ea typeface="+mn-ea"/>
                <a:cs typeface="+mn-ea"/>
                <a:sym typeface="+mn-lt"/>
              </a:rPr>
              <a:t>11</a:t>
            </a:r>
            <a:r>
              <a:rPr lang="zh-CN" altLang="en-US" dirty="0">
                <a:latin typeface="+mn-ea"/>
                <a:ea typeface="+mn-ea"/>
                <a:cs typeface="+mn-ea"/>
                <a:sym typeface="+mn-lt"/>
              </a:rPr>
              <a:t>月</a:t>
            </a:r>
            <a:r>
              <a:rPr lang="en-US" altLang="zh-CN" dirty="0">
                <a:latin typeface="+mn-ea"/>
                <a:ea typeface="+mn-ea"/>
                <a:cs typeface="+mn-ea"/>
                <a:sym typeface="+mn-lt"/>
              </a:rPr>
              <a:t>27</a:t>
            </a:r>
            <a:r>
              <a:rPr lang="zh-CN" altLang="en-US" dirty="0">
                <a:latin typeface="+mn-ea"/>
                <a:ea typeface="+mn-ea"/>
                <a:cs typeface="+mn-ea"/>
                <a:sym typeface="+mn-lt"/>
              </a:rPr>
              <a:t>日至</a:t>
            </a:r>
            <a:r>
              <a:rPr lang="en-US" altLang="zh-CN" dirty="0">
                <a:latin typeface="+mn-ea"/>
                <a:ea typeface="+mn-ea"/>
                <a:cs typeface="+mn-ea"/>
                <a:sym typeface="+mn-lt"/>
              </a:rPr>
              <a:t>12</a:t>
            </a:r>
            <a:r>
              <a:rPr lang="zh-CN" altLang="en-US" dirty="0">
                <a:latin typeface="+mn-ea"/>
                <a:ea typeface="+mn-ea"/>
                <a:cs typeface="+mn-ea"/>
                <a:sym typeface="+mn-lt"/>
              </a:rPr>
              <a:t>月</a:t>
            </a:r>
            <a:r>
              <a:rPr lang="en-US" altLang="zh-CN" dirty="0">
                <a:latin typeface="+mn-ea"/>
                <a:ea typeface="+mn-ea"/>
                <a:cs typeface="+mn-ea"/>
                <a:sym typeface="+mn-lt"/>
              </a:rPr>
              <a:t>1</a:t>
            </a:r>
            <a:r>
              <a:rPr lang="zh-CN" altLang="en-US" dirty="0">
                <a:latin typeface="+mn-ea"/>
                <a:ea typeface="+mn-ea"/>
                <a:cs typeface="+mn-ea"/>
                <a:sym typeface="+mn-lt"/>
              </a:rPr>
              <a:t>日，中央红军在湘江上游广西境内的兴安县、全州县、灌阳县，与国民党军苦战五昼夜，最终从全州、兴安之间强渡湘江，突破了国民党军的第四道封锁线，粉碎了蒋介石围歼中央红军于湘江以东的企图。但是，中央红军也为此付出了极为惨重的代价。部队指战员和中央机关人员由长征出发时的</a:t>
            </a:r>
            <a:r>
              <a:rPr lang="en-US" altLang="zh-CN" dirty="0">
                <a:latin typeface="+mn-ea"/>
                <a:ea typeface="+mn-ea"/>
                <a:cs typeface="+mn-ea"/>
                <a:sym typeface="+mn-lt"/>
              </a:rPr>
              <a:t>8</a:t>
            </a:r>
            <a:r>
              <a:rPr lang="zh-CN" altLang="en-US" dirty="0">
                <a:latin typeface="+mn-ea"/>
                <a:ea typeface="+mn-ea"/>
                <a:cs typeface="+mn-ea"/>
                <a:sym typeface="+mn-lt"/>
              </a:rPr>
              <a:t>万多人锐减至</a:t>
            </a:r>
            <a:r>
              <a:rPr lang="en-US" altLang="zh-CN" dirty="0">
                <a:latin typeface="+mn-ea"/>
                <a:ea typeface="+mn-ea"/>
                <a:cs typeface="+mn-ea"/>
                <a:sym typeface="+mn-lt"/>
              </a:rPr>
              <a:t>3</a:t>
            </a:r>
            <a:r>
              <a:rPr lang="zh-CN" altLang="en-US" dirty="0">
                <a:latin typeface="+mn-ea"/>
                <a:ea typeface="+mn-ea"/>
                <a:cs typeface="+mn-ea"/>
                <a:sym typeface="+mn-lt"/>
              </a:rPr>
              <a:t>万余人。</a:t>
            </a:r>
          </a:p>
          <a:p>
            <a:r>
              <a:rPr lang="zh-CN" altLang="en-US" dirty="0">
                <a:latin typeface="+mn-ea"/>
                <a:ea typeface="+mn-ea"/>
                <a:cs typeface="+mn-ea"/>
                <a:sym typeface="+mn-lt"/>
              </a:rPr>
              <a:t>        湘江惨败直接导致在遵义召开中共中央政治局扩大会议。史称“遵义会议”。它是红军四处碰壁身处绝境时召开的，从此中国革命一个杰出人物正式登上历史舞台，标志着中国红军翻开崭新的一页。</a:t>
            </a:r>
          </a:p>
        </p:txBody>
      </p:sp>
      <p:pic>
        <p:nvPicPr>
          <p:cNvPr id="9" name="图片 8">
            <a:extLst>
              <a:ext uri="{FF2B5EF4-FFF2-40B4-BE49-F238E27FC236}">
                <a16:creationId xmlns="" xmlns:a16="http://schemas.microsoft.com/office/drawing/2014/main" id="{2EE0D0D7-15C2-4424-98A0-3143279966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814" y="1733093"/>
            <a:ext cx="4539226" cy="2110740"/>
          </a:xfrm>
          <a:prstGeom prst="rect">
            <a:avLst/>
          </a:prstGeom>
        </p:spPr>
      </p:pic>
      <p:pic>
        <p:nvPicPr>
          <p:cNvPr id="10" name="图片 9">
            <a:extLst>
              <a:ext uri="{FF2B5EF4-FFF2-40B4-BE49-F238E27FC236}">
                <a16:creationId xmlns="" xmlns:a16="http://schemas.microsoft.com/office/drawing/2014/main" id="{FC48091F-71EB-4F12-9CDE-CB66443167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29998" y="3926506"/>
            <a:ext cx="2365890" cy="1743075"/>
          </a:xfrm>
          <a:prstGeom prst="rect">
            <a:avLst/>
          </a:prstGeom>
        </p:spPr>
      </p:pic>
      <p:pic>
        <p:nvPicPr>
          <p:cNvPr id="11" name="图片 10">
            <a:extLst>
              <a:ext uri="{FF2B5EF4-FFF2-40B4-BE49-F238E27FC236}">
                <a16:creationId xmlns="" xmlns:a16="http://schemas.microsoft.com/office/drawing/2014/main" id="{974284A6-72E2-4820-B8D6-B8FC40D808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814" y="3926506"/>
            <a:ext cx="2082889" cy="1743075"/>
          </a:xfrm>
          <a:prstGeom prst="rect">
            <a:avLst/>
          </a:prstGeom>
        </p:spPr>
      </p:pic>
      <p:grpSp>
        <p:nvGrpSpPr>
          <p:cNvPr id="12" name="组合 11"/>
          <p:cNvGrpSpPr/>
          <p:nvPr/>
        </p:nvGrpSpPr>
        <p:grpSpPr>
          <a:xfrm>
            <a:off x="5530223" y="1745269"/>
            <a:ext cx="2579898" cy="431669"/>
            <a:chOff x="612378" y="1301220"/>
            <a:chExt cx="2893778" cy="484188"/>
          </a:xfrm>
        </p:grpSpPr>
        <p:sp>
          <p:nvSpPr>
            <p:cNvPr id="13" name="任意多边形 12">
              <a:extLst>
                <a:ext uri="{FF2B5EF4-FFF2-40B4-BE49-F238E27FC236}">
                  <a16:creationId xmlns="" xmlns:a16="http://schemas.microsoft.com/office/drawing/2014/main" id="{CA5C9C5C-68F1-40B7-8953-8932B995A9B8}"/>
                </a:ext>
              </a:extLst>
            </p:cNvPr>
            <p:cNvSpPr>
              <a:spLocks/>
            </p:cNvSpPr>
            <p:nvPr/>
          </p:nvSpPr>
          <p:spPr bwMode="auto">
            <a:xfrm>
              <a:off x="3150556"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mn-ea"/>
                <a:cs typeface="+mn-ea"/>
                <a:sym typeface="+mn-lt"/>
              </a:endParaRPr>
            </a:p>
          </p:txBody>
        </p:sp>
        <p:grpSp>
          <p:nvGrpSpPr>
            <p:cNvPr id="14" name="组合 13"/>
            <p:cNvGrpSpPr/>
            <p:nvPr/>
          </p:nvGrpSpPr>
          <p:grpSpPr>
            <a:xfrm>
              <a:off x="612378" y="1301220"/>
              <a:ext cx="2538178" cy="484188"/>
              <a:chOff x="612378" y="1301220"/>
              <a:chExt cx="2538178" cy="484188"/>
            </a:xfrm>
          </p:grpSpPr>
          <p:sp>
            <p:nvSpPr>
              <p:cNvPr id="15" name="任意多边形 14">
                <a:extLst>
                  <a:ext uri="{FF2B5EF4-FFF2-40B4-BE49-F238E27FC236}">
                    <a16:creationId xmlns="" xmlns:a16="http://schemas.microsoft.com/office/drawing/2014/main" id="{CA5C9C5C-68F1-40B7-8953-8932B995A9B8}"/>
                  </a:ext>
                </a:extLst>
              </p:cNvPr>
              <p:cNvSpPr>
                <a:spLocks/>
              </p:cNvSpPr>
              <p:nvPr/>
            </p:nvSpPr>
            <p:spPr bwMode="auto">
              <a:xfrm>
                <a:off x="612380" y="1301220"/>
                <a:ext cx="2520781"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mn-ea"/>
                  <a:cs typeface="+mn-ea"/>
                  <a:sym typeface="+mn-lt"/>
                </a:endParaRPr>
              </a:p>
            </p:txBody>
          </p:sp>
          <p:sp>
            <p:nvSpPr>
              <p:cNvPr id="16" name="文本框 15">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8" y="1318920"/>
                <a:ext cx="2538178" cy="448791"/>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湘江战役</a:t>
                </a:r>
              </a:p>
            </p:txBody>
          </p:sp>
        </p:grpSp>
      </p:grpSp>
      <p:sp>
        <p:nvSpPr>
          <p:cNvPr id="2" name="标题 1">
            <a:extLst>
              <a:ext uri="{FF2B5EF4-FFF2-40B4-BE49-F238E27FC236}">
                <a16:creationId xmlns="" xmlns:a16="http://schemas.microsoft.com/office/drawing/2014/main" id="{77DEAF28-7E09-4DD9-B66B-D73315C45337}"/>
              </a:ext>
            </a:extLst>
          </p:cNvPr>
          <p:cNvSpPr>
            <a:spLocks noGrp="1"/>
          </p:cNvSpPr>
          <p:nvPr>
            <p:ph type="title"/>
          </p:nvPr>
        </p:nvSpPr>
        <p:spPr/>
        <p:txBody>
          <a:bodyPr/>
          <a:lstStyle/>
          <a:p>
            <a:r>
              <a:rPr lang="zh-CN" altLang="en-US" dirty="0">
                <a:latin typeface="+mn-ea"/>
                <a:ea typeface="+mn-ea"/>
              </a:rPr>
              <a:t>湘江战役</a:t>
            </a:r>
          </a:p>
        </p:txBody>
      </p:sp>
    </p:spTree>
    <p:extLst>
      <p:ext uri="{BB962C8B-B14F-4D97-AF65-F5344CB8AC3E}">
        <p14:creationId xmlns:p14="http://schemas.microsoft.com/office/powerpoint/2010/main" val="35675829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animEffect transition="in" filter="fade">
                                      <p:cBhvr>
                                        <p:cTn id="9" dur="75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750"/>
                                        <p:tgtEl>
                                          <p:spTgt spid="12"/>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7564849D-BCFD-478C-B898-129E7477F4C6}"/>
              </a:ext>
            </a:extLst>
          </p:cNvPr>
          <p:cNvSpPr txBox="1"/>
          <p:nvPr/>
        </p:nvSpPr>
        <p:spPr>
          <a:xfrm>
            <a:off x="5465465" y="5079585"/>
            <a:ext cx="4714757" cy="312770"/>
          </a:xfrm>
          <a:prstGeom prst="rect">
            <a:avLst/>
          </a:prstGeom>
        </p:spPr>
        <p:txBody>
          <a:bodyPr anchor="ctr">
            <a:normAutofit lnSpcReduction="1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pPr algn="l"/>
            <a:r>
              <a:rPr lang="zh-CN" altLang="en-US" dirty="0">
                <a:latin typeface="+mn-ea"/>
                <a:ea typeface="+mn-ea"/>
                <a:cs typeface="+mn-ea"/>
                <a:sym typeface="+mn-lt"/>
              </a:rPr>
              <a:t>遵义会议是一个关键，对中国革命的影响非常之大</a:t>
            </a:r>
          </a:p>
        </p:txBody>
      </p:sp>
      <p:sp>
        <p:nvSpPr>
          <p:cNvPr id="5" name="TextBox 14">
            <a:extLst>
              <a:ext uri="{FF2B5EF4-FFF2-40B4-BE49-F238E27FC236}">
                <a16:creationId xmlns="" xmlns:a16="http://schemas.microsoft.com/office/drawing/2014/main" id="{88042381-F6D5-4F65-8507-A175173F9B7E}"/>
              </a:ext>
            </a:extLst>
          </p:cNvPr>
          <p:cNvSpPr txBox="1"/>
          <p:nvPr/>
        </p:nvSpPr>
        <p:spPr>
          <a:xfrm>
            <a:off x="5446415" y="2381995"/>
            <a:ext cx="6410623" cy="2764265"/>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a:t>
            </a:r>
            <a:r>
              <a:rPr lang="zh-CN" altLang="en-US" b="1" dirty="0">
                <a:solidFill>
                  <a:schemeClr val="accent1"/>
                </a:solidFill>
                <a:latin typeface="+mn-ea"/>
                <a:ea typeface="+mn-ea"/>
                <a:cs typeface="+mn-ea"/>
                <a:sym typeface="+mn-lt"/>
              </a:rPr>
              <a:t>遵义会议</a:t>
            </a:r>
            <a:r>
              <a:rPr lang="en-US" altLang="zh-CN" b="1" dirty="0">
                <a:solidFill>
                  <a:schemeClr val="accent1"/>
                </a:solidFill>
                <a:latin typeface="+mn-ea"/>
                <a:ea typeface="+mn-ea"/>
                <a:cs typeface="+mn-ea"/>
                <a:sym typeface="+mn-lt"/>
              </a:rPr>
              <a:t>:</a:t>
            </a:r>
            <a:r>
              <a:rPr lang="zh-CN" altLang="en-US" dirty="0">
                <a:latin typeface="+mn-ea"/>
                <a:ea typeface="+mn-ea"/>
                <a:cs typeface="+mn-ea"/>
                <a:sym typeface="+mn-lt"/>
              </a:rPr>
              <a:t>是指</a:t>
            </a:r>
            <a:r>
              <a:rPr lang="en-US" altLang="zh-CN" dirty="0">
                <a:latin typeface="+mn-ea"/>
                <a:ea typeface="+mn-ea"/>
                <a:cs typeface="+mn-ea"/>
                <a:sym typeface="+mn-lt"/>
              </a:rPr>
              <a:t>1935</a:t>
            </a:r>
            <a:r>
              <a:rPr lang="zh-CN" altLang="en-US" dirty="0">
                <a:latin typeface="+mn-ea"/>
                <a:ea typeface="+mn-ea"/>
                <a:cs typeface="+mn-ea"/>
                <a:sym typeface="+mn-lt"/>
              </a:rPr>
              <a:t>年</a:t>
            </a:r>
            <a:r>
              <a:rPr lang="en-US" altLang="zh-CN" dirty="0">
                <a:latin typeface="+mn-ea"/>
                <a:ea typeface="+mn-ea"/>
                <a:cs typeface="+mn-ea"/>
                <a:sym typeface="+mn-lt"/>
              </a:rPr>
              <a:t>1</a:t>
            </a:r>
            <a:r>
              <a:rPr lang="zh-CN" altLang="en-US" dirty="0">
                <a:latin typeface="+mn-ea"/>
                <a:ea typeface="+mn-ea"/>
                <a:cs typeface="+mn-ea"/>
                <a:sym typeface="+mn-lt"/>
              </a:rPr>
              <a:t>月</a:t>
            </a:r>
            <a:r>
              <a:rPr lang="en-US" altLang="zh-CN" dirty="0">
                <a:latin typeface="+mn-ea"/>
                <a:ea typeface="+mn-ea"/>
                <a:cs typeface="+mn-ea"/>
                <a:sym typeface="+mn-lt"/>
              </a:rPr>
              <a:t>15</a:t>
            </a:r>
            <a:r>
              <a:rPr lang="zh-CN" altLang="en-US" dirty="0">
                <a:latin typeface="+mn-ea"/>
                <a:ea typeface="+mn-ea"/>
                <a:cs typeface="+mn-ea"/>
                <a:sym typeface="+mn-lt"/>
              </a:rPr>
              <a:t>日至</a:t>
            </a:r>
            <a:r>
              <a:rPr lang="en-US" altLang="zh-CN" dirty="0">
                <a:latin typeface="+mn-ea"/>
                <a:ea typeface="+mn-ea"/>
                <a:cs typeface="+mn-ea"/>
                <a:sym typeface="+mn-lt"/>
              </a:rPr>
              <a:t>17</a:t>
            </a:r>
            <a:r>
              <a:rPr lang="zh-CN" altLang="en-US" dirty="0">
                <a:latin typeface="+mn-ea"/>
                <a:ea typeface="+mn-ea"/>
                <a:cs typeface="+mn-ea"/>
                <a:sym typeface="+mn-lt"/>
              </a:rPr>
              <a:t>日，中共中央政治局在贵州遵义召开的独立自主地解决中国革命问题的一次极其重要的扩大会议。是在红军第五次反“围剿”失败和长征初期严重受挫的情况下，为了纠正王明“左”倾领导在军事指挥上的错误而召开的。</a:t>
            </a:r>
            <a:endParaRPr lang="en-US" altLang="zh-CN" dirty="0">
              <a:latin typeface="+mn-ea"/>
              <a:ea typeface="+mn-ea"/>
              <a:cs typeface="+mn-ea"/>
              <a:sym typeface="+mn-lt"/>
            </a:endParaRPr>
          </a:p>
          <a:p>
            <a:r>
              <a:rPr lang="zh-CN" altLang="en-US" dirty="0">
                <a:latin typeface="+mn-ea"/>
                <a:ea typeface="+mn-ea"/>
                <a:cs typeface="+mn-ea"/>
                <a:sym typeface="+mn-lt"/>
              </a:rPr>
              <a:t>      这次会议是中国共产党第一次独立自主地运用马克思列宁主义基本原理解决自己的路线、方针政策的会议。</a:t>
            </a:r>
            <a:r>
              <a:rPr lang="en-US" altLang="zh-CN" dirty="0">
                <a:latin typeface="+mn-ea"/>
                <a:ea typeface="+mn-ea"/>
                <a:cs typeface="+mn-ea"/>
                <a:sym typeface="+mn-lt"/>
              </a:rPr>
              <a:t> </a:t>
            </a:r>
            <a:r>
              <a:rPr lang="zh-CN" altLang="en-US" dirty="0">
                <a:latin typeface="+mn-ea"/>
                <a:ea typeface="+mn-ea"/>
                <a:cs typeface="+mn-ea"/>
                <a:sym typeface="+mn-lt"/>
              </a:rPr>
              <a:t>会议开始确立实际以毛泽东为代表的马克思主义的正确路线在中共中央的领导地位，挽救了党、挽救了红军、挽救了革命，是中国共产党历史上一个生死攸关的转折点，标志着中国共产党从幼稚走向成熟。</a:t>
            </a:r>
          </a:p>
        </p:txBody>
      </p:sp>
      <p:pic>
        <p:nvPicPr>
          <p:cNvPr id="10" name="图片 9">
            <a:extLst>
              <a:ext uri="{FF2B5EF4-FFF2-40B4-BE49-F238E27FC236}">
                <a16:creationId xmlns="" xmlns:a16="http://schemas.microsoft.com/office/drawing/2014/main" id="{2AA377B9-3F94-4C21-9AA1-365F9EA879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13" y="1710627"/>
            <a:ext cx="4539064" cy="3404298"/>
          </a:xfrm>
          <a:prstGeom prst="rect">
            <a:avLst/>
          </a:prstGeom>
        </p:spPr>
      </p:pic>
      <p:sp>
        <p:nvSpPr>
          <p:cNvPr id="11" name="TextBox 14">
            <a:extLst>
              <a:ext uri="{FF2B5EF4-FFF2-40B4-BE49-F238E27FC236}">
                <a16:creationId xmlns="" xmlns:a16="http://schemas.microsoft.com/office/drawing/2014/main" id="{943213CD-8012-4971-97CB-283337B47A42}"/>
              </a:ext>
            </a:extLst>
          </p:cNvPr>
          <p:cNvSpPr txBox="1"/>
          <p:nvPr/>
        </p:nvSpPr>
        <p:spPr>
          <a:xfrm>
            <a:off x="1968239" y="5196139"/>
            <a:ext cx="1920213" cy="287275"/>
          </a:xfrm>
          <a:prstGeom prst="rect">
            <a:avLst/>
          </a:prstGeom>
        </p:spPr>
        <p:txBody>
          <a:bodyPr anchor="ctr">
            <a:normAutofit fontScale="92500" lnSpcReduction="2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遵义会议会址</a:t>
            </a:r>
          </a:p>
        </p:txBody>
      </p:sp>
      <p:grpSp>
        <p:nvGrpSpPr>
          <p:cNvPr id="12" name="组合 11"/>
          <p:cNvGrpSpPr/>
          <p:nvPr/>
        </p:nvGrpSpPr>
        <p:grpSpPr>
          <a:xfrm>
            <a:off x="5530223" y="1823398"/>
            <a:ext cx="2912244" cy="431669"/>
            <a:chOff x="612378" y="1301220"/>
            <a:chExt cx="3266559" cy="484188"/>
          </a:xfrm>
        </p:grpSpPr>
        <p:sp>
          <p:nvSpPr>
            <p:cNvPr id="13" name="任意多边形 12">
              <a:extLst>
                <a:ext uri="{FF2B5EF4-FFF2-40B4-BE49-F238E27FC236}">
                  <a16:creationId xmlns="" xmlns:a16="http://schemas.microsoft.com/office/drawing/2014/main" id="{CA5C9C5C-68F1-40B7-8953-8932B995A9B8}"/>
                </a:ext>
              </a:extLst>
            </p:cNvPr>
            <p:cNvSpPr>
              <a:spLocks/>
            </p:cNvSpPr>
            <p:nvPr/>
          </p:nvSpPr>
          <p:spPr bwMode="auto">
            <a:xfrm>
              <a:off x="3523337"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mn-ea"/>
                <a:cs typeface="+mn-ea"/>
                <a:sym typeface="+mn-lt"/>
              </a:endParaRPr>
            </a:p>
          </p:txBody>
        </p:sp>
        <p:grpSp>
          <p:nvGrpSpPr>
            <p:cNvPr id="14" name="组合 13"/>
            <p:cNvGrpSpPr/>
            <p:nvPr/>
          </p:nvGrpSpPr>
          <p:grpSpPr>
            <a:xfrm>
              <a:off x="612378" y="1301220"/>
              <a:ext cx="2888903" cy="484188"/>
              <a:chOff x="612378" y="1301220"/>
              <a:chExt cx="2888903" cy="484188"/>
            </a:xfrm>
          </p:grpSpPr>
          <p:sp>
            <p:nvSpPr>
              <p:cNvPr id="15" name="任意多边形 14">
                <a:extLst>
                  <a:ext uri="{FF2B5EF4-FFF2-40B4-BE49-F238E27FC236}">
                    <a16:creationId xmlns="" xmlns:a16="http://schemas.microsoft.com/office/drawing/2014/main" id="{CA5C9C5C-68F1-40B7-8953-8932B995A9B8}"/>
                  </a:ext>
                </a:extLst>
              </p:cNvPr>
              <p:cNvSpPr>
                <a:spLocks/>
              </p:cNvSpPr>
              <p:nvPr/>
            </p:nvSpPr>
            <p:spPr bwMode="auto">
              <a:xfrm>
                <a:off x="612380" y="1301220"/>
                <a:ext cx="2888901"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mn-ea"/>
                  <a:cs typeface="+mn-ea"/>
                  <a:sym typeface="+mn-lt"/>
                </a:endParaRPr>
              </a:p>
            </p:txBody>
          </p:sp>
          <p:sp>
            <p:nvSpPr>
              <p:cNvPr id="16" name="文本框 15">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8" y="1318919"/>
                <a:ext cx="2831923" cy="448790"/>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遵义会议背景及意义</a:t>
                </a:r>
              </a:p>
            </p:txBody>
          </p:sp>
        </p:grpSp>
      </p:grpSp>
      <p:sp>
        <p:nvSpPr>
          <p:cNvPr id="2" name="标题 1">
            <a:extLst>
              <a:ext uri="{FF2B5EF4-FFF2-40B4-BE49-F238E27FC236}">
                <a16:creationId xmlns="" xmlns:a16="http://schemas.microsoft.com/office/drawing/2014/main" id="{CAF23ACF-11C2-4C31-BDBC-E1829745BC49}"/>
              </a:ext>
            </a:extLst>
          </p:cNvPr>
          <p:cNvSpPr>
            <a:spLocks noGrp="1"/>
          </p:cNvSpPr>
          <p:nvPr>
            <p:ph type="title"/>
          </p:nvPr>
        </p:nvSpPr>
        <p:spPr/>
        <p:txBody>
          <a:bodyPr/>
          <a:lstStyle/>
          <a:p>
            <a:r>
              <a:rPr lang="zh-CN" altLang="en-US" dirty="0">
                <a:latin typeface="+mn-ea"/>
                <a:ea typeface="+mn-ea"/>
              </a:rPr>
              <a:t>遵义会议</a:t>
            </a:r>
          </a:p>
        </p:txBody>
      </p:sp>
    </p:spTree>
    <p:extLst>
      <p:ext uri="{BB962C8B-B14F-4D97-AF65-F5344CB8AC3E}">
        <p14:creationId xmlns:p14="http://schemas.microsoft.com/office/powerpoint/2010/main" val="401230060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750"/>
                                        <p:tgtEl>
                                          <p:spTgt spid="12"/>
                                        </p:tgtEl>
                                      </p:cBhvr>
                                    </p:animEffect>
                                  </p:childTnLst>
                                </p:cTn>
                              </p:par>
                            </p:childTnLst>
                          </p:cTn>
                        </p:par>
                        <p:par>
                          <p:cTn id="21" fill="hold">
                            <p:stCondLst>
                              <p:cond delay="225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2750"/>
                            </p:stCondLst>
                            <p:childTnLst>
                              <p:par>
                                <p:cTn id="26" presetID="2" presetClass="entr" presetSubtype="2" fill="hold" grpId="0" nodeType="afterEffect">
                                  <p:stCondLst>
                                    <p:cond delay="0"/>
                                  </p:stCondLst>
                                  <p:iterate type="lt">
                                    <p:tmPct val="15000"/>
                                  </p:iterate>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771CB0ED-0BF5-4C72-9E1B-919D900D2127}"/>
              </a:ext>
            </a:extLst>
          </p:cNvPr>
          <p:cNvGrpSpPr/>
          <p:nvPr/>
        </p:nvGrpSpPr>
        <p:grpSpPr>
          <a:xfrm>
            <a:off x="5405691" y="1338627"/>
            <a:ext cx="6485367" cy="4850044"/>
            <a:chOff x="5405691" y="1516427"/>
            <a:chExt cx="6485367" cy="4850044"/>
          </a:xfrm>
        </p:grpSpPr>
        <p:sp>
          <p:nvSpPr>
            <p:cNvPr id="5" name="TextBox 14">
              <a:extLst>
                <a:ext uri="{FF2B5EF4-FFF2-40B4-BE49-F238E27FC236}">
                  <a16:creationId xmlns="" xmlns:a16="http://schemas.microsoft.com/office/drawing/2014/main" id="{7252B644-C21B-455C-AEBE-555375C6A041}"/>
                </a:ext>
              </a:extLst>
            </p:cNvPr>
            <p:cNvSpPr txBox="1"/>
            <p:nvPr/>
          </p:nvSpPr>
          <p:spPr>
            <a:xfrm>
              <a:off x="5405692" y="1516427"/>
              <a:ext cx="6485366" cy="3388580"/>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b="1" dirty="0">
                  <a:solidFill>
                    <a:schemeClr val="accent1"/>
                  </a:solidFill>
                  <a:latin typeface="+mn-ea"/>
                  <a:ea typeface="+mn-ea"/>
                  <a:cs typeface="+mn-ea"/>
                  <a:sym typeface="+mn-lt"/>
                </a:rPr>
                <a:t>事实上确定了毛泽东的领导地位。</a:t>
              </a:r>
            </a:p>
            <a:p>
              <a:r>
                <a:rPr lang="en-US" altLang="zh-CN" dirty="0">
                  <a:latin typeface="+mn-ea"/>
                  <a:ea typeface="+mn-ea"/>
                  <a:cs typeface="+mn-ea"/>
                  <a:sym typeface="+mn-lt"/>
                </a:rPr>
                <a:t>    《</a:t>
              </a:r>
              <a:r>
                <a:rPr lang="zh-CN" altLang="en-US" dirty="0">
                  <a:latin typeface="+mn-ea"/>
                  <a:ea typeface="+mn-ea"/>
                  <a:cs typeface="+mn-ea"/>
                  <a:sym typeface="+mn-lt"/>
                </a:rPr>
                <a:t>中共中央关于反对敌人五次“围剿”的总结的决议</a:t>
              </a:r>
              <a:r>
                <a:rPr lang="en-US" altLang="zh-CN" dirty="0">
                  <a:latin typeface="+mn-ea"/>
                  <a:ea typeface="+mn-ea"/>
                  <a:cs typeface="+mn-ea"/>
                  <a:sym typeface="+mn-lt"/>
                </a:rPr>
                <a:t>》</a:t>
              </a:r>
              <a:r>
                <a:rPr lang="zh-CN" altLang="en-US" dirty="0">
                  <a:latin typeface="+mn-ea"/>
                  <a:ea typeface="+mn-ea"/>
                  <a:cs typeface="+mn-ea"/>
                  <a:sym typeface="+mn-lt"/>
                </a:rPr>
                <a:t>即遵义会议决议，后来在长征途中的扎西会议上通过。</a:t>
              </a:r>
            </a:p>
            <a:p>
              <a:r>
                <a:rPr lang="zh-CN" altLang="en-US" b="1" dirty="0">
                  <a:solidFill>
                    <a:schemeClr val="accent1"/>
                  </a:solidFill>
                  <a:latin typeface="+mn-ea"/>
                  <a:ea typeface="+mn-ea"/>
                  <a:cs typeface="+mn-ea"/>
                  <a:sym typeface="+mn-lt"/>
                </a:rPr>
                <a:t>陈云手稿记载的遵义会议作出的四条决定：</a:t>
              </a:r>
            </a:p>
            <a:p>
              <a:r>
                <a:rPr lang="en-US" altLang="zh-CN" dirty="0">
                  <a:latin typeface="+mn-ea"/>
                  <a:ea typeface="+mn-ea"/>
                  <a:cs typeface="+mn-ea"/>
                  <a:sym typeface="+mn-lt"/>
                </a:rPr>
                <a:t>     (1)</a:t>
              </a:r>
              <a:r>
                <a:rPr lang="zh-CN" altLang="en-US" dirty="0">
                  <a:latin typeface="+mn-ea"/>
                  <a:ea typeface="+mn-ea"/>
                  <a:cs typeface="+mn-ea"/>
                  <a:sym typeface="+mn-lt"/>
                </a:rPr>
                <a:t>毛泽东同志选为常委；</a:t>
              </a:r>
            </a:p>
            <a:p>
              <a:r>
                <a:rPr lang="en-US" altLang="zh-CN" dirty="0">
                  <a:latin typeface="+mn-ea"/>
                  <a:ea typeface="+mn-ea"/>
                  <a:cs typeface="+mn-ea"/>
                  <a:sym typeface="+mn-lt"/>
                </a:rPr>
                <a:t>     (2)</a:t>
              </a:r>
              <a:r>
                <a:rPr lang="zh-CN" altLang="en-US" dirty="0">
                  <a:latin typeface="+mn-ea"/>
                  <a:ea typeface="+mn-ea"/>
                  <a:cs typeface="+mn-ea"/>
                  <a:sym typeface="+mn-lt"/>
                </a:rPr>
                <a:t>指定洛甫同志起草决议，委托常委审查后，发到支部中去讨论；</a:t>
              </a:r>
            </a:p>
            <a:p>
              <a:r>
                <a:rPr lang="en-US" altLang="zh-CN" dirty="0">
                  <a:latin typeface="+mn-ea"/>
                  <a:ea typeface="+mn-ea"/>
                  <a:cs typeface="+mn-ea"/>
                  <a:sym typeface="+mn-lt"/>
                </a:rPr>
                <a:t>     (3)</a:t>
              </a:r>
              <a:r>
                <a:rPr lang="zh-CN" altLang="en-US" dirty="0">
                  <a:latin typeface="+mn-ea"/>
                  <a:ea typeface="+mn-ea"/>
                  <a:cs typeface="+mn-ea"/>
                  <a:sym typeface="+mn-lt"/>
                </a:rPr>
                <a:t>常委中再进行分工；</a:t>
              </a:r>
            </a:p>
            <a:p>
              <a:r>
                <a:rPr lang="en-US" altLang="zh-CN" dirty="0">
                  <a:latin typeface="+mn-ea"/>
                  <a:ea typeface="+mn-ea"/>
                  <a:cs typeface="+mn-ea"/>
                  <a:sym typeface="+mn-lt"/>
                </a:rPr>
                <a:t>     (4)</a:t>
              </a:r>
              <a:r>
                <a:rPr lang="zh-CN" altLang="en-US" dirty="0">
                  <a:latin typeface="+mn-ea"/>
                  <a:ea typeface="+mn-ea"/>
                  <a:cs typeface="+mn-ea"/>
                  <a:sym typeface="+mn-lt"/>
                </a:rPr>
                <a:t>取消“三人团”，仍由最高军事首长朱德、周恩来为军事指挥者，而周恩来同志是党内委托的对于指挥军事上下最后决心的负责者。</a:t>
              </a:r>
            </a:p>
            <a:p>
              <a:r>
                <a:rPr lang="en-US" altLang="zh-CN" dirty="0">
                  <a:latin typeface="+mn-ea"/>
                  <a:ea typeface="+mn-ea"/>
                  <a:cs typeface="+mn-ea"/>
                  <a:sym typeface="+mn-lt"/>
                </a:rPr>
                <a:t>     (5)</a:t>
              </a:r>
              <a:r>
                <a:rPr lang="zh-CN" altLang="en-US" dirty="0">
                  <a:latin typeface="+mn-ea"/>
                  <a:ea typeface="+mn-ea"/>
                  <a:cs typeface="+mn-ea"/>
                  <a:sym typeface="+mn-lt"/>
                </a:rPr>
                <a:t>肯定了毛泽东同志的正确主张。</a:t>
              </a:r>
            </a:p>
          </p:txBody>
        </p:sp>
        <p:sp>
          <p:nvSpPr>
            <p:cNvPr id="6" name="TextBox 14">
              <a:extLst>
                <a:ext uri="{FF2B5EF4-FFF2-40B4-BE49-F238E27FC236}">
                  <a16:creationId xmlns="" xmlns:a16="http://schemas.microsoft.com/office/drawing/2014/main" id="{ACFBBE5F-F446-49DA-BC08-D910AF833129}"/>
                </a:ext>
              </a:extLst>
            </p:cNvPr>
            <p:cNvSpPr txBox="1"/>
            <p:nvPr/>
          </p:nvSpPr>
          <p:spPr>
            <a:xfrm>
              <a:off x="5405691" y="4350247"/>
              <a:ext cx="6451347" cy="2016224"/>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b="1" dirty="0">
                  <a:solidFill>
                    <a:schemeClr val="accent1"/>
                  </a:solidFill>
                  <a:latin typeface="+mn-ea"/>
                  <a:ea typeface="+mn-ea"/>
                  <a:cs typeface="+mn-ea"/>
                  <a:sym typeface="+mn-lt"/>
                </a:rPr>
                <a:t>参会人员</a:t>
              </a:r>
              <a:r>
                <a:rPr lang="en-US" altLang="zh-CN" b="1" dirty="0">
                  <a:solidFill>
                    <a:schemeClr val="accent1"/>
                  </a:solidFill>
                  <a:latin typeface="+mn-ea"/>
                  <a:ea typeface="+mn-ea"/>
                  <a:cs typeface="+mn-ea"/>
                  <a:sym typeface="+mn-lt"/>
                </a:rPr>
                <a:t> :</a:t>
              </a:r>
            </a:p>
            <a:p>
              <a:r>
                <a:rPr lang="zh-CN" altLang="en-US" b="1" dirty="0">
                  <a:solidFill>
                    <a:schemeClr val="accent1"/>
                  </a:solidFill>
                  <a:latin typeface="+mn-ea"/>
                  <a:ea typeface="+mn-ea"/>
                  <a:cs typeface="+mn-ea"/>
                  <a:sym typeface="+mn-lt"/>
                </a:rPr>
                <a:t>中央政治局委员</a:t>
              </a:r>
              <a:r>
                <a:rPr lang="en-US" altLang="zh-CN" b="1" dirty="0">
                  <a:solidFill>
                    <a:schemeClr val="accent1"/>
                  </a:solidFill>
                  <a:latin typeface="+mn-ea"/>
                  <a:ea typeface="+mn-ea"/>
                  <a:cs typeface="+mn-ea"/>
                  <a:sym typeface="+mn-lt"/>
                </a:rPr>
                <a:t>:</a:t>
              </a:r>
              <a:endParaRPr lang="zh-CN" altLang="en-US" b="1" dirty="0">
                <a:solidFill>
                  <a:schemeClr val="accent1"/>
                </a:solidFill>
                <a:latin typeface="+mn-ea"/>
                <a:ea typeface="+mn-ea"/>
                <a:cs typeface="+mn-ea"/>
                <a:sym typeface="+mn-lt"/>
              </a:endParaRPr>
            </a:p>
            <a:p>
              <a:r>
                <a:rPr lang="zh-CN" altLang="en-US" dirty="0">
                  <a:latin typeface="+mn-ea"/>
                  <a:ea typeface="+mn-ea"/>
                  <a:cs typeface="+mn-ea"/>
                  <a:sym typeface="+mn-lt"/>
                </a:rPr>
                <a:t>秦邦宪（博古）、朱德、陈云、张闻天（洛甫）、毛泽东、周恩来</a:t>
              </a:r>
              <a:endParaRPr lang="en-US" altLang="zh-CN" dirty="0">
                <a:latin typeface="+mn-ea"/>
                <a:ea typeface="+mn-ea"/>
                <a:cs typeface="+mn-ea"/>
                <a:sym typeface="+mn-lt"/>
              </a:endParaRPr>
            </a:p>
            <a:p>
              <a:r>
                <a:rPr lang="zh-CN" altLang="en-US" b="1" dirty="0">
                  <a:solidFill>
                    <a:schemeClr val="accent1"/>
                  </a:solidFill>
                  <a:latin typeface="+mn-ea"/>
                  <a:ea typeface="+mn-ea"/>
                  <a:cs typeface="+mn-ea"/>
                  <a:sym typeface="+mn-lt"/>
                </a:rPr>
                <a:t>中央政治局候补委员：</a:t>
              </a:r>
              <a:r>
                <a:rPr lang="zh-CN" altLang="en-US" dirty="0">
                  <a:latin typeface="+mn-ea"/>
                  <a:ea typeface="+mn-ea"/>
                  <a:cs typeface="+mn-ea"/>
                  <a:sym typeface="+mn-lt"/>
                </a:rPr>
                <a:t>王稼祥、邓发、刘少奇、何克全</a:t>
              </a:r>
            </a:p>
            <a:p>
              <a:r>
                <a:rPr lang="zh-CN" altLang="en-US" b="1" dirty="0">
                  <a:solidFill>
                    <a:schemeClr val="accent1"/>
                  </a:solidFill>
                  <a:latin typeface="+mn-ea"/>
                  <a:ea typeface="+mn-ea"/>
                  <a:cs typeface="+mn-ea"/>
                  <a:sym typeface="+mn-lt"/>
                </a:rPr>
                <a:t>参加会议的其他人员</a:t>
              </a:r>
              <a:r>
                <a:rPr lang="en-US" altLang="zh-CN" b="1" dirty="0">
                  <a:solidFill>
                    <a:schemeClr val="accent1"/>
                  </a:solidFill>
                  <a:latin typeface="+mn-ea"/>
                  <a:ea typeface="+mn-ea"/>
                  <a:cs typeface="+mn-ea"/>
                  <a:sym typeface="+mn-lt"/>
                </a:rPr>
                <a:t>:</a:t>
              </a:r>
            </a:p>
            <a:p>
              <a:r>
                <a:rPr lang="zh-CN" altLang="en-US" dirty="0">
                  <a:latin typeface="+mn-ea"/>
                  <a:ea typeface="+mn-ea"/>
                  <a:cs typeface="+mn-ea"/>
                  <a:sym typeface="+mn-lt"/>
                </a:rPr>
                <a:t>刘伯承、李富春、林彪、聂荣臻、彭德怀、杨尚昆、李卓然</a:t>
              </a:r>
            </a:p>
          </p:txBody>
        </p:sp>
      </p:grpSp>
      <p:pic>
        <p:nvPicPr>
          <p:cNvPr id="11" name="图片 10">
            <a:extLst>
              <a:ext uri="{FF2B5EF4-FFF2-40B4-BE49-F238E27FC236}">
                <a16:creationId xmlns="" xmlns:a16="http://schemas.microsoft.com/office/drawing/2014/main" id="{96FD1AD8-9ED5-4C14-8C23-9C8B280647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813" y="2023842"/>
            <a:ext cx="4549572" cy="3014850"/>
          </a:xfrm>
          <a:prstGeom prst="rect">
            <a:avLst/>
          </a:prstGeom>
        </p:spPr>
      </p:pic>
      <p:grpSp>
        <p:nvGrpSpPr>
          <p:cNvPr id="12" name="组合 11"/>
          <p:cNvGrpSpPr/>
          <p:nvPr/>
        </p:nvGrpSpPr>
        <p:grpSpPr>
          <a:xfrm>
            <a:off x="5530223" y="830531"/>
            <a:ext cx="3263399" cy="431669"/>
            <a:chOff x="612378" y="1301220"/>
            <a:chExt cx="3660436" cy="484188"/>
          </a:xfrm>
        </p:grpSpPr>
        <p:sp>
          <p:nvSpPr>
            <p:cNvPr id="13" name="任意多边形 12">
              <a:extLst>
                <a:ext uri="{FF2B5EF4-FFF2-40B4-BE49-F238E27FC236}">
                  <a16:creationId xmlns="" xmlns:a16="http://schemas.microsoft.com/office/drawing/2014/main" id="{CA5C9C5C-68F1-40B7-8953-8932B995A9B8}"/>
                </a:ext>
              </a:extLst>
            </p:cNvPr>
            <p:cNvSpPr>
              <a:spLocks/>
            </p:cNvSpPr>
            <p:nvPr/>
          </p:nvSpPr>
          <p:spPr bwMode="auto">
            <a:xfrm>
              <a:off x="3821541"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mn-ea"/>
                <a:cs typeface="+mn-ea"/>
                <a:sym typeface="+mn-lt"/>
              </a:endParaRPr>
            </a:p>
          </p:txBody>
        </p:sp>
        <p:grpSp>
          <p:nvGrpSpPr>
            <p:cNvPr id="14" name="组合 13"/>
            <p:cNvGrpSpPr/>
            <p:nvPr/>
          </p:nvGrpSpPr>
          <p:grpSpPr>
            <a:xfrm>
              <a:off x="612378" y="1301220"/>
              <a:ext cx="3660436" cy="484188"/>
              <a:chOff x="612378" y="1301220"/>
              <a:chExt cx="3660436" cy="484188"/>
            </a:xfrm>
          </p:grpSpPr>
          <p:sp>
            <p:nvSpPr>
              <p:cNvPr id="15" name="任意多边形 14">
                <a:extLst>
                  <a:ext uri="{FF2B5EF4-FFF2-40B4-BE49-F238E27FC236}">
                    <a16:creationId xmlns="" xmlns:a16="http://schemas.microsoft.com/office/drawing/2014/main" id="{CA5C9C5C-68F1-40B7-8953-8932B995A9B8}"/>
                  </a:ext>
                </a:extLst>
              </p:cNvPr>
              <p:cNvSpPr>
                <a:spLocks/>
              </p:cNvSpPr>
              <p:nvPr/>
            </p:nvSpPr>
            <p:spPr bwMode="auto">
              <a:xfrm>
                <a:off x="612380" y="1301220"/>
                <a:ext cx="3188049"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mn-ea"/>
                  <a:cs typeface="+mn-ea"/>
                  <a:sym typeface="+mn-lt"/>
                </a:endParaRPr>
              </a:p>
            </p:txBody>
          </p:sp>
          <p:sp>
            <p:nvSpPr>
              <p:cNvPr id="16" name="文本框 15">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8" y="1318920"/>
                <a:ext cx="3660436" cy="448789"/>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遵义会议内容参会人员</a:t>
                </a:r>
              </a:p>
            </p:txBody>
          </p:sp>
        </p:grpSp>
      </p:grpSp>
      <p:sp>
        <p:nvSpPr>
          <p:cNvPr id="2" name="标题 1">
            <a:extLst>
              <a:ext uri="{FF2B5EF4-FFF2-40B4-BE49-F238E27FC236}">
                <a16:creationId xmlns="" xmlns:a16="http://schemas.microsoft.com/office/drawing/2014/main" id="{21989CB2-892A-4948-897C-D0B231DD4EF7}"/>
              </a:ext>
            </a:extLst>
          </p:cNvPr>
          <p:cNvSpPr>
            <a:spLocks noGrp="1"/>
          </p:cNvSpPr>
          <p:nvPr>
            <p:ph type="title"/>
          </p:nvPr>
        </p:nvSpPr>
        <p:spPr/>
        <p:txBody>
          <a:bodyPr/>
          <a:lstStyle/>
          <a:p>
            <a:r>
              <a:rPr lang="zh-CN" altLang="en-US" dirty="0">
                <a:latin typeface="+mn-ea"/>
                <a:ea typeface="+mn-ea"/>
              </a:rPr>
              <a:t>遵义会议</a:t>
            </a:r>
          </a:p>
        </p:txBody>
      </p:sp>
    </p:spTree>
    <p:extLst>
      <p:ext uri="{BB962C8B-B14F-4D97-AF65-F5344CB8AC3E}">
        <p14:creationId xmlns:p14="http://schemas.microsoft.com/office/powerpoint/2010/main" val="87592680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750"/>
                                        <p:tgtEl>
                                          <p:spTgt spid="12"/>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054535BF-27A8-4ECA-8E2D-BCD4FC5D6EF3}"/>
              </a:ext>
            </a:extLst>
          </p:cNvPr>
          <p:cNvSpPr txBox="1"/>
          <p:nvPr/>
        </p:nvSpPr>
        <p:spPr>
          <a:xfrm>
            <a:off x="5446415" y="2518174"/>
            <a:ext cx="6410623" cy="3352402"/>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en-US" altLang="zh-CN" dirty="0">
                <a:latin typeface="+mn-ea"/>
                <a:ea typeface="+mn-ea"/>
                <a:cs typeface="+mn-ea"/>
                <a:sym typeface="+mn-lt"/>
              </a:rPr>
              <a:t>       1936</a:t>
            </a:r>
            <a:r>
              <a:rPr lang="zh-CN" altLang="en-US" dirty="0">
                <a:latin typeface="+mn-ea"/>
                <a:ea typeface="+mn-ea"/>
                <a:cs typeface="+mn-ea"/>
                <a:sym typeface="+mn-lt"/>
              </a:rPr>
              <a:t>年</a:t>
            </a:r>
            <a:r>
              <a:rPr lang="en-US" altLang="zh-CN" dirty="0">
                <a:latin typeface="+mn-ea"/>
                <a:ea typeface="+mn-ea"/>
                <a:cs typeface="+mn-ea"/>
                <a:sym typeface="+mn-lt"/>
              </a:rPr>
              <a:t>7</a:t>
            </a:r>
            <a:r>
              <a:rPr lang="zh-CN" altLang="en-US" dirty="0">
                <a:latin typeface="+mn-ea"/>
                <a:ea typeface="+mn-ea"/>
                <a:cs typeface="+mn-ea"/>
                <a:sym typeface="+mn-lt"/>
              </a:rPr>
              <a:t>月，红二、四方面军广大指战员在同张国焘分裂党和红军的错误不断斗争的同时，强烈要求北上与党中央会合，张国焘在分裂活动不得人心的情况下，被迫取消其非法另立的</a:t>
            </a:r>
            <a:r>
              <a:rPr lang="en-US" altLang="zh-CN" dirty="0">
                <a:latin typeface="+mn-ea"/>
                <a:ea typeface="+mn-ea"/>
                <a:cs typeface="+mn-ea"/>
                <a:sym typeface="+mn-lt"/>
              </a:rPr>
              <a:t>"</a:t>
            </a:r>
            <a:r>
              <a:rPr lang="zh-CN" altLang="en-US" dirty="0">
                <a:latin typeface="+mn-ea"/>
                <a:ea typeface="+mn-ea"/>
                <a:cs typeface="+mn-ea"/>
                <a:sym typeface="+mn-lt"/>
              </a:rPr>
              <a:t>中央</a:t>
            </a:r>
            <a:r>
              <a:rPr lang="en-US" altLang="zh-CN" dirty="0">
                <a:latin typeface="+mn-ea"/>
                <a:ea typeface="+mn-ea"/>
                <a:cs typeface="+mn-ea"/>
                <a:sym typeface="+mn-lt"/>
              </a:rPr>
              <a:t>"</a:t>
            </a:r>
            <a:r>
              <a:rPr lang="zh-CN" altLang="en-US" dirty="0">
                <a:latin typeface="+mn-ea"/>
                <a:ea typeface="+mn-ea"/>
                <a:cs typeface="+mn-ea"/>
                <a:sym typeface="+mn-lt"/>
              </a:rPr>
              <a:t>，并同意北上。红二、四方面军遂开始共同北上。两部在过草地后，先后发起了岷（州）洮（州）战役和成（县）徽（县）两（当）康（县）战役，控制了甘南广大地区，形成了与党中央和红一方面军会师的有利态势。</a:t>
            </a:r>
            <a:endParaRPr lang="en-US" altLang="zh-CN" dirty="0">
              <a:latin typeface="+mn-ea"/>
              <a:ea typeface="+mn-ea"/>
              <a:cs typeface="+mn-ea"/>
              <a:sym typeface="+mn-lt"/>
            </a:endParaRPr>
          </a:p>
          <a:p>
            <a:r>
              <a:rPr lang="zh-CN" altLang="en-US" dirty="0">
                <a:latin typeface="+mn-ea"/>
                <a:ea typeface="+mn-ea"/>
                <a:cs typeface="+mn-ea"/>
                <a:sym typeface="+mn-lt"/>
              </a:rPr>
              <a:t>        中共中央、中华苏维埃中央政府、中央革命军事委员会联合发出</a:t>
            </a:r>
            <a:r>
              <a:rPr lang="en-US" altLang="zh-CN" dirty="0">
                <a:latin typeface="+mn-ea"/>
                <a:ea typeface="+mn-ea"/>
                <a:cs typeface="+mn-ea"/>
                <a:sym typeface="+mn-lt"/>
              </a:rPr>
              <a:t>《</a:t>
            </a:r>
            <a:r>
              <a:rPr lang="zh-CN" altLang="en-US" dirty="0">
                <a:latin typeface="+mn-ea"/>
                <a:ea typeface="+mn-ea"/>
                <a:cs typeface="+mn-ea"/>
                <a:sym typeface="+mn-lt"/>
              </a:rPr>
              <a:t>为庆祝一、二、四方面军大会合通电</a:t>
            </a:r>
            <a:r>
              <a:rPr lang="en-US" altLang="zh-CN" dirty="0">
                <a:latin typeface="+mn-ea"/>
                <a:ea typeface="+mn-ea"/>
                <a:cs typeface="+mn-ea"/>
                <a:sym typeface="+mn-lt"/>
              </a:rPr>
              <a:t>》</a:t>
            </a:r>
            <a:r>
              <a:rPr lang="zh-CN" altLang="en-US" dirty="0">
                <a:latin typeface="+mn-ea"/>
                <a:ea typeface="+mn-ea"/>
                <a:cs typeface="+mn-ea"/>
                <a:sym typeface="+mn-lt"/>
              </a:rPr>
              <a:t>，向三个方面军的领导人及全体指战员致以热烈的慰问和祝贺。红军三大主力会师，标志着中国工农红军胜利完成了从</a:t>
            </a:r>
            <a:r>
              <a:rPr lang="en-US" altLang="zh-CN" dirty="0">
                <a:latin typeface="+mn-ea"/>
                <a:ea typeface="+mn-ea"/>
                <a:cs typeface="+mn-ea"/>
                <a:sym typeface="+mn-lt"/>
              </a:rPr>
              <a:t>1934</a:t>
            </a:r>
            <a:r>
              <a:rPr lang="zh-CN" altLang="en-US" dirty="0">
                <a:latin typeface="+mn-ea"/>
                <a:ea typeface="+mn-ea"/>
                <a:cs typeface="+mn-ea"/>
                <a:sym typeface="+mn-lt"/>
              </a:rPr>
              <a:t>年秋开始的战略大转移的历史任务，宣告了国民党反动派围追堵截聚歼红军阴谋的破产，证明了任何雪山草地般的自然险阻都无法阻挡红军北上抗日的步伐，并为后人留下了取之不尽的思想财富</a:t>
            </a:r>
            <a:r>
              <a:rPr lang="en-US" altLang="zh-CN" b="1" dirty="0">
                <a:solidFill>
                  <a:schemeClr val="accent1"/>
                </a:solidFill>
                <a:latin typeface="+mn-ea"/>
                <a:ea typeface="+mn-ea"/>
                <a:cs typeface="+mn-ea"/>
                <a:sym typeface="+mn-lt"/>
              </a:rPr>
              <a:t>—</a:t>
            </a:r>
            <a:r>
              <a:rPr lang="zh-CN" altLang="en-US" b="1" dirty="0">
                <a:solidFill>
                  <a:schemeClr val="accent1"/>
                </a:solidFill>
                <a:latin typeface="+mn-ea"/>
                <a:ea typeface="+mn-ea"/>
                <a:cs typeface="+mn-ea"/>
                <a:sym typeface="+mn-lt"/>
              </a:rPr>
              <a:t>长征精神。</a:t>
            </a:r>
          </a:p>
        </p:txBody>
      </p:sp>
      <p:sp>
        <p:nvSpPr>
          <p:cNvPr id="5" name="TextBox 14">
            <a:extLst>
              <a:ext uri="{FF2B5EF4-FFF2-40B4-BE49-F238E27FC236}">
                <a16:creationId xmlns="" xmlns:a16="http://schemas.microsoft.com/office/drawing/2014/main" id="{86012564-C47F-498F-805F-53FD9107F762}"/>
              </a:ext>
            </a:extLst>
          </p:cNvPr>
          <p:cNvSpPr txBox="1"/>
          <p:nvPr/>
        </p:nvSpPr>
        <p:spPr>
          <a:xfrm>
            <a:off x="5446415" y="2105268"/>
            <a:ext cx="4918583" cy="365280"/>
          </a:xfrm>
          <a:prstGeom prst="rect">
            <a:avLst/>
          </a:prstGeom>
          <a:noFill/>
        </p:spPr>
        <p:txBody>
          <a:bodyPr wrap="square" lIns="96000" tIns="0" rIns="96000" bIns="240000" rtlCol="0">
            <a:noAutofit/>
          </a:bodyPr>
          <a:lstStyle>
            <a:defPPr>
              <a:defRPr lang="zh-CN"/>
            </a:defPPr>
            <a:lvl1pPr algn="just">
              <a:lnSpc>
                <a:spcPct val="130000"/>
              </a:lnSpc>
              <a:defRPr sz="1600" b="1">
                <a:solidFill>
                  <a:schemeClr val="accent1"/>
                </a:solidFill>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领导人：中国共产党     意义：逼迫蒋介石停止内战</a:t>
            </a:r>
          </a:p>
        </p:txBody>
      </p:sp>
      <p:pic>
        <p:nvPicPr>
          <p:cNvPr id="10" name="图片 9">
            <a:extLst>
              <a:ext uri="{FF2B5EF4-FFF2-40B4-BE49-F238E27FC236}">
                <a16:creationId xmlns="" xmlns:a16="http://schemas.microsoft.com/office/drawing/2014/main" id="{A2B64E6C-50BD-4A2C-998F-9A9C94F1F5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713" y="2470548"/>
            <a:ext cx="4540289" cy="2499242"/>
          </a:xfrm>
          <a:prstGeom prst="rect">
            <a:avLst/>
          </a:prstGeom>
        </p:spPr>
      </p:pic>
      <p:grpSp>
        <p:nvGrpSpPr>
          <p:cNvPr id="11" name="组合 10"/>
          <p:cNvGrpSpPr/>
          <p:nvPr/>
        </p:nvGrpSpPr>
        <p:grpSpPr>
          <a:xfrm>
            <a:off x="5526859" y="1576105"/>
            <a:ext cx="2579898" cy="431669"/>
            <a:chOff x="612378" y="1301220"/>
            <a:chExt cx="2893778" cy="484188"/>
          </a:xfrm>
        </p:grpSpPr>
        <p:sp>
          <p:nvSpPr>
            <p:cNvPr id="12" name="任意多边形 11">
              <a:extLst>
                <a:ext uri="{FF2B5EF4-FFF2-40B4-BE49-F238E27FC236}">
                  <a16:creationId xmlns="" xmlns:a16="http://schemas.microsoft.com/office/drawing/2014/main" id="{CA5C9C5C-68F1-40B7-8953-8932B995A9B8}"/>
                </a:ext>
              </a:extLst>
            </p:cNvPr>
            <p:cNvSpPr>
              <a:spLocks/>
            </p:cNvSpPr>
            <p:nvPr/>
          </p:nvSpPr>
          <p:spPr bwMode="auto">
            <a:xfrm>
              <a:off x="3150556"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mn-ea"/>
                <a:cs typeface="+mn-ea"/>
                <a:sym typeface="+mn-lt"/>
              </a:endParaRPr>
            </a:p>
          </p:txBody>
        </p:sp>
        <p:grpSp>
          <p:nvGrpSpPr>
            <p:cNvPr id="13" name="组合 12"/>
            <p:cNvGrpSpPr/>
            <p:nvPr/>
          </p:nvGrpSpPr>
          <p:grpSpPr>
            <a:xfrm>
              <a:off x="612378" y="1301220"/>
              <a:ext cx="2538178" cy="484188"/>
              <a:chOff x="612378" y="1301220"/>
              <a:chExt cx="2538178" cy="484188"/>
            </a:xfrm>
          </p:grpSpPr>
          <p:sp>
            <p:nvSpPr>
              <p:cNvPr id="14" name="任意多边形 13">
                <a:extLst>
                  <a:ext uri="{FF2B5EF4-FFF2-40B4-BE49-F238E27FC236}">
                    <a16:creationId xmlns="" xmlns:a16="http://schemas.microsoft.com/office/drawing/2014/main" id="{CA5C9C5C-68F1-40B7-8953-8932B995A9B8}"/>
                  </a:ext>
                </a:extLst>
              </p:cNvPr>
              <p:cNvSpPr>
                <a:spLocks/>
              </p:cNvSpPr>
              <p:nvPr/>
            </p:nvSpPr>
            <p:spPr bwMode="auto">
              <a:xfrm>
                <a:off x="612380" y="1301220"/>
                <a:ext cx="2520781"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mn-ea"/>
                  <a:cs typeface="+mn-ea"/>
                  <a:sym typeface="+mn-lt"/>
                </a:endParaRPr>
              </a:p>
            </p:txBody>
          </p:sp>
          <p:sp>
            <p:nvSpPr>
              <p:cNvPr id="15" name="文本框 14">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8" y="1318919"/>
                <a:ext cx="2538178" cy="448790"/>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红军三大主力会师</a:t>
                </a:r>
              </a:p>
            </p:txBody>
          </p:sp>
        </p:grpSp>
      </p:grpSp>
      <p:sp>
        <p:nvSpPr>
          <p:cNvPr id="2" name="标题 1">
            <a:extLst>
              <a:ext uri="{FF2B5EF4-FFF2-40B4-BE49-F238E27FC236}">
                <a16:creationId xmlns="" xmlns:a16="http://schemas.microsoft.com/office/drawing/2014/main" id="{34E88354-1D74-4CA9-A558-C2E0B71B3899}"/>
              </a:ext>
            </a:extLst>
          </p:cNvPr>
          <p:cNvSpPr>
            <a:spLocks noGrp="1"/>
          </p:cNvSpPr>
          <p:nvPr>
            <p:ph type="title"/>
          </p:nvPr>
        </p:nvSpPr>
        <p:spPr/>
        <p:txBody>
          <a:bodyPr/>
          <a:lstStyle/>
          <a:p>
            <a:r>
              <a:rPr lang="zh-CN" altLang="en-US" dirty="0">
                <a:latin typeface="+mn-ea"/>
                <a:ea typeface="+mn-ea"/>
              </a:rPr>
              <a:t>胜利会师</a:t>
            </a:r>
          </a:p>
        </p:txBody>
      </p:sp>
    </p:spTree>
    <p:extLst>
      <p:ext uri="{BB962C8B-B14F-4D97-AF65-F5344CB8AC3E}">
        <p14:creationId xmlns:p14="http://schemas.microsoft.com/office/powerpoint/2010/main" val="184608855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750"/>
                                        <p:tgtEl>
                                          <p:spTgt spid="11"/>
                                        </p:tgtEl>
                                      </p:cBhvr>
                                    </p:animEffect>
                                  </p:childTnLst>
                                </p:cTn>
                              </p:par>
                            </p:childTnLst>
                          </p:cTn>
                        </p:par>
                        <p:par>
                          <p:cTn id="15" fill="hold">
                            <p:stCondLst>
                              <p:cond delay="175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7436F9E1-26BF-49CE-80FD-96B445AC654C}"/>
              </a:ext>
            </a:extLst>
          </p:cNvPr>
          <p:cNvSpPr txBox="1"/>
          <p:nvPr/>
        </p:nvSpPr>
        <p:spPr>
          <a:xfrm>
            <a:off x="5777875" y="2246600"/>
            <a:ext cx="6147426" cy="3688208"/>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800" dirty="0">
                <a:latin typeface="+mn-ea"/>
                <a:ea typeface="+mn-ea"/>
                <a:cs typeface="+mn-ea"/>
                <a:sym typeface="+mn-lt"/>
              </a:rPr>
              <a:t>一、红军指战员在长征途中表现时代意义</a:t>
            </a:r>
            <a:r>
              <a:rPr lang="en-US" altLang="zh-CN" sz="1800" dirty="0">
                <a:latin typeface="+mn-ea"/>
                <a:ea typeface="+mn-ea"/>
                <a:cs typeface="+mn-ea"/>
                <a:sym typeface="+mn-lt"/>
              </a:rPr>
              <a:t>:</a:t>
            </a:r>
          </a:p>
          <a:p>
            <a:r>
              <a:rPr lang="en-US" altLang="zh-CN" sz="1800" dirty="0">
                <a:latin typeface="+mn-ea"/>
                <a:ea typeface="+mn-ea"/>
                <a:cs typeface="+mn-ea"/>
                <a:sym typeface="+mn-lt"/>
              </a:rPr>
              <a:t>     1.</a:t>
            </a:r>
            <a:r>
              <a:rPr lang="zh-CN" altLang="en-US" sz="1800" dirty="0">
                <a:latin typeface="+mn-ea"/>
                <a:ea typeface="+mn-ea"/>
                <a:cs typeface="+mn-ea"/>
                <a:sym typeface="+mn-lt"/>
              </a:rPr>
              <a:t>对革命理想和事业无比的忠诚、坚定的信念，</a:t>
            </a:r>
            <a:endParaRPr lang="en-US" altLang="zh-CN" sz="1800" dirty="0">
              <a:latin typeface="+mn-ea"/>
              <a:ea typeface="+mn-ea"/>
              <a:cs typeface="+mn-ea"/>
              <a:sym typeface="+mn-lt"/>
            </a:endParaRPr>
          </a:p>
          <a:p>
            <a:r>
              <a:rPr lang="en-US" altLang="zh-CN" sz="1800" dirty="0">
                <a:latin typeface="+mn-ea"/>
                <a:ea typeface="+mn-ea"/>
                <a:cs typeface="+mn-ea"/>
                <a:sym typeface="+mn-lt"/>
              </a:rPr>
              <a:t>     2.</a:t>
            </a:r>
            <a:r>
              <a:rPr lang="zh-CN" altLang="en-US" sz="1800" dirty="0">
                <a:latin typeface="+mn-ea"/>
                <a:ea typeface="+mn-ea"/>
                <a:cs typeface="+mn-ea"/>
                <a:sym typeface="+mn-lt"/>
              </a:rPr>
              <a:t>表现出了不怕牺牲、敢于胜利的无产阶级乐观主义精神，</a:t>
            </a:r>
            <a:endParaRPr lang="en-US" altLang="zh-CN" sz="1800" dirty="0">
              <a:latin typeface="+mn-ea"/>
              <a:ea typeface="+mn-ea"/>
              <a:cs typeface="+mn-ea"/>
              <a:sym typeface="+mn-lt"/>
            </a:endParaRPr>
          </a:p>
          <a:p>
            <a:r>
              <a:rPr lang="en-US" altLang="zh-CN" sz="1800" dirty="0">
                <a:latin typeface="+mn-ea"/>
                <a:ea typeface="+mn-ea"/>
                <a:cs typeface="+mn-ea"/>
                <a:sym typeface="+mn-lt"/>
              </a:rPr>
              <a:t>     3.</a:t>
            </a:r>
            <a:r>
              <a:rPr lang="zh-CN" altLang="en-US" sz="1800" dirty="0">
                <a:latin typeface="+mn-ea"/>
                <a:ea typeface="+mn-ea"/>
                <a:cs typeface="+mn-ea"/>
                <a:sym typeface="+mn-lt"/>
              </a:rPr>
              <a:t>表现出了顾全大局、严守纪律、亲密团结的高尚品德。</a:t>
            </a:r>
            <a:endParaRPr lang="en-US" altLang="zh-CN" sz="1800" dirty="0">
              <a:latin typeface="+mn-ea"/>
              <a:ea typeface="+mn-ea"/>
              <a:cs typeface="+mn-ea"/>
              <a:sym typeface="+mn-lt"/>
            </a:endParaRPr>
          </a:p>
          <a:p>
            <a:r>
              <a:rPr lang="zh-CN" altLang="en-US" sz="1800" dirty="0">
                <a:latin typeface="+mn-ea"/>
                <a:ea typeface="+mn-ea"/>
                <a:cs typeface="+mn-ea"/>
                <a:sym typeface="+mn-lt"/>
              </a:rPr>
              <a:t>二、伟大的长征精神：</a:t>
            </a:r>
            <a:endParaRPr lang="en-US" altLang="zh-CN" sz="1800" dirty="0">
              <a:latin typeface="+mn-ea"/>
              <a:ea typeface="+mn-ea"/>
              <a:cs typeface="+mn-ea"/>
              <a:sym typeface="+mn-lt"/>
            </a:endParaRPr>
          </a:p>
          <a:p>
            <a:r>
              <a:rPr lang="en-US" altLang="zh-CN" sz="1800" dirty="0">
                <a:latin typeface="+mn-ea"/>
                <a:ea typeface="+mn-ea"/>
                <a:cs typeface="+mn-ea"/>
                <a:sym typeface="+mn-lt"/>
              </a:rPr>
              <a:t>     1.</a:t>
            </a:r>
            <a:r>
              <a:rPr lang="zh-CN" altLang="en-US" sz="1800" dirty="0">
                <a:latin typeface="+mn-ea"/>
                <a:ea typeface="+mn-ea"/>
                <a:cs typeface="+mn-ea"/>
                <a:sym typeface="+mn-lt"/>
              </a:rPr>
              <a:t>不怕牺牲、前赴后继，</a:t>
            </a:r>
            <a:endParaRPr lang="en-US" altLang="zh-CN" sz="1800" dirty="0">
              <a:latin typeface="+mn-ea"/>
              <a:ea typeface="+mn-ea"/>
              <a:cs typeface="+mn-ea"/>
              <a:sym typeface="+mn-lt"/>
            </a:endParaRPr>
          </a:p>
          <a:p>
            <a:r>
              <a:rPr lang="en-US" altLang="zh-CN" sz="1800" dirty="0">
                <a:latin typeface="+mn-ea"/>
                <a:ea typeface="+mn-ea"/>
                <a:cs typeface="+mn-ea"/>
                <a:sym typeface="+mn-lt"/>
              </a:rPr>
              <a:t>     2.</a:t>
            </a:r>
            <a:r>
              <a:rPr lang="zh-CN" altLang="en-US" sz="1800" dirty="0">
                <a:latin typeface="+mn-ea"/>
                <a:ea typeface="+mn-ea"/>
                <a:cs typeface="+mn-ea"/>
                <a:sym typeface="+mn-lt"/>
              </a:rPr>
              <a:t>勇往直前、坚韧不拔，</a:t>
            </a:r>
            <a:endParaRPr lang="en-US" altLang="zh-CN" sz="1800" dirty="0">
              <a:latin typeface="+mn-ea"/>
              <a:ea typeface="+mn-ea"/>
              <a:cs typeface="+mn-ea"/>
              <a:sym typeface="+mn-lt"/>
            </a:endParaRPr>
          </a:p>
          <a:p>
            <a:r>
              <a:rPr lang="en-US" altLang="zh-CN" sz="1800" dirty="0">
                <a:latin typeface="+mn-ea"/>
                <a:ea typeface="+mn-ea"/>
                <a:cs typeface="+mn-ea"/>
                <a:sym typeface="+mn-lt"/>
              </a:rPr>
              <a:t>     3.</a:t>
            </a:r>
            <a:r>
              <a:rPr lang="zh-CN" altLang="en-US" sz="1800" dirty="0">
                <a:latin typeface="+mn-ea"/>
                <a:ea typeface="+mn-ea"/>
                <a:cs typeface="+mn-ea"/>
                <a:sym typeface="+mn-lt"/>
              </a:rPr>
              <a:t>众志成城、团结互助，</a:t>
            </a:r>
            <a:endParaRPr lang="en-US" altLang="zh-CN" sz="1800" dirty="0">
              <a:latin typeface="+mn-ea"/>
              <a:ea typeface="+mn-ea"/>
              <a:cs typeface="+mn-ea"/>
              <a:sym typeface="+mn-lt"/>
            </a:endParaRPr>
          </a:p>
          <a:p>
            <a:r>
              <a:rPr lang="en-US" altLang="zh-CN" sz="1800" dirty="0">
                <a:latin typeface="+mn-ea"/>
                <a:ea typeface="+mn-ea"/>
                <a:cs typeface="+mn-ea"/>
                <a:sym typeface="+mn-lt"/>
              </a:rPr>
              <a:t>     4.</a:t>
            </a:r>
            <a:r>
              <a:rPr lang="zh-CN" altLang="en-US" sz="1800" dirty="0">
                <a:latin typeface="+mn-ea"/>
                <a:ea typeface="+mn-ea"/>
                <a:cs typeface="+mn-ea"/>
                <a:sym typeface="+mn-lt"/>
              </a:rPr>
              <a:t>百折不挠和克服困难。</a:t>
            </a:r>
          </a:p>
        </p:txBody>
      </p:sp>
      <p:pic>
        <p:nvPicPr>
          <p:cNvPr id="9" name="Picture 2">
            <a:extLst>
              <a:ext uri="{FF2B5EF4-FFF2-40B4-BE49-F238E27FC236}">
                <a16:creationId xmlns="" xmlns:a16="http://schemas.microsoft.com/office/drawing/2014/main" id="{AA13E5EE-B19F-4C8E-BB73-4135F45EB9E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8813" y="1435419"/>
            <a:ext cx="2130700" cy="171236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 name="图片 9">
            <a:extLst>
              <a:ext uri="{FF2B5EF4-FFF2-40B4-BE49-F238E27FC236}">
                <a16:creationId xmlns="" xmlns:a16="http://schemas.microsoft.com/office/drawing/2014/main" id="{2AF5F820-D5FA-4F93-B22F-A1175B3B66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5739" y="1435419"/>
            <a:ext cx="2360149" cy="1712362"/>
          </a:xfrm>
          <a:prstGeom prst="rect">
            <a:avLst/>
          </a:prstGeom>
        </p:spPr>
      </p:pic>
      <p:pic>
        <p:nvPicPr>
          <p:cNvPr id="11" name="图片 10">
            <a:extLst>
              <a:ext uri="{FF2B5EF4-FFF2-40B4-BE49-F238E27FC236}">
                <a16:creationId xmlns="" xmlns:a16="http://schemas.microsoft.com/office/drawing/2014/main" id="{03EF67D4-C1FE-4832-8ADD-DC6E35B52CF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4131" r="6319" b="5852"/>
          <a:stretch/>
        </p:blipFill>
        <p:spPr>
          <a:xfrm>
            <a:off x="658813" y="3208987"/>
            <a:ext cx="4542827" cy="2636520"/>
          </a:xfrm>
          <a:prstGeom prst="rect">
            <a:avLst/>
          </a:prstGeom>
        </p:spPr>
      </p:pic>
      <p:grpSp>
        <p:nvGrpSpPr>
          <p:cNvPr id="12" name="组合 11"/>
          <p:cNvGrpSpPr/>
          <p:nvPr/>
        </p:nvGrpSpPr>
        <p:grpSpPr>
          <a:xfrm>
            <a:off x="5824538" y="1689329"/>
            <a:ext cx="2804641" cy="431669"/>
            <a:chOff x="612378" y="1301220"/>
            <a:chExt cx="3145865" cy="484188"/>
          </a:xfrm>
        </p:grpSpPr>
        <p:sp>
          <p:nvSpPr>
            <p:cNvPr id="13" name="任意多边形 12">
              <a:extLst>
                <a:ext uri="{FF2B5EF4-FFF2-40B4-BE49-F238E27FC236}">
                  <a16:creationId xmlns="" xmlns:a16="http://schemas.microsoft.com/office/drawing/2014/main" id="{CA5C9C5C-68F1-40B7-8953-8932B995A9B8}"/>
                </a:ext>
              </a:extLst>
            </p:cNvPr>
            <p:cNvSpPr>
              <a:spLocks/>
            </p:cNvSpPr>
            <p:nvPr/>
          </p:nvSpPr>
          <p:spPr bwMode="auto">
            <a:xfrm>
              <a:off x="3402643"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mn-ea"/>
                <a:cs typeface="+mn-ea"/>
                <a:sym typeface="+mn-lt"/>
              </a:endParaRPr>
            </a:p>
          </p:txBody>
        </p:sp>
        <p:grpSp>
          <p:nvGrpSpPr>
            <p:cNvPr id="14" name="组合 13"/>
            <p:cNvGrpSpPr/>
            <p:nvPr/>
          </p:nvGrpSpPr>
          <p:grpSpPr>
            <a:xfrm>
              <a:off x="612378" y="1301220"/>
              <a:ext cx="2804509" cy="484188"/>
              <a:chOff x="612378" y="1301220"/>
              <a:chExt cx="2804509" cy="484188"/>
            </a:xfrm>
          </p:grpSpPr>
          <p:sp>
            <p:nvSpPr>
              <p:cNvPr id="15" name="任意多边形 14">
                <a:extLst>
                  <a:ext uri="{FF2B5EF4-FFF2-40B4-BE49-F238E27FC236}">
                    <a16:creationId xmlns="" xmlns:a16="http://schemas.microsoft.com/office/drawing/2014/main" id="{CA5C9C5C-68F1-40B7-8953-8932B995A9B8}"/>
                  </a:ext>
                </a:extLst>
              </p:cNvPr>
              <p:cNvSpPr>
                <a:spLocks/>
              </p:cNvSpPr>
              <p:nvPr/>
            </p:nvSpPr>
            <p:spPr bwMode="auto">
              <a:xfrm>
                <a:off x="612380" y="1301220"/>
                <a:ext cx="2776017"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mn-ea"/>
                  <a:cs typeface="+mn-ea"/>
                  <a:sym typeface="+mn-lt"/>
                </a:endParaRPr>
              </a:p>
            </p:txBody>
          </p:sp>
          <p:sp>
            <p:nvSpPr>
              <p:cNvPr id="16" name="文本框 15">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8" y="1318919"/>
                <a:ext cx="2804509" cy="448790"/>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长征精神及时代意义</a:t>
                </a:r>
              </a:p>
            </p:txBody>
          </p:sp>
        </p:grpSp>
      </p:grpSp>
      <p:sp>
        <p:nvSpPr>
          <p:cNvPr id="2" name="标题 1">
            <a:extLst>
              <a:ext uri="{FF2B5EF4-FFF2-40B4-BE49-F238E27FC236}">
                <a16:creationId xmlns="" xmlns:a16="http://schemas.microsoft.com/office/drawing/2014/main" id="{4A325C8F-249B-4C62-8351-70E44F3EDFF0}"/>
              </a:ext>
            </a:extLst>
          </p:cNvPr>
          <p:cNvSpPr>
            <a:spLocks noGrp="1"/>
          </p:cNvSpPr>
          <p:nvPr>
            <p:ph type="title"/>
          </p:nvPr>
        </p:nvSpPr>
        <p:spPr/>
        <p:txBody>
          <a:bodyPr/>
          <a:lstStyle/>
          <a:p>
            <a:r>
              <a:rPr lang="zh-CN" altLang="en-US" dirty="0">
                <a:latin typeface="+mn-ea"/>
                <a:ea typeface="+mn-ea"/>
              </a:rPr>
              <a:t>长征精神及时代意义</a:t>
            </a:r>
          </a:p>
        </p:txBody>
      </p:sp>
    </p:spTree>
    <p:extLst>
      <p:ext uri="{BB962C8B-B14F-4D97-AF65-F5344CB8AC3E}">
        <p14:creationId xmlns:p14="http://schemas.microsoft.com/office/powerpoint/2010/main" val="44716073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1500"/>
                            </p:stCondLst>
                            <p:childTnLst>
                              <p:par>
                                <p:cTn id="18" presetID="16" presetClass="entr" presetSubtype="21"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750"/>
                                        <p:tgtEl>
                                          <p:spTgt spid="12"/>
                                        </p:tgtEl>
                                      </p:cBhvr>
                                    </p:animEffect>
                                  </p:childTnLst>
                                </p:cTn>
                              </p:par>
                            </p:childTnLst>
                          </p:cTn>
                        </p:par>
                        <p:par>
                          <p:cTn id="25" fill="hold">
                            <p:stCondLst>
                              <p:cond delay="2750"/>
                            </p:stCondLst>
                            <p:childTnLst>
                              <p:par>
                                <p:cTn id="26" presetID="22" presetClass="entr" presetSubtype="1"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012090C3-A791-42F1-9F1D-EEB6005F26E3}"/>
              </a:ext>
            </a:extLst>
          </p:cNvPr>
          <p:cNvSpPr txBox="1"/>
          <p:nvPr/>
        </p:nvSpPr>
        <p:spPr>
          <a:xfrm>
            <a:off x="5422287" y="2254741"/>
            <a:ext cx="6434751" cy="3536460"/>
          </a:xfrm>
          <a:prstGeom prst="rect">
            <a:avLst/>
          </a:prstGeom>
          <a:noFill/>
        </p:spPr>
        <p:txBody>
          <a:bodyPr wrap="square" lIns="96000" tIns="0" rIns="96000" bIns="240000" rtlCol="0">
            <a:noAutofit/>
          </a:bodyPr>
          <a:lstStyle/>
          <a:p>
            <a:pPr algn="just">
              <a:lnSpc>
                <a:spcPct val="130000"/>
              </a:lnSpc>
            </a:pPr>
            <a:r>
              <a:rPr lang="zh-CN" altLang="en-US" sz="1867" dirty="0">
                <a:solidFill>
                  <a:srgbClr val="FF0000"/>
                </a:solidFill>
                <a:latin typeface="+mn-ea"/>
                <a:cs typeface="+mn-ea"/>
                <a:sym typeface="+mn-lt"/>
              </a:rPr>
              <a:t>        </a:t>
            </a:r>
            <a:r>
              <a:rPr lang="zh-CN" altLang="en-US" sz="1400" dirty="0">
                <a:latin typeface="+mn-ea"/>
                <a:cs typeface="+mn-ea"/>
                <a:sym typeface="+mn-lt"/>
              </a:rPr>
              <a:t>乐于吃苦，不惧艰难的革命乐观主义；勇于战斗，无坚不摧的革命英雄主义；重于求实，独立自主的创新胆略；善于团结，顾全大局的集体主义。其主题是“一不怕苦，二不怕死”；其最显著的特点就是革命英雄主义精神。长征精神是中华民族百折不挠、自强不息的民族精神的最高表现，是保证我们革命和建设事业从弱小走向强大精神力量。</a:t>
            </a:r>
            <a:endParaRPr lang="en-US" altLang="zh-CN" sz="1400" dirty="0">
              <a:latin typeface="+mn-ea"/>
              <a:cs typeface="+mn-ea"/>
              <a:sym typeface="+mn-lt"/>
            </a:endParaRPr>
          </a:p>
          <a:p>
            <a:pPr algn="just">
              <a:lnSpc>
                <a:spcPts val="1000"/>
              </a:lnSpc>
            </a:pPr>
            <a:r>
              <a:rPr lang="zh-CN" altLang="en-US" sz="2400" b="1" dirty="0">
                <a:solidFill>
                  <a:srgbClr val="FF0000"/>
                </a:solidFill>
                <a:latin typeface="+mn-ea"/>
                <a:cs typeface="+mn-ea"/>
                <a:sym typeface="+mn-lt"/>
              </a:rPr>
              <a:t>               </a:t>
            </a:r>
            <a:endParaRPr lang="en-US" altLang="zh-CN" sz="2400" b="1" dirty="0">
              <a:solidFill>
                <a:srgbClr val="FF0000"/>
              </a:solidFill>
              <a:latin typeface="+mn-ea"/>
              <a:cs typeface="+mn-ea"/>
              <a:sym typeface="+mn-lt"/>
            </a:endParaRPr>
          </a:p>
          <a:p>
            <a:pPr algn="ctr">
              <a:lnSpc>
                <a:spcPct val="130000"/>
              </a:lnSpc>
            </a:pPr>
            <a:r>
              <a:rPr lang="zh-CN" altLang="en-US" b="1" dirty="0">
                <a:solidFill>
                  <a:schemeClr val="accent1"/>
                </a:solidFill>
                <a:latin typeface="+mn-ea"/>
                <a:cs typeface="+mn-ea"/>
                <a:sym typeface="+mn-lt"/>
              </a:rPr>
              <a:t>七律长征</a:t>
            </a:r>
            <a:endParaRPr lang="en-US" altLang="zh-CN" sz="1200" dirty="0">
              <a:solidFill>
                <a:schemeClr val="accent1"/>
              </a:solidFill>
              <a:latin typeface="+mn-ea"/>
              <a:cs typeface="+mn-ea"/>
              <a:sym typeface="+mn-lt"/>
            </a:endParaRPr>
          </a:p>
          <a:p>
            <a:pPr algn="ctr">
              <a:lnSpc>
                <a:spcPct val="130000"/>
              </a:lnSpc>
              <a:spcBef>
                <a:spcPts val="600"/>
              </a:spcBef>
            </a:pPr>
            <a:r>
              <a:rPr lang="zh-CN" altLang="en-US" dirty="0">
                <a:solidFill>
                  <a:schemeClr val="accent1"/>
                </a:solidFill>
                <a:latin typeface="+mn-ea"/>
                <a:cs typeface="+mn-ea"/>
                <a:sym typeface="+mn-lt"/>
              </a:rPr>
              <a:t>红军不怕远征难，万水千山只等闲。</a:t>
            </a:r>
          </a:p>
          <a:p>
            <a:pPr algn="ctr">
              <a:lnSpc>
                <a:spcPct val="130000"/>
              </a:lnSpc>
            </a:pPr>
            <a:r>
              <a:rPr lang="zh-CN" altLang="en-US" dirty="0">
                <a:solidFill>
                  <a:schemeClr val="accent1"/>
                </a:solidFill>
                <a:latin typeface="+mn-ea"/>
                <a:cs typeface="+mn-ea"/>
                <a:sym typeface="+mn-lt"/>
              </a:rPr>
              <a:t>五岭逶迤腾细浪，乌蒙磅礴走泥丸。</a:t>
            </a:r>
          </a:p>
          <a:p>
            <a:pPr algn="ctr">
              <a:lnSpc>
                <a:spcPct val="130000"/>
              </a:lnSpc>
            </a:pPr>
            <a:r>
              <a:rPr lang="zh-CN" altLang="en-US" dirty="0">
                <a:solidFill>
                  <a:schemeClr val="accent1"/>
                </a:solidFill>
                <a:latin typeface="+mn-ea"/>
                <a:cs typeface="+mn-ea"/>
                <a:sym typeface="+mn-lt"/>
              </a:rPr>
              <a:t>金沙水拍云崖暖，大渡桥横铁索寒。</a:t>
            </a:r>
          </a:p>
          <a:p>
            <a:pPr algn="ctr">
              <a:lnSpc>
                <a:spcPct val="130000"/>
              </a:lnSpc>
            </a:pPr>
            <a:r>
              <a:rPr lang="zh-CN" altLang="en-US" dirty="0">
                <a:solidFill>
                  <a:schemeClr val="accent1"/>
                </a:solidFill>
                <a:latin typeface="+mn-ea"/>
                <a:cs typeface="+mn-ea"/>
                <a:sym typeface="+mn-lt"/>
              </a:rPr>
              <a:t>更喜岷山千里雪，三军过后尽开颜。</a:t>
            </a:r>
            <a:endParaRPr lang="zh-CN" altLang="en-US" sz="2400" dirty="0">
              <a:solidFill>
                <a:schemeClr val="accent1"/>
              </a:solidFill>
              <a:latin typeface="+mn-ea"/>
              <a:cs typeface="+mn-ea"/>
              <a:sym typeface="+mn-lt"/>
            </a:endParaRPr>
          </a:p>
        </p:txBody>
      </p:sp>
      <p:pic>
        <p:nvPicPr>
          <p:cNvPr id="9" name="图片 8">
            <a:extLst>
              <a:ext uri="{FF2B5EF4-FFF2-40B4-BE49-F238E27FC236}">
                <a16:creationId xmlns="" xmlns:a16="http://schemas.microsoft.com/office/drawing/2014/main" id="{2C0117DC-ABE3-4962-955F-1C7BBD19CC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918" y="2180367"/>
            <a:ext cx="4528736" cy="3167921"/>
          </a:xfrm>
          <a:prstGeom prst="rect">
            <a:avLst/>
          </a:prstGeom>
        </p:spPr>
      </p:pic>
      <p:grpSp>
        <p:nvGrpSpPr>
          <p:cNvPr id="10" name="组合 9"/>
          <p:cNvGrpSpPr/>
          <p:nvPr/>
        </p:nvGrpSpPr>
        <p:grpSpPr>
          <a:xfrm>
            <a:off x="5530223" y="1774014"/>
            <a:ext cx="2579898" cy="431669"/>
            <a:chOff x="612378" y="1301220"/>
            <a:chExt cx="2893778" cy="484188"/>
          </a:xfrm>
        </p:grpSpPr>
        <p:sp>
          <p:nvSpPr>
            <p:cNvPr id="11" name="任意多边形 10">
              <a:extLst>
                <a:ext uri="{FF2B5EF4-FFF2-40B4-BE49-F238E27FC236}">
                  <a16:creationId xmlns="" xmlns:a16="http://schemas.microsoft.com/office/drawing/2014/main" id="{CA5C9C5C-68F1-40B7-8953-8932B995A9B8}"/>
                </a:ext>
              </a:extLst>
            </p:cNvPr>
            <p:cNvSpPr>
              <a:spLocks/>
            </p:cNvSpPr>
            <p:nvPr/>
          </p:nvSpPr>
          <p:spPr bwMode="auto">
            <a:xfrm>
              <a:off x="3150556"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mn-ea"/>
                <a:cs typeface="+mn-ea"/>
                <a:sym typeface="+mn-lt"/>
              </a:endParaRPr>
            </a:p>
          </p:txBody>
        </p:sp>
        <p:grpSp>
          <p:nvGrpSpPr>
            <p:cNvPr id="12" name="组合 11"/>
            <p:cNvGrpSpPr/>
            <p:nvPr/>
          </p:nvGrpSpPr>
          <p:grpSpPr>
            <a:xfrm>
              <a:off x="612378" y="1301220"/>
              <a:ext cx="2538178" cy="484188"/>
              <a:chOff x="612378" y="1301220"/>
              <a:chExt cx="2538178" cy="484188"/>
            </a:xfrm>
          </p:grpSpPr>
          <p:sp>
            <p:nvSpPr>
              <p:cNvPr id="13" name="任意多边形 12">
                <a:extLst>
                  <a:ext uri="{FF2B5EF4-FFF2-40B4-BE49-F238E27FC236}">
                    <a16:creationId xmlns="" xmlns:a16="http://schemas.microsoft.com/office/drawing/2014/main" id="{CA5C9C5C-68F1-40B7-8953-8932B995A9B8}"/>
                  </a:ext>
                </a:extLst>
              </p:cNvPr>
              <p:cNvSpPr>
                <a:spLocks/>
              </p:cNvSpPr>
              <p:nvPr/>
            </p:nvSpPr>
            <p:spPr bwMode="auto">
              <a:xfrm>
                <a:off x="612380" y="1301220"/>
                <a:ext cx="2520781"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mn-ea"/>
                  <a:cs typeface="+mn-ea"/>
                  <a:sym typeface="+mn-lt"/>
                </a:endParaRPr>
              </a:p>
            </p:txBody>
          </p:sp>
          <p:sp>
            <p:nvSpPr>
              <p:cNvPr id="14" name="文本框 13">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8" y="1318920"/>
                <a:ext cx="2538178" cy="448791"/>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长征的主要内涵</a:t>
                </a:r>
              </a:p>
            </p:txBody>
          </p:sp>
        </p:grpSp>
      </p:grpSp>
      <p:sp>
        <p:nvSpPr>
          <p:cNvPr id="2" name="标题 1">
            <a:extLst>
              <a:ext uri="{FF2B5EF4-FFF2-40B4-BE49-F238E27FC236}">
                <a16:creationId xmlns="" xmlns:a16="http://schemas.microsoft.com/office/drawing/2014/main" id="{20514A7B-9834-4B69-BEAE-D45C0AABE8D5}"/>
              </a:ext>
            </a:extLst>
          </p:cNvPr>
          <p:cNvSpPr>
            <a:spLocks noGrp="1"/>
          </p:cNvSpPr>
          <p:nvPr>
            <p:ph type="title"/>
          </p:nvPr>
        </p:nvSpPr>
        <p:spPr/>
        <p:txBody>
          <a:bodyPr/>
          <a:lstStyle/>
          <a:p>
            <a:r>
              <a:rPr lang="zh-CN" altLang="en-US" dirty="0">
                <a:latin typeface="+mn-ea"/>
                <a:ea typeface="+mn-ea"/>
              </a:rPr>
              <a:t>长征精神及时代意义</a:t>
            </a:r>
          </a:p>
        </p:txBody>
      </p:sp>
    </p:spTree>
    <p:extLst>
      <p:ext uri="{BB962C8B-B14F-4D97-AF65-F5344CB8AC3E}">
        <p14:creationId xmlns:p14="http://schemas.microsoft.com/office/powerpoint/2010/main" val="255798144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750"/>
                                        <p:tgtEl>
                                          <p:spTgt spid="10"/>
                                        </p:tgtEl>
                                      </p:cBhvr>
                                    </p:animEffect>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D73C768F-ED91-4C45-AA96-0803BACAF7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1880" y="6873"/>
            <a:ext cx="1959058" cy="1993854"/>
          </a:xfrm>
          <a:prstGeom prst="rect">
            <a:avLst/>
          </a:prstGeom>
        </p:spPr>
      </p:pic>
      <p:sp>
        <p:nvSpPr>
          <p:cNvPr id="2" name="标题 1">
            <a:extLst>
              <a:ext uri="{FF2B5EF4-FFF2-40B4-BE49-F238E27FC236}">
                <a16:creationId xmlns="" xmlns:a16="http://schemas.microsoft.com/office/drawing/2014/main" id="{E67E7482-0BD7-4C89-B006-5E335E49C0EF}"/>
              </a:ext>
            </a:extLst>
          </p:cNvPr>
          <p:cNvSpPr>
            <a:spLocks noGrp="1"/>
          </p:cNvSpPr>
          <p:nvPr>
            <p:ph type="title"/>
          </p:nvPr>
        </p:nvSpPr>
        <p:spPr/>
        <p:txBody>
          <a:bodyPr/>
          <a:lstStyle/>
          <a:p>
            <a:r>
              <a:rPr lang="zh-CN" altLang="en-US" dirty="0"/>
              <a:t>一、党史发展脉络及学习意义</a:t>
            </a:r>
          </a:p>
        </p:txBody>
      </p:sp>
    </p:spTree>
    <p:extLst>
      <p:ext uri="{BB962C8B-B14F-4D97-AF65-F5344CB8AC3E}">
        <p14:creationId xmlns:p14="http://schemas.microsoft.com/office/powerpoint/2010/main" val="102718580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5097AD1C-3D70-4E6F-A653-3C77E13DB819}"/>
              </a:ext>
            </a:extLst>
          </p:cNvPr>
          <p:cNvSpPr txBox="1"/>
          <p:nvPr/>
        </p:nvSpPr>
        <p:spPr>
          <a:xfrm>
            <a:off x="557358" y="2050227"/>
            <a:ext cx="5741927" cy="3604871"/>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a:t>
            </a:r>
            <a:r>
              <a:rPr lang="zh-CN" altLang="en-US" b="1" dirty="0">
                <a:solidFill>
                  <a:schemeClr val="accent1"/>
                </a:solidFill>
                <a:latin typeface="+mn-ea"/>
                <a:ea typeface="+mn-ea"/>
                <a:cs typeface="+mn-ea"/>
                <a:sym typeface="+mn-lt"/>
              </a:rPr>
              <a:t>中国共产党第七次全国代表大会于</a:t>
            </a:r>
            <a:r>
              <a:rPr lang="en-US" altLang="zh-CN" b="1" dirty="0">
                <a:solidFill>
                  <a:schemeClr val="accent1"/>
                </a:solidFill>
                <a:latin typeface="+mn-ea"/>
                <a:ea typeface="+mn-ea"/>
                <a:cs typeface="+mn-ea"/>
                <a:sym typeface="+mn-lt"/>
              </a:rPr>
              <a:t>1945</a:t>
            </a:r>
            <a:r>
              <a:rPr lang="zh-CN" altLang="en-US" b="1" dirty="0">
                <a:solidFill>
                  <a:schemeClr val="accent1"/>
                </a:solidFill>
                <a:latin typeface="+mn-ea"/>
                <a:ea typeface="+mn-ea"/>
                <a:cs typeface="+mn-ea"/>
                <a:sym typeface="+mn-lt"/>
              </a:rPr>
              <a:t>年</a:t>
            </a:r>
            <a:r>
              <a:rPr lang="en-US" altLang="zh-CN" b="1" dirty="0">
                <a:solidFill>
                  <a:schemeClr val="accent1"/>
                </a:solidFill>
                <a:latin typeface="+mn-ea"/>
                <a:ea typeface="+mn-ea"/>
                <a:cs typeface="+mn-ea"/>
                <a:sym typeface="+mn-lt"/>
              </a:rPr>
              <a:t>4</a:t>
            </a:r>
            <a:r>
              <a:rPr lang="zh-CN" altLang="en-US" b="1" dirty="0">
                <a:solidFill>
                  <a:schemeClr val="accent1"/>
                </a:solidFill>
                <a:latin typeface="+mn-ea"/>
                <a:ea typeface="+mn-ea"/>
                <a:cs typeface="+mn-ea"/>
                <a:sym typeface="+mn-lt"/>
              </a:rPr>
              <a:t>月</a:t>
            </a:r>
            <a:r>
              <a:rPr lang="en-US" altLang="zh-CN" b="1" dirty="0">
                <a:solidFill>
                  <a:schemeClr val="accent1"/>
                </a:solidFill>
                <a:latin typeface="+mn-ea"/>
                <a:ea typeface="+mn-ea"/>
                <a:cs typeface="+mn-ea"/>
                <a:sym typeface="+mn-lt"/>
              </a:rPr>
              <a:t>23</a:t>
            </a:r>
            <a:r>
              <a:rPr lang="zh-CN" altLang="en-US" b="1" dirty="0">
                <a:solidFill>
                  <a:schemeClr val="accent1"/>
                </a:solidFill>
                <a:latin typeface="+mn-ea"/>
                <a:ea typeface="+mn-ea"/>
                <a:cs typeface="+mn-ea"/>
                <a:sym typeface="+mn-lt"/>
              </a:rPr>
              <a:t>日</a:t>
            </a:r>
            <a:r>
              <a:rPr lang="en-US" altLang="zh-CN" b="1" dirty="0">
                <a:solidFill>
                  <a:schemeClr val="accent1"/>
                </a:solidFill>
                <a:latin typeface="+mn-ea"/>
                <a:ea typeface="+mn-ea"/>
                <a:cs typeface="+mn-ea"/>
                <a:sym typeface="+mn-lt"/>
              </a:rPr>
              <a:t>-6</a:t>
            </a:r>
            <a:r>
              <a:rPr lang="zh-CN" altLang="en-US" b="1" dirty="0">
                <a:solidFill>
                  <a:schemeClr val="accent1"/>
                </a:solidFill>
                <a:latin typeface="+mn-ea"/>
                <a:ea typeface="+mn-ea"/>
                <a:cs typeface="+mn-ea"/>
                <a:sym typeface="+mn-lt"/>
              </a:rPr>
              <a:t>月</a:t>
            </a:r>
            <a:r>
              <a:rPr lang="en-US" altLang="zh-CN" b="1" dirty="0">
                <a:solidFill>
                  <a:schemeClr val="accent1"/>
                </a:solidFill>
                <a:latin typeface="+mn-ea"/>
                <a:ea typeface="+mn-ea"/>
                <a:cs typeface="+mn-ea"/>
                <a:sym typeface="+mn-lt"/>
              </a:rPr>
              <a:t>11</a:t>
            </a:r>
            <a:r>
              <a:rPr lang="zh-CN" altLang="en-US" b="1" dirty="0">
                <a:solidFill>
                  <a:schemeClr val="accent1"/>
                </a:solidFill>
                <a:latin typeface="+mn-ea"/>
                <a:ea typeface="+mn-ea"/>
                <a:cs typeface="+mn-ea"/>
                <a:sym typeface="+mn-lt"/>
              </a:rPr>
              <a:t>日在延安杨家岭中央大礼堂召开。</a:t>
            </a:r>
            <a:endParaRPr lang="en-US" altLang="zh-CN" b="1" dirty="0">
              <a:solidFill>
                <a:schemeClr val="accent1"/>
              </a:solidFill>
              <a:latin typeface="+mn-ea"/>
              <a:ea typeface="+mn-ea"/>
              <a:cs typeface="+mn-ea"/>
              <a:sym typeface="+mn-lt"/>
            </a:endParaRPr>
          </a:p>
          <a:p>
            <a:r>
              <a:rPr lang="en-US" altLang="zh-CN" dirty="0">
                <a:latin typeface="+mn-ea"/>
                <a:ea typeface="+mn-ea"/>
                <a:cs typeface="+mn-ea"/>
                <a:sym typeface="+mn-lt"/>
              </a:rPr>
              <a:t>      </a:t>
            </a:r>
            <a:r>
              <a:rPr lang="zh-CN" altLang="en-US" dirty="0">
                <a:latin typeface="+mn-ea"/>
                <a:ea typeface="+mn-ea"/>
                <a:cs typeface="+mn-ea"/>
                <a:sym typeface="+mn-lt"/>
              </a:rPr>
              <a:t> 早在</a:t>
            </a:r>
            <a:r>
              <a:rPr lang="en-US" altLang="zh-CN" dirty="0">
                <a:latin typeface="+mn-ea"/>
                <a:ea typeface="+mn-ea"/>
                <a:cs typeface="+mn-ea"/>
                <a:sym typeface="+mn-lt"/>
              </a:rPr>
              <a:t>1937</a:t>
            </a:r>
            <a:r>
              <a:rPr lang="zh-CN" altLang="en-US" dirty="0">
                <a:latin typeface="+mn-ea"/>
                <a:ea typeface="+mn-ea"/>
                <a:cs typeface="+mn-ea"/>
                <a:sym typeface="+mn-lt"/>
              </a:rPr>
              <a:t>年</a:t>
            </a:r>
            <a:r>
              <a:rPr lang="en-US" altLang="zh-CN" dirty="0">
                <a:latin typeface="+mn-ea"/>
                <a:ea typeface="+mn-ea"/>
                <a:cs typeface="+mn-ea"/>
                <a:sym typeface="+mn-lt"/>
              </a:rPr>
              <a:t>12</a:t>
            </a:r>
            <a:r>
              <a:rPr lang="zh-CN" altLang="en-US" dirty="0">
                <a:latin typeface="+mn-ea"/>
                <a:ea typeface="+mn-ea"/>
                <a:cs typeface="+mn-ea"/>
                <a:sym typeface="+mn-lt"/>
              </a:rPr>
              <a:t>月的中央政治局会议上，就通过了召集党的第七次全国代表大会的决议。但由于长期紧张的战争环境，一直没有召开。直到</a:t>
            </a:r>
            <a:r>
              <a:rPr lang="en-US" altLang="zh-CN" dirty="0">
                <a:latin typeface="+mn-ea"/>
                <a:ea typeface="+mn-ea"/>
                <a:cs typeface="+mn-ea"/>
                <a:sym typeface="+mn-lt"/>
              </a:rPr>
              <a:t>1945</a:t>
            </a:r>
            <a:r>
              <a:rPr lang="zh-CN" altLang="en-US" dirty="0">
                <a:latin typeface="+mn-ea"/>
                <a:ea typeface="+mn-ea"/>
                <a:cs typeface="+mn-ea"/>
                <a:sym typeface="+mn-lt"/>
              </a:rPr>
              <a:t>年</a:t>
            </a:r>
            <a:r>
              <a:rPr lang="en-US" altLang="zh-CN" dirty="0">
                <a:latin typeface="+mn-ea"/>
                <a:ea typeface="+mn-ea"/>
                <a:cs typeface="+mn-ea"/>
                <a:sym typeface="+mn-lt"/>
              </a:rPr>
              <a:t>4</a:t>
            </a:r>
            <a:r>
              <a:rPr lang="zh-CN" altLang="en-US" dirty="0">
                <a:latin typeface="+mn-ea"/>
                <a:ea typeface="+mn-ea"/>
                <a:cs typeface="+mn-ea"/>
                <a:sym typeface="+mn-lt"/>
              </a:rPr>
              <a:t>月，在世界反法西斯战争和中国的抗日战争即将取得胜利的前夜，在中国面临着两种前途、两种命运斗争的关键时刻，为了团结全党全国人民，争取光明的前途，彻底打败日本侵略者，建立独立、自由、 民主、 统一与富强的新中国，中国共产党召开了第七次全国代表大会。这次大会的主要任务是组织和保障全中国人民取得抗战的最后胜利，建立一个新民主主义的中国。</a:t>
            </a:r>
          </a:p>
          <a:p>
            <a:r>
              <a:rPr lang="zh-CN" altLang="en-US" dirty="0">
                <a:latin typeface="+mn-ea"/>
                <a:ea typeface="+mn-ea"/>
                <a:cs typeface="+mn-ea"/>
                <a:sym typeface="+mn-lt"/>
              </a:rPr>
              <a:t>    </a:t>
            </a:r>
            <a:r>
              <a:rPr lang="en-US" altLang="zh-CN" dirty="0">
                <a:latin typeface="+mn-ea"/>
                <a:ea typeface="+mn-ea"/>
                <a:cs typeface="+mn-ea"/>
                <a:sym typeface="+mn-lt"/>
              </a:rPr>
              <a:t>1945</a:t>
            </a:r>
            <a:r>
              <a:rPr lang="zh-CN" altLang="en-US" dirty="0">
                <a:latin typeface="+mn-ea"/>
                <a:ea typeface="+mn-ea"/>
                <a:cs typeface="+mn-ea"/>
                <a:sym typeface="+mn-lt"/>
              </a:rPr>
              <a:t>年</a:t>
            </a:r>
            <a:r>
              <a:rPr lang="en-US" altLang="zh-CN" dirty="0">
                <a:latin typeface="+mn-ea"/>
                <a:ea typeface="+mn-ea"/>
                <a:cs typeface="+mn-ea"/>
                <a:sym typeface="+mn-lt"/>
              </a:rPr>
              <a:t>4</a:t>
            </a:r>
            <a:r>
              <a:rPr lang="zh-CN" altLang="en-US" dirty="0">
                <a:latin typeface="+mn-ea"/>
                <a:ea typeface="+mn-ea"/>
                <a:cs typeface="+mn-ea"/>
                <a:sym typeface="+mn-lt"/>
              </a:rPr>
              <a:t>月</a:t>
            </a:r>
            <a:r>
              <a:rPr lang="en-US" altLang="zh-CN" dirty="0">
                <a:latin typeface="+mn-ea"/>
                <a:ea typeface="+mn-ea"/>
                <a:cs typeface="+mn-ea"/>
                <a:sym typeface="+mn-lt"/>
              </a:rPr>
              <a:t>21</a:t>
            </a:r>
            <a:r>
              <a:rPr lang="zh-CN" altLang="en-US" dirty="0">
                <a:latin typeface="+mn-ea"/>
                <a:ea typeface="+mn-ea"/>
                <a:cs typeface="+mn-ea"/>
                <a:sym typeface="+mn-lt"/>
              </a:rPr>
              <a:t>日， 中共中央召开了党的七大的预备会议。 毛泽东在会上作了</a:t>
            </a:r>
            <a:r>
              <a:rPr lang="en-US" altLang="zh-CN" dirty="0">
                <a:latin typeface="+mn-ea"/>
                <a:ea typeface="+mn-ea"/>
                <a:cs typeface="+mn-ea"/>
                <a:sym typeface="+mn-lt"/>
              </a:rPr>
              <a:t>《“</a:t>
            </a:r>
            <a:r>
              <a:rPr lang="zh-CN" altLang="en-US" dirty="0">
                <a:latin typeface="+mn-ea"/>
                <a:ea typeface="+mn-ea"/>
                <a:cs typeface="+mn-ea"/>
                <a:sym typeface="+mn-lt"/>
              </a:rPr>
              <a:t>七大”工作方针</a:t>
            </a:r>
            <a:r>
              <a:rPr lang="en-US" altLang="zh-CN" dirty="0">
                <a:latin typeface="+mn-ea"/>
                <a:ea typeface="+mn-ea"/>
                <a:cs typeface="+mn-ea"/>
                <a:sym typeface="+mn-lt"/>
              </a:rPr>
              <a:t>》</a:t>
            </a:r>
            <a:r>
              <a:rPr lang="zh-CN" altLang="en-US" dirty="0">
                <a:latin typeface="+mn-ea"/>
                <a:ea typeface="+mn-ea"/>
                <a:cs typeface="+mn-ea"/>
                <a:sym typeface="+mn-lt"/>
              </a:rPr>
              <a:t>的讲话，指出“七大”的方针是：“团结一致，争取胜利。”</a:t>
            </a:r>
          </a:p>
        </p:txBody>
      </p:sp>
      <p:sp>
        <p:nvSpPr>
          <p:cNvPr id="9" name="TextBox 14">
            <a:extLst>
              <a:ext uri="{FF2B5EF4-FFF2-40B4-BE49-F238E27FC236}">
                <a16:creationId xmlns="" xmlns:a16="http://schemas.microsoft.com/office/drawing/2014/main" id="{30843753-33E1-46E3-ACD2-72757633ABFA}"/>
              </a:ext>
            </a:extLst>
          </p:cNvPr>
          <p:cNvSpPr txBox="1"/>
          <p:nvPr/>
        </p:nvSpPr>
        <p:spPr>
          <a:xfrm>
            <a:off x="8876720" y="5265462"/>
            <a:ext cx="672075" cy="312995"/>
          </a:xfrm>
          <a:prstGeom prst="rect">
            <a:avLst/>
          </a:prstGeom>
        </p:spPr>
        <p:txBody>
          <a:bodyPr anchor="ctr">
            <a:normAutofit fontScale="85000" lnSpcReduction="1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延  安</a:t>
            </a:r>
          </a:p>
        </p:txBody>
      </p:sp>
      <p:pic>
        <p:nvPicPr>
          <p:cNvPr id="10" name="图片 9">
            <a:extLst>
              <a:ext uri="{FF2B5EF4-FFF2-40B4-BE49-F238E27FC236}">
                <a16:creationId xmlns="" xmlns:a16="http://schemas.microsoft.com/office/drawing/2014/main" id="{3651638B-5D5D-47DF-B727-555198346C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7375" y="2374518"/>
            <a:ext cx="4550764" cy="2829748"/>
          </a:xfrm>
          <a:prstGeom prst="rect">
            <a:avLst/>
          </a:prstGeom>
        </p:spPr>
      </p:pic>
      <p:grpSp>
        <p:nvGrpSpPr>
          <p:cNvPr id="26" name="组合 25"/>
          <p:cNvGrpSpPr/>
          <p:nvPr/>
        </p:nvGrpSpPr>
        <p:grpSpPr>
          <a:xfrm>
            <a:off x="2822739" y="963780"/>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中国共产党第七次全国代表大会胜利召开</a:t>
              </a:r>
            </a:p>
          </p:txBody>
        </p:sp>
      </p:grpSp>
      <p:sp>
        <p:nvSpPr>
          <p:cNvPr id="2" name="标题 1">
            <a:extLst>
              <a:ext uri="{FF2B5EF4-FFF2-40B4-BE49-F238E27FC236}">
                <a16:creationId xmlns="" xmlns:a16="http://schemas.microsoft.com/office/drawing/2014/main" id="{1EF3F278-8AE8-4F9E-B555-DDFBC3CCB5C5}"/>
              </a:ext>
            </a:extLst>
          </p:cNvPr>
          <p:cNvSpPr>
            <a:spLocks noGrp="1"/>
          </p:cNvSpPr>
          <p:nvPr>
            <p:ph type="title"/>
          </p:nvPr>
        </p:nvSpPr>
        <p:spPr/>
        <p:txBody>
          <a:bodyPr/>
          <a:lstStyle/>
          <a:p>
            <a:r>
              <a:rPr lang="zh-CN" altLang="en-US" dirty="0">
                <a:latin typeface="+mn-ea"/>
                <a:ea typeface="+mn-ea"/>
              </a:rPr>
              <a:t>中国共产党第七次全国代表大会</a:t>
            </a:r>
          </a:p>
        </p:txBody>
      </p:sp>
    </p:spTree>
    <p:extLst>
      <p:ext uri="{BB962C8B-B14F-4D97-AF65-F5344CB8AC3E}">
        <p14:creationId xmlns:p14="http://schemas.microsoft.com/office/powerpoint/2010/main" val="144235109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F9F7B944-4258-44AF-9CA2-F6EC1777BE6F}"/>
              </a:ext>
            </a:extLst>
          </p:cNvPr>
          <p:cNvSpPr txBox="1"/>
          <p:nvPr/>
        </p:nvSpPr>
        <p:spPr>
          <a:xfrm>
            <a:off x="563563" y="2191645"/>
            <a:ext cx="7256462" cy="3392167"/>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200" dirty="0">
                <a:latin typeface="+mn-ea"/>
                <a:ea typeface="+mn-ea"/>
                <a:cs typeface="+mn-ea"/>
                <a:sym typeface="+mn-lt"/>
              </a:rPr>
              <a:t>    “七大”正式会议上，毛泽东主持了大会，致开幕词，并作了</a:t>
            </a:r>
            <a:r>
              <a:rPr lang="en-US" altLang="zh-CN" sz="1200" dirty="0">
                <a:latin typeface="+mn-ea"/>
                <a:ea typeface="+mn-ea"/>
                <a:cs typeface="+mn-ea"/>
                <a:sym typeface="+mn-lt"/>
              </a:rPr>
              <a:t>《</a:t>
            </a:r>
            <a:r>
              <a:rPr lang="zh-CN" altLang="en-US" sz="1200" dirty="0">
                <a:latin typeface="+mn-ea"/>
                <a:ea typeface="+mn-ea"/>
                <a:cs typeface="+mn-ea"/>
                <a:sym typeface="+mn-lt"/>
              </a:rPr>
              <a:t>论联合政府</a:t>
            </a:r>
            <a:r>
              <a:rPr lang="en-US" altLang="zh-CN" sz="1200" dirty="0">
                <a:latin typeface="+mn-ea"/>
                <a:ea typeface="+mn-ea"/>
                <a:cs typeface="+mn-ea"/>
                <a:sym typeface="+mn-lt"/>
              </a:rPr>
              <a:t>》</a:t>
            </a:r>
            <a:r>
              <a:rPr lang="zh-CN" altLang="en-US" sz="1200" dirty="0">
                <a:latin typeface="+mn-ea"/>
                <a:ea typeface="+mn-ea"/>
                <a:cs typeface="+mn-ea"/>
                <a:sym typeface="+mn-lt"/>
              </a:rPr>
              <a:t>的政治报告；朱德作了</a:t>
            </a:r>
            <a:r>
              <a:rPr lang="en-US" altLang="zh-CN" sz="1200" dirty="0">
                <a:latin typeface="+mn-ea"/>
                <a:ea typeface="+mn-ea"/>
                <a:cs typeface="+mn-ea"/>
                <a:sym typeface="+mn-lt"/>
              </a:rPr>
              <a:t>《</a:t>
            </a:r>
            <a:r>
              <a:rPr lang="zh-CN" altLang="en-US" sz="1200" dirty="0">
                <a:latin typeface="+mn-ea"/>
                <a:ea typeface="+mn-ea"/>
                <a:cs typeface="+mn-ea"/>
                <a:sym typeface="+mn-lt"/>
              </a:rPr>
              <a:t>论解放区战场</a:t>
            </a:r>
            <a:r>
              <a:rPr lang="en-US" altLang="zh-CN" sz="1200" dirty="0">
                <a:latin typeface="+mn-ea"/>
                <a:ea typeface="+mn-ea"/>
                <a:cs typeface="+mn-ea"/>
                <a:sym typeface="+mn-lt"/>
              </a:rPr>
              <a:t>》</a:t>
            </a:r>
            <a:r>
              <a:rPr lang="zh-CN" altLang="en-US" sz="1200" dirty="0">
                <a:latin typeface="+mn-ea"/>
                <a:ea typeface="+mn-ea"/>
                <a:cs typeface="+mn-ea"/>
                <a:sym typeface="+mn-lt"/>
              </a:rPr>
              <a:t>的军事报告；刘少奇作了</a:t>
            </a:r>
            <a:r>
              <a:rPr lang="en-US" altLang="zh-CN" sz="1200" dirty="0">
                <a:latin typeface="+mn-ea"/>
                <a:ea typeface="+mn-ea"/>
                <a:cs typeface="+mn-ea"/>
                <a:sym typeface="+mn-lt"/>
              </a:rPr>
              <a:t>《</a:t>
            </a:r>
            <a:r>
              <a:rPr lang="zh-CN" altLang="en-US" sz="1200" dirty="0">
                <a:latin typeface="+mn-ea"/>
                <a:ea typeface="+mn-ea"/>
                <a:cs typeface="+mn-ea"/>
                <a:sym typeface="+mn-lt"/>
              </a:rPr>
              <a:t>关于修改党的章程</a:t>
            </a:r>
            <a:r>
              <a:rPr lang="en-US" altLang="zh-CN" sz="1200" dirty="0">
                <a:latin typeface="+mn-ea"/>
                <a:ea typeface="+mn-ea"/>
                <a:cs typeface="+mn-ea"/>
                <a:sym typeface="+mn-lt"/>
              </a:rPr>
              <a:t>》</a:t>
            </a:r>
            <a:r>
              <a:rPr lang="zh-CN" altLang="en-US" sz="1200" dirty="0">
                <a:latin typeface="+mn-ea"/>
                <a:ea typeface="+mn-ea"/>
                <a:cs typeface="+mn-ea"/>
                <a:sym typeface="+mn-lt"/>
              </a:rPr>
              <a:t>的报告。在大会讨论过程中，周恩来作了</a:t>
            </a:r>
            <a:r>
              <a:rPr lang="en-US" altLang="zh-CN" sz="1200" dirty="0">
                <a:latin typeface="+mn-ea"/>
                <a:ea typeface="+mn-ea"/>
                <a:cs typeface="+mn-ea"/>
                <a:sym typeface="+mn-lt"/>
              </a:rPr>
              <a:t>《</a:t>
            </a:r>
            <a:r>
              <a:rPr lang="zh-CN" altLang="en-US" sz="1200" dirty="0">
                <a:latin typeface="+mn-ea"/>
                <a:ea typeface="+mn-ea"/>
                <a:cs typeface="+mn-ea"/>
                <a:sym typeface="+mn-lt"/>
              </a:rPr>
              <a:t>论统一战线问题</a:t>
            </a:r>
            <a:r>
              <a:rPr lang="en-US" altLang="zh-CN" sz="1200" dirty="0">
                <a:latin typeface="+mn-ea"/>
                <a:ea typeface="+mn-ea"/>
                <a:cs typeface="+mn-ea"/>
                <a:sym typeface="+mn-lt"/>
              </a:rPr>
              <a:t>》</a:t>
            </a:r>
            <a:r>
              <a:rPr lang="zh-CN" altLang="en-US" sz="1200" dirty="0">
                <a:latin typeface="+mn-ea"/>
                <a:ea typeface="+mn-ea"/>
                <a:cs typeface="+mn-ea"/>
                <a:sym typeface="+mn-lt"/>
              </a:rPr>
              <a:t>的重要发言；由华北、华中、西北等几个有代表性地区的代表作了工作报告。大会完成了三个历史性的任务：决定了党的路线，通过了新的党章，选举了新的中央委员会。</a:t>
            </a:r>
            <a:endParaRPr lang="en-US" altLang="zh-CN" sz="1200" dirty="0">
              <a:latin typeface="+mn-ea"/>
              <a:ea typeface="+mn-ea"/>
              <a:cs typeface="+mn-ea"/>
              <a:sym typeface="+mn-lt"/>
            </a:endParaRPr>
          </a:p>
          <a:p>
            <a:r>
              <a:rPr lang="zh-CN" altLang="en-US" sz="1200" dirty="0">
                <a:latin typeface="+mn-ea"/>
                <a:ea typeface="+mn-ea"/>
                <a:cs typeface="+mn-ea"/>
                <a:sym typeface="+mn-lt"/>
              </a:rPr>
              <a:t>       毛泽东</a:t>
            </a:r>
            <a:r>
              <a:rPr lang="en-US" altLang="zh-CN" sz="1200" dirty="0">
                <a:latin typeface="+mn-ea"/>
                <a:ea typeface="+mn-ea"/>
                <a:cs typeface="+mn-ea"/>
                <a:sym typeface="+mn-lt"/>
              </a:rPr>
              <a:t>《</a:t>
            </a:r>
            <a:r>
              <a:rPr lang="zh-CN" altLang="en-US" sz="1200" dirty="0">
                <a:latin typeface="+mn-ea"/>
                <a:ea typeface="+mn-ea"/>
                <a:cs typeface="+mn-ea"/>
                <a:sym typeface="+mn-lt"/>
              </a:rPr>
              <a:t>论联合政府</a:t>
            </a:r>
            <a:r>
              <a:rPr lang="en-US" altLang="zh-CN" sz="1200" dirty="0">
                <a:latin typeface="+mn-ea"/>
                <a:ea typeface="+mn-ea"/>
                <a:cs typeface="+mn-ea"/>
                <a:sym typeface="+mn-lt"/>
              </a:rPr>
              <a:t>》</a:t>
            </a:r>
            <a:r>
              <a:rPr lang="zh-CN" altLang="en-US" sz="1200" dirty="0">
                <a:latin typeface="+mn-ea"/>
                <a:ea typeface="+mn-ea"/>
                <a:cs typeface="+mn-ea"/>
                <a:sym typeface="+mn-lt"/>
              </a:rPr>
              <a:t>的政治报告是这次大会的中心议题。报告科学地分析了国际国内形势，郑重地提出了中国人民强烈希望建立民主联合政府、打败日本侵略者、建设新中国的基本要求。在两个前途、两种命运的激烈斗争中，为了争取光明的前途，反对黑暗的前途，毛泽东在报告中提出了党的政治路线，即：“放手发动群众，壮大人民力量，在我党的领导下，打败日本侵略者，解放全国人民，建立一个新民主主义的中国。”报告还提出“废止国民党一党专政，建立民主的联合政府”。</a:t>
            </a:r>
            <a:endParaRPr lang="en-US" altLang="zh-CN" sz="1200" dirty="0">
              <a:latin typeface="+mn-ea"/>
              <a:ea typeface="+mn-ea"/>
              <a:cs typeface="+mn-ea"/>
              <a:sym typeface="+mn-lt"/>
            </a:endParaRPr>
          </a:p>
          <a:p>
            <a:r>
              <a:rPr lang="en-US" altLang="zh-CN" sz="1200" dirty="0">
                <a:latin typeface="+mn-ea"/>
                <a:ea typeface="+mn-ea"/>
                <a:cs typeface="+mn-ea"/>
                <a:sym typeface="+mn-lt"/>
              </a:rPr>
              <a:t>      </a:t>
            </a:r>
            <a:r>
              <a:rPr lang="zh-CN" altLang="en-US" sz="1200" dirty="0">
                <a:latin typeface="+mn-ea"/>
                <a:ea typeface="+mn-ea"/>
                <a:cs typeface="+mn-ea"/>
                <a:sym typeface="+mn-lt"/>
              </a:rPr>
              <a:t> 中国共产党的第七次代表大会是以“团结的大会，胜利的大会”载入中国共产党的史册的。这次大会是新民主主义革命时期最重要、最成功的一次代表大会，具有极其深远的历史意义。这次大会，使全党在马克思列宁主义、毛泽东思想的旗帜下，实现了思想上、政治上和组织上的空前团结和统一，它在总结了中国民主革命２０多年曲折发展的历史经验的基础上，制定了正确的纲领和策略，为争取抗日战争的胜利和新民主主义革命在全国的胜利提供了最可靠的保证。</a:t>
            </a:r>
          </a:p>
        </p:txBody>
      </p:sp>
      <p:pic>
        <p:nvPicPr>
          <p:cNvPr id="9" name="图片 8">
            <a:extLst>
              <a:ext uri="{FF2B5EF4-FFF2-40B4-BE49-F238E27FC236}">
                <a16:creationId xmlns="" xmlns:a16="http://schemas.microsoft.com/office/drawing/2014/main" id="{2C2949CA-9FD3-486B-ABED-98663DB94B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2280" y="2000762"/>
            <a:ext cx="2759618" cy="3773933"/>
          </a:xfrm>
          <a:prstGeom prst="rect">
            <a:avLst/>
          </a:prstGeom>
        </p:spPr>
      </p:pic>
      <p:grpSp>
        <p:nvGrpSpPr>
          <p:cNvPr id="25" name="组合 24"/>
          <p:cNvGrpSpPr/>
          <p:nvPr/>
        </p:nvGrpSpPr>
        <p:grpSpPr>
          <a:xfrm>
            <a:off x="2822739" y="1087605"/>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中国共产党第七次全国代表大会内容及意义</a:t>
              </a:r>
            </a:p>
          </p:txBody>
        </p:sp>
      </p:grpSp>
      <p:sp>
        <p:nvSpPr>
          <p:cNvPr id="2" name="标题 1">
            <a:extLst>
              <a:ext uri="{FF2B5EF4-FFF2-40B4-BE49-F238E27FC236}">
                <a16:creationId xmlns="" xmlns:a16="http://schemas.microsoft.com/office/drawing/2014/main" id="{988E6808-9015-4EA4-A9C8-F001BB8B1CF2}"/>
              </a:ext>
            </a:extLst>
          </p:cNvPr>
          <p:cNvSpPr>
            <a:spLocks noGrp="1"/>
          </p:cNvSpPr>
          <p:nvPr>
            <p:ph type="title"/>
          </p:nvPr>
        </p:nvSpPr>
        <p:spPr/>
        <p:txBody>
          <a:bodyPr/>
          <a:lstStyle/>
          <a:p>
            <a:r>
              <a:rPr lang="zh-CN" altLang="en-US" dirty="0">
                <a:latin typeface="+mn-ea"/>
                <a:ea typeface="+mn-ea"/>
              </a:rPr>
              <a:t>中国共产党第七次全国代表大会 </a:t>
            </a:r>
          </a:p>
        </p:txBody>
      </p:sp>
    </p:spTree>
    <p:extLst>
      <p:ext uri="{BB962C8B-B14F-4D97-AF65-F5344CB8AC3E}">
        <p14:creationId xmlns:p14="http://schemas.microsoft.com/office/powerpoint/2010/main" val="238367481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F4135522-7DB5-4A98-92AC-2E657C2919FE}"/>
              </a:ext>
            </a:extLst>
          </p:cNvPr>
          <p:cNvSpPr txBox="1"/>
          <p:nvPr/>
        </p:nvSpPr>
        <p:spPr>
          <a:xfrm>
            <a:off x="554038" y="1957708"/>
            <a:ext cx="6084887" cy="4122436"/>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200" dirty="0">
                <a:latin typeface="+mn-ea"/>
                <a:ea typeface="+mn-ea"/>
                <a:cs typeface="+mn-ea"/>
                <a:sym typeface="+mn-lt"/>
              </a:rPr>
              <a:t>      </a:t>
            </a:r>
            <a:r>
              <a:rPr lang="zh-CN" altLang="en-US" sz="1200" b="1" dirty="0">
                <a:solidFill>
                  <a:schemeClr val="accent1"/>
                </a:solidFill>
                <a:latin typeface="+mn-ea"/>
                <a:ea typeface="+mn-ea"/>
                <a:cs typeface="+mn-ea"/>
                <a:sym typeface="+mn-lt"/>
              </a:rPr>
              <a:t>大会通过了刘少奇修改党章的报告及新党章。</a:t>
            </a:r>
            <a:r>
              <a:rPr lang="zh-CN" altLang="en-US" sz="1200" dirty="0">
                <a:latin typeface="+mn-ea"/>
                <a:ea typeface="+mn-ea"/>
                <a:cs typeface="+mn-ea"/>
                <a:sym typeface="+mn-lt"/>
              </a:rPr>
              <a:t>新党章明确规定：中国共产党，以马克思列宁主义的理论与中国革命实践之统一的思想</a:t>
            </a:r>
            <a:r>
              <a:rPr lang="en-US" altLang="zh-CN" sz="1200" dirty="0">
                <a:latin typeface="+mn-ea"/>
                <a:ea typeface="+mn-ea"/>
                <a:cs typeface="+mn-ea"/>
                <a:sym typeface="+mn-lt"/>
              </a:rPr>
              <a:t>——</a:t>
            </a:r>
            <a:r>
              <a:rPr lang="zh-CN" altLang="en-US" sz="1200" dirty="0">
                <a:latin typeface="+mn-ea"/>
                <a:ea typeface="+mn-ea"/>
                <a:cs typeface="+mn-ea"/>
                <a:sym typeface="+mn-lt"/>
              </a:rPr>
              <a:t>毛泽东思想，作为自己一切工作的指针，反对任何教条主义或经验主义的偏向。七大确立毛泽东思想为党的指导思想，从而使全党有了在思想上工作上取得一致的牢固的理论基础。</a:t>
            </a:r>
          </a:p>
          <a:p>
            <a:r>
              <a:rPr lang="zh-CN" altLang="en-US" sz="1200" dirty="0">
                <a:latin typeface="+mn-ea"/>
                <a:ea typeface="+mn-ea"/>
                <a:cs typeface="+mn-ea"/>
                <a:sym typeface="+mn-lt"/>
              </a:rPr>
              <a:t>       </a:t>
            </a:r>
            <a:r>
              <a:rPr lang="zh-CN" altLang="en-US" sz="1200" b="1" dirty="0">
                <a:solidFill>
                  <a:schemeClr val="accent1"/>
                </a:solidFill>
                <a:latin typeface="+mn-ea"/>
                <a:ea typeface="+mn-ea"/>
                <a:cs typeface="+mn-ea"/>
                <a:sym typeface="+mn-lt"/>
              </a:rPr>
              <a:t>大会通过了</a:t>
            </a:r>
            <a:r>
              <a:rPr lang="en-US" altLang="zh-CN" sz="1200" b="1" dirty="0">
                <a:solidFill>
                  <a:schemeClr val="accent1"/>
                </a:solidFill>
                <a:latin typeface="+mn-ea"/>
                <a:ea typeface="+mn-ea"/>
                <a:cs typeface="+mn-ea"/>
                <a:sym typeface="+mn-lt"/>
              </a:rPr>
              <a:t>《</a:t>
            </a:r>
            <a:r>
              <a:rPr lang="zh-CN" altLang="en-US" sz="1200" b="1" dirty="0">
                <a:solidFill>
                  <a:schemeClr val="accent1"/>
                </a:solidFill>
                <a:latin typeface="+mn-ea"/>
                <a:ea typeface="+mn-ea"/>
                <a:cs typeface="+mn-ea"/>
                <a:sym typeface="+mn-lt"/>
              </a:rPr>
              <a:t>关于政治报告的决议案</a:t>
            </a:r>
            <a:r>
              <a:rPr lang="en-US" altLang="zh-CN" sz="1200" b="1" dirty="0">
                <a:solidFill>
                  <a:schemeClr val="accent1"/>
                </a:solidFill>
                <a:latin typeface="+mn-ea"/>
                <a:ea typeface="+mn-ea"/>
                <a:cs typeface="+mn-ea"/>
                <a:sym typeface="+mn-lt"/>
              </a:rPr>
              <a:t>》</a:t>
            </a:r>
            <a:r>
              <a:rPr lang="zh-CN" altLang="en-US" sz="1200" b="1" dirty="0">
                <a:solidFill>
                  <a:schemeClr val="accent1"/>
                </a:solidFill>
                <a:latin typeface="+mn-ea"/>
                <a:ea typeface="+mn-ea"/>
                <a:cs typeface="+mn-ea"/>
                <a:sym typeface="+mn-lt"/>
              </a:rPr>
              <a:t>、</a:t>
            </a:r>
            <a:r>
              <a:rPr lang="en-US" altLang="zh-CN" sz="1200" b="1" dirty="0">
                <a:solidFill>
                  <a:schemeClr val="accent1"/>
                </a:solidFill>
                <a:latin typeface="+mn-ea"/>
                <a:ea typeface="+mn-ea"/>
                <a:cs typeface="+mn-ea"/>
                <a:sym typeface="+mn-lt"/>
              </a:rPr>
              <a:t>《</a:t>
            </a:r>
            <a:r>
              <a:rPr lang="zh-CN" altLang="en-US" sz="1200" b="1" dirty="0">
                <a:solidFill>
                  <a:schemeClr val="accent1"/>
                </a:solidFill>
                <a:latin typeface="+mn-ea"/>
                <a:ea typeface="+mn-ea"/>
                <a:cs typeface="+mn-ea"/>
                <a:sym typeface="+mn-lt"/>
              </a:rPr>
              <a:t>关于军事报告的决议案</a:t>
            </a:r>
            <a:r>
              <a:rPr lang="en-US" altLang="zh-CN" sz="1200" b="1" dirty="0">
                <a:solidFill>
                  <a:schemeClr val="accent1"/>
                </a:solidFill>
                <a:latin typeface="+mn-ea"/>
                <a:ea typeface="+mn-ea"/>
                <a:cs typeface="+mn-ea"/>
                <a:sym typeface="+mn-lt"/>
              </a:rPr>
              <a:t>》</a:t>
            </a:r>
            <a:r>
              <a:rPr lang="zh-CN" altLang="en-US" sz="1200" b="1" dirty="0">
                <a:solidFill>
                  <a:schemeClr val="accent1"/>
                </a:solidFill>
                <a:latin typeface="+mn-ea"/>
                <a:ea typeface="+mn-ea"/>
                <a:cs typeface="+mn-ea"/>
                <a:sym typeface="+mn-lt"/>
              </a:rPr>
              <a:t>及</a:t>
            </a:r>
            <a:r>
              <a:rPr lang="en-US" altLang="zh-CN" sz="1200" b="1" dirty="0">
                <a:solidFill>
                  <a:schemeClr val="accent1"/>
                </a:solidFill>
                <a:latin typeface="+mn-ea"/>
                <a:ea typeface="+mn-ea"/>
                <a:cs typeface="+mn-ea"/>
                <a:sym typeface="+mn-lt"/>
              </a:rPr>
              <a:t>《</a:t>
            </a:r>
            <a:r>
              <a:rPr lang="zh-CN" altLang="en-US" sz="1200" b="1" dirty="0">
                <a:solidFill>
                  <a:schemeClr val="accent1"/>
                </a:solidFill>
                <a:latin typeface="+mn-ea"/>
                <a:ea typeface="+mn-ea"/>
                <a:cs typeface="+mn-ea"/>
                <a:sym typeface="+mn-lt"/>
              </a:rPr>
              <a:t>关于死难烈士追悼大会的决议</a:t>
            </a:r>
            <a:r>
              <a:rPr lang="en-US" altLang="zh-CN" sz="1200" b="1" dirty="0">
                <a:solidFill>
                  <a:schemeClr val="accent1"/>
                </a:solidFill>
                <a:latin typeface="+mn-ea"/>
                <a:ea typeface="+mn-ea"/>
                <a:cs typeface="+mn-ea"/>
                <a:sym typeface="+mn-lt"/>
              </a:rPr>
              <a:t>》</a:t>
            </a:r>
            <a:r>
              <a:rPr lang="zh-CN" altLang="en-US" sz="1200" b="1" dirty="0">
                <a:solidFill>
                  <a:schemeClr val="accent1"/>
                </a:solidFill>
                <a:latin typeface="+mn-ea"/>
                <a:ea typeface="+mn-ea"/>
                <a:cs typeface="+mn-ea"/>
                <a:sym typeface="+mn-lt"/>
              </a:rPr>
              <a:t>。</a:t>
            </a:r>
            <a:r>
              <a:rPr lang="zh-CN" altLang="en-US" sz="1200" dirty="0">
                <a:latin typeface="+mn-ea"/>
                <a:ea typeface="+mn-ea"/>
                <a:cs typeface="+mn-ea"/>
                <a:sym typeface="+mn-lt"/>
              </a:rPr>
              <a:t>大会选举产生了新的中央委员会。在选举中坚持三个原则：第一，对过去犯过错误的同志，只要承认错误，决心改正错误，还可以入选；第二，要把各个地方，各个方面的党的先进代表人物都组织进中央委员会；第三，要把有不同方面知识和才能的同志选出来。</a:t>
            </a:r>
          </a:p>
          <a:p>
            <a:r>
              <a:rPr lang="zh-CN" altLang="en-US" sz="1200" dirty="0">
                <a:latin typeface="+mn-ea"/>
                <a:ea typeface="+mn-ea"/>
                <a:cs typeface="+mn-ea"/>
                <a:sym typeface="+mn-lt"/>
              </a:rPr>
              <a:t>       </a:t>
            </a:r>
            <a:r>
              <a:rPr lang="zh-CN" altLang="en-US" sz="1200" b="1" dirty="0">
                <a:solidFill>
                  <a:schemeClr val="accent1"/>
                </a:solidFill>
                <a:latin typeface="+mn-ea"/>
                <a:ea typeface="+mn-ea"/>
                <a:cs typeface="+mn-ea"/>
                <a:sym typeface="+mn-lt"/>
              </a:rPr>
              <a:t>大会通过了毛泽东</a:t>
            </a:r>
            <a:r>
              <a:rPr lang="en-US" altLang="zh-CN" sz="1200" b="1" dirty="0">
                <a:solidFill>
                  <a:schemeClr val="accent1"/>
                </a:solidFill>
                <a:latin typeface="+mn-ea"/>
                <a:ea typeface="+mn-ea"/>
                <a:cs typeface="+mn-ea"/>
                <a:sym typeface="+mn-lt"/>
              </a:rPr>
              <a:t>《</a:t>
            </a:r>
            <a:r>
              <a:rPr lang="zh-CN" altLang="en-US" sz="1200" b="1" dirty="0">
                <a:solidFill>
                  <a:schemeClr val="accent1"/>
                </a:solidFill>
                <a:latin typeface="+mn-ea"/>
                <a:ea typeface="+mn-ea"/>
                <a:cs typeface="+mn-ea"/>
                <a:sym typeface="+mn-lt"/>
              </a:rPr>
              <a:t>论联合政府</a:t>
            </a:r>
            <a:r>
              <a:rPr lang="en-US" altLang="zh-CN" sz="1200" b="1" dirty="0">
                <a:solidFill>
                  <a:schemeClr val="accent1"/>
                </a:solidFill>
                <a:latin typeface="+mn-ea"/>
                <a:ea typeface="+mn-ea"/>
                <a:cs typeface="+mn-ea"/>
                <a:sym typeface="+mn-lt"/>
              </a:rPr>
              <a:t>》</a:t>
            </a:r>
            <a:r>
              <a:rPr lang="zh-CN" altLang="en-US" sz="1200" b="1" dirty="0">
                <a:solidFill>
                  <a:schemeClr val="accent1"/>
                </a:solidFill>
                <a:latin typeface="+mn-ea"/>
                <a:ea typeface="+mn-ea"/>
                <a:cs typeface="+mn-ea"/>
                <a:sym typeface="+mn-lt"/>
              </a:rPr>
              <a:t>的政治报告、朱德</a:t>
            </a:r>
            <a:r>
              <a:rPr lang="en-US" altLang="zh-CN" sz="1200" b="1" dirty="0">
                <a:solidFill>
                  <a:schemeClr val="accent1"/>
                </a:solidFill>
                <a:latin typeface="+mn-ea"/>
                <a:ea typeface="+mn-ea"/>
                <a:cs typeface="+mn-ea"/>
                <a:sym typeface="+mn-lt"/>
              </a:rPr>
              <a:t>《</a:t>
            </a:r>
            <a:r>
              <a:rPr lang="zh-CN" altLang="en-US" sz="1200" b="1" dirty="0">
                <a:solidFill>
                  <a:schemeClr val="accent1"/>
                </a:solidFill>
                <a:latin typeface="+mn-ea"/>
                <a:ea typeface="+mn-ea"/>
                <a:cs typeface="+mn-ea"/>
                <a:sym typeface="+mn-lt"/>
              </a:rPr>
              <a:t>论解放区战场</a:t>
            </a:r>
            <a:r>
              <a:rPr lang="en-US" altLang="zh-CN" sz="1200" b="1" dirty="0">
                <a:solidFill>
                  <a:schemeClr val="accent1"/>
                </a:solidFill>
                <a:latin typeface="+mn-ea"/>
                <a:ea typeface="+mn-ea"/>
                <a:cs typeface="+mn-ea"/>
                <a:sym typeface="+mn-lt"/>
              </a:rPr>
              <a:t>》</a:t>
            </a:r>
            <a:r>
              <a:rPr lang="zh-CN" altLang="en-US" sz="1200" b="1" dirty="0">
                <a:solidFill>
                  <a:schemeClr val="accent1"/>
                </a:solidFill>
                <a:latin typeface="+mn-ea"/>
                <a:ea typeface="+mn-ea"/>
                <a:cs typeface="+mn-ea"/>
                <a:sym typeface="+mn-lt"/>
              </a:rPr>
              <a:t>的军事报告。</a:t>
            </a:r>
            <a:r>
              <a:rPr lang="zh-CN" altLang="en-US" sz="1200" dirty="0">
                <a:latin typeface="+mn-ea"/>
                <a:ea typeface="+mn-ea"/>
                <a:cs typeface="+mn-ea"/>
                <a:sym typeface="+mn-lt"/>
              </a:rPr>
              <a:t>大会提出党的政治路线是：放手发动群众，壮大人民力量，在党的领导下，打败日本侵略者，解放全国人民，建立一个新民主主义的中国。大会强调毛泽东思想为全党的指导思想。大会通过的新党章强调了群众路线和党的民主集中制原则。这次大会是团结的大会，胜利的大会，为抗日战争和夺取新民主主义革命在全国的胜利奠定了基础。</a:t>
            </a:r>
            <a:endParaRPr lang="en-US" altLang="zh-CN" sz="1200" dirty="0">
              <a:latin typeface="+mn-ea"/>
              <a:ea typeface="+mn-ea"/>
              <a:cs typeface="+mn-ea"/>
              <a:sym typeface="+mn-lt"/>
            </a:endParaRPr>
          </a:p>
          <a:p>
            <a:r>
              <a:rPr lang="zh-CN" altLang="en-US" sz="1200" dirty="0">
                <a:latin typeface="+mn-ea"/>
                <a:ea typeface="+mn-ea"/>
                <a:cs typeface="+mn-ea"/>
                <a:sym typeface="+mn-lt"/>
              </a:rPr>
              <a:t>        </a:t>
            </a:r>
            <a:r>
              <a:rPr lang="zh-CN" altLang="en-US" sz="1200" b="1" dirty="0">
                <a:solidFill>
                  <a:schemeClr val="accent1"/>
                </a:solidFill>
                <a:latin typeface="+mn-ea"/>
                <a:ea typeface="+mn-ea"/>
                <a:cs typeface="+mn-ea"/>
                <a:sym typeface="+mn-lt"/>
              </a:rPr>
              <a:t>大会选举出以毛泽东为首的第七届中央委员会</a:t>
            </a:r>
            <a:r>
              <a:rPr lang="zh-CN" altLang="en-US" sz="1200" dirty="0">
                <a:latin typeface="+mn-ea"/>
                <a:ea typeface="+mn-ea"/>
                <a:cs typeface="+mn-ea"/>
                <a:sym typeface="+mn-lt"/>
              </a:rPr>
              <a:t>，其中，中央委员会委员</a:t>
            </a:r>
            <a:r>
              <a:rPr lang="en-US" altLang="zh-CN" sz="1200" dirty="0">
                <a:latin typeface="+mn-ea"/>
                <a:ea typeface="+mn-ea"/>
                <a:cs typeface="+mn-ea"/>
                <a:sym typeface="+mn-lt"/>
              </a:rPr>
              <a:t>44</a:t>
            </a:r>
            <a:r>
              <a:rPr lang="zh-CN" altLang="en-US" sz="1200" dirty="0">
                <a:latin typeface="+mn-ea"/>
                <a:ea typeface="+mn-ea"/>
                <a:cs typeface="+mn-ea"/>
                <a:sym typeface="+mn-lt"/>
              </a:rPr>
              <a:t>人，候补中央委员</a:t>
            </a:r>
            <a:r>
              <a:rPr lang="en-US" altLang="zh-CN" sz="1200" dirty="0">
                <a:latin typeface="+mn-ea"/>
                <a:ea typeface="+mn-ea"/>
                <a:cs typeface="+mn-ea"/>
                <a:sym typeface="+mn-lt"/>
              </a:rPr>
              <a:t>33</a:t>
            </a:r>
            <a:r>
              <a:rPr lang="zh-CN" altLang="en-US" sz="1200" dirty="0">
                <a:latin typeface="+mn-ea"/>
                <a:ea typeface="+mn-ea"/>
                <a:cs typeface="+mn-ea"/>
                <a:sym typeface="+mn-lt"/>
              </a:rPr>
              <a:t>人。</a:t>
            </a:r>
          </a:p>
        </p:txBody>
      </p:sp>
      <p:pic>
        <p:nvPicPr>
          <p:cNvPr id="9" name="Picture 2">
            <a:extLst>
              <a:ext uri="{FF2B5EF4-FFF2-40B4-BE49-F238E27FC236}">
                <a16:creationId xmlns="" xmlns:a16="http://schemas.microsoft.com/office/drawing/2014/main" id="{0141D440-8215-432F-AF1B-160BF8A4336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99300" y="2330616"/>
            <a:ext cx="4214492" cy="3030563"/>
          </a:xfrm>
          <a:prstGeom prst="rect">
            <a:avLst/>
          </a:prstGeom>
          <a:noFill/>
          <a:effectLst/>
          <a:extLst>
            <a:ext uri="{909E8E84-426E-40DD-AFC4-6F175D3DCCD1}">
              <a14:hiddenFill xmlns:a14="http://schemas.microsoft.com/office/drawing/2010/main">
                <a:solidFill>
                  <a:srgbClr val="FFFFFF"/>
                </a:solidFill>
              </a14:hiddenFill>
            </a:ext>
          </a:extLst>
        </p:spPr>
      </p:pic>
      <p:sp>
        <p:nvSpPr>
          <p:cNvPr id="10" name="TextBox 14">
            <a:extLst>
              <a:ext uri="{FF2B5EF4-FFF2-40B4-BE49-F238E27FC236}">
                <a16:creationId xmlns="" xmlns:a16="http://schemas.microsoft.com/office/drawing/2014/main" id="{644CD8F6-BA0F-4001-B476-18438D6C93A1}"/>
              </a:ext>
            </a:extLst>
          </p:cNvPr>
          <p:cNvSpPr txBox="1"/>
          <p:nvPr/>
        </p:nvSpPr>
        <p:spPr>
          <a:xfrm>
            <a:off x="8867195" y="5394241"/>
            <a:ext cx="672075" cy="312995"/>
          </a:xfrm>
          <a:prstGeom prst="rect">
            <a:avLst/>
          </a:prstGeom>
        </p:spPr>
        <p:txBody>
          <a:bodyPr anchor="ctr">
            <a:normAutofit fontScale="85000" lnSpcReduction="1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延  安</a:t>
            </a:r>
          </a:p>
        </p:txBody>
      </p:sp>
      <p:grpSp>
        <p:nvGrpSpPr>
          <p:cNvPr id="26" name="组合 25"/>
          <p:cNvGrpSpPr/>
          <p:nvPr/>
        </p:nvGrpSpPr>
        <p:grpSpPr>
          <a:xfrm>
            <a:off x="2822739" y="963780"/>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中国共产党第七次全国代表大会决议、选举</a:t>
              </a:r>
            </a:p>
          </p:txBody>
        </p:sp>
      </p:grpSp>
      <p:sp>
        <p:nvSpPr>
          <p:cNvPr id="2" name="标题 1">
            <a:extLst>
              <a:ext uri="{FF2B5EF4-FFF2-40B4-BE49-F238E27FC236}">
                <a16:creationId xmlns="" xmlns:a16="http://schemas.microsoft.com/office/drawing/2014/main" id="{4FE982C6-C24B-44B8-9885-9E48D5DBA205}"/>
              </a:ext>
            </a:extLst>
          </p:cNvPr>
          <p:cNvSpPr>
            <a:spLocks noGrp="1"/>
          </p:cNvSpPr>
          <p:nvPr>
            <p:ph type="title"/>
          </p:nvPr>
        </p:nvSpPr>
        <p:spPr/>
        <p:txBody>
          <a:bodyPr/>
          <a:lstStyle/>
          <a:p>
            <a:r>
              <a:rPr lang="zh-CN" altLang="en-US" dirty="0">
                <a:latin typeface="+mn-ea"/>
                <a:ea typeface="+mn-ea"/>
              </a:rPr>
              <a:t>中国共产党第七次全国代表大会</a:t>
            </a:r>
            <a:br>
              <a:rPr lang="zh-CN" altLang="en-US" dirty="0">
                <a:latin typeface="+mn-ea"/>
                <a:ea typeface="+mn-ea"/>
              </a:rPr>
            </a:br>
            <a:endParaRPr lang="zh-CN" altLang="en-US" dirty="0">
              <a:latin typeface="+mn-ea"/>
              <a:ea typeface="+mn-ea"/>
            </a:endParaRPr>
          </a:p>
        </p:txBody>
      </p:sp>
    </p:spTree>
    <p:extLst>
      <p:ext uri="{BB962C8B-B14F-4D97-AF65-F5344CB8AC3E}">
        <p14:creationId xmlns:p14="http://schemas.microsoft.com/office/powerpoint/2010/main" val="227779190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3C424FEE-7993-4315-B76B-5EB21C0AB464}"/>
              </a:ext>
            </a:extLst>
          </p:cNvPr>
          <p:cNvSpPr txBox="1"/>
          <p:nvPr/>
        </p:nvSpPr>
        <p:spPr>
          <a:xfrm>
            <a:off x="575656" y="2615709"/>
            <a:ext cx="5741927" cy="2902137"/>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en-US" altLang="zh-CN" dirty="0">
                <a:latin typeface="+mn-ea"/>
                <a:ea typeface="+mn-ea"/>
                <a:cs typeface="+mn-ea"/>
                <a:sym typeface="+mn-lt"/>
              </a:rPr>
              <a:t>        1949</a:t>
            </a:r>
            <a:r>
              <a:rPr lang="zh-CN" altLang="en-US" dirty="0">
                <a:latin typeface="+mn-ea"/>
                <a:ea typeface="+mn-ea"/>
                <a:cs typeface="+mn-ea"/>
                <a:sym typeface="+mn-lt"/>
              </a:rPr>
              <a:t>年</a:t>
            </a:r>
            <a:r>
              <a:rPr lang="en-US" altLang="zh-CN" dirty="0">
                <a:latin typeface="+mn-ea"/>
                <a:ea typeface="+mn-ea"/>
                <a:cs typeface="+mn-ea"/>
                <a:sym typeface="+mn-lt"/>
              </a:rPr>
              <a:t>9</a:t>
            </a:r>
            <a:r>
              <a:rPr lang="zh-CN" altLang="en-US" dirty="0">
                <a:latin typeface="+mn-ea"/>
                <a:ea typeface="+mn-ea"/>
                <a:cs typeface="+mn-ea"/>
                <a:sym typeface="+mn-lt"/>
              </a:rPr>
              <a:t>月第一届中国人民政治协商会议在北平隆重举行，会议通过了</a:t>
            </a:r>
            <a:r>
              <a:rPr lang="en-US" altLang="zh-CN" dirty="0">
                <a:latin typeface="+mn-ea"/>
                <a:ea typeface="+mn-ea"/>
                <a:cs typeface="+mn-ea"/>
                <a:sym typeface="+mn-lt"/>
              </a:rPr>
              <a:t>《</a:t>
            </a:r>
            <a:r>
              <a:rPr lang="zh-CN" altLang="en-US" dirty="0">
                <a:latin typeface="+mn-ea"/>
                <a:ea typeface="+mn-ea"/>
                <a:cs typeface="+mn-ea"/>
                <a:sym typeface="+mn-lt"/>
              </a:rPr>
              <a:t>中国人民政治协商会议共同纲领</a:t>
            </a:r>
            <a:r>
              <a:rPr lang="en-US" altLang="zh-CN" dirty="0">
                <a:latin typeface="+mn-ea"/>
                <a:ea typeface="+mn-ea"/>
                <a:cs typeface="+mn-ea"/>
                <a:sym typeface="+mn-lt"/>
              </a:rPr>
              <a:t>》</a:t>
            </a:r>
            <a:r>
              <a:rPr lang="zh-CN" altLang="en-US" dirty="0">
                <a:latin typeface="+mn-ea"/>
                <a:ea typeface="+mn-ea"/>
                <a:cs typeface="+mn-ea"/>
                <a:sym typeface="+mn-lt"/>
              </a:rPr>
              <a:t>，选举中华人民共和国中央人民政府委员会，选举毛泽东为中央人民政府主席。</a:t>
            </a:r>
            <a:endParaRPr lang="en-US" altLang="zh-CN" dirty="0">
              <a:latin typeface="+mn-ea"/>
              <a:ea typeface="+mn-ea"/>
              <a:cs typeface="+mn-ea"/>
              <a:sym typeface="+mn-lt"/>
            </a:endParaRPr>
          </a:p>
          <a:p>
            <a:r>
              <a:rPr lang="en-US" altLang="zh-CN" dirty="0">
                <a:latin typeface="+mn-ea"/>
                <a:ea typeface="+mn-ea"/>
                <a:cs typeface="+mn-ea"/>
                <a:sym typeface="+mn-lt"/>
              </a:rPr>
              <a:t>       </a:t>
            </a:r>
            <a:r>
              <a:rPr lang="zh-CN" altLang="en-US" dirty="0">
                <a:latin typeface="+mn-ea"/>
                <a:ea typeface="+mn-ea"/>
                <a:cs typeface="+mn-ea"/>
                <a:sym typeface="+mn-lt"/>
              </a:rPr>
              <a:t>大会规定以五星红旗为国旗，以</a:t>
            </a:r>
            <a:r>
              <a:rPr lang="en-US" altLang="zh-CN" dirty="0">
                <a:latin typeface="+mn-ea"/>
                <a:ea typeface="+mn-ea"/>
                <a:cs typeface="+mn-ea"/>
                <a:sym typeface="+mn-lt"/>
              </a:rPr>
              <a:t>《</a:t>
            </a:r>
            <a:r>
              <a:rPr lang="zh-CN" altLang="en-US" dirty="0">
                <a:latin typeface="+mn-ea"/>
                <a:ea typeface="+mn-ea"/>
                <a:cs typeface="+mn-ea"/>
                <a:sym typeface="+mn-lt"/>
              </a:rPr>
              <a:t>义勇军进行曲</a:t>
            </a:r>
            <a:r>
              <a:rPr lang="en-US" altLang="zh-CN" dirty="0">
                <a:latin typeface="+mn-ea"/>
                <a:ea typeface="+mn-ea"/>
                <a:cs typeface="+mn-ea"/>
                <a:sym typeface="+mn-lt"/>
              </a:rPr>
              <a:t>》</a:t>
            </a:r>
            <a:r>
              <a:rPr lang="zh-CN" altLang="en-US" dirty="0">
                <a:latin typeface="+mn-ea"/>
                <a:ea typeface="+mn-ea"/>
                <a:cs typeface="+mn-ea"/>
                <a:sym typeface="+mn-lt"/>
              </a:rPr>
              <a:t>为代国歌，以北平为首都并改名为北京，采用公元纪年。</a:t>
            </a:r>
            <a:endParaRPr lang="en-US" altLang="zh-CN" dirty="0">
              <a:latin typeface="+mn-ea"/>
              <a:ea typeface="+mn-ea"/>
              <a:cs typeface="+mn-ea"/>
              <a:sym typeface="+mn-lt"/>
            </a:endParaRPr>
          </a:p>
          <a:p>
            <a:r>
              <a:rPr lang="en-US" altLang="zh-CN" dirty="0">
                <a:latin typeface="+mn-ea"/>
                <a:ea typeface="+mn-ea"/>
                <a:cs typeface="+mn-ea"/>
                <a:sym typeface="+mn-lt"/>
              </a:rPr>
              <a:t>       </a:t>
            </a:r>
            <a:r>
              <a:rPr lang="zh-CN" altLang="en-US" dirty="0">
                <a:latin typeface="+mn-ea"/>
                <a:ea typeface="+mn-ea"/>
                <a:cs typeface="+mn-ea"/>
                <a:sym typeface="+mn-lt"/>
              </a:rPr>
              <a:t>大会选举毛泽东为中华人民共和国中央人民政府主席，朱德、刘少奇、宋庆龄、李济深、张澜、高岗为副主席，周恩来、陈毅等</a:t>
            </a:r>
            <a:r>
              <a:rPr lang="en-US" altLang="zh-CN" dirty="0">
                <a:latin typeface="+mn-ea"/>
                <a:ea typeface="+mn-ea"/>
                <a:cs typeface="+mn-ea"/>
                <a:sym typeface="+mn-lt"/>
              </a:rPr>
              <a:t>56</a:t>
            </a:r>
            <a:r>
              <a:rPr lang="zh-CN" altLang="en-US" dirty="0">
                <a:latin typeface="+mn-ea"/>
                <a:ea typeface="+mn-ea"/>
                <a:cs typeface="+mn-ea"/>
                <a:sym typeface="+mn-lt"/>
              </a:rPr>
              <a:t>人为中央人民政府委员。</a:t>
            </a:r>
            <a:endParaRPr lang="en-US" altLang="zh-CN" dirty="0">
              <a:latin typeface="+mn-ea"/>
              <a:ea typeface="+mn-ea"/>
              <a:cs typeface="+mn-ea"/>
              <a:sym typeface="+mn-lt"/>
            </a:endParaRPr>
          </a:p>
          <a:p>
            <a:r>
              <a:rPr lang="zh-CN" altLang="en-US" dirty="0">
                <a:latin typeface="+mn-ea"/>
                <a:ea typeface="+mn-ea"/>
                <a:cs typeface="+mn-ea"/>
                <a:sym typeface="+mn-lt"/>
              </a:rPr>
              <a:t>       大会还决定在首都天安门广场建立人民英雄纪念碑，以表示对革命先烈的无限崇敬和缅怀。 </a:t>
            </a:r>
          </a:p>
        </p:txBody>
      </p:sp>
      <p:sp>
        <p:nvSpPr>
          <p:cNvPr id="9" name="TextBox 14">
            <a:extLst>
              <a:ext uri="{FF2B5EF4-FFF2-40B4-BE49-F238E27FC236}">
                <a16:creationId xmlns="" xmlns:a16="http://schemas.microsoft.com/office/drawing/2014/main" id="{0ED29D58-7CC0-4B43-BE17-CD44BA80F281}"/>
              </a:ext>
            </a:extLst>
          </p:cNvPr>
          <p:cNvSpPr txBox="1"/>
          <p:nvPr/>
        </p:nvSpPr>
        <p:spPr>
          <a:xfrm>
            <a:off x="8621534" y="5465654"/>
            <a:ext cx="1167171" cy="288032"/>
          </a:xfrm>
          <a:prstGeom prst="rect">
            <a:avLst/>
          </a:prstGeom>
        </p:spPr>
        <p:txBody>
          <a:bodyPr anchor="ctr">
            <a:normAutofit fontScale="92500" lnSpcReduction="2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北平</a:t>
            </a:r>
            <a:r>
              <a:rPr lang="en-US" altLang="zh-CN" dirty="0">
                <a:latin typeface="+mn-ea"/>
                <a:ea typeface="+mn-ea"/>
                <a:cs typeface="+mn-ea"/>
                <a:sym typeface="+mn-lt"/>
              </a:rPr>
              <a:t>(</a:t>
            </a:r>
            <a:r>
              <a:rPr lang="zh-CN" altLang="en-US" dirty="0">
                <a:latin typeface="+mn-ea"/>
                <a:ea typeface="+mn-ea"/>
                <a:cs typeface="+mn-ea"/>
                <a:sym typeface="+mn-lt"/>
              </a:rPr>
              <a:t>北京</a:t>
            </a:r>
            <a:r>
              <a:rPr lang="en-US" altLang="zh-CN" dirty="0">
                <a:latin typeface="+mn-ea"/>
                <a:ea typeface="+mn-ea"/>
                <a:cs typeface="+mn-ea"/>
                <a:sym typeface="+mn-lt"/>
              </a:rPr>
              <a:t>)</a:t>
            </a:r>
            <a:endParaRPr lang="zh-CN" altLang="en-US" dirty="0">
              <a:latin typeface="+mn-ea"/>
              <a:ea typeface="+mn-ea"/>
              <a:cs typeface="+mn-ea"/>
              <a:sym typeface="+mn-lt"/>
            </a:endParaRPr>
          </a:p>
        </p:txBody>
      </p:sp>
      <p:pic>
        <p:nvPicPr>
          <p:cNvPr id="10" name="Picture 2">
            <a:extLst>
              <a:ext uri="{FF2B5EF4-FFF2-40B4-BE49-F238E27FC236}">
                <a16:creationId xmlns="" xmlns:a16="http://schemas.microsoft.com/office/drawing/2014/main" id="{8405BC72-504F-4868-8DAE-8B3465C3E8C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937375" y="2379869"/>
            <a:ext cx="4535488" cy="2987753"/>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26" name="组合 25"/>
          <p:cNvGrpSpPr/>
          <p:nvPr/>
        </p:nvGrpSpPr>
        <p:grpSpPr>
          <a:xfrm>
            <a:off x="2822739" y="1011405"/>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8856"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10721"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第一届中国人民政治协商会议意义</a:t>
              </a:r>
            </a:p>
          </p:txBody>
        </p:sp>
      </p:grpSp>
      <p:sp>
        <p:nvSpPr>
          <p:cNvPr id="2" name="标题 1">
            <a:extLst>
              <a:ext uri="{FF2B5EF4-FFF2-40B4-BE49-F238E27FC236}">
                <a16:creationId xmlns="" xmlns:a16="http://schemas.microsoft.com/office/drawing/2014/main" id="{0D2ACD50-EC53-41D0-A0C5-8C24B68F26AC}"/>
              </a:ext>
            </a:extLst>
          </p:cNvPr>
          <p:cNvSpPr>
            <a:spLocks noGrp="1"/>
          </p:cNvSpPr>
          <p:nvPr>
            <p:ph type="title"/>
          </p:nvPr>
        </p:nvSpPr>
        <p:spPr/>
        <p:txBody>
          <a:bodyPr/>
          <a:lstStyle/>
          <a:p>
            <a:r>
              <a:rPr lang="zh-CN" altLang="en-US" dirty="0">
                <a:latin typeface="+mn-ea"/>
                <a:ea typeface="+mn-ea"/>
              </a:rPr>
              <a:t>第一届中国人民政治协商会议</a:t>
            </a:r>
          </a:p>
        </p:txBody>
      </p:sp>
    </p:spTree>
    <p:extLst>
      <p:ext uri="{BB962C8B-B14F-4D97-AF65-F5344CB8AC3E}">
        <p14:creationId xmlns:p14="http://schemas.microsoft.com/office/powerpoint/2010/main" val="123119821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750"/>
                                        <p:tgtEl>
                                          <p:spTgt spid="10"/>
                                        </p:tgtEl>
                                      </p:cBhvr>
                                    </p:animEffect>
                                  </p:childTnLst>
                                </p:cTn>
                              </p:par>
                            </p:childTnLst>
                          </p:cTn>
                        </p:par>
                        <p:par>
                          <p:cTn id="12" fill="hold">
                            <p:stCondLst>
                              <p:cond delay="175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BB7FCBA-5A50-46A2-B399-8EAC379ABADE}"/>
              </a:ext>
            </a:extLst>
          </p:cNvPr>
          <p:cNvSpPr>
            <a:spLocks noGrp="1"/>
          </p:cNvSpPr>
          <p:nvPr>
            <p:ph type="title"/>
          </p:nvPr>
        </p:nvSpPr>
        <p:spPr/>
        <p:txBody>
          <a:bodyPr/>
          <a:lstStyle/>
          <a:p>
            <a:r>
              <a:rPr lang="zh-CN" altLang="en-US" dirty="0"/>
              <a:t>三、社会主义革命和建设时期</a:t>
            </a:r>
          </a:p>
        </p:txBody>
      </p:sp>
    </p:spTree>
    <p:extLst>
      <p:ext uri="{BB962C8B-B14F-4D97-AF65-F5344CB8AC3E}">
        <p14:creationId xmlns:p14="http://schemas.microsoft.com/office/powerpoint/2010/main" val="223077878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3B7BB7E3-BEF7-4DE9-8497-9BE456BF99F7}"/>
              </a:ext>
            </a:extLst>
          </p:cNvPr>
          <p:cNvSpPr txBox="1"/>
          <p:nvPr/>
        </p:nvSpPr>
        <p:spPr>
          <a:xfrm>
            <a:off x="566592" y="2336304"/>
            <a:ext cx="5758008" cy="2838051"/>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en-US" altLang="zh-CN" dirty="0">
                <a:latin typeface="+mn-ea"/>
                <a:ea typeface="+mn-ea"/>
                <a:cs typeface="+mn-ea"/>
                <a:sym typeface="+mn-lt"/>
              </a:rPr>
              <a:t>    </a:t>
            </a:r>
            <a:r>
              <a:rPr lang="en-US" altLang="zh-CN" b="1" dirty="0">
                <a:solidFill>
                  <a:schemeClr val="accent1"/>
                </a:solidFill>
                <a:latin typeface="+mn-ea"/>
                <a:ea typeface="+mn-ea"/>
                <a:cs typeface="+mn-ea"/>
                <a:sym typeface="+mn-lt"/>
              </a:rPr>
              <a:t>1949</a:t>
            </a:r>
            <a:r>
              <a:rPr lang="zh-CN" altLang="en-US" b="1" dirty="0">
                <a:solidFill>
                  <a:schemeClr val="accent1"/>
                </a:solidFill>
                <a:latin typeface="+mn-ea"/>
                <a:ea typeface="+mn-ea"/>
                <a:cs typeface="+mn-ea"/>
                <a:sym typeface="+mn-lt"/>
              </a:rPr>
              <a:t>年</a:t>
            </a:r>
            <a:r>
              <a:rPr lang="en-US" altLang="zh-CN" b="1" dirty="0">
                <a:solidFill>
                  <a:schemeClr val="accent1"/>
                </a:solidFill>
                <a:latin typeface="+mn-ea"/>
                <a:ea typeface="+mn-ea"/>
                <a:cs typeface="+mn-ea"/>
                <a:sym typeface="+mn-lt"/>
              </a:rPr>
              <a:t>10</a:t>
            </a:r>
            <a:r>
              <a:rPr lang="zh-CN" altLang="en-US" b="1" dirty="0">
                <a:solidFill>
                  <a:schemeClr val="accent1"/>
                </a:solidFill>
                <a:latin typeface="+mn-ea"/>
                <a:ea typeface="+mn-ea"/>
                <a:cs typeface="+mn-ea"/>
                <a:sym typeface="+mn-lt"/>
              </a:rPr>
              <a:t>月</a:t>
            </a:r>
            <a:r>
              <a:rPr lang="en-US" altLang="zh-CN" b="1" dirty="0">
                <a:solidFill>
                  <a:schemeClr val="accent1"/>
                </a:solidFill>
                <a:latin typeface="+mn-ea"/>
                <a:ea typeface="+mn-ea"/>
                <a:cs typeface="+mn-ea"/>
                <a:sym typeface="+mn-lt"/>
              </a:rPr>
              <a:t>1</a:t>
            </a:r>
            <a:r>
              <a:rPr lang="zh-CN" altLang="en-US" b="1" dirty="0">
                <a:solidFill>
                  <a:schemeClr val="accent1"/>
                </a:solidFill>
                <a:latin typeface="+mn-ea"/>
                <a:ea typeface="+mn-ea"/>
                <a:cs typeface="+mn-ea"/>
                <a:sym typeface="+mn-lt"/>
              </a:rPr>
              <a:t>日，在北京，中华人民共和国成立</a:t>
            </a:r>
            <a:endParaRPr lang="en-US" altLang="zh-CN" b="1" dirty="0">
              <a:solidFill>
                <a:schemeClr val="accent1"/>
              </a:solidFill>
              <a:latin typeface="+mn-ea"/>
              <a:ea typeface="+mn-ea"/>
              <a:cs typeface="+mn-ea"/>
              <a:sym typeface="+mn-lt"/>
            </a:endParaRPr>
          </a:p>
          <a:p>
            <a:r>
              <a:rPr lang="zh-CN" altLang="en-US" b="1" dirty="0">
                <a:solidFill>
                  <a:schemeClr val="accent1"/>
                </a:solidFill>
                <a:latin typeface="+mn-ea"/>
                <a:ea typeface="+mn-ea"/>
                <a:cs typeface="+mn-ea"/>
                <a:sym typeface="+mn-lt"/>
              </a:rPr>
              <a:t>    中华人民共和国中央人民政府成立典礼</a:t>
            </a:r>
            <a:endParaRPr lang="en-US" altLang="zh-CN" b="1" dirty="0">
              <a:solidFill>
                <a:schemeClr val="accent1"/>
              </a:solidFill>
              <a:latin typeface="+mn-ea"/>
              <a:ea typeface="+mn-ea"/>
              <a:cs typeface="+mn-ea"/>
              <a:sym typeface="+mn-lt"/>
            </a:endParaRPr>
          </a:p>
          <a:p>
            <a:r>
              <a:rPr lang="en-US" altLang="zh-CN" dirty="0">
                <a:latin typeface="+mn-ea"/>
                <a:ea typeface="+mn-ea"/>
                <a:cs typeface="+mn-ea"/>
                <a:sym typeface="+mn-lt"/>
              </a:rPr>
              <a:t>   </a:t>
            </a:r>
            <a:r>
              <a:rPr lang="zh-CN" altLang="en-US" dirty="0">
                <a:latin typeface="+mn-ea"/>
                <a:ea typeface="+mn-ea"/>
                <a:cs typeface="+mn-ea"/>
                <a:sym typeface="+mn-lt"/>
              </a:rPr>
              <a:t> </a:t>
            </a:r>
            <a:r>
              <a:rPr lang="en-US" altLang="zh-CN" dirty="0">
                <a:latin typeface="+mn-ea"/>
                <a:ea typeface="+mn-ea"/>
                <a:cs typeface="+mn-ea"/>
                <a:sym typeface="+mn-lt"/>
              </a:rPr>
              <a:t>1949</a:t>
            </a:r>
            <a:r>
              <a:rPr lang="zh-CN" altLang="en-US" dirty="0">
                <a:latin typeface="+mn-ea"/>
                <a:ea typeface="+mn-ea"/>
                <a:cs typeface="+mn-ea"/>
                <a:sym typeface="+mn-lt"/>
              </a:rPr>
              <a:t>年</a:t>
            </a:r>
            <a:r>
              <a:rPr lang="en-US" altLang="zh-CN" dirty="0">
                <a:latin typeface="+mn-ea"/>
                <a:ea typeface="+mn-ea"/>
                <a:cs typeface="+mn-ea"/>
                <a:sym typeface="+mn-lt"/>
              </a:rPr>
              <a:t>6</a:t>
            </a:r>
            <a:r>
              <a:rPr lang="zh-CN" altLang="en-US" dirty="0">
                <a:latin typeface="+mn-ea"/>
                <a:ea typeface="+mn-ea"/>
                <a:cs typeface="+mn-ea"/>
                <a:sym typeface="+mn-lt"/>
              </a:rPr>
              <a:t>月，中国人民政治协商会议筹备会议决定，</a:t>
            </a:r>
            <a:r>
              <a:rPr lang="en-US" altLang="zh-CN" dirty="0">
                <a:latin typeface="+mn-ea"/>
                <a:ea typeface="+mn-ea"/>
                <a:cs typeface="+mn-ea"/>
                <a:sym typeface="+mn-lt"/>
              </a:rPr>
              <a:t>1949</a:t>
            </a:r>
            <a:r>
              <a:rPr lang="zh-CN" altLang="en-US" dirty="0">
                <a:latin typeface="+mn-ea"/>
                <a:ea typeface="+mn-ea"/>
                <a:cs typeface="+mn-ea"/>
                <a:sym typeface="+mn-lt"/>
              </a:rPr>
              <a:t>年</a:t>
            </a:r>
            <a:r>
              <a:rPr lang="en-US" altLang="zh-CN" dirty="0">
                <a:latin typeface="+mn-ea"/>
                <a:ea typeface="+mn-ea"/>
                <a:cs typeface="+mn-ea"/>
                <a:sym typeface="+mn-lt"/>
              </a:rPr>
              <a:t>10</a:t>
            </a:r>
            <a:r>
              <a:rPr lang="zh-CN" altLang="en-US" dirty="0">
                <a:latin typeface="+mn-ea"/>
                <a:ea typeface="+mn-ea"/>
                <a:cs typeface="+mn-ea"/>
                <a:sym typeface="+mn-lt"/>
              </a:rPr>
              <a:t>月</a:t>
            </a:r>
            <a:r>
              <a:rPr lang="en-US" altLang="zh-CN" dirty="0">
                <a:latin typeface="+mn-ea"/>
                <a:ea typeface="+mn-ea"/>
                <a:cs typeface="+mn-ea"/>
                <a:sym typeface="+mn-lt"/>
              </a:rPr>
              <a:t>1</a:t>
            </a:r>
            <a:r>
              <a:rPr lang="zh-CN" altLang="en-US" dirty="0">
                <a:latin typeface="+mn-ea"/>
                <a:ea typeface="+mn-ea"/>
                <a:cs typeface="+mn-ea"/>
                <a:sym typeface="+mn-lt"/>
              </a:rPr>
              <a:t>日在北平天安门广场举行开国大典。</a:t>
            </a:r>
            <a:r>
              <a:rPr lang="en-US" altLang="zh-CN" dirty="0">
                <a:latin typeface="+mn-ea"/>
                <a:ea typeface="+mn-ea"/>
                <a:cs typeface="+mn-ea"/>
                <a:sym typeface="+mn-lt"/>
              </a:rPr>
              <a:t>10</a:t>
            </a:r>
            <a:r>
              <a:rPr lang="zh-CN" altLang="en-US" dirty="0">
                <a:latin typeface="+mn-ea"/>
                <a:ea typeface="+mn-ea"/>
                <a:cs typeface="+mn-ea"/>
                <a:sym typeface="+mn-lt"/>
              </a:rPr>
              <a:t>月</a:t>
            </a:r>
            <a:r>
              <a:rPr lang="en-US" altLang="zh-CN" dirty="0">
                <a:latin typeface="+mn-ea"/>
                <a:ea typeface="+mn-ea"/>
                <a:cs typeface="+mn-ea"/>
                <a:sym typeface="+mn-lt"/>
              </a:rPr>
              <a:t>1</a:t>
            </a:r>
            <a:r>
              <a:rPr lang="zh-CN" altLang="en-US" dirty="0">
                <a:latin typeface="+mn-ea"/>
                <a:ea typeface="+mn-ea"/>
                <a:cs typeface="+mn-ea"/>
                <a:sym typeface="+mn-lt"/>
              </a:rPr>
              <a:t>日下午</a:t>
            </a:r>
            <a:r>
              <a:rPr lang="en-US" altLang="zh-CN" dirty="0">
                <a:latin typeface="+mn-ea"/>
                <a:ea typeface="+mn-ea"/>
                <a:cs typeface="+mn-ea"/>
                <a:sym typeface="+mn-lt"/>
              </a:rPr>
              <a:t>3</a:t>
            </a:r>
            <a:r>
              <a:rPr lang="zh-CN" altLang="en-US" dirty="0">
                <a:latin typeface="+mn-ea"/>
                <a:ea typeface="+mn-ea"/>
                <a:cs typeface="+mn-ea"/>
                <a:sym typeface="+mn-lt"/>
              </a:rPr>
              <a:t>时，大地欢声雷动。刚刚就职的中华人民共和国中央人民政府主席毛泽东和朱德两位伟人一前一后，最先登上了天安门城楼。当林伯渠宣布开始后，在代国歌</a:t>
            </a:r>
            <a:r>
              <a:rPr lang="en-US" altLang="zh-CN" dirty="0">
                <a:latin typeface="+mn-ea"/>
                <a:ea typeface="+mn-ea"/>
                <a:cs typeface="+mn-ea"/>
                <a:sym typeface="+mn-lt"/>
              </a:rPr>
              <a:t>《</a:t>
            </a:r>
            <a:r>
              <a:rPr lang="zh-CN" altLang="en-US" dirty="0">
                <a:latin typeface="+mn-ea"/>
                <a:ea typeface="+mn-ea"/>
                <a:cs typeface="+mn-ea"/>
                <a:sym typeface="+mn-lt"/>
              </a:rPr>
              <a:t>义勇军进行曲</a:t>
            </a:r>
            <a:r>
              <a:rPr lang="en-US" altLang="zh-CN" dirty="0">
                <a:latin typeface="+mn-ea"/>
                <a:ea typeface="+mn-ea"/>
                <a:cs typeface="+mn-ea"/>
                <a:sym typeface="+mn-lt"/>
              </a:rPr>
              <a:t>》</a:t>
            </a:r>
            <a:r>
              <a:rPr lang="zh-CN" altLang="en-US" dirty="0">
                <a:latin typeface="+mn-ea"/>
                <a:ea typeface="+mn-ea"/>
                <a:cs typeface="+mn-ea"/>
                <a:sym typeface="+mn-lt"/>
              </a:rPr>
              <a:t>的乐曲声中，中央人民政府主席、副主席和委员就位。</a:t>
            </a:r>
            <a:endParaRPr lang="en-US" altLang="zh-CN" dirty="0">
              <a:latin typeface="+mn-ea"/>
              <a:ea typeface="+mn-ea"/>
              <a:cs typeface="+mn-ea"/>
              <a:sym typeface="+mn-lt"/>
            </a:endParaRPr>
          </a:p>
          <a:p>
            <a:endParaRPr lang="en-US" altLang="zh-CN" b="1" dirty="0">
              <a:solidFill>
                <a:schemeClr val="accent1"/>
              </a:solidFill>
              <a:latin typeface="+mn-ea"/>
              <a:ea typeface="+mn-ea"/>
              <a:cs typeface="+mn-ea"/>
              <a:sym typeface="+mn-lt"/>
            </a:endParaRPr>
          </a:p>
          <a:p>
            <a:r>
              <a:rPr lang="zh-CN" altLang="en-US" b="1" dirty="0">
                <a:solidFill>
                  <a:schemeClr val="accent1"/>
                </a:solidFill>
                <a:latin typeface="+mn-ea"/>
                <a:ea typeface="+mn-ea"/>
                <a:cs typeface="+mn-ea"/>
                <a:sym typeface="+mn-lt"/>
              </a:rPr>
              <a:t>    人民领袖毛泽东庄严宣布：“同胞们，中华人民共和国中央人民政府在今天成立了</a:t>
            </a:r>
            <a:r>
              <a:rPr lang="en-US" altLang="zh-CN" b="1" dirty="0">
                <a:solidFill>
                  <a:schemeClr val="accent1"/>
                </a:solidFill>
                <a:latin typeface="+mn-ea"/>
                <a:ea typeface="+mn-ea"/>
                <a:cs typeface="+mn-ea"/>
                <a:sym typeface="+mn-lt"/>
              </a:rPr>
              <a:t>!”</a:t>
            </a:r>
          </a:p>
          <a:p>
            <a:r>
              <a:rPr lang="en-US" altLang="zh-CN" dirty="0">
                <a:latin typeface="+mn-ea"/>
                <a:ea typeface="+mn-ea"/>
                <a:cs typeface="+mn-ea"/>
                <a:sym typeface="+mn-lt"/>
              </a:rPr>
              <a:t>     </a:t>
            </a:r>
            <a:endParaRPr lang="zh-CN" altLang="en-US" dirty="0">
              <a:latin typeface="+mn-ea"/>
              <a:ea typeface="+mn-ea"/>
              <a:cs typeface="+mn-ea"/>
              <a:sym typeface="+mn-lt"/>
            </a:endParaRPr>
          </a:p>
        </p:txBody>
      </p:sp>
      <p:sp>
        <p:nvSpPr>
          <p:cNvPr id="5" name="TextBox 14">
            <a:extLst>
              <a:ext uri="{FF2B5EF4-FFF2-40B4-BE49-F238E27FC236}">
                <a16:creationId xmlns="" xmlns:a16="http://schemas.microsoft.com/office/drawing/2014/main" id="{F0805C35-8AD0-4A2C-A46E-5F3635A29125}"/>
              </a:ext>
            </a:extLst>
          </p:cNvPr>
          <p:cNvSpPr txBox="1"/>
          <p:nvPr/>
        </p:nvSpPr>
        <p:spPr>
          <a:xfrm>
            <a:off x="8226222" y="5375784"/>
            <a:ext cx="1966869" cy="288032"/>
          </a:xfrm>
          <a:prstGeom prst="rect">
            <a:avLst/>
          </a:prstGeom>
        </p:spPr>
        <p:txBody>
          <a:bodyPr anchor="ctr">
            <a:normAutofit fontScale="92500" lnSpcReduction="2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毛泽东庄严宣布</a:t>
            </a:r>
          </a:p>
        </p:txBody>
      </p:sp>
      <p:pic>
        <p:nvPicPr>
          <p:cNvPr id="10" name="图片 9">
            <a:extLst>
              <a:ext uri="{FF2B5EF4-FFF2-40B4-BE49-F238E27FC236}">
                <a16:creationId xmlns="" xmlns:a16="http://schemas.microsoft.com/office/drawing/2014/main" id="{A0454C64-4474-489D-A857-5EA86697D6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7375" y="2244262"/>
            <a:ext cx="4544562" cy="3022134"/>
          </a:xfrm>
          <a:prstGeom prst="rect">
            <a:avLst/>
          </a:prstGeom>
        </p:spPr>
      </p:pic>
      <p:grpSp>
        <p:nvGrpSpPr>
          <p:cNvPr id="26" name="组合 25"/>
          <p:cNvGrpSpPr/>
          <p:nvPr/>
        </p:nvGrpSpPr>
        <p:grpSpPr>
          <a:xfrm>
            <a:off x="2822739" y="868530"/>
            <a:ext cx="6546522" cy="636611"/>
            <a:chOff x="3729419" y="1263138"/>
            <a:chExt cx="6546522" cy="636611"/>
          </a:xfrm>
        </p:grpSpPr>
        <p:grpSp>
          <p:nvGrpSpPr>
            <p:cNvPr id="27" name="组合 26"/>
            <p:cNvGrpSpPr/>
            <p:nvPr/>
          </p:nvGrpSpPr>
          <p:grpSpPr>
            <a:xfrm>
              <a:off x="3729419" y="1263138"/>
              <a:ext cx="6546522" cy="636611"/>
              <a:chOff x="3729419" y="1263138"/>
              <a:chExt cx="6546522" cy="636611"/>
            </a:xfrm>
          </p:grpSpPr>
          <p:grpSp>
            <p:nvGrpSpPr>
              <p:cNvPr id="29" name="组合 28"/>
              <p:cNvGrpSpPr/>
              <p:nvPr/>
            </p:nvGrpSpPr>
            <p:grpSpPr>
              <a:xfrm flipH="1">
                <a:off x="9737779" y="1408005"/>
                <a:ext cx="538162" cy="491744"/>
                <a:chOff x="1916819" y="1408005"/>
                <a:chExt cx="538162" cy="491744"/>
              </a:xfrm>
            </p:grpSpPr>
            <p:sp>
              <p:nvSpPr>
                <p:cNvPr id="34" name="任意多边形 3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5" name="任意多边形 3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30" name="组合 29"/>
              <p:cNvGrpSpPr/>
              <p:nvPr/>
            </p:nvGrpSpPr>
            <p:grpSpPr>
              <a:xfrm>
                <a:off x="3729419" y="1408005"/>
                <a:ext cx="538162" cy="491744"/>
                <a:chOff x="3729419" y="1408005"/>
                <a:chExt cx="538162" cy="491744"/>
              </a:xfrm>
            </p:grpSpPr>
            <p:sp>
              <p:nvSpPr>
                <p:cNvPr id="32" name="任意多边形 3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3" name="任意多边形 3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1" name="矩形 3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中华人民共和国成立</a:t>
              </a:r>
            </a:p>
          </p:txBody>
        </p:sp>
      </p:grpSp>
      <p:sp>
        <p:nvSpPr>
          <p:cNvPr id="2" name="标题 1">
            <a:extLst>
              <a:ext uri="{FF2B5EF4-FFF2-40B4-BE49-F238E27FC236}">
                <a16:creationId xmlns="" xmlns:a16="http://schemas.microsoft.com/office/drawing/2014/main" id="{19D95F9E-3004-4B16-8588-2268FFC0A014}"/>
              </a:ext>
            </a:extLst>
          </p:cNvPr>
          <p:cNvSpPr>
            <a:spLocks noGrp="1"/>
          </p:cNvSpPr>
          <p:nvPr>
            <p:ph type="title"/>
          </p:nvPr>
        </p:nvSpPr>
        <p:spPr/>
        <p:txBody>
          <a:bodyPr/>
          <a:lstStyle/>
          <a:p>
            <a:r>
              <a:rPr lang="zh-CN" altLang="en-US" dirty="0">
                <a:latin typeface="+mn-ea"/>
                <a:ea typeface="+mn-ea"/>
              </a:rPr>
              <a:t>中华人民共和国成立</a:t>
            </a:r>
          </a:p>
        </p:txBody>
      </p:sp>
    </p:spTree>
    <p:extLst>
      <p:ext uri="{BB962C8B-B14F-4D97-AF65-F5344CB8AC3E}">
        <p14:creationId xmlns:p14="http://schemas.microsoft.com/office/powerpoint/2010/main" val="1425906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1000"/>
                                        <p:tgtEl>
                                          <p:spTgt spid="26"/>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53AB5AF8-E8B0-43C9-BB5B-4630A0DB1462}"/>
              </a:ext>
            </a:extLst>
          </p:cNvPr>
          <p:cNvSpPr txBox="1"/>
          <p:nvPr/>
        </p:nvSpPr>
        <p:spPr>
          <a:xfrm>
            <a:off x="563563" y="2625968"/>
            <a:ext cx="5751512" cy="2757530"/>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大会讨论通过了</a:t>
            </a:r>
            <a:r>
              <a:rPr lang="en-US" altLang="zh-CN" dirty="0">
                <a:latin typeface="+mn-ea"/>
                <a:ea typeface="+mn-ea"/>
                <a:cs typeface="+mn-ea"/>
                <a:sym typeface="+mn-lt"/>
              </a:rPr>
              <a:t>《</a:t>
            </a:r>
            <a:r>
              <a:rPr lang="zh-CN" altLang="en-US" dirty="0">
                <a:latin typeface="+mn-ea"/>
                <a:ea typeface="+mn-ea"/>
                <a:cs typeface="+mn-ea"/>
                <a:sym typeface="+mn-lt"/>
              </a:rPr>
              <a:t>关于政治报告的决议</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中国共产党章程</a:t>
            </a:r>
            <a:r>
              <a:rPr lang="en-US" altLang="zh-CN" dirty="0">
                <a:latin typeface="+mn-ea"/>
                <a:ea typeface="+mn-ea"/>
                <a:cs typeface="+mn-ea"/>
                <a:sym typeface="+mn-lt"/>
              </a:rPr>
              <a:t>》 </a:t>
            </a:r>
            <a:r>
              <a:rPr lang="zh-CN" altLang="en-US" dirty="0">
                <a:latin typeface="+mn-ea"/>
                <a:ea typeface="+mn-ea"/>
                <a:cs typeface="+mn-ea"/>
                <a:sym typeface="+mn-lt"/>
              </a:rPr>
              <a:t>和 </a:t>
            </a:r>
            <a:r>
              <a:rPr lang="en-US" altLang="zh-CN" dirty="0">
                <a:latin typeface="+mn-ea"/>
                <a:ea typeface="+mn-ea"/>
                <a:cs typeface="+mn-ea"/>
                <a:sym typeface="+mn-lt"/>
              </a:rPr>
              <a:t>《</a:t>
            </a:r>
            <a:r>
              <a:rPr lang="zh-CN" altLang="en-US" dirty="0">
                <a:latin typeface="+mn-ea"/>
                <a:ea typeface="+mn-ea"/>
                <a:cs typeface="+mn-ea"/>
                <a:sym typeface="+mn-lt"/>
              </a:rPr>
              <a:t>关于发展国民经济第二个五年计划（</a:t>
            </a:r>
            <a:r>
              <a:rPr lang="en-US" altLang="zh-CN" dirty="0">
                <a:latin typeface="+mn-ea"/>
                <a:ea typeface="+mn-ea"/>
                <a:cs typeface="+mn-ea"/>
                <a:sym typeface="+mn-lt"/>
              </a:rPr>
              <a:t>1958</a:t>
            </a:r>
            <a:r>
              <a:rPr lang="zh-CN" altLang="en-US" dirty="0">
                <a:latin typeface="+mn-ea"/>
                <a:ea typeface="+mn-ea"/>
                <a:cs typeface="+mn-ea"/>
                <a:sym typeface="+mn-lt"/>
              </a:rPr>
              <a:t>年至</a:t>
            </a:r>
            <a:r>
              <a:rPr lang="en-US" altLang="zh-CN" dirty="0">
                <a:latin typeface="+mn-ea"/>
                <a:ea typeface="+mn-ea"/>
                <a:cs typeface="+mn-ea"/>
                <a:sym typeface="+mn-lt"/>
              </a:rPr>
              <a:t>1962</a:t>
            </a:r>
            <a:r>
              <a:rPr lang="zh-CN" altLang="en-US" dirty="0">
                <a:latin typeface="+mn-ea"/>
                <a:ea typeface="+mn-ea"/>
                <a:cs typeface="+mn-ea"/>
                <a:sym typeface="+mn-lt"/>
              </a:rPr>
              <a:t>年）的建议</a:t>
            </a:r>
            <a:r>
              <a:rPr lang="en-US" altLang="zh-CN" dirty="0">
                <a:latin typeface="+mn-ea"/>
                <a:ea typeface="+mn-ea"/>
                <a:cs typeface="+mn-ea"/>
                <a:sym typeface="+mn-lt"/>
              </a:rPr>
              <a:t>》</a:t>
            </a:r>
            <a:r>
              <a:rPr lang="zh-CN" altLang="en-US" dirty="0">
                <a:latin typeface="+mn-ea"/>
                <a:ea typeface="+mn-ea"/>
                <a:cs typeface="+mn-ea"/>
                <a:sym typeface="+mn-lt"/>
              </a:rPr>
              <a:t>。</a:t>
            </a:r>
            <a:endParaRPr lang="en-US" altLang="zh-CN" dirty="0">
              <a:latin typeface="+mn-ea"/>
              <a:ea typeface="+mn-ea"/>
              <a:cs typeface="+mn-ea"/>
              <a:sym typeface="+mn-lt"/>
            </a:endParaRPr>
          </a:p>
          <a:p>
            <a:r>
              <a:rPr lang="zh-CN" altLang="en-US" dirty="0">
                <a:latin typeface="+mn-ea"/>
                <a:ea typeface="+mn-ea"/>
                <a:cs typeface="+mn-ea"/>
                <a:sym typeface="+mn-lt"/>
              </a:rPr>
              <a:t>        出席大会的正式代表</a:t>
            </a:r>
            <a:r>
              <a:rPr lang="en-US" altLang="zh-CN" dirty="0">
                <a:latin typeface="+mn-ea"/>
                <a:ea typeface="+mn-ea"/>
                <a:cs typeface="+mn-ea"/>
                <a:sym typeface="+mn-lt"/>
              </a:rPr>
              <a:t>1026</a:t>
            </a:r>
            <a:r>
              <a:rPr lang="zh-CN" altLang="en-US" dirty="0">
                <a:latin typeface="+mn-ea"/>
                <a:ea typeface="+mn-ea"/>
                <a:cs typeface="+mn-ea"/>
                <a:sym typeface="+mn-lt"/>
              </a:rPr>
              <a:t>人， 候补代表</a:t>
            </a:r>
            <a:r>
              <a:rPr lang="en-US" altLang="zh-CN" dirty="0">
                <a:latin typeface="+mn-ea"/>
                <a:ea typeface="+mn-ea"/>
                <a:cs typeface="+mn-ea"/>
                <a:sym typeface="+mn-lt"/>
              </a:rPr>
              <a:t>107</a:t>
            </a:r>
            <a:r>
              <a:rPr lang="zh-CN" altLang="en-US" dirty="0">
                <a:latin typeface="+mn-ea"/>
                <a:ea typeface="+mn-ea"/>
                <a:cs typeface="+mn-ea"/>
                <a:sym typeface="+mn-lt"/>
              </a:rPr>
              <a:t>人， 代表全国</a:t>
            </a:r>
            <a:r>
              <a:rPr lang="en-US" altLang="zh-CN" dirty="0">
                <a:latin typeface="+mn-ea"/>
                <a:ea typeface="+mn-ea"/>
                <a:cs typeface="+mn-ea"/>
                <a:sym typeface="+mn-lt"/>
              </a:rPr>
              <a:t>1073</a:t>
            </a:r>
            <a:r>
              <a:rPr lang="zh-CN" altLang="en-US" dirty="0">
                <a:latin typeface="+mn-ea"/>
                <a:ea typeface="+mn-ea"/>
                <a:cs typeface="+mn-ea"/>
                <a:sym typeface="+mn-lt"/>
              </a:rPr>
              <a:t>万名党员。</a:t>
            </a:r>
            <a:r>
              <a:rPr lang="en-US" altLang="zh-CN" dirty="0">
                <a:latin typeface="+mn-ea"/>
                <a:ea typeface="+mn-ea"/>
                <a:cs typeface="+mn-ea"/>
                <a:sym typeface="+mn-lt"/>
              </a:rPr>
              <a:t>59</a:t>
            </a:r>
            <a:r>
              <a:rPr lang="zh-CN" altLang="en-US" dirty="0">
                <a:latin typeface="+mn-ea"/>
                <a:ea typeface="+mn-ea"/>
                <a:cs typeface="+mn-ea"/>
                <a:sym typeface="+mn-lt"/>
              </a:rPr>
              <a:t>个国家的共产党、工人党、劳动党和人民革命党的代表团以及国内各民主党派和无党派民主人士的代表应邀列席大会。</a:t>
            </a:r>
          </a:p>
          <a:p>
            <a:r>
              <a:rPr lang="zh-CN" altLang="en-US" dirty="0">
                <a:latin typeface="+mn-ea"/>
                <a:ea typeface="+mn-ea"/>
                <a:cs typeface="+mn-ea"/>
                <a:sym typeface="+mn-lt"/>
              </a:rPr>
              <a:t>       大会选举产生了第八届中央委员会，中央委员</a:t>
            </a:r>
            <a:r>
              <a:rPr lang="en-US" altLang="zh-CN" dirty="0">
                <a:latin typeface="+mn-ea"/>
                <a:ea typeface="+mn-ea"/>
                <a:cs typeface="+mn-ea"/>
                <a:sym typeface="+mn-lt"/>
              </a:rPr>
              <a:t>97</a:t>
            </a:r>
            <a:r>
              <a:rPr lang="zh-CN" altLang="en-US" dirty="0">
                <a:latin typeface="+mn-ea"/>
                <a:ea typeface="+mn-ea"/>
                <a:cs typeface="+mn-ea"/>
                <a:sym typeface="+mn-lt"/>
              </a:rPr>
              <a:t>人，候补中央委员</a:t>
            </a:r>
            <a:r>
              <a:rPr lang="en-US" altLang="zh-CN" dirty="0">
                <a:latin typeface="+mn-ea"/>
                <a:ea typeface="+mn-ea"/>
                <a:cs typeface="+mn-ea"/>
                <a:sym typeface="+mn-lt"/>
              </a:rPr>
              <a:t>73</a:t>
            </a:r>
            <a:r>
              <a:rPr lang="zh-CN" altLang="en-US" dirty="0">
                <a:latin typeface="+mn-ea"/>
                <a:ea typeface="+mn-ea"/>
                <a:cs typeface="+mn-ea"/>
                <a:sym typeface="+mn-lt"/>
              </a:rPr>
              <a:t>人。</a:t>
            </a:r>
            <a:endParaRPr lang="en-US" altLang="zh-CN" dirty="0">
              <a:latin typeface="+mn-ea"/>
              <a:ea typeface="+mn-ea"/>
              <a:cs typeface="+mn-ea"/>
              <a:sym typeface="+mn-lt"/>
            </a:endParaRPr>
          </a:p>
          <a:p>
            <a:r>
              <a:rPr lang="en-US" altLang="zh-CN" dirty="0">
                <a:latin typeface="+mn-ea"/>
                <a:ea typeface="+mn-ea"/>
                <a:cs typeface="+mn-ea"/>
                <a:sym typeface="+mn-lt"/>
              </a:rPr>
              <a:t>       </a:t>
            </a:r>
            <a:r>
              <a:rPr lang="zh-CN" altLang="en-US" dirty="0">
                <a:latin typeface="+mn-ea"/>
                <a:ea typeface="+mn-ea"/>
                <a:cs typeface="+mn-ea"/>
                <a:sym typeface="+mn-lt"/>
              </a:rPr>
              <a:t>同时，根据党的事业发展的需要，八大决定中央委员会增设副主席和常委，中央书记处增设总书记和候补书记，并加强中央监察委员会的机构，设书记、副书记。</a:t>
            </a:r>
          </a:p>
        </p:txBody>
      </p:sp>
      <p:pic>
        <p:nvPicPr>
          <p:cNvPr id="9" name="图片 8">
            <a:extLst>
              <a:ext uri="{FF2B5EF4-FFF2-40B4-BE49-F238E27FC236}">
                <a16:creationId xmlns="" xmlns:a16="http://schemas.microsoft.com/office/drawing/2014/main" id="{0CBC907F-699F-4898-B339-435FD377A8CD}"/>
              </a:ext>
            </a:extLst>
          </p:cNvPr>
          <p:cNvPicPr>
            <a:picLocks noChangeAspect="1"/>
          </p:cNvPicPr>
          <p:nvPr/>
        </p:nvPicPr>
        <p:blipFill rotWithShape="1">
          <a:blip r:embed="rId3">
            <a:extLst>
              <a:ext uri="{28A0092B-C50C-407E-A947-70E740481C1C}">
                <a14:useLocalDpi xmlns:a14="http://schemas.microsoft.com/office/drawing/2010/main" val="0"/>
              </a:ext>
            </a:extLst>
          </a:blip>
          <a:srcRect t="24051"/>
          <a:stretch/>
        </p:blipFill>
        <p:spPr>
          <a:xfrm>
            <a:off x="6938559" y="2530895"/>
            <a:ext cx="4524779" cy="2947676"/>
          </a:xfrm>
          <a:prstGeom prst="rect">
            <a:avLst/>
          </a:prstGeom>
        </p:spPr>
      </p:pic>
      <p:grpSp>
        <p:nvGrpSpPr>
          <p:cNvPr id="25" name="组合 24"/>
          <p:cNvGrpSpPr/>
          <p:nvPr/>
        </p:nvGrpSpPr>
        <p:grpSpPr>
          <a:xfrm>
            <a:off x="2822739" y="1125705"/>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中国共产党第八次全国代表大会决议和选举</a:t>
              </a:r>
            </a:p>
          </p:txBody>
        </p:sp>
      </p:grpSp>
      <p:sp>
        <p:nvSpPr>
          <p:cNvPr id="2" name="标题 1">
            <a:extLst>
              <a:ext uri="{FF2B5EF4-FFF2-40B4-BE49-F238E27FC236}">
                <a16:creationId xmlns="" xmlns:a16="http://schemas.microsoft.com/office/drawing/2014/main" id="{E7AA85EA-9BAC-4D7D-9740-D1B04548365B}"/>
              </a:ext>
            </a:extLst>
          </p:cNvPr>
          <p:cNvSpPr>
            <a:spLocks noGrp="1"/>
          </p:cNvSpPr>
          <p:nvPr>
            <p:ph type="title"/>
          </p:nvPr>
        </p:nvSpPr>
        <p:spPr/>
        <p:txBody>
          <a:bodyPr/>
          <a:lstStyle/>
          <a:p>
            <a:r>
              <a:rPr lang="zh-CN" altLang="en-US" dirty="0">
                <a:latin typeface="+mn-ea"/>
                <a:ea typeface="+mn-ea"/>
              </a:rPr>
              <a:t>中国共产党第八次全国代表大会</a:t>
            </a:r>
          </a:p>
        </p:txBody>
      </p:sp>
    </p:spTree>
    <p:extLst>
      <p:ext uri="{BB962C8B-B14F-4D97-AF65-F5344CB8AC3E}">
        <p14:creationId xmlns:p14="http://schemas.microsoft.com/office/powerpoint/2010/main" val="12775891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9206EF35-1971-416A-8F16-A9D797DE0714}"/>
              </a:ext>
            </a:extLst>
          </p:cNvPr>
          <p:cNvSpPr txBox="1"/>
          <p:nvPr/>
        </p:nvSpPr>
        <p:spPr>
          <a:xfrm>
            <a:off x="575762" y="2012200"/>
            <a:ext cx="5748838" cy="3732057"/>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200" dirty="0">
                <a:latin typeface="+mn-ea"/>
                <a:ea typeface="+mn-ea"/>
                <a:cs typeface="+mn-ea"/>
                <a:sym typeface="+mn-lt"/>
              </a:rPr>
              <a:t>        大会分组讨论了政治报告和党章修改草案。在讨论过程中，结合实际“斗私批修”，实际上是对参加会议的老同志再一次进行错误的批判，迫使他们检讨。</a:t>
            </a:r>
          </a:p>
          <a:p>
            <a:r>
              <a:rPr lang="zh-CN" altLang="en-US" sz="1200" dirty="0">
                <a:latin typeface="+mn-ea"/>
                <a:ea typeface="+mn-ea"/>
                <a:cs typeface="+mn-ea"/>
                <a:sym typeface="+mn-lt"/>
              </a:rPr>
              <a:t>        大会通过了政治报告和党章修正草案。九大通过的新党章，错误地把“无产阶级专政下继续革命的理论”和林彪“是毛泽东同志的亲密战友和接班人”写进了总纲；对毛泽东思想作了歪曲的阐述；砍掉了原党章中党员权利一节，取消了党员的预备期，取消了中央书记处，取消了中央监察委员会等机构。</a:t>
            </a:r>
            <a:endParaRPr lang="en-US" altLang="zh-CN" sz="1200" dirty="0">
              <a:latin typeface="+mn-ea"/>
              <a:ea typeface="+mn-ea"/>
              <a:cs typeface="+mn-ea"/>
              <a:sym typeface="+mn-lt"/>
            </a:endParaRPr>
          </a:p>
          <a:p>
            <a:r>
              <a:rPr lang="zh-CN" altLang="en-US" sz="1200" dirty="0">
                <a:latin typeface="+mn-ea"/>
                <a:ea typeface="+mn-ea"/>
                <a:cs typeface="+mn-ea"/>
                <a:sym typeface="+mn-lt"/>
              </a:rPr>
              <a:t>        出席大会的代表</a:t>
            </a:r>
            <a:r>
              <a:rPr lang="en-US" altLang="zh-CN" sz="1200" dirty="0">
                <a:latin typeface="+mn-ea"/>
                <a:ea typeface="+mn-ea"/>
                <a:cs typeface="+mn-ea"/>
                <a:sym typeface="+mn-lt"/>
              </a:rPr>
              <a:t>1512</a:t>
            </a:r>
            <a:r>
              <a:rPr lang="zh-CN" altLang="en-US" sz="1200" dirty="0">
                <a:latin typeface="+mn-ea"/>
                <a:ea typeface="+mn-ea"/>
                <a:cs typeface="+mn-ea"/>
                <a:sym typeface="+mn-lt"/>
              </a:rPr>
              <a:t>人，代表全国</a:t>
            </a:r>
            <a:r>
              <a:rPr lang="en-US" altLang="zh-CN" sz="1200" dirty="0">
                <a:latin typeface="+mn-ea"/>
                <a:ea typeface="+mn-ea"/>
                <a:cs typeface="+mn-ea"/>
                <a:sym typeface="+mn-lt"/>
              </a:rPr>
              <a:t>2200</a:t>
            </a:r>
            <a:r>
              <a:rPr lang="zh-CN" altLang="en-US" sz="1200" dirty="0">
                <a:latin typeface="+mn-ea"/>
                <a:ea typeface="+mn-ea"/>
                <a:cs typeface="+mn-ea"/>
                <a:sym typeface="+mn-lt"/>
              </a:rPr>
              <a:t>万党员。由于当时各地党组织处于瘫痪状态，无法正常进行代表的选举，多数代表由革命委员会同各造反组织的头头协商决定或上级指定，以致很 多品质恶劣的帮派骨干、打砸抢分子，林彪、江青一伙的爪牙，成了九大代表。有的人是在确定为九大代表之后，才赶办入党手续，或在赴京列车上突击入党的。相当多的原八届中央委员和候补中央委员处在被审查或监禁中，未能作为代表出席九大。</a:t>
            </a:r>
            <a:endParaRPr lang="en-US" altLang="zh-CN" sz="1200" dirty="0">
              <a:latin typeface="+mn-ea"/>
              <a:ea typeface="+mn-ea"/>
              <a:cs typeface="+mn-ea"/>
              <a:sym typeface="+mn-lt"/>
            </a:endParaRPr>
          </a:p>
          <a:p>
            <a:r>
              <a:rPr lang="en-US" altLang="zh-CN" sz="1200" dirty="0">
                <a:latin typeface="+mn-ea"/>
                <a:ea typeface="+mn-ea"/>
                <a:cs typeface="+mn-ea"/>
                <a:sym typeface="+mn-lt"/>
              </a:rPr>
              <a:t>      </a:t>
            </a:r>
            <a:r>
              <a:rPr lang="zh-CN" altLang="en-US" sz="1200" dirty="0">
                <a:latin typeface="+mn-ea"/>
                <a:ea typeface="+mn-ea"/>
                <a:cs typeface="+mn-ea"/>
                <a:sym typeface="+mn-lt"/>
              </a:rPr>
              <a:t>大会选举出第九届中央委员会委员</a:t>
            </a:r>
            <a:r>
              <a:rPr lang="en-US" altLang="zh-CN" sz="1200" dirty="0">
                <a:latin typeface="+mn-ea"/>
                <a:ea typeface="+mn-ea"/>
                <a:cs typeface="+mn-ea"/>
                <a:sym typeface="+mn-lt"/>
              </a:rPr>
              <a:t>170</a:t>
            </a:r>
            <a:r>
              <a:rPr lang="zh-CN" altLang="en-US" sz="1200" dirty="0">
                <a:latin typeface="+mn-ea"/>
                <a:ea typeface="+mn-ea"/>
                <a:cs typeface="+mn-ea"/>
                <a:sym typeface="+mn-lt"/>
              </a:rPr>
              <a:t>人，候补中央委员</a:t>
            </a:r>
            <a:r>
              <a:rPr lang="en-US" altLang="zh-CN" sz="1200" dirty="0">
                <a:latin typeface="+mn-ea"/>
                <a:ea typeface="+mn-ea"/>
                <a:cs typeface="+mn-ea"/>
                <a:sym typeface="+mn-lt"/>
              </a:rPr>
              <a:t>109</a:t>
            </a:r>
            <a:r>
              <a:rPr lang="zh-CN" altLang="en-US" sz="1200" dirty="0">
                <a:latin typeface="+mn-ea"/>
                <a:ea typeface="+mn-ea"/>
                <a:cs typeface="+mn-ea"/>
                <a:sym typeface="+mn-lt"/>
              </a:rPr>
              <a:t>人，其中原八届中央委员和候补中央委员只有</a:t>
            </a:r>
            <a:r>
              <a:rPr lang="en-US" altLang="zh-CN" sz="1200" dirty="0">
                <a:latin typeface="+mn-ea"/>
                <a:ea typeface="+mn-ea"/>
                <a:cs typeface="+mn-ea"/>
                <a:sym typeface="+mn-lt"/>
              </a:rPr>
              <a:t>53</a:t>
            </a:r>
            <a:r>
              <a:rPr lang="zh-CN" altLang="en-US" sz="1200" dirty="0">
                <a:latin typeface="+mn-ea"/>
                <a:ea typeface="+mn-ea"/>
                <a:cs typeface="+mn-ea"/>
                <a:sym typeface="+mn-lt"/>
              </a:rPr>
              <a:t>人。在大会选举新的中央委员会过程中，林彪、江青一伙暗中操纵选举，使其集团的主要成员几乎全部进入了中央委员会，而许多久经考验的老干部却被排除在外。</a:t>
            </a:r>
            <a:endParaRPr lang="en-US" altLang="zh-CN" sz="1200" dirty="0">
              <a:latin typeface="+mn-ea"/>
              <a:ea typeface="+mn-ea"/>
              <a:cs typeface="+mn-ea"/>
              <a:sym typeface="+mn-lt"/>
            </a:endParaRPr>
          </a:p>
          <a:p>
            <a:r>
              <a:rPr lang="en-US" altLang="zh-CN" sz="1200" dirty="0">
                <a:latin typeface="+mn-ea"/>
                <a:ea typeface="+mn-ea"/>
                <a:cs typeface="+mn-ea"/>
                <a:sym typeface="+mn-lt"/>
              </a:rPr>
              <a:t>     </a:t>
            </a:r>
            <a:endParaRPr lang="zh-CN" altLang="en-US" sz="1200" dirty="0">
              <a:latin typeface="+mn-ea"/>
              <a:ea typeface="+mn-ea"/>
              <a:cs typeface="+mn-ea"/>
              <a:sym typeface="+mn-lt"/>
            </a:endParaRPr>
          </a:p>
        </p:txBody>
      </p:sp>
      <p:pic>
        <p:nvPicPr>
          <p:cNvPr id="9" name="图片 8">
            <a:extLst>
              <a:ext uri="{FF2B5EF4-FFF2-40B4-BE49-F238E27FC236}">
                <a16:creationId xmlns="" xmlns:a16="http://schemas.microsoft.com/office/drawing/2014/main" id="{E7F80EDC-8BCB-4981-B0DA-EAD1F88611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7374" y="2394805"/>
            <a:ext cx="4551413" cy="2966847"/>
          </a:xfrm>
          <a:prstGeom prst="rect">
            <a:avLst/>
          </a:prstGeom>
        </p:spPr>
      </p:pic>
      <p:grpSp>
        <p:nvGrpSpPr>
          <p:cNvPr id="25" name="组合 24"/>
          <p:cNvGrpSpPr/>
          <p:nvPr/>
        </p:nvGrpSpPr>
        <p:grpSpPr>
          <a:xfrm>
            <a:off x="2822739" y="100188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中国共产党第九次全国代表大会决议和参会</a:t>
              </a:r>
            </a:p>
          </p:txBody>
        </p:sp>
      </p:grpSp>
      <p:sp>
        <p:nvSpPr>
          <p:cNvPr id="2" name="标题 1">
            <a:extLst>
              <a:ext uri="{FF2B5EF4-FFF2-40B4-BE49-F238E27FC236}">
                <a16:creationId xmlns="" xmlns:a16="http://schemas.microsoft.com/office/drawing/2014/main" id="{94EB4F1D-BC87-43B4-9849-5923EC91AB74}"/>
              </a:ext>
            </a:extLst>
          </p:cNvPr>
          <p:cNvSpPr>
            <a:spLocks noGrp="1"/>
          </p:cNvSpPr>
          <p:nvPr>
            <p:ph type="title"/>
          </p:nvPr>
        </p:nvSpPr>
        <p:spPr/>
        <p:txBody>
          <a:bodyPr/>
          <a:lstStyle/>
          <a:p>
            <a:r>
              <a:rPr lang="zh-CN" altLang="en-US" dirty="0">
                <a:latin typeface="+mn-ea"/>
                <a:ea typeface="+mn-ea"/>
              </a:rPr>
              <a:t>中国共产党第九次全国代表大会</a:t>
            </a:r>
          </a:p>
        </p:txBody>
      </p:sp>
    </p:spTree>
    <p:extLst>
      <p:ext uri="{BB962C8B-B14F-4D97-AF65-F5344CB8AC3E}">
        <p14:creationId xmlns:p14="http://schemas.microsoft.com/office/powerpoint/2010/main" val="782222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8998F1A6-4111-4137-802C-F855FEA9F50A}"/>
              </a:ext>
            </a:extLst>
          </p:cNvPr>
          <p:cNvSpPr txBox="1"/>
          <p:nvPr/>
        </p:nvSpPr>
        <p:spPr>
          <a:xfrm>
            <a:off x="573088" y="2322622"/>
            <a:ext cx="5761037" cy="3264363"/>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a:t>
            </a:r>
            <a:r>
              <a:rPr lang="zh-CN" altLang="en-US" sz="1100" b="1" dirty="0">
                <a:solidFill>
                  <a:schemeClr val="accent1"/>
                </a:solidFill>
                <a:latin typeface="+mn-ea"/>
                <a:ea typeface="+mn-ea"/>
                <a:cs typeface="+mn-ea"/>
                <a:sym typeface="+mn-lt"/>
              </a:rPr>
              <a:t>中国共产党第十次全国代表大会于</a:t>
            </a:r>
            <a:r>
              <a:rPr lang="en-US" altLang="zh-CN" sz="1100" b="1" dirty="0">
                <a:solidFill>
                  <a:schemeClr val="accent1"/>
                </a:solidFill>
                <a:latin typeface="+mn-ea"/>
                <a:ea typeface="+mn-ea"/>
                <a:cs typeface="+mn-ea"/>
                <a:sym typeface="+mn-lt"/>
              </a:rPr>
              <a:t>1973</a:t>
            </a:r>
            <a:r>
              <a:rPr lang="zh-CN" altLang="en-US" sz="1100" b="1" dirty="0">
                <a:solidFill>
                  <a:schemeClr val="accent1"/>
                </a:solidFill>
                <a:latin typeface="+mn-ea"/>
                <a:ea typeface="+mn-ea"/>
                <a:cs typeface="+mn-ea"/>
                <a:sym typeface="+mn-lt"/>
              </a:rPr>
              <a:t>年</a:t>
            </a:r>
            <a:r>
              <a:rPr lang="en-US" altLang="zh-CN" sz="1100" b="1" dirty="0">
                <a:solidFill>
                  <a:schemeClr val="accent1"/>
                </a:solidFill>
                <a:latin typeface="+mn-ea"/>
                <a:ea typeface="+mn-ea"/>
                <a:cs typeface="+mn-ea"/>
                <a:sym typeface="+mn-lt"/>
              </a:rPr>
              <a:t>8</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24</a:t>
            </a:r>
            <a:r>
              <a:rPr lang="zh-CN" altLang="en-US" sz="1100" b="1" dirty="0">
                <a:solidFill>
                  <a:schemeClr val="accent1"/>
                </a:solidFill>
                <a:latin typeface="+mn-ea"/>
                <a:ea typeface="+mn-ea"/>
                <a:cs typeface="+mn-ea"/>
                <a:sym typeface="+mn-lt"/>
              </a:rPr>
              <a:t>日至</a:t>
            </a:r>
            <a:r>
              <a:rPr lang="en-US" altLang="zh-CN" sz="1100" b="1" dirty="0">
                <a:solidFill>
                  <a:schemeClr val="accent1"/>
                </a:solidFill>
                <a:latin typeface="+mn-ea"/>
                <a:ea typeface="+mn-ea"/>
                <a:cs typeface="+mn-ea"/>
                <a:sym typeface="+mn-lt"/>
              </a:rPr>
              <a:t>28</a:t>
            </a:r>
            <a:r>
              <a:rPr lang="zh-CN" altLang="en-US" sz="1100" b="1" dirty="0">
                <a:solidFill>
                  <a:schemeClr val="accent1"/>
                </a:solidFill>
                <a:latin typeface="+mn-ea"/>
                <a:ea typeface="+mn-ea"/>
                <a:cs typeface="+mn-ea"/>
                <a:sym typeface="+mn-lt"/>
              </a:rPr>
              <a:t>日在北京召开。</a:t>
            </a:r>
            <a:endParaRPr lang="en-US" altLang="zh-CN" sz="1100" b="1" dirty="0">
              <a:solidFill>
                <a:schemeClr val="accent1"/>
              </a:solidFill>
              <a:latin typeface="+mn-ea"/>
              <a:ea typeface="+mn-ea"/>
              <a:cs typeface="+mn-ea"/>
              <a:sym typeface="+mn-lt"/>
            </a:endParaRPr>
          </a:p>
          <a:p>
            <a:r>
              <a:rPr lang="zh-CN" altLang="en-US" sz="1100" dirty="0">
                <a:latin typeface="+mn-ea"/>
                <a:ea typeface="+mn-ea"/>
                <a:cs typeface="+mn-ea"/>
                <a:sym typeface="+mn-lt"/>
              </a:rPr>
              <a:t>       这次大会是在粉碎林彪反革命集团以后，周恩来主持中央日常工作，全国各方面形势有了好转的情况下召开的。１９７３年５月２０日</a:t>
            </a:r>
            <a:r>
              <a:rPr lang="en-US" altLang="zh-CN" sz="1100" dirty="0">
                <a:latin typeface="+mn-ea"/>
                <a:ea typeface="+mn-ea"/>
                <a:cs typeface="+mn-ea"/>
                <a:sym typeface="+mn-lt"/>
              </a:rPr>
              <a:t>—</a:t>
            </a:r>
            <a:r>
              <a:rPr lang="zh-CN" altLang="en-US" sz="1100" dirty="0">
                <a:latin typeface="+mn-ea"/>
                <a:ea typeface="+mn-ea"/>
                <a:cs typeface="+mn-ea"/>
                <a:sym typeface="+mn-lt"/>
              </a:rPr>
              <a:t>３１日，中央召开工作会议，为大会作准备。会上宣布，根据毛泽东的提议，中央政治局决定王洪文到中央工作，并同华国锋、吴德一起列席政治局会议。会议决定成立由王洪文负责的党章修改小组提出党章修改草案。根据毛泽东、周恩来的意见，宣布解放谭震林、李井泉等１３名老干部。８月２０日，中央政治局通过决议，批准中央专案组</a:t>
            </a:r>
            <a:r>
              <a:rPr lang="en-US" altLang="zh-CN" sz="1100" dirty="0">
                <a:latin typeface="+mn-ea"/>
                <a:ea typeface="+mn-ea"/>
                <a:cs typeface="+mn-ea"/>
                <a:sym typeface="+mn-lt"/>
              </a:rPr>
              <a:t>《</a:t>
            </a:r>
            <a:r>
              <a:rPr lang="zh-CN" altLang="en-US" sz="1100" dirty="0">
                <a:latin typeface="+mn-ea"/>
                <a:ea typeface="+mn-ea"/>
                <a:cs typeface="+mn-ea"/>
                <a:sym typeface="+mn-lt"/>
              </a:rPr>
              <a:t>关于林彪反党集团反革命罪行的审查报告</a:t>
            </a:r>
            <a:r>
              <a:rPr lang="en-US" altLang="zh-CN" sz="1100" dirty="0">
                <a:latin typeface="+mn-ea"/>
                <a:ea typeface="+mn-ea"/>
                <a:cs typeface="+mn-ea"/>
                <a:sym typeface="+mn-lt"/>
              </a:rPr>
              <a:t>》</a:t>
            </a:r>
            <a:r>
              <a:rPr lang="zh-CN" altLang="en-US" sz="1100" dirty="0">
                <a:latin typeface="+mn-ea"/>
                <a:ea typeface="+mn-ea"/>
                <a:cs typeface="+mn-ea"/>
                <a:sym typeface="+mn-lt"/>
              </a:rPr>
              <a:t>，永远开除林彪、叶群、黄永胜、吴法宪、李作鹏、邱会作等人的党籍。至此，大会的准备工作基本完成。</a:t>
            </a:r>
            <a:endParaRPr lang="en-US" altLang="zh-CN" sz="1100" dirty="0">
              <a:latin typeface="+mn-ea"/>
              <a:ea typeface="+mn-ea"/>
              <a:cs typeface="+mn-ea"/>
              <a:sym typeface="+mn-lt"/>
            </a:endParaRPr>
          </a:p>
          <a:p>
            <a:r>
              <a:rPr lang="zh-CN" altLang="en-US" sz="1100" dirty="0">
                <a:latin typeface="+mn-ea"/>
                <a:ea typeface="+mn-ea"/>
                <a:cs typeface="+mn-ea"/>
                <a:sym typeface="+mn-lt"/>
              </a:rPr>
              <a:t>       毛泽东同志主持了大会。周恩来代表中央作的政治报告是由张春桥、姚文元等主持起草的。该报告没有正确地分析林彪事件发生的原因，总结必要的教训，反而肯定“九大的政治路线和组织路线都是正确的”，号召全党“坚持无产阶级专政下的继续革命”，坚持“无产阶级文化大革命”，还把“天下大乱，达到天下大治。过七八年又来一次”认定为“客观规律”，预言“党内两条路线斗争将长期存在”，把批判林彪的“极右实质”列为首要任务等，这就全面肯定和继承了“九大”的错误，使“左”倾思潮延续下去。</a:t>
            </a:r>
          </a:p>
        </p:txBody>
      </p:sp>
      <p:pic>
        <p:nvPicPr>
          <p:cNvPr id="5" name="Picture 2">
            <a:extLst>
              <a:ext uri="{FF2B5EF4-FFF2-40B4-BE49-F238E27FC236}">
                <a16:creationId xmlns="" xmlns:a16="http://schemas.microsoft.com/office/drawing/2014/main" id="{BC6C08EE-46E4-494A-AC4B-7B6A7F12E2F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46900" y="2399995"/>
            <a:ext cx="4535488" cy="3109616"/>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2822739" y="107808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中国共产党第十次全国代表大会胜利召开</a:t>
              </a:r>
            </a:p>
          </p:txBody>
        </p:sp>
      </p:grpSp>
      <p:sp>
        <p:nvSpPr>
          <p:cNvPr id="2" name="标题 1">
            <a:extLst>
              <a:ext uri="{FF2B5EF4-FFF2-40B4-BE49-F238E27FC236}">
                <a16:creationId xmlns="" xmlns:a16="http://schemas.microsoft.com/office/drawing/2014/main" id="{30E64E3F-3603-479B-8D6F-086273592979}"/>
              </a:ext>
            </a:extLst>
          </p:cNvPr>
          <p:cNvSpPr>
            <a:spLocks noGrp="1"/>
          </p:cNvSpPr>
          <p:nvPr>
            <p:ph type="title"/>
          </p:nvPr>
        </p:nvSpPr>
        <p:spPr/>
        <p:txBody>
          <a:bodyPr/>
          <a:lstStyle/>
          <a:p>
            <a:r>
              <a:rPr lang="zh-CN" altLang="en-US" dirty="0">
                <a:latin typeface="+mn-ea"/>
                <a:ea typeface="+mn-ea"/>
              </a:rPr>
              <a:t>中国共产党第十次全国代表大会</a:t>
            </a:r>
          </a:p>
        </p:txBody>
      </p:sp>
    </p:spTree>
    <p:extLst>
      <p:ext uri="{BB962C8B-B14F-4D97-AF65-F5344CB8AC3E}">
        <p14:creationId xmlns:p14="http://schemas.microsoft.com/office/powerpoint/2010/main" val="11492598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5DCB664C-4272-4DD3-8A0F-282B6143287F}"/>
              </a:ext>
            </a:extLst>
          </p:cNvPr>
          <p:cNvSpPr txBox="1"/>
          <p:nvPr/>
        </p:nvSpPr>
        <p:spPr>
          <a:xfrm>
            <a:off x="573088" y="2661190"/>
            <a:ext cx="5761037" cy="3067666"/>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参加大会的代表共</a:t>
            </a:r>
            <a:r>
              <a:rPr lang="en-US" altLang="zh-CN" sz="1100" dirty="0">
                <a:latin typeface="+mn-ea"/>
                <a:ea typeface="+mn-ea"/>
                <a:cs typeface="+mn-ea"/>
                <a:sym typeface="+mn-lt"/>
              </a:rPr>
              <a:t>1249</a:t>
            </a:r>
            <a:r>
              <a:rPr lang="zh-CN" altLang="en-US" sz="1100" dirty="0">
                <a:latin typeface="+mn-ea"/>
                <a:ea typeface="+mn-ea"/>
                <a:cs typeface="+mn-ea"/>
                <a:sym typeface="+mn-lt"/>
              </a:rPr>
              <a:t>人， 代表全国</a:t>
            </a:r>
            <a:r>
              <a:rPr lang="en-US" altLang="zh-CN" sz="1100" dirty="0">
                <a:latin typeface="+mn-ea"/>
                <a:ea typeface="+mn-ea"/>
                <a:cs typeface="+mn-ea"/>
                <a:sym typeface="+mn-lt"/>
              </a:rPr>
              <a:t>2800</a:t>
            </a:r>
            <a:r>
              <a:rPr lang="zh-CN" altLang="en-US" sz="1100" dirty="0">
                <a:latin typeface="+mn-ea"/>
                <a:ea typeface="+mn-ea"/>
                <a:cs typeface="+mn-ea"/>
                <a:sym typeface="+mn-lt"/>
              </a:rPr>
              <a:t>万党员。</a:t>
            </a:r>
            <a:endParaRPr lang="en-US" altLang="zh-CN" sz="1100" dirty="0">
              <a:latin typeface="+mn-ea"/>
              <a:ea typeface="+mn-ea"/>
              <a:cs typeface="+mn-ea"/>
              <a:sym typeface="+mn-lt"/>
            </a:endParaRPr>
          </a:p>
          <a:p>
            <a:r>
              <a:rPr lang="zh-CN" altLang="en-US" sz="1100" dirty="0">
                <a:latin typeface="+mn-ea"/>
                <a:ea typeface="+mn-ea"/>
                <a:cs typeface="+mn-ea"/>
                <a:sym typeface="+mn-lt"/>
              </a:rPr>
              <a:t>       大会最后选出了</a:t>
            </a:r>
            <a:r>
              <a:rPr lang="en-US" altLang="zh-CN" sz="1100" dirty="0">
                <a:latin typeface="+mn-ea"/>
                <a:ea typeface="+mn-ea"/>
                <a:cs typeface="+mn-ea"/>
                <a:sym typeface="+mn-lt"/>
              </a:rPr>
              <a:t>195</a:t>
            </a:r>
            <a:r>
              <a:rPr lang="zh-CN" altLang="en-US" sz="1100" dirty="0">
                <a:latin typeface="+mn-ea"/>
                <a:ea typeface="+mn-ea"/>
                <a:cs typeface="+mn-ea"/>
                <a:sym typeface="+mn-lt"/>
              </a:rPr>
              <a:t>名中央委员和</a:t>
            </a:r>
            <a:r>
              <a:rPr lang="en-US" altLang="zh-CN" sz="1100" dirty="0">
                <a:latin typeface="+mn-ea"/>
                <a:ea typeface="+mn-ea"/>
                <a:cs typeface="+mn-ea"/>
                <a:sym typeface="+mn-lt"/>
              </a:rPr>
              <a:t>124</a:t>
            </a:r>
            <a:r>
              <a:rPr lang="zh-CN" altLang="en-US" sz="1100" dirty="0">
                <a:latin typeface="+mn-ea"/>
                <a:ea typeface="+mn-ea"/>
                <a:cs typeface="+mn-ea"/>
                <a:sym typeface="+mn-lt"/>
              </a:rPr>
              <a:t>名候补中央委员。一些在“文化大革命”中遭到打击，被排斥在九届中央委员会之外的老干部，如邓小平、王稼祥、乌兰夫、李井泉、谭震林、廖承志等被选为中央委员。虽然江青集团的骨干分子更多地进入新的中央委员会，但一批众望所归的老同志入选，毕竟反映了党内健康力量的增强。 </a:t>
            </a:r>
            <a:endParaRPr lang="en-US" altLang="zh-CN" sz="1100" dirty="0">
              <a:latin typeface="+mn-ea"/>
              <a:ea typeface="+mn-ea"/>
              <a:cs typeface="+mn-ea"/>
              <a:sym typeface="+mn-lt"/>
            </a:endParaRPr>
          </a:p>
          <a:p>
            <a:r>
              <a:rPr lang="zh-CN" altLang="en-US" sz="1100" dirty="0">
                <a:latin typeface="+mn-ea"/>
                <a:ea typeface="+mn-ea"/>
                <a:cs typeface="+mn-ea"/>
                <a:sym typeface="+mn-lt"/>
              </a:rPr>
              <a:t>       大会的议程是：（１）周恩来代表中央作政治报告；（２）王洪文代表中央作关于修改党章的报告，并向大会提出中国共产党章程（草案）；（３）选举中共第十届中央委员会。</a:t>
            </a:r>
            <a:endParaRPr lang="en-US" altLang="zh-CN" sz="1100" dirty="0">
              <a:latin typeface="+mn-ea"/>
              <a:ea typeface="+mn-ea"/>
              <a:cs typeface="+mn-ea"/>
              <a:sym typeface="+mn-lt"/>
            </a:endParaRPr>
          </a:p>
          <a:p>
            <a:r>
              <a:rPr lang="zh-CN" altLang="en-US" sz="1100" dirty="0">
                <a:latin typeface="+mn-ea"/>
                <a:ea typeface="+mn-ea"/>
                <a:cs typeface="+mn-ea"/>
                <a:sym typeface="+mn-lt"/>
              </a:rPr>
              <a:t>      大会通过了政治报告、关于修改党章的报告和</a:t>
            </a:r>
            <a:r>
              <a:rPr lang="en-US" altLang="zh-CN" sz="1100" dirty="0">
                <a:latin typeface="+mn-ea"/>
                <a:ea typeface="+mn-ea"/>
                <a:cs typeface="+mn-ea"/>
                <a:sym typeface="+mn-lt"/>
              </a:rPr>
              <a:t>《</a:t>
            </a:r>
            <a:r>
              <a:rPr lang="zh-CN" altLang="en-US" sz="1100" dirty="0">
                <a:latin typeface="+mn-ea"/>
                <a:ea typeface="+mn-ea"/>
                <a:cs typeface="+mn-ea"/>
                <a:sym typeface="+mn-lt"/>
              </a:rPr>
              <a:t>中国共产党章程</a:t>
            </a:r>
            <a:r>
              <a:rPr lang="en-US" altLang="zh-CN" sz="1100" dirty="0">
                <a:latin typeface="+mn-ea"/>
                <a:ea typeface="+mn-ea"/>
                <a:cs typeface="+mn-ea"/>
                <a:sym typeface="+mn-lt"/>
              </a:rPr>
              <a:t>》</a:t>
            </a:r>
            <a:r>
              <a:rPr lang="zh-CN" altLang="en-US" sz="1100" dirty="0">
                <a:latin typeface="+mn-ea"/>
                <a:ea typeface="+mn-ea"/>
                <a:cs typeface="+mn-ea"/>
                <a:sym typeface="+mn-lt"/>
              </a:rPr>
              <a:t>。十大党章保留了九大党章中关于党的性质、指导思想、基本纲领、基本路线等内容，在结构上作了些调整，条文部分改得不多。总纲中只取消了有关林彪的论述和林彪的论点。值得指出的是，十大党章在“左”倾错误方面的新发展，主要是充实所谓两条路线斗争经验的内容，把“批判修正主义列为加强党的思想建设的长期任务”；片面提出“反潮流”原则，要求党员要具有反潮流的精神等。 </a:t>
            </a:r>
          </a:p>
        </p:txBody>
      </p:sp>
      <p:pic>
        <p:nvPicPr>
          <p:cNvPr id="5" name="Picture 2">
            <a:extLst>
              <a:ext uri="{FF2B5EF4-FFF2-40B4-BE49-F238E27FC236}">
                <a16:creationId xmlns="" xmlns:a16="http://schemas.microsoft.com/office/drawing/2014/main" id="{0964C3ED-514C-4C5C-ABF2-911AE7D12D7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46900" y="2862372"/>
            <a:ext cx="4525987" cy="2665303"/>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2822739" y="130668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中国共产党第十次全国代表大会 决议和参会人员</a:t>
              </a:r>
            </a:p>
          </p:txBody>
        </p:sp>
      </p:grpSp>
      <p:sp>
        <p:nvSpPr>
          <p:cNvPr id="2" name="标题 1">
            <a:extLst>
              <a:ext uri="{FF2B5EF4-FFF2-40B4-BE49-F238E27FC236}">
                <a16:creationId xmlns="" xmlns:a16="http://schemas.microsoft.com/office/drawing/2014/main" id="{C973D071-8F68-4508-9901-B33845437B3A}"/>
              </a:ext>
            </a:extLst>
          </p:cNvPr>
          <p:cNvSpPr>
            <a:spLocks noGrp="1"/>
          </p:cNvSpPr>
          <p:nvPr>
            <p:ph type="title"/>
          </p:nvPr>
        </p:nvSpPr>
        <p:spPr/>
        <p:txBody>
          <a:bodyPr/>
          <a:lstStyle/>
          <a:p>
            <a:r>
              <a:rPr lang="zh-CN" altLang="en-US" dirty="0">
                <a:latin typeface="+mn-ea"/>
                <a:ea typeface="+mn-ea"/>
              </a:rPr>
              <a:t>中国共产党第十次全国代表大会</a:t>
            </a:r>
          </a:p>
        </p:txBody>
      </p:sp>
    </p:spTree>
    <p:extLst>
      <p:ext uri="{BB962C8B-B14F-4D97-AF65-F5344CB8AC3E}">
        <p14:creationId xmlns:p14="http://schemas.microsoft.com/office/powerpoint/2010/main" val="21208536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 xmlns:a16="http://schemas.microsoft.com/office/drawing/2014/main" id="{46D9B3E0-6853-4505-88BE-7C3377A30E9D}"/>
              </a:ext>
            </a:extLst>
          </p:cNvPr>
          <p:cNvSpPr/>
          <p:nvPr/>
        </p:nvSpPr>
        <p:spPr>
          <a:xfrm>
            <a:off x="4904244" y="2100435"/>
            <a:ext cx="6374561" cy="2243082"/>
          </a:xfrm>
          <a:prstGeom prst="rect">
            <a:avLst/>
          </a:prstGeom>
          <a:noFill/>
        </p:spPr>
        <p:txBody>
          <a:bodyPr wrap="square" lIns="96000" tIns="0" rIns="96000" bIns="240000" rtlCol="0">
            <a:noAutofit/>
          </a:bodyPr>
          <a:lstStyle/>
          <a:p>
            <a:pPr algn="just">
              <a:lnSpc>
                <a:spcPct val="130000"/>
              </a:lnSpc>
            </a:pPr>
            <a:r>
              <a:rPr lang="zh-CN" altLang="en-US" sz="2000" dirty="0">
                <a:latin typeface="+mn-ea"/>
                <a:cs typeface="+mn-ea"/>
                <a:sym typeface="+mn-lt"/>
              </a:rPr>
              <a:t>历史是最好的教科书，中国革命历史是最好的营养剂。学习党史、国史，是坚持和发展中国特色社会主义、把党和国家各项事业继续推向前进的必修课。在对历史的深入思考中做好现实工作，更好走向未来，不断交出坚持和发展中国特色社会主义的合格答卷。</a:t>
            </a:r>
          </a:p>
        </p:txBody>
      </p:sp>
      <p:grpSp>
        <p:nvGrpSpPr>
          <p:cNvPr id="20" name="组合 19">
            <a:extLst>
              <a:ext uri="{FF2B5EF4-FFF2-40B4-BE49-F238E27FC236}">
                <a16:creationId xmlns="" xmlns:a16="http://schemas.microsoft.com/office/drawing/2014/main" id="{7B335CBD-90F2-45AA-88B0-99119A55B6EE}"/>
              </a:ext>
            </a:extLst>
          </p:cNvPr>
          <p:cNvGrpSpPr/>
          <p:nvPr/>
        </p:nvGrpSpPr>
        <p:grpSpPr>
          <a:xfrm>
            <a:off x="4919754" y="1350440"/>
            <a:ext cx="2579896" cy="431669"/>
            <a:chOff x="612380" y="1301220"/>
            <a:chExt cx="2893776" cy="484188"/>
          </a:xfrm>
        </p:grpSpPr>
        <p:sp>
          <p:nvSpPr>
            <p:cNvPr id="21" name="任意多边形 11">
              <a:extLst>
                <a:ext uri="{FF2B5EF4-FFF2-40B4-BE49-F238E27FC236}">
                  <a16:creationId xmlns="" xmlns:a16="http://schemas.microsoft.com/office/drawing/2014/main" id="{A28288DB-285A-4795-A7B9-809DC358930D}"/>
                </a:ext>
              </a:extLst>
            </p:cNvPr>
            <p:cNvSpPr>
              <a:spLocks/>
            </p:cNvSpPr>
            <p:nvPr/>
          </p:nvSpPr>
          <p:spPr bwMode="auto">
            <a:xfrm>
              <a:off x="3150556"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rgbClr val="E7261B"/>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dirty="0">
                <a:latin typeface="+mn-ea"/>
                <a:cs typeface="+mn-ea"/>
                <a:sym typeface="+mn-lt"/>
              </a:endParaRPr>
            </a:p>
          </p:txBody>
        </p:sp>
        <p:grpSp>
          <p:nvGrpSpPr>
            <p:cNvPr id="22" name="组合 21">
              <a:extLst>
                <a:ext uri="{FF2B5EF4-FFF2-40B4-BE49-F238E27FC236}">
                  <a16:creationId xmlns="" xmlns:a16="http://schemas.microsoft.com/office/drawing/2014/main" id="{78D5256B-50DB-4520-8255-778D27A002ED}"/>
                </a:ext>
              </a:extLst>
            </p:cNvPr>
            <p:cNvGrpSpPr/>
            <p:nvPr/>
          </p:nvGrpSpPr>
          <p:grpSpPr>
            <a:xfrm>
              <a:off x="612380" y="1301220"/>
              <a:ext cx="2540505" cy="484188"/>
              <a:chOff x="612380" y="1301220"/>
              <a:chExt cx="2540505" cy="484188"/>
            </a:xfrm>
          </p:grpSpPr>
          <p:sp>
            <p:nvSpPr>
              <p:cNvPr id="23" name="任意多边形 13">
                <a:extLst>
                  <a:ext uri="{FF2B5EF4-FFF2-40B4-BE49-F238E27FC236}">
                    <a16:creationId xmlns="" xmlns:a16="http://schemas.microsoft.com/office/drawing/2014/main" id="{2597066E-E72C-447A-9CE3-3C5E1A739650}"/>
                  </a:ext>
                </a:extLst>
              </p:cNvPr>
              <p:cNvSpPr>
                <a:spLocks/>
              </p:cNvSpPr>
              <p:nvPr/>
            </p:nvSpPr>
            <p:spPr bwMode="auto">
              <a:xfrm>
                <a:off x="612380" y="1301220"/>
                <a:ext cx="2520781"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rgbClr val="E7261B"/>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rgbClr val="FCD79F"/>
                  </a:solidFill>
                  <a:latin typeface="+mn-ea"/>
                  <a:cs typeface="+mn-ea"/>
                  <a:sym typeface="+mn-lt"/>
                </a:endParaRPr>
              </a:p>
            </p:txBody>
          </p:sp>
          <p:sp>
            <p:nvSpPr>
              <p:cNvPr id="24" name="文本框 23">
                <a:extLst>
                  <a:ext uri="{FF2B5EF4-FFF2-40B4-BE49-F238E27FC236}">
                    <a16:creationId xmlns="" xmlns:a16="http://schemas.microsoft.com/office/drawing/2014/main" id="{8547772E-A0FC-4273-A620-1C8EB91363ED}"/>
                  </a:ext>
                </a:extLst>
              </p:cNvPr>
              <p:cNvSpPr txBox="1">
                <a:spLocks noChangeArrowheads="1"/>
              </p:cNvSpPr>
              <p:nvPr/>
            </p:nvSpPr>
            <p:spPr bwMode="auto">
              <a:xfrm>
                <a:off x="614707" y="1320943"/>
                <a:ext cx="2538178" cy="448790"/>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习近平总书记指出</a:t>
                </a:r>
              </a:p>
            </p:txBody>
          </p:sp>
        </p:grpSp>
      </p:grpSp>
      <p:pic>
        <p:nvPicPr>
          <p:cNvPr id="25" name="图片 24">
            <a:extLst>
              <a:ext uri="{FF2B5EF4-FFF2-40B4-BE49-F238E27FC236}">
                <a16:creationId xmlns="" xmlns:a16="http://schemas.microsoft.com/office/drawing/2014/main" id="{AB28B443-48F6-4F4E-87DF-4FB868D4DA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12928"/>
            <a:ext cx="6656149" cy="3345072"/>
          </a:xfrm>
          <a:prstGeom prst="rect">
            <a:avLst/>
          </a:prstGeom>
        </p:spPr>
      </p:pic>
      <p:sp>
        <p:nvSpPr>
          <p:cNvPr id="2" name="标题 1">
            <a:extLst>
              <a:ext uri="{FF2B5EF4-FFF2-40B4-BE49-F238E27FC236}">
                <a16:creationId xmlns="" xmlns:a16="http://schemas.microsoft.com/office/drawing/2014/main" id="{84BF9B1E-1B4F-4155-A9CF-E7F27526729F}"/>
              </a:ext>
            </a:extLst>
          </p:cNvPr>
          <p:cNvSpPr>
            <a:spLocks noGrp="1"/>
          </p:cNvSpPr>
          <p:nvPr>
            <p:ph type="title"/>
          </p:nvPr>
        </p:nvSpPr>
        <p:spPr/>
        <p:txBody>
          <a:bodyPr/>
          <a:lstStyle/>
          <a:p>
            <a:r>
              <a:rPr lang="zh-CN" altLang="en-US" dirty="0">
                <a:latin typeface="+mn-ea"/>
                <a:ea typeface="+mn-ea"/>
              </a:rPr>
              <a:t>学习党史的重要意义</a:t>
            </a:r>
            <a:br>
              <a:rPr lang="zh-CN" altLang="en-US" dirty="0">
                <a:latin typeface="+mn-ea"/>
                <a:ea typeface="+mn-ea"/>
              </a:rPr>
            </a:br>
            <a:endParaRPr lang="zh-CN" altLang="en-US" dirty="0">
              <a:latin typeface="+mn-ea"/>
              <a:ea typeface="+mn-ea"/>
            </a:endParaRPr>
          </a:p>
        </p:txBody>
      </p:sp>
    </p:spTree>
    <p:extLst>
      <p:ext uri="{BB962C8B-B14F-4D97-AF65-F5344CB8AC3E}">
        <p14:creationId xmlns:p14="http://schemas.microsoft.com/office/powerpoint/2010/main" val="39073508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 presetClass="entr" presetSubtype="1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par>
                          <p:cTn id="15" fill="hold">
                            <p:stCondLst>
                              <p:cond delay="2000"/>
                            </p:stCondLst>
                            <p:childTnLst>
                              <p:par>
                                <p:cTn id="16" presetID="22" presetClass="entr" presetSubtype="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9B6CC0D-AA35-4E7C-BEED-D710CF07ABE5}"/>
              </a:ext>
            </a:extLst>
          </p:cNvPr>
          <p:cNvSpPr>
            <a:spLocks noGrp="1"/>
          </p:cNvSpPr>
          <p:nvPr>
            <p:ph type="title"/>
          </p:nvPr>
        </p:nvSpPr>
        <p:spPr/>
        <p:txBody>
          <a:bodyPr/>
          <a:lstStyle/>
          <a:p>
            <a:r>
              <a:rPr lang="zh-CN" altLang="en-US" dirty="0"/>
              <a:t>四、改革开放和社会主义</a:t>
            </a:r>
            <a:r>
              <a:rPr lang="en-US" altLang="zh-CN" dirty="0"/>
              <a:t/>
            </a:r>
            <a:br>
              <a:rPr lang="en-US" altLang="zh-CN" dirty="0"/>
            </a:br>
            <a:r>
              <a:rPr lang="en-US" altLang="zh-CN" dirty="0"/>
              <a:t>   </a:t>
            </a:r>
            <a:r>
              <a:rPr lang="zh-CN" altLang="en-US" dirty="0"/>
              <a:t>现代化建设新时代</a:t>
            </a:r>
            <a:br>
              <a:rPr lang="zh-CN" altLang="en-US" dirty="0"/>
            </a:br>
            <a:endParaRPr lang="zh-CN" altLang="en-US" dirty="0"/>
          </a:p>
        </p:txBody>
      </p:sp>
    </p:spTree>
    <p:extLst>
      <p:ext uri="{BB962C8B-B14F-4D97-AF65-F5344CB8AC3E}">
        <p14:creationId xmlns:p14="http://schemas.microsoft.com/office/powerpoint/2010/main" val="76847801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a:extLst>
              <a:ext uri="{FF2B5EF4-FFF2-40B4-BE49-F238E27FC236}">
                <a16:creationId xmlns="" xmlns:a16="http://schemas.microsoft.com/office/drawing/2014/main" id="{9EA77B29-8730-49F1-A586-B427A7989FA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57421" y="1824788"/>
            <a:ext cx="2434329" cy="3254789"/>
          </a:xfrm>
          <a:prstGeom prst="rect">
            <a:avLst/>
          </a:prstGeom>
          <a:noFill/>
          <a:effectLst/>
          <a:extLst>
            <a:ext uri="{909E8E84-426E-40DD-AFC4-6F175D3DCCD1}">
              <a14:hiddenFill xmlns:a14="http://schemas.microsoft.com/office/drawing/2010/main">
                <a:solidFill>
                  <a:srgbClr val="FFFFFF"/>
                </a:solidFill>
              </a14:hiddenFill>
            </a:ext>
          </a:extLst>
        </p:spPr>
      </p:pic>
      <p:sp>
        <p:nvSpPr>
          <p:cNvPr id="11" name="TextBox 14">
            <a:extLst>
              <a:ext uri="{FF2B5EF4-FFF2-40B4-BE49-F238E27FC236}">
                <a16:creationId xmlns="" xmlns:a16="http://schemas.microsoft.com/office/drawing/2014/main" id="{F1210D94-B97C-4B3E-90F7-F3EAB575B55D}"/>
              </a:ext>
            </a:extLst>
          </p:cNvPr>
          <p:cNvSpPr txBox="1"/>
          <p:nvPr/>
        </p:nvSpPr>
        <p:spPr>
          <a:xfrm>
            <a:off x="8470529" y="5187027"/>
            <a:ext cx="1008112" cy="312995"/>
          </a:xfrm>
          <a:prstGeom prst="rect">
            <a:avLst/>
          </a:prstGeom>
        </p:spPr>
        <p:txBody>
          <a:bodyPr anchor="ctr">
            <a:normAutofit lnSpcReduction="10000"/>
          </a:bodyPr>
          <a:lstStyle>
            <a:defPPr>
              <a:defRPr lang="zh-CN"/>
            </a:defPPr>
            <a:lvl1pPr algn="ctr" defTabSz="815722" eaLnBrk="0" fontAlgn="base" hangingPunct="0">
              <a:spcBef>
                <a:spcPct val="0"/>
              </a:spcBef>
              <a:spcAft>
                <a:spcPct val="0"/>
              </a:spcAft>
              <a:defRPr sz="1600" b="1">
                <a:solidFill>
                  <a:schemeClr val="accent1"/>
                </a:solidFill>
                <a:latin typeface="微软雅黑" pitchFamily="34" charset="-122"/>
                <a:ea typeface="微软雅黑" pitchFamily="34" charset="-122"/>
                <a:cs typeface="+mj-cs"/>
              </a:defRPr>
            </a:lvl1pPr>
            <a:lvl2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2pPr>
            <a:lvl3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3pPr>
            <a:lvl4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4pPr>
            <a:lvl5pPr defTabSz="815722"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59" fontAlgn="base">
              <a:spcBef>
                <a:spcPct val="0"/>
              </a:spcBef>
              <a:spcAft>
                <a:spcPct val="0"/>
              </a:spcAft>
              <a:defRPr sz="3200">
                <a:solidFill>
                  <a:schemeClr val="bg1"/>
                </a:solidFill>
                <a:latin typeface="华文细黑" pitchFamily="2" charset="-122"/>
                <a:ea typeface="华文细黑" pitchFamily="2" charset="-122"/>
              </a:defRPr>
            </a:lvl6pPr>
            <a:lvl7pPr marL="914117" fontAlgn="base">
              <a:spcBef>
                <a:spcPct val="0"/>
              </a:spcBef>
              <a:spcAft>
                <a:spcPct val="0"/>
              </a:spcAft>
              <a:defRPr sz="3200">
                <a:solidFill>
                  <a:schemeClr val="bg1"/>
                </a:solidFill>
                <a:latin typeface="华文细黑" pitchFamily="2" charset="-122"/>
                <a:ea typeface="华文细黑" pitchFamily="2" charset="-122"/>
              </a:defRPr>
            </a:lvl7pPr>
            <a:lvl8pPr marL="1371175" fontAlgn="base">
              <a:spcBef>
                <a:spcPct val="0"/>
              </a:spcBef>
              <a:spcAft>
                <a:spcPct val="0"/>
              </a:spcAft>
              <a:defRPr sz="3200">
                <a:solidFill>
                  <a:schemeClr val="bg1"/>
                </a:solidFill>
                <a:latin typeface="华文细黑" pitchFamily="2" charset="-122"/>
                <a:ea typeface="华文细黑" pitchFamily="2" charset="-122"/>
              </a:defRPr>
            </a:lvl8pPr>
            <a:lvl9pPr marL="1828233"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dirty="0">
                <a:latin typeface="+mn-ea"/>
                <a:ea typeface="+mn-ea"/>
                <a:cs typeface="+mn-ea"/>
                <a:sym typeface="+mn-lt"/>
              </a:rPr>
              <a:t>毛泽东</a:t>
            </a:r>
          </a:p>
        </p:txBody>
      </p:sp>
      <p:sp>
        <p:nvSpPr>
          <p:cNvPr id="12" name="TextBox 14">
            <a:extLst>
              <a:ext uri="{FF2B5EF4-FFF2-40B4-BE49-F238E27FC236}">
                <a16:creationId xmlns="" xmlns:a16="http://schemas.microsoft.com/office/drawing/2014/main" id="{6657AD71-20B2-46A9-A2E4-A5F0627229A9}"/>
              </a:ext>
            </a:extLst>
          </p:cNvPr>
          <p:cNvSpPr txBox="1"/>
          <p:nvPr/>
        </p:nvSpPr>
        <p:spPr>
          <a:xfrm>
            <a:off x="343251" y="2577264"/>
            <a:ext cx="6365524" cy="2609763"/>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b="1" dirty="0">
                <a:solidFill>
                  <a:schemeClr val="accent1"/>
                </a:solidFill>
                <a:latin typeface="+mn-ea"/>
                <a:ea typeface="+mn-ea"/>
                <a:cs typeface="+mn-ea"/>
                <a:sym typeface="+mn-lt"/>
              </a:rPr>
              <a:t>毛泽东</a:t>
            </a:r>
            <a:r>
              <a:rPr lang="en-US" altLang="zh-CN" b="1" dirty="0">
                <a:solidFill>
                  <a:schemeClr val="accent1"/>
                </a:solidFill>
                <a:latin typeface="+mn-ea"/>
                <a:ea typeface="+mn-ea"/>
                <a:cs typeface="+mn-ea"/>
                <a:sym typeface="+mn-lt"/>
              </a:rPr>
              <a:t>——</a:t>
            </a:r>
            <a:r>
              <a:rPr lang="zh-CN" altLang="en-US" b="1" dirty="0">
                <a:solidFill>
                  <a:schemeClr val="accent1"/>
                </a:solidFill>
                <a:latin typeface="+mn-ea"/>
                <a:ea typeface="+mn-ea"/>
                <a:cs typeface="+mn-ea"/>
                <a:sym typeface="+mn-lt"/>
              </a:rPr>
              <a:t>伟大的无产阶级革命家，开国领袖</a:t>
            </a:r>
            <a:endParaRPr lang="en-US" altLang="zh-CN" b="1" dirty="0">
              <a:solidFill>
                <a:schemeClr val="accent1"/>
              </a:solidFill>
              <a:latin typeface="+mn-ea"/>
              <a:ea typeface="+mn-ea"/>
              <a:cs typeface="+mn-ea"/>
              <a:sym typeface="+mn-lt"/>
            </a:endParaRPr>
          </a:p>
          <a:p>
            <a:r>
              <a:rPr lang="zh-CN" altLang="en-US" dirty="0">
                <a:latin typeface="+mn-ea"/>
                <a:ea typeface="+mn-ea"/>
                <a:cs typeface="+mn-ea"/>
                <a:sym typeface="+mn-lt"/>
              </a:rPr>
              <a:t>      毛泽东，</a:t>
            </a:r>
            <a:r>
              <a:rPr lang="en-US" altLang="zh-CN" dirty="0">
                <a:latin typeface="+mn-ea"/>
                <a:ea typeface="+mn-ea"/>
                <a:cs typeface="+mn-ea"/>
                <a:sym typeface="+mn-lt"/>
              </a:rPr>
              <a:t>1893</a:t>
            </a:r>
            <a:r>
              <a:rPr lang="zh-CN" altLang="en-US" dirty="0">
                <a:latin typeface="+mn-ea"/>
                <a:ea typeface="+mn-ea"/>
                <a:cs typeface="+mn-ea"/>
                <a:sym typeface="+mn-lt"/>
              </a:rPr>
              <a:t>年</a:t>
            </a:r>
            <a:r>
              <a:rPr lang="en-US" altLang="zh-CN" dirty="0">
                <a:latin typeface="+mn-ea"/>
                <a:ea typeface="+mn-ea"/>
                <a:cs typeface="+mn-ea"/>
                <a:sym typeface="+mn-lt"/>
              </a:rPr>
              <a:t>12</a:t>
            </a:r>
            <a:r>
              <a:rPr lang="zh-CN" altLang="en-US" dirty="0">
                <a:latin typeface="+mn-ea"/>
                <a:ea typeface="+mn-ea"/>
                <a:cs typeface="+mn-ea"/>
                <a:sym typeface="+mn-lt"/>
              </a:rPr>
              <a:t>月</a:t>
            </a:r>
            <a:r>
              <a:rPr lang="en-US" altLang="zh-CN" dirty="0">
                <a:latin typeface="+mn-ea"/>
                <a:ea typeface="+mn-ea"/>
                <a:cs typeface="+mn-ea"/>
                <a:sym typeface="+mn-lt"/>
              </a:rPr>
              <a:t>26</a:t>
            </a:r>
            <a:r>
              <a:rPr lang="zh-CN" altLang="en-US" dirty="0">
                <a:latin typeface="+mn-ea"/>
                <a:ea typeface="+mn-ea"/>
                <a:cs typeface="+mn-ea"/>
                <a:sym typeface="+mn-lt"/>
              </a:rPr>
              <a:t>日生于湖南湘潭韶山冲的一个农民家庭。</a:t>
            </a:r>
            <a:r>
              <a:rPr lang="en-US" altLang="zh-CN" dirty="0">
                <a:latin typeface="+mn-ea"/>
                <a:ea typeface="+mn-ea"/>
                <a:cs typeface="+mn-ea"/>
                <a:sym typeface="+mn-lt"/>
              </a:rPr>
              <a:t>1976</a:t>
            </a:r>
            <a:r>
              <a:rPr lang="zh-CN" altLang="en-US" dirty="0">
                <a:latin typeface="+mn-ea"/>
                <a:ea typeface="+mn-ea"/>
                <a:cs typeface="+mn-ea"/>
                <a:sym typeface="+mn-lt"/>
              </a:rPr>
              <a:t>年</a:t>
            </a:r>
            <a:r>
              <a:rPr lang="en-US" altLang="zh-CN" dirty="0">
                <a:latin typeface="+mn-ea"/>
                <a:ea typeface="+mn-ea"/>
                <a:cs typeface="+mn-ea"/>
                <a:sym typeface="+mn-lt"/>
              </a:rPr>
              <a:t>9</a:t>
            </a:r>
            <a:r>
              <a:rPr lang="zh-CN" altLang="en-US" dirty="0">
                <a:latin typeface="+mn-ea"/>
                <a:ea typeface="+mn-ea"/>
                <a:cs typeface="+mn-ea"/>
                <a:sym typeface="+mn-lt"/>
              </a:rPr>
              <a:t>月</a:t>
            </a:r>
            <a:r>
              <a:rPr lang="en-US" altLang="zh-CN" dirty="0">
                <a:latin typeface="+mn-ea"/>
                <a:ea typeface="+mn-ea"/>
                <a:cs typeface="+mn-ea"/>
                <a:sym typeface="+mn-lt"/>
              </a:rPr>
              <a:t>9</a:t>
            </a:r>
            <a:r>
              <a:rPr lang="zh-CN" altLang="en-US" dirty="0">
                <a:latin typeface="+mn-ea"/>
                <a:ea typeface="+mn-ea"/>
                <a:cs typeface="+mn-ea"/>
                <a:sym typeface="+mn-lt"/>
              </a:rPr>
              <a:t>日在北京逝世，享年</a:t>
            </a:r>
            <a:r>
              <a:rPr lang="en-US" altLang="zh-CN" dirty="0">
                <a:latin typeface="+mn-ea"/>
                <a:ea typeface="+mn-ea"/>
                <a:cs typeface="+mn-ea"/>
                <a:sym typeface="+mn-lt"/>
              </a:rPr>
              <a:t>83</a:t>
            </a:r>
            <a:r>
              <a:rPr lang="zh-CN" altLang="en-US" dirty="0">
                <a:latin typeface="+mn-ea"/>
                <a:ea typeface="+mn-ea"/>
                <a:cs typeface="+mn-ea"/>
                <a:sym typeface="+mn-lt"/>
              </a:rPr>
              <a:t>岁。国际共产主义运动卓越的领导者，伟大的马克思主义者，伟大的无产阶级革命家、战略家、理论家。是马克思主义中国化的伟大开拓者，是近代以来中国伟大的爱国者和民族英雄，是中国共产党的第一代中央领导集体的核心，是领导中国人民彻底改变自己命运和国家面貌的一代伟人。是中国共产党、中国人民解放军和中华人民共和国的主要缔造者和领导人，诗人，书法家。毛泽东被视为是现代世界历史中最重要的人物之一；时代杂志将他评为</a:t>
            </a:r>
            <a:r>
              <a:rPr lang="en-US" altLang="zh-CN" dirty="0">
                <a:latin typeface="+mn-ea"/>
                <a:ea typeface="+mn-ea"/>
                <a:cs typeface="+mn-ea"/>
                <a:sym typeface="+mn-lt"/>
              </a:rPr>
              <a:t>20</a:t>
            </a:r>
            <a:r>
              <a:rPr lang="zh-CN" altLang="en-US" dirty="0">
                <a:latin typeface="+mn-ea"/>
                <a:ea typeface="+mn-ea"/>
                <a:cs typeface="+mn-ea"/>
                <a:sym typeface="+mn-lt"/>
              </a:rPr>
              <a:t>世纪最具影响力的</a:t>
            </a:r>
            <a:r>
              <a:rPr lang="en-US" altLang="zh-CN" dirty="0">
                <a:latin typeface="+mn-ea"/>
                <a:ea typeface="+mn-ea"/>
                <a:cs typeface="+mn-ea"/>
                <a:sym typeface="+mn-lt"/>
              </a:rPr>
              <a:t>100</a:t>
            </a:r>
            <a:r>
              <a:rPr lang="zh-CN" altLang="en-US" dirty="0">
                <a:latin typeface="+mn-ea"/>
                <a:ea typeface="+mn-ea"/>
                <a:cs typeface="+mn-ea"/>
                <a:sym typeface="+mn-lt"/>
              </a:rPr>
              <a:t>个人物之一。 </a:t>
            </a:r>
          </a:p>
        </p:txBody>
      </p:sp>
      <p:grpSp>
        <p:nvGrpSpPr>
          <p:cNvPr id="9" name="组合 8"/>
          <p:cNvGrpSpPr/>
          <p:nvPr/>
        </p:nvGrpSpPr>
        <p:grpSpPr>
          <a:xfrm>
            <a:off x="343251" y="1915362"/>
            <a:ext cx="2579898" cy="431669"/>
            <a:chOff x="612378" y="1301220"/>
            <a:chExt cx="2893778" cy="484188"/>
          </a:xfrm>
        </p:grpSpPr>
        <p:sp>
          <p:nvSpPr>
            <p:cNvPr id="16" name="任意多边形 15">
              <a:extLst>
                <a:ext uri="{FF2B5EF4-FFF2-40B4-BE49-F238E27FC236}">
                  <a16:creationId xmlns="" xmlns:a16="http://schemas.microsoft.com/office/drawing/2014/main" id="{CA5C9C5C-68F1-40B7-8953-8932B995A9B8}"/>
                </a:ext>
              </a:extLst>
            </p:cNvPr>
            <p:cNvSpPr>
              <a:spLocks/>
            </p:cNvSpPr>
            <p:nvPr/>
          </p:nvSpPr>
          <p:spPr bwMode="auto">
            <a:xfrm>
              <a:off x="3150556" y="1301220"/>
              <a:ext cx="355600" cy="484188"/>
            </a:xfrm>
            <a:custGeom>
              <a:avLst/>
              <a:gdLst>
                <a:gd name="connsiteX0" fmla="*/ 0 w 355600"/>
                <a:gd name="connsiteY0" fmla="*/ 0 h 484188"/>
                <a:gd name="connsiteX1" fmla="*/ 355600 w 355600"/>
                <a:gd name="connsiteY1" fmla="*/ 0 h 484188"/>
                <a:gd name="connsiteX2" fmla="*/ 182803 w 355600"/>
                <a:gd name="connsiteY2" fmla="*/ 242094 h 484188"/>
                <a:gd name="connsiteX3" fmla="*/ 355600 w 355600"/>
                <a:gd name="connsiteY3" fmla="*/ 484188 h 484188"/>
                <a:gd name="connsiteX4" fmla="*/ 0 w 355600"/>
                <a:gd name="connsiteY4" fmla="*/ 484188 h 484188"/>
                <a:gd name="connsiteX5" fmla="*/ 0 w 355600"/>
                <a:gd name="connsiteY5" fmla="*/ 0 h 484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00" h="484188">
                  <a:moveTo>
                    <a:pt x="0" y="0"/>
                  </a:moveTo>
                  <a:lnTo>
                    <a:pt x="355600" y="0"/>
                  </a:lnTo>
                  <a:lnTo>
                    <a:pt x="182803" y="242094"/>
                  </a:lnTo>
                  <a:lnTo>
                    <a:pt x="355600"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latin typeface="+mn-ea"/>
                <a:cs typeface="+mn-ea"/>
                <a:sym typeface="+mn-lt"/>
              </a:endParaRPr>
            </a:p>
          </p:txBody>
        </p:sp>
        <p:grpSp>
          <p:nvGrpSpPr>
            <p:cNvPr id="17" name="组合 16"/>
            <p:cNvGrpSpPr/>
            <p:nvPr/>
          </p:nvGrpSpPr>
          <p:grpSpPr>
            <a:xfrm>
              <a:off x="612378" y="1301220"/>
              <a:ext cx="2538178" cy="484188"/>
              <a:chOff x="612378" y="1301220"/>
              <a:chExt cx="2538178" cy="484188"/>
            </a:xfrm>
          </p:grpSpPr>
          <p:sp>
            <p:nvSpPr>
              <p:cNvPr id="18" name="任意多边形 17">
                <a:extLst>
                  <a:ext uri="{FF2B5EF4-FFF2-40B4-BE49-F238E27FC236}">
                    <a16:creationId xmlns="" xmlns:a16="http://schemas.microsoft.com/office/drawing/2014/main" id="{CA5C9C5C-68F1-40B7-8953-8932B995A9B8}"/>
                  </a:ext>
                </a:extLst>
              </p:cNvPr>
              <p:cNvSpPr>
                <a:spLocks/>
              </p:cNvSpPr>
              <p:nvPr/>
            </p:nvSpPr>
            <p:spPr bwMode="auto">
              <a:xfrm>
                <a:off x="612380" y="1301220"/>
                <a:ext cx="2520781" cy="484188"/>
              </a:xfrm>
              <a:custGeom>
                <a:avLst/>
                <a:gdLst>
                  <a:gd name="connsiteX0" fmla="*/ 0 w 2222897"/>
                  <a:gd name="connsiteY0" fmla="*/ 0 h 484188"/>
                  <a:gd name="connsiteX1" fmla="*/ 2222897 w 2222897"/>
                  <a:gd name="connsiteY1" fmla="*/ 0 h 484188"/>
                  <a:gd name="connsiteX2" fmla="*/ 2222897 w 2222897"/>
                  <a:gd name="connsiteY2" fmla="*/ 484188 h 484188"/>
                  <a:gd name="connsiteX3" fmla="*/ 0 w 2222897"/>
                  <a:gd name="connsiteY3" fmla="*/ 484188 h 484188"/>
                  <a:gd name="connsiteX4" fmla="*/ 0 w 2222897"/>
                  <a:gd name="connsiteY4" fmla="*/ 0 h 484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897" h="484188">
                    <a:moveTo>
                      <a:pt x="0" y="0"/>
                    </a:moveTo>
                    <a:lnTo>
                      <a:pt x="2222897" y="0"/>
                    </a:lnTo>
                    <a:lnTo>
                      <a:pt x="2222897" y="484188"/>
                    </a:lnTo>
                    <a:lnTo>
                      <a:pt x="0" y="484188"/>
                    </a:lnTo>
                    <a:lnTo>
                      <a:pt x="0" y="0"/>
                    </a:lnTo>
                    <a:close/>
                  </a:path>
                </a:pathLst>
              </a:custGeom>
              <a:solidFill>
                <a:schemeClr val="accent1"/>
              </a:solidFill>
              <a:ln w="12700" cap="flat">
                <a:noFill/>
                <a:prstDash val="solid"/>
                <a:miter lim="800000"/>
                <a:headEnd/>
                <a:tailEnd/>
              </a:ln>
              <a:effec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mn-ea"/>
                  <a:cs typeface="+mn-ea"/>
                  <a:sym typeface="+mn-lt"/>
                </a:endParaRPr>
              </a:p>
            </p:txBody>
          </p:sp>
          <p:sp>
            <p:nvSpPr>
              <p:cNvPr id="19" name="文本框 18">
                <a:extLst>
                  <a:ext uri="{FF2B5EF4-FFF2-40B4-BE49-F238E27FC236}">
                    <a16:creationId xmlns="" xmlns:a16="http://schemas.microsoft.com/office/drawing/2014/main" id="{5C8F6495-3A54-4D91-B399-C565615E3A32}"/>
                  </a:ext>
                </a:extLst>
              </p:cNvPr>
              <p:cNvSpPr txBox="1">
                <a:spLocks noChangeArrowheads="1"/>
              </p:cNvSpPr>
              <p:nvPr/>
            </p:nvSpPr>
            <p:spPr bwMode="auto">
              <a:xfrm>
                <a:off x="612378" y="1318920"/>
                <a:ext cx="2538178" cy="448791"/>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ea"/>
                    <a:ea typeface="+mn-ea"/>
                    <a:cs typeface="+mn-ea"/>
                    <a:sym typeface="+mn-lt"/>
                  </a:rPr>
                  <a:t>毛泽东个人简介</a:t>
                </a:r>
              </a:p>
            </p:txBody>
          </p:sp>
        </p:grpSp>
      </p:grpSp>
      <p:sp>
        <p:nvSpPr>
          <p:cNvPr id="2" name="标题 1">
            <a:extLst>
              <a:ext uri="{FF2B5EF4-FFF2-40B4-BE49-F238E27FC236}">
                <a16:creationId xmlns="" xmlns:a16="http://schemas.microsoft.com/office/drawing/2014/main" id="{68669291-2761-41FA-8067-D076BABCE936}"/>
              </a:ext>
            </a:extLst>
          </p:cNvPr>
          <p:cNvSpPr>
            <a:spLocks noGrp="1"/>
          </p:cNvSpPr>
          <p:nvPr>
            <p:ph type="title"/>
          </p:nvPr>
        </p:nvSpPr>
        <p:spPr>
          <a:xfrm>
            <a:off x="1074696" y="172400"/>
            <a:ext cx="8869404" cy="256225"/>
          </a:xfrm>
        </p:spPr>
        <p:txBody>
          <a:bodyPr/>
          <a:lstStyle/>
          <a:p>
            <a:r>
              <a:rPr lang="zh-CN" altLang="en-US" dirty="0">
                <a:latin typeface="+mn-ea"/>
                <a:ea typeface="+mn-ea"/>
              </a:rPr>
              <a:t>毛泽东介绍 </a:t>
            </a:r>
            <a:r>
              <a:rPr lang="en-US" altLang="zh-CN" dirty="0">
                <a:latin typeface="+mn-ea"/>
                <a:ea typeface="+mn-ea"/>
              </a:rPr>
              <a:t>(1983</a:t>
            </a:r>
            <a:r>
              <a:rPr lang="zh-CN" altLang="en-US" dirty="0">
                <a:latin typeface="+mn-ea"/>
                <a:ea typeface="+mn-ea"/>
              </a:rPr>
              <a:t>年</a:t>
            </a:r>
            <a:r>
              <a:rPr lang="en-US" altLang="zh-CN" dirty="0">
                <a:latin typeface="+mn-ea"/>
                <a:ea typeface="+mn-ea"/>
              </a:rPr>
              <a:t>12</a:t>
            </a:r>
            <a:r>
              <a:rPr lang="zh-CN" altLang="en-US" dirty="0">
                <a:latin typeface="+mn-ea"/>
                <a:ea typeface="+mn-ea"/>
              </a:rPr>
              <a:t>月</a:t>
            </a:r>
            <a:r>
              <a:rPr lang="en-US" altLang="zh-CN" dirty="0">
                <a:latin typeface="+mn-ea"/>
                <a:ea typeface="+mn-ea"/>
              </a:rPr>
              <a:t>26</a:t>
            </a:r>
            <a:r>
              <a:rPr lang="zh-CN" altLang="en-US" dirty="0">
                <a:latin typeface="+mn-ea"/>
                <a:ea typeface="+mn-ea"/>
              </a:rPr>
              <a:t>日</a:t>
            </a:r>
            <a:r>
              <a:rPr lang="en-US" altLang="zh-CN" dirty="0">
                <a:latin typeface="+mn-ea"/>
                <a:ea typeface="+mn-ea"/>
              </a:rPr>
              <a:t>- 1976</a:t>
            </a:r>
            <a:r>
              <a:rPr lang="zh-CN" altLang="en-US" dirty="0">
                <a:latin typeface="+mn-ea"/>
                <a:ea typeface="+mn-ea"/>
              </a:rPr>
              <a:t>年</a:t>
            </a:r>
            <a:r>
              <a:rPr lang="en-US" altLang="zh-CN" dirty="0">
                <a:latin typeface="+mn-ea"/>
                <a:ea typeface="+mn-ea"/>
              </a:rPr>
              <a:t>9</a:t>
            </a:r>
            <a:r>
              <a:rPr lang="zh-CN" altLang="en-US" dirty="0">
                <a:latin typeface="+mn-ea"/>
                <a:ea typeface="+mn-ea"/>
              </a:rPr>
              <a:t>月</a:t>
            </a:r>
            <a:r>
              <a:rPr lang="en-US" altLang="zh-CN" dirty="0">
                <a:latin typeface="+mn-ea"/>
                <a:ea typeface="+mn-ea"/>
              </a:rPr>
              <a:t>9</a:t>
            </a:r>
            <a:r>
              <a:rPr lang="zh-CN" altLang="en-US" dirty="0">
                <a:latin typeface="+mn-ea"/>
                <a:ea typeface="+mn-ea"/>
              </a:rPr>
              <a:t>日  北京逝世</a:t>
            </a:r>
            <a:r>
              <a:rPr lang="en-US" altLang="zh-CN" dirty="0">
                <a:latin typeface="+mn-ea"/>
                <a:ea typeface="+mn-ea"/>
              </a:rPr>
              <a:t>)</a:t>
            </a:r>
            <a:endParaRPr lang="zh-CN" altLang="en-US" dirty="0">
              <a:latin typeface="+mn-ea"/>
              <a:ea typeface="+mn-ea"/>
            </a:endParaRPr>
          </a:p>
        </p:txBody>
      </p:sp>
    </p:spTree>
    <p:extLst>
      <p:ext uri="{BB962C8B-B14F-4D97-AF65-F5344CB8AC3E}">
        <p14:creationId xmlns:p14="http://schemas.microsoft.com/office/powerpoint/2010/main" val="317306129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fltVal val="0"/>
                                          </p:val>
                                        </p:tav>
                                        <p:tav tm="100000">
                                          <p:val>
                                            <p:strVal val="#ppt_w"/>
                                          </p:val>
                                        </p:tav>
                                      </p:tavLst>
                                    </p:anim>
                                    <p:anim calcmode="lin" valueType="num">
                                      <p:cBhvr>
                                        <p:cTn id="8" dur="750" fill="hold"/>
                                        <p:tgtEl>
                                          <p:spTgt spid="10"/>
                                        </p:tgtEl>
                                        <p:attrNameLst>
                                          <p:attrName>ppt_h</p:attrName>
                                        </p:attrNameLst>
                                      </p:cBhvr>
                                      <p:tavLst>
                                        <p:tav tm="0">
                                          <p:val>
                                            <p:fltVal val="0"/>
                                          </p:val>
                                        </p:tav>
                                        <p:tav tm="100000">
                                          <p:val>
                                            <p:strVal val="#ppt_h"/>
                                          </p:val>
                                        </p:tav>
                                      </p:tavLst>
                                    </p:anim>
                                    <p:animEffect transition="in" filter="fade">
                                      <p:cBhvr>
                                        <p:cTn id="9" dur="750"/>
                                        <p:tgtEl>
                                          <p:spTgt spid="10"/>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750"/>
                                        <p:tgtEl>
                                          <p:spTgt spid="9"/>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92307FAD-0FFF-4A50-AF23-9971F85AF68C}"/>
              </a:ext>
            </a:extLst>
          </p:cNvPr>
          <p:cNvSpPr txBox="1"/>
          <p:nvPr/>
        </p:nvSpPr>
        <p:spPr>
          <a:xfrm>
            <a:off x="568838" y="2468672"/>
            <a:ext cx="5765287" cy="3341578"/>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a:t>
            </a:r>
            <a:r>
              <a:rPr lang="zh-CN" altLang="en-US" sz="1100" b="1" dirty="0">
                <a:solidFill>
                  <a:schemeClr val="accent1"/>
                </a:solidFill>
                <a:latin typeface="+mn-ea"/>
                <a:ea typeface="+mn-ea"/>
                <a:cs typeface="+mn-ea"/>
                <a:sym typeface="+mn-lt"/>
              </a:rPr>
              <a:t>中国共产党第十一次全国代表大会于</a:t>
            </a:r>
            <a:r>
              <a:rPr lang="en-US" altLang="zh-CN" sz="1100" b="1" dirty="0">
                <a:solidFill>
                  <a:schemeClr val="accent1"/>
                </a:solidFill>
                <a:latin typeface="+mn-ea"/>
                <a:ea typeface="+mn-ea"/>
                <a:cs typeface="+mn-ea"/>
                <a:sym typeface="+mn-lt"/>
              </a:rPr>
              <a:t>1977</a:t>
            </a:r>
            <a:r>
              <a:rPr lang="zh-CN" altLang="en-US" sz="1100" b="1" dirty="0">
                <a:solidFill>
                  <a:schemeClr val="accent1"/>
                </a:solidFill>
                <a:latin typeface="+mn-ea"/>
                <a:ea typeface="+mn-ea"/>
                <a:cs typeface="+mn-ea"/>
                <a:sym typeface="+mn-lt"/>
              </a:rPr>
              <a:t>年</a:t>
            </a:r>
            <a:r>
              <a:rPr lang="en-US" altLang="zh-CN" sz="1100" b="1" dirty="0">
                <a:solidFill>
                  <a:schemeClr val="accent1"/>
                </a:solidFill>
                <a:latin typeface="+mn-ea"/>
                <a:ea typeface="+mn-ea"/>
                <a:cs typeface="+mn-ea"/>
                <a:sym typeface="+mn-lt"/>
              </a:rPr>
              <a:t>8</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12</a:t>
            </a:r>
            <a:r>
              <a:rPr lang="zh-CN" altLang="en-US" sz="1100" b="1" dirty="0">
                <a:solidFill>
                  <a:schemeClr val="accent1"/>
                </a:solidFill>
                <a:latin typeface="+mn-ea"/>
                <a:ea typeface="+mn-ea"/>
                <a:cs typeface="+mn-ea"/>
                <a:sym typeface="+mn-lt"/>
              </a:rPr>
              <a:t>日至</a:t>
            </a:r>
            <a:r>
              <a:rPr lang="en-US" altLang="zh-CN" sz="1100" b="1" dirty="0">
                <a:solidFill>
                  <a:schemeClr val="accent1"/>
                </a:solidFill>
                <a:latin typeface="+mn-ea"/>
                <a:ea typeface="+mn-ea"/>
                <a:cs typeface="+mn-ea"/>
                <a:sym typeface="+mn-lt"/>
              </a:rPr>
              <a:t>18</a:t>
            </a:r>
            <a:r>
              <a:rPr lang="zh-CN" altLang="en-US" sz="1100" b="1" dirty="0">
                <a:solidFill>
                  <a:schemeClr val="accent1"/>
                </a:solidFill>
                <a:latin typeface="+mn-ea"/>
                <a:ea typeface="+mn-ea"/>
                <a:cs typeface="+mn-ea"/>
                <a:sym typeface="+mn-lt"/>
              </a:rPr>
              <a:t>日在北京举行。</a:t>
            </a:r>
            <a:endParaRPr lang="en-US" altLang="zh-CN" sz="1100" b="1" dirty="0">
              <a:solidFill>
                <a:schemeClr val="accent1"/>
              </a:solidFill>
              <a:latin typeface="+mn-ea"/>
              <a:ea typeface="+mn-ea"/>
              <a:cs typeface="+mn-ea"/>
              <a:sym typeface="+mn-lt"/>
            </a:endParaRPr>
          </a:p>
          <a:p>
            <a:r>
              <a:rPr lang="zh-CN" altLang="en-US" sz="1100" dirty="0">
                <a:latin typeface="+mn-ea"/>
                <a:ea typeface="+mn-ea"/>
                <a:cs typeface="+mn-ea"/>
                <a:sym typeface="+mn-lt"/>
              </a:rPr>
              <a:t>       这次大会，是在揭批江青集团进一步深入，各方面工作得以恢复和整顿，广大群众渴望对“文化大革命”及其以前的“左”倾错误进行全面清理、拨乱反正的情况下召开的。</a:t>
            </a:r>
            <a:endParaRPr lang="en-US" altLang="zh-CN" sz="1100" dirty="0">
              <a:latin typeface="+mn-ea"/>
              <a:ea typeface="+mn-ea"/>
              <a:cs typeface="+mn-ea"/>
              <a:sym typeface="+mn-lt"/>
            </a:endParaRPr>
          </a:p>
          <a:p>
            <a:r>
              <a:rPr lang="en-US" altLang="zh-CN" sz="1100" dirty="0">
                <a:latin typeface="+mn-ea"/>
                <a:ea typeface="+mn-ea"/>
                <a:cs typeface="+mn-ea"/>
                <a:sym typeface="+mn-lt"/>
              </a:rPr>
              <a:t>      </a:t>
            </a:r>
            <a:r>
              <a:rPr lang="zh-CN" altLang="en-US" sz="1100" dirty="0">
                <a:latin typeface="+mn-ea"/>
                <a:ea typeface="+mn-ea"/>
                <a:cs typeface="+mn-ea"/>
                <a:sym typeface="+mn-lt"/>
              </a:rPr>
              <a:t> 华国锋代表中央向大会作了政治报告，主要内容是：第一，总结了同江青反革命集团的斗争，批判了他们炮制的“老干部是‘民主派’，‘民主派’就是走资派”的反动公式，揭发了他们篡党夺权、策动反革命武装叛乱的阴谋，宣告“文化大革命”以粉碎“四人帮”为标志而结束。第二，继续强调“以阶级斗争为纲”，认为“第一次无产阶级文化大革命的胜利结束，决不是阶级斗争的结束，决不是无产阶级专政下继续革命的结束”。 因此，今后依然要以两个阶级、 两条道路斗争为纲。第三，重申在本世纪内把我国建设成为社会主义现代化强国是新时期党的根本任务。为此，报告提出了当前和今后一个时期党的８项主要任务，要求党中央抓纲治国的战略决策在本年内初见成效，３年内大见成效。</a:t>
            </a:r>
          </a:p>
          <a:p>
            <a:r>
              <a:rPr lang="zh-CN" altLang="en-US" sz="1100" dirty="0">
                <a:latin typeface="+mn-ea"/>
                <a:ea typeface="+mn-ea"/>
                <a:cs typeface="+mn-ea"/>
                <a:sym typeface="+mn-lt"/>
              </a:rPr>
              <a:t>    叶剑英代表中央向大会作了</a:t>
            </a:r>
            <a:r>
              <a:rPr lang="en-US" altLang="zh-CN" sz="1100" dirty="0">
                <a:latin typeface="+mn-ea"/>
                <a:ea typeface="+mn-ea"/>
                <a:cs typeface="+mn-ea"/>
                <a:sym typeface="+mn-lt"/>
              </a:rPr>
              <a:t>《</a:t>
            </a:r>
            <a:r>
              <a:rPr lang="zh-CN" altLang="en-US" sz="1100" dirty="0">
                <a:latin typeface="+mn-ea"/>
                <a:ea typeface="+mn-ea"/>
                <a:cs typeface="+mn-ea"/>
                <a:sym typeface="+mn-lt"/>
              </a:rPr>
              <a:t>关于修改党的章程的报告</a:t>
            </a:r>
            <a:r>
              <a:rPr lang="en-US" altLang="zh-CN" sz="1100" dirty="0">
                <a:latin typeface="+mn-ea"/>
                <a:ea typeface="+mn-ea"/>
                <a:cs typeface="+mn-ea"/>
                <a:sym typeface="+mn-lt"/>
              </a:rPr>
              <a:t>》</a:t>
            </a:r>
            <a:r>
              <a:rPr lang="zh-CN" altLang="en-US" sz="1100" dirty="0">
                <a:latin typeface="+mn-ea"/>
                <a:ea typeface="+mn-ea"/>
                <a:cs typeface="+mn-ea"/>
                <a:sym typeface="+mn-lt"/>
              </a:rPr>
              <a:t>，从８个方面做了说明。报告强调我们党只有以马列主义、毛泽东思想作为自己的指导思想和理论基础，才能保持无产阶级先锋队的性质；指出党章写进了“在本世纪内，党要领导全国各族人民把我国建设成为农业、工业、国防和科学技术现代化的社会主义强国”的内容的重要意义。</a:t>
            </a:r>
          </a:p>
        </p:txBody>
      </p:sp>
      <p:pic>
        <p:nvPicPr>
          <p:cNvPr id="5" name="Picture 2">
            <a:extLst>
              <a:ext uri="{FF2B5EF4-FFF2-40B4-BE49-F238E27FC236}">
                <a16:creationId xmlns="" xmlns:a16="http://schemas.microsoft.com/office/drawing/2014/main" id="{4AA02F06-EF60-4237-89BF-C10DE78DD982}"/>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563"/>
          <a:stretch/>
        </p:blipFill>
        <p:spPr bwMode="auto">
          <a:xfrm>
            <a:off x="6946900" y="2611547"/>
            <a:ext cx="4535488" cy="3055828"/>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2822739" y="130668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中国共产党第十一次全国代表大会 胜利召开</a:t>
              </a:r>
            </a:p>
          </p:txBody>
        </p:sp>
      </p:grpSp>
      <p:sp>
        <p:nvSpPr>
          <p:cNvPr id="2" name="标题 1">
            <a:extLst>
              <a:ext uri="{FF2B5EF4-FFF2-40B4-BE49-F238E27FC236}">
                <a16:creationId xmlns="" xmlns:a16="http://schemas.microsoft.com/office/drawing/2014/main" id="{9B43BB1E-E730-4E36-B19D-CA1D41C986DC}"/>
              </a:ext>
            </a:extLst>
          </p:cNvPr>
          <p:cNvSpPr>
            <a:spLocks noGrp="1"/>
          </p:cNvSpPr>
          <p:nvPr>
            <p:ph type="title"/>
          </p:nvPr>
        </p:nvSpPr>
        <p:spPr/>
        <p:txBody>
          <a:bodyPr/>
          <a:lstStyle/>
          <a:p>
            <a:r>
              <a:rPr lang="zh-CN" altLang="en-US" dirty="0">
                <a:latin typeface="+mn-ea"/>
                <a:ea typeface="+mn-ea"/>
              </a:rPr>
              <a:t>中国共产党第十一次全国代表大会</a:t>
            </a:r>
            <a:br>
              <a:rPr lang="zh-CN" altLang="en-US" dirty="0">
                <a:latin typeface="+mn-ea"/>
                <a:ea typeface="+mn-ea"/>
              </a:rPr>
            </a:br>
            <a:endParaRPr lang="zh-CN" altLang="en-US" dirty="0">
              <a:latin typeface="+mn-ea"/>
              <a:ea typeface="+mn-ea"/>
            </a:endParaRPr>
          </a:p>
        </p:txBody>
      </p:sp>
    </p:spTree>
    <p:extLst>
      <p:ext uri="{BB962C8B-B14F-4D97-AF65-F5344CB8AC3E}">
        <p14:creationId xmlns:p14="http://schemas.microsoft.com/office/powerpoint/2010/main" val="348083710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1D4091B4-E9D5-4337-9C7A-AD44E11B834F}"/>
              </a:ext>
            </a:extLst>
          </p:cNvPr>
          <p:cNvSpPr txBox="1"/>
          <p:nvPr/>
        </p:nvSpPr>
        <p:spPr>
          <a:xfrm>
            <a:off x="565046" y="2183501"/>
            <a:ext cx="5750029" cy="3212441"/>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到会的代表有</a:t>
            </a:r>
            <a:r>
              <a:rPr lang="en-US" altLang="zh-CN" dirty="0">
                <a:latin typeface="+mn-ea"/>
                <a:ea typeface="+mn-ea"/>
                <a:cs typeface="+mn-ea"/>
                <a:sym typeface="+mn-lt"/>
              </a:rPr>
              <a:t>1510</a:t>
            </a:r>
            <a:r>
              <a:rPr lang="zh-CN" altLang="en-US" dirty="0">
                <a:latin typeface="+mn-ea"/>
                <a:ea typeface="+mn-ea"/>
                <a:cs typeface="+mn-ea"/>
                <a:sym typeface="+mn-lt"/>
              </a:rPr>
              <a:t>名，代表着全国</a:t>
            </a:r>
            <a:r>
              <a:rPr lang="en-US" altLang="zh-CN" dirty="0">
                <a:latin typeface="+mn-ea"/>
                <a:ea typeface="+mn-ea"/>
                <a:cs typeface="+mn-ea"/>
                <a:sym typeface="+mn-lt"/>
              </a:rPr>
              <a:t>3500</a:t>
            </a:r>
            <a:r>
              <a:rPr lang="zh-CN" altLang="en-US" dirty="0">
                <a:latin typeface="+mn-ea"/>
                <a:ea typeface="+mn-ea"/>
                <a:cs typeface="+mn-ea"/>
                <a:sym typeface="+mn-lt"/>
              </a:rPr>
              <a:t>多万党员。</a:t>
            </a:r>
          </a:p>
          <a:p>
            <a:r>
              <a:rPr lang="zh-CN" altLang="en-US" dirty="0">
                <a:latin typeface="+mn-ea"/>
                <a:ea typeface="+mn-ea"/>
                <a:cs typeface="+mn-ea"/>
                <a:sym typeface="+mn-lt"/>
              </a:rPr>
              <a:t>      大会共有３项议程：（</a:t>
            </a:r>
            <a:r>
              <a:rPr lang="en-US" altLang="zh-CN" dirty="0">
                <a:latin typeface="+mn-ea"/>
                <a:ea typeface="+mn-ea"/>
                <a:cs typeface="+mn-ea"/>
                <a:sym typeface="+mn-lt"/>
              </a:rPr>
              <a:t>1</a:t>
            </a:r>
            <a:r>
              <a:rPr lang="zh-CN" altLang="en-US" dirty="0">
                <a:latin typeface="+mn-ea"/>
                <a:ea typeface="+mn-ea"/>
                <a:cs typeface="+mn-ea"/>
                <a:sym typeface="+mn-lt"/>
              </a:rPr>
              <a:t>）中央委员会的政治报告；（</a:t>
            </a:r>
            <a:r>
              <a:rPr lang="en-US" altLang="zh-CN" dirty="0">
                <a:latin typeface="+mn-ea"/>
                <a:ea typeface="+mn-ea"/>
                <a:cs typeface="+mn-ea"/>
                <a:sym typeface="+mn-lt"/>
              </a:rPr>
              <a:t>2</a:t>
            </a:r>
            <a:r>
              <a:rPr lang="zh-CN" altLang="en-US" dirty="0">
                <a:latin typeface="+mn-ea"/>
                <a:ea typeface="+mn-ea"/>
                <a:cs typeface="+mn-ea"/>
                <a:sym typeface="+mn-lt"/>
              </a:rPr>
              <a:t>）修改中国共产党章程和关于修改党的章程的报告；（</a:t>
            </a:r>
            <a:r>
              <a:rPr lang="en-US" altLang="zh-CN" dirty="0">
                <a:latin typeface="+mn-ea"/>
                <a:ea typeface="+mn-ea"/>
                <a:cs typeface="+mn-ea"/>
                <a:sym typeface="+mn-lt"/>
              </a:rPr>
              <a:t>3</a:t>
            </a:r>
            <a:r>
              <a:rPr lang="zh-CN" altLang="en-US" dirty="0">
                <a:latin typeface="+mn-ea"/>
                <a:ea typeface="+mn-ea"/>
                <a:cs typeface="+mn-ea"/>
                <a:sym typeface="+mn-lt"/>
              </a:rPr>
              <a:t>）选举中央委员会。</a:t>
            </a:r>
            <a:endParaRPr lang="en-US" altLang="zh-CN" dirty="0">
              <a:latin typeface="+mn-ea"/>
              <a:ea typeface="+mn-ea"/>
              <a:cs typeface="+mn-ea"/>
              <a:sym typeface="+mn-lt"/>
            </a:endParaRPr>
          </a:p>
          <a:p>
            <a:r>
              <a:rPr lang="zh-CN" altLang="en-US" dirty="0">
                <a:latin typeface="+mn-ea"/>
                <a:ea typeface="+mn-ea"/>
                <a:cs typeface="+mn-ea"/>
                <a:sym typeface="+mn-lt"/>
              </a:rPr>
              <a:t>       大会经过分组讨论，通过了政治报告、关于修改党章的报告和</a:t>
            </a:r>
            <a:r>
              <a:rPr lang="en-US" altLang="zh-CN" dirty="0">
                <a:latin typeface="+mn-ea"/>
                <a:ea typeface="+mn-ea"/>
                <a:cs typeface="+mn-ea"/>
                <a:sym typeface="+mn-lt"/>
              </a:rPr>
              <a:t>《</a:t>
            </a:r>
            <a:r>
              <a:rPr lang="zh-CN" altLang="en-US" dirty="0">
                <a:latin typeface="+mn-ea"/>
                <a:ea typeface="+mn-ea"/>
                <a:cs typeface="+mn-ea"/>
                <a:sym typeface="+mn-lt"/>
              </a:rPr>
              <a:t>中国共产党章程</a:t>
            </a:r>
            <a:r>
              <a:rPr lang="en-US" altLang="zh-CN" dirty="0">
                <a:latin typeface="+mn-ea"/>
                <a:ea typeface="+mn-ea"/>
                <a:cs typeface="+mn-ea"/>
                <a:sym typeface="+mn-lt"/>
              </a:rPr>
              <a:t>》</a:t>
            </a:r>
            <a:r>
              <a:rPr lang="zh-CN" altLang="en-US" dirty="0">
                <a:latin typeface="+mn-ea"/>
                <a:ea typeface="+mn-ea"/>
                <a:cs typeface="+mn-ea"/>
                <a:sym typeface="+mn-lt"/>
              </a:rPr>
              <a:t>。代表们以无记名投票方式选举了第十一届中央委员会，其中中央委员</a:t>
            </a:r>
            <a:r>
              <a:rPr lang="en-US" altLang="zh-CN" dirty="0">
                <a:latin typeface="+mn-ea"/>
                <a:ea typeface="+mn-ea"/>
                <a:cs typeface="+mn-ea"/>
                <a:sym typeface="+mn-lt"/>
              </a:rPr>
              <a:t>201</a:t>
            </a:r>
            <a:r>
              <a:rPr lang="zh-CN" altLang="en-US" dirty="0">
                <a:latin typeface="+mn-ea"/>
                <a:ea typeface="+mn-ea"/>
                <a:cs typeface="+mn-ea"/>
                <a:sym typeface="+mn-lt"/>
              </a:rPr>
              <a:t>人，候补委员</a:t>
            </a:r>
            <a:r>
              <a:rPr lang="en-US" altLang="zh-CN" dirty="0">
                <a:latin typeface="+mn-ea"/>
                <a:ea typeface="+mn-ea"/>
                <a:cs typeface="+mn-ea"/>
                <a:sym typeface="+mn-lt"/>
              </a:rPr>
              <a:t>132</a:t>
            </a:r>
            <a:r>
              <a:rPr lang="zh-CN" altLang="en-US" dirty="0">
                <a:latin typeface="+mn-ea"/>
                <a:ea typeface="+mn-ea"/>
                <a:cs typeface="+mn-ea"/>
                <a:sym typeface="+mn-lt"/>
              </a:rPr>
              <a:t>人。</a:t>
            </a:r>
            <a:endParaRPr lang="en-US" altLang="zh-CN" dirty="0">
              <a:latin typeface="+mn-ea"/>
              <a:ea typeface="+mn-ea"/>
              <a:cs typeface="+mn-ea"/>
              <a:sym typeface="+mn-lt"/>
            </a:endParaRPr>
          </a:p>
          <a:p>
            <a:r>
              <a:rPr lang="zh-CN" altLang="en-US" dirty="0">
                <a:latin typeface="+mn-ea"/>
                <a:ea typeface="+mn-ea"/>
                <a:cs typeface="+mn-ea"/>
                <a:sym typeface="+mn-lt"/>
              </a:rPr>
              <a:t>       邓小平为大会致闭幕词，强调一定要恢复和发扬毛泽东主席为党树立的群众路线的优良传统和作风，谦虚谨慎、戒骄戒躁、艰苦奋斗的优良传统和作风，民主集中制的优良传统和作风，在全党、全军、全国努力造成一个又有集中又有民主、又有纪律又有自由，又有统一意志、又有个人心情舒畅、生动活泼，那样一种政治局面。</a:t>
            </a:r>
          </a:p>
        </p:txBody>
      </p:sp>
      <p:pic>
        <p:nvPicPr>
          <p:cNvPr id="9" name="图片 8">
            <a:extLst>
              <a:ext uri="{FF2B5EF4-FFF2-40B4-BE49-F238E27FC236}">
                <a16:creationId xmlns="" xmlns:a16="http://schemas.microsoft.com/office/drawing/2014/main" id="{11F274EB-274C-4B1B-B789-1F014786CFA8}"/>
              </a:ext>
            </a:extLst>
          </p:cNvPr>
          <p:cNvPicPr>
            <a:picLocks noChangeAspect="1"/>
          </p:cNvPicPr>
          <p:nvPr/>
        </p:nvPicPr>
        <p:blipFill rotWithShape="1">
          <a:blip r:embed="rId3">
            <a:extLst>
              <a:ext uri="{28A0092B-C50C-407E-A947-70E740481C1C}">
                <a14:useLocalDpi xmlns:a14="http://schemas.microsoft.com/office/drawing/2010/main" val="0"/>
              </a:ext>
            </a:extLst>
          </a:blip>
          <a:srcRect t="9300"/>
          <a:stretch/>
        </p:blipFill>
        <p:spPr>
          <a:xfrm>
            <a:off x="6927850" y="2071142"/>
            <a:ext cx="4535488" cy="3437159"/>
          </a:xfrm>
          <a:prstGeom prst="rect">
            <a:avLst/>
          </a:prstGeom>
        </p:spPr>
      </p:pic>
      <p:sp>
        <p:nvSpPr>
          <p:cNvPr id="10" name="矩形 9">
            <a:extLst>
              <a:ext uri="{FF2B5EF4-FFF2-40B4-BE49-F238E27FC236}">
                <a16:creationId xmlns="" xmlns:a16="http://schemas.microsoft.com/office/drawing/2014/main" id="{32702232-4C8B-468A-9273-5C1370D5C096}"/>
              </a:ext>
            </a:extLst>
          </p:cNvPr>
          <p:cNvSpPr/>
          <p:nvPr/>
        </p:nvSpPr>
        <p:spPr>
          <a:xfrm>
            <a:off x="8077339" y="5567735"/>
            <a:ext cx="2236510" cy="338554"/>
          </a:xfrm>
          <a:prstGeom prst="rect">
            <a:avLst/>
          </a:prstGeom>
        </p:spPr>
        <p:txBody>
          <a:bodyPr wrap="none">
            <a:spAutoFit/>
          </a:bodyPr>
          <a:lstStyle/>
          <a:p>
            <a:r>
              <a:rPr lang="zh-CN" altLang="en-US" sz="1600" b="1" dirty="0">
                <a:solidFill>
                  <a:schemeClr val="accent1"/>
                </a:solidFill>
                <a:latin typeface="+mn-ea"/>
                <a:cs typeface="+mn-ea"/>
                <a:sym typeface="+mn-lt"/>
              </a:rPr>
              <a:t>十一届中央政治局常委</a:t>
            </a:r>
          </a:p>
        </p:txBody>
      </p:sp>
      <p:grpSp>
        <p:nvGrpSpPr>
          <p:cNvPr id="36" name="组合 35"/>
          <p:cNvGrpSpPr/>
          <p:nvPr/>
        </p:nvGrpSpPr>
        <p:grpSpPr>
          <a:xfrm>
            <a:off x="2822739" y="935205"/>
            <a:ext cx="6546522" cy="636611"/>
            <a:chOff x="3729419" y="1263138"/>
            <a:chExt cx="6546522" cy="636611"/>
          </a:xfrm>
        </p:grpSpPr>
        <p:grpSp>
          <p:nvGrpSpPr>
            <p:cNvPr id="37" name="组合 36"/>
            <p:cNvGrpSpPr/>
            <p:nvPr/>
          </p:nvGrpSpPr>
          <p:grpSpPr>
            <a:xfrm>
              <a:off x="3729419" y="1263138"/>
              <a:ext cx="6546522" cy="636611"/>
              <a:chOff x="3729419" y="1263138"/>
              <a:chExt cx="6546522" cy="636611"/>
            </a:xfrm>
          </p:grpSpPr>
          <p:grpSp>
            <p:nvGrpSpPr>
              <p:cNvPr id="39" name="组合 38"/>
              <p:cNvGrpSpPr/>
              <p:nvPr/>
            </p:nvGrpSpPr>
            <p:grpSpPr>
              <a:xfrm flipH="1">
                <a:off x="9737779" y="1408005"/>
                <a:ext cx="538162" cy="491744"/>
                <a:chOff x="1916819" y="1408005"/>
                <a:chExt cx="538162" cy="491744"/>
              </a:xfrm>
            </p:grpSpPr>
            <p:sp>
              <p:nvSpPr>
                <p:cNvPr id="44" name="任意多边形 43"/>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45" name="任意多边形 44"/>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40" name="组合 39"/>
              <p:cNvGrpSpPr/>
              <p:nvPr/>
            </p:nvGrpSpPr>
            <p:grpSpPr>
              <a:xfrm>
                <a:off x="3729419" y="1408005"/>
                <a:ext cx="538162" cy="491744"/>
                <a:chOff x="3729419" y="1408005"/>
                <a:chExt cx="538162" cy="491744"/>
              </a:xfrm>
            </p:grpSpPr>
            <p:sp>
              <p:nvSpPr>
                <p:cNvPr id="42" name="任意多边形 41"/>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43" name="任意多边形 42"/>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41" name="矩形 40"/>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8" name="矩形 37">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中国共产党第十一次全国代表大会 决议参会人员</a:t>
              </a:r>
            </a:p>
          </p:txBody>
        </p:sp>
      </p:grpSp>
      <p:sp>
        <p:nvSpPr>
          <p:cNvPr id="2" name="标题 1">
            <a:extLst>
              <a:ext uri="{FF2B5EF4-FFF2-40B4-BE49-F238E27FC236}">
                <a16:creationId xmlns="" xmlns:a16="http://schemas.microsoft.com/office/drawing/2014/main" id="{4AB8EFB2-ADE2-4C6D-B124-E345C7C4B502}"/>
              </a:ext>
            </a:extLst>
          </p:cNvPr>
          <p:cNvSpPr>
            <a:spLocks noGrp="1"/>
          </p:cNvSpPr>
          <p:nvPr>
            <p:ph type="title"/>
          </p:nvPr>
        </p:nvSpPr>
        <p:spPr/>
        <p:txBody>
          <a:bodyPr/>
          <a:lstStyle/>
          <a:p>
            <a:r>
              <a:rPr lang="zh-CN" altLang="en-US" dirty="0">
                <a:latin typeface="+mn-ea"/>
                <a:ea typeface="+mn-ea"/>
              </a:rPr>
              <a:t>中国共产党第十一次全国代表大会</a:t>
            </a:r>
          </a:p>
        </p:txBody>
      </p:sp>
    </p:spTree>
    <p:extLst>
      <p:ext uri="{BB962C8B-B14F-4D97-AF65-F5344CB8AC3E}">
        <p14:creationId xmlns:p14="http://schemas.microsoft.com/office/powerpoint/2010/main" val="196042394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1000"/>
                                        <p:tgtEl>
                                          <p:spTgt spid="36"/>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2EA98C5F-75A5-4B57-8446-84257FE688C8}"/>
              </a:ext>
            </a:extLst>
          </p:cNvPr>
          <p:cNvSpPr txBox="1"/>
          <p:nvPr/>
        </p:nvSpPr>
        <p:spPr>
          <a:xfrm>
            <a:off x="573088" y="2189914"/>
            <a:ext cx="5751512" cy="3519469"/>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a:t>
            </a:r>
            <a:r>
              <a:rPr lang="zh-CN" altLang="en-US" sz="1100" b="1" dirty="0">
                <a:solidFill>
                  <a:schemeClr val="accent1"/>
                </a:solidFill>
                <a:latin typeface="+mn-ea"/>
                <a:ea typeface="+mn-ea"/>
                <a:cs typeface="+mn-ea"/>
                <a:sym typeface="+mn-lt"/>
              </a:rPr>
              <a:t>中国共产党第十一届中央委员会第三次全体会议于</a:t>
            </a:r>
            <a:r>
              <a:rPr lang="en-US" altLang="zh-CN" sz="1100" b="1" dirty="0">
                <a:solidFill>
                  <a:schemeClr val="accent1"/>
                </a:solidFill>
                <a:latin typeface="+mn-ea"/>
                <a:ea typeface="+mn-ea"/>
                <a:cs typeface="+mn-ea"/>
                <a:sym typeface="+mn-lt"/>
              </a:rPr>
              <a:t>1978</a:t>
            </a:r>
            <a:r>
              <a:rPr lang="zh-CN" altLang="en-US" sz="1100" b="1" dirty="0">
                <a:solidFill>
                  <a:schemeClr val="accent1"/>
                </a:solidFill>
                <a:latin typeface="+mn-ea"/>
                <a:ea typeface="+mn-ea"/>
                <a:cs typeface="+mn-ea"/>
                <a:sym typeface="+mn-lt"/>
              </a:rPr>
              <a:t>年</a:t>
            </a:r>
            <a:r>
              <a:rPr lang="en-US" altLang="zh-CN" sz="1100" b="1" dirty="0">
                <a:solidFill>
                  <a:schemeClr val="accent1"/>
                </a:solidFill>
                <a:latin typeface="+mn-ea"/>
                <a:ea typeface="+mn-ea"/>
                <a:cs typeface="+mn-ea"/>
                <a:sym typeface="+mn-lt"/>
              </a:rPr>
              <a:t>12</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18</a:t>
            </a:r>
            <a:r>
              <a:rPr lang="zh-CN" altLang="en-US" sz="1100" b="1" dirty="0">
                <a:solidFill>
                  <a:schemeClr val="accent1"/>
                </a:solidFill>
                <a:latin typeface="+mn-ea"/>
                <a:ea typeface="+mn-ea"/>
                <a:cs typeface="+mn-ea"/>
                <a:sym typeface="+mn-lt"/>
              </a:rPr>
              <a:t>日</a:t>
            </a:r>
            <a:r>
              <a:rPr lang="en-US" altLang="zh-CN" sz="1100" b="1" dirty="0">
                <a:solidFill>
                  <a:schemeClr val="accent1"/>
                </a:solidFill>
                <a:latin typeface="+mn-ea"/>
                <a:ea typeface="+mn-ea"/>
                <a:cs typeface="+mn-ea"/>
                <a:sym typeface="+mn-lt"/>
              </a:rPr>
              <a:t>-22</a:t>
            </a:r>
            <a:r>
              <a:rPr lang="zh-CN" altLang="en-US" sz="1100" b="1" dirty="0">
                <a:solidFill>
                  <a:schemeClr val="accent1"/>
                </a:solidFill>
                <a:latin typeface="+mn-ea"/>
                <a:ea typeface="+mn-ea"/>
                <a:cs typeface="+mn-ea"/>
                <a:sym typeface="+mn-lt"/>
              </a:rPr>
              <a:t>日，在北京举行。</a:t>
            </a:r>
            <a:endParaRPr lang="en-US" altLang="zh-CN" sz="1100" b="1" dirty="0">
              <a:solidFill>
                <a:schemeClr val="accent1"/>
              </a:solidFill>
              <a:latin typeface="+mn-ea"/>
              <a:ea typeface="+mn-ea"/>
              <a:cs typeface="+mn-ea"/>
              <a:sym typeface="+mn-lt"/>
            </a:endParaRPr>
          </a:p>
          <a:p>
            <a:r>
              <a:rPr lang="zh-CN" altLang="en-US" sz="1100" dirty="0">
                <a:latin typeface="+mn-ea"/>
                <a:ea typeface="+mn-ea"/>
                <a:cs typeface="+mn-ea"/>
                <a:sym typeface="+mn-lt"/>
              </a:rPr>
              <a:t>       全会的中心议题是讨论把全党的工作重点转移到社会主义现代化建设上来。</a:t>
            </a:r>
            <a:endParaRPr lang="en-US" altLang="zh-CN" sz="1100" dirty="0">
              <a:latin typeface="+mn-ea"/>
              <a:ea typeface="+mn-ea"/>
              <a:cs typeface="+mn-ea"/>
              <a:sym typeface="+mn-lt"/>
            </a:endParaRPr>
          </a:p>
          <a:p>
            <a:r>
              <a:rPr lang="zh-CN" altLang="en-US" sz="1100" dirty="0">
                <a:latin typeface="+mn-ea"/>
                <a:ea typeface="+mn-ea"/>
                <a:cs typeface="+mn-ea"/>
                <a:sym typeface="+mn-lt"/>
              </a:rPr>
              <a:t>       这次全会前，召开了历时</a:t>
            </a:r>
            <a:r>
              <a:rPr lang="en-US" altLang="zh-CN" sz="1100" dirty="0">
                <a:latin typeface="+mn-ea"/>
                <a:ea typeface="+mn-ea"/>
                <a:cs typeface="+mn-ea"/>
                <a:sym typeface="+mn-lt"/>
              </a:rPr>
              <a:t>36</a:t>
            </a:r>
            <a:r>
              <a:rPr lang="zh-CN" altLang="en-US" sz="1100" dirty="0">
                <a:latin typeface="+mn-ea"/>
                <a:ea typeface="+mn-ea"/>
                <a:cs typeface="+mn-ea"/>
                <a:sym typeface="+mn-lt"/>
              </a:rPr>
              <a:t>天的中央工作会议。在中央工作会议上，党的许多老一辈革命家和领导骨干，对 “文化大革命”结束后两年来党的领导工作中出现的失误提出了中肯的批评，对党的工作重点转移到经济、政治方面的重大决策，党的优良传统的恢复和发扬等，提出了积极的建议。邓小平在会议闭幕式上作了题为</a:t>
            </a:r>
            <a:r>
              <a:rPr lang="en-US" altLang="zh-CN" sz="1100" dirty="0">
                <a:latin typeface="+mn-ea"/>
                <a:ea typeface="+mn-ea"/>
                <a:cs typeface="+mn-ea"/>
                <a:sym typeface="+mn-lt"/>
              </a:rPr>
              <a:t>《</a:t>
            </a:r>
            <a:r>
              <a:rPr lang="zh-CN" altLang="en-US" sz="1100" dirty="0">
                <a:latin typeface="+mn-ea"/>
                <a:ea typeface="+mn-ea"/>
                <a:cs typeface="+mn-ea"/>
                <a:sym typeface="+mn-lt"/>
              </a:rPr>
              <a:t>解放思想，实事求是，团结一致向前看</a:t>
            </a:r>
            <a:r>
              <a:rPr lang="en-US" altLang="zh-CN" sz="1100" dirty="0">
                <a:latin typeface="+mn-ea"/>
                <a:ea typeface="+mn-ea"/>
                <a:cs typeface="+mn-ea"/>
                <a:sym typeface="+mn-lt"/>
              </a:rPr>
              <a:t>》</a:t>
            </a:r>
            <a:r>
              <a:rPr lang="zh-CN" altLang="en-US" sz="1100" dirty="0">
                <a:latin typeface="+mn-ea"/>
                <a:ea typeface="+mn-ea"/>
                <a:cs typeface="+mn-ea"/>
                <a:sym typeface="+mn-lt"/>
              </a:rPr>
              <a:t>的重要讲话。这次中央工作会议，为随即召开的十一届三中全会作了充分准备。邓小平的讲话实际上成了三中全会的主题报告。</a:t>
            </a:r>
            <a:endParaRPr lang="en-US" altLang="zh-CN" sz="1100" dirty="0">
              <a:latin typeface="+mn-ea"/>
              <a:ea typeface="+mn-ea"/>
              <a:cs typeface="+mn-ea"/>
              <a:sym typeface="+mn-lt"/>
            </a:endParaRPr>
          </a:p>
          <a:p>
            <a:r>
              <a:rPr lang="zh-CN" altLang="en-US" sz="1100" dirty="0">
                <a:latin typeface="+mn-ea"/>
                <a:ea typeface="+mn-ea"/>
                <a:cs typeface="+mn-ea"/>
                <a:sym typeface="+mn-lt"/>
              </a:rPr>
              <a:t>   集中表现在以下几个主要方面：</a:t>
            </a:r>
            <a:r>
              <a:rPr lang="en-US" altLang="zh-CN" sz="1100" dirty="0">
                <a:latin typeface="+mn-ea"/>
                <a:ea typeface="+mn-ea"/>
                <a:cs typeface="+mn-ea"/>
                <a:sym typeface="+mn-lt"/>
              </a:rPr>
              <a:t>1</a:t>
            </a:r>
            <a:r>
              <a:rPr lang="zh-CN" altLang="en-US" sz="1100" dirty="0">
                <a:latin typeface="+mn-ea"/>
                <a:ea typeface="+mn-ea"/>
                <a:cs typeface="+mn-ea"/>
                <a:sym typeface="+mn-lt"/>
              </a:rPr>
              <a:t>，全会实现了思想路线的拨乱反正。</a:t>
            </a:r>
            <a:r>
              <a:rPr lang="en-US" altLang="zh-CN" sz="1100" dirty="0">
                <a:latin typeface="+mn-ea"/>
                <a:ea typeface="+mn-ea"/>
                <a:cs typeface="+mn-ea"/>
                <a:sym typeface="+mn-lt"/>
              </a:rPr>
              <a:t>2</a:t>
            </a:r>
            <a:r>
              <a:rPr lang="zh-CN" altLang="en-US" sz="1100" dirty="0">
                <a:latin typeface="+mn-ea"/>
                <a:ea typeface="+mn-ea"/>
                <a:cs typeface="+mn-ea"/>
                <a:sym typeface="+mn-lt"/>
              </a:rPr>
              <a:t>，全会实现了政治路线的拨乱反正。</a:t>
            </a:r>
            <a:r>
              <a:rPr lang="en-US" altLang="zh-CN" sz="1100" dirty="0">
                <a:latin typeface="+mn-ea"/>
                <a:ea typeface="+mn-ea"/>
                <a:cs typeface="+mn-ea"/>
                <a:sym typeface="+mn-lt"/>
              </a:rPr>
              <a:t>3</a:t>
            </a:r>
            <a:r>
              <a:rPr lang="zh-CN" altLang="en-US" sz="1100" dirty="0">
                <a:latin typeface="+mn-ea"/>
                <a:ea typeface="+mn-ea"/>
                <a:cs typeface="+mn-ea"/>
                <a:sym typeface="+mn-lt"/>
              </a:rPr>
              <a:t>，全会实现了组织路线的拨乱反正。</a:t>
            </a:r>
            <a:r>
              <a:rPr lang="en-US" altLang="zh-CN" sz="1100" dirty="0">
                <a:latin typeface="+mn-ea"/>
                <a:ea typeface="+mn-ea"/>
                <a:cs typeface="+mn-ea"/>
                <a:sym typeface="+mn-lt"/>
              </a:rPr>
              <a:t>4</a:t>
            </a:r>
            <a:r>
              <a:rPr lang="zh-CN" altLang="en-US" sz="1100" dirty="0">
                <a:latin typeface="+mn-ea"/>
                <a:ea typeface="+mn-ea"/>
                <a:cs typeface="+mn-ea"/>
                <a:sym typeface="+mn-lt"/>
              </a:rPr>
              <a:t>，全会开始了系统地清理重大历史是非的拨乱反正。</a:t>
            </a:r>
            <a:r>
              <a:rPr lang="en-US" altLang="zh-CN" sz="1100" dirty="0">
                <a:latin typeface="+mn-ea"/>
                <a:ea typeface="+mn-ea"/>
                <a:cs typeface="+mn-ea"/>
                <a:sym typeface="+mn-lt"/>
              </a:rPr>
              <a:t>5</a:t>
            </a:r>
            <a:r>
              <a:rPr lang="zh-CN" altLang="en-US" sz="1100" dirty="0">
                <a:latin typeface="+mn-ea"/>
                <a:ea typeface="+mn-ea"/>
                <a:cs typeface="+mn-ea"/>
                <a:sym typeface="+mn-lt"/>
              </a:rPr>
              <a:t>，全会恢复了党的民主集中制的传统。</a:t>
            </a:r>
            <a:r>
              <a:rPr lang="en-US" altLang="zh-CN" sz="1100" dirty="0">
                <a:latin typeface="+mn-ea"/>
                <a:ea typeface="+mn-ea"/>
                <a:cs typeface="+mn-ea"/>
                <a:sym typeface="+mn-lt"/>
              </a:rPr>
              <a:t>6</a:t>
            </a:r>
            <a:r>
              <a:rPr lang="zh-CN" altLang="en-US" sz="1100" dirty="0">
                <a:latin typeface="+mn-ea"/>
                <a:ea typeface="+mn-ea"/>
                <a:cs typeface="+mn-ea"/>
                <a:sym typeface="+mn-lt"/>
              </a:rPr>
              <a:t>，全会作出了实行改革开放的新决策，启动了农村改革的新进程。</a:t>
            </a:r>
          </a:p>
          <a:p>
            <a:r>
              <a:rPr lang="zh-CN" altLang="en-US" sz="1100" dirty="0">
                <a:latin typeface="+mn-ea"/>
                <a:ea typeface="+mn-ea"/>
                <a:cs typeface="+mn-ea"/>
                <a:sym typeface="+mn-lt"/>
              </a:rPr>
              <a:t>   全议重点：批评了“两个凡是”的方针，高度评价了关于真理标准问题的讨论。停止使用“以阶级斗争为纲”这个口号，否定了中共十一大沿袭的“文化大革命”中的“无产阶级专政下继续革命”，以及“文化大革命”今后还要进行多次的观点。</a:t>
            </a:r>
          </a:p>
        </p:txBody>
      </p:sp>
      <p:pic>
        <p:nvPicPr>
          <p:cNvPr id="9" name="图片 8">
            <a:extLst>
              <a:ext uri="{FF2B5EF4-FFF2-40B4-BE49-F238E27FC236}">
                <a16:creationId xmlns="" xmlns:a16="http://schemas.microsoft.com/office/drawing/2014/main" id="{FDA2BC20-142C-42E3-9DD6-A6FC886F17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7375" y="2550159"/>
            <a:ext cx="4535488" cy="2798979"/>
          </a:xfrm>
          <a:prstGeom prst="rect">
            <a:avLst/>
          </a:prstGeom>
        </p:spPr>
      </p:pic>
      <p:grpSp>
        <p:nvGrpSpPr>
          <p:cNvPr id="25" name="组合 24"/>
          <p:cNvGrpSpPr/>
          <p:nvPr/>
        </p:nvGrpSpPr>
        <p:grpSpPr>
          <a:xfrm>
            <a:off x="2822739" y="1068555"/>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中国共产党第十一届三中全会胜利召开</a:t>
              </a:r>
            </a:p>
          </p:txBody>
        </p:sp>
      </p:grpSp>
      <p:sp>
        <p:nvSpPr>
          <p:cNvPr id="2" name="标题 1">
            <a:extLst>
              <a:ext uri="{FF2B5EF4-FFF2-40B4-BE49-F238E27FC236}">
                <a16:creationId xmlns="" xmlns:a16="http://schemas.microsoft.com/office/drawing/2014/main" id="{A3B2B0AC-7128-45A4-872C-F0D6159D3127}"/>
              </a:ext>
            </a:extLst>
          </p:cNvPr>
          <p:cNvSpPr>
            <a:spLocks noGrp="1"/>
          </p:cNvSpPr>
          <p:nvPr>
            <p:ph type="title"/>
          </p:nvPr>
        </p:nvSpPr>
        <p:spPr>
          <a:xfrm>
            <a:off x="1074696" y="172400"/>
            <a:ext cx="6792954" cy="460555"/>
          </a:xfrm>
        </p:spPr>
        <p:txBody>
          <a:bodyPr/>
          <a:lstStyle/>
          <a:p>
            <a:r>
              <a:rPr lang="zh-CN" altLang="en-US" dirty="0">
                <a:latin typeface="+mn-ea"/>
                <a:ea typeface="+mn-ea"/>
              </a:rPr>
              <a:t>中国共产党第十一届中央委员会第三次全体会议</a:t>
            </a:r>
            <a:br>
              <a:rPr lang="zh-CN" altLang="en-US" dirty="0">
                <a:latin typeface="+mn-ea"/>
                <a:ea typeface="+mn-ea"/>
              </a:rPr>
            </a:br>
            <a:endParaRPr lang="zh-CN" altLang="en-US" dirty="0">
              <a:latin typeface="+mn-ea"/>
              <a:ea typeface="+mn-ea"/>
            </a:endParaRPr>
          </a:p>
        </p:txBody>
      </p:sp>
    </p:spTree>
    <p:extLst>
      <p:ext uri="{BB962C8B-B14F-4D97-AF65-F5344CB8AC3E}">
        <p14:creationId xmlns:p14="http://schemas.microsoft.com/office/powerpoint/2010/main" val="39171113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BA3FC698-73B2-4067-ABA0-EC26424A911F}"/>
              </a:ext>
            </a:extLst>
          </p:cNvPr>
          <p:cNvSpPr txBox="1"/>
          <p:nvPr/>
        </p:nvSpPr>
        <p:spPr>
          <a:xfrm>
            <a:off x="554038" y="2431020"/>
            <a:ext cx="5751512" cy="3458606"/>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200" dirty="0">
                <a:latin typeface="+mn-ea"/>
                <a:ea typeface="+mn-ea"/>
                <a:cs typeface="+mn-ea"/>
                <a:sym typeface="+mn-lt"/>
              </a:rPr>
              <a:t>       出席会议的有中央委员</a:t>
            </a:r>
            <a:r>
              <a:rPr lang="en-US" altLang="zh-CN" sz="1200" dirty="0">
                <a:latin typeface="+mn-ea"/>
                <a:ea typeface="+mn-ea"/>
                <a:cs typeface="+mn-ea"/>
                <a:sym typeface="+mn-lt"/>
              </a:rPr>
              <a:t>169</a:t>
            </a:r>
            <a:r>
              <a:rPr lang="zh-CN" altLang="en-US" sz="1200" dirty="0">
                <a:latin typeface="+mn-ea"/>
                <a:ea typeface="+mn-ea"/>
                <a:cs typeface="+mn-ea"/>
                <a:sym typeface="+mn-lt"/>
              </a:rPr>
              <a:t>名，候补中央委员</a:t>
            </a:r>
            <a:r>
              <a:rPr lang="en-US" altLang="zh-CN" sz="1200" dirty="0">
                <a:latin typeface="+mn-ea"/>
                <a:ea typeface="+mn-ea"/>
                <a:cs typeface="+mn-ea"/>
                <a:sym typeface="+mn-lt"/>
              </a:rPr>
              <a:t>112</a:t>
            </a:r>
            <a:r>
              <a:rPr lang="zh-CN" altLang="en-US" sz="1200" dirty="0">
                <a:latin typeface="+mn-ea"/>
                <a:ea typeface="+mn-ea"/>
                <a:cs typeface="+mn-ea"/>
                <a:sym typeface="+mn-lt"/>
              </a:rPr>
              <a:t>名。中央及地方有关部门的负责人列席了会议。 </a:t>
            </a:r>
            <a:endParaRPr lang="en-US" altLang="zh-CN" sz="1200" dirty="0">
              <a:latin typeface="+mn-ea"/>
              <a:ea typeface="+mn-ea"/>
              <a:cs typeface="+mn-ea"/>
              <a:sym typeface="+mn-lt"/>
            </a:endParaRPr>
          </a:p>
          <a:p>
            <a:r>
              <a:rPr lang="zh-CN" altLang="en-US" sz="1200" dirty="0">
                <a:latin typeface="+mn-ea"/>
                <a:ea typeface="+mn-ea"/>
                <a:cs typeface="+mn-ea"/>
                <a:sym typeface="+mn-lt"/>
              </a:rPr>
              <a:t>       全会增选陈云为中央政治局委员、政治局常务委员、中央委员会副主席；邓颖超、胡耀邦、王震为中央政治局委员；增补黄克诚、宋任穷、胡乔木、习仲勋、王任重、黄火青、陈再道、韩光、周惠</a:t>
            </a:r>
            <a:r>
              <a:rPr lang="en-US" altLang="zh-CN" sz="1200" dirty="0">
                <a:latin typeface="+mn-ea"/>
                <a:ea typeface="+mn-ea"/>
                <a:cs typeface="+mn-ea"/>
                <a:sym typeface="+mn-lt"/>
              </a:rPr>
              <a:t>9</a:t>
            </a:r>
            <a:r>
              <a:rPr lang="zh-CN" altLang="en-US" sz="1200" dirty="0">
                <a:latin typeface="+mn-ea"/>
                <a:ea typeface="+mn-ea"/>
                <a:cs typeface="+mn-ea"/>
                <a:sym typeface="+mn-lt"/>
              </a:rPr>
              <a:t>人为中央委员。会议决定成立中央纪律检查委员会，并选举陈云为中央纪律检查委员会第一书记，邓颖超为第二书记，胡耀邦为第三书记，黄克诚为常务书记，王鹤寿等为副书记。</a:t>
            </a:r>
            <a:endParaRPr lang="en-US" altLang="zh-CN" sz="1200" dirty="0">
              <a:latin typeface="+mn-ea"/>
              <a:ea typeface="+mn-ea"/>
              <a:cs typeface="+mn-ea"/>
              <a:sym typeface="+mn-lt"/>
            </a:endParaRPr>
          </a:p>
          <a:p>
            <a:r>
              <a:rPr lang="zh-CN" altLang="en-US" sz="1200" dirty="0">
                <a:latin typeface="+mn-ea"/>
                <a:ea typeface="+mn-ea"/>
                <a:cs typeface="+mn-ea"/>
                <a:sym typeface="+mn-lt"/>
              </a:rPr>
              <a:t>      十一届三中全会所作出的这些在领导工作中具有重大意义的转变，标志着中国共产党从根本上冲破了长期“左”倾错误的严重束缚，端正了党的指导思想，使广大党员、干部和群众从过去盛行的个人崇拜和教条主义束缚中解放出来，在思想上、政冶上、组织上全面恢复和确立了马克思主义的正确路线，结束了</a:t>
            </a:r>
            <a:r>
              <a:rPr lang="en-US" altLang="zh-CN" sz="1200" dirty="0">
                <a:latin typeface="+mn-ea"/>
                <a:ea typeface="+mn-ea"/>
                <a:cs typeface="+mn-ea"/>
                <a:sym typeface="+mn-lt"/>
              </a:rPr>
              <a:t>1976</a:t>
            </a:r>
            <a:r>
              <a:rPr lang="zh-CN" altLang="en-US" sz="1200" dirty="0">
                <a:latin typeface="+mn-ea"/>
                <a:ea typeface="+mn-ea"/>
                <a:cs typeface="+mn-ea"/>
                <a:sym typeface="+mn-lt"/>
              </a:rPr>
              <a:t>年</a:t>
            </a:r>
            <a:r>
              <a:rPr lang="en-US" altLang="zh-CN" sz="1200" dirty="0">
                <a:latin typeface="+mn-ea"/>
                <a:ea typeface="+mn-ea"/>
                <a:cs typeface="+mn-ea"/>
                <a:sym typeface="+mn-lt"/>
              </a:rPr>
              <a:t>10</a:t>
            </a:r>
            <a:r>
              <a:rPr lang="zh-CN" altLang="en-US" sz="1200" dirty="0">
                <a:latin typeface="+mn-ea"/>
                <a:ea typeface="+mn-ea"/>
                <a:cs typeface="+mn-ea"/>
                <a:sym typeface="+mn-lt"/>
              </a:rPr>
              <a:t>月以来党的工作在徘徊中前进的局面，将党领导的社会主义事业引向健康发展的道路。党的十一届三中全会揭开了党和国家历史的新篇章，是建国以来我党历史上具有深远意义的伟大转折。</a:t>
            </a:r>
            <a:endParaRPr lang="en-US" altLang="zh-CN" sz="1200" dirty="0">
              <a:latin typeface="+mn-ea"/>
              <a:ea typeface="+mn-ea"/>
              <a:cs typeface="+mn-ea"/>
              <a:sym typeface="+mn-lt"/>
            </a:endParaRPr>
          </a:p>
        </p:txBody>
      </p:sp>
      <p:pic>
        <p:nvPicPr>
          <p:cNvPr id="5" name="Picture 2">
            <a:extLst>
              <a:ext uri="{FF2B5EF4-FFF2-40B4-BE49-F238E27FC236}">
                <a16:creationId xmlns="" xmlns:a16="http://schemas.microsoft.com/office/drawing/2014/main" id="{E2680994-C9EE-4914-98F4-F32DC8768B8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18325" y="2651243"/>
            <a:ext cx="4535488" cy="3018160"/>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2822739" y="130668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中国共产党第十一届三中全会 参会人员和选举</a:t>
              </a:r>
            </a:p>
          </p:txBody>
        </p:sp>
      </p:grpSp>
      <p:sp>
        <p:nvSpPr>
          <p:cNvPr id="2" name="标题 1">
            <a:extLst>
              <a:ext uri="{FF2B5EF4-FFF2-40B4-BE49-F238E27FC236}">
                <a16:creationId xmlns="" xmlns:a16="http://schemas.microsoft.com/office/drawing/2014/main" id="{44305569-F3A4-496D-A66E-BC0160D52B70}"/>
              </a:ext>
            </a:extLst>
          </p:cNvPr>
          <p:cNvSpPr>
            <a:spLocks noGrp="1"/>
          </p:cNvSpPr>
          <p:nvPr>
            <p:ph type="title"/>
          </p:nvPr>
        </p:nvSpPr>
        <p:spPr>
          <a:xfrm>
            <a:off x="1074696" y="172400"/>
            <a:ext cx="6869154" cy="460555"/>
          </a:xfrm>
        </p:spPr>
        <p:txBody>
          <a:bodyPr/>
          <a:lstStyle/>
          <a:p>
            <a:r>
              <a:rPr lang="zh-CN" altLang="en-US" dirty="0">
                <a:latin typeface="+mn-ea"/>
                <a:ea typeface="+mn-ea"/>
              </a:rPr>
              <a:t>中国共产党第十一届中央委员会第三次全体会议</a:t>
            </a:r>
          </a:p>
        </p:txBody>
      </p:sp>
    </p:spTree>
    <p:extLst>
      <p:ext uri="{BB962C8B-B14F-4D97-AF65-F5344CB8AC3E}">
        <p14:creationId xmlns:p14="http://schemas.microsoft.com/office/powerpoint/2010/main" val="370039586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0A023845-C8C9-442E-9D2B-147A5CCEECB8}"/>
              </a:ext>
            </a:extLst>
          </p:cNvPr>
          <p:cNvSpPr txBox="1"/>
          <p:nvPr/>
        </p:nvSpPr>
        <p:spPr>
          <a:xfrm>
            <a:off x="573088" y="2303376"/>
            <a:ext cx="5761037" cy="3501501"/>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a:t>
            </a:r>
            <a:r>
              <a:rPr lang="zh-CN" altLang="en-US" sz="1100" b="1" dirty="0">
                <a:solidFill>
                  <a:schemeClr val="accent1"/>
                </a:solidFill>
                <a:latin typeface="+mn-ea"/>
                <a:ea typeface="+mn-ea"/>
                <a:cs typeface="+mn-ea"/>
                <a:sym typeface="+mn-lt"/>
              </a:rPr>
              <a:t>中国共产党第十二次全国代表大会于</a:t>
            </a:r>
            <a:r>
              <a:rPr lang="en-US" altLang="zh-CN" sz="1100" b="1" dirty="0">
                <a:solidFill>
                  <a:schemeClr val="accent1"/>
                </a:solidFill>
                <a:latin typeface="+mn-ea"/>
                <a:ea typeface="+mn-ea"/>
                <a:cs typeface="+mn-ea"/>
                <a:sym typeface="+mn-lt"/>
              </a:rPr>
              <a:t>1982</a:t>
            </a:r>
            <a:r>
              <a:rPr lang="zh-CN" altLang="en-US" sz="1100" b="1" dirty="0">
                <a:solidFill>
                  <a:schemeClr val="accent1"/>
                </a:solidFill>
                <a:latin typeface="+mn-ea"/>
                <a:ea typeface="+mn-ea"/>
                <a:cs typeface="+mn-ea"/>
                <a:sym typeface="+mn-lt"/>
              </a:rPr>
              <a:t>年</a:t>
            </a:r>
            <a:r>
              <a:rPr lang="en-US" altLang="zh-CN" sz="1100" b="1" dirty="0">
                <a:solidFill>
                  <a:schemeClr val="accent1"/>
                </a:solidFill>
                <a:latin typeface="+mn-ea"/>
                <a:ea typeface="+mn-ea"/>
                <a:cs typeface="+mn-ea"/>
                <a:sym typeface="+mn-lt"/>
              </a:rPr>
              <a:t>9</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1</a:t>
            </a:r>
            <a:r>
              <a:rPr lang="zh-CN" altLang="en-US" sz="1100" b="1" dirty="0">
                <a:solidFill>
                  <a:schemeClr val="accent1"/>
                </a:solidFill>
                <a:latin typeface="+mn-ea"/>
                <a:ea typeface="+mn-ea"/>
                <a:cs typeface="+mn-ea"/>
                <a:sym typeface="+mn-lt"/>
              </a:rPr>
              <a:t>日至</a:t>
            </a:r>
            <a:r>
              <a:rPr lang="en-US" altLang="zh-CN" sz="1100" b="1" dirty="0">
                <a:solidFill>
                  <a:schemeClr val="accent1"/>
                </a:solidFill>
                <a:latin typeface="+mn-ea"/>
                <a:ea typeface="+mn-ea"/>
                <a:cs typeface="+mn-ea"/>
                <a:sym typeface="+mn-lt"/>
              </a:rPr>
              <a:t>11</a:t>
            </a:r>
            <a:r>
              <a:rPr lang="zh-CN" altLang="en-US" sz="1100" b="1" dirty="0">
                <a:solidFill>
                  <a:schemeClr val="accent1"/>
                </a:solidFill>
                <a:latin typeface="+mn-ea"/>
                <a:ea typeface="+mn-ea"/>
                <a:cs typeface="+mn-ea"/>
                <a:sym typeface="+mn-lt"/>
              </a:rPr>
              <a:t>日在北京召开。</a:t>
            </a:r>
            <a:endParaRPr lang="en-US" altLang="zh-CN" sz="1100" b="1" dirty="0">
              <a:solidFill>
                <a:schemeClr val="accent1"/>
              </a:solidFill>
              <a:latin typeface="+mn-ea"/>
              <a:ea typeface="+mn-ea"/>
              <a:cs typeface="+mn-ea"/>
              <a:sym typeface="+mn-lt"/>
            </a:endParaRPr>
          </a:p>
          <a:p>
            <a:r>
              <a:rPr lang="zh-CN" altLang="en-US" sz="1100" dirty="0">
                <a:latin typeface="+mn-ea"/>
                <a:ea typeface="+mn-ea"/>
                <a:cs typeface="+mn-ea"/>
                <a:sym typeface="+mn-lt"/>
              </a:rPr>
              <a:t>        大会的主要议程是：（</a:t>
            </a:r>
            <a:r>
              <a:rPr lang="en-US" altLang="zh-CN" sz="1100" dirty="0">
                <a:latin typeface="+mn-ea"/>
                <a:ea typeface="+mn-ea"/>
                <a:cs typeface="+mn-ea"/>
                <a:sym typeface="+mn-lt"/>
              </a:rPr>
              <a:t>1</a:t>
            </a:r>
            <a:r>
              <a:rPr lang="zh-CN" altLang="en-US" sz="1100" dirty="0">
                <a:latin typeface="+mn-ea"/>
                <a:ea typeface="+mn-ea"/>
                <a:cs typeface="+mn-ea"/>
                <a:sym typeface="+mn-lt"/>
              </a:rPr>
              <a:t>）审议第十一届中央委员会的报告，确定党为全面开创社会主义现代化建设新局面而奋斗的纲领；（</a:t>
            </a:r>
            <a:r>
              <a:rPr lang="en-US" altLang="zh-CN" sz="1100" dirty="0">
                <a:latin typeface="+mn-ea"/>
                <a:ea typeface="+mn-ea"/>
                <a:cs typeface="+mn-ea"/>
                <a:sym typeface="+mn-lt"/>
              </a:rPr>
              <a:t>2</a:t>
            </a:r>
            <a:r>
              <a:rPr lang="zh-CN" altLang="en-US" sz="1100" dirty="0">
                <a:latin typeface="+mn-ea"/>
                <a:ea typeface="+mn-ea"/>
                <a:cs typeface="+mn-ea"/>
                <a:sym typeface="+mn-lt"/>
              </a:rPr>
              <a:t>）审议和通过新的</a:t>
            </a:r>
            <a:r>
              <a:rPr lang="en-US" altLang="zh-CN" sz="1100" dirty="0">
                <a:latin typeface="+mn-ea"/>
                <a:ea typeface="+mn-ea"/>
                <a:cs typeface="+mn-ea"/>
                <a:sym typeface="+mn-lt"/>
              </a:rPr>
              <a:t>《</a:t>
            </a:r>
            <a:r>
              <a:rPr lang="zh-CN" altLang="en-US" sz="1100" dirty="0">
                <a:latin typeface="+mn-ea"/>
                <a:ea typeface="+mn-ea"/>
                <a:cs typeface="+mn-ea"/>
                <a:sym typeface="+mn-lt"/>
              </a:rPr>
              <a:t>中国共产党章程</a:t>
            </a:r>
            <a:r>
              <a:rPr lang="en-US" altLang="zh-CN" sz="1100" dirty="0">
                <a:latin typeface="+mn-ea"/>
                <a:ea typeface="+mn-ea"/>
                <a:cs typeface="+mn-ea"/>
                <a:sym typeface="+mn-lt"/>
              </a:rPr>
              <a:t>》</a:t>
            </a:r>
            <a:r>
              <a:rPr lang="zh-CN" altLang="en-US" sz="1100" dirty="0">
                <a:latin typeface="+mn-ea"/>
                <a:ea typeface="+mn-ea"/>
                <a:cs typeface="+mn-ea"/>
                <a:sym typeface="+mn-lt"/>
              </a:rPr>
              <a:t>；（</a:t>
            </a:r>
            <a:r>
              <a:rPr lang="en-US" altLang="zh-CN" sz="1100" dirty="0">
                <a:latin typeface="+mn-ea"/>
                <a:ea typeface="+mn-ea"/>
                <a:cs typeface="+mn-ea"/>
                <a:sym typeface="+mn-lt"/>
              </a:rPr>
              <a:t>3</a:t>
            </a:r>
            <a:r>
              <a:rPr lang="zh-CN" altLang="en-US" sz="1100" dirty="0">
                <a:latin typeface="+mn-ea"/>
                <a:ea typeface="+mn-ea"/>
                <a:cs typeface="+mn-ea"/>
                <a:sym typeface="+mn-lt"/>
              </a:rPr>
              <a:t>）按照新党章的规定，选举新的中央委员会、中央顾问委员会和中央纪律检查委员会。</a:t>
            </a:r>
          </a:p>
          <a:p>
            <a:r>
              <a:rPr lang="zh-CN" altLang="en-US" sz="1100" dirty="0">
                <a:latin typeface="+mn-ea"/>
                <a:ea typeface="+mn-ea"/>
                <a:cs typeface="+mn-ea"/>
                <a:sym typeface="+mn-lt"/>
              </a:rPr>
              <a:t>         邓小平主持了大会开幕式，并致开幕词。他高度地评价了这次大会的历史地位，认为这次大会将是党的第七次全国代表大会以来最重要的一次会议，他还总结了我国建国以来的历史经验，正式提出了“建设有中国特色的社会主义”的新命题。</a:t>
            </a:r>
          </a:p>
          <a:p>
            <a:r>
              <a:rPr lang="zh-CN" altLang="en-US" sz="1100" dirty="0">
                <a:latin typeface="+mn-ea"/>
                <a:ea typeface="+mn-ea"/>
                <a:cs typeface="+mn-ea"/>
                <a:sym typeface="+mn-lt"/>
              </a:rPr>
              <a:t>          胡耀邦代表第十一届中央委员会向大会作了</a:t>
            </a:r>
            <a:r>
              <a:rPr lang="en-US" altLang="zh-CN" sz="1100" dirty="0">
                <a:latin typeface="+mn-ea"/>
                <a:ea typeface="+mn-ea"/>
                <a:cs typeface="+mn-ea"/>
                <a:sym typeface="+mn-lt"/>
              </a:rPr>
              <a:t>《</a:t>
            </a:r>
            <a:r>
              <a:rPr lang="zh-CN" altLang="en-US" sz="1100" dirty="0">
                <a:latin typeface="+mn-ea"/>
                <a:ea typeface="+mn-ea"/>
                <a:cs typeface="+mn-ea"/>
                <a:sym typeface="+mn-lt"/>
              </a:rPr>
              <a:t>全面开创社会主义现代化建设新局面</a:t>
            </a:r>
            <a:r>
              <a:rPr lang="en-US" altLang="zh-CN" sz="1100" dirty="0">
                <a:latin typeface="+mn-ea"/>
                <a:ea typeface="+mn-ea"/>
                <a:cs typeface="+mn-ea"/>
                <a:sym typeface="+mn-lt"/>
              </a:rPr>
              <a:t>》</a:t>
            </a:r>
            <a:r>
              <a:rPr lang="zh-CN" altLang="en-US" sz="1100" dirty="0">
                <a:latin typeface="+mn-ea"/>
                <a:ea typeface="+mn-ea"/>
                <a:cs typeface="+mn-ea"/>
                <a:sym typeface="+mn-lt"/>
              </a:rPr>
              <a:t>的报告。报告共分</a:t>
            </a:r>
            <a:r>
              <a:rPr lang="en-US" altLang="zh-CN" sz="1100" dirty="0">
                <a:latin typeface="+mn-ea"/>
                <a:ea typeface="+mn-ea"/>
                <a:cs typeface="+mn-ea"/>
                <a:sym typeface="+mn-lt"/>
              </a:rPr>
              <a:t>6</a:t>
            </a:r>
            <a:r>
              <a:rPr lang="zh-CN" altLang="en-US" sz="1100" dirty="0">
                <a:latin typeface="+mn-ea"/>
                <a:ea typeface="+mn-ea"/>
                <a:cs typeface="+mn-ea"/>
                <a:sym typeface="+mn-lt"/>
              </a:rPr>
              <a:t>个部分：（</a:t>
            </a:r>
            <a:r>
              <a:rPr lang="en-US" altLang="zh-CN" sz="1100" dirty="0">
                <a:latin typeface="+mn-ea"/>
                <a:ea typeface="+mn-ea"/>
                <a:cs typeface="+mn-ea"/>
                <a:sym typeface="+mn-lt"/>
              </a:rPr>
              <a:t>1</a:t>
            </a:r>
            <a:r>
              <a:rPr lang="zh-CN" altLang="en-US" sz="1100" dirty="0">
                <a:latin typeface="+mn-ea"/>
                <a:ea typeface="+mn-ea"/>
                <a:cs typeface="+mn-ea"/>
                <a:sym typeface="+mn-lt"/>
              </a:rPr>
              <a:t>）历史性的转变和新的伟大任务；（</a:t>
            </a:r>
            <a:r>
              <a:rPr lang="en-US" altLang="zh-CN" sz="1100" dirty="0">
                <a:latin typeface="+mn-ea"/>
                <a:ea typeface="+mn-ea"/>
                <a:cs typeface="+mn-ea"/>
                <a:sym typeface="+mn-lt"/>
              </a:rPr>
              <a:t>2</a:t>
            </a:r>
            <a:r>
              <a:rPr lang="zh-CN" altLang="en-US" sz="1100" dirty="0">
                <a:latin typeface="+mn-ea"/>
                <a:ea typeface="+mn-ea"/>
                <a:cs typeface="+mn-ea"/>
                <a:sym typeface="+mn-lt"/>
              </a:rPr>
              <a:t>）促进社会主义经济的全面高涨；（</a:t>
            </a:r>
            <a:r>
              <a:rPr lang="en-US" altLang="zh-CN" sz="1100" dirty="0">
                <a:latin typeface="+mn-ea"/>
                <a:ea typeface="+mn-ea"/>
                <a:cs typeface="+mn-ea"/>
                <a:sym typeface="+mn-lt"/>
              </a:rPr>
              <a:t>3</a:t>
            </a:r>
            <a:r>
              <a:rPr lang="zh-CN" altLang="en-US" sz="1100" dirty="0">
                <a:latin typeface="+mn-ea"/>
                <a:ea typeface="+mn-ea"/>
                <a:cs typeface="+mn-ea"/>
                <a:sym typeface="+mn-lt"/>
              </a:rPr>
              <a:t>）努力建设高度的社会主义精神文明；（</a:t>
            </a:r>
            <a:r>
              <a:rPr lang="en-US" altLang="zh-CN" sz="1100" dirty="0">
                <a:latin typeface="+mn-ea"/>
                <a:ea typeface="+mn-ea"/>
                <a:cs typeface="+mn-ea"/>
                <a:sym typeface="+mn-lt"/>
              </a:rPr>
              <a:t>4</a:t>
            </a:r>
            <a:r>
              <a:rPr lang="zh-CN" altLang="en-US" sz="1100" dirty="0">
                <a:latin typeface="+mn-ea"/>
                <a:ea typeface="+mn-ea"/>
                <a:cs typeface="+mn-ea"/>
                <a:sym typeface="+mn-lt"/>
              </a:rPr>
              <a:t>）努力建设高度的社会主义民主；（</a:t>
            </a:r>
            <a:r>
              <a:rPr lang="en-US" altLang="zh-CN" sz="1100" dirty="0">
                <a:latin typeface="+mn-ea"/>
                <a:ea typeface="+mn-ea"/>
                <a:cs typeface="+mn-ea"/>
                <a:sym typeface="+mn-lt"/>
              </a:rPr>
              <a:t>5</a:t>
            </a:r>
            <a:r>
              <a:rPr lang="zh-CN" altLang="en-US" sz="1100" dirty="0">
                <a:latin typeface="+mn-ea"/>
                <a:ea typeface="+mn-ea"/>
                <a:cs typeface="+mn-ea"/>
                <a:sym typeface="+mn-lt"/>
              </a:rPr>
              <a:t>）坚持独立自主的对外政策；（</a:t>
            </a:r>
            <a:r>
              <a:rPr lang="en-US" altLang="zh-CN" sz="1100" dirty="0">
                <a:latin typeface="+mn-ea"/>
                <a:ea typeface="+mn-ea"/>
                <a:cs typeface="+mn-ea"/>
                <a:sym typeface="+mn-lt"/>
              </a:rPr>
              <a:t>6</a:t>
            </a:r>
            <a:r>
              <a:rPr lang="zh-CN" altLang="en-US" sz="1100" dirty="0">
                <a:latin typeface="+mn-ea"/>
                <a:ea typeface="+mn-ea"/>
                <a:cs typeface="+mn-ea"/>
                <a:sym typeface="+mn-lt"/>
              </a:rPr>
              <a:t>）把党建设成为领导社会主义现代化事业的坚强核心。报告系统地总结了党的历史经验和新取得的经验，提出了党在新时期的总任务，这就是：团结全国各族人民，自力更生，艰苦奋斗，逐步实现工业、农业、国防和科学技术的现代化，把我国建设成为具有高度文明、高度民主的社会主义现代化强国。报告从经济建设、思想建设、政治建设和党的建设等方面，完整系统地提出了全面建设社会主义的纲领和各项方针政策。</a:t>
            </a:r>
          </a:p>
        </p:txBody>
      </p:sp>
      <p:pic>
        <p:nvPicPr>
          <p:cNvPr id="9" name="图片 8">
            <a:extLst>
              <a:ext uri="{FF2B5EF4-FFF2-40B4-BE49-F238E27FC236}">
                <a16:creationId xmlns="" xmlns:a16="http://schemas.microsoft.com/office/drawing/2014/main" id="{D541590C-B198-42F6-8AE7-7FD8B4B92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6900" y="2442435"/>
            <a:ext cx="4535488" cy="3223382"/>
          </a:xfrm>
          <a:prstGeom prst="rect">
            <a:avLst/>
          </a:prstGeom>
        </p:spPr>
      </p:pic>
      <p:grpSp>
        <p:nvGrpSpPr>
          <p:cNvPr id="25" name="组合 24"/>
          <p:cNvGrpSpPr/>
          <p:nvPr/>
        </p:nvGrpSpPr>
        <p:grpSpPr>
          <a:xfrm>
            <a:off x="2822739" y="130668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中国共产党第十二次全国代表大会胜利召开</a:t>
              </a:r>
            </a:p>
          </p:txBody>
        </p:sp>
      </p:grpSp>
      <p:sp>
        <p:nvSpPr>
          <p:cNvPr id="2" name="标题 1">
            <a:extLst>
              <a:ext uri="{FF2B5EF4-FFF2-40B4-BE49-F238E27FC236}">
                <a16:creationId xmlns="" xmlns:a16="http://schemas.microsoft.com/office/drawing/2014/main" id="{DDA7B776-7B18-4AE2-AFC8-1C492FC72F5E}"/>
              </a:ext>
            </a:extLst>
          </p:cNvPr>
          <p:cNvSpPr>
            <a:spLocks noGrp="1"/>
          </p:cNvSpPr>
          <p:nvPr>
            <p:ph type="title"/>
          </p:nvPr>
        </p:nvSpPr>
        <p:spPr/>
        <p:txBody>
          <a:bodyPr/>
          <a:lstStyle/>
          <a:p>
            <a:r>
              <a:rPr lang="zh-CN" altLang="en-US" dirty="0">
                <a:latin typeface="+mn-ea"/>
                <a:ea typeface="+mn-ea"/>
              </a:rPr>
              <a:t>中国共产党第十二次全国代表大会</a:t>
            </a:r>
            <a:br>
              <a:rPr lang="zh-CN" altLang="en-US" dirty="0">
                <a:latin typeface="+mn-ea"/>
                <a:ea typeface="+mn-ea"/>
              </a:rPr>
            </a:br>
            <a:endParaRPr lang="zh-CN" altLang="en-US" dirty="0">
              <a:latin typeface="+mn-ea"/>
              <a:ea typeface="+mn-ea"/>
            </a:endParaRPr>
          </a:p>
        </p:txBody>
      </p:sp>
    </p:spTree>
    <p:extLst>
      <p:ext uri="{BB962C8B-B14F-4D97-AF65-F5344CB8AC3E}">
        <p14:creationId xmlns:p14="http://schemas.microsoft.com/office/powerpoint/2010/main" val="105854524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750"/>
                                        <p:tgtEl>
                                          <p:spTgt spid="9"/>
                                        </p:tgtEl>
                                      </p:cBhvr>
                                    </p:animEffect>
                                  </p:childTnLst>
                                </p:cTn>
                              </p:par>
                            </p:childTnLst>
                          </p:cTn>
                        </p:par>
                        <p:par>
                          <p:cTn id="12" fill="hold">
                            <p:stCondLst>
                              <p:cond delay="175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7F1C1599-0A36-4E5F-9BB1-CAAA88260FFD}"/>
              </a:ext>
            </a:extLst>
          </p:cNvPr>
          <p:cNvSpPr txBox="1"/>
          <p:nvPr/>
        </p:nvSpPr>
        <p:spPr>
          <a:xfrm>
            <a:off x="573088" y="2360359"/>
            <a:ext cx="5761037" cy="3416188"/>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参加这次大会的正式代表</a:t>
            </a:r>
            <a:r>
              <a:rPr lang="en-US" altLang="zh-CN" dirty="0">
                <a:latin typeface="+mn-ea"/>
                <a:ea typeface="+mn-ea"/>
                <a:cs typeface="+mn-ea"/>
                <a:sym typeface="+mn-lt"/>
              </a:rPr>
              <a:t>1600</a:t>
            </a:r>
            <a:r>
              <a:rPr lang="zh-CN" altLang="en-US" dirty="0">
                <a:latin typeface="+mn-ea"/>
                <a:ea typeface="+mn-ea"/>
                <a:cs typeface="+mn-ea"/>
                <a:sym typeface="+mn-lt"/>
              </a:rPr>
              <a:t>人（出席开幕式</a:t>
            </a:r>
            <a:r>
              <a:rPr lang="en-US" altLang="zh-CN" dirty="0">
                <a:latin typeface="+mn-ea"/>
                <a:ea typeface="+mn-ea"/>
                <a:cs typeface="+mn-ea"/>
                <a:sym typeface="+mn-lt"/>
              </a:rPr>
              <a:t>1545</a:t>
            </a:r>
            <a:r>
              <a:rPr lang="zh-CN" altLang="en-US" dirty="0">
                <a:latin typeface="+mn-ea"/>
                <a:ea typeface="+mn-ea"/>
                <a:cs typeface="+mn-ea"/>
                <a:sym typeface="+mn-lt"/>
              </a:rPr>
              <a:t>人），候补代表</a:t>
            </a:r>
            <a:r>
              <a:rPr lang="en-US" altLang="zh-CN" dirty="0">
                <a:latin typeface="+mn-ea"/>
                <a:ea typeface="+mn-ea"/>
                <a:cs typeface="+mn-ea"/>
                <a:sym typeface="+mn-lt"/>
              </a:rPr>
              <a:t>160</a:t>
            </a:r>
            <a:r>
              <a:rPr lang="zh-CN" altLang="en-US" dirty="0">
                <a:latin typeface="+mn-ea"/>
                <a:ea typeface="+mn-ea"/>
                <a:cs typeface="+mn-ea"/>
                <a:sym typeface="+mn-lt"/>
              </a:rPr>
              <a:t>人（出席开幕式</a:t>
            </a:r>
            <a:r>
              <a:rPr lang="en-US" altLang="zh-CN" dirty="0">
                <a:latin typeface="+mn-ea"/>
                <a:ea typeface="+mn-ea"/>
                <a:cs typeface="+mn-ea"/>
                <a:sym typeface="+mn-lt"/>
              </a:rPr>
              <a:t>145</a:t>
            </a:r>
            <a:r>
              <a:rPr lang="zh-CN" altLang="en-US" dirty="0">
                <a:latin typeface="+mn-ea"/>
                <a:ea typeface="+mn-ea"/>
                <a:cs typeface="+mn-ea"/>
                <a:sym typeface="+mn-lt"/>
              </a:rPr>
              <a:t>人），代表着全国</a:t>
            </a:r>
            <a:r>
              <a:rPr lang="en-US" altLang="zh-CN" dirty="0">
                <a:latin typeface="+mn-ea"/>
                <a:ea typeface="+mn-ea"/>
                <a:cs typeface="+mn-ea"/>
                <a:sym typeface="+mn-lt"/>
              </a:rPr>
              <a:t>3965</a:t>
            </a:r>
            <a:r>
              <a:rPr lang="zh-CN" altLang="en-US" dirty="0">
                <a:latin typeface="+mn-ea"/>
                <a:ea typeface="+mn-ea"/>
                <a:cs typeface="+mn-ea"/>
                <a:sym typeface="+mn-lt"/>
              </a:rPr>
              <a:t>万党员。</a:t>
            </a:r>
            <a:endParaRPr lang="en-US" altLang="zh-CN" dirty="0">
              <a:latin typeface="+mn-ea"/>
              <a:ea typeface="+mn-ea"/>
              <a:cs typeface="+mn-ea"/>
              <a:sym typeface="+mn-lt"/>
            </a:endParaRPr>
          </a:p>
          <a:p>
            <a:r>
              <a:rPr lang="zh-CN" altLang="en-US" dirty="0">
                <a:latin typeface="+mn-ea"/>
                <a:ea typeface="+mn-ea"/>
                <a:cs typeface="+mn-ea"/>
                <a:sym typeface="+mn-lt"/>
              </a:rPr>
              <a:t>      大会经过充分酝酿和民主选举，选出了由</a:t>
            </a:r>
            <a:r>
              <a:rPr lang="en-US" altLang="zh-CN" dirty="0">
                <a:latin typeface="+mn-ea"/>
                <a:ea typeface="+mn-ea"/>
                <a:cs typeface="+mn-ea"/>
                <a:sym typeface="+mn-lt"/>
              </a:rPr>
              <a:t>210</a:t>
            </a:r>
            <a:r>
              <a:rPr lang="zh-CN" altLang="en-US" dirty="0">
                <a:latin typeface="+mn-ea"/>
                <a:ea typeface="+mn-ea"/>
                <a:cs typeface="+mn-ea"/>
                <a:sym typeface="+mn-lt"/>
              </a:rPr>
              <a:t>名中央委员和</a:t>
            </a:r>
            <a:r>
              <a:rPr lang="en-US" altLang="zh-CN" dirty="0">
                <a:latin typeface="+mn-ea"/>
                <a:ea typeface="+mn-ea"/>
                <a:cs typeface="+mn-ea"/>
                <a:sym typeface="+mn-lt"/>
              </a:rPr>
              <a:t>138</a:t>
            </a:r>
            <a:r>
              <a:rPr lang="zh-CN" altLang="en-US" dirty="0">
                <a:latin typeface="+mn-ea"/>
                <a:ea typeface="+mn-ea"/>
                <a:cs typeface="+mn-ea"/>
                <a:sym typeface="+mn-lt"/>
              </a:rPr>
              <a:t>名候补中央委员所组成的第十二届中央委员会，同时选出了由</a:t>
            </a:r>
            <a:r>
              <a:rPr lang="en-US" altLang="zh-CN" dirty="0">
                <a:latin typeface="+mn-ea"/>
                <a:ea typeface="+mn-ea"/>
                <a:cs typeface="+mn-ea"/>
                <a:sym typeface="+mn-lt"/>
              </a:rPr>
              <a:t>172</a:t>
            </a:r>
            <a:r>
              <a:rPr lang="zh-CN" altLang="en-US" dirty="0">
                <a:latin typeface="+mn-ea"/>
                <a:ea typeface="+mn-ea"/>
                <a:cs typeface="+mn-ea"/>
                <a:sym typeface="+mn-lt"/>
              </a:rPr>
              <a:t>人组成的中央顾问委员会和</a:t>
            </a:r>
            <a:r>
              <a:rPr lang="en-US" altLang="zh-CN" dirty="0">
                <a:latin typeface="+mn-ea"/>
                <a:ea typeface="+mn-ea"/>
                <a:cs typeface="+mn-ea"/>
                <a:sym typeface="+mn-lt"/>
              </a:rPr>
              <a:t>132</a:t>
            </a:r>
            <a:r>
              <a:rPr lang="zh-CN" altLang="en-US" dirty="0">
                <a:latin typeface="+mn-ea"/>
                <a:ea typeface="+mn-ea"/>
                <a:cs typeface="+mn-ea"/>
                <a:sym typeface="+mn-lt"/>
              </a:rPr>
              <a:t>人组成的中央纪律检查委员会。</a:t>
            </a:r>
            <a:endParaRPr lang="en-US" altLang="zh-CN" dirty="0">
              <a:latin typeface="+mn-ea"/>
              <a:ea typeface="+mn-ea"/>
              <a:cs typeface="+mn-ea"/>
              <a:sym typeface="+mn-lt"/>
            </a:endParaRPr>
          </a:p>
          <a:p>
            <a:r>
              <a:rPr lang="zh-CN" altLang="en-US" dirty="0">
                <a:latin typeface="+mn-ea"/>
                <a:ea typeface="+mn-ea"/>
                <a:cs typeface="+mn-ea"/>
                <a:sym typeface="+mn-lt"/>
              </a:rPr>
              <a:t>      大会审议通过了</a:t>
            </a:r>
            <a:r>
              <a:rPr lang="en-US" altLang="zh-CN" dirty="0">
                <a:latin typeface="+mn-ea"/>
                <a:ea typeface="+mn-ea"/>
                <a:cs typeface="+mn-ea"/>
                <a:sym typeface="+mn-lt"/>
              </a:rPr>
              <a:t>《</a:t>
            </a:r>
            <a:r>
              <a:rPr lang="zh-CN" altLang="en-US" dirty="0">
                <a:latin typeface="+mn-ea"/>
                <a:ea typeface="+mn-ea"/>
                <a:cs typeface="+mn-ea"/>
                <a:sym typeface="+mn-lt"/>
              </a:rPr>
              <a:t>关于十一届中央委员会报告的决议</a:t>
            </a:r>
            <a:r>
              <a:rPr lang="en-US" altLang="zh-CN" dirty="0">
                <a:latin typeface="+mn-ea"/>
                <a:ea typeface="+mn-ea"/>
                <a:cs typeface="+mn-ea"/>
                <a:sym typeface="+mn-lt"/>
              </a:rPr>
              <a:t>》</a:t>
            </a:r>
            <a:r>
              <a:rPr lang="zh-CN" altLang="en-US" dirty="0">
                <a:latin typeface="+mn-ea"/>
                <a:ea typeface="+mn-ea"/>
                <a:cs typeface="+mn-ea"/>
                <a:sym typeface="+mn-lt"/>
              </a:rPr>
              <a:t>、</a:t>
            </a:r>
            <a:r>
              <a:rPr lang="en-US" altLang="zh-CN" dirty="0">
                <a:latin typeface="+mn-ea"/>
                <a:ea typeface="+mn-ea"/>
                <a:cs typeface="+mn-ea"/>
                <a:sym typeface="+mn-lt"/>
              </a:rPr>
              <a:t>《</a:t>
            </a:r>
            <a:r>
              <a:rPr lang="zh-CN" altLang="en-US" dirty="0">
                <a:latin typeface="+mn-ea"/>
                <a:ea typeface="+mn-ea"/>
                <a:cs typeface="+mn-ea"/>
                <a:sym typeface="+mn-lt"/>
              </a:rPr>
              <a:t>关于中央纪律检查委员会工作报告的决议</a:t>
            </a:r>
            <a:r>
              <a:rPr lang="en-US" altLang="zh-CN" dirty="0">
                <a:latin typeface="+mn-ea"/>
                <a:ea typeface="+mn-ea"/>
                <a:cs typeface="+mn-ea"/>
                <a:sym typeface="+mn-lt"/>
              </a:rPr>
              <a:t>》</a:t>
            </a:r>
            <a:r>
              <a:rPr lang="zh-CN" altLang="en-US" dirty="0">
                <a:latin typeface="+mn-ea"/>
                <a:ea typeface="+mn-ea"/>
                <a:cs typeface="+mn-ea"/>
                <a:sym typeface="+mn-lt"/>
              </a:rPr>
              <a:t>和</a:t>
            </a:r>
            <a:r>
              <a:rPr lang="en-US" altLang="zh-CN" dirty="0">
                <a:latin typeface="+mn-ea"/>
                <a:ea typeface="+mn-ea"/>
                <a:cs typeface="+mn-ea"/>
                <a:sym typeface="+mn-lt"/>
              </a:rPr>
              <a:t>《</a:t>
            </a:r>
            <a:r>
              <a:rPr lang="zh-CN" altLang="en-US" dirty="0">
                <a:latin typeface="+mn-ea"/>
                <a:ea typeface="+mn-ea"/>
                <a:cs typeface="+mn-ea"/>
                <a:sym typeface="+mn-lt"/>
              </a:rPr>
              <a:t>中国共产党章程</a:t>
            </a:r>
            <a:r>
              <a:rPr lang="en-US" altLang="zh-CN" dirty="0">
                <a:latin typeface="+mn-ea"/>
                <a:ea typeface="+mn-ea"/>
                <a:cs typeface="+mn-ea"/>
                <a:sym typeface="+mn-lt"/>
              </a:rPr>
              <a:t>》</a:t>
            </a:r>
            <a:r>
              <a:rPr lang="zh-CN" altLang="en-US" dirty="0">
                <a:latin typeface="+mn-ea"/>
                <a:ea typeface="+mn-ea"/>
                <a:cs typeface="+mn-ea"/>
                <a:sym typeface="+mn-lt"/>
              </a:rPr>
              <a:t>。新党章清除了“十一大”党章中仍肯定“无产阶级专政下继续革命的理论”等“左”的错误，吸收了“七大”和“八大”党章的优点，并根据新时期执政党的特点，提出了许多新的要求。</a:t>
            </a:r>
            <a:endParaRPr lang="en-US" altLang="zh-CN" dirty="0">
              <a:latin typeface="+mn-ea"/>
              <a:ea typeface="+mn-ea"/>
              <a:cs typeface="+mn-ea"/>
              <a:sym typeface="+mn-lt"/>
            </a:endParaRPr>
          </a:p>
          <a:p>
            <a:r>
              <a:rPr lang="zh-CN" altLang="en-US" dirty="0">
                <a:latin typeface="+mn-ea"/>
                <a:ea typeface="+mn-ea"/>
                <a:cs typeface="+mn-ea"/>
                <a:sym typeface="+mn-lt"/>
              </a:rPr>
              <a:t>     李先念致闭幕词</a:t>
            </a:r>
            <a:r>
              <a:rPr lang="en-US" altLang="zh-CN" dirty="0">
                <a:latin typeface="+mn-ea"/>
                <a:ea typeface="+mn-ea"/>
                <a:cs typeface="+mn-ea"/>
                <a:sym typeface="+mn-lt"/>
              </a:rPr>
              <a:t>: </a:t>
            </a:r>
            <a:r>
              <a:rPr lang="zh-CN" altLang="en-US" dirty="0">
                <a:latin typeface="+mn-ea"/>
                <a:ea typeface="+mn-ea"/>
                <a:cs typeface="+mn-ea"/>
                <a:sym typeface="+mn-lt"/>
              </a:rPr>
              <a:t>号召全党紧密地团结在党中央周围，振奋精神，埋头苦干，一步一步地达到我们的伟大目标。</a:t>
            </a:r>
          </a:p>
        </p:txBody>
      </p:sp>
      <p:pic>
        <p:nvPicPr>
          <p:cNvPr id="9" name="图片 8">
            <a:extLst>
              <a:ext uri="{FF2B5EF4-FFF2-40B4-BE49-F238E27FC236}">
                <a16:creationId xmlns="" xmlns:a16="http://schemas.microsoft.com/office/drawing/2014/main" id="{F059BB43-D1F1-4267-8C7C-FEC57AEAFF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6900" y="2367645"/>
            <a:ext cx="4535488" cy="3401616"/>
          </a:xfrm>
          <a:prstGeom prst="rect">
            <a:avLst/>
          </a:prstGeom>
        </p:spPr>
      </p:pic>
      <p:grpSp>
        <p:nvGrpSpPr>
          <p:cNvPr id="25" name="组合 24"/>
          <p:cNvGrpSpPr/>
          <p:nvPr/>
        </p:nvGrpSpPr>
        <p:grpSpPr>
          <a:xfrm>
            <a:off x="2822739" y="1201905"/>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中国共产党第十二次全国代表大会决议参会人员</a:t>
              </a:r>
            </a:p>
          </p:txBody>
        </p:sp>
      </p:grpSp>
      <p:sp>
        <p:nvSpPr>
          <p:cNvPr id="2" name="标题 1">
            <a:extLst>
              <a:ext uri="{FF2B5EF4-FFF2-40B4-BE49-F238E27FC236}">
                <a16:creationId xmlns="" xmlns:a16="http://schemas.microsoft.com/office/drawing/2014/main" id="{A76DA9C5-337D-48E9-8730-0AEAD8F78667}"/>
              </a:ext>
            </a:extLst>
          </p:cNvPr>
          <p:cNvSpPr>
            <a:spLocks noGrp="1"/>
          </p:cNvSpPr>
          <p:nvPr>
            <p:ph type="title"/>
          </p:nvPr>
        </p:nvSpPr>
        <p:spPr/>
        <p:txBody>
          <a:bodyPr/>
          <a:lstStyle/>
          <a:p>
            <a:r>
              <a:rPr lang="zh-CN" altLang="en-US" dirty="0">
                <a:latin typeface="+mn-ea"/>
                <a:ea typeface="+mn-ea"/>
              </a:rPr>
              <a:t>中国共产党第十二次全国代表大会</a:t>
            </a:r>
            <a:br>
              <a:rPr lang="zh-CN" altLang="en-US" dirty="0">
                <a:latin typeface="+mn-ea"/>
                <a:ea typeface="+mn-ea"/>
              </a:rPr>
            </a:br>
            <a:endParaRPr lang="zh-CN" altLang="en-US" dirty="0">
              <a:latin typeface="+mn-ea"/>
              <a:ea typeface="+mn-ea"/>
            </a:endParaRPr>
          </a:p>
        </p:txBody>
      </p:sp>
    </p:spTree>
    <p:extLst>
      <p:ext uri="{BB962C8B-B14F-4D97-AF65-F5344CB8AC3E}">
        <p14:creationId xmlns:p14="http://schemas.microsoft.com/office/powerpoint/2010/main" val="68097451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22698E15-2C7C-4FC4-BD72-97A01642FCCD}"/>
              </a:ext>
            </a:extLst>
          </p:cNvPr>
          <p:cNvSpPr txBox="1"/>
          <p:nvPr/>
        </p:nvSpPr>
        <p:spPr>
          <a:xfrm>
            <a:off x="573088" y="2055284"/>
            <a:ext cx="5751512" cy="3732057"/>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a:t>
            </a:r>
            <a:r>
              <a:rPr lang="zh-CN" altLang="en-US" sz="1100" b="1" dirty="0">
                <a:solidFill>
                  <a:schemeClr val="accent1"/>
                </a:solidFill>
                <a:latin typeface="+mn-ea"/>
                <a:ea typeface="+mn-ea"/>
                <a:cs typeface="+mn-ea"/>
                <a:sym typeface="+mn-lt"/>
              </a:rPr>
              <a:t>中国共产党第十三次全国代表大会于</a:t>
            </a:r>
            <a:r>
              <a:rPr lang="en-US" altLang="zh-CN" sz="1100" b="1" dirty="0">
                <a:solidFill>
                  <a:schemeClr val="accent1"/>
                </a:solidFill>
                <a:latin typeface="+mn-ea"/>
                <a:ea typeface="+mn-ea"/>
                <a:cs typeface="+mn-ea"/>
                <a:sym typeface="+mn-lt"/>
              </a:rPr>
              <a:t>1987</a:t>
            </a:r>
            <a:r>
              <a:rPr lang="zh-CN" altLang="en-US" sz="1100" b="1" dirty="0">
                <a:solidFill>
                  <a:schemeClr val="accent1"/>
                </a:solidFill>
                <a:latin typeface="+mn-ea"/>
                <a:ea typeface="+mn-ea"/>
                <a:cs typeface="+mn-ea"/>
                <a:sym typeface="+mn-lt"/>
              </a:rPr>
              <a:t>年</a:t>
            </a:r>
            <a:r>
              <a:rPr lang="en-US" altLang="zh-CN" sz="1100" b="1" dirty="0">
                <a:solidFill>
                  <a:schemeClr val="accent1"/>
                </a:solidFill>
                <a:latin typeface="+mn-ea"/>
                <a:ea typeface="+mn-ea"/>
                <a:cs typeface="+mn-ea"/>
                <a:sym typeface="+mn-lt"/>
              </a:rPr>
              <a:t>10</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25</a:t>
            </a:r>
            <a:r>
              <a:rPr lang="zh-CN" altLang="en-US" sz="1100" b="1" dirty="0">
                <a:solidFill>
                  <a:schemeClr val="accent1"/>
                </a:solidFill>
                <a:latin typeface="+mn-ea"/>
                <a:ea typeface="+mn-ea"/>
                <a:cs typeface="+mn-ea"/>
                <a:sym typeface="+mn-lt"/>
              </a:rPr>
              <a:t>日至</a:t>
            </a:r>
            <a:r>
              <a:rPr lang="en-US" altLang="zh-CN" sz="1100" b="1" dirty="0">
                <a:solidFill>
                  <a:schemeClr val="accent1"/>
                </a:solidFill>
                <a:latin typeface="+mn-ea"/>
                <a:ea typeface="+mn-ea"/>
                <a:cs typeface="+mn-ea"/>
                <a:sym typeface="+mn-lt"/>
              </a:rPr>
              <a:t>11</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1</a:t>
            </a:r>
            <a:r>
              <a:rPr lang="zh-CN" altLang="en-US" sz="1100" b="1" dirty="0">
                <a:solidFill>
                  <a:schemeClr val="accent1"/>
                </a:solidFill>
                <a:latin typeface="+mn-ea"/>
                <a:ea typeface="+mn-ea"/>
                <a:cs typeface="+mn-ea"/>
                <a:sym typeface="+mn-lt"/>
              </a:rPr>
              <a:t>日在北京举行。</a:t>
            </a:r>
            <a:endParaRPr lang="en-US" altLang="zh-CN" sz="1100" b="1" dirty="0">
              <a:solidFill>
                <a:schemeClr val="accent1"/>
              </a:solidFill>
              <a:latin typeface="+mn-ea"/>
              <a:ea typeface="+mn-ea"/>
              <a:cs typeface="+mn-ea"/>
              <a:sym typeface="+mn-lt"/>
            </a:endParaRPr>
          </a:p>
          <a:p>
            <a:r>
              <a:rPr lang="zh-CN" altLang="en-US" sz="1100" dirty="0">
                <a:latin typeface="+mn-ea"/>
                <a:ea typeface="+mn-ea"/>
                <a:cs typeface="+mn-ea"/>
                <a:sym typeface="+mn-lt"/>
              </a:rPr>
              <a:t>        大会的议程是：（１）听取和审查党的第十二届中央委员会的报告；（２）审查中央顾问委员会的报告；（３）审查中央纪律检查委员会的报告；（４）审议并通过</a:t>
            </a:r>
            <a:r>
              <a:rPr lang="en-US" altLang="zh-CN" sz="1100" dirty="0">
                <a:latin typeface="+mn-ea"/>
                <a:ea typeface="+mn-ea"/>
                <a:cs typeface="+mn-ea"/>
                <a:sym typeface="+mn-lt"/>
              </a:rPr>
              <a:t>《</a:t>
            </a:r>
            <a:r>
              <a:rPr lang="zh-CN" altLang="en-US" sz="1100" dirty="0">
                <a:latin typeface="+mn-ea"/>
                <a:ea typeface="+mn-ea"/>
                <a:cs typeface="+mn-ea"/>
                <a:sym typeface="+mn-lt"/>
              </a:rPr>
              <a:t>中国共产党章程部分条文修正案</a:t>
            </a:r>
            <a:r>
              <a:rPr lang="en-US" altLang="zh-CN" sz="1100" dirty="0">
                <a:latin typeface="+mn-ea"/>
                <a:ea typeface="+mn-ea"/>
                <a:cs typeface="+mn-ea"/>
                <a:sym typeface="+mn-lt"/>
              </a:rPr>
              <a:t>》</a:t>
            </a:r>
            <a:r>
              <a:rPr lang="zh-CN" altLang="en-US" sz="1100" dirty="0">
                <a:latin typeface="+mn-ea"/>
                <a:ea typeface="+mn-ea"/>
                <a:cs typeface="+mn-ea"/>
                <a:sym typeface="+mn-lt"/>
              </a:rPr>
              <a:t>；（５）选举第十三届中央委员会，新一届的中央顾问委员会，新一届的中央纪律检查委员会。</a:t>
            </a:r>
          </a:p>
          <a:p>
            <a:r>
              <a:rPr lang="zh-CN" altLang="en-US" sz="1100" dirty="0">
                <a:latin typeface="+mn-ea"/>
                <a:ea typeface="+mn-ea"/>
                <a:cs typeface="+mn-ea"/>
                <a:sym typeface="+mn-lt"/>
              </a:rPr>
              <a:t>邓小平主持了大会开幕式。</a:t>
            </a:r>
          </a:p>
          <a:p>
            <a:r>
              <a:rPr lang="zh-CN" altLang="en-US" sz="1100" dirty="0">
                <a:latin typeface="+mn-ea"/>
                <a:ea typeface="+mn-ea"/>
                <a:cs typeface="+mn-ea"/>
                <a:sym typeface="+mn-lt"/>
              </a:rPr>
              <a:t>      赵紫阳向大会作了</a:t>
            </a:r>
            <a:r>
              <a:rPr lang="en-US" altLang="zh-CN" sz="1100" dirty="0">
                <a:latin typeface="+mn-ea"/>
                <a:ea typeface="+mn-ea"/>
                <a:cs typeface="+mn-ea"/>
                <a:sym typeface="+mn-lt"/>
              </a:rPr>
              <a:t>《</a:t>
            </a:r>
            <a:r>
              <a:rPr lang="zh-CN" altLang="en-US" sz="1100" dirty="0">
                <a:latin typeface="+mn-ea"/>
                <a:ea typeface="+mn-ea"/>
                <a:cs typeface="+mn-ea"/>
                <a:sym typeface="+mn-lt"/>
              </a:rPr>
              <a:t>沿着有中国特色的社会主义道路前进</a:t>
            </a:r>
            <a:r>
              <a:rPr lang="en-US" altLang="zh-CN" sz="1100" dirty="0">
                <a:latin typeface="+mn-ea"/>
                <a:ea typeface="+mn-ea"/>
                <a:cs typeface="+mn-ea"/>
                <a:sym typeface="+mn-lt"/>
              </a:rPr>
              <a:t>》</a:t>
            </a:r>
            <a:r>
              <a:rPr lang="zh-CN" altLang="en-US" sz="1100" dirty="0">
                <a:latin typeface="+mn-ea"/>
                <a:ea typeface="+mn-ea"/>
                <a:cs typeface="+mn-ea"/>
                <a:sym typeface="+mn-lt"/>
              </a:rPr>
              <a:t>的工作报告。报告共分７个部分：（１）历史性成就和这次大会的任务；（２）社会主义初级阶段和党的基本路线；（３）关于经济发展战略；（４）关于经济体制改革；（５）关于政治体制改革；（６）在改革开放中加强党的建设；（７）争取马克思主义在中国的新胜利。</a:t>
            </a:r>
            <a:endParaRPr lang="en-US" altLang="zh-CN" sz="1100" dirty="0">
              <a:latin typeface="+mn-ea"/>
              <a:ea typeface="+mn-ea"/>
              <a:cs typeface="+mn-ea"/>
              <a:sym typeface="+mn-lt"/>
            </a:endParaRPr>
          </a:p>
          <a:p>
            <a:r>
              <a:rPr lang="zh-CN" altLang="en-US" sz="1100" dirty="0">
                <a:latin typeface="+mn-ea"/>
                <a:ea typeface="+mn-ea"/>
                <a:cs typeface="+mn-ea"/>
                <a:sym typeface="+mn-lt"/>
              </a:rPr>
              <a:t>      报告明确提出了党在社会主义初级阶段的基本路线，这就是：领导和团结各族人民，以经济建设为中心，坚持四项基本原则，坚持改革开放，自力更生，艰苦创业，为把我国建设成为富强、民主、文明的社会主义现代化国家而奋斗。这条基本路线，可以概括为“一个中心，两个基本点”，即以经济建设为中心，坚持四项基本原则，坚持改革开改。它是党的十一届三中全会以来路线的继续、丰富和发展，是符合我国国情的精辟的理论阐释。据此，报告分别提出了发展经济战略、经济体制改革、政治体制改革、改革开放中的党的建设、坚持和发展马克思主义等诸方面的基本方针。此外，报告还规定了６个方面的长远性指导方针。</a:t>
            </a:r>
          </a:p>
        </p:txBody>
      </p:sp>
      <p:pic>
        <p:nvPicPr>
          <p:cNvPr id="9" name="图片 8">
            <a:extLst>
              <a:ext uri="{FF2B5EF4-FFF2-40B4-BE49-F238E27FC236}">
                <a16:creationId xmlns="" xmlns:a16="http://schemas.microsoft.com/office/drawing/2014/main" id="{51A3118D-6B98-403D-9A19-EE372319A0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7375" y="2236702"/>
            <a:ext cx="4535488" cy="3369220"/>
          </a:xfrm>
          <a:prstGeom prst="rect">
            <a:avLst/>
          </a:prstGeom>
        </p:spPr>
      </p:pic>
      <p:grpSp>
        <p:nvGrpSpPr>
          <p:cNvPr id="25" name="组合 24"/>
          <p:cNvGrpSpPr/>
          <p:nvPr/>
        </p:nvGrpSpPr>
        <p:grpSpPr>
          <a:xfrm>
            <a:off x="2822739" y="1049505"/>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中国共产党第十三次全国代表大会胜利召开</a:t>
              </a:r>
            </a:p>
          </p:txBody>
        </p:sp>
      </p:grpSp>
      <p:sp>
        <p:nvSpPr>
          <p:cNvPr id="2" name="标题 1">
            <a:extLst>
              <a:ext uri="{FF2B5EF4-FFF2-40B4-BE49-F238E27FC236}">
                <a16:creationId xmlns="" xmlns:a16="http://schemas.microsoft.com/office/drawing/2014/main" id="{531ECC72-63B1-4E64-BAD4-F8A5AEB28222}"/>
              </a:ext>
            </a:extLst>
          </p:cNvPr>
          <p:cNvSpPr>
            <a:spLocks noGrp="1"/>
          </p:cNvSpPr>
          <p:nvPr>
            <p:ph type="title"/>
          </p:nvPr>
        </p:nvSpPr>
        <p:spPr/>
        <p:txBody>
          <a:bodyPr/>
          <a:lstStyle/>
          <a:p>
            <a:r>
              <a:rPr lang="zh-CN" altLang="en-US" dirty="0">
                <a:latin typeface="+mn-ea"/>
                <a:ea typeface="+mn-ea"/>
              </a:rPr>
              <a:t>中国共产党第十三次全国代表大会</a:t>
            </a:r>
          </a:p>
        </p:txBody>
      </p:sp>
    </p:spTree>
    <p:extLst>
      <p:ext uri="{BB962C8B-B14F-4D97-AF65-F5344CB8AC3E}">
        <p14:creationId xmlns:p14="http://schemas.microsoft.com/office/powerpoint/2010/main" val="393427911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p:stCondLst>
                              <p:cond delay="20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ED39C54B-7D69-4BD0-ADC1-E23AEBD5C9C1}"/>
              </a:ext>
            </a:extLst>
          </p:cNvPr>
          <p:cNvSpPr txBox="1"/>
          <p:nvPr/>
        </p:nvSpPr>
        <p:spPr>
          <a:xfrm>
            <a:off x="573088" y="2502222"/>
            <a:ext cx="5761037" cy="3360373"/>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参加这次大会的正式代表</a:t>
            </a:r>
            <a:r>
              <a:rPr lang="en-US" altLang="zh-CN" dirty="0">
                <a:latin typeface="+mn-ea"/>
                <a:ea typeface="+mn-ea"/>
                <a:cs typeface="+mn-ea"/>
                <a:sym typeface="+mn-lt"/>
              </a:rPr>
              <a:t>1936</a:t>
            </a:r>
            <a:r>
              <a:rPr lang="zh-CN" altLang="en-US" dirty="0">
                <a:latin typeface="+mn-ea"/>
                <a:ea typeface="+mn-ea"/>
                <a:cs typeface="+mn-ea"/>
                <a:sym typeface="+mn-lt"/>
              </a:rPr>
              <a:t>人，特邀代表</a:t>
            </a:r>
            <a:r>
              <a:rPr lang="en-US" altLang="zh-CN" dirty="0">
                <a:latin typeface="+mn-ea"/>
                <a:ea typeface="+mn-ea"/>
                <a:cs typeface="+mn-ea"/>
                <a:sym typeface="+mn-lt"/>
              </a:rPr>
              <a:t>61</a:t>
            </a:r>
            <a:r>
              <a:rPr lang="zh-CN" altLang="en-US" dirty="0">
                <a:latin typeface="+mn-ea"/>
                <a:ea typeface="+mn-ea"/>
                <a:cs typeface="+mn-ea"/>
                <a:sym typeface="+mn-lt"/>
              </a:rPr>
              <a:t>人（出席大会开幕式的共</a:t>
            </a:r>
            <a:r>
              <a:rPr lang="en-US" altLang="zh-CN" dirty="0">
                <a:latin typeface="+mn-ea"/>
                <a:ea typeface="+mn-ea"/>
                <a:cs typeface="+mn-ea"/>
                <a:sym typeface="+mn-lt"/>
              </a:rPr>
              <a:t>1953</a:t>
            </a:r>
            <a:r>
              <a:rPr lang="zh-CN" altLang="en-US" dirty="0">
                <a:latin typeface="+mn-ea"/>
                <a:ea typeface="+mn-ea"/>
                <a:cs typeface="+mn-ea"/>
                <a:sym typeface="+mn-lt"/>
              </a:rPr>
              <a:t>人），代表着全国</a:t>
            </a:r>
            <a:r>
              <a:rPr lang="en-US" altLang="zh-CN" dirty="0">
                <a:latin typeface="+mn-ea"/>
                <a:ea typeface="+mn-ea"/>
                <a:cs typeface="+mn-ea"/>
                <a:sym typeface="+mn-lt"/>
              </a:rPr>
              <a:t>4600</a:t>
            </a:r>
            <a:r>
              <a:rPr lang="zh-CN" altLang="en-US" dirty="0">
                <a:latin typeface="+mn-ea"/>
                <a:ea typeface="+mn-ea"/>
                <a:cs typeface="+mn-ea"/>
                <a:sym typeface="+mn-lt"/>
              </a:rPr>
              <a:t>多万名党员。</a:t>
            </a:r>
          </a:p>
          <a:p>
            <a:r>
              <a:rPr lang="zh-CN" altLang="en-US" dirty="0">
                <a:latin typeface="+mn-ea"/>
                <a:ea typeface="+mn-ea"/>
                <a:cs typeface="+mn-ea"/>
                <a:sym typeface="+mn-lt"/>
              </a:rPr>
              <a:t>        此外，全国人大常委会党外副委员长、全国政协党外副主席、各民主党派、全国工商联负责人和无党派爱国民主人士、少数民族和宗教界人士</a:t>
            </a:r>
            <a:r>
              <a:rPr lang="en-US" altLang="zh-CN" dirty="0">
                <a:latin typeface="+mn-ea"/>
                <a:ea typeface="+mn-ea"/>
                <a:cs typeface="+mn-ea"/>
                <a:sym typeface="+mn-lt"/>
              </a:rPr>
              <a:t>96</a:t>
            </a:r>
            <a:r>
              <a:rPr lang="zh-CN" altLang="en-US" dirty="0">
                <a:latin typeface="+mn-ea"/>
                <a:ea typeface="+mn-ea"/>
                <a:cs typeface="+mn-ea"/>
                <a:sym typeface="+mn-lt"/>
              </a:rPr>
              <a:t>人列席了大会，并有中外记者（其中包括</a:t>
            </a:r>
            <a:r>
              <a:rPr lang="en-US" altLang="zh-CN" dirty="0">
                <a:latin typeface="+mn-ea"/>
                <a:ea typeface="+mn-ea"/>
                <a:cs typeface="+mn-ea"/>
                <a:sym typeface="+mn-lt"/>
              </a:rPr>
              <a:t>1</a:t>
            </a:r>
            <a:r>
              <a:rPr lang="zh-CN" altLang="en-US" dirty="0">
                <a:latin typeface="+mn-ea"/>
                <a:ea typeface="+mn-ea"/>
                <a:cs typeface="+mn-ea"/>
                <a:sym typeface="+mn-lt"/>
              </a:rPr>
              <a:t>名台湾记者）</a:t>
            </a:r>
            <a:r>
              <a:rPr lang="en-US" altLang="zh-CN" dirty="0">
                <a:latin typeface="+mn-ea"/>
                <a:ea typeface="+mn-ea"/>
                <a:cs typeface="+mn-ea"/>
                <a:sym typeface="+mn-lt"/>
              </a:rPr>
              <a:t>400</a:t>
            </a:r>
            <a:r>
              <a:rPr lang="zh-CN" altLang="en-US" dirty="0">
                <a:latin typeface="+mn-ea"/>
                <a:ea typeface="+mn-ea"/>
                <a:cs typeface="+mn-ea"/>
                <a:sym typeface="+mn-lt"/>
              </a:rPr>
              <a:t>多名采访了大会。这些，在此前的历届代表大会上，均属首次。   </a:t>
            </a:r>
            <a:endParaRPr lang="en-US" altLang="zh-CN" dirty="0">
              <a:latin typeface="+mn-ea"/>
              <a:ea typeface="+mn-ea"/>
              <a:cs typeface="+mn-ea"/>
              <a:sym typeface="+mn-lt"/>
            </a:endParaRPr>
          </a:p>
          <a:p>
            <a:r>
              <a:rPr lang="zh-CN" altLang="en-US" dirty="0">
                <a:latin typeface="+mn-ea"/>
                <a:ea typeface="+mn-ea"/>
                <a:cs typeface="+mn-ea"/>
                <a:sym typeface="+mn-lt"/>
              </a:rPr>
              <a:t>       大会还首次采用差额选举的方式选出了由</a:t>
            </a:r>
            <a:r>
              <a:rPr lang="en-US" altLang="zh-CN" dirty="0">
                <a:latin typeface="+mn-ea"/>
                <a:ea typeface="+mn-ea"/>
                <a:cs typeface="+mn-ea"/>
                <a:sym typeface="+mn-lt"/>
              </a:rPr>
              <a:t>175</a:t>
            </a:r>
            <a:r>
              <a:rPr lang="zh-CN" altLang="en-US" dirty="0">
                <a:latin typeface="+mn-ea"/>
                <a:ea typeface="+mn-ea"/>
                <a:cs typeface="+mn-ea"/>
                <a:sym typeface="+mn-lt"/>
              </a:rPr>
              <a:t>名中央委员和</a:t>
            </a:r>
            <a:r>
              <a:rPr lang="en-US" altLang="zh-CN" dirty="0">
                <a:latin typeface="+mn-ea"/>
                <a:ea typeface="+mn-ea"/>
                <a:cs typeface="+mn-ea"/>
                <a:sym typeface="+mn-lt"/>
              </a:rPr>
              <a:t>110</a:t>
            </a:r>
            <a:r>
              <a:rPr lang="zh-CN" altLang="en-US" dirty="0">
                <a:latin typeface="+mn-ea"/>
                <a:ea typeface="+mn-ea"/>
                <a:cs typeface="+mn-ea"/>
                <a:sym typeface="+mn-lt"/>
              </a:rPr>
              <a:t>名候补中央委员组成的第十三届中央委员会；选举出了由</a:t>
            </a:r>
            <a:r>
              <a:rPr lang="en-US" altLang="zh-CN" dirty="0">
                <a:latin typeface="+mn-ea"/>
                <a:ea typeface="+mn-ea"/>
                <a:cs typeface="+mn-ea"/>
                <a:sym typeface="+mn-lt"/>
              </a:rPr>
              <a:t>200</a:t>
            </a:r>
            <a:r>
              <a:rPr lang="zh-CN" altLang="en-US" dirty="0">
                <a:latin typeface="+mn-ea"/>
                <a:ea typeface="+mn-ea"/>
                <a:cs typeface="+mn-ea"/>
                <a:sym typeface="+mn-lt"/>
              </a:rPr>
              <a:t>人组成的中顾委和</a:t>
            </a:r>
            <a:r>
              <a:rPr lang="en-US" altLang="zh-CN" dirty="0">
                <a:latin typeface="+mn-ea"/>
                <a:ea typeface="+mn-ea"/>
                <a:cs typeface="+mn-ea"/>
                <a:sym typeface="+mn-lt"/>
              </a:rPr>
              <a:t>69</a:t>
            </a:r>
            <a:r>
              <a:rPr lang="zh-CN" altLang="en-US" dirty="0">
                <a:latin typeface="+mn-ea"/>
                <a:ea typeface="+mn-ea"/>
                <a:cs typeface="+mn-ea"/>
                <a:sym typeface="+mn-lt"/>
              </a:rPr>
              <a:t>人组成的中纪委。</a:t>
            </a:r>
            <a:endParaRPr lang="en-US" altLang="zh-CN" dirty="0">
              <a:latin typeface="+mn-ea"/>
              <a:ea typeface="+mn-ea"/>
              <a:cs typeface="+mn-ea"/>
              <a:sym typeface="+mn-lt"/>
            </a:endParaRPr>
          </a:p>
          <a:p>
            <a:r>
              <a:rPr lang="zh-CN" altLang="en-US" dirty="0">
                <a:latin typeface="+mn-ea"/>
                <a:ea typeface="+mn-ea"/>
                <a:cs typeface="+mn-ea"/>
                <a:sym typeface="+mn-lt"/>
              </a:rPr>
              <a:t>       大会讨论并通过了关于十二届中央委员会报告的决议、关于党章部分条文修正案的决议、关于中央顾问委员会工作报告的决议、关于中央纪律检查委员会工作报告的决议。</a:t>
            </a:r>
          </a:p>
        </p:txBody>
      </p:sp>
      <p:pic>
        <p:nvPicPr>
          <p:cNvPr id="9" name="图片 8">
            <a:extLst>
              <a:ext uri="{FF2B5EF4-FFF2-40B4-BE49-F238E27FC236}">
                <a16:creationId xmlns="" xmlns:a16="http://schemas.microsoft.com/office/drawing/2014/main" id="{CD772177-1B33-4C4C-A654-6FC7EDF61C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6900" y="2669148"/>
            <a:ext cx="4539779" cy="3026520"/>
          </a:xfrm>
          <a:prstGeom prst="rect">
            <a:avLst/>
          </a:prstGeom>
        </p:spPr>
      </p:pic>
      <p:grpSp>
        <p:nvGrpSpPr>
          <p:cNvPr id="25" name="组合 24"/>
          <p:cNvGrpSpPr/>
          <p:nvPr/>
        </p:nvGrpSpPr>
        <p:grpSpPr>
          <a:xfrm>
            <a:off x="2822739" y="130668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中国共产党第十三次全国代表大会参会人员和选举</a:t>
              </a:r>
            </a:p>
          </p:txBody>
        </p:sp>
      </p:grpSp>
      <p:sp>
        <p:nvSpPr>
          <p:cNvPr id="2" name="标题 1">
            <a:extLst>
              <a:ext uri="{FF2B5EF4-FFF2-40B4-BE49-F238E27FC236}">
                <a16:creationId xmlns="" xmlns:a16="http://schemas.microsoft.com/office/drawing/2014/main" id="{93C8860B-5F2C-4937-856E-0A2167A1EAAA}"/>
              </a:ext>
            </a:extLst>
          </p:cNvPr>
          <p:cNvSpPr>
            <a:spLocks noGrp="1"/>
          </p:cNvSpPr>
          <p:nvPr>
            <p:ph type="title"/>
          </p:nvPr>
        </p:nvSpPr>
        <p:spPr/>
        <p:txBody>
          <a:bodyPr/>
          <a:lstStyle/>
          <a:p>
            <a:r>
              <a:rPr lang="zh-CN" altLang="en-US" dirty="0">
                <a:latin typeface="+mn-ea"/>
                <a:ea typeface="+mn-ea"/>
              </a:rPr>
              <a:t>中国共产党第十三次全国代表大会</a:t>
            </a:r>
          </a:p>
        </p:txBody>
      </p:sp>
    </p:spTree>
    <p:extLst>
      <p:ext uri="{BB962C8B-B14F-4D97-AF65-F5344CB8AC3E}">
        <p14:creationId xmlns:p14="http://schemas.microsoft.com/office/powerpoint/2010/main" val="310289964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 xmlns:a16="http://schemas.microsoft.com/office/drawing/2014/main" id="{4C2B665B-FA7A-49AF-A095-48D412161C70}"/>
              </a:ext>
            </a:extLst>
          </p:cNvPr>
          <p:cNvGrpSpPr/>
          <p:nvPr/>
        </p:nvGrpSpPr>
        <p:grpSpPr>
          <a:xfrm>
            <a:off x="5183538" y="1787646"/>
            <a:ext cx="5892165" cy="787400"/>
            <a:chOff x="1428995" y="3784600"/>
            <a:chExt cx="5892165" cy="787400"/>
          </a:xfrm>
        </p:grpSpPr>
        <p:grpSp>
          <p:nvGrpSpPr>
            <p:cNvPr id="33" name="组合 32">
              <a:extLst>
                <a:ext uri="{FF2B5EF4-FFF2-40B4-BE49-F238E27FC236}">
                  <a16:creationId xmlns="" xmlns:a16="http://schemas.microsoft.com/office/drawing/2014/main" id="{8435AC30-6960-4B7B-8795-7A42B0204FCF}"/>
                </a:ext>
              </a:extLst>
            </p:cNvPr>
            <p:cNvGrpSpPr/>
            <p:nvPr/>
          </p:nvGrpSpPr>
          <p:grpSpPr>
            <a:xfrm>
              <a:off x="1428995" y="3784600"/>
              <a:ext cx="1213621" cy="787400"/>
              <a:chOff x="1970841" y="3848100"/>
              <a:chExt cx="1818197" cy="787400"/>
            </a:xfrm>
          </p:grpSpPr>
          <p:sp>
            <p:nvSpPr>
              <p:cNvPr id="38" name="矩形: 圆角 37">
                <a:extLst>
                  <a:ext uri="{FF2B5EF4-FFF2-40B4-BE49-F238E27FC236}">
                    <a16:creationId xmlns="" xmlns:a16="http://schemas.microsoft.com/office/drawing/2014/main" id="{1E31F581-DD39-46AD-85ED-44C5AAA2EEDA}"/>
                  </a:ext>
                </a:extLst>
              </p:cNvPr>
              <p:cNvSpPr/>
              <p:nvPr/>
            </p:nvSpPr>
            <p:spPr>
              <a:xfrm>
                <a:off x="1970841" y="3848100"/>
                <a:ext cx="1818197" cy="787400"/>
              </a:xfrm>
              <a:prstGeom prst="roundRect">
                <a:avLst/>
              </a:prstGeom>
              <a:solidFill>
                <a:srgbClr val="E7261B"/>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9" name="矩形 38">
                <a:extLst>
                  <a:ext uri="{FF2B5EF4-FFF2-40B4-BE49-F238E27FC236}">
                    <a16:creationId xmlns="" xmlns:a16="http://schemas.microsoft.com/office/drawing/2014/main" id="{7F2A0D4B-47C5-40BD-B4F6-4A516FAB0EC6}"/>
                  </a:ext>
                </a:extLst>
              </p:cNvPr>
              <p:cNvSpPr/>
              <p:nvPr/>
            </p:nvSpPr>
            <p:spPr>
              <a:xfrm>
                <a:off x="2049962" y="4010968"/>
                <a:ext cx="1659954" cy="461665"/>
              </a:xfrm>
              <a:prstGeom prst="rect">
                <a:avLst/>
              </a:prstGeom>
            </p:spPr>
            <p:txBody>
              <a:bodyPr wrap="none">
                <a:spAutoFit/>
              </a:bodyPr>
              <a:lstStyle/>
              <a:p>
                <a:pPr algn="ctr"/>
                <a:r>
                  <a:rPr lang="zh-CN" altLang="en-US" sz="2400" b="1" dirty="0">
                    <a:solidFill>
                      <a:schemeClr val="bg1"/>
                    </a:solidFill>
                    <a:latin typeface="+mn-ea"/>
                    <a:cs typeface="+mn-ea"/>
                    <a:sym typeface="+mn-lt"/>
                  </a:rPr>
                  <a:t>意义一</a:t>
                </a:r>
              </a:p>
            </p:txBody>
          </p:sp>
        </p:grpSp>
        <p:grpSp>
          <p:nvGrpSpPr>
            <p:cNvPr id="34" name="组合 33">
              <a:extLst>
                <a:ext uri="{FF2B5EF4-FFF2-40B4-BE49-F238E27FC236}">
                  <a16:creationId xmlns="" xmlns:a16="http://schemas.microsoft.com/office/drawing/2014/main" id="{2728AE16-9DB3-4422-9DB6-6E8275E7F453}"/>
                </a:ext>
              </a:extLst>
            </p:cNvPr>
            <p:cNvGrpSpPr/>
            <p:nvPr/>
          </p:nvGrpSpPr>
          <p:grpSpPr>
            <a:xfrm>
              <a:off x="2695428" y="3784600"/>
              <a:ext cx="4625732" cy="787400"/>
              <a:chOff x="3824550" y="3848100"/>
              <a:chExt cx="4625732" cy="787400"/>
            </a:xfrm>
          </p:grpSpPr>
          <p:sp>
            <p:nvSpPr>
              <p:cNvPr id="35" name="矩形: 圆角 34">
                <a:extLst>
                  <a:ext uri="{FF2B5EF4-FFF2-40B4-BE49-F238E27FC236}">
                    <a16:creationId xmlns="" xmlns:a16="http://schemas.microsoft.com/office/drawing/2014/main" id="{5837A103-3880-4BC1-97D2-13DA4D9CDD7E}"/>
                  </a:ext>
                </a:extLst>
              </p:cNvPr>
              <p:cNvSpPr/>
              <p:nvPr/>
            </p:nvSpPr>
            <p:spPr>
              <a:xfrm>
                <a:off x="3824550" y="3848100"/>
                <a:ext cx="4625732" cy="787400"/>
              </a:xfrm>
              <a:prstGeom prst="roundRect">
                <a:avLst/>
              </a:prstGeom>
              <a:noFill/>
              <a:ln>
                <a:solidFill>
                  <a:srgbClr val="E726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cs typeface="+mn-ea"/>
                  <a:sym typeface="+mn-lt"/>
                </a:endParaRPr>
              </a:p>
            </p:txBody>
          </p:sp>
          <p:sp>
            <p:nvSpPr>
              <p:cNvPr id="37" name="矩形 36">
                <a:extLst>
                  <a:ext uri="{FF2B5EF4-FFF2-40B4-BE49-F238E27FC236}">
                    <a16:creationId xmlns="" xmlns:a16="http://schemas.microsoft.com/office/drawing/2014/main" id="{4627B6BC-6D3C-4172-ACF0-84A250A898BF}"/>
                  </a:ext>
                </a:extLst>
              </p:cNvPr>
              <p:cNvSpPr/>
              <p:nvPr/>
            </p:nvSpPr>
            <p:spPr>
              <a:xfrm>
                <a:off x="3828360" y="4015328"/>
                <a:ext cx="4081103" cy="452945"/>
              </a:xfrm>
              <a:prstGeom prst="rect">
                <a:avLst/>
              </a:prstGeom>
            </p:spPr>
            <p:txBody>
              <a:bodyPr wrap="square">
                <a:spAutoFit/>
              </a:bodyPr>
              <a:lstStyle/>
              <a:p>
                <a:pPr>
                  <a:lnSpc>
                    <a:spcPct val="130000"/>
                  </a:lnSpc>
                  <a:spcBef>
                    <a:spcPts val="600"/>
                  </a:spcBef>
                </a:pPr>
                <a:r>
                  <a:rPr lang="zh-CN" altLang="en-US" sz="2000" kern="0" dirty="0">
                    <a:latin typeface="+mn-ea"/>
                    <a:cs typeface="+mn-ea"/>
                    <a:sym typeface="+mn-lt"/>
                  </a:rPr>
                  <a:t>可以从历史中汲取智慧和力量</a:t>
                </a:r>
              </a:p>
            </p:txBody>
          </p:sp>
        </p:grpSp>
      </p:grpSp>
      <p:grpSp>
        <p:nvGrpSpPr>
          <p:cNvPr id="40" name="组合 39">
            <a:extLst>
              <a:ext uri="{FF2B5EF4-FFF2-40B4-BE49-F238E27FC236}">
                <a16:creationId xmlns="" xmlns:a16="http://schemas.microsoft.com/office/drawing/2014/main" id="{20B63610-635A-4CF7-AE8A-9935B77A0EA2}"/>
              </a:ext>
            </a:extLst>
          </p:cNvPr>
          <p:cNvGrpSpPr/>
          <p:nvPr/>
        </p:nvGrpSpPr>
        <p:grpSpPr>
          <a:xfrm>
            <a:off x="5183538" y="3210494"/>
            <a:ext cx="5892165" cy="787400"/>
            <a:chOff x="1428995" y="3784600"/>
            <a:chExt cx="5892165" cy="787400"/>
          </a:xfrm>
        </p:grpSpPr>
        <p:grpSp>
          <p:nvGrpSpPr>
            <p:cNvPr id="57" name="组合 56">
              <a:extLst>
                <a:ext uri="{FF2B5EF4-FFF2-40B4-BE49-F238E27FC236}">
                  <a16:creationId xmlns="" xmlns:a16="http://schemas.microsoft.com/office/drawing/2014/main" id="{77B37BB2-E391-433D-9269-E68BDBF8DF03}"/>
                </a:ext>
              </a:extLst>
            </p:cNvPr>
            <p:cNvGrpSpPr/>
            <p:nvPr/>
          </p:nvGrpSpPr>
          <p:grpSpPr>
            <a:xfrm>
              <a:off x="1428995" y="3784600"/>
              <a:ext cx="1213621" cy="787400"/>
              <a:chOff x="1970841" y="3848100"/>
              <a:chExt cx="1818197" cy="787400"/>
            </a:xfrm>
          </p:grpSpPr>
          <p:sp>
            <p:nvSpPr>
              <p:cNvPr id="61" name="矩形: 圆角 60">
                <a:extLst>
                  <a:ext uri="{FF2B5EF4-FFF2-40B4-BE49-F238E27FC236}">
                    <a16:creationId xmlns="" xmlns:a16="http://schemas.microsoft.com/office/drawing/2014/main" id="{02FC2936-2FC4-4EE8-BAEB-BAF0F9A016C2}"/>
                  </a:ext>
                </a:extLst>
              </p:cNvPr>
              <p:cNvSpPr/>
              <p:nvPr/>
            </p:nvSpPr>
            <p:spPr>
              <a:xfrm>
                <a:off x="1970841" y="3848100"/>
                <a:ext cx="1818197" cy="787400"/>
              </a:xfrm>
              <a:prstGeom prst="roundRect">
                <a:avLst/>
              </a:prstGeom>
              <a:solidFill>
                <a:srgbClr val="E7261B"/>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cs typeface="+mn-ea"/>
                  <a:sym typeface="+mn-lt"/>
                </a:endParaRPr>
              </a:p>
            </p:txBody>
          </p:sp>
          <p:sp>
            <p:nvSpPr>
              <p:cNvPr id="62" name="矩形 61">
                <a:extLst>
                  <a:ext uri="{FF2B5EF4-FFF2-40B4-BE49-F238E27FC236}">
                    <a16:creationId xmlns="" xmlns:a16="http://schemas.microsoft.com/office/drawing/2014/main" id="{02A759E4-B729-48C6-A435-A4F79C8C9A6E}"/>
                  </a:ext>
                </a:extLst>
              </p:cNvPr>
              <p:cNvSpPr/>
              <p:nvPr/>
            </p:nvSpPr>
            <p:spPr>
              <a:xfrm>
                <a:off x="2049962" y="4010968"/>
                <a:ext cx="1659954" cy="461665"/>
              </a:xfrm>
              <a:prstGeom prst="rect">
                <a:avLst/>
              </a:prstGeom>
            </p:spPr>
            <p:txBody>
              <a:bodyPr wrap="none">
                <a:spAutoFit/>
              </a:bodyPr>
              <a:lstStyle/>
              <a:p>
                <a:pPr algn="ctr"/>
                <a:r>
                  <a:rPr lang="zh-CN" altLang="en-US" sz="2400" b="1" dirty="0">
                    <a:solidFill>
                      <a:schemeClr val="bg1"/>
                    </a:solidFill>
                    <a:latin typeface="+mn-ea"/>
                    <a:cs typeface="+mn-ea"/>
                    <a:sym typeface="+mn-lt"/>
                  </a:rPr>
                  <a:t>意义二</a:t>
                </a:r>
              </a:p>
            </p:txBody>
          </p:sp>
        </p:grpSp>
        <p:grpSp>
          <p:nvGrpSpPr>
            <p:cNvPr id="58" name="组合 57">
              <a:extLst>
                <a:ext uri="{FF2B5EF4-FFF2-40B4-BE49-F238E27FC236}">
                  <a16:creationId xmlns="" xmlns:a16="http://schemas.microsoft.com/office/drawing/2014/main" id="{9E8D3A7B-1376-4F32-8B16-78DF03B18DE1}"/>
                </a:ext>
              </a:extLst>
            </p:cNvPr>
            <p:cNvGrpSpPr/>
            <p:nvPr/>
          </p:nvGrpSpPr>
          <p:grpSpPr>
            <a:xfrm>
              <a:off x="2695428" y="3784600"/>
              <a:ext cx="4625732" cy="787400"/>
              <a:chOff x="3824550" y="3848100"/>
              <a:chExt cx="4625732" cy="787400"/>
            </a:xfrm>
          </p:grpSpPr>
          <p:sp>
            <p:nvSpPr>
              <p:cNvPr id="59" name="矩形: 圆角 58">
                <a:extLst>
                  <a:ext uri="{FF2B5EF4-FFF2-40B4-BE49-F238E27FC236}">
                    <a16:creationId xmlns="" xmlns:a16="http://schemas.microsoft.com/office/drawing/2014/main" id="{19A0B163-6F53-4808-A401-87F69313F8EA}"/>
                  </a:ext>
                </a:extLst>
              </p:cNvPr>
              <p:cNvSpPr/>
              <p:nvPr/>
            </p:nvSpPr>
            <p:spPr>
              <a:xfrm>
                <a:off x="3824550" y="3848100"/>
                <a:ext cx="4625732" cy="787400"/>
              </a:xfrm>
              <a:prstGeom prst="roundRect">
                <a:avLst/>
              </a:prstGeom>
              <a:noFill/>
              <a:ln>
                <a:solidFill>
                  <a:srgbClr val="E726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cs typeface="+mn-ea"/>
                  <a:sym typeface="+mn-lt"/>
                </a:endParaRPr>
              </a:p>
            </p:txBody>
          </p:sp>
          <p:sp>
            <p:nvSpPr>
              <p:cNvPr id="60" name="矩形 59">
                <a:extLst>
                  <a:ext uri="{FF2B5EF4-FFF2-40B4-BE49-F238E27FC236}">
                    <a16:creationId xmlns="" xmlns:a16="http://schemas.microsoft.com/office/drawing/2014/main" id="{F122FCE9-078B-454F-8729-2146E1F0F510}"/>
                  </a:ext>
                </a:extLst>
              </p:cNvPr>
              <p:cNvSpPr/>
              <p:nvPr/>
            </p:nvSpPr>
            <p:spPr>
              <a:xfrm>
                <a:off x="3828360" y="4015328"/>
                <a:ext cx="4081103" cy="452945"/>
              </a:xfrm>
              <a:prstGeom prst="rect">
                <a:avLst/>
              </a:prstGeom>
            </p:spPr>
            <p:txBody>
              <a:bodyPr wrap="square">
                <a:spAutoFit/>
              </a:bodyPr>
              <a:lstStyle/>
              <a:p>
                <a:pPr>
                  <a:lnSpc>
                    <a:spcPct val="130000"/>
                  </a:lnSpc>
                  <a:spcBef>
                    <a:spcPts val="600"/>
                  </a:spcBef>
                </a:pPr>
                <a:r>
                  <a:rPr lang="zh-CN" altLang="en-US" sz="2000" kern="0" dirty="0">
                    <a:latin typeface="+mn-ea"/>
                    <a:cs typeface="+mn-ea"/>
                    <a:sym typeface="+mn-lt"/>
                  </a:rPr>
                  <a:t>是加强党的思想理论建的重要任务</a:t>
                </a:r>
              </a:p>
            </p:txBody>
          </p:sp>
        </p:grpSp>
      </p:grpSp>
      <p:grpSp>
        <p:nvGrpSpPr>
          <p:cNvPr id="63" name="组合 62">
            <a:extLst>
              <a:ext uri="{FF2B5EF4-FFF2-40B4-BE49-F238E27FC236}">
                <a16:creationId xmlns="" xmlns:a16="http://schemas.microsoft.com/office/drawing/2014/main" id="{EB466F2D-557C-4F4A-9D78-46009CB10E64}"/>
              </a:ext>
            </a:extLst>
          </p:cNvPr>
          <p:cNvGrpSpPr/>
          <p:nvPr/>
        </p:nvGrpSpPr>
        <p:grpSpPr>
          <a:xfrm>
            <a:off x="5183538" y="4633343"/>
            <a:ext cx="5895975" cy="787400"/>
            <a:chOff x="1428995" y="3784600"/>
            <a:chExt cx="5895975" cy="787400"/>
          </a:xfrm>
        </p:grpSpPr>
        <p:grpSp>
          <p:nvGrpSpPr>
            <p:cNvPr id="64" name="组合 63">
              <a:extLst>
                <a:ext uri="{FF2B5EF4-FFF2-40B4-BE49-F238E27FC236}">
                  <a16:creationId xmlns="" xmlns:a16="http://schemas.microsoft.com/office/drawing/2014/main" id="{5F3102DA-2042-4551-B49F-3FCF10914BA9}"/>
                </a:ext>
              </a:extLst>
            </p:cNvPr>
            <p:cNvGrpSpPr/>
            <p:nvPr/>
          </p:nvGrpSpPr>
          <p:grpSpPr>
            <a:xfrm>
              <a:off x="1428995" y="3784600"/>
              <a:ext cx="1213621" cy="787400"/>
              <a:chOff x="1970841" y="3848100"/>
              <a:chExt cx="1818197" cy="787400"/>
            </a:xfrm>
          </p:grpSpPr>
          <p:sp>
            <p:nvSpPr>
              <p:cNvPr id="68" name="矩形: 圆角 67">
                <a:extLst>
                  <a:ext uri="{FF2B5EF4-FFF2-40B4-BE49-F238E27FC236}">
                    <a16:creationId xmlns="" xmlns:a16="http://schemas.microsoft.com/office/drawing/2014/main" id="{E217465A-55DB-4276-8895-2BDCB1E42953}"/>
                  </a:ext>
                </a:extLst>
              </p:cNvPr>
              <p:cNvSpPr/>
              <p:nvPr/>
            </p:nvSpPr>
            <p:spPr>
              <a:xfrm>
                <a:off x="1970841" y="3848100"/>
                <a:ext cx="1818197" cy="787400"/>
              </a:xfrm>
              <a:prstGeom prst="roundRect">
                <a:avLst/>
              </a:prstGeom>
              <a:solidFill>
                <a:srgbClr val="E7261B"/>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cs typeface="+mn-ea"/>
                  <a:sym typeface="+mn-lt"/>
                </a:endParaRPr>
              </a:p>
            </p:txBody>
          </p:sp>
          <p:sp>
            <p:nvSpPr>
              <p:cNvPr id="69" name="矩形 68">
                <a:extLst>
                  <a:ext uri="{FF2B5EF4-FFF2-40B4-BE49-F238E27FC236}">
                    <a16:creationId xmlns="" xmlns:a16="http://schemas.microsoft.com/office/drawing/2014/main" id="{4B8B369D-1306-4D63-884F-03CC703ADBCA}"/>
                  </a:ext>
                </a:extLst>
              </p:cNvPr>
              <p:cNvSpPr/>
              <p:nvPr/>
            </p:nvSpPr>
            <p:spPr>
              <a:xfrm>
                <a:off x="2049962" y="4010968"/>
                <a:ext cx="1659954" cy="461665"/>
              </a:xfrm>
              <a:prstGeom prst="rect">
                <a:avLst/>
              </a:prstGeom>
            </p:spPr>
            <p:txBody>
              <a:bodyPr wrap="none">
                <a:spAutoFit/>
              </a:bodyPr>
              <a:lstStyle/>
              <a:p>
                <a:pPr algn="ctr"/>
                <a:r>
                  <a:rPr lang="zh-CN" altLang="en-US" sz="2400" b="1" dirty="0">
                    <a:solidFill>
                      <a:schemeClr val="bg1"/>
                    </a:solidFill>
                    <a:latin typeface="+mn-ea"/>
                    <a:cs typeface="+mn-ea"/>
                    <a:sym typeface="+mn-lt"/>
                  </a:rPr>
                  <a:t>意义三</a:t>
                </a:r>
              </a:p>
            </p:txBody>
          </p:sp>
        </p:grpSp>
        <p:grpSp>
          <p:nvGrpSpPr>
            <p:cNvPr id="65" name="组合 64">
              <a:extLst>
                <a:ext uri="{FF2B5EF4-FFF2-40B4-BE49-F238E27FC236}">
                  <a16:creationId xmlns="" xmlns:a16="http://schemas.microsoft.com/office/drawing/2014/main" id="{056D5B4A-C82F-43F4-A5B7-04C892A5E2EC}"/>
                </a:ext>
              </a:extLst>
            </p:cNvPr>
            <p:cNvGrpSpPr/>
            <p:nvPr/>
          </p:nvGrpSpPr>
          <p:grpSpPr>
            <a:xfrm>
              <a:off x="2695428" y="3784600"/>
              <a:ext cx="4629542" cy="787400"/>
              <a:chOff x="3824550" y="3848100"/>
              <a:chExt cx="4629542" cy="787400"/>
            </a:xfrm>
          </p:grpSpPr>
          <p:sp>
            <p:nvSpPr>
              <p:cNvPr id="66" name="矩形: 圆角 65">
                <a:extLst>
                  <a:ext uri="{FF2B5EF4-FFF2-40B4-BE49-F238E27FC236}">
                    <a16:creationId xmlns="" xmlns:a16="http://schemas.microsoft.com/office/drawing/2014/main" id="{C9B46BC1-96D6-4928-ACC3-527A50CFE564}"/>
                  </a:ext>
                </a:extLst>
              </p:cNvPr>
              <p:cNvSpPr/>
              <p:nvPr/>
            </p:nvSpPr>
            <p:spPr>
              <a:xfrm>
                <a:off x="3824550" y="3848100"/>
                <a:ext cx="4625732" cy="787400"/>
              </a:xfrm>
              <a:prstGeom prst="roundRect">
                <a:avLst/>
              </a:prstGeom>
              <a:noFill/>
              <a:ln>
                <a:solidFill>
                  <a:srgbClr val="E726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67" name="矩形 66">
                <a:extLst>
                  <a:ext uri="{FF2B5EF4-FFF2-40B4-BE49-F238E27FC236}">
                    <a16:creationId xmlns="" xmlns:a16="http://schemas.microsoft.com/office/drawing/2014/main" id="{7CB13479-2ACB-4B79-B9D6-6F5C51A65912}"/>
                  </a:ext>
                </a:extLst>
              </p:cNvPr>
              <p:cNvSpPr/>
              <p:nvPr/>
            </p:nvSpPr>
            <p:spPr>
              <a:xfrm>
                <a:off x="3828360" y="4015328"/>
                <a:ext cx="4625732" cy="452945"/>
              </a:xfrm>
              <a:prstGeom prst="rect">
                <a:avLst/>
              </a:prstGeom>
            </p:spPr>
            <p:txBody>
              <a:bodyPr wrap="square">
                <a:spAutoFit/>
              </a:bodyPr>
              <a:lstStyle/>
              <a:p>
                <a:pPr>
                  <a:lnSpc>
                    <a:spcPct val="130000"/>
                  </a:lnSpc>
                  <a:spcBef>
                    <a:spcPts val="600"/>
                  </a:spcBef>
                </a:pPr>
                <a:r>
                  <a:rPr lang="zh-CN" altLang="en-US" sz="2000" kern="0" dirty="0">
                    <a:latin typeface="+mn-ea"/>
                    <a:cs typeface="+mn-ea"/>
                    <a:sym typeface="+mn-lt"/>
                  </a:rPr>
                  <a:t>是继承党的成功经验和优良传统的需要</a:t>
                </a:r>
              </a:p>
            </p:txBody>
          </p:sp>
        </p:grpSp>
      </p:grpSp>
      <p:sp>
        <p:nvSpPr>
          <p:cNvPr id="70" name="矩形 69">
            <a:extLst>
              <a:ext uri="{FF2B5EF4-FFF2-40B4-BE49-F238E27FC236}">
                <a16:creationId xmlns="" xmlns:a16="http://schemas.microsoft.com/office/drawing/2014/main" id="{A9176ECB-A83F-45E2-983F-FA369BC6B222}"/>
              </a:ext>
            </a:extLst>
          </p:cNvPr>
          <p:cNvSpPr/>
          <p:nvPr/>
        </p:nvSpPr>
        <p:spPr>
          <a:xfrm>
            <a:off x="1112487" y="4436528"/>
            <a:ext cx="3219737" cy="430374"/>
          </a:xfrm>
          <a:prstGeom prst="rect">
            <a:avLst/>
          </a:prstGeom>
        </p:spPr>
        <p:txBody>
          <a:bodyPr wrap="square">
            <a:spAutoFit/>
          </a:bodyPr>
          <a:lstStyle/>
          <a:p>
            <a:pPr algn="ctr">
              <a:lnSpc>
                <a:spcPct val="120000"/>
              </a:lnSpc>
            </a:pPr>
            <a:r>
              <a:rPr lang="zh-CN" altLang="en-US" sz="2000" b="1" dirty="0">
                <a:latin typeface="+mn-ea"/>
                <a:cs typeface="+mn-ea"/>
                <a:sym typeface="+mn-lt"/>
              </a:rPr>
              <a:t>学习党史的重要意义</a:t>
            </a:r>
          </a:p>
        </p:txBody>
      </p:sp>
      <p:grpSp>
        <p:nvGrpSpPr>
          <p:cNvPr id="71" name="组合 70">
            <a:extLst>
              <a:ext uri="{FF2B5EF4-FFF2-40B4-BE49-F238E27FC236}">
                <a16:creationId xmlns="" xmlns:a16="http://schemas.microsoft.com/office/drawing/2014/main" id="{ED537FFB-A575-4668-B8E5-58AF7DAC830A}"/>
              </a:ext>
            </a:extLst>
          </p:cNvPr>
          <p:cNvGrpSpPr/>
          <p:nvPr/>
        </p:nvGrpSpPr>
        <p:grpSpPr>
          <a:xfrm>
            <a:off x="999286" y="2199975"/>
            <a:ext cx="3322114" cy="2062659"/>
            <a:chOff x="749490" y="1780093"/>
            <a:chExt cx="4179592" cy="2595056"/>
          </a:xfrm>
        </p:grpSpPr>
        <p:sp>
          <p:nvSpPr>
            <p:cNvPr id="72" name="Freeform 5">
              <a:extLst>
                <a:ext uri="{FF2B5EF4-FFF2-40B4-BE49-F238E27FC236}">
                  <a16:creationId xmlns="" xmlns:a16="http://schemas.microsoft.com/office/drawing/2014/main" id="{1E0393A3-CEA5-4FE6-B8F7-CCB4ABE37553}"/>
                </a:ext>
              </a:extLst>
            </p:cNvPr>
            <p:cNvSpPr>
              <a:spLocks/>
            </p:cNvSpPr>
            <p:nvPr/>
          </p:nvSpPr>
          <p:spPr bwMode="auto">
            <a:xfrm rot="391565">
              <a:off x="847620" y="1780093"/>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chemeClr val="accent1">
                <a:alpha val="30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mn-ea"/>
                <a:cs typeface="+mn-ea"/>
                <a:sym typeface="+mn-lt"/>
              </a:endParaRPr>
            </a:p>
          </p:txBody>
        </p:sp>
        <p:sp>
          <p:nvSpPr>
            <p:cNvPr id="73" name="Freeform 5">
              <a:extLst>
                <a:ext uri="{FF2B5EF4-FFF2-40B4-BE49-F238E27FC236}">
                  <a16:creationId xmlns="" xmlns:a16="http://schemas.microsoft.com/office/drawing/2014/main" id="{D4EB2F4A-026E-4ACB-BFC8-3D00FEF3F27B}"/>
                </a:ext>
              </a:extLst>
            </p:cNvPr>
            <p:cNvSpPr>
              <a:spLocks/>
            </p:cNvSpPr>
            <p:nvPr/>
          </p:nvSpPr>
          <p:spPr bwMode="auto">
            <a:xfrm rot="208630">
              <a:off x="749490" y="1802892"/>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chemeClr val="accent1">
                <a:alpha val="50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mn-ea"/>
                <a:cs typeface="+mn-ea"/>
                <a:sym typeface="+mn-lt"/>
              </a:endParaRPr>
            </a:p>
          </p:txBody>
        </p:sp>
        <p:sp>
          <p:nvSpPr>
            <p:cNvPr id="74" name="Freeform 5">
              <a:extLst>
                <a:ext uri="{FF2B5EF4-FFF2-40B4-BE49-F238E27FC236}">
                  <a16:creationId xmlns="" xmlns:a16="http://schemas.microsoft.com/office/drawing/2014/main" id="{605FDB80-5A86-420E-A182-95FC55B84C8A}"/>
                </a:ext>
              </a:extLst>
            </p:cNvPr>
            <p:cNvSpPr>
              <a:spLocks/>
            </p:cNvSpPr>
            <p:nvPr/>
          </p:nvSpPr>
          <p:spPr bwMode="auto">
            <a:xfrm rot="21425701">
              <a:off x="798853" y="1809750"/>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rgbClr val="E7261B"/>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mn-ea"/>
                <a:cs typeface="+mn-ea"/>
                <a:sym typeface="+mn-lt"/>
              </a:endParaRPr>
            </a:p>
          </p:txBody>
        </p:sp>
        <p:sp>
          <p:nvSpPr>
            <p:cNvPr id="75" name="Freeform 29">
              <a:extLst>
                <a:ext uri="{FF2B5EF4-FFF2-40B4-BE49-F238E27FC236}">
                  <a16:creationId xmlns="" xmlns:a16="http://schemas.microsoft.com/office/drawing/2014/main" id="{BA698D39-E9A5-4EC5-BFF7-3FE67D116B96}"/>
                </a:ext>
              </a:extLst>
            </p:cNvPr>
            <p:cNvSpPr/>
            <p:nvPr/>
          </p:nvSpPr>
          <p:spPr bwMode="auto">
            <a:xfrm>
              <a:off x="2168749" y="2472171"/>
              <a:ext cx="1242944" cy="11106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cs typeface="+mn-ea"/>
                <a:sym typeface="+mn-lt"/>
              </a:endParaRPr>
            </a:p>
          </p:txBody>
        </p:sp>
      </p:grpSp>
      <p:sp>
        <p:nvSpPr>
          <p:cNvPr id="2" name="标题 1">
            <a:extLst>
              <a:ext uri="{FF2B5EF4-FFF2-40B4-BE49-F238E27FC236}">
                <a16:creationId xmlns="" xmlns:a16="http://schemas.microsoft.com/office/drawing/2014/main" id="{9DF6F3D2-8CEE-4056-8EE1-89FB9FE01127}"/>
              </a:ext>
            </a:extLst>
          </p:cNvPr>
          <p:cNvSpPr>
            <a:spLocks noGrp="1"/>
          </p:cNvSpPr>
          <p:nvPr>
            <p:ph type="title"/>
          </p:nvPr>
        </p:nvSpPr>
        <p:spPr/>
        <p:txBody>
          <a:bodyPr/>
          <a:lstStyle/>
          <a:p>
            <a:r>
              <a:rPr lang="zh-CN" altLang="en-US" dirty="0">
                <a:latin typeface="+mn-ea"/>
                <a:ea typeface="+mn-ea"/>
              </a:rPr>
              <a:t>学习党史的重要意义</a:t>
            </a:r>
          </a:p>
        </p:txBody>
      </p:sp>
    </p:spTree>
    <p:extLst>
      <p:ext uri="{BB962C8B-B14F-4D97-AF65-F5344CB8AC3E}">
        <p14:creationId xmlns:p14="http://schemas.microsoft.com/office/powerpoint/2010/main" val="32807258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1000" fill="hold"/>
                                        <p:tgtEl>
                                          <p:spTgt spid="71"/>
                                        </p:tgtEl>
                                        <p:attrNameLst>
                                          <p:attrName>ppt_w</p:attrName>
                                        </p:attrNameLst>
                                      </p:cBhvr>
                                      <p:tavLst>
                                        <p:tav tm="0">
                                          <p:val>
                                            <p:fltVal val="0"/>
                                          </p:val>
                                        </p:tav>
                                        <p:tav tm="100000">
                                          <p:val>
                                            <p:strVal val="#ppt_w"/>
                                          </p:val>
                                        </p:tav>
                                      </p:tavLst>
                                    </p:anim>
                                    <p:anim calcmode="lin" valueType="num">
                                      <p:cBhvr>
                                        <p:cTn id="8" dur="1000" fill="hold"/>
                                        <p:tgtEl>
                                          <p:spTgt spid="71"/>
                                        </p:tgtEl>
                                        <p:attrNameLst>
                                          <p:attrName>ppt_h</p:attrName>
                                        </p:attrNameLst>
                                      </p:cBhvr>
                                      <p:tavLst>
                                        <p:tav tm="0">
                                          <p:val>
                                            <p:fltVal val="0"/>
                                          </p:val>
                                        </p:tav>
                                        <p:tav tm="100000">
                                          <p:val>
                                            <p:strVal val="#ppt_h"/>
                                          </p:val>
                                        </p:tav>
                                      </p:tavLst>
                                    </p:anim>
                                    <p:anim calcmode="lin" valueType="num">
                                      <p:cBhvr>
                                        <p:cTn id="9" dur="1000" fill="hold"/>
                                        <p:tgtEl>
                                          <p:spTgt spid="71"/>
                                        </p:tgtEl>
                                        <p:attrNameLst>
                                          <p:attrName>style.rotation</p:attrName>
                                        </p:attrNameLst>
                                      </p:cBhvr>
                                      <p:tavLst>
                                        <p:tav tm="0">
                                          <p:val>
                                            <p:fltVal val="90"/>
                                          </p:val>
                                        </p:tav>
                                        <p:tav tm="100000">
                                          <p:val>
                                            <p:fltVal val="0"/>
                                          </p:val>
                                        </p:tav>
                                      </p:tavLst>
                                    </p:anim>
                                    <p:animEffect transition="in" filter="fade">
                                      <p:cBhvr>
                                        <p:cTn id="10" dur="1000"/>
                                        <p:tgtEl>
                                          <p:spTgt spid="71"/>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fade">
                                      <p:cBhvr>
                                        <p:cTn id="14" dur="750"/>
                                        <p:tgtEl>
                                          <p:spTgt spid="70"/>
                                        </p:tgtEl>
                                      </p:cBhvr>
                                    </p:animEffect>
                                    <p:anim calcmode="lin" valueType="num">
                                      <p:cBhvr>
                                        <p:cTn id="15" dur="750" fill="hold"/>
                                        <p:tgtEl>
                                          <p:spTgt spid="70"/>
                                        </p:tgtEl>
                                        <p:attrNameLst>
                                          <p:attrName>ppt_x</p:attrName>
                                        </p:attrNameLst>
                                      </p:cBhvr>
                                      <p:tavLst>
                                        <p:tav tm="0">
                                          <p:val>
                                            <p:strVal val="#ppt_x"/>
                                          </p:val>
                                        </p:tav>
                                        <p:tav tm="100000">
                                          <p:val>
                                            <p:strVal val="#ppt_x"/>
                                          </p:val>
                                        </p:tav>
                                      </p:tavLst>
                                    </p:anim>
                                    <p:anim calcmode="lin" valueType="num">
                                      <p:cBhvr>
                                        <p:cTn id="16" dur="750" fill="hold"/>
                                        <p:tgtEl>
                                          <p:spTgt spid="70"/>
                                        </p:tgtEl>
                                        <p:attrNameLst>
                                          <p:attrName>ppt_y</p:attrName>
                                        </p:attrNameLst>
                                      </p:cBhvr>
                                      <p:tavLst>
                                        <p:tav tm="0">
                                          <p:val>
                                            <p:strVal val="#ppt_y+.1"/>
                                          </p:val>
                                        </p:tav>
                                        <p:tav tm="100000">
                                          <p:val>
                                            <p:strVal val="#ppt_y"/>
                                          </p:val>
                                        </p:tav>
                                      </p:tavLst>
                                    </p:anim>
                                  </p:childTnLst>
                                </p:cTn>
                              </p:par>
                            </p:childTnLst>
                          </p:cTn>
                        </p:par>
                        <p:par>
                          <p:cTn id="17" fill="hold">
                            <p:stCondLst>
                              <p:cond delay="1750"/>
                            </p:stCondLst>
                            <p:childTnLst>
                              <p:par>
                                <p:cTn id="18" presetID="2" presetClass="entr" presetSubtype="2"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750" fill="hold"/>
                                        <p:tgtEl>
                                          <p:spTgt spid="32"/>
                                        </p:tgtEl>
                                        <p:attrNameLst>
                                          <p:attrName>ppt_x</p:attrName>
                                        </p:attrNameLst>
                                      </p:cBhvr>
                                      <p:tavLst>
                                        <p:tav tm="0">
                                          <p:val>
                                            <p:strVal val="1+#ppt_w/2"/>
                                          </p:val>
                                        </p:tav>
                                        <p:tav tm="100000">
                                          <p:val>
                                            <p:strVal val="#ppt_x"/>
                                          </p:val>
                                        </p:tav>
                                      </p:tavLst>
                                    </p:anim>
                                    <p:anim calcmode="lin" valueType="num">
                                      <p:cBhvr additive="base">
                                        <p:cTn id="21" dur="750" fill="hold"/>
                                        <p:tgtEl>
                                          <p:spTgt spid="32"/>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5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750" fill="hold"/>
                                        <p:tgtEl>
                                          <p:spTgt spid="40"/>
                                        </p:tgtEl>
                                        <p:attrNameLst>
                                          <p:attrName>ppt_x</p:attrName>
                                        </p:attrNameLst>
                                      </p:cBhvr>
                                      <p:tavLst>
                                        <p:tav tm="0">
                                          <p:val>
                                            <p:strVal val="1+#ppt_w/2"/>
                                          </p:val>
                                        </p:tav>
                                        <p:tav tm="100000">
                                          <p:val>
                                            <p:strVal val="#ppt_x"/>
                                          </p:val>
                                        </p:tav>
                                      </p:tavLst>
                                    </p:anim>
                                    <p:anim calcmode="lin" valueType="num">
                                      <p:cBhvr additive="base">
                                        <p:cTn id="25" dur="750" fill="hold"/>
                                        <p:tgtEl>
                                          <p:spTgt spid="40"/>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750" fill="hold"/>
                                        <p:tgtEl>
                                          <p:spTgt spid="63"/>
                                        </p:tgtEl>
                                        <p:attrNameLst>
                                          <p:attrName>ppt_x</p:attrName>
                                        </p:attrNameLst>
                                      </p:cBhvr>
                                      <p:tavLst>
                                        <p:tav tm="0">
                                          <p:val>
                                            <p:strVal val="1+#ppt_w/2"/>
                                          </p:val>
                                        </p:tav>
                                        <p:tav tm="100000">
                                          <p:val>
                                            <p:strVal val="#ppt_x"/>
                                          </p:val>
                                        </p:tav>
                                      </p:tavLst>
                                    </p:anim>
                                    <p:anim calcmode="lin" valueType="num">
                                      <p:cBhvr additive="base">
                                        <p:cTn id="29" dur="75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FB8DCABF-8D2D-4391-8470-3E472FEC2682}"/>
              </a:ext>
            </a:extLst>
          </p:cNvPr>
          <p:cNvSpPr txBox="1"/>
          <p:nvPr/>
        </p:nvSpPr>
        <p:spPr>
          <a:xfrm>
            <a:off x="574571" y="2153709"/>
            <a:ext cx="5750029" cy="4084108"/>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a:t>
            </a:r>
            <a:r>
              <a:rPr lang="zh-CN" altLang="en-US" sz="1100" b="1" dirty="0">
                <a:solidFill>
                  <a:schemeClr val="accent1"/>
                </a:solidFill>
                <a:latin typeface="+mn-ea"/>
                <a:ea typeface="+mn-ea"/>
                <a:cs typeface="+mn-ea"/>
                <a:sym typeface="+mn-lt"/>
              </a:rPr>
              <a:t>中国共产党第十四次全国代表大会于</a:t>
            </a:r>
            <a:r>
              <a:rPr lang="en-US" altLang="zh-CN" sz="1100" b="1" dirty="0">
                <a:solidFill>
                  <a:schemeClr val="accent1"/>
                </a:solidFill>
                <a:latin typeface="+mn-ea"/>
                <a:ea typeface="+mn-ea"/>
                <a:cs typeface="+mn-ea"/>
                <a:sym typeface="+mn-lt"/>
              </a:rPr>
              <a:t>1992</a:t>
            </a:r>
            <a:r>
              <a:rPr lang="zh-CN" altLang="en-US" sz="1100" b="1" dirty="0">
                <a:solidFill>
                  <a:schemeClr val="accent1"/>
                </a:solidFill>
                <a:latin typeface="+mn-ea"/>
                <a:ea typeface="+mn-ea"/>
                <a:cs typeface="+mn-ea"/>
                <a:sym typeface="+mn-lt"/>
              </a:rPr>
              <a:t>年</a:t>
            </a:r>
            <a:r>
              <a:rPr lang="en-US" altLang="zh-CN" sz="1100" b="1" dirty="0">
                <a:solidFill>
                  <a:schemeClr val="accent1"/>
                </a:solidFill>
                <a:latin typeface="+mn-ea"/>
                <a:ea typeface="+mn-ea"/>
                <a:cs typeface="+mn-ea"/>
                <a:sym typeface="+mn-lt"/>
              </a:rPr>
              <a:t>10</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12</a:t>
            </a:r>
            <a:r>
              <a:rPr lang="zh-CN" altLang="en-US" sz="1100" b="1" dirty="0">
                <a:solidFill>
                  <a:schemeClr val="accent1"/>
                </a:solidFill>
                <a:latin typeface="+mn-ea"/>
                <a:ea typeface="+mn-ea"/>
                <a:cs typeface="+mn-ea"/>
                <a:sym typeface="+mn-lt"/>
              </a:rPr>
              <a:t>～</a:t>
            </a:r>
            <a:r>
              <a:rPr lang="en-US" altLang="zh-CN" sz="1100" b="1" dirty="0">
                <a:solidFill>
                  <a:schemeClr val="accent1"/>
                </a:solidFill>
                <a:latin typeface="+mn-ea"/>
                <a:ea typeface="+mn-ea"/>
                <a:cs typeface="+mn-ea"/>
                <a:sym typeface="+mn-lt"/>
              </a:rPr>
              <a:t>18</a:t>
            </a:r>
            <a:r>
              <a:rPr lang="zh-CN" altLang="en-US" sz="1100" b="1" dirty="0">
                <a:solidFill>
                  <a:schemeClr val="accent1"/>
                </a:solidFill>
                <a:latin typeface="+mn-ea"/>
                <a:ea typeface="+mn-ea"/>
                <a:cs typeface="+mn-ea"/>
                <a:sym typeface="+mn-lt"/>
              </a:rPr>
              <a:t>日在北京举行。</a:t>
            </a:r>
            <a:endParaRPr lang="en-US" altLang="zh-CN" sz="1100" b="1" dirty="0">
              <a:solidFill>
                <a:schemeClr val="accent1"/>
              </a:solidFill>
              <a:latin typeface="+mn-ea"/>
              <a:ea typeface="+mn-ea"/>
              <a:cs typeface="+mn-ea"/>
              <a:sym typeface="+mn-lt"/>
            </a:endParaRPr>
          </a:p>
          <a:p>
            <a:r>
              <a:rPr lang="zh-CN" altLang="en-US" sz="1100" dirty="0">
                <a:latin typeface="+mn-ea"/>
                <a:ea typeface="+mn-ea"/>
                <a:cs typeface="+mn-ea"/>
                <a:sym typeface="+mn-lt"/>
              </a:rPr>
              <a:t>       这次代表大会的主要任务是，以邓小平同志建设有中国特色社会主义的理论为指导，认真总结十一届三中全会以来</a:t>
            </a:r>
            <a:r>
              <a:rPr lang="en-US" altLang="zh-CN" sz="1100" dirty="0">
                <a:latin typeface="+mn-ea"/>
                <a:ea typeface="+mn-ea"/>
                <a:cs typeface="+mn-ea"/>
                <a:sym typeface="+mn-lt"/>
              </a:rPr>
              <a:t>14</a:t>
            </a:r>
            <a:r>
              <a:rPr lang="zh-CN" altLang="en-US" sz="1100" dirty="0">
                <a:latin typeface="+mn-ea"/>
                <a:ea typeface="+mn-ea"/>
                <a:cs typeface="+mn-ea"/>
                <a:sym typeface="+mn-lt"/>
              </a:rPr>
              <a:t>年的实践经验，确定今后一个时期的战略部署，动员全党同志和全国各族人民，进一步解放思想，把握有利时机，加快改革开放和现代化建设步伐，夺取有中国特色社会主义事业的更大胜利。  </a:t>
            </a:r>
            <a:endParaRPr lang="en-US" altLang="zh-CN" sz="1100" dirty="0">
              <a:latin typeface="+mn-ea"/>
              <a:ea typeface="+mn-ea"/>
              <a:cs typeface="+mn-ea"/>
              <a:sym typeface="+mn-lt"/>
            </a:endParaRPr>
          </a:p>
          <a:p>
            <a:r>
              <a:rPr lang="zh-CN" altLang="en-US" sz="1100" dirty="0">
                <a:latin typeface="+mn-ea"/>
                <a:ea typeface="+mn-ea"/>
                <a:cs typeface="+mn-ea"/>
                <a:sym typeface="+mn-lt"/>
              </a:rPr>
              <a:t>       大会的议程是：（</a:t>
            </a:r>
            <a:r>
              <a:rPr lang="en-US" altLang="zh-CN" sz="1100" dirty="0">
                <a:latin typeface="+mn-ea"/>
                <a:ea typeface="+mn-ea"/>
                <a:cs typeface="+mn-ea"/>
                <a:sym typeface="+mn-lt"/>
              </a:rPr>
              <a:t>1</a:t>
            </a:r>
            <a:r>
              <a:rPr lang="zh-CN" altLang="en-US" sz="1100" dirty="0">
                <a:latin typeface="+mn-ea"/>
                <a:ea typeface="+mn-ea"/>
                <a:cs typeface="+mn-ea"/>
                <a:sym typeface="+mn-lt"/>
              </a:rPr>
              <a:t>）听取和审查第十三届中央委员会的报告；（</a:t>
            </a:r>
            <a:r>
              <a:rPr lang="en-US" altLang="zh-CN" sz="1100" dirty="0">
                <a:latin typeface="+mn-ea"/>
                <a:ea typeface="+mn-ea"/>
                <a:cs typeface="+mn-ea"/>
                <a:sym typeface="+mn-lt"/>
              </a:rPr>
              <a:t>2</a:t>
            </a:r>
            <a:r>
              <a:rPr lang="zh-CN" altLang="en-US" sz="1100" dirty="0">
                <a:latin typeface="+mn-ea"/>
                <a:ea typeface="+mn-ea"/>
                <a:cs typeface="+mn-ea"/>
                <a:sym typeface="+mn-lt"/>
              </a:rPr>
              <a:t>）审查中央顾问委员会的报告（书面）；（</a:t>
            </a:r>
            <a:r>
              <a:rPr lang="en-US" altLang="zh-CN" sz="1100" dirty="0">
                <a:latin typeface="+mn-ea"/>
                <a:ea typeface="+mn-ea"/>
                <a:cs typeface="+mn-ea"/>
                <a:sym typeface="+mn-lt"/>
              </a:rPr>
              <a:t>3</a:t>
            </a:r>
            <a:r>
              <a:rPr lang="zh-CN" altLang="en-US" sz="1100" dirty="0">
                <a:latin typeface="+mn-ea"/>
                <a:ea typeface="+mn-ea"/>
                <a:cs typeface="+mn-ea"/>
                <a:sym typeface="+mn-lt"/>
              </a:rPr>
              <a:t>）审查中央纪律检查委员会的报告（书面）；（</a:t>
            </a:r>
            <a:r>
              <a:rPr lang="en-US" altLang="zh-CN" sz="1100" dirty="0">
                <a:latin typeface="+mn-ea"/>
                <a:ea typeface="+mn-ea"/>
                <a:cs typeface="+mn-ea"/>
                <a:sym typeface="+mn-lt"/>
              </a:rPr>
              <a:t>4</a:t>
            </a:r>
            <a:r>
              <a:rPr lang="zh-CN" altLang="en-US" sz="1100" dirty="0">
                <a:latin typeface="+mn-ea"/>
                <a:ea typeface="+mn-ea"/>
                <a:cs typeface="+mn-ea"/>
                <a:sym typeface="+mn-lt"/>
              </a:rPr>
              <a:t>）审议并通过中国共产党章程（修正案）；（</a:t>
            </a:r>
            <a:r>
              <a:rPr lang="en-US" altLang="zh-CN" sz="1100" dirty="0">
                <a:latin typeface="+mn-ea"/>
                <a:ea typeface="+mn-ea"/>
                <a:cs typeface="+mn-ea"/>
                <a:sym typeface="+mn-lt"/>
              </a:rPr>
              <a:t>5</a:t>
            </a:r>
            <a:r>
              <a:rPr lang="zh-CN" altLang="en-US" sz="1100" dirty="0">
                <a:latin typeface="+mn-ea"/>
                <a:ea typeface="+mn-ea"/>
                <a:cs typeface="+mn-ea"/>
                <a:sym typeface="+mn-lt"/>
              </a:rPr>
              <a:t>）选举第十四届中央委员会；（</a:t>
            </a:r>
            <a:r>
              <a:rPr lang="en-US" altLang="zh-CN" sz="1100" dirty="0">
                <a:latin typeface="+mn-ea"/>
                <a:ea typeface="+mn-ea"/>
                <a:cs typeface="+mn-ea"/>
                <a:sym typeface="+mn-lt"/>
              </a:rPr>
              <a:t>6</a:t>
            </a:r>
            <a:r>
              <a:rPr lang="zh-CN" altLang="en-US" sz="1100" dirty="0">
                <a:latin typeface="+mn-ea"/>
                <a:ea typeface="+mn-ea"/>
                <a:cs typeface="+mn-ea"/>
                <a:sym typeface="+mn-lt"/>
              </a:rPr>
              <a:t>）选举新一届中央纪律检查委员会。 </a:t>
            </a:r>
            <a:endParaRPr lang="en-US" altLang="zh-CN" sz="1100" dirty="0">
              <a:latin typeface="+mn-ea"/>
              <a:ea typeface="+mn-ea"/>
              <a:cs typeface="+mn-ea"/>
              <a:sym typeface="+mn-lt"/>
            </a:endParaRPr>
          </a:p>
          <a:p>
            <a:r>
              <a:rPr lang="zh-CN" altLang="en-US" sz="1100" dirty="0">
                <a:latin typeface="+mn-ea"/>
                <a:ea typeface="+mn-ea"/>
                <a:cs typeface="+mn-ea"/>
                <a:sym typeface="+mn-lt"/>
              </a:rPr>
              <a:t>李鹏同志主持大会开幕式。</a:t>
            </a:r>
          </a:p>
          <a:p>
            <a:r>
              <a:rPr lang="zh-CN" altLang="en-US" sz="1100" dirty="0">
                <a:latin typeface="+mn-ea"/>
                <a:ea typeface="+mn-ea"/>
                <a:cs typeface="+mn-ea"/>
                <a:sym typeface="+mn-lt"/>
              </a:rPr>
              <a:t>      江泽民同志代表第十三届中央委员会向大会作了题为</a:t>
            </a:r>
            <a:r>
              <a:rPr lang="en-US" altLang="zh-CN" sz="1100" dirty="0">
                <a:latin typeface="+mn-ea"/>
                <a:ea typeface="+mn-ea"/>
                <a:cs typeface="+mn-ea"/>
                <a:sym typeface="+mn-lt"/>
              </a:rPr>
              <a:t>《</a:t>
            </a:r>
            <a:r>
              <a:rPr lang="zh-CN" altLang="en-US" sz="1100" dirty="0">
                <a:latin typeface="+mn-ea"/>
                <a:ea typeface="+mn-ea"/>
                <a:cs typeface="+mn-ea"/>
                <a:sym typeface="+mn-lt"/>
              </a:rPr>
              <a:t>加快改革开放和现代化建设步伐，夺取有中国特色社会主义事业的更大胜利</a:t>
            </a:r>
            <a:r>
              <a:rPr lang="en-US" altLang="zh-CN" sz="1100" dirty="0">
                <a:latin typeface="+mn-ea"/>
                <a:ea typeface="+mn-ea"/>
                <a:cs typeface="+mn-ea"/>
                <a:sym typeface="+mn-lt"/>
              </a:rPr>
              <a:t>》</a:t>
            </a:r>
            <a:r>
              <a:rPr lang="zh-CN" altLang="en-US" sz="1100" dirty="0">
                <a:latin typeface="+mn-ea"/>
                <a:ea typeface="+mn-ea"/>
                <a:cs typeface="+mn-ea"/>
                <a:sym typeface="+mn-lt"/>
              </a:rPr>
              <a:t>的报告。报告分为</a:t>
            </a:r>
            <a:r>
              <a:rPr lang="en-US" altLang="zh-CN" sz="1100" dirty="0">
                <a:latin typeface="+mn-ea"/>
                <a:ea typeface="+mn-ea"/>
                <a:cs typeface="+mn-ea"/>
                <a:sym typeface="+mn-lt"/>
              </a:rPr>
              <a:t>4</a:t>
            </a:r>
            <a:r>
              <a:rPr lang="zh-CN" altLang="en-US" sz="1100" dirty="0">
                <a:latin typeface="+mn-ea"/>
                <a:ea typeface="+mn-ea"/>
                <a:cs typeface="+mn-ea"/>
                <a:sym typeface="+mn-lt"/>
              </a:rPr>
              <a:t>部分：（</a:t>
            </a:r>
            <a:r>
              <a:rPr lang="en-US" altLang="zh-CN" sz="1100" dirty="0">
                <a:latin typeface="+mn-ea"/>
                <a:ea typeface="+mn-ea"/>
                <a:cs typeface="+mn-ea"/>
                <a:sym typeface="+mn-lt"/>
              </a:rPr>
              <a:t>1</a:t>
            </a:r>
            <a:r>
              <a:rPr lang="zh-CN" altLang="en-US" sz="1100" dirty="0">
                <a:latin typeface="+mn-ea"/>
                <a:ea typeface="+mn-ea"/>
                <a:cs typeface="+mn-ea"/>
                <a:sym typeface="+mn-lt"/>
              </a:rPr>
              <a:t>）</a:t>
            </a:r>
            <a:r>
              <a:rPr lang="en-US" altLang="zh-CN" sz="1100" dirty="0">
                <a:latin typeface="+mn-ea"/>
                <a:ea typeface="+mn-ea"/>
                <a:cs typeface="+mn-ea"/>
                <a:sym typeface="+mn-lt"/>
              </a:rPr>
              <a:t>14</a:t>
            </a:r>
            <a:r>
              <a:rPr lang="zh-CN" altLang="en-US" sz="1100" dirty="0">
                <a:latin typeface="+mn-ea"/>
                <a:ea typeface="+mn-ea"/>
                <a:cs typeface="+mn-ea"/>
                <a:sym typeface="+mn-lt"/>
              </a:rPr>
              <a:t>年伟大实践的基本总结；（</a:t>
            </a:r>
            <a:r>
              <a:rPr lang="en-US" altLang="zh-CN" sz="1100" dirty="0">
                <a:latin typeface="+mn-ea"/>
                <a:ea typeface="+mn-ea"/>
                <a:cs typeface="+mn-ea"/>
                <a:sym typeface="+mn-lt"/>
              </a:rPr>
              <a:t>2</a:t>
            </a:r>
            <a:r>
              <a:rPr lang="zh-CN" altLang="en-US" sz="1100" dirty="0">
                <a:latin typeface="+mn-ea"/>
                <a:ea typeface="+mn-ea"/>
                <a:cs typeface="+mn-ea"/>
                <a:sym typeface="+mn-lt"/>
              </a:rPr>
              <a:t>）九十年代改革和建设的主要任务；（</a:t>
            </a:r>
            <a:r>
              <a:rPr lang="en-US" altLang="zh-CN" sz="1100" dirty="0">
                <a:latin typeface="+mn-ea"/>
                <a:ea typeface="+mn-ea"/>
                <a:cs typeface="+mn-ea"/>
                <a:sym typeface="+mn-lt"/>
              </a:rPr>
              <a:t>3</a:t>
            </a:r>
            <a:r>
              <a:rPr lang="zh-CN" altLang="en-US" sz="1100" dirty="0">
                <a:latin typeface="+mn-ea"/>
                <a:ea typeface="+mn-ea"/>
                <a:cs typeface="+mn-ea"/>
                <a:sym typeface="+mn-lt"/>
              </a:rPr>
              <a:t>）国际形势和我们的对外政策；（</a:t>
            </a:r>
            <a:r>
              <a:rPr lang="en-US" altLang="zh-CN" sz="1100" dirty="0">
                <a:latin typeface="+mn-ea"/>
                <a:ea typeface="+mn-ea"/>
                <a:cs typeface="+mn-ea"/>
                <a:sym typeface="+mn-lt"/>
              </a:rPr>
              <a:t>4</a:t>
            </a:r>
            <a:r>
              <a:rPr lang="zh-CN" altLang="en-US" sz="1100" dirty="0">
                <a:latin typeface="+mn-ea"/>
                <a:ea typeface="+mn-ea"/>
                <a:cs typeface="+mn-ea"/>
                <a:sym typeface="+mn-lt"/>
              </a:rPr>
              <a:t>）加强党的建设和改善党的领导。</a:t>
            </a:r>
            <a:endParaRPr lang="en-US" altLang="zh-CN" sz="1100" dirty="0">
              <a:latin typeface="+mn-ea"/>
              <a:ea typeface="+mn-ea"/>
              <a:cs typeface="+mn-ea"/>
              <a:sym typeface="+mn-lt"/>
            </a:endParaRPr>
          </a:p>
          <a:p>
            <a:r>
              <a:rPr lang="zh-CN" altLang="en-US" sz="1100" dirty="0">
                <a:latin typeface="+mn-ea"/>
                <a:ea typeface="+mn-ea"/>
                <a:cs typeface="+mn-ea"/>
                <a:sym typeface="+mn-lt"/>
              </a:rPr>
              <a:t>      十四大作出了三项具有深远意义的决策：第一，抓住机遇，加快发展的决策和战略部署。第二，确立社会主义市场经济体制的改革目标。第三，确立了邓小平建设有中国特色社会主义理论在全党的指导地位。这是十四大最突出的特点和最重要的贡献。</a:t>
            </a:r>
            <a:endParaRPr lang="en-US" altLang="zh-CN" sz="1100" dirty="0">
              <a:latin typeface="+mn-ea"/>
              <a:ea typeface="+mn-ea"/>
              <a:cs typeface="+mn-ea"/>
              <a:sym typeface="+mn-lt"/>
            </a:endParaRPr>
          </a:p>
          <a:p>
            <a:r>
              <a:rPr lang="zh-CN" altLang="en-US" sz="1100" dirty="0">
                <a:latin typeface="+mn-ea"/>
                <a:ea typeface="+mn-ea"/>
                <a:cs typeface="+mn-ea"/>
                <a:sym typeface="+mn-lt"/>
              </a:rPr>
              <a:t>     江泽民同志主持了大会闭幕式。</a:t>
            </a:r>
            <a:endParaRPr lang="en-US" altLang="zh-CN" sz="1100" dirty="0">
              <a:latin typeface="+mn-ea"/>
              <a:ea typeface="+mn-ea"/>
              <a:cs typeface="+mn-ea"/>
              <a:sym typeface="+mn-lt"/>
            </a:endParaRPr>
          </a:p>
        </p:txBody>
      </p:sp>
      <p:pic>
        <p:nvPicPr>
          <p:cNvPr id="9" name="图片 8">
            <a:extLst>
              <a:ext uri="{FF2B5EF4-FFF2-40B4-BE49-F238E27FC236}">
                <a16:creationId xmlns="" xmlns:a16="http://schemas.microsoft.com/office/drawing/2014/main" id="{EB6764B7-3315-4111-B85E-7F4B6C5341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7375" y="2826541"/>
            <a:ext cx="4536260" cy="2738445"/>
          </a:xfrm>
          <a:prstGeom prst="rect">
            <a:avLst/>
          </a:prstGeom>
        </p:spPr>
      </p:pic>
      <p:grpSp>
        <p:nvGrpSpPr>
          <p:cNvPr id="25" name="组合 24"/>
          <p:cNvGrpSpPr/>
          <p:nvPr/>
        </p:nvGrpSpPr>
        <p:grpSpPr>
          <a:xfrm>
            <a:off x="2822739" y="130668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中国共产党第十四次全国代表大会胜利召开</a:t>
              </a:r>
            </a:p>
          </p:txBody>
        </p:sp>
      </p:grpSp>
      <p:sp>
        <p:nvSpPr>
          <p:cNvPr id="2" name="标题 1">
            <a:extLst>
              <a:ext uri="{FF2B5EF4-FFF2-40B4-BE49-F238E27FC236}">
                <a16:creationId xmlns="" xmlns:a16="http://schemas.microsoft.com/office/drawing/2014/main" id="{3462D6B5-7ECC-4A21-86BD-943B3F275884}"/>
              </a:ext>
            </a:extLst>
          </p:cNvPr>
          <p:cNvSpPr>
            <a:spLocks noGrp="1"/>
          </p:cNvSpPr>
          <p:nvPr>
            <p:ph type="title"/>
          </p:nvPr>
        </p:nvSpPr>
        <p:spPr/>
        <p:txBody>
          <a:bodyPr/>
          <a:lstStyle/>
          <a:p>
            <a:r>
              <a:rPr lang="zh-CN" altLang="en-US" dirty="0">
                <a:latin typeface="+mn-ea"/>
                <a:ea typeface="+mn-ea"/>
              </a:rPr>
              <a:t>中国共产党第十四次全国代表大会</a:t>
            </a:r>
          </a:p>
        </p:txBody>
      </p:sp>
    </p:spTree>
    <p:extLst>
      <p:ext uri="{BB962C8B-B14F-4D97-AF65-F5344CB8AC3E}">
        <p14:creationId xmlns:p14="http://schemas.microsoft.com/office/powerpoint/2010/main" val="323413233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p:stCondLst>
                              <p:cond delay="20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E23B82C8-B439-4DB1-BD15-D73D30963654}"/>
              </a:ext>
            </a:extLst>
          </p:cNvPr>
          <p:cNvSpPr txBox="1"/>
          <p:nvPr/>
        </p:nvSpPr>
        <p:spPr>
          <a:xfrm>
            <a:off x="555520" y="2029890"/>
            <a:ext cx="6372329" cy="3641942"/>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300" dirty="0">
                <a:latin typeface="+mn-ea"/>
                <a:ea typeface="+mn-ea"/>
                <a:cs typeface="+mn-ea"/>
                <a:sym typeface="+mn-lt"/>
              </a:rPr>
              <a:t>       参加这次大会的正式代表</a:t>
            </a:r>
            <a:r>
              <a:rPr lang="en-US" altLang="zh-CN" sz="1300" dirty="0">
                <a:latin typeface="+mn-ea"/>
                <a:ea typeface="+mn-ea"/>
                <a:cs typeface="+mn-ea"/>
                <a:sym typeface="+mn-lt"/>
              </a:rPr>
              <a:t>1989</a:t>
            </a:r>
            <a:r>
              <a:rPr lang="zh-CN" altLang="en-US" sz="1300" dirty="0">
                <a:latin typeface="+mn-ea"/>
                <a:ea typeface="+mn-ea"/>
                <a:cs typeface="+mn-ea"/>
                <a:sym typeface="+mn-lt"/>
              </a:rPr>
              <a:t>人（出席开幕式</a:t>
            </a:r>
            <a:r>
              <a:rPr lang="en-US" altLang="zh-CN" sz="1300" dirty="0">
                <a:latin typeface="+mn-ea"/>
                <a:ea typeface="+mn-ea"/>
                <a:cs typeface="+mn-ea"/>
                <a:sym typeface="+mn-lt"/>
              </a:rPr>
              <a:t>1965</a:t>
            </a:r>
            <a:r>
              <a:rPr lang="zh-CN" altLang="en-US" sz="1300" dirty="0">
                <a:latin typeface="+mn-ea"/>
                <a:ea typeface="+mn-ea"/>
                <a:cs typeface="+mn-ea"/>
                <a:sym typeface="+mn-lt"/>
              </a:rPr>
              <a:t>人），特邀（</a:t>
            </a:r>
            <a:r>
              <a:rPr lang="en-US" altLang="zh-CN" sz="1300" dirty="0">
                <a:latin typeface="+mn-ea"/>
                <a:ea typeface="+mn-ea"/>
                <a:cs typeface="+mn-ea"/>
                <a:sym typeface="+mn-lt"/>
              </a:rPr>
              <a:t>1927</a:t>
            </a:r>
            <a:r>
              <a:rPr lang="zh-CN" altLang="en-US" sz="1300" dirty="0">
                <a:latin typeface="+mn-ea"/>
                <a:ea typeface="+mn-ea"/>
                <a:cs typeface="+mn-ea"/>
                <a:sym typeface="+mn-lt"/>
              </a:rPr>
              <a:t>年以前入党，并在党内担任过重要领导职务，德高望重的老党员）代表</a:t>
            </a:r>
            <a:r>
              <a:rPr lang="en-US" altLang="zh-CN" sz="1300" dirty="0">
                <a:latin typeface="+mn-ea"/>
                <a:ea typeface="+mn-ea"/>
                <a:cs typeface="+mn-ea"/>
                <a:sym typeface="+mn-lt"/>
              </a:rPr>
              <a:t>46</a:t>
            </a:r>
            <a:r>
              <a:rPr lang="zh-CN" altLang="en-US" sz="1300" dirty="0">
                <a:latin typeface="+mn-ea"/>
                <a:ea typeface="+mn-ea"/>
                <a:cs typeface="+mn-ea"/>
                <a:sym typeface="+mn-lt"/>
              </a:rPr>
              <a:t>人（出席开幕式</a:t>
            </a:r>
            <a:r>
              <a:rPr lang="en-US" altLang="zh-CN" sz="1300" dirty="0">
                <a:latin typeface="+mn-ea"/>
                <a:ea typeface="+mn-ea"/>
                <a:cs typeface="+mn-ea"/>
                <a:sym typeface="+mn-lt"/>
              </a:rPr>
              <a:t>35</a:t>
            </a:r>
            <a:r>
              <a:rPr lang="zh-CN" altLang="en-US" sz="1300" dirty="0">
                <a:latin typeface="+mn-ea"/>
                <a:ea typeface="+mn-ea"/>
                <a:cs typeface="+mn-ea"/>
                <a:sym typeface="+mn-lt"/>
              </a:rPr>
              <a:t>人），代表全国</a:t>
            </a:r>
            <a:r>
              <a:rPr lang="en-US" altLang="zh-CN" sz="1300" dirty="0">
                <a:latin typeface="+mn-ea"/>
                <a:ea typeface="+mn-ea"/>
                <a:cs typeface="+mn-ea"/>
                <a:sym typeface="+mn-lt"/>
              </a:rPr>
              <a:t>5100</a:t>
            </a:r>
            <a:r>
              <a:rPr lang="zh-CN" altLang="en-US" sz="1300" dirty="0">
                <a:latin typeface="+mn-ea"/>
                <a:ea typeface="+mn-ea"/>
                <a:cs typeface="+mn-ea"/>
                <a:sym typeface="+mn-lt"/>
              </a:rPr>
              <a:t>万党员。此外，不是十四大代表的十三届中央委员会及中央顾问委员会、中央纪律检查委员会的成员，不是十四大代表或特邀代表的党内部分老同志，以及其他有关负责同志</a:t>
            </a:r>
            <a:r>
              <a:rPr lang="en-US" altLang="zh-CN" sz="1300" dirty="0">
                <a:latin typeface="+mn-ea"/>
                <a:ea typeface="+mn-ea"/>
                <a:cs typeface="+mn-ea"/>
                <a:sym typeface="+mn-lt"/>
              </a:rPr>
              <a:t>307</a:t>
            </a:r>
            <a:r>
              <a:rPr lang="zh-CN" altLang="en-US" sz="1300" dirty="0">
                <a:latin typeface="+mn-ea"/>
                <a:ea typeface="+mn-ea"/>
                <a:cs typeface="+mn-ea"/>
                <a:sym typeface="+mn-lt"/>
              </a:rPr>
              <a:t>人列席了这次大会。 中国共产党第十四届中央委员会大会还邀请了全国人大常委会党外副委员长、全国政协党外副主席、各民主党派、全国工商联负责人和无党派人士，以及全国人大、全国政协常委中在京党外人士和部分少数民族、宗教界人士等</a:t>
            </a:r>
            <a:r>
              <a:rPr lang="en-US" altLang="zh-CN" sz="1300" dirty="0">
                <a:latin typeface="+mn-ea"/>
                <a:ea typeface="+mn-ea"/>
                <a:cs typeface="+mn-ea"/>
                <a:sym typeface="+mn-lt"/>
              </a:rPr>
              <a:t>139</a:t>
            </a:r>
            <a:r>
              <a:rPr lang="zh-CN" altLang="en-US" sz="1300" dirty="0">
                <a:latin typeface="+mn-ea"/>
                <a:ea typeface="+mn-ea"/>
                <a:cs typeface="+mn-ea"/>
                <a:sym typeface="+mn-lt"/>
              </a:rPr>
              <a:t>人，作为来宾列席了大会开幕式和闭幕式。</a:t>
            </a:r>
            <a:endParaRPr lang="en-US" altLang="zh-CN" sz="1300" dirty="0">
              <a:latin typeface="+mn-ea"/>
              <a:ea typeface="+mn-ea"/>
              <a:cs typeface="+mn-ea"/>
              <a:sym typeface="+mn-lt"/>
            </a:endParaRPr>
          </a:p>
          <a:p>
            <a:r>
              <a:rPr lang="en-US" altLang="zh-CN" sz="1300" dirty="0">
                <a:latin typeface="+mn-ea"/>
                <a:ea typeface="+mn-ea"/>
                <a:cs typeface="+mn-ea"/>
                <a:sym typeface="+mn-lt"/>
              </a:rPr>
              <a:t>     </a:t>
            </a:r>
            <a:r>
              <a:rPr lang="zh-CN" altLang="en-US" sz="1300" dirty="0">
                <a:latin typeface="+mn-ea"/>
                <a:ea typeface="+mn-ea"/>
                <a:cs typeface="+mn-ea"/>
                <a:sym typeface="+mn-lt"/>
              </a:rPr>
              <a:t>大会分别通过了关于十三届中央委员会报告的决议、关于中央顾问委员会工作报告的决议、关于中央纪律检查委员会工作报告的决议，以及关于</a:t>
            </a:r>
            <a:r>
              <a:rPr lang="en-US" altLang="zh-CN" sz="1300" dirty="0">
                <a:latin typeface="+mn-ea"/>
                <a:ea typeface="+mn-ea"/>
                <a:cs typeface="+mn-ea"/>
                <a:sym typeface="+mn-lt"/>
              </a:rPr>
              <a:t>《</a:t>
            </a:r>
            <a:r>
              <a:rPr lang="zh-CN" altLang="en-US" sz="1300" dirty="0">
                <a:latin typeface="+mn-ea"/>
                <a:ea typeface="+mn-ea"/>
                <a:cs typeface="+mn-ea"/>
                <a:sym typeface="+mn-lt"/>
              </a:rPr>
              <a:t>中国共产党章程</a:t>
            </a:r>
            <a:r>
              <a:rPr lang="en-US" altLang="zh-CN" sz="1300" dirty="0">
                <a:latin typeface="+mn-ea"/>
                <a:ea typeface="+mn-ea"/>
                <a:cs typeface="+mn-ea"/>
                <a:sym typeface="+mn-lt"/>
              </a:rPr>
              <a:t>》</a:t>
            </a:r>
            <a:r>
              <a:rPr lang="zh-CN" altLang="en-US" sz="1300" dirty="0">
                <a:latin typeface="+mn-ea"/>
                <a:ea typeface="+mn-ea"/>
                <a:cs typeface="+mn-ea"/>
                <a:sym typeface="+mn-lt"/>
              </a:rPr>
              <a:t>（修正案）的决议。</a:t>
            </a:r>
          </a:p>
          <a:p>
            <a:r>
              <a:rPr lang="zh-CN" altLang="en-US" sz="1300" dirty="0">
                <a:latin typeface="+mn-ea"/>
                <a:ea typeface="+mn-ea"/>
                <a:cs typeface="+mn-ea"/>
                <a:sym typeface="+mn-lt"/>
              </a:rPr>
              <a:t>    大会同意关于不再设立中央顾问委员会的建议。</a:t>
            </a:r>
          </a:p>
          <a:p>
            <a:r>
              <a:rPr lang="zh-CN" altLang="en-US" sz="1300" dirty="0">
                <a:latin typeface="+mn-ea"/>
                <a:ea typeface="+mn-ea"/>
                <a:cs typeface="+mn-ea"/>
                <a:sym typeface="+mn-lt"/>
              </a:rPr>
              <a:t>    大会经过充分酝酿，以无记名投票方式，选举出第十四届中央委员会委员</a:t>
            </a:r>
            <a:r>
              <a:rPr lang="en-US" altLang="zh-CN" sz="1300" dirty="0">
                <a:latin typeface="+mn-ea"/>
                <a:ea typeface="+mn-ea"/>
                <a:cs typeface="+mn-ea"/>
                <a:sym typeface="+mn-lt"/>
              </a:rPr>
              <a:t>189</a:t>
            </a:r>
            <a:r>
              <a:rPr lang="zh-CN" altLang="en-US" sz="1300" dirty="0">
                <a:latin typeface="+mn-ea"/>
                <a:ea typeface="+mn-ea"/>
                <a:cs typeface="+mn-ea"/>
                <a:sym typeface="+mn-lt"/>
              </a:rPr>
              <a:t>名，中央委员会候补委员</a:t>
            </a:r>
            <a:r>
              <a:rPr lang="en-US" altLang="zh-CN" sz="1300" dirty="0">
                <a:latin typeface="+mn-ea"/>
                <a:ea typeface="+mn-ea"/>
                <a:cs typeface="+mn-ea"/>
                <a:sym typeface="+mn-lt"/>
              </a:rPr>
              <a:t>130</a:t>
            </a:r>
            <a:r>
              <a:rPr lang="zh-CN" altLang="en-US" sz="1300" dirty="0">
                <a:latin typeface="+mn-ea"/>
                <a:ea typeface="+mn-ea"/>
                <a:cs typeface="+mn-ea"/>
                <a:sym typeface="+mn-lt"/>
              </a:rPr>
              <a:t>名，中央纪律检查委员会委员</a:t>
            </a:r>
            <a:r>
              <a:rPr lang="en-US" altLang="zh-CN" sz="1300" dirty="0">
                <a:latin typeface="+mn-ea"/>
                <a:ea typeface="+mn-ea"/>
                <a:cs typeface="+mn-ea"/>
                <a:sym typeface="+mn-lt"/>
              </a:rPr>
              <a:t>108</a:t>
            </a:r>
            <a:r>
              <a:rPr lang="zh-CN" altLang="en-US" sz="1300" dirty="0">
                <a:latin typeface="+mn-ea"/>
                <a:ea typeface="+mn-ea"/>
                <a:cs typeface="+mn-ea"/>
                <a:sym typeface="+mn-lt"/>
              </a:rPr>
              <a:t>名。</a:t>
            </a:r>
            <a:endParaRPr lang="en-US" altLang="zh-CN" sz="1300" dirty="0">
              <a:latin typeface="+mn-ea"/>
              <a:ea typeface="+mn-ea"/>
              <a:cs typeface="+mn-ea"/>
              <a:sym typeface="+mn-lt"/>
            </a:endParaRPr>
          </a:p>
        </p:txBody>
      </p:sp>
      <p:pic>
        <p:nvPicPr>
          <p:cNvPr id="9" name="图片 8">
            <a:extLst>
              <a:ext uri="{FF2B5EF4-FFF2-40B4-BE49-F238E27FC236}">
                <a16:creationId xmlns="" xmlns:a16="http://schemas.microsoft.com/office/drawing/2014/main" id="{1EAC23FD-95BA-4DE6-A070-F25D2C0CF3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239" y="1966395"/>
            <a:ext cx="3762863" cy="3768932"/>
          </a:xfrm>
          <a:prstGeom prst="rect">
            <a:avLst/>
          </a:prstGeom>
        </p:spPr>
      </p:pic>
      <p:grpSp>
        <p:nvGrpSpPr>
          <p:cNvPr id="25" name="组合 24"/>
          <p:cNvGrpSpPr/>
          <p:nvPr/>
        </p:nvGrpSpPr>
        <p:grpSpPr>
          <a:xfrm>
            <a:off x="2822739" y="96378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中国共产党第十四次全国代表大会参会人员和选举</a:t>
              </a:r>
            </a:p>
          </p:txBody>
        </p:sp>
      </p:grpSp>
      <p:sp>
        <p:nvSpPr>
          <p:cNvPr id="2" name="标题 1">
            <a:extLst>
              <a:ext uri="{FF2B5EF4-FFF2-40B4-BE49-F238E27FC236}">
                <a16:creationId xmlns="" xmlns:a16="http://schemas.microsoft.com/office/drawing/2014/main" id="{8FCA9345-422B-4593-9E02-ABF79919B062}"/>
              </a:ext>
            </a:extLst>
          </p:cNvPr>
          <p:cNvSpPr>
            <a:spLocks noGrp="1"/>
          </p:cNvSpPr>
          <p:nvPr>
            <p:ph type="title"/>
          </p:nvPr>
        </p:nvSpPr>
        <p:spPr/>
        <p:txBody>
          <a:bodyPr/>
          <a:lstStyle/>
          <a:p>
            <a:r>
              <a:rPr lang="zh-CN" altLang="en-US" dirty="0">
                <a:latin typeface="+mn-ea"/>
                <a:ea typeface="+mn-ea"/>
              </a:rPr>
              <a:t>中国共产党第十四次全国代表大会</a:t>
            </a:r>
          </a:p>
        </p:txBody>
      </p:sp>
    </p:spTree>
    <p:extLst>
      <p:ext uri="{BB962C8B-B14F-4D97-AF65-F5344CB8AC3E}">
        <p14:creationId xmlns:p14="http://schemas.microsoft.com/office/powerpoint/2010/main" val="330242385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963D12CB-8C9C-42F9-9D66-87A6087D42B2}"/>
              </a:ext>
            </a:extLst>
          </p:cNvPr>
          <p:cNvSpPr txBox="1"/>
          <p:nvPr/>
        </p:nvSpPr>
        <p:spPr>
          <a:xfrm>
            <a:off x="573088" y="2305620"/>
            <a:ext cx="5761037" cy="3745441"/>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a:t>
            </a:r>
            <a:r>
              <a:rPr lang="zh-CN" altLang="en-US" sz="1100" b="1" dirty="0">
                <a:solidFill>
                  <a:schemeClr val="accent1"/>
                </a:solidFill>
                <a:latin typeface="+mn-ea"/>
                <a:ea typeface="+mn-ea"/>
                <a:cs typeface="+mn-ea"/>
                <a:sym typeface="+mn-lt"/>
              </a:rPr>
              <a:t>中国共产党第十五次全国代表大会于</a:t>
            </a:r>
            <a:r>
              <a:rPr lang="en-US" altLang="zh-CN" sz="1100" b="1" dirty="0">
                <a:solidFill>
                  <a:schemeClr val="accent1"/>
                </a:solidFill>
                <a:latin typeface="+mn-ea"/>
                <a:ea typeface="+mn-ea"/>
                <a:cs typeface="+mn-ea"/>
                <a:sym typeface="+mn-lt"/>
              </a:rPr>
              <a:t>1997</a:t>
            </a:r>
            <a:r>
              <a:rPr lang="zh-CN" altLang="en-US" sz="1100" b="1" dirty="0">
                <a:solidFill>
                  <a:schemeClr val="accent1"/>
                </a:solidFill>
                <a:latin typeface="+mn-ea"/>
                <a:ea typeface="+mn-ea"/>
                <a:cs typeface="+mn-ea"/>
                <a:sym typeface="+mn-lt"/>
              </a:rPr>
              <a:t>年</a:t>
            </a:r>
            <a:r>
              <a:rPr lang="en-US" altLang="zh-CN" sz="1100" b="1" dirty="0">
                <a:solidFill>
                  <a:schemeClr val="accent1"/>
                </a:solidFill>
                <a:latin typeface="+mn-ea"/>
                <a:ea typeface="+mn-ea"/>
                <a:cs typeface="+mn-ea"/>
                <a:sym typeface="+mn-lt"/>
              </a:rPr>
              <a:t>9</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12</a:t>
            </a:r>
            <a:r>
              <a:rPr lang="zh-CN" altLang="en-US" sz="1100" b="1" dirty="0">
                <a:solidFill>
                  <a:schemeClr val="accent1"/>
                </a:solidFill>
                <a:latin typeface="+mn-ea"/>
                <a:ea typeface="+mn-ea"/>
                <a:cs typeface="+mn-ea"/>
                <a:sym typeface="+mn-lt"/>
              </a:rPr>
              <a:t>日至</a:t>
            </a:r>
            <a:r>
              <a:rPr lang="en-US" altLang="zh-CN" sz="1100" b="1" dirty="0">
                <a:solidFill>
                  <a:schemeClr val="accent1"/>
                </a:solidFill>
                <a:latin typeface="+mn-ea"/>
                <a:ea typeface="+mn-ea"/>
                <a:cs typeface="+mn-ea"/>
                <a:sym typeface="+mn-lt"/>
              </a:rPr>
              <a:t>18</a:t>
            </a:r>
            <a:r>
              <a:rPr lang="zh-CN" altLang="en-US" sz="1100" b="1" dirty="0">
                <a:solidFill>
                  <a:schemeClr val="accent1"/>
                </a:solidFill>
                <a:latin typeface="+mn-ea"/>
                <a:ea typeface="+mn-ea"/>
                <a:cs typeface="+mn-ea"/>
                <a:sym typeface="+mn-lt"/>
              </a:rPr>
              <a:t>日在北京召开。</a:t>
            </a:r>
            <a:r>
              <a:rPr lang="en-US" altLang="zh-CN" sz="1100" b="1" dirty="0">
                <a:solidFill>
                  <a:schemeClr val="accent1"/>
                </a:solidFill>
                <a:latin typeface="+mn-ea"/>
                <a:ea typeface="+mn-ea"/>
                <a:cs typeface="+mn-ea"/>
                <a:sym typeface="+mn-lt"/>
              </a:rPr>
              <a:t> </a:t>
            </a:r>
          </a:p>
          <a:p>
            <a:r>
              <a:rPr lang="zh-CN" altLang="en-US" sz="1100" dirty="0">
                <a:latin typeface="+mn-ea"/>
                <a:ea typeface="+mn-ea"/>
                <a:cs typeface="+mn-ea"/>
                <a:sym typeface="+mn-lt"/>
              </a:rPr>
              <a:t>      此次大会是在我国改革开放和社会主义现代化建设发展的关键时刻召开的，是在世纪之交，承前启后，继往开来，保证全党继承邓小平同志遗志，坚定不移地沿着十一届三中全会以来正确路线胜利前进的大会。</a:t>
            </a:r>
            <a:endParaRPr lang="en-US" altLang="zh-CN" sz="1100" dirty="0">
              <a:latin typeface="+mn-ea"/>
              <a:ea typeface="+mn-ea"/>
              <a:cs typeface="+mn-ea"/>
              <a:sym typeface="+mn-lt"/>
            </a:endParaRPr>
          </a:p>
          <a:p>
            <a:r>
              <a:rPr lang="zh-CN" altLang="en-US" sz="1100" dirty="0">
                <a:latin typeface="+mn-ea"/>
                <a:ea typeface="+mn-ea"/>
                <a:cs typeface="+mn-ea"/>
                <a:sym typeface="+mn-lt"/>
              </a:rPr>
              <a:t>       这次大会的主题是：高举邓小平理论伟大旗帜，把建设有中国特色社会主义事业全     面推向二十一世纪。 大会的议程是：（１）听取和审查十四届中央委员会的报告；（２）审查中央纪律检查委员会的工作报告（书面）；（３）审议通过</a:t>
            </a:r>
            <a:r>
              <a:rPr lang="en-US" altLang="zh-CN" sz="1100" dirty="0">
                <a:latin typeface="+mn-ea"/>
                <a:ea typeface="+mn-ea"/>
                <a:cs typeface="+mn-ea"/>
                <a:sym typeface="+mn-lt"/>
              </a:rPr>
              <a:t>《</a:t>
            </a:r>
            <a:r>
              <a:rPr lang="zh-CN" altLang="en-US" sz="1100" dirty="0">
                <a:latin typeface="+mn-ea"/>
                <a:ea typeface="+mn-ea"/>
                <a:cs typeface="+mn-ea"/>
                <a:sym typeface="+mn-lt"/>
              </a:rPr>
              <a:t>中国共产党章程修正案</a:t>
            </a:r>
            <a:r>
              <a:rPr lang="en-US" altLang="zh-CN" sz="1100" dirty="0">
                <a:latin typeface="+mn-ea"/>
                <a:ea typeface="+mn-ea"/>
                <a:cs typeface="+mn-ea"/>
                <a:sym typeface="+mn-lt"/>
              </a:rPr>
              <a:t>》</a:t>
            </a:r>
            <a:r>
              <a:rPr lang="zh-CN" altLang="en-US" sz="1100" dirty="0">
                <a:latin typeface="+mn-ea"/>
                <a:ea typeface="+mn-ea"/>
                <a:cs typeface="+mn-ea"/>
                <a:sym typeface="+mn-lt"/>
              </a:rPr>
              <a:t>；（４）选举第十五届中央委员会；（５）选举新一届中央纪律检查委员会。</a:t>
            </a:r>
            <a:endParaRPr lang="en-US" altLang="zh-CN" sz="1100" dirty="0">
              <a:latin typeface="+mn-ea"/>
              <a:ea typeface="+mn-ea"/>
              <a:cs typeface="+mn-ea"/>
              <a:sym typeface="+mn-lt"/>
            </a:endParaRPr>
          </a:p>
          <a:p>
            <a:r>
              <a:rPr lang="zh-CN" altLang="en-US" sz="1100" dirty="0">
                <a:latin typeface="+mn-ea"/>
                <a:ea typeface="+mn-ea"/>
                <a:cs typeface="+mn-ea"/>
                <a:sym typeface="+mn-lt"/>
              </a:rPr>
              <a:t>      李鹏同志主持了大会开幕式。江泽民同志代表第十四届中央委员会向大会作了题为</a:t>
            </a:r>
            <a:r>
              <a:rPr lang="en-US" altLang="zh-CN" sz="1100" dirty="0">
                <a:latin typeface="+mn-ea"/>
                <a:ea typeface="+mn-ea"/>
                <a:cs typeface="+mn-ea"/>
                <a:sym typeface="+mn-lt"/>
              </a:rPr>
              <a:t>《</a:t>
            </a:r>
            <a:r>
              <a:rPr lang="zh-CN" altLang="en-US" sz="1100" dirty="0">
                <a:latin typeface="+mn-ea"/>
                <a:ea typeface="+mn-ea"/>
                <a:cs typeface="+mn-ea"/>
                <a:sym typeface="+mn-lt"/>
              </a:rPr>
              <a:t>高举邓小平理论伟大旗帜，把建设有中国特色社会主义事业全面推向二十一世纪</a:t>
            </a:r>
            <a:r>
              <a:rPr lang="en-US" altLang="zh-CN" sz="1100" dirty="0">
                <a:latin typeface="+mn-ea"/>
                <a:ea typeface="+mn-ea"/>
                <a:cs typeface="+mn-ea"/>
                <a:sym typeface="+mn-lt"/>
              </a:rPr>
              <a:t>》</a:t>
            </a:r>
            <a:r>
              <a:rPr lang="zh-CN" altLang="en-US" sz="1100" dirty="0">
                <a:latin typeface="+mn-ea"/>
                <a:ea typeface="+mn-ea"/>
                <a:cs typeface="+mn-ea"/>
                <a:sym typeface="+mn-lt"/>
              </a:rPr>
              <a:t>的报告。该报告共分１０部分：一、世纪之交的回顾和展望；二、过去五年的工作；三、邓小平理论的历史地位和指导意义；四、社会主义初级阶段的基本路线和纲领；五、经济体制改革和经济发展战略；六、政治体制改革和民主法制建设；七、有中国特色社会主义的文化建设；八、推进祖国和平统一；九、国际形势和对外政策；十、面向新世纪的中国共产党。</a:t>
            </a:r>
            <a:endParaRPr lang="en-US" altLang="zh-CN" sz="1100" dirty="0">
              <a:latin typeface="+mn-ea"/>
              <a:ea typeface="+mn-ea"/>
              <a:cs typeface="+mn-ea"/>
              <a:sym typeface="+mn-lt"/>
            </a:endParaRPr>
          </a:p>
          <a:p>
            <a:r>
              <a:rPr lang="zh-CN" altLang="en-US" sz="1100" dirty="0">
                <a:latin typeface="+mn-ea"/>
                <a:ea typeface="+mn-ea"/>
                <a:cs typeface="+mn-ea"/>
                <a:sym typeface="+mn-lt"/>
              </a:rPr>
              <a:t>      江泽民同志在报告中阐述了邓小平理论的历史地位和指导意义，指出作为毛泽东思想的继承和发展的邓小平理论，是指导中国人民在改革开放中胜利实现社会主义现代化的正确理论。    </a:t>
            </a:r>
            <a:endParaRPr lang="en-US" altLang="zh-CN" sz="1100" dirty="0">
              <a:latin typeface="+mn-ea"/>
              <a:ea typeface="+mn-ea"/>
              <a:cs typeface="+mn-ea"/>
              <a:sym typeface="+mn-lt"/>
            </a:endParaRPr>
          </a:p>
        </p:txBody>
      </p:sp>
      <p:pic>
        <p:nvPicPr>
          <p:cNvPr id="9" name="图片 8">
            <a:extLst>
              <a:ext uri="{FF2B5EF4-FFF2-40B4-BE49-F238E27FC236}">
                <a16:creationId xmlns="" xmlns:a16="http://schemas.microsoft.com/office/drawing/2014/main" id="{B4C19656-E04B-4E43-A48F-4C04F67A57AD}"/>
              </a:ext>
            </a:extLst>
          </p:cNvPr>
          <p:cNvPicPr>
            <a:picLocks noChangeAspect="1"/>
          </p:cNvPicPr>
          <p:nvPr/>
        </p:nvPicPr>
        <p:blipFill rotWithShape="1">
          <a:blip r:embed="rId3">
            <a:extLst>
              <a:ext uri="{28A0092B-C50C-407E-A947-70E740481C1C}">
                <a14:useLocalDpi xmlns:a14="http://schemas.microsoft.com/office/drawing/2010/main" val="0"/>
              </a:ext>
            </a:extLst>
          </a:blip>
          <a:srcRect l="21560"/>
          <a:stretch/>
        </p:blipFill>
        <p:spPr>
          <a:xfrm>
            <a:off x="6946900" y="2714158"/>
            <a:ext cx="4535488" cy="2928365"/>
          </a:xfrm>
          <a:prstGeom prst="rect">
            <a:avLst/>
          </a:prstGeom>
        </p:spPr>
      </p:pic>
      <p:grpSp>
        <p:nvGrpSpPr>
          <p:cNvPr id="25" name="组合 24"/>
          <p:cNvGrpSpPr/>
          <p:nvPr/>
        </p:nvGrpSpPr>
        <p:grpSpPr>
          <a:xfrm>
            <a:off x="2822739" y="130668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中国共产党第十五次全国代表大会胜利召开</a:t>
              </a:r>
            </a:p>
          </p:txBody>
        </p:sp>
      </p:grpSp>
      <p:sp>
        <p:nvSpPr>
          <p:cNvPr id="2" name="标题 1">
            <a:extLst>
              <a:ext uri="{FF2B5EF4-FFF2-40B4-BE49-F238E27FC236}">
                <a16:creationId xmlns="" xmlns:a16="http://schemas.microsoft.com/office/drawing/2014/main" id="{BE02C3DA-D5E2-496F-B37A-CD8F8E6C658C}"/>
              </a:ext>
            </a:extLst>
          </p:cNvPr>
          <p:cNvSpPr>
            <a:spLocks noGrp="1"/>
          </p:cNvSpPr>
          <p:nvPr>
            <p:ph type="title"/>
          </p:nvPr>
        </p:nvSpPr>
        <p:spPr/>
        <p:txBody>
          <a:bodyPr/>
          <a:lstStyle/>
          <a:p>
            <a:r>
              <a:rPr lang="zh-CN" altLang="en-US" dirty="0">
                <a:latin typeface="+mn-ea"/>
                <a:ea typeface="+mn-ea"/>
              </a:rPr>
              <a:t>中国共产党第十五次全国代表大会</a:t>
            </a:r>
          </a:p>
        </p:txBody>
      </p:sp>
    </p:spTree>
    <p:extLst>
      <p:ext uri="{BB962C8B-B14F-4D97-AF65-F5344CB8AC3E}">
        <p14:creationId xmlns:p14="http://schemas.microsoft.com/office/powerpoint/2010/main" val="163225470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2" presetClass="entr" presetSubtype="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8C02AD2C-17AF-4716-AF0A-8BAC75D847D5}"/>
              </a:ext>
            </a:extLst>
          </p:cNvPr>
          <p:cNvSpPr txBox="1"/>
          <p:nvPr/>
        </p:nvSpPr>
        <p:spPr>
          <a:xfrm>
            <a:off x="573088" y="2599436"/>
            <a:ext cx="7182460" cy="3116792"/>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这次大会应到正式代表</a:t>
            </a:r>
            <a:r>
              <a:rPr lang="en-US" altLang="zh-CN" sz="1100" dirty="0">
                <a:latin typeface="+mn-ea"/>
                <a:ea typeface="+mn-ea"/>
                <a:cs typeface="+mn-ea"/>
                <a:sym typeface="+mn-lt"/>
              </a:rPr>
              <a:t>2048</a:t>
            </a:r>
            <a:r>
              <a:rPr lang="zh-CN" altLang="en-US" sz="1100" dirty="0">
                <a:latin typeface="+mn-ea"/>
                <a:ea typeface="+mn-ea"/>
                <a:cs typeface="+mn-ea"/>
                <a:sym typeface="+mn-lt"/>
              </a:rPr>
              <a:t>人、特邀代表</a:t>
            </a:r>
            <a:r>
              <a:rPr lang="en-US" altLang="zh-CN" sz="1100" dirty="0">
                <a:latin typeface="+mn-ea"/>
                <a:ea typeface="+mn-ea"/>
                <a:cs typeface="+mn-ea"/>
                <a:sym typeface="+mn-lt"/>
              </a:rPr>
              <a:t>60</a:t>
            </a:r>
            <a:r>
              <a:rPr lang="zh-CN" altLang="en-US" sz="1100" dirty="0">
                <a:latin typeface="+mn-ea"/>
                <a:ea typeface="+mn-ea"/>
                <a:cs typeface="+mn-ea"/>
                <a:sym typeface="+mn-lt"/>
              </a:rPr>
              <a:t>人（出席开幕式的代表和特邀代表</a:t>
            </a:r>
            <a:r>
              <a:rPr lang="en-US" altLang="zh-CN" sz="1100" dirty="0">
                <a:latin typeface="+mn-ea"/>
                <a:ea typeface="+mn-ea"/>
                <a:cs typeface="+mn-ea"/>
                <a:sym typeface="+mn-lt"/>
              </a:rPr>
              <a:t>2074</a:t>
            </a:r>
            <a:r>
              <a:rPr lang="zh-CN" altLang="en-US" sz="1100" dirty="0">
                <a:latin typeface="+mn-ea"/>
                <a:ea typeface="+mn-ea"/>
                <a:cs typeface="+mn-ea"/>
                <a:sym typeface="+mn-lt"/>
              </a:rPr>
              <a:t>人），代表了全党</a:t>
            </a:r>
            <a:r>
              <a:rPr lang="en-US" altLang="zh-CN" sz="1100" dirty="0">
                <a:latin typeface="+mn-ea"/>
                <a:ea typeface="+mn-ea"/>
                <a:cs typeface="+mn-ea"/>
                <a:sym typeface="+mn-lt"/>
              </a:rPr>
              <a:t>5800</a:t>
            </a:r>
            <a:r>
              <a:rPr lang="zh-CN" altLang="en-US" sz="1100" dirty="0">
                <a:latin typeface="+mn-ea"/>
                <a:ea typeface="+mn-ea"/>
                <a:cs typeface="+mn-ea"/>
                <a:sym typeface="+mn-lt"/>
              </a:rPr>
              <a:t>多万党员。此外，不是十五大代表的十四届中央委员会委员、候补委员和中央纪律检查委员会委员，不是十五大代表或特邀代表的党内部分老同志，以及其他有关的同志</a:t>
            </a:r>
            <a:r>
              <a:rPr lang="en-US" altLang="zh-CN" sz="1100" dirty="0">
                <a:latin typeface="+mn-ea"/>
                <a:ea typeface="+mn-ea"/>
                <a:cs typeface="+mn-ea"/>
                <a:sym typeface="+mn-lt"/>
              </a:rPr>
              <a:t>296</a:t>
            </a:r>
            <a:r>
              <a:rPr lang="zh-CN" altLang="en-US" sz="1100" dirty="0">
                <a:latin typeface="+mn-ea"/>
                <a:ea typeface="+mn-ea"/>
                <a:cs typeface="+mn-ea"/>
                <a:sym typeface="+mn-lt"/>
              </a:rPr>
              <a:t>人列席了这次大会。大会还邀请了国家副主席、全国人大常委会党外副委员长、全国政协党外副主席，各民主党派、全国工商联负责人和无党派人士，以及全国人大、全国政协常委中在京党外人士和部分少数民族、宗教界人士等１</a:t>
            </a:r>
            <a:r>
              <a:rPr lang="en-US" altLang="zh-CN" sz="1100" dirty="0">
                <a:latin typeface="+mn-ea"/>
                <a:ea typeface="+mn-ea"/>
                <a:cs typeface="+mn-ea"/>
                <a:sym typeface="+mn-lt"/>
              </a:rPr>
              <a:t>40</a:t>
            </a:r>
            <a:r>
              <a:rPr lang="zh-CN" altLang="en-US" sz="1100" dirty="0">
                <a:latin typeface="+mn-ea"/>
                <a:ea typeface="+mn-ea"/>
                <a:cs typeface="+mn-ea"/>
                <a:sym typeface="+mn-lt"/>
              </a:rPr>
              <a:t>位作为来宾列席大会开幕式和闭幕式。</a:t>
            </a:r>
            <a:endParaRPr lang="en-US" altLang="zh-CN" sz="1100" dirty="0">
              <a:latin typeface="+mn-ea"/>
              <a:ea typeface="+mn-ea"/>
              <a:cs typeface="+mn-ea"/>
              <a:sym typeface="+mn-lt"/>
            </a:endParaRPr>
          </a:p>
          <a:p>
            <a:r>
              <a:rPr lang="en-US" altLang="zh-CN" sz="1100" dirty="0">
                <a:latin typeface="+mn-ea"/>
                <a:ea typeface="+mn-ea"/>
                <a:cs typeface="+mn-ea"/>
                <a:sym typeface="+mn-lt"/>
              </a:rPr>
              <a:t>       </a:t>
            </a:r>
            <a:r>
              <a:rPr lang="zh-CN" altLang="en-US" sz="1100" dirty="0">
                <a:latin typeface="+mn-ea"/>
                <a:ea typeface="+mn-ea"/>
                <a:cs typeface="+mn-ea"/>
                <a:sym typeface="+mn-lt"/>
              </a:rPr>
              <a:t>江泽民同志主持了大会闭幕式并讲了话。大会批准了江泽民同志代表十四届中央委员会所作的报告；通过了关于十四届中央委员会报告的决议；通过了关于中央纪律检查委员会工作报告的决议；通过了关于</a:t>
            </a:r>
            <a:r>
              <a:rPr lang="en-US" altLang="zh-CN" sz="1100" dirty="0">
                <a:latin typeface="+mn-ea"/>
                <a:ea typeface="+mn-ea"/>
                <a:cs typeface="+mn-ea"/>
                <a:sym typeface="+mn-lt"/>
              </a:rPr>
              <a:t>《</a:t>
            </a:r>
            <a:r>
              <a:rPr lang="zh-CN" altLang="en-US" sz="1100" dirty="0">
                <a:latin typeface="+mn-ea"/>
                <a:ea typeface="+mn-ea"/>
                <a:cs typeface="+mn-ea"/>
                <a:sym typeface="+mn-lt"/>
              </a:rPr>
              <a:t>中国共产党章程修正案</a:t>
            </a:r>
            <a:r>
              <a:rPr lang="en-US" altLang="zh-CN" sz="1100" dirty="0">
                <a:latin typeface="+mn-ea"/>
                <a:ea typeface="+mn-ea"/>
                <a:cs typeface="+mn-ea"/>
                <a:sym typeface="+mn-lt"/>
              </a:rPr>
              <a:t>》</a:t>
            </a:r>
            <a:r>
              <a:rPr lang="zh-CN" altLang="en-US" sz="1100" dirty="0">
                <a:latin typeface="+mn-ea"/>
                <a:ea typeface="+mn-ea"/>
                <a:cs typeface="+mn-ea"/>
                <a:sym typeface="+mn-lt"/>
              </a:rPr>
              <a:t>的决议。</a:t>
            </a:r>
          </a:p>
          <a:p>
            <a:r>
              <a:rPr lang="zh-CN" altLang="en-US" sz="1100" dirty="0">
                <a:latin typeface="+mn-ea"/>
                <a:ea typeface="+mn-ea"/>
                <a:cs typeface="+mn-ea"/>
                <a:sym typeface="+mn-lt"/>
              </a:rPr>
              <a:t>        大会以无记名投票方式，选举出第十五届中央委员会委员</a:t>
            </a:r>
            <a:r>
              <a:rPr lang="en-US" altLang="zh-CN" sz="1100" dirty="0">
                <a:latin typeface="+mn-ea"/>
                <a:ea typeface="+mn-ea"/>
                <a:cs typeface="+mn-ea"/>
                <a:sym typeface="+mn-lt"/>
              </a:rPr>
              <a:t>193</a:t>
            </a:r>
            <a:r>
              <a:rPr lang="zh-CN" altLang="en-US" sz="1100" dirty="0">
                <a:latin typeface="+mn-ea"/>
                <a:ea typeface="+mn-ea"/>
                <a:cs typeface="+mn-ea"/>
                <a:sym typeface="+mn-lt"/>
              </a:rPr>
              <a:t>名，中央委员会候补委员</a:t>
            </a:r>
            <a:r>
              <a:rPr lang="en-US" altLang="zh-CN" sz="1100" dirty="0">
                <a:latin typeface="+mn-ea"/>
                <a:ea typeface="+mn-ea"/>
                <a:cs typeface="+mn-ea"/>
                <a:sym typeface="+mn-lt"/>
              </a:rPr>
              <a:t>141</a:t>
            </a:r>
            <a:r>
              <a:rPr lang="zh-CN" altLang="en-US" sz="1100" dirty="0">
                <a:latin typeface="+mn-ea"/>
                <a:ea typeface="+mn-ea"/>
                <a:cs typeface="+mn-ea"/>
                <a:sym typeface="+mn-lt"/>
              </a:rPr>
              <a:t>名，中央纪律检查委员会委员</a:t>
            </a:r>
            <a:r>
              <a:rPr lang="en-US" altLang="zh-CN" sz="1100" dirty="0">
                <a:latin typeface="+mn-ea"/>
                <a:ea typeface="+mn-ea"/>
                <a:cs typeface="+mn-ea"/>
                <a:sym typeface="+mn-lt"/>
              </a:rPr>
              <a:t>115</a:t>
            </a:r>
            <a:r>
              <a:rPr lang="zh-CN" altLang="en-US" sz="1100" dirty="0">
                <a:latin typeface="+mn-ea"/>
                <a:ea typeface="+mn-ea"/>
                <a:cs typeface="+mn-ea"/>
                <a:sym typeface="+mn-lt"/>
              </a:rPr>
              <a:t>名。</a:t>
            </a:r>
          </a:p>
          <a:p>
            <a:r>
              <a:rPr lang="zh-CN" altLang="en-US" sz="1100" dirty="0">
                <a:latin typeface="+mn-ea"/>
                <a:ea typeface="+mn-ea"/>
                <a:cs typeface="+mn-ea"/>
                <a:sym typeface="+mn-lt"/>
              </a:rPr>
              <a:t>       中国共产党第十五次全国代表大会高举邓小平理论伟大旗帜，总结了我国改革和建设的新经验，把邓小平理论确定为党的指导思想，把依法治国确定为治国的基本方略，把坚持公有制为主体、多种所有制经济共同发展，坚持按劳分配为主体、多种分配方式并存，确定为我国在社会主义初级阶段的基本经济制度和分配制度。党和十五大对建设有中国特色的社会主义事业的跨世纪发展作出了全面部署。</a:t>
            </a:r>
            <a:endParaRPr lang="en-US" altLang="zh-CN" sz="1100" dirty="0">
              <a:latin typeface="+mn-ea"/>
              <a:ea typeface="+mn-ea"/>
              <a:cs typeface="+mn-ea"/>
              <a:sym typeface="+mn-lt"/>
            </a:endParaRPr>
          </a:p>
        </p:txBody>
      </p:sp>
      <p:pic>
        <p:nvPicPr>
          <p:cNvPr id="5" name="Picture 2">
            <a:extLst>
              <a:ext uri="{FF2B5EF4-FFF2-40B4-BE49-F238E27FC236}">
                <a16:creationId xmlns="" xmlns:a16="http://schemas.microsoft.com/office/drawing/2014/main" id="{8F286581-999E-437D-AE50-427441D8F18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269908" y="2819299"/>
            <a:ext cx="3212480" cy="2677067"/>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2822739" y="130668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中国共产党第十五次全国代表大会参会人员和决义</a:t>
              </a:r>
            </a:p>
          </p:txBody>
        </p:sp>
      </p:grpSp>
      <p:sp>
        <p:nvSpPr>
          <p:cNvPr id="2" name="标题 1">
            <a:extLst>
              <a:ext uri="{FF2B5EF4-FFF2-40B4-BE49-F238E27FC236}">
                <a16:creationId xmlns="" xmlns:a16="http://schemas.microsoft.com/office/drawing/2014/main" id="{8C703F0E-F6A3-4D30-B545-3B436AEC4721}"/>
              </a:ext>
            </a:extLst>
          </p:cNvPr>
          <p:cNvSpPr>
            <a:spLocks noGrp="1"/>
          </p:cNvSpPr>
          <p:nvPr>
            <p:ph type="title"/>
          </p:nvPr>
        </p:nvSpPr>
        <p:spPr/>
        <p:txBody>
          <a:bodyPr/>
          <a:lstStyle/>
          <a:p>
            <a:r>
              <a:rPr lang="zh-CN" altLang="en-US" dirty="0">
                <a:latin typeface="+mn-ea"/>
                <a:ea typeface="+mn-ea"/>
              </a:rPr>
              <a:t>中国共产党第十五次全国代表大会</a:t>
            </a:r>
          </a:p>
        </p:txBody>
      </p:sp>
    </p:spTree>
    <p:extLst>
      <p:ext uri="{BB962C8B-B14F-4D97-AF65-F5344CB8AC3E}">
        <p14:creationId xmlns:p14="http://schemas.microsoft.com/office/powerpoint/2010/main" val="362324634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6153FB37-ACF5-41C2-A3BF-9BCDB20FA21F}"/>
              </a:ext>
            </a:extLst>
          </p:cNvPr>
          <p:cNvSpPr txBox="1"/>
          <p:nvPr/>
        </p:nvSpPr>
        <p:spPr>
          <a:xfrm>
            <a:off x="565046" y="1979215"/>
            <a:ext cx="5740504" cy="3919202"/>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a:t>
            </a:r>
            <a:r>
              <a:rPr lang="zh-CN" altLang="en-US" sz="1100" b="1" dirty="0">
                <a:solidFill>
                  <a:schemeClr val="accent1"/>
                </a:solidFill>
                <a:latin typeface="+mn-ea"/>
                <a:ea typeface="+mn-ea"/>
                <a:cs typeface="+mn-ea"/>
                <a:sym typeface="+mn-lt"/>
              </a:rPr>
              <a:t>中国共产党第十六次全国代表大会于</a:t>
            </a:r>
            <a:r>
              <a:rPr lang="en-US" altLang="zh-CN" sz="1100" b="1" dirty="0">
                <a:solidFill>
                  <a:schemeClr val="accent1"/>
                </a:solidFill>
                <a:latin typeface="+mn-ea"/>
                <a:ea typeface="+mn-ea"/>
                <a:cs typeface="+mn-ea"/>
                <a:sym typeface="+mn-lt"/>
              </a:rPr>
              <a:t>2002</a:t>
            </a:r>
            <a:r>
              <a:rPr lang="zh-CN" altLang="en-US" sz="1100" b="1" dirty="0">
                <a:solidFill>
                  <a:schemeClr val="accent1"/>
                </a:solidFill>
                <a:latin typeface="+mn-ea"/>
                <a:ea typeface="+mn-ea"/>
                <a:cs typeface="+mn-ea"/>
                <a:sym typeface="+mn-lt"/>
              </a:rPr>
              <a:t>年</a:t>
            </a:r>
            <a:r>
              <a:rPr lang="en-US" altLang="zh-CN" sz="1100" b="1" dirty="0">
                <a:solidFill>
                  <a:schemeClr val="accent1"/>
                </a:solidFill>
                <a:latin typeface="+mn-ea"/>
                <a:ea typeface="+mn-ea"/>
                <a:cs typeface="+mn-ea"/>
                <a:sym typeface="+mn-lt"/>
              </a:rPr>
              <a:t>11</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8</a:t>
            </a:r>
            <a:r>
              <a:rPr lang="zh-CN" altLang="en-US" sz="1100" b="1" dirty="0">
                <a:solidFill>
                  <a:schemeClr val="accent1"/>
                </a:solidFill>
                <a:latin typeface="+mn-ea"/>
                <a:ea typeface="+mn-ea"/>
                <a:cs typeface="+mn-ea"/>
                <a:sym typeface="+mn-lt"/>
              </a:rPr>
              <a:t>日至</a:t>
            </a:r>
            <a:r>
              <a:rPr lang="en-US" altLang="zh-CN" sz="1100" b="1" dirty="0">
                <a:solidFill>
                  <a:schemeClr val="accent1"/>
                </a:solidFill>
                <a:latin typeface="+mn-ea"/>
                <a:ea typeface="+mn-ea"/>
                <a:cs typeface="+mn-ea"/>
                <a:sym typeface="+mn-lt"/>
              </a:rPr>
              <a:t>14</a:t>
            </a:r>
            <a:r>
              <a:rPr lang="zh-CN" altLang="en-US" sz="1100" b="1" dirty="0">
                <a:solidFill>
                  <a:schemeClr val="accent1"/>
                </a:solidFill>
                <a:latin typeface="+mn-ea"/>
                <a:ea typeface="+mn-ea"/>
                <a:cs typeface="+mn-ea"/>
                <a:sym typeface="+mn-lt"/>
              </a:rPr>
              <a:t>日在北京召开。</a:t>
            </a:r>
            <a:endParaRPr lang="en-US" altLang="zh-CN" sz="1100" b="1" dirty="0">
              <a:solidFill>
                <a:schemeClr val="accent1"/>
              </a:solidFill>
              <a:latin typeface="+mn-ea"/>
              <a:ea typeface="+mn-ea"/>
              <a:cs typeface="+mn-ea"/>
              <a:sym typeface="+mn-lt"/>
            </a:endParaRPr>
          </a:p>
          <a:p>
            <a:r>
              <a:rPr lang="zh-CN" altLang="en-US" sz="1100" dirty="0">
                <a:latin typeface="+mn-ea"/>
                <a:ea typeface="+mn-ea"/>
                <a:cs typeface="+mn-ea"/>
                <a:sym typeface="+mn-lt"/>
              </a:rPr>
              <a:t>       这次大会的主题是：高举邓小平理论伟大旗帜，全面贯彻“三个代表”重要思想，继往开来，与时俱进，全面建设小康社会，加快推进社会主义现代化，为开创中国特色社会主义事业新局面而奋斗。</a:t>
            </a:r>
          </a:p>
          <a:p>
            <a:r>
              <a:rPr lang="zh-CN" altLang="en-US" sz="1100" dirty="0">
                <a:latin typeface="+mn-ea"/>
                <a:ea typeface="+mn-ea"/>
                <a:cs typeface="+mn-ea"/>
                <a:sym typeface="+mn-lt"/>
              </a:rPr>
              <a:t>       大会的议程为：（１）听取和审查十五届中央委员会的报告；（２）审查中央纪律检查委员会的工作报告；（３）审议通过</a:t>
            </a:r>
            <a:r>
              <a:rPr lang="en-US" altLang="zh-CN" sz="1100" dirty="0">
                <a:latin typeface="+mn-ea"/>
                <a:ea typeface="+mn-ea"/>
                <a:cs typeface="+mn-ea"/>
                <a:sym typeface="+mn-lt"/>
              </a:rPr>
              <a:t>《</a:t>
            </a:r>
            <a:r>
              <a:rPr lang="zh-CN" altLang="en-US" sz="1100" dirty="0">
                <a:latin typeface="+mn-ea"/>
                <a:ea typeface="+mn-ea"/>
                <a:cs typeface="+mn-ea"/>
                <a:sym typeface="+mn-lt"/>
              </a:rPr>
              <a:t>中国共产党章程（修正案）</a:t>
            </a:r>
            <a:r>
              <a:rPr lang="en-US" altLang="zh-CN" sz="1100" dirty="0">
                <a:latin typeface="+mn-ea"/>
                <a:ea typeface="+mn-ea"/>
                <a:cs typeface="+mn-ea"/>
                <a:sym typeface="+mn-lt"/>
              </a:rPr>
              <a:t>》</a:t>
            </a:r>
            <a:r>
              <a:rPr lang="zh-CN" altLang="en-US" sz="1100" dirty="0">
                <a:latin typeface="+mn-ea"/>
                <a:ea typeface="+mn-ea"/>
                <a:cs typeface="+mn-ea"/>
                <a:sym typeface="+mn-lt"/>
              </a:rPr>
              <a:t>；（４）选举十六届中央委员会；（５）选举新一届中央纪律检查委员会。</a:t>
            </a:r>
          </a:p>
          <a:p>
            <a:r>
              <a:rPr lang="zh-CN" altLang="en-US" sz="1100" dirty="0">
                <a:latin typeface="+mn-ea"/>
                <a:ea typeface="+mn-ea"/>
                <a:cs typeface="+mn-ea"/>
                <a:sym typeface="+mn-lt"/>
              </a:rPr>
              <a:t>    李鹏同志主持了大会开幕式。</a:t>
            </a:r>
          </a:p>
          <a:p>
            <a:r>
              <a:rPr lang="zh-CN" altLang="en-US" sz="1100" dirty="0">
                <a:latin typeface="+mn-ea"/>
                <a:ea typeface="+mn-ea"/>
                <a:cs typeface="+mn-ea"/>
                <a:sym typeface="+mn-lt"/>
              </a:rPr>
              <a:t>    江泽民同志代表第十五届中央委员会向大会作了题为</a:t>
            </a:r>
            <a:r>
              <a:rPr lang="en-US" altLang="zh-CN" sz="1100" dirty="0">
                <a:latin typeface="+mn-ea"/>
                <a:ea typeface="+mn-ea"/>
                <a:cs typeface="+mn-ea"/>
                <a:sym typeface="+mn-lt"/>
              </a:rPr>
              <a:t>《</a:t>
            </a:r>
            <a:r>
              <a:rPr lang="zh-CN" altLang="en-US" sz="1100" dirty="0">
                <a:latin typeface="+mn-ea"/>
                <a:ea typeface="+mn-ea"/>
                <a:cs typeface="+mn-ea"/>
                <a:sym typeface="+mn-lt"/>
              </a:rPr>
              <a:t>全面建设小康社会，开创中国特色社会主义事业新局面</a:t>
            </a:r>
            <a:r>
              <a:rPr lang="en-US" altLang="zh-CN" sz="1100" dirty="0">
                <a:latin typeface="+mn-ea"/>
                <a:ea typeface="+mn-ea"/>
                <a:cs typeface="+mn-ea"/>
                <a:sym typeface="+mn-lt"/>
              </a:rPr>
              <a:t>》</a:t>
            </a:r>
            <a:r>
              <a:rPr lang="zh-CN" altLang="en-US" sz="1100" dirty="0">
                <a:latin typeface="+mn-ea"/>
                <a:ea typeface="+mn-ea"/>
                <a:cs typeface="+mn-ea"/>
                <a:sym typeface="+mn-lt"/>
              </a:rPr>
              <a:t>的报告。报告共分十个部分：一、过去五年的工作和十三年的基本经验；二、全面贯彻“三个代表”重要思想；三、全面建设小康社会的奋斗目标；四、经济建设和经济体制改革；五、政治建设和政治体制改革；六、文化建设和文化体制改革；七、国防和军队建设；八、“一国两制”和实现祖国的完全统一；九、国际形势和对外工作；十、加强和改进党的建设。</a:t>
            </a:r>
          </a:p>
          <a:p>
            <a:r>
              <a:rPr lang="zh-CN" altLang="en-US" sz="1100" dirty="0">
                <a:latin typeface="+mn-ea"/>
                <a:ea typeface="+mn-ea"/>
                <a:cs typeface="+mn-ea"/>
                <a:sym typeface="+mn-lt"/>
              </a:rPr>
              <a:t>    江泽民同志主持大会闭幕式并发表讲话。</a:t>
            </a:r>
          </a:p>
          <a:p>
            <a:r>
              <a:rPr lang="zh-CN" altLang="en-US" sz="1100" dirty="0">
                <a:latin typeface="+mn-ea"/>
                <a:ea typeface="+mn-ea"/>
                <a:cs typeface="+mn-ea"/>
                <a:sym typeface="+mn-lt"/>
              </a:rPr>
              <a:t>大会通过了</a:t>
            </a:r>
            <a:r>
              <a:rPr lang="en-US" altLang="zh-CN" sz="1100" dirty="0">
                <a:latin typeface="+mn-ea"/>
                <a:ea typeface="+mn-ea"/>
                <a:cs typeface="+mn-ea"/>
                <a:sym typeface="+mn-lt"/>
              </a:rPr>
              <a:t>《</a:t>
            </a:r>
            <a:r>
              <a:rPr lang="zh-CN" altLang="en-US" sz="1100" dirty="0">
                <a:latin typeface="+mn-ea"/>
                <a:ea typeface="+mn-ea"/>
                <a:cs typeface="+mn-ea"/>
                <a:sym typeface="+mn-lt"/>
              </a:rPr>
              <a:t>关于十五届中央委员会报告的决议</a:t>
            </a:r>
            <a:r>
              <a:rPr lang="en-US" altLang="zh-CN" sz="1100" dirty="0">
                <a:latin typeface="+mn-ea"/>
                <a:ea typeface="+mn-ea"/>
                <a:cs typeface="+mn-ea"/>
                <a:sym typeface="+mn-lt"/>
              </a:rPr>
              <a:t>》</a:t>
            </a:r>
            <a:r>
              <a:rPr lang="zh-CN" altLang="en-US" sz="1100" dirty="0">
                <a:latin typeface="+mn-ea"/>
                <a:ea typeface="+mn-ea"/>
                <a:cs typeface="+mn-ea"/>
                <a:sym typeface="+mn-lt"/>
              </a:rPr>
              <a:t>、</a:t>
            </a:r>
            <a:r>
              <a:rPr lang="en-US" altLang="zh-CN" sz="1100" dirty="0">
                <a:latin typeface="+mn-ea"/>
                <a:ea typeface="+mn-ea"/>
                <a:cs typeface="+mn-ea"/>
                <a:sym typeface="+mn-lt"/>
              </a:rPr>
              <a:t>《</a:t>
            </a:r>
            <a:r>
              <a:rPr lang="zh-CN" altLang="en-US" sz="1100" dirty="0">
                <a:latin typeface="+mn-ea"/>
                <a:ea typeface="+mn-ea"/>
                <a:cs typeface="+mn-ea"/>
                <a:sym typeface="+mn-lt"/>
              </a:rPr>
              <a:t>关于</a:t>
            </a:r>
            <a:r>
              <a:rPr lang="en-US" altLang="zh-CN" sz="1100" dirty="0">
                <a:latin typeface="+mn-ea"/>
                <a:ea typeface="+mn-ea"/>
                <a:cs typeface="+mn-ea"/>
                <a:sym typeface="+mn-lt"/>
              </a:rPr>
              <a:t>〈</a:t>
            </a:r>
            <a:r>
              <a:rPr lang="zh-CN" altLang="en-US" sz="1100" dirty="0">
                <a:latin typeface="+mn-ea"/>
                <a:ea typeface="+mn-ea"/>
                <a:cs typeface="+mn-ea"/>
                <a:sym typeface="+mn-lt"/>
              </a:rPr>
              <a:t>中国共产党章程（修正案）</a:t>
            </a:r>
            <a:r>
              <a:rPr lang="en-US" altLang="zh-CN" sz="1100" dirty="0">
                <a:latin typeface="+mn-ea"/>
                <a:ea typeface="+mn-ea"/>
                <a:cs typeface="+mn-ea"/>
                <a:sym typeface="+mn-lt"/>
              </a:rPr>
              <a:t>〉</a:t>
            </a:r>
            <a:r>
              <a:rPr lang="zh-CN" altLang="en-US" sz="1100" dirty="0">
                <a:latin typeface="+mn-ea"/>
                <a:ea typeface="+mn-ea"/>
                <a:cs typeface="+mn-ea"/>
                <a:sym typeface="+mn-lt"/>
              </a:rPr>
              <a:t>的决议</a:t>
            </a:r>
            <a:r>
              <a:rPr lang="en-US" altLang="zh-CN" sz="1100" dirty="0">
                <a:latin typeface="+mn-ea"/>
                <a:ea typeface="+mn-ea"/>
                <a:cs typeface="+mn-ea"/>
                <a:sym typeface="+mn-lt"/>
              </a:rPr>
              <a:t>》</a:t>
            </a:r>
            <a:r>
              <a:rPr lang="zh-CN" altLang="en-US" sz="1100" dirty="0">
                <a:latin typeface="+mn-ea"/>
                <a:ea typeface="+mn-ea"/>
                <a:cs typeface="+mn-ea"/>
                <a:sym typeface="+mn-lt"/>
              </a:rPr>
              <a:t>（这一修正案自通过之日起生效）、</a:t>
            </a:r>
            <a:r>
              <a:rPr lang="en-US" altLang="zh-CN" sz="1100" dirty="0">
                <a:latin typeface="+mn-ea"/>
                <a:ea typeface="+mn-ea"/>
                <a:cs typeface="+mn-ea"/>
                <a:sym typeface="+mn-lt"/>
              </a:rPr>
              <a:t>《</a:t>
            </a:r>
            <a:r>
              <a:rPr lang="zh-CN" altLang="en-US" sz="1100" dirty="0">
                <a:latin typeface="+mn-ea"/>
                <a:ea typeface="+mn-ea"/>
                <a:cs typeface="+mn-ea"/>
                <a:sym typeface="+mn-lt"/>
              </a:rPr>
              <a:t>关于中央纪律检查委员会工作报告的决议</a:t>
            </a:r>
            <a:r>
              <a:rPr lang="en-US" altLang="zh-CN" sz="1100" dirty="0">
                <a:latin typeface="+mn-ea"/>
                <a:ea typeface="+mn-ea"/>
                <a:cs typeface="+mn-ea"/>
                <a:sym typeface="+mn-lt"/>
              </a:rPr>
              <a:t>》</a:t>
            </a:r>
            <a:r>
              <a:rPr lang="zh-CN" altLang="en-US" sz="1100" dirty="0">
                <a:latin typeface="+mn-ea"/>
                <a:ea typeface="+mn-ea"/>
                <a:cs typeface="+mn-ea"/>
                <a:sym typeface="+mn-lt"/>
              </a:rPr>
              <a:t>。</a:t>
            </a:r>
            <a:endParaRPr lang="en-US" altLang="zh-CN" sz="1100" dirty="0">
              <a:latin typeface="+mn-ea"/>
              <a:ea typeface="+mn-ea"/>
              <a:cs typeface="+mn-ea"/>
              <a:sym typeface="+mn-lt"/>
            </a:endParaRPr>
          </a:p>
        </p:txBody>
      </p:sp>
      <p:pic>
        <p:nvPicPr>
          <p:cNvPr id="9" name="图片 8">
            <a:extLst>
              <a:ext uri="{FF2B5EF4-FFF2-40B4-BE49-F238E27FC236}">
                <a16:creationId xmlns="" xmlns:a16="http://schemas.microsoft.com/office/drawing/2014/main" id="{53BAD0ED-5D1B-4F82-B4A0-1D080DD5A0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8325" y="2421160"/>
            <a:ext cx="4534974" cy="3035313"/>
          </a:xfrm>
          <a:prstGeom prst="rect">
            <a:avLst/>
          </a:prstGeom>
        </p:spPr>
      </p:pic>
      <p:grpSp>
        <p:nvGrpSpPr>
          <p:cNvPr id="25" name="组合 24"/>
          <p:cNvGrpSpPr/>
          <p:nvPr/>
        </p:nvGrpSpPr>
        <p:grpSpPr>
          <a:xfrm>
            <a:off x="2822739" y="1011405"/>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中国共产党第十六次全国代表大会胜利召开</a:t>
              </a:r>
            </a:p>
          </p:txBody>
        </p:sp>
      </p:grpSp>
      <p:sp>
        <p:nvSpPr>
          <p:cNvPr id="2" name="标题 1">
            <a:extLst>
              <a:ext uri="{FF2B5EF4-FFF2-40B4-BE49-F238E27FC236}">
                <a16:creationId xmlns="" xmlns:a16="http://schemas.microsoft.com/office/drawing/2014/main" id="{95E9BAF9-C716-4EF0-BA37-53E111053906}"/>
              </a:ext>
            </a:extLst>
          </p:cNvPr>
          <p:cNvSpPr>
            <a:spLocks noGrp="1"/>
          </p:cNvSpPr>
          <p:nvPr>
            <p:ph type="title"/>
          </p:nvPr>
        </p:nvSpPr>
        <p:spPr/>
        <p:txBody>
          <a:bodyPr/>
          <a:lstStyle/>
          <a:p>
            <a:r>
              <a:rPr lang="zh-CN" altLang="en-US" dirty="0">
                <a:latin typeface="+mn-ea"/>
                <a:ea typeface="+mn-ea"/>
              </a:rPr>
              <a:t>中国共产党第十六次全国代表大会</a:t>
            </a:r>
          </a:p>
        </p:txBody>
      </p:sp>
    </p:spTree>
    <p:extLst>
      <p:ext uri="{BB962C8B-B14F-4D97-AF65-F5344CB8AC3E}">
        <p14:creationId xmlns:p14="http://schemas.microsoft.com/office/powerpoint/2010/main" val="42444969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750"/>
                                        <p:tgtEl>
                                          <p:spTgt spid="9"/>
                                        </p:tgtEl>
                                      </p:cBhvr>
                                    </p:animEffect>
                                  </p:childTnLst>
                                </p:cTn>
                              </p:par>
                            </p:childTnLst>
                          </p:cTn>
                        </p:par>
                        <p:par>
                          <p:cTn id="12" fill="hold">
                            <p:stCondLst>
                              <p:cond delay="175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822C9250-F0D9-49E6-AF02-7D2460647204}"/>
              </a:ext>
            </a:extLst>
          </p:cNvPr>
          <p:cNvSpPr txBox="1"/>
          <p:nvPr/>
        </p:nvSpPr>
        <p:spPr>
          <a:xfrm>
            <a:off x="573088" y="2369608"/>
            <a:ext cx="6364287" cy="3259667"/>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大会应到正式代表</a:t>
            </a:r>
            <a:r>
              <a:rPr lang="en-US" altLang="zh-CN" sz="1100" dirty="0">
                <a:latin typeface="+mn-ea"/>
                <a:ea typeface="+mn-ea"/>
                <a:cs typeface="+mn-ea"/>
                <a:sym typeface="+mn-lt"/>
              </a:rPr>
              <a:t>2114</a:t>
            </a:r>
            <a:r>
              <a:rPr lang="zh-CN" altLang="en-US" sz="1100" dirty="0">
                <a:latin typeface="+mn-ea"/>
                <a:ea typeface="+mn-ea"/>
                <a:cs typeface="+mn-ea"/>
                <a:sym typeface="+mn-lt"/>
              </a:rPr>
              <a:t>名、特邀代表</a:t>
            </a:r>
            <a:r>
              <a:rPr lang="en-US" altLang="zh-CN" sz="1100" dirty="0">
                <a:latin typeface="+mn-ea"/>
                <a:ea typeface="+mn-ea"/>
                <a:cs typeface="+mn-ea"/>
                <a:sym typeface="+mn-lt"/>
              </a:rPr>
              <a:t>40</a:t>
            </a:r>
            <a:r>
              <a:rPr lang="zh-CN" altLang="en-US" sz="1100" dirty="0">
                <a:latin typeface="+mn-ea"/>
                <a:ea typeface="+mn-ea"/>
                <a:cs typeface="+mn-ea"/>
                <a:sym typeface="+mn-lt"/>
              </a:rPr>
              <a:t>名（共</a:t>
            </a:r>
            <a:r>
              <a:rPr lang="en-US" altLang="zh-CN" sz="1100" dirty="0">
                <a:latin typeface="+mn-ea"/>
                <a:ea typeface="+mn-ea"/>
                <a:cs typeface="+mn-ea"/>
                <a:sym typeface="+mn-lt"/>
              </a:rPr>
              <a:t>2154</a:t>
            </a:r>
            <a:r>
              <a:rPr lang="zh-CN" altLang="en-US" sz="1100" dirty="0">
                <a:latin typeface="+mn-ea"/>
                <a:ea typeface="+mn-ea"/>
                <a:cs typeface="+mn-ea"/>
                <a:sym typeface="+mn-lt"/>
              </a:rPr>
              <a:t>名）（出席开幕式的代表和特邀代表共</a:t>
            </a:r>
            <a:r>
              <a:rPr lang="en-US" altLang="zh-CN" sz="1100" dirty="0">
                <a:latin typeface="+mn-ea"/>
                <a:ea typeface="+mn-ea"/>
                <a:cs typeface="+mn-ea"/>
                <a:sym typeface="+mn-lt"/>
              </a:rPr>
              <a:t>2134</a:t>
            </a:r>
            <a:r>
              <a:rPr lang="zh-CN" altLang="en-US" sz="1100" dirty="0">
                <a:latin typeface="+mn-ea"/>
                <a:ea typeface="+mn-ea"/>
                <a:cs typeface="+mn-ea"/>
                <a:sym typeface="+mn-lt"/>
              </a:rPr>
              <a:t>人），代表了全党</a:t>
            </a:r>
            <a:r>
              <a:rPr lang="en-US" altLang="zh-CN" sz="1100" dirty="0">
                <a:latin typeface="+mn-ea"/>
                <a:ea typeface="+mn-ea"/>
                <a:cs typeface="+mn-ea"/>
                <a:sym typeface="+mn-lt"/>
              </a:rPr>
              <a:t>6600</a:t>
            </a:r>
            <a:r>
              <a:rPr lang="zh-CN" altLang="en-US" sz="1100" dirty="0">
                <a:latin typeface="+mn-ea"/>
                <a:ea typeface="+mn-ea"/>
                <a:cs typeface="+mn-ea"/>
                <a:sym typeface="+mn-lt"/>
              </a:rPr>
              <a:t>多万党员。</a:t>
            </a:r>
            <a:endParaRPr lang="en-US" altLang="zh-CN" sz="1100" dirty="0">
              <a:latin typeface="+mn-ea"/>
              <a:ea typeface="+mn-ea"/>
              <a:cs typeface="+mn-ea"/>
              <a:sym typeface="+mn-lt"/>
            </a:endParaRPr>
          </a:p>
          <a:p>
            <a:r>
              <a:rPr lang="zh-CN" altLang="en-US" sz="1100" dirty="0">
                <a:latin typeface="+mn-ea"/>
                <a:ea typeface="+mn-ea"/>
                <a:cs typeface="+mn-ea"/>
                <a:sym typeface="+mn-lt"/>
              </a:rPr>
              <a:t>     根据中央规定，出席中国共产党第十六次全国代表大会的代表团增加了中央企业系统代表团和中央金融系统代表团，这是中央企业系统和中央金融系统首次单独组团参加党的全国代表大会。与十五大的</a:t>
            </a:r>
            <a:r>
              <a:rPr lang="en-US" altLang="zh-CN" sz="1100" dirty="0">
                <a:latin typeface="+mn-ea"/>
                <a:ea typeface="+mn-ea"/>
                <a:cs typeface="+mn-ea"/>
                <a:sym typeface="+mn-lt"/>
              </a:rPr>
              <a:t>36</a:t>
            </a:r>
            <a:r>
              <a:rPr lang="zh-CN" altLang="en-US" sz="1100" dirty="0">
                <a:latin typeface="+mn-ea"/>
                <a:ea typeface="+mn-ea"/>
                <a:cs typeface="+mn-ea"/>
                <a:sym typeface="+mn-lt"/>
              </a:rPr>
              <a:t>个代表团相比，十六大的代表团增加到</a:t>
            </a:r>
            <a:r>
              <a:rPr lang="en-US" altLang="zh-CN" sz="1100" dirty="0">
                <a:latin typeface="+mn-ea"/>
                <a:ea typeface="+mn-ea"/>
                <a:cs typeface="+mn-ea"/>
                <a:sym typeface="+mn-lt"/>
              </a:rPr>
              <a:t>38</a:t>
            </a:r>
            <a:r>
              <a:rPr lang="zh-CN" altLang="en-US" sz="1100" dirty="0">
                <a:latin typeface="+mn-ea"/>
                <a:ea typeface="+mn-ea"/>
                <a:cs typeface="+mn-ea"/>
                <a:sym typeface="+mn-lt"/>
              </a:rPr>
              <a:t>个。</a:t>
            </a:r>
            <a:endParaRPr lang="en-US" altLang="zh-CN" sz="1100" dirty="0">
              <a:latin typeface="+mn-ea"/>
              <a:ea typeface="+mn-ea"/>
              <a:cs typeface="+mn-ea"/>
              <a:sym typeface="+mn-lt"/>
            </a:endParaRPr>
          </a:p>
          <a:p>
            <a:r>
              <a:rPr lang="zh-CN" altLang="en-US" sz="1100" dirty="0">
                <a:latin typeface="+mn-ea"/>
                <a:ea typeface="+mn-ea"/>
                <a:cs typeface="+mn-ea"/>
                <a:sym typeface="+mn-lt"/>
              </a:rPr>
              <a:t>       大会通过了</a:t>
            </a:r>
            <a:r>
              <a:rPr lang="en-US" altLang="zh-CN" sz="1100" dirty="0">
                <a:latin typeface="+mn-ea"/>
                <a:ea typeface="+mn-ea"/>
                <a:cs typeface="+mn-ea"/>
                <a:sym typeface="+mn-lt"/>
              </a:rPr>
              <a:t>《</a:t>
            </a:r>
            <a:r>
              <a:rPr lang="zh-CN" altLang="en-US" sz="1100" dirty="0">
                <a:latin typeface="+mn-ea"/>
                <a:ea typeface="+mn-ea"/>
                <a:cs typeface="+mn-ea"/>
                <a:sym typeface="+mn-lt"/>
              </a:rPr>
              <a:t>关于十五届中央委员会报告的决议</a:t>
            </a:r>
            <a:r>
              <a:rPr lang="en-US" altLang="zh-CN" sz="1100" dirty="0">
                <a:latin typeface="+mn-ea"/>
                <a:ea typeface="+mn-ea"/>
                <a:cs typeface="+mn-ea"/>
                <a:sym typeface="+mn-lt"/>
              </a:rPr>
              <a:t>》</a:t>
            </a:r>
            <a:r>
              <a:rPr lang="zh-CN" altLang="en-US" sz="1100" dirty="0">
                <a:latin typeface="+mn-ea"/>
                <a:ea typeface="+mn-ea"/>
                <a:cs typeface="+mn-ea"/>
                <a:sym typeface="+mn-lt"/>
              </a:rPr>
              <a:t>、</a:t>
            </a:r>
            <a:r>
              <a:rPr lang="en-US" altLang="zh-CN" sz="1100" dirty="0">
                <a:latin typeface="+mn-ea"/>
                <a:ea typeface="+mn-ea"/>
                <a:cs typeface="+mn-ea"/>
                <a:sym typeface="+mn-lt"/>
              </a:rPr>
              <a:t>《</a:t>
            </a:r>
            <a:r>
              <a:rPr lang="zh-CN" altLang="en-US" sz="1100" dirty="0">
                <a:latin typeface="+mn-ea"/>
                <a:ea typeface="+mn-ea"/>
                <a:cs typeface="+mn-ea"/>
                <a:sym typeface="+mn-lt"/>
              </a:rPr>
              <a:t>关于</a:t>
            </a:r>
            <a:r>
              <a:rPr lang="en-US" altLang="zh-CN" sz="1100" dirty="0">
                <a:latin typeface="+mn-ea"/>
                <a:ea typeface="+mn-ea"/>
                <a:cs typeface="+mn-ea"/>
                <a:sym typeface="+mn-lt"/>
              </a:rPr>
              <a:t>〈</a:t>
            </a:r>
            <a:r>
              <a:rPr lang="zh-CN" altLang="en-US" sz="1100" dirty="0">
                <a:latin typeface="+mn-ea"/>
                <a:ea typeface="+mn-ea"/>
                <a:cs typeface="+mn-ea"/>
                <a:sym typeface="+mn-lt"/>
              </a:rPr>
              <a:t>中国共产党章程（修正案）</a:t>
            </a:r>
            <a:r>
              <a:rPr lang="en-US" altLang="zh-CN" sz="1100" dirty="0">
                <a:latin typeface="+mn-ea"/>
                <a:ea typeface="+mn-ea"/>
                <a:cs typeface="+mn-ea"/>
                <a:sym typeface="+mn-lt"/>
              </a:rPr>
              <a:t>〉</a:t>
            </a:r>
            <a:r>
              <a:rPr lang="zh-CN" altLang="en-US" sz="1100" dirty="0">
                <a:latin typeface="+mn-ea"/>
                <a:ea typeface="+mn-ea"/>
                <a:cs typeface="+mn-ea"/>
                <a:sym typeface="+mn-lt"/>
              </a:rPr>
              <a:t>的决议</a:t>
            </a:r>
            <a:r>
              <a:rPr lang="en-US" altLang="zh-CN" sz="1100" dirty="0">
                <a:latin typeface="+mn-ea"/>
                <a:ea typeface="+mn-ea"/>
                <a:cs typeface="+mn-ea"/>
                <a:sym typeface="+mn-lt"/>
              </a:rPr>
              <a:t>》</a:t>
            </a:r>
            <a:r>
              <a:rPr lang="zh-CN" altLang="en-US" sz="1100" dirty="0">
                <a:latin typeface="+mn-ea"/>
                <a:ea typeface="+mn-ea"/>
                <a:cs typeface="+mn-ea"/>
                <a:sym typeface="+mn-lt"/>
              </a:rPr>
              <a:t>（这一修正案自通过之日起生效）、</a:t>
            </a:r>
            <a:r>
              <a:rPr lang="en-US" altLang="zh-CN" sz="1100" dirty="0">
                <a:latin typeface="+mn-ea"/>
                <a:ea typeface="+mn-ea"/>
                <a:cs typeface="+mn-ea"/>
                <a:sym typeface="+mn-lt"/>
              </a:rPr>
              <a:t>《</a:t>
            </a:r>
            <a:r>
              <a:rPr lang="zh-CN" altLang="en-US" sz="1100" dirty="0">
                <a:latin typeface="+mn-ea"/>
                <a:ea typeface="+mn-ea"/>
                <a:cs typeface="+mn-ea"/>
                <a:sym typeface="+mn-lt"/>
              </a:rPr>
              <a:t>关于中央纪律检查委员会工作报告的决议</a:t>
            </a:r>
            <a:r>
              <a:rPr lang="en-US" altLang="zh-CN" sz="1100" dirty="0">
                <a:latin typeface="+mn-ea"/>
                <a:ea typeface="+mn-ea"/>
                <a:cs typeface="+mn-ea"/>
                <a:sym typeface="+mn-lt"/>
              </a:rPr>
              <a:t>》</a:t>
            </a:r>
            <a:r>
              <a:rPr lang="zh-CN" altLang="en-US" sz="1100" dirty="0">
                <a:latin typeface="+mn-ea"/>
                <a:ea typeface="+mn-ea"/>
                <a:cs typeface="+mn-ea"/>
                <a:sym typeface="+mn-lt"/>
              </a:rPr>
              <a:t>。</a:t>
            </a:r>
          </a:p>
          <a:p>
            <a:r>
              <a:rPr lang="zh-CN" altLang="en-US" sz="1100" dirty="0">
                <a:latin typeface="+mn-ea"/>
                <a:ea typeface="+mn-ea"/>
                <a:cs typeface="+mn-ea"/>
                <a:sym typeface="+mn-lt"/>
              </a:rPr>
              <a:t>    此外，不是十六大代表的十五届中央委员会委员、候补委员和中央纪律检查委员会委员；不是十六大代表、特邀代表的原中央顾问委员会委员；不是十六大代表、特邀代表的党内部分老同志，以及其他有关同志，共</a:t>
            </a:r>
            <a:r>
              <a:rPr lang="en-US" altLang="zh-CN" sz="1100" dirty="0">
                <a:latin typeface="+mn-ea"/>
                <a:ea typeface="+mn-ea"/>
                <a:cs typeface="+mn-ea"/>
                <a:sym typeface="+mn-lt"/>
              </a:rPr>
              <a:t>284</a:t>
            </a:r>
            <a:r>
              <a:rPr lang="zh-CN" altLang="en-US" sz="1100" dirty="0">
                <a:latin typeface="+mn-ea"/>
                <a:ea typeface="+mn-ea"/>
                <a:cs typeface="+mn-ea"/>
                <a:sym typeface="+mn-lt"/>
              </a:rPr>
              <a:t>人列席了这次大会。大会还邀请了担任全国人大常委会副委员长、全国政协副主席的党外人士，担任过国家副主席、全国人大常委会副委员长、全国政协副主席的党外人士，各民主党派中央、全国工商联负责人和无党派人士，以及全国人大、全国政协常委中在京的党外人士和部分少数民族、宗教界人士等，共</a:t>
            </a:r>
            <a:r>
              <a:rPr lang="en-US" altLang="zh-CN" sz="1100" dirty="0">
                <a:latin typeface="+mn-ea"/>
                <a:ea typeface="+mn-ea"/>
                <a:cs typeface="+mn-ea"/>
                <a:sym typeface="+mn-lt"/>
              </a:rPr>
              <a:t>152</a:t>
            </a:r>
            <a:r>
              <a:rPr lang="zh-CN" altLang="en-US" sz="1100" dirty="0">
                <a:latin typeface="+mn-ea"/>
                <a:ea typeface="+mn-ea"/>
                <a:cs typeface="+mn-ea"/>
                <a:sym typeface="+mn-lt"/>
              </a:rPr>
              <a:t>人作为来宾列席大会开幕式和闭幕式。</a:t>
            </a:r>
            <a:endParaRPr lang="en-US" altLang="zh-CN" sz="1100" dirty="0">
              <a:latin typeface="+mn-ea"/>
              <a:ea typeface="+mn-ea"/>
              <a:cs typeface="+mn-ea"/>
              <a:sym typeface="+mn-lt"/>
            </a:endParaRPr>
          </a:p>
          <a:p>
            <a:r>
              <a:rPr lang="zh-CN" altLang="en-US" sz="1100" dirty="0">
                <a:latin typeface="+mn-ea"/>
                <a:ea typeface="+mn-ea"/>
                <a:cs typeface="+mn-ea"/>
                <a:sym typeface="+mn-lt"/>
              </a:rPr>
              <a:t>     大会以无记名投票方式，选举出由</a:t>
            </a:r>
            <a:r>
              <a:rPr lang="en-US" altLang="zh-CN" sz="1100" dirty="0">
                <a:latin typeface="+mn-ea"/>
                <a:ea typeface="+mn-ea"/>
                <a:cs typeface="+mn-ea"/>
                <a:sym typeface="+mn-lt"/>
              </a:rPr>
              <a:t>198</a:t>
            </a:r>
            <a:r>
              <a:rPr lang="zh-CN" altLang="en-US" sz="1100" dirty="0">
                <a:latin typeface="+mn-ea"/>
                <a:ea typeface="+mn-ea"/>
                <a:cs typeface="+mn-ea"/>
                <a:sym typeface="+mn-lt"/>
              </a:rPr>
              <a:t>名委员、</a:t>
            </a:r>
            <a:r>
              <a:rPr lang="en-US" altLang="zh-CN" sz="1100" dirty="0">
                <a:latin typeface="+mn-ea"/>
                <a:ea typeface="+mn-ea"/>
                <a:cs typeface="+mn-ea"/>
                <a:sym typeface="+mn-lt"/>
              </a:rPr>
              <a:t>158</a:t>
            </a:r>
            <a:r>
              <a:rPr lang="zh-CN" altLang="en-US" sz="1100" dirty="0">
                <a:latin typeface="+mn-ea"/>
                <a:ea typeface="+mn-ea"/>
                <a:cs typeface="+mn-ea"/>
                <a:sym typeface="+mn-lt"/>
              </a:rPr>
              <a:t>名候补委员组成的十六届中央委员会，选举出由</a:t>
            </a:r>
            <a:r>
              <a:rPr lang="en-US" altLang="zh-CN" sz="1100" dirty="0">
                <a:latin typeface="+mn-ea"/>
                <a:ea typeface="+mn-ea"/>
                <a:cs typeface="+mn-ea"/>
                <a:sym typeface="+mn-lt"/>
              </a:rPr>
              <a:t>121</a:t>
            </a:r>
            <a:r>
              <a:rPr lang="zh-CN" altLang="en-US" sz="1100" dirty="0">
                <a:latin typeface="+mn-ea"/>
                <a:ea typeface="+mn-ea"/>
                <a:cs typeface="+mn-ea"/>
                <a:sym typeface="+mn-lt"/>
              </a:rPr>
              <a:t>名委员组成的中央纪律检查委员会。</a:t>
            </a:r>
            <a:endParaRPr lang="en-US" altLang="zh-CN" sz="1100" dirty="0">
              <a:latin typeface="+mn-ea"/>
              <a:ea typeface="+mn-ea"/>
              <a:cs typeface="+mn-ea"/>
              <a:sym typeface="+mn-lt"/>
            </a:endParaRPr>
          </a:p>
          <a:p>
            <a:r>
              <a:rPr lang="en-US" altLang="zh-CN" sz="1100" dirty="0">
                <a:latin typeface="+mn-ea"/>
                <a:ea typeface="+mn-ea"/>
                <a:cs typeface="+mn-ea"/>
                <a:sym typeface="+mn-lt"/>
              </a:rPr>
              <a:t>   </a:t>
            </a:r>
          </a:p>
        </p:txBody>
      </p:sp>
      <p:pic>
        <p:nvPicPr>
          <p:cNvPr id="9" name="图片 8">
            <a:extLst>
              <a:ext uri="{FF2B5EF4-FFF2-40B4-BE49-F238E27FC236}">
                <a16:creationId xmlns="" xmlns:a16="http://schemas.microsoft.com/office/drawing/2014/main" id="{9AD39E90-5D2A-4D90-A1C6-A7A23E3643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7821" y="2717558"/>
            <a:ext cx="3837104" cy="2563766"/>
          </a:xfrm>
          <a:prstGeom prst="rect">
            <a:avLst/>
          </a:prstGeom>
        </p:spPr>
      </p:pic>
      <p:grpSp>
        <p:nvGrpSpPr>
          <p:cNvPr id="25" name="组合 24"/>
          <p:cNvGrpSpPr/>
          <p:nvPr/>
        </p:nvGrpSpPr>
        <p:grpSpPr>
          <a:xfrm>
            <a:off x="2822739" y="1306680"/>
            <a:ext cx="6546522" cy="636611"/>
            <a:chOff x="3729419" y="1263138"/>
            <a:chExt cx="6546522" cy="636611"/>
          </a:xfrm>
        </p:grpSpPr>
        <p:grpSp>
          <p:nvGrpSpPr>
            <p:cNvPr id="26" name="组合 25"/>
            <p:cNvGrpSpPr/>
            <p:nvPr/>
          </p:nvGrpSpPr>
          <p:grpSpPr>
            <a:xfrm>
              <a:off x="3729419" y="1263138"/>
              <a:ext cx="6546522" cy="636611"/>
              <a:chOff x="3729419" y="1263138"/>
              <a:chExt cx="6546522" cy="636611"/>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38"/>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889"/>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中国共产党第十六次全国代表大会参会人员和决义</a:t>
              </a:r>
            </a:p>
          </p:txBody>
        </p:sp>
      </p:grpSp>
      <p:sp>
        <p:nvSpPr>
          <p:cNvPr id="2" name="标题 1">
            <a:extLst>
              <a:ext uri="{FF2B5EF4-FFF2-40B4-BE49-F238E27FC236}">
                <a16:creationId xmlns="" xmlns:a16="http://schemas.microsoft.com/office/drawing/2014/main" id="{2C8A819B-015B-4D18-9D69-9174F01A9E3B}"/>
              </a:ext>
            </a:extLst>
          </p:cNvPr>
          <p:cNvSpPr>
            <a:spLocks noGrp="1"/>
          </p:cNvSpPr>
          <p:nvPr>
            <p:ph type="title"/>
          </p:nvPr>
        </p:nvSpPr>
        <p:spPr/>
        <p:txBody>
          <a:bodyPr/>
          <a:lstStyle/>
          <a:p>
            <a:r>
              <a:rPr lang="zh-CN" altLang="en-US" dirty="0">
                <a:latin typeface="+mn-ea"/>
                <a:ea typeface="+mn-ea"/>
              </a:rPr>
              <a:t>中国共产党第十六次全国代表大会</a:t>
            </a:r>
          </a:p>
        </p:txBody>
      </p:sp>
    </p:spTree>
    <p:extLst>
      <p:ext uri="{BB962C8B-B14F-4D97-AF65-F5344CB8AC3E}">
        <p14:creationId xmlns:p14="http://schemas.microsoft.com/office/powerpoint/2010/main" val="9993251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p:stCondLst>
                              <p:cond delay="20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1127653D-4E46-4800-85DB-429690EA5263}"/>
              </a:ext>
            </a:extLst>
          </p:cNvPr>
          <p:cNvSpPr txBox="1"/>
          <p:nvPr/>
        </p:nvSpPr>
        <p:spPr>
          <a:xfrm>
            <a:off x="578363" y="2103802"/>
            <a:ext cx="5803387" cy="3508044"/>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200" dirty="0">
                <a:latin typeface="+mn-ea"/>
                <a:ea typeface="+mn-ea"/>
                <a:cs typeface="+mn-ea"/>
                <a:sym typeface="+mn-lt"/>
              </a:rPr>
              <a:t>       </a:t>
            </a:r>
            <a:r>
              <a:rPr lang="zh-CN" altLang="en-US" sz="1200" b="1" dirty="0">
                <a:solidFill>
                  <a:schemeClr val="accent1"/>
                </a:solidFill>
                <a:latin typeface="+mn-ea"/>
                <a:ea typeface="+mn-ea"/>
                <a:cs typeface="+mn-ea"/>
                <a:sym typeface="+mn-lt"/>
              </a:rPr>
              <a:t>中国共产党第十七次全国代表大会于</a:t>
            </a:r>
            <a:r>
              <a:rPr lang="en-US" altLang="zh-CN" sz="1200" b="1" dirty="0">
                <a:solidFill>
                  <a:schemeClr val="accent1"/>
                </a:solidFill>
                <a:latin typeface="+mn-ea"/>
                <a:ea typeface="+mn-ea"/>
                <a:cs typeface="+mn-ea"/>
                <a:sym typeface="+mn-lt"/>
              </a:rPr>
              <a:t>2007</a:t>
            </a:r>
            <a:r>
              <a:rPr lang="zh-CN" altLang="en-US" sz="1200" b="1" dirty="0">
                <a:solidFill>
                  <a:schemeClr val="accent1"/>
                </a:solidFill>
                <a:latin typeface="+mn-ea"/>
                <a:ea typeface="+mn-ea"/>
                <a:cs typeface="+mn-ea"/>
                <a:sym typeface="+mn-lt"/>
              </a:rPr>
              <a:t>年</a:t>
            </a:r>
            <a:r>
              <a:rPr lang="en-US" altLang="zh-CN" sz="1200" b="1" dirty="0">
                <a:solidFill>
                  <a:schemeClr val="accent1"/>
                </a:solidFill>
                <a:latin typeface="+mn-ea"/>
                <a:ea typeface="+mn-ea"/>
                <a:cs typeface="+mn-ea"/>
                <a:sym typeface="+mn-lt"/>
              </a:rPr>
              <a:t>10</a:t>
            </a:r>
            <a:r>
              <a:rPr lang="zh-CN" altLang="en-US" sz="1200" b="1" dirty="0">
                <a:solidFill>
                  <a:schemeClr val="accent1"/>
                </a:solidFill>
                <a:latin typeface="+mn-ea"/>
                <a:ea typeface="+mn-ea"/>
                <a:cs typeface="+mn-ea"/>
                <a:sym typeface="+mn-lt"/>
              </a:rPr>
              <a:t>月</a:t>
            </a:r>
            <a:r>
              <a:rPr lang="en-US" altLang="zh-CN" sz="1200" b="1" dirty="0">
                <a:solidFill>
                  <a:schemeClr val="accent1"/>
                </a:solidFill>
                <a:latin typeface="+mn-ea"/>
                <a:ea typeface="+mn-ea"/>
                <a:cs typeface="+mn-ea"/>
                <a:sym typeface="+mn-lt"/>
              </a:rPr>
              <a:t>15</a:t>
            </a:r>
            <a:r>
              <a:rPr lang="zh-CN" altLang="en-US" sz="1200" b="1" dirty="0">
                <a:solidFill>
                  <a:schemeClr val="accent1"/>
                </a:solidFill>
                <a:latin typeface="+mn-ea"/>
                <a:ea typeface="+mn-ea"/>
                <a:cs typeface="+mn-ea"/>
                <a:sym typeface="+mn-lt"/>
              </a:rPr>
              <a:t>日至</a:t>
            </a:r>
            <a:r>
              <a:rPr lang="en-US" altLang="zh-CN" sz="1200" b="1" dirty="0">
                <a:solidFill>
                  <a:schemeClr val="accent1"/>
                </a:solidFill>
                <a:latin typeface="+mn-ea"/>
                <a:ea typeface="+mn-ea"/>
                <a:cs typeface="+mn-ea"/>
                <a:sym typeface="+mn-lt"/>
              </a:rPr>
              <a:t>21</a:t>
            </a:r>
            <a:r>
              <a:rPr lang="zh-CN" altLang="en-US" sz="1200" b="1" dirty="0">
                <a:solidFill>
                  <a:schemeClr val="accent1"/>
                </a:solidFill>
                <a:latin typeface="+mn-ea"/>
                <a:ea typeface="+mn-ea"/>
                <a:cs typeface="+mn-ea"/>
                <a:sym typeface="+mn-lt"/>
              </a:rPr>
              <a:t>日在北京召开。</a:t>
            </a:r>
            <a:endParaRPr lang="en-US" altLang="zh-CN" sz="1200" b="1" dirty="0">
              <a:solidFill>
                <a:schemeClr val="accent1"/>
              </a:solidFill>
              <a:latin typeface="+mn-ea"/>
              <a:ea typeface="+mn-ea"/>
              <a:cs typeface="+mn-ea"/>
              <a:sym typeface="+mn-lt"/>
            </a:endParaRPr>
          </a:p>
          <a:p>
            <a:r>
              <a:rPr lang="zh-CN" altLang="en-US" sz="1200" dirty="0">
                <a:latin typeface="+mn-ea"/>
                <a:ea typeface="+mn-ea"/>
                <a:cs typeface="+mn-ea"/>
                <a:sym typeface="+mn-lt"/>
              </a:rPr>
              <a:t>       大会主题是：高举中国特色社会主义伟大旗帜，以邓小平理论和“三个代表”重要思想为指导，深入贯彻落实科学发展观，继续解放思想，坚持改革开放，推动科学发展，促进社会和谐，为夺取全面建设小康社会新胜利而奋斗。胡锦涛代表第十六届中央委员会向大会作了题为</a:t>
            </a:r>
            <a:r>
              <a:rPr lang="en-US" altLang="zh-CN" sz="1200" dirty="0">
                <a:latin typeface="+mn-ea"/>
                <a:ea typeface="+mn-ea"/>
                <a:cs typeface="+mn-ea"/>
                <a:sym typeface="+mn-lt"/>
              </a:rPr>
              <a:t>《</a:t>
            </a:r>
            <a:r>
              <a:rPr lang="zh-CN" altLang="en-US" sz="1200" dirty="0">
                <a:latin typeface="+mn-ea"/>
                <a:ea typeface="+mn-ea"/>
                <a:cs typeface="+mn-ea"/>
                <a:sym typeface="+mn-lt"/>
              </a:rPr>
              <a:t>高举中国特色社会主义伟大旗帜，为夺取全面建设小康社会新胜利而奋斗</a:t>
            </a:r>
            <a:r>
              <a:rPr lang="en-US" altLang="zh-CN" sz="1200" dirty="0">
                <a:latin typeface="+mn-ea"/>
                <a:ea typeface="+mn-ea"/>
                <a:cs typeface="+mn-ea"/>
                <a:sym typeface="+mn-lt"/>
              </a:rPr>
              <a:t>》</a:t>
            </a:r>
            <a:r>
              <a:rPr lang="zh-CN" altLang="en-US" sz="1200" dirty="0">
                <a:latin typeface="+mn-ea"/>
                <a:ea typeface="+mn-ea"/>
                <a:cs typeface="+mn-ea"/>
                <a:sym typeface="+mn-lt"/>
              </a:rPr>
              <a:t>的报告。大会的突出贡献，是对科学发展观的时代背景、科学内涵和精神实质进行了深刻阐述，对深入贯彻落实科学发展观提出了明确要求。</a:t>
            </a:r>
            <a:endParaRPr lang="en-US" altLang="zh-CN" sz="1200" dirty="0">
              <a:latin typeface="+mn-ea"/>
              <a:ea typeface="+mn-ea"/>
              <a:cs typeface="+mn-ea"/>
              <a:sym typeface="+mn-lt"/>
            </a:endParaRPr>
          </a:p>
          <a:p>
            <a:r>
              <a:rPr lang="zh-CN" altLang="en-US" sz="1200" dirty="0">
                <a:latin typeface="+mn-ea"/>
                <a:ea typeface="+mn-ea"/>
                <a:cs typeface="+mn-ea"/>
                <a:sym typeface="+mn-lt"/>
              </a:rPr>
              <a:t>       胡锦涛同志代表第十六届中央委员会向大会所作的报告共分十二个部分：</a:t>
            </a:r>
          </a:p>
          <a:p>
            <a:r>
              <a:rPr lang="zh-CN" altLang="en-US" sz="1200" dirty="0">
                <a:latin typeface="+mn-ea"/>
                <a:ea typeface="+mn-ea"/>
                <a:cs typeface="+mn-ea"/>
                <a:sym typeface="+mn-lt"/>
              </a:rPr>
              <a:t>一、过去五年的工作；二、改革开放的伟大历史进程；三、深入贯彻落实科学发展观；四、实现全面建设小康社会奋斗目标的新要求；五、促进国民经济又好又快发展；六、坚定不移发展社会主义民主政治；七、推动社会主义文化大发展大繁荣；</a:t>
            </a:r>
          </a:p>
          <a:p>
            <a:r>
              <a:rPr lang="zh-CN" altLang="en-US" sz="1200" dirty="0">
                <a:latin typeface="+mn-ea"/>
                <a:ea typeface="+mn-ea"/>
                <a:cs typeface="+mn-ea"/>
                <a:sym typeface="+mn-lt"/>
              </a:rPr>
              <a:t>八、加快推进以改善民生为重点的社会建设；九、开创国防和军队现代化建设新局面；十、推进“一国两制”实践和祖国和平统一大业；十一、始终不渝走和平发展道路；十二、以改革创新精神全面推进党的建设新的伟大工程。</a:t>
            </a:r>
            <a:endParaRPr lang="en-US" altLang="zh-CN" sz="1200" dirty="0">
              <a:latin typeface="+mn-ea"/>
              <a:ea typeface="+mn-ea"/>
              <a:cs typeface="+mn-ea"/>
              <a:sym typeface="+mn-lt"/>
            </a:endParaRPr>
          </a:p>
        </p:txBody>
      </p:sp>
      <p:pic>
        <p:nvPicPr>
          <p:cNvPr id="9" name="图片 8">
            <a:extLst>
              <a:ext uri="{FF2B5EF4-FFF2-40B4-BE49-F238E27FC236}">
                <a16:creationId xmlns="" xmlns:a16="http://schemas.microsoft.com/office/drawing/2014/main" id="{B10F0B67-69D0-4CD4-8ED9-D25F835D0A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94525" y="2566431"/>
            <a:ext cx="4540704" cy="2582786"/>
          </a:xfrm>
          <a:prstGeom prst="rect">
            <a:avLst/>
          </a:prstGeom>
        </p:spPr>
      </p:pic>
      <p:grpSp>
        <p:nvGrpSpPr>
          <p:cNvPr id="25" name="组合 24"/>
          <p:cNvGrpSpPr/>
          <p:nvPr/>
        </p:nvGrpSpPr>
        <p:grpSpPr>
          <a:xfrm>
            <a:off x="2822739" y="1154293"/>
            <a:ext cx="6546522" cy="636598"/>
            <a:chOff x="3729419" y="1263151"/>
            <a:chExt cx="6546522" cy="636598"/>
          </a:xfrm>
        </p:grpSpPr>
        <p:grpSp>
          <p:nvGrpSpPr>
            <p:cNvPr id="26" name="组合 25"/>
            <p:cNvGrpSpPr/>
            <p:nvPr/>
          </p:nvGrpSpPr>
          <p:grpSpPr>
            <a:xfrm>
              <a:off x="3729419" y="1263151"/>
              <a:ext cx="6546522" cy="636598"/>
              <a:chOff x="3729419" y="1263151"/>
              <a:chExt cx="6546522" cy="636598"/>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51"/>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902"/>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中国共产党第十七次全国代表大会胜利召开</a:t>
              </a:r>
            </a:p>
          </p:txBody>
        </p:sp>
      </p:grpSp>
      <p:sp>
        <p:nvSpPr>
          <p:cNvPr id="2" name="标题 1">
            <a:extLst>
              <a:ext uri="{FF2B5EF4-FFF2-40B4-BE49-F238E27FC236}">
                <a16:creationId xmlns="" xmlns:a16="http://schemas.microsoft.com/office/drawing/2014/main" id="{34470729-FB96-4152-9638-7C78F2A58449}"/>
              </a:ext>
            </a:extLst>
          </p:cNvPr>
          <p:cNvSpPr>
            <a:spLocks noGrp="1"/>
          </p:cNvSpPr>
          <p:nvPr>
            <p:ph type="title"/>
          </p:nvPr>
        </p:nvSpPr>
        <p:spPr/>
        <p:txBody>
          <a:bodyPr/>
          <a:lstStyle/>
          <a:p>
            <a:r>
              <a:rPr lang="zh-CN" altLang="en-US" dirty="0">
                <a:latin typeface="+mn-ea"/>
                <a:ea typeface="+mn-ea"/>
              </a:rPr>
              <a:t>中国共产党第十七次全国代表大会</a:t>
            </a:r>
          </a:p>
        </p:txBody>
      </p:sp>
    </p:spTree>
    <p:extLst>
      <p:ext uri="{BB962C8B-B14F-4D97-AF65-F5344CB8AC3E}">
        <p14:creationId xmlns:p14="http://schemas.microsoft.com/office/powerpoint/2010/main" val="29117695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78F1FB18-B081-4F56-B2DC-D26C0DE452F4}"/>
              </a:ext>
            </a:extLst>
          </p:cNvPr>
          <p:cNvSpPr txBox="1"/>
          <p:nvPr/>
        </p:nvSpPr>
        <p:spPr>
          <a:xfrm>
            <a:off x="573087" y="2347382"/>
            <a:ext cx="5761037" cy="3412035"/>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dirty="0">
                <a:latin typeface="+mn-ea"/>
                <a:ea typeface="+mn-ea"/>
                <a:cs typeface="+mn-ea"/>
                <a:sym typeface="+mn-lt"/>
              </a:rPr>
              <a:t>         </a:t>
            </a:r>
            <a:r>
              <a:rPr lang="zh-CN" altLang="en-US" b="1" dirty="0">
                <a:solidFill>
                  <a:schemeClr val="accent1"/>
                </a:solidFill>
                <a:latin typeface="+mn-ea"/>
                <a:ea typeface="+mn-ea"/>
                <a:cs typeface="+mn-ea"/>
                <a:sym typeface="+mn-lt"/>
              </a:rPr>
              <a:t>大会通过了关于中央纪律检查委员会工作报告的决议。大会充分肯定了中央纪律检查委员会的工作。</a:t>
            </a:r>
          </a:p>
          <a:p>
            <a:r>
              <a:rPr lang="zh-CN" altLang="en-US" dirty="0">
                <a:latin typeface="+mn-ea"/>
                <a:ea typeface="+mn-ea"/>
                <a:cs typeface="+mn-ea"/>
                <a:sym typeface="+mn-lt"/>
              </a:rPr>
              <a:t>        大会通过了关于</a:t>
            </a:r>
            <a:r>
              <a:rPr lang="en-US" altLang="zh-CN" dirty="0">
                <a:latin typeface="+mn-ea"/>
                <a:ea typeface="+mn-ea"/>
                <a:cs typeface="+mn-ea"/>
                <a:sym typeface="+mn-lt"/>
              </a:rPr>
              <a:t>《</a:t>
            </a:r>
            <a:r>
              <a:rPr lang="zh-CN" altLang="en-US" dirty="0">
                <a:latin typeface="+mn-ea"/>
                <a:ea typeface="+mn-ea"/>
                <a:cs typeface="+mn-ea"/>
                <a:sym typeface="+mn-lt"/>
              </a:rPr>
              <a:t>中国共产党章程（修正案）</a:t>
            </a:r>
            <a:r>
              <a:rPr lang="en-US" altLang="zh-CN" dirty="0">
                <a:latin typeface="+mn-ea"/>
                <a:ea typeface="+mn-ea"/>
                <a:cs typeface="+mn-ea"/>
                <a:sym typeface="+mn-lt"/>
              </a:rPr>
              <a:t>》</a:t>
            </a:r>
            <a:r>
              <a:rPr lang="zh-CN" altLang="en-US" dirty="0">
                <a:latin typeface="+mn-ea"/>
                <a:ea typeface="+mn-ea"/>
                <a:cs typeface="+mn-ea"/>
                <a:sym typeface="+mn-lt"/>
              </a:rPr>
              <a:t>的决议，决定这一修正案自通过之日起生效。大会一致同意将科学发展观写入党章。</a:t>
            </a:r>
            <a:r>
              <a:rPr lang="en-US" altLang="zh-CN" dirty="0">
                <a:latin typeface="+mn-ea"/>
                <a:ea typeface="+mn-ea"/>
                <a:cs typeface="+mn-ea"/>
                <a:sym typeface="+mn-lt"/>
              </a:rPr>
              <a:t> </a:t>
            </a:r>
          </a:p>
          <a:p>
            <a:r>
              <a:rPr lang="en-US" altLang="zh-CN" dirty="0">
                <a:latin typeface="+mn-ea"/>
                <a:ea typeface="+mn-ea"/>
                <a:cs typeface="+mn-ea"/>
                <a:sym typeface="+mn-lt"/>
              </a:rPr>
              <a:t>        </a:t>
            </a:r>
            <a:r>
              <a:rPr lang="zh-CN" altLang="en-US" dirty="0">
                <a:latin typeface="+mn-ea"/>
                <a:ea typeface="+mn-ea"/>
                <a:cs typeface="+mn-ea"/>
                <a:sym typeface="+mn-lt"/>
              </a:rPr>
              <a:t>（</a:t>
            </a:r>
            <a:r>
              <a:rPr lang="en-US" altLang="zh-CN" dirty="0">
                <a:latin typeface="+mn-ea"/>
                <a:ea typeface="+mn-ea"/>
                <a:cs typeface="+mn-ea"/>
                <a:sym typeface="+mn-lt"/>
              </a:rPr>
              <a:t>2007</a:t>
            </a:r>
            <a:r>
              <a:rPr lang="zh-CN" altLang="en-US" dirty="0">
                <a:latin typeface="+mn-ea"/>
                <a:ea typeface="+mn-ea"/>
                <a:cs typeface="+mn-ea"/>
                <a:sym typeface="+mn-lt"/>
              </a:rPr>
              <a:t>年</a:t>
            </a:r>
            <a:r>
              <a:rPr lang="en-US" altLang="zh-CN" dirty="0">
                <a:latin typeface="+mn-ea"/>
                <a:ea typeface="+mn-ea"/>
                <a:cs typeface="+mn-ea"/>
                <a:sym typeface="+mn-lt"/>
              </a:rPr>
              <a:t>10</a:t>
            </a:r>
            <a:r>
              <a:rPr lang="zh-CN" altLang="en-US" dirty="0">
                <a:latin typeface="+mn-ea"/>
                <a:ea typeface="+mn-ea"/>
                <a:cs typeface="+mn-ea"/>
                <a:sym typeface="+mn-lt"/>
              </a:rPr>
              <a:t>月</a:t>
            </a:r>
            <a:r>
              <a:rPr lang="en-US" altLang="zh-CN" dirty="0">
                <a:latin typeface="+mn-ea"/>
                <a:ea typeface="+mn-ea"/>
                <a:cs typeface="+mn-ea"/>
                <a:sym typeface="+mn-lt"/>
              </a:rPr>
              <a:t>22</a:t>
            </a:r>
            <a:r>
              <a:rPr lang="zh-CN" altLang="en-US" dirty="0">
                <a:latin typeface="+mn-ea"/>
                <a:ea typeface="+mn-ea"/>
                <a:cs typeface="+mn-ea"/>
                <a:sym typeface="+mn-lt"/>
              </a:rPr>
              <a:t>日中国共产党第十七届中央委员会第一次全体会议通过）中国共产党第十七届中央委员会第一次全体会议，于</a:t>
            </a:r>
            <a:r>
              <a:rPr lang="en-US" altLang="zh-CN" dirty="0">
                <a:latin typeface="+mn-ea"/>
                <a:ea typeface="+mn-ea"/>
                <a:cs typeface="+mn-ea"/>
                <a:sym typeface="+mn-lt"/>
              </a:rPr>
              <a:t>2007</a:t>
            </a:r>
            <a:r>
              <a:rPr lang="zh-CN" altLang="en-US" dirty="0">
                <a:latin typeface="+mn-ea"/>
                <a:ea typeface="+mn-ea"/>
                <a:cs typeface="+mn-ea"/>
                <a:sym typeface="+mn-lt"/>
              </a:rPr>
              <a:t>年</a:t>
            </a:r>
            <a:r>
              <a:rPr lang="en-US" altLang="zh-CN" dirty="0">
                <a:latin typeface="+mn-ea"/>
                <a:ea typeface="+mn-ea"/>
                <a:cs typeface="+mn-ea"/>
                <a:sym typeface="+mn-lt"/>
              </a:rPr>
              <a:t>10</a:t>
            </a:r>
            <a:r>
              <a:rPr lang="zh-CN" altLang="en-US" dirty="0">
                <a:latin typeface="+mn-ea"/>
                <a:ea typeface="+mn-ea"/>
                <a:cs typeface="+mn-ea"/>
                <a:sym typeface="+mn-lt"/>
              </a:rPr>
              <a:t>月</a:t>
            </a:r>
            <a:r>
              <a:rPr lang="en-US" altLang="zh-CN" dirty="0">
                <a:latin typeface="+mn-ea"/>
                <a:ea typeface="+mn-ea"/>
                <a:cs typeface="+mn-ea"/>
                <a:sym typeface="+mn-lt"/>
              </a:rPr>
              <a:t>22</a:t>
            </a:r>
            <a:r>
              <a:rPr lang="zh-CN" altLang="en-US" dirty="0">
                <a:latin typeface="+mn-ea"/>
                <a:ea typeface="+mn-ea"/>
                <a:cs typeface="+mn-ea"/>
                <a:sym typeface="+mn-lt"/>
              </a:rPr>
              <a:t>日在北京举行。出席会议的有中央委员</a:t>
            </a:r>
            <a:r>
              <a:rPr lang="en-US" altLang="zh-CN" dirty="0">
                <a:latin typeface="+mn-ea"/>
                <a:ea typeface="+mn-ea"/>
                <a:cs typeface="+mn-ea"/>
                <a:sym typeface="+mn-lt"/>
              </a:rPr>
              <a:t>204</a:t>
            </a:r>
            <a:r>
              <a:rPr lang="zh-CN" altLang="en-US" dirty="0">
                <a:latin typeface="+mn-ea"/>
                <a:ea typeface="+mn-ea"/>
                <a:cs typeface="+mn-ea"/>
                <a:sym typeface="+mn-lt"/>
              </a:rPr>
              <a:t>人，候补中央委员</a:t>
            </a:r>
            <a:r>
              <a:rPr lang="en-US" altLang="zh-CN" dirty="0">
                <a:latin typeface="+mn-ea"/>
                <a:ea typeface="+mn-ea"/>
                <a:cs typeface="+mn-ea"/>
                <a:sym typeface="+mn-lt"/>
              </a:rPr>
              <a:t>166</a:t>
            </a:r>
            <a:r>
              <a:rPr lang="zh-CN" altLang="en-US" dirty="0">
                <a:latin typeface="+mn-ea"/>
                <a:ea typeface="+mn-ea"/>
                <a:cs typeface="+mn-ea"/>
                <a:sym typeface="+mn-lt"/>
              </a:rPr>
              <a:t>人。中央纪律检查委员会委员列席会议。胡锦涛同志主持会议并作了重要讲话。全会选举了中央政治局委员、中央政治局常务委员会委员、中央委员会总书记；根据中央政治局常务委员会的提名，通过了中央书记处成员；决定了中央军事委员会组成人员；批准了中央纪律检查委员会第一次全体会议选举产生的书记、副书记和常务委员会委员人选。</a:t>
            </a:r>
            <a:endParaRPr lang="en-US" altLang="zh-CN" dirty="0">
              <a:latin typeface="+mn-ea"/>
              <a:ea typeface="+mn-ea"/>
              <a:cs typeface="+mn-ea"/>
              <a:sym typeface="+mn-lt"/>
            </a:endParaRPr>
          </a:p>
        </p:txBody>
      </p:sp>
      <p:pic>
        <p:nvPicPr>
          <p:cNvPr id="9" name="图片 8">
            <a:extLst>
              <a:ext uri="{FF2B5EF4-FFF2-40B4-BE49-F238E27FC236}">
                <a16:creationId xmlns="" xmlns:a16="http://schemas.microsoft.com/office/drawing/2014/main" id="{85149E21-6D35-4225-A324-2115464EC1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6900" y="2724124"/>
            <a:ext cx="4544532" cy="2658551"/>
          </a:xfrm>
          <a:prstGeom prst="rect">
            <a:avLst/>
          </a:prstGeom>
        </p:spPr>
      </p:pic>
      <p:grpSp>
        <p:nvGrpSpPr>
          <p:cNvPr id="25" name="组合 24"/>
          <p:cNvGrpSpPr/>
          <p:nvPr/>
        </p:nvGrpSpPr>
        <p:grpSpPr>
          <a:xfrm>
            <a:off x="2822739" y="1306693"/>
            <a:ext cx="6546522" cy="636598"/>
            <a:chOff x="3729419" y="1263151"/>
            <a:chExt cx="6546522" cy="636598"/>
          </a:xfrm>
        </p:grpSpPr>
        <p:grpSp>
          <p:nvGrpSpPr>
            <p:cNvPr id="26" name="组合 25"/>
            <p:cNvGrpSpPr/>
            <p:nvPr/>
          </p:nvGrpSpPr>
          <p:grpSpPr>
            <a:xfrm>
              <a:off x="3729419" y="1263151"/>
              <a:ext cx="6546522" cy="636598"/>
              <a:chOff x="3729419" y="1263151"/>
              <a:chExt cx="6546522" cy="636598"/>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51"/>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902"/>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中国共产党第十七次全国代表大会参会人员和决义</a:t>
              </a:r>
            </a:p>
          </p:txBody>
        </p:sp>
      </p:grpSp>
      <p:sp>
        <p:nvSpPr>
          <p:cNvPr id="2" name="标题 1">
            <a:extLst>
              <a:ext uri="{FF2B5EF4-FFF2-40B4-BE49-F238E27FC236}">
                <a16:creationId xmlns="" xmlns:a16="http://schemas.microsoft.com/office/drawing/2014/main" id="{D872C835-5B78-4D79-AEAD-582B0C4F52D7}"/>
              </a:ext>
            </a:extLst>
          </p:cNvPr>
          <p:cNvSpPr>
            <a:spLocks noGrp="1"/>
          </p:cNvSpPr>
          <p:nvPr>
            <p:ph type="title"/>
          </p:nvPr>
        </p:nvSpPr>
        <p:spPr/>
        <p:txBody>
          <a:bodyPr/>
          <a:lstStyle/>
          <a:p>
            <a:r>
              <a:rPr lang="zh-CN" altLang="en-US" dirty="0">
                <a:latin typeface="+mn-ea"/>
                <a:ea typeface="+mn-ea"/>
              </a:rPr>
              <a:t>中国共产党第十七次全国代表大会</a:t>
            </a:r>
          </a:p>
        </p:txBody>
      </p:sp>
    </p:spTree>
    <p:extLst>
      <p:ext uri="{BB962C8B-B14F-4D97-AF65-F5344CB8AC3E}">
        <p14:creationId xmlns:p14="http://schemas.microsoft.com/office/powerpoint/2010/main" val="34242453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750" fill="hold"/>
                                        <p:tgtEl>
                                          <p:spTgt spid="9"/>
                                        </p:tgtEl>
                                        <p:attrNameLst>
                                          <p:attrName>ppt_w</p:attrName>
                                        </p:attrNameLst>
                                      </p:cBhvr>
                                      <p:tavLst>
                                        <p:tav tm="0">
                                          <p:val>
                                            <p:fltVal val="0"/>
                                          </p:val>
                                        </p:tav>
                                        <p:tav tm="100000">
                                          <p:val>
                                            <p:strVal val="#ppt_w"/>
                                          </p:val>
                                        </p:tav>
                                      </p:tavLst>
                                    </p:anim>
                                    <p:anim calcmode="lin" valueType="num">
                                      <p:cBhvr>
                                        <p:cTn id="12" dur="750" fill="hold"/>
                                        <p:tgtEl>
                                          <p:spTgt spid="9"/>
                                        </p:tgtEl>
                                        <p:attrNameLst>
                                          <p:attrName>ppt_h</p:attrName>
                                        </p:attrNameLst>
                                      </p:cBhvr>
                                      <p:tavLst>
                                        <p:tav tm="0">
                                          <p:val>
                                            <p:fltVal val="0"/>
                                          </p:val>
                                        </p:tav>
                                        <p:tav tm="100000">
                                          <p:val>
                                            <p:strVal val="#ppt_h"/>
                                          </p:val>
                                        </p:tav>
                                      </p:tavLst>
                                    </p:anim>
                                    <p:anim calcmode="lin" valueType="num">
                                      <p:cBhvr>
                                        <p:cTn id="13" dur="750" fill="hold"/>
                                        <p:tgtEl>
                                          <p:spTgt spid="9"/>
                                        </p:tgtEl>
                                        <p:attrNameLst>
                                          <p:attrName>style.rotation</p:attrName>
                                        </p:attrNameLst>
                                      </p:cBhvr>
                                      <p:tavLst>
                                        <p:tav tm="0">
                                          <p:val>
                                            <p:fltVal val="90"/>
                                          </p:val>
                                        </p:tav>
                                        <p:tav tm="100000">
                                          <p:val>
                                            <p:fltVal val="0"/>
                                          </p:val>
                                        </p:tav>
                                      </p:tavLst>
                                    </p:anim>
                                    <p:animEffect transition="in" filter="fade">
                                      <p:cBhvr>
                                        <p:cTn id="14" dur="750"/>
                                        <p:tgtEl>
                                          <p:spTgt spid="9"/>
                                        </p:tgtEl>
                                      </p:cBhvr>
                                    </p:animEffect>
                                  </p:childTnLst>
                                </p:cTn>
                              </p:par>
                            </p:childTnLst>
                          </p:cTn>
                        </p:par>
                        <p:par>
                          <p:cTn id="15" fill="hold">
                            <p:stCondLst>
                              <p:cond delay="175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878B0B47-8420-4B52-A779-E9253F2A975F}"/>
              </a:ext>
            </a:extLst>
          </p:cNvPr>
          <p:cNvSpPr txBox="1"/>
          <p:nvPr/>
        </p:nvSpPr>
        <p:spPr>
          <a:xfrm>
            <a:off x="567190" y="2218730"/>
            <a:ext cx="5761037" cy="3508044"/>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dirty="0">
                <a:latin typeface="+mn-ea"/>
                <a:ea typeface="+mn-ea"/>
                <a:cs typeface="+mn-ea"/>
                <a:sym typeface="+mn-lt"/>
              </a:rPr>
              <a:t>       </a:t>
            </a:r>
            <a:r>
              <a:rPr lang="zh-CN" altLang="en-US" sz="1100" b="1" dirty="0">
                <a:solidFill>
                  <a:schemeClr val="accent1"/>
                </a:solidFill>
                <a:latin typeface="+mn-ea"/>
                <a:ea typeface="+mn-ea"/>
                <a:cs typeface="+mn-ea"/>
                <a:sym typeface="+mn-lt"/>
              </a:rPr>
              <a:t>中国共产党第十八次全国代表大会（简称中共十八大）于</a:t>
            </a:r>
            <a:r>
              <a:rPr lang="en-US" altLang="zh-CN" sz="1100" b="1" dirty="0">
                <a:solidFill>
                  <a:schemeClr val="accent1"/>
                </a:solidFill>
                <a:latin typeface="+mn-ea"/>
                <a:ea typeface="+mn-ea"/>
                <a:cs typeface="+mn-ea"/>
                <a:sym typeface="+mn-lt"/>
              </a:rPr>
              <a:t>2012</a:t>
            </a:r>
            <a:r>
              <a:rPr lang="zh-CN" altLang="en-US" sz="1100" b="1" dirty="0">
                <a:solidFill>
                  <a:schemeClr val="accent1"/>
                </a:solidFill>
                <a:latin typeface="+mn-ea"/>
                <a:ea typeface="+mn-ea"/>
                <a:cs typeface="+mn-ea"/>
                <a:sym typeface="+mn-lt"/>
              </a:rPr>
              <a:t>年</a:t>
            </a:r>
            <a:r>
              <a:rPr lang="en-US" altLang="zh-CN" sz="1100" b="1" dirty="0">
                <a:solidFill>
                  <a:schemeClr val="accent1"/>
                </a:solidFill>
                <a:latin typeface="+mn-ea"/>
                <a:ea typeface="+mn-ea"/>
                <a:cs typeface="+mn-ea"/>
                <a:sym typeface="+mn-lt"/>
              </a:rPr>
              <a:t>11</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8</a:t>
            </a:r>
            <a:r>
              <a:rPr lang="zh-CN" altLang="en-US" sz="1100" b="1" dirty="0">
                <a:solidFill>
                  <a:schemeClr val="accent1"/>
                </a:solidFill>
                <a:latin typeface="+mn-ea"/>
                <a:ea typeface="+mn-ea"/>
                <a:cs typeface="+mn-ea"/>
                <a:sym typeface="+mn-lt"/>
              </a:rPr>
              <a:t>日在北京召开。</a:t>
            </a:r>
          </a:p>
          <a:p>
            <a:r>
              <a:rPr lang="zh-CN" altLang="en-US" sz="1100" dirty="0">
                <a:latin typeface="+mn-ea"/>
                <a:ea typeface="+mn-ea"/>
                <a:cs typeface="+mn-ea"/>
                <a:sym typeface="+mn-lt"/>
              </a:rPr>
              <a:t>       这次大会，是我们党在全面建设小康社会的关键时期和深化改革开放、加快转变经济发展方式的攻坚时期召开的一次十分重要的会议，对我们党团结带领全国各族人民继续全面建设小康社会、加快推进社会主义现代化、开创中国特色社会主义事业新局面具有重大而深远的意义。党的各级组织和全体共产党员要团结带领全国各族人民继续解放思想、坚持改革开放、推动科学发展、促进社会和谐，以优异成绩迎接中国共产党第十八次全国代表大会召开。</a:t>
            </a:r>
            <a:endParaRPr lang="en-US" altLang="zh-CN" sz="1100" dirty="0">
              <a:latin typeface="+mn-ea"/>
              <a:ea typeface="+mn-ea"/>
              <a:cs typeface="+mn-ea"/>
              <a:sym typeface="+mn-lt"/>
            </a:endParaRPr>
          </a:p>
          <a:p>
            <a:r>
              <a:rPr lang="en-US" altLang="zh-CN" sz="1100" dirty="0">
                <a:latin typeface="+mn-ea"/>
                <a:ea typeface="+mn-ea"/>
                <a:cs typeface="+mn-ea"/>
                <a:sym typeface="+mn-lt"/>
              </a:rPr>
              <a:t>      </a:t>
            </a:r>
            <a:r>
              <a:rPr lang="zh-CN" altLang="en-US" sz="1100" dirty="0">
                <a:latin typeface="+mn-ea"/>
                <a:ea typeface="+mn-ea"/>
                <a:cs typeface="+mn-ea"/>
                <a:sym typeface="+mn-lt"/>
              </a:rPr>
              <a:t> </a:t>
            </a:r>
            <a:r>
              <a:rPr lang="zh-CN" altLang="en-US" sz="1100" b="1" dirty="0">
                <a:solidFill>
                  <a:schemeClr val="accent1"/>
                </a:solidFill>
                <a:latin typeface="+mn-ea"/>
                <a:ea typeface="+mn-ea"/>
                <a:cs typeface="+mn-ea"/>
                <a:sym typeface="+mn-lt"/>
              </a:rPr>
              <a:t>主要议题：</a:t>
            </a:r>
          </a:p>
          <a:p>
            <a:r>
              <a:rPr lang="zh-CN" altLang="en-US" sz="1100" dirty="0">
                <a:latin typeface="+mn-ea"/>
                <a:ea typeface="+mn-ea"/>
                <a:cs typeface="+mn-ea"/>
                <a:sym typeface="+mn-lt"/>
              </a:rPr>
              <a:t>一、听取和审议党的十七届中央委员会的报告    二、审议中央纪律检查委员会的工作报告     三、审议并通过</a:t>
            </a:r>
            <a:r>
              <a:rPr lang="en-US" altLang="zh-CN" sz="1100" dirty="0">
                <a:latin typeface="+mn-ea"/>
                <a:ea typeface="+mn-ea"/>
                <a:cs typeface="+mn-ea"/>
                <a:sym typeface="+mn-lt"/>
              </a:rPr>
              <a:t>《</a:t>
            </a:r>
            <a:r>
              <a:rPr lang="zh-CN" altLang="en-US" sz="1100" dirty="0">
                <a:latin typeface="+mn-ea"/>
                <a:ea typeface="+mn-ea"/>
                <a:cs typeface="+mn-ea"/>
                <a:sym typeface="+mn-lt"/>
              </a:rPr>
              <a:t>中国共产党章程（修正案）</a:t>
            </a:r>
            <a:r>
              <a:rPr lang="en-US" altLang="zh-CN" sz="1100" dirty="0">
                <a:latin typeface="+mn-ea"/>
                <a:ea typeface="+mn-ea"/>
                <a:cs typeface="+mn-ea"/>
                <a:sym typeface="+mn-lt"/>
              </a:rPr>
              <a:t>》   </a:t>
            </a:r>
            <a:r>
              <a:rPr lang="zh-CN" altLang="en-US" sz="1100" dirty="0">
                <a:latin typeface="+mn-ea"/>
                <a:ea typeface="+mn-ea"/>
                <a:cs typeface="+mn-ea"/>
                <a:sym typeface="+mn-lt"/>
              </a:rPr>
              <a:t>四、选举党的十八届中央委员会    五、选举中央纪律检查委员会</a:t>
            </a:r>
            <a:endParaRPr lang="en-US" altLang="zh-CN" sz="1100" dirty="0">
              <a:latin typeface="+mn-ea"/>
              <a:ea typeface="+mn-ea"/>
              <a:cs typeface="+mn-ea"/>
              <a:sym typeface="+mn-lt"/>
            </a:endParaRPr>
          </a:p>
          <a:p>
            <a:r>
              <a:rPr lang="zh-CN" altLang="en-US" sz="1100" dirty="0">
                <a:latin typeface="+mn-ea"/>
                <a:ea typeface="+mn-ea"/>
                <a:cs typeface="+mn-ea"/>
                <a:sym typeface="+mn-lt"/>
              </a:rPr>
              <a:t>       </a:t>
            </a:r>
            <a:r>
              <a:rPr lang="zh-CN" altLang="en-US" sz="1100" b="1" dirty="0">
                <a:solidFill>
                  <a:schemeClr val="accent1"/>
                </a:solidFill>
                <a:latin typeface="+mn-ea"/>
                <a:ea typeface="+mn-ea"/>
                <a:cs typeface="+mn-ea"/>
                <a:sym typeface="+mn-lt"/>
              </a:rPr>
              <a:t>会议内容</a:t>
            </a:r>
            <a:r>
              <a:rPr lang="en-US" altLang="zh-CN" sz="1100" b="1" dirty="0">
                <a:solidFill>
                  <a:schemeClr val="accent1"/>
                </a:solidFill>
                <a:latin typeface="+mn-ea"/>
                <a:ea typeface="+mn-ea"/>
                <a:cs typeface="+mn-ea"/>
                <a:sym typeface="+mn-lt"/>
              </a:rPr>
              <a:t>:</a:t>
            </a:r>
          </a:p>
          <a:p>
            <a:r>
              <a:rPr lang="en-US" altLang="zh-CN" sz="1100" dirty="0">
                <a:latin typeface="+mn-ea"/>
                <a:ea typeface="+mn-ea"/>
                <a:cs typeface="+mn-ea"/>
                <a:sym typeface="+mn-lt"/>
              </a:rPr>
              <a:t>     1</a:t>
            </a:r>
            <a:r>
              <a:rPr lang="zh-CN" altLang="en-US" sz="1100" dirty="0">
                <a:latin typeface="+mn-ea"/>
                <a:ea typeface="+mn-ea"/>
                <a:cs typeface="+mn-ea"/>
                <a:sym typeface="+mn-lt"/>
              </a:rPr>
              <a:t>、明确了科学发展观是党必须长期坚持的指导思想，并写入党章。</a:t>
            </a:r>
          </a:p>
          <a:p>
            <a:r>
              <a:rPr lang="en-US" altLang="zh-CN" sz="1100" dirty="0">
                <a:latin typeface="+mn-ea"/>
                <a:ea typeface="+mn-ea"/>
                <a:cs typeface="+mn-ea"/>
                <a:sym typeface="+mn-lt"/>
              </a:rPr>
              <a:t>     2</a:t>
            </a:r>
            <a:r>
              <a:rPr lang="zh-CN" altLang="en-US" sz="1100" dirty="0">
                <a:latin typeface="+mn-ea"/>
                <a:ea typeface="+mn-ea"/>
                <a:cs typeface="+mn-ea"/>
                <a:sym typeface="+mn-lt"/>
              </a:rPr>
              <a:t>、制定了坚持走中国特色社会主义政治发展道路和推进政治体制改革前进方向。</a:t>
            </a:r>
          </a:p>
          <a:p>
            <a:r>
              <a:rPr lang="en-US" altLang="zh-CN" sz="1100" dirty="0">
                <a:latin typeface="+mn-ea"/>
                <a:ea typeface="+mn-ea"/>
                <a:cs typeface="+mn-ea"/>
                <a:sym typeface="+mn-lt"/>
              </a:rPr>
              <a:t>     3</a:t>
            </a:r>
            <a:r>
              <a:rPr lang="zh-CN" altLang="en-US" sz="1100" dirty="0">
                <a:latin typeface="+mn-ea"/>
                <a:ea typeface="+mn-ea"/>
                <a:cs typeface="+mn-ea"/>
                <a:sym typeface="+mn-lt"/>
              </a:rPr>
              <a:t>、提出了全面建成小康社会目标。</a:t>
            </a:r>
          </a:p>
          <a:p>
            <a:r>
              <a:rPr lang="en-US" altLang="zh-CN" sz="1100" dirty="0">
                <a:latin typeface="+mn-ea"/>
                <a:ea typeface="+mn-ea"/>
                <a:cs typeface="+mn-ea"/>
                <a:sym typeface="+mn-lt"/>
              </a:rPr>
              <a:t>     4</a:t>
            </a:r>
            <a:r>
              <a:rPr lang="zh-CN" altLang="en-US" sz="1100" dirty="0">
                <a:latin typeface="+mn-ea"/>
                <a:ea typeface="+mn-ea"/>
                <a:cs typeface="+mn-ea"/>
                <a:sym typeface="+mn-lt"/>
              </a:rPr>
              <a:t>、回答了坚定不移走中国特色社会主义道路政策立场。</a:t>
            </a:r>
            <a:endParaRPr lang="en-US" altLang="zh-CN" sz="1100" dirty="0">
              <a:latin typeface="+mn-ea"/>
              <a:ea typeface="+mn-ea"/>
              <a:cs typeface="+mn-ea"/>
              <a:sym typeface="+mn-lt"/>
            </a:endParaRPr>
          </a:p>
        </p:txBody>
      </p:sp>
      <p:pic>
        <p:nvPicPr>
          <p:cNvPr id="9" name="图片 8">
            <a:extLst>
              <a:ext uri="{FF2B5EF4-FFF2-40B4-BE49-F238E27FC236}">
                <a16:creationId xmlns="" xmlns:a16="http://schemas.microsoft.com/office/drawing/2014/main" id="{5AD2F1CA-A935-44D9-80D5-841CD25DD5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1003" y="2463040"/>
            <a:ext cx="4548898" cy="3019425"/>
          </a:xfrm>
          <a:prstGeom prst="rect">
            <a:avLst/>
          </a:prstGeom>
        </p:spPr>
      </p:pic>
      <p:grpSp>
        <p:nvGrpSpPr>
          <p:cNvPr id="25" name="组合 24"/>
          <p:cNvGrpSpPr/>
          <p:nvPr/>
        </p:nvGrpSpPr>
        <p:grpSpPr>
          <a:xfrm>
            <a:off x="2822739" y="1049518"/>
            <a:ext cx="6546522" cy="636598"/>
            <a:chOff x="3729419" y="1263151"/>
            <a:chExt cx="6546522" cy="636598"/>
          </a:xfrm>
        </p:grpSpPr>
        <p:grpSp>
          <p:nvGrpSpPr>
            <p:cNvPr id="26" name="组合 25"/>
            <p:cNvGrpSpPr/>
            <p:nvPr/>
          </p:nvGrpSpPr>
          <p:grpSpPr>
            <a:xfrm>
              <a:off x="3729419" y="1263151"/>
              <a:ext cx="6546522" cy="636598"/>
              <a:chOff x="3729419" y="1263151"/>
              <a:chExt cx="6546522" cy="636598"/>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51"/>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902"/>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中国共产党第十八次全国代表大会胜利召开</a:t>
              </a:r>
            </a:p>
          </p:txBody>
        </p:sp>
      </p:grpSp>
      <p:sp>
        <p:nvSpPr>
          <p:cNvPr id="2" name="标题 1">
            <a:extLst>
              <a:ext uri="{FF2B5EF4-FFF2-40B4-BE49-F238E27FC236}">
                <a16:creationId xmlns="" xmlns:a16="http://schemas.microsoft.com/office/drawing/2014/main" id="{CA7C5D6E-8DB4-4058-A7BC-296FF14669E7}"/>
              </a:ext>
            </a:extLst>
          </p:cNvPr>
          <p:cNvSpPr>
            <a:spLocks noGrp="1"/>
          </p:cNvSpPr>
          <p:nvPr>
            <p:ph type="title"/>
          </p:nvPr>
        </p:nvSpPr>
        <p:spPr/>
        <p:txBody>
          <a:bodyPr/>
          <a:lstStyle/>
          <a:p>
            <a:r>
              <a:rPr lang="zh-CN" altLang="en-US" dirty="0">
                <a:latin typeface="+mn-ea"/>
                <a:ea typeface="+mn-ea"/>
              </a:rPr>
              <a:t>中国共产党第十八次全国代表大会</a:t>
            </a:r>
          </a:p>
        </p:txBody>
      </p:sp>
    </p:spTree>
    <p:extLst>
      <p:ext uri="{BB962C8B-B14F-4D97-AF65-F5344CB8AC3E}">
        <p14:creationId xmlns:p14="http://schemas.microsoft.com/office/powerpoint/2010/main" val="14731618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2A31A057-1844-42CF-B4CE-95C56A401331}"/>
              </a:ext>
            </a:extLst>
          </p:cNvPr>
          <p:cNvSpPr txBox="1"/>
          <p:nvPr/>
        </p:nvSpPr>
        <p:spPr>
          <a:xfrm>
            <a:off x="563563" y="2048018"/>
            <a:ext cx="5761037" cy="3508044"/>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b="1" dirty="0">
                <a:solidFill>
                  <a:schemeClr val="accent1"/>
                </a:solidFill>
                <a:latin typeface="+mn-ea"/>
                <a:ea typeface="+mn-ea"/>
                <a:cs typeface="+mn-ea"/>
                <a:sym typeface="+mn-lt"/>
              </a:rPr>
              <a:t>会议要点：</a:t>
            </a:r>
          </a:p>
          <a:p>
            <a:r>
              <a:rPr lang="en-US" altLang="zh-CN" sz="1200" dirty="0">
                <a:latin typeface="+mn-ea"/>
                <a:ea typeface="+mn-ea"/>
                <a:cs typeface="+mn-ea"/>
                <a:sym typeface="+mn-lt"/>
              </a:rPr>
              <a:t>1</a:t>
            </a:r>
            <a:r>
              <a:rPr lang="zh-CN" altLang="en-US" sz="1200" dirty="0">
                <a:latin typeface="+mn-ea"/>
                <a:ea typeface="+mn-ea"/>
                <a:cs typeface="+mn-ea"/>
                <a:sym typeface="+mn-lt"/>
              </a:rPr>
              <a:t>、科学发展观是中国特色社会主义体系最新成果</a:t>
            </a:r>
          </a:p>
          <a:p>
            <a:r>
              <a:rPr lang="en-US" altLang="zh-CN" sz="1200" dirty="0">
                <a:latin typeface="+mn-ea"/>
                <a:ea typeface="+mn-ea"/>
                <a:cs typeface="+mn-ea"/>
                <a:sym typeface="+mn-lt"/>
              </a:rPr>
              <a:t>2</a:t>
            </a:r>
            <a:r>
              <a:rPr lang="zh-CN" altLang="en-US" sz="1200" dirty="0">
                <a:latin typeface="+mn-ea"/>
                <a:ea typeface="+mn-ea"/>
                <a:cs typeface="+mn-ea"/>
                <a:sym typeface="+mn-lt"/>
              </a:rPr>
              <a:t>、小康社会目标：居民收入比</a:t>
            </a:r>
            <a:r>
              <a:rPr lang="en-US" altLang="zh-CN" sz="1200" dirty="0">
                <a:latin typeface="+mn-ea"/>
                <a:ea typeface="+mn-ea"/>
                <a:cs typeface="+mn-ea"/>
                <a:sym typeface="+mn-lt"/>
              </a:rPr>
              <a:t>2010</a:t>
            </a:r>
            <a:r>
              <a:rPr lang="zh-CN" altLang="en-US" sz="1200" dirty="0">
                <a:latin typeface="+mn-ea"/>
                <a:ea typeface="+mn-ea"/>
                <a:cs typeface="+mn-ea"/>
                <a:sym typeface="+mn-lt"/>
              </a:rPr>
              <a:t>年翻番</a:t>
            </a:r>
          </a:p>
          <a:p>
            <a:r>
              <a:rPr lang="en-US" altLang="zh-CN" sz="1200" dirty="0">
                <a:latin typeface="+mn-ea"/>
                <a:ea typeface="+mn-ea"/>
                <a:cs typeface="+mn-ea"/>
                <a:sym typeface="+mn-lt"/>
              </a:rPr>
              <a:t>3</a:t>
            </a:r>
            <a:r>
              <a:rPr lang="zh-CN" altLang="en-US" sz="1200" dirty="0">
                <a:latin typeface="+mn-ea"/>
                <a:ea typeface="+mn-ea"/>
                <a:cs typeface="+mn-ea"/>
                <a:sym typeface="+mn-lt"/>
              </a:rPr>
              <a:t>、大力推进生态文明建设，扭转生态环境恶化趋势</a:t>
            </a:r>
          </a:p>
          <a:p>
            <a:r>
              <a:rPr lang="en-US" altLang="zh-CN" sz="1200" dirty="0">
                <a:latin typeface="+mn-ea"/>
                <a:ea typeface="+mn-ea"/>
                <a:cs typeface="+mn-ea"/>
                <a:sym typeface="+mn-lt"/>
              </a:rPr>
              <a:t>4</a:t>
            </a:r>
            <a:r>
              <a:rPr lang="zh-CN" altLang="en-US" sz="1200" dirty="0">
                <a:latin typeface="+mn-ea"/>
                <a:ea typeface="+mn-ea"/>
                <a:cs typeface="+mn-ea"/>
                <a:sym typeface="+mn-lt"/>
              </a:rPr>
              <a:t>、促进农业转移人口市民化，推动城乡发展一体化</a:t>
            </a:r>
          </a:p>
          <a:p>
            <a:r>
              <a:rPr lang="en-US" altLang="zh-CN" sz="1200" dirty="0">
                <a:latin typeface="+mn-ea"/>
                <a:ea typeface="+mn-ea"/>
                <a:cs typeface="+mn-ea"/>
                <a:sym typeface="+mn-lt"/>
              </a:rPr>
              <a:t>5</a:t>
            </a:r>
            <a:r>
              <a:rPr lang="zh-CN" altLang="en-US" sz="1200" dirty="0">
                <a:latin typeface="+mn-ea"/>
                <a:ea typeface="+mn-ea"/>
                <a:cs typeface="+mn-ea"/>
                <a:sym typeface="+mn-lt"/>
              </a:rPr>
              <a:t>、坚持推进政治体制改革</a:t>
            </a:r>
          </a:p>
          <a:p>
            <a:r>
              <a:rPr lang="en-US" altLang="zh-CN" sz="1200" dirty="0">
                <a:latin typeface="+mn-ea"/>
                <a:ea typeface="+mn-ea"/>
                <a:cs typeface="+mn-ea"/>
                <a:sym typeface="+mn-lt"/>
              </a:rPr>
              <a:t>6</a:t>
            </a:r>
            <a:r>
              <a:rPr lang="zh-CN" altLang="en-US" sz="1200" dirty="0">
                <a:latin typeface="+mn-ea"/>
                <a:ea typeface="+mn-ea"/>
                <a:cs typeface="+mn-ea"/>
                <a:sym typeface="+mn-lt"/>
              </a:rPr>
              <a:t>、完善基层民主制度，建立健全权力运行制约和监督体系</a:t>
            </a:r>
          </a:p>
          <a:p>
            <a:r>
              <a:rPr lang="en-US" altLang="zh-CN" sz="1200" dirty="0">
                <a:latin typeface="+mn-ea"/>
                <a:ea typeface="+mn-ea"/>
                <a:cs typeface="+mn-ea"/>
                <a:sym typeface="+mn-lt"/>
              </a:rPr>
              <a:t>7</a:t>
            </a:r>
            <a:r>
              <a:rPr lang="zh-CN" altLang="en-US" sz="1200" dirty="0">
                <a:latin typeface="+mn-ea"/>
                <a:ea typeface="+mn-ea"/>
                <a:cs typeface="+mn-ea"/>
                <a:sym typeface="+mn-lt"/>
              </a:rPr>
              <a:t>、实施创新驱动发展战略</a:t>
            </a:r>
          </a:p>
          <a:p>
            <a:r>
              <a:rPr lang="en-US" altLang="zh-CN" sz="1200" dirty="0">
                <a:latin typeface="+mn-ea"/>
                <a:ea typeface="+mn-ea"/>
                <a:cs typeface="+mn-ea"/>
                <a:sym typeface="+mn-lt"/>
              </a:rPr>
              <a:t>8</a:t>
            </a:r>
            <a:r>
              <a:rPr lang="zh-CN" altLang="en-US" sz="1200" dirty="0">
                <a:latin typeface="+mn-ea"/>
                <a:ea typeface="+mn-ea"/>
                <a:cs typeface="+mn-ea"/>
                <a:sym typeface="+mn-lt"/>
              </a:rPr>
              <a:t>、深化经济体制改革，推进经济结构战略性调整，全面提高开放型经济水平</a:t>
            </a:r>
            <a:endParaRPr lang="en-US" altLang="zh-CN" sz="1200" dirty="0">
              <a:latin typeface="+mn-ea"/>
              <a:ea typeface="+mn-ea"/>
              <a:cs typeface="+mn-ea"/>
              <a:sym typeface="+mn-lt"/>
            </a:endParaRPr>
          </a:p>
          <a:p>
            <a:r>
              <a:rPr lang="zh-CN" altLang="en-US" sz="1200" dirty="0">
                <a:latin typeface="+mn-ea"/>
                <a:ea typeface="+mn-ea"/>
                <a:cs typeface="+mn-ea"/>
                <a:sym typeface="+mn-lt"/>
              </a:rPr>
              <a:t>      中央确定，党的十八大代表名额共</a:t>
            </a:r>
            <a:r>
              <a:rPr lang="en-US" altLang="zh-CN" sz="1200" dirty="0">
                <a:latin typeface="+mn-ea"/>
                <a:ea typeface="+mn-ea"/>
                <a:cs typeface="+mn-ea"/>
                <a:sym typeface="+mn-lt"/>
              </a:rPr>
              <a:t>2270</a:t>
            </a:r>
            <a:r>
              <a:rPr lang="zh-CN" altLang="en-US" sz="1200" dirty="0">
                <a:latin typeface="+mn-ea"/>
                <a:ea typeface="+mn-ea"/>
                <a:cs typeface="+mn-ea"/>
                <a:sym typeface="+mn-lt"/>
              </a:rPr>
              <a:t>名，由全国</a:t>
            </a:r>
            <a:r>
              <a:rPr lang="en-US" altLang="zh-CN" sz="1200" dirty="0">
                <a:latin typeface="+mn-ea"/>
                <a:ea typeface="+mn-ea"/>
                <a:cs typeface="+mn-ea"/>
                <a:sym typeface="+mn-lt"/>
              </a:rPr>
              <a:t>40</a:t>
            </a:r>
            <a:r>
              <a:rPr lang="zh-CN" altLang="en-US" sz="1200" dirty="0">
                <a:latin typeface="+mn-ea"/>
                <a:ea typeface="+mn-ea"/>
                <a:cs typeface="+mn-ea"/>
                <a:sym typeface="+mn-lt"/>
              </a:rPr>
              <a:t>个选举单位选举产生。</a:t>
            </a:r>
            <a:r>
              <a:rPr lang="en-US" altLang="zh-CN" sz="1200" dirty="0">
                <a:latin typeface="+mn-ea"/>
                <a:ea typeface="+mn-ea"/>
                <a:cs typeface="+mn-ea"/>
                <a:sym typeface="+mn-lt"/>
              </a:rPr>
              <a:t>2012</a:t>
            </a:r>
            <a:r>
              <a:rPr lang="zh-CN" altLang="en-US" sz="1200" dirty="0">
                <a:latin typeface="+mn-ea"/>
                <a:ea typeface="+mn-ea"/>
                <a:cs typeface="+mn-ea"/>
                <a:sym typeface="+mn-lt"/>
              </a:rPr>
              <a:t>年</a:t>
            </a:r>
            <a:r>
              <a:rPr lang="en-US" altLang="zh-CN" sz="1200" dirty="0">
                <a:latin typeface="+mn-ea"/>
                <a:ea typeface="+mn-ea"/>
                <a:cs typeface="+mn-ea"/>
                <a:sym typeface="+mn-lt"/>
              </a:rPr>
              <a:t>11</a:t>
            </a:r>
            <a:r>
              <a:rPr lang="zh-CN" altLang="en-US" sz="1200" dirty="0">
                <a:latin typeface="+mn-ea"/>
                <a:ea typeface="+mn-ea"/>
                <a:cs typeface="+mn-ea"/>
                <a:sym typeface="+mn-lt"/>
              </a:rPr>
              <a:t>月</a:t>
            </a:r>
            <a:r>
              <a:rPr lang="en-US" altLang="zh-CN" sz="1200" dirty="0">
                <a:latin typeface="+mn-ea"/>
                <a:ea typeface="+mn-ea"/>
                <a:cs typeface="+mn-ea"/>
                <a:sym typeface="+mn-lt"/>
              </a:rPr>
              <a:t>8</a:t>
            </a:r>
            <a:r>
              <a:rPr lang="zh-CN" altLang="en-US" sz="1200" dirty="0">
                <a:latin typeface="+mn-ea"/>
                <a:ea typeface="+mn-ea"/>
                <a:cs typeface="+mn-ea"/>
                <a:sym typeface="+mn-lt"/>
              </a:rPr>
              <a:t>日</a:t>
            </a:r>
            <a:r>
              <a:rPr lang="en-US" altLang="zh-CN" sz="1200" dirty="0">
                <a:latin typeface="+mn-ea"/>
                <a:ea typeface="+mn-ea"/>
                <a:cs typeface="+mn-ea"/>
                <a:sym typeface="+mn-lt"/>
              </a:rPr>
              <a:t>9:00</a:t>
            </a:r>
            <a:r>
              <a:rPr lang="zh-CN" altLang="en-US" sz="1200" dirty="0">
                <a:latin typeface="+mn-ea"/>
                <a:ea typeface="+mn-ea"/>
                <a:cs typeface="+mn-ea"/>
                <a:sym typeface="+mn-lt"/>
              </a:rPr>
              <a:t>在人民大会堂大礼堂举行。大会选举了新一届的中共中央领导层，包括中央委员会委员、中央候补委员、中央纪律检查委员会委员。在之后召开的中央委员会上选举中央委员会总书记、中央政治局、中央政治局常务委员会、中央书记处、中共中央军委等。</a:t>
            </a:r>
            <a:r>
              <a:rPr lang="en-US" altLang="zh-CN" sz="1200" dirty="0">
                <a:latin typeface="+mn-ea"/>
                <a:ea typeface="+mn-ea"/>
                <a:cs typeface="+mn-ea"/>
                <a:sym typeface="+mn-lt"/>
              </a:rPr>
              <a:t>2012</a:t>
            </a:r>
            <a:r>
              <a:rPr lang="zh-CN" altLang="en-US" sz="1200" dirty="0">
                <a:latin typeface="+mn-ea"/>
                <a:ea typeface="+mn-ea"/>
                <a:cs typeface="+mn-ea"/>
                <a:sym typeface="+mn-lt"/>
              </a:rPr>
              <a:t>年</a:t>
            </a:r>
            <a:r>
              <a:rPr lang="en-US" altLang="zh-CN" sz="1200" dirty="0">
                <a:latin typeface="+mn-ea"/>
                <a:ea typeface="+mn-ea"/>
                <a:cs typeface="+mn-ea"/>
                <a:sym typeface="+mn-lt"/>
              </a:rPr>
              <a:t>11</a:t>
            </a:r>
            <a:r>
              <a:rPr lang="zh-CN" altLang="en-US" sz="1200" dirty="0">
                <a:latin typeface="+mn-ea"/>
                <a:ea typeface="+mn-ea"/>
                <a:cs typeface="+mn-ea"/>
                <a:sym typeface="+mn-lt"/>
              </a:rPr>
              <a:t>月</a:t>
            </a:r>
            <a:r>
              <a:rPr lang="en-US" altLang="zh-CN" sz="1200" dirty="0">
                <a:latin typeface="+mn-ea"/>
                <a:ea typeface="+mn-ea"/>
                <a:cs typeface="+mn-ea"/>
                <a:sym typeface="+mn-lt"/>
              </a:rPr>
              <a:t>14</a:t>
            </a:r>
            <a:r>
              <a:rPr lang="zh-CN" altLang="en-US" sz="1200" dirty="0">
                <a:latin typeface="+mn-ea"/>
                <a:ea typeface="+mn-ea"/>
                <a:cs typeface="+mn-ea"/>
                <a:sym typeface="+mn-lt"/>
              </a:rPr>
              <a:t>日</a:t>
            </a:r>
            <a:r>
              <a:rPr lang="en-US" altLang="zh-CN" sz="1200" dirty="0">
                <a:latin typeface="+mn-ea"/>
                <a:ea typeface="+mn-ea"/>
                <a:cs typeface="+mn-ea"/>
                <a:sym typeface="+mn-lt"/>
              </a:rPr>
              <a:t>12</a:t>
            </a:r>
            <a:r>
              <a:rPr lang="zh-CN" altLang="en-US" sz="1200" dirty="0">
                <a:latin typeface="+mn-ea"/>
                <a:ea typeface="+mn-ea"/>
                <a:cs typeface="+mn-ea"/>
                <a:sym typeface="+mn-lt"/>
              </a:rPr>
              <a:t>时许，在人民大会堂胜利闭幕。大会的秘书长为习近平</a:t>
            </a:r>
            <a:r>
              <a:rPr lang="en-US" altLang="zh-CN" sz="1200" dirty="0">
                <a:latin typeface="+mn-ea"/>
                <a:ea typeface="+mn-ea"/>
                <a:cs typeface="+mn-ea"/>
                <a:sym typeface="+mn-lt"/>
              </a:rPr>
              <a:t>  </a:t>
            </a:r>
            <a:r>
              <a:rPr lang="zh-CN" altLang="en-US" sz="1200" dirty="0">
                <a:latin typeface="+mn-ea"/>
                <a:ea typeface="+mn-ea"/>
                <a:cs typeface="+mn-ea"/>
                <a:sym typeface="+mn-lt"/>
              </a:rPr>
              <a:t>，副秘书长为刘云山、李源潮、栗战书</a:t>
            </a:r>
            <a:endParaRPr lang="en-US" altLang="zh-CN" sz="1200" dirty="0">
              <a:latin typeface="+mn-ea"/>
              <a:ea typeface="+mn-ea"/>
              <a:cs typeface="+mn-ea"/>
              <a:sym typeface="+mn-lt"/>
            </a:endParaRPr>
          </a:p>
          <a:p>
            <a:endParaRPr lang="zh-CN" altLang="en-US" sz="1200" dirty="0">
              <a:latin typeface="+mn-ea"/>
              <a:ea typeface="+mn-ea"/>
              <a:cs typeface="+mn-ea"/>
              <a:sym typeface="+mn-lt"/>
            </a:endParaRPr>
          </a:p>
        </p:txBody>
      </p:sp>
      <p:pic>
        <p:nvPicPr>
          <p:cNvPr id="9" name="图片 8">
            <a:extLst>
              <a:ext uri="{FF2B5EF4-FFF2-40B4-BE49-F238E27FC236}">
                <a16:creationId xmlns="" xmlns:a16="http://schemas.microsoft.com/office/drawing/2014/main" id="{CE157A37-81DD-49F2-B0FC-F543DE4810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7375" y="2327524"/>
            <a:ext cx="4535488" cy="2949032"/>
          </a:xfrm>
          <a:prstGeom prst="rect">
            <a:avLst/>
          </a:prstGeom>
        </p:spPr>
      </p:pic>
      <p:grpSp>
        <p:nvGrpSpPr>
          <p:cNvPr id="23" name="组合 22"/>
          <p:cNvGrpSpPr/>
          <p:nvPr/>
        </p:nvGrpSpPr>
        <p:grpSpPr>
          <a:xfrm>
            <a:off x="2822739" y="1022187"/>
            <a:ext cx="6546522" cy="636598"/>
            <a:chOff x="3729419" y="1263151"/>
            <a:chExt cx="6546522" cy="636598"/>
          </a:xfrm>
        </p:grpSpPr>
        <p:grpSp>
          <p:nvGrpSpPr>
            <p:cNvPr id="24" name="组合 23"/>
            <p:cNvGrpSpPr/>
            <p:nvPr/>
          </p:nvGrpSpPr>
          <p:grpSpPr>
            <a:xfrm>
              <a:off x="3729419" y="1263151"/>
              <a:ext cx="6546522" cy="636598"/>
              <a:chOff x="3729419" y="1263151"/>
              <a:chExt cx="6546522" cy="636598"/>
            </a:xfrm>
          </p:grpSpPr>
          <p:grpSp>
            <p:nvGrpSpPr>
              <p:cNvPr id="26" name="组合 25"/>
              <p:cNvGrpSpPr/>
              <p:nvPr/>
            </p:nvGrpSpPr>
            <p:grpSpPr>
              <a:xfrm flipH="1">
                <a:off x="9737779" y="1408005"/>
                <a:ext cx="538162" cy="491744"/>
                <a:chOff x="1916819" y="1408005"/>
                <a:chExt cx="538162" cy="491744"/>
              </a:xfrm>
            </p:grpSpPr>
            <p:sp>
              <p:nvSpPr>
                <p:cNvPr id="31" name="任意多边形 30"/>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7" name="组合 26"/>
              <p:cNvGrpSpPr/>
              <p:nvPr/>
            </p:nvGrpSpPr>
            <p:grpSpPr>
              <a:xfrm>
                <a:off x="3729419" y="1408005"/>
                <a:ext cx="538162" cy="491744"/>
                <a:chOff x="3729419" y="1408005"/>
                <a:chExt cx="538162" cy="491744"/>
              </a:xfrm>
            </p:grpSpPr>
            <p:sp>
              <p:nvSpPr>
                <p:cNvPr id="29" name="任意多边形 28"/>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0" name="任意多边形 29"/>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8" name="矩形 27"/>
              <p:cNvSpPr/>
              <p:nvPr/>
            </p:nvSpPr>
            <p:spPr>
              <a:xfrm>
                <a:off x="4080310" y="1263151"/>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5" name="矩形 24">
              <a:extLst>
                <a:ext uri="{FF2B5EF4-FFF2-40B4-BE49-F238E27FC236}">
                  <a16:creationId xmlns="" xmlns:a16="http://schemas.microsoft.com/office/drawing/2014/main" id="{059582DB-7E69-429F-B6FE-921ED3175CA9}"/>
                </a:ext>
              </a:extLst>
            </p:cNvPr>
            <p:cNvSpPr/>
            <p:nvPr/>
          </p:nvSpPr>
          <p:spPr>
            <a:xfrm>
              <a:off x="4102175" y="1312902"/>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中国共产党第十八次全国代表大会要点和选举</a:t>
              </a:r>
            </a:p>
          </p:txBody>
        </p:sp>
      </p:grpSp>
      <p:sp>
        <p:nvSpPr>
          <p:cNvPr id="2" name="标题 1">
            <a:extLst>
              <a:ext uri="{FF2B5EF4-FFF2-40B4-BE49-F238E27FC236}">
                <a16:creationId xmlns="" xmlns:a16="http://schemas.microsoft.com/office/drawing/2014/main" id="{43A6BC83-FFA0-4CA5-8193-CDF4D3FD8190}"/>
              </a:ext>
            </a:extLst>
          </p:cNvPr>
          <p:cNvSpPr>
            <a:spLocks noGrp="1"/>
          </p:cNvSpPr>
          <p:nvPr>
            <p:ph type="title"/>
          </p:nvPr>
        </p:nvSpPr>
        <p:spPr/>
        <p:txBody>
          <a:bodyPr/>
          <a:lstStyle/>
          <a:p>
            <a:r>
              <a:rPr lang="zh-CN" altLang="en-US" dirty="0">
                <a:latin typeface="+mn-ea"/>
                <a:ea typeface="+mn-ea"/>
              </a:rPr>
              <a:t>中国共产党第十八次全国代表大会</a:t>
            </a:r>
          </a:p>
        </p:txBody>
      </p:sp>
    </p:spTree>
    <p:extLst>
      <p:ext uri="{BB962C8B-B14F-4D97-AF65-F5344CB8AC3E}">
        <p14:creationId xmlns:p14="http://schemas.microsoft.com/office/powerpoint/2010/main" val="7925003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1000"/>
                                        <p:tgtEl>
                                          <p:spTgt spid="23"/>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750"/>
                                        <p:tgtEl>
                                          <p:spTgt spid="9"/>
                                        </p:tgtEl>
                                      </p:cBhvr>
                                    </p:animEffect>
                                  </p:childTnLst>
                                </p:cTn>
                              </p:par>
                            </p:childTnLst>
                          </p:cTn>
                        </p:par>
                        <p:par>
                          <p:cTn id="12" fill="hold">
                            <p:stCondLst>
                              <p:cond delay="175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 xmlns:a16="http://schemas.microsoft.com/office/drawing/2014/main" id="{52EDAE62-8348-4BAD-BA3B-75E1027DE615}"/>
              </a:ext>
            </a:extLst>
          </p:cNvPr>
          <p:cNvGrpSpPr/>
          <p:nvPr/>
        </p:nvGrpSpPr>
        <p:grpSpPr>
          <a:xfrm>
            <a:off x="1082156" y="2058861"/>
            <a:ext cx="1551235" cy="1551235"/>
            <a:chOff x="838200" y="2738437"/>
            <a:chExt cx="1362075" cy="1362075"/>
          </a:xfrm>
          <a:effectLst/>
        </p:grpSpPr>
        <p:sp>
          <p:nvSpPr>
            <p:cNvPr id="19" name="椭圆 18">
              <a:extLst>
                <a:ext uri="{FF2B5EF4-FFF2-40B4-BE49-F238E27FC236}">
                  <a16:creationId xmlns="" xmlns:a16="http://schemas.microsoft.com/office/drawing/2014/main" id="{83BCA2FC-A681-4948-B095-4809D646225F}"/>
                </a:ext>
              </a:extLst>
            </p:cNvPr>
            <p:cNvSpPr/>
            <p:nvPr/>
          </p:nvSpPr>
          <p:spPr>
            <a:xfrm>
              <a:off x="838200" y="2738437"/>
              <a:ext cx="1362075" cy="1362075"/>
            </a:xfrm>
            <a:prstGeom prst="ellipse">
              <a:avLst/>
            </a:prstGeom>
            <a:solidFill>
              <a:srgbClr val="E7261B"/>
            </a:solidFill>
            <a:ln>
              <a:noFill/>
            </a:ln>
            <a:effectLst/>
          </p:spPr>
          <p:txBody>
            <a:bodyPr vert="horz" wrap="square" lIns="91440" tIns="45720" rIns="91440" bIns="45720" numCol="1" anchor="t" anchorCtr="0" compatLnSpc="1">
              <a:prstTxWarp prst="textNoShape">
                <a:avLst/>
              </a:prstTxWarp>
            </a:bodyPr>
            <a:lstStyle/>
            <a:p>
              <a:endParaRPr lang="zh-CN" altLang="en-US" dirty="0">
                <a:solidFill>
                  <a:srgbClr val="C42F0B"/>
                </a:solidFill>
                <a:latin typeface="+mn-ea"/>
                <a:cs typeface="+mn-ea"/>
                <a:sym typeface="+mn-lt"/>
              </a:endParaRPr>
            </a:p>
          </p:txBody>
        </p:sp>
        <p:sp>
          <p:nvSpPr>
            <p:cNvPr id="20" name="矩形 19">
              <a:extLst>
                <a:ext uri="{FF2B5EF4-FFF2-40B4-BE49-F238E27FC236}">
                  <a16:creationId xmlns="" xmlns:a16="http://schemas.microsoft.com/office/drawing/2014/main" id="{49A9CF85-8BEE-4CE2-A628-73C678A72DB1}"/>
                </a:ext>
              </a:extLst>
            </p:cNvPr>
            <p:cNvSpPr/>
            <p:nvPr/>
          </p:nvSpPr>
          <p:spPr>
            <a:xfrm>
              <a:off x="984939" y="3188642"/>
              <a:ext cx="1068597" cy="405369"/>
            </a:xfrm>
            <a:prstGeom prst="rect">
              <a:avLst/>
            </a:prstGeom>
          </p:spPr>
          <p:txBody>
            <a:bodyPr wrap="none">
              <a:spAutoFit/>
            </a:bodyPr>
            <a:lstStyle/>
            <a:p>
              <a:pPr algn="ctr"/>
              <a:r>
                <a:rPr lang="en-US" altLang="zh-CN" sz="2400" dirty="0">
                  <a:solidFill>
                    <a:schemeClr val="bg1"/>
                  </a:solidFill>
                  <a:latin typeface="+mn-ea"/>
                  <a:cs typeface="+mn-ea"/>
                  <a:sym typeface="+mn-lt"/>
                </a:rPr>
                <a:t>1921</a:t>
              </a:r>
              <a:r>
                <a:rPr lang="zh-CN" altLang="en-US" sz="2400" dirty="0">
                  <a:solidFill>
                    <a:schemeClr val="bg1"/>
                  </a:solidFill>
                  <a:latin typeface="+mn-ea"/>
                  <a:cs typeface="+mn-ea"/>
                  <a:sym typeface="+mn-lt"/>
                </a:rPr>
                <a:t>年</a:t>
              </a:r>
            </a:p>
          </p:txBody>
        </p:sp>
      </p:grpSp>
      <p:grpSp>
        <p:nvGrpSpPr>
          <p:cNvPr id="44" name="组合 43">
            <a:extLst>
              <a:ext uri="{FF2B5EF4-FFF2-40B4-BE49-F238E27FC236}">
                <a16:creationId xmlns="" xmlns:a16="http://schemas.microsoft.com/office/drawing/2014/main" id="{D94211D1-B5A6-4841-8EC2-085CB9109696}"/>
              </a:ext>
            </a:extLst>
          </p:cNvPr>
          <p:cNvGrpSpPr/>
          <p:nvPr/>
        </p:nvGrpSpPr>
        <p:grpSpPr>
          <a:xfrm>
            <a:off x="220813" y="3804864"/>
            <a:ext cx="3527922" cy="1027141"/>
            <a:chOff x="204181" y="4295280"/>
            <a:chExt cx="3162157" cy="1027141"/>
          </a:xfrm>
        </p:grpSpPr>
        <p:sp>
          <p:nvSpPr>
            <p:cNvPr id="21" name="文本框 15">
              <a:extLst>
                <a:ext uri="{FF2B5EF4-FFF2-40B4-BE49-F238E27FC236}">
                  <a16:creationId xmlns="" xmlns:a16="http://schemas.microsoft.com/office/drawing/2014/main" id="{A38D0302-0B2A-4D66-BEA8-DBE757ADCE84}"/>
                </a:ext>
              </a:extLst>
            </p:cNvPr>
            <p:cNvSpPr txBox="1"/>
            <p:nvPr/>
          </p:nvSpPr>
          <p:spPr>
            <a:xfrm>
              <a:off x="784053" y="4295280"/>
              <a:ext cx="1774745" cy="400110"/>
            </a:xfrm>
            <a:prstGeom prst="rect">
              <a:avLst/>
            </a:prstGeom>
            <a:noFill/>
          </p:spPr>
          <p:txBody>
            <a:bodyPr wrap="none" rtlCol="0">
              <a:spAutoFit/>
            </a:bodyPr>
            <a:lstStyle/>
            <a:p>
              <a:pPr algn="ctr"/>
              <a:r>
                <a:rPr lang="zh-CN" altLang="en-US" sz="2000" b="1" dirty="0">
                  <a:solidFill>
                    <a:srgbClr val="E7261B"/>
                  </a:solidFill>
                  <a:latin typeface="+mn-ea"/>
                  <a:cs typeface="+mn-ea"/>
                  <a:sym typeface="+mn-lt"/>
                </a:rPr>
                <a:t>中国共产党成立</a:t>
              </a:r>
            </a:p>
          </p:txBody>
        </p:sp>
        <p:sp>
          <p:nvSpPr>
            <p:cNvPr id="22" name="文本框 33">
              <a:extLst>
                <a:ext uri="{FF2B5EF4-FFF2-40B4-BE49-F238E27FC236}">
                  <a16:creationId xmlns="" xmlns:a16="http://schemas.microsoft.com/office/drawing/2014/main" id="{4A5BCEF3-FD14-4E94-966A-3331C9CEC100}"/>
                </a:ext>
              </a:extLst>
            </p:cNvPr>
            <p:cNvSpPr txBox="1"/>
            <p:nvPr/>
          </p:nvSpPr>
          <p:spPr>
            <a:xfrm>
              <a:off x="204181" y="4664612"/>
              <a:ext cx="3162157" cy="657809"/>
            </a:xfrm>
            <a:prstGeom prst="rect">
              <a:avLst/>
            </a:prstGeom>
            <a:noFill/>
          </p:spPr>
          <p:txBody>
            <a:bodyPr wrap="square" rtlCol="0">
              <a:spAutoFit/>
            </a:bodyPr>
            <a:lstStyle/>
            <a:p>
              <a:pPr algn="ctr">
                <a:lnSpc>
                  <a:spcPct val="120000"/>
                </a:lnSpc>
              </a:pPr>
              <a:r>
                <a:rPr lang="zh-CN" altLang="en-US" sz="1600" dirty="0">
                  <a:latin typeface="+mn-ea"/>
                  <a:cs typeface="+mn-ea"/>
                  <a:sym typeface="+mn-lt"/>
                </a:rPr>
                <a:t>在陈独秀、李大钊领导下创立了中国共产党，翻开了中国革命的新篇章。</a:t>
              </a:r>
            </a:p>
          </p:txBody>
        </p:sp>
      </p:grpSp>
      <p:grpSp>
        <p:nvGrpSpPr>
          <p:cNvPr id="39" name="组合 38">
            <a:extLst>
              <a:ext uri="{FF2B5EF4-FFF2-40B4-BE49-F238E27FC236}">
                <a16:creationId xmlns="" xmlns:a16="http://schemas.microsoft.com/office/drawing/2014/main" id="{B14EB399-73FC-4CC3-82FD-8816D4D02D72}"/>
              </a:ext>
            </a:extLst>
          </p:cNvPr>
          <p:cNvGrpSpPr/>
          <p:nvPr/>
        </p:nvGrpSpPr>
        <p:grpSpPr>
          <a:xfrm>
            <a:off x="5277473" y="2058861"/>
            <a:ext cx="1551235" cy="1551235"/>
            <a:chOff x="3966072" y="2738437"/>
            <a:chExt cx="1362075" cy="1362075"/>
          </a:xfrm>
          <a:effectLst/>
        </p:grpSpPr>
        <p:sp>
          <p:nvSpPr>
            <p:cNvPr id="30" name="椭圆 29">
              <a:extLst>
                <a:ext uri="{FF2B5EF4-FFF2-40B4-BE49-F238E27FC236}">
                  <a16:creationId xmlns="" xmlns:a16="http://schemas.microsoft.com/office/drawing/2014/main" id="{08EB117A-2FD2-4E80-809E-536941E7D022}"/>
                </a:ext>
              </a:extLst>
            </p:cNvPr>
            <p:cNvSpPr/>
            <p:nvPr/>
          </p:nvSpPr>
          <p:spPr>
            <a:xfrm>
              <a:off x="3966072" y="2738437"/>
              <a:ext cx="1362075" cy="1362075"/>
            </a:xfrm>
            <a:prstGeom prst="ellipse">
              <a:avLst/>
            </a:prstGeom>
            <a:solidFill>
              <a:srgbClr val="E7261B"/>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C42F0B"/>
                </a:solidFill>
                <a:latin typeface="+mn-ea"/>
                <a:cs typeface="+mn-ea"/>
                <a:sym typeface="+mn-lt"/>
              </a:endParaRPr>
            </a:p>
          </p:txBody>
        </p:sp>
        <p:sp>
          <p:nvSpPr>
            <p:cNvPr id="31" name="矩形 30">
              <a:extLst>
                <a:ext uri="{FF2B5EF4-FFF2-40B4-BE49-F238E27FC236}">
                  <a16:creationId xmlns="" xmlns:a16="http://schemas.microsoft.com/office/drawing/2014/main" id="{C6713A24-C697-419D-B06E-89EE277E93B0}"/>
                </a:ext>
              </a:extLst>
            </p:cNvPr>
            <p:cNvSpPr/>
            <p:nvPr/>
          </p:nvSpPr>
          <p:spPr>
            <a:xfrm>
              <a:off x="4112811" y="3188642"/>
              <a:ext cx="1068597" cy="405369"/>
            </a:xfrm>
            <a:prstGeom prst="rect">
              <a:avLst/>
            </a:prstGeom>
          </p:spPr>
          <p:txBody>
            <a:bodyPr wrap="none">
              <a:spAutoFit/>
            </a:bodyPr>
            <a:lstStyle/>
            <a:p>
              <a:pPr algn="ctr"/>
              <a:r>
                <a:rPr lang="en-US" altLang="zh-CN" sz="2400" dirty="0">
                  <a:solidFill>
                    <a:schemeClr val="bg1"/>
                  </a:solidFill>
                  <a:latin typeface="+mn-ea"/>
                  <a:cs typeface="+mn-ea"/>
                  <a:sym typeface="+mn-lt"/>
                </a:rPr>
                <a:t>1935</a:t>
              </a:r>
              <a:r>
                <a:rPr lang="zh-CN" altLang="en-US" sz="2400" dirty="0">
                  <a:solidFill>
                    <a:schemeClr val="bg1"/>
                  </a:solidFill>
                  <a:latin typeface="+mn-ea"/>
                  <a:cs typeface="+mn-ea"/>
                  <a:sym typeface="+mn-lt"/>
                </a:rPr>
                <a:t>年</a:t>
              </a:r>
            </a:p>
          </p:txBody>
        </p:sp>
      </p:grpSp>
      <p:grpSp>
        <p:nvGrpSpPr>
          <p:cNvPr id="42" name="组合 41">
            <a:extLst>
              <a:ext uri="{FF2B5EF4-FFF2-40B4-BE49-F238E27FC236}">
                <a16:creationId xmlns="" xmlns:a16="http://schemas.microsoft.com/office/drawing/2014/main" id="{8C461B61-3A3D-48B6-BA7A-1C89CF75936C}"/>
              </a:ext>
            </a:extLst>
          </p:cNvPr>
          <p:cNvGrpSpPr/>
          <p:nvPr/>
        </p:nvGrpSpPr>
        <p:grpSpPr>
          <a:xfrm>
            <a:off x="4423871" y="3804864"/>
            <a:ext cx="3273921" cy="1618520"/>
            <a:chOff x="3492620" y="4295280"/>
            <a:chExt cx="2934490" cy="1618520"/>
          </a:xfrm>
        </p:grpSpPr>
        <p:sp>
          <p:nvSpPr>
            <p:cNvPr id="32" name="文本框 15">
              <a:extLst>
                <a:ext uri="{FF2B5EF4-FFF2-40B4-BE49-F238E27FC236}">
                  <a16:creationId xmlns="" xmlns:a16="http://schemas.microsoft.com/office/drawing/2014/main" id="{51854EAE-6139-4C9C-8CD5-BFDE2BC80BFC}"/>
                </a:ext>
              </a:extLst>
            </p:cNvPr>
            <p:cNvSpPr txBox="1"/>
            <p:nvPr/>
          </p:nvSpPr>
          <p:spPr>
            <a:xfrm>
              <a:off x="3842603" y="4295280"/>
              <a:ext cx="2234524" cy="400110"/>
            </a:xfrm>
            <a:prstGeom prst="rect">
              <a:avLst/>
            </a:prstGeom>
            <a:noFill/>
          </p:spPr>
          <p:txBody>
            <a:bodyPr wrap="none" rtlCol="0">
              <a:spAutoFit/>
            </a:bodyPr>
            <a:lstStyle/>
            <a:p>
              <a:pPr algn="ctr"/>
              <a:r>
                <a:rPr lang="zh-CN" altLang="en-US" sz="2000" b="1" dirty="0">
                  <a:solidFill>
                    <a:srgbClr val="E7261B"/>
                  </a:solidFill>
                  <a:latin typeface="+mn-ea"/>
                  <a:cs typeface="+mn-ea"/>
                  <a:sym typeface="+mn-lt"/>
                </a:rPr>
                <a:t>毛泽东思想基本形成</a:t>
              </a:r>
            </a:p>
          </p:txBody>
        </p:sp>
        <p:sp>
          <p:nvSpPr>
            <p:cNvPr id="33" name="文本框 33">
              <a:extLst>
                <a:ext uri="{FF2B5EF4-FFF2-40B4-BE49-F238E27FC236}">
                  <a16:creationId xmlns="" xmlns:a16="http://schemas.microsoft.com/office/drawing/2014/main" id="{464593C9-7F19-4668-B4C2-3DEAC6EFA63B}"/>
                </a:ext>
              </a:extLst>
            </p:cNvPr>
            <p:cNvSpPr txBox="1"/>
            <p:nvPr/>
          </p:nvSpPr>
          <p:spPr>
            <a:xfrm>
              <a:off x="3492620" y="4664612"/>
              <a:ext cx="2934490" cy="1249188"/>
            </a:xfrm>
            <a:prstGeom prst="rect">
              <a:avLst/>
            </a:prstGeom>
            <a:noFill/>
          </p:spPr>
          <p:txBody>
            <a:bodyPr wrap="square" rtlCol="0">
              <a:spAutoFit/>
            </a:bodyPr>
            <a:lstStyle/>
            <a:p>
              <a:pPr algn="ctr">
                <a:lnSpc>
                  <a:spcPct val="120000"/>
                </a:lnSpc>
              </a:pPr>
              <a:r>
                <a:rPr lang="zh-CN" altLang="en-US" sz="1600" dirty="0">
                  <a:latin typeface="+mn-ea"/>
                  <a:cs typeface="+mn-ea"/>
                  <a:sym typeface="+mn-lt"/>
                </a:rPr>
                <a:t>遵义会议确立以毛泽东在中共中央的领导地位，是中共历史上一个生死攸关的转折点，标志着中国共产党从幼稚走向成熟。</a:t>
              </a:r>
            </a:p>
          </p:txBody>
        </p:sp>
      </p:grpSp>
      <p:grpSp>
        <p:nvGrpSpPr>
          <p:cNvPr id="38" name="组合 37">
            <a:extLst>
              <a:ext uri="{FF2B5EF4-FFF2-40B4-BE49-F238E27FC236}">
                <a16:creationId xmlns="" xmlns:a16="http://schemas.microsoft.com/office/drawing/2014/main" id="{A418D3CC-E1B3-47C7-A9BE-F6788CE10433}"/>
              </a:ext>
            </a:extLst>
          </p:cNvPr>
          <p:cNvGrpSpPr/>
          <p:nvPr/>
        </p:nvGrpSpPr>
        <p:grpSpPr>
          <a:xfrm>
            <a:off x="9472791" y="2058861"/>
            <a:ext cx="1551235" cy="1551235"/>
            <a:chOff x="7454486" y="2738437"/>
            <a:chExt cx="1362075" cy="1362075"/>
          </a:xfrm>
          <a:effectLst/>
        </p:grpSpPr>
        <p:sp>
          <p:nvSpPr>
            <p:cNvPr id="34" name="椭圆 33">
              <a:extLst>
                <a:ext uri="{FF2B5EF4-FFF2-40B4-BE49-F238E27FC236}">
                  <a16:creationId xmlns="" xmlns:a16="http://schemas.microsoft.com/office/drawing/2014/main" id="{7F1B5A33-2202-4593-AD85-6064A8E33E4E}"/>
                </a:ext>
              </a:extLst>
            </p:cNvPr>
            <p:cNvSpPr/>
            <p:nvPr/>
          </p:nvSpPr>
          <p:spPr>
            <a:xfrm>
              <a:off x="7454486" y="2738437"/>
              <a:ext cx="1362075" cy="1362075"/>
            </a:xfrm>
            <a:prstGeom prst="ellipse">
              <a:avLst/>
            </a:prstGeom>
            <a:solidFill>
              <a:srgbClr val="E7261B"/>
            </a:solidFill>
            <a:ln>
              <a:noFill/>
            </a:ln>
            <a:effectLst/>
          </p:spPr>
          <p:txBody>
            <a:bodyPr vert="horz" wrap="square" lIns="91440" tIns="45720" rIns="91440" bIns="45720" numCol="1" anchor="t" anchorCtr="0" compatLnSpc="1">
              <a:prstTxWarp prst="textNoShape">
                <a:avLst/>
              </a:prstTxWarp>
            </a:bodyPr>
            <a:lstStyle/>
            <a:p>
              <a:endParaRPr lang="zh-CN" altLang="en-US" dirty="0">
                <a:solidFill>
                  <a:srgbClr val="C42F0B"/>
                </a:solidFill>
                <a:latin typeface="+mn-ea"/>
                <a:cs typeface="+mn-ea"/>
                <a:sym typeface="+mn-lt"/>
              </a:endParaRPr>
            </a:p>
          </p:txBody>
        </p:sp>
        <p:sp>
          <p:nvSpPr>
            <p:cNvPr id="35" name="矩形 34">
              <a:extLst>
                <a:ext uri="{FF2B5EF4-FFF2-40B4-BE49-F238E27FC236}">
                  <a16:creationId xmlns="" xmlns:a16="http://schemas.microsoft.com/office/drawing/2014/main" id="{9CBBCB71-9254-4EEB-8C53-BDD1DBFECFBD}"/>
                </a:ext>
              </a:extLst>
            </p:cNvPr>
            <p:cNvSpPr/>
            <p:nvPr/>
          </p:nvSpPr>
          <p:spPr>
            <a:xfrm>
              <a:off x="7601225" y="3188642"/>
              <a:ext cx="1068597" cy="405369"/>
            </a:xfrm>
            <a:prstGeom prst="rect">
              <a:avLst/>
            </a:prstGeom>
          </p:spPr>
          <p:txBody>
            <a:bodyPr wrap="none">
              <a:spAutoFit/>
            </a:bodyPr>
            <a:lstStyle/>
            <a:p>
              <a:pPr algn="ctr"/>
              <a:r>
                <a:rPr lang="en-US" altLang="zh-CN" sz="2400" dirty="0">
                  <a:solidFill>
                    <a:schemeClr val="bg1"/>
                  </a:solidFill>
                  <a:latin typeface="+mn-ea"/>
                  <a:cs typeface="+mn-ea"/>
                  <a:sym typeface="+mn-lt"/>
                </a:rPr>
                <a:t>1992</a:t>
              </a:r>
              <a:r>
                <a:rPr lang="zh-CN" altLang="en-US" sz="2400" dirty="0">
                  <a:solidFill>
                    <a:schemeClr val="bg1"/>
                  </a:solidFill>
                  <a:latin typeface="+mn-ea"/>
                  <a:cs typeface="+mn-ea"/>
                  <a:sym typeface="+mn-lt"/>
                </a:rPr>
                <a:t>年</a:t>
              </a:r>
            </a:p>
          </p:txBody>
        </p:sp>
      </p:grpSp>
      <p:grpSp>
        <p:nvGrpSpPr>
          <p:cNvPr id="43" name="组合 42">
            <a:extLst>
              <a:ext uri="{FF2B5EF4-FFF2-40B4-BE49-F238E27FC236}">
                <a16:creationId xmlns="" xmlns:a16="http://schemas.microsoft.com/office/drawing/2014/main" id="{BFE4D407-7FB1-4217-8A11-A6D836B72992}"/>
              </a:ext>
            </a:extLst>
          </p:cNvPr>
          <p:cNvGrpSpPr/>
          <p:nvPr/>
        </p:nvGrpSpPr>
        <p:grpSpPr>
          <a:xfrm>
            <a:off x="8611448" y="3804864"/>
            <a:ext cx="3273921" cy="1643527"/>
            <a:chOff x="6981035" y="4295280"/>
            <a:chExt cx="2934490" cy="1643527"/>
          </a:xfrm>
        </p:grpSpPr>
        <p:sp>
          <p:nvSpPr>
            <p:cNvPr id="36" name="文本框 15">
              <a:extLst>
                <a:ext uri="{FF2B5EF4-FFF2-40B4-BE49-F238E27FC236}">
                  <a16:creationId xmlns="" xmlns:a16="http://schemas.microsoft.com/office/drawing/2014/main" id="{848234C4-ADD7-4EFE-843F-FE58FF6B4357}"/>
                </a:ext>
              </a:extLst>
            </p:cNvPr>
            <p:cNvSpPr txBox="1"/>
            <p:nvPr/>
          </p:nvSpPr>
          <p:spPr>
            <a:xfrm>
              <a:off x="7560907" y="4295280"/>
              <a:ext cx="1774745" cy="400110"/>
            </a:xfrm>
            <a:prstGeom prst="rect">
              <a:avLst/>
            </a:prstGeom>
            <a:noFill/>
          </p:spPr>
          <p:txBody>
            <a:bodyPr wrap="none" rtlCol="0">
              <a:spAutoFit/>
            </a:bodyPr>
            <a:lstStyle/>
            <a:p>
              <a:pPr algn="ctr"/>
              <a:r>
                <a:rPr lang="zh-CN" altLang="en-US" sz="2000" b="1" dirty="0">
                  <a:solidFill>
                    <a:srgbClr val="E7261B"/>
                  </a:solidFill>
                  <a:latin typeface="+mn-ea"/>
                  <a:cs typeface="+mn-ea"/>
                  <a:sym typeface="+mn-lt"/>
                </a:rPr>
                <a:t>邓小平理论成形</a:t>
              </a:r>
            </a:p>
          </p:txBody>
        </p:sp>
        <p:sp>
          <p:nvSpPr>
            <p:cNvPr id="37" name="文本框 33">
              <a:extLst>
                <a:ext uri="{FF2B5EF4-FFF2-40B4-BE49-F238E27FC236}">
                  <a16:creationId xmlns="" xmlns:a16="http://schemas.microsoft.com/office/drawing/2014/main" id="{AFC1F1F0-B1A2-4B23-9A7C-32E1BCCD5297}"/>
                </a:ext>
              </a:extLst>
            </p:cNvPr>
            <p:cNvSpPr txBox="1"/>
            <p:nvPr/>
          </p:nvSpPr>
          <p:spPr>
            <a:xfrm>
              <a:off x="6981035" y="4664612"/>
              <a:ext cx="2934490" cy="1274195"/>
            </a:xfrm>
            <a:prstGeom prst="rect">
              <a:avLst/>
            </a:prstGeom>
            <a:noFill/>
          </p:spPr>
          <p:txBody>
            <a:bodyPr wrap="square" rtlCol="0">
              <a:spAutoFit/>
            </a:bodyPr>
            <a:lstStyle/>
            <a:p>
              <a:pPr algn="ctr">
                <a:lnSpc>
                  <a:spcPct val="120000"/>
                </a:lnSpc>
              </a:pPr>
              <a:r>
                <a:rPr lang="zh-CN" altLang="en-US" sz="1600" dirty="0">
                  <a:latin typeface="+mn-ea"/>
                  <a:cs typeface="+mn-ea"/>
                  <a:sym typeface="+mn-lt"/>
                </a:rPr>
                <a:t>南方谈话标志着中国特色社会主义理论体系基本成形。（即邓小平理论，三个代表重要思想和科学发展观等）</a:t>
              </a:r>
            </a:p>
          </p:txBody>
        </p:sp>
      </p:grpSp>
      <p:sp>
        <p:nvSpPr>
          <p:cNvPr id="7" name="Freeform 5"/>
          <p:cNvSpPr>
            <a:spLocks/>
          </p:cNvSpPr>
          <p:nvPr/>
        </p:nvSpPr>
        <p:spPr bwMode="auto">
          <a:xfrm>
            <a:off x="3748735" y="2595179"/>
            <a:ext cx="413394" cy="478599"/>
          </a:xfrm>
          <a:custGeom>
            <a:avLst/>
            <a:gdLst>
              <a:gd name="T0" fmla="*/ 82 w 164"/>
              <a:gd name="T1" fmla="*/ 94 h 189"/>
              <a:gd name="T2" fmla="*/ 7 w 164"/>
              <a:gd name="T3" fmla="*/ 0 h 189"/>
              <a:gd name="T4" fmla="*/ 164 w 164"/>
              <a:gd name="T5" fmla="*/ 93 h 189"/>
              <a:gd name="T6" fmla="*/ 0 w 164"/>
              <a:gd name="T7" fmla="*/ 189 h 189"/>
              <a:gd name="T8" fmla="*/ 82 w 164"/>
              <a:gd name="T9" fmla="*/ 94 h 189"/>
            </a:gdLst>
            <a:ahLst/>
            <a:cxnLst>
              <a:cxn ang="0">
                <a:pos x="T0" y="T1"/>
              </a:cxn>
              <a:cxn ang="0">
                <a:pos x="T2" y="T3"/>
              </a:cxn>
              <a:cxn ang="0">
                <a:pos x="T4" y="T5"/>
              </a:cxn>
              <a:cxn ang="0">
                <a:pos x="T6" y="T7"/>
              </a:cxn>
              <a:cxn ang="0">
                <a:pos x="T8" y="T9"/>
              </a:cxn>
            </a:cxnLst>
            <a:rect l="0" t="0" r="r" b="b"/>
            <a:pathLst>
              <a:path w="164" h="189">
                <a:moveTo>
                  <a:pt x="82" y="94"/>
                </a:moveTo>
                <a:lnTo>
                  <a:pt x="7" y="0"/>
                </a:lnTo>
                <a:lnTo>
                  <a:pt x="164" y="93"/>
                </a:lnTo>
                <a:lnTo>
                  <a:pt x="0" y="189"/>
                </a:lnTo>
                <a:lnTo>
                  <a:pt x="82" y="94"/>
                </a:ln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C42F0B"/>
              </a:solidFill>
              <a:latin typeface="+mn-ea"/>
              <a:cs typeface="+mn-ea"/>
              <a:sym typeface="+mn-lt"/>
            </a:endParaRPr>
          </a:p>
        </p:txBody>
      </p:sp>
      <p:sp>
        <p:nvSpPr>
          <p:cNvPr id="41" name="Freeform 5"/>
          <p:cNvSpPr>
            <a:spLocks/>
          </p:cNvSpPr>
          <p:nvPr/>
        </p:nvSpPr>
        <p:spPr bwMode="auto">
          <a:xfrm>
            <a:off x="7944052" y="2595179"/>
            <a:ext cx="413394" cy="478599"/>
          </a:xfrm>
          <a:custGeom>
            <a:avLst/>
            <a:gdLst>
              <a:gd name="T0" fmla="*/ 82 w 164"/>
              <a:gd name="T1" fmla="*/ 94 h 189"/>
              <a:gd name="T2" fmla="*/ 7 w 164"/>
              <a:gd name="T3" fmla="*/ 0 h 189"/>
              <a:gd name="T4" fmla="*/ 164 w 164"/>
              <a:gd name="T5" fmla="*/ 93 h 189"/>
              <a:gd name="T6" fmla="*/ 0 w 164"/>
              <a:gd name="T7" fmla="*/ 189 h 189"/>
              <a:gd name="T8" fmla="*/ 82 w 164"/>
              <a:gd name="T9" fmla="*/ 94 h 189"/>
            </a:gdLst>
            <a:ahLst/>
            <a:cxnLst>
              <a:cxn ang="0">
                <a:pos x="T0" y="T1"/>
              </a:cxn>
              <a:cxn ang="0">
                <a:pos x="T2" y="T3"/>
              </a:cxn>
              <a:cxn ang="0">
                <a:pos x="T4" y="T5"/>
              </a:cxn>
              <a:cxn ang="0">
                <a:pos x="T6" y="T7"/>
              </a:cxn>
              <a:cxn ang="0">
                <a:pos x="T8" y="T9"/>
              </a:cxn>
            </a:cxnLst>
            <a:rect l="0" t="0" r="r" b="b"/>
            <a:pathLst>
              <a:path w="164" h="189">
                <a:moveTo>
                  <a:pt x="82" y="94"/>
                </a:moveTo>
                <a:lnTo>
                  <a:pt x="7" y="0"/>
                </a:lnTo>
                <a:lnTo>
                  <a:pt x="164" y="93"/>
                </a:lnTo>
                <a:lnTo>
                  <a:pt x="0" y="189"/>
                </a:lnTo>
                <a:lnTo>
                  <a:pt x="82" y="94"/>
                </a:ln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C42F0B"/>
              </a:solidFill>
              <a:latin typeface="+mn-ea"/>
              <a:cs typeface="+mn-ea"/>
              <a:sym typeface="+mn-lt"/>
            </a:endParaRPr>
          </a:p>
        </p:txBody>
      </p:sp>
      <p:sp>
        <p:nvSpPr>
          <p:cNvPr id="2" name="标题 1">
            <a:extLst>
              <a:ext uri="{FF2B5EF4-FFF2-40B4-BE49-F238E27FC236}">
                <a16:creationId xmlns="" xmlns:a16="http://schemas.microsoft.com/office/drawing/2014/main" id="{78B7C8FE-08AF-4A91-8165-2C89AEED4440}"/>
              </a:ext>
            </a:extLst>
          </p:cNvPr>
          <p:cNvSpPr>
            <a:spLocks noGrp="1"/>
          </p:cNvSpPr>
          <p:nvPr>
            <p:ph type="title"/>
          </p:nvPr>
        </p:nvSpPr>
        <p:spPr/>
        <p:txBody>
          <a:bodyPr/>
          <a:lstStyle/>
          <a:p>
            <a:r>
              <a:rPr lang="zh-CN" altLang="en-US" dirty="0">
                <a:latin typeface="+mn-ea"/>
                <a:ea typeface="+mn-ea"/>
              </a:rPr>
              <a:t>马克思主义在中国的传播</a:t>
            </a:r>
          </a:p>
        </p:txBody>
      </p:sp>
    </p:spTree>
    <p:extLst>
      <p:ext uri="{BB962C8B-B14F-4D97-AF65-F5344CB8AC3E}">
        <p14:creationId xmlns:p14="http://schemas.microsoft.com/office/powerpoint/2010/main" val="41571494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up)">
                                      <p:cBhvr>
                                        <p:cTn id="13" dur="750"/>
                                        <p:tgtEl>
                                          <p:spTgt spid="44"/>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250" fill="hold"/>
                                        <p:tgtEl>
                                          <p:spTgt spid="7"/>
                                        </p:tgtEl>
                                        <p:attrNameLst>
                                          <p:attrName>ppt_w</p:attrName>
                                        </p:attrNameLst>
                                      </p:cBhvr>
                                      <p:tavLst>
                                        <p:tav tm="0">
                                          <p:val>
                                            <p:fltVal val="0"/>
                                          </p:val>
                                        </p:tav>
                                        <p:tav tm="100000">
                                          <p:val>
                                            <p:strVal val="#ppt_w"/>
                                          </p:val>
                                        </p:tav>
                                      </p:tavLst>
                                    </p:anim>
                                    <p:anim calcmode="lin" valueType="num">
                                      <p:cBhvr>
                                        <p:cTn id="18" dur="250" fill="hold"/>
                                        <p:tgtEl>
                                          <p:spTgt spid="7"/>
                                        </p:tgtEl>
                                        <p:attrNameLst>
                                          <p:attrName>ppt_h</p:attrName>
                                        </p:attrNameLst>
                                      </p:cBhvr>
                                      <p:tavLst>
                                        <p:tav tm="0">
                                          <p:val>
                                            <p:fltVal val="0"/>
                                          </p:val>
                                        </p:tav>
                                        <p:tav tm="100000">
                                          <p:val>
                                            <p:strVal val="#ppt_h"/>
                                          </p:val>
                                        </p:tav>
                                      </p:tavLst>
                                    </p:anim>
                                    <p:animEffect transition="in" filter="fade">
                                      <p:cBhvr>
                                        <p:cTn id="19" dur="250"/>
                                        <p:tgtEl>
                                          <p:spTgt spid="7"/>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up)">
                                      <p:cBhvr>
                                        <p:cTn id="29" dur="750"/>
                                        <p:tgtEl>
                                          <p:spTgt spid="42"/>
                                        </p:tgtEl>
                                      </p:cBhvr>
                                    </p:animEffect>
                                  </p:childTnLst>
                                </p:cTn>
                              </p:par>
                            </p:childTnLst>
                          </p:cTn>
                        </p:par>
                        <p:par>
                          <p:cTn id="30" fill="hold">
                            <p:stCondLst>
                              <p:cond delay="2750"/>
                            </p:stCondLst>
                            <p:childTnLst>
                              <p:par>
                                <p:cTn id="31" presetID="53" presetClass="entr" presetSubtype="16"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250" fill="hold"/>
                                        <p:tgtEl>
                                          <p:spTgt spid="41"/>
                                        </p:tgtEl>
                                        <p:attrNameLst>
                                          <p:attrName>ppt_w</p:attrName>
                                        </p:attrNameLst>
                                      </p:cBhvr>
                                      <p:tavLst>
                                        <p:tav tm="0">
                                          <p:val>
                                            <p:fltVal val="0"/>
                                          </p:val>
                                        </p:tav>
                                        <p:tav tm="100000">
                                          <p:val>
                                            <p:strVal val="#ppt_w"/>
                                          </p:val>
                                        </p:tav>
                                      </p:tavLst>
                                    </p:anim>
                                    <p:anim calcmode="lin" valueType="num">
                                      <p:cBhvr>
                                        <p:cTn id="34" dur="250" fill="hold"/>
                                        <p:tgtEl>
                                          <p:spTgt spid="41"/>
                                        </p:tgtEl>
                                        <p:attrNameLst>
                                          <p:attrName>ppt_h</p:attrName>
                                        </p:attrNameLst>
                                      </p:cBhvr>
                                      <p:tavLst>
                                        <p:tav tm="0">
                                          <p:val>
                                            <p:fltVal val="0"/>
                                          </p:val>
                                        </p:tav>
                                        <p:tav tm="100000">
                                          <p:val>
                                            <p:strVal val="#ppt_h"/>
                                          </p:val>
                                        </p:tav>
                                      </p:tavLst>
                                    </p:anim>
                                    <p:animEffect transition="in" filter="fade">
                                      <p:cBhvr>
                                        <p:cTn id="35" dur="250"/>
                                        <p:tgtEl>
                                          <p:spTgt spid="41"/>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up)">
                                      <p:cBhvr>
                                        <p:cTn id="45"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1"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878B0B47-8420-4B52-A779-E9253F2A975F}"/>
              </a:ext>
            </a:extLst>
          </p:cNvPr>
          <p:cNvSpPr txBox="1"/>
          <p:nvPr/>
        </p:nvSpPr>
        <p:spPr>
          <a:xfrm>
            <a:off x="567190" y="2437805"/>
            <a:ext cx="5761037" cy="3508044"/>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100" b="1" dirty="0">
                <a:solidFill>
                  <a:schemeClr val="accent1"/>
                </a:solidFill>
                <a:latin typeface="+mn-ea"/>
                <a:ea typeface="+mn-ea"/>
                <a:cs typeface="+mn-ea"/>
                <a:sym typeface="+mn-lt"/>
              </a:rPr>
              <a:t>        中国共产党第十九次全国代表大会于</a:t>
            </a:r>
            <a:r>
              <a:rPr lang="en-US" altLang="zh-CN" sz="1100" b="1" dirty="0">
                <a:solidFill>
                  <a:schemeClr val="accent1"/>
                </a:solidFill>
                <a:latin typeface="+mn-ea"/>
                <a:ea typeface="+mn-ea"/>
                <a:cs typeface="+mn-ea"/>
                <a:sym typeface="+mn-lt"/>
              </a:rPr>
              <a:t>2017</a:t>
            </a:r>
            <a:r>
              <a:rPr lang="zh-CN" altLang="en-US" sz="1100" b="1" dirty="0">
                <a:solidFill>
                  <a:schemeClr val="accent1"/>
                </a:solidFill>
                <a:latin typeface="+mn-ea"/>
                <a:ea typeface="+mn-ea"/>
                <a:cs typeface="+mn-ea"/>
                <a:sym typeface="+mn-lt"/>
              </a:rPr>
              <a:t>年</a:t>
            </a:r>
            <a:r>
              <a:rPr lang="en-US" altLang="zh-CN" sz="1100" b="1" dirty="0">
                <a:solidFill>
                  <a:schemeClr val="accent1"/>
                </a:solidFill>
                <a:latin typeface="+mn-ea"/>
                <a:ea typeface="+mn-ea"/>
                <a:cs typeface="+mn-ea"/>
                <a:sym typeface="+mn-lt"/>
              </a:rPr>
              <a:t>10</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18</a:t>
            </a:r>
            <a:r>
              <a:rPr lang="zh-CN" altLang="en-US" sz="1100" b="1" dirty="0">
                <a:solidFill>
                  <a:schemeClr val="accent1"/>
                </a:solidFill>
                <a:latin typeface="+mn-ea"/>
                <a:ea typeface="+mn-ea"/>
                <a:cs typeface="+mn-ea"/>
                <a:sym typeface="+mn-lt"/>
              </a:rPr>
              <a:t>日至</a:t>
            </a:r>
            <a:r>
              <a:rPr lang="en-US" altLang="zh-CN" sz="1100" b="1" dirty="0">
                <a:solidFill>
                  <a:schemeClr val="accent1"/>
                </a:solidFill>
                <a:latin typeface="+mn-ea"/>
                <a:ea typeface="+mn-ea"/>
                <a:cs typeface="+mn-ea"/>
                <a:sym typeface="+mn-lt"/>
              </a:rPr>
              <a:t>10</a:t>
            </a:r>
            <a:r>
              <a:rPr lang="zh-CN" altLang="en-US" sz="1100" b="1" dirty="0">
                <a:solidFill>
                  <a:schemeClr val="accent1"/>
                </a:solidFill>
                <a:latin typeface="+mn-ea"/>
                <a:ea typeface="+mn-ea"/>
                <a:cs typeface="+mn-ea"/>
                <a:sym typeface="+mn-lt"/>
              </a:rPr>
              <a:t>月</a:t>
            </a:r>
            <a:r>
              <a:rPr lang="en-US" altLang="zh-CN" sz="1100" b="1" dirty="0">
                <a:solidFill>
                  <a:schemeClr val="accent1"/>
                </a:solidFill>
                <a:latin typeface="+mn-ea"/>
                <a:ea typeface="+mn-ea"/>
                <a:cs typeface="+mn-ea"/>
                <a:sym typeface="+mn-lt"/>
              </a:rPr>
              <a:t>24</a:t>
            </a:r>
            <a:r>
              <a:rPr lang="zh-CN" altLang="en-US" sz="1100" b="1" dirty="0">
                <a:solidFill>
                  <a:schemeClr val="accent1"/>
                </a:solidFill>
                <a:latin typeface="+mn-ea"/>
                <a:ea typeface="+mn-ea"/>
                <a:cs typeface="+mn-ea"/>
                <a:sym typeface="+mn-lt"/>
              </a:rPr>
              <a:t>日在北京召开。</a:t>
            </a:r>
          </a:p>
          <a:p>
            <a:r>
              <a:rPr lang="en-US" altLang="zh-CN" sz="1100" dirty="0">
                <a:latin typeface="+mn-ea"/>
                <a:ea typeface="+mn-ea"/>
                <a:cs typeface="+mn-ea"/>
                <a:sym typeface="+mn-lt"/>
              </a:rPr>
              <a:t>        2017</a:t>
            </a:r>
            <a:r>
              <a:rPr lang="zh-CN" altLang="en-US" sz="1100" dirty="0">
                <a:latin typeface="+mn-ea"/>
                <a:ea typeface="+mn-ea"/>
                <a:cs typeface="+mn-ea"/>
                <a:sym typeface="+mn-lt"/>
              </a:rPr>
              <a:t>年</a:t>
            </a:r>
            <a:r>
              <a:rPr lang="en-US" altLang="zh-CN" sz="1100" dirty="0">
                <a:latin typeface="+mn-ea"/>
                <a:ea typeface="+mn-ea"/>
                <a:cs typeface="+mn-ea"/>
                <a:sym typeface="+mn-lt"/>
              </a:rPr>
              <a:t>10</a:t>
            </a:r>
            <a:r>
              <a:rPr lang="zh-CN" altLang="en-US" sz="1100" dirty="0">
                <a:latin typeface="+mn-ea"/>
                <a:ea typeface="+mn-ea"/>
                <a:cs typeface="+mn-ea"/>
                <a:sym typeface="+mn-lt"/>
              </a:rPr>
              <a:t>月</a:t>
            </a:r>
            <a:r>
              <a:rPr lang="en-US" altLang="zh-CN" sz="1100" dirty="0">
                <a:latin typeface="+mn-ea"/>
                <a:ea typeface="+mn-ea"/>
                <a:cs typeface="+mn-ea"/>
                <a:sym typeface="+mn-lt"/>
              </a:rPr>
              <a:t>18</a:t>
            </a:r>
            <a:r>
              <a:rPr lang="zh-CN" altLang="en-US" sz="1100" dirty="0">
                <a:latin typeface="+mn-ea"/>
                <a:ea typeface="+mn-ea"/>
                <a:cs typeface="+mn-ea"/>
                <a:sym typeface="+mn-lt"/>
              </a:rPr>
              <a:t>日上午</a:t>
            </a:r>
            <a:r>
              <a:rPr lang="en-US" altLang="zh-CN" sz="1100" dirty="0">
                <a:latin typeface="+mn-ea"/>
                <a:ea typeface="+mn-ea"/>
                <a:cs typeface="+mn-ea"/>
                <a:sym typeface="+mn-lt"/>
              </a:rPr>
              <a:t>9:00</a:t>
            </a:r>
            <a:r>
              <a:rPr lang="zh-CN" altLang="en-US" sz="1100" dirty="0">
                <a:latin typeface="+mn-ea"/>
                <a:ea typeface="+mn-ea"/>
                <a:cs typeface="+mn-ea"/>
                <a:sym typeface="+mn-lt"/>
              </a:rPr>
              <a:t>，中国共产党第十九次全国代表大会在人民大会堂开幕。习近平代表第十八届中央委员会向大会作了题为</a:t>
            </a:r>
            <a:r>
              <a:rPr lang="en-US" altLang="zh-CN" sz="1100" dirty="0">
                <a:latin typeface="+mn-ea"/>
                <a:ea typeface="+mn-ea"/>
                <a:cs typeface="+mn-ea"/>
                <a:sym typeface="+mn-lt"/>
              </a:rPr>
              <a:t>《</a:t>
            </a:r>
            <a:r>
              <a:rPr lang="zh-CN" altLang="en-US" sz="1100" dirty="0">
                <a:latin typeface="+mn-ea"/>
                <a:ea typeface="+mn-ea"/>
                <a:cs typeface="+mn-ea"/>
                <a:sym typeface="+mn-lt"/>
              </a:rPr>
              <a:t>决胜全面建成小康社会 夺取新时代中国特色社会主义伟大胜利</a:t>
            </a:r>
            <a:r>
              <a:rPr lang="en-US" altLang="zh-CN" sz="1100" dirty="0">
                <a:latin typeface="+mn-ea"/>
                <a:ea typeface="+mn-ea"/>
                <a:cs typeface="+mn-ea"/>
                <a:sym typeface="+mn-lt"/>
              </a:rPr>
              <a:t>》</a:t>
            </a:r>
            <a:r>
              <a:rPr lang="zh-CN" altLang="en-US" sz="1100" dirty="0">
                <a:latin typeface="+mn-ea"/>
                <a:ea typeface="+mn-ea"/>
                <a:cs typeface="+mn-ea"/>
                <a:sym typeface="+mn-lt"/>
              </a:rPr>
              <a:t>的报告。</a:t>
            </a:r>
          </a:p>
          <a:p>
            <a:r>
              <a:rPr lang="zh-CN" altLang="en-US" sz="1100" b="1" dirty="0">
                <a:solidFill>
                  <a:schemeClr val="accent1"/>
                </a:solidFill>
                <a:latin typeface="+mn-ea"/>
                <a:ea typeface="+mn-ea"/>
                <a:cs typeface="+mn-ea"/>
                <a:sym typeface="+mn-lt"/>
              </a:rPr>
              <a:t>        这次大会的主题是：</a:t>
            </a:r>
            <a:endParaRPr lang="en-US" altLang="zh-CN" sz="1100" b="1" dirty="0">
              <a:solidFill>
                <a:schemeClr val="accent1"/>
              </a:solidFill>
              <a:latin typeface="+mn-ea"/>
              <a:ea typeface="+mn-ea"/>
              <a:cs typeface="+mn-ea"/>
              <a:sym typeface="+mn-lt"/>
            </a:endParaRPr>
          </a:p>
          <a:p>
            <a:r>
              <a:rPr lang="zh-CN" altLang="en-US" sz="1100" dirty="0">
                <a:latin typeface="+mn-ea"/>
                <a:ea typeface="+mn-ea"/>
                <a:cs typeface="+mn-ea"/>
                <a:sym typeface="+mn-lt"/>
              </a:rPr>
              <a:t>        不忘初心，牢记使命，高举中国特色社会主义伟大旗帜，决胜全面建成小康社会，夺取新时代中国特色社会主义伟大胜利，为实现中华民族伟大复兴的中国梦不懈奋斗。</a:t>
            </a:r>
          </a:p>
          <a:p>
            <a:r>
              <a:rPr lang="zh-CN" altLang="en-US" sz="1100" dirty="0">
                <a:latin typeface="+mn-ea"/>
                <a:ea typeface="+mn-ea"/>
                <a:cs typeface="+mn-ea"/>
                <a:sym typeface="+mn-lt"/>
              </a:rPr>
              <a:t>        党的十九大，是在全面建成小康社会决胜阶段、中国特色社会主义发展关键时期召开的一次十分重要的大会。承担着谋划决胜全面建成小康社会、深入推进社会主义现代化建设的重大任务，事关党和国家事业继往开来，事关中国特色社会主义前途命运，事关最广大人民根本利益。</a:t>
            </a:r>
            <a:endParaRPr lang="en-US" altLang="zh-CN" sz="1100" dirty="0">
              <a:latin typeface="+mn-ea"/>
              <a:ea typeface="+mn-ea"/>
              <a:cs typeface="+mn-ea"/>
              <a:sym typeface="+mn-lt"/>
            </a:endParaRPr>
          </a:p>
          <a:p>
            <a:r>
              <a:rPr lang="en-US" altLang="zh-CN" sz="1100" dirty="0">
                <a:latin typeface="+mn-ea"/>
                <a:ea typeface="+mn-ea"/>
                <a:cs typeface="+mn-ea"/>
                <a:sym typeface="+mn-lt"/>
              </a:rPr>
              <a:t>        2017</a:t>
            </a:r>
            <a:r>
              <a:rPr lang="zh-CN" altLang="en-US" sz="1100" dirty="0">
                <a:latin typeface="+mn-ea"/>
                <a:ea typeface="+mn-ea"/>
                <a:cs typeface="+mn-ea"/>
                <a:sym typeface="+mn-lt"/>
              </a:rPr>
              <a:t>年</a:t>
            </a:r>
            <a:r>
              <a:rPr lang="en-US" altLang="zh-CN" sz="1100" dirty="0">
                <a:latin typeface="+mn-ea"/>
                <a:ea typeface="+mn-ea"/>
                <a:cs typeface="+mn-ea"/>
                <a:sym typeface="+mn-lt"/>
              </a:rPr>
              <a:t>10</a:t>
            </a:r>
            <a:r>
              <a:rPr lang="zh-CN" altLang="en-US" sz="1100" dirty="0">
                <a:latin typeface="+mn-ea"/>
                <a:ea typeface="+mn-ea"/>
                <a:cs typeface="+mn-ea"/>
                <a:sym typeface="+mn-lt"/>
              </a:rPr>
              <a:t>月</a:t>
            </a:r>
            <a:r>
              <a:rPr lang="en-US" altLang="zh-CN" sz="1100" dirty="0">
                <a:latin typeface="+mn-ea"/>
                <a:ea typeface="+mn-ea"/>
                <a:cs typeface="+mn-ea"/>
                <a:sym typeface="+mn-lt"/>
              </a:rPr>
              <a:t>24</a:t>
            </a:r>
            <a:r>
              <a:rPr lang="zh-CN" altLang="en-US" sz="1100" dirty="0">
                <a:latin typeface="+mn-ea"/>
                <a:ea typeface="+mn-ea"/>
                <a:cs typeface="+mn-ea"/>
                <a:sym typeface="+mn-lt"/>
              </a:rPr>
              <a:t>日，中国共产党第十九次全国代表大会在选举产生新一届中央委员会和中央纪律检查委员会，通过关于十八届中央委员会报告的决议、关于十八届中央纪律检查委员会工作报告的决议、关于</a:t>
            </a:r>
            <a:r>
              <a:rPr lang="en-US" altLang="zh-CN" sz="1100" dirty="0">
                <a:latin typeface="+mn-ea"/>
                <a:ea typeface="+mn-ea"/>
                <a:cs typeface="+mn-ea"/>
                <a:sym typeface="+mn-lt"/>
              </a:rPr>
              <a:t>《</a:t>
            </a:r>
            <a:r>
              <a:rPr lang="zh-CN" altLang="en-US" sz="1100" dirty="0">
                <a:latin typeface="+mn-ea"/>
                <a:ea typeface="+mn-ea"/>
                <a:cs typeface="+mn-ea"/>
                <a:sym typeface="+mn-lt"/>
              </a:rPr>
              <a:t>中国共产党章程（修正案）</a:t>
            </a:r>
            <a:r>
              <a:rPr lang="en-US" altLang="zh-CN" sz="1100" dirty="0">
                <a:latin typeface="+mn-ea"/>
                <a:ea typeface="+mn-ea"/>
                <a:cs typeface="+mn-ea"/>
                <a:sym typeface="+mn-lt"/>
              </a:rPr>
              <a:t>》</a:t>
            </a:r>
            <a:r>
              <a:rPr lang="zh-CN" altLang="en-US" sz="1100" dirty="0">
                <a:latin typeface="+mn-ea"/>
                <a:ea typeface="+mn-ea"/>
                <a:cs typeface="+mn-ea"/>
                <a:sym typeface="+mn-lt"/>
              </a:rPr>
              <a:t>的决议后，在人民大会堂胜利闭幕。</a:t>
            </a:r>
            <a:endParaRPr lang="en-US" altLang="zh-CN" sz="1100" dirty="0">
              <a:latin typeface="+mn-ea"/>
              <a:ea typeface="+mn-ea"/>
              <a:cs typeface="+mn-ea"/>
              <a:sym typeface="+mn-lt"/>
            </a:endParaRPr>
          </a:p>
        </p:txBody>
      </p:sp>
      <p:pic>
        <p:nvPicPr>
          <p:cNvPr id="9" name="图片 8">
            <a:extLst>
              <a:ext uri="{FF2B5EF4-FFF2-40B4-BE49-F238E27FC236}">
                <a16:creationId xmlns="" xmlns:a16="http://schemas.microsoft.com/office/drawing/2014/main" id="{5AD2F1CA-A935-44D9-80D5-841CD25DD5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1003" y="2718554"/>
            <a:ext cx="4548898" cy="2946546"/>
          </a:xfrm>
          <a:prstGeom prst="rect">
            <a:avLst/>
          </a:prstGeom>
        </p:spPr>
      </p:pic>
      <p:grpSp>
        <p:nvGrpSpPr>
          <p:cNvPr id="25" name="组合 24"/>
          <p:cNvGrpSpPr/>
          <p:nvPr/>
        </p:nvGrpSpPr>
        <p:grpSpPr>
          <a:xfrm>
            <a:off x="2822739" y="1306693"/>
            <a:ext cx="6546522" cy="636598"/>
            <a:chOff x="3729419" y="1263151"/>
            <a:chExt cx="6546522" cy="636598"/>
          </a:xfrm>
        </p:grpSpPr>
        <p:grpSp>
          <p:nvGrpSpPr>
            <p:cNvPr id="26" name="组合 25"/>
            <p:cNvGrpSpPr/>
            <p:nvPr/>
          </p:nvGrpSpPr>
          <p:grpSpPr>
            <a:xfrm>
              <a:off x="3729419" y="1263151"/>
              <a:ext cx="6546522" cy="636598"/>
              <a:chOff x="3729419" y="1263151"/>
              <a:chExt cx="6546522" cy="636598"/>
            </a:xfrm>
          </p:grpSpPr>
          <p:grpSp>
            <p:nvGrpSpPr>
              <p:cNvPr id="28" name="组合 27"/>
              <p:cNvGrpSpPr/>
              <p:nvPr/>
            </p:nvGrpSpPr>
            <p:grpSpPr>
              <a:xfrm flipH="1">
                <a:off x="9737779" y="1408005"/>
                <a:ext cx="538162" cy="491744"/>
                <a:chOff x="1916819" y="1408005"/>
                <a:chExt cx="538162" cy="491744"/>
              </a:xfrm>
            </p:grpSpPr>
            <p:sp>
              <p:nvSpPr>
                <p:cNvPr id="33" name="任意多边形 32"/>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4" name="任意多边形 33"/>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29" name="组合 28"/>
              <p:cNvGrpSpPr/>
              <p:nvPr/>
            </p:nvGrpSpPr>
            <p:grpSpPr>
              <a:xfrm>
                <a:off x="3729419" y="1408005"/>
                <a:ext cx="538162" cy="491744"/>
                <a:chOff x="3729419" y="1408005"/>
                <a:chExt cx="538162" cy="491744"/>
              </a:xfrm>
            </p:grpSpPr>
            <p:sp>
              <p:nvSpPr>
                <p:cNvPr id="31" name="任意多边形 30"/>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2" name="任意多边形 31"/>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30" name="矩形 29"/>
              <p:cNvSpPr/>
              <p:nvPr/>
            </p:nvSpPr>
            <p:spPr>
              <a:xfrm>
                <a:off x="4080310" y="1263151"/>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27" name="矩形 26">
              <a:extLst>
                <a:ext uri="{FF2B5EF4-FFF2-40B4-BE49-F238E27FC236}">
                  <a16:creationId xmlns="" xmlns:a16="http://schemas.microsoft.com/office/drawing/2014/main" id="{059582DB-7E69-429F-B6FE-921ED3175CA9}"/>
                </a:ext>
              </a:extLst>
            </p:cNvPr>
            <p:cNvSpPr/>
            <p:nvPr/>
          </p:nvSpPr>
          <p:spPr>
            <a:xfrm>
              <a:off x="4102175" y="1312902"/>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中国共产党第十九次全国代表大会胜利召开</a:t>
              </a:r>
            </a:p>
          </p:txBody>
        </p:sp>
      </p:grpSp>
      <p:sp>
        <p:nvSpPr>
          <p:cNvPr id="2" name="标题 1">
            <a:extLst>
              <a:ext uri="{FF2B5EF4-FFF2-40B4-BE49-F238E27FC236}">
                <a16:creationId xmlns="" xmlns:a16="http://schemas.microsoft.com/office/drawing/2014/main" id="{0B50390D-699D-43AD-AE1D-166889CDBC51}"/>
              </a:ext>
            </a:extLst>
          </p:cNvPr>
          <p:cNvSpPr>
            <a:spLocks noGrp="1"/>
          </p:cNvSpPr>
          <p:nvPr>
            <p:ph type="title"/>
          </p:nvPr>
        </p:nvSpPr>
        <p:spPr/>
        <p:txBody>
          <a:bodyPr/>
          <a:lstStyle/>
          <a:p>
            <a:r>
              <a:rPr lang="zh-CN" altLang="en-US" dirty="0">
                <a:latin typeface="+mn-ea"/>
                <a:ea typeface="+mn-ea"/>
              </a:rPr>
              <a:t>中国共产党第十九次全国代表大会</a:t>
            </a:r>
          </a:p>
        </p:txBody>
      </p:sp>
    </p:spTree>
    <p:extLst>
      <p:ext uri="{BB962C8B-B14F-4D97-AF65-F5344CB8AC3E}">
        <p14:creationId xmlns:p14="http://schemas.microsoft.com/office/powerpoint/2010/main" val="8945794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1000"/>
                                        <p:tgtEl>
                                          <p:spTgt spid="2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4">
            <a:extLst>
              <a:ext uri="{FF2B5EF4-FFF2-40B4-BE49-F238E27FC236}">
                <a16:creationId xmlns="" xmlns:a16="http://schemas.microsoft.com/office/drawing/2014/main" id="{2A31A057-1844-42CF-B4CE-95C56A401331}"/>
              </a:ext>
            </a:extLst>
          </p:cNvPr>
          <p:cNvSpPr txBox="1"/>
          <p:nvPr/>
        </p:nvSpPr>
        <p:spPr>
          <a:xfrm>
            <a:off x="563563" y="2152793"/>
            <a:ext cx="5761037" cy="3508044"/>
          </a:xfrm>
          <a:prstGeom prst="rect">
            <a:avLst/>
          </a:prstGeom>
          <a:noFill/>
        </p:spPr>
        <p:txBody>
          <a:bodyPr wrap="square" lIns="96000" tIns="0" rIns="96000" bIns="240000" rtlCol="0">
            <a:noAutofit/>
          </a:bodyPr>
          <a:lstStyle>
            <a:defPPr>
              <a:defRPr lang="zh-CN"/>
            </a:defPPr>
            <a:lvl1pPr algn="just">
              <a:lnSpc>
                <a:spcPct val="130000"/>
              </a:lnSpc>
              <a:defRPr sz="1400">
                <a:latin typeface="微软雅黑" panose="020B0503020204020204" pitchFamily="34" charset="-122"/>
                <a:ea typeface="微软雅黑" panose="020B0503020204020204" pitchFamily="34" charset="-122"/>
              </a:defRPr>
            </a:lvl1pPr>
          </a:lstStyle>
          <a:p>
            <a:r>
              <a:rPr lang="zh-CN" altLang="en-US" sz="1200" b="1" dirty="0">
                <a:solidFill>
                  <a:schemeClr val="accent1"/>
                </a:solidFill>
                <a:latin typeface="+mn-ea"/>
                <a:ea typeface="+mn-ea"/>
                <a:cs typeface="+mn-ea"/>
                <a:sym typeface="+mn-lt"/>
              </a:rPr>
              <a:t>议程主题：</a:t>
            </a:r>
          </a:p>
          <a:p>
            <a:r>
              <a:rPr lang="en-US" altLang="zh-CN" sz="1200" dirty="0">
                <a:latin typeface="+mn-ea"/>
                <a:ea typeface="+mn-ea"/>
                <a:cs typeface="+mn-ea"/>
                <a:sym typeface="+mn-lt"/>
              </a:rPr>
              <a:t>1</a:t>
            </a:r>
            <a:r>
              <a:rPr lang="zh-CN" altLang="en-US" sz="1200" dirty="0">
                <a:latin typeface="+mn-ea"/>
                <a:ea typeface="+mn-ea"/>
                <a:cs typeface="+mn-ea"/>
                <a:sym typeface="+mn-lt"/>
              </a:rPr>
              <a:t>、听取和审查十八届中央委员会的报告；</a:t>
            </a:r>
          </a:p>
          <a:p>
            <a:r>
              <a:rPr lang="en-US" altLang="zh-CN" sz="1200" dirty="0">
                <a:latin typeface="+mn-ea"/>
                <a:ea typeface="+mn-ea"/>
                <a:cs typeface="+mn-ea"/>
                <a:sym typeface="+mn-lt"/>
              </a:rPr>
              <a:t>2</a:t>
            </a:r>
            <a:r>
              <a:rPr lang="zh-CN" altLang="en-US" sz="1200" dirty="0">
                <a:latin typeface="+mn-ea"/>
                <a:ea typeface="+mn-ea"/>
                <a:cs typeface="+mn-ea"/>
                <a:sym typeface="+mn-lt"/>
              </a:rPr>
              <a:t>、审查十八届中央纪律检查委员会的工作报告；</a:t>
            </a:r>
          </a:p>
          <a:p>
            <a:r>
              <a:rPr lang="en-US" altLang="zh-CN" sz="1200" dirty="0">
                <a:latin typeface="+mn-ea"/>
                <a:ea typeface="+mn-ea"/>
                <a:cs typeface="+mn-ea"/>
                <a:sym typeface="+mn-lt"/>
              </a:rPr>
              <a:t>3</a:t>
            </a:r>
            <a:r>
              <a:rPr lang="zh-CN" altLang="en-US" sz="1200" dirty="0">
                <a:latin typeface="+mn-ea"/>
                <a:ea typeface="+mn-ea"/>
                <a:cs typeface="+mn-ea"/>
                <a:sym typeface="+mn-lt"/>
              </a:rPr>
              <a:t>、审议通过</a:t>
            </a:r>
            <a:r>
              <a:rPr lang="en-US" altLang="zh-CN" sz="1200" dirty="0">
                <a:latin typeface="+mn-ea"/>
                <a:ea typeface="+mn-ea"/>
                <a:cs typeface="+mn-ea"/>
                <a:sym typeface="+mn-lt"/>
              </a:rPr>
              <a:t>《</a:t>
            </a:r>
            <a:r>
              <a:rPr lang="zh-CN" altLang="en-US" sz="1200" dirty="0">
                <a:latin typeface="+mn-ea"/>
                <a:ea typeface="+mn-ea"/>
                <a:cs typeface="+mn-ea"/>
                <a:sym typeface="+mn-lt"/>
              </a:rPr>
              <a:t>中国共产党章程（修正案）</a:t>
            </a:r>
            <a:r>
              <a:rPr lang="en-US" altLang="zh-CN" sz="1200" dirty="0">
                <a:latin typeface="+mn-ea"/>
                <a:ea typeface="+mn-ea"/>
                <a:cs typeface="+mn-ea"/>
                <a:sym typeface="+mn-lt"/>
              </a:rPr>
              <a:t>》</a:t>
            </a:r>
            <a:r>
              <a:rPr lang="zh-CN" altLang="en-US" sz="1200" dirty="0">
                <a:latin typeface="+mn-ea"/>
                <a:ea typeface="+mn-ea"/>
                <a:cs typeface="+mn-ea"/>
                <a:sym typeface="+mn-lt"/>
              </a:rPr>
              <a:t>；</a:t>
            </a:r>
          </a:p>
          <a:p>
            <a:r>
              <a:rPr lang="en-US" altLang="zh-CN" sz="1200" dirty="0">
                <a:latin typeface="+mn-ea"/>
                <a:ea typeface="+mn-ea"/>
                <a:cs typeface="+mn-ea"/>
                <a:sym typeface="+mn-lt"/>
              </a:rPr>
              <a:t>4</a:t>
            </a:r>
            <a:r>
              <a:rPr lang="zh-CN" altLang="en-US" sz="1200" dirty="0">
                <a:latin typeface="+mn-ea"/>
                <a:ea typeface="+mn-ea"/>
                <a:cs typeface="+mn-ea"/>
                <a:sym typeface="+mn-lt"/>
              </a:rPr>
              <a:t>、选举十九届中央委员会；</a:t>
            </a:r>
          </a:p>
          <a:p>
            <a:r>
              <a:rPr lang="en-US" altLang="zh-CN" sz="1200" dirty="0">
                <a:latin typeface="+mn-ea"/>
                <a:ea typeface="+mn-ea"/>
                <a:cs typeface="+mn-ea"/>
                <a:sym typeface="+mn-lt"/>
              </a:rPr>
              <a:t>5</a:t>
            </a:r>
            <a:r>
              <a:rPr lang="zh-CN" altLang="en-US" sz="1200" dirty="0">
                <a:latin typeface="+mn-ea"/>
                <a:ea typeface="+mn-ea"/>
                <a:cs typeface="+mn-ea"/>
                <a:sym typeface="+mn-lt"/>
              </a:rPr>
              <a:t>、选举十九届中央纪律检查委员会。</a:t>
            </a:r>
            <a:endParaRPr lang="en-US" altLang="zh-CN" sz="1200" dirty="0">
              <a:latin typeface="+mn-ea"/>
              <a:ea typeface="+mn-ea"/>
              <a:cs typeface="+mn-ea"/>
              <a:sym typeface="+mn-lt"/>
            </a:endParaRPr>
          </a:p>
          <a:p>
            <a:r>
              <a:rPr lang="zh-CN" altLang="en-US" sz="1200" b="1" dirty="0">
                <a:solidFill>
                  <a:schemeClr val="accent1"/>
                </a:solidFill>
                <a:latin typeface="+mn-ea"/>
                <a:ea typeface="+mn-ea"/>
                <a:cs typeface="+mn-ea"/>
                <a:sym typeface="+mn-lt"/>
              </a:rPr>
              <a:t>大会报告：</a:t>
            </a:r>
          </a:p>
          <a:p>
            <a:r>
              <a:rPr lang="zh-CN" altLang="en-US" sz="1200" dirty="0">
                <a:latin typeface="+mn-ea"/>
                <a:ea typeface="+mn-ea"/>
                <a:cs typeface="+mn-ea"/>
                <a:sym typeface="+mn-lt"/>
              </a:rPr>
              <a:t>一、过去五年的工作和历史性变革；二、新时代中国共产党的历史使命；三、新时代中国特色社会主义思想和基本方略；四、决胜全面建成小康社会，开启全面建设社会主义现代化国家新征程；五、贯彻新发展理念，建设现代化经济体系；六、健全人民当家作主制度体系，发展社会主义民主政治；七、坚定文化自信，推动社会主义文化繁荣兴盛；八、提高保障和改善民生水平，加强和创新社会治理；九、加快生态文明体制改革，建设美丽中国；十、坚持走中国特色强军之路，全面推进国防和军队现代化；十一、坚持“一国两制”，推进祖国统一；十二、坚持和平发展道路，推动构建人类命运共同体；十三、坚定不移全面从严治党，不断提高党的执政能力和领导水平。</a:t>
            </a:r>
          </a:p>
        </p:txBody>
      </p:sp>
      <p:pic>
        <p:nvPicPr>
          <p:cNvPr id="9" name="图片 8">
            <a:extLst>
              <a:ext uri="{FF2B5EF4-FFF2-40B4-BE49-F238E27FC236}">
                <a16:creationId xmlns="" xmlns:a16="http://schemas.microsoft.com/office/drawing/2014/main" id="{CE157A37-81DD-49F2-B0FC-F543DE4810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8896" y="2432299"/>
            <a:ext cx="4332445" cy="2949032"/>
          </a:xfrm>
          <a:prstGeom prst="rect">
            <a:avLst/>
          </a:prstGeom>
        </p:spPr>
      </p:pic>
      <p:grpSp>
        <p:nvGrpSpPr>
          <p:cNvPr id="10" name="组合 9"/>
          <p:cNvGrpSpPr/>
          <p:nvPr/>
        </p:nvGrpSpPr>
        <p:grpSpPr>
          <a:xfrm>
            <a:off x="2822739" y="1020943"/>
            <a:ext cx="6546522" cy="636598"/>
            <a:chOff x="3729419" y="1263151"/>
            <a:chExt cx="6546522" cy="636598"/>
          </a:xfrm>
        </p:grpSpPr>
        <p:grpSp>
          <p:nvGrpSpPr>
            <p:cNvPr id="11" name="组合 10"/>
            <p:cNvGrpSpPr/>
            <p:nvPr/>
          </p:nvGrpSpPr>
          <p:grpSpPr>
            <a:xfrm>
              <a:off x="3729419" y="1263151"/>
              <a:ext cx="6546522" cy="636598"/>
              <a:chOff x="3729419" y="1263151"/>
              <a:chExt cx="6546522" cy="636598"/>
            </a:xfrm>
          </p:grpSpPr>
          <p:grpSp>
            <p:nvGrpSpPr>
              <p:cNvPr id="13" name="组合 12"/>
              <p:cNvGrpSpPr/>
              <p:nvPr/>
            </p:nvGrpSpPr>
            <p:grpSpPr>
              <a:xfrm flipH="1">
                <a:off x="9737779" y="1408005"/>
                <a:ext cx="538162" cy="491744"/>
                <a:chOff x="1916819" y="1408005"/>
                <a:chExt cx="538162" cy="491744"/>
              </a:xfrm>
            </p:grpSpPr>
            <p:sp>
              <p:nvSpPr>
                <p:cNvPr id="21" name="任意多边形 20"/>
                <p:cNvSpPr/>
                <p:nvPr/>
              </p:nvSpPr>
              <p:spPr>
                <a:xfrm>
                  <a:off x="19168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22" name="任意多边形 21"/>
                <p:cNvSpPr/>
                <p:nvPr/>
              </p:nvSpPr>
              <p:spPr>
                <a:xfrm>
                  <a:off x="22677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grpSp>
            <p:nvGrpSpPr>
              <p:cNvPr id="16" name="组合 15"/>
              <p:cNvGrpSpPr/>
              <p:nvPr/>
            </p:nvGrpSpPr>
            <p:grpSpPr>
              <a:xfrm>
                <a:off x="3729419" y="1408005"/>
                <a:ext cx="538162" cy="491744"/>
                <a:chOff x="3729419" y="1408005"/>
                <a:chExt cx="538162" cy="491744"/>
              </a:xfrm>
            </p:grpSpPr>
            <p:sp>
              <p:nvSpPr>
                <p:cNvPr id="19" name="任意多边形 18"/>
                <p:cNvSpPr/>
                <p:nvPr/>
              </p:nvSpPr>
              <p:spPr>
                <a:xfrm>
                  <a:off x="3729419" y="1408005"/>
                  <a:ext cx="538162" cy="491744"/>
                </a:xfrm>
                <a:custGeom>
                  <a:avLst/>
                  <a:gdLst>
                    <a:gd name="connsiteX0" fmla="*/ 0 w 609600"/>
                    <a:gd name="connsiteY0" fmla="*/ 0 h 540000"/>
                    <a:gd name="connsiteX1" fmla="*/ 238125 w 609600"/>
                    <a:gd name="connsiteY1" fmla="*/ 0 h 540000"/>
                    <a:gd name="connsiteX2" fmla="*/ 306637 w 609600"/>
                    <a:gd name="connsiteY2" fmla="*/ 0 h 540000"/>
                    <a:gd name="connsiteX3" fmla="*/ 609600 w 609600"/>
                    <a:gd name="connsiteY3" fmla="*/ 0 h 540000"/>
                    <a:gd name="connsiteX4" fmla="*/ 609600 w 609600"/>
                    <a:gd name="connsiteY4" fmla="*/ 540000 h 540000"/>
                    <a:gd name="connsiteX5" fmla="*/ 306637 w 609600"/>
                    <a:gd name="connsiteY5" fmla="*/ 540000 h 540000"/>
                    <a:gd name="connsiteX6" fmla="*/ 238125 w 609600"/>
                    <a:gd name="connsiteY6" fmla="*/ 540000 h 540000"/>
                    <a:gd name="connsiteX7" fmla="*/ 0 w 609600"/>
                    <a:gd name="connsiteY7" fmla="*/ 540000 h 540000"/>
                    <a:gd name="connsiteX8" fmla="*/ 153319 w 609600"/>
                    <a:gd name="connsiteY8" fmla="*/ 27000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540000">
                      <a:moveTo>
                        <a:pt x="0" y="0"/>
                      </a:moveTo>
                      <a:lnTo>
                        <a:pt x="238125" y="0"/>
                      </a:lnTo>
                      <a:lnTo>
                        <a:pt x="306637" y="0"/>
                      </a:lnTo>
                      <a:lnTo>
                        <a:pt x="609600" y="0"/>
                      </a:lnTo>
                      <a:lnTo>
                        <a:pt x="609600" y="540000"/>
                      </a:lnTo>
                      <a:lnTo>
                        <a:pt x="306637" y="540000"/>
                      </a:lnTo>
                      <a:lnTo>
                        <a:pt x="238125" y="540000"/>
                      </a:lnTo>
                      <a:lnTo>
                        <a:pt x="0" y="540000"/>
                      </a:lnTo>
                      <a:lnTo>
                        <a:pt x="153319" y="27000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20" name="任意多边形 19"/>
                <p:cNvSpPr/>
                <p:nvPr/>
              </p:nvSpPr>
              <p:spPr>
                <a:xfrm>
                  <a:off x="4080310" y="1449243"/>
                  <a:ext cx="187271" cy="450506"/>
                </a:xfrm>
                <a:custGeom>
                  <a:avLst/>
                  <a:gdLst>
                    <a:gd name="connsiteX0" fmla="*/ 0 w 187271"/>
                    <a:gd name="connsiteY0" fmla="*/ 0 h 450506"/>
                    <a:gd name="connsiteX1" fmla="*/ 187271 w 187271"/>
                    <a:gd name="connsiteY1" fmla="*/ 0 h 450506"/>
                    <a:gd name="connsiteX2" fmla="*/ 187271 w 187271"/>
                    <a:gd name="connsiteY2" fmla="*/ 450506 h 450506"/>
                    <a:gd name="connsiteX3" fmla="*/ 0 w 187271"/>
                    <a:gd name="connsiteY3" fmla="*/ 319538 h 450506"/>
                  </a:gdLst>
                  <a:ahLst/>
                  <a:cxnLst>
                    <a:cxn ang="0">
                      <a:pos x="connsiteX0" y="connsiteY0"/>
                    </a:cxn>
                    <a:cxn ang="0">
                      <a:pos x="connsiteX1" y="connsiteY1"/>
                    </a:cxn>
                    <a:cxn ang="0">
                      <a:pos x="connsiteX2" y="connsiteY2"/>
                    </a:cxn>
                    <a:cxn ang="0">
                      <a:pos x="connsiteX3" y="connsiteY3"/>
                    </a:cxn>
                  </a:cxnLst>
                  <a:rect l="l" t="t" r="r" b="b"/>
                  <a:pathLst>
                    <a:path w="187271" h="450506">
                      <a:moveTo>
                        <a:pt x="0" y="0"/>
                      </a:moveTo>
                      <a:lnTo>
                        <a:pt x="187271" y="0"/>
                      </a:lnTo>
                      <a:lnTo>
                        <a:pt x="187271" y="450506"/>
                      </a:lnTo>
                      <a:lnTo>
                        <a:pt x="0" y="319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18" name="矩形 17"/>
              <p:cNvSpPr/>
              <p:nvPr/>
            </p:nvSpPr>
            <p:spPr>
              <a:xfrm>
                <a:off x="4080310" y="1263151"/>
                <a:ext cx="5844740" cy="49961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12" name="矩形 11">
              <a:extLst>
                <a:ext uri="{FF2B5EF4-FFF2-40B4-BE49-F238E27FC236}">
                  <a16:creationId xmlns="" xmlns:a16="http://schemas.microsoft.com/office/drawing/2014/main" id="{059582DB-7E69-429F-B6FE-921ED3175CA9}"/>
                </a:ext>
              </a:extLst>
            </p:cNvPr>
            <p:cNvSpPr/>
            <p:nvPr/>
          </p:nvSpPr>
          <p:spPr>
            <a:xfrm>
              <a:off x="4102175" y="1312902"/>
              <a:ext cx="5801010" cy="400110"/>
            </a:xfrm>
            <a:prstGeom prst="rect">
              <a:avLst/>
            </a:prstGeom>
            <a:noFill/>
          </p:spPr>
          <p:txBody>
            <a:bodyPr wrap="square">
              <a:spAutoFit/>
            </a:bodyPr>
            <a:lstStyle/>
            <a:p>
              <a:pPr algn="ctr"/>
              <a:r>
                <a:rPr lang="zh-CN" altLang="en-US" sz="2000" b="1" dirty="0">
                  <a:solidFill>
                    <a:srgbClr val="FEFDFD"/>
                  </a:solidFill>
                  <a:latin typeface="+mn-ea"/>
                  <a:cs typeface="+mn-ea"/>
                  <a:sym typeface="+mn-lt"/>
                </a:rPr>
                <a:t>中国共产党第十九次全国代表大会主题和报告</a:t>
              </a:r>
            </a:p>
          </p:txBody>
        </p:sp>
      </p:grpSp>
      <p:sp>
        <p:nvSpPr>
          <p:cNvPr id="2" name="标题 1">
            <a:extLst>
              <a:ext uri="{FF2B5EF4-FFF2-40B4-BE49-F238E27FC236}">
                <a16:creationId xmlns="" xmlns:a16="http://schemas.microsoft.com/office/drawing/2014/main" id="{34252B5B-0FA1-477A-BAC1-5E68430F8878}"/>
              </a:ext>
            </a:extLst>
          </p:cNvPr>
          <p:cNvSpPr>
            <a:spLocks noGrp="1"/>
          </p:cNvSpPr>
          <p:nvPr>
            <p:ph type="title"/>
          </p:nvPr>
        </p:nvSpPr>
        <p:spPr/>
        <p:txBody>
          <a:bodyPr/>
          <a:lstStyle/>
          <a:p>
            <a:r>
              <a:rPr lang="zh-CN" altLang="en-US" dirty="0">
                <a:latin typeface="+mn-ea"/>
                <a:ea typeface="+mn-ea"/>
              </a:rPr>
              <a:t>中国共产党第十九次全国代表大会</a:t>
            </a:r>
          </a:p>
        </p:txBody>
      </p:sp>
    </p:spTree>
    <p:extLst>
      <p:ext uri="{BB962C8B-B14F-4D97-AF65-F5344CB8AC3E}">
        <p14:creationId xmlns:p14="http://schemas.microsoft.com/office/powerpoint/2010/main" val="37677567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1000"/>
                                        <p:tgtEl>
                                          <p:spTgt spid="1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750"/>
                                        <p:tgtEl>
                                          <p:spTgt spid="9"/>
                                        </p:tgtEl>
                                      </p:cBhvr>
                                    </p:animEffect>
                                  </p:childTnLst>
                                </p:cTn>
                              </p:par>
                            </p:childTnLst>
                          </p:cTn>
                        </p:par>
                        <p:par>
                          <p:cTn id="12" fill="hold">
                            <p:stCondLst>
                              <p:cond delay="175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a:extLst>
              <a:ext uri="{FF2B5EF4-FFF2-40B4-BE49-F238E27FC236}">
                <a16:creationId xmlns="" xmlns:a16="http://schemas.microsoft.com/office/drawing/2014/main" id="{7A3203FC-5608-4817-88FF-EB12659034E4}"/>
              </a:ext>
            </a:extLst>
          </p:cNvPr>
          <p:cNvSpPr txBox="1"/>
          <p:nvPr/>
        </p:nvSpPr>
        <p:spPr>
          <a:xfrm>
            <a:off x="2047203" y="1677597"/>
            <a:ext cx="1272071" cy="738625"/>
          </a:xfrm>
          <a:prstGeom prst="rect">
            <a:avLst/>
          </a:prstGeom>
          <a:noFill/>
        </p:spPr>
        <p:txBody>
          <a:bodyPr wrap="none" lIns="121884" tIns="60941" rIns="121884" bIns="60941">
            <a:spAutoFit/>
          </a:bodyPr>
          <a:lstStyle/>
          <a:p>
            <a:pPr algn="ctr" defTabSz="1219170">
              <a:defRPr/>
            </a:pPr>
            <a:r>
              <a:rPr lang="zh-CN" altLang="en-US" sz="4000" b="1" dirty="0">
                <a:ln w="6350">
                  <a:noFill/>
                </a:ln>
                <a:solidFill>
                  <a:srgbClr val="E7261B"/>
                </a:solidFill>
                <a:latin typeface="微软雅黑" panose="020B0503020204020204" pitchFamily="34" charset="-122"/>
                <a:ea typeface="微软雅黑" panose="020B0503020204020204" pitchFamily="34" charset="-122"/>
              </a:rPr>
              <a:t>结语</a:t>
            </a:r>
          </a:p>
        </p:txBody>
      </p:sp>
      <p:sp>
        <p:nvSpPr>
          <p:cNvPr id="6" name="矩形 5">
            <a:extLst>
              <a:ext uri="{FF2B5EF4-FFF2-40B4-BE49-F238E27FC236}">
                <a16:creationId xmlns="" xmlns:a16="http://schemas.microsoft.com/office/drawing/2014/main" id="{7E65E4B1-5737-42A0-8AD4-36F810163DE0}"/>
              </a:ext>
            </a:extLst>
          </p:cNvPr>
          <p:cNvSpPr/>
          <p:nvPr/>
        </p:nvSpPr>
        <p:spPr>
          <a:xfrm>
            <a:off x="2047203" y="2416222"/>
            <a:ext cx="9001797" cy="2025555"/>
          </a:xfrm>
          <a:prstGeom prst="rect">
            <a:avLst/>
          </a:prstGeom>
        </p:spPr>
        <p:txBody>
          <a:bodyPr wrap="square">
            <a:spAutoFit/>
          </a:bodyPr>
          <a:lstStyle/>
          <a:p>
            <a:pPr algn="just" fontAlgn="auto">
              <a:lnSpc>
                <a:spcPct val="130000"/>
              </a:lnSpc>
              <a:spcAft>
                <a:spcPts val="0"/>
              </a:spcAft>
              <a:defRPr/>
            </a:pPr>
            <a:r>
              <a:rPr lang="zh-CN" altLang="en-US" sz="1400" kern="0" dirty="0">
                <a:solidFill>
                  <a:srgbClr val="E7261B"/>
                </a:solidFill>
                <a:latin typeface="微软雅黑" panose="020B0503020204020204" pitchFamily="34" charset="-122"/>
                <a:ea typeface="微软雅黑" panose="020B0503020204020204" pitchFamily="34" charset="-122"/>
                <a:cs typeface="+mn-ea"/>
                <a:sym typeface="+mn-lt"/>
              </a:rPr>
              <a:t>       历史事实雄辩地告诉我们，没有共产党就没有新中国，只有社会主义才能求中国，只有改革开放才能发展中国，发展社会主义，发展马克思主义，只有中国共产党才是中国特色社会主义事业的坚强领导核心。</a:t>
            </a:r>
          </a:p>
          <a:p>
            <a:pPr algn="just" fontAlgn="auto">
              <a:lnSpc>
                <a:spcPct val="130000"/>
              </a:lnSpc>
              <a:spcAft>
                <a:spcPts val="0"/>
              </a:spcAft>
              <a:defRPr/>
            </a:pPr>
            <a:r>
              <a:rPr lang="zh-CN" altLang="en-US" sz="1400" kern="0" dirty="0">
                <a:solidFill>
                  <a:srgbClr val="E7261B"/>
                </a:solidFill>
                <a:latin typeface="微软雅黑" panose="020B0503020204020204" pitchFamily="34" charset="-122"/>
                <a:ea typeface="微软雅黑" panose="020B0503020204020204" pitchFamily="34" charset="-122"/>
                <a:cs typeface="+mn-ea"/>
                <a:sym typeface="+mn-lt"/>
              </a:rPr>
              <a:t>       当今世界，和平与发展成为了时代主题，科技进步日新月异，经济全球化进程加快发展，世界格局多极化趋势不可逆转，以综合国力为基础的竞争日趋激烈。继续推进社会主义现代化建设，完成祖国统一大业，维护世界和平与促进共同发展，是党在新世纪的三大任务。</a:t>
            </a:r>
          </a:p>
          <a:p>
            <a:pPr algn="just" fontAlgn="auto">
              <a:lnSpc>
                <a:spcPct val="130000"/>
              </a:lnSpc>
              <a:spcAft>
                <a:spcPts val="0"/>
              </a:spcAft>
              <a:defRPr/>
            </a:pPr>
            <a:r>
              <a:rPr lang="zh-CN" altLang="en-US" sz="1400" kern="0" dirty="0">
                <a:solidFill>
                  <a:srgbClr val="E7261B"/>
                </a:solidFill>
                <a:latin typeface="微软雅黑" panose="020B0503020204020204" pitchFamily="34" charset="-122"/>
                <a:ea typeface="微软雅黑" panose="020B0503020204020204" pitchFamily="34" charset="-122"/>
                <a:cs typeface="+mn-ea"/>
                <a:sym typeface="+mn-lt"/>
              </a:rPr>
              <a:t>       抓住机遇，加快发展，实现中华民族的伟大复兴，是历史赋予中国共产党的光荣使命。党领导人民在过去的</a:t>
            </a:r>
            <a:r>
              <a:rPr lang="en-US" altLang="zh-CN" sz="1400" kern="0" dirty="0">
                <a:solidFill>
                  <a:srgbClr val="E7261B"/>
                </a:solidFill>
                <a:latin typeface="微软雅黑" panose="020B0503020204020204" pitchFamily="34" charset="-122"/>
                <a:ea typeface="微软雅黑" panose="020B0503020204020204" pitchFamily="34" charset="-122"/>
                <a:cs typeface="+mn-ea"/>
                <a:sym typeface="+mn-lt"/>
              </a:rPr>
              <a:t>97</a:t>
            </a:r>
            <a:r>
              <a:rPr lang="zh-CN" altLang="en-US" sz="1400" kern="0" dirty="0">
                <a:solidFill>
                  <a:srgbClr val="E7261B"/>
                </a:solidFill>
                <a:latin typeface="微软雅黑" panose="020B0503020204020204" pitchFamily="34" charset="-122"/>
                <a:ea typeface="微软雅黑" panose="020B0503020204020204" pitchFamily="34" charset="-122"/>
                <a:cs typeface="+mn-ea"/>
                <a:sym typeface="+mn-lt"/>
              </a:rPr>
              <a:t>年里写下的光辉篇章，我们坚信也一定能够在新的世纪继续写出更加壮丽的篇章。</a:t>
            </a:r>
          </a:p>
        </p:txBody>
      </p:sp>
    </p:spTree>
    <p:extLst>
      <p:ext uri="{BB962C8B-B14F-4D97-AF65-F5344CB8AC3E}">
        <p14:creationId xmlns:p14="http://schemas.microsoft.com/office/powerpoint/2010/main" val="11047820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250"/>
                                        <p:tgtEl>
                                          <p:spTgt spid="4"/>
                                        </p:tgtEl>
                                      </p:cBhvr>
                                    </p:animEffect>
                                  </p:childTnLst>
                                </p:cTn>
                              </p:par>
                            </p:childTnLst>
                          </p:cTn>
                        </p:par>
                        <p:par>
                          <p:cTn id="8" fill="hold">
                            <p:stCondLst>
                              <p:cond delay="250"/>
                            </p:stCondLst>
                            <p:childTnLst>
                              <p:par>
                                <p:cTn id="9" presetID="26" presetClass="emph" presetSubtype="0" fill="hold" nodeType="afterEffect">
                                  <p:stCondLst>
                                    <p:cond delay="0"/>
                                  </p:stCondLst>
                                  <p:iterate type="lt">
                                    <p:tmPct val="0"/>
                                  </p:iterate>
                                  <p:childTnLst>
                                    <p:animEffect transition="out" filter="fade">
                                      <p:cBhvr>
                                        <p:cTn id="10" dur="250" tmFilter="0, 0; .2, .5; .8, .5; 1, 0"/>
                                        <p:tgtEl>
                                          <p:spTgt spid="4"/>
                                        </p:tgtEl>
                                      </p:cBhvr>
                                    </p:animEffect>
                                    <p:animScale>
                                      <p:cBhvr>
                                        <p:cTn id="11" dur="125" autoRev="1" fill="hold"/>
                                        <p:tgtEl>
                                          <p:spTgt spid="4"/>
                                        </p:tgtEl>
                                      </p:cBhvr>
                                      <p:by x="105000" y="105000"/>
                                    </p:animScale>
                                  </p:childTnLst>
                                </p:cTn>
                              </p:par>
                            </p:childTnLst>
                          </p:cTn>
                        </p:par>
                        <p:par>
                          <p:cTn id="12" fill="hold">
                            <p:stCondLst>
                              <p:cond delay="500"/>
                            </p:stCondLst>
                            <p:childTnLst>
                              <p:par>
                                <p:cTn id="13" presetID="22" presetClass="entr" presetSubtype="8" fill="hold" grpId="0" nodeType="afterEffect">
                                  <p:stCondLst>
                                    <p:cond delay="0"/>
                                  </p:stCondLst>
                                  <p:iterate type="wd">
                                    <p:tmPct val="10000"/>
                                  </p:iterate>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 xmlns:a16="http://schemas.microsoft.com/office/drawing/2014/main" id="{D0C7251A-958F-4470-827B-8184621D40A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12347" y="558355"/>
            <a:ext cx="4767307" cy="4560745"/>
          </a:xfrm>
          <a:prstGeom prst="rect">
            <a:avLst/>
          </a:prstGeom>
        </p:spPr>
      </p:pic>
      <p:sp>
        <p:nvSpPr>
          <p:cNvPr id="24" name="PA_五角星 15">
            <a:extLst>
              <a:ext uri="{FF2B5EF4-FFF2-40B4-BE49-F238E27FC236}">
                <a16:creationId xmlns="" xmlns:a16="http://schemas.microsoft.com/office/drawing/2014/main" id="{42656035-0EDE-44ED-BF7D-1312DAEA84FC}"/>
              </a:ext>
            </a:extLst>
          </p:cNvPr>
          <p:cNvSpPr/>
          <p:nvPr>
            <p:custDataLst>
              <p:tags r:id="rId1"/>
            </p:custDataLst>
          </p:nvPr>
        </p:nvSpPr>
        <p:spPr>
          <a:xfrm rot="21146867">
            <a:off x="-1677120" y="8212701"/>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25" name="PA_五角星 16">
            <a:extLst>
              <a:ext uri="{FF2B5EF4-FFF2-40B4-BE49-F238E27FC236}">
                <a16:creationId xmlns="" xmlns:a16="http://schemas.microsoft.com/office/drawing/2014/main" id="{4C600EAD-0B11-4854-A984-BAEEED5DFB6E}"/>
              </a:ext>
            </a:extLst>
          </p:cNvPr>
          <p:cNvSpPr/>
          <p:nvPr>
            <p:custDataLst>
              <p:tags r:id="rId2"/>
            </p:custDataLst>
          </p:nvPr>
        </p:nvSpPr>
        <p:spPr>
          <a:xfrm rot="21146867">
            <a:off x="-684581" y="7448943"/>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26" name="PA_五角星 17">
            <a:extLst>
              <a:ext uri="{FF2B5EF4-FFF2-40B4-BE49-F238E27FC236}">
                <a16:creationId xmlns="" xmlns:a16="http://schemas.microsoft.com/office/drawing/2014/main" id="{F193F56C-6133-4322-B3D2-5333D59B5033}"/>
              </a:ext>
            </a:extLst>
          </p:cNvPr>
          <p:cNvSpPr/>
          <p:nvPr>
            <p:custDataLst>
              <p:tags r:id="rId3"/>
            </p:custDataLst>
          </p:nvPr>
        </p:nvSpPr>
        <p:spPr>
          <a:xfrm rot="21146867">
            <a:off x="-1737287" y="7086568"/>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28" name="PA_五角星 18">
            <a:extLst>
              <a:ext uri="{FF2B5EF4-FFF2-40B4-BE49-F238E27FC236}">
                <a16:creationId xmlns="" xmlns:a16="http://schemas.microsoft.com/office/drawing/2014/main" id="{74FDCD29-58F8-4FB1-9332-3A1BF74050A1}"/>
              </a:ext>
            </a:extLst>
          </p:cNvPr>
          <p:cNvSpPr/>
          <p:nvPr>
            <p:custDataLst>
              <p:tags r:id="rId4"/>
            </p:custDataLst>
          </p:nvPr>
        </p:nvSpPr>
        <p:spPr>
          <a:xfrm rot="21146867">
            <a:off x="-3713923" y="8020677"/>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29" name="PA_五角星 19">
            <a:extLst>
              <a:ext uri="{FF2B5EF4-FFF2-40B4-BE49-F238E27FC236}">
                <a16:creationId xmlns="" xmlns:a16="http://schemas.microsoft.com/office/drawing/2014/main" id="{2B66CF32-E800-4E17-8E81-69621647107E}"/>
              </a:ext>
            </a:extLst>
          </p:cNvPr>
          <p:cNvSpPr/>
          <p:nvPr>
            <p:custDataLst>
              <p:tags r:id="rId5"/>
            </p:custDataLst>
          </p:nvPr>
        </p:nvSpPr>
        <p:spPr>
          <a:xfrm rot="21146867">
            <a:off x="-2313818" y="7553027"/>
            <a:ext cx="637387" cy="63738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30" name="PA_五角星 14">
            <a:extLst>
              <a:ext uri="{FF2B5EF4-FFF2-40B4-BE49-F238E27FC236}">
                <a16:creationId xmlns="" xmlns:a16="http://schemas.microsoft.com/office/drawing/2014/main" id="{B1A321A3-AEBD-457D-9EB0-04CEBC06B2B2}"/>
              </a:ext>
            </a:extLst>
          </p:cNvPr>
          <p:cNvSpPr/>
          <p:nvPr>
            <p:custDataLst>
              <p:tags r:id="rId6"/>
            </p:custDataLst>
          </p:nvPr>
        </p:nvSpPr>
        <p:spPr>
          <a:xfrm rot="21146867">
            <a:off x="-4943456" y="5732424"/>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31" name="PA_五角星 20">
            <a:extLst>
              <a:ext uri="{FF2B5EF4-FFF2-40B4-BE49-F238E27FC236}">
                <a16:creationId xmlns="" xmlns:a16="http://schemas.microsoft.com/office/drawing/2014/main" id="{3080C28A-401A-4B94-BEAF-C5FC0F92AFFB}"/>
              </a:ext>
            </a:extLst>
          </p:cNvPr>
          <p:cNvSpPr/>
          <p:nvPr>
            <p:custDataLst>
              <p:tags r:id="rId7"/>
            </p:custDataLst>
          </p:nvPr>
        </p:nvSpPr>
        <p:spPr>
          <a:xfrm rot="21146867">
            <a:off x="-2780292" y="5956426"/>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cs typeface="+mn-ea"/>
              <a:sym typeface="+mn-lt"/>
            </a:endParaRPr>
          </a:p>
        </p:txBody>
      </p:sp>
      <p:sp>
        <p:nvSpPr>
          <p:cNvPr id="14" name="文本框 13">
            <a:extLst>
              <a:ext uri="{FF2B5EF4-FFF2-40B4-BE49-F238E27FC236}">
                <a16:creationId xmlns="" xmlns:a16="http://schemas.microsoft.com/office/drawing/2014/main" id="{8FAF4BE6-A960-4B51-9859-E940E089C9DF}"/>
              </a:ext>
            </a:extLst>
          </p:cNvPr>
          <p:cNvSpPr txBox="1"/>
          <p:nvPr/>
        </p:nvSpPr>
        <p:spPr>
          <a:xfrm>
            <a:off x="3637100" y="4780546"/>
            <a:ext cx="3819849" cy="338554"/>
          </a:xfrm>
          <a:prstGeom prst="rect">
            <a:avLst/>
          </a:prstGeom>
          <a:noFill/>
        </p:spPr>
        <p:txBody>
          <a:bodyPr wrap="square" rtlCol="0">
            <a:spAutoFit/>
          </a:bodyPr>
          <a:lstStyle/>
          <a:p>
            <a:pPr algn="ctr"/>
            <a:r>
              <a:rPr lang="zh-CN" altLang="en-US" sz="1600" b="1" dirty="0">
                <a:solidFill>
                  <a:srgbClr val="FF3302"/>
                </a:solidFill>
                <a:latin typeface="+mn-ea"/>
              </a:rPr>
              <a:t>热烈庆祝中国共产党建党</a:t>
            </a:r>
            <a:r>
              <a:rPr lang="en-US" altLang="zh-CN" sz="1600" b="1" smtClean="0">
                <a:solidFill>
                  <a:srgbClr val="FF3302"/>
                </a:solidFill>
                <a:latin typeface="+mn-ea"/>
              </a:rPr>
              <a:t>99</a:t>
            </a:r>
            <a:r>
              <a:rPr lang="zh-CN" altLang="en-US" sz="1600" b="1" smtClean="0">
                <a:solidFill>
                  <a:srgbClr val="FF3302"/>
                </a:solidFill>
                <a:latin typeface="+mn-ea"/>
              </a:rPr>
              <a:t>周年</a:t>
            </a:r>
            <a:endParaRPr lang="zh-CN" altLang="en-US" sz="1600" b="1" dirty="0">
              <a:solidFill>
                <a:srgbClr val="FF3302"/>
              </a:solidFill>
              <a:latin typeface="+mn-ea"/>
            </a:endParaRPr>
          </a:p>
        </p:txBody>
      </p:sp>
      <p:pic>
        <p:nvPicPr>
          <p:cNvPr id="15" name="图片 14">
            <a:extLst>
              <a:ext uri="{FF2B5EF4-FFF2-40B4-BE49-F238E27FC236}">
                <a16:creationId xmlns="" xmlns:a16="http://schemas.microsoft.com/office/drawing/2014/main" id="{4203CF10-D74C-4CD3-BF3A-080A18FCE21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724570" y="1578013"/>
            <a:ext cx="3252056" cy="1125236"/>
          </a:xfrm>
          <a:prstGeom prst="rect">
            <a:avLst/>
          </a:prstGeom>
        </p:spPr>
      </p:pic>
      <p:sp>
        <p:nvSpPr>
          <p:cNvPr id="16" name="文本框 15">
            <a:extLst>
              <a:ext uri="{FF2B5EF4-FFF2-40B4-BE49-F238E27FC236}">
                <a16:creationId xmlns="" xmlns:a16="http://schemas.microsoft.com/office/drawing/2014/main" id="{B49F6608-D5BD-4AE9-9744-CDFD33E5534A}"/>
              </a:ext>
            </a:extLst>
          </p:cNvPr>
          <p:cNvSpPr txBox="1"/>
          <p:nvPr/>
        </p:nvSpPr>
        <p:spPr>
          <a:xfrm>
            <a:off x="3227524" y="4380436"/>
            <a:ext cx="3819849" cy="400110"/>
          </a:xfrm>
          <a:prstGeom prst="rect">
            <a:avLst/>
          </a:prstGeom>
          <a:noFill/>
        </p:spPr>
        <p:txBody>
          <a:bodyPr wrap="square" rtlCol="0">
            <a:spAutoFit/>
          </a:bodyPr>
          <a:lstStyle/>
          <a:p>
            <a:pPr algn="r"/>
            <a:r>
              <a:rPr lang="en-US" altLang="zh-CN" sz="2000" b="1" dirty="0" smtClean="0">
                <a:solidFill>
                  <a:srgbClr val="FF3302"/>
                </a:solidFill>
                <a:latin typeface="+mn-ea"/>
              </a:rPr>
              <a:t>1921-2020</a:t>
            </a:r>
            <a:endParaRPr lang="zh-CN" altLang="en-US" sz="2000" b="1" dirty="0">
              <a:solidFill>
                <a:srgbClr val="FF3302"/>
              </a:solidFill>
              <a:latin typeface="+mn-ea"/>
            </a:endParaRPr>
          </a:p>
        </p:txBody>
      </p:sp>
    </p:spTree>
    <p:extLst>
      <p:ext uri="{BB962C8B-B14F-4D97-AF65-F5344CB8AC3E}">
        <p14:creationId xmlns:p14="http://schemas.microsoft.com/office/powerpoint/2010/main" val="3216504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0" presetClass="path" presetSubtype="0" accel="50000" decel="50000" fill="hold" grpId="0" nodeType="afterEffect">
                                  <p:stCondLst>
                                    <p:cond delay="0"/>
                                  </p:stCondLst>
                                  <p:childTnLst>
                                    <p:animMotion origin="layout" path="M 1.11111E-6 -0.00056 C 0.56389 -0.13611 1.57708 -0.82556 1.18611 -1.34028 C 0.79549 -1.85667 0.10694 -1.30472 0.79444 -0.48278 " pathEditMode="relative" rAng="0" ptsTypes="sss">
                                      <p:cBhvr>
                                        <p:cTn id="12" dur="5000" fill="hold"/>
                                        <p:tgtEl>
                                          <p:spTgt spid="30"/>
                                        </p:tgtEl>
                                        <p:attrNameLst>
                                          <p:attrName>ppt_x</p:attrName>
                                          <p:attrName>ppt_y</p:attrName>
                                        </p:attrNameLst>
                                      </p:cBhvr>
                                      <p:rCtr x="78854" y="-92806"/>
                                    </p:animMotion>
                                  </p:childTnLst>
                                </p:cTn>
                              </p:par>
                              <p:par>
                                <p:cTn id="13" presetID="8" presetClass="emph" presetSubtype="0" repeatCount="2000" fill="hold" grpId="1" nodeType="withEffect">
                                  <p:stCondLst>
                                    <p:cond delay="1250"/>
                                  </p:stCondLst>
                                  <p:childTnLst>
                                    <p:animRot by="21600000">
                                      <p:cBhvr>
                                        <p:cTn id="14" dur="1750" fill="hold"/>
                                        <p:tgtEl>
                                          <p:spTgt spid="30"/>
                                        </p:tgtEl>
                                        <p:attrNameLst>
                                          <p:attrName>r</p:attrName>
                                        </p:attrNameLst>
                                      </p:cBhvr>
                                    </p:animRot>
                                  </p:childTnLst>
                                </p:cTn>
                              </p:par>
                              <p:par>
                                <p:cTn id="15" presetID="6" presetClass="emph" presetSubtype="0" decel="32000" fill="hold" grpId="2" nodeType="withEffect">
                                  <p:stCondLst>
                                    <p:cond delay="4500"/>
                                  </p:stCondLst>
                                  <p:childTnLst>
                                    <p:animScale>
                                      <p:cBhvr>
                                        <p:cTn id="16" dur="1500" fill="hold"/>
                                        <p:tgtEl>
                                          <p:spTgt spid="30"/>
                                        </p:tgtEl>
                                      </p:cBhvr>
                                      <p:by x="750000" y="750000"/>
                                    </p:animScale>
                                  </p:childTnLst>
                                </p:cTn>
                              </p:par>
                              <p:par>
                                <p:cTn id="17" presetID="10" presetClass="exit" presetSubtype="0" fill="hold" grpId="3" nodeType="withEffect">
                                  <p:stCondLst>
                                    <p:cond delay="5000"/>
                                  </p:stCondLst>
                                  <p:childTnLst>
                                    <p:animEffect transition="out" filter="fade">
                                      <p:cBhvr>
                                        <p:cTn id="18" dur="1000"/>
                                        <p:tgtEl>
                                          <p:spTgt spid="30"/>
                                        </p:tgtEl>
                                      </p:cBhvr>
                                    </p:animEffect>
                                    <p:set>
                                      <p:cBhvr>
                                        <p:cTn id="19" dur="1" fill="hold">
                                          <p:stCondLst>
                                            <p:cond delay="999"/>
                                          </p:stCondLst>
                                        </p:cTn>
                                        <p:tgtEl>
                                          <p:spTgt spid="30"/>
                                        </p:tgtEl>
                                        <p:attrNameLst>
                                          <p:attrName>style.visibility</p:attrName>
                                        </p:attrNameLst>
                                      </p:cBhvr>
                                      <p:to>
                                        <p:strVal val="hidden"/>
                                      </p:to>
                                    </p:set>
                                  </p:childTnLst>
                                </p:cTn>
                              </p:par>
                              <p:par>
                                <p:cTn id="20"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21" dur="2000" fill="hold"/>
                                        <p:tgtEl>
                                          <p:spTgt spid="24"/>
                                        </p:tgtEl>
                                        <p:attrNameLst>
                                          <p:attrName>ppt_x</p:attrName>
                                          <p:attrName>ppt_y</p:attrName>
                                        </p:attrNameLst>
                                      </p:cBhvr>
                                      <p:rCtr x="56649" y="-70167"/>
                                    </p:animMotion>
                                  </p:childTnLst>
                                </p:cTn>
                              </p:par>
                              <p:par>
                                <p:cTn id="22" presetID="8" presetClass="emph" presetSubtype="0" fill="hold" grpId="1" nodeType="withEffect">
                                  <p:stCondLst>
                                    <p:cond delay="250"/>
                                  </p:stCondLst>
                                  <p:childTnLst>
                                    <p:animRot by="21600000">
                                      <p:cBhvr>
                                        <p:cTn id="23" dur="3500" fill="hold"/>
                                        <p:tgtEl>
                                          <p:spTgt spid="24"/>
                                        </p:tgtEl>
                                        <p:attrNameLst>
                                          <p:attrName>r</p:attrName>
                                        </p:attrNameLst>
                                      </p:cBhvr>
                                    </p:animRot>
                                  </p:childTnLst>
                                </p:cTn>
                              </p:par>
                              <p:par>
                                <p:cTn id="24" presetID="0" presetClass="path" presetSubtype="0" accel="50000" decel="50000" fill="hold" grpId="0" nodeType="withEffect">
                                  <p:stCondLst>
                                    <p:cond delay="500"/>
                                  </p:stCondLst>
                                  <p:childTnLst>
                                    <p:animMotion origin="layout" path="M -0.00069 0.02278 C 0.20469 0.01833 1.06146 -0.455 1.09896 -1.26833 " pathEditMode="relative" rAng="0" ptsTypes="ss">
                                      <p:cBhvr>
                                        <p:cTn id="25" dur="2000" fill="hold"/>
                                        <p:tgtEl>
                                          <p:spTgt spid="25"/>
                                        </p:tgtEl>
                                        <p:attrNameLst>
                                          <p:attrName>ppt_x</p:attrName>
                                          <p:attrName>ppt_y</p:attrName>
                                        </p:attrNameLst>
                                      </p:cBhvr>
                                      <p:rCtr x="54983" y="-64556"/>
                                    </p:animMotion>
                                  </p:childTnLst>
                                </p:cTn>
                              </p:par>
                              <p:par>
                                <p:cTn id="26" presetID="8" presetClass="emph" presetSubtype="0" fill="hold" grpId="1" nodeType="withEffect">
                                  <p:stCondLst>
                                    <p:cond delay="500"/>
                                  </p:stCondLst>
                                  <p:childTnLst>
                                    <p:animRot by="21600000">
                                      <p:cBhvr>
                                        <p:cTn id="27" dur="4500" fill="hold"/>
                                        <p:tgtEl>
                                          <p:spTgt spid="25"/>
                                        </p:tgtEl>
                                        <p:attrNameLst>
                                          <p:attrName>r</p:attrName>
                                        </p:attrNameLst>
                                      </p:cBhvr>
                                    </p:animRot>
                                  </p:childTnLst>
                                </p:cTn>
                              </p:par>
                              <p:par>
                                <p:cTn id="28" presetID="0" presetClass="path" presetSubtype="0" accel="50000" decel="50000" fill="hold" grpId="0" nodeType="withEffect">
                                  <p:stCondLst>
                                    <p:cond delay="750"/>
                                  </p:stCondLst>
                                  <p:childTnLst>
                                    <p:animMotion origin="layout" path="M -3.33333E-6 2.22222E-6 C 0.20834 -0.005 1.16129 -0.51584 1.19948 -1.40195 " pathEditMode="relative" rAng="0" ptsTypes="ss">
                                      <p:cBhvr>
                                        <p:cTn id="29" dur="2000" fill="hold"/>
                                        <p:tgtEl>
                                          <p:spTgt spid="26"/>
                                        </p:tgtEl>
                                        <p:attrNameLst>
                                          <p:attrName>ppt_x</p:attrName>
                                          <p:attrName>ppt_y</p:attrName>
                                        </p:attrNameLst>
                                      </p:cBhvr>
                                      <p:rCtr x="59965" y="-70111"/>
                                    </p:animMotion>
                                  </p:childTnLst>
                                </p:cTn>
                              </p:par>
                              <p:par>
                                <p:cTn id="30" presetID="8" presetClass="emph" presetSubtype="0" fill="hold" grpId="1" nodeType="withEffect">
                                  <p:stCondLst>
                                    <p:cond delay="750"/>
                                  </p:stCondLst>
                                  <p:childTnLst>
                                    <p:animRot by="21600000">
                                      <p:cBhvr>
                                        <p:cTn id="31" dur="3500" fill="hold"/>
                                        <p:tgtEl>
                                          <p:spTgt spid="26"/>
                                        </p:tgtEl>
                                        <p:attrNameLst>
                                          <p:attrName>r</p:attrName>
                                        </p:attrNameLst>
                                      </p:cBhvr>
                                    </p:animRot>
                                  </p:childTnLst>
                                </p:cTn>
                              </p:par>
                              <p:par>
                                <p:cTn id="32" presetID="0" presetClass="path" presetSubtype="0" accel="50000" decel="50000" fill="hold" grpId="0" nodeType="withEffect">
                                  <p:stCondLst>
                                    <p:cond delay="1000"/>
                                  </p:stCondLst>
                                  <p:childTnLst>
                                    <p:animMotion origin="layout" path="M -3.88889E-6 -0.00028 C 0.19688 -0.005 1.17952 -0.51222 1.21563 -1.39889 " pathEditMode="relative" rAng="0" ptsTypes="ss">
                                      <p:cBhvr>
                                        <p:cTn id="33" dur="2000" fill="hold"/>
                                        <p:tgtEl>
                                          <p:spTgt spid="28"/>
                                        </p:tgtEl>
                                        <p:attrNameLst>
                                          <p:attrName>ppt_x</p:attrName>
                                          <p:attrName>ppt_y</p:attrName>
                                        </p:attrNameLst>
                                      </p:cBhvr>
                                      <p:rCtr x="60781" y="-69917"/>
                                    </p:animMotion>
                                  </p:childTnLst>
                                </p:cTn>
                              </p:par>
                              <p:par>
                                <p:cTn id="34" presetID="8" presetClass="emph" presetSubtype="0" fill="hold" grpId="1" nodeType="withEffect">
                                  <p:stCondLst>
                                    <p:cond delay="1000"/>
                                  </p:stCondLst>
                                  <p:childTnLst>
                                    <p:animRot by="21600000">
                                      <p:cBhvr>
                                        <p:cTn id="35" dur="4500" fill="hold"/>
                                        <p:tgtEl>
                                          <p:spTgt spid="28"/>
                                        </p:tgtEl>
                                        <p:attrNameLst>
                                          <p:attrName>r</p:attrName>
                                        </p:attrNameLst>
                                      </p:cBhvr>
                                    </p:animRot>
                                  </p:childTnLst>
                                </p:cTn>
                              </p:par>
                              <p:par>
                                <p:cTn id="36" presetID="0" presetClass="path" presetSubtype="0" accel="50000" decel="50000" fill="hold" grpId="0" nodeType="withEffect">
                                  <p:stCondLst>
                                    <p:cond delay="2000"/>
                                  </p:stCondLst>
                                  <p:childTnLst>
                                    <p:animMotion origin="layout" path="M 1.66667E-6 4.44444E-6 C 0.19687 -0.005 1.12743 -0.44139 1.16354 -1.32806 " pathEditMode="relative" rAng="0" ptsTypes="ss">
                                      <p:cBhvr>
                                        <p:cTn id="37" dur="2000" fill="hold"/>
                                        <p:tgtEl>
                                          <p:spTgt spid="29"/>
                                        </p:tgtEl>
                                        <p:attrNameLst>
                                          <p:attrName>ppt_x</p:attrName>
                                          <p:attrName>ppt_y</p:attrName>
                                        </p:attrNameLst>
                                      </p:cBhvr>
                                      <p:rCtr x="58177" y="-66417"/>
                                    </p:animMotion>
                                  </p:childTnLst>
                                </p:cTn>
                              </p:par>
                              <p:par>
                                <p:cTn id="38" presetID="8" presetClass="emph" presetSubtype="0" fill="hold" grpId="1" nodeType="withEffect">
                                  <p:stCondLst>
                                    <p:cond delay="1250"/>
                                  </p:stCondLst>
                                  <p:childTnLst>
                                    <p:animRot by="21600000">
                                      <p:cBhvr>
                                        <p:cTn id="39" dur="4500" fill="hold"/>
                                        <p:tgtEl>
                                          <p:spTgt spid="29"/>
                                        </p:tgtEl>
                                        <p:attrNameLst>
                                          <p:attrName>r</p:attrName>
                                        </p:attrNameLst>
                                      </p:cBhvr>
                                    </p:animRot>
                                  </p:childTnLst>
                                </p:cTn>
                              </p:par>
                              <p:par>
                                <p:cTn id="40" presetID="0" presetClass="path" presetSubtype="0" accel="50000" decel="50000" fill="hold" grpId="0" nodeType="withEffect">
                                  <p:stCondLst>
                                    <p:cond delay="1250"/>
                                  </p:stCondLst>
                                  <p:childTnLst>
                                    <p:animMotion origin="layout" path="M 1.11111E-6 -0.00056 C 0.56389 -0.13611 1.57708 -0.82556 1.18611 -1.34028 C 0.79549 -1.85667 0.10694 -1.30472 0.79444 -0.48278 " pathEditMode="relative" rAng="0" ptsTypes="sss">
                                      <p:cBhvr>
                                        <p:cTn id="41" dur="5000" fill="hold"/>
                                        <p:tgtEl>
                                          <p:spTgt spid="31"/>
                                        </p:tgtEl>
                                        <p:attrNameLst>
                                          <p:attrName>ppt_x</p:attrName>
                                          <p:attrName>ppt_y</p:attrName>
                                        </p:attrNameLst>
                                      </p:cBhvr>
                                      <p:rCtr x="78854" y="-92806"/>
                                    </p:animMotion>
                                  </p:childTnLst>
                                </p:cTn>
                              </p:par>
                              <p:par>
                                <p:cTn id="42" presetID="8" presetClass="emph" presetSubtype="0" repeatCount="2000" fill="hold" grpId="1" nodeType="withEffect">
                                  <p:stCondLst>
                                    <p:cond delay="750"/>
                                  </p:stCondLst>
                                  <p:childTnLst>
                                    <p:animRot by="21600000">
                                      <p:cBhvr>
                                        <p:cTn id="43" dur="1750" fill="hold"/>
                                        <p:tgtEl>
                                          <p:spTgt spid="31"/>
                                        </p:tgtEl>
                                        <p:attrNameLst>
                                          <p:attrName>r</p:attrName>
                                        </p:attrNameLst>
                                      </p:cBhvr>
                                    </p:animRot>
                                  </p:childTnLst>
                                </p:cTn>
                              </p:par>
                              <p:par>
                                <p:cTn id="44" presetID="6" presetClass="emph" presetSubtype="0" decel="32000" fill="hold" grpId="2" nodeType="withEffect">
                                  <p:stCondLst>
                                    <p:cond delay="1250"/>
                                  </p:stCondLst>
                                  <p:childTnLst>
                                    <p:animScale>
                                      <p:cBhvr>
                                        <p:cTn id="45" dur="1500" fill="hold"/>
                                        <p:tgtEl>
                                          <p:spTgt spid="31"/>
                                        </p:tgtEl>
                                      </p:cBhvr>
                                      <p:by x="750000" y="750000"/>
                                    </p:animScale>
                                  </p:childTnLst>
                                </p:cTn>
                              </p:par>
                              <p:par>
                                <p:cTn id="46" presetID="10" presetClass="exit" presetSubtype="0" fill="hold" grpId="3" nodeType="withEffect">
                                  <p:stCondLst>
                                    <p:cond delay="750"/>
                                  </p:stCondLst>
                                  <p:childTnLst>
                                    <p:animEffect transition="out" filter="fade">
                                      <p:cBhvr>
                                        <p:cTn id="47" dur="1000"/>
                                        <p:tgtEl>
                                          <p:spTgt spid="31"/>
                                        </p:tgtEl>
                                      </p:cBhvr>
                                    </p:animEffect>
                                    <p:set>
                                      <p:cBhvr>
                                        <p:cTn id="48" dur="1" fill="hold">
                                          <p:stCondLst>
                                            <p:cond delay="999"/>
                                          </p:stCondLst>
                                        </p:cTn>
                                        <p:tgtEl>
                                          <p:spTgt spid="31"/>
                                        </p:tgtEl>
                                        <p:attrNameLst>
                                          <p:attrName>style.visibility</p:attrName>
                                        </p:attrNameLst>
                                      </p:cBhvr>
                                      <p:to>
                                        <p:strVal val="hidden"/>
                                      </p:to>
                                    </p:set>
                                  </p:childTnLst>
                                </p:cTn>
                              </p:par>
                            </p:childTnLst>
                          </p:cTn>
                        </p:par>
                        <p:par>
                          <p:cTn id="49" fill="hold">
                            <p:stCondLst>
                              <p:cond delay="6750"/>
                            </p:stCondLst>
                            <p:childTnLst>
                              <p:par>
                                <p:cTn id="50" presetID="53" presetClass="entr" presetSubtype="16"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1100" fill="hold"/>
                                        <p:tgtEl>
                                          <p:spTgt spid="15"/>
                                        </p:tgtEl>
                                        <p:attrNameLst>
                                          <p:attrName>ppt_w</p:attrName>
                                        </p:attrNameLst>
                                      </p:cBhvr>
                                      <p:tavLst>
                                        <p:tav tm="0">
                                          <p:val>
                                            <p:fltVal val="0"/>
                                          </p:val>
                                        </p:tav>
                                        <p:tav tm="100000">
                                          <p:val>
                                            <p:strVal val="#ppt_w"/>
                                          </p:val>
                                        </p:tav>
                                      </p:tavLst>
                                    </p:anim>
                                    <p:anim calcmode="lin" valueType="num">
                                      <p:cBhvr>
                                        <p:cTn id="53" dur="1100" fill="hold"/>
                                        <p:tgtEl>
                                          <p:spTgt spid="15"/>
                                        </p:tgtEl>
                                        <p:attrNameLst>
                                          <p:attrName>ppt_h</p:attrName>
                                        </p:attrNameLst>
                                      </p:cBhvr>
                                      <p:tavLst>
                                        <p:tav tm="0">
                                          <p:val>
                                            <p:fltVal val="0"/>
                                          </p:val>
                                        </p:tav>
                                        <p:tav tm="100000">
                                          <p:val>
                                            <p:strVal val="#ppt_h"/>
                                          </p:val>
                                        </p:tav>
                                      </p:tavLst>
                                    </p:anim>
                                    <p:animEffect transition="in" filter="fade">
                                      <p:cBhvr>
                                        <p:cTn id="54" dur="1100"/>
                                        <p:tgtEl>
                                          <p:spTgt spid="15"/>
                                        </p:tgtEl>
                                      </p:cBhvr>
                                    </p:animEffect>
                                  </p:childTnLst>
                                </p:cTn>
                              </p:par>
                            </p:childTnLst>
                          </p:cTn>
                        </p:par>
                        <p:par>
                          <p:cTn id="55" fill="hold">
                            <p:stCondLst>
                              <p:cond delay="7850"/>
                            </p:stCondLst>
                            <p:childTnLst>
                              <p:par>
                                <p:cTn id="56" presetID="42"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childTnLst>
                          </p:cTn>
                        </p:par>
                        <p:par>
                          <p:cTn id="61" fill="hold">
                            <p:stCondLst>
                              <p:cond delay="8850"/>
                            </p:stCondLst>
                            <p:childTnLst>
                              <p:par>
                                <p:cTn id="62" presetID="42"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1000"/>
                                        <p:tgtEl>
                                          <p:spTgt spid="16"/>
                                        </p:tgtEl>
                                      </p:cBhvr>
                                    </p:animEffect>
                                    <p:anim calcmode="lin" valueType="num">
                                      <p:cBhvr>
                                        <p:cTn id="65" dur="1000" fill="hold"/>
                                        <p:tgtEl>
                                          <p:spTgt spid="16"/>
                                        </p:tgtEl>
                                        <p:attrNameLst>
                                          <p:attrName>ppt_x</p:attrName>
                                        </p:attrNameLst>
                                      </p:cBhvr>
                                      <p:tavLst>
                                        <p:tav tm="0">
                                          <p:val>
                                            <p:strVal val="#ppt_x"/>
                                          </p:val>
                                        </p:tav>
                                        <p:tav tm="100000">
                                          <p:val>
                                            <p:strVal val="#ppt_x"/>
                                          </p:val>
                                        </p:tav>
                                      </p:tavLst>
                                    </p:anim>
                                    <p:anim calcmode="lin" valueType="num">
                                      <p:cBhvr>
                                        <p:cTn id="6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26" grpId="0" animBg="1"/>
      <p:bldP spid="26" grpId="1" animBg="1"/>
      <p:bldP spid="28" grpId="0" animBg="1"/>
      <p:bldP spid="28" grpId="1" animBg="1"/>
      <p:bldP spid="29" grpId="0" animBg="1"/>
      <p:bldP spid="29" grpId="1" animBg="1"/>
      <p:bldP spid="30" grpId="0" animBg="1"/>
      <p:bldP spid="30" grpId="1" animBg="1"/>
      <p:bldP spid="30" grpId="2" animBg="1"/>
      <p:bldP spid="30" grpId="3" animBg="1"/>
      <p:bldP spid="31" grpId="0" animBg="1"/>
      <p:bldP spid="31" grpId="1" animBg="1"/>
      <p:bldP spid="31" grpId="2" animBg="1"/>
      <p:bldP spid="31" grpId="3" animBg="1"/>
      <p:bldP spid="14" grpId="0"/>
      <p:bldP spid="1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02446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3E950E60-3A20-4343-B99B-871AEFE38C44}"/>
              </a:ext>
            </a:extLst>
          </p:cNvPr>
          <p:cNvGrpSpPr/>
          <p:nvPr/>
        </p:nvGrpSpPr>
        <p:grpSpPr>
          <a:xfrm>
            <a:off x="426804" y="1500414"/>
            <a:ext cx="3018971" cy="4455886"/>
            <a:chOff x="426804" y="1500414"/>
            <a:chExt cx="3018971" cy="4455886"/>
          </a:xfrm>
        </p:grpSpPr>
        <p:sp>
          <p:nvSpPr>
            <p:cNvPr id="49" name="文本框 15">
              <a:extLst>
                <a:ext uri="{FF2B5EF4-FFF2-40B4-BE49-F238E27FC236}">
                  <a16:creationId xmlns="" xmlns:a16="http://schemas.microsoft.com/office/drawing/2014/main" id="{4BB01A4B-4205-49AE-A78F-CF68FEBF605B}"/>
                </a:ext>
              </a:extLst>
            </p:cNvPr>
            <p:cNvSpPr txBox="1"/>
            <p:nvPr/>
          </p:nvSpPr>
          <p:spPr>
            <a:xfrm>
              <a:off x="569266" y="2723614"/>
              <a:ext cx="2734046" cy="338554"/>
            </a:xfrm>
            <a:prstGeom prst="rect">
              <a:avLst/>
            </a:prstGeom>
            <a:noFill/>
          </p:spPr>
          <p:txBody>
            <a:bodyPr wrap="square" rtlCol="0">
              <a:spAutoFit/>
            </a:bodyPr>
            <a:lstStyle/>
            <a:p>
              <a:pPr algn="ctr"/>
              <a:r>
                <a:rPr lang="zh-CN" altLang="en-US" sz="1600" b="1" dirty="0">
                  <a:solidFill>
                    <a:schemeClr val="accent1"/>
                  </a:solidFill>
                  <a:latin typeface="+mn-ea"/>
                  <a:cs typeface="+mn-ea"/>
                  <a:sym typeface="+mn-lt"/>
                </a:rPr>
                <a:t>没有共产党就没有新中国</a:t>
              </a:r>
            </a:p>
          </p:txBody>
        </p:sp>
        <p:sp>
          <p:nvSpPr>
            <p:cNvPr id="50" name="文本框 33">
              <a:extLst>
                <a:ext uri="{FF2B5EF4-FFF2-40B4-BE49-F238E27FC236}">
                  <a16:creationId xmlns="" xmlns:a16="http://schemas.microsoft.com/office/drawing/2014/main" id="{650CDBC1-5B15-4769-814A-88103B05D62F}"/>
                </a:ext>
              </a:extLst>
            </p:cNvPr>
            <p:cNvSpPr txBox="1"/>
            <p:nvPr/>
          </p:nvSpPr>
          <p:spPr>
            <a:xfrm>
              <a:off x="469044" y="3175999"/>
              <a:ext cx="2934490" cy="2419124"/>
            </a:xfrm>
            <a:prstGeom prst="rect">
              <a:avLst/>
            </a:prstGeom>
            <a:noFill/>
          </p:spPr>
          <p:txBody>
            <a:bodyPr wrap="square" rtlCol="0">
              <a:spAutoFit/>
            </a:bodyPr>
            <a:lstStyle/>
            <a:p>
              <a:pPr algn="ctr">
                <a:lnSpc>
                  <a:spcPct val="120000"/>
                </a:lnSpc>
              </a:pPr>
              <a:r>
                <a:rPr lang="zh-CN" altLang="en-US" sz="1400" dirty="0">
                  <a:latin typeface="+mn-ea"/>
                  <a:cs typeface="+mn-ea"/>
                  <a:sym typeface="+mn-lt"/>
                </a:rPr>
                <a:t>历史选择了中国共产党，这不是一句空话。</a:t>
              </a:r>
              <a:r>
                <a:rPr lang="en-US" altLang="zh-CN" sz="1400" dirty="0">
                  <a:latin typeface="+mn-ea"/>
                  <a:cs typeface="+mn-ea"/>
                  <a:sym typeface="+mn-lt"/>
                </a:rPr>
                <a:t>1840</a:t>
              </a:r>
              <a:r>
                <a:rPr lang="zh-CN" altLang="en-US" sz="1400" dirty="0">
                  <a:latin typeface="+mn-ea"/>
                  <a:cs typeface="+mn-ea"/>
                  <a:sym typeface="+mn-lt"/>
                </a:rPr>
                <a:t>年鸦片战争后，中国尝试过许多救亡图存之路，从太平天国、戊戌变法到辛亥革命，从旧式农民起义到资产阶级改良运动，最后都走不通，只有中国共产党领导的革命事业成功了。说明中国共产党代表了人民的意愿和心声，顺应了历史的规律。</a:t>
              </a:r>
            </a:p>
          </p:txBody>
        </p:sp>
        <p:sp>
          <p:nvSpPr>
            <p:cNvPr id="2" name="矩形: 圆角 1">
              <a:extLst>
                <a:ext uri="{FF2B5EF4-FFF2-40B4-BE49-F238E27FC236}">
                  <a16:creationId xmlns="" xmlns:a16="http://schemas.microsoft.com/office/drawing/2014/main" id="{28EF60C1-84F9-49CB-A736-FEF5F649A426}"/>
                </a:ext>
              </a:extLst>
            </p:cNvPr>
            <p:cNvSpPr/>
            <p:nvPr/>
          </p:nvSpPr>
          <p:spPr>
            <a:xfrm>
              <a:off x="426804" y="1500414"/>
              <a:ext cx="3018971" cy="4455886"/>
            </a:xfrm>
            <a:prstGeom prst="roundRect">
              <a:avLst>
                <a:gd name="adj" fmla="val 8043"/>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 name="矩形 2">
              <a:extLst>
                <a:ext uri="{FF2B5EF4-FFF2-40B4-BE49-F238E27FC236}">
                  <a16:creationId xmlns="" xmlns:a16="http://schemas.microsoft.com/office/drawing/2014/main" id="{ECD39941-4D1F-4D16-8045-2998826C77B8}"/>
                </a:ext>
              </a:extLst>
            </p:cNvPr>
            <p:cNvSpPr/>
            <p:nvPr/>
          </p:nvSpPr>
          <p:spPr>
            <a:xfrm>
              <a:off x="426804" y="1826099"/>
              <a:ext cx="3018971" cy="663414"/>
            </a:xfrm>
            <a:prstGeom prst="rect">
              <a:avLst/>
            </a:prstGeom>
            <a:solidFill>
              <a:srgbClr val="E7261B"/>
            </a:solidFill>
            <a:ln>
              <a:noFill/>
            </a:ln>
            <a:effectLst/>
          </p:spPr>
          <p:txBody>
            <a:bodyPr vert="horz" wrap="square" lIns="91440" tIns="45720" rIns="91440" bIns="45720" numCol="1" anchor="t" anchorCtr="0" compatLnSpc="1">
              <a:prstTxWarp prst="textNoShape">
                <a:avLst/>
              </a:prstTxWarp>
            </a:bodyPr>
            <a:lstStyle/>
            <a:p>
              <a:endParaRPr lang="zh-CN" altLang="en-US" dirty="0">
                <a:solidFill>
                  <a:srgbClr val="C42F0B"/>
                </a:solidFill>
                <a:latin typeface="+mn-ea"/>
                <a:cs typeface="+mn-ea"/>
                <a:sym typeface="+mn-lt"/>
              </a:endParaRPr>
            </a:p>
          </p:txBody>
        </p:sp>
        <p:sp>
          <p:nvSpPr>
            <p:cNvPr id="52" name="矩形 51">
              <a:extLst>
                <a:ext uri="{FF2B5EF4-FFF2-40B4-BE49-F238E27FC236}">
                  <a16:creationId xmlns="" xmlns:a16="http://schemas.microsoft.com/office/drawing/2014/main" id="{B8CF83AD-1C40-45AE-B16F-9AE1DF7B06DA}"/>
                </a:ext>
              </a:extLst>
            </p:cNvPr>
            <p:cNvSpPr/>
            <p:nvPr/>
          </p:nvSpPr>
          <p:spPr>
            <a:xfrm>
              <a:off x="616754" y="1942619"/>
              <a:ext cx="2660078" cy="436530"/>
            </a:xfrm>
            <a:prstGeom prst="rect">
              <a:avLst/>
            </a:prstGeom>
          </p:spPr>
          <p:txBody>
            <a:bodyPr wrap="square">
              <a:spAutoFit/>
            </a:bodyPr>
            <a:lstStyle/>
            <a:p>
              <a:pPr algn="ctr">
                <a:lnSpc>
                  <a:spcPct val="120000"/>
                </a:lnSpc>
              </a:pPr>
              <a:r>
                <a:rPr lang="en-US" altLang="zh-CN" sz="2000" dirty="0">
                  <a:solidFill>
                    <a:schemeClr val="bg1"/>
                  </a:solidFill>
                  <a:latin typeface="+mn-ea"/>
                  <a:cs typeface="+mn-ea"/>
                  <a:sym typeface="+mn-lt"/>
                </a:rPr>
                <a:t>1919.5-1949.10</a:t>
              </a:r>
              <a:endParaRPr lang="zh-CN" altLang="en-US" sz="2000" dirty="0">
                <a:solidFill>
                  <a:schemeClr val="bg1"/>
                </a:solidFill>
                <a:latin typeface="+mn-ea"/>
                <a:cs typeface="+mn-ea"/>
                <a:sym typeface="+mn-lt"/>
              </a:endParaRPr>
            </a:p>
          </p:txBody>
        </p:sp>
      </p:grpSp>
      <p:grpSp>
        <p:nvGrpSpPr>
          <p:cNvPr id="6" name="组合 5">
            <a:extLst>
              <a:ext uri="{FF2B5EF4-FFF2-40B4-BE49-F238E27FC236}">
                <a16:creationId xmlns="" xmlns:a16="http://schemas.microsoft.com/office/drawing/2014/main" id="{A5CA1228-4200-4D03-913B-414CAAC533BC}"/>
              </a:ext>
            </a:extLst>
          </p:cNvPr>
          <p:cNvGrpSpPr/>
          <p:nvPr/>
        </p:nvGrpSpPr>
        <p:grpSpPr>
          <a:xfrm>
            <a:off x="4588050" y="1500414"/>
            <a:ext cx="3018971" cy="4455886"/>
            <a:chOff x="4588050" y="1500414"/>
            <a:chExt cx="3018971" cy="4455886"/>
          </a:xfrm>
        </p:grpSpPr>
        <p:sp>
          <p:nvSpPr>
            <p:cNvPr id="25" name="文本框 15">
              <a:extLst>
                <a:ext uri="{FF2B5EF4-FFF2-40B4-BE49-F238E27FC236}">
                  <a16:creationId xmlns="" xmlns:a16="http://schemas.microsoft.com/office/drawing/2014/main" id="{604F976B-D59E-4625-B1B7-5971B0387FC6}"/>
                </a:ext>
              </a:extLst>
            </p:cNvPr>
            <p:cNvSpPr txBox="1"/>
            <p:nvPr/>
          </p:nvSpPr>
          <p:spPr>
            <a:xfrm>
              <a:off x="4730512" y="2723614"/>
              <a:ext cx="2734046" cy="338554"/>
            </a:xfrm>
            <a:prstGeom prst="rect">
              <a:avLst/>
            </a:prstGeom>
            <a:noFill/>
          </p:spPr>
          <p:txBody>
            <a:bodyPr wrap="square" rtlCol="0">
              <a:spAutoFit/>
            </a:bodyPr>
            <a:lstStyle/>
            <a:p>
              <a:pPr algn="ctr"/>
              <a:r>
                <a:rPr lang="zh-CN" altLang="en-US" sz="1600" b="1" dirty="0">
                  <a:solidFill>
                    <a:schemeClr val="accent1"/>
                  </a:solidFill>
                  <a:latin typeface="+mn-ea"/>
                  <a:cs typeface="+mn-ea"/>
                  <a:sym typeface="+mn-lt"/>
                </a:rPr>
                <a:t>只有共产党才能发展中国</a:t>
              </a:r>
            </a:p>
          </p:txBody>
        </p:sp>
        <p:sp>
          <p:nvSpPr>
            <p:cNvPr id="26" name="文本框 33">
              <a:extLst>
                <a:ext uri="{FF2B5EF4-FFF2-40B4-BE49-F238E27FC236}">
                  <a16:creationId xmlns="" xmlns:a16="http://schemas.microsoft.com/office/drawing/2014/main" id="{DCD41571-9AAB-4743-9A34-F36AF71EC9CF}"/>
                </a:ext>
              </a:extLst>
            </p:cNvPr>
            <p:cNvSpPr txBox="1"/>
            <p:nvPr/>
          </p:nvSpPr>
          <p:spPr>
            <a:xfrm>
              <a:off x="4630290" y="3175999"/>
              <a:ext cx="2934490" cy="2419124"/>
            </a:xfrm>
            <a:prstGeom prst="rect">
              <a:avLst/>
            </a:prstGeom>
            <a:noFill/>
          </p:spPr>
          <p:txBody>
            <a:bodyPr wrap="square" rtlCol="0">
              <a:spAutoFit/>
            </a:bodyPr>
            <a:lstStyle/>
            <a:p>
              <a:pPr algn="ctr">
                <a:lnSpc>
                  <a:spcPct val="120000"/>
                </a:lnSpc>
              </a:pPr>
              <a:r>
                <a:rPr lang="zh-CN" altLang="en-US" sz="1400" dirty="0">
                  <a:latin typeface="+mn-ea"/>
                  <a:cs typeface="+mn-ea"/>
                  <a:sym typeface="+mn-lt"/>
                </a:rPr>
                <a:t>旧中国留下了一个经济凋敝、百废待兴的烂摊子。中国共产党顶住各种压力，领导中国人民，自力更生，艰苦奋斗，使中国从一个落后的农业国发展成具备独立、完整的工业体系的国家。这说明尽管社会主义道路是前无古人，充满着探索和艰辛，中国共产党有能力带领中国人民建设好新中国。</a:t>
              </a:r>
            </a:p>
          </p:txBody>
        </p:sp>
        <p:sp>
          <p:nvSpPr>
            <p:cNvPr id="27" name="矩形: 圆角 26">
              <a:extLst>
                <a:ext uri="{FF2B5EF4-FFF2-40B4-BE49-F238E27FC236}">
                  <a16:creationId xmlns="" xmlns:a16="http://schemas.microsoft.com/office/drawing/2014/main" id="{EE1A440D-D053-4121-8761-37692AE2D8A7}"/>
                </a:ext>
              </a:extLst>
            </p:cNvPr>
            <p:cNvSpPr/>
            <p:nvPr/>
          </p:nvSpPr>
          <p:spPr>
            <a:xfrm>
              <a:off x="4588050" y="1500414"/>
              <a:ext cx="3018971" cy="4455886"/>
            </a:xfrm>
            <a:prstGeom prst="roundRect">
              <a:avLst>
                <a:gd name="adj" fmla="val 8043"/>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28" name="矩形 27">
              <a:extLst>
                <a:ext uri="{FF2B5EF4-FFF2-40B4-BE49-F238E27FC236}">
                  <a16:creationId xmlns="" xmlns:a16="http://schemas.microsoft.com/office/drawing/2014/main" id="{D492B55E-0F79-4D90-BE16-5E3B8A0909DB}"/>
                </a:ext>
              </a:extLst>
            </p:cNvPr>
            <p:cNvSpPr/>
            <p:nvPr/>
          </p:nvSpPr>
          <p:spPr>
            <a:xfrm>
              <a:off x="4588050" y="1826099"/>
              <a:ext cx="3018971" cy="663414"/>
            </a:xfrm>
            <a:prstGeom prst="rect">
              <a:avLst/>
            </a:prstGeom>
            <a:solidFill>
              <a:srgbClr val="E7261B"/>
            </a:solidFill>
            <a:ln>
              <a:noFill/>
            </a:ln>
            <a:effectLst/>
          </p:spPr>
          <p:txBody>
            <a:bodyPr vert="horz" wrap="square" lIns="91440" tIns="45720" rIns="91440" bIns="45720" numCol="1" anchor="t" anchorCtr="0" compatLnSpc="1">
              <a:prstTxWarp prst="textNoShape">
                <a:avLst/>
              </a:prstTxWarp>
            </a:bodyPr>
            <a:lstStyle/>
            <a:p>
              <a:endParaRPr lang="zh-CN" altLang="en-US" dirty="0">
                <a:solidFill>
                  <a:srgbClr val="C42F0B"/>
                </a:solidFill>
                <a:latin typeface="+mn-ea"/>
                <a:cs typeface="+mn-ea"/>
                <a:sym typeface="+mn-lt"/>
              </a:endParaRPr>
            </a:p>
          </p:txBody>
        </p:sp>
        <p:sp>
          <p:nvSpPr>
            <p:cNvPr id="29" name="矩形 28">
              <a:extLst>
                <a:ext uri="{FF2B5EF4-FFF2-40B4-BE49-F238E27FC236}">
                  <a16:creationId xmlns="" xmlns:a16="http://schemas.microsoft.com/office/drawing/2014/main" id="{392A0893-C31D-4D57-A2B1-9182FB44A0A1}"/>
                </a:ext>
              </a:extLst>
            </p:cNvPr>
            <p:cNvSpPr/>
            <p:nvPr/>
          </p:nvSpPr>
          <p:spPr>
            <a:xfrm>
              <a:off x="4778000" y="1942619"/>
              <a:ext cx="2660078" cy="436530"/>
            </a:xfrm>
            <a:prstGeom prst="rect">
              <a:avLst/>
            </a:prstGeom>
          </p:spPr>
          <p:txBody>
            <a:bodyPr wrap="square">
              <a:spAutoFit/>
            </a:bodyPr>
            <a:lstStyle/>
            <a:p>
              <a:pPr algn="ctr">
                <a:lnSpc>
                  <a:spcPct val="120000"/>
                </a:lnSpc>
              </a:pPr>
              <a:r>
                <a:rPr lang="en-US" altLang="zh-CN" sz="2000" dirty="0">
                  <a:solidFill>
                    <a:schemeClr val="bg1"/>
                  </a:solidFill>
                  <a:latin typeface="+mn-ea"/>
                  <a:cs typeface="+mn-ea"/>
                  <a:sym typeface="+mn-lt"/>
                </a:rPr>
                <a:t>1949.10-1978.12</a:t>
              </a:r>
            </a:p>
          </p:txBody>
        </p:sp>
      </p:grpSp>
      <p:grpSp>
        <p:nvGrpSpPr>
          <p:cNvPr id="7" name="组合 6">
            <a:extLst>
              <a:ext uri="{FF2B5EF4-FFF2-40B4-BE49-F238E27FC236}">
                <a16:creationId xmlns="" xmlns:a16="http://schemas.microsoft.com/office/drawing/2014/main" id="{F05CC95B-4444-4CAB-9D7F-AC5CFF2E4321}"/>
              </a:ext>
            </a:extLst>
          </p:cNvPr>
          <p:cNvGrpSpPr/>
          <p:nvPr/>
        </p:nvGrpSpPr>
        <p:grpSpPr>
          <a:xfrm>
            <a:off x="8749295" y="1500414"/>
            <a:ext cx="3018971" cy="4455886"/>
            <a:chOff x="8749295" y="1500414"/>
            <a:chExt cx="3018971" cy="4455886"/>
          </a:xfrm>
        </p:grpSpPr>
        <p:sp>
          <p:nvSpPr>
            <p:cNvPr id="31" name="文本框 15">
              <a:extLst>
                <a:ext uri="{FF2B5EF4-FFF2-40B4-BE49-F238E27FC236}">
                  <a16:creationId xmlns="" xmlns:a16="http://schemas.microsoft.com/office/drawing/2014/main" id="{D78900EF-8C99-4E3A-9F89-6136A99739B9}"/>
                </a:ext>
              </a:extLst>
            </p:cNvPr>
            <p:cNvSpPr txBox="1"/>
            <p:nvPr/>
          </p:nvSpPr>
          <p:spPr>
            <a:xfrm>
              <a:off x="8891757" y="2600504"/>
              <a:ext cx="2734046" cy="584775"/>
            </a:xfrm>
            <a:prstGeom prst="rect">
              <a:avLst/>
            </a:prstGeom>
            <a:noFill/>
          </p:spPr>
          <p:txBody>
            <a:bodyPr wrap="square" rtlCol="0">
              <a:spAutoFit/>
            </a:bodyPr>
            <a:lstStyle/>
            <a:p>
              <a:pPr algn="ctr"/>
              <a:r>
                <a:rPr lang="zh-CN" altLang="en-US" sz="1600" b="1" dirty="0">
                  <a:solidFill>
                    <a:schemeClr val="accent1"/>
                  </a:solidFill>
                  <a:latin typeface="+mn-ea"/>
                  <a:cs typeface="+mn-ea"/>
                  <a:sym typeface="+mn-lt"/>
                </a:rPr>
                <a:t>中国特色社会主义道路是中国必由之路</a:t>
              </a:r>
            </a:p>
          </p:txBody>
        </p:sp>
        <p:sp>
          <p:nvSpPr>
            <p:cNvPr id="33" name="文本框 33">
              <a:extLst>
                <a:ext uri="{FF2B5EF4-FFF2-40B4-BE49-F238E27FC236}">
                  <a16:creationId xmlns="" xmlns:a16="http://schemas.microsoft.com/office/drawing/2014/main" id="{8740CF87-E989-4690-BD6A-A89EBCA1DCF4}"/>
                </a:ext>
              </a:extLst>
            </p:cNvPr>
            <p:cNvSpPr txBox="1"/>
            <p:nvPr/>
          </p:nvSpPr>
          <p:spPr>
            <a:xfrm>
              <a:off x="8791535" y="3175999"/>
              <a:ext cx="2934490" cy="2677656"/>
            </a:xfrm>
            <a:prstGeom prst="rect">
              <a:avLst/>
            </a:prstGeom>
            <a:noFill/>
          </p:spPr>
          <p:txBody>
            <a:bodyPr wrap="square" rtlCol="0">
              <a:spAutoFit/>
            </a:bodyPr>
            <a:lstStyle/>
            <a:p>
              <a:pPr algn="ctr">
                <a:lnSpc>
                  <a:spcPct val="120000"/>
                </a:lnSpc>
              </a:pPr>
              <a:r>
                <a:rPr lang="zh-CN" altLang="en-US" sz="1400" dirty="0">
                  <a:latin typeface="+mn-ea"/>
                  <a:cs typeface="+mn-ea"/>
                  <a:sym typeface="+mn-lt"/>
                </a:rPr>
                <a:t>中国要发展、生活要小康，就要回答好什么是社会主义，怎样建设社会主义的问题。</a:t>
              </a:r>
              <a:r>
                <a:rPr lang="en-US" altLang="zh-CN" sz="1400" dirty="0">
                  <a:latin typeface="+mn-ea"/>
                  <a:cs typeface="+mn-ea"/>
                  <a:sym typeface="+mn-lt"/>
                </a:rPr>
                <a:t>2017</a:t>
              </a:r>
              <a:r>
                <a:rPr lang="zh-CN" altLang="en-US" sz="1400" dirty="0">
                  <a:latin typeface="+mn-ea"/>
                  <a:cs typeface="+mn-ea"/>
                  <a:sym typeface="+mn-lt"/>
                </a:rPr>
                <a:t>年，我国经济总量超过</a:t>
              </a:r>
              <a:r>
                <a:rPr lang="en-US" altLang="zh-CN" sz="1400" dirty="0">
                  <a:latin typeface="+mn-ea"/>
                  <a:cs typeface="+mn-ea"/>
                  <a:sym typeface="+mn-lt"/>
                </a:rPr>
                <a:t>82.7</a:t>
              </a:r>
              <a:r>
                <a:rPr lang="zh-CN" altLang="en-US" sz="1400" dirty="0">
                  <a:latin typeface="+mn-ea"/>
                  <a:cs typeface="+mn-ea"/>
                  <a:sym typeface="+mn-lt"/>
                </a:rPr>
                <a:t>万亿元人民币，排名世界第二，人民生活实现了从贫困到温饱再到总体小康的跨越。这就告诉我们，中国共产党成功开创了中国特色社会主义的伟大道路，从理论和实践上解决和回答了这个重大课题。</a:t>
              </a:r>
            </a:p>
          </p:txBody>
        </p:sp>
        <p:sp>
          <p:nvSpPr>
            <p:cNvPr id="34" name="矩形: 圆角 33">
              <a:extLst>
                <a:ext uri="{FF2B5EF4-FFF2-40B4-BE49-F238E27FC236}">
                  <a16:creationId xmlns="" xmlns:a16="http://schemas.microsoft.com/office/drawing/2014/main" id="{5FD31C6A-192F-48D9-988D-39814008B9A1}"/>
                </a:ext>
              </a:extLst>
            </p:cNvPr>
            <p:cNvSpPr/>
            <p:nvPr/>
          </p:nvSpPr>
          <p:spPr>
            <a:xfrm>
              <a:off x="8749295" y="1500414"/>
              <a:ext cx="3018971" cy="4455886"/>
            </a:xfrm>
            <a:prstGeom prst="roundRect">
              <a:avLst>
                <a:gd name="adj" fmla="val 8043"/>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6" name="矩形 35">
              <a:extLst>
                <a:ext uri="{FF2B5EF4-FFF2-40B4-BE49-F238E27FC236}">
                  <a16:creationId xmlns="" xmlns:a16="http://schemas.microsoft.com/office/drawing/2014/main" id="{F7F69669-6E30-47D8-A845-D02B503BD6C3}"/>
                </a:ext>
              </a:extLst>
            </p:cNvPr>
            <p:cNvSpPr/>
            <p:nvPr/>
          </p:nvSpPr>
          <p:spPr>
            <a:xfrm>
              <a:off x="8749295" y="1826099"/>
              <a:ext cx="3018971" cy="663414"/>
            </a:xfrm>
            <a:prstGeom prst="rect">
              <a:avLst/>
            </a:prstGeom>
            <a:solidFill>
              <a:srgbClr val="E7261B"/>
            </a:solidFill>
            <a:ln>
              <a:noFill/>
            </a:ln>
            <a:effectLst/>
          </p:spPr>
          <p:txBody>
            <a:bodyPr vert="horz" wrap="square" lIns="91440" tIns="45720" rIns="91440" bIns="45720" numCol="1" anchor="t" anchorCtr="0" compatLnSpc="1">
              <a:prstTxWarp prst="textNoShape">
                <a:avLst/>
              </a:prstTxWarp>
            </a:bodyPr>
            <a:lstStyle/>
            <a:p>
              <a:endParaRPr lang="zh-CN" altLang="en-US" dirty="0">
                <a:solidFill>
                  <a:srgbClr val="C42F0B"/>
                </a:solidFill>
                <a:latin typeface="+mn-ea"/>
                <a:cs typeface="+mn-ea"/>
                <a:sym typeface="+mn-lt"/>
              </a:endParaRPr>
            </a:p>
          </p:txBody>
        </p:sp>
        <p:sp>
          <p:nvSpPr>
            <p:cNvPr id="37" name="矩形 36">
              <a:extLst>
                <a:ext uri="{FF2B5EF4-FFF2-40B4-BE49-F238E27FC236}">
                  <a16:creationId xmlns="" xmlns:a16="http://schemas.microsoft.com/office/drawing/2014/main" id="{E03FD21B-3588-4C23-9B75-7223E5CA0A86}"/>
                </a:ext>
              </a:extLst>
            </p:cNvPr>
            <p:cNvSpPr/>
            <p:nvPr/>
          </p:nvSpPr>
          <p:spPr>
            <a:xfrm>
              <a:off x="8939245" y="1942619"/>
              <a:ext cx="2660078" cy="435184"/>
            </a:xfrm>
            <a:prstGeom prst="rect">
              <a:avLst/>
            </a:prstGeom>
          </p:spPr>
          <p:txBody>
            <a:bodyPr wrap="square">
              <a:spAutoFit/>
            </a:bodyPr>
            <a:lstStyle/>
            <a:p>
              <a:pPr algn="ctr">
                <a:lnSpc>
                  <a:spcPct val="120000"/>
                </a:lnSpc>
              </a:pPr>
              <a:r>
                <a:rPr lang="en-US" altLang="zh-CN" sz="2000" dirty="0">
                  <a:solidFill>
                    <a:schemeClr val="bg1"/>
                  </a:solidFill>
                  <a:latin typeface="+mn-ea"/>
                  <a:cs typeface="+mn-ea"/>
                  <a:sym typeface="+mn-lt"/>
                </a:rPr>
                <a:t>1978.12</a:t>
              </a:r>
              <a:r>
                <a:rPr lang="zh-CN" altLang="en-US" sz="2000" dirty="0">
                  <a:solidFill>
                    <a:schemeClr val="bg1"/>
                  </a:solidFill>
                  <a:latin typeface="+mn-ea"/>
                  <a:cs typeface="+mn-ea"/>
                  <a:sym typeface="+mn-lt"/>
                </a:rPr>
                <a:t>至今</a:t>
              </a:r>
            </a:p>
          </p:txBody>
        </p:sp>
      </p:grpSp>
      <p:sp>
        <p:nvSpPr>
          <p:cNvPr id="9" name="箭头: V 形 8">
            <a:extLst>
              <a:ext uri="{FF2B5EF4-FFF2-40B4-BE49-F238E27FC236}">
                <a16:creationId xmlns="" xmlns:a16="http://schemas.microsoft.com/office/drawing/2014/main" id="{960CD70B-D740-4200-BBFF-7D9781AE8CD0}"/>
              </a:ext>
            </a:extLst>
          </p:cNvPr>
          <p:cNvSpPr/>
          <p:nvPr/>
        </p:nvSpPr>
        <p:spPr>
          <a:xfrm>
            <a:off x="3807362" y="3452132"/>
            <a:ext cx="419100" cy="552450"/>
          </a:xfrm>
          <a:prstGeom prst="chevron">
            <a:avLst/>
          </a:prstGeom>
          <a:solidFill>
            <a:srgbClr val="E7261B"/>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C42F0B"/>
              </a:solidFill>
              <a:latin typeface="+mn-ea"/>
              <a:cs typeface="+mn-ea"/>
              <a:sym typeface="+mn-lt"/>
            </a:endParaRPr>
          </a:p>
        </p:txBody>
      </p:sp>
      <p:sp>
        <p:nvSpPr>
          <p:cNvPr id="40" name="箭头: V 形 39">
            <a:extLst>
              <a:ext uri="{FF2B5EF4-FFF2-40B4-BE49-F238E27FC236}">
                <a16:creationId xmlns="" xmlns:a16="http://schemas.microsoft.com/office/drawing/2014/main" id="{B30C9305-8CFE-44D4-9A94-6ADF4A1594AB}"/>
              </a:ext>
            </a:extLst>
          </p:cNvPr>
          <p:cNvSpPr/>
          <p:nvPr/>
        </p:nvSpPr>
        <p:spPr>
          <a:xfrm>
            <a:off x="7968608" y="3452132"/>
            <a:ext cx="419100" cy="552450"/>
          </a:xfrm>
          <a:prstGeom prst="chevron">
            <a:avLst/>
          </a:prstGeom>
          <a:solidFill>
            <a:srgbClr val="E7261B"/>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C42F0B"/>
              </a:solidFill>
              <a:latin typeface="+mn-ea"/>
              <a:cs typeface="+mn-ea"/>
              <a:sym typeface="+mn-lt"/>
            </a:endParaRPr>
          </a:p>
        </p:txBody>
      </p:sp>
      <p:sp>
        <p:nvSpPr>
          <p:cNvPr id="4" name="标题 3">
            <a:extLst>
              <a:ext uri="{FF2B5EF4-FFF2-40B4-BE49-F238E27FC236}">
                <a16:creationId xmlns="" xmlns:a16="http://schemas.microsoft.com/office/drawing/2014/main" id="{6030C2EB-4BF8-41DB-BCD8-EFAA5D52B7AE}"/>
              </a:ext>
            </a:extLst>
          </p:cNvPr>
          <p:cNvSpPr>
            <a:spLocks noGrp="1"/>
          </p:cNvSpPr>
          <p:nvPr>
            <p:ph type="title"/>
          </p:nvPr>
        </p:nvSpPr>
        <p:spPr/>
        <p:txBody>
          <a:bodyPr/>
          <a:lstStyle/>
          <a:p>
            <a:r>
              <a:rPr lang="zh-CN" altLang="en-US" dirty="0">
                <a:latin typeface="+mn-ea"/>
                <a:ea typeface="+mn-ea"/>
              </a:rPr>
              <a:t>党史的时间脉络</a:t>
            </a:r>
          </a:p>
        </p:txBody>
      </p:sp>
    </p:spTree>
    <p:extLst>
      <p:ext uri="{BB962C8B-B14F-4D97-AF65-F5344CB8AC3E}">
        <p14:creationId xmlns:p14="http://schemas.microsoft.com/office/powerpoint/2010/main" val="17677626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1000"/>
                                        <p:tgtEl>
                                          <p:spTgt spid="6"/>
                                        </p:tgtEl>
                                      </p:cBhvr>
                                    </p:animEffect>
                                  </p:childTnLst>
                                </p:cTn>
                              </p:par>
                            </p:childTnLst>
                          </p:cTn>
                        </p:par>
                        <p:par>
                          <p:cTn id="18" fill="hold">
                            <p:stCondLst>
                              <p:cond delay="2500"/>
                            </p:stCondLst>
                            <p:childTnLst>
                              <p:par>
                                <p:cTn id="19" presetID="53" presetClass="entr" presetSubtype="16"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Effect transition="in" filter="fade">
                                      <p:cBhvr>
                                        <p:cTn id="23" dur="500"/>
                                        <p:tgtEl>
                                          <p:spTgt spid="40"/>
                                        </p:tgtEl>
                                      </p:cBhvr>
                                    </p:animEffect>
                                  </p:childTnLst>
                                </p:cTn>
                              </p:par>
                            </p:childTnLst>
                          </p:cTn>
                        </p:par>
                        <p:par>
                          <p:cTn id="24" fill="hold">
                            <p:stCondLst>
                              <p:cond delay="3000"/>
                            </p:stCondLst>
                            <p:childTnLst>
                              <p:par>
                                <p:cTn id="25" presetID="22" presetClass="entr" presetSubtype="1"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492F6A0-7044-421A-81D0-AEB1D29FD5F8}"/>
              </a:ext>
            </a:extLst>
          </p:cNvPr>
          <p:cNvSpPr>
            <a:spLocks noGrp="1"/>
          </p:cNvSpPr>
          <p:nvPr>
            <p:ph type="title"/>
          </p:nvPr>
        </p:nvSpPr>
        <p:spPr/>
        <p:txBody>
          <a:bodyPr/>
          <a:lstStyle/>
          <a:p>
            <a:r>
              <a:rPr lang="zh-CN" altLang="en-US" dirty="0"/>
              <a:t>二、新民主主义革命时期</a:t>
            </a:r>
          </a:p>
        </p:txBody>
      </p:sp>
    </p:spTree>
    <p:extLst>
      <p:ext uri="{BB962C8B-B14F-4D97-AF65-F5344CB8AC3E}">
        <p14:creationId xmlns:p14="http://schemas.microsoft.com/office/powerpoint/2010/main" val="33557193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5431964-1315-465A-988C-7753BB2E75F8"/>
  <p:tag name="ISPRING_SCORM_RATE_SLIDES" val="1"/>
  <p:tag name="ISPRINGONLINEFOLDERID" val="0"/>
  <p:tag name="ISPRINGONLINEFOLDERPATH" val="Content List"/>
  <p:tag name="ISPRINGCLOUDFOLDERID" val="0"/>
  <p:tag name="ISPRINGCLOUDFOLDERPATH" val="Repository"/>
  <p:tag name="ISPRING_PLAYERS_CUSTOMIZATION" val="UEsDBBQAAgAIAGV1bk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ldW5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GV1bk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ZXVu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ZXVu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ZXVu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ZXVuSnL80YFnAAAAawAAABwAAAB1bml2ZXJzYWwvbG9jYWxfc2V0dGluZ3MueG1sDcw7CsNADEXR3qsQ6p1P58JjdymDIc4ChP0IBo0UZkRIdp/pbnG44/zNSh+Uerglvp4uTLDN98NeiZ/rrR+Yaojtom5IbM40T92ovok+ENFgpbfKD2VFbhG4S25yKaiwkGhnPk/dH1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BldW5KsIcj9GwBAAD3AgAAKQAAAHVuaXZlcnNhbC9za2luX2N1c3RvbWl6YXRpb25fc2V0dGluZ3MueG1sjVLbSiQxEH33K4I/MEkqt4Z2ILeWeVHRAZ+b6ezSrKaXTsRlycebdncYR0c09VR1Tp2iKqdNv8Zon1KeHse/fR6neBdyHuPPtD5DqN1ND9N8M4cUclodKvdjHKbnTfwxLbVaTbmPQz8PdkHTGqPu9SEltXKqZswwiiTz1CvkPLcVa8A1YCvmKLHt6p3EP9057ELMp1Xb1RH6sWETU5jzJg7hzxqO2W+h4w0u534YKy+tBVui7KcWx5ZAjHDJfaEaAASy3BGHi5SN1AR5zDiGYhQFCohwThpRiKQcatY1oqow3wjEJGPUFepp7UZaG0dtkdAQous0rxpbus5IjBEhBJgrXEBnMKpsqBoa1HJAcGBAFG00UYA625mOFe+8sBwp6gXGhRkDGB+Oe9ju7bkO1W+vsz/nF4Inv+AkunhrdcJc7e5pnit5Gx5/P/Q5oHG4OL+59Xf+aqu3m+ur8/++fPXwnrWYtW79qbdfAFBLAwQUAAIACABmdW5KKoo35ocRAADwYQAAFwAAAHVuaXZlcnNhbC91bml2ZXJzYWwucG5n7d35V5LZ/wBwSzMnZ6LNzCxtmrTFBdQaMxdabNKRcp3UUtHUbDM1MxRZUqexRSV1yl2aXNolbdLcwCUl1KAJldKUCoUQlRCRHT70nZrPjH7mD/ie83AOeLj3Oc+9r/vc1R/eXPI6sO+bRasXaWlpfePu5uqjpaUD09LSjtPT1aSodlvu0/yZF++zb7dWFXUNV/NFJ2rX/l1aWtU4fUXYAs33r2LdAuO1tBa3f3rPI8fcjtDSCrvg7rrLLzFkYgh+5UGkkixQ5qO0nM8f0Aa15X60fJr1I2TTj67Oesvn2yyZeAYp/+i6/kXaMv35e3QueXkqtFOQlYEUmWhtk2JIfu5BPZ926NFRwjYm45f99RxaaX0Vo6c0iU/rIT4uUEim6Z72/GbxMLsEMVwvkbKLYmTcr1eFnp+n+/ePtz+sXqUsO+S2LZuLO8yCukjephlLu6643DTU/hrSovX3j/s2XtERiid65qZYRXXAzZW2/8yGtOxM1u5zGyM/oEHVTcqw+3dgJvsyI2aVdyM95YRZ3RjvbFAiTh9Bmyz4Z/b5lEjtvh9PK5V8rCEMVjWnuudTwN/4WdRXWFrlmUWNZMzO/xC5E+K9xMBVd3ZGvtESWJN3Ytmc+81rLWf8/CyiB203S3PV+CHEe+lPc2/1EEK5l7OM0zO37JY2171+S41ml9HSVu6/1HfnkP3sFq2fp7/cwHtvxJw66ec2bdkcR82YbQ/RtYT5uRpkz75ek4w0sFnQCyAABIAAEAACQAAIAAEgAASAABAAAkAACAABIAAEgAAQAAJAAAgAASAABIAAEAACQAAIAAEgAASAABAAAkAACAABIAAEgAAQAAJAAAgAASAABIAAEAACQAAIAAEgAASAABAAAkAACAABIAAEgAAQAAJAAAgAASAABIAAEADi/xEiRdo28ojmMij5H9ECz6eo7WO7wxLT5sbR0z1tvy4/4FXAKpvZYQFbes6Hvs9sM14wJ6KgnvnRg0cPzk6FxP57+/5b8jXY5sg5dX12HkyZZz6/bOfdF7PKWKspOvVSaJvW7Cr5C5xhLtKR3Oce4Obfk6YoG+1xTlPP2CkLTbbX40Vn+rr9wVHNTWvH8hjeo/8s0NoeokTNrIDmBctt+ziNImEdSRk97RDTrBJtZXEZKswtSSJZVQwNyUdJ3qUXmaol5I2GbtaNTcgk3uhMVrupyT9jKcK1+UT5JEVVof52100XzgNGNOWcM7Ue7UJiB52AVLNF8B14aTsrdOpNPK3kJ0uj9MNgBHL7SRP1BcOQV720bTh5u6kqVkh15KMm4uBoUd9zMEZw5Qqe5iIfv8t5zBYLt3djlzQJOo3hJUo+Vi0fpGKQYFFiI/XR5Kk3TKhaShs0ATczgn+oei8OQAaaoKf/eB5J4PxWWoUsOLq3dlz+wlE4Tc3/8vRzUmQe077KRZe2eYdy40qT2AUdNDNe3PVSWr1L0+TM3fRlcRAHxuqfwOKfSNWMjdWIoQRGx8buk6XiZvGw/DH53isfUgi+mEGLwQiLDNWNbGlScbta694jgpdPlKqZj+a/VzPqD0pWIbxBjfLJRkRnFbIBWYwcQDbFgUdvrn+qBxap8yZPFWULatZOJQfN1PTyDhH2BLpcbw4H0+8/W4w9HFDDffdXhamvdypHh1g4KCY8vPXiGg/E2SqbiInuYATqGjPnu8XmJ+EvfFFNZk6Udt7yHtnIExViP+ROJKXWM/+kN0S5IeG+Vk5eB2tSnM7Q+5alOBHsnV2uStb5RfDwcniCv4hpUN9ZkvnW1oTglNHhveAi9/2IMVPS2f/BtvRcXjYai0Ou7bzJrcmrCOG8kwa0juy4fpx8KDtJPsCf6K53sP/cr7abaYuarTwF8b33MAXXqYq7WJIvCpPA8OA8nHmXSillfpWE4rYNtHjjY2mkkfBBs8D8IKapJas7qFLsFfabKtmkZsuGDNG+C4Sle7ekwvCYxNteNvArGWZ/VNlTg3+YUTqPiS1ueYC7L27xADMHEFsGTfifahKQvXZqR/IAL/nwuX5q4ZcObufFHHy/AloN7ez+fbo2NoMp7C3lDPA5NWcPimJbI2ihtosR0ZA7pFY8FntFuqBvIze84yF7yokahoWcamxcCmMLQlfDahdcr0+PxpFWbDhnZASmE0nkgbxI7qjj08GE5uXOI5HTv6c3OztAOeTPY+HWsRtEJ5Y5lpkjJb/2QMQGm+YxucxbxK1RXMt+pyBIfWVozUSyb4b+3as+IEOPKjGowFffvDFDz5ynfj21jT/tRBURSxxiOM8/3xDxsmW/yvzW4M2nLwOZ3KtxJSSskk7x4FRPx7aOrE51R2+mVvHjfarLiYZdhTF6DWcLTEqVYX7wg3aZfnR+mA/JRcnAVTLbI5BUkZkfHSs9hgLlyh4LlF6dLPiMM8za7swHfvVMZDWEokhMjg/5axo8bpw48ZgxgNqcFSNrUIID4VilKO0mZa2+edFr3PHjDeNh6SvuhDftOSw0c8hTxj8QXUpakCsgjPSqT8tvpeMENQhsaQLVwKZTXFaAcffryGnIW3TouxOZ522VlQT6rTscu8z1BjsqPe1Am+hCuK1t24GpZBiJyyvMG+1NpZiqPqY/wLb0ydOD+QsbimZk+JmF0ZNk5ecpF62bpSRsNZlK4trgz1Fe2WD5vqjhdNXJwlRKin6u7OfEBtdXumcZeYcywB130j2x1s6kCvv5ILg66wm1gThSgcnaaUslrO9IDLDa10nw1BR7cTNLUImwf/+D8/3dXZHq+c9f5p3q676uMmEVEfu7m9mR9ZYDa05sSeIE8nuHMfKJK6cbJrg6uSIiqNnek3//80L2NuibNVOeegz4m+dY1Zg/STYWTpc9SZJ9NISj4oS9vp7RGJUQz5wR8Go5vqQZhZAGR11olaiFuCReUl/7GDYXV8aLy5u0QGNEEpFmTtiOHhDY9vO8SSEEehWjziSE4w/Cl4Yrkc5MmUi2JpRB5yevZI06j8gL9MwX6uaaXTWZBBnpuhxWZhGHBRgZ9xY8s4fd/UgW0/p08Ne6zX8F0rXVjFWLma+0WcfZcAFEleyaJstPYODsmSjhPWYyg9ULX9zP3+YyWaK+ksMnqVUduVmrspusPWKMKcJCPHnrW7+nt01ZjE544unkEp7UD3bXVLQDx6h7765cxakWeqnF54N5wscEGpFJc4Usha20GHlpXJIu1z5JaYnkP7NOJm/Kf/g4orvdKOzz+ncnpW4YybsRYKtKPY1aBj24hO45vg9SgFkGj2NpJj6i1VkY/ugguR2r5MHBJtiG4dscX+iWwvuZ8+jkw8jkV5ykLByDJzL2JFnkB80oyPReXvAfETplSatWcxyb09Ahk1L6r5kVwgJokKY+R7ZutsXxQdV7UikBv/aoEYPCiMxtf4X9rUu5J/GPq72QVS27jdtVtyBXJoKqBLi6B9bXNdcHw1huHbkyb/j7Gs8NAVMkmrBYtYBz0VWukytrJjtk7e2qHX1Wner+OmCHaavrukvZ5bedMHxoee0QKbTtZ7H+X2MsYdWrjXo9+KOWTmPLxTKH3W5W6ytby124pkxEuGp7+J2a6P3OmTrh12yJaoreIiGYHihHWpUIBjh2cCSDdwh8uKRVorIQNVih3akoM9v13s4TZ6ttlcosA9iY+FPhG/TMNSs39HuSYhQM3gnD9hP62l+2z0hUVz+c2AkJI91DE+zlf1YniJCCTm2pDa2xOpsRE7DD5TfT6jKTut270eocbl5eBpxwDKJ0CMZlvPBROxLX3CJGRDIZ4ZRBFxrCMrKTF0zgVF2gKBIeME7Kkg+QVkQx8t7omcMxrM7NbUmtA6KHaOtEp+fLSgUfL397QaSS85lOM6/CizaWJr6vxYOgio/sRqZysoOlt5EhXxw7sRbZRG8wbB35fbJ9MF3+ZYdUdOJt9j6T147fZ+ACOfq5UtJBO3VO8VIQOy6U63FmTFyEsesVjG4XYt3NpWsSuSG5nG3OuKX2neJgI7iPHTzf0ll92So82FatsmIdxxnAujpfSgPyLS1hLrIPZc/FJLVy/97s1AYeh+4JRQu2i56ItnJbk1FYtwTbWDdIAbHMhN4ZTCPQC5DBzaCwL1sp4um31/xD6nNCz7y2XzOkmVI78172qK8Vb2M+Odvg91oUucXj2yMTbqETwtczZg6ik/QLz2rBlPpxKaPmqGv58U2F6vge8iLzyO/QRYL98Kh5Ff0bQC6StxXVEau9x+J4x1+miSWq87yI0AlHtjeH3HZKlXUIIjhH50508roc/1wl5EaJmt0f6LK5R/fVYPWPVMmqc/etz2l6hdPNjEh3ZxWqomaG9YG3yFwkz8AuTjwMKcC6H1AiFmTLxjJkNRUCZ68xaQYjWQWev/a7/F8voYdLdXLdIUmsTHtrYi+7RrORSB+KpzkXaZ4RooiknIjBlL42UrDtSfWSlxZQBH5Xc9ogp6R7+ngOYlq0+IxiefhgadWwzeH8cXFr+2/iD9ySzxX9ujgtxVOzZT3yVTbq6x3oN7IN6ppYb1NTBqtHbVa0SItl3NovHFwJ6iTsx5Iuf8VicNRPT8t2WA55yhSdPBsoTvayeOmesbixd40hzB0E2ZU/kJJpvFfVLWNalCzSjYUCZe5jJVjpRx7hnqp1DoIUaIbk0SqRswfbu9xa7ImV0TtoMrUwHTr9Yk8RXjGy8QiloCNn6ZOnOaOhv9Mc89BplHzZRCF4kbmLl2Nv2a2oi5+7XszbB3XDA47548sNDowev34K39WdVAIm8wgkor/lnUdN4ZpdEejYhBNXsw1ulERlV+4qX/QK5eBD+h5dXChGyQeZK2E6ucaNfoFIcuP0Rx4yGY50cFKwsbEjWUM2nxvna21w87RP47GaEXWDizX0GpNTzykddLyuZ/6IDz/DbxZjop1reN2n2Ba5MWjeYc2ZYH3+uKSyiyFaHM8F6YHE81Z82ZK/6G7RTJrDWwotpcQqXLfnO/EdrEEUE9xhxDkWZivV8YRwpc4BKHcqV9NLiPzQPNX5jx9DTNfVx4i/bD1MMZJ3u5i0CCbOg99Ltyog+YIZJRI0Ey0eSus3W2n+iPQN81OP1jSuRa5UbCMwc+CsPaSTy1qYu4fI7R9AVImSLZXz3r1zOXbky2CRGd3mh1XPhHfFY5vMmByV7AFaCk+eeGwhfdPSFrFs/xh+4fDMfjgcIx0l3HRXqqOZ049VSWGaLp30y/LWEUlrOfFc7IRjHdqU/4LgGSRr72iXo2NHqUMOf9bZntySgHJq4JOr/aVnPY4SpsQ7+jgJ1/CGTzXPR1UpWbWQxI7BqxUcKBwFujyNN1BREcRHUhEBa5Vf/E4MkXbDVWfCSfxnP124Yap4u3Ah43W457e8iUYMrgK6TvO8UC9Y1kNmn1u5XHfMQjtLUM++40STla71iPLBxW8B821CshpYFXZuJiYLc+Ot4k9a0HGY6bLn7SBo047CXlY/fUP6ZFxzPF+zV/zl4yqsW5+w6TLBczxxY0gU/8qXJSg3JVxtNmwzf+eUEwNFTa7C0wgO6eEKsxNrYNSlgWdiPwXLryTmUT71aY8yyn+nrJLhPxKDla1dfz8oco7dUN2cCCKdeF9z7OFM/HC8AoWJtnTohN/sbC0f3pQlsu84uXg9uhitmqmf74aG5sp8fpYxpXkfFONR0EaJbRYyP+A96HK8Iq2tu8fqv8c+f23OtHS8kIal05IaSapL8uZU9ynjYiGLONVlUbTPFH3WV/3m43SU8pDzeDHcHtwIXTf7yP8qeiekQElve5iY3jrngKvp4Uc2t89JttNk2C+KWTHnLA4BmatlDNKay/Zf68798QCP/wvWL2eqz60b3vRvwfpFHYbw7Uv+x71bWvJ07157M6Dgp1+7xFfxHHfazbkiyjCzHBOkmXMEmj62z91n+Zx/cNx4kHLiOxbZv7Uc806z4PDZQho0JhnyY2Fh1+zfJ4Bq9+2+ewmGVZgWEHuaf1PrQrU0L/e9B1yrdoem/gdQSwMEFAACAAgAZnVuSpXukX5LAAAAawAAABsAAAB1bml2ZXJzYWwvdW5pdmVyc2FsLnBuZy54bWyzsa/IzVEoSy0qzszPs1Uy1DNQsrfj5bIpKEoty0wtV6gAigEFIUBJoRLINUJwyzNTSjKAQgbmZgjBjNTM9IwSWyULA3O4oD7QTABQSwECAAAUAAIACABldW5KFQ6tKGQEAAAHEQAAHQAAAAAAAAABAAAAAAAAAAAAdW5pdmVyc2FsL2NvbW1vbl9tZXNzYWdlcy5sbmdQSwECAAAUAAIACABldW5KCH4LIykDAACGDAAAJwAAAAAAAAABAAAAAACfBAAAdW5pdmVyc2FsL2ZsYXNoX3B1Ymxpc2hpbmdfc2V0dGluZ3MueG1sUEsBAgAAFAACAAgAZXVuSrX8CWS6AgAAVQoAACEAAAAAAAAAAQAAAAAADQgAAHVuaXZlcnNhbC9mbGFzaF9za2luX3NldHRpbmdzLnhtbFBLAQIAABQAAgAIAGV1bkoqlg9n/gIAAJcLAAAmAAAAAAAAAAEAAAAAAAYLAAB1bml2ZXJzYWwvaHRtbF9wdWJsaXNoaW5nX3NldHRpbmdzLnhtbFBLAQIAABQAAgAIAGV1bkpocVKRmgEAAB8GAAAfAAAAAAAAAAEAAAAAAEgOAAB1bml2ZXJzYWwvaHRtbF9za2luX3NldHRpbmdzLmpzUEsBAgAAFAACAAgAZXVuSj08L9HBAAAA5QEAABoAAAAAAAAAAQAAAAAAHxAAAHVuaXZlcnNhbC9pMThuX3ByZXNldHMueG1sUEsBAgAAFAACAAgAZXVuSnL80YFnAAAAawAAABwAAAAAAAAAAQAAAAAAGBEAAHVuaXZlcnNhbC9sb2NhbF9zZXR0aW5ncy54bWxQSwECAAAUAAIACABElFdHI7RO+/sCAACwCAAAFAAAAAAAAAABAAAAAAC5EQAAdW5pdmVyc2FsL3BsYXllci54bWxQSwECAAAUAAIACABldW5KsIcj9GwBAAD3AgAAKQAAAAAAAAABAAAAAADmFAAAdW5pdmVyc2FsL3NraW5fY3VzdG9taXphdGlvbl9zZXR0aW5ncy54bWxQSwECAAAUAAIACABmdW5KKoo35ocRAADwYQAAFwAAAAAAAAAAAAAAAACZFgAAdW5pdmVyc2FsL3VuaXZlcnNhbC5wbmdQSwECAAAUAAIACABmdW5Kle6RfksAAABrAAAAGwAAAAAAAAABAAAAAABVKAAAdW5pdmVyc2FsL3VuaXZlcnNhbC5wbmcueG1sUEsFBgAAAAALAAsASQMAANkoAAAAAA=="/>
  <p:tag name="ISPRING_SCORM_ENDPOINT" val="&lt;endpoint&gt;&lt;enable&gt;0&lt;/enable&gt;&lt;lrs&gt;http://&lt;/lrs&gt;&lt;auth&gt;0&lt;/auth&gt;&lt;login&gt;&lt;/login&gt;&lt;password&gt;&lt;/password&gt;&lt;key&gt;&lt;/key&gt;&lt;name&gt;&lt;/name&gt;&lt;email&gt;&lt;/email&gt;&lt;/endpoint&gt;&#10;"/>
  <p:tag name="ISPRING_PRESENTATION_TITLE" val="77"/>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自定义 185">
      <a:dk1>
        <a:sysClr val="windowText" lastClr="000000"/>
      </a:dk1>
      <a:lt1>
        <a:sysClr val="window" lastClr="FFFFFF"/>
      </a:lt1>
      <a:dk2>
        <a:srgbClr val="44546A"/>
      </a:dk2>
      <a:lt2>
        <a:srgbClr val="E7E6E6"/>
      </a:lt2>
      <a:accent1>
        <a:srgbClr val="C00000"/>
      </a:accent1>
      <a:accent2>
        <a:srgbClr val="FF9933"/>
      </a:accent2>
      <a:accent3>
        <a:srgbClr val="2CB5B2"/>
      </a:accent3>
      <a:accent4>
        <a:srgbClr val="FF3399"/>
      </a:accent4>
      <a:accent5>
        <a:srgbClr val="97BE13"/>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4168</TotalTime>
  <Words>14529</Words>
  <Application>Microsoft Office PowerPoint</Application>
  <PresentationFormat>宽屏</PresentationFormat>
  <Paragraphs>556</Paragraphs>
  <Slides>74</Slides>
  <Notes>74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74</vt:i4>
      </vt:variant>
    </vt:vector>
  </HeadingPairs>
  <TitlesOfParts>
    <vt:vector size="84" baseType="lpstr">
      <vt:lpstr>Meiryo</vt:lpstr>
      <vt:lpstr>等线</vt:lpstr>
      <vt:lpstr>明兰_UI_TC</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一、党史发展脉络及学习意义</vt:lpstr>
      <vt:lpstr>学习党史的重要意义 </vt:lpstr>
      <vt:lpstr>学习党史的重要意义</vt:lpstr>
      <vt:lpstr>马克思主义在中国的传播</vt:lpstr>
      <vt:lpstr>党史的时间脉络</vt:lpstr>
      <vt:lpstr>二、新民主主义革命时期</vt:lpstr>
      <vt:lpstr>“中国共产党”名称的由来</vt:lpstr>
      <vt:lpstr>五四运动</vt:lpstr>
      <vt:lpstr>五四运动</vt:lpstr>
      <vt:lpstr>五四运动</vt:lpstr>
      <vt:lpstr>五四运动</vt:lpstr>
      <vt:lpstr>毛泽东思想 </vt:lpstr>
      <vt:lpstr>中国共产党第一次全国代表大会</vt:lpstr>
      <vt:lpstr>中国共产党第一次全国代表大会</vt:lpstr>
      <vt:lpstr>中国共产党第一次全国代表大会</vt:lpstr>
      <vt:lpstr>中国共产党第二次全国代表大会</vt:lpstr>
      <vt:lpstr>中国共产党第二次全国代表大会</vt:lpstr>
      <vt:lpstr>中国共产党第二次全国代表大会</vt:lpstr>
      <vt:lpstr>中国共产党第三次全国代表大会</vt:lpstr>
      <vt:lpstr>中国共产党第三次全国代表大会</vt:lpstr>
      <vt:lpstr>中国共产党第三次全国代表大会</vt:lpstr>
      <vt:lpstr>第一次国共合作</vt:lpstr>
      <vt:lpstr>中国共产党第四次全国代表大会</vt:lpstr>
      <vt:lpstr>中国共产党第四次全国代表大会</vt:lpstr>
      <vt:lpstr>中国共产党第五次全国代表大会</vt:lpstr>
      <vt:lpstr>中国共产党第五次全国代表大会</vt:lpstr>
      <vt:lpstr>中国共产党第六次全国代表大会 </vt:lpstr>
      <vt:lpstr>中国共产党第六次全国代表大会</vt:lpstr>
      <vt:lpstr>中国共产党第六次全国代表大会</vt:lpstr>
      <vt:lpstr>第五次反“围剿”</vt:lpstr>
      <vt:lpstr>湘江战役</vt:lpstr>
      <vt:lpstr>遵义会议</vt:lpstr>
      <vt:lpstr>遵义会议</vt:lpstr>
      <vt:lpstr>胜利会师</vt:lpstr>
      <vt:lpstr>长征精神及时代意义</vt:lpstr>
      <vt:lpstr>长征精神及时代意义</vt:lpstr>
      <vt:lpstr>中国共产党第七次全国代表大会</vt:lpstr>
      <vt:lpstr>中国共产党第七次全国代表大会 </vt:lpstr>
      <vt:lpstr>中国共产党第七次全国代表大会 </vt:lpstr>
      <vt:lpstr>第一届中国人民政治协商会议</vt:lpstr>
      <vt:lpstr>三、社会主义革命和建设时期</vt:lpstr>
      <vt:lpstr>中华人民共和国成立</vt:lpstr>
      <vt:lpstr>中国共产党第八次全国代表大会</vt:lpstr>
      <vt:lpstr>中国共产党第九次全国代表大会</vt:lpstr>
      <vt:lpstr>中国共产党第十次全国代表大会</vt:lpstr>
      <vt:lpstr>中国共产党第十次全国代表大会</vt:lpstr>
      <vt:lpstr>四、改革开放和社会主义    现代化建设新时代 </vt:lpstr>
      <vt:lpstr>毛泽东介绍 (1983年12月26日- 1976年9月9日  北京逝世)</vt:lpstr>
      <vt:lpstr>中国共产党第十一次全国代表大会 </vt:lpstr>
      <vt:lpstr>中国共产党第十一次全国代表大会</vt:lpstr>
      <vt:lpstr>中国共产党第十一届中央委员会第三次全体会议 </vt:lpstr>
      <vt:lpstr>中国共产党第十一届中央委员会第三次全体会议</vt:lpstr>
      <vt:lpstr>中国共产党第十二次全国代表大会 </vt:lpstr>
      <vt:lpstr>中国共产党第十二次全国代表大会 </vt:lpstr>
      <vt:lpstr>中国共产党第十三次全国代表大会</vt:lpstr>
      <vt:lpstr>中国共产党第十三次全国代表大会</vt:lpstr>
      <vt:lpstr>中国共产党第十四次全国代表大会</vt:lpstr>
      <vt:lpstr>中国共产党第十四次全国代表大会</vt:lpstr>
      <vt:lpstr>中国共产党第十五次全国代表大会</vt:lpstr>
      <vt:lpstr>中国共产党第十五次全国代表大会</vt:lpstr>
      <vt:lpstr>中国共产党第十六次全国代表大会</vt:lpstr>
      <vt:lpstr>中国共产党第十六次全国代表大会</vt:lpstr>
      <vt:lpstr>中国共产党第十七次全国代表大会</vt:lpstr>
      <vt:lpstr>中国共产党第十七次全国代表大会</vt:lpstr>
      <vt:lpstr>中国共产党第十八次全国代表大会</vt:lpstr>
      <vt:lpstr>中国共产党第十八次全国代表大会</vt:lpstr>
      <vt:lpstr>中国共产党第十九次全国代表大会</vt:lpstr>
      <vt:lpstr>中国共产党第十九次全国代表大会</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kan</cp:lastModifiedBy>
  <cp:revision>794</cp:revision>
  <dcterms:created xsi:type="dcterms:W3CDTF">2016-12-03T13:43:23Z</dcterms:created>
  <dcterms:modified xsi:type="dcterms:W3CDTF">2020-06-29T03:20:25Z</dcterms:modified>
</cp:coreProperties>
</file>