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59" r:id="rId6"/>
    <p:sldId id="278" r:id="rId7"/>
    <p:sldId id="279" r:id="rId8"/>
    <p:sldId id="306" r:id="rId9"/>
    <p:sldId id="275" r:id="rId10"/>
    <p:sldId id="276" r:id="rId11"/>
    <p:sldId id="307" r:id="rId12"/>
    <p:sldId id="260" r:id="rId13"/>
    <p:sldId id="261" r:id="rId14"/>
    <p:sldId id="263" r:id="rId15"/>
    <p:sldId id="264" r:id="rId16"/>
    <p:sldId id="265" r:id="rId17"/>
    <p:sldId id="266" r:id="rId18"/>
    <p:sldId id="308" r:id="rId19"/>
    <p:sldId id="268" r:id="rId20"/>
    <p:sldId id="269" r:id="rId21"/>
    <p:sldId id="270" r:id="rId22"/>
    <p:sldId id="271" r:id="rId23"/>
    <p:sldId id="272" r:id="rId24"/>
    <p:sldId id="273" r:id="rId25"/>
    <p:sldId id="309" r:id="rId26"/>
    <p:sldId id="310"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80A0"/>
    <a:srgbClr val="6146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6314" autoAdjust="0"/>
  </p:normalViewPr>
  <p:slideViewPr>
    <p:cSldViewPr snapToGrid="0">
      <p:cViewPr varScale="1">
        <p:scale>
          <a:sx n="108" d="100"/>
          <a:sy n="108" d="100"/>
        </p:scale>
        <p:origin x="72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BAB811-5EED-48E7-A02E-32C0933BEFAA}" type="datetimeFigureOut">
              <a:rPr lang="zh-CN" altLang="en-US" smtClean="0"/>
              <a:t>2020/8/16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DFF433-8B3D-4E8E-82CE-97B1DA145AAE}" type="slidenum">
              <a:rPr lang="zh-CN" altLang="en-US" smtClean="0"/>
              <a:t>‹#›</a:t>
            </a:fld>
            <a:endParaRPr lang="zh-CN" altLang="en-US"/>
          </a:p>
        </p:txBody>
      </p:sp>
    </p:spTree>
    <p:extLst>
      <p:ext uri="{BB962C8B-B14F-4D97-AF65-F5344CB8AC3E}">
        <p14:creationId xmlns:p14="http://schemas.microsoft.com/office/powerpoint/2010/main" val="3851109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a:t>
            </a:fld>
            <a:endParaRPr lang="zh-CN" altLang="en-US"/>
          </a:p>
        </p:txBody>
      </p:sp>
    </p:spTree>
    <p:extLst>
      <p:ext uri="{BB962C8B-B14F-4D97-AF65-F5344CB8AC3E}">
        <p14:creationId xmlns:p14="http://schemas.microsoft.com/office/powerpoint/2010/main" val="443313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10</a:t>
            </a:fld>
            <a:endParaRPr lang="zh-CN" altLang="en-US"/>
          </a:p>
        </p:txBody>
      </p:sp>
    </p:spTree>
    <p:extLst>
      <p:ext uri="{BB962C8B-B14F-4D97-AF65-F5344CB8AC3E}">
        <p14:creationId xmlns:p14="http://schemas.microsoft.com/office/powerpoint/2010/main" val="330069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11</a:t>
            </a:fld>
            <a:endParaRPr lang="zh-CN" altLang="en-US"/>
          </a:p>
        </p:txBody>
      </p:sp>
    </p:spTree>
    <p:extLst>
      <p:ext uri="{BB962C8B-B14F-4D97-AF65-F5344CB8AC3E}">
        <p14:creationId xmlns:p14="http://schemas.microsoft.com/office/powerpoint/2010/main" val="1516115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12</a:t>
            </a:fld>
            <a:endParaRPr lang="zh-CN" altLang="en-US"/>
          </a:p>
        </p:txBody>
      </p:sp>
    </p:spTree>
    <p:extLst>
      <p:ext uri="{BB962C8B-B14F-4D97-AF65-F5344CB8AC3E}">
        <p14:creationId xmlns:p14="http://schemas.microsoft.com/office/powerpoint/2010/main" val="1074895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13</a:t>
            </a:fld>
            <a:endParaRPr lang="zh-CN" altLang="en-US"/>
          </a:p>
        </p:txBody>
      </p:sp>
    </p:spTree>
    <p:extLst>
      <p:ext uri="{BB962C8B-B14F-4D97-AF65-F5344CB8AC3E}">
        <p14:creationId xmlns:p14="http://schemas.microsoft.com/office/powerpoint/2010/main" val="3089177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14</a:t>
            </a:fld>
            <a:endParaRPr lang="zh-CN" altLang="en-US"/>
          </a:p>
        </p:txBody>
      </p:sp>
    </p:spTree>
    <p:extLst>
      <p:ext uri="{BB962C8B-B14F-4D97-AF65-F5344CB8AC3E}">
        <p14:creationId xmlns:p14="http://schemas.microsoft.com/office/powerpoint/2010/main" val="343088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15</a:t>
            </a:fld>
            <a:endParaRPr lang="zh-CN" altLang="en-US"/>
          </a:p>
        </p:txBody>
      </p:sp>
    </p:spTree>
    <p:extLst>
      <p:ext uri="{BB962C8B-B14F-4D97-AF65-F5344CB8AC3E}">
        <p14:creationId xmlns:p14="http://schemas.microsoft.com/office/powerpoint/2010/main" val="542930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16</a:t>
            </a:fld>
            <a:endParaRPr lang="zh-CN" altLang="en-US"/>
          </a:p>
        </p:txBody>
      </p:sp>
    </p:spTree>
    <p:extLst>
      <p:ext uri="{BB962C8B-B14F-4D97-AF65-F5344CB8AC3E}">
        <p14:creationId xmlns:p14="http://schemas.microsoft.com/office/powerpoint/2010/main" val="3080250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17</a:t>
            </a:fld>
            <a:endParaRPr lang="zh-CN" altLang="en-US"/>
          </a:p>
        </p:txBody>
      </p:sp>
    </p:spTree>
    <p:extLst>
      <p:ext uri="{BB962C8B-B14F-4D97-AF65-F5344CB8AC3E}">
        <p14:creationId xmlns:p14="http://schemas.microsoft.com/office/powerpoint/2010/main" val="2197932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18</a:t>
            </a:fld>
            <a:endParaRPr lang="zh-CN" altLang="en-US"/>
          </a:p>
        </p:txBody>
      </p:sp>
    </p:spTree>
    <p:extLst>
      <p:ext uri="{BB962C8B-B14F-4D97-AF65-F5344CB8AC3E}">
        <p14:creationId xmlns:p14="http://schemas.microsoft.com/office/powerpoint/2010/main" val="515954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19</a:t>
            </a:fld>
            <a:endParaRPr lang="zh-CN" altLang="en-US"/>
          </a:p>
        </p:txBody>
      </p:sp>
    </p:spTree>
    <p:extLst>
      <p:ext uri="{BB962C8B-B14F-4D97-AF65-F5344CB8AC3E}">
        <p14:creationId xmlns:p14="http://schemas.microsoft.com/office/powerpoint/2010/main" val="4060334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2</a:t>
            </a:fld>
            <a:endParaRPr lang="zh-CN" altLang="en-US"/>
          </a:p>
        </p:txBody>
      </p:sp>
    </p:spTree>
    <p:extLst>
      <p:ext uri="{BB962C8B-B14F-4D97-AF65-F5344CB8AC3E}">
        <p14:creationId xmlns:p14="http://schemas.microsoft.com/office/powerpoint/2010/main" val="1796195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20</a:t>
            </a:fld>
            <a:endParaRPr lang="zh-CN" altLang="en-US"/>
          </a:p>
        </p:txBody>
      </p:sp>
    </p:spTree>
    <p:extLst>
      <p:ext uri="{BB962C8B-B14F-4D97-AF65-F5344CB8AC3E}">
        <p14:creationId xmlns:p14="http://schemas.microsoft.com/office/powerpoint/2010/main" val="4129026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21</a:t>
            </a:fld>
            <a:endParaRPr lang="zh-CN" altLang="en-US"/>
          </a:p>
        </p:txBody>
      </p:sp>
    </p:spTree>
    <p:extLst>
      <p:ext uri="{BB962C8B-B14F-4D97-AF65-F5344CB8AC3E}">
        <p14:creationId xmlns:p14="http://schemas.microsoft.com/office/powerpoint/2010/main" val="3411804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22</a:t>
            </a:fld>
            <a:endParaRPr lang="zh-CN" altLang="en-US"/>
          </a:p>
        </p:txBody>
      </p:sp>
    </p:spTree>
    <p:extLst>
      <p:ext uri="{BB962C8B-B14F-4D97-AF65-F5344CB8AC3E}">
        <p14:creationId xmlns:p14="http://schemas.microsoft.com/office/powerpoint/2010/main" val="32510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23</a:t>
            </a:fld>
            <a:endParaRPr lang="zh-CN" altLang="en-US"/>
          </a:p>
        </p:txBody>
      </p:sp>
    </p:spTree>
    <p:extLst>
      <p:ext uri="{BB962C8B-B14F-4D97-AF65-F5344CB8AC3E}">
        <p14:creationId xmlns:p14="http://schemas.microsoft.com/office/powerpoint/2010/main" val="264573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24</a:t>
            </a:fld>
            <a:endParaRPr lang="zh-CN" altLang="en-US"/>
          </a:p>
        </p:txBody>
      </p:sp>
    </p:spTree>
    <p:extLst>
      <p:ext uri="{BB962C8B-B14F-4D97-AF65-F5344CB8AC3E}">
        <p14:creationId xmlns:p14="http://schemas.microsoft.com/office/powerpoint/2010/main" val="26190558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81456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3</a:t>
            </a:fld>
            <a:endParaRPr lang="zh-CN" altLang="en-US"/>
          </a:p>
        </p:txBody>
      </p:sp>
    </p:spTree>
    <p:extLst>
      <p:ext uri="{BB962C8B-B14F-4D97-AF65-F5344CB8AC3E}">
        <p14:creationId xmlns:p14="http://schemas.microsoft.com/office/powerpoint/2010/main" val="4024202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4</a:t>
            </a:fld>
            <a:endParaRPr lang="zh-CN" altLang="en-US"/>
          </a:p>
        </p:txBody>
      </p:sp>
    </p:spTree>
    <p:extLst>
      <p:ext uri="{BB962C8B-B14F-4D97-AF65-F5344CB8AC3E}">
        <p14:creationId xmlns:p14="http://schemas.microsoft.com/office/powerpoint/2010/main" val="416298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5</a:t>
            </a:fld>
            <a:endParaRPr lang="zh-CN" altLang="en-US"/>
          </a:p>
        </p:txBody>
      </p:sp>
    </p:spTree>
    <p:extLst>
      <p:ext uri="{BB962C8B-B14F-4D97-AF65-F5344CB8AC3E}">
        <p14:creationId xmlns:p14="http://schemas.microsoft.com/office/powerpoint/2010/main" val="4234972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6</a:t>
            </a:fld>
            <a:endParaRPr lang="zh-CN" altLang="en-US"/>
          </a:p>
        </p:txBody>
      </p:sp>
    </p:spTree>
    <p:extLst>
      <p:ext uri="{BB962C8B-B14F-4D97-AF65-F5344CB8AC3E}">
        <p14:creationId xmlns:p14="http://schemas.microsoft.com/office/powerpoint/2010/main" val="3613277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7</a:t>
            </a:fld>
            <a:endParaRPr lang="zh-CN" altLang="en-US"/>
          </a:p>
        </p:txBody>
      </p:sp>
    </p:spTree>
    <p:extLst>
      <p:ext uri="{BB962C8B-B14F-4D97-AF65-F5344CB8AC3E}">
        <p14:creationId xmlns:p14="http://schemas.microsoft.com/office/powerpoint/2010/main" val="1956409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8</a:t>
            </a:fld>
            <a:endParaRPr lang="zh-CN" altLang="en-US"/>
          </a:p>
        </p:txBody>
      </p:sp>
    </p:spTree>
    <p:extLst>
      <p:ext uri="{BB962C8B-B14F-4D97-AF65-F5344CB8AC3E}">
        <p14:creationId xmlns:p14="http://schemas.microsoft.com/office/powerpoint/2010/main" val="3258437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DFF433-8B3D-4E8E-82CE-97B1DA145AAE}" type="slidenum">
              <a:rPr lang="zh-CN" altLang="en-US" smtClean="0"/>
              <a:t>9</a:t>
            </a:fld>
            <a:endParaRPr lang="zh-CN" altLang="en-US"/>
          </a:p>
        </p:txBody>
      </p:sp>
    </p:spTree>
    <p:extLst>
      <p:ext uri="{BB962C8B-B14F-4D97-AF65-F5344CB8AC3E}">
        <p14:creationId xmlns:p14="http://schemas.microsoft.com/office/powerpoint/2010/main" val="2076402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6097735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362756953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6513241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504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7424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233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764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255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31864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3952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090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391793559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3362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74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9887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259932453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242985813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111196901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83948432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24328954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353274318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A987734-0777-4A44-979C-F6FE7A42B42E}" type="datetimeFigureOut">
              <a:rPr lang="zh-CN" altLang="en-US" smtClean="0"/>
              <a:t>2020/8/16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D434FE42-E200-4AC4-86CD-13C2E5C25536}" type="slidenum">
              <a:rPr lang="zh-CN" altLang="en-US" smtClean="0"/>
              <a:t>‹#›</a:t>
            </a:fld>
            <a:endParaRPr lang="zh-CN" altLang="en-US"/>
          </a:p>
        </p:txBody>
      </p:sp>
    </p:spTree>
    <p:extLst>
      <p:ext uri="{BB962C8B-B14F-4D97-AF65-F5344CB8AC3E}">
        <p14:creationId xmlns:p14="http://schemas.microsoft.com/office/powerpoint/2010/main" val="16814574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63F115E1-ABB4-4AF8-B08E-730BED7A7AEA}"/>
              </a:ext>
            </a:extLst>
          </p:cNvPr>
          <p:cNvSpPr/>
          <p:nvPr userDrawn="1"/>
        </p:nvSpPr>
        <p:spPr>
          <a:xfrm>
            <a:off x="0" y="0"/>
            <a:ext cx="12192000" cy="6858000"/>
          </a:xfrm>
          <a:prstGeom prst="rect">
            <a:avLst/>
          </a:prstGeom>
          <a:solidFill>
            <a:srgbClr val="2F8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7CD3697B-70DD-4949-9118-73B92CFA54E1}"/>
              </a:ext>
            </a:extLst>
          </p:cNvPr>
          <p:cNvSpPr/>
          <p:nvPr userDrawn="1"/>
        </p:nvSpPr>
        <p:spPr>
          <a:xfrm>
            <a:off x="391886" y="348343"/>
            <a:ext cx="11321143" cy="616857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3063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1184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69749B9-F4A7-4265-AF5F-408B190BE2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449" y="1254345"/>
            <a:ext cx="5764635" cy="1909224"/>
          </a:xfrm>
          <a:prstGeom prst="rect">
            <a:avLst/>
          </a:prstGeom>
        </p:spPr>
      </p:pic>
      <p:pic>
        <p:nvPicPr>
          <p:cNvPr id="12" name="图片 11">
            <a:extLst>
              <a:ext uri="{FF2B5EF4-FFF2-40B4-BE49-F238E27FC236}">
                <a16:creationId xmlns="" xmlns:a16="http://schemas.microsoft.com/office/drawing/2014/main" id="{D6410F42-D2B4-426F-9E37-132F3E3B00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22186" y="1392479"/>
            <a:ext cx="6246562" cy="4603906"/>
          </a:xfrm>
          <a:prstGeom prst="rect">
            <a:avLst/>
          </a:prstGeom>
        </p:spPr>
      </p:pic>
      <p:pic>
        <p:nvPicPr>
          <p:cNvPr id="14" name="图片 13">
            <a:extLst>
              <a:ext uri="{FF2B5EF4-FFF2-40B4-BE49-F238E27FC236}">
                <a16:creationId xmlns="" xmlns:a16="http://schemas.microsoft.com/office/drawing/2014/main" id="{9A458723-728D-4939-924A-1231B1B8AE2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69947"/>
          <a:stretch/>
        </p:blipFill>
        <p:spPr>
          <a:xfrm>
            <a:off x="432102" y="3431860"/>
            <a:ext cx="5170411" cy="1891850"/>
          </a:xfrm>
          <a:prstGeom prst="rect">
            <a:avLst/>
          </a:prstGeom>
        </p:spPr>
      </p:pic>
      <p:grpSp>
        <p:nvGrpSpPr>
          <p:cNvPr id="17" name="组合 16">
            <a:extLst>
              <a:ext uri="{FF2B5EF4-FFF2-40B4-BE49-F238E27FC236}">
                <a16:creationId xmlns="" xmlns:a16="http://schemas.microsoft.com/office/drawing/2014/main" id="{284140C3-77F4-4124-A49F-9210D3EEED4A}"/>
              </a:ext>
            </a:extLst>
          </p:cNvPr>
          <p:cNvGrpSpPr/>
          <p:nvPr/>
        </p:nvGrpSpPr>
        <p:grpSpPr>
          <a:xfrm>
            <a:off x="3017308" y="116114"/>
            <a:ext cx="6246562" cy="603690"/>
            <a:chOff x="3033486" y="116114"/>
            <a:chExt cx="6246562" cy="603690"/>
          </a:xfrm>
        </p:grpSpPr>
        <p:sp>
          <p:nvSpPr>
            <p:cNvPr id="15" name="矩形 14">
              <a:extLst>
                <a:ext uri="{FF2B5EF4-FFF2-40B4-BE49-F238E27FC236}">
                  <a16:creationId xmlns="" xmlns:a16="http://schemas.microsoft.com/office/drawing/2014/main" id="{5B5B58D1-3344-4C19-91BC-87E0C5061DF6}"/>
                </a:ext>
              </a:extLst>
            </p:cNvPr>
            <p:cNvSpPr/>
            <p:nvPr/>
          </p:nvSpPr>
          <p:spPr>
            <a:xfrm>
              <a:off x="3033486" y="116114"/>
              <a:ext cx="6246562" cy="603690"/>
            </a:xfrm>
            <a:prstGeom prst="rect">
              <a:avLst/>
            </a:prstGeom>
            <a:solidFill>
              <a:srgbClr val="2F8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19C96078-DB22-4E30-B7FA-A36DC35E23C5}"/>
                </a:ext>
              </a:extLst>
            </p:cNvPr>
            <p:cNvSpPr/>
            <p:nvPr/>
          </p:nvSpPr>
          <p:spPr>
            <a:xfrm>
              <a:off x="3443711" y="233293"/>
              <a:ext cx="5426112" cy="369332"/>
            </a:xfrm>
            <a:prstGeom prst="rect">
              <a:avLst/>
            </a:prstGeom>
          </p:spPr>
          <p:txBody>
            <a:bodyPr wrap="square">
              <a:spAutoFit/>
            </a:bodyPr>
            <a:lstStyle/>
            <a:p>
              <a:pPr algn="dist"/>
              <a:r>
                <a:rPr lang="zh-CN" altLang="en-US" dirty="0">
                  <a:solidFill>
                    <a:schemeClr val="bg1"/>
                  </a:solidFill>
                </a:rPr>
                <a:t>世｜界｜法｜律｜日｜   世｜界｜法｜律｜日</a:t>
              </a:r>
            </a:p>
          </p:txBody>
        </p:sp>
      </p:grpSp>
      <p:sp>
        <p:nvSpPr>
          <p:cNvPr id="18" name="文本框 17">
            <a:extLst>
              <a:ext uri="{FF2B5EF4-FFF2-40B4-BE49-F238E27FC236}">
                <a16:creationId xmlns="" xmlns:a16="http://schemas.microsoft.com/office/drawing/2014/main" id="{DBF5814B-FFFF-4717-9259-64A04F914839}"/>
              </a:ext>
            </a:extLst>
          </p:cNvPr>
          <p:cNvSpPr txBox="1"/>
          <p:nvPr/>
        </p:nvSpPr>
        <p:spPr>
          <a:xfrm>
            <a:off x="987900" y="5154433"/>
            <a:ext cx="4879265" cy="338554"/>
          </a:xfrm>
          <a:prstGeom prst="rect">
            <a:avLst/>
          </a:prstGeom>
          <a:noFill/>
        </p:spPr>
        <p:txBody>
          <a:bodyPr wrap="square" rtlCol="0">
            <a:spAutoFit/>
          </a:bodyPr>
          <a:lstStyle/>
          <a:p>
            <a:r>
              <a:rPr lang="zh-CN" altLang="en-US" sz="1600" dirty="0">
                <a:solidFill>
                  <a:schemeClr val="bg1"/>
                </a:solidFill>
              </a:rPr>
              <a:t>汇报人</a:t>
            </a:r>
            <a:r>
              <a:rPr lang="zh-CN" altLang="en-US" sz="1600" dirty="0" smtClean="0">
                <a:solidFill>
                  <a:schemeClr val="bg1"/>
                </a:solidFill>
              </a:rPr>
              <a:t>：</a:t>
            </a:r>
            <a:r>
              <a:rPr lang="zh-CN" altLang="en-US" sz="1600" dirty="0">
                <a:solidFill>
                  <a:schemeClr val="bg1"/>
                </a:solidFill>
              </a:rPr>
              <a:t>优</a:t>
            </a:r>
            <a:r>
              <a:rPr lang="zh-CN" altLang="en-US" sz="1600" dirty="0" smtClean="0">
                <a:solidFill>
                  <a:schemeClr val="bg1"/>
                </a:solidFill>
              </a:rPr>
              <a:t>品</a:t>
            </a:r>
            <a:r>
              <a:rPr lang="en-US" altLang="zh-CN" sz="1600" dirty="0" smtClean="0">
                <a:solidFill>
                  <a:schemeClr val="bg1"/>
                </a:solidFill>
              </a:rPr>
              <a:t>PPT</a:t>
            </a:r>
            <a:r>
              <a:rPr lang="zh-CN" altLang="en-US" sz="1600" dirty="0" smtClean="0">
                <a:solidFill>
                  <a:schemeClr val="bg1"/>
                </a:solidFill>
              </a:rPr>
              <a:t>        </a:t>
            </a:r>
            <a:r>
              <a:rPr lang="zh-CN" altLang="en-US" sz="1600" dirty="0">
                <a:solidFill>
                  <a:schemeClr val="bg1"/>
                </a:solidFill>
              </a:rPr>
              <a:t>汇报时间：</a:t>
            </a:r>
            <a:r>
              <a:rPr lang="en-US" altLang="zh-CN" sz="1600" dirty="0" smtClean="0">
                <a:solidFill>
                  <a:schemeClr val="bg1"/>
                </a:solidFill>
              </a:rPr>
              <a:t>20XX.04</a:t>
            </a:r>
            <a:endParaRPr lang="zh-CN" altLang="en-US" sz="1600" dirty="0">
              <a:solidFill>
                <a:schemeClr val="bg1"/>
              </a:solidFill>
            </a:endParaRPr>
          </a:p>
        </p:txBody>
      </p:sp>
    </p:spTree>
    <p:extLst>
      <p:ext uri="{BB962C8B-B14F-4D97-AF65-F5344CB8AC3E}">
        <p14:creationId xmlns:p14="http://schemas.microsoft.com/office/powerpoint/2010/main" val="452794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outVertical)">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1000" fill="hold"/>
                                        <p:tgtEl>
                                          <p:spTgt spid="12"/>
                                        </p:tgtEl>
                                        <p:attrNameLst>
                                          <p:attrName>ppt_w</p:attrName>
                                        </p:attrNameLst>
                                      </p:cBhvr>
                                      <p:tavLst>
                                        <p:tav tm="0">
                                          <p:val>
                                            <p:fltVal val="0"/>
                                          </p:val>
                                        </p:tav>
                                        <p:tav tm="100000">
                                          <p:val>
                                            <p:strVal val="#ppt_w"/>
                                          </p:val>
                                        </p:tav>
                                      </p:tavLst>
                                    </p:anim>
                                    <p:anim calcmode="lin" valueType="num">
                                      <p:cBhvr>
                                        <p:cTn id="27" dur="1000" fill="hold"/>
                                        <p:tgtEl>
                                          <p:spTgt spid="12"/>
                                        </p:tgtEl>
                                        <p:attrNameLst>
                                          <p:attrName>ppt_h</p:attrName>
                                        </p:attrNameLst>
                                      </p:cBhvr>
                                      <p:tavLst>
                                        <p:tav tm="0">
                                          <p:val>
                                            <p:fltVal val="0"/>
                                          </p:val>
                                        </p:tav>
                                        <p:tav tm="100000">
                                          <p:val>
                                            <p:strVal val="#ppt_h"/>
                                          </p:val>
                                        </p:tav>
                                      </p:tavLst>
                                    </p:anim>
                                    <p:anim calcmode="lin" valueType="num">
                                      <p:cBhvr>
                                        <p:cTn id="28" dur="1000" fill="hold"/>
                                        <p:tgtEl>
                                          <p:spTgt spid="12"/>
                                        </p:tgtEl>
                                        <p:attrNameLst>
                                          <p:attrName>style.rotation</p:attrName>
                                        </p:attrNameLst>
                                      </p:cBhvr>
                                      <p:tavLst>
                                        <p:tav tm="0">
                                          <p:val>
                                            <p:fltVal val="90"/>
                                          </p:val>
                                        </p:tav>
                                        <p:tav tm="100000">
                                          <p:val>
                                            <p:fltVal val="0"/>
                                          </p:val>
                                        </p:tav>
                                      </p:tavLst>
                                    </p:anim>
                                    <p:animEffect transition="in" filter="fade">
                                      <p:cBhvr>
                                        <p:cTn id="29" dur="10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72FC5B8E-336E-4541-81B7-2D6DA04FE7A5}"/>
              </a:ext>
            </a:extLst>
          </p:cNvPr>
          <p:cNvSpPr txBox="1"/>
          <p:nvPr/>
        </p:nvSpPr>
        <p:spPr>
          <a:xfrm>
            <a:off x="1094133" y="1502967"/>
            <a:ext cx="5285181" cy="1015663"/>
          </a:xfrm>
          <a:prstGeom prst="rect">
            <a:avLst/>
          </a:prstGeom>
          <a:noFill/>
        </p:spPr>
        <p:txBody>
          <a:bodyPr wrap="square" rtlCol="0">
            <a:spAutoFit/>
          </a:bodyPr>
          <a:lstStyle/>
          <a:p>
            <a:pPr algn="ctr"/>
            <a:r>
              <a:rPr lang="en-US" altLang="zh-CN" sz="6000" b="1" dirty="0">
                <a:solidFill>
                  <a:schemeClr val="bg1"/>
                </a:solidFill>
                <a:latin typeface="汉仪书魂体简" panose="02010600000101010101" pitchFamily="2" charset="-122"/>
                <a:ea typeface="汉仪书魂体简" panose="02010600000101010101" pitchFamily="2" charset="-122"/>
                <a:cs typeface="+mn-ea"/>
                <a:sym typeface="+mn-lt"/>
              </a:rPr>
              <a:t>PART 03</a:t>
            </a:r>
            <a:endParaRPr lang="zh-CN" altLang="en-US" sz="6000" b="1" dirty="0">
              <a:solidFill>
                <a:schemeClr val="bg1"/>
              </a:solidFill>
              <a:latin typeface="汉仪书魂体简" panose="02010600000101010101" pitchFamily="2" charset="-122"/>
              <a:ea typeface="汉仪书魂体简" panose="02010600000101010101" pitchFamily="2" charset="-122"/>
              <a:cs typeface="+mn-ea"/>
              <a:sym typeface="+mn-lt"/>
            </a:endParaRPr>
          </a:p>
        </p:txBody>
      </p:sp>
      <p:sp>
        <p:nvSpPr>
          <p:cNvPr id="9" name="文本框 8">
            <a:extLst>
              <a:ext uri="{FF2B5EF4-FFF2-40B4-BE49-F238E27FC236}">
                <a16:creationId xmlns="" xmlns:a16="http://schemas.microsoft.com/office/drawing/2014/main" id="{C43DFA07-74E8-B947-8DE1-56E2D3699405}"/>
              </a:ext>
            </a:extLst>
          </p:cNvPr>
          <p:cNvSpPr txBox="1"/>
          <p:nvPr/>
        </p:nvSpPr>
        <p:spPr>
          <a:xfrm>
            <a:off x="628538" y="2899202"/>
            <a:ext cx="6216369" cy="1323439"/>
          </a:xfrm>
          <a:prstGeom prst="rect">
            <a:avLst/>
          </a:prstGeom>
          <a:noFill/>
        </p:spPr>
        <p:txBody>
          <a:bodyPr wrap="square" rtlCol="0">
            <a:spAutoFit/>
          </a:bodyPr>
          <a:lstStyle/>
          <a:p>
            <a:pPr algn="ctr"/>
            <a:r>
              <a:rPr lang="zh-CN" altLang="en-US" sz="8000" dirty="0">
                <a:solidFill>
                  <a:schemeClr val="bg1"/>
                </a:solidFill>
                <a:latin typeface="汉仪书魂体简" panose="02010600000101010101" pitchFamily="2" charset="-122"/>
                <a:ea typeface="汉仪书魂体简" panose="02010600000101010101" pitchFamily="2" charset="-122"/>
                <a:cs typeface="+mn-ea"/>
                <a:sym typeface="+mn-lt"/>
              </a:rPr>
              <a:t>基 本 理 论</a:t>
            </a:r>
          </a:p>
        </p:txBody>
      </p:sp>
      <p:sp>
        <p:nvSpPr>
          <p:cNvPr id="10" name="文本框 9"/>
          <p:cNvSpPr txBox="1"/>
          <p:nvPr/>
        </p:nvSpPr>
        <p:spPr>
          <a:xfrm>
            <a:off x="1945293" y="4603213"/>
            <a:ext cx="3582862" cy="523220"/>
          </a:xfrm>
          <a:prstGeom prst="rect">
            <a:avLst/>
          </a:prstGeom>
          <a:noFill/>
        </p:spPr>
        <p:txBody>
          <a:bodyPr wrap="square" rtlCol="0">
            <a:spAutoFit/>
          </a:bodyPr>
          <a:lstStyle/>
          <a:p>
            <a:pPr algn="dist"/>
            <a:r>
              <a:rPr lang="zh-CN" altLang="en-US" sz="2800" dirty="0">
                <a:solidFill>
                  <a:schemeClr val="bg1"/>
                </a:solidFill>
                <a:latin typeface="汉仪书魂体简" panose="02010600000101010101" pitchFamily="2" charset="-122"/>
                <a:ea typeface="汉仪书魂体简" panose="02010600000101010101" pitchFamily="2" charset="-122"/>
                <a:cs typeface="+mn-ea"/>
                <a:sym typeface="+mn-lt"/>
              </a:rPr>
              <a:t>普法宣传简介</a:t>
            </a:r>
          </a:p>
        </p:txBody>
      </p:sp>
      <p:pic>
        <p:nvPicPr>
          <p:cNvPr id="11" name="图片 10">
            <a:extLst>
              <a:ext uri="{FF2B5EF4-FFF2-40B4-BE49-F238E27FC236}">
                <a16:creationId xmlns="" xmlns:a16="http://schemas.microsoft.com/office/drawing/2014/main" id="{BD29DAEA-D2A6-4860-9820-3C74DB55AE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7881" y="1799169"/>
            <a:ext cx="5468066" cy="4030131"/>
          </a:xfrm>
          <a:prstGeom prst="rect">
            <a:avLst/>
          </a:prstGeom>
        </p:spPr>
      </p:pic>
    </p:spTree>
    <p:extLst>
      <p:ext uri="{BB962C8B-B14F-4D97-AF65-F5344CB8AC3E}">
        <p14:creationId xmlns:p14="http://schemas.microsoft.com/office/powerpoint/2010/main" val="3221420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fltVal val="0"/>
                                          </p:val>
                                        </p:tav>
                                        <p:tav tm="100000">
                                          <p:val>
                                            <p:strVal val="#ppt_w"/>
                                          </p:val>
                                        </p:tav>
                                      </p:tavLst>
                                    </p:anim>
                                    <p:anim calcmode="lin" valueType="num">
                                      <p:cBhvr>
                                        <p:cTn id="25" dur="1000" fill="hold"/>
                                        <p:tgtEl>
                                          <p:spTgt spid="11"/>
                                        </p:tgtEl>
                                        <p:attrNameLst>
                                          <p:attrName>ppt_h</p:attrName>
                                        </p:attrNameLst>
                                      </p:cBhvr>
                                      <p:tavLst>
                                        <p:tav tm="0">
                                          <p:val>
                                            <p:fltVal val="0"/>
                                          </p:val>
                                        </p:tav>
                                        <p:tav tm="100000">
                                          <p:val>
                                            <p:strVal val="#ppt_h"/>
                                          </p:val>
                                        </p:tav>
                                      </p:tavLst>
                                    </p:anim>
                                    <p:anim calcmode="lin" valueType="num">
                                      <p:cBhvr>
                                        <p:cTn id="26" dur="1000" fill="hold"/>
                                        <p:tgtEl>
                                          <p:spTgt spid="11"/>
                                        </p:tgtEl>
                                        <p:attrNameLst>
                                          <p:attrName>style.rotation</p:attrName>
                                        </p:attrNameLst>
                                      </p:cBhvr>
                                      <p:tavLst>
                                        <p:tav tm="0">
                                          <p:val>
                                            <p:fltVal val="90"/>
                                          </p:val>
                                        </p:tav>
                                        <p:tav tm="100000">
                                          <p:val>
                                            <p:fltVal val="0"/>
                                          </p:val>
                                        </p:tav>
                                      </p:tavLst>
                                    </p:anim>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01A59DA9-B7C5-4594-80CC-5E1C67AEFD07}"/>
              </a:ext>
            </a:extLst>
          </p:cNvPr>
          <p:cNvSpPr txBox="1"/>
          <p:nvPr/>
        </p:nvSpPr>
        <p:spPr>
          <a:xfrm>
            <a:off x="4464784" y="656829"/>
            <a:ext cx="3262432" cy="707886"/>
          </a:xfrm>
          <a:prstGeom prst="rect">
            <a:avLst/>
          </a:prstGeom>
          <a:noFill/>
        </p:spPr>
        <p:txBody>
          <a:bodyPr wrap="none" rtlCol="0" anchor="t">
            <a:spAutoFit/>
          </a:bodyPr>
          <a:lstStyle/>
          <a:p>
            <a:r>
              <a:rPr lang="zh-CN" altLang="en-US" sz="4000" dirty="0">
                <a:solidFill>
                  <a:schemeClr val="bg1"/>
                </a:solidFill>
                <a:cs typeface="+mn-ea"/>
                <a:sym typeface="+mn-lt"/>
              </a:rPr>
              <a:t>【法的特征】</a:t>
            </a:r>
          </a:p>
        </p:txBody>
      </p:sp>
      <p:sp>
        <p:nvSpPr>
          <p:cNvPr id="7" name="文本框 6">
            <a:extLst>
              <a:ext uri="{FF2B5EF4-FFF2-40B4-BE49-F238E27FC236}">
                <a16:creationId xmlns="" xmlns:a16="http://schemas.microsoft.com/office/drawing/2014/main" id="{46FC46E6-683B-48BA-A5A9-C6067EAA90B4}"/>
              </a:ext>
            </a:extLst>
          </p:cNvPr>
          <p:cNvSpPr txBox="1"/>
          <p:nvPr/>
        </p:nvSpPr>
        <p:spPr>
          <a:xfrm>
            <a:off x="6032190" y="2008310"/>
            <a:ext cx="5496870" cy="3657924"/>
          </a:xfrm>
          <a:prstGeom prst="rect">
            <a:avLst/>
          </a:prstGeom>
          <a:noFill/>
        </p:spPr>
        <p:txBody>
          <a:bodyPr wrap="square" rtlCol="0">
            <a:spAutoFit/>
          </a:bodyPr>
          <a:lstStyle/>
          <a:p>
            <a:pPr>
              <a:lnSpc>
                <a:spcPct val="150000"/>
              </a:lnSpc>
            </a:pPr>
            <a:r>
              <a:rPr lang="zh-CN" altLang="en-US" sz="1300" dirty="0">
                <a:solidFill>
                  <a:schemeClr val="bg1"/>
                </a:solidFill>
                <a:cs typeface="+mn-ea"/>
                <a:sym typeface="+mn-lt"/>
              </a:rPr>
              <a:t>（</a:t>
            </a:r>
            <a:r>
              <a:rPr lang="en-US" altLang="zh-CN" sz="1300" dirty="0">
                <a:solidFill>
                  <a:schemeClr val="bg1"/>
                </a:solidFill>
                <a:cs typeface="+mn-ea"/>
                <a:sym typeface="+mn-lt"/>
              </a:rPr>
              <a:t>1</a:t>
            </a:r>
            <a:r>
              <a:rPr lang="zh-CN" altLang="en-US" sz="1300" dirty="0">
                <a:solidFill>
                  <a:schemeClr val="bg1"/>
                </a:solidFill>
                <a:cs typeface="+mn-ea"/>
                <a:sym typeface="+mn-lt"/>
              </a:rPr>
              <a:t>）法是一种特殊的社会规范。所谓“被奉为法律”就说明法是一种特殊的社会规范。</a:t>
            </a:r>
            <a:endParaRPr lang="en-US" altLang="zh-CN" sz="1300" dirty="0">
              <a:solidFill>
                <a:schemeClr val="bg1"/>
              </a:solidFill>
              <a:cs typeface="+mn-ea"/>
              <a:sym typeface="+mn-lt"/>
            </a:endParaRPr>
          </a:p>
          <a:p>
            <a:pPr>
              <a:lnSpc>
                <a:spcPct val="150000"/>
              </a:lnSpc>
            </a:pPr>
            <a:r>
              <a:rPr lang="zh-CN" altLang="en-US" sz="1300" dirty="0">
                <a:solidFill>
                  <a:schemeClr val="bg1"/>
                </a:solidFill>
                <a:cs typeface="+mn-ea"/>
                <a:sym typeface="+mn-lt"/>
              </a:rPr>
              <a:t>（</a:t>
            </a:r>
            <a:r>
              <a:rPr lang="en-US" altLang="zh-CN" sz="1300" dirty="0">
                <a:solidFill>
                  <a:schemeClr val="bg1"/>
                </a:solidFill>
                <a:cs typeface="+mn-ea"/>
                <a:sym typeface="+mn-lt"/>
              </a:rPr>
              <a:t>2</a:t>
            </a:r>
            <a:r>
              <a:rPr lang="zh-CN" altLang="en-US" sz="1300" dirty="0">
                <a:solidFill>
                  <a:schemeClr val="bg1"/>
                </a:solidFill>
                <a:cs typeface="+mn-ea"/>
                <a:sym typeface="+mn-lt"/>
              </a:rPr>
              <a:t>）法是由国家制定和认可的。法是被奉为法律的统治阶级意志，意味着法是国家制定和认可的，是国家意志的体现，具有普遍的约束力。法是国家意志，但不等于说国家意志都是法。</a:t>
            </a:r>
            <a:endParaRPr lang="en-US" altLang="zh-CN" sz="1300" dirty="0">
              <a:solidFill>
                <a:schemeClr val="bg1"/>
              </a:solidFill>
              <a:cs typeface="+mn-ea"/>
              <a:sym typeface="+mn-lt"/>
            </a:endParaRPr>
          </a:p>
          <a:p>
            <a:pPr>
              <a:lnSpc>
                <a:spcPct val="150000"/>
              </a:lnSpc>
            </a:pPr>
            <a:r>
              <a:rPr lang="zh-CN" altLang="en-US" sz="1300" dirty="0">
                <a:solidFill>
                  <a:schemeClr val="bg1"/>
                </a:solidFill>
                <a:cs typeface="+mn-ea"/>
                <a:sym typeface="+mn-lt"/>
              </a:rPr>
              <a:t>（</a:t>
            </a:r>
            <a:r>
              <a:rPr lang="en-US" altLang="zh-CN" sz="1300" dirty="0">
                <a:solidFill>
                  <a:schemeClr val="bg1"/>
                </a:solidFill>
                <a:cs typeface="+mn-ea"/>
                <a:sym typeface="+mn-lt"/>
              </a:rPr>
              <a:t>3</a:t>
            </a:r>
            <a:r>
              <a:rPr lang="zh-CN" altLang="en-US" sz="1300" dirty="0">
                <a:solidFill>
                  <a:schemeClr val="bg1"/>
                </a:solidFill>
                <a:cs typeface="+mn-ea"/>
                <a:sym typeface="+mn-lt"/>
              </a:rPr>
              <a:t>）法是由国家强制力保证实施的。国家的强制力不同于其他组织的强制力。国家强制力掌握在统治阶级手中，针对的主要是被统治阶级。</a:t>
            </a:r>
            <a:endParaRPr lang="en-US" altLang="zh-CN" sz="1300" dirty="0">
              <a:solidFill>
                <a:schemeClr val="bg1"/>
              </a:solidFill>
              <a:cs typeface="+mn-ea"/>
              <a:sym typeface="+mn-lt"/>
            </a:endParaRPr>
          </a:p>
          <a:p>
            <a:pPr>
              <a:lnSpc>
                <a:spcPct val="150000"/>
              </a:lnSpc>
            </a:pPr>
            <a:r>
              <a:rPr lang="zh-CN" altLang="en-US" sz="1300" dirty="0">
                <a:solidFill>
                  <a:schemeClr val="bg1"/>
                </a:solidFill>
                <a:cs typeface="+mn-ea"/>
                <a:sym typeface="+mn-lt"/>
              </a:rPr>
              <a:t>（</a:t>
            </a:r>
            <a:r>
              <a:rPr lang="en-US" altLang="zh-CN" sz="1300" dirty="0">
                <a:solidFill>
                  <a:schemeClr val="bg1"/>
                </a:solidFill>
                <a:cs typeface="+mn-ea"/>
                <a:sym typeface="+mn-lt"/>
              </a:rPr>
              <a:t>4</a:t>
            </a:r>
            <a:r>
              <a:rPr lang="zh-CN" altLang="en-US" sz="1300" dirty="0">
                <a:solidFill>
                  <a:schemeClr val="bg1"/>
                </a:solidFill>
                <a:cs typeface="+mn-ea"/>
                <a:sym typeface="+mn-lt"/>
              </a:rPr>
              <a:t>）法是通过规定社会关系参加者的权利、义务，来确认、保护和发展对统治阶级有利的社会关系和社会秩序的。法是由规范构成的，法这种规范又有上层建筑意识形态的特点，法是统治阶级的意志，这是主导的方面，但作为上层建筑的东西，不能不包括文化的内容，凝结着人们调整社会关系的智慧、知识和经验。</a:t>
            </a:r>
          </a:p>
        </p:txBody>
      </p:sp>
      <p:pic>
        <p:nvPicPr>
          <p:cNvPr id="8" name="图片 7">
            <a:extLst>
              <a:ext uri="{FF2B5EF4-FFF2-40B4-BE49-F238E27FC236}">
                <a16:creationId xmlns="" xmlns:a16="http://schemas.microsoft.com/office/drawing/2014/main" id="{9712DE3E-AEEE-43EE-A93B-1096F4E0F5F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31636" y="1125471"/>
            <a:ext cx="5075700" cy="5075700"/>
          </a:xfrm>
          <a:prstGeom prst="rect">
            <a:avLst/>
          </a:prstGeom>
        </p:spPr>
      </p:pic>
    </p:spTree>
    <p:extLst>
      <p:ext uri="{BB962C8B-B14F-4D97-AF65-F5344CB8AC3E}">
        <p14:creationId xmlns:p14="http://schemas.microsoft.com/office/powerpoint/2010/main" val="37410706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75667B56-6E23-4B3C-B435-FB4CA0FAB419}"/>
              </a:ext>
            </a:extLst>
          </p:cNvPr>
          <p:cNvSpPr/>
          <p:nvPr/>
        </p:nvSpPr>
        <p:spPr>
          <a:xfrm>
            <a:off x="1223205" y="1770421"/>
            <a:ext cx="4493538" cy="2603405"/>
          </a:xfrm>
          <a:prstGeom prst="rect">
            <a:avLst/>
          </a:prstGeom>
        </p:spPr>
        <p:txBody>
          <a:bodyPr wrap="none" anchor="ctr">
            <a:spAutoFit/>
          </a:bodyPr>
          <a:lstStyle/>
          <a:p>
            <a:pPr>
              <a:lnSpc>
                <a:spcPct val="200000"/>
              </a:lnSpc>
            </a:pPr>
            <a:r>
              <a:rPr lang="zh-CN" altLang="en-US" sz="2000" dirty="0">
                <a:solidFill>
                  <a:schemeClr val="bg1"/>
                </a:solidFill>
                <a:cs typeface="+mn-ea"/>
                <a:sym typeface="+mn-lt"/>
              </a:rPr>
              <a:t>（一）法是统治阶级意志的体现</a:t>
            </a:r>
            <a:endParaRPr lang="en-US" altLang="zh-CN" sz="2000" dirty="0">
              <a:solidFill>
                <a:schemeClr val="bg1"/>
              </a:solidFill>
              <a:cs typeface="+mn-ea"/>
              <a:sym typeface="+mn-lt"/>
            </a:endParaRPr>
          </a:p>
          <a:p>
            <a:pPr>
              <a:lnSpc>
                <a:spcPct val="200000"/>
              </a:lnSpc>
            </a:pPr>
            <a:r>
              <a:rPr lang="zh-CN" altLang="en-US" sz="1600" dirty="0">
                <a:solidFill>
                  <a:schemeClr val="bg1"/>
                </a:solidFill>
                <a:cs typeface="+mn-ea"/>
                <a:sym typeface="+mn-lt"/>
              </a:rPr>
              <a:t>第一，法是“意志”的体现或反映。</a:t>
            </a:r>
            <a:endParaRPr lang="en-US" altLang="zh-CN" sz="1600" dirty="0">
              <a:solidFill>
                <a:schemeClr val="bg1"/>
              </a:solidFill>
              <a:cs typeface="+mn-ea"/>
              <a:sym typeface="+mn-lt"/>
            </a:endParaRPr>
          </a:p>
          <a:p>
            <a:pPr>
              <a:lnSpc>
                <a:spcPct val="200000"/>
              </a:lnSpc>
            </a:pPr>
            <a:r>
              <a:rPr lang="zh-CN" altLang="en-US" sz="1600" dirty="0">
                <a:solidFill>
                  <a:schemeClr val="bg1"/>
                </a:solidFill>
                <a:cs typeface="+mn-ea"/>
                <a:sym typeface="+mn-lt"/>
              </a:rPr>
              <a:t>第二，法是“统治”阶级意志的反映。</a:t>
            </a:r>
            <a:endParaRPr lang="en-US" altLang="zh-CN" sz="1600" dirty="0">
              <a:solidFill>
                <a:schemeClr val="bg1"/>
              </a:solidFill>
              <a:cs typeface="+mn-ea"/>
              <a:sym typeface="+mn-lt"/>
            </a:endParaRPr>
          </a:p>
          <a:p>
            <a:pPr>
              <a:lnSpc>
                <a:spcPct val="200000"/>
              </a:lnSpc>
            </a:pPr>
            <a:r>
              <a:rPr lang="zh-CN" altLang="en-US" sz="1600" dirty="0">
                <a:solidFill>
                  <a:schemeClr val="bg1"/>
                </a:solidFill>
                <a:cs typeface="+mn-ea"/>
                <a:sym typeface="+mn-lt"/>
              </a:rPr>
              <a:t>第三，法是统治“阶级”的意志的反映。</a:t>
            </a:r>
            <a:endParaRPr lang="en-US" altLang="zh-CN" sz="1600" dirty="0">
              <a:solidFill>
                <a:schemeClr val="bg1"/>
              </a:solidFill>
              <a:cs typeface="+mn-ea"/>
              <a:sym typeface="+mn-lt"/>
            </a:endParaRPr>
          </a:p>
          <a:p>
            <a:pPr>
              <a:lnSpc>
                <a:spcPct val="200000"/>
              </a:lnSpc>
            </a:pPr>
            <a:r>
              <a:rPr lang="zh-CN" altLang="en-US" sz="1600" dirty="0">
                <a:solidFill>
                  <a:schemeClr val="bg1"/>
                </a:solidFill>
                <a:cs typeface="+mn-ea"/>
                <a:sym typeface="+mn-lt"/>
              </a:rPr>
              <a:t>第四，法是“被奉为法律”的统治阶级的意志。</a:t>
            </a:r>
          </a:p>
        </p:txBody>
      </p:sp>
      <p:sp>
        <p:nvSpPr>
          <p:cNvPr id="5" name="矩形 4">
            <a:extLst>
              <a:ext uri="{FF2B5EF4-FFF2-40B4-BE49-F238E27FC236}">
                <a16:creationId xmlns="" xmlns:a16="http://schemas.microsoft.com/office/drawing/2014/main" id="{9F68533D-C210-4EE8-9E30-D4F9DC94AACA}"/>
              </a:ext>
            </a:extLst>
          </p:cNvPr>
          <p:cNvSpPr/>
          <p:nvPr/>
        </p:nvSpPr>
        <p:spPr>
          <a:xfrm>
            <a:off x="1223205" y="4783153"/>
            <a:ext cx="4390195" cy="966547"/>
          </a:xfrm>
          <a:prstGeom prst="rect">
            <a:avLst/>
          </a:prstGeom>
        </p:spPr>
        <p:txBody>
          <a:bodyPr wrap="square" anchor="ctr">
            <a:spAutoFit/>
          </a:bodyPr>
          <a:lstStyle/>
          <a:p>
            <a:pPr>
              <a:lnSpc>
                <a:spcPct val="150000"/>
              </a:lnSpc>
            </a:pPr>
            <a:r>
              <a:rPr lang="zh-CN" altLang="en-US" sz="2000" dirty="0">
                <a:solidFill>
                  <a:schemeClr val="bg1"/>
                </a:solidFill>
                <a:cs typeface="+mn-ea"/>
                <a:sym typeface="+mn-lt"/>
              </a:rPr>
              <a:t>（二）法的内容是由统治阶级的物质生活条件决定的</a:t>
            </a:r>
            <a:endParaRPr lang="en-US" altLang="zh-CN" sz="2000" dirty="0">
              <a:solidFill>
                <a:schemeClr val="bg1"/>
              </a:solidFill>
              <a:cs typeface="+mn-ea"/>
              <a:sym typeface="+mn-lt"/>
            </a:endParaRPr>
          </a:p>
        </p:txBody>
      </p:sp>
      <p:pic>
        <p:nvPicPr>
          <p:cNvPr id="6" name="图片 5">
            <a:extLst>
              <a:ext uri="{FF2B5EF4-FFF2-40B4-BE49-F238E27FC236}">
                <a16:creationId xmlns="" xmlns:a16="http://schemas.microsoft.com/office/drawing/2014/main" id="{0ECF7433-B066-4F41-8A9E-E423DD55FF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372100" y="499663"/>
            <a:ext cx="6177137" cy="6177137"/>
          </a:xfrm>
          <a:prstGeom prst="rect">
            <a:avLst/>
          </a:prstGeom>
        </p:spPr>
      </p:pic>
      <p:sp>
        <p:nvSpPr>
          <p:cNvPr id="7" name="文本框 6">
            <a:extLst>
              <a:ext uri="{FF2B5EF4-FFF2-40B4-BE49-F238E27FC236}">
                <a16:creationId xmlns="" xmlns:a16="http://schemas.microsoft.com/office/drawing/2014/main" id="{01A59DA9-B7C5-4594-80CC-5E1C67AEFD07}"/>
              </a:ext>
            </a:extLst>
          </p:cNvPr>
          <p:cNvSpPr txBox="1"/>
          <p:nvPr/>
        </p:nvSpPr>
        <p:spPr>
          <a:xfrm>
            <a:off x="4464784" y="685535"/>
            <a:ext cx="3262432" cy="707886"/>
          </a:xfrm>
          <a:prstGeom prst="rect">
            <a:avLst/>
          </a:prstGeom>
          <a:noFill/>
        </p:spPr>
        <p:txBody>
          <a:bodyPr wrap="none" rtlCol="0" anchor="t">
            <a:spAutoFit/>
          </a:bodyPr>
          <a:lstStyle/>
          <a:p>
            <a:r>
              <a:rPr lang="zh-CN" altLang="en-US" sz="4000" dirty="0">
                <a:solidFill>
                  <a:schemeClr val="bg1"/>
                </a:solidFill>
                <a:cs typeface="+mn-ea"/>
                <a:sym typeface="+mn-lt"/>
              </a:rPr>
              <a:t>【法的本质】</a:t>
            </a:r>
          </a:p>
        </p:txBody>
      </p:sp>
    </p:spTree>
    <p:extLst>
      <p:ext uri="{BB962C8B-B14F-4D97-AF65-F5344CB8AC3E}">
        <p14:creationId xmlns:p14="http://schemas.microsoft.com/office/powerpoint/2010/main" val="1145060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38260367-24E5-44F0-8E2F-13E80DEB7F7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426200" y="1238247"/>
            <a:ext cx="5339388" cy="5339388"/>
          </a:xfrm>
          <a:prstGeom prst="rect">
            <a:avLst/>
          </a:prstGeom>
        </p:spPr>
      </p:pic>
      <p:sp>
        <p:nvSpPr>
          <p:cNvPr id="6" name="文本框 5">
            <a:extLst>
              <a:ext uri="{FF2B5EF4-FFF2-40B4-BE49-F238E27FC236}">
                <a16:creationId xmlns="" xmlns:a16="http://schemas.microsoft.com/office/drawing/2014/main" id="{4343B5FD-E444-4EBF-8FC0-53D3F97F163F}"/>
              </a:ext>
            </a:extLst>
          </p:cNvPr>
          <p:cNvSpPr txBox="1"/>
          <p:nvPr/>
        </p:nvSpPr>
        <p:spPr>
          <a:xfrm>
            <a:off x="992583" y="1987266"/>
            <a:ext cx="5751117" cy="3935886"/>
          </a:xfrm>
          <a:prstGeom prst="rect">
            <a:avLst/>
          </a:prstGeom>
          <a:noFill/>
        </p:spPr>
        <p:txBody>
          <a:bodyPr wrap="square" rtlCol="0" anchor="t">
            <a:spAutoFit/>
          </a:bodyPr>
          <a:lstStyle/>
          <a:p>
            <a:pPr>
              <a:lnSpc>
                <a:spcPct val="150000"/>
              </a:lnSpc>
            </a:pPr>
            <a:r>
              <a:rPr lang="zh-CN" altLang="en-US" sz="1400" dirty="0">
                <a:solidFill>
                  <a:schemeClr val="bg1"/>
                </a:solidFill>
                <a:cs typeface="+mn-ea"/>
                <a:sym typeface="+mn-lt"/>
              </a:rPr>
              <a:t>法律的渊源（法律形式）：指那些来源不同（制定法与非制定法、立法机关制定与政府制定，等等）、因而具有法的不同效力意义和作用的法的外在表现形式。</a:t>
            </a:r>
          </a:p>
          <a:p>
            <a:pPr>
              <a:lnSpc>
                <a:spcPct val="150000"/>
              </a:lnSpc>
            </a:pPr>
            <a:r>
              <a:rPr lang="zh-CN" altLang="en-US" sz="1400" dirty="0">
                <a:solidFill>
                  <a:schemeClr val="bg1"/>
                </a:solidFill>
                <a:cs typeface="+mn-ea"/>
                <a:sym typeface="+mn-lt"/>
              </a:rPr>
              <a:t>作为一个法学术语，主要在以下三种语义上使用</a:t>
            </a:r>
          </a:p>
          <a:p>
            <a:pPr>
              <a:lnSpc>
                <a:spcPct val="150000"/>
              </a:lnSpc>
            </a:pPr>
            <a:r>
              <a:rPr lang="en-US" altLang="zh-CN" sz="1400" dirty="0">
                <a:solidFill>
                  <a:schemeClr val="bg1"/>
                </a:solidFill>
                <a:cs typeface="+mn-ea"/>
                <a:sym typeface="+mn-lt"/>
              </a:rPr>
              <a:t>1 .</a:t>
            </a:r>
            <a:r>
              <a:rPr lang="zh-CN" altLang="en-US" sz="1400" dirty="0">
                <a:solidFill>
                  <a:schemeClr val="bg1"/>
                </a:solidFill>
                <a:cs typeface="+mn-ea"/>
                <a:sym typeface="+mn-lt"/>
              </a:rPr>
              <a:t>历史渊源。即指引起特定法律规范产生的过去的行为、事件和法律。换句话说，法律的历史渊源是指特定法律规范与历史上出现过的行为、事件有什么联系</a:t>
            </a:r>
            <a:r>
              <a:rPr lang="en-US" altLang="zh-CN" sz="1400" dirty="0">
                <a:solidFill>
                  <a:schemeClr val="bg1"/>
                </a:solidFill>
                <a:cs typeface="+mn-ea"/>
                <a:sym typeface="+mn-lt"/>
              </a:rPr>
              <a:t>,</a:t>
            </a:r>
            <a:r>
              <a:rPr lang="zh-CN" altLang="en-US" sz="1400" dirty="0">
                <a:solidFill>
                  <a:schemeClr val="bg1"/>
                </a:solidFill>
                <a:cs typeface="+mn-ea"/>
                <a:sym typeface="+mn-lt"/>
              </a:rPr>
              <a:t>或从历史上某种法律中汲取了什么内容或受到什么样的影响。</a:t>
            </a:r>
          </a:p>
          <a:p>
            <a:pPr>
              <a:lnSpc>
                <a:spcPct val="150000"/>
              </a:lnSpc>
            </a:pPr>
            <a:r>
              <a:rPr lang="en-US" altLang="zh-CN" sz="1400" dirty="0">
                <a:solidFill>
                  <a:schemeClr val="bg1"/>
                </a:solidFill>
                <a:cs typeface="+mn-ea"/>
                <a:sym typeface="+mn-lt"/>
              </a:rPr>
              <a:t>2 .</a:t>
            </a:r>
            <a:r>
              <a:rPr lang="zh-CN" altLang="en-US" sz="1400" dirty="0">
                <a:solidFill>
                  <a:schemeClr val="bg1"/>
                </a:solidFill>
                <a:cs typeface="+mn-ea"/>
                <a:sym typeface="+mn-lt"/>
              </a:rPr>
              <a:t>理论渊源。即指特定法律规范（包括法律原则）的理论源泉。这些理论提出并论证了某种社会行为或法律原则的合理性，并得到掌握政权的阶级的普遍认同，成为特定法律规范（包括法律原则）的理论基础。</a:t>
            </a:r>
          </a:p>
          <a:p>
            <a:pPr>
              <a:lnSpc>
                <a:spcPct val="150000"/>
              </a:lnSpc>
            </a:pPr>
            <a:r>
              <a:rPr lang="en-US" altLang="zh-CN" sz="1400" dirty="0">
                <a:solidFill>
                  <a:schemeClr val="bg1"/>
                </a:solidFill>
                <a:cs typeface="+mn-ea"/>
                <a:sym typeface="+mn-lt"/>
              </a:rPr>
              <a:t>3 .</a:t>
            </a:r>
            <a:r>
              <a:rPr lang="zh-CN" altLang="en-US" sz="1400" dirty="0">
                <a:solidFill>
                  <a:schemeClr val="bg1"/>
                </a:solidFill>
                <a:cs typeface="+mn-ea"/>
                <a:sym typeface="+mn-lt"/>
              </a:rPr>
              <a:t>本质渊源。即从本质上说法律来源于什么。</a:t>
            </a:r>
          </a:p>
        </p:txBody>
      </p:sp>
      <p:sp>
        <p:nvSpPr>
          <p:cNvPr id="9" name="文本框 8">
            <a:extLst>
              <a:ext uri="{FF2B5EF4-FFF2-40B4-BE49-F238E27FC236}">
                <a16:creationId xmlns="" xmlns:a16="http://schemas.microsoft.com/office/drawing/2014/main" id="{01A59DA9-B7C5-4594-80CC-5E1C67AEFD07}"/>
              </a:ext>
            </a:extLst>
          </p:cNvPr>
          <p:cNvSpPr txBox="1"/>
          <p:nvPr/>
        </p:nvSpPr>
        <p:spPr>
          <a:xfrm>
            <a:off x="4464784" y="644081"/>
            <a:ext cx="3262432" cy="707886"/>
          </a:xfrm>
          <a:prstGeom prst="rect">
            <a:avLst/>
          </a:prstGeom>
          <a:noFill/>
        </p:spPr>
        <p:txBody>
          <a:bodyPr wrap="none" rtlCol="0" anchor="t">
            <a:spAutoFit/>
          </a:bodyPr>
          <a:lstStyle/>
          <a:p>
            <a:r>
              <a:rPr lang="zh-CN" altLang="en-US" sz="4000" dirty="0">
                <a:solidFill>
                  <a:schemeClr val="bg1"/>
                </a:solidFill>
                <a:cs typeface="+mn-ea"/>
                <a:sym typeface="+mn-lt"/>
              </a:rPr>
              <a:t>【法的渊源】</a:t>
            </a:r>
          </a:p>
        </p:txBody>
      </p:sp>
    </p:spTree>
    <p:extLst>
      <p:ext uri="{BB962C8B-B14F-4D97-AF65-F5344CB8AC3E}">
        <p14:creationId xmlns:p14="http://schemas.microsoft.com/office/powerpoint/2010/main" val="7713995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barn(inVertical)">
                                      <p:cBhvr>
                                        <p:cTn id="14" dur="500"/>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barn(inVertical)">
                                      <p:cBhvr>
                                        <p:cTn id="19" dur="500"/>
                                        <p:tgtEl>
                                          <p:spTgt spid="6">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barn(inVertical)">
                                      <p:cBhvr>
                                        <p:cTn id="24" dur="5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Effect transition="in" filter="barn(inVertical)">
                                      <p:cBhvr>
                                        <p:cTn id="29" dur="500"/>
                                        <p:tgtEl>
                                          <p:spTgt spid="6">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Effect transition="in" filter="barn(inVertical)">
                                      <p:cBhvr>
                                        <p:cTn id="34" dur="500"/>
                                        <p:tgtEl>
                                          <p:spTgt spid="6">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BB4426F7-C34C-43FC-83B1-E6C019C5519D}"/>
              </a:ext>
            </a:extLst>
          </p:cNvPr>
          <p:cNvSpPr txBox="1"/>
          <p:nvPr/>
        </p:nvSpPr>
        <p:spPr>
          <a:xfrm>
            <a:off x="6096000" y="1865567"/>
            <a:ext cx="4838700" cy="3961726"/>
          </a:xfrm>
          <a:prstGeom prst="rect">
            <a:avLst/>
          </a:prstGeom>
          <a:noFill/>
        </p:spPr>
        <p:txBody>
          <a:bodyPr wrap="square" rtlCol="0" anchor="t">
            <a:spAutoFit/>
          </a:bodyPr>
          <a:lstStyle/>
          <a:p>
            <a:pPr>
              <a:lnSpc>
                <a:spcPct val="200000"/>
              </a:lnSpc>
            </a:pPr>
            <a:r>
              <a:rPr lang="zh-CN" altLang="en-US" sz="1600" dirty="0">
                <a:solidFill>
                  <a:schemeClr val="bg1"/>
                </a:solidFill>
                <a:cs typeface="+mn-ea"/>
                <a:sym typeface="+mn-lt"/>
              </a:rPr>
              <a:t>成文法和不成文法按照法创立和表现的形式所作的分类。</a:t>
            </a:r>
            <a:endParaRPr lang="en-US" altLang="zh-CN" sz="1600" dirty="0">
              <a:solidFill>
                <a:schemeClr val="bg1"/>
              </a:solidFill>
              <a:cs typeface="+mn-ea"/>
              <a:sym typeface="+mn-lt"/>
            </a:endParaRPr>
          </a:p>
          <a:p>
            <a:pPr>
              <a:lnSpc>
                <a:spcPct val="200000"/>
              </a:lnSpc>
            </a:pPr>
            <a:r>
              <a:rPr lang="zh-CN" altLang="en-US" sz="1600" dirty="0">
                <a:solidFill>
                  <a:schemeClr val="bg1"/>
                </a:solidFill>
                <a:cs typeface="+mn-ea"/>
                <a:sym typeface="+mn-lt"/>
              </a:rPr>
              <a:t>成文法是有权制定法律规范的国家机关依照法定程序所制定的规范性文件。如宪法、法律、行政法规、地方性法规等；</a:t>
            </a:r>
            <a:endParaRPr lang="en-US" altLang="zh-CN" sz="1600" dirty="0">
              <a:solidFill>
                <a:schemeClr val="bg1"/>
              </a:solidFill>
              <a:cs typeface="+mn-ea"/>
              <a:sym typeface="+mn-lt"/>
            </a:endParaRPr>
          </a:p>
          <a:p>
            <a:pPr>
              <a:lnSpc>
                <a:spcPct val="200000"/>
              </a:lnSpc>
            </a:pPr>
            <a:r>
              <a:rPr lang="zh-CN" altLang="en-US" sz="1600" dirty="0">
                <a:solidFill>
                  <a:schemeClr val="bg1"/>
                </a:solidFill>
                <a:cs typeface="+mn-ea"/>
                <a:sym typeface="+mn-lt"/>
              </a:rPr>
              <a:t>不成文法是指未经国家制定，但经国家认可和赋予法律效力的行为规则，如习惯法、判例、法理等（见法的渊源）</a:t>
            </a:r>
          </a:p>
        </p:txBody>
      </p:sp>
      <p:sp>
        <p:nvSpPr>
          <p:cNvPr id="10" name="文本框 9">
            <a:extLst>
              <a:ext uri="{FF2B5EF4-FFF2-40B4-BE49-F238E27FC236}">
                <a16:creationId xmlns="" xmlns:a16="http://schemas.microsoft.com/office/drawing/2014/main" id="{01A59DA9-B7C5-4594-80CC-5E1C67AEFD07}"/>
              </a:ext>
            </a:extLst>
          </p:cNvPr>
          <p:cNvSpPr txBox="1"/>
          <p:nvPr/>
        </p:nvSpPr>
        <p:spPr>
          <a:xfrm>
            <a:off x="4464784" y="691095"/>
            <a:ext cx="3262432" cy="707886"/>
          </a:xfrm>
          <a:prstGeom prst="rect">
            <a:avLst/>
          </a:prstGeom>
          <a:noFill/>
        </p:spPr>
        <p:txBody>
          <a:bodyPr wrap="none" rtlCol="0" anchor="t">
            <a:spAutoFit/>
          </a:bodyPr>
          <a:lstStyle/>
          <a:p>
            <a:r>
              <a:rPr lang="zh-CN" altLang="en-US" sz="4000" dirty="0">
                <a:solidFill>
                  <a:schemeClr val="bg1"/>
                </a:solidFill>
                <a:cs typeface="+mn-ea"/>
                <a:sym typeface="+mn-lt"/>
              </a:rPr>
              <a:t>【法的分类】</a:t>
            </a:r>
          </a:p>
        </p:txBody>
      </p:sp>
      <p:pic>
        <p:nvPicPr>
          <p:cNvPr id="3" name="图片 2">
            <a:extLst>
              <a:ext uri="{FF2B5EF4-FFF2-40B4-BE49-F238E27FC236}">
                <a16:creationId xmlns="" xmlns:a16="http://schemas.microsoft.com/office/drawing/2014/main" id="{194A7704-6222-4C02-96DE-CDC9BC08A50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54298" y="1398981"/>
            <a:ext cx="5280386" cy="5280386"/>
          </a:xfrm>
          <a:prstGeom prst="rect">
            <a:avLst/>
          </a:prstGeom>
        </p:spPr>
      </p:pic>
    </p:spTree>
    <p:extLst>
      <p:ext uri="{BB962C8B-B14F-4D97-AF65-F5344CB8AC3E}">
        <p14:creationId xmlns:p14="http://schemas.microsoft.com/office/powerpoint/2010/main" val="108598405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9">
                                            <p:txEl>
                                              <p:pRg st="1" end="1"/>
                                            </p:txEl>
                                          </p:spTgt>
                                        </p:tgtEl>
                                        <p:attrNameLst>
                                          <p:attrName>style.visibility</p:attrName>
                                        </p:attrNameLst>
                                      </p:cBhvr>
                                      <p:to>
                                        <p:strVal val="visible"/>
                                      </p:to>
                                    </p:set>
                                    <p:anim calcmode="lin" valueType="num">
                                      <p:cBhvr>
                                        <p:cTn id="26"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7"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28" dur="500"/>
                                        <p:tgtEl>
                                          <p:spTgt spid="9">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9">
                                            <p:txEl>
                                              <p:pRg st="2" end="2"/>
                                            </p:txEl>
                                          </p:spTgt>
                                        </p:tgtEl>
                                        <p:attrNameLst>
                                          <p:attrName>style.visibility</p:attrName>
                                        </p:attrNameLst>
                                      </p:cBhvr>
                                      <p:to>
                                        <p:strVal val="visible"/>
                                      </p:to>
                                    </p:set>
                                    <p:anim calcmode="lin" valueType="num">
                                      <p:cBhvr>
                                        <p:cTn id="33"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9">
                                            <p:txEl>
                                              <p:pRg st="2" end="2"/>
                                            </p:txEl>
                                          </p:spTgt>
                                        </p:tgtEl>
                                        <p:attrNameLst>
                                          <p:attrName>ppt_h</p:attrName>
                                        </p:attrNameLst>
                                      </p:cBhvr>
                                      <p:tavLst>
                                        <p:tav tm="0">
                                          <p:val>
                                            <p:fltVal val="0"/>
                                          </p:val>
                                        </p:tav>
                                        <p:tav tm="100000">
                                          <p:val>
                                            <p:strVal val="#ppt_h"/>
                                          </p:val>
                                        </p:tav>
                                      </p:tavLst>
                                    </p:anim>
                                    <p:animEffect transition="in" filter="fade">
                                      <p:cBhvr>
                                        <p:cTn id="3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96D8CF4C-C70E-4D00-B987-7CFF003F474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02300" y="1114555"/>
            <a:ext cx="5609789" cy="5609789"/>
          </a:xfrm>
          <a:prstGeom prst="rect">
            <a:avLst/>
          </a:prstGeom>
        </p:spPr>
      </p:pic>
      <p:sp>
        <p:nvSpPr>
          <p:cNvPr id="5" name="文本框 4">
            <a:extLst>
              <a:ext uri="{FF2B5EF4-FFF2-40B4-BE49-F238E27FC236}">
                <a16:creationId xmlns="" xmlns:a16="http://schemas.microsoft.com/office/drawing/2014/main" id="{01A59DA9-B7C5-4594-80CC-5E1C67AEFD07}"/>
              </a:ext>
            </a:extLst>
          </p:cNvPr>
          <p:cNvSpPr txBox="1"/>
          <p:nvPr/>
        </p:nvSpPr>
        <p:spPr>
          <a:xfrm>
            <a:off x="4464784" y="627379"/>
            <a:ext cx="3262432" cy="707886"/>
          </a:xfrm>
          <a:prstGeom prst="rect">
            <a:avLst/>
          </a:prstGeom>
          <a:noFill/>
        </p:spPr>
        <p:txBody>
          <a:bodyPr wrap="none" rtlCol="0" anchor="t">
            <a:spAutoFit/>
          </a:bodyPr>
          <a:lstStyle/>
          <a:p>
            <a:r>
              <a:rPr lang="zh-CN" altLang="en-US" sz="4000" dirty="0">
                <a:solidFill>
                  <a:schemeClr val="bg1"/>
                </a:solidFill>
                <a:cs typeface="+mn-ea"/>
                <a:sym typeface="+mn-lt"/>
              </a:rPr>
              <a:t>【法的效力】</a:t>
            </a:r>
          </a:p>
        </p:txBody>
      </p:sp>
      <p:grpSp>
        <p:nvGrpSpPr>
          <p:cNvPr id="2" name="组合 1">
            <a:extLst>
              <a:ext uri="{FF2B5EF4-FFF2-40B4-BE49-F238E27FC236}">
                <a16:creationId xmlns="" xmlns:a16="http://schemas.microsoft.com/office/drawing/2014/main" id="{9EA2447E-636B-4A47-8BB2-63AE71C72A20}"/>
              </a:ext>
            </a:extLst>
          </p:cNvPr>
          <p:cNvGrpSpPr/>
          <p:nvPr/>
        </p:nvGrpSpPr>
        <p:grpSpPr>
          <a:xfrm>
            <a:off x="1123883" y="1824820"/>
            <a:ext cx="4578417" cy="3918625"/>
            <a:chOff x="6278880" y="2022852"/>
            <a:chExt cx="4328159" cy="3918625"/>
          </a:xfrm>
        </p:grpSpPr>
        <p:sp>
          <p:nvSpPr>
            <p:cNvPr id="6" name="iṥlíḋé">
              <a:extLst>
                <a:ext uri="{FF2B5EF4-FFF2-40B4-BE49-F238E27FC236}">
                  <a16:creationId xmlns="" xmlns:a16="http://schemas.microsoft.com/office/drawing/2014/main" id="{D9FF6995-9BA1-E34F-97A0-BAB918B9BA76}"/>
                </a:ext>
              </a:extLst>
            </p:cNvPr>
            <p:cNvSpPr txBox="1"/>
            <p:nvPr/>
          </p:nvSpPr>
          <p:spPr bwMode="auto">
            <a:xfrm>
              <a:off x="6278880" y="2022852"/>
              <a:ext cx="4328159" cy="1528624"/>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en-US"/>
              </a:defPPr>
              <a:lvl1pPr>
                <a:defRPr sz="2400" b="1">
                  <a:solidFill>
                    <a:srgbClr val="306BD4"/>
                  </a:solidFill>
                  <a:latin typeface="思源黑体 CN Normal" panose="020B0400000000000000" pitchFamily="34" charset="-122"/>
                  <a:ea typeface="思源黑体 CN Normal" panose="020B0400000000000000"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pPr>
                <a:lnSpc>
                  <a:spcPts val="2800"/>
                </a:lnSpc>
              </a:pPr>
              <a:r>
                <a:rPr lang="zh-CN" altLang="en-US" sz="1800" b="0" dirty="0">
                  <a:solidFill>
                    <a:schemeClr val="bg1"/>
                  </a:solidFill>
                  <a:latin typeface="+mn-lt"/>
                  <a:ea typeface="+mn-ea"/>
                  <a:cs typeface="+mn-ea"/>
                  <a:sym typeface="+mn-lt"/>
                </a:rPr>
                <a:t>法的效力，即法律的约束力，指人们应当按照法律规定的那样行为，必须服从。通常，法的效力分为规范性法律文件的效力和非规范性法律文件的效力。</a:t>
              </a:r>
              <a:endParaRPr lang="en-US" altLang="zh-CN" sz="1800" b="0" dirty="0">
                <a:solidFill>
                  <a:schemeClr val="bg1"/>
                </a:solidFill>
                <a:latin typeface="+mn-lt"/>
                <a:ea typeface="+mn-ea"/>
                <a:cs typeface="+mn-ea"/>
                <a:sym typeface="+mn-lt"/>
              </a:endParaRPr>
            </a:p>
          </p:txBody>
        </p:sp>
        <p:sp>
          <p:nvSpPr>
            <p:cNvPr id="7" name="iṥlíḋé">
              <a:extLst>
                <a:ext uri="{FF2B5EF4-FFF2-40B4-BE49-F238E27FC236}">
                  <a16:creationId xmlns="" xmlns:a16="http://schemas.microsoft.com/office/drawing/2014/main" id="{D9FF6995-9BA1-E34F-97A0-BAB918B9BA76}"/>
                </a:ext>
              </a:extLst>
            </p:cNvPr>
            <p:cNvSpPr txBox="1"/>
            <p:nvPr/>
          </p:nvSpPr>
          <p:spPr bwMode="auto">
            <a:xfrm>
              <a:off x="6278880" y="3797300"/>
              <a:ext cx="4328159" cy="2144177"/>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en-US"/>
              </a:defPPr>
              <a:lvl1pPr>
                <a:defRPr sz="2400" b="1">
                  <a:solidFill>
                    <a:srgbClr val="306BD4"/>
                  </a:solidFill>
                  <a:latin typeface="思源黑体 CN Normal" panose="020B0400000000000000" pitchFamily="34" charset="-122"/>
                  <a:ea typeface="思源黑体 CN Normal" panose="020B0400000000000000"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pPr>
                <a:lnSpc>
                  <a:spcPts val="2000"/>
                </a:lnSpc>
              </a:pPr>
              <a:r>
                <a:rPr lang="zh-CN" altLang="en-US" sz="1800" b="0" dirty="0">
                  <a:solidFill>
                    <a:schemeClr val="bg1"/>
                  </a:solidFill>
                  <a:latin typeface="+mn-lt"/>
                  <a:ea typeface="+mn-ea"/>
                  <a:cs typeface="+mn-ea"/>
                  <a:sym typeface="+mn-lt"/>
                </a:rPr>
                <a:t>规范性法律文件的效力，也叫狭义的法的效力，即指法律的生效范围或适用范围。非规范性法律文件的效力，指判决书、裁定书、逮捕证、许可证、合同等的法律效力。这些文件在经过法定程序之后也具有约束力，任何人不得违反。但是，非规范性法律文件是适用法律的结果而不是法律本身，因此不具有普遍约束力。</a:t>
              </a:r>
            </a:p>
          </p:txBody>
        </p:sp>
      </p:grpSp>
    </p:spTree>
    <p:extLst>
      <p:ext uri="{BB962C8B-B14F-4D97-AF65-F5344CB8AC3E}">
        <p14:creationId xmlns:p14="http://schemas.microsoft.com/office/powerpoint/2010/main" val="22931254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01A59DA9-B7C5-4594-80CC-5E1C67AEFD07}"/>
              </a:ext>
            </a:extLst>
          </p:cNvPr>
          <p:cNvSpPr txBox="1"/>
          <p:nvPr/>
        </p:nvSpPr>
        <p:spPr>
          <a:xfrm>
            <a:off x="4477608" y="606552"/>
            <a:ext cx="3236784" cy="707886"/>
          </a:xfrm>
          <a:prstGeom prst="rect">
            <a:avLst/>
          </a:prstGeom>
          <a:noFill/>
        </p:spPr>
        <p:txBody>
          <a:bodyPr wrap="none" rtlCol="0" anchor="t">
            <a:spAutoFit/>
          </a:bodyPr>
          <a:lstStyle/>
          <a:p>
            <a:r>
              <a:rPr lang="zh-CN" altLang="en-US" sz="4000" dirty="0">
                <a:solidFill>
                  <a:schemeClr val="bg1"/>
                </a:solidFill>
                <a:cs typeface="+mn-ea"/>
                <a:sym typeface="+mn-lt"/>
              </a:rPr>
              <a:t>【法律责任】</a:t>
            </a:r>
          </a:p>
        </p:txBody>
      </p:sp>
      <p:pic>
        <p:nvPicPr>
          <p:cNvPr id="5" name="图片 4">
            <a:extLst>
              <a:ext uri="{FF2B5EF4-FFF2-40B4-BE49-F238E27FC236}">
                <a16:creationId xmlns="" xmlns:a16="http://schemas.microsoft.com/office/drawing/2014/main" id="{96D8CF4C-C70E-4D00-B987-7CFF003F474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24928" y="1314438"/>
            <a:ext cx="4741347" cy="4741347"/>
          </a:xfrm>
          <a:prstGeom prst="rect">
            <a:avLst/>
          </a:prstGeom>
        </p:spPr>
      </p:pic>
      <p:sp>
        <p:nvSpPr>
          <p:cNvPr id="6" name="文本框 5">
            <a:extLst>
              <a:ext uri="{FF2B5EF4-FFF2-40B4-BE49-F238E27FC236}">
                <a16:creationId xmlns="" xmlns:a16="http://schemas.microsoft.com/office/drawing/2014/main" id="{BB4426F7-C34C-43FC-83B1-E6C019C5519D}"/>
              </a:ext>
            </a:extLst>
          </p:cNvPr>
          <p:cNvSpPr txBox="1"/>
          <p:nvPr/>
        </p:nvSpPr>
        <p:spPr>
          <a:xfrm>
            <a:off x="5593275" y="1926469"/>
            <a:ext cx="6032501" cy="3785652"/>
          </a:xfrm>
          <a:prstGeom prst="rect">
            <a:avLst/>
          </a:prstGeom>
          <a:noFill/>
        </p:spPr>
        <p:txBody>
          <a:bodyPr wrap="square" rtlCol="0" anchor="t">
            <a:spAutoFit/>
          </a:bodyPr>
          <a:lstStyle/>
          <a:p>
            <a:pPr>
              <a:lnSpc>
                <a:spcPct val="150000"/>
              </a:lnSpc>
            </a:pPr>
            <a:r>
              <a:rPr lang="zh-CN" altLang="en-US" sz="1600" dirty="0">
                <a:solidFill>
                  <a:schemeClr val="bg1"/>
                </a:solidFill>
                <a:cs typeface="+mn-ea"/>
                <a:sym typeface="+mn-lt"/>
              </a:rPr>
              <a:t>法律责任，有广、狭两义。广义指任何组织和个人均所负有的遵守法律，自觉地维护法律的尊严的义务。狭义指违法者对违法行为所应承担的具有强制性的法律上的责任。法律责任同违法行为紧密相连，只有实施某种违法行为的人（包括法人），才承担相应的法律责任。特点：在法律上有明确具体的规定；由国家强制力保证其执行，由国家授权的机关依法追究法律责任，实施法律制裁，其他组织和个人无权行使此项权力。法律责任分为：刑事法律责任、民事法律责任、行政法律责任、经济法律责任、违宪法律责任。追究法律责任的原则包括：个人负责，不株连原则；重在教育原则；依法追究法律责任原则。</a:t>
            </a:r>
          </a:p>
        </p:txBody>
      </p:sp>
    </p:spTree>
    <p:extLst>
      <p:ext uri="{BB962C8B-B14F-4D97-AF65-F5344CB8AC3E}">
        <p14:creationId xmlns:p14="http://schemas.microsoft.com/office/powerpoint/2010/main" val="193835424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72FC5B8E-336E-4541-81B7-2D6DA04FE7A5}"/>
              </a:ext>
            </a:extLst>
          </p:cNvPr>
          <p:cNvSpPr txBox="1"/>
          <p:nvPr/>
        </p:nvSpPr>
        <p:spPr>
          <a:xfrm>
            <a:off x="1094133" y="1502967"/>
            <a:ext cx="5285181" cy="1015663"/>
          </a:xfrm>
          <a:prstGeom prst="rect">
            <a:avLst/>
          </a:prstGeom>
          <a:noFill/>
        </p:spPr>
        <p:txBody>
          <a:bodyPr wrap="square" rtlCol="0">
            <a:spAutoFit/>
          </a:bodyPr>
          <a:lstStyle/>
          <a:p>
            <a:pPr algn="ctr"/>
            <a:r>
              <a:rPr lang="en-US" altLang="zh-CN" sz="6000" b="1" dirty="0">
                <a:solidFill>
                  <a:schemeClr val="bg1"/>
                </a:solidFill>
                <a:latin typeface="汉仪书魂体简" panose="02010600000101010101" pitchFamily="2" charset="-122"/>
                <a:ea typeface="汉仪书魂体简" panose="02010600000101010101" pitchFamily="2" charset="-122"/>
                <a:cs typeface="+mn-ea"/>
                <a:sym typeface="+mn-lt"/>
              </a:rPr>
              <a:t>PART 04</a:t>
            </a:r>
            <a:endParaRPr lang="zh-CN" altLang="en-US" sz="6000" b="1" dirty="0">
              <a:solidFill>
                <a:schemeClr val="bg1"/>
              </a:solidFill>
              <a:latin typeface="汉仪书魂体简" panose="02010600000101010101" pitchFamily="2" charset="-122"/>
              <a:ea typeface="汉仪书魂体简" panose="02010600000101010101" pitchFamily="2" charset="-122"/>
              <a:cs typeface="+mn-ea"/>
              <a:sym typeface="+mn-lt"/>
            </a:endParaRPr>
          </a:p>
        </p:txBody>
      </p:sp>
      <p:sp>
        <p:nvSpPr>
          <p:cNvPr id="9" name="文本框 8">
            <a:extLst>
              <a:ext uri="{FF2B5EF4-FFF2-40B4-BE49-F238E27FC236}">
                <a16:creationId xmlns="" xmlns:a16="http://schemas.microsoft.com/office/drawing/2014/main" id="{C43DFA07-74E8-B947-8DE1-56E2D3699405}"/>
              </a:ext>
            </a:extLst>
          </p:cNvPr>
          <p:cNvSpPr txBox="1"/>
          <p:nvPr/>
        </p:nvSpPr>
        <p:spPr>
          <a:xfrm>
            <a:off x="628538" y="2899202"/>
            <a:ext cx="6458062" cy="1323439"/>
          </a:xfrm>
          <a:prstGeom prst="rect">
            <a:avLst/>
          </a:prstGeom>
          <a:noFill/>
        </p:spPr>
        <p:txBody>
          <a:bodyPr wrap="square" rtlCol="0">
            <a:spAutoFit/>
          </a:bodyPr>
          <a:lstStyle/>
          <a:p>
            <a:pPr algn="ctr"/>
            <a:r>
              <a:rPr lang="zh-CN" altLang="en-US" sz="8000" dirty="0">
                <a:solidFill>
                  <a:schemeClr val="bg1"/>
                </a:solidFill>
                <a:latin typeface="汉仪书魂体简" panose="02010600000101010101" pitchFamily="2" charset="-122"/>
                <a:ea typeface="汉仪书魂体简" panose="02010600000101010101" pitchFamily="2" charset="-122"/>
                <a:cs typeface="+mn-ea"/>
                <a:sym typeface="+mn-lt"/>
              </a:rPr>
              <a:t>主要法律简介</a:t>
            </a:r>
          </a:p>
        </p:txBody>
      </p:sp>
      <p:sp>
        <p:nvSpPr>
          <p:cNvPr id="10" name="文本框 9"/>
          <p:cNvSpPr txBox="1"/>
          <p:nvPr/>
        </p:nvSpPr>
        <p:spPr>
          <a:xfrm>
            <a:off x="1945293" y="4603213"/>
            <a:ext cx="3582862" cy="523220"/>
          </a:xfrm>
          <a:prstGeom prst="rect">
            <a:avLst/>
          </a:prstGeom>
          <a:noFill/>
        </p:spPr>
        <p:txBody>
          <a:bodyPr wrap="square" rtlCol="0">
            <a:spAutoFit/>
          </a:bodyPr>
          <a:lstStyle/>
          <a:p>
            <a:pPr algn="dist"/>
            <a:r>
              <a:rPr lang="zh-CN" altLang="en-US" sz="2800" dirty="0">
                <a:solidFill>
                  <a:schemeClr val="bg1"/>
                </a:solidFill>
                <a:latin typeface="汉仪书魂体简" panose="02010600000101010101" pitchFamily="2" charset="-122"/>
                <a:ea typeface="汉仪书魂体简" panose="02010600000101010101" pitchFamily="2" charset="-122"/>
                <a:cs typeface="+mn-ea"/>
                <a:sym typeface="+mn-lt"/>
              </a:rPr>
              <a:t>普法宣传简介</a:t>
            </a:r>
          </a:p>
        </p:txBody>
      </p:sp>
      <p:pic>
        <p:nvPicPr>
          <p:cNvPr id="11" name="图片 10">
            <a:extLst>
              <a:ext uri="{FF2B5EF4-FFF2-40B4-BE49-F238E27FC236}">
                <a16:creationId xmlns="" xmlns:a16="http://schemas.microsoft.com/office/drawing/2014/main" id="{BD29DAEA-D2A6-4860-9820-3C74DB55AE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7881" y="1799169"/>
            <a:ext cx="5468066" cy="4030131"/>
          </a:xfrm>
          <a:prstGeom prst="rect">
            <a:avLst/>
          </a:prstGeom>
        </p:spPr>
      </p:pic>
    </p:spTree>
    <p:extLst>
      <p:ext uri="{BB962C8B-B14F-4D97-AF65-F5344CB8AC3E}">
        <p14:creationId xmlns:p14="http://schemas.microsoft.com/office/powerpoint/2010/main" val="7283475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fltVal val="0"/>
                                          </p:val>
                                        </p:tav>
                                        <p:tav tm="100000">
                                          <p:val>
                                            <p:strVal val="#ppt_w"/>
                                          </p:val>
                                        </p:tav>
                                      </p:tavLst>
                                    </p:anim>
                                    <p:anim calcmode="lin" valueType="num">
                                      <p:cBhvr>
                                        <p:cTn id="25" dur="1000" fill="hold"/>
                                        <p:tgtEl>
                                          <p:spTgt spid="11"/>
                                        </p:tgtEl>
                                        <p:attrNameLst>
                                          <p:attrName>ppt_h</p:attrName>
                                        </p:attrNameLst>
                                      </p:cBhvr>
                                      <p:tavLst>
                                        <p:tav tm="0">
                                          <p:val>
                                            <p:fltVal val="0"/>
                                          </p:val>
                                        </p:tav>
                                        <p:tav tm="100000">
                                          <p:val>
                                            <p:strVal val="#ppt_h"/>
                                          </p:val>
                                        </p:tav>
                                      </p:tavLst>
                                    </p:anim>
                                    <p:anim calcmode="lin" valueType="num">
                                      <p:cBhvr>
                                        <p:cTn id="26" dur="1000" fill="hold"/>
                                        <p:tgtEl>
                                          <p:spTgt spid="11"/>
                                        </p:tgtEl>
                                        <p:attrNameLst>
                                          <p:attrName>style.rotation</p:attrName>
                                        </p:attrNameLst>
                                      </p:cBhvr>
                                      <p:tavLst>
                                        <p:tav tm="0">
                                          <p:val>
                                            <p:fltVal val="90"/>
                                          </p:val>
                                        </p:tav>
                                        <p:tav tm="100000">
                                          <p:val>
                                            <p:fltVal val="0"/>
                                          </p:val>
                                        </p:tav>
                                      </p:tavLst>
                                    </p:anim>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01A59DA9-B7C5-4594-80CC-5E1C67AEFD07}"/>
              </a:ext>
            </a:extLst>
          </p:cNvPr>
          <p:cNvSpPr txBox="1"/>
          <p:nvPr/>
        </p:nvSpPr>
        <p:spPr>
          <a:xfrm>
            <a:off x="4977745" y="719436"/>
            <a:ext cx="2236510" cy="707886"/>
          </a:xfrm>
          <a:prstGeom prst="rect">
            <a:avLst/>
          </a:prstGeom>
          <a:noFill/>
        </p:spPr>
        <p:txBody>
          <a:bodyPr wrap="none" rtlCol="0" anchor="t">
            <a:spAutoFit/>
          </a:bodyPr>
          <a:lstStyle/>
          <a:p>
            <a:r>
              <a:rPr lang="zh-CN" altLang="en-US" sz="4000" dirty="0">
                <a:solidFill>
                  <a:schemeClr val="bg1"/>
                </a:solidFill>
                <a:cs typeface="+mn-ea"/>
                <a:sym typeface="+mn-lt"/>
              </a:rPr>
              <a:t>【宪法】</a:t>
            </a:r>
          </a:p>
        </p:txBody>
      </p:sp>
      <p:sp>
        <p:nvSpPr>
          <p:cNvPr id="5" name="文本框 4">
            <a:extLst>
              <a:ext uri="{FF2B5EF4-FFF2-40B4-BE49-F238E27FC236}">
                <a16:creationId xmlns="" xmlns:a16="http://schemas.microsoft.com/office/drawing/2014/main" id="{BB4426F7-C34C-43FC-83B1-E6C019C5519D}"/>
              </a:ext>
            </a:extLst>
          </p:cNvPr>
          <p:cNvSpPr txBox="1"/>
          <p:nvPr/>
        </p:nvSpPr>
        <p:spPr>
          <a:xfrm>
            <a:off x="4681484" y="1970344"/>
            <a:ext cx="6032501" cy="3046988"/>
          </a:xfrm>
          <a:prstGeom prst="rect">
            <a:avLst/>
          </a:prstGeom>
          <a:noFill/>
        </p:spPr>
        <p:txBody>
          <a:bodyPr wrap="square" rtlCol="0" anchor="t">
            <a:spAutoFit/>
          </a:bodyPr>
          <a:lstStyle/>
          <a:p>
            <a:pPr>
              <a:lnSpc>
                <a:spcPct val="150000"/>
              </a:lnSpc>
            </a:pPr>
            <a:r>
              <a:rPr lang="zh-CN" altLang="en-US" sz="1600" dirty="0">
                <a:solidFill>
                  <a:schemeClr val="bg1"/>
                </a:solidFill>
                <a:cs typeface="+mn-ea"/>
                <a:sym typeface="+mn-lt"/>
              </a:rPr>
              <a:t>宪法（</a:t>
            </a:r>
            <a:r>
              <a:rPr lang="en-US" altLang="zh-CN" sz="1600" dirty="0">
                <a:solidFill>
                  <a:schemeClr val="bg1"/>
                </a:solidFill>
                <a:cs typeface="+mn-ea"/>
                <a:sym typeface="+mn-lt"/>
              </a:rPr>
              <a:t>constitution</a:t>
            </a:r>
            <a:r>
              <a:rPr lang="zh-CN" altLang="en-US" sz="1600" dirty="0">
                <a:solidFill>
                  <a:schemeClr val="bg1"/>
                </a:solidFill>
                <a:cs typeface="+mn-ea"/>
                <a:sym typeface="+mn-lt"/>
              </a:rPr>
              <a:t>）是国家的根本大法，是治国安邦的总章程，适用于国家全体公民，是特定社会政治经济和思想文化条件综合作用的产物，集中反映各种政治力量的实际对比关系，确认革命胜利成果和现实的民主政治，规定国家的根本任务和根本制度，即社会制度、国家制度的原则和国家政权的组织以及公民的基本权利义务等内容。</a:t>
            </a:r>
          </a:p>
          <a:p>
            <a:pPr>
              <a:lnSpc>
                <a:spcPct val="150000"/>
              </a:lnSpc>
            </a:pPr>
            <a:r>
              <a:rPr lang="zh-CN" altLang="en-US" sz="1600" dirty="0">
                <a:solidFill>
                  <a:schemeClr val="bg1"/>
                </a:solidFill>
                <a:cs typeface="+mn-ea"/>
                <a:sym typeface="+mn-lt"/>
              </a:rPr>
              <a:t>国家内部政治力量的对比关系的变化对宪法的发展变化起着直接作用，国际关系也对宪法发展趋势有所影响。</a:t>
            </a:r>
          </a:p>
        </p:txBody>
      </p:sp>
      <p:pic>
        <p:nvPicPr>
          <p:cNvPr id="6" name="图片 5">
            <a:extLst>
              <a:ext uri="{FF2B5EF4-FFF2-40B4-BE49-F238E27FC236}">
                <a16:creationId xmlns="" xmlns:a16="http://schemas.microsoft.com/office/drawing/2014/main" id="{96D8CF4C-C70E-4D00-B987-7CFF003F474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93876" y="1335930"/>
            <a:ext cx="4683869" cy="4683869"/>
          </a:xfrm>
          <a:prstGeom prst="rect">
            <a:avLst/>
          </a:prstGeom>
        </p:spPr>
      </p:pic>
    </p:spTree>
    <p:extLst>
      <p:ext uri="{BB962C8B-B14F-4D97-AF65-F5344CB8AC3E}">
        <p14:creationId xmlns:p14="http://schemas.microsoft.com/office/powerpoint/2010/main" val="1551579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7291C8E8-84DB-42E8-BD99-4F17F5DDFA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86823" y="1919491"/>
            <a:ext cx="3834441" cy="3834441"/>
          </a:xfrm>
          <a:prstGeom prst="rect">
            <a:avLst/>
          </a:prstGeom>
        </p:spPr>
      </p:pic>
      <p:sp>
        <p:nvSpPr>
          <p:cNvPr id="3" name="矩形 2">
            <a:extLst>
              <a:ext uri="{FF2B5EF4-FFF2-40B4-BE49-F238E27FC236}">
                <a16:creationId xmlns="" xmlns:a16="http://schemas.microsoft.com/office/drawing/2014/main" id="{CD0848DD-A27A-4171-A093-64144D20152F}"/>
              </a:ext>
            </a:extLst>
          </p:cNvPr>
          <p:cNvSpPr/>
          <p:nvPr/>
        </p:nvSpPr>
        <p:spPr>
          <a:xfrm>
            <a:off x="4837207" y="2313218"/>
            <a:ext cx="6832600" cy="3046988"/>
          </a:xfrm>
          <a:prstGeom prst="rect">
            <a:avLst/>
          </a:prstGeom>
        </p:spPr>
        <p:txBody>
          <a:bodyPr wrap="square">
            <a:spAutoFit/>
          </a:bodyPr>
          <a:lstStyle/>
          <a:p>
            <a:pPr>
              <a:lnSpc>
                <a:spcPct val="150000"/>
              </a:lnSpc>
            </a:pPr>
            <a:r>
              <a:rPr lang="zh-CN" altLang="en-US" sz="1600" dirty="0">
                <a:solidFill>
                  <a:schemeClr val="bg1"/>
                </a:solidFill>
                <a:cs typeface="+mn-ea"/>
                <a:sym typeface="+mn-lt"/>
              </a:rPr>
              <a:t>劳动法是调整劳动关系以及与劳动关系有密切联系的其他社会关系的法律规范的总称。各国劳动法的表现形式不同，但大都包括以下基本内容</a:t>
            </a:r>
            <a:r>
              <a:rPr lang="en-US" altLang="zh-CN" sz="1600" dirty="0">
                <a:solidFill>
                  <a:schemeClr val="bg1"/>
                </a:solidFill>
                <a:cs typeface="+mn-ea"/>
                <a:sym typeface="+mn-lt"/>
              </a:rPr>
              <a:t>:</a:t>
            </a:r>
            <a:r>
              <a:rPr lang="zh-CN" altLang="en-US" sz="1600" dirty="0">
                <a:solidFill>
                  <a:schemeClr val="bg1"/>
                </a:solidFill>
                <a:cs typeface="+mn-ea"/>
                <a:sym typeface="+mn-lt"/>
              </a:rPr>
              <a:t>劳动就业法，劳动合同法，工作时间和休息时间制度，劳动报酬，劳动安全与卫生的程，女工与未成年工的特殊保护制度，劳动纪律与奖惩制度，社会保险与劳动保险制度，职工培训制度，工会和职工参加民主管理制度，劳动争议处理程序以及对执行劳动法的监督和检査制度等。劳动法最早属于民法的范围，十九世纪以来，随着工业革命的发展，劳动法在各国的法律体系中日益占有重要的地位，并逐渐脱离民法而成为一个独立的法律部门。</a:t>
            </a:r>
          </a:p>
        </p:txBody>
      </p:sp>
      <p:sp>
        <p:nvSpPr>
          <p:cNvPr id="4" name="文本框 3">
            <a:extLst>
              <a:ext uri="{FF2B5EF4-FFF2-40B4-BE49-F238E27FC236}">
                <a16:creationId xmlns="" xmlns:a16="http://schemas.microsoft.com/office/drawing/2014/main" id="{01A59DA9-B7C5-4594-80CC-5E1C67AEFD07}"/>
              </a:ext>
            </a:extLst>
          </p:cNvPr>
          <p:cNvSpPr txBox="1"/>
          <p:nvPr/>
        </p:nvSpPr>
        <p:spPr>
          <a:xfrm>
            <a:off x="4721264" y="681336"/>
            <a:ext cx="2749471" cy="707886"/>
          </a:xfrm>
          <a:prstGeom prst="rect">
            <a:avLst/>
          </a:prstGeom>
          <a:noFill/>
        </p:spPr>
        <p:txBody>
          <a:bodyPr wrap="none" rtlCol="0" anchor="t">
            <a:spAutoFit/>
          </a:bodyPr>
          <a:lstStyle/>
          <a:p>
            <a:r>
              <a:rPr lang="zh-CN" altLang="en-US" sz="4000" dirty="0">
                <a:solidFill>
                  <a:schemeClr val="bg1"/>
                </a:solidFill>
                <a:cs typeface="+mn-ea"/>
                <a:sym typeface="+mn-lt"/>
              </a:rPr>
              <a:t>【劳动法】</a:t>
            </a:r>
          </a:p>
        </p:txBody>
      </p:sp>
    </p:spTree>
    <p:extLst>
      <p:ext uri="{BB962C8B-B14F-4D97-AF65-F5344CB8AC3E}">
        <p14:creationId xmlns:p14="http://schemas.microsoft.com/office/powerpoint/2010/main" val="2083058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7CFAD5F2-7FBD-A040-9E98-4194EACCB4B4}"/>
              </a:ext>
            </a:extLst>
          </p:cNvPr>
          <p:cNvSpPr txBox="1"/>
          <p:nvPr/>
        </p:nvSpPr>
        <p:spPr>
          <a:xfrm>
            <a:off x="1059903" y="927602"/>
            <a:ext cx="4159251" cy="584775"/>
          </a:xfrm>
          <a:prstGeom prst="rect">
            <a:avLst/>
          </a:prstGeom>
          <a:noFill/>
        </p:spPr>
        <p:txBody>
          <a:bodyPr wrap="square" rtlCol="0">
            <a:spAutoFit/>
          </a:bodyPr>
          <a:lstStyle/>
          <a:p>
            <a:pPr algn="ctr"/>
            <a:r>
              <a:rPr lang="zh-CN" altLang="en-US" sz="3200" spc="600" dirty="0">
                <a:solidFill>
                  <a:schemeClr val="bg1"/>
                </a:solidFill>
                <a:latin typeface="汉仪书魂体简" panose="02010600000101010101" pitchFamily="2" charset="-122"/>
                <a:ea typeface="汉仪书魂体简" panose="02010600000101010101" pitchFamily="2" charset="-122"/>
                <a:cs typeface="+mn-ea"/>
                <a:sym typeface="+mn-lt"/>
              </a:rPr>
              <a:t>目录</a:t>
            </a:r>
            <a:r>
              <a:rPr lang="en-US" altLang="zh-CN" sz="3200" spc="600" dirty="0">
                <a:solidFill>
                  <a:schemeClr val="bg1"/>
                </a:solidFill>
                <a:latin typeface="汉仪书魂体简" panose="02010600000101010101" pitchFamily="2" charset="-122"/>
                <a:ea typeface="汉仪书魂体简" panose="02010600000101010101" pitchFamily="2" charset="-122"/>
                <a:cs typeface="+mn-ea"/>
                <a:sym typeface="+mn-lt"/>
              </a:rPr>
              <a:t>/CONTENT</a:t>
            </a:r>
            <a:endParaRPr lang="zh-CN" altLang="en-US" sz="3200" spc="600" dirty="0">
              <a:solidFill>
                <a:schemeClr val="bg1"/>
              </a:solidFill>
              <a:latin typeface="汉仪书魂体简" panose="02010600000101010101" pitchFamily="2" charset="-122"/>
              <a:ea typeface="汉仪书魂体简" panose="02010600000101010101" pitchFamily="2" charset="-122"/>
              <a:cs typeface="+mn-ea"/>
              <a:sym typeface="+mn-lt"/>
            </a:endParaRPr>
          </a:p>
        </p:txBody>
      </p:sp>
      <p:sp>
        <p:nvSpPr>
          <p:cNvPr id="6" name="文本框 5">
            <a:extLst>
              <a:ext uri="{FF2B5EF4-FFF2-40B4-BE49-F238E27FC236}">
                <a16:creationId xmlns="" xmlns:a16="http://schemas.microsoft.com/office/drawing/2014/main" id="{C43DFA07-74E8-B947-8DE1-56E2D3699405}"/>
              </a:ext>
            </a:extLst>
          </p:cNvPr>
          <p:cNvSpPr txBox="1"/>
          <p:nvPr/>
        </p:nvSpPr>
        <p:spPr>
          <a:xfrm>
            <a:off x="1483256" y="2164141"/>
            <a:ext cx="3312546" cy="646331"/>
          </a:xfrm>
          <a:prstGeom prst="rect">
            <a:avLst/>
          </a:prstGeom>
          <a:noFill/>
        </p:spPr>
        <p:txBody>
          <a:bodyPr wrap="square" rtlCol="0">
            <a:spAutoFit/>
          </a:bodyPr>
          <a:lstStyle/>
          <a:p>
            <a:r>
              <a:rPr lang="en-US" altLang="zh-CN" sz="3600" b="1" dirty="0">
                <a:solidFill>
                  <a:schemeClr val="bg1"/>
                </a:solidFill>
                <a:latin typeface="汉仪书魂体简" panose="02010600000101010101" pitchFamily="2" charset="-122"/>
                <a:ea typeface="汉仪书魂体简" panose="02010600000101010101" pitchFamily="2" charset="-122"/>
                <a:cs typeface="+mn-ea"/>
                <a:sym typeface="+mn-lt"/>
              </a:rPr>
              <a:t>1.</a:t>
            </a:r>
            <a:r>
              <a:rPr lang="zh-CN" altLang="en-US" sz="3600" b="1" dirty="0">
                <a:solidFill>
                  <a:schemeClr val="bg1"/>
                </a:solidFill>
                <a:latin typeface="汉仪书魂体简" panose="02010600000101010101" pitchFamily="2" charset="-122"/>
                <a:ea typeface="汉仪书魂体简" panose="02010600000101010101" pitchFamily="2" charset="-122"/>
                <a:cs typeface="+mn-ea"/>
                <a:sym typeface="+mn-lt"/>
              </a:rPr>
              <a:t>节 日 简 介</a:t>
            </a:r>
          </a:p>
        </p:txBody>
      </p:sp>
      <p:sp>
        <p:nvSpPr>
          <p:cNvPr id="7" name="文本框 6">
            <a:extLst>
              <a:ext uri="{FF2B5EF4-FFF2-40B4-BE49-F238E27FC236}">
                <a16:creationId xmlns="" xmlns:a16="http://schemas.microsoft.com/office/drawing/2014/main" id="{6572B7CD-F41A-F54C-8BB0-68BA69A88CF7}"/>
              </a:ext>
            </a:extLst>
          </p:cNvPr>
          <p:cNvSpPr txBox="1"/>
          <p:nvPr/>
        </p:nvSpPr>
        <p:spPr>
          <a:xfrm>
            <a:off x="1483256" y="3139070"/>
            <a:ext cx="3191577" cy="646331"/>
          </a:xfrm>
          <a:prstGeom prst="rect">
            <a:avLst/>
          </a:prstGeom>
          <a:noFill/>
        </p:spPr>
        <p:txBody>
          <a:bodyPr wrap="square" rtlCol="0">
            <a:spAutoFit/>
          </a:bodyPr>
          <a:lstStyle/>
          <a:p>
            <a:r>
              <a:rPr lang="en-US" altLang="zh-CN" sz="3600" b="1" dirty="0">
                <a:solidFill>
                  <a:schemeClr val="bg1"/>
                </a:solidFill>
                <a:latin typeface="汉仪书魂体简" panose="02010600000101010101" pitchFamily="2" charset="-122"/>
                <a:ea typeface="汉仪书魂体简" panose="02010600000101010101" pitchFamily="2" charset="-122"/>
                <a:cs typeface="+mn-ea"/>
                <a:sym typeface="+mn-lt"/>
              </a:rPr>
              <a:t>2.</a:t>
            </a:r>
            <a:r>
              <a:rPr lang="zh-CN" altLang="en-US" sz="3600" b="1" dirty="0">
                <a:solidFill>
                  <a:schemeClr val="bg1"/>
                </a:solidFill>
                <a:latin typeface="汉仪书魂体简" panose="02010600000101010101" pitchFamily="2" charset="-122"/>
                <a:ea typeface="汉仪书魂体简" panose="02010600000101010101" pitchFamily="2" charset="-122"/>
                <a:cs typeface="+mn-ea"/>
                <a:sym typeface="+mn-lt"/>
              </a:rPr>
              <a:t>基 本 理 论</a:t>
            </a:r>
          </a:p>
        </p:txBody>
      </p:sp>
      <p:sp>
        <p:nvSpPr>
          <p:cNvPr id="8" name="文本框 7">
            <a:extLst>
              <a:ext uri="{FF2B5EF4-FFF2-40B4-BE49-F238E27FC236}">
                <a16:creationId xmlns="" xmlns:a16="http://schemas.microsoft.com/office/drawing/2014/main" id="{E1445A0C-2A47-044A-94D8-8D378EF91BBD}"/>
              </a:ext>
            </a:extLst>
          </p:cNvPr>
          <p:cNvSpPr txBox="1"/>
          <p:nvPr/>
        </p:nvSpPr>
        <p:spPr>
          <a:xfrm>
            <a:off x="1483256" y="4113999"/>
            <a:ext cx="3514529" cy="646331"/>
          </a:xfrm>
          <a:prstGeom prst="rect">
            <a:avLst/>
          </a:prstGeom>
          <a:noFill/>
        </p:spPr>
        <p:txBody>
          <a:bodyPr wrap="square" rtlCol="0">
            <a:spAutoFit/>
          </a:bodyPr>
          <a:lstStyle/>
          <a:p>
            <a:r>
              <a:rPr lang="en-US" altLang="zh-CN" sz="3600" b="1" dirty="0">
                <a:solidFill>
                  <a:schemeClr val="bg1"/>
                </a:solidFill>
                <a:latin typeface="汉仪书魂体简" panose="02010600000101010101" pitchFamily="2" charset="-122"/>
                <a:ea typeface="汉仪书魂体简" panose="02010600000101010101" pitchFamily="2" charset="-122"/>
                <a:cs typeface="+mn-ea"/>
                <a:sym typeface="+mn-lt"/>
              </a:rPr>
              <a:t>3.</a:t>
            </a:r>
            <a:r>
              <a:rPr lang="zh-CN" altLang="en-US" sz="3600" b="1" dirty="0">
                <a:solidFill>
                  <a:schemeClr val="bg1"/>
                </a:solidFill>
                <a:latin typeface="汉仪书魂体简" panose="02010600000101010101" pitchFamily="2" charset="-122"/>
                <a:ea typeface="汉仪书魂体简" panose="02010600000101010101" pitchFamily="2" charset="-122"/>
                <a:cs typeface="+mn-ea"/>
                <a:sym typeface="+mn-lt"/>
              </a:rPr>
              <a:t>主要法律简介</a:t>
            </a:r>
          </a:p>
        </p:txBody>
      </p:sp>
      <p:sp>
        <p:nvSpPr>
          <p:cNvPr id="9" name="文本框 8">
            <a:extLst>
              <a:ext uri="{FF2B5EF4-FFF2-40B4-BE49-F238E27FC236}">
                <a16:creationId xmlns="" xmlns:a16="http://schemas.microsoft.com/office/drawing/2014/main" id="{E1D5DD11-52A9-6142-AAF5-2E912E11D223}"/>
              </a:ext>
            </a:extLst>
          </p:cNvPr>
          <p:cNvSpPr txBox="1"/>
          <p:nvPr/>
        </p:nvSpPr>
        <p:spPr>
          <a:xfrm>
            <a:off x="1483256" y="5088928"/>
            <a:ext cx="3514529" cy="646331"/>
          </a:xfrm>
          <a:prstGeom prst="rect">
            <a:avLst/>
          </a:prstGeom>
          <a:noFill/>
        </p:spPr>
        <p:txBody>
          <a:bodyPr wrap="square" rtlCol="0">
            <a:spAutoFit/>
          </a:bodyPr>
          <a:lstStyle/>
          <a:p>
            <a:r>
              <a:rPr lang="en-US" altLang="zh-CN" sz="3600" b="1" dirty="0">
                <a:solidFill>
                  <a:schemeClr val="bg1"/>
                </a:solidFill>
                <a:latin typeface="汉仪书魂体简" panose="02010600000101010101" pitchFamily="2" charset="-122"/>
                <a:ea typeface="汉仪书魂体简" panose="02010600000101010101" pitchFamily="2" charset="-122"/>
                <a:cs typeface="+mn-ea"/>
                <a:sym typeface="+mn-lt"/>
              </a:rPr>
              <a:t>4.</a:t>
            </a:r>
            <a:r>
              <a:rPr lang="zh-CN" altLang="en-US" sz="3600" b="1" dirty="0">
                <a:solidFill>
                  <a:schemeClr val="bg1"/>
                </a:solidFill>
                <a:latin typeface="汉仪书魂体简" panose="02010600000101010101" pitchFamily="2" charset="-122"/>
                <a:ea typeface="汉仪书魂体简" panose="02010600000101010101" pitchFamily="2" charset="-122"/>
                <a:cs typeface="+mn-ea"/>
                <a:sym typeface="+mn-lt"/>
              </a:rPr>
              <a:t>有 法 可 依</a:t>
            </a:r>
          </a:p>
        </p:txBody>
      </p:sp>
      <p:pic>
        <p:nvPicPr>
          <p:cNvPr id="30" name="图片 29">
            <a:extLst>
              <a:ext uri="{FF2B5EF4-FFF2-40B4-BE49-F238E27FC236}">
                <a16:creationId xmlns="" xmlns:a16="http://schemas.microsoft.com/office/drawing/2014/main" id="{79472E06-FCD0-4E95-9945-0EE7B751DC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7785" y="1405469"/>
            <a:ext cx="6246562" cy="4603906"/>
          </a:xfrm>
          <a:prstGeom prst="rect">
            <a:avLst/>
          </a:prstGeom>
        </p:spPr>
      </p:pic>
    </p:spTree>
    <p:extLst>
      <p:ext uri="{BB962C8B-B14F-4D97-AF65-F5344CB8AC3E}">
        <p14:creationId xmlns:p14="http://schemas.microsoft.com/office/powerpoint/2010/main" val="272509408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1000" fill="hold"/>
                                        <p:tgtEl>
                                          <p:spTgt spid="30"/>
                                        </p:tgtEl>
                                        <p:attrNameLst>
                                          <p:attrName>ppt_w</p:attrName>
                                        </p:attrNameLst>
                                      </p:cBhvr>
                                      <p:tavLst>
                                        <p:tav tm="0">
                                          <p:val>
                                            <p:fltVal val="0"/>
                                          </p:val>
                                        </p:tav>
                                        <p:tav tm="100000">
                                          <p:val>
                                            <p:strVal val="#ppt_w"/>
                                          </p:val>
                                        </p:tav>
                                      </p:tavLst>
                                    </p:anim>
                                    <p:anim calcmode="lin" valueType="num">
                                      <p:cBhvr>
                                        <p:cTn id="37" dur="1000" fill="hold"/>
                                        <p:tgtEl>
                                          <p:spTgt spid="30"/>
                                        </p:tgtEl>
                                        <p:attrNameLst>
                                          <p:attrName>ppt_h</p:attrName>
                                        </p:attrNameLst>
                                      </p:cBhvr>
                                      <p:tavLst>
                                        <p:tav tm="0">
                                          <p:val>
                                            <p:fltVal val="0"/>
                                          </p:val>
                                        </p:tav>
                                        <p:tav tm="100000">
                                          <p:val>
                                            <p:strVal val="#ppt_h"/>
                                          </p:val>
                                        </p:tav>
                                      </p:tavLst>
                                    </p:anim>
                                    <p:anim calcmode="lin" valueType="num">
                                      <p:cBhvr>
                                        <p:cTn id="38" dur="1000" fill="hold"/>
                                        <p:tgtEl>
                                          <p:spTgt spid="30"/>
                                        </p:tgtEl>
                                        <p:attrNameLst>
                                          <p:attrName>style.rotation</p:attrName>
                                        </p:attrNameLst>
                                      </p:cBhvr>
                                      <p:tavLst>
                                        <p:tav tm="0">
                                          <p:val>
                                            <p:fltVal val="90"/>
                                          </p:val>
                                        </p:tav>
                                        <p:tav tm="100000">
                                          <p:val>
                                            <p:fltVal val="0"/>
                                          </p:val>
                                        </p:tav>
                                      </p:tavLst>
                                    </p:anim>
                                    <p:animEffect transition="in" filter="fade">
                                      <p:cBhvr>
                                        <p:cTn id="3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7291C8E8-84DB-42E8-BD99-4F17F5DDFA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004960" y="1600200"/>
            <a:ext cx="4250727" cy="4250727"/>
          </a:xfrm>
          <a:prstGeom prst="rect">
            <a:avLst/>
          </a:prstGeom>
        </p:spPr>
      </p:pic>
      <p:sp>
        <p:nvSpPr>
          <p:cNvPr id="3" name="矩形 2">
            <a:extLst>
              <a:ext uri="{FF2B5EF4-FFF2-40B4-BE49-F238E27FC236}">
                <a16:creationId xmlns="" xmlns:a16="http://schemas.microsoft.com/office/drawing/2014/main" id="{CD0848DD-A27A-4171-A093-64144D20152F}"/>
              </a:ext>
            </a:extLst>
          </p:cNvPr>
          <p:cNvSpPr/>
          <p:nvPr/>
        </p:nvSpPr>
        <p:spPr>
          <a:xfrm>
            <a:off x="860545" y="1964945"/>
            <a:ext cx="5997455" cy="3746282"/>
          </a:xfrm>
          <a:prstGeom prst="rect">
            <a:avLst/>
          </a:prstGeom>
        </p:spPr>
        <p:txBody>
          <a:bodyPr wrap="square">
            <a:spAutoFit/>
          </a:bodyPr>
          <a:lstStyle/>
          <a:p>
            <a:pPr>
              <a:lnSpc>
                <a:spcPct val="150000"/>
              </a:lnSpc>
            </a:pPr>
            <a:r>
              <a:rPr lang="zh-CN" altLang="en-US" sz="1600" dirty="0">
                <a:solidFill>
                  <a:schemeClr val="bg1"/>
                </a:solidFill>
                <a:cs typeface="+mn-ea"/>
                <a:sym typeface="+mn-lt"/>
              </a:rPr>
              <a:t>刑法是规定犯罪、刑事责任和刑罚的法律，是掌握政权的统治阶级为了维护本阶级政治上的统治和各阶级经济上的利益，根据自己的意志，规定哪些行为是犯罪并且应当负何种刑事责任 ，并给予犯罪嫌疑人何种刑事处罚的法律规范的总称。</a:t>
            </a:r>
          </a:p>
          <a:p>
            <a:pPr>
              <a:lnSpc>
                <a:spcPct val="150000"/>
              </a:lnSpc>
            </a:pPr>
            <a:r>
              <a:rPr lang="zh-CN" altLang="en-US" sz="1600" dirty="0">
                <a:solidFill>
                  <a:schemeClr val="bg1"/>
                </a:solidFill>
                <a:cs typeface="+mn-ea"/>
                <a:sym typeface="+mn-lt"/>
              </a:rPr>
              <a:t>刑法有广义与狭义之分。广义刑法是一切刑事法律规范的总称，狭义刑法仅指刑法典，在我国即</a:t>
            </a:r>
            <a:r>
              <a:rPr lang="en-US" altLang="zh-CN" sz="1600" dirty="0">
                <a:solidFill>
                  <a:schemeClr val="bg1"/>
                </a:solidFill>
                <a:cs typeface="+mn-ea"/>
                <a:sym typeface="+mn-lt"/>
              </a:rPr>
              <a:t>《</a:t>
            </a:r>
            <a:r>
              <a:rPr lang="zh-CN" altLang="en-US" sz="1600" dirty="0">
                <a:solidFill>
                  <a:schemeClr val="bg1"/>
                </a:solidFill>
                <a:cs typeface="+mn-ea"/>
                <a:sym typeface="+mn-lt"/>
              </a:rPr>
              <a:t>中华人民共和国刑法</a:t>
            </a:r>
            <a:r>
              <a:rPr lang="en-US" altLang="zh-CN" sz="1600" dirty="0">
                <a:solidFill>
                  <a:schemeClr val="bg1"/>
                </a:solidFill>
                <a:cs typeface="+mn-ea"/>
                <a:sym typeface="+mn-lt"/>
              </a:rPr>
              <a:t>》</a:t>
            </a:r>
            <a:r>
              <a:rPr lang="zh-CN" altLang="en-US" sz="1600" dirty="0">
                <a:solidFill>
                  <a:schemeClr val="bg1"/>
                </a:solidFill>
                <a:cs typeface="+mn-ea"/>
                <a:sym typeface="+mn-lt"/>
              </a:rPr>
              <a:t>。与广义刑法、狭义刑法相联系的，刑法还可区分为普通刑法和特别刑法。普通刑法指具有普遍使用效力的刑法，实际上即指刑法典。特别刑法指仅使用于特定的人、时、地、事（犯罪）的刑法。在我国，也叫单行刑法和附属刑法。</a:t>
            </a:r>
          </a:p>
        </p:txBody>
      </p:sp>
      <p:sp>
        <p:nvSpPr>
          <p:cNvPr id="4" name="文本框 3">
            <a:extLst>
              <a:ext uri="{FF2B5EF4-FFF2-40B4-BE49-F238E27FC236}">
                <a16:creationId xmlns="" xmlns:a16="http://schemas.microsoft.com/office/drawing/2014/main" id="{01A59DA9-B7C5-4594-80CC-5E1C67AEFD07}"/>
              </a:ext>
            </a:extLst>
          </p:cNvPr>
          <p:cNvSpPr txBox="1"/>
          <p:nvPr/>
        </p:nvSpPr>
        <p:spPr>
          <a:xfrm>
            <a:off x="4977745" y="630536"/>
            <a:ext cx="2236510" cy="707886"/>
          </a:xfrm>
          <a:prstGeom prst="rect">
            <a:avLst/>
          </a:prstGeom>
          <a:noFill/>
        </p:spPr>
        <p:txBody>
          <a:bodyPr wrap="none" rtlCol="0" anchor="t">
            <a:spAutoFit/>
          </a:bodyPr>
          <a:lstStyle/>
          <a:p>
            <a:r>
              <a:rPr lang="zh-CN" altLang="en-US" sz="4000" dirty="0">
                <a:solidFill>
                  <a:schemeClr val="bg1"/>
                </a:solidFill>
                <a:cs typeface="+mn-ea"/>
                <a:sym typeface="+mn-lt"/>
              </a:rPr>
              <a:t>【刑法】</a:t>
            </a:r>
          </a:p>
        </p:txBody>
      </p:sp>
    </p:spTree>
    <p:extLst>
      <p:ext uri="{BB962C8B-B14F-4D97-AF65-F5344CB8AC3E}">
        <p14:creationId xmlns:p14="http://schemas.microsoft.com/office/powerpoint/2010/main" val="20527316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291C8E8-84DB-42E8-BD99-4F17F5DDFA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388101" y="1256646"/>
            <a:ext cx="5105096" cy="5105096"/>
          </a:xfrm>
          <a:prstGeom prst="rect">
            <a:avLst/>
          </a:prstGeom>
        </p:spPr>
      </p:pic>
      <p:sp>
        <p:nvSpPr>
          <p:cNvPr id="5" name="矩形 4">
            <a:extLst>
              <a:ext uri="{FF2B5EF4-FFF2-40B4-BE49-F238E27FC236}">
                <a16:creationId xmlns="" xmlns:a16="http://schemas.microsoft.com/office/drawing/2014/main" id="{CD0848DD-A27A-4171-A093-64144D20152F}"/>
              </a:ext>
            </a:extLst>
          </p:cNvPr>
          <p:cNvSpPr/>
          <p:nvPr/>
        </p:nvSpPr>
        <p:spPr>
          <a:xfrm>
            <a:off x="903823" y="2277165"/>
            <a:ext cx="5890677" cy="3243388"/>
          </a:xfrm>
          <a:prstGeom prst="rect">
            <a:avLst/>
          </a:prstGeom>
        </p:spPr>
        <p:txBody>
          <a:bodyPr wrap="square">
            <a:spAutoFit/>
          </a:bodyPr>
          <a:lstStyle/>
          <a:p>
            <a:pPr>
              <a:lnSpc>
                <a:spcPct val="150000"/>
              </a:lnSpc>
            </a:pPr>
            <a:r>
              <a:rPr lang="zh-CN" altLang="en-US" sz="1600" dirty="0">
                <a:solidFill>
                  <a:schemeClr val="bg1"/>
                </a:solidFill>
                <a:cs typeface="+mn-ea"/>
                <a:sym typeface="+mn-lt"/>
              </a:rPr>
              <a:t>修订后的刑法包括总则、分则、附则三部分，共</a:t>
            </a:r>
            <a:r>
              <a:rPr lang="en-US" altLang="zh-CN" sz="1600" dirty="0">
                <a:solidFill>
                  <a:schemeClr val="bg1"/>
                </a:solidFill>
                <a:cs typeface="+mn-ea"/>
                <a:sym typeface="+mn-lt"/>
              </a:rPr>
              <a:t>10</a:t>
            </a:r>
            <a:r>
              <a:rPr lang="zh-CN" altLang="en-US" sz="1600" dirty="0">
                <a:solidFill>
                  <a:schemeClr val="bg1"/>
                </a:solidFill>
                <a:cs typeface="+mn-ea"/>
                <a:sym typeface="+mn-lt"/>
              </a:rPr>
              <a:t>章，将</a:t>
            </a:r>
            <a:r>
              <a:rPr lang="en-US" altLang="zh-CN" sz="1600" dirty="0">
                <a:solidFill>
                  <a:schemeClr val="bg1"/>
                </a:solidFill>
                <a:cs typeface="+mn-ea"/>
                <a:sym typeface="+mn-lt"/>
              </a:rPr>
              <a:t>1979</a:t>
            </a:r>
            <a:r>
              <a:rPr lang="zh-CN" altLang="en-US" sz="1600" dirty="0">
                <a:solidFill>
                  <a:schemeClr val="bg1"/>
                </a:solidFill>
                <a:cs typeface="+mn-ea"/>
                <a:sym typeface="+mn-lt"/>
              </a:rPr>
              <a:t>年刑法的</a:t>
            </a:r>
            <a:r>
              <a:rPr lang="en-US" altLang="zh-CN" sz="1600" dirty="0">
                <a:solidFill>
                  <a:schemeClr val="bg1"/>
                </a:solidFill>
                <a:cs typeface="+mn-ea"/>
                <a:sym typeface="+mn-lt"/>
              </a:rPr>
              <a:t>192</a:t>
            </a:r>
            <a:r>
              <a:rPr lang="zh-CN" altLang="en-US" sz="1600" dirty="0">
                <a:solidFill>
                  <a:schemeClr val="bg1"/>
                </a:solidFill>
                <a:cs typeface="+mn-ea"/>
                <a:sym typeface="+mn-lt"/>
              </a:rPr>
              <a:t>个条文，增加到</a:t>
            </a:r>
            <a:r>
              <a:rPr lang="en-US" altLang="zh-CN" sz="1600" dirty="0">
                <a:solidFill>
                  <a:schemeClr val="bg1"/>
                </a:solidFill>
                <a:cs typeface="+mn-ea"/>
                <a:sym typeface="+mn-lt"/>
              </a:rPr>
              <a:t>452</a:t>
            </a:r>
            <a:r>
              <a:rPr lang="zh-CN" altLang="en-US" sz="1600" dirty="0">
                <a:solidFill>
                  <a:schemeClr val="bg1"/>
                </a:solidFill>
                <a:cs typeface="+mn-ea"/>
                <a:sym typeface="+mn-lt"/>
              </a:rPr>
              <a:t>个条文， 其修改幅度之大，涉及范围之广，在我国可谓空前。修订后的刑法以邓小平理论为指导，顺应时代的要求，贯彻依法治国、建设社会主义法治国家的基本方略，从而大大推动了我国刑事法治建设的进程。修订后的刑法的鲜明特色，主要体现在以下几个方面：</a:t>
            </a:r>
            <a:endParaRPr lang="en-US" altLang="zh-CN" sz="1600" dirty="0">
              <a:solidFill>
                <a:schemeClr val="bg1"/>
              </a:solidFill>
              <a:cs typeface="+mn-ea"/>
              <a:sym typeface="+mn-lt"/>
            </a:endParaRPr>
          </a:p>
          <a:p>
            <a:pPr>
              <a:lnSpc>
                <a:spcPct val="150000"/>
              </a:lnSpc>
            </a:pPr>
            <a:r>
              <a:rPr lang="zh-CN" altLang="en-US" sz="1400" dirty="0">
                <a:solidFill>
                  <a:schemeClr val="bg1"/>
                </a:solidFill>
                <a:cs typeface="+mn-ea"/>
                <a:sym typeface="+mn-lt"/>
              </a:rPr>
              <a:t>第一，实现刑法的统一性和完备性。</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第二，贯彻刑事法治原则和加强刑法保障功能。</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第三，立足本国国情与适当借鉴国外先进经验相结合。</a:t>
            </a:r>
          </a:p>
        </p:txBody>
      </p:sp>
      <p:sp>
        <p:nvSpPr>
          <p:cNvPr id="6" name="文本框 5">
            <a:extLst>
              <a:ext uri="{FF2B5EF4-FFF2-40B4-BE49-F238E27FC236}">
                <a16:creationId xmlns="" xmlns:a16="http://schemas.microsoft.com/office/drawing/2014/main" id="{01A59DA9-B7C5-4594-80CC-5E1C67AEFD07}"/>
              </a:ext>
            </a:extLst>
          </p:cNvPr>
          <p:cNvSpPr txBox="1"/>
          <p:nvPr/>
        </p:nvSpPr>
        <p:spPr>
          <a:xfrm>
            <a:off x="4977745" y="713491"/>
            <a:ext cx="2236510" cy="707886"/>
          </a:xfrm>
          <a:prstGeom prst="rect">
            <a:avLst/>
          </a:prstGeom>
          <a:noFill/>
        </p:spPr>
        <p:txBody>
          <a:bodyPr wrap="none" rtlCol="0" anchor="t">
            <a:spAutoFit/>
          </a:bodyPr>
          <a:lstStyle/>
          <a:p>
            <a:r>
              <a:rPr lang="zh-CN" altLang="en-US" sz="4000" dirty="0">
                <a:solidFill>
                  <a:schemeClr val="bg1"/>
                </a:solidFill>
                <a:cs typeface="+mn-ea"/>
                <a:sym typeface="+mn-lt"/>
              </a:rPr>
              <a:t>【刑法】</a:t>
            </a:r>
          </a:p>
        </p:txBody>
      </p:sp>
    </p:spTree>
    <p:extLst>
      <p:ext uri="{BB962C8B-B14F-4D97-AF65-F5344CB8AC3E}">
        <p14:creationId xmlns:p14="http://schemas.microsoft.com/office/powerpoint/2010/main" val="7958267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291C8E8-84DB-42E8-BD99-4F17F5DDFA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01378" y="1128574"/>
            <a:ext cx="5076821" cy="5076821"/>
          </a:xfrm>
          <a:prstGeom prst="rect">
            <a:avLst/>
          </a:prstGeom>
        </p:spPr>
      </p:pic>
      <p:sp>
        <p:nvSpPr>
          <p:cNvPr id="5" name="矩形 4">
            <a:extLst>
              <a:ext uri="{FF2B5EF4-FFF2-40B4-BE49-F238E27FC236}">
                <a16:creationId xmlns="" xmlns:a16="http://schemas.microsoft.com/office/drawing/2014/main" id="{CD0848DD-A27A-4171-A093-64144D20152F}"/>
              </a:ext>
            </a:extLst>
          </p:cNvPr>
          <p:cNvSpPr/>
          <p:nvPr/>
        </p:nvSpPr>
        <p:spPr>
          <a:xfrm>
            <a:off x="5578199" y="1844645"/>
            <a:ext cx="5810522" cy="3884781"/>
          </a:xfrm>
          <a:prstGeom prst="rect">
            <a:avLst/>
          </a:prstGeom>
        </p:spPr>
        <p:txBody>
          <a:bodyPr wrap="square">
            <a:spAutoFit/>
          </a:bodyPr>
          <a:lstStyle/>
          <a:p>
            <a:pPr>
              <a:lnSpc>
                <a:spcPct val="150000"/>
              </a:lnSpc>
            </a:pPr>
            <a:r>
              <a:rPr lang="zh-CN" altLang="en-US" sz="1600" dirty="0">
                <a:solidFill>
                  <a:schemeClr val="bg1"/>
                </a:solidFill>
                <a:cs typeface="+mn-ea"/>
                <a:sym typeface="+mn-lt"/>
              </a:rPr>
              <a:t>刑法与其他部门法相比有两大显著特点：</a:t>
            </a:r>
          </a:p>
          <a:p>
            <a:pPr>
              <a:lnSpc>
                <a:spcPct val="150000"/>
              </a:lnSpc>
            </a:pPr>
            <a:r>
              <a:rPr lang="zh-CN" altLang="en-US" sz="1400" dirty="0">
                <a:solidFill>
                  <a:schemeClr val="bg1"/>
                </a:solidFill>
                <a:cs typeface="+mn-ea"/>
                <a:sym typeface="+mn-lt"/>
              </a:rPr>
              <a:t>其一，刑法所保护的社会关系的范围更具广泛性。刑法的调整对象不限于某一类社会关系；任何一种社会关系只要受到犯罪行为的侵犯，均归入刑法的调整范围。</a:t>
            </a:r>
          </a:p>
          <a:p>
            <a:pPr>
              <a:lnSpc>
                <a:spcPct val="150000"/>
              </a:lnSpc>
            </a:pPr>
            <a:r>
              <a:rPr lang="zh-CN" altLang="en-US" sz="1400" dirty="0">
                <a:solidFill>
                  <a:schemeClr val="bg1"/>
                </a:solidFill>
                <a:cs typeface="+mn-ea"/>
                <a:sym typeface="+mn-lt"/>
              </a:rPr>
              <a:t>其二，刑法的强制性最为严厉。其他部门法也具有强制性，对于违法行为而言，它们可以说是“第一道防线”；</a:t>
            </a:r>
          </a:p>
          <a:p>
            <a:pPr>
              <a:lnSpc>
                <a:spcPct val="150000"/>
              </a:lnSpc>
            </a:pPr>
            <a:r>
              <a:rPr lang="zh-CN" altLang="en-US" sz="1600" dirty="0">
                <a:solidFill>
                  <a:schemeClr val="bg1"/>
                </a:solidFill>
                <a:cs typeface="+mn-ea"/>
                <a:sym typeface="+mn-lt"/>
              </a:rPr>
              <a:t>刑法则充当“第二道防线”，它是针对违法行为情节严重已转化成为犯罪行为，从而需要追究其刑事责任，适用最为严厉的制裁方法</a:t>
            </a:r>
            <a:r>
              <a:rPr lang="en-US" altLang="zh-CN" sz="1600" dirty="0">
                <a:solidFill>
                  <a:schemeClr val="bg1"/>
                </a:solidFill>
                <a:cs typeface="+mn-ea"/>
                <a:sym typeface="+mn-lt"/>
              </a:rPr>
              <a:t>——</a:t>
            </a:r>
            <a:r>
              <a:rPr lang="zh-CN" altLang="en-US" sz="1600" dirty="0">
                <a:solidFill>
                  <a:schemeClr val="bg1"/>
                </a:solidFill>
                <a:cs typeface="+mn-ea"/>
                <a:sym typeface="+mn-lt"/>
              </a:rPr>
              <a:t>刑罚。因此，从这个意义上说，刑法是其他部门法的保护法，没有刑法作后盾、作保障，其他部门法往往难以顺利地得到贯彻实施。</a:t>
            </a:r>
            <a:endParaRPr lang="zh-CN" altLang="en-US" sz="1400" dirty="0">
              <a:solidFill>
                <a:schemeClr val="bg1"/>
              </a:solidFill>
              <a:cs typeface="+mn-ea"/>
              <a:sym typeface="+mn-lt"/>
            </a:endParaRPr>
          </a:p>
        </p:txBody>
      </p:sp>
      <p:sp>
        <p:nvSpPr>
          <p:cNvPr id="6" name="文本框 5">
            <a:extLst>
              <a:ext uri="{FF2B5EF4-FFF2-40B4-BE49-F238E27FC236}">
                <a16:creationId xmlns="" xmlns:a16="http://schemas.microsoft.com/office/drawing/2014/main" id="{01A59DA9-B7C5-4594-80CC-5E1C67AEFD07}"/>
              </a:ext>
            </a:extLst>
          </p:cNvPr>
          <p:cNvSpPr txBox="1"/>
          <p:nvPr/>
        </p:nvSpPr>
        <p:spPr>
          <a:xfrm>
            <a:off x="4977745" y="694036"/>
            <a:ext cx="2236510" cy="707886"/>
          </a:xfrm>
          <a:prstGeom prst="rect">
            <a:avLst/>
          </a:prstGeom>
          <a:noFill/>
        </p:spPr>
        <p:txBody>
          <a:bodyPr wrap="none" rtlCol="0" anchor="t">
            <a:spAutoFit/>
          </a:bodyPr>
          <a:lstStyle/>
          <a:p>
            <a:r>
              <a:rPr lang="zh-CN" altLang="en-US" sz="4000" dirty="0">
                <a:solidFill>
                  <a:schemeClr val="bg1"/>
                </a:solidFill>
                <a:cs typeface="+mn-ea"/>
                <a:sym typeface="+mn-lt"/>
              </a:rPr>
              <a:t>【刑法】</a:t>
            </a:r>
          </a:p>
        </p:txBody>
      </p:sp>
    </p:spTree>
    <p:extLst>
      <p:ext uri="{BB962C8B-B14F-4D97-AF65-F5344CB8AC3E}">
        <p14:creationId xmlns:p14="http://schemas.microsoft.com/office/powerpoint/2010/main" val="3132929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circle(in)">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291C8E8-84DB-42E8-BD99-4F17F5DDFA4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96000" y="1331490"/>
            <a:ext cx="4952696" cy="4952696"/>
          </a:xfrm>
          <a:prstGeom prst="rect">
            <a:avLst/>
          </a:prstGeom>
        </p:spPr>
      </p:pic>
      <p:sp>
        <p:nvSpPr>
          <p:cNvPr id="5" name="矩形 4">
            <a:extLst>
              <a:ext uri="{FF2B5EF4-FFF2-40B4-BE49-F238E27FC236}">
                <a16:creationId xmlns="" xmlns:a16="http://schemas.microsoft.com/office/drawing/2014/main" id="{CD0848DD-A27A-4171-A093-64144D20152F}"/>
              </a:ext>
            </a:extLst>
          </p:cNvPr>
          <p:cNvSpPr/>
          <p:nvPr/>
        </p:nvSpPr>
        <p:spPr>
          <a:xfrm>
            <a:off x="1445116" y="1480948"/>
            <a:ext cx="5069984" cy="4803238"/>
          </a:xfrm>
          <a:prstGeom prst="rect">
            <a:avLst/>
          </a:prstGeom>
        </p:spPr>
        <p:txBody>
          <a:bodyPr wrap="square">
            <a:spAutoFit/>
          </a:bodyPr>
          <a:lstStyle/>
          <a:p>
            <a:pPr>
              <a:lnSpc>
                <a:spcPct val="150000"/>
              </a:lnSpc>
            </a:pPr>
            <a:r>
              <a:rPr lang="zh-CN" altLang="en-US" sz="1400" dirty="0">
                <a:solidFill>
                  <a:schemeClr val="bg1"/>
                </a:solidFill>
                <a:cs typeface="+mn-ea"/>
                <a:sym typeface="+mn-lt"/>
              </a:rPr>
              <a:t>中华人民共和国民法通则，是中国对民事活动中一些共同性问题所作的法律规定，是民法体系中的一般法。</a:t>
            </a:r>
            <a:r>
              <a:rPr lang="en-US" altLang="zh-CN" sz="1400" dirty="0">
                <a:solidFill>
                  <a:schemeClr val="bg1"/>
                </a:solidFill>
                <a:cs typeface="+mn-ea"/>
                <a:sym typeface="+mn-lt"/>
              </a:rPr>
              <a:t>1986</a:t>
            </a:r>
            <a:r>
              <a:rPr lang="zh-CN" altLang="en-US" sz="1400" dirty="0">
                <a:solidFill>
                  <a:schemeClr val="bg1"/>
                </a:solidFill>
                <a:cs typeface="+mn-ea"/>
                <a:sym typeface="+mn-lt"/>
              </a:rPr>
              <a:t>年</a:t>
            </a:r>
            <a:r>
              <a:rPr lang="en-US" altLang="zh-CN" sz="1400" dirty="0">
                <a:solidFill>
                  <a:schemeClr val="bg1"/>
                </a:solidFill>
                <a:cs typeface="+mn-ea"/>
                <a:sym typeface="+mn-lt"/>
              </a:rPr>
              <a:t>4</a:t>
            </a:r>
            <a:r>
              <a:rPr lang="zh-CN" altLang="en-US" sz="1400" dirty="0">
                <a:solidFill>
                  <a:schemeClr val="bg1"/>
                </a:solidFill>
                <a:cs typeface="+mn-ea"/>
                <a:sym typeface="+mn-lt"/>
              </a:rPr>
              <a:t>月</a:t>
            </a:r>
            <a:r>
              <a:rPr lang="en-US" altLang="zh-CN" sz="1400" dirty="0">
                <a:solidFill>
                  <a:schemeClr val="bg1"/>
                </a:solidFill>
                <a:cs typeface="+mn-ea"/>
                <a:sym typeface="+mn-lt"/>
              </a:rPr>
              <a:t>12</a:t>
            </a:r>
            <a:r>
              <a:rPr lang="zh-CN" altLang="en-US" sz="1400" dirty="0">
                <a:solidFill>
                  <a:schemeClr val="bg1"/>
                </a:solidFill>
                <a:cs typeface="+mn-ea"/>
                <a:sym typeface="+mn-lt"/>
              </a:rPr>
              <a:t>日由第六届全国人民代表大会第四次会议修订通过，</a:t>
            </a:r>
            <a:r>
              <a:rPr lang="en-US" altLang="zh-CN" sz="1400" dirty="0">
                <a:solidFill>
                  <a:schemeClr val="bg1"/>
                </a:solidFill>
                <a:cs typeface="+mn-ea"/>
                <a:sym typeface="+mn-lt"/>
              </a:rPr>
              <a:t>1987</a:t>
            </a:r>
            <a:r>
              <a:rPr lang="zh-CN" altLang="en-US" sz="1400" dirty="0">
                <a:solidFill>
                  <a:schemeClr val="bg1"/>
                </a:solidFill>
                <a:cs typeface="+mn-ea"/>
                <a:sym typeface="+mn-lt"/>
              </a:rPr>
              <a:t>年</a:t>
            </a:r>
            <a:r>
              <a:rPr lang="en-US" altLang="zh-CN" sz="1400" dirty="0">
                <a:solidFill>
                  <a:schemeClr val="bg1"/>
                </a:solidFill>
                <a:cs typeface="+mn-ea"/>
                <a:sym typeface="+mn-lt"/>
              </a:rPr>
              <a:t>1</a:t>
            </a:r>
            <a:r>
              <a:rPr lang="zh-CN" altLang="en-US" sz="1400" dirty="0">
                <a:solidFill>
                  <a:schemeClr val="bg1"/>
                </a:solidFill>
                <a:cs typeface="+mn-ea"/>
                <a:sym typeface="+mn-lt"/>
              </a:rPr>
              <a:t>月</a:t>
            </a:r>
            <a:r>
              <a:rPr lang="en-US" altLang="zh-CN" sz="1400" dirty="0">
                <a:solidFill>
                  <a:schemeClr val="bg1"/>
                </a:solidFill>
                <a:cs typeface="+mn-ea"/>
                <a:sym typeface="+mn-lt"/>
              </a:rPr>
              <a:t>1</a:t>
            </a:r>
            <a:r>
              <a:rPr lang="zh-CN" altLang="en-US" sz="1400" dirty="0">
                <a:solidFill>
                  <a:schemeClr val="bg1"/>
                </a:solidFill>
                <a:cs typeface="+mn-ea"/>
                <a:sym typeface="+mn-lt"/>
              </a:rPr>
              <a:t>日起施行。共</a:t>
            </a:r>
            <a:r>
              <a:rPr lang="en-US" altLang="zh-CN" sz="1400" dirty="0">
                <a:solidFill>
                  <a:schemeClr val="bg1"/>
                </a:solidFill>
                <a:cs typeface="+mn-ea"/>
                <a:sym typeface="+mn-lt"/>
              </a:rPr>
              <a:t>9</a:t>
            </a:r>
            <a:r>
              <a:rPr lang="zh-CN" altLang="en-US" sz="1400" dirty="0">
                <a:solidFill>
                  <a:schemeClr val="bg1"/>
                </a:solidFill>
                <a:cs typeface="+mn-ea"/>
                <a:sym typeface="+mn-lt"/>
              </a:rPr>
              <a:t>章，</a:t>
            </a:r>
            <a:r>
              <a:rPr lang="en-US" altLang="zh-CN" sz="1400" dirty="0">
                <a:solidFill>
                  <a:schemeClr val="bg1"/>
                </a:solidFill>
                <a:cs typeface="+mn-ea"/>
                <a:sym typeface="+mn-lt"/>
              </a:rPr>
              <a:t>156</a:t>
            </a:r>
            <a:r>
              <a:rPr lang="zh-CN" altLang="en-US" sz="1400" dirty="0">
                <a:solidFill>
                  <a:schemeClr val="bg1"/>
                </a:solidFill>
                <a:cs typeface="+mn-ea"/>
                <a:sym typeface="+mn-lt"/>
              </a:rPr>
              <a:t>条。</a:t>
            </a:r>
            <a:endParaRPr lang="en-US" altLang="zh-CN" sz="1400" dirty="0">
              <a:solidFill>
                <a:schemeClr val="bg1"/>
              </a:solidFill>
              <a:cs typeface="+mn-ea"/>
              <a:sym typeface="+mn-lt"/>
            </a:endParaRPr>
          </a:p>
          <a:p>
            <a:pPr>
              <a:lnSpc>
                <a:spcPct val="150000"/>
              </a:lnSpc>
            </a:pPr>
            <a:r>
              <a:rPr lang="zh-CN" altLang="en-US" sz="1600" dirty="0">
                <a:solidFill>
                  <a:schemeClr val="bg1"/>
                </a:solidFill>
                <a:cs typeface="+mn-ea"/>
                <a:sym typeface="+mn-lt"/>
              </a:rPr>
              <a:t>第一章   基本原则</a:t>
            </a:r>
          </a:p>
          <a:p>
            <a:pPr>
              <a:lnSpc>
                <a:spcPct val="150000"/>
              </a:lnSpc>
            </a:pPr>
            <a:r>
              <a:rPr lang="zh-CN" altLang="en-US" sz="1600" dirty="0">
                <a:solidFill>
                  <a:schemeClr val="bg1"/>
                </a:solidFill>
                <a:cs typeface="+mn-ea"/>
                <a:sym typeface="+mn-lt"/>
              </a:rPr>
              <a:t>第二章   公民（自然人）</a:t>
            </a:r>
          </a:p>
          <a:p>
            <a:pPr>
              <a:lnSpc>
                <a:spcPct val="150000"/>
              </a:lnSpc>
            </a:pPr>
            <a:r>
              <a:rPr lang="zh-CN" altLang="en-US" sz="1600" dirty="0">
                <a:solidFill>
                  <a:schemeClr val="bg1"/>
                </a:solidFill>
                <a:cs typeface="+mn-ea"/>
                <a:sym typeface="+mn-lt"/>
              </a:rPr>
              <a:t>第三章   法 人</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第四章   民事行为</a:t>
            </a:r>
          </a:p>
          <a:p>
            <a:pPr>
              <a:lnSpc>
                <a:spcPct val="150000"/>
              </a:lnSpc>
            </a:pPr>
            <a:r>
              <a:rPr lang="zh-CN" altLang="en-US" sz="1600" dirty="0">
                <a:solidFill>
                  <a:schemeClr val="bg1"/>
                </a:solidFill>
                <a:cs typeface="+mn-ea"/>
                <a:sym typeface="+mn-lt"/>
              </a:rPr>
              <a:t>第五章   民事权利</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第六章   民事责任</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第七章   诉讼时效</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第八章   民事关系</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第九章    附则</a:t>
            </a:r>
          </a:p>
        </p:txBody>
      </p:sp>
      <p:sp>
        <p:nvSpPr>
          <p:cNvPr id="6" name="文本框 5">
            <a:extLst>
              <a:ext uri="{FF2B5EF4-FFF2-40B4-BE49-F238E27FC236}">
                <a16:creationId xmlns="" xmlns:a16="http://schemas.microsoft.com/office/drawing/2014/main" id="{01A59DA9-B7C5-4594-80CC-5E1C67AEFD07}"/>
              </a:ext>
            </a:extLst>
          </p:cNvPr>
          <p:cNvSpPr txBox="1"/>
          <p:nvPr/>
        </p:nvSpPr>
        <p:spPr>
          <a:xfrm>
            <a:off x="4977745" y="706736"/>
            <a:ext cx="2236510" cy="707886"/>
          </a:xfrm>
          <a:prstGeom prst="rect">
            <a:avLst/>
          </a:prstGeom>
          <a:noFill/>
        </p:spPr>
        <p:txBody>
          <a:bodyPr wrap="none" rtlCol="0" anchor="t">
            <a:spAutoFit/>
          </a:bodyPr>
          <a:lstStyle/>
          <a:p>
            <a:r>
              <a:rPr lang="zh-CN" altLang="en-US" sz="4000" dirty="0">
                <a:solidFill>
                  <a:schemeClr val="bg1"/>
                </a:solidFill>
                <a:cs typeface="+mn-ea"/>
                <a:sym typeface="+mn-lt"/>
              </a:rPr>
              <a:t>【民法】</a:t>
            </a:r>
          </a:p>
        </p:txBody>
      </p:sp>
    </p:spTree>
    <p:extLst>
      <p:ext uri="{BB962C8B-B14F-4D97-AF65-F5344CB8AC3E}">
        <p14:creationId xmlns:p14="http://schemas.microsoft.com/office/powerpoint/2010/main" val="1270371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69749B9-F4A7-4265-AF5F-408B190BE2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449" y="1254345"/>
            <a:ext cx="5764635" cy="1909224"/>
          </a:xfrm>
          <a:prstGeom prst="rect">
            <a:avLst/>
          </a:prstGeom>
        </p:spPr>
      </p:pic>
      <p:pic>
        <p:nvPicPr>
          <p:cNvPr id="12" name="图片 11">
            <a:extLst>
              <a:ext uri="{FF2B5EF4-FFF2-40B4-BE49-F238E27FC236}">
                <a16:creationId xmlns="" xmlns:a16="http://schemas.microsoft.com/office/drawing/2014/main" id="{D6410F42-D2B4-426F-9E37-132F3E3B00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22186" y="1392479"/>
            <a:ext cx="6246562" cy="4603906"/>
          </a:xfrm>
          <a:prstGeom prst="rect">
            <a:avLst/>
          </a:prstGeom>
        </p:spPr>
      </p:pic>
      <p:pic>
        <p:nvPicPr>
          <p:cNvPr id="14" name="图片 13">
            <a:extLst>
              <a:ext uri="{FF2B5EF4-FFF2-40B4-BE49-F238E27FC236}">
                <a16:creationId xmlns="" xmlns:a16="http://schemas.microsoft.com/office/drawing/2014/main" id="{9A458723-728D-4939-924A-1231B1B8AE2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69947"/>
          <a:stretch/>
        </p:blipFill>
        <p:spPr>
          <a:xfrm>
            <a:off x="432102" y="3431860"/>
            <a:ext cx="5170411" cy="1891850"/>
          </a:xfrm>
          <a:prstGeom prst="rect">
            <a:avLst/>
          </a:prstGeom>
        </p:spPr>
      </p:pic>
      <p:grpSp>
        <p:nvGrpSpPr>
          <p:cNvPr id="17" name="组合 16">
            <a:extLst>
              <a:ext uri="{FF2B5EF4-FFF2-40B4-BE49-F238E27FC236}">
                <a16:creationId xmlns="" xmlns:a16="http://schemas.microsoft.com/office/drawing/2014/main" id="{284140C3-77F4-4124-A49F-9210D3EEED4A}"/>
              </a:ext>
            </a:extLst>
          </p:cNvPr>
          <p:cNvGrpSpPr/>
          <p:nvPr/>
        </p:nvGrpSpPr>
        <p:grpSpPr>
          <a:xfrm>
            <a:off x="3017308" y="116114"/>
            <a:ext cx="6246562" cy="603690"/>
            <a:chOff x="3033486" y="116114"/>
            <a:chExt cx="6246562" cy="603690"/>
          </a:xfrm>
        </p:grpSpPr>
        <p:sp>
          <p:nvSpPr>
            <p:cNvPr id="15" name="矩形 14">
              <a:extLst>
                <a:ext uri="{FF2B5EF4-FFF2-40B4-BE49-F238E27FC236}">
                  <a16:creationId xmlns="" xmlns:a16="http://schemas.microsoft.com/office/drawing/2014/main" id="{5B5B58D1-3344-4C19-91BC-87E0C5061DF6}"/>
                </a:ext>
              </a:extLst>
            </p:cNvPr>
            <p:cNvSpPr/>
            <p:nvPr/>
          </p:nvSpPr>
          <p:spPr>
            <a:xfrm>
              <a:off x="3033486" y="116114"/>
              <a:ext cx="6246562" cy="603690"/>
            </a:xfrm>
            <a:prstGeom prst="rect">
              <a:avLst/>
            </a:prstGeom>
            <a:solidFill>
              <a:srgbClr val="2F8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19C96078-DB22-4E30-B7FA-A36DC35E23C5}"/>
                </a:ext>
              </a:extLst>
            </p:cNvPr>
            <p:cNvSpPr/>
            <p:nvPr/>
          </p:nvSpPr>
          <p:spPr>
            <a:xfrm>
              <a:off x="3443711" y="233293"/>
              <a:ext cx="5426112" cy="369332"/>
            </a:xfrm>
            <a:prstGeom prst="rect">
              <a:avLst/>
            </a:prstGeom>
          </p:spPr>
          <p:txBody>
            <a:bodyPr wrap="square">
              <a:spAutoFit/>
            </a:bodyPr>
            <a:lstStyle/>
            <a:p>
              <a:pPr algn="dist"/>
              <a:r>
                <a:rPr lang="zh-CN" altLang="en-US" dirty="0">
                  <a:solidFill>
                    <a:schemeClr val="bg1"/>
                  </a:solidFill>
                </a:rPr>
                <a:t>世｜界｜法｜律｜日｜   世｜界｜法｜律｜日</a:t>
              </a:r>
            </a:p>
          </p:txBody>
        </p:sp>
      </p:grpSp>
      <p:sp>
        <p:nvSpPr>
          <p:cNvPr id="18" name="文本框 17">
            <a:extLst>
              <a:ext uri="{FF2B5EF4-FFF2-40B4-BE49-F238E27FC236}">
                <a16:creationId xmlns="" xmlns:a16="http://schemas.microsoft.com/office/drawing/2014/main" id="{DBF5814B-FFFF-4717-9259-64A04F914839}"/>
              </a:ext>
            </a:extLst>
          </p:cNvPr>
          <p:cNvSpPr txBox="1"/>
          <p:nvPr/>
        </p:nvSpPr>
        <p:spPr>
          <a:xfrm>
            <a:off x="987900" y="5154433"/>
            <a:ext cx="4879265" cy="338554"/>
          </a:xfrm>
          <a:prstGeom prst="rect">
            <a:avLst/>
          </a:prstGeom>
          <a:noFill/>
        </p:spPr>
        <p:txBody>
          <a:bodyPr wrap="square" rtlCol="0">
            <a:spAutoFit/>
          </a:bodyPr>
          <a:lstStyle/>
          <a:p>
            <a:r>
              <a:rPr lang="zh-CN" altLang="en-US" sz="1600" dirty="0">
                <a:solidFill>
                  <a:schemeClr val="bg1"/>
                </a:solidFill>
              </a:rPr>
              <a:t>汇报人</a:t>
            </a:r>
            <a:r>
              <a:rPr lang="zh-CN" altLang="en-US" sz="1600" dirty="0" smtClean="0">
                <a:solidFill>
                  <a:schemeClr val="bg1"/>
                </a:solidFill>
              </a:rPr>
              <a:t>：</a:t>
            </a:r>
            <a:r>
              <a:rPr lang="zh-CN" altLang="en-US" sz="1600" dirty="0">
                <a:solidFill>
                  <a:schemeClr val="bg1"/>
                </a:solidFill>
              </a:rPr>
              <a:t>优</a:t>
            </a:r>
            <a:r>
              <a:rPr lang="zh-CN" altLang="en-US" sz="1600" dirty="0" smtClean="0">
                <a:solidFill>
                  <a:schemeClr val="bg1"/>
                </a:solidFill>
              </a:rPr>
              <a:t>品</a:t>
            </a:r>
            <a:r>
              <a:rPr lang="en-US" altLang="zh-CN" sz="1600" dirty="0" smtClean="0">
                <a:solidFill>
                  <a:schemeClr val="bg1"/>
                </a:solidFill>
              </a:rPr>
              <a:t>PPT</a:t>
            </a:r>
            <a:r>
              <a:rPr lang="zh-CN" altLang="en-US" sz="1600" dirty="0" smtClean="0">
                <a:solidFill>
                  <a:schemeClr val="bg1"/>
                </a:solidFill>
              </a:rPr>
              <a:t>        </a:t>
            </a:r>
            <a:r>
              <a:rPr lang="zh-CN" altLang="en-US" sz="1600" dirty="0">
                <a:solidFill>
                  <a:schemeClr val="bg1"/>
                </a:solidFill>
              </a:rPr>
              <a:t>汇报时间：</a:t>
            </a:r>
            <a:r>
              <a:rPr lang="en-US" altLang="zh-CN" sz="1600" dirty="0" smtClean="0">
                <a:solidFill>
                  <a:schemeClr val="bg1"/>
                </a:solidFill>
              </a:rPr>
              <a:t>20XX.04</a:t>
            </a:r>
            <a:endParaRPr lang="zh-CN" altLang="en-US" sz="1600" dirty="0">
              <a:solidFill>
                <a:schemeClr val="bg1"/>
              </a:solidFill>
            </a:endParaRPr>
          </a:p>
        </p:txBody>
      </p:sp>
    </p:spTree>
    <p:extLst>
      <p:ext uri="{BB962C8B-B14F-4D97-AF65-F5344CB8AC3E}">
        <p14:creationId xmlns:p14="http://schemas.microsoft.com/office/powerpoint/2010/main" val="2299306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outVertical)">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1000" fill="hold"/>
                                        <p:tgtEl>
                                          <p:spTgt spid="12"/>
                                        </p:tgtEl>
                                        <p:attrNameLst>
                                          <p:attrName>ppt_w</p:attrName>
                                        </p:attrNameLst>
                                      </p:cBhvr>
                                      <p:tavLst>
                                        <p:tav tm="0">
                                          <p:val>
                                            <p:fltVal val="0"/>
                                          </p:val>
                                        </p:tav>
                                        <p:tav tm="100000">
                                          <p:val>
                                            <p:strVal val="#ppt_w"/>
                                          </p:val>
                                        </p:tav>
                                      </p:tavLst>
                                    </p:anim>
                                    <p:anim calcmode="lin" valueType="num">
                                      <p:cBhvr>
                                        <p:cTn id="27" dur="1000" fill="hold"/>
                                        <p:tgtEl>
                                          <p:spTgt spid="12"/>
                                        </p:tgtEl>
                                        <p:attrNameLst>
                                          <p:attrName>ppt_h</p:attrName>
                                        </p:attrNameLst>
                                      </p:cBhvr>
                                      <p:tavLst>
                                        <p:tav tm="0">
                                          <p:val>
                                            <p:fltVal val="0"/>
                                          </p:val>
                                        </p:tav>
                                        <p:tav tm="100000">
                                          <p:val>
                                            <p:strVal val="#ppt_h"/>
                                          </p:val>
                                        </p:tav>
                                      </p:tavLst>
                                    </p:anim>
                                    <p:anim calcmode="lin" valueType="num">
                                      <p:cBhvr>
                                        <p:cTn id="28" dur="1000" fill="hold"/>
                                        <p:tgtEl>
                                          <p:spTgt spid="12"/>
                                        </p:tgtEl>
                                        <p:attrNameLst>
                                          <p:attrName>style.rotation</p:attrName>
                                        </p:attrNameLst>
                                      </p:cBhvr>
                                      <p:tavLst>
                                        <p:tav tm="0">
                                          <p:val>
                                            <p:fltVal val="90"/>
                                          </p:val>
                                        </p:tav>
                                        <p:tav tm="100000">
                                          <p:val>
                                            <p:fltVal val="0"/>
                                          </p:val>
                                        </p:tav>
                                      </p:tavLst>
                                    </p:anim>
                                    <p:animEffect transition="in" filter="fade">
                                      <p:cBhvr>
                                        <p:cTn id="29" dur="10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2603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72FC5B8E-336E-4541-81B7-2D6DA04FE7A5}"/>
              </a:ext>
            </a:extLst>
          </p:cNvPr>
          <p:cNvSpPr txBox="1"/>
          <p:nvPr/>
        </p:nvSpPr>
        <p:spPr>
          <a:xfrm>
            <a:off x="1094133" y="1502967"/>
            <a:ext cx="5285181" cy="1015663"/>
          </a:xfrm>
          <a:prstGeom prst="rect">
            <a:avLst/>
          </a:prstGeom>
          <a:noFill/>
        </p:spPr>
        <p:txBody>
          <a:bodyPr wrap="square" rtlCol="0">
            <a:spAutoFit/>
          </a:bodyPr>
          <a:lstStyle/>
          <a:p>
            <a:pPr algn="ctr"/>
            <a:r>
              <a:rPr lang="en-US" altLang="zh-CN" sz="6000" b="1" dirty="0">
                <a:solidFill>
                  <a:schemeClr val="bg1"/>
                </a:solidFill>
                <a:latin typeface="汉仪书魂体简" panose="02010600000101010101" pitchFamily="2" charset="-122"/>
                <a:ea typeface="汉仪书魂体简" panose="02010600000101010101" pitchFamily="2" charset="-122"/>
                <a:cs typeface="+mn-ea"/>
                <a:sym typeface="+mn-lt"/>
              </a:rPr>
              <a:t>PART 01</a:t>
            </a:r>
            <a:endParaRPr lang="zh-CN" altLang="en-US" sz="6000" b="1" dirty="0">
              <a:solidFill>
                <a:schemeClr val="bg1"/>
              </a:solidFill>
              <a:latin typeface="汉仪书魂体简" panose="02010600000101010101" pitchFamily="2" charset="-122"/>
              <a:ea typeface="汉仪书魂体简" panose="02010600000101010101" pitchFamily="2" charset="-122"/>
              <a:cs typeface="+mn-ea"/>
              <a:sym typeface="+mn-lt"/>
            </a:endParaRPr>
          </a:p>
        </p:txBody>
      </p:sp>
      <p:sp>
        <p:nvSpPr>
          <p:cNvPr id="9" name="文本框 8">
            <a:extLst>
              <a:ext uri="{FF2B5EF4-FFF2-40B4-BE49-F238E27FC236}">
                <a16:creationId xmlns="" xmlns:a16="http://schemas.microsoft.com/office/drawing/2014/main" id="{C43DFA07-74E8-B947-8DE1-56E2D3699405}"/>
              </a:ext>
            </a:extLst>
          </p:cNvPr>
          <p:cNvSpPr txBox="1"/>
          <p:nvPr/>
        </p:nvSpPr>
        <p:spPr>
          <a:xfrm>
            <a:off x="628538" y="2899202"/>
            <a:ext cx="6216369" cy="1323439"/>
          </a:xfrm>
          <a:prstGeom prst="rect">
            <a:avLst/>
          </a:prstGeom>
          <a:noFill/>
        </p:spPr>
        <p:txBody>
          <a:bodyPr wrap="square" rtlCol="0">
            <a:spAutoFit/>
          </a:bodyPr>
          <a:lstStyle/>
          <a:p>
            <a:pPr algn="ctr"/>
            <a:r>
              <a:rPr lang="zh-CN" altLang="en-US" sz="8000" dirty="0">
                <a:solidFill>
                  <a:schemeClr val="bg1"/>
                </a:solidFill>
                <a:latin typeface="汉仪书魂体简" panose="02010600000101010101" pitchFamily="2" charset="-122"/>
                <a:ea typeface="汉仪书魂体简" panose="02010600000101010101" pitchFamily="2" charset="-122"/>
                <a:cs typeface="+mn-ea"/>
                <a:sym typeface="+mn-lt"/>
              </a:rPr>
              <a:t>节 日 简 介</a:t>
            </a:r>
          </a:p>
        </p:txBody>
      </p:sp>
      <p:sp>
        <p:nvSpPr>
          <p:cNvPr id="10" name="文本框 9"/>
          <p:cNvSpPr txBox="1"/>
          <p:nvPr/>
        </p:nvSpPr>
        <p:spPr>
          <a:xfrm>
            <a:off x="1945293" y="4603213"/>
            <a:ext cx="3582862" cy="523220"/>
          </a:xfrm>
          <a:prstGeom prst="rect">
            <a:avLst/>
          </a:prstGeom>
          <a:noFill/>
        </p:spPr>
        <p:txBody>
          <a:bodyPr wrap="square" rtlCol="0">
            <a:spAutoFit/>
          </a:bodyPr>
          <a:lstStyle/>
          <a:p>
            <a:pPr algn="dist"/>
            <a:r>
              <a:rPr lang="zh-CN" altLang="en-US" sz="2800" dirty="0">
                <a:solidFill>
                  <a:schemeClr val="bg1"/>
                </a:solidFill>
                <a:latin typeface="汉仪书魂体简" panose="02010600000101010101" pitchFamily="2" charset="-122"/>
                <a:ea typeface="汉仪书魂体简" panose="02010600000101010101" pitchFamily="2" charset="-122"/>
                <a:cs typeface="+mn-ea"/>
                <a:sym typeface="+mn-lt"/>
              </a:rPr>
              <a:t>普法宣传简介</a:t>
            </a:r>
          </a:p>
        </p:txBody>
      </p:sp>
      <p:pic>
        <p:nvPicPr>
          <p:cNvPr id="11" name="图片 10">
            <a:extLst>
              <a:ext uri="{FF2B5EF4-FFF2-40B4-BE49-F238E27FC236}">
                <a16:creationId xmlns="" xmlns:a16="http://schemas.microsoft.com/office/drawing/2014/main" id="{BD29DAEA-D2A6-4860-9820-3C74DB55AE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7881" y="1799169"/>
            <a:ext cx="5468066" cy="4030131"/>
          </a:xfrm>
          <a:prstGeom prst="rect">
            <a:avLst/>
          </a:prstGeom>
        </p:spPr>
      </p:pic>
    </p:spTree>
    <p:extLst>
      <p:ext uri="{BB962C8B-B14F-4D97-AF65-F5344CB8AC3E}">
        <p14:creationId xmlns:p14="http://schemas.microsoft.com/office/powerpoint/2010/main" val="353289117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fltVal val="0"/>
                                          </p:val>
                                        </p:tav>
                                        <p:tav tm="100000">
                                          <p:val>
                                            <p:strVal val="#ppt_w"/>
                                          </p:val>
                                        </p:tav>
                                      </p:tavLst>
                                    </p:anim>
                                    <p:anim calcmode="lin" valueType="num">
                                      <p:cBhvr>
                                        <p:cTn id="25" dur="1000" fill="hold"/>
                                        <p:tgtEl>
                                          <p:spTgt spid="11"/>
                                        </p:tgtEl>
                                        <p:attrNameLst>
                                          <p:attrName>ppt_h</p:attrName>
                                        </p:attrNameLst>
                                      </p:cBhvr>
                                      <p:tavLst>
                                        <p:tav tm="0">
                                          <p:val>
                                            <p:fltVal val="0"/>
                                          </p:val>
                                        </p:tav>
                                        <p:tav tm="100000">
                                          <p:val>
                                            <p:strVal val="#ppt_h"/>
                                          </p:val>
                                        </p:tav>
                                      </p:tavLst>
                                    </p:anim>
                                    <p:anim calcmode="lin" valueType="num">
                                      <p:cBhvr>
                                        <p:cTn id="26" dur="1000" fill="hold"/>
                                        <p:tgtEl>
                                          <p:spTgt spid="11"/>
                                        </p:tgtEl>
                                        <p:attrNameLst>
                                          <p:attrName>style.rotation</p:attrName>
                                        </p:attrNameLst>
                                      </p:cBhvr>
                                      <p:tavLst>
                                        <p:tav tm="0">
                                          <p:val>
                                            <p:fltVal val="90"/>
                                          </p:val>
                                        </p:tav>
                                        <p:tav tm="100000">
                                          <p:val>
                                            <p:fltVal val="0"/>
                                          </p:val>
                                        </p:tav>
                                      </p:tavLst>
                                    </p:anim>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 xmlns:a16="http://schemas.microsoft.com/office/drawing/2014/main" id="{4C1E3BDA-E507-294B-97D1-B0EF207E01DA}"/>
              </a:ext>
            </a:extLst>
          </p:cNvPr>
          <p:cNvSpPr txBox="1"/>
          <p:nvPr/>
        </p:nvSpPr>
        <p:spPr>
          <a:xfrm>
            <a:off x="1561163" y="1327888"/>
            <a:ext cx="2373362" cy="523220"/>
          </a:xfrm>
          <a:prstGeom prst="rect">
            <a:avLst/>
          </a:prstGeom>
          <a:noFill/>
        </p:spPr>
        <p:txBody>
          <a:bodyPr wrap="square" rtlCol="0">
            <a:spAutoFit/>
          </a:bodyPr>
          <a:lstStyle>
            <a:defPPr>
              <a:defRPr lang="en-US"/>
            </a:defPPr>
            <a:lvl1pPr>
              <a:defRPr sz="4800" b="1">
                <a:solidFill>
                  <a:schemeClr val="bg1"/>
                </a:solidFill>
                <a:latin typeface="思源黑体 CN Normal" panose="020B0400000000000000" pitchFamily="34" charset="-122"/>
                <a:ea typeface="思源黑体 CN Normal" panose="020B0400000000000000" pitchFamily="34" charset="-122"/>
              </a:defRPr>
            </a:lvl1pPr>
          </a:lstStyle>
          <a:p>
            <a:r>
              <a:rPr lang="zh-CN" altLang="en-US" sz="2800" b="0" dirty="0">
                <a:latin typeface="+mn-lt"/>
                <a:ea typeface="+mn-ea"/>
                <a:cs typeface="+mn-ea"/>
                <a:sym typeface="+mn-lt"/>
              </a:rPr>
              <a:t>节日简介</a:t>
            </a:r>
          </a:p>
        </p:txBody>
      </p:sp>
      <p:sp>
        <p:nvSpPr>
          <p:cNvPr id="9" name="文本框 8">
            <a:extLst>
              <a:ext uri="{FF2B5EF4-FFF2-40B4-BE49-F238E27FC236}">
                <a16:creationId xmlns="" xmlns:a16="http://schemas.microsoft.com/office/drawing/2014/main" id="{19D05C3B-4486-4B46-BA52-5839BBC1D37E}"/>
              </a:ext>
            </a:extLst>
          </p:cNvPr>
          <p:cNvSpPr txBox="1"/>
          <p:nvPr/>
        </p:nvSpPr>
        <p:spPr>
          <a:xfrm>
            <a:off x="4626247" y="5367504"/>
            <a:ext cx="2373362" cy="430887"/>
          </a:xfrm>
          <a:prstGeom prst="rect">
            <a:avLst/>
          </a:prstGeom>
          <a:noFill/>
        </p:spPr>
        <p:txBody>
          <a:bodyPr wrap="square" rtlCol="0">
            <a:spAutoFit/>
          </a:bodyPr>
          <a:lstStyle>
            <a:defPPr>
              <a:defRPr lang="en-US"/>
            </a:defPPr>
            <a:lvl1pPr>
              <a:lnSpc>
                <a:spcPct val="150000"/>
              </a:lnSpc>
              <a:defRPr sz="1100">
                <a:solidFill>
                  <a:schemeClr val="bg1"/>
                </a:solidFill>
                <a:ea typeface="思源黑体 CN Normal" panose="020B0400000000000000" pitchFamily="34" charset="-122"/>
              </a:defRPr>
            </a:lvl1pPr>
          </a:lstStyle>
          <a:p>
            <a:r>
              <a:rPr lang="en-US" altLang="zh-CN" sz="1600" dirty="0">
                <a:ea typeface="+mn-ea"/>
                <a:cs typeface="+mn-ea"/>
                <a:sym typeface="+mn-lt"/>
              </a:rPr>
              <a:t>&gt;&gt;&gt;&gt;</a:t>
            </a:r>
            <a:endParaRPr lang="zh-CN" altLang="en-US" sz="1600" dirty="0">
              <a:ea typeface="+mn-ea"/>
              <a:cs typeface="+mn-ea"/>
              <a:sym typeface="+mn-lt"/>
            </a:endParaRPr>
          </a:p>
        </p:txBody>
      </p:sp>
      <p:sp>
        <p:nvSpPr>
          <p:cNvPr id="10" name="文本框 9">
            <a:extLst>
              <a:ext uri="{FF2B5EF4-FFF2-40B4-BE49-F238E27FC236}">
                <a16:creationId xmlns="" xmlns:a16="http://schemas.microsoft.com/office/drawing/2014/main" id="{D0F0BE38-9CB7-8E43-8F9E-F51D11EB141A}"/>
              </a:ext>
            </a:extLst>
          </p:cNvPr>
          <p:cNvSpPr txBox="1"/>
          <p:nvPr/>
        </p:nvSpPr>
        <p:spPr>
          <a:xfrm>
            <a:off x="4331202" y="2002003"/>
            <a:ext cx="1895329" cy="276999"/>
          </a:xfrm>
          <a:prstGeom prst="rect">
            <a:avLst/>
          </a:prstGeom>
          <a:noFill/>
        </p:spPr>
        <p:txBody>
          <a:bodyPr wrap="square" rtlCol="0">
            <a:spAutoFit/>
          </a:bodyPr>
          <a:lstStyle/>
          <a:p>
            <a:r>
              <a:rPr kumimoji="1" lang="en-US" altLang="zh-CN" sz="1200" dirty="0">
                <a:solidFill>
                  <a:schemeClr val="bg1"/>
                </a:solidFill>
                <a:cs typeface="+mn-ea"/>
                <a:sym typeface="+mn-lt"/>
              </a:rPr>
              <a:t>YOUR</a:t>
            </a:r>
            <a:r>
              <a:rPr kumimoji="1" lang="zh-CN" altLang="en-US" sz="1200" dirty="0">
                <a:solidFill>
                  <a:schemeClr val="bg1"/>
                </a:solidFill>
                <a:cs typeface="+mn-ea"/>
                <a:sym typeface="+mn-lt"/>
              </a:rPr>
              <a:t> </a:t>
            </a:r>
            <a:r>
              <a:rPr kumimoji="1" lang="en-US" altLang="zh-CN" sz="1200" dirty="0">
                <a:solidFill>
                  <a:schemeClr val="bg1"/>
                </a:solidFill>
                <a:cs typeface="+mn-ea"/>
                <a:sym typeface="+mn-lt"/>
              </a:rPr>
              <a:t>TITLE</a:t>
            </a:r>
            <a:endParaRPr kumimoji="1" lang="zh-CN" altLang="en-US" sz="1200" dirty="0">
              <a:solidFill>
                <a:schemeClr val="bg1"/>
              </a:solidFill>
              <a:cs typeface="+mn-ea"/>
              <a:sym typeface="+mn-lt"/>
            </a:endParaRPr>
          </a:p>
        </p:txBody>
      </p:sp>
      <p:sp>
        <p:nvSpPr>
          <p:cNvPr id="11" name="矩形 10">
            <a:extLst>
              <a:ext uri="{FF2B5EF4-FFF2-40B4-BE49-F238E27FC236}">
                <a16:creationId xmlns="" xmlns:a16="http://schemas.microsoft.com/office/drawing/2014/main" id="{ED9AE86E-9998-F14D-AC1C-386FEB89459F}"/>
              </a:ext>
            </a:extLst>
          </p:cNvPr>
          <p:cNvSpPr/>
          <p:nvPr/>
        </p:nvSpPr>
        <p:spPr>
          <a:xfrm>
            <a:off x="1470071" y="2865305"/>
            <a:ext cx="3959856" cy="2031325"/>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世界法学家协会</a:t>
            </a:r>
            <a:r>
              <a:rPr lang="en-US" altLang="zh-CN" sz="1200" dirty="0">
                <a:solidFill>
                  <a:schemeClr val="bg1"/>
                </a:solidFill>
                <a:cs typeface="+mn-ea"/>
                <a:sym typeface="+mn-lt"/>
              </a:rPr>
              <a:t>,</a:t>
            </a:r>
            <a:r>
              <a:rPr lang="zh-CN" altLang="en-US" sz="1200" dirty="0">
                <a:solidFill>
                  <a:schemeClr val="bg1"/>
                </a:solidFill>
                <a:cs typeface="+mn-ea"/>
                <a:sym typeface="+mn-lt"/>
              </a:rPr>
              <a:t>原名为通过法律维护世界和平中心</a:t>
            </a:r>
            <a:r>
              <a:rPr lang="en-US" altLang="zh-CN" sz="1200" dirty="0">
                <a:solidFill>
                  <a:schemeClr val="bg1"/>
                </a:solidFill>
                <a:cs typeface="+mn-ea"/>
                <a:sym typeface="+mn-lt"/>
              </a:rPr>
              <a:t>,</a:t>
            </a:r>
            <a:r>
              <a:rPr lang="zh-CN" altLang="en-US" sz="1200" dirty="0">
                <a:solidFill>
                  <a:schemeClr val="bg1"/>
                </a:solidFill>
                <a:cs typeface="+mn-ea"/>
                <a:sym typeface="+mn-lt"/>
              </a:rPr>
              <a:t>始创于</a:t>
            </a:r>
            <a:r>
              <a:rPr lang="en-US" altLang="zh-CN" sz="1200" dirty="0">
                <a:solidFill>
                  <a:schemeClr val="bg1"/>
                </a:solidFill>
                <a:cs typeface="+mn-ea"/>
                <a:sym typeface="+mn-lt"/>
              </a:rPr>
              <a:t>1963</a:t>
            </a:r>
            <a:r>
              <a:rPr lang="zh-CN" altLang="en-US" sz="1200" dirty="0">
                <a:solidFill>
                  <a:schemeClr val="bg1"/>
                </a:solidFill>
                <a:cs typeface="+mn-ea"/>
                <a:sym typeface="+mn-lt"/>
              </a:rPr>
              <a:t>年</a:t>
            </a:r>
            <a:r>
              <a:rPr lang="en-US" altLang="zh-CN" sz="1200" dirty="0">
                <a:solidFill>
                  <a:schemeClr val="bg1"/>
                </a:solidFill>
                <a:cs typeface="+mn-ea"/>
                <a:sym typeface="+mn-lt"/>
              </a:rPr>
              <a:t>7</a:t>
            </a:r>
            <a:r>
              <a:rPr lang="zh-CN" altLang="en-US" sz="1200" dirty="0">
                <a:solidFill>
                  <a:schemeClr val="bg1"/>
                </a:solidFill>
                <a:cs typeface="+mn-ea"/>
                <a:sym typeface="+mn-lt"/>
              </a:rPr>
              <a:t>月</a:t>
            </a:r>
            <a:r>
              <a:rPr lang="en-US" altLang="zh-CN" sz="1200" dirty="0">
                <a:solidFill>
                  <a:schemeClr val="bg1"/>
                </a:solidFill>
                <a:cs typeface="+mn-ea"/>
                <a:sym typeface="+mn-lt"/>
              </a:rPr>
              <a:t>6</a:t>
            </a:r>
            <a:r>
              <a:rPr lang="zh-CN" altLang="en-US" sz="1200" dirty="0">
                <a:solidFill>
                  <a:schemeClr val="bg1"/>
                </a:solidFill>
                <a:cs typeface="+mn-ea"/>
                <a:sym typeface="+mn-lt"/>
              </a:rPr>
              <a:t>日。</a:t>
            </a:r>
            <a:endParaRPr lang="en-US" altLang="zh-CN" sz="1200" dirty="0">
              <a:solidFill>
                <a:schemeClr val="bg1"/>
              </a:solidFill>
              <a:cs typeface="+mn-ea"/>
              <a:sym typeface="+mn-lt"/>
            </a:endParaRPr>
          </a:p>
          <a:p>
            <a:pPr>
              <a:lnSpc>
                <a:spcPct val="150000"/>
              </a:lnSpc>
            </a:pPr>
            <a:r>
              <a:rPr lang="zh-CN" altLang="en-US" sz="1200" dirty="0">
                <a:solidFill>
                  <a:schemeClr val="bg1"/>
                </a:solidFill>
                <a:cs typeface="+mn-ea"/>
                <a:sym typeface="+mn-lt"/>
              </a:rPr>
              <a:t>世界法学家协会的成立是由于国际社会迫切需要建立一个自由、开放的平台</a:t>
            </a:r>
            <a:r>
              <a:rPr lang="en-US" altLang="zh-CN" sz="1200" dirty="0">
                <a:solidFill>
                  <a:schemeClr val="bg1"/>
                </a:solidFill>
                <a:cs typeface="+mn-ea"/>
                <a:sym typeface="+mn-lt"/>
              </a:rPr>
              <a:t>,</a:t>
            </a:r>
            <a:r>
              <a:rPr lang="zh-CN" altLang="en-US" sz="1200" dirty="0">
                <a:solidFill>
                  <a:schemeClr val="bg1"/>
                </a:solidFill>
                <a:cs typeface="+mn-ea"/>
                <a:sym typeface="+mn-lt"/>
              </a:rPr>
              <a:t>以便世界各国的法官、律师、法学教授及其他法律工作者能够互相沟通、彼此合作</a:t>
            </a:r>
            <a:r>
              <a:rPr lang="en-US" altLang="zh-CN" sz="1200" dirty="0">
                <a:solidFill>
                  <a:schemeClr val="bg1"/>
                </a:solidFill>
                <a:cs typeface="+mn-ea"/>
                <a:sym typeface="+mn-lt"/>
              </a:rPr>
              <a:t>,</a:t>
            </a:r>
            <a:r>
              <a:rPr lang="zh-CN" altLang="en-US" sz="1200" dirty="0">
                <a:solidFill>
                  <a:schemeClr val="bg1"/>
                </a:solidFill>
                <a:cs typeface="+mn-ea"/>
                <a:sym typeface="+mn-lt"/>
              </a:rPr>
              <a:t>共同增进公众对国际法的管理与执行机构的支持与信任。协会会员每年召开一次地区论坛、</a:t>
            </a:r>
            <a:endParaRPr lang="en-US" altLang="zh-CN" sz="1200" dirty="0">
              <a:solidFill>
                <a:schemeClr val="bg1"/>
              </a:solidFill>
              <a:cs typeface="+mn-ea"/>
              <a:sym typeface="+mn-lt"/>
            </a:endParaRPr>
          </a:p>
        </p:txBody>
      </p:sp>
      <p:pic>
        <p:nvPicPr>
          <p:cNvPr id="12" name="图片 11">
            <a:extLst>
              <a:ext uri="{FF2B5EF4-FFF2-40B4-BE49-F238E27FC236}">
                <a16:creationId xmlns="" xmlns:a16="http://schemas.microsoft.com/office/drawing/2014/main" id="{D62CEE7E-92E3-49AC-8911-8C31AA1FC16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852509" y="811236"/>
            <a:ext cx="5235528" cy="5235528"/>
          </a:xfrm>
          <a:prstGeom prst="rect">
            <a:avLst/>
          </a:prstGeom>
        </p:spPr>
      </p:pic>
    </p:spTree>
    <p:extLst>
      <p:ext uri="{BB962C8B-B14F-4D97-AF65-F5344CB8AC3E}">
        <p14:creationId xmlns:p14="http://schemas.microsoft.com/office/powerpoint/2010/main" val="295636911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trips(downLeft)">
                                      <p:cBhvr>
                                        <p:cTn id="13" dur="500"/>
                                        <p:tgtEl>
                                          <p:spTgt spid="8"/>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trips(downLeft)">
                                      <p:cBhvr>
                                        <p:cTn id="16" dur="500"/>
                                        <p:tgtEl>
                                          <p:spTgt spid="10"/>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trips(downLeft)">
                                      <p:cBhvr>
                                        <p:cTn id="19" dur="500"/>
                                        <p:tgtEl>
                                          <p:spTgt spid="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trips(down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 xmlns:a16="http://schemas.microsoft.com/office/drawing/2014/main" id="{EF922111-A585-CF40-9D1A-E006E90ACF69}"/>
              </a:ext>
            </a:extLst>
          </p:cNvPr>
          <p:cNvSpPr txBox="1"/>
          <p:nvPr/>
        </p:nvSpPr>
        <p:spPr>
          <a:xfrm>
            <a:off x="6096000" y="2070123"/>
            <a:ext cx="4958394" cy="1532151"/>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在这里添加你的详细小段落文本内容，与标题相关并符合整体语言风格内容请简洁，尽量生动，将你需要表达的意思表述清楚完整，控制好字数，与设计排版相符合，保持美观大方。</a:t>
            </a:r>
          </a:p>
        </p:txBody>
      </p:sp>
      <p:grpSp>
        <p:nvGrpSpPr>
          <p:cNvPr id="2" name="组合 1">
            <a:extLst>
              <a:ext uri="{FF2B5EF4-FFF2-40B4-BE49-F238E27FC236}">
                <a16:creationId xmlns="" xmlns:a16="http://schemas.microsoft.com/office/drawing/2014/main" id="{D451B9F0-0F38-4404-B18A-5C0584B35123}"/>
              </a:ext>
            </a:extLst>
          </p:cNvPr>
          <p:cNvGrpSpPr/>
          <p:nvPr/>
        </p:nvGrpSpPr>
        <p:grpSpPr>
          <a:xfrm>
            <a:off x="1299431" y="4930632"/>
            <a:ext cx="4077090" cy="784830"/>
            <a:chOff x="361317" y="4434094"/>
            <a:chExt cx="4077090" cy="784830"/>
          </a:xfrm>
        </p:grpSpPr>
        <p:grpSp>
          <p:nvGrpSpPr>
            <p:cNvPr id="5" name="组合 4">
              <a:extLst>
                <a:ext uri="{FF2B5EF4-FFF2-40B4-BE49-F238E27FC236}">
                  <a16:creationId xmlns="" xmlns:a16="http://schemas.microsoft.com/office/drawing/2014/main" id="{9A0C8A57-8751-D649-B97C-BF4C6766DA79}"/>
                </a:ext>
              </a:extLst>
            </p:cNvPr>
            <p:cNvGrpSpPr/>
            <p:nvPr/>
          </p:nvGrpSpPr>
          <p:grpSpPr>
            <a:xfrm>
              <a:off x="361317" y="4457177"/>
              <a:ext cx="645756" cy="645756"/>
              <a:chOff x="447841" y="3408539"/>
              <a:chExt cx="484359" cy="484359"/>
            </a:xfrm>
          </p:grpSpPr>
          <p:sp>
            <p:nvSpPr>
              <p:cNvPr id="6" name="椭圆 5">
                <a:extLst>
                  <a:ext uri="{FF2B5EF4-FFF2-40B4-BE49-F238E27FC236}">
                    <a16:creationId xmlns="" xmlns:a16="http://schemas.microsoft.com/office/drawing/2014/main" id="{A06D0836-6B3F-414F-81A1-822406169E0C}"/>
                  </a:ext>
                </a:extLst>
              </p:cNvPr>
              <p:cNvSpPr/>
              <p:nvPr/>
            </p:nvSpPr>
            <p:spPr>
              <a:xfrm>
                <a:off x="447841" y="3408539"/>
                <a:ext cx="484359" cy="4843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文本框 6">
                <a:extLst>
                  <a:ext uri="{FF2B5EF4-FFF2-40B4-BE49-F238E27FC236}">
                    <a16:creationId xmlns="" xmlns:a16="http://schemas.microsoft.com/office/drawing/2014/main" id="{F2ED98BD-DAFC-E54E-94FA-C1CC65CC73CF}"/>
                  </a:ext>
                </a:extLst>
              </p:cNvPr>
              <p:cNvSpPr txBox="1"/>
              <p:nvPr/>
            </p:nvSpPr>
            <p:spPr>
              <a:xfrm>
                <a:off x="519663" y="3477106"/>
                <a:ext cx="333293" cy="300109"/>
              </a:xfrm>
              <a:prstGeom prst="rect">
                <a:avLst/>
              </a:prstGeom>
              <a:noFill/>
            </p:spPr>
            <p:txBody>
              <a:bodyPr wrap="none" rtlCol="0">
                <a:spAutoFit/>
              </a:bodyPr>
              <a:lstStyle/>
              <a:p>
                <a:r>
                  <a:rPr lang="en-US" altLang="zh-CN" sz="2000" dirty="0">
                    <a:cs typeface="+mn-ea"/>
                    <a:sym typeface="+mn-lt"/>
                  </a:rPr>
                  <a:t>01</a:t>
                </a:r>
                <a:endParaRPr lang="zh-CN" altLang="en-US" sz="2000" dirty="0">
                  <a:cs typeface="+mn-ea"/>
                  <a:sym typeface="+mn-lt"/>
                </a:endParaRPr>
              </a:p>
            </p:txBody>
          </p:sp>
        </p:grpSp>
        <p:sp>
          <p:nvSpPr>
            <p:cNvPr id="12" name="文本框 11">
              <a:extLst>
                <a:ext uri="{FF2B5EF4-FFF2-40B4-BE49-F238E27FC236}">
                  <a16:creationId xmlns="" xmlns:a16="http://schemas.microsoft.com/office/drawing/2014/main" id="{5BDA4530-815A-274B-8E3B-E0F7F96DDB38}"/>
                </a:ext>
              </a:extLst>
            </p:cNvPr>
            <p:cNvSpPr txBox="1"/>
            <p:nvPr/>
          </p:nvSpPr>
          <p:spPr>
            <a:xfrm>
              <a:off x="1230907" y="4563977"/>
              <a:ext cx="2207683" cy="369332"/>
            </a:xfrm>
            <a:prstGeom prst="rect">
              <a:avLst/>
            </a:prstGeom>
            <a:noFill/>
          </p:spPr>
          <p:txBody>
            <a:bodyPr wrap="square" rtlCol="0">
              <a:spAutoFit/>
            </a:bodyPr>
            <a:lstStyle/>
            <a:p>
              <a:r>
                <a:rPr lang="zh-CN" altLang="en-US" dirty="0">
                  <a:solidFill>
                    <a:schemeClr val="bg1"/>
                  </a:solidFill>
                  <a:cs typeface="+mn-ea"/>
                  <a:sym typeface="+mn-lt"/>
                </a:rPr>
                <a:t>输入标题</a:t>
              </a:r>
            </a:p>
          </p:txBody>
        </p:sp>
        <p:sp>
          <p:nvSpPr>
            <p:cNvPr id="13" name="文本框 12">
              <a:extLst>
                <a:ext uri="{FF2B5EF4-FFF2-40B4-BE49-F238E27FC236}">
                  <a16:creationId xmlns="" xmlns:a16="http://schemas.microsoft.com/office/drawing/2014/main" id="{6A89B7DC-C804-D344-A64A-32DA2AB4372C}"/>
                </a:ext>
              </a:extLst>
            </p:cNvPr>
            <p:cNvSpPr txBox="1"/>
            <p:nvPr/>
          </p:nvSpPr>
          <p:spPr>
            <a:xfrm>
              <a:off x="2438772" y="4434094"/>
              <a:ext cx="1999635" cy="784830"/>
            </a:xfrm>
            <a:prstGeom prst="rect">
              <a:avLst/>
            </a:prstGeom>
            <a:noFill/>
          </p:spPr>
          <p:txBody>
            <a:bodyPr wrap="square" rtlCol="0">
              <a:spAutoFit/>
            </a:bodyPr>
            <a:lstStyle/>
            <a:p>
              <a:pPr>
                <a:lnSpc>
                  <a:spcPct val="150000"/>
                </a:lnSpc>
              </a:pPr>
              <a:r>
                <a:rPr lang="zh-CN" altLang="en-US" sz="1000" dirty="0">
                  <a:solidFill>
                    <a:schemeClr val="bg1"/>
                  </a:solidFill>
                  <a:cs typeface="+mn-ea"/>
                  <a:sym typeface="+mn-lt"/>
                </a:rPr>
                <a:t>在这里添加你的详细小段落文本内容，与标题相关并符合整体语言风格内容请简洁</a:t>
              </a:r>
              <a:r>
                <a:rPr lang="en-US" altLang="zh-CN" sz="1000" dirty="0">
                  <a:solidFill>
                    <a:schemeClr val="bg1"/>
                  </a:solidFill>
                  <a:cs typeface="+mn-ea"/>
                  <a:sym typeface="+mn-lt"/>
                </a:rPr>
                <a:t>......</a:t>
              </a:r>
              <a:endParaRPr lang="zh-CN" altLang="en-US" sz="1000" dirty="0">
                <a:solidFill>
                  <a:schemeClr val="bg1"/>
                </a:solidFill>
                <a:cs typeface="+mn-ea"/>
                <a:sym typeface="+mn-lt"/>
              </a:endParaRPr>
            </a:p>
          </p:txBody>
        </p:sp>
      </p:grpSp>
      <p:grpSp>
        <p:nvGrpSpPr>
          <p:cNvPr id="3" name="组合 2">
            <a:extLst>
              <a:ext uri="{FF2B5EF4-FFF2-40B4-BE49-F238E27FC236}">
                <a16:creationId xmlns="" xmlns:a16="http://schemas.microsoft.com/office/drawing/2014/main" id="{D6A399EF-3A09-4BD1-BB40-0C4E14BD4E94}"/>
              </a:ext>
            </a:extLst>
          </p:cNvPr>
          <p:cNvGrpSpPr/>
          <p:nvPr/>
        </p:nvGrpSpPr>
        <p:grpSpPr>
          <a:xfrm>
            <a:off x="6743700" y="4953715"/>
            <a:ext cx="4310694" cy="784830"/>
            <a:chOff x="5089756" y="4457177"/>
            <a:chExt cx="4310694" cy="784830"/>
          </a:xfrm>
        </p:grpSpPr>
        <p:grpSp>
          <p:nvGrpSpPr>
            <p:cNvPr id="9" name="组合 8">
              <a:extLst>
                <a:ext uri="{FF2B5EF4-FFF2-40B4-BE49-F238E27FC236}">
                  <a16:creationId xmlns="" xmlns:a16="http://schemas.microsoft.com/office/drawing/2014/main" id="{AD5617D9-A7DC-8D47-9C2C-B1F3D5D91F34}"/>
                </a:ext>
              </a:extLst>
            </p:cNvPr>
            <p:cNvGrpSpPr/>
            <p:nvPr/>
          </p:nvGrpSpPr>
          <p:grpSpPr>
            <a:xfrm>
              <a:off x="5089756" y="4473810"/>
              <a:ext cx="645756" cy="645756"/>
              <a:chOff x="447841" y="3408539"/>
              <a:chExt cx="484359" cy="484359"/>
            </a:xfrm>
          </p:grpSpPr>
          <p:sp>
            <p:nvSpPr>
              <p:cNvPr id="10" name="椭圆 9">
                <a:extLst>
                  <a:ext uri="{FF2B5EF4-FFF2-40B4-BE49-F238E27FC236}">
                    <a16:creationId xmlns="" xmlns:a16="http://schemas.microsoft.com/office/drawing/2014/main" id="{3200CDAC-FEED-3048-A085-A5A33B1B541F}"/>
                  </a:ext>
                </a:extLst>
              </p:cNvPr>
              <p:cNvSpPr/>
              <p:nvPr/>
            </p:nvSpPr>
            <p:spPr>
              <a:xfrm>
                <a:off x="447841" y="3408539"/>
                <a:ext cx="484359" cy="4843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1" name="文本框 10">
                <a:extLst>
                  <a:ext uri="{FF2B5EF4-FFF2-40B4-BE49-F238E27FC236}">
                    <a16:creationId xmlns="" xmlns:a16="http://schemas.microsoft.com/office/drawing/2014/main" id="{AD57222B-E5ED-4846-9ACB-89C518099F97}"/>
                  </a:ext>
                </a:extLst>
              </p:cNvPr>
              <p:cNvSpPr txBox="1"/>
              <p:nvPr/>
            </p:nvSpPr>
            <p:spPr>
              <a:xfrm>
                <a:off x="521596" y="3500664"/>
                <a:ext cx="333293" cy="300109"/>
              </a:xfrm>
              <a:prstGeom prst="rect">
                <a:avLst/>
              </a:prstGeom>
              <a:noFill/>
            </p:spPr>
            <p:txBody>
              <a:bodyPr wrap="none" rtlCol="0">
                <a:spAutoFit/>
              </a:bodyPr>
              <a:lstStyle/>
              <a:p>
                <a:r>
                  <a:rPr lang="en-US" altLang="zh-CN" sz="2000" dirty="0">
                    <a:cs typeface="+mn-ea"/>
                    <a:sym typeface="+mn-lt"/>
                  </a:rPr>
                  <a:t>02</a:t>
                </a:r>
                <a:endParaRPr lang="zh-CN" altLang="en-US" sz="2000" dirty="0">
                  <a:cs typeface="+mn-ea"/>
                  <a:sym typeface="+mn-lt"/>
                </a:endParaRPr>
              </a:p>
            </p:txBody>
          </p:sp>
        </p:grpSp>
        <p:sp>
          <p:nvSpPr>
            <p:cNvPr id="14" name="文本框 13">
              <a:extLst>
                <a:ext uri="{FF2B5EF4-FFF2-40B4-BE49-F238E27FC236}">
                  <a16:creationId xmlns="" xmlns:a16="http://schemas.microsoft.com/office/drawing/2014/main" id="{1408F0D4-42A2-2B45-9F12-28F16FC89E1C}"/>
                </a:ext>
              </a:extLst>
            </p:cNvPr>
            <p:cNvSpPr txBox="1"/>
            <p:nvPr/>
          </p:nvSpPr>
          <p:spPr>
            <a:xfrm>
              <a:off x="5964231" y="4579369"/>
              <a:ext cx="2207683" cy="369332"/>
            </a:xfrm>
            <a:prstGeom prst="rect">
              <a:avLst/>
            </a:prstGeom>
            <a:noFill/>
          </p:spPr>
          <p:txBody>
            <a:bodyPr wrap="square" rtlCol="0">
              <a:spAutoFit/>
            </a:bodyPr>
            <a:lstStyle/>
            <a:p>
              <a:r>
                <a:rPr lang="zh-CN" altLang="en-US" dirty="0">
                  <a:solidFill>
                    <a:schemeClr val="bg1"/>
                  </a:solidFill>
                  <a:cs typeface="+mn-ea"/>
                  <a:sym typeface="+mn-lt"/>
                </a:rPr>
                <a:t>输入标题</a:t>
              </a:r>
            </a:p>
          </p:txBody>
        </p:sp>
        <p:sp>
          <p:nvSpPr>
            <p:cNvPr id="15" name="文本框 14">
              <a:extLst>
                <a:ext uri="{FF2B5EF4-FFF2-40B4-BE49-F238E27FC236}">
                  <a16:creationId xmlns="" xmlns:a16="http://schemas.microsoft.com/office/drawing/2014/main" id="{477CAB21-286D-D84D-B2B1-DB78DD11A7FD}"/>
                </a:ext>
              </a:extLst>
            </p:cNvPr>
            <p:cNvSpPr txBox="1"/>
            <p:nvPr/>
          </p:nvSpPr>
          <p:spPr>
            <a:xfrm>
              <a:off x="7400815" y="4457177"/>
              <a:ext cx="1999635" cy="784830"/>
            </a:xfrm>
            <a:prstGeom prst="rect">
              <a:avLst/>
            </a:prstGeom>
            <a:noFill/>
          </p:spPr>
          <p:txBody>
            <a:bodyPr wrap="square" rtlCol="0">
              <a:spAutoFit/>
            </a:bodyPr>
            <a:lstStyle/>
            <a:p>
              <a:pPr>
                <a:lnSpc>
                  <a:spcPct val="150000"/>
                </a:lnSpc>
              </a:pPr>
              <a:r>
                <a:rPr lang="zh-CN" altLang="en-US" sz="1000" dirty="0">
                  <a:solidFill>
                    <a:schemeClr val="bg1"/>
                  </a:solidFill>
                  <a:cs typeface="+mn-ea"/>
                  <a:sym typeface="+mn-lt"/>
                </a:rPr>
                <a:t>在这里添加你的详细小段落文本内容，与标题相关并符合整体语言风格内容请简洁</a:t>
              </a:r>
              <a:r>
                <a:rPr lang="en-US" altLang="zh-CN" sz="1000" dirty="0">
                  <a:solidFill>
                    <a:schemeClr val="bg1"/>
                  </a:solidFill>
                  <a:cs typeface="+mn-ea"/>
                  <a:sym typeface="+mn-lt"/>
                </a:rPr>
                <a:t>......</a:t>
              </a:r>
              <a:endParaRPr lang="zh-CN" altLang="en-US" sz="1000" dirty="0">
                <a:solidFill>
                  <a:schemeClr val="bg1"/>
                </a:solidFill>
                <a:cs typeface="+mn-ea"/>
                <a:sym typeface="+mn-lt"/>
              </a:endParaRPr>
            </a:p>
          </p:txBody>
        </p:sp>
      </p:grpSp>
      <p:pic>
        <p:nvPicPr>
          <p:cNvPr id="16" name="图片 15">
            <a:extLst>
              <a:ext uri="{FF2B5EF4-FFF2-40B4-BE49-F238E27FC236}">
                <a16:creationId xmlns="" xmlns:a16="http://schemas.microsoft.com/office/drawing/2014/main" id="{FDDC92F8-1EEF-406F-9C18-D3BF7A61381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49577" y="241300"/>
            <a:ext cx="5474162" cy="5474162"/>
          </a:xfrm>
          <a:prstGeom prst="rect">
            <a:avLst/>
          </a:prstGeom>
        </p:spPr>
      </p:pic>
    </p:spTree>
    <p:extLst>
      <p:ext uri="{BB962C8B-B14F-4D97-AF65-F5344CB8AC3E}">
        <p14:creationId xmlns:p14="http://schemas.microsoft.com/office/powerpoint/2010/main" val="35391482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5DBF3CEF-1755-4C67-AB41-D171374BF5EA}"/>
              </a:ext>
            </a:extLst>
          </p:cNvPr>
          <p:cNvSpPr txBox="1"/>
          <p:nvPr/>
        </p:nvSpPr>
        <p:spPr>
          <a:xfrm>
            <a:off x="1155700" y="2443178"/>
            <a:ext cx="3574094" cy="2541080"/>
          </a:xfrm>
          <a:prstGeom prst="rect">
            <a:avLst/>
          </a:prstGeom>
          <a:noFill/>
        </p:spPr>
        <p:txBody>
          <a:bodyPr wrap="square" rtlCol="0">
            <a:spAutoFit/>
          </a:bodyPr>
          <a:lstStyle/>
          <a:p>
            <a:pPr>
              <a:lnSpc>
                <a:spcPct val="150000"/>
              </a:lnSpc>
            </a:pPr>
            <a:r>
              <a:rPr lang="zh-CN" altLang="en-US" dirty="0">
                <a:solidFill>
                  <a:schemeClr val="bg1"/>
                </a:solidFill>
                <a:cs typeface="+mn-ea"/>
                <a:sym typeface="+mn-lt"/>
              </a:rPr>
              <a:t>在这里添加你的详细小段落文本内容，与标题相关并符合整体语言风格内容请简洁，尽量生动，将你需要表达的意思表述清楚完整，控制好字数，与设计排版相符合，保持美观大方。</a:t>
            </a:r>
          </a:p>
        </p:txBody>
      </p:sp>
      <p:pic>
        <p:nvPicPr>
          <p:cNvPr id="11" name="图片 10">
            <a:extLst>
              <a:ext uri="{FF2B5EF4-FFF2-40B4-BE49-F238E27FC236}">
                <a16:creationId xmlns="" xmlns:a16="http://schemas.microsoft.com/office/drawing/2014/main" id="{17C5703A-0F60-4ADE-9930-AC46732A26A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253485" y="440185"/>
            <a:ext cx="5782815" cy="5782815"/>
          </a:xfrm>
          <a:prstGeom prst="rect">
            <a:avLst/>
          </a:prstGeom>
          <a:effectLst>
            <a:outerShdw blurRad="50800" dist="38100" dir="2700000" algn="tl" rotWithShape="0">
              <a:prstClr val="black">
                <a:alpha val="40000"/>
              </a:prstClr>
            </a:outerShdw>
          </a:effectLst>
        </p:spPr>
      </p:pic>
      <p:sp>
        <p:nvSpPr>
          <p:cNvPr id="12" name="文本框 11">
            <a:extLst>
              <a:ext uri="{FF2B5EF4-FFF2-40B4-BE49-F238E27FC236}">
                <a16:creationId xmlns="" xmlns:a16="http://schemas.microsoft.com/office/drawing/2014/main" id="{5AB5B8D0-88B2-40A7-B545-174C30D16147}"/>
              </a:ext>
            </a:extLst>
          </p:cNvPr>
          <p:cNvSpPr txBox="1"/>
          <p:nvPr/>
        </p:nvSpPr>
        <p:spPr>
          <a:xfrm>
            <a:off x="1103963" y="1327888"/>
            <a:ext cx="2373362" cy="523220"/>
          </a:xfrm>
          <a:prstGeom prst="rect">
            <a:avLst/>
          </a:prstGeom>
          <a:noFill/>
        </p:spPr>
        <p:txBody>
          <a:bodyPr wrap="square" rtlCol="0">
            <a:spAutoFit/>
          </a:bodyPr>
          <a:lstStyle>
            <a:defPPr>
              <a:defRPr lang="en-US"/>
            </a:defPPr>
            <a:lvl1pPr>
              <a:defRPr sz="4800" b="1">
                <a:solidFill>
                  <a:schemeClr val="bg1"/>
                </a:solidFill>
                <a:latin typeface="思源黑体 CN Normal" panose="020B0400000000000000" pitchFamily="34" charset="-122"/>
                <a:ea typeface="思源黑体 CN Normal" panose="020B0400000000000000" pitchFamily="34" charset="-122"/>
              </a:defRPr>
            </a:lvl1pPr>
          </a:lstStyle>
          <a:p>
            <a:r>
              <a:rPr lang="zh-CN" altLang="en-US" sz="2800" b="0" dirty="0">
                <a:latin typeface="+mn-lt"/>
                <a:ea typeface="+mn-ea"/>
                <a:cs typeface="+mn-ea"/>
                <a:sym typeface="+mn-lt"/>
              </a:rPr>
              <a:t>节日简介</a:t>
            </a:r>
          </a:p>
        </p:txBody>
      </p:sp>
      <p:sp>
        <p:nvSpPr>
          <p:cNvPr id="13" name="文本框 12">
            <a:extLst>
              <a:ext uri="{FF2B5EF4-FFF2-40B4-BE49-F238E27FC236}">
                <a16:creationId xmlns="" xmlns:a16="http://schemas.microsoft.com/office/drawing/2014/main" id="{1476D1AF-D172-42DD-A4F9-3D4C2661B9CA}"/>
              </a:ext>
            </a:extLst>
          </p:cNvPr>
          <p:cNvSpPr txBox="1"/>
          <p:nvPr/>
        </p:nvSpPr>
        <p:spPr>
          <a:xfrm>
            <a:off x="4169047" y="5367504"/>
            <a:ext cx="2373362" cy="430887"/>
          </a:xfrm>
          <a:prstGeom prst="rect">
            <a:avLst/>
          </a:prstGeom>
          <a:noFill/>
        </p:spPr>
        <p:txBody>
          <a:bodyPr wrap="square" rtlCol="0">
            <a:spAutoFit/>
          </a:bodyPr>
          <a:lstStyle>
            <a:defPPr>
              <a:defRPr lang="en-US"/>
            </a:defPPr>
            <a:lvl1pPr>
              <a:lnSpc>
                <a:spcPct val="150000"/>
              </a:lnSpc>
              <a:defRPr sz="1100">
                <a:solidFill>
                  <a:schemeClr val="bg1"/>
                </a:solidFill>
                <a:ea typeface="思源黑体 CN Normal" panose="020B0400000000000000" pitchFamily="34" charset="-122"/>
              </a:defRPr>
            </a:lvl1pPr>
          </a:lstStyle>
          <a:p>
            <a:r>
              <a:rPr lang="en-US" altLang="zh-CN" sz="1600" dirty="0">
                <a:ea typeface="+mn-ea"/>
                <a:cs typeface="+mn-ea"/>
                <a:sym typeface="+mn-lt"/>
              </a:rPr>
              <a:t>&gt;&gt;&gt;&gt;</a:t>
            </a:r>
            <a:endParaRPr lang="zh-CN" altLang="en-US" sz="1600" dirty="0">
              <a:ea typeface="+mn-ea"/>
              <a:cs typeface="+mn-ea"/>
              <a:sym typeface="+mn-lt"/>
            </a:endParaRPr>
          </a:p>
        </p:txBody>
      </p:sp>
      <p:sp>
        <p:nvSpPr>
          <p:cNvPr id="14" name="文本框 13">
            <a:extLst>
              <a:ext uri="{FF2B5EF4-FFF2-40B4-BE49-F238E27FC236}">
                <a16:creationId xmlns="" xmlns:a16="http://schemas.microsoft.com/office/drawing/2014/main" id="{733A0907-FDE7-42DB-A2B0-E531A62E4895}"/>
              </a:ext>
            </a:extLst>
          </p:cNvPr>
          <p:cNvSpPr txBox="1"/>
          <p:nvPr/>
        </p:nvSpPr>
        <p:spPr>
          <a:xfrm>
            <a:off x="3874002" y="2002003"/>
            <a:ext cx="1895329" cy="276999"/>
          </a:xfrm>
          <a:prstGeom prst="rect">
            <a:avLst/>
          </a:prstGeom>
          <a:noFill/>
        </p:spPr>
        <p:txBody>
          <a:bodyPr wrap="square" rtlCol="0">
            <a:spAutoFit/>
          </a:bodyPr>
          <a:lstStyle/>
          <a:p>
            <a:r>
              <a:rPr kumimoji="1" lang="en-US" altLang="zh-CN" sz="1200" dirty="0">
                <a:solidFill>
                  <a:schemeClr val="bg1"/>
                </a:solidFill>
                <a:cs typeface="+mn-ea"/>
                <a:sym typeface="+mn-lt"/>
              </a:rPr>
              <a:t>YOUR</a:t>
            </a:r>
            <a:r>
              <a:rPr kumimoji="1" lang="zh-CN" altLang="en-US" sz="1200" dirty="0">
                <a:solidFill>
                  <a:schemeClr val="bg1"/>
                </a:solidFill>
                <a:cs typeface="+mn-ea"/>
                <a:sym typeface="+mn-lt"/>
              </a:rPr>
              <a:t> </a:t>
            </a:r>
            <a:r>
              <a:rPr kumimoji="1" lang="en-US" altLang="zh-CN" sz="1200" dirty="0">
                <a:solidFill>
                  <a:schemeClr val="bg1"/>
                </a:solidFill>
                <a:cs typeface="+mn-ea"/>
                <a:sym typeface="+mn-lt"/>
              </a:rPr>
              <a:t>TITLE</a:t>
            </a:r>
            <a:endParaRPr kumimoji="1" lang="zh-CN" altLang="en-US" sz="1200" dirty="0">
              <a:solidFill>
                <a:schemeClr val="bg1"/>
              </a:solidFill>
              <a:cs typeface="+mn-ea"/>
              <a:sym typeface="+mn-lt"/>
            </a:endParaRPr>
          </a:p>
        </p:txBody>
      </p:sp>
    </p:spTree>
    <p:extLst>
      <p:ext uri="{BB962C8B-B14F-4D97-AF65-F5344CB8AC3E}">
        <p14:creationId xmlns:p14="http://schemas.microsoft.com/office/powerpoint/2010/main" val="383271384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strips(downLeft)">
                                      <p:cBhvr>
                                        <p:cTn id="10" dur="500"/>
                                        <p:tgtEl>
                                          <p:spTgt spid="14"/>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trips(downLeft)">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72FC5B8E-336E-4541-81B7-2D6DA04FE7A5}"/>
              </a:ext>
            </a:extLst>
          </p:cNvPr>
          <p:cNvSpPr txBox="1"/>
          <p:nvPr/>
        </p:nvSpPr>
        <p:spPr>
          <a:xfrm>
            <a:off x="1094133" y="1502967"/>
            <a:ext cx="5285181" cy="1015663"/>
          </a:xfrm>
          <a:prstGeom prst="rect">
            <a:avLst/>
          </a:prstGeom>
          <a:noFill/>
        </p:spPr>
        <p:txBody>
          <a:bodyPr wrap="square" rtlCol="0">
            <a:spAutoFit/>
          </a:bodyPr>
          <a:lstStyle/>
          <a:p>
            <a:pPr algn="ctr"/>
            <a:r>
              <a:rPr lang="en-US" altLang="zh-CN" sz="6000" b="1" dirty="0">
                <a:solidFill>
                  <a:schemeClr val="bg1"/>
                </a:solidFill>
                <a:latin typeface="汉仪书魂体简" panose="02010600000101010101" pitchFamily="2" charset="-122"/>
                <a:ea typeface="汉仪书魂体简" panose="02010600000101010101" pitchFamily="2" charset="-122"/>
                <a:cs typeface="+mn-ea"/>
                <a:sym typeface="+mn-lt"/>
              </a:rPr>
              <a:t>PART 02</a:t>
            </a:r>
            <a:endParaRPr lang="zh-CN" altLang="en-US" sz="6000" b="1" dirty="0">
              <a:solidFill>
                <a:schemeClr val="bg1"/>
              </a:solidFill>
              <a:latin typeface="汉仪书魂体简" panose="02010600000101010101" pitchFamily="2" charset="-122"/>
              <a:ea typeface="汉仪书魂体简" panose="02010600000101010101" pitchFamily="2" charset="-122"/>
              <a:cs typeface="+mn-ea"/>
              <a:sym typeface="+mn-lt"/>
            </a:endParaRPr>
          </a:p>
        </p:txBody>
      </p:sp>
      <p:sp>
        <p:nvSpPr>
          <p:cNvPr id="9" name="文本框 8">
            <a:extLst>
              <a:ext uri="{FF2B5EF4-FFF2-40B4-BE49-F238E27FC236}">
                <a16:creationId xmlns="" xmlns:a16="http://schemas.microsoft.com/office/drawing/2014/main" id="{C43DFA07-74E8-B947-8DE1-56E2D3699405}"/>
              </a:ext>
            </a:extLst>
          </p:cNvPr>
          <p:cNvSpPr txBox="1"/>
          <p:nvPr/>
        </p:nvSpPr>
        <p:spPr>
          <a:xfrm>
            <a:off x="628538" y="2899202"/>
            <a:ext cx="6216369" cy="1323439"/>
          </a:xfrm>
          <a:prstGeom prst="rect">
            <a:avLst/>
          </a:prstGeom>
          <a:noFill/>
        </p:spPr>
        <p:txBody>
          <a:bodyPr wrap="square" rtlCol="0">
            <a:spAutoFit/>
          </a:bodyPr>
          <a:lstStyle/>
          <a:p>
            <a:pPr algn="ctr"/>
            <a:r>
              <a:rPr lang="zh-CN" altLang="en-US" sz="8000" dirty="0">
                <a:solidFill>
                  <a:schemeClr val="bg1"/>
                </a:solidFill>
                <a:latin typeface="汉仪书魂体简" panose="02010600000101010101" pitchFamily="2" charset="-122"/>
                <a:ea typeface="汉仪书魂体简" panose="02010600000101010101" pitchFamily="2" charset="-122"/>
                <a:cs typeface="+mn-ea"/>
                <a:sym typeface="+mn-lt"/>
              </a:rPr>
              <a:t>节 日 宗 旨 </a:t>
            </a:r>
          </a:p>
        </p:txBody>
      </p:sp>
      <p:sp>
        <p:nvSpPr>
          <p:cNvPr id="10" name="文本框 9"/>
          <p:cNvSpPr txBox="1"/>
          <p:nvPr/>
        </p:nvSpPr>
        <p:spPr>
          <a:xfrm>
            <a:off x="1945293" y="4603213"/>
            <a:ext cx="3582862" cy="523220"/>
          </a:xfrm>
          <a:prstGeom prst="rect">
            <a:avLst/>
          </a:prstGeom>
          <a:noFill/>
        </p:spPr>
        <p:txBody>
          <a:bodyPr wrap="square" rtlCol="0">
            <a:spAutoFit/>
          </a:bodyPr>
          <a:lstStyle/>
          <a:p>
            <a:pPr algn="dist"/>
            <a:r>
              <a:rPr lang="zh-CN" altLang="en-US" sz="2800" dirty="0">
                <a:solidFill>
                  <a:schemeClr val="bg1"/>
                </a:solidFill>
                <a:latin typeface="汉仪书魂体简" panose="02010600000101010101" pitchFamily="2" charset="-122"/>
                <a:ea typeface="汉仪书魂体简" panose="02010600000101010101" pitchFamily="2" charset="-122"/>
                <a:cs typeface="+mn-ea"/>
                <a:sym typeface="+mn-lt"/>
              </a:rPr>
              <a:t>普法宣传简介</a:t>
            </a:r>
          </a:p>
        </p:txBody>
      </p:sp>
      <p:pic>
        <p:nvPicPr>
          <p:cNvPr id="11" name="图片 10">
            <a:extLst>
              <a:ext uri="{FF2B5EF4-FFF2-40B4-BE49-F238E27FC236}">
                <a16:creationId xmlns="" xmlns:a16="http://schemas.microsoft.com/office/drawing/2014/main" id="{BD29DAEA-D2A6-4860-9820-3C74DB55AE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7881" y="1799169"/>
            <a:ext cx="5468066" cy="4030131"/>
          </a:xfrm>
          <a:prstGeom prst="rect">
            <a:avLst/>
          </a:prstGeom>
        </p:spPr>
      </p:pic>
    </p:spTree>
    <p:extLst>
      <p:ext uri="{BB962C8B-B14F-4D97-AF65-F5344CB8AC3E}">
        <p14:creationId xmlns:p14="http://schemas.microsoft.com/office/powerpoint/2010/main" val="2922020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fltVal val="0"/>
                                          </p:val>
                                        </p:tav>
                                        <p:tav tm="100000">
                                          <p:val>
                                            <p:strVal val="#ppt_w"/>
                                          </p:val>
                                        </p:tav>
                                      </p:tavLst>
                                    </p:anim>
                                    <p:anim calcmode="lin" valueType="num">
                                      <p:cBhvr>
                                        <p:cTn id="25" dur="1000" fill="hold"/>
                                        <p:tgtEl>
                                          <p:spTgt spid="11"/>
                                        </p:tgtEl>
                                        <p:attrNameLst>
                                          <p:attrName>ppt_h</p:attrName>
                                        </p:attrNameLst>
                                      </p:cBhvr>
                                      <p:tavLst>
                                        <p:tav tm="0">
                                          <p:val>
                                            <p:fltVal val="0"/>
                                          </p:val>
                                        </p:tav>
                                        <p:tav tm="100000">
                                          <p:val>
                                            <p:strVal val="#ppt_h"/>
                                          </p:val>
                                        </p:tav>
                                      </p:tavLst>
                                    </p:anim>
                                    <p:anim calcmode="lin" valueType="num">
                                      <p:cBhvr>
                                        <p:cTn id="26" dur="1000" fill="hold"/>
                                        <p:tgtEl>
                                          <p:spTgt spid="11"/>
                                        </p:tgtEl>
                                        <p:attrNameLst>
                                          <p:attrName>style.rotation</p:attrName>
                                        </p:attrNameLst>
                                      </p:cBhvr>
                                      <p:tavLst>
                                        <p:tav tm="0">
                                          <p:val>
                                            <p:fltVal val="90"/>
                                          </p:val>
                                        </p:tav>
                                        <p:tav tm="100000">
                                          <p:val>
                                            <p:fltVal val="0"/>
                                          </p:val>
                                        </p:tav>
                                      </p:tavLst>
                                    </p:anim>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6329FC4-8E65-CA42-B64B-41B369FCAD04}"/>
              </a:ext>
            </a:extLst>
          </p:cNvPr>
          <p:cNvSpPr/>
          <p:nvPr/>
        </p:nvSpPr>
        <p:spPr>
          <a:xfrm>
            <a:off x="1533230" y="1941872"/>
            <a:ext cx="2570347" cy="276782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5" name="矩形 4">
            <a:extLst>
              <a:ext uri="{FF2B5EF4-FFF2-40B4-BE49-F238E27FC236}">
                <a16:creationId xmlns="" xmlns:a16="http://schemas.microsoft.com/office/drawing/2014/main" id="{68596C45-9C98-2C46-BC1E-02190D59E135}"/>
              </a:ext>
            </a:extLst>
          </p:cNvPr>
          <p:cNvSpPr/>
          <p:nvPr/>
        </p:nvSpPr>
        <p:spPr>
          <a:xfrm>
            <a:off x="1533230" y="5093059"/>
            <a:ext cx="2570347" cy="1830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en-US" altLang="zh-CN" sz="3200" b="1" dirty="0">
              <a:solidFill>
                <a:schemeClr val="bg1"/>
              </a:solidFill>
              <a:cs typeface="+mn-ea"/>
              <a:sym typeface="+mn-lt"/>
            </a:endParaRPr>
          </a:p>
        </p:txBody>
      </p:sp>
      <p:sp>
        <p:nvSpPr>
          <p:cNvPr id="6" name="矩形 5">
            <a:extLst>
              <a:ext uri="{FF2B5EF4-FFF2-40B4-BE49-F238E27FC236}">
                <a16:creationId xmlns="" xmlns:a16="http://schemas.microsoft.com/office/drawing/2014/main" id="{EEC189E8-0BA5-CB4A-9906-4B201D53A490}"/>
              </a:ext>
            </a:extLst>
          </p:cNvPr>
          <p:cNvSpPr/>
          <p:nvPr/>
        </p:nvSpPr>
        <p:spPr>
          <a:xfrm>
            <a:off x="5024253" y="1941872"/>
            <a:ext cx="2570347" cy="276782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7" name="矩形 6">
            <a:extLst>
              <a:ext uri="{FF2B5EF4-FFF2-40B4-BE49-F238E27FC236}">
                <a16:creationId xmlns="" xmlns:a16="http://schemas.microsoft.com/office/drawing/2014/main" id="{E139D633-0924-7748-8A92-DD8FE2CF7098}"/>
              </a:ext>
            </a:extLst>
          </p:cNvPr>
          <p:cNvSpPr/>
          <p:nvPr/>
        </p:nvSpPr>
        <p:spPr>
          <a:xfrm>
            <a:off x="5024253" y="5093058"/>
            <a:ext cx="2570347" cy="1830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en-US" altLang="zh-CN" sz="3200" b="1" dirty="0">
              <a:solidFill>
                <a:schemeClr val="bg1"/>
              </a:solidFill>
              <a:cs typeface="+mn-ea"/>
              <a:sym typeface="+mn-lt"/>
            </a:endParaRPr>
          </a:p>
        </p:txBody>
      </p:sp>
      <p:sp>
        <p:nvSpPr>
          <p:cNvPr id="8" name="矩形 7">
            <a:extLst>
              <a:ext uri="{FF2B5EF4-FFF2-40B4-BE49-F238E27FC236}">
                <a16:creationId xmlns="" xmlns:a16="http://schemas.microsoft.com/office/drawing/2014/main" id="{A17DA670-A0D2-B848-82D4-30AB19852A11}"/>
              </a:ext>
            </a:extLst>
          </p:cNvPr>
          <p:cNvSpPr/>
          <p:nvPr/>
        </p:nvSpPr>
        <p:spPr>
          <a:xfrm>
            <a:off x="8515276" y="1941872"/>
            <a:ext cx="2570347" cy="276782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9" name="矩形 8">
            <a:extLst>
              <a:ext uri="{FF2B5EF4-FFF2-40B4-BE49-F238E27FC236}">
                <a16:creationId xmlns="" xmlns:a16="http://schemas.microsoft.com/office/drawing/2014/main" id="{9C346F03-4FD5-9E45-8937-1E73526CD324}"/>
              </a:ext>
            </a:extLst>
          </p:cNvPr>
          <p:cNvSpPr/>
          <p:nvPr/>
        </p:nvSpPr>
        <p:spPr>
          <a:xfrm>
            <a:off x="8654656" y="5084864"/>
            <a:ext cx="2570347" cy="1830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200000"/>
              </a:lnSpc>
            </a:pPr>
            <a:endParaRPr lang="en-US" altLang="zh-CN" sz="3200" b="1" dirty="0">
              <a:solidFill>
                <a:schemeClr val="bg1"/>
              </a:solidFill>
              <a:cs typeface="+mn-ea"/>
              <a:sym typeface="+mn-lt"/>
            </a:endParaRPr>
          </a:p>
        </p:txBody>
      </p:sp>
      <p:sp>
        <p:nvSpPr>
          <p:cNvPr id="10" name="文本框 9">
            <a:extLst>
              <a:ext uri="{FF2B5EF4-FFF2-40B4-BE49-F238E27FC236}">
                <a16:creationId xmlns="" xmlns:a16="http://schemas.microsoft.com/office/drawing/2014/main" id="{E97CD610-B68B-E34C-A371-878534123D57}"/>
              </a:ext>
            </a:extLst>
          </p:cNvPr>
          <p:cNvSpPr txBox="1"/>
          <p:nvPr/>
        </p:nvSpPr>
        <p:spPr>
          <a:xfrm>
            <a:off x="1667516" y="5283442"/>
            <a:ext cx="2207683" cy="523220"/>
          </a:xfrm>
          <a:prstGeom prst="rect">
            <a:avLst/>
          </a:prstGeom>
          <a:noFill/>
        </p:spPr>
        <p:txBody>
          <a:bodyPr wrap="square" rtlCol="0">
            <a:spAutoFit/>
          </a:bodyPr>
          <a:lstStyle/>
          <a:p>
            <a:pPr algn="ctr"/>
            <a:r>
              <a:rPr lang="en-US" altLang="zh-CN" sz="2800" b="1" dirty="0">
                <a:solidFill>
                  <a:schemeClr val="bg1"/>
                </a:solidFill>
                <a:cs typeface="+mn-ea"/>
                <a:sym typeface="+mn-lt"/>
              </a:rPr>
              <a:t>01</a:t>
            </a:r>
            <a:endParaRPr lang="zh-CN" altLang="en-US" sz="2800" b="1" dirty="0">
              <a:solidFill>
                <a:schemeClr val="bg1"/>
              </a:solidFill>
              <a:cs typeface="+mn-ea"/>
              <a:sym typeface="+mn-lt"/>
            </a:endParaRPr>
          </a:p>
        </p:txBody>
      </p:sp>
      <p:sp>
        <p:nvSpPr>
          <p:cNvPr id="11" name="文本框 10">
            <a:extLst>
              <a:ext uri="{FF2B5EF4-FFF2-40B4-BE49-F238E27FC236}">
                <a16:creationId xmlns="" xmlns:a16="http://schemas.microsoft.com/office/drawing/2014/main" id="{10C0A65B-2E72-544F-B551-5C3CC7B83AA7}"/>
              </a:ext>
            </a:extLst>
          </p:cNvPr>
          <p:cNvSpPr txBox="1"/>
          <p:nvPr/>
        </p:nvSpPr>
        <p:spPr>
          <a:xfrm>
            <a:off x="1704954" y="2164252"/>
            <a:ext cx="2132809" cy="1823576"/>
          </a:xfrm>
          <a:prstGeom prst="rect">
            <a:avLst/>
          </a:prstGeom>
          <a:noFill/>
        </p:spPr>
        <p:txBody>
          <a:bodyPr wrap="square" rtlCol="0">
            <a:spAutoFit/>
          </a:bodyPr>
          <a:lstStyle/>
          <a:p>
            <a:pPr algn="ctr">
              <a:lnSpc>
                <a:spcPct val="150000"/>
              </a:lnSpc>
            </a:pPr>
            <a:r>
              <a:rPr lang="zh-CN" altLang="en-US" sz="1500" dirty="0">
                <a:solidFill>
                  <a:schemeClr val="bg1"/>
                </a:solidFill>
                <a:cs typeface="+mn-ea"/>
                <a:sym typeface="+mn-lt"/>
              </a:rPr>
              <a:t>世界法学家协会的宗旨是帮助创建</a:t>
            </a:r>
            <a:r>
              <a:rPr lang="en-US" altLang="zh-CN" sz="1500" dirty="0">
                <a:solidFill>
                  <a:schemeClr val="bg1"/>
                </a:solidFill>
                <a:cs typeface="+mn-ea"/>
                <a:sym typeface="+mn-lt"/>
              </a:rPr>
              <a:t>"</a:t>
            </a:r>
            <a:r>
              <a:rPr lang="zh-CN" altLang="en-US" sz="1500" dirty="0">
                <a:solidFill>
                  <a:schemeClr val="bg1"/>
                </a:solidFill>
                <a:cs typeface="+mn-ea"/>
                <a:sym typeface="+mn-lt"/>
              </a:rPr>
              <a:t>一个新的法治社会强者面对公正、弱者得到保护、和平得以永续</a:t>
            </a:r>
            <a:r>
              <a:rPr lang="en-US" altLang="zh-CN" sz="1500" dirty="0">
                <a:solidFill>
                  <a:schemeClr val="bg1"/>
                </a:solidFill>
                <a:cs typeface="+mn-ea"/>
                <a:sym typeface="+mn-lt"/>
              </a:rPr>
              <a:t>"</a:t>
            </a:r>
            <a:r>
              <a:rPr lang="zh-CN" altLang="en-US" sz="1500" dirty="0">
                <a:solidFill>
                  <a:schemeClr val="bg1"/>
                </a:solidFill>
                <a:cs typeface="+mn-ea"/>
                <a:sym typeface="+mn-lt"/>
              </a:rPr>
              <a:t>。</a:t>
            </a:r>
            <a:r>
              <a:rPr lang="en-US" altLang="zh-CN" sz="1500" dirty="0">
                <a:solidFill>
                  <a:schemeClr val="bg1"/>
                </a:solidFill>
                <a:cs typeface="+mn-ea"/>
                <a:sym typeface="+mn-lt"/>
              </a:rPr>
              <a:t>......</a:t>
            </a:r>
            <a:endParaRPr lang="zh-CN" altLang="en-US" sz="1500" dirty="0">
              <a:solidFill>
                <a:schemeClr val="bg1"/>
              </a:solidFill>
              <a:cs typeface="+mn-ea"/>
              <a:sym typeface="+mn-lt"/>
            </a:endParaRPr>
          </a:p>
        </p:txBody>
      </p:sp>
      <p:sp>
        <p:nvSpPr>
          <p:cNvPr id="12" name="文本框 11">
            <a:extLst>
              <a:ext uri="{FF2B5EF4-FFF2-40B4-BE49-F238E27FC236}">
                <a16:creationId xmlns="" xmlns:a16="http://schemas.microsoft.com/office/drawing/2014/main" id="{96F9478A-B294-8E44-99D0-7BAFC240C1EF}"/>
              </a:ext>
            </a:extLst>
          </p:cNvPr>
          <p:cNvSpPr txBox="1"/>
          <p:nvPr/>
        </p:nvSpPr>
        <p:spPr>
          <a:xfrm>
            <a:off x="5272728" y="5283442"/>
            <a:ext cx="2207683" cy="523220"/>
          </a:xfrm>
          <a:prstGeom prst="rect">
            <a:avLst/>
          </a:prstGeom>
          <a:noFill/>
        </p:spPr>
        <p:txBody>
          <a:bodyPr wrap="square" rtlCol="0">
            <a:spAutoFit/>
          </a:bodyPr>
          <a:lstStyle/>
          <a:p>
            <a:pPr algn="ctr"/>
            <a:r>
              <a:rPr lang="en-US" altLang="zh-CN" sz="2800" b="1" dirty="0">
                <a:solidFill>
                  <a:schemeClr val="bg1"/>
                </a:solidFill>
                <a:cs typeface="+mn-ea"/>
                <a:sym typeface="+mn-lt"/>
              </a:rPr>
              <a:t>02</a:t>
            </a:r>
            <a:endParaRPr lang="zh-CN" altLang="en-US" sz="2800" b="1" dirty="0">
              <a:solidFill>
                <a:schemeClr val="bg1"/>
              </a:solidFill>
              <a:cs typeface="+mn-ea"/>
              <a:sym typeface="+mn-lt"/>
            </a:endParaRPr>
          </a:p>
        </p:txBody>
      </p:sp>
      <p:sp>
        <p:nvSpPr>
          <p:cNvPr id="13" name="文本框 12">
            <a:extLst>
              <a:ext uri="{FF2B5EF4-FFF2-40B4-BE49-F238E27FC236}">
                <a16:creationId xmlns="" xmlns:a16="http://schemas.microsoft.com/office/drawing/2014/main" id="{1A710594-F08F-3641-BE0C-A5A49D92F756}"/>
              </a:ext>
            </a:extLst>
          </p:cNvPr>
          <p:cNvSpPr txBox="1"/>
          <p:nvPr/>
        </p:nvSpPr>
        <p:spPr>
          <a:xfrm>
            <a:off x="5217242" y="2164252"/>
            <a:ext cx="2132809" cy="203132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自第一届世界法律大会召开以来</a:t>
            </a:r>
            <a:r>
              <a:rPr lang="en-US" altLang="zh-CN" sz="1400" dirty="0">
                <a:solidFill>
                  <a:schemeClr val="bg1"/>
                </a:solidFill>
                <a:cs typeface="+mn-ea"/>
                <a:sym typeface="+mn-lt"/>
              </a:rPr>
              <a:t>,</a:t>
            </a:r>
            <a:r>
              <a:rPr lang="zh-CN" altLang="en-US" sz="1400" dirty="0">
                <a:solidFill>
                  <a:schemeClr val="bg1"/>
                </a:solidFill>
                <a:cs typeface="+mn-ea"/>
                <a:sym typeface="+mn-lt"/>
              </a:rPr>
              <a:t>世界法学家协会已经取得了许多卓越成就</a:t>
            </a:r>
            <a:r>
              <a:rPr lang="en-US" altLang="zh-CN" sz="1400" dirty="0">
                <a:solidFill>
                  <a:schemeClr val="bg1"/>
                </a:solidFill>
                <a:cs typeface="+mn-ea"/>
                <a:sym typeface="+mn-lt"/>
              </a:rPr>
              <a:t>.</a:t>
            </a:r>
            <a:r>
              <a:rPr lang="zh-CN" altLang="en-US" sz="1400" dirty="0">
                <a:solidFill>
                  <a:schemeClr val="bg1"/>
                </a:solidFill>
                <a:cs typeface="+mn-ea"/>
                <a:sym typeface="+mn-lt"/>
              </a:rPr>
              <a:t>大会积极为各国代表及法律界人士提供一个齐聚一堂。</a:t>
            </a:r>
          </a:p>
        </p:txBody>
      </p:sp>
      <p:sp>
        <p:nvSpPr>
          <p:cNvPr id="14" name="文本框 13">
            <a:extLst>
              <a:ext uri="{FF2B5EF4-FFF2-40B4-BE49-F238E27FC236}">
                <a16:creationId xmlns="" xmlns:a16="http://schemas.microsoft.com/office/drawing/2014/main" id="{7D5BFC67-76D5-5A4A-8E68-FFC5C53B35A0}"/>
              </a:ext>
            </a:extLst>
          </p:cNvPr>
          <p:cNvSpPr txBox="1"/>
          <p:nvPr/>
        </p:nvSpPr>
        <p:spPr>
          <a:xfrm>
            <a:off x="8877940" y="5283442"/>
            <a:ext cx="2207683" cy="523220"/>
          </a:xfrm>
          <a:prstGeom prst="rect">
            <a:avLst/>
          </a:prstGeom>
          <a:noFill/>
        </p:spPr>
        <p:txBody>
          <a:bodyPr wrap="square" rtlCol="0">
            <a:spAutoFit/>
          </a:bodyPr>
          <a:lstStyle/>
          <a:p>
            <a:pPr algn="ctr"/>
            <a:r>
              <a:rPr lang="en-US" altLang="zh-CN" sz="2800" b="1" dirty="0">
                <a:solidFill>
                  <a:schemeClr val="bg1"/>
                </a:solidFill>
                <a:cs typeface="+mn-ea"/>
                <a:sym typeface="+mn-lt"/>
              </a:rPr>
              <a:t>03</a:t>
            </a:r>
            <a:endParaRPr lang="zh-CN" altLang="en-US" sz="2800" b="1" dirty="0">
              <a:solidFill>
                <a:schemeClr val="bg1"/>
              </a:solidFill>
              <a:cs typeface="+mn-ea"/>
              <a:sym typeface="+mn-lt"/>
            </a:endParaRPr>
          </a:p>
        </p:txBody>
      </p:sp>
      <p:sp>
        <p:nvSpPr>
          <p:cNvPr id="15" name="文本框 14">
            <a:extLst>
              <a:ext uri="{FF2B5EF4-FFF2-40B4-BE49-F238E27FC236}">
                <a16:creationId xmlns="" xmlns:a16="http://schemas.microsoft.com/office/drawing/2014/main" id="{659443C7-6C57-744A-A4AF-608A21BBE93D}"/>
              </a:ext>
            </a:extLst>
          </p:cNvPr>
          <p:cNvSpPr txBox="1"/>
          <p:nvPr/>
        </p:nvSpPr>
        <p:spPr>
          <a:xfrm>
            <a:off x="8729530" y="2164252"/>
            <a:ext cx="2132809" cy="203132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相互交流思想、经验的平台</a:t>
            </a:r>
            <a:r>
              <a:rPr lang="en-US" altLang="zh-CN" sz="1400" dirty="0">
                <a:solidFill>
                  <a:schemeClr val="bg1"/>
                </a:solidFill>
                <a:cs typeface="+mn-ea"/>
                <a:sym typeface="+mn-lt"/>
              </a:rPr>
              <a:t>.</a:t>
            </a:r>
            <a:r>
              <a:rPr lang="zh-CN" altLang="en-US" sz="1400" dirty="0">
                <a:solidFill>
                  <a:schemeClr val="bg1"/>
                </a:solidFill>
                <a:cs typeface="+mn-ea"/>
                <a:sym typeface="+mn-lt"/>
              </a:rPr>
              <a:t>历届大会的决议委员会所起草的大会决议和宣言已经成为世界法律大会最具体、最有价值的成就。</a:t>
            </a:r>
          </a:p>
        </p:txBody>
      </p:sp>
      <p:sp>
        <p:nvSpPr>
          <p:cNvPr id="16" name="文本框 15">
            <a:extLst>
              <a:ext uri="{FF2B5EF4-FFF2-40B4-BE49-F238E27FC236}">
                <a16:creationId xmlns="" xmlns:a16="http://schemas.microsoft.com/office/drawing/2014/main" id="{01A59DA9-B7C5-4594-80CC-5E1C67AEFD07}"/>
              </a:ext>
            </a:extLst>
          </p:cNvPr>
          <p:cNvSpPr txBox="1"/>
          <p:nvPr/>
        </p:nvSpPr>
        <p:spPr>
          <a:xfrm>
            <a:off x="4665254" y="513388"/>
            <a:ext cx="3236784" cy="707886"/>
          </a:xfrm>
          <a:prstGeom prst="rect">
            <a:avLst/>
          </a:prstGeom>
          <a:noFill/>
        </p:spPr>
        <p:txBody>
          <a:bodyPr wrap="none" rtlCol="0" anchor="t">
            <a:spAutoFit/>
          </a:bodyPr>
          <a:lstStyle/>
          <a:p>
            <a:r>
              <a:rPr lang="zh-CN" altLang="en-US" sz="4000" dirty="0">
                <a:solidFill>
                  <a:schemeClr val="bg1"/>
                </a:solidFill>
                <a:cs typeface="+mn-ea"/>
                <a:sym typeface="+mn-lt"/>
              </a:rPr>
              <a:t>【节日宗旨】</a:t>
            </a:r>
          </a:p>
        </p:txBody>
      </p:sp>
    </p:spTree>
    <p:extLst>
      <p:ext uri="{BB962C8B-B14F-4D97-AF65-F5344CB8AC3E}">
        <p14:creationId xmlns:p14="http://schemas.microsoft.com/office/powerpoint/2010/main" val="5139515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7D986BA1-480D-4D71-80BB-ED0E7E79BB33}"/>
              </a:ext>
            </a:extLst>
          </p:cNvPr>
          <p:cNvGrpSpPr/>
          <p:nvPr/>
        </p:nvGrpSpPr>
        <p:grpSpPr>
          <a:xfrm>
            <a:off x="6252606" y="1875281"/>
            <a:ext cx="4867381" cy="4029500"/>
            <a:chOff x="5983499" y="1988118"/>
            <a:chExt cx="4867381" cy="4029500"/>
          </a:xfrm>
        </p:grpSpPr>
        <p:sp>
          <p:nvSpPr>
            <p:cNvPr id="2" name="ïṡḷîḓe">
              <a:extLst>
                <a:ext uri="{FF2B5EF4-FFF2-40B4-BE49-F238E27FC236}">
                  <a16:creationId xmlns="" xmlns:a16="http://schemas.microsoft.com/office/drawing/2014/main" id="{D595EF56-D377-404F-B942-9E2558D1BAAE}"/>
                </a:ext>
              </a:extLst>
            </p:cNvPr>
            <p:cNvSpPr/>
            <p:nvPr/>
          </p:nvSpPr>
          <p:spPr>
            <a:xfrm>
              <a:off x="5983499" y="1988118"/>
              <a:ext cx="703465" cy="7034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2000" dirty="0">
                <a:solidFill>
                  <a:schemeClr val="bg1"/>
                </a:solidFill>
                <a:cs typeface="+mn-ea"/>
                <a:sym typeface="+mn-lt"/>
              </a:endParaRPr>
            </a:p>
          </p:txBody>
        </p:sp>
        <p:sp>
          <p:nvSpPr>
            <p:cNvPr id="3" name="íṥlîḓè">
              <a:extLst>
                <a:ext uri="{FF2B5EF4-FFF2-40B4-BE49-F238E27FC236}">
                  <a16:creationId xmlns="" xmlns:a16="http://schemas.microsoft.com/office/drawing/2014/main" id="{D5CCFDCC-E849-F449-A4C0-90DF45339F39}"/>
                </a:ext>
              </a:extLst>
            </p:cNvPr>
            <p:cNvSpPr/>
            <p:nvPr/>
          </p:nvSpPr>
          <p:spPr bwMode="auto">
            <a:xfrm>
              <a:off x="6091322" y="2093395"/>
              <a:ext cx="487818" cy="492911"/>
            </a:xfrm>
            <a:custGeom>
              <a:avLst/>
              <a:gdLst>
                <a:gd name="T0" fmla="*/ 138 w 306"/>
                <a:gd name="T1" fmla="*/ 226 h 309"/>
                <a:gd name="T2" fmla="*/ 149 w 306"/>
                <a:gd name="T3" fmla="*/ 229 h 309"/>
                <a:gd name="T4" fmla="*/ 198 w 306"/>
                <a:gd name="T5" fmla="*/ 216 h 309"/>
                <a:gd name="T6" fmla="*/ 226 w 306"/>
                <a:gd name="T7" fmla="*/ 169 h 309"/>
                <a:gd name="T8" fmla="*/ 215 w 306"/>
                <a:gd name="T9" fmla="*/ 147 h 309"/>
                <a:gd name="T10" fmla="*/ 171 w 306"/>
                <a:gd name="T11" fmla="*/ 209 h 309"/>
                <a:gd name="T12" fmla="*/ 138 w 306"/>
                <a:gd name="T13" fmla="*/ 226 h 309"/>
                <a:gd name="T14" fmla="*/ 80 w 306"/>
                <a:gd name="T15" fmla="*/ 107 h 309"/>
                <a:gd name="T16" fmla="*/ 142 w 306"/>
                <a:gd name="T17" fmla="*/ 15 h 309"/>
                <a:gd name="T18" fmla="*/ 164 w 306"/>
                <a:gd name="T19" fmla="*/ 16 h 309"/>
                <a:gd name="T20" fmla="*/ 225 w 306"/>
                <a:gd name="T21" fmla="*/ 107 h 309"/>
                <a:gd name="T22" fmla="*/ 241 w 306"/>
                <a:gd name="T23" fmla="*/ 153 h 309"/>
                <a:gd name="T24" fmla="*/ 193 w 306"/>
                <a:gd name="T25" fmla="*/ 237 h 309"/>
                <a:gd name="T26" fmla="*/ 112 w 306"/>
                <a:gd name="T27" fmla="*/ 237 h 309"/>
                <a:gd name="T28" fmla="*/ 65 w 306"/>
                <a:gd name="T29" fmla="*/ 153 h 309"/>
                <a:gd name="T30" fmla="*/ 80 w 306"/>
                <a:gd name="T31" fmla="*/ 107 h 309"/>
                <a:gd name="T32" fmla="*/ 153 w 306"/>
                <a:gd name="T33" fmla="*/ 277 h 309"/>
                <a:gd name="T34" fmla="*/ 238 w 306"/>
                <a:gd name="T35" fmla="*/ 257 h 309"/>
                <a:gd name="T36" fmla="*/ 237 w 306"/>
                <a:gd name="T37" fmla="*/ 226 h 309"/>
                <a:gd name="T38" fmla="*/ 234 w 306"/>
                <a:gd name="T39" fmla="*/ 224 h 309"/>
                <a:gd name="T40" fmla="*/ 246 w 306"/>
                <a:gd name="T41" fmla="*/ 205 h 309"/>
                <a:gd name="T42" fmla="*/ 295 w 306"/>
                <a:gd name="T43" fmla="*/ 260 h 309"/>
                <a:gd name="T44" fmla="*/ 252 w 306"/>
                <a:gd name="T45" fmla="*/ 294 h 309"/>
                <a:gd name="T46" fmla="*/ 153 w 306"/>
                <a:gd name="T47" fmla="*/ 309 h 309"/>
                <a:gd name="T48" fmla="*/ 53 w 306"/>
                <a:gd name="T49" fmla="*/ 294 h 309"/>
                <a:gd name="T50" fmla="*/ 10 w 306"/>
                <a:gd name="T51" fmla="*/ 260 h 309"/>
                <a:gd name="T52" fmla="*/ 60 w 306"/>
                <a:gd name="T53" fmla="*/ 205 h 309"/>
                <a:gd name="T54" fmla="*/ 71 w 306"/>
                <a:gd name="T55" fmla="*/ 224 h 309"/>
                <a:gd name="T56" fmla="*/ 69 w 306"/>
                <a:gd name="T57" fmla="*/ 226 h 309"/>
                <a:gd name="T58" fmla="*/ 67 w 306"/>
                <a:gd name="T59" fmla="*/ 257 h 309"/>
                <a:gd name="T60" fmla="*/ 153 w 306"/>
                <a:gd name="T61" fmla="*/ 277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6" h="309">
                  <a:moveTo>
                    <a:pt x="138" y="226"/>
                  </a:moveTo>
                  <a:cubicBezTo>
                    <a:pt x="141" y="227"/>
                    <a:pt x="145" y="229"/>
                    <a:pt x="149" y="229"/>
                  </a:cubicBezTo>
                  <a:cubicBezTo>
                    <a:pt x="164" y="232"/>
                    <a:pt x="182" y="227"/>
                    <a:pt x="198" y="216"/>
                  </a:cubicBezTo>
                  <a:cubicBezTo>
                    <a:pt x="215" y="204"/>
                    <a:pt x="226" y="186"/>
                    <a:pt x="226" y="169"/>
                  </a:cubicBezTo>
                  <a:cubicBezTo>
                    <a:pt x="226" y="160"/>
                    <a:pt x="220" y="151"/>
                    <a:pt x="215" y="147"/>
                  </a:cubicBezTo>
                  <a:cubicBezTo>
                    <a:pt x="210" y="170"/>
                    <a:pt x="193" y="193"/>
                    <a:pt x="171" y="209"/>
                  </a:cubicBezTo>
                  <a:cubicBezTo>
                    <a:pt x="160" y="216"/>
                    <a:pt x="149" y="222"/>
                    <a:pt x="138" y="226"/>
                  </a:cubicBezTo>
                  <a:close/>
                  <a:moveTo>
                    <a:pt x="80" y="107"/>
                  </a:moveTo>
                  <a:cubicBezTo>
                    <a:pt x="98" y="76"/>
                    <a:pt x="122" y="47"/>
                    <a:pt x="142" y="15"/>
                  </a:cubicBezTo>
                  <a:cubicBezTo>
                    <a:pt x="151" y="1"/>
                    <a:pt x="154" y="0"/>
                    <a:pt x="164" y="16"/>
                  </a:cubicBezTo>
                  <a:cubicBezTo>
                    <a:pt x="183" y="47"/>
                    <a:pt x="207" y="76"/>
                    <a:pt x="225" y="107"/>
                  </a:cubicBezTo>
                  <a:cubicBezTo>
                    <a:pt x="234" y="122"/>
                    <a:pt x="241" y="138"/>
                    <a:pt x="241" y="153"/>
                  </a:cubicBezTo>
                  <a:cubicBezTo>
                    <a:pt x="241" y="190"/>
                    <a:pt x="221" y="222"/>
                    <a:pt x="193" y="237"/>
                  </a:cubicBezTo>
                  <a:cubicBezTo>
                    <a:pt x="167" y="251"/>
                    <a:pt x="137" y="251"/>
                    <a:pt x="112" y="237"/>
                  </a:cubicBezTo>
                  <a:cubicBezTo>
                    <a:pt x="84" y="221"/>
                    <a:pt x="65" y="190"/>
                    <a:pt x="65" y="153"/>
                  </a:cubicBezTo>
                  <a:cubicBezTo>
                    <a:pt x="65" y="138"/>
                    <a:pt x="71" y="122"/>
                    <a:pt x="80" y="107"/>
                  </a:cubicBezTo>
                  <a:close/>
                  <a:moveTo>
                    <a:pt x="153" y="277"/>
                  </a:moveTo>
                  <a:cubicBezTo>
                    <a:pt x="178" y="277"/>
                    <a:pt x="218" y="273"/>
                    <a:pt x="238" y="257"/>
                  </a:cubicBezTo>
                  <a:cubicBezTo>
                    <a:pt x="251" y="247"/>
                    <a:pt x="250" y="236"/>
                    <a:pt x="237" y="226"/>
                  </a:cubicBezTo>
                  <a:cubicBezTo>
                    <a:pt x="236" y="226"/>
                    <a:pt x="235" y="225"/>
                    <a:pt x="234" y="224"/>
                  </a:cubicBezTo>
                  <a:cubicBezTo>
                    <a:pt x="239" y="218"/>
                    <a:pt x="243" y="212"/>
                    <a:pt x="246" y="205"/>
                  </a:cubicBezTo>
                  <a:cubicBezTo>
                    <a:pt x="267" y="213"/>
                    <a:pt x="306" y="232"/>
                    <a:pt x="295" y="260"/>
                  </a:cubicBezTo>
                  <a:cubicBezTo>
                    <a:pt x="289" y="277"/>
                    <a:pt x="268" y="288"/>
                    <a:pt x="252" y="294"/>
                  </a:cubicBezTo>
                  <a:cubicBezTo>
                    <a:pt x="225" y="304"/>
                    <a:pt x="189" y="309"/>
                    <a:pt x="153" y="309"/>
                  </a:cubicBezTo>
                  <a:cubicBezTo>
                    <a:pt x="116" y="309"/>
                    <a:pt x="80" y="304"/>
                    <a:pt x="53" y="294"/>
                  </a:cubicBezTo>
                  <a:cubicBezTo>
                    <a:pt x="38" y="288"/>
                    <a:pt x="16" y="277"/>
                    <a:pt x="10" y="260"/>
                  </a:cubicBezTo>
                  <a:cubicBezTo>
                    <a:pt x="0" y="232"/>
                    <a:pt x="38" y="213"/>
                    <a:pt x="60" y="205"/>
                  </a:cubicBezTo>
                  <a:cubicBezTo>
                    <a:pt x="63" y="212"/>
                    <a:pt x="67" y="218"/>
                    <a:pt x="71" y="224"/>
                  </a:cubicBezTo>
                  <a:cubicBezTo>
                    <a:pt x="70" y="225"/>
                    <a:pt x="70" y="226"/>
                    <a:pt x="69" y="226"/>
                  </a:cubicBezTo>
                  <a:cubicBezTo>
                    <a:pt x="56" y="236"/>
                    <a:pt x="54" y="247"/>
                    <a:pt x="67" y="257"/>
                  </a:cubicBezTo>
                  <a:cubicBezTo>
                    <a:pt x="88" y="273"/>
                    <a:pt x="128" y="277"/>
                    <a:pt x="153" y="277"/>
                  </a:cubicBezTo>
                  <a:close/>
                </a:path>
              </a:pathLst>
            </a:custGeom>
            <a:solidFill>
              <a:schemeClr val="bg1"/>
            </a:solidFill>
            <a:ln>
              <a:noFill/>
            </a:ln>
          </p:spPr>
          <p:txBody>
            <a:bodyPr wrap="square" lIns="91440" tIns="45720" rIns="91440" bIns="45720" anchor="ctr">
              <a:normAutofit/>
            </a:bodyPr>
            <a:lstStyle/>
            <a:p>
              <a:pPr algn="ctr"/>
              <a:endParaRPr sz="2000" dirty="0">
                <a:solidFill>
                  <a:schemeClr val="bg1"/>
                </a:solidFill>
                <a:cs typeface="+mn-ea"/>
                <a:sym typeface="+mn-lt"/>
              </a:endParaRPr>
            </a:p>
          </p:txBody>
        </p:sp>
        <p:grpSp>
          <p:nvGrpSpPr>
            <p:cNvPr id="4" name="ïŝľíďe">
              <a:extLst>
                <a:ext uri="{FF2B5EF4-FFF2-40B4-BE49-F238E27FC236}">
                  <a16:creationId xmlns="" xmlns:a16="http://schemas.microsoft.com/office/drawing/2014/main" id="{CCF476A9-94F3-ED43-8677-A1BDFD71F565}"/>
                </a:ext>
              </a:extLst>
            </p:cNvPr>
            <p:cNvGrpSpPr/>
            <p:nvPr/>
          </p:nvGrpSpPr>
          <p:grpSpPr>
            <a:xfrm>
              <a:off x="5983499" y="3613827"/>
              <a:ext cx="703465" cy="703465"/>
              <a:chOff x="2751043" y="3276607"/>
              <a:chExt cx="703465" cy="703465"/>
            </a:xfrm>
          </p:grpSpPr>
          <p:sp>
            <p:nvSpPr>
              <p:cNvPr id="5" name="i$ļiḍé">
                <a:extLst>
                  <a:ext uri="{FF2B5EF4-FFF2-40B4-BE49-F238E27FC236}">
                    <a16:creationId xmlns="" xmlns:a16="http://schemas.microsoft.com/office/drawing/2014/main" id="{815871A1-B542-4B4E-A066-28396C0F913C}"/>
                  </a:ext>
                </a:extLst>
              </p:cNvPr>
              <p:cNvSpPr/>
              <p:nvPr/>
            </p:nvSpPr>
            <p:spPr>
              <a:xfrm>
                <a:off x="2751043" y="3276607"/>
                <a:ext cx="703465" cy="7034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2000" dirty="0">
                  <a:solidFill>
                    <a:schemeClr val="bg1"/>
                  </a:solidFill>
                  <a:cs typeface="+mn-ea"/>
                  <a:sym typeface="+mn-lt"/>
                </a:endParaRPr>
              </a:p>
            </p:txBody>
          </p:sp>
          <p:sp>
            <p:nvSpPr>
              <p:cNvPr id="6" name="íṧļïdè">
                <a:extLst>
                  <a:ext uri="{FF2B5EF4-FFF2-40B4-BE49-F238E27FC236}">
                    <a16:creationId xmlns="" xmlns:a16="http://schemas.microsoft.com/office/drawing/2014/main" id="{9C2826C9-4167-C646-873D-8B29DD6CB2C8}"/>
                  </a:ext>
                </a:extLst>
              </p:cNvPr>
              <p:cNvSpPr/>
              <p:nvPr/>
            </p:nvSpPr>
            <p:spPr bwMode="auto">
              <a:xfrm>
                <a:off x="2890150" y="3464863"/>
                <a:ext cx="425250" cy="326953"/>
              </a:xfrm>
              <a:custGeom>
                <a:avLst/>
                <a:gdLst>
                  <a:gd name="connsiteX0" fmla="*/ 32283 w 425250"/>
                  <a:gd name="connsiteY0" fmla="*/ 47013 h 326953"/>
                  <a:gd name="connsiteX1" fmla="*/ 150654 w 425250"/>
                  <a:gd name="connsiteY1" fmla="*/ 47013 h 326953"/>
                  <a:gd name="connsiteX2" fmla="*/ 165002 w 425250"/>
                  <a:gd name="connsiteY2" fmla="*/ 61369 h 326953"/>
                  <a:gd name="connsiteX3" fmla="*/ 150654 w 425250"/>
                  <a:gd name="connsiteY3" fmla="*/ 75725 h 326953"/>
                  <a:gd name="connsiteX4" fmla="*/ 32283 w 425250"/>
                  <a:gd name="connsiteY4" fmla="*/ 75725 h 326953"/>
                  <a:gd name="connsiteX5" fmla="*/ 28696 w 425250"/>
                  <a:gd name="connsiteY5" fmla="*/ 75725 h 326953"/>
                  <a:gd name="connsiteX6" fmla="*/ 28696 w 425250"/>
                  <a:gd name="connsiteY6" fmla="*/ 294652 h 326953"/>
                  <a:gd name="connsiteX7" fmla="*/ 32283 w 425250"/>
                  <a:gd name="connsiteY7" fmla="*/ 298241 h 326953"/>
                  <a:gd name="connsiteX8" fmla="*/ 369461 w 425250"/>
                  <a:gd name="connsiteY8" fmla="*/ 298241 h 326953"/>
                  <a:gd name="connsiteX9" fmla="*/ 373048 w 425250"/>
                  <a:gd name="connsiteY9" fmla="*/ 294652 h 326953"/>
                  <a:gd name="connsiteX10" fmla="*/ 373048 w 425250"/>
                  <a:gd name="connsiteY10" fmla="*/ 201339 h 326953"/>
                  <a:gd name="connsiteX11" fmla="*/ 387396 w 425250"/>
                  <a:gd name="connsiteY11" fmla="*/ 186983 h 326953"/>
                  <a:gd name="connsiteX12" fmla="*/ 401744 w 425250"/>
                  <a:gd name="connsiteY12" fmla="*/ 201339 h 326953"/>
                  <a:gd name="connsiteX13" fmla="*/ 401744 w 425250"/>
                  <a:gd name="connsiteY13" fmla="*/ 294652 h 326953"/>
                  <a:gd name="connsiteX14" fmla="*/ 369461 w 425250"/>
                  <a:gd name="connsiteY14" fmla="*/ 326953 h 326953"/>
                  <a:gd name="connsiteX15" fmla="*/ 32283 w 425250"/>
                  <a:gd name="connsiteY15" fmla="*/ 326953 h 326953"/>
                  <a:gd name="connsiteX16" fmla="*/ 0 w 425250"/>
                  <a:gd name="connsiteY16" fmla="*/ 294652 h 326953"/>
                  <a:gd name="connsiteX17" fmla="*/ 0 w 425250"/>
                  <a:gd name="connsiteY17" fmla="*/ 75725 h 326953"/>
                  <a:gd name="connsiteX18" fmla="*/ 32283 w 425250"/>
                  <a:gd name="connsiteY18" fmla="*/ 47013 h 326953"/>
                  <a:gd name="connsiteX19" fmla="*/ 291885 w 425250"/>
                  <a:gd name="connsiteY19" fmla="*/ 0 h 326953"/>
                  <a:gd name="connsiteX20" fmla="*/ 425250 w 425250"/>
                  <a:gd name="connsiteY20" fmla="*/ 104112 h 326953"/>
                  <a:gd name="connsiteX21" fmla="*/ 291885 w 425250"/>
                  <a:gd name="connsiteY21" fmla="*/ 208224 h 326953"/>
                  <a:gd name="connsiteX22" fmla="*/ 291885 w 425250"/>
                  <a:gd name="connsiteY22" fmla="*/ 143603 h 326953"/>
                  <a:gd name="connsiteX23" fmla="*/ 126079 w 425250"/>
                  <a:gd name="connsiteY23" fmla="*/ 269255 h 326953"/>
                  <a:gd name="connsiteX24" fmla="*/ 291885 w 425250"/>
                  <a:gd name="connsiteY24" fmla="*/ 71801 h 326953"/>
                  <a:gd name="connsiteX25" fmla="*/ 291885 w 425250"/>
                  <a:gd name="connsiteY25" fmla="*/ 0 h 326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5250" h="326953">
                    <a:moveTo>
                      <a:pt x="32283" y="47013"/>
                    </a:moveTo>
                    <a:cubicBezTo>
                      <a:pt x="150654" y="47013"/>
                      <a:pt x="150654" y="47013"/>
                      <a:pt x="150654" y="47013"/>
                    </a:cubicBezTo>
                    <a:cubicBezTo>
                      <a:pt x="157828" y="47013"/>
                      <a:pt x="165002" y="50602"/>
                      <a:pt x="165002" y="61369"/>
                    </a:cubicBezTo>
                    <a:cubicBezTo>
                      <a:pt x="165002" y="68547"/>
                      <a:pt x="157828" y="75725"/>
                      <a:pt x="150654" y="75725"/>
                    </a:cubicBezTo>
                    <a:cubicBezTo>
                      <a:pt x="32283" y="75725"/>
                      <a:pt x="32283" y="75725"/>
                      <a:pt x="32283" y="75725"/>
                    </a:cubicBezTo>
                    <a:cubicBezTo>
                      <a:pt x="28696" y="75725"/>
                      <a:pt x="28696" y="75725"/>
                      <a:pt x="28696" y="75725"/>
                    </a:cubicBezTo>
                    <a:cubicBezTo>
                      <a:pt x="28696" y="294652"/>
                      <a:pt x="28696" y="294652"/>
                      <a:pt x="28696" y="294652"/>
                    </a:cubicBezTo>
                    <a:cubicBezTo>
                      <a:pt x="28696" y="298241"/>
                      <a:pt x="28696" y="298241"/>
                      <a:pt x="32283" y="298241"/>
                    </a:cubicBezTo>
                    <a:cubicBezTo>
                      <a:pt x="369461" y="298241"/>
                      <a:pt x="369461" y="298241"/>
                      <a:pt x="369461" y="298241"/>
                    </a:cubicBezTo>
                    <a:cubicBezTo>
                      <a:pt x="369461" y="298241"/>
                      <a:pt x="373048" y="298241"/>
                      <a:pt x="373048" y="294652"/>
                    </a:cubicBezTo>
                    <a:cubicBezTo>
                      <a:pt x="373048" y="201339"/>
                      <a:pt x="373048" y="201339"/>
                      <a:pt x="373048" y="201339"/>
                    </a:cubicBezTo>
                    <a:cubicBezTo>
                      <a:pt x="373048" y="194161"/>
                      <a:pt x="376635" y="186983"/>
                      <a:pt x="387396" y="186983"/>
                    </a:cubicBezTo>
                    <a:cubicBezTo>
                      <a:pt x="394570" y="186983"/>
                      <a:pt x="401744" y="194161"/>
                      <a:pt x="401744" y="201339"/>
                    </a:cubicBezTo>
                    <a:cubicBezTo>
                      <a:pt x="401744" y="294652"/>
                      <a:pt x="401744" y="294652"/>
                      <a:pt x="401744" y="294652"/>
                    </a:cubicBezTo>
                    <a:cubicBezTo>
                      <a:pt x="401744" y="312597"/>
                      <a:pt x="387396" y="326953"/>
                      <a:pt x="369461" y="326953"/>
                    </a:cubicBezTo>
                    <a:cubicBezTo>
                      <a:pt x="32283" y="326953"/>
                      <a:pt x="32283" y="326953"/>
                      <a:pt x="32283" y="326953"/>
                    </a:cubicBezTo>
                    <a:cubicBezTo>
                      <a:pt x="14348" y="326953"/>
                      <a:pt x="0" y="312597"/>
                      <a:pt x="0" y="294652"/>
                    </a:cubicBezTo>
                    <a:cubicBezTo>
                      <a:pt x="0" y="75725"/>
                      <a:pt x="0" y="75725"/>
                      <a:pt x="0" y="75725"/>
                    </a:cubicBezTo>
                    <a:cubicBezTo>
                      <a:pt x="0" y="61369"/>
                      <a:pt x="14348" y="47013"/>
                      <a:pt x="32283" y="47013"/>
                    </a:cubicBezTo>
                    <a:close/>
                    <a:moveTo>
                      <a:pt x="291885" y="0"/>
                    </a:moveTo>
                    <a:cubicBezTo>
                      <a:pt x="291885" y="0"/>
                      <a:pt x="291885" y="0"/>
                      <a:pt x="425250" y="104112"/>
                    </a:cubicBezTo>
                    <a:cubicBezTo>
                      <a:pt x="425250" y="104112"/>
                      <a:pt x="425250" y="104112"/>
                      <a:pt x="291885" y="208224"/>
                    </a:cubicBezTo>
                    <a:cubicBezTo>
                      <a:pt x="291885" y="208224"/>
                      <a:pt x="291885" y="208224"/>
                      <a:pt x="291885" y="143603"/>
                    </a:cubicBezTo>
                    <a:cubicBezTo>
                      <a:pt x="234213" y="147193"/>
                      <a:pt x="180146" y="154373"/>
                      <a:pt x="126079" y="269255"/>
                    </a:cubicBezTo>
                    <a:cubicBezTo>
                      <a:pt x="126079" y="136423"/>
                      <a:pt x="162124" y="75392"/>
                      <a:pt x="291885" y="71801"/>
                    </a:cubicBezTo>
                    <a:cubicBezTo>
                      <a:pt x="291885" y="71801"/>
                      <a:pt x="291885" y="71801"/>
                      <a:pt x="291885" y="0"/>
                    </a:cubicBezTo>
                    <a:close/>
                  </a:path>
                </a:pathLst>
              </a:custGeom>
              <a:solidFill>
                <a:schemeClr val="bg1"/>
              </a:solidFill>
              <a:ln w="9525">
                <a:solidFill>
                  <a:schemeClr val="bg1"/>
                </a:solidFill>
                <a:round/>
                <a:headEnd/>
                <a:tailEnd/>
              </a:ln>
            </p:spPr>
            <p:txBody>
              <a:bodyPr wrap="square" lIns="91440" tIns="45720" rIns="91440" bIns="45720" anchor="ctr">
                <a:noAutofit/>
              </a:bodyPr>
              <a:lstStyle/>
              <a:p>
                <a:pPr algn="ctr"/>
                <a:endParaRPr dirty="0">
                  <a:solidFill>
                    <a:schemeClr val="bg1"/>
                  </a:solidFill>
                  <a:cs typeface="+mn-ea"/>
                  <a:sym typeface="+mn-lt"/>
                </a:endParaRPr>
              </a:p>
            </p:txBody>
          </p:sp>
        </p:grpSp>
        <p:grpSp>
          <p:nvGrpSpPr>
            <p:cNvPr id="7" name="íśḷiḑe">
              <a:extLst>
                <a:ext uri="{FF2B5EF4-FFF2-40B4-BE49-F238E27FC236}">
                  <a16:creationId xmlns="" xmlns:a16="http://schemas.microsoft.com/office/drawing/2014/main" id="{E4102CFA-B39C-E841-A602-F1ABE10513FA}"/>
                </a:ext>
              </a:extLst>
            </p:cNvPr>
            <p:cNvGrpSpPr/>
            <p:nvPr/>
          </p:nvGrpSpPr>
          <p:grpSpPr>
            <a:xfrm>
              <a:off x="5983499" y="5239536"/>
              <a:ext cx="703465" cy="703465"/>
              <a:chOff x="2751043" y="4489890"/>
              <a:chExt cx="703465" cy="703465"/>
            </a:xfrm>
          </p:grpSpPr>
          <p:sp>
            <p:nvSpPr>
              <p:cNvPr id="8" name="iṩḻiḋe">
                <a:extLst>
                  <a:ext uri="{FF2B5EF4-FFF2-40B4-BE49-F238E27FC236}">
                    <a16:creationId xmlns="" xmlns:a16="http://schemas.microsoft.com/office/drawing/2014/main" id="{66DAF647-3FAE-C744-BF99-A914D76E6275}"/>
                  </a:ext>
                </a:extLst>
              </p:cNvPr>
              <p:cNvSpPr/>
              <p:nvPr/>
            </p:nvSpPr>
            <p:spPr>
              <a:xfrm>
                <a:off x="2751043" y="4489890"/>
                <a:ext cx="703465" cy="7034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2000" dirty="0">
                  <a:solidFill>
                    <a:schemeClr val="bg1"/>
                  </a:solidFill>
                  <a:cs typeface="+mn-ea"/>
                  <a:sym typeface="+mn-lt"/>
                </a:endParaRPr>
              </a:p>
            </p:txBody>
          </p:sp>
          <p:sp>
            <p:nvSpPr>
              <p:cNvPr id="9" name="î$ḷíḑé">
                <a:extLst>
                  <a:ext uri="{FF2B5EF4-FFF2-40B4-BE49-F238E27FC236}">
                    <a16:creationId xmlns="" xmlns:a16="http://schemas.microsoft.com/office/drawing/2014/main" id="{CC9AFBC2-5031-8142-9F99-63A550551009}"/>
                  </a:ext>
                </a:extLst>
              </p:cNvPr>
              <p:cNvSpPr/>
              <p:nvPr/>
            </p:nvSpPr>
            <p:spPr bwMode="auto">
              <a:xfrm>
                <a:off x="2894404" y="4671556"/>
                <a:ext cx="416742" cy="340132"/>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solidFill>
              <a:ln>
                <a:noFill/>
              </a:ln>
            </p:spPr>
            <p:txBody>
              <a:bodyPr wrap="square" lIns="91440" tIns="45720" rIns="91440" bIns="45720" anchor="ctr">
                <a:noAutofit/>
              </a:bodyPr>
              <a:lstStyle/>
              <a:p>
                <a:pPr algn="ctr"/>
                <a:endParaRPr sz="2000" dirty="0">
                  <a:solidFill>
                    <a:schemeClr val="bg1"/>
                  </a:solidFill>
                  <a:cs typeface="+mn-ea"/>
                  <a:sym typeface="+mn-lt"/>
                </a:endParaRPr>
              </a:p>
            </p:txBody>
          </p:sp>
        </p:grpSp>
        <p:cxnSp>
          <p:nvCxnSpPr>
            <p:cNvPr id="10" name="直接连接符 180">
              <a:extLst>
                <a:ext uri="{FF2B5EF4-FFF2-40B4-BE49-F238E27FC236}">
                  <a16:creationId xmlns="" xmlns:a16="http://schemas.microsoft.com/office/drawing/2014/main" id="{4B341920-CCB3-E446-ABB9-CA8F8E686A95}"/>
                </a:ext>
              </a:extLst>
            </p:cNvPr>
            <p:cNvCxnSpPr>
              <a:cxnSpLocks/>
            </p:cNvCxnSpPr>
            <p:nvPr/>
          </p:nvCxnSpPr>
          <p:spPr>
            <a:xfrm>
              <a:off x="6904442" y="3270499"/>
              <a:ext cx="3510000" cy="0"/>
            </a:xfrm>
            <a:prstGeom prst="line">
              <a:avLst/>
            </a:prstGeom>
            <a:ln w="3175" cap="rnd">
              <a:solidFill>
                <a:schemeClr val="bg1">
                  <a:lumMod val="6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81">
              <a:extLst>
                <a:ext uri="{FF2B5EF4-FFF2-40B4-BE49-F238E27FC236}">
                  <a16:creationId xmlns="" xmlns:a16="http://schemas.microsoft.com/office/drawing/2014/main" id="{3A5363FD-644D-B546-A85E-DDA5F1FCC916}"/>
                </a:ext>
              </a:extLst>
            </p:cNvPr>
            <p:cNvCxnSpPr>
              <a:cxnSpLocks/>
            </p:cNvCxnSpPr>
            <p:nvPr/>
          </p:nvCxnSpPr>
          <p:spPr>
            <a:xfrm>
              <a:off x="6904442" y="4896208"/>
              <a:ext cx="3510000" cy="0"/>
            </a:xfrm>
            <a:prstGeom prst="line">
              <a:avLst/>
            </a:prstGeom>
            <a:ln w="3175" cap="rnd">
              <a:solidFill>
                <a:schemeClr val="bg1">
                  <a:lumMod val="6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2" name="iṥlíḋé">
              <a:extLst>
                <a:ext uri="{FF2B5EF4-FFF2-40B4-BE49-F238E27FC236}">
                  <a16:creationId xmlns="" xmlns:a16="http://schemas.microsoft.com/office/drawing/2014/main" id="{C749361D-3E1A-4B4B-9F0C-729E280C22E5}"/>
                </a:ext>
              </a:extLst>
            </p:cNvPr>
            <p:cNvSpPr txBox="1"/>
            <p:nvPr/>
          </p:nvSpPr>
          <p:spPr bwMode="auto">
            <a:xfrm>
              <a:off x="6904442" y="1988118"/>
              <a:ext cx="3025859" cy="400110"/>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en-US"/>
              </a:defPPr>
              <a:lvl1pPr>
                <a:defRPr sz="2400" b="1">
                  <a:solidFill>
                    <a:srgbClr val="306BD4"/>
                  </a:solidFill>
                  <a:latin typeface="思源黑体 CN Normal" panose="020B0400000000000000" pitchFamily="34" charset="-122"/>
                  <a:ea typeface="思源黑体 CN Normal" panose="020B0400000000000000"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r>
                <a:rPr lang="en-US" altLang="zh-CN" sz="2000" dirty="0">
                  <a:solidFill>
                    <a:schemeClr val="bg1"/>
                  </a:solidFill>
                  <a:latin typeface="+mn-lt"/>
                  <a:ea typeface="+mn-ea"/>
                  <a:cs typeface="+mn-ea"/>
                  <a:sym typeface="+mn-lt"/>
                </a:rPr>
                <a:t>01</a:t>
              </a:r>
            </a:p>
          </p:txBody>
        </p:sp>
        <p:sp>
          <p:nvSpPr>
            <p:cNvPr id="13" name="îş1íḑé">
              <a:extLst>
                <a:ext uri="{FF2B5EF4-FFF2-40B4-BE49-F238E27FC236}">
                  <a16:creationId xmlns="" xmlns:a16="http://schemas.microsoft.com/office/drawing/2014/main" id="{648E2E44-EE3D-7944-8B06-00F643B76CCD}"/>
                </a:ext>
              </a:extLst>
            </p:cNvPr>
            <p:cNvSpPr/>
            <p:nvPr/>
          </p:nvSpPr>
          <p:spPr bwMode="auto">
            <a:xfrm>
              <a:off x="6904442" y="2409325"/>
              <a:ext cx="3946438" cy="71173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bg1"/>
                  </a:solidFill>
                  <a:cs typeface="+mn-ea"/>
                  <a:sym typeface="+mn-lt"/>
                </a:rPr>
                <a:t>世界法学家协会的另一成就是世界法律日的创立及其庆祝活动</a:t>
              </a:r>
              <a:r>
                <a:rPr lang="en-US" altLang="zh-CN" sz="1400" dirty="0">
                  <a:solidFill>
                    <a:schemeClr val="bg1"/>
                  </a:solidFill>
                  <a:cs typeface="+mn-ea"/>
                  <a:sym typeface="+mn-lt"/>
                </a:rPr>
                <a:t>.</a:t>
              </a:r>
              <a:r>
                <a:rPr lang="zh-CN" altLang="en-US" sz="1400" dirty="0">
                  <a:solidFill>
                    <a:schemeClr val="bg1"/>
                  </a:solidFill>
                  <a:cs typeface="+mn-ea"/>
                  <a:sym typeface="+mn-lt"/>
                </a:rPr>
                <a:t>世界法律日的第一任荣誉主席</a:t>
              </a:r>
              <a:r>
                <a:rPr lang="en-US" altLang="zh-CN" sz="1400" dirty="0">
                  <a:solidFill>
                    <a:schemeClr val="bg1"/>
                  </a:solidFill>
                  <a:cs typeface="+mn-ea"/>
                  <a:sym typeface="+mn-lt"/>
                </a:rPr>
                <a:t>,</a:t>
              </a:r>
              <a:endParaRPr lang="en-US" altLang="zh-CN" sz="800" dirty="0">
                <a:solidFill>
                  <a:schemeClr val="bg1"/>
                </a:solidFill>
                <a:cs typeface="+mn-ea"/>
                <a:sym typeface="+mn-lt"/>
              </a:endParaRPr>
            </a:p>
          </p:txBody>
        </p:sp>
        <p:sp>
          <p:nvSpPr>
            <p:cNvPr id="14" name="iṥlíḋé">
              <a:extLst>
                <a:ext uri="{FF2B5EF4-FFF2-40B4-BE49-F238E27FC236}">
                  <a16:creationId xmlns="" xmlns:a16="http://schemas.microsoft.com/office/drawing/2014/main" id="{73C073C3-6165-F342-8258-21A130D337E1}"/>
                </a:ext>
              </a:extLst>
            </p:cNvPr>
            <p:cNvSpPr txBox="1"/>
            <p:nvPr/>
          </p:nvSpPr>
          <p:spPr bwMode="auto">
            <a:xfrm>
              <a:off x="6904442" y="3520220"/>
              <a:ext cx="3025859" cy="400110"/>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en-US"/>
              </a:defPPr>
              <a:lvl1pPr>
                <a:defRPr sz="2000" b="1">
                  <a:latin typeface="思源黑体 CN Normal" panose="020B0400000000000000" pitchFamily="34" charset="-122"/>
                  <a:ea typeface="思源黑体 CN Normal" panose="020B0400000000000000"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r>
                <a:rPr lang="en-US" altLang="zh-CN" dirty="0">
                  <a:solidFill>
                    <a:schemeClr val="bg1"/>
                  </a:solidFill>
                  <a:latin typeface="+mn-lt"/>
                  <a:ea typeface="+mn-ea"/>
                  <a:cs typeface="+mn-ea"/>
                  <a:sym typeface="+mn-lt"/>
                </a:rPr>
                <a:t>02</a:t>
              </a:r>
            </a:p>
          </p:txBody>
        </p:sp>
        <p:sp>
          <p:nvSpPr>
            <p:cNvPr id="15" name="îş1íḑé">
              <a:extLst>
                <a:ext uri="{FF2B5EF4-FFF2-40B4-BE49-F238E27FC236}">
                  <a16:creationId xmlns="" xmlns:a16="http://schemas.microsoft.com/office/drawing/2014/main" id="{5BA8336A-D2EF-284E-BEAB-9AF0F6D24F00}"/>
                </a:ext>
              </a:extLst>
            </p:cNvPr>
            <p:cNvSpPr/>
            <p:nvPr/>
          </p:nvSpPr>
          <p:spPr bwMode="auto">
            <a:xfrm>
              <a:off x="6904442" y="3874589"/>
              <a:ext cx="3946438" cy="106182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bg1"/>
                  </a:solidFill>
                  <a:cs typeface="+mn-ea"/>
                  <a:sym typeface="+mn-lt"/>
                </a:rPr>
                <a:t>日本最高裁判所长官横田喜三郎</a:t>
              </a:r>
              <a:r>
                <a:rPr lang="en-US" altLang="zh-CN" sz="1400" dirty="0">
                  <a:solidFill>
                    <a:schemeClr val="bg1"/>
                  </a:solidFill>
                  <a:cs typeface="+mn-ea"/>
                  <a:sym typeface="+mn-lt"/>
                </a:rPr>
                <a:t>(</a:t>
              </a:r>
              <a:r>
                <a:rPr lang="en-US" altLang="zh-CN" sz="1400" dirty="0" err="1">
                  <a:solidFill>
                    <a:schemeClr val="bg1"/>
                  </a:solidFill>
                  <a:cs typeface="+mn-ea"/>
                  <a:sym typeface="+mn-lt"/>
                </a:rPr>
                <a:t>Kisaburo</a:t>
              </a:r>
              <a:r>
                <a:rPr lang="en-US" altLang="zh-CN" sz="1400" dirty="0">
                  <a:solidFill>
                    <a:schemeClr val="bg1"/>
                  </a:solidFill>
                  <a:cs typeface="+mn-ea"/>
                  <a:sym typeface="+mn-lt"/>
                </a:rPr>
                <a:t> Yokota)</a:t>
              </a:r>
              <a:r>
                <a:rPr lang="zh-CN" altLang="en-US" sz="1400" dirty="0">
                  <a:solidFill>
                    <a:schemeClr val="bg1"/>
                  </a:solidFill>
                  <a:cs typeface="+mn-ea"/>
                  <a:sym typeface="+mn-lt"/>
                </a:rPr>
                <a:t>曾表示世界法律日使全社会对法律在国际社会中的地位重新进行审视。</a:t>
              </a:r>
              <a:endParaRPr lang="en-US" altLang="zh-CN" sz="1400" dirty="0">
                <a:solidFill>
                  <a:schemeClr val="bg1"/>
                </a:solidFill>
                <a:cs typeface="+mn-ea"/>
                <a:sym typeface="+mn-lt"/>
              </a:endParaRPr>
            </a:p>
          </p:txBody>
        </p:sp>
        <p:sp>
          <p:nvSpPr>
            <p:cNvPr id="16" name="iṥlíḋé">
              <a:extLst>
                <a:ext uri="{FF2B5EF4-FFF2-40B4-BE49-F238E27FC236}">
                  <a16:creationId xmlns="" xmlns:a16="http://schemas.microsoft.com/office/drawing/2014/main" id="{00E54142-3899-0E4D-998A-5823AD5253F7}"/>
                </a:ext>
              </a:extLst>
            </p:cNvPr>
            <p:cNvSpPr txBox="1"/>
            <p:nvPr/>
          </p:nvSpPr>
          <p:spPr bwMode="auto">
            <a:xfrm>
              <a:off x="6904442" y="5174242"/>
              <a:ext cx="3025859" cy="400110"/>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en-US"/>
              </a:defPPr>
              <a:lvl1pPr>
                <a:defRPr sz="2000" b="1">
                  <a:latin typeface="思源黑体 CN Normal" panose="020B0400000000000000" pitchFamily="34" charset="-122"/>
                  <a:ea typeface="思源黑体 CN Normal" panose="020B0400000000000000"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r>
                <a:rPr lang="en-US" altLang="zh-CN" dirty="0">
                  <a:solidFill>
                    <a:schemeClr val="bg1"/>
                  </a:solidFill>
                  <a:latin typeface="+mn-lt"/>
                  <a:ea typeface="+mn-ea"/>
                  <a:cs typeface="+mn-ea"/>
                  <a:sym typeface="+mn-lt"/>
                </a:rPr>
                <a:t>03</a:t>
              </a:r>
            </a:p>
          </p:txBody>
        </p:sp>
        <p:sp>
          <p:nvSpPr>
            <p:cNvPr id="17" name="îş1íḑé">
              <a:extLst>
                <a:ext uri="{FF2B5EF4-FFF2-40B4-BE49-F238E27FC236}">
                  <a16:creationId xmlns="" xmlns:a16="http://schemas.microsoft.com/office/drawing/2014/main" id="{6C740BCD-5E46-CF43-B242-E81C71A3EE1E}"/>
                </a:ext>
              </a:extLst>
            </p:cNvPr>
            <p:cNvSpPr/>
            <p:nvPr/>
          </p:nvSpPr>
          <p:spPr bwMode="auto">
            <a:xfrm>
              <a:off x="6904442" y="5629050"/>
              <a:ext cx="3946438" cy="38856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bg1"/>
                  </a:solidFill>
                  <a:cs typeface="+mn-ea"/>
                  <a:sym typeface="+mn-lt"/>
                </a:rPr>
                <a:t>并向人们灌输法治是世界和平最终保证的理念。</a:t>
              </a:r>
              <a:endParaRPr lang="en-US" altLang="zh-CN" sz="1400" dirty="0">
                <a:solidFill>
                  <a:schemeClr val="bg1"/>
                </a:solidFill>
                <a:cs typeface="+mn-ea"/>
                <a:sym typeface="+mn-lt"/>
              </a:endParaRPr>
            </a:p>
          </p:txBody>
        </p:sp>
      </p:grpSp>
      <p:pic>
        <p:nvPicPr>
          <p:cNvPr id="18" name="图片 17">
            <a:extLst>
              <a:ext uri="{FF2B5EF4-FFF2-40B4-BE49-F238E27FC236}">
                <a16:creationId xmlns="" xmlns:a16="http://schemas.microsoft.com/office/drawing/2014/main" id="{7F0B5783-0AFA-4546-A8B8-7091FAC27A1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45835" y="1118360"/>
            <a:ext cx="4978156" cy="4978156"/>
          </a:xfrm>
          <a:prstGeom prst="rect">
            <a:avLst/>
          </a:prstGeom>
        </p:spPr>
      </p:pic>
      <p:sp>
        <p:nvSpPr>
          <p:cNvPr id="19" name="文本框 18">
            <a:extLst>
              <a:ext uri="{FF2B5EF4-FFF2-40B4-BE49-F238E27FC236}">
                <a16:creationId xmlns="" xmlns:a16="http://schemas.microsoft.com/office/drawing/2014/main" id="{01A59DA9-B7C5-4594-80CC-5E1C67AEFD07}"/>
              </a:ext>
            </a:extLst>
          </p:cNvPr>
          <p:cNvSpPr txBox="1"/>
          <p:nvPr/>
        </p:nvSpPr>
        <p:spPr>
          <a:xfrm>
            <a:off x="4477608" y="515464"/>
            <a:ext cx="3236784" cy="707886"/>
          </a:xfrm>
          <a:prstGeom prst="rect">
            <a:avLst/>
          </a:prstGeom>
          <a:noFill/>
        </p:spPr>
        <p:txBody>
          <a:bodyPr wrap="none" rtlCol="0" anchor="t">
            <a:spAutoFit/>
          </a:bodyPr>
          <a:lstStyle/>
          <a:p>
            <a:r>
              <a:rPr lang="zh-CN" altLang="en-US" sz="4000" dirty="0">
                <a:solidFill>
                  <a:schemeClr val="bg1"/>
                </a:solidFill>
                <a:cs typeface="+mn-ea"/>
                <a:sym typeface="+mn-lt"/>
              </a:rPr>
              <a:t>【节日宗旨】</a:t>
            </a:r>
          </a:p>
        </p:txBody>
      </p:sp>
    </p:spTree>
    <p:extLst>
      <p:ext uri="{BB962C8B-B14F-4D97-AF65-F5344CB8AC3E}">
        <p14:creationId xmlns:p14="http://schemas.microsoft.com/office/powerpoint/2010/main" val="2990996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当图网"/>
</p:tagLst>
</file>

<file path=ppt/theme/theme1.xml><?xml version="1.0" encoding="utf-8"?>
<a:theme xmlns:a="http://schemas.openxmlformats.org/drawingml/2006/main" name="当图网​​">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qxywlfs2">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www.33ppt.com</Template>
  <TotalTime>236</TotalTime>
  <Words>2269</Words>
  <Application>Microsoft Office PowerPoint</Application>
  <PresentationFormat>宽屏</PresentationFormat>
  <Paragraphs>139</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Adobe Arabic</vt:lpstr>
      <vt:lpstr>Meiryo</vt:lpstr>
      <vt:lpstr>等线</vt:lpstr>
      <vt:lpstr>汉仪书魂体简</vt:lpstr>
      <vt:lpstr>宋体</vt:lpstr>
      <vt:lpstr>微软雅黑</vt:lpstr>
      <vt:lpstr>Arial</vt:lpstr>
      <vt:lpstr>Calibri</vt:lpstr>
      <vt:lpstr>Calibri Light</vt:lpstr>
      <vt:lpstr>当图网​​</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20</cp:revision>
  <dcterms:created xsi:type="dcterms:W3CDTF">2019-04-17T01:58:58Z</dcterms:created>
  <dcterms:modified xsi:type="dcterms:W3CDTF">2020-08-16T01:11:43Z</dcterms:modified>
</cp:coreProperties>
</file>